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18288000" cy="10287000"/>
  <p:notesSz cx="6858000" cy="9144000"/>
  <p:embeddedFontLst>
    <p:embeddedFont>
      <p:font typeface="Bebas Neue" panose="020B0604020202020204" charset="0"/>
      <p:regular r:id="rId62"/>
    </p:embeddedFont>
    <p:embeddedFont>
      <p:font typeface="Cooperative Bold" panose="020B0604020202020204" charset="-79"/>
      <p:regular r:id="rId63"/>
    </p:embeddedFont>
    <p:embeddedFont>
      <p:font typeface="League Spartan" panose="020B0604020202020204" charset="0"/>
      <p:regular r:id="rId64"/>
    </p:embeddedFont>
    <p:embeddedFont>
      <p:font typeface="Poppins Medium 1" panose="020B0604020202020204" charset="0"/>
      <p:regular r:id="rId65"/>
    </p:embeddedFont>
    <p:embeddedFont>
      <p:font typeface="Poppins Medium 2 Bold" panose="020B0604020202020204" charset="0"/>
      <p:regular r:id="rId66"/>
    </p:embeddedFont>
    <p:embeddedFont>
      <p:font typeface="Roboto" panose="020B0604020202020204" charset="0"/>
      <p:regular r:id="rId67"/>
    </p:embeddedFont>
    <p:embeddedFont>
      <p:font typeface="Roboto Bold" panose="020B0604020202020204" charset="0"/>
      <p:regular r:id="rId68"/>
    </p:embeddedFont>
    <p:embeddedFont>
      <p:font typeface="Roboto Bold Italics" panose="020B0604020202020204" charset="0"/>
      <p:regular r:id="rId69"/>
    </p:embeddedFont>
    <p:embeddedFont>
      <p:font typeface="Roboto Italics" panose="020B0604020202020204" charset="0"/>
      <p:regular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E4103-F27C-4E26-816C-D52FE64F3EB4}" v="4" dt="2025-09-28T16:21:37.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5" d="100"/>
          <a:sy n="65" d="100"/>
        </p:scale>
        <p:origin x="1080" y="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a Highman" userId="ecdc3769a33ca4ef" providerId="LiveId" clId="{4B11471C-3691-4F5F-98DF-C1CD0472BC45}"/>
    <pc:docChg chg="undo custSel modSld">
      <pc:chgData name="Karla Highman" userId="ecdc3769a33ca4ef" providerId="LiveId" clId="{4B11471C-3691-4F5F-98DF-C1CD0472BC45}" dt="2025-09-28T16:23:47.976" v="109" actId="14100"/>
      <pc:docMkLst>
        <pc:docMk/>
      </pc:docMkLst>
      <pc:sldChg chg="modSp mod">
        <pc:chgData name="Karla Highman" userId="ecdc3769a33ca4ef" providerId="LiveId" clId="{4B11471C-3691-4F5F-98DF-C1CD0472BC45}" dt="2025-09-28T16:16:02.971" v="0" actId="6549"/>
        <pc:sldMkLst>
          <pc:docMk/>
          <pc:sldMk cId="0" sldId="256"/>
        </pc:sldMkLst>
        <pc:spChg chg="mod">
          <ac:chgData name="Karla Highman" userId="ecdc3769a33ca4ef" providerId="LiveId" clId="{4B11471C-3691-4F5F-98DF-C1CD0472BC45}" dt="2025-09-28T16:16:02.971" v="0" actId="6549"/>
          <ac:spMkLst>
            <pc:docMk/>
            <pc:sldMk cId="0" sldId="256"/>
            <ac:spMk id="10" creationId="{00000000-0000-0000-0000-000000000000}"/>
          </ac:spMkLst>
        </pc:spChg>
      </pc:sldChg>
      <pc:sldChg chg="modSp mod">
        <pc:chgData name="Karla Highman" userId="ecdc3769a33ca4ef" providerId="LiveId" clId="{4B11471C-3691-4F5F-98DF-C1CD0472BC45}" dt="2025-09-28T16:17:28.521" v="36" actId="6549"/>
        <pc:sldMkLst>
          <pc:docMk/>
          <pc:sldMk cId="0" sldId="257"/>
        </pc:sldMkLst>
        <pc:spChg chg="mod">
          <ac:chgData name="Karla Highman" userId="ecdc3769a33ca4ef" providerId="LiveId" clId="{4B11471C-3691-4F5F-98DF-C1CD0472BC45}" dt="2025-09-28T16:17:28.521" v="36" actId="6549"/>
          <ac:spMkLst>
            <pc:docMk/>
            <pc:sldMk cId="0" sldId="257"/>
            <ac:spMk id="8" creationId="{00000000-0000-0000-0000-000000000000}"/>
          </ac:spMkLst>
        </pc:spChg>
      </pc:sldChg>
      <pc:sldChg chg="modSp mod">
        <pc:chgData name="Karla Highman" userId="ecdc3769a33ca4ef" providerId="LiveId" clId="{4B11471C-3691-4F5F-98DF-C1CD0472BC45}" dt="2025-09-28T16:18:00.699" v="37" actId="6549"/>
        <pc:sldMkLst>
          <pc:docMk/>
          <pc:sldMk cId="0" sldId="258"/>
        </pc:sldMkLst>
        <pc:spChg chg="mod">
          <ac:chgData name="Karla Highman" userId="ecdc3769a33ca4ef" providerId="LiveId" clId="{4B11471C-3691-4F5F-98DF-C1CD0472BC45}" dt="2025-09-28T16:18:00.699" v="37" actId="6549"/>
          <ac:spMkLst>
            <pc:docMk/>
            <pc:sldMk cId="0" sldId="258"/>
            <ac:spMk id="9" creationId="{00000000-0000-0000-0000-000000000000}"/>
          </ac:spMkLst>
        </pc:spChg>
      </pc:sldChg>
      <pc:sldChg chg="modSp mod">
        <pc:chgData name="Karla Highman" userId="ecdc3769a33ca4ef" providerId="LiveId" clId="{4B11471C-3691-4F5F-98DF-C1CD0472BC45}" dt="2025-09-28T16:19:42.723" v="52" actId="20577"/>
        <pc:sldMkLst>
          <pc:docMk/>
          <pc:sldMk cId="0" sldId="261"/>
        </pc:sldMkLst>
        <pc:spChg chg="mod">
          <ac:chgData name="Karla Highman" userId="ecdc3769a33ca4ef" providerId="LiveId" clId="{4B11471C-3691-4F5F-98DF-C1CD0472BC45}" dt="2025-09-28T16:19:42.723" v="52" actId="20577"/>
          <ac:spMkLst>
            <pc:docMk/>
            <pc:sldMk cId="0" sldId="261"/>
            <ac:spMk id="9" creationId="{00000000-0000-0000-0000-000000000000}"/>
          </ac:spMkLst>
        </pc:spChg>
        <pc:grpChg chg="mod">
          <ac:chgData name="Karla Highman" userId="ecdc3769a33ca4ef" providerId="LiveId" clId="{4B11471C-3691-4F5F-98DF-C1CD0472BC45}" dt="2025-09-28T16:19:26.376" v="40" actId="1076"/>
          <ac:grpSpMkLst>
            <pc:docMk/>
            <pc:sldMk cId="0" sldId="261"/>
            <ac:grpSpMk id="4" creationId="{00000000-0000-0000-0000-000000000000}"/>
          </ac:grpSpMkLst>
        </pc:grpChg>
      </pc:sldChg>
      <pc:sldChg chg="addSp modSp modNotes">
        <pc:chgData name="Karla Highman" userId="ecdc3769a33ca4ef" providerId="LiveId" clId="{4B11471C-3691-4F5F-98DF-C1CD0472BC45}" dt="2025-09-28T16:20:27.856" v="53"/>
        <pc:sldMkLst>
          <pc:docMk/>
          <pc:sldMk cId="0" sldId="277"/>
        </pc:sldMkLst>
        <pc:spChg chg="add mod">
          <ac:chgData name="Karla Highman" userId="ecdc3769a33ca4ef" providerId="LiveId" clId="{4B11471C-3691-4F5F-98DF-C1CD0472BC45}" dt="2025-09-28T16:20:27.856" v="53"/>
          <ac:spMkLst>
            <pc:docMk/>
            <pc:sldMk cId="0" sldId="277"/>
            <ac:spMk id="18" creationId="{06E50CCE-EAE9-6A9D-FB4D-66E86E745F49}"/>
          </ac:spMkLst>
        </pc:spChg>
      </pc:sldChg>
      <pc:sldChg chg="addSp modSp modNotes">
        <pc:chgData name="Karla Highman" userId="ecdc3769a33ca4ef" providerId="LiveId" clId="{4B11471C-3691-4F5F-98DF-C1CD0472BC45}" dt="2025-09-28T16:20:38.431" v="54"/>
        <pc:sldMkLst>
          <pc:docMk/>
          <pc:sldMk cId="0" sldId="282"/>
        </pc:sldMkLst>
        <pc:spChg chg="add mod">
          <ac:chgData name="Karla Highman" userId="ecdc3769a33ca4ef" providerId="LiveId" clId="{4B11471C-3691-4F5F-98DF-C1CD0472BC45}" dt="2025-09-28T16:20:38.431" v="54"/>
          <ac:spMkLst>
            <pc:docMk/>
            <pc:sldMk cId="0" sldId="282"/>
            <ac:spMk id="18" creationId="{6ED59412-F54B-026A-C2EC-70D17B929528}"/>
          </ac:spMkLst>
        </pc:spChg>
      </pc:sldChg>
      <pc:sldChg chg="modSp mod">
        <pc:chgData name="Karla Highman" userId="ecdc3769a33ca4ef" providerId="LiveId" clId="{4B11471C-3691-4F5F-98DF-C1CD0472BC45}" dt="2025-09-28T16:20:50.075" v="55" actId="207"/>
        <pc:sldMkLst>
          <pc:docMk/>
          <pc:sldMk cId="0" sldId="285"/>
        </pc:sldMkLst>
        <pc:spChg chg="mod">
          <ac:chgData name="Karla Highman" userId="ecdc3769a33ca4ef" providerId="LiveId" clId="{4B11471C-3691-4F5F-98DF-C1CD0472BC45}" dt="2025-09-28T16:20:50.075" v="55" actId="207"/>
          <ac:spMkLst>
            <pc:docMk/>
            <pc:sldMk cId="0" sldId="285"/>
            <ac:spMk id="7" creationId="{00000000-0000-0000-0000-000000000000}"/>
          </ac:spMkLst>
        </pc:spChg>
      </pc:sldChg>
      <pc:sldChg chg="addSp delSp modSp mod">
        <pc:chgData name="Karla Highman" userId="ecdc3769a33ca4ef" providerId="LiveId" clId="{4B11471C-3691-4F5F-98DF-C1CD0472BC45}" dt="2025-09-28T16:21:31.556" v="57"/>
        <pc:sldMkLst>
          <pc:docMk/>
          <pc:sldMk cId="0" sldId="294"/>
        </pc:sldMkLst>
        <pc:spChg chg="del">
          <ac:chgData name="Karla Highman" userId="ecdc3769a33ca4ef" providerId="LiveId" clId="{4B11471C-3691-4F5F-98DF-C1CD0472BC45}" dt="2025-09-28T16:21:30.384" v="56" actId="478"/>
          <ac:spMkLst>
            <pc:docMk/>
            <pc:sldMk cId="0" sldId="294"/>
            <ac:spMk id="16" creationId="{00000000-0000-0000-0000-000000000000}"/>
          </ac:spMkLst>
        </pc:spChg>
        <pc:spChg chg="add mod">
          <ac:chgData name="Karla Highman" userId="ecdc3769a33ca4ef" providerId="LiveId" clId="{4B11471C-3691-4F5F-98DF-C1CD0472BC45}" dt="2025-09-28T16:21:31.556" v="57"/>
          <ac:spMkLst>
            <pc:docMk/>
            <pc:sldMk cId="0" sldId="294"/>
            <ac:spMk id="19" creationId="{A9681E29-D269-DE69-9A0D-3C0311B50F6B}"/>
          </ac:spMkLst>
        </pc:spChg>
      </pc:sldChg>
      <pc:sldChg chg="addSp delSp modSp mod">
        <pc:chgData name="Karla Highman" userId="ecdc3769a33ca4ef" providerId="LiveId" clId="{4B11471C-3691-4F5F-98DF-C1CD0472BC45}" dt="2025-09-28T16:21:37.655" v="59"/>
        <pc:sldMkLst>
          <pc:docMk/>
          <pc:sldMk cId="0" sldId="295"/>
        </pc:sldMkLst>
        <pc:spChg chg="del">
          <ac:chgData name="Karla Highman" userId="ecdc3769a33ca4ef" providerId="LiveId" clId="{4B11471C-3691-4F5F-98DF-C1CD0472BC45}" dt="2025-09-28T16:21:36.145" v="58" actId="478"/>
          <ac:spMkLst>
            <pc:docMk/>
            <pc:sldMk cId="0" sldId="295"/>
            <ac:spMk id="13" creationId="{00000000-0000-0000-0000-000000000000}"/>
          </ac:spMkLst>
        </pc:spChg>
        <pc:spChg chg="add mod">
          <ac:chgData name="Karla Highman" userId="ecdc3769a33ca4ef" providerId="LiveId" clId="{4B11471C-3691-4F5F-98DF-C1CD0472BC45}" dt="2025-09-28T16:21:37.655" v="59"/>
          <ac:spMkLst>
            <pc:docMk/>
            <pc:sldMk cId="0" sldId="295"/>
            <ac:spMk id="17" creationId="{483BC66C-ADC5-AF6A-3D06-32610CB2F8DE}"/>
          </ac:spMkLst>
        </pc:spChg>
      </pc:sldChg>
      <pc:sldChg chg="modSp mod">
        <pc:chgData name="Karla Highman" userId="ecdc3769a33ca4ef" providerId="LiveId" clId="{4B11471C-3691-4F5F-98DF-C1CD0472BC45}" dt="2025-09-28T16:23:19.743" v="107" actId="14100"/>
        <pc:sldMkLst>
          <pc:docMk/>
          <pc:sldMk cId="0" sldId="309"/>
        </pc:sldMkLst>
        <pc:spChg chg="mod">
          <ac:chgData name="Karla Highman" userId="ecdc3769a33ca4ef" providerId="LiveId" clId="{4B11471C-3691-4F5F-98DF-C1CD0472BC45}" dt="2025-09-28T16:22:19.831" v="75" actId="20577"/>
          <ac:spMkLst>
            <pc:docMk/>
            <pc:sldMk cId="0" sldId="309"/>
            <ac:spMk id="10" creationId="{00000000-0000-0000-0000-000000000000}"/>
          </ac:spMkLst>
        </pc:spChg>
        <pc:spChg chg="mod">
          <ac:chgData name="Karla Highman" userId="ecdc3769a33ca4ef" providerId="LiveId" clId="{4B11471C-3691-4F5F-98DF-C1CD0472BC45}" dt="2025-09-28T16:23:10.618" v="106" actId="20577"/>
          <ac:spMkLst>
            <pc:docMk/>
            <pc:sldMk cId="0" sldId="309"/>
            <ac:spMk id="17" creationId="{00000000-0000-0000-0000-000000000000}"/>
          </ac:spMkLst>
        </pc:spChg>
        <pc:grpChg chg="mod">
          <ac:chgData name="Karla Highman" userId="ecdc3769a33ca4ef" providerId="LiveId" clId="{4B11471C-3691-4F5F-98DF-C1CD0472BC45}" dt="2025-09-28T16:23:19.743" v="107" actId="14100"/>
          <ac:grpSpMkLst>
            <pc:docMk/>
            <pc:sldMk cId="0" sldId="309"/>
            <ac:grpSpMk id="14" creationId="{00000000-0000-0000-0000-000000000000}"/>
          </ac:grpSpMkLst>
        </pc:grpChg>
      </pc:sldChg>
      <pc:sldChg chg="modSp mod">
        <pc:chgData name="Karla Highman" userId="ecdc3769a33ca4ef" providerId="LiveId" clId="{4B11471C-3691-4F5F-98DF-C1CD0472BC45}" dt="2025-09-28T16:23:39.695" v="108" actId="14100"/>
        <pc:sldMkLst>
          <pc:docMk/>
          <pc:sldMk cId="0" sldId="310"/>
        </pc:sldMkLst>
        <pc:grpChg chg="mod">
          <ac:chgData name="Karla Highman" userId="ecdc3769a33ca4ef" providerId="LiveId" clId="{4B11471C-3691-4F5F-98DF-C1CD0472BC45}" dt="2025-09-28T16:23:39.695" v="108" actId="14100"/>
          <ac:grpSpMkLst>
            <pc:docMk/>
            <pc:sldMk cId="0" sldId="310"/>
            <ac:grpSpMk id="14" creationId="{00000000-0000-0000-0000-000000000000}"/>
          </ac:grpSpMkLst>
        </pc:grpChg>
      </pc:sldChg>
      <pc:sldChg chg="modSp mod">
        <pc:chgData name="Karla Highman" userId="ecdc3769a33ca4ef" providerId="LiveId" clId="{4B11471C-3691-4F5F-98DF-C1CD0472BC45}" dt="2025-09-28T16:23:47.976" v="109" actId="14100"/>
        <pc:sldMkLst>
          <pc:docMk/>
          <pc:sldMk cId="0" sldId="311"/>
        </pc:sldMkLst>
        <pc:grpChg chg="mod">
          <ac:chgData name="Karla Highman" userId="ecdc3769a33ca4ef" providerId="LiveId" clId="{4B11471C-3691-4F5F-98DF-C1CD0472BC45}" dt="2025-09-28T16:23:47.976" v="109" actId="14100"/>
          <ac:grpSpMkLst>
            <pc:docMk/>
            <pc:sldMk cId="0" sldId="311"/>
            <ac:grpSpMk id="14"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Walking Wise Education Guide to implement classroom teaching tips.</a:t>
            </a:r>
          </a:p>
          <a:p>
            <a:endParaRPr lang="en-US"/>
          </a:p>
          <a:p>
            <a:r>
              <a:rPr lang="en-US"/>
              <a:t>Most importantly: </a:t>
            </a:r>
          </a:p>
          <a:p>
            <a:r>
              <a:rPr lang="en-US"/>
              <a:t>• DEFINE SCHOOL POLICY</a:t>
            </a:r>
          </a:p>
          <a:p>
            <a:r>
              <a:rPr lang="en-US"/>
              <a:t>Establish a sexual exploitation reporting protocol with a trauma-informed response. The Walking Wise Implementation Guide provides a sample protocol.</a:t>
            </a:r>
          </a:p>
          <a:p>
            <a:endParaRPr lang="en-US"/>
          </a:p>
          <a:p>
            <a:r>
              <a:rPr lang="en-US"/>
              <a:t>• AGE &amp; AUDIENCE </a:t>
            </a:r>
          </a:p>
          <a:p>
            <a:r>
              <a:rPr lang="en-US"/>
              <a:t>This presentation can be edited by following the procedures on page 3 to align with your school policies, specific age groups, and the involvement of at-risk audiences.</a:t>
            </a:r>
          </a:p>
          <a:p>
            <a:endParaRPr lang="en-US"/>
          </a:p>
          <a:p>
            <a:r>
              <a:rPr lang="en-US"/>
              <a:t>• SUPPORT PROCEDURE</a:t>
            </a:r>
          </a:p>
          <a:p>
            <a:r>
              <a:rPr lang="en-US"/>
              <a:t>Provide your audience with guidance on accessing immediate help or arranging a private meeting with a social worker, counselor, nurse, school resource officer, or another trustworthy staff member to report concerns for themselves or a peer.</a:t>
            </a:r>
          </a:p>
          <a:p>
            <a:endParaRPr lang="en-US"/>
          </a:p>
          <a:p>
            <a:r>
              <a:rPr lang="en-US"/>
              <a:t>• SECOND SAFE ADULT	</a:t>
            </a:r>
          </a:p>
          <a:p>
            <a:r>
              <a:rPr lang="en-US"/>
              <a:t>Ensure a second trustworthy adult, such as a teacher, is present in the learning setting to observe audience reactions and identify those who may benefit from a follow-up meeting. This person should remain focused and free from other duties during the presentation.</a:t>
            </a:r>
          </a:p>
          <a:p>
            <a:endParaRPr lang="en-US"/>
          </a:p>
          <a:p>
            <a:r>
              <a:rPr lang="en-US"/>
              <a:t>• IMPLEMENT SLIDO.com</a:t>
            </a:r>
          </a:p>
          <a:p>
            <a:r>
              <a:rPr lang="en-US"/>
              <a:t>Please log in to WalkingWise.com for instructions on incorporating Slido into the PowerPoint presentation to engage your audience using digital polling.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Understanding vocabulary terms related to the behaviors of sexual predators can empower young people to recognize warning signs of harmful situations. </a:t>
            </a:r>
          </a:p>
          <a:p>
            <a:endParaRPr lang="en-US"/>
          </a:p>
          <a:p>
            <a:r>
              <a:rPr lang="en-US"/>
              <a:t>Knowing terminology helps them identify manipulative tactics predators use to build trust and exploit vulnerabilities. </a:t>
            </a:r>
          </a:p>
          <a:p>
            <a:endParaRPr lang="en-US"/>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a:p>
            <a:endParaRPr lang="en-US"/>
          </a:p>
          <a:p>
            <a:r>
              <a:rPr lang="en-US"/>
              <a:t>FOR LEGAL DEFINITION:</a:t>
            </a:r>
          </a:p>
          <a:p>
            <a:r>
              <a:rPr lang="en-US"/>
              <a:t>Section 7102. 22 USC Ch. 78: Trafficking Victims Protection, From Title 22—Foreign Relations and Intercourse. Retrieved January 3, 2025, from https://uscode.house.gov/view.xhtml?hl=false&amp;edition=prelim&amp;path=%2Fprelim%40title22%2Fchapter78&amp;req=granuleid%3AUSC-prelim-title22-chapter78&amp;num=0&amp;saved=L3ByZWxpbUB0aXRsZTIyL2NoYXB0ZXI3OA%3D%3D%7CZ3JhbnVsZWlkOlVTQy1wcmVsaW0tdGl0bGUyMi1jaGFwdGVyNzg%3D%7C%7C%7C0%7Cfalse%7Cprelim</a:t>
            </a:r>
          </a:p>
          <a:p>
            <a:endParaRPr lang="en-US"/>
          </a:p>
          <a:p>
            <a:r>
              <a:rPr lang="en-US"/>
              <a:t>Criminal Division, U.S. Department of Justice. Citizen's Guide To U.S. Federal Law On Child Sex Trafficking. Retrieved January 3, 2025, from https://www.justice.gov/criminal/criminal-ceos/citizens-guide-us-federal-law-child-sex-trafficking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a:p>
            <a:endParaRPr lang="en-US"/>
          </a:p>
          <a:p>
            <a:r>
              <a:rPr lang="en-US"/>
              <a:t>FOR LEGAL DEFINITION:</a:t>
            </a:r>
          </a:p>
          <a:p>
            <a:r>
              <a:rPr lang="en-US"/>
              <a:t>Section 7102. 22 USC Ch. 78: Trafficking Victims Protection, From Title 22—Foreign Relations and Intercourse. Retrieved January 3, 2025, from https://uscode.house.gov/view.xhtml?hl=false&amp;edition=prelim&amp;path=%2Fprelim%40title22%2Fchapter78&amp;req=granuleid%3AUSC-prelim-title22-chapter78&amp;num=0&amp;saved=L3ByZWxpbUB0aXRsZTIyL2NoYXB0ZXI3OA%3D%3D%7CZ3JhbnVsZWlkOlVTQy1wcmVsaW0tdGl0bGUyMi1jaGFwdGVyNzg%3D%7C%7C%7C0%7Cfalse%7Cprelim</a:t>
            </a:r>
          </a:p>
          <a:p>
            <a:endParaRPr lang="en-US"/>
          </a:p>
          <a:p>
            <a:r>
              <a:rPr lang="en-US"/>
              <a:t>Criminal Division, U.S. Department of Justice. Citizen's Guide To U.S. Federal Law On Child Sex Trafficking. Retrieved January 3, 2025, from https://www.justice.gov/criminal/criminal-ceos/citizens-guide-us-federal-law-child-sex-trafficking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Polling Interaction</a:t>
            </a:r>
          </a:p>
          <a:p>
            <a:endParaRPr lang="en-US"/>
          </a:p>
          <a:p>
            <a:r>
              <a:rPr lang="en-US"/>
              <a:t>All commercial sex is considered human trafficking.</a:t>
            </a:r>
          </a:p>
          <a:p>
            <a:endParaRPr lang="en-US"/>
          </a:p>
          <a:p>
            <a:r>
              <a:rPr lang="en-US"/>
              <a:t>A) Myth</a:t>
            </a:r>
          </a:p>
          <a:p>
            <a:r>
              <a:rPr lang="en-US"/>
              <a:t>B) Reality</a:t>
            </a:r>
          </a:p>
          <a:p>
            <a:endParaRPr lang="en-US"/>
          </a:p>
          <a:p>
            <a:r>
              <a:rPr lang="en-US"/>
              <a:t>ANSWER</a:t>
            </a:r>
          </a:p>
          <a:p>
            <a:r>
              <a:rPr lang="en-US"/>
              <a:t>A) Myth - Not all commercial sex is human trafficking, as some adults willfully choose to participate in what is described as 'sex work.'</a:t>
            </a:r>
          </a:p>
          <a:p>
            <a:endParaRPr lang="en-US"/>
          </a:p>
          <a:p>
            <a:r>
              <a:rPr lang="en-US"/>
              <a:t>Commercial sex involving a minor is always legally considered human trafficking. </a:t>
            </a:r>
          </a:p>
          <a:p>
            <a:endParaRPr lang="en-US"/>
          </a:p>
          <a:p>
            <a:r>
              <a:rPr lang="en-US"/>
              <a:t>Commercial sex involving an adult is human trafficking if the person providing commercial sex is doing so against his or her will as a result of force, fraud, or coercion.</a:t>
            </a:r>
          </a:p>
          <a:p>
            <a:endParaRPr lang="en-US"/>
          </a:p>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ANSWER</a:t>
            </a:r>
          </a:p>
          <a:p>
            <a:r>
              <a:rPr lang="en-US"/>
              <a:t>A) Myth - Not all commercial sex is human trafficking, as some adults willfully choose to participate in what is described as 'sex work.'</a:t>
            </a:r>
          </a:p>
          <a:p>
            <a:endParaRPr lang="en-US"/>
          </a:p>
          <a:p>
            <a:r>
              <a:rPr lang="en-US"/>
              <a:t>Commercial sex involving a minor is always legally considered human trafficking. </a:t>
            </a:r>
          </a:p>
          <a:p>
            <a:endParaRPr lang="en-US"/>
          </a:p>
          <a:p>
            <a:r>
              <a:rPr lang="en-US"/>
              <a:t>Commercial sex involving an adult is human trafficking if the person providing commercial sex is doing so against his or her will as a result of force, fraud, or coercion.</a:t>
            </a:r>
          </a:p>
          <a:p>
            <a:endParaRPr lang="en-US"/>
          </a:p>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a:p>
            <a:endParaRPr lang="en-US"/>
          </a:p>
          <a:p>
            <a:r>
              <a:rPr lang="en-US"/>
              <a:t>FOR LEGAL DEFINITION:</a:t>
            </a:r>
          </a:p>
          <a:p>
            <a:r>
              <a:rPr lang="en-US"/>
              <a:t>Section 7102. 22 USC Ch. 78: Trafficking Victims Protection, From Title 22—Foreign Relations and Intercourse. Retrieved January 3, 2025, from https://uscode.house.gov/view.xhtml?hl=false&amp;edition=prelim&amp;path=%2Fprelim%40title22%2Fchapter78&amp;req=granuleid%3AUSC-prelim-title22-chapter78&amp;num=0&amp;saved=L3ByZWxpbUB0aXRsZTIyL2NoYXB0ZXI3OA%3D%3D%7CZ3JhbnVsZWlkOlVTQy1wcmVsaW0tdGl0bGUyMi1jaGFwdGVyNzg%3D%7C%7C%7C0%7Cfalse%7Cprel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a:p>
            <a:endParaRPr lang="en-US"/>
          </a:p>
          <a:p>
            <a:r>
              <a:rPr lang="en-US"/>
              <a:t>Criminal Division, U.S. Department of Justice. Citizen's Guide To U.S. Federal Law On Child Sex Trafficking. Retrieved January 3, 2025, from https://www.justice.gov/criminal/criminal-ceos/citizens-guide-us-federal-law-child-sex-trafficking</a:t>
            </a:r>
          </a:p>
          <a:p>
            <a:endParaRPr lang="en-US"/>
          </a:p>
          <a:p>
            <a:r>
              <a:rPr lang="en-US"/>
              <a:t>For Legal Definition:</a:t>
            </a:r>
          </a:p>
          <a:p>
            <a:r>
              <a:rPr lang="en-US"/>
              <a:t>18 USC 1591: Sex trafficking of children or by force, fraud, or coercion. (n.d.). Title 18- Crimes and Criminal Procedure, Part 1 - Crimes Chapter 77 - Peonage and Slavery. Retrieved January 3, 2025, from  https://uscode.house.gov/view.xhtml?req=granuleid%3AUSC-2000-title18-section1591&amp;num=0&amp;edition=2000#sourcecredit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Cornell Law School (n.d.). Legal Information Institute: Prostitution. Law.Cornell.edu. Retrieved January 13, 2025, from Cornell Law School (n.d.). Legal Information Institute: Prostitution. Law.Cornell.edu.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Cornell Law School (n.d.). Legal Information Institute: Prostitution. Law.Cornell.edu. Retrieved January 13, 2025, from Cornell Law School (n.d.). Legal Information Institute: Prostitution. Law.Cornell.edu.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Cornell Law School (n.d.). Legal Information Institute: Prostitution. Law.Cornell.edu. Retrieved January 13, 2025, from Cornell Law School (n.d.). Legal Information Institute: Prostitution. Law.Cornell.edu.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Polling Interaction</a:t>
            </a:r>
          </a:p>
          <a:p>
            <a:endParaRPr lang="en-US"/>
          </a:p>
          <a:p>
            <a:r>
              <a:rPr lang="en-US"/>
              <a:t>Human trafficking happens in illegal or underground industries in the U.S.</a:t>
            </a:r>
          </a:p>
          <a:p>
            <a:endParaRPr lang="en-US"/>
          </a:p>
          <a:p>
            <a:r>
              <a:rPr lang="en-US"/>
              <a:t>A) Myth</a:t>
            </a:r>
          </a:p>
          <a:p>
            <a:r>
              <a:rPr lang="en-US"/>
              <a:t>B) Reality</a:t>
            </a:r>
          </a:p>
          <a:p>
            <a:endParaRPr lang="en-US"/>
          </a:p>
          <a:p>
            <a:r>
              <a:rPr lang="en-US"/>
              <a:t>ANSWER:</a:t>
            </a:r>
          </a:p>
          <a:p>
            <a:r>
              <a:rPr lang="en-US"/>
              <a:t>A) Myth - Human trafficking occurs in both legal and illegal businesses and industries. </a:t>
            </a:r>
          </a:p>
          <a:p>
            <a:endParaRPr lang="en-US"/>
          </a:p>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ANSWER:</a:t>
            </a:r>
          </a:p>
          <a:p>
            <a:r>
              <a:rPr lang="en-US"/>
              <a:t>A) Myth - Human trafficking occurs in both legal and illegal businesses and industries. </a:t>
            </a:r>
          </a:p>
          <a:p>
            <a:endParaRPr lang="en-US"/>
          </a:p>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HARBORING</a:t>
            </a:r>
          </a:p>
          <a:p>
            <a:r>
              <a:rPr lang="en-US"/>
              <a:t>An act of providing shelter or concealment for someone to engage in illegal activities, such as human trafficking.</a:t>
            </a:r>
          </a:p>
          <a:p>
            <a:endParaRPr lang="en-US"/>
          </a:p>
          <a:p>
            <a:r>
              <a:rPr lang="en-US"/>
              <a:t>• INVOLUNTARY SERVITUDE</a:t>
            </a:r>
          </a:p>
          <a:p>
            <a:r>
              <a:rPr lang="en-US"/>
              <a:t>A condition where individuals are forced to work against their will through threats, coercion, or abuse and are unable to leave freely.</a:t>
            </a:r>
          </a:p>
          <a:p>
            <a:endParaRPr lang="en-US"/>
          </a:p>
          <a:p>
            <a:r>
              <a:rPr lang="en-US"/>
              <a:t>• DEBT BONDAGE</a:t>
            </a:r>
          </a:p>
          <a:p>
            <a:r>
              <a:rPr lang="en-US"/>
              <a:t>A form of exploitation where individuals are forced to work to repay a debt, often under unfair conditions that make it impossible to fully pay off, trapping them in a cycle of servitude.</a:t>
            </a:r>
          </a:p>
          <a:p>
            <a:endParaRPr lang="en-US"/>
          </a:p>
          <a:p>
            <a:r>
              <a:rPr lang="en-US"/>
              <a:t>• PEONAGE</a:t>
            </a:r>
          </a:p>
          <a:p>
            <a:r>
              <a:rPr lang="en-US"/>
              <a:t>A system of forced labor where individuals are compelled to work to pay off a debt, often under exploitative and coercive conditions.</a:t>
            </a:r>
          </a:p>
          <a:p>
            <a:endParaRPr lang="en-US"/>
          </a:p>
          <a:p>
            <a:r>
              <a:rPr lang="en-US"/>
              <a:t>• SLAVERY</a:t>
            </a:r>
          </a:p>
          <a:p>
            <a:r>
              <a:rPr lang="en-US"/>
              <a:t>The practice of owning and controlling individuals as property, depriving them of freedom and forcing them to work without consent or fair compensation.</a:t>
            </a:r>
          </a:p>
          <a:p>
            <a:endParaRPr lang="en-US"/>
          </a:p>
          <a:p>
            <a:r>
              <a:rPr lang="en-US"/>
              <a:t>Source</a:t>
            </a:r>
          </a:p>
          <a:p>
            <a:r>
              <a:rPr lang="en-US"/>
              <a:t>OpenAI. (2024). ChatGPT [Large language model]. https://chatgpt.com</a:t>
            </a:r>
          </a:p>
          <a:p>
            <a:endParaRPr lang="en-US"/>
          </a:p>
          <a:p>
            <a:r>
              <a:rPr lang="en-US"/>
              <a:t>FOR LEGAL DEFINITION:</a:t>
            </a:r>
          </a:p>
          <a:p>
            <a:r>
              <a:rPr lang="en-US"/>
              <a:t>Section 7102. 22 USC Ch. 78: Trafficking Victims Protection, From Title 22—Foreign Relations and Intercourse. Retrieved January 3, 2025, from https://uscode.house.gov/view.xhtml?hl=false&amp;edition=prelim&amp;path=%2Fprelim%40title22%2Fchapter78&amp;req=granuleid%3AUSC-prelim-title22-chapter78&amp;num=0&amp;saved=L3ByZWxpbUB0aXRsZTIyL2NoYXB0ZXI3OA%3D%3D%7CZ3JhbnVsZWlkOlVTQy1wcmVsaW0tdGl0bGUyMi1jaGFwdGVyNzg%3D%7C%7C%7C0%7Cfalse%7Cprel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Polling Interaction</a:t>
            </a:r>
          </a:p>
          <a:p>
            <a:endParaRPr lang="en-US"/>
          </a:p>
          <a:p>
            <a:r>
              <a:rPr lang="en-US"/>
              <a:t>Sex trafficking involves violence against victims.</a:t>
            </a:r>
          </a:p>
          <a:p>
            <a:endParaRPr lang="en-US"/>
          </a:p>
          <a:p>
            <a:r>
              <a:rPr lang="en-US"/>
              <a:t>A) Myth</a:t>
            </a:r>
          </a:p>
          <a:p>
            <a:r>
              <a:rPr lang="en-US"/>
              <a:t>B) Reality</a:t>
            </a:r>
          </a:p>
          <a:p>
            <a:endParaRPr lang="en-US"/>
          </a:p>
          <a:p>
            <a:r>
              <a:rPr lang="en-US"/>
              <a:t>ANSWER</a:t>
            </a:r>
          </a:p>
          <a:p>
            <a:r>
              <a:rPr lang="en-US"/>
              <a:t>A) Myth. Sometimes violence is involved; however, traffickers often use manipulation, intimidation, and threats to control their victims.</a:t>
            </a:r>
          </a:p>
          <a:p>
            <a:endParaRPr lang="en-US"/>
          </a:p>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ANSWER</a:t>
            </a:r>
          </a:p>
          <a:p>
            <a:r>
              <a:rPr lang="en-US"/>
              <a:t>A) Myth. Sometimes violence is involved; however, traffickers often use manipulation, intimidation, and threats to control their victims.</a:t>
            </a:r>
          </a:p>
          <a:p>
            <a:endParaRPr lang="en-US"/>
          </a:p>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a:p>
            <a:endParaRPr lang="en-US"/>
          </a:p>
          <a:p>
            <a:r>
              <a:rPr lang="en-US"/>
              <a:t>FOR LEGAL DEFINITION:</a:t>
            </a:r>
          </a:p>
          <a:p>
            <a:r>
              <a:rPr lang="en-US"/>
              <a:t>18 USC 1591: Sex trafficking of children or by force, fraud, or coercion. (n.d.). Title 18- Crimes and Criminal Procedure, Part 1 - Crimes Chapter 77 - Peonage and Slavery. Retrieved January 3, 2025, from  https://uscode.house.gov/view.xhtml?req=granuleid%3AUSC-2000-title18-section1591&amp;num=0&amp;edition=2000#sourcecredit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presenter is welcome to customize this Walking Wise presentation according to the instructions provided on this page.  </a:t>
            </a:r>
          </a:p>
          <a:p>
            <a:endParaRPr lang="en-US"/>
          </a:p>
          <a:p>
            <a:r>
              <a:rPr lang="en-US"/>
              <a:t>For revision requests, please send an email to hello@WalkingWise.com.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Message Especially for Teens:</a:t>
            </a:r>
          </a:p>
          <a:p>
            <a:r>
              <a:rPr lang="en-US"/>
              <a:t>Businesses worldwide use explainer-style animation as a training tool for their employees. </a:t>
            </a:r>
          </a:p>
          <a:p>
            <a:endParaRPr lang="en-US"/>
          </a:p>
          <a:p>
            <a:r>
              <a:rPr lang="en-US"/>
              <a:t>So, this 3-minute Walking Wise animated video series is appropriate for both teens (ages 11+) and adults to learn how sexual predators use manipulation, intimidation, and coercion to exploit young and vulnerable people. </a:t>
            </a:r>
          </a:p>
          <a:p>
            <a:endParaRPr lang="en-US"/>
          </a:p>
          <a:p>
            <a:r>
              <a:rPr lang="en-US"/>
              <a:t>NOTE</a:t>
            </a:r>
          </a:p>
          <a:p>
            <a:r>
              <a:rPr lang="en-US"/>
              <a:t>Log in to Walking Wise.com to watch the three-minute animated video with your audience.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Shared Hope International Institute for Justice &amp; Advocacy (n.d.). Report Cards on Child &amp; Youth Sex Trafficking 2023 Toolkit, p. 33. Sharedhope.org. Retrieved January 5, 2025, from https://reportcards.sharedhope.org/wp-content/uploads/2023/11/2023_Toolkit.pdf</a:t>
            </a:r>
          </a:p>
          <a:p>
            <a:endParaRPr lang="en-US"/>
          </a:p>
          <a:p>
            <a:r>
              <a:rPr lang="en-US"/>
              <a:t>FOR LEGAL DEFINITION:</a:t>
            </a:r>
          </a:p>
          <a:p>
            <a:r>
              <a:rPr lang="en-US"/>
              <a:t>Section 7102. 22 USC Ch. 78: Trafficking Victims Protection, From Title 22—Foreign Relations and Intercourse. Retrieved January 3, 2025, from https://uscode.house.gov/view.xhtml?hl=false&amp;edition=prelim&amp;path=%2Fprelim%40title22%2Fchapter78&amp;req=granuleid%3AUSC-prelim-title22-chapter78&amp;num=0&amp;saved=L3ByZWxpbUB0aXRsZTIyL2NoYXB0ZXI3OA%3D%3D%7CZ3JhbnVsZWlkOlVTQy1wcmVsaW0tdGl0bGUyMi1jaGFwdGVyNzg%3D%7C%7C%7C0%7Cfalse%7Cprel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NEW YORK</a:t>
            </a:r>
          </a:p>
          <a:p>
            <a:r>
              <a:rPr lang="en-US"/>
              <a:t>The first safe harbor law in the United States was enacted in New York in 2008. This legislation, known as the Safe Harbor Act, was signed into law by Governor David Paterson on September 25, 2008. It marked New York as the first state to recognize that minors subjected to sexual trafficking required protection rather than detention.[1]</a:t>
            </a:r>
          </a:p>
          <a:p>
            <a:endParaRPr lang="en-US"/>
          </a:p>
          <a:p>
            <a:r>
              <a:rPr lang="en-US"/>
              <a:t>• 2013 STUDY</a:t>
            </a:r>
          </a:p>
          <a:p>
            <a:r>
              <a:rPr lang="en-US"/>
              <a:t>Confronting Commercial Sexual Exploitation and Sex Trafficking of Minors in the United States[2]</a:t>
            </a:r>
          </a:p>
          <a:p>
            <a:endParaRPr lang="en-US"/>
          </a:p>
          <a:p>
            <a:r>
              <a:rPr lang="en-US"/>
              <a:t>Source</a:t>
            </a:r>
          </a:p>
          <a:p>
            <a:r>
              <a:rPr lang="en-US"/>
              <a:t>Mullen, K., Lloyd, R. (n.d.) The Passage of the Safe Harbor Act and the Voice of Sexually Exploited Youth. Retrieved January 6, 2025, from https://ww2.nycourts.gov/sites/default/files/document/files/2018-07/MULLEN%20_HUMAN%20TRAFFICKING_1_d_0.pdf</a:t>
            </a:r>
          </a:p>
          <a:p>
            <a:endParaRPr lang="en-US"/>
          </a:p>
          <a:p>
            <a:r>
              <a:rPr lang="en-US"/>
              <a:t>2. Clayton E., Krugman, R., Simon, P. (2013). Confronting Commercial Sexual Exploitation and Sex Trafficking of Minors in the United States. Institute of Medicine and National Research Council of The National Academies. Retrieved January 6, 2025, from https://ojjdp.ojp.gov/sites/g/files/xyckuh176/files/pubs/243838.pdf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NEW YORK</a:t>
            </a:r>
          </a:p>
          <a:p>
            <a:r>
              <a:rPr lang="en-US"/>
              <a:t>The first safe harbor law in the United States was enacted in New York in 2008. This legislation, known as the Safe Harbor Act, was signed into law by Governor David Paterson on September 25, 2008. It marked New York as the first state to recognize that minors subjected to sexual trafficking required protection rather than detention.[1]</a:t>
            </a:r>
          </a:p>
          <a:p>
            <a:endParaRPr lang="en-US"/>
          </a:p>
          <a:p>
            <a:r>
              <a:rPr lang="en-US"/>
              <a:t>• 2013 STUDY</a:t>
            </a:r>
          </a:p>
          <a:p>
            <a:r>
              <a:rPr lang="en-US"/>
              <a:t>Confronting Commercial Sexual Exploitation and Sex Trafficking of Minors in the United States[2]</a:t>
            </a:r>
          </a:p>
          <a:p>
            <a:endParaRPr lang="en-US"/>
          </a:p>
          <a:p>
            <a:r>
              <a:rPr lang="en-US"/>
              <a:t>Source</a:t>
            </a:r>
          </a:p>
          <a:p>
            <a:r>
              <a:rPr lang="en-US"/>
              <a:t>Mullen, K., Lloyd, R. (n.d.) The Passage of the Safe Harbor Act and the Voice of Sexually Exploited Youth. Retrieved January 6, 2025, from https://ww2.nycourts.gov/sites/default/files/document/files/2018-07/MULLEN%20_HUMAN%20TRAFFICKING_1_d_0.pdf</a:t>
            </a:r>
          </a:p>
          <a:p>
            <a:endParaRPr lang="en-US"/>
          </a:p>
          <a:p>
            <a:r>
              <a:rPr lang="en-US"/>
              <a:t>2. Clayton E., Krugman, R., Simon, P. (2013). Confronting Commercial Sexual Exploitation and Sex Trafficking of Minors in the United States. Institute of Medicine and National Research Council of The National Academies. Retrieved January 6, 2025, from https://ojjdp.ojp.gov/sites/g/files/xyckuh176/files/pubs/243838.pdf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NEW YORK</a:t>
            </a:r>
          </a:p>
          <a:p>
            <a:r>
              <a:rPr lang="en-US"/>
              <a:t>The first safe harbor law in the United States was enacted in New York in 2008. This legislation, known as the Safe Harbor Act, was signed into law by Governor David Paterson on September 25, 2008. It marked New York as the first state to recognize that minors subjected to sexual trafficking required protection rather than detention.[1]</a:t>
            </a:r>
          </a:p>
          <a:p>
            <a:endParaRPr lang="en-US"/>
          </a:p>
          <a:p>
            <a:r>
              <a:rPr lang="en-US"/>
              <a:t>• 2013 STUDY</a:t>
            </a:r>
          </a:p>
          <a:p>
            <a:r>
              <a:rPr lang="en-US"/>
              <a:t>Confronting Commercial Sexual Exploitation and Sex Trafficking of Minors in the United States[2]</a:t>
            </a:r>
          </a:p>
          <a:p>
            <a:endParaRPr lang="en-US"/>
          </a:p>
          <a:p>
            <a:r>
              <a:rPr lang="en-US"/>
              <a:t>Source</a:t>
            </a:r>
          </a:p>
          <a:p>
            <a:r>
              <a:rPr lang="en-US"/>
              <a:t>Mullen, K., Lloyd, R. (n.d.) The Passage of the Safe Harbor Act and the Voice of Sexually Exploited Youth. Retrieved January 6, 2025, from https://ww2.nycourts.gov/sites/default/files/document/files/2018-07/MULLEN%20_HUMAN%20TRAFFICKING_1_d_0.pdf</a:t>
            </a:r>
          </a:p>
          <a:p>
            <a:endParaRPr lang="en-US"/>
          </a:p>
          <a:p>
            <a:r>
              <a:rPr lang="en-US"/>
              <a:t>2. Clayton E., Krugman, R., Simon, P. (2013). Confronting Commercial Sexual Exploitation and Sex Trafficking of Minors in the United States. Institute of Medicine and National Research Council of The National Academies. Retrieved January 6, 2025, from https://ojjdp.ojp.gov/sites/g/files/xyckuh176/files/pubs/243838.pdf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U.S. government provides legal guidance for states to enact State Harbor laws, as indicated in this slide.</a:t>
            </a:r>
          </a:p>
          <a:p>
            <a:endParaRPr lang="en-US"/>
          </a:p>
          <a:p>
            <a:r>
              <a:rPr lang="en-US"/>
              <a:t>Source</a:t>
            </a:r>
          </a:p>
          <a:p>
            <a:r>
              <a:rPr lang="en-US"/>
              <a:t>United States Code (n.d.). Title 22, Chapter 78 – Trafficking Victims Protection, §7101. Purposes and findings.USC.house.gov. Retrieved January 5, 2025, from https://uscode.house.gov/view.xhtml?hl=false&amp;edition=prelim&amp;path=%2Fprelim%40title22%2Fchapter78&amp;req=granuleid%3AUSC-prelim-title22-section7101&amp;num=0&amp;saved=L3ByZWxpbUB0aXRsZTIyL2NoYXB0ZXI3OA%3D%3D%7CZ3JhbnVsZWlkOlVTQy1wcmVsaW0tdGl0bGUyMi1jaGFwdGVyNzg%3D%7C%7C%7C0%7Cfalse%7Cprel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U.S. government provides legal guidance for states to enact State Harbor laws, as indicated in this slide.</a:t>
            </a:r>
          </a:p>
          <a:p>
            <a:endParaRPr lang="en-US"/>
          </a:p>
          <a:p>
            <a:r>
              <a:rPr lang="en-US"/>
              <a:t>Source</a:t>
            </a:r>
          </a:p>
          <a:p>
            <a:r>
              <a:rPr lang="en-US"/>
              <a:t>United States Code (n.d.). Title 22, Chapter 78 – Trafficking Victims Protection, §7101. Purposes and findings.USC.house.gov. Retrieved January 5, 2025, from https://uscode.house.gov/view.xhtml?hl=false&amp;edition=prelim&amp;path=%2Fprelim%40title22%2Fchapter78&amp;req=granuleid%3AUSC-prelim-title22-section7101&amp;num=0&amp;saved=L3ByZWxpbUB0aXRsZTIyL2NoYXB0ZXI3OA%3D%3D%7CZ3JhbnVsZWlkOlVTQy1wcmVsaW0tdGl0bGUyMi1jaGFwdGVyNzg%3D%7C%7C%7C0%7Cfalse%7Cprel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U.S. government provides legal guidance for states to enact State Harbor laws, as indicated in this slide.</a:t>
            </a:r>
          </a:p>
          <a:p>
            <a:endParaRPr lang="en-US"/>
          </a:p>
          <a:p>
            <a:r>
              <a:rPr lang="en-US"/>
              <a:t>Source</a:t>
            </a:r>
          </a:p>
          <a:p>
            <a:r>
              <a:rPr lang="en-US"/>
              <a:t>United States Code (n.d.). Title 22, Chapter 78 – Trafficking Victims Protection, §7101. Purposes and findings.USC.house.gov. Retrieved January 5, 2025, from https://uscode.house.gov/view.xhtml?hl=false&amp;edition=prelim&amp;path=%2Fprelim%40title22%2Fchapter78&amp;req=granuleid%3AUSC-prelim-title22-section7101&amp;num=0&amp;saved=L3ByZWxpbUB0aXRsZTIyL2NoYXB0ZXI3OA%3D%3D%7CZ3JhbnVsZWlkOlVTQy1wcmVsaW0tdGl0bGUyMi1jaGFwdGVyNzg%3D%7C%7C%7C0%7Cfalse%7Cprel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U.S. government provides legal guidance for states to enact State Harbor laws, as indicated in this slide.</a:t>
            </a:r>
          </a:p>
          <a:p>
            <a:endParaRPr lang="en-US"/>
          </a:p>
          <a:p>
            <a:r>
              <a:rPr lang="en-US"/>
              <a:t>Source</a:t>
            </a:r>
          </a:p>
          <a:p>
            <a:r>
              <a:rPr lang="en-US"/>
              <a:t>United States Code (n.d.). Title 22, Chapter 78 – Trafficking Victims Protection, §7101. Purposes and findings.USC.house.gov. Retrieved January 5, 2025, from https://uscode.house.gov/view.xhtml?hl=false&amp;edition=prelim&amp;path=%2Fprelim%40title22%2Fchapter78&amp;req=granuleid%3AUSC-prelim-title22-section7101&amp;num=0&amp;saved=L3ByZWxpbUB0aXRsZTIyL2NoYXB0ZXI3OA%3D%3D%7CZ3JhbnVsZWlkOlVTQy1wcmVsaW0tdGl0bGUyMi1jaGFwdGVyNzg%3D%7C%7C%7C0%7Cfalse%7Cprel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Polling Interaction</a:t>
            </a:r>
          </a:p>
          <a:p>
            <a:endParaRPr lang="en-US"/>
          </a:p>
          <a:p>
            <a:r>
              <a:rPr lang="en-US"/>
              <a:t>Sex trafficking requires victims to be transported across state or international borders.</a:t>
            </a:r>
          </a:p>
          <a:p>
            <a:endParaRPr lang="en-US"/>
          </a:p>
          <a:p>
            <a:r>
              <a:rPr lang="en-US"/>
              <a:t>A) Myth</a:t>
            </a:r>
          </a:p>
          <a:p>
            <a:r>
              <a:rPr lang="en-US"/>
              <a:t>B) Reality</a:t>
            </a:r>
          </a:p>
          <a:p>
            <a:endParaRPr lang="en-US"/>
          </a:p>
          <a:p>
            <a:r>
              <a:rPr lang="en-US"/>
              <a:t>ANSWER</a:t>
            </a:r>
          </a:p>
          <a:p>
            <a:r>
              <a:rPr lang="en-US"/>
              <a:t>A) Myth. Human trafficking crimes often occur within victims' own communities, and sometimes involve moving victims out-of-state and beyond borders. </a:t>
            </a:r>
          </a:p>
          <a:p>
            <a:endParaRPr lang="en-US"/>
          </a:p>
          <a:p>
            <a:r>
              <a:rPr lang="en-US"/>
              <a:t>The Trafficking Victims Protection Act (TVPA) prohibits the transportation of victims across state and national borders.</a:t>
            </a:r>
          </a:p>
          <a:p>
            <a:endParaRPr lang="en-US"/>
          </a:p>
          <a:p>
            <a:r>
              <a:rPr lang="en-US"/>
              <a:t>Source</a:t>
            </a:r>
          </a:p>
          <a:p>
            <a:r>
              <a:rPr lang="en-US"/>
              <a:t>National Human Trafficking Hotline (n.d.). Fact Sheet: Human Trafficking. The Administration for Children and Families. Retrieved May 1, 2024, from https://www.acf.hhs.gov/otip/fact-sheet/resource/fshumantrafficking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ANSWER</a:t>
            </a:r>
          </a:p>
          <a:p>
            <a:r>
              <a:rPr lang="en-US"/>
              <a:t>A) Myth. Human trafficking crimes often occur within victims' own communities, and sometimes involve moving victims out-of-state and beyond borders. </a:t>
            </a:r>
          </a:p>
          <a:p>
            <a:endParaRPr lang="en-US"/>
          </a:p>
          <a:p>
            <a:r>
              <a:rPr lang="en-US"/>
              <a:t>The Trafficking Victims Protection Act (TVPA) prohibits the transportation of victims across state and national borders.</a:t>
            </a:r>
          </a:p>
          <a:p>
            <a:endParaRPr lang="en-US"/>
          </a:p>
          <a:p>
            <a:r>
              <a:rPr lang="en-US"/>
              <a:t>Source</a:t>
            </a:r>
          </a:p>
          <a:p>
            <a:r>
              <a:rPr lang="en-US"/>
              <a:t>National Human Trafficking Hotline (n.d.). Fact Sheet: Human Trafficking. The Administration for Children and Families. Retrieved May 1, 2024, from https://www.acf.hhs.gov/otip/fact-sheet/resource/fshumantrafficking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a:t>
            </a:r>
          </a:p>
          <a:p>
            <a:r>
              <a:rPr lang="en-US"/>
              <a:t>1. National Human Trafficking Hotline (n.d.). Fact Sheet: Human Trafficking. The Administration for Children and Families. Retrieved January 25, 2025, from https://www.acf.hhs.gov/otip/fact-sheet/resource/fshumantrafficking</a:t>
            </a:r>
          </a:p>
          <a:p>
            <a:endParaRPr lang="en-US"/>
          </a:p>
          <a:p>
            <a:r>
              <a:rPr lang="en-US"/>
              <a:t>2. One Hundred Sixth Congress of the United States of America at the Second Session (2000, January 24). Victims of Trafficking and Violence Protection Act of 2000. GovInfo.gov. Retrieved January 6, 2025,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a:t>
            </a:r>
          </a:p>
          <a:p>
            <a:r>
              <a:rPr lang="en-US"/>
              <a:t>1. National Human Trafficking Hotline (n.d.). Fact Sheet: Human Trafficking. The Administration for Children and Families. Retrieved January 25, 2025, from https://www.acf.hhs.gov/otip/fact-sheet/resource/fshumantrafficking</a:t>
            </a:r>
          </a:p>
          <a:p>
            <a:endParaRPr lang="en-US"/>
          </a:p>
          <a:p>
            <a:r>
              <a:rPr lang="en-US"/>
              <a:t>2. One Hundred Sixth Congress of the United States of America at the Second Session (2000, January 24). Victims of Trafficking and Violence Protection Act of 2000. GovInfo.gov. Retrieved January 6, 2025,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a:t>
            </a:r>
          </a:p>
          <a:p>
            <a:r>
              <a:rPr lang="en-US"/>
              <a:t>1. National Human Trafficking Hotline (n.d.). Fact Sheet: Human Trafficking. The Administration for Children and Families. Retrieved January 25, 2025, from https://www.acf.hhs.gov/otip/fact-sheet/resource/fshumantrafficking</a:t>
            </a:r>
          </a:p>
          <a:p>
            <a:endParaRPr lang="en-US"/>
          </a:p>
          <a:p>
            <a:r>
              <a:rPr lang="en-US"/>
              <a:t>2. One Hundred Sixth Congress of the United States of America at the Second Session (2000, January 24). Victims of Trafficking and Violence Protection Act of 2000. GovInfo.gov. Retrieved January 6, 2025,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MYTH: It is a myth that sex traffickers only target females.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Polling Interaction</a:t>
            </a:r>
          </a:p>
          <a:p>
            <a:endParaRPr lang="en-US"/>
          </a:p>
          <a:p>
            <a:r>
              <a:rPr lang="en-US"/>
              <a:t>What percent of males are trafficked in the U.S. commercial sex trade?</a:t>
            </a:r>
          </a:p>
          <a:p>
            <a:endParaRPr lang="en-US"/>
          </a:p>
          <a:p>
            <a:r>
              <a:rPr lang="en-US"/>
              <a:t>A)  6%</a:t>
            </a:r>
          </a:p>
          <a:p>
            <a:r>
              <a:rPr lang="en-US"/>
              <a:t>B) 16%</a:t>
            </a:r>
          </a:p>
          <a:p>
            <a:r>
              <a:rPr lang="en-US"/>
              <a:t>C) 26%</a:t>
            </a:r>
          </a:p>
          <a:p>
            <a:r>
              <a:rPr lang="en-US"/>
              <a:t>D) 36%</a:t>
            </a:r>
          </a:p>
          <a:p>
            <a:endParaRPr lang="en-US"/>
          </a:p>
          <a:p>
            <a:r>
              <a:rPr lang="en-US"/>
              <a:t>ANSWER</a:t>
            </a:r>
          </a:p>
          <a:p>
            <a:r>
              <a:rPr lang="en-US"/>
              <a:t>D) 36% of males are believed to be victims of sex trafficking.</a:t>
            </a:r>
          </a:p>
          <a:p>
            <a:endParaRPr lang="en-US"/>
          </a:p>
          <a:p>
            <a:r>
              <a:rPr lang="en-US"/>
              <a:t>Source</a:t>
            </a:r>
          </a:p>
          <a:p>
            <a:r>
              <a:rPr lang="en-US"/>
              <a:t>Swaner, R., Labriola, M., Rempel, M., Walker, A., &amp; Spadafore, J. (2016, March). Youth Involvement in the Sex Trade: A National Study, p. 40. Courtinnovation.org. Retrieved February 25, 2024, from https://www.ojp.gov/pdffiles1/ojjdp/grants/249952.pdf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ANSWER</a:t>
            </a:r>
          </a:p>
          <a:p>
            <a:r>
              <a:rPr lang="en-US"/>
              <a:t>D) 36% of males are believed to be victims of sex trafficking.</a:t>
            </a:r>
          </a:p>
          <a:p>
            <a:endParaRPr lang="en-US"/>
          </a:p>
          <a:p>
            <a:r>
              <a:rPr lang="en-US"/>
              <a:t>Source</a:t>
            </a:r>
          </a:p>
          <a:p>
            <a:r>
              <a:rPr lang="en-US"/>
              <a:t>Swaner, R., Labriola, M., Rempel, M., Walker, A., &amp; Spadafore, J. (2016, March). Youth Involvement in the Sex Trade: A National Study, p. 40. Courtinnovation.org. Retrieved February 25, 2024, from https://www.ojp.gov/pdffiles1/ojjdp/grants/249952.pdf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Thomas, J. C., &amp; Kopel, J. (2023). Male Victims of Sexual Assault: A Review of the Literature. Behavioral sciences (Basel, Switzerland), 13(4), 304. https://doi.org/10.3390/bs13040304. Retrieved April 21, 2024, from https://www.ncbi.nlm.nih.gov/pmc/articles/PMC10135558/</a:t>
            </a:r>
          </a:p>
          <a:p>
            <a:endParaRPr lang="en-US"/>
          </a:p>
          <a:p>
            <a:r>
              <a:rPr lang="en-US"/>
              <a:t>2. Dube, S. R., Anda, R. F., Whitfield, C. L., Brown, D. W., Felitti, V. J., Dong, M., &amp; Giles, W. H. (2005). Long-term consequences of childhood sexual abuse by gender of victim. American Journal of Preventive Medicine, 28(5), 430–438. Retrieved April 23, 2024, from https://pubmed.ncbi.nlm.nih.gov/15894146/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Thomas, J. C., &amp; Kopel, J. (2023). Male Victims of Sexual Assault: A Review of the Literature. Behavioral sciences (Basel, Switzerland), 13(4), 304. https://doi.org/10.3390/bs13040304. Retrieved April 21, 2024, from https://www.ncbi.nlm.nih.gov/pmc/articles/PMC10135558/</a:t>
            </a:r>
          </a:p>
          <a:p>
            <a:endParaRPr lang="en-US"/>
          </a:p>
          <a:p>
            <a:r>
              <a:rPr lang="en-US"/>
              <a:t>2. Dube, S. R., Anda, R. F., Whitfield, C. L., Brown, D. W., Felitti, V. J., Dong, M., &amp; Giles, W. H. (2005). Long-term consequences of childhood sexual abuse by gender of victim. American Journal of Preventive Medicine, 28(5), 430–438. Retrieved April 23, 2024, from https://pubmed.ncbi.nlm.nih.gov/15894146/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Thomas, J. C., &amp; Kopel, J. (2023). Male Victims of Sexual Assault: A Review of the Literature. Behavioral sciences (Basel, Switzerland), 13(4), 304. https://doi.org/10.3390/bs13040304. Retrieved April 21, 2024, from https://www.ncbi.nlm.nih.gov/pmc/articles/PMC10135558/</a:t>
            </a:r>
          </a:p>
          <a:p>
            <a:endParaRPr lang="en-US"/>
          </a:p>
          <a:p>
            <a:r>
              <a:rPr lang="en-US"/>
              <a:t>2. Dube, S. R., Anda, R. F., Whitfield, C. L., Brown, D. W., Felitti, V. J., Dong, M., &amp; Giles, W. H. (2005). Long-term consequences of childhood sexual abuse by gender of victim. American Journal of Preventive Medicine, 28(5), 430–438. Retrieved April 23, 2024, from https://pubmed.ncbi.nlm.nih.gov/15894146/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National Center for Missing &amp; Exploited Children (2023). 2023 CyberTipline Report, p. 3. Missingkids.org. Retrieved May 9, 2024, from https://www.missingkids.org/content/dam/missingkids/pdfs/2023-CyberTipline-Report.pdf</a:t>
            </a:r>
          </a:p>
          <a:p>
            <a:endParaRPr lang="en-US"/>
          </a:p>
          <a:p>
            <a:r>
              <a:rPr lang="en-US"/>
              <a:t>2. Thorn and National Center for Missing and Exploited Children (NCMEC). (2024). Trends in Financial Sextortion: An investigation of sextortion reports in NCMEC CyberTipline data, pp. 9, 13. Retrieved October 19, 2024, from https://info.thorn.org/hubfs/Research/Thorn_TrendsInFinancialSextortion_June2024.pdf</a:t>
            </a:r>
          </a:p>
          <a:p>
            <a:endParaRPr lang="en-US"/>
          </a:p>
          <a:p>
            <a:r>
              <a:rPr lang="en-US"/>
              <a:t>3. Thorn (2023). LGBTQ+ Youth Perspectives: How LGBTQ+	Youth are Navigating Exploration and Risks of Sexual Exploitation Online, p. 10, 14.</a:t>
            </a:r>
          </a:p>
          <a:p>
            <a:r>
              <a:rPr lang="en-US"/>
              <a:t>https://info.thorn.org/hubfs/Research/Thorn_LGBTQ+YouthPerspectives_June2023_FNL.pdf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National Center for Missing &amp; Exploited Children (2023). 2023 CyberTipline Report, p. 3. Missingkids.org. Retrieved May 9, 2024, from https://www.missingkids.org/content/dam/missingkids/pdfs/2023-CyberTipline-Report.pdf</a:t>
            </a:r>
          </a:p>
          <a:p>
            <a:endParaRPr lang="en-US"/>
          </a:p>
          <a:p>
            <a:r>
              <a:rPr lang="en-US"/>
              <a:t>2. Thorn and National Center for Missing and Exploited Children (NCMEC). (2024). Trends in Financial Sextortion: An investigation of sextortion reports in NCMEC CyberTipline data, pp. 9, 13. Retrieved October 19, 2024, from https://info.thorn.org/hubfs/Research/Thorn_TrendsInFinancialSextortion_June2024.pdf</a:t>
            </a:r>
          </a:p>
          <a:p>
            <a:endParaRPr lang="en-US"/>
          </a:p>
          <a:p>
            <a:r>
              <a:rPr lang="en-US"/>
              <a:t>3. Thorn (2023). LGBTQ+ Youth Perspectives: How LGBTQ+	Youth are Navigating Exploration and Risks of Sexual Exploitation Online, p. 10, 14.</a:t>
            </a:r>
          </a:p>
          <a:p>
            <a:r>
              <a:rPr lang="en-US"/>
              <a:t>https://info.thorn.org/hubfs/Research/Thorn_LGBTQ+YouthPerspectives_June2023_FNL.pdf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National Center for Missing &amp; Exploited Children (2023). 2023 CyberTipline Report, p. 3. Missingkids.org. Retrieved May 9, 2024, from https://www.missingkids.org/content/dam/missingkids/pdfs/2023-CyberTipline-Report.pdf</a:t>
            </a:r>
          </a:p>
          <a:p>
            <a:endParaRPr lang="en-US"/>
          </a:p>
          <a:p>
            <a:r>
              <a:rPr lang="en-US"/>
              <a:t>2. Thorn and National Center for Missing and Exploited Children (NCMEC). (2024). Trends in Financial Sextortion: An investigation of sextortion reports in NCMEC CyberTipline data, pp. 9, 13. Retrieved October 19, 2024, from https://info.thorn.org/hubfs/Research/Thorn_TrendsInFinancialSextortion_June2024.pdf</a:t>
            </a:r>
          </a:p>
          <a:p>
            <a:endParaRPr lang="en-US"/>
          </a:p>
          <a:p>
            <a:r>
              <a:rPr lang="en-US"/>
              <a:t>3. Thorn (2023). LGBTQ+ Youth Perspectives: How LGBTQ+	Youth are Navigating Exploration and Risks of Sexual Exploitation Online, p. 10, 14.</a:t>
            </a:r>
          </a:p>
          <a:p>
            <a:r>
              <a:rPr lang="en-US"/>
              <a:t>https://info.thorn.org/hubfs/Research/Thorn_LGBTQ+YouthPerspectives_June2023_FNL.pdf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National Center for Missing &amp; Exploited Children (2023). 2023 CyberTipline Report, p. 3. Missingkids.org. Retrieved May 9, 2024, from https://www.missingkids.org/content/dam/missingkids/pdfs/2023-CyberTipline-Report.pdf</a:t>
            </a:r>
          </a:p>
          <a:p>
            <a:endParaRPr lang="en-US"/>
          </a:p>
          <a:p>
            <a:r>
              <a:rPr lang="en-US"/>
              <a:t>2. Thorn and National Center for Missing and Exploited Children (NCMEC). (2024). Trends in Financial Sextortion: An investigation of sextortion reports in NCMEC CyberTipline data, pp. 9, 13. Retrieved October 19, 2024, from https://info.thorn.org/hubfs/Research/Thorn_TrendsInFinancialSextortion_June2024.pdf</a:t>
            </a:r>
          </a:p>
          <a:p>
            <a:endParaRPr lang="en-US"/>
          </a:p>
          <a:p>
            <a:r>
              <a:rPr lang="en-US"/>
              <a:t>3. Thorn (2023). LGBTQ+ Youth Perspectives: How LGBTQ+	Youth are Navigating Exploration and Risks of Sexual Exploitation Online, p. 10, 14.</a:t>
            </a:r>
          </a:p>
          <a:p>
            <a:r>
              <a:rPr lang="en-US"/>
              <a:t>https://info.thorn.org/hubfs/Research/Thorn_LGBTQ+YouthPerspectives_June2023_FNL.pdf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a:t>
            </a:r>
          </a:p>
          <a:p>
            <a:r>
              <a:rPr lang="en-US"/>
              <a:t>To access additional resources about the myths, please refer to the last page of Lesson Plan #1 in the Walking Wise Education Guide. </a:t>
            </a:r>
          </a:p>
          <a:p>
            <a:endParaRPr lang="en-US"/>
          </a:p>
          <a:p>
            <a:r>
              <a:rPr lang="en-US"/>
              <a:t>We welcome your feedback at hello@WalkingWise.com.</a:t>
            </a:r>
          </a:p>
          <a:p>
            <a:endParaRPr lang="en-US"/>
          </a:p>
          <a:p>
            <a:r>
              <a:rPr lang="en-US"/>
              <a:t>Thank you!</a:t>
            </a:r>
          </a:p>
          <a:p>
            <a:endParaRPr lang="en-US"/>
          </a:p>
          <a:p>
            <a:r>
              <a:rPr lang="en-US"/>
              <a:t>Karla Highman</a:t>
            </a:r>
          </a:p>
          <a:p>
            <a:r>
              <a:rPr lang="en-US"/>
              <a:t>Founder, 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Please tailor this message to align with your organization's policies and protocols.</a:t>
            </a:r>
          </a:p>
          <a:p>
            <a:endParaRPr lang="en-US"/>
          </a:p>
          <a:p>
            <a:r>
              <a:rPr lang="en-US"/>
              <a:t>Please provide a confidential avenue for students to report concerns and seek help for themselves or their peers if they suspect sexual abuse, grooming, sextortion, pornography-related exploitation, or human trafficking. This may include a designated address or text line.</a:t>
            </a:r>
          </a:p>
          <a:p>
            <a:endParaRPr lang="en-US"/>
          </a:p>
          <a:p>
            <a:r>
              <a:rPr lang="en-US"/>
              <a:t>Consider displaying posters in your school or facility that outline various ways students can access immediate support or request a private meeting with a school safety team member or another trusted adult.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For digital interaction with audiences:</a:t>
            </a:r>
          </a:p>
          <a:p>
            <a:endParaRPr lang="en-US"/>
          </a:p>
          <a:p>
            <a:r>
              <a:rPr lang="en-US"/>
              <a:t>Log in to WalkingWise.com to follow instructions on setting up Slido questions/answers for this presentation. Then, replace the QR code and #code in this slide with your custom QR/#code. </a:t>
            </a:r>
          </a:p>
          <a:p>
            <a:endParaRPr lang="en-US"/>
          </a:p>
          <a:p>
            <a:r>
              <a:rPr lang="en-US"/>
              <a:t>Please verify whether the Q&amp;A feature has been activated before presenting to audiences. An adult should monitor questions and comments to ensure appropriateness. Slido has a feature that allows you to delete unwanted questions and comments.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mailto:support@walkingwise.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s://www.walkingwise.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454522" y="7806827"/>
            <a:ext cx="17417056" cy="662967"/>
          </a:xfrm>
          <a:prstGeom prst="rect">
            <a:avLst/>
          </a:prstGeom>
        </p:spPr>
        <p:txBody>
          <a:bodyPr lIns="0" tIns="0" rIns="0" bIns="0" rtlCol="0" anchor="t">
            <a:spAutoFit/>
          </a:bodyPr>
          <a:lstStyle/>
          <a:p>
            <a:pPr algn="ctr">
              <a:lnSpc>
                <a:spcPts val="5460"/>
              </a:lnSpc>
            </a:pPr>
            <a:r>
              <a:rPr lang="en-US" sz="3900">
                <a:solidFill>
                  <a:srgbClr val="FFFFFF"/>
                </a:solidFill>
                <a:latin typeface="Poppins Medium 1"/>
                <a:ea typeface="Poppins Medium 1"/>
                <a:cs typeface="Poppins Medium 1"/>
                <a:sym typeface="Poppins Medium 1"/>
              </a:rPr>
              <a:t>LESSON #1</a:t>
            </a:r>
          </a:p>
        </p:txBody>
      </p:sp>
      <p:sp>
        <p:nvSpPr>
          <p:cNvPr id="5" name="TextBox 5"/>
          <p:cNvSpPr txBox="1"/>
          <p:nvPr/>
        </p:nvSpPr>
        <p:spPr>
          <a:xfrm>
            <a:off x="454522" y="5545122"/>
            <a:ext cx="17417056" cy="2547519"/>
          </a:xfrm>
          <a:prstGeom prst="rect">
            <a:avLst/>
          </a:prstGeom>
        </p:spPr>
        <p:txBody>
          <a:bodyPr lIns="0" tIns="0" rIns="0" bIns="0" rtlCol="0" anchor="t">
            <a:spAutoFit/>
          </a:bodyPr>
          <a:lstStyle/>
          <a:p>
            <a:pPr algn="ctr">
              <a:lnSpc>
                <a:spcPts val="11105"/>
              </a:lnSpc>
            </a:pPr>
            <a:r>
              <a:rPr lang="en-US" sz="11689" b="1">
                <a:solidFill>
                  <a:srgbClr val="ED8B00"/>
                </a:solidFill>
                <a:latin typeface="Cooperative Bold"/>
                <a:ea typeface="Cooperative Bold"/>
                <a:cs typeface="Cooperative Bold"/>
                <a:sym typeface="Cooperative Bold"/>
              </a:rPr>
              <a:t>Myths</a:t>
            </a:r>
          </a:p>
          <a:p>
            <a:pPr algn="ctr">
              <a:lnSpc>
                <a:spcPts val="8537"/>
              </a:lnSpc>
            </a:pPr>
            <a:r>
              <a:rPr lang="en-US" sz="8987" b="1" spc="-260">
                <a:solidFill>
                  <a:srgbClr val="ED8B00"/>
                </a:solidFill>
                <a:latin typeface="Poppins Medium 2 Bold"/>
                <a:ea typeface="Poppins Medium 2 Bold"/>
                <a:cs typeface="Poppins Medium 2 Bold"/>
                <a:sym typeface="Poppins Medium 2 Bold"/>
              </a:rPr>
              <a:t>&amp;REALITY</a:t>
            </a:r>
          </a:p>
        </p:txBody>
      </p:sp>
      <p:sp>
        <p:nvSpPr>
          <p:cNvPr id="6" name="Freeform 6"/>
          <p:cNvSpPr/>
          <p:nvPr/>
        </p:nvSpPr>
        <p:spPr>
          <a:xfrm>
            <a:off x="15213171" y="7077857"/>
            <a:ext cx="2451537" cy="2467718"/>
          </a:xfrm>
          <a:custGeom>
            <a:avLst/>
            <a:gdLst/>
            <a:ahLst/>
            <a:cxnLst/>
            <a:rect l="l" t="t" r="r" b="b"/>
            <a:pathLst>
              <a:path w="2451537" h="2467718">
                <a:moveTo>
                  <a:pt x="0" y="0"/>
                </a:moveTo>
                <a:lnTo>
                  <a:pt x="2451537" y="0"/>
                </a:lnTo>
                <a:lnTo>
                  <a:pt x="2451537" y="2467718"/>
                </a:lnTo>
                <a:lnTo>
                  <a:pt x="0" y="2467718"/>
                </a:lnTo>
                <a:lnTo>
                  <a:pt x="0" y="0"/>
                </a:lnTo>
                <a:close/>
              </a:path>
            </a:pathLst>
          </a:custGeom>
          <a:blipFill>
            <a:blip r:embed="rId3"/>
            <a:stretch>
              <a:fillRect/>
            </a:stretch>
          </a:blipFill>
        </p:spPr>
        <p:txBody>
          <a:bodyPr/>
          <a:lstStyle/>
          <a:p>
            <a:endParaRPr lang="en-US"/>
          </a:p>
        </p:txBody>
      </p:sp>
      <p:sp>
        <p:nvSpPr>
          <p:cNvPr id="7" name="Freeform 7"/>
          <p:cNvSpPr/>
          <p:nvPr/>
        </p:nvSpPr>
        <p:spPr>
          <a:xfrm>
            <a:off x="15618579" y="1028700"/>
            <a:ext cx="1640721" cy="1640721"/>
          </a:xfrm>
          <a:custGeom>
            <a:avLst/>
            <a:gdLst/>
            <a:ahLst/>
            <a:cxnLst/>
            <a:rect l="l" t="t" r="r" b="b"/>
            <a:pathLst>
              <a:path w="1640721" h="1640721">
                <a:moveTo>
                  <a:pt x="0" y="0"/>
                </a:moveTo>
                <a:lnTo>
                  <a:pt x="1640721" y="0"/>
                </a:lnTo>
                <a:lnTo>
                  <a:pt x="1640721" y="1640721"/>
                </a:lnTo>
                <a:lnTo>
                  <a:pt x="0" y="1640721"/>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454522" y="2478921"/>
            <a:ext cx="17417056" cy="2503463"/>
          </a:xfrm>
          <a:prstGeom prst="rect">
            <a:avLst/>
          </a:prstGeom>
        </p:spPr>
        <p:txBody>
          <a:bodyPr lIns="0" tIns="0" rIns="0" bIns="0" rtlCol="0" anchor="t">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id="9" name="TextBox 9"/>
          <p:cNvSpPr txBox="1"/>
          <p:nvPr/>
        </p:nvSpPr>
        <p:spPr>
          <a:xfrm>
            <a:off x="454522" y="4534228"/>
            <a:ext cx="17398006" cy="523218"/>
          </a:xfrm>
          <a:prstGeom prst="rect">
            <a:avLst/>
          </a:prstGeom>
        </p:spPr>
        <p:txBody>
          <a:bodyPr lIns="0" tIns="0" rIns="0" bIns="0" rtlCol="0" anchor="t">
            <a:spAutoFit/>
          </a:bodyPr>
          <a:lstStyle/>
          <a:p>
            <a:pPr algn="ctr">
              <a:lnSpc>
                <a:spcPts val="4233"/>
              </a:lnSpc>
            </a:pPr>
            <a:r>
              <a:rPr lang="en-US" sz="3023">
                <a:solidFill>
                  <a:srgbClr val="FFFFFF"/>
                </a:solidFill>
                <a:latin typeface="Poppins Medium 1"/>
                <a:ea typeface="Poppins Medium 1"/>
                <a:cs typeface="Poppins Medium 1"/>
                <a:sym typeface="Poppins Medium 1"/>
              </a:rPr>
              <a:t>FOR PARENTS, STAFF MEMBERS, &amp; OLDER YOUTH</a:t>
            </a:r>
          </a:p>
        </p:txBody>
      </p:sp>
      <p:sp>
        <p:nvSpPr>
          <p:cNvPr id="10" name="TextBox 10"/>
          <p:cNvSpPr txBox="1"/>
          <p:nvPr/>
        </p:nvSpPr>
        <p:spPr>
          <a:xfrm>
            <a:off x="15473208" y="2876727"/>
            <a:ext cx="1931463" cy="333425"/>
          </a:xfrm>
          <a:prstGeom prst="rect">
            <a:avLst/>
          </a:prstGeom>
        </p:spPr>
        <p:txBody>
          <a:bodyPr lIns="0" tIns="0" rIns="0" bIns="0" rtlCol="0" anchor="t">
            <a:spAutoFit/>
          </a:bodyPr>
          <a:lstStyle/>
          <a:p>
            <a:pPr algn="ctr">
              <a:lnSpc>
                <a:spcPts val="2648"/>
              </a:lnSpc>
            </a:pPr>
            <a:r>
              <a:rPr lang="en-US" sz="2225" b="1" dirty="0">
                <a:solidFill>
                  <a:srgbClr val="FF5757"/>
                </a:solidFill>
                <a:latin typeface="Roboto Bold"/>
                <a:ea typeface="Roboto Bold"/>
                <a:cs typeface="Roboto Bold"/>
                <a:sym typeface="Roboto Bold"/>
              </a:rPr>
              <a:t>DEMO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grpSp>
        <p:nvGrpSpPr>
          <p:cNvPr id="8" name="Group 8"/>
          <p:cNvGrpSpPr/>
          <p:nvPr/>
        </p:nvGrpSpPr>
        <p:grpSpPr>
          <a:xfrm>
            <a:off x="1480713" y="3019805"/>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480713" y="4141245"/>
            <a:ext cx="14398332" cy="401651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Study results may be unreliable because most sexual crimes go unreported.</a:t>
            </a:r>
          </a:p>
          <a:p>
            <a:pPr algn="l">
              <a:lnSpc>
                <a:spcPts val="16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 methods used to collect information can vary widely between studies, leading to inconsistency.</a:t>
            </a:r>
          </a:p>
          <a:p>
            <a:pPr algn="l">
              <a:lnSpc>
                <a:spcPts val="207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Focus groups in studies may not accurately represent the larger population.</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4" name="TextBox 14"/>
          <p:cNvSpPr txBox="1"/>
          <p:nvPr/>
        </p:nvSpPr>
        <p:spPr>
          <a:xfrm>
            <a:off x="1780421" y="3038851"/>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5" name="TextBox 15"/>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983413" y="4031922"/>
            <a:ext cx="4485291" cy="807115"/>
            <a:chOff x="0" y="0"/>
            <a:chExt cx="1181311" cy="212574"/>
          </a:xfrm>
        </p:grpSpPr>
        <p:sp>
          <p:nvSpPr>
            <p:cNvPr id="7" name="Freeform 7"/>
            <p:cNvSpPr/>
            <p:nvPr/>
          </p:nvSpPr>
          <p:spPr>
            <a:xfrm>
              <a:off x="0" y="0"/>
              <a:ext cx="1181311" cy="212574"/>
            </a:xfrm>
            <a:custGeom>
              <a:avLst/>
              <a:gdLst/>
              <a:ahLst/>
              <a:cxnLst/>
              <a:rect l="l" t="t" r="r" b="b"/>
              <a:pathLst>
                <a:path w="1181311" h="212574">
                  <a:moveTo>
                    <a:pt x="0" y="0"/>
                  </a:moveTo>
                  <a:lnTo>
                    <a:pt x="1181311" y="0"/>
                  </a:lnTo>
                  <a:lnTo>
                    <a:pt x="1181311" y="212574"/>
                  </a:lnTo>
                  <a:lnTo>
                    <a:pt x="0" y="212574"/>
                  </a:lnTo>
                  <a:close/>
                </a:path>
              </a:pathLst>
            </a:custGeom>
            <a:solidFill>
              <a:srgbClr val="303030"/>
            </a:solidFill>
          </p:spPr>
          <p:txBody>
            <a:bodyPr/>
            <a:lstStyle/>
            <a:p>
              <a:endParaRPr lang="en-US"/>
            </a:p>
          </p:txBody>
        </p:sp>
        <p:sp>
          <p:nvSpPr>
            <p:cNvPr id="8" name="TextBox 8"/>
            <p:cNvSpPr txBox="1"/>
            <p:nvPr/>
          </p:nvSpPr>
          <p:spPr>
            <a:xfrm>
              <a:off x="0" y="-76200"/>
              <a:ext cx="1181311" cy="28877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410079" y="4060024"/>
            <a:ext cx="4240691" cy="721958"/>
          </a:xfrm>
          <a:prstGeom prst="rect">
            <a:avLst/>
          </a:prstGeom>
        </p:spPr>
        <p:txBody>
          <a:bodyPr lIns="0" tIns="0" rIns="0" bIns="0" rtlCol="0" anchor="t">
            <a:spAutoFit/>
          </a:bodyPr>
          <a:lstStyle/>
          <a:p>
            <a:pPr algn="l">
              <a:lnSpc>
                <a:spcPts val="5879"/>
              </a:lnSpc>
            </a:pPr>
            <a:r>
              <a:rPr lang="en-US" sz="4199" b="1">
                <a:solidFill>
                  <a:srgbClr val="FFFFFF"/>
                </a:solidFill>
                <a:latin typeface="Roboto Bold"/>
                <a:ea typeface="Roboto Bold"/>
                <a:cs typeface="Roboto Bold"/>
                <a:sym typeface="Roboto Bold"/>
              </a:rPr>
              <a:t>VOCABULARY</a:t>
            </a:r>
          </a:p>
        </p:txBody>
      </p:sp>
      <p:sp>
        <p:nvSpPr>
          <p:cNvPr id="10" name="TextBox 10"/>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TextBox 16"/>
          <p:cNvSpPr txBox="1"/>
          <p:nvPr/>
        </p:nvSpPr>
        <p:spPr>
          <a:xfrm>
            <a:off x="2311315" y="5003237"/>
            <a:ext cx="5505084" cy="3073400"/>
          </a:xfrm>
          <a:prstGeom prst="rect">
            <a:avLst/>
          </a:prstGeom>
        </p:spPr>
        <p:txBody>
          <a:bodyPr lIns="0" tIns="0" rIns="0" bIns="0" rtlCol="0" anchor="t">
            <a:spAutoFit/>
          </a:bodyPr>
          <a:lstStyle/>
          <a:p>
            <a:pPr marL="755649" lvl="1" indent="-377824" algn="l">
              <a:lnSpc>
                <a:spcPts val="4899"/>
              </a:lnSpc>
              <a:buFont typeface="Arial"/>
              <a:buChar char="•"/>
            </a:pPr>
            <a:r>
              <a:rPr lang="en-US" sz="3499" b="1">
                <a:solidFill>
                  <a:srgbClr val="004F59"/>
                </a:solidFill>
                <a:latin typeface="Roboto Bold"/>
                <a:ea typeface="Roboto Bold"/>
                <a:cs typeface="Roboto Bold"/>
                <a:sym typeface="Roboto Bold"/>
              </a:rPr>
              <a:t>Child Exploitation</a:t>
            </a:r>
          </a:p>
          <a:p>
            <a:pPr marL="755649" lvl="1" indent="-377824" algn="l">
              <a:lnSpc>
                <a:spcPts val="4899"/>
              </a:lnSpc>
              <a:buFont typeface="Arial"/>
              <a:buChar char="•"/>
            </a:pPr>
            <a:r>
              <a:rPr lang="en-US" sz="3499" b="1">
                <a:solidFill>
                  <a:srgbClr val="FFFFFF"/>
                </a:solidFill>
                <a:latin typeface="Roboto Bold"/>
                <a:ea typeface="Roboto Bold"/>
                <a:cs typeface="Roboto Bold"/>
                <a:sym typeface="Roboto Bold"/>
              </a:rPr>
              <a:t>Commercial Sex</a:t>
            </a:r>
          </a:p>
          <a:p>
            <a:pPr marL="755649" lvl="1" indent="-377824" algn="l">
              <a:lnSpc>
                <a:spcPts val="4899"/>
              </a:lnSpc>
              <a:buFont typeface="Arial"/>
              <a:buChar char="•"/>
            </a:pPr>
            <a:r>
              <a:rPr lang="en-US" sz="3499" b="1">
                <a:solidFill>
                  <a:srgbClr val="004F59"/>
                </a:solidFill>
                <a:latin typeface="Roboto Bold"/>
                <a:ea typeface="Roboto Bold"/>
                <a:cs typeface="Roboto Bold"/>
                <a:sym typeface="Roboto Bold"/>
              </a:rPr>
              <a:t>Child Sex Trafficking</a:t>
            </a:r>
          </a:p>
          <a:p>
            <a:pPr marL="755649" lvl="1" indent="-377824" algn="l">
              <a:lnSpc>
                <a:spcPts val="4899"/>
              </a:lnSpc>
              <a:buFont typeface="Arial"/>
              <a:buChar char="•"/>
            </a:pPr>
            <a:r>
              <a:rPr lang="en-US" sz="3499" b="1">
                <a:solidFill>
                  <a:srgbClr val="FFFFFF"/>
                </a:solidFill>
                <a:latin typeface="Roboto Bold"/>
                <a:ea typeface="Roboto Bold"/>
                <a:cs typeface="Roboto Bold"/>
                <a:sym typeface="Roboto Bold"/>
              </a:rPr>
              <a:t>Myth</a:t>
            </a:r>
          </a:p>
          <a:p>
            <a:pPr marL="755649" lvl="1" indent="-377824" algn="l">
              <a:lnSpc>
                <a:spcPts val="4899"/>
              </a:lnSpc>
              <a:buFont typeface="Arial"/>
              <a:buChar char="•"/>
            </a:pPr>
            <a:r>
              <a:rPr lang="en-US" sz="3499" b="1">
                <a:solidFill>
                  <a:srgbClr val="004F59"/>
                </a:solidFill>
                <a:latin typeface="Roboto Bold"/>
                <a:ea typeface="Roboto Bold"/>
                <a:cs typeface="Roboto Bold"/>
                <a:sym typeface="Roboto Bold"/>
              </a:rPr>
              <a:t>Sex Trafficking</a:t>
            </a:r>
          </a:p>
        </p:txBody>
      </p:sp>
      <p:sp>
        <p:nvSpPr>
          <p:cNvPr id="17" name="Freeform 17"/>
          <p:cNvSpPr/>
          <p:nvPr/>
        </p:nvSpPr>
        <p:spPr>
          <a:xfrm>
            <a:off x="11768185" y="1028700"/>
            <a:ext cx="5491115" cy="3600522"/>
          </a:xfrm>
          <a:custGeom>
            <a:avLst/>
            <a:gdLst/>
            <a:ahLst/>
            <a:cxnLst/>
            <a:rect l="l" t="t" r="r" b="b"/>
            <a:pathLst>
              <a:path w="5491115" h="3600522">
                <a:moveTo>
                  <a:pt x="0" y="0"/>
                </a:moveTo>
                <a:lnTo>
                  <a:pt x="5491115" y="0"/>
                </a:lnTo>
                <a:lnTo>
                  <a:pt x="5491115" y="3600522"/>
                </a:lnTo>
                <a:lnTo>
                  <a:pt x="0" y="3600522"/>
                </a:lnTo>
                <a:lnTo>
                  <a:pt x="0" y="0"/>
                </a:lnTo>
                <a:close/>
              </a:path>
            </a:pathLst>
          </a:custGeom>
          <a:blipFill>
            <a:blip r:embed="rId5"/>
            <a:stretch>
              <a:fillRect l="-2025" r="-2700" b="-59715"/>
            </a:stretch>
          </a:blipFill>
        </p:spPr>
        <p:txBody>
          <a:bodyPr/>
          <a:lstStyle/>
          <a:p>
            <a:endParaRPr lang="en-US"/>
          </a:p>
        </p:txBody>
      </p:sp>
      <p:sp>
        <p:nvSpPr>
          <p:cNvPr id="18" name="TextBox 18"/>
          <p:cNvSpPr txBox="1"/>
          <p:nvPr/>
        </p:nvSpPr>
        <p:spPr>
          <a:xfrm>
            <a:off x="7945722" y="5000962"/>
            <a:ext cx="5505084" cy="3073400"/>
          </a:xfrm>
          <a:prstGeom prst="rect">
            <a:avLst/>
          </a:prstGeom>
        </p:spPr>
        <p:txBody>
          <a:bodyPr lIns="0" tIns="0" rIns="0" bIns="0" rtlCol="0" anchor="t">
            <a:spAutoFit/>
          </a:bodyPr>
          <a:lstStyle/>
          <a:p>
            <a:pPr marL="755649" lvl="1" indent="-377824" algn="l">
              <a:lnSpc>
                <a:spcPts val="4899"/>
              </a:lnSpc>
              <a:buFont typeface="Arial"/>
              <a:buChar char="•"/>
            </a:pPr>
            <a:r>
              <a:rPr lang="en-US" sz="3499" b="1">
                <a:solidFill>
                  <a:srgbClr val="FFFFFF"/>
                </a:solidFill>
                <a:latin typeface="Roboto Bold"/>
                <a:ea typeface="Roboto Bold"/>
                <a:cs typeface="Roboto Bold"/>
                <a:sym typeface="Roboto Bold"/>
              </a:rPr>
              <a:t>Coercion</a:t>
            </a:r>
          </a:p>
          <a:p>
            <a:pPr marL="755649" lvl="1" indent="-377824" algn="l">
              <a:lnSpc>
                <a:spcPts val="4899"/>
              </a:lnSpc>
              <a:buFont typeface="Arial"/>
              <a:buChar char="•"/>
            </a:pPr>
            <a:r>
              <a:rPr lang="en-US" sz="3499" b="1">
                <a:solidFill>
                  <a:srgbClr val="004F59"/>
                </a:solidFill>
                <a:latin typeface="Roboto Bold"/>
                <a:ea typeface="Roboto Bold"/>
                <a:cs typeface="Roboto Bold"/>
                <a:sym typeface="Roboto Bold"/>
              </a:rPr>
              <a:t>Labor Trafficking</a:t>
            </a:r>
          </a:p>
          <a:p>
            <a:pPr marL="755649" lvl="1" indent="-377824" algn="l">
              <a:lnSpc>
                <a:spcPts val="4899"/>
              </a:lnSpc>
              <a:buFont typeface="Arial"/>
              <a:buChar char="•"/>
            </a:pPr>
            <a:r>
              <a:rPr lang="en-US" sz="3499" b="1">
                <a:solidFill>
                  <a:srgbClr val="FFFFFF"/>
                </a:solidFill>
                <a:latin typeface="Roboto Bold"/>
                <a:ea typeface="Roboto Bold"/>
                <a:cs typeface="Roboto Bold"/>
                <a:sym typeface="Roboto Bold"/>
              </a:rPr>
              <a:t>Safe Harbor</a:t>
            </a:r>
          </a:p>
          <a:p>
            <a:pPr marL="755649" lvl="1" indent="-377824" algn="l">
              <a:lnSpc>
                <a:spcPts val="4899"/>
              </a:lnSpc>
              <a:buFont typeface="Arial"/>
              <a:buChar char="•"/>
            </a:pPr>
            <a:r>
              <a:rPr lang="en-US" sz="3499" b="1">
                <a:solidFill>
                  <a:srgbClr val="004F59"/>
                </a:solidFill>
                <a:latin typeface="Roboto Bold"/>
                <a:ea typeface="Roboto Bold"/>
                <a:cs typeface="Roboto Bold"/>
                <a:sym typeface="Roboto Bold"/>
              </a:rPr>
              <a:t>Manipulation</a:t>
            </a:r>
          </a:p>
          <a:p>
            <a:pPr marL="755651" lvl="1" indent="-377825" algn="l">
              <a:lnSpc>
                <a:spcPts val="4900"/>
              </a:lnSpc>
              <a:buFont typeface="Arial"/>
              <a:buChar char="•"/>
            </a:pPr>
            <a:r>
              <a:rPr lang="en-US" sz="3500" b="1">
                <a:solidFill>
                  <a:srgbClr val="FFFFFF"/>
                </a:solidFill>
                <a:latin typeface="Roboto Bold"/>
                <a:ea typeface="Roboto Bold"/>
                <a:cs typeface="Roboto Bold"/>
                <a:sym typeface="Roboto Bold"/>
              </a:rPr>
              <a:t>Intimidation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1965967" y="3624926"/>
            <a:ext cx="8402829" cy="904943"/>
            <a:chOff x="0" y="0"/>
            <a:chExt cx="2213091" cy="238339"/>
          </a:xfrm>
        </p:grpSpPr>
        <p:sp>
          <p:nvSpPr>
            <p:cNvPr id="9" name="Freeform 9"/>
            <p:cNvSpPr/>
            <p:nvPr/>
          </p:nvSpPr>
          <p:spPr>
            <a:xfrm>
              <a:off x="0" y="0"/>
              <a:ext cx="2213091" cy="238339"/>
            </a:xfrm>
            <a:custGeom>
              <a:avLst/>
              <a:gdLst/>
              <a:ahLst/>
              <a:cxnLst/>
              <a:rect l="l" t="t" r="r" b="b"/>
              <a:pathLst>
                <a:path w="2213091" h="238339">
                  <a:moveTo>
                    <a:pt x="0" y="0"/>
                  </a:moveTo>
                  <a:lnTo>
                    <a:pt x="2213091" y="0"/>
                  </a:lnTo>
                  <a:lnTo>
                    <a:pt x="2213091"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213091"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360015" y="3501204"/>
            <a:ext cx="7837955"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CHILD EXPLOITATION</a:t>
            </a:r>
          </a:p>
        </p:txBody>
      </p:sp>
      <p:sp>
        <p:nvSpPr>
          <p:cNvPr id="12" name="TextBox 12"/>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4754671" y="9307013"/>
            <a:ext cx="779707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Section 7102. 22 USC Ch. 78: Trafficking Victims Protection, From Title 22—Foreign Relations and Intercourse.</a:t>
            </a:r>
          </a:p>
        </p:txBody>
      </p:sp>
      <p:sp>
        <p:nvSpPr>
          <p:cNvPr id="16" name="TextBox 16"/>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7" name="TextBox 17"/>
          <p:cNvSpPr txBox="1"/>
          <p:nvPr/>
        </p:nvSpPr>
        <p:spPr>
          <a:xfrm>
            <a:off x="2017780" y="4536816"/>
            <a:ext cx="14885579" cy="3243579"/>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The use of a child for someone else’s benefit, often in an abusive, unfair, or harmful manner.</a:t>
            </a:r>
          </a:p>
          <a:p>
            <a:pPr algn="l">
              <a:lnSpc>
                <a:spcPts val="2400"/>
              </a:lnSpc>
            </a:pPr>
            <a:endParaRPr lang="en-US" sz="4300" b="1">
              <a:solidFill>
                <a:srgbClr val="004F59"/>
              </a:solidFill>
              <a:latin typeface="Roboto Bold"/>
              <a:ea typeface="Roboto Bold"/>
              <a:cs typeface="Roboto Bold"/>
              <a:sym typeface="Roboto Bold"/>
            </a:endParaRPr>
          </a:p>
          <a:p>
            <a:pPr algn="l">
              <a:lnSpc>
                <a:spcPts val="4800"/>
              </a:lnSpc>
            </a:pPr>
            <a:r>
              <a:rPr lang="en-US" sz="3000" b="1">
                <a:solidFill>
                  <a:srgbClr val="004F59"/>
                </a:solidFill>
                <a:latin typeface="Roboto Bold"/>
                <a:ea typeface="Roboto Bold"/>
                <a:cs typeface="Roboto Bold"/>
                <a:sym typeface="Roboto Bold"/>
              </a:rPr>
              <a:t>Includes:</a:t>
            </a:r>
            <a:r>
              <a:rPr lang="en-US" sz="3000" b="1">
                <a:solidFill>
                  <a:srgbClr val="FF5757"/>
                </a:solidFill>
                <a:latin typeface="Roboto Bold"/>
                <a:ea typeface="Roboto Bold"/>
                <a:cs typeface="Roboto Bold"/>
                <a:sym typeface="Roboto Bold"/>
              </a:rPr>
              <a:t> </a:t>
            </a:r>
            <a:r>
              <a:rPr lang="en-US" sz="3000" b="1">
                <a:solidFill>
                  <a:srgbClr val="FFFFFF"/>
                </a:solidFill>
                <a:latin typeface="Roboto Bold"/>
                <a:ea typeface="Roboto Bold"/>
                <a:cs typeface="Roboto Bold"/>
                <a:sym typeface="Roboto Bold"/>
              </a:rPr>
              <a:t>Sexual exploitation (grooming &amp; sex trafficking), sextortion, </a:t>
            </a:r>
          </a:p>
          <a:p>
            <a:pPr algn="l">
              <a:lnSpc>
                <a:spcPts val="4800"/>
              </a:lnSpc>
            </a:pPr>
            <a:r>
              <a:rPr lang="en-US" sz="3000" b="1">
                <a:solidFill>
                  <a:srgbClr val="FFFFFF"/>
                </a:solidFill>
                <a:latin typeface="Roboto Bold"/>
                <a:ea typeface="Roboto Bold"/>
                <a:cs typeface="Roboto Bold"/>
                <a:sym typeface="Roboto Bold"/>
              </a:rPr>
              <a:t>labor trafficking, and criminal activity (i.e., drug dealing and theft).</a:t>
            </a:r>
          </a:p>
        </p:txBody>
      </p:sp>
      <p:sp>
        <p:nvSpPr>
          <p:cNvPr id="18" name="TextBox 18"/>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017780" y="4536816"/>
            <a:ext cx="1488557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Any sex act on account of which anything of value is given to or received by any person.</a:t>
            </a:r>
          </a:p>
        </p:txBody>
      </p:sp>
      <p:grpSp>
        <p:nvGrpSpPr>
          <p:cNvPr id="9" name="Group 9"/>
          <p:cNvGrpSpPr/>
          <p:nvPr/>
        </p:nvGrpSpPr>
        <p:grpSpPr>
          <a:xfrm>
            <a:off x="1965967" y="3624926"/>
            <a:ext cx="7494603" cy="904943"/>
            <a:chOff x="0" y="0"/>
            <a:chExt cx="1973887" cy="238339"/>
          </a:xfrm>
        </p:grpSpPr>
        <p:sp>
          <p:nvSpPr>
            <p:cNvPr id="10" name="Freeform 10"/>
            <p:cNvSpPr/>
            <p:nvPr/>
          </p:nvSpPr>
          <p:spPr>
            <a:xfrm>
              <a:off x="0" y="0"/>
              <a:ext cx="1973887" cy="238339"/>
            </a:xfrm>
            <a:custGeom>
              <a:avLst/>
              <a:gdLst/>
              <a:ahLst/>
              <a:cxnLst/>
              <a:rect l="l" t="t" r="r" b="b"/>
              <a:pathLst>
                <a:path w="1973887" h="238339">
                  <a:moveTo>
                    <a:pt x="0" y="0"/>
                  </a:moveTo>
                  <a:lnTo>
                    <a:pt x="1973887" y="0"/>
                  </a:lnTo>
                  <a:lnTo>
                    <a:pt x="1973887"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973887"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COMMERCIAL SEX</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4754671" y="9307013"/>
            <a:ext cx="779707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Section 7102. 22 USC Ch. 78: Trafficking Victims Protection, From Title 22—Foreign Relations and Intercourse.</a:t>
            </a:r>
          </a:p>
        </p:txBody>
      </p:sp>
      <p:sp>
        <p:nvSpPr>
          <p:cNvPr id="17" name="TextBox 1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8" name="TextBox 18"/>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017780" y="4536816"/>
            <a:ext cx="14885579" cy="819748"/>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false belief commonly held by a group.</a:t>
            </a:r>
          </a:p>
        </p:txBody>
      </p:sp>
      <p:grpSp>
        <p:nvGrpSpPr>
          <p:cNvPr id="9" name="Group 9"/>
          <p:cNvGrpSpPr/>
          <p:nvPr/>
        </p:nvGrpSpPr>
        <p:grpSpPr>
          <a:xfrm>
            <a:off x="1965967" y="3624926"/>
            <a:ext cx="2998976" cy="904943"/>
            <a:chOff x="0" y="0"/>
            <a:chExt cx="789854" cy="238339"/>
          </a:xfrm>
        </p:grpSpPr>
        <p:sp>
          <p:nvSpPr>
            <p:cNvPr id="10" name="Freeform 10"/>
            <p:cNvSpPr/>
            <p:nvPr/>
          </p:nvSpPr>
          <p:spPr>
            <a:xfrm>
              <a:off x="0" y="0"/>
              <a:ext cx="789854" cy="238339"/>
            </a:xfrm>
            <a:custGeom>
              <a:avLst/>
              <a:gdLst/>
              <a:ahLst/>
              <a:cxnLst/>
              <a:rect l="l" t="t" r="r" b="b"/>
              <a:pathLst>
                <a:path w="789854" h="238339">
                  <a:moveTo>
                    <a:pt x="0" y="0"/>
                  </a:moveTo>
                  <a:lnTo>
                    <a:pt x="789854" y="0"/>
                  </a:lnTo>
                  <a:lnTo>
                    <a:pt x="789854"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789854"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BFDFD"/>
                </a:solidFill>
                <a:latin typeface="Roboto Bold"/>
                <a:ea typeface="Roboto Bold"/>
                <a:cs typeface="Roboto Bold"/>
                <a:sym typeface="Roboto Bold"/>
              </a:rPr>
              <a:t>MYTH</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7" name="TextBox 17"/>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1" name="TextBox 11"/>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MYTH OR REALITY?</a:t>
            </a:r>
          </a:p>
        </p:txBody>
      </p:sp>
      <p:sp>
        <p:nvSpPr>
          <p:cNvPr id="12" name="TextBox 12"/>
          <p:cNvSpPr txBox="1"/>
          <p:nvPr/>
        </p:nvSpPr>
        <p:spPr>
          <a:xfrm>
            <a:off x="5370778" y="9282225"/>
            <a:ext cx="4697692"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Polaris Project (2025) Myths, Facts, and Statistics. PolarisProject.org.</a:t>
            </a:r>
          </a:p>
        </p:txBody>
      </p:sp>
      <p:grpSp>
        <p:nvGrpSpPr>
          <p:cNvPr id="13" name="Group 13"/>
          <p:cNvGrpSpPr/>
          <p:nvPr/>
        </p:nvGrpSpPr>
        <p:grpSpPr>
          <a:xfrm>
            <a:off x="1480713" y="4847667"/>
            <a:ext cx="10862226" cy="1884132"/>
            <a:chOff x="0" y="0"/>
            <a:chExt cx="2860833" cy="496232"/>
          </a:xfrm>
        </p:grpSpPr>
        <p:sp>
          <p:nvSpPr>
            <p:cNvPr id="14" name="Freeform 14"/>
            <p:cNvSpPr/>
            <p:nvPr/>
          </p:nvSpPr>
          <p:spPr>
            <a:xfrm>
              <a:off x="0" y="0"/>
              <a:ext cx="2860833" cy="496232"/>
            </a:xfrm>
            <a:custGeom>
              <a:avLst/>
              <a:gdLst/>
              <a:ahLst/>
              <a:cxnLst/>
              <a:rect l="l" t="t" r="r" b="b"/>
              <a:pathLst>
                <a:path w="2860833" h="496232">
                  <a:moveTo>
                    <a:pt x="0" y="0"/>
                  </a:moveTo>
                  <a:lnTo>
                    <a:pt x="2860833" y="0"/>
                  </a:lnTo>
                  <a:lnTo>
                    <a:pt x="2860833" y="496232"/>
                  </a:lnTo>
                  <a:lnTo>
                    <a:pt x="0" y="496232"/>
                  </a:lnTo>
                  <a:close/>
                </a:path>
              </a:pathLst>
            </a:custGeom>
            <a:solidFill>
              <a:srgbClr val="303030"/>
            </a:solidFill>
          </p:spPr>
          <p:txBody>
            <a:bodyPr/>
            <a:lstStyle/>
            <a:p>
              <a:endParaRPr lang="en-US"/>
            </a:p>
          </p:txBody>
        </p:sp>
        <p:sp>
          <p:nvSpPr>
            <p:cNvPr id="15" name="TextBox 15"/>
            <p:cNvSpPr txBox="1"/>
            <p:nvPr/>
          </p:nvSpPr>
          <p:spPr>
            <a:xfrm>
              <a:off x="0" y="-9525"/>
              <a:ext cx="2860833" cy="505757"/>
            </a:xfrm>
            <a:prstGeom prst="rect">
              <a:avLst/>
            </a:prstGeom>
          </p:spPr>
          <p:txBody>
            <a:bodyPr lIns="50800" tIns="50800" rIns="50800" bIns="50800" rtlCol="0" anchor="ctr"/>
            <a:lstStyle/>
            <a:p>
              <a:pPr algn="ctr">
                <a:lnSpc>
                  <a:spcPts val="3074"/>
                </a:lnSpc>
              </a:pPr>
              <a:endParaRPr/>
            </a:p>
          </p:txBody>
        </p:sp>
      </p:grpSp>
      <p:sp>
        <p:nvSpPr>
          <p:cNvPr id="16" name="TextBox 16"/>
          <p:cNvSpPr txBox="1"/>
          <p:nvPr/>
        </p:nvSpPr>
        <p:spPr>
          <a:xfrm>
            <a:off x="2042943" y="4951479"/>
            <a:ext cx="9804341" cy="1581150"/>
          </a:xfrm>
          <a:prstGeom prst="rect">
            <a:avLst/>
          </a:prstGeom>
        </p:spPr>
        <p:txBody>
          <a:bodyPr lIns="0" tIns="0" rIns="0" bIns="0" rtlCol="0" anchor="t">
            <a:spAutoFit/>
          </a:bodyPr>
          <a:lstStyle/>
          <a:p>
            <a:pPr algn="l">
              <a:lnSpc>
                <a:spcPts val="6299"/>
              </a:lnSpc>
            </a:pPr>
            <a:r>
              <a:rPr lang="en-US" sz="4500" b="1">
                <a:solidFill>
                  <a:srgbClr val="F1B434"/>
                </a:solidFill>
                <a:latin typeface="Roboto Bold"/>
                <a:ea typeface="Roboto Bold"/>
                <a:cs typeface="Roboto Bold"/>
                <a:sym typeface="Roboto Bold"/>
              </a:rPr>
              <a:t>Myth or Reality?</a:t>
            </a:r>
            <a:r>
              <a:rPr lang="en-US" sz="4500" b="1">
                <a:solidFill>
                  <a:srgbClr val="FFFFFF"/>
                </a:solidFill>
                <a:latin typeface="Roboto Bold"/>
                <a:ea typeface="Roboto Bold"/>
                <a:cs typeface="Roboto Bold"/>
                <a:sym typeface="Roboto Bold"/>
              </a:rPr>
              <a:t> All commercial sex is considered human trafficking.</a:t>
            </a:r>
          </a:p>
        </p:txBody>
      </p:sp>
      <p:sp>
        <p:nvSpPr>
          <p:cNvPr id="17" name="Freeform 17"/>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5"/>
            <a:stretch>
              <a:fillRect l="-24906" r="-1769"/>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MYTH OR REALITY?</a:t>
            </a:r>
          </a:p>
        </p:txBody>
      </p:sp>
      <p:sp>
        <p:nvSpPr>
          <p:cNvPr id="7" name="TextBox 7"/>
          <p:cNvSpPr txBox="1"/>
          <p:nvPr/>
        </p:nvSpPr>
        <p:spPr>
          <a:xfrm>
            <a:off x="1480713" y="4863536"/>
            <a:ext cx="13581265" cy="771526"/>
          </a:xfrm>
          <a:prstGeom prst="rect">
            <a:avLst/>
          </a:prstGeom>
        </p:spPr>
        <p:txBody>
          <a:bodyPr lIns="0" tIns="0" rIns="0" bIns="0" rtlCol="0" anchor="t">
            <a:spAutoFit/>
          </a:bodyPr>
          <a:lstStyle/>
          <a:p>
            <a:pPr algn="l">
              <a:lnSpc>
                <a:spcPts val="6299"/>
              </a:lnSpc>
            </a:pPr>
            <a:r>
              <a:rPr lang="en-US" sz="4499" b="1">
                <a:solidFill>
                  <a:srgbClr val="004F59"/>
                </a:solidFill>
                <a:latin typeface="Roboto Bold"/>
                <a:ea typeface="Roboto Bold"/>
                <a:cs typeface="Roboto Bold"/>
                <a:sym typeface="Roboto Bold"/>
              </a:rPr>
              <a:t>ANSWER:</a:t>
            </a:r>
            <a:r>
              <a:rPr lang="en-US" sz="4499" b="1">
                <a:solidFill>
                  <a:srgbClr val="F1B434"/>
                </a:solidFill>
                <a:latin typeface="Roboto Bold"/>
                <a:ea typeface="Roboto Bold"/>
                <a:cs typeface="Roboto Bold"/>
                <a:sym typeface="Roboto Bold"/>
              </a:rPr>
              <a:t>  </a:t>
            </a:r>
            <a:r>
              <a:rPr lang="en-US" sz="4499" b="1">
                <a:solidFill>
                  <a:srgbClr val="FF5757"/>
                </a:solidFill>
                <a:latin typeface="Roboto Bold"/>
                <a:ea typeface="Roboto Bold"/>
                <a:cs typeface="Roboto Bold"/>
                <a:sym typeface="Roboto Bold"/>
              </a:rPr>
              <a:t>MYTH </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3" name="TextBox 13"/>
          <p:cNvSpPr txBox="1"/>
          <p:nvPr/>
        </p:nvSpPr>
        <p:spPr>
          <a:xfrm>
            <a:off x="12371850" y="1328514"/>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
        <p:nvSpPr>
          <p:cNvPr id="14" name="TextBox 14"/>
          <p:cNvSpPr txBox="1"/>
          <p:nvPr/>
        </p:nvSpPr>
        <p:spPr>
          <a:xfrm>
            <a:off x="1480713" y="5877641"/>
            <a:ext cx="13581265" cy="1216025"/>
          </a:xfrm>
          <a:prstGeom prst="rect">
            <a:avLst/>
          </a:prstGeom>
        </p:spPr>
        <p:txBody>
          <a:bodyPr lIns="0" tIns="0" rIns="0" bIns="0" rtlCol="0" anchor="t">
            <a:spAutoFit/>
          </a:bodyPr>
          <a:lstStyle/>
          <a:p>
            <a:pPr algn="l">
              <a:lnSpc>
                <a:spcPts val="4899"/>
              </a:lnSpc>
            </a:pPr>
            <a:r>
              <a:rPr lang="en-US" sz="3499" b="1">
                <a:solidFill>
                  <a:srgbClr val="FF5757"/>
                </a:solidFill>
                <a:latin typeface="Roboto Bold"/>
                <a:ea typeface="Roboto Bold"/>
                <a:cs typeface="Roboto Bold"/>
                <a:sym typeface="Roboto Bold"/>
              </a:rPr>
              <a:t>Not all commercial sex is human trafficking, as some adults willfully choose to participate in what is described as 'sex work.'</a:t>
            </a:r>
          </a:p>
        </p:txBody>
      </p:sp>
      <p:sp>
        <p:nvSpPr>
          <p:cNvPr id="15" name="TextBox 15"/>
          <p:cNvSpPr txBox="1"/>
          <p:nvPr/>
        </p:nvSpPr>
        <p:spPr>
          <a:xfrm>
            <a:off x="5370778" y="9282225"/>
            <a:ext cx="4697692"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Polaris Project (2025) Myths, Facts, and Statistics. PolarisProject.org.</a:t>
            </a:r>
          </a:p>
        </p:txBody>
      </p:sp>
      <p:sp>
        <p:nvSpPr>
          <p:cNvPr id="16" name="Freeform 16"/>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5"/>
            <a:stretch>
              <a:fillRect l="-24906" r="-1769"/>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017780" y="4536816"/>
            <a:ext cx="1488557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commercial sex act that involves an adult through the use of FORCE, FRAUD, COERCION, </a:t>
            </a:r>
            <a:r>
              <a:rPr lang="en-US" sz="4300" b="1">
                <a:solidFill>
                  <a:srgbClr val="FF5757"/>
                </a:solidFill>
                <a:latin typeface="Roboto Bold"/>
                <a:ea typeface="Roboto Bold"/>
                <a:cs typeface="Roboto Bold"/>
                <a:sym typeface="Roboto Bold"/>
              </a:rPr>
              <a:t>OR </a:t>
            </a:r>
            <a:r>
              <a:rPr lang="en-US" sz="4300" b="1">
                <a:solidFill>
                  <a:srgbClr val="004F59"/>
                </a:solidFill>
                <a:latin typeface="Roboto Bold"/>
                <a:ea typeface="Roboto Bold"/>
                <a:cs typeface="Roboto Bold"/>
                <a:sym typeface="Roboto Bold"/>
              </a:rPr>
              <a:t>a CHILD under age 18.</a:t>
            </a:r>
          </a:p>
        </p:txBody>
      </p:sp>
      <p:grpSp>
        <p:nvGrpSpPr>
          <p:cNvPr id="9" name="Group 9"/>
          <p:cNvGrpSpPr/>
          <p:nvPr/>
        </p:nvGrpSpPr>
        <p:grpSpPr>
          <a:xfrm>
            <a:off x="1965967" y="3624926"/>
            <a:ext cx="7080370" cy="904943"/>
            <a:chOff x="0" y="0"/>
            <a:chExt cx="1864789" cy="238339"/>
          </a:xfrm>
        </p:grpSpPr>
        <p:sp>
          <p:nvSpPr>
            <p:cNvPr id="10" name="Freeform 10"/>
            <p:cNvSpPr/>
            <p:nvPr/>
          </p:nvSpPr>
          <p:spPr>
            <a:xfrm>
              <a:off x="0" y="0"/>
              <a:ext cx="1864789" cy="238339"/>
            </a:xfrm>
            <a:custGeom>
              <a:avLst/>
              <a:gdLst/>
              <a:ahLst/>
              <a:cxnLst/>
              <a:rect l="l" t="t" r="r" b="b"/>
              <a:pathLst>
                <a:path w="1864789" h="238339">
                  <a:moveTo>
                    <a:pt x="0" y="0"/>
                  </a:moveTo>
                  <a:lnTo>
                    <a:pt x="1864789" y="0"/>
                  </a:lnTo>
                  <a:lnTo>
                    <a:pt x="1864789"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864789"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SEX TRAFFICKING</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4754671" y="9307013"/>
            <a:ext cx="779707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Section 7102. 22 USC Ch. 78: Trafficking Victims Protection, From Title 22—Foreign Relations and Intercourse.</a:t>
            </a:r>
          </a:p>
        </p:txBody>
      </p:sp>
      <p:sp>
        <p:nvSpPr>
          <p:cNvPr id="17" name="TextBox 1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8" name="TextBox 18"/>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965967" y="4853919"/>
            <a:ext cx="14885579" cy="2600217"/>
          </a:xfrm>
          <a:prstGeom prst="rect">
            <a:avLst/>
          </a:prstGeom>
        </p:spPr>
        <p:txBody>
          <a:bodyPr lIns="0" tIns="0" rIns="0" bIns="0" rtlCol="0" anchor="t">
            <a:spAutoFit/>
          </a:bodyPr>
          <a:lstStyle/>
          <a:p>
            <a:pPr algn="l">
              <a:lnSpc>
                <a:spcPts val="5160"/>
              </a:lnSpc>
            </a:pPr>
            <a:r>
              <a:rPr lang="en-US" sz="4300" b="1">
                <a:solidFill>
                  <a:srgbClr val="004F59"/>
                </a:solidFill>
                <a:latin typeface="Roboto Bold"/>
                <a:ea typeface="Roboto Bold"/>
                <a:cs typeface="Roboto Bold"/>
                <a:sym typeface="Roboto Bold"/>
              </a:rPr>
              <a:t>It is illegal to knowingly recruit, entice, transport, harbor, or maintain a minor, knowing or disregarding the fact that they are underage, for the purpose of engaging them in a sex act in exchange for anything of value. </a:t>
            </a:r>
          </a:p>
        </p:txBody>
      </p:sp>
      <p:grpSp>
        <p:nvGrpSpPr>
          <p:cNvPr id="9" name="Group 9"/>
          <p:cNvGrpSpPr/>
          <p:nvPr/>
        </p:nvGrpSpPr>
        <p:grpSpPr>
          <a:xfrm>
            <a:off x="1965967" y="3624926"/>
            <a:ext cx="9526125" cy="904943"/>
            <a:chOff x="0" y="0"/>
            <a:chExt cx="2508938" cy="238339"/>
          </a:xfrm>
        </p:grpSpPr>
        <p:sp>
          <p:nvSpPr>
            <p:cNvPr id="10" name="Freeform 10"/>
            <p:cNvSpPr/>
            <p:nvPr/>
          </p:nvSpPr>
          <p:spPr>
            <a:xfrm>
              <a:off x="0" y="0"/>
              <a:ext cx="2508938" cy="238339"/>
            </a:xfrm>
            <a:custGeom>
              <a:avLst/>
              <a:gdLst/>
              <a:ahLst/>
              <a:cxnLst/>
              <a:rect l="l" t="t" r="r" b="b"/>
              <a:pathLst>
                <a:path w="2508938" h="238339">
                  <a:moveTo>
                    <a:pt x="0" y="0"/>
                  </a:moveTo>
                  <a:lnTo>
                    <a:pt x="2508938" y="0"/>
                  </a:lnTo>
                  <a:lnTo>
                    <a:pt x="250893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50893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9450702"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CHILD SEX TRAFFICKING</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4754671" y="9307013"/>
            <a:ext cx="779707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Criminal Division, U.S. Department of Justice (2025). Citizen's Guide To U.S. Federal Law On Child Sex Trafficking.</a:t>
            </a:r>
          </a:p>
        </p:txBody>
      </p:sp>
      <p:sp>
        <p:nvSpPr>
          <p:cNvPr id="17" name="TextBox 1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8" name="TextBox 18"/>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96975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COMMERCIAL SEX INDUSTRY</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4754671" y="9307013"/>
            <a:ext cx="779707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Cornell Law School (n.d.). Legal Information Institute: Prostitution. Law.Cornell.edu.</a:t>
            </a:r>
          </a:p>
        </p:txBody>
      </p:sp>
      <p:grpSp>
        <p:nvGrpSpPr>
          <p:cNvPr id="8" name="Group 8"/>
          <p:cNvGrpSpPr/>
          <p:nvPr/>
        </p:nvGrpSpPr>
        <p:grpSpPr>
          <a:xfrm>
            <a:off x="1131441" y="2867817"/>
            <a:ext cx="3752501" cy="904943"/>
            <a:chOff x="0" y="0"/>
            <a:chExt cx="988313" cy="238339"/>
          </a:xfrm>
        </p:grpSpPr>
        <p:sp>
          <p:nvSpPr>
            <p:cNvPr id="9" name="Freeform 9"/>
            <p:cNvSpPr/>
            <p:nvPr/>
          </p:nvSpPr>
          <p:spPr>
            <a:xfrm>
              <a:off x="0" y="0"/>
              <a:ext cx="988313" cy="238339"/>
            </a:xfrm>
            <a:custGeom>
              <a:avLst/>
              <a:gdLst/>
              <a:ahLst/>
              <a:cxnLst/>
              <a:rect l="l" t="t" r="r" b="b"/>
              <a:pathLst>
                <a:path w="988313" h="238339">
                  <a:moveTo>
                    <a:pt x="0" y="0"/>
                  </a:moveTo>
                  <a:lnTo>
                    <a:pt x="988313" y="0"/>
                  </a:lnTo>
                  <a:lnTo>
                    <a:pt x="988313"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988313"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83072" y="3961169"/>
            <a:ext cx="17755602" cy="17876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Involves adults (18+) </a:t>
            </a:r>
            <a:r>
              <a:rPr lang="en-US" sz="4250" b="1">
                <a:solidFill>
                  <a:srgbClr val="FF5757"/>
                </a:solidFill>
                <a:latin typeface="Roboto Bold"/>
                <a:ea typeface="Roboto Bold"/>
                <a:cs typeface="Roboto Bold"/>
                <a:sym typeface="Roboto Bold"/>
              </a:rPr>
              <a:t>willfully </a:t>
            </a:r>
            <a:r>
              <a:rPr lang="en-US" sz="4250" b="1">
                <a:solidFill>
                  <a:srgbClr val="004F59"/>
                </a:solidFill>
                <a:latin typeface="Roboto Bold"/>
                <a:ea typeface="Roboto Bold"/>
                <a:cs typeface="Roboto Bold"/>
                <a:sym typeface="Roboto Bold"/>
              </a:rPr>
              <a:t>engaging, agreeing, or offering to engage in sexual conduct with another person in return for a fee.</a:t>
            </a:r>
            <a:r>
              <a:rPr lang="en-US" sz="4250">
                <a:solidFill>
                  <a:srgbClr val="008EAA"/>
                </a:solidFill>
                <a:latin typeface="Roboto"/>
                <a:ea typeface="Roboto"/>
                <a:cs typeface="Roboto"/>
                <a:sym typeface="Roboto"/>
              </a:rPr>
              <a:t>[1]</a:t>
            </a:r>
            <a:r>
              <a:rPr lang="en-US" sz="4250" b="1">
                <a:solidFill>
                  <a:srgbClr val="004F59"/>
                </a:solidFill>
                <a:latin typeface="Roboto Bold"/>
                <a:ea typeface="Roboto Bold"/>
                <a:cs typeface="Roboto Bold"/>
                <a:sym typeface="Roboto Bold"/>
              </a:rPr>
              <a:t> </a:t>
            </a:r>
          </a:p>
          <a:p>
            <a:pPr algn="l">
              <a:lnSpc>
                <a:spcPts val="4675"/>
              </a:lnSpc>
            </a:pPr>
            <a:endParaRPr lang="en-US" sz="4250" b="1">
              <a:solidFill>
                <a:srgbClr val="004F59"/>
              </a:solidFill>
              <a:latin typeface="Roboto Bold"/>
              <a:ea typeface="Roboto Bold"/>
              <a:cs typeface="Roboto Bold"/>
              <a:sym typeface="Roboto Bold"/>
            </a:endParaRPr>
          </a:p>
        </p:txBody>
      </p:sp>
      <p:sp>
        <p:nvSpPr>
          <p:cNvPr id="12" name="TextBox 12"/>
          <p:cNvSpPr txBox="1"/>
          <p:nvPr/>
        </p:nvSpPr>
        <p:spPr>
          <a:xfrm>
            <a:off x="1442098" y="2886863"/>
            <a:ext cx="498408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Prostitution</a:t>
            </a:r>
          </a:p>
        </p:txBody>
      </p:sp>
      <p:sp>
        <p:nvSpPr>
          <p:cNvPr id="13" name="TextBox 13"/>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a:p>
              <a:pPr algn="ctr">
                <a:lnSpc>
                  <a:spcPts val="3074"/>
                </a:lnSpc>
              </a:pPr>
              <a:endParaRPr/>
            </a:p>
          </p:txBody>
        </p:sp>
      </p:gr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8" name="TextBox 8"/>
          <p:cNvSpPr txBox="1"/>
          <p:nvPr/>
        </p:nvSpPr>
        <p:spPr>
          <a:xfrm>
            <a:off x="2002662" y="2135117"/>
            <a:ext cx="11058607" cy="6431248"/>
          </a:xfrm>
          <a:prstGeom prst="rect">
            <a:avLst/>
          </a:prstGeom>
        </p:spPr>
        <p:txBody>
          <a:bodyPr lIns="0" tIns="0" rIns="0" bIns="0" rtlCol="0" anchor="t">
            <a:spAutoFit/>
          </a:bodyPr>
          <a:lstStyle/>
          <a:p>
            <a:pPr algn="l">
              <a:lnSpc>
                <a:spcPts val="3639"/>
              </a:lnSpc>
            </a:pPr>
            <a:r>
              <a:rPr lang="en-US" sz="2599" dirty="0">
                <a:solidFill>
                  <a:srgbClr val="303030"/>
                </a:solidFill>
                <a:latin typeface="Roboto"/>
                <a:ea typeface="Roboto"/>
                <a:cs typeface="Roboto"/>
                <a:sym typeface="Roboto"/>
              </a:rPr>
              <a:t>This </a:t>
            </a:r>
            <a:r>
              <a:rPr lang="en-US" sz="2599" b="1" i="1" dirty="0">
                <a:solidFill>
                  <a:srgbClr val="303030"/>
                </a:solidFill>
                <a:latin typeface="Roboto Bold Italics"/>
                <a:ea typeface="Roboto Bold Italics"/>
                <a:cs typeface="Roboto Bold Italics"/>
                <a:sym typeface="Roboto Bold Italics"/>
              </a:rPr>
              <a:t>Myths &amp; Reality</a:t>
            </a:r>
            <a:r>
              <a:rPr lang="en-US" sz="2599" i="1" dirty="0">
                <a:solidFill>
                  <a:srgbClr val="303030"/>
                </a:solidFill>
                <a:latin typeface="Roboto Italics"/>
                <a:ea typeface="Roboto Italics"/>
                <a:cs typeface="Roboto Italics"/>
                <a:sym typeface="Roboto Italics"/>
              </a:rPr>
              <a:t> </a:t>
            </a:r>
            <a:r>
              <a:rPr lang="en-US" sz="2599" dirty="0">
                <a:solidFill>
                  <a:srgbClr val="303030"/>
                </a:solidFill>
                <a:latin typeface="Roboto"/>
                <a:ea typeface="Roboto"/>
                <a:cs typeface="Roboto"/>
                <a:sym typeface="Roboto"/>
              </a:rPr>
              <a:t>presentation was created for parents, staff members, and young adults. It may be appropriate to share with some older high school students, such as juniors or seniors</a:t>
            </a:r>
            <a:r>
              <a:rPr lang="en-US" sz="2599" i="1" dirty="0">
                <a:solidFill>
                  <a:srgbClr val="303030"/>
                </a:solidFill>
                <a:latin typeface="Roboto Italics"/>
                <a:ea typeface="Roboto Italics"/>
                <a:cs typeface="Roboto Italics"/>
                <a:sym typeface="Roboto Italics"/>
              </a:rPr>
              <a:t>.</a:t>
            </a:r>
          </a:p>
          <a:p>
            <a:pPr algn="l">
              <a:lnSpc>
                <a:spcPts val="3639"/>
              </a:lnSpc>
            </a:pPr>
            <a:endParaRPr lang="en-US" sz="2599" i="1" dirty="0">
              <a:solidFill>
                <a:srgbClr val="303030"/>
              </a:solidFill>
              <a:latin typeface="Roboto Italics"/>
              <a:ea typeface="Roboto Italics"/>
              <a:cs typeface="Roboto Italics"/>
              <a:sym typeface="Roboto Italics"/>
            </a:endParaRPr>
          </a:p>
          <a:p>
            <a:pPr algn="l">
              <a:lnSpc>
                <a:spcPts val="3639"/>
              </a:lnSpc>
            </a:pPr>
            <a:r>
              <a:rPr lang="en-US" sz="2599" dirty="0">
                <a:solidFill>
                  <a:srgbClr val="303030"/>
                </a:solidFill>
                <a:latin typeface="Roboto"/>
                <a:ea typeface="Roboto"/>
                <a:cs typeface="Roboto"/>
                <a:sym typeface="Roboto"/>
              </a:rPr>
              <a:t>We provide this classroom-style lesson on the </a:t>
            </a:r>
            <a:r>
              <a:rPr lang="en-US" sz="2599" i="1" dirty="0">
                <a:solidFill>
                  <a:srgbClr val="303030"/>
                </a:solidFill>
                <a:latin typeface="Roboto Italics"/>
                <a:ea typeface="Roboto Italics"/>
                <a:cs typeface="Roboto Italics"/>
                <a:sym typeface="Roboto Italics"/>
              </a:rPr>
              <a:t>Myths &amp; Reality</a:t>
            </a:r>
            <a:r>
              <a:rPr lang="en-US" sz="2599" dirty="0">
                <a:solidFill>
                  <a:srgbClr val="303030"/>
                </a:solidFill>
                <a:latin typeface="Roboto"/>
                <a:ea typeface="Roboto"/>
                <a:cs typeface="Roboto"/>
                <a:sym typeface="Roboto"/>
              </a:rPr>
              <a:t> of sexual exploitation, modeled after the lessons used with students. This provides adults with a firsthand look at our education, helping them understand how key topics are presented in middle and high school settings.</a:t>
            </a:r>
          </a:p>
          <a:p>
            <a:pPr algn="l">
              <a:lnSpc>
                <a:spcPts val="3639"/>
              </a:lnSpc>
            </a:pPr>
            <a:endParaRPr lang="en-US" sz="2599" dirty="0">
              <a:solidFill>
                <a:srgbClr val="303030"/>
              </a:solidFill>
              <a:latin typeface="Roboto"/>
              <a:ea typeface="Roboto"/>
              <a:cs typeface="Roboto"/>
              <a:sym typeface="Roboto"/>
            </a:endParaRPr>
          </a:p>
          <a:p>
            <a:pPr algn="l">
              <a:lnSpc>
                <a:spcPts val="3639"/>
              </a:lnSpc>
            </a:pPr>
            <a:r>
              <a:rPr lang="en-US" sz="2599" dirty="0">
                <a:solidFill>
                  <a:srgbClr val="303030"/>
                </a:solidFill>
                <a:latin typeface="Roboto"/>
                <a:ea typeface="Roboto"/>
                <a:cs typeface="Roboto"/>
                <a:sym typeface="Roboto"/>
              </a:rPr>
              <a:t>Walking Wise also equips adults to talk about sexual exploitation with clarity and confidence. To begin the learning journey, we offer a comprehensive 12-topic online course specifically designed for adults called </a:t>
            </a:r>
            <a:r>
              <a:rPr lang="en-US" sz="2599" i="1" dirty="0" err="1">
                <a:solidFill>
                  <a:srgbClr val="303030"/>
                </a:solidFill>
                <a:latin typeface="Roboto"/>
                <a:ea typeface="Roboto"/>
                <a:cs typeface="Roboto"/>
                <a:sym typeface="Roboto"/>
              </a:rPr>
              <a:t>WalkingWise</a:t>
            </a:r>
            <a:r>
              <a:rPr lang="en-US" sz="2599" i="1" dirty="0">
                <a:solidFill>
                  <a:srgbClr val="303030"/>
                </a:solidFill>
                <a:latin typeface="Roboto"/>
                <a:ea typeface="Roboto"/>
                <a:cs typeface="Roboto"/>
                <a:sym typeface="Roboto"/>
              </a:rPr>
              <a:t>: Sexual Exploitation Education</a:t>
            </a:r>
            <a:r>
              <a:rPr lang="en-US" sz="2599" dirty="0">
                <a:solidFill>
                  <a:srgbClr val="303030"/>
                </a:solidFill>
                <a:latin typeface="Roboto"/>
                <a:ea typeface="Roboto"/>
                <a:cs typeface="Roboto"/>
                <a:sym typeface="Roboto"/>
              </a:rPr>
              <a:t>. </a:t>
            </a:r>
          </a:p>
          <a:p>
            <a:pPr algn="l">
              <a:lnSpc>
                <a:spcPts val="3639"/>
              </a:lnSpc>
            </a:pPr>
            <a:endParaRPr lang="en-US" sz="2599" dirty="0">
              <a:solidFill>
                <a:srgbClr val="303030"/>
              </a:solidFill>
              <a:latin typeface="Roboto"/>
              <a:ea typeface="Roboto"/>
              <a:cs typeface="Roboto"/>
              <a:sym typeface="Roboto"/>
            </a:endParaRP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a:t>
            </a:r>
          </a:p>
        </p:txBody>
      </p:sp>
      <p:sp>
        <p:nvSpPr>
          <p:cNvPr id="10" name="TextBox 10"/>
          <p:cNvSpPr txBox="1"/>
          <p:nvPr/>
        </p:nvSpPr>
        <p:spPr>
          <a:xfrm>
            <a:off x="2002662" y="1643921"/>
            <a:ext cx="4170302" cy="448311"/>
          </a:xfrm>
          <a:prstGeom prst="rect">
            <a:avLst/>
          </a:prstGeom>
        </p:spPr>
        <p:txBody>
          <a:bodyPr lIns="0" tIns="0" rIns="0" bIns="0" rtlCol="0" anchor="t">
            <a:spAutoFit/>
          </a:bodyPr>
          <a:lstStyle/>
          <a:p>
            <a:pPr algn="l">
              <a:lnSpc>
                <a:spcPts val="3639"/>
              </a:lnSpc>
            </a:pPr>
            <a:r>
              <a:rPr lang="en-US" sz="2599" b="1">
                <a:solidFill>
                  <a:srgbClr val="FF5757"/>
                </a:solidFill>
                <a:latin typeface="Roboto Bold"/>
                <a:ea typeface="Roboto Bold"/>
                <a:cs typeface="Roboto Bold"/>
                <a:sym typeface="Roboto Bold"/>
              </a:rPr>
              <a:t>HELLO!</a:t>
            </a:r>
          </a:p>
        </p:txBody>
      </p:sp>
      <p:sp>
        <p:nvSpPr>
          <p:cNvPr id="11" name="TextBox 11"/>
          <p:cNvSpPr txBox="1"/>
          <p:nvPr/>
        </p:nvSpPr>
        <p:spPr>
          <a:xfrm>
            <a:off x="14225918" y="4924050"/>
            <a:ext cx="2158382" cy="803188"/>
          </a:xfrm>
          <a:prstGeom prst="rect">
            <a:avLst/>
          </a:prstGeom>
        </p:spPr>
        <p:txBody>
          <a:bodyPr lIns="0" tIns="0" rIns="0" bIns="0" rtlCol="0" anchor="t">
            <a:spAutoFit/>
          </a:bodyPr>
          <a:lstStyle/>
          <a:p>
            <a:pPr algn="ctr">
              <a:lnSpc>
                <a:spcPts val="3488"/>
              </a:lnSpc>
            </a:pPr>
            <a:r>
              <a:rPr lang="en-US" sz="3672" b="1">
                <a:solidFill>
                  <a:srgbClr val="ED8B00"/>
                </a:solidFill>
                <a:latin typeface="Cooperative Bold"/>
                <a:ea typeface="Cooperative Bold"/>
                <a:cs typeface="Cooperative Bold"/>
                <a:sym typeface="Cooperative Bold"/>
              </a:rPr>
              <a:t>Myths</a:t>
            </a:r>
          </a:p>
          <a:p>
            <a:pPr algn="ctr">
              <a:lnSpc>
                <a:spcPts val="2715"/>
              </a:lnSpc>
            </a:pPr>
            <a:r>
              <a:rPr lang="en-US" sz="2858" b="1">
                <a:solidFill>
                  <a:srgbClr val="ED8B00"/>
                </a:solidFill>
                <a:latin typeface="Poppins Medium 2 Bold"/>
                <a:ea typeface="Poppins Medium 2 Bold"/>
                <a:cs typeface="Poppins Medium 2 Bold"/>
                <a:sym typeface="Poppins Medium 2 Bold"/>
              </a:rPr>
              <a:t>&amp;REALITY</a:t>
            </a:r>
          </a:p>
        </p:txBody>
      </p:sp>
      <p:sp>
        <p:nvSpPr>
          <p:cNvPr id="12" name="Freeform 12"/>
          <p:cNvSpPr/>
          <p:nvPr/>
        </p:nvSpPr>
        <p:spPr>
          <a:xfrm>
            <a:off x="14333460" y="7817225"/>
            <a:ext cx="1943297" cy="1046391"/>
          </a:xfrm>
          <a:custGeom>
            <a:avLst/>
            <a:gdLst/>
            <a:ahLst/>
            <a:cxnLst/>
            <a:rect l="l" t="t" r="r" b="b"/>
            <a:pathLst>
              <a:path w="1943297" h="1046391">
                <a:moveTo>
                  <a:pt x="0" y="0"/>
                </a:moveTo>
                <a:lnTo>
                  <a:pt x="1943298" y="0"/>
                </a:lnTo>
                <a:lnTo>
                  <a:pt x="1943298" y="1046391"/>
                </a:lnTo>
                <a:lnTo>
                  <a:pt x="0" y="1046391"/>
                </a:lnTo>
                <a:lnTo>
                  <a:pt x="0" y="0"/>
                </a:lnTo>
                <a:close/>
              </a:path>
            </a:pathLst>
          </a:custGeom>
          <a:blipFill>
            <a:blip r:embed="rId3"/>
            <a:stretch>
              <a:fillRect/>
            </a:stretch>
          </a:blipFill>
        </p:spPr>
        <p:txBody>
          <a:bodyPr/>
          <a:lstStyle/>
          <a:p>
            <a:endParaRPr lang="en-US"/>
          </a:p>
        </p:txBody>
      </p:sp>
      <p:sp>
        <p:nvSpPr>
          <p:cNvPr id="13" name="Freeform 13"/>
          <p:cNvSpPr/>
          <p:nvPr/>
        </p:nvSpPr>
        <p:spPr>
          <a:xfrm>
            <a:off x="13834040" y="1811666"/>
            <a:ext cx="2942138" cy="2942138"/>
          </a:xfrm>
          <a:custGeom>
            <a:avLst/>
            <a:gdLst/>
            <a:ahLst/>
            <a:cxnLst/>
            <a:rect l="l" t="t" r="r" b="b"/>
            <a:pathLst>
              <a:path w="2942138" h="2942138">
                <a:moveTo>
                  <a:pt x="0" y="0"/>
                </a:moveTo>
                <a:lnTo>
                  <a:pt x="2942138" y="0"/>
                </a:lnTo>
                <a:lnTo>
                  <a:pt x="2942138" y="2942137"/>
                </a:lnTo>
                <a:lnTo>
                  <a:pt x="0" y="294213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96975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COMMERCIAL SEX INDUSTRY</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7" name="Group 7"/>
          <p:cNvGrpSpPr/>
          <p:nvPr/>
        </p:nvGrpSpPr>
        <p:grpSpPr>
          <a:xfrm>
            <a:off x="1131441" y="2867817"/>
            <a:ext cx="3752501" cy="904943"/>
            <a:chOff x="0" y="0"/>
            <a:chExt cx="988313" cy="238339"/>
          </a:xfrm>
        </p:grpSpPr>
        <p:sp>
          <p:nvSpPr>
            <p:cNvPr id="8" name="Freeform 8"/>
            <p:cNvSpPr/>
            <p:nvPr/>
          </p:nvSpPr>
          <p:spPr>
            <a:xfrm>
              <a:off x="0" y="0"/>
              <a:ext cx="988313" cy="238339"/>
            </a:xfrm>
            <a:custGeom>
              <a:avLst/>
              <a:gdLst/>
              <a:ahLst/>
              <a:cxnLst/>
              <a:rect l="l" t="t" r="r" b="b"/>
              <a:pathLst>
                <a:path w="988313" h="238339">
                  <a:moveTo>
                    <a:pt x="0" y="0"/>
                  </a:moveTo>
                  <a:lnTo>
                    <a:pt x="988313" y="0"/>
                  </a:lnTo>
                  <a:lnTo>
                    <a:pt x="988313"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988313"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83072" y="3961169"/>
            <a:ext cx="17755602" cy="33116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Involves adults (18+) willfully engaging, agreeing, or offering to engage in sexual conduct with another person in return for a fee.</a:t>
            </a:r>
            <a:r>
              <a:rPr lang="en-US" sz="4250">
                <a:solidFill>
                  <a:srgbClr val="FFFFFF"/>
                </a:solidFill>
                <a:latin typeface="Roboto"/>
                <a:ea typeface="Roboto"/>
                <a:cs typeface="Roboto"/>
                <a:sym typeface="Roboto"/>
              </a:rPr>
              <a:t>[1]</a:t>
            </a:r>
            <a:r>
              <a:rPr lang="en-US" sz="4250" b="1">
                <a:solidFill>
                  <a:srgbClr val="FFFFFF"/>
                </a:solidFill>
                <a:latin typeface="Roboto Bold"/>
                <a:ea typeface="Roboto Bold"/>
                <a:cs typeface="Roboto Bold"/>
                <a:sym typeface="Roboto Bold"/>
              </a:rPr>
              <a:t> </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Prostitution is </a:t>
            </a:r>
            <a:r>
              <a:rPr lang="en-US" sz="4250" b="1">
                <a:solidFill>
                  <a:srgbClr val="FF5757"/>
                </a:solidFill>
                <a:latin typeface="Roboto Bold"/>
                <a:ea typeface="Roboto Bold"/>
                <a:cs typeface="Roboto Bold"/>
                <a:sym typeface="Roboto Bold"/>
              </a:rPr>
              <a:t>illegal</a:t>
            </a:r>
            <a:r>
              <a:rPr lang="en-US" sz="4250" b="1">
                <a:solidFill>
                  <a:srgbClr val="004F59"/>
                </a:solidFill>
                <a:latin typeface="Roboto Bold"/>
                <a:ea typeface="Roboto Bold"/>
                <a:cs typeface="Roboto Bold"/>
                <a:sym typeface="Roboto Bold"/>
              </a:rPr>
              <a:t> throughout the U.S. except in certain rural counties in Nevada.</a:t>
            </a:r>
          </a:p>
          <a:p>
            <a:pPr algn="l">
              <a:lnSpc>
                <a:spcPts val="4675"/>
              </a:lnSpc>
            </a:pPr>
            <a:endParaRPr lang="en-US" sz="4250" b="1">
              <a:solidFill>
                <a:srgbClr val="004F59"/>
              </a:solidFill>
              <a:latin typeface="Roboto Bold"/>
              <a:ea typeface="Roboto Bold"/>
              <a:cs typeface="Roboto Bold"/>
              <a:sym typeface="Roboto Bold"/>
            </a:endParaRPr>
          </a:p>
        </p:txBody>
      </p:sp>
      <p:sp>
        <p:nvSpPr>
          <p:cNvPr id="11" name="TextBox 11"/>
          <p:cNvSpPr txBox="1"/>
          <p:nvPr/>
        </p:nvSpPr>
        <p:spPr>
          <a:xfrm>
            <a:off x="4754671" y="9307013"/>
            <a:ext cx="7797077" cy="207672"/>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Cornell Law School (n.d.). Legal Information Institute: Prostitution. Law.Cornell.edu.</a:t>
            </a:r>
          </a:p>
        </p:txBody>
      </p:sp>
      <p:sp>
        <p:nvSpPr>
          <p:cNvPr id="12" name="TextBox 12"/>
          <p:cNvSpPr txBox="1"/>
          <p:nvPr/>
        </p:nvSpPr>
        <p:spPr>
          <a:xfrm>
            <a:off x="1442098" y="2886863"/>
            <a:ext cx="498408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Prostitution</a:t>
            </a:r>
          </a:p>
        </p:txBody>
      </p:sp>
      <p:sp>
        <p:nvSpPr>
          <p:cNvPr id="13" name="TextBox 13"/>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131441" y="2867817"/>
            <a:ext cx="3752501" cy="904943"/>
            <a:chOff x="0" y="0"/>
            <a:chExt cx="988313" cy="238339"/>
          </a:xfrm>
        </p:grpSpPr>
        <p:sp>
          <p:nvSpPr>
            <p:cNvPr id="5" name="Freeform 5"/>
            <p:cNvSpPr/>
            <p:nvPr/>
          </p:nvSpPr>
          <p:spPr>
            <a:xfrm>
              <a:off x="0" y="0"/>
              <a:ext cx="988313" cy="238339"/>
            </a:xfrm>
            <a:custGeom>
              <a:avLst/>
              <a:gdLst/>
              <a:ahLst/>
              <a:cxnLst/>
              <a:rect l="l" t="t" r="r" b="b"/>
              <a:pathLst>
                <a:path w="988313" h="238339">
                  <a:moveTo>
                    <a:pt x="0" y="0"/>
                  </a:moveTo>
                  <a:lnTo>
                    <a:pt x="988313" y="0"/>
                  </a:lnTo>
                  <a:lnTo>
                    <a:pt x="98831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98831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83072" y="3961169"/>
            <a:ext cx="17755602" cy="4245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Involves adults (18+) willfully engaging, agreeing, or offering to engage in sexual conduct with another person in return for a fee.</a:t>
            </a:r>
            <a:r>
              <a:rPr lang="en-US" sz="4250">
                <a:solidFill>
                  <a:srgbClr val="FFFFFF"/>
                </a:solidFill>
                <a:latin typeface="Roboto"/>
                <a:ea typeface="Roboto"/>
                <a:cs typeface="Roboto"/>
                <a:sym typeface="Roboto"/>
              </a:rPr>
              <a:t>[1]</a:t>
            </a:r>
            <a:r>
              <a:rPr lang="en-US" sz="4250" b="1">
                <a:solidFill>
                  <a:srgbClr val="FFFFFF"/>
                </a:solidFill>
                <a:latin typeface="Roboto Bold"/>
                <a:ea typeface="Roboto Bold"/>
                <a:cs typeface="Roboto Bold"/>
                <a:sym typeface="Roboto Bold"/>
              </a:rPr>
              <a:t> </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Prostitution is illegal throughout the U.S. except in certain rural counties in Nevada.</a:t>
            </a:r>
            <a:r>
              <a:rPr lang="en-US" sz="4250">
                <a:solidFill>
                  <a:srgbClr val="FFFFFF"/>
                </a:solidFill>
                <a:latin typeface="Roboto"/>
                <a:ea typeface="Roboto"/>
                <a:cs typeface="Roboto"/>
                <a:sym typeface="Roboto"/>
              </a:rPr>
              <a:t>[1]</a:t>
            </a:r>
          </a:p>
          <a:p>
            <a:pPr algn="l">
              <a:lnSpc>
                <a:spcPts val="2749"/>
              </a:lnSpc>
            </a:pPr>
            <a:endParaRPr lang="en-US" sz="4250">
              <a:solidFill>
                <a:srgbClr val="FFFFFF"/>
              </a:solidFill>
              <a:latin typeface="Roboto"/>
              <a:ea typeface="Roboto"/>
              <a:cs typeface="Roboto"/>
              <a:sym typeface="Roboto"/>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Those </a:t>
            </a:r>
            <a:r>
              <a:rPr lang="en-US" sz="4250" b="1">
                <a:solidFill>
                  <a:srgbClr val="FF5757"/>
                </a:solidFill>
                <a:latin typeface="Roboto Bold"/>
                <a:ea typeface="Roboto Bold"/>
                <a:cs typeface="Roboto Bold"/>
                <a:sym typeface="Roboto Bold"/>
              </a:rPr>
              <a:t>held accountable</a:t>
            </a:r>
            <a:r>
              <a:rPr lang="en-US" sz="4250" b="1">
                <a:solidFill>
                  <a:srgbClr val="004F59"/>
                </a:solidFill>
                <a:latin typeface="Roboto Bold"/>
                <a:ea typeface="Roboto Bold"/>
                <a:cs typeface="Roboto Bold"/>
                <a:sym typeface="Roboto Bold"/>
              </a:rPr>
              <a:t> for involvement include traffickers (pimps), sex buyers, and volunteered adult 'sex workers.'</a:t>
            </a:r>
          </a:p>
        </p:txBody>
      </p:sp>
      <p:sp>
        <p:nvSpPr>
          <p:cNvPr id="8" name="TextBox 8"/>
          <p:cNvSpPr txBox="1"/>
          <p:nvPr/>
        </p:nvSpPr>
        <p:spPr>
          <a:xfrm>
            <a:off x="1131441" y="1109322"/>
            <a:ext cx="1296975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COMMERCIAL SEX INDUSTRY</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4754671" y="9307013"/>
            <a:ext cx="7797077" cy="207672"/>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Cornell Law School (n.d.). Legal Information Institute: Prostitution. Law.Cornell.edu.</a:t>
            </a:r>
          </a:p>
        </p:txBody>
      </p:sp>
      <p:sp>
        <p:nvSpPr>
          <p:cNvPr id="12" name="TextBox 12"/>
          <p:cNvSpPr txBox="1"/>
          <p:nvPr/>
        </p:nvSpPr>
        <p:spPr>
          <a:xfrm>
            <a:off x="1442098" y="2886863"/>
            <a:ext cx="498408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Prostitution</a:t>
            </a:r>
          </a:p>
        </p:txBody>
      </p:sp>
      <p:sp>
        <p:nvSpPr>
          <p:cNvPr id="13" name="TextBox 13"/>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153396" y="4717680"/>
            <a:ext cx="13318893" cy="1970953"/>
            <a:chOff x="0" y="0"/>
            <a:chExt cx="3507857" cy="519099"/>
          </a:xfrm>
        </p:grpSpPr>
        <p:sp>
          <p:nvSpPr>
            <p:cNvPr id="7" name="Freeform 7"/>
            <p:cNvSpPr/>
            <p:nvPr/>
          </p:nvSpPr>
          <p:spPr>
            <a:xfrm>
              <a:off x="0" y="0"/>
              <a:ext cx="3507856" cy="519099"/>
            </a:xfrm>
            <a:custGeom>
              <a:avLst/>
              <a:gdLst/>
              <a:ahLst/>
              <a:cxnLst/>
              <a:rect l="l" t="t" r="r" b="b"/>
              <a:pathLst>
                <a:path w="3507856" h="519099">
                  <a:moveTo>
                    <a:pt x="0" y="0"/>
                  </a:moveTo>
                  <a:lnTo>
                    <a:pt x="3507856" y="0"/>
                  </a:lnTo>
                  <a:lnTo>
                    <a:pt x="3507856" y="519099"/>
                  </a:lnTo>
                  <a:lnTo>
                    <a:pt x="0" y="519099"/>
                  </a:lnTo>
                  <a:close/>
                </a:path>
              </a:pathLst>
            </a:custGeom>
            <a:solidFill>
              <a:srgbClr val="303030"/>
            </a:solidFill>
          </p:spPr>
          <p:txBody>
            <a:bodyPr/>
            <a:lstStyle/>
            <a:p>
              <a:endParaRPr lang="en-US"/>
            </a:p>
          </p:txBody>
        </p:sp>
        <p:sp>
          <p:nvSpPr>
            <p:cNvPr id="8" name="TextBox 8"/>
            <p:cNvSpPr txBox="1"/>
            <p:nvPr/>
          </p:nvSpPr>
          <p:spPr>
            <a:xfrm>
              <a:off x="0" y="-76200"/>
              <a:ext cx="3507857" cy="59529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525028" y="4879726"/>
            <a:ext cx="12743005" cy="1562101"/>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Myth or Reality?</a:t>
            </a:r>
            <a:r>
              <a:rPr lang="en-US" sz="4499" b="1">
                <a:solidFill>
                  <a:srgbClr val="FFFFFF"/>
                </a:solidFill>
                <a:latin typeface="Roboto Bold"/>
                <a:ea typeface="Roboto Bold"/>
                <a:cs typeface="Roboto Bold"/>
                <a:sym typeface="Roboto Bold"/>
              </a:rPr>
              <a:t>  Human trafficking only happens in illegal or underground industries in the U.S.</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5" name="TextBox 15"/>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INDUSTRIES</a:t>
            </a:r>
          </a:p>
        </p:txBody>
      </p:sp>
      <p:sp>
        <p:nvSpPr>
          <p:cNvPr id="16" name="Freeform 16"/>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5"/>
            <a:stretch>
              <a:fillRect l="-24906" r="-1769"/>
            </a:stretch>
          </a:blipFill>
        </p:spPr>
        <p:txBody>
          <a:bodyPr/>
          <a:lstStyle/>
          <a:p>
            <a:endParaRPr lang="en-US"/>
          </a:p>
        </p:txBody>
      </p:sp>
      <p:sp>
        <p:nvSpPr>
          <p:cNvPr id="17" name="TextBox 17"/>
          <p:cNvSpPr txBox="1"/>
          <p:nvPr/>
        </p:nvSpPr>
        <p:spPr>
          <a:xfrm>
            <a:off x="5370778" y="9282225"/>
            <a:ext cx="4697692"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Polaris Project (2025) Myths, Facts, and Statistics. PolarisProject.org.</a:t>
            </a:r>
          </a:p>
        </p:txBody>
      </p:sp>
      <p:sp>
        <p:nvSpPr>
          <p:cNvPr id="18" name="TextBox 13">
            <a:extLst>
              <a:ext uri="{FF2B5EF4-FFF2-40B4-BE49-F238E27FC236}">
                <a16:creationId xmlns:a16="http://schemas.microsoft.com/office/drawing/2014/main" id="{06E50CCE-EAE9-6A9D-FB4D-66E86E745F49}"/>
              </a:ext>
            </a:extLst>
          </p:cNvPr>
          <p:cNvSpPr txBox="1"/>
          <p:nvPr/>
        </p:nvSpPr>
        <p:spPr>
          <a:xfrm>
            <a:off x="12371850" y="1328514"/>
            <a:ext cx="2221136" cy="863600"/>
          </a:xfrm>
          <a:prstGeom prst="rect">
            <a:avLst/>
          </a:prstGeom>
        </p:spPr>
        <p:txBody>
          <a:bodyPr lIns="0" tIns="0" rIns="0" bIns="0" rtlCol="0" anchor="t">
            <a:spAutoFit/>
          </a:bodyPr>
          <a:lstStyle/>
          <a:p>
            <a:pPr algn="ctr">
              <a:lnSpc>
                <a:spcPts val="7000"/>
              </a:lnSpc>
            </a:pPr>
            <a:r>
              <a:rPr lang="en-US" sz="5000" b="1" dirty="0">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MYTH OR REALITY?</a:t>
            </a:r>
          </a:p>
        </p:txBody>
      </p:sp>
      <p:sp>
        <p:nvSpPr>
          <p:cNvPr id="7" name="TextBox 7"/>
          <p:cNvSpPr txBox="1"/>
          <p:nvPr/>
        </p:nvSpPr>
        <p:spPr>
          <a:xfrm>
            <a:off x="1480713" y="4863536"/>
            <a:ext cx="13581265" cy="771526"/>
          </a:xfrm>
          <a:prstGeom prst="rect">
            <a:avLst/>
          </a:prstGeom>
        </p:spPr>
        <p:txBody>
          <a:bodyPr lIns="0" tIns="0" rIns="0" bIns="0" rtlCol="0" anchor="t">
            <a:spAutoFit/>
          </a:bodyPr>
          <a:lstStyle/>
          <a:p>
            <a:pPr algn="l">
              <a:lnSpc>
                <a:spcPts val="6299"/>
              </a:lnSpc>
            </a:pPr>
            <a:r>
              <a:rPr lang="en-US" sz="4499" b="1">
                <a:solidFill>
                  <a:srgbClr val="004F59"/>
                </a:solidFill>
                <a:latin typeface="Roboto Bold"/>
                <a:ea typeface="Roboto Bold"/>
                <a:cs typeface="Roboto Bold"/>
                <a:sym typeface="Roboto Bold"/>
              </a:rPr>
              <a:t>ANSWER:</a:t>
            </a:r>
            <a:r>
              <a:rPr lang="en-US" sz="4499" b="1">
                <a:solidFill>
                  <a:srgbClr val="F1B434"/>
                </a:solidFill>
                <a:latin typeface="Roboto Bold"/>
                <a:ea typeface="Roboto Bold"/>
                <a:cs typeface="Roboto Bold"/>
                <a:sym typeface="Roboto Bold"/>
              </a:rPr>
              <a:t>  </a:t>
            </a:r>
            <a:r>
              <a:rPr lang="en-US" sz="4499" b="1">
                <a:solidFill>
                  <a:srgbClr val="FF5757"/>
                </a:solidFill>
                <a:latin typeface="Roboto Bold"/>
                <a:ea typeface="Roboto Bold"/>
                <a:cs typeface="Roboto Bold"/>
                <a:sym typeface="Roboto Bold"/>
              </a:rPr>
              <a:t>MYTH</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3" name="TextBox 13"/>
          <p:cNvSpPr txBox="1"/>
          <p:nvPr/>
        </p:nvSpPr>
        <p:spPr>
          <a:xfrm>
            <a:off x="12371850" y="1328514"/>
            <a:ext cx="2221136" cy="863600"/>
          </a:xfrm>
          <a:prstGeom prst="rect">
            <a:avLst/>
          </a:prstGeom>
        </p:spPr>
        <p:txBody>
          <a:bodyPr lIns="0" tIns="0" rIns="0" bIns="0" rtlCol="0" anchor="t">
            <a:spAutoFit/>
          </a:bodyPr>
          <a:lstStyle/>
          <a:p>
            <a:pPr algn="ctr">
              <a:lnSpc>
                <a:spcPts val="7000"/>
              </a:lnSpc>
            </a:pPr>
            <a:r>
              <a:rPr lang="en-US" sz="5000" b="1" dirty="0">
                <a:solidFill>
                  <a:srgbClr val="FFFFFF">
                    <a:alpha val="68627"/>
                  </a:srgbClr>
                </a:solidFill>
                <a:latin typeface="Roboto Bold"/>
                <a:ea typeface="Roboto Bold"/>
                <a:cs typeface="Roboto Bold"/>
                <a:sym typeface="Roboto Bold"/>
              </a:rPr>
              <a:t>DEMO</a:t>
            </a:r>
          </a:p>
        </p:txBody>
      </p:sp>
      <p:sp>
        <p:nvSpPr>
          <p:cNvPr id="14" name="TextBox 14"/>
          <p:cNvSpPr txBox="1"/>
          <p:nvPr/>
        </p:nvSpPr>
        <p:spPr>
          <a:xfrm>
            <a:off x="1480713" y="5877641"/>
            <a:ext cx="12857086" cy="1216025"/>
          </a:xfrm>
          <a:prstGeom prst="rect">
            <a:avLst/>
          </a:prstGeom>
        </p:spPr>
        <p:txBody>
          <a:bodyPr lIns="0" tIns="0" rIns="0" bIns="0" rtlCol="0" anchor="t">
            <a:spAutoFit/>
          </a:bodyPr>
          <a:lstStyle/>
          <a:p>
            <a:pPr algn="l">
              <a:lnSpc>
                <a:spcPts val="4899"/>
              </a:lnSpc>
            </a:pPr>
            <a:r>
              <a:rPr lang="en-US" sz="3499" b="1">
                <a:solidFill>
                  <a:srgbClr val="FF5757"/>
                </a:solidFill>
                <a:latin typeface="Roboto Bold"/>
                <a:ea typeface="Roboto Bold"/>
                <a:cs typeface="Roboto Bold"/>
                <a:sym typeface="Roboto Bold"/>
              </a:rPr>
              <a:t>Human trafficking occurs in both legal and illegal businesses and industries. </a:t>
            </a:r>
          </a:p>
        </p:txBody>
      </p:sp>
      <p:sp>
        <p:nvSpPr>
          <p:cNvPr id="15" name="TextBox 15"/>
          <p:cNvSpPr txBox="1"/>
          <p:nvPr/>
        </p:nvSpPr>
        <p:spPr>
          <a:xfrm>
            <a:off x="5370778" y="9282225"/>
            <a:ext cx="4697692"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Polaris Project (2025) Myths, Facts, and Statistics. PolarisProject.org.</a:t>
            </a:r>
          </a:p>
        </p:txBody>
      </p:sp>
      <p:sp>
        <p:nvSpPr>
          <p:cNvPr id="16" name="Freeform 16"/>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5"/>
            <a:stretch>
              <a:fillRect l="-24906" r="-1769"/>
            </a:stretch>
          </a:blipFill>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017780" y="4384106"/>
            <a:ext cx="14885579" cy="1952544"/>
          </a:xfrm>
          <a:prstGeom prst="rect">
            <a:avLst/>
          </a:prstGeom>
        </p:spPr>
        <p:txBody>
          <a:bodyPr lIns="0" tIns="0" rIns="0" bIns="0" rtlCol="0" anchor="t">
            <a:spAutoFit/>
          </a:bodyPr>
          <a:lstStyle/>
          <a:p>
            <a:pPr algn="l">
              <a:lnSpc>
                <a:spcPts val="5160"/>
              </a:lnSpc>
            </a:pPr>
            <a:r>
              <a:rPr lang="en-US" sz="4300" b="1">
                <a:solidFill>
                  <a:srgbClr val="004F59"/>
                </a:solidFill>
                <a:latin typeface="Roboto Bold"/>
                <a:ea typeface="Roboto Bold"/>
                <a:cs typeface="Roboto Bold"/>
                <a:sym typeface="Roboto Bold"/>
              </a:rPr>
              <a:t>The recruitment, harboring, transportation, provision, or obtaining of a person for labor or services through the use of force, fraud, or coercion.</a:t>
            </a:r>
          </a:p>
        </p:txBody>
      </p:sp>
      <p:grpSp>
        <p:nvGrpSpPr>
          <p:cNvPr id="9" name="Group 9"/>
          <p:cNvGrpSpPr/>
          <p:nvPr/>
        </p:nvGrpSpPr>
        <p:grpSpPr>
          <a:xfrm>
            <a:off x="1965967" y="3253141"/>
            <a:ext cx="8186207" cy="904943"/>
            <a:chOff x="0" y="0"/>
            <a:chExt cx="2156038" cy="238339"/>
          </a:xfrm>
        </p:grpSpPr>
        <p:sp>
          <p:nvSpPr>
            <p:cNvPr id="10" name="Freeform 10"/>
            <p:cNvSpPr/>
            <p:nvPr/>
          </p:nvSpPr>
          <p:spPr>
            <a:xfrm>
              <a:off x="0" y="0"/>
              <a:ext cx="2156038" cy="238339"/>
            </a:xfrm>
            <a:custGeom>
              <a:avLst/>
              <a:gdLst/>
              <a:ahLst/>
              <a:cxnLst/>
              <a:rect l="l" t="t" r="r" b="b"/>
              <a:pathLst>
                <a:path w="2156038" h="238339">
                  <a:moveTo>
                    <a:pt x="0" y="0"/>
                  </a:moveTo>
                  <a:lnTo>
                    <a:pt x="2156038" y="0"/>
                  </a:lnTo>
                  <a:lnTo>
                    <a:pt x="215603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15603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129419"/>
            <a:ext cx="8573218"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LABOR TRAFFICKING</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2185809" y="6613618"/>
            <a:ext cx="14467906" cy="504825"/>
          </a:xfrm>
          <a:prstGeom prst="rect">
            <a:avLst/>
          </a:prstGeom>
        </p:spPr>
        <p:txBody>
          <a:bodyPr lIns="0" tIns="0" rIns="0" bIns="0" rtlCol="0" anchor="t">
            <a:spAutoFit/>
          </a:bodyPr>
          <a:lstStyle/>
          <a:p>
            <a:pPr algn="l">
              <a:lnSpc>
                <a:spcPts val="3960"/>
              </a:lnSpc>
            </a:pPr>
            <a:r>
              <a:rPr lang="en-US" sz="3300" b="1">
                <a:solidFill>
                  <a:srgbClr val="004F59"/>
                </a:solidFill>
                <a:latin typeface="Roboto Bold"/>
                <a:ea typeface="Roboto Bold"/>
                <a:cs typeface="Roboto Bold"/>
                <a:sym typeface="Roboto Bold"/>
              </a:rPr>
              <a:t>Includes:</a:t>
            </a:r>
            <a:r>
              <a:rPr lang="en-US" sz="3300" b="1">
                <a:solidFill>
                  <a:srgbClr val="FFFFFF"/>
                </a:solidFill>
                <a:latin typeface="Roboto Bold"/>
                <a:ea typeface="Roboto Bold"/>
                <a:cs typeface="Roboto Bold"/>
                <a:sym typeface="Roboto Bold"/>
              </a:rPr>
              <a:t> involuntary servitude, peonage, debt bondage, or slavery.</a:t>
            </a:r>
            <a:r>
              <a:rPr lang="en-US" sz="3300">
                <a:solidFill>
                  <a:srgbClr val="FFFFFF"/>
                </a:solidFill>
                <a:latin typeface="Roboto"/>
                <a:ea typeface="Roboto"/>
                <a:cs typeface="Roboto"/>
                <a:sym typeface="Roboto"/>
              </a:rPr>
              <a:t> </a:t>
            </a:r>
          </a:p>
        </p:txBody>
      </p:sp>
      <p:sp>
        <p:nvSpPr>
          <p:cNvPr id="17" name="TextBox 1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8" name="TextBox 18"/>
          <p:cNvSpPr txBox="1"/>
          <p:nvPr/>
        </p:nvSpPr>
        <p:spPr>
          <a:xfrm>
            <a:off x="4754671" y="9307013"/>
            <a:ext cx="779707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Section 7102. 22 USC Ch. 78: Trafficking Victims Protection, From Title 22—Foreign Relations and Intercourse. </a:t>
            </a:r>
          </a:p>
        </p:txBody>
      </p:sp>
      <p:sp>
        <p:nvSpPr>
          <p:cNvPr id="19" name="TextBox 19"/>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83153" y="3751619"/>
            <a:ext cx="14845589" cy="4241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Social Media Platforms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Illicit Massage Parlors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Entertainment Industry: Strip Clubs &amp; Casinos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Hospitality Industry: Hotels &amp; Motels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Sex Tourism</a:t>
            </a:r>
          </a:p>
        </p:txBody>
      </p:sp>
      <p:grpSp>
        <p:nvGrpSpPr>
          <p:cNvPr id="5" name="Group 5"/>
          <p:cNvGrpSpPr/>
          <p:nvPr/>
        </p:nvGrpSpPr>
        <p:grpSpPr>
          <a:xfrm>
            <a:off x="1842189" y="2867817"/>
            <a:ext cx="9644204" cy="904943"/>
            <a:chOff x="0" y="0"/>
            <a:chExt cx="2540037" cy="238339"/>
          </a:xfrm>
        </p:grpSpPr>
        <p:sp>
          <p:nvSpPr>
            <p:cNvPr id="6" name="Freeform 6"/>
            <p:cNvSpPr/>
            <p:nvPr/>
          </p:nvSpPr>
          <p:spPr>
            <a:xfrm>
              <a:off x="0" y="0"/>
              <a:ext cx="2540037" cy="238339"/>
            </a:xfrm>
            <a:custGeom>
              <a:avLst/>
              <a:gdLst/>
              <a:ahLst/>
              <a:cxnLst/>
              <a:rect l="l" t="t" r="r" b="b"/>
              <a:pathLst>
                <a:path w="2540037" h="238339">
                  <a:moveTo>
                    <a:pt x="0" y="0"/>
                  </a:moveTo>
                  <a:lnTo>
                    <a:pt x="2540037" y="0"/>
                  </a:lnTo>
                  <a:lnTo>
                    <a:pt x="2540037"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2540037"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183864" y="2886863"/>
            <a:ext cx="999331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Illicit Industries in </a:t>
            </a:r>
            <a:r>
              <a:rPr lang="en-US" sz="4499" b="1">
                <a:solidFill>
                  <a:srgbClr val="F1B434"/>
                </a:solidFill>
                <a:latin typeface="Roboto Bold"/>
                <a:ea typeface="Roboto Bold"/>
                <a:cs typeface="Roboto Bold"/>
                <a:sym typeface="Roboto Bold"/>
              </a:rPr>
              <a:t>Sex Trafficking</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BUSINESSES &amp; INDUSTRIES</a:t>
            </a:r>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42189" y="3751619"/>
            <a:ext cx="15312336" cy="5099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Hotel Housekeeping</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Restaurants &amp; Tourism</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Agriculture: Crops, Livestock, Fisheries </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Logging &amp; Mining</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Construction &amp; Factories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Carnivals</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TextBox 8"/>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BUSINESSES &amp; INDUSTRIES</a:t>
            </a:r>
          </a:p>
        </p:txBody>
      </p:sp>
      <p:sp>
        <p:nvSpPr>
          <p:cNvPr id="9" name="TextBox 9"/>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842189" y="2867817"/>
            <a:ext cx="10026487" cy="904943"/>
            <a:chOff x="0" y="0"/>
            <a:chExt cx="2640721" cy="238339"/>
          </a:xfrm>
        </p:grpSpPr>
        <p:sp>
          <p:nvSpPr>
            <p:cNvPr id="12" name="Freeform 12"/>
            <p:cNvSpPr/>
            <p:nvPr/>
          </p:nvSpPr>
          <p:spPr>
            <a:xfrm>
              <a:off x="0" y="0"/>
              <a:ext cx="2640721" cy="238339"/>
            </a:xfrm>
            <a:custGeom>
              <a:avLst/>
              <a:gdLst/>
              <a:ahLst/>
              <a:cxnLst/>
              <a:rect l="l" t="t" r="r" b="b"/>
              <a:pathLst>
                <a:path w="2640721" h="238339">
                  <a:moveTo>
                    <a:pt x="0" y="0"/>
                  </a:moveTo>
                  <a:lnTo>
                    <a:pt x="2640721" y="0"/>
                  </a:lnTo>
                  <a:lnTo>
                    <a:pt x="2640721"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2640721"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183864" y="2886863"/>
            <a:ext cx="999331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Illicit Industries in </a:t>
            </a:r>
            <a:r>
              <a:rPr lang="en-US" sz="4499" b="1">
                <a:solidFill>
                  <a:srgbClr val="F1B434"/>
                </a:solidFill>
                <a:latin typeface="Roboto Bold"/>
                <a:ea typeface="Roboto Bold"/>
                <a:cs typeface="Roboto Bold"/>
                <a:sym typeface="Roboto Bold"/>
              </a:rPr>
              <a:t>Labor Trafficking</a:t>
            </a:r>
          </a:p>
        </p:txBody>
      </p:sp>
      <p:sp>
        <p:nvSpPr>
          <p:cNvPr id="15" name="TextBox 15"/>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64114"/>
            <a:ext cx="17417056" cy="9558772"/>
            <a:chOff x="0" y="0"/>
            <a:chExt cx="5490351" cy="3013197"/>
          </a:xfrm>
        </p:grpSpPr>
        <p:sp>
          <p:nvSpPr>
            <p:cNvPr id="5" name="Freeform 5"/>
            <p:cNvSpPr/>
            <p:nvPr/>
          </p:nvSpPr>
          <p:spPr>
            <a:xfrm>
              <a:off x="0" y="0"/>
              <a:ext cx="5490351" cy="3013197"/>
            </a:xfrm>
            <a:custGeom>
              <a:avLst/>
              <a:gdLst/>
              <a:ahLst/>
              <a:cxnLst/>
              <a:rect l="l" t="t" r="r" b="b"/>
              <a:pathLst>
                <a:path w="5490351" h="3013197">
                  <a:moveTo>
                    <a:pt x="0" y="0"/>
                  </a:moveTo>
                  <a:lnTo>
                    <a:pt x="5490351" y="0"/>
                  </a:lnTo>
                  <a:lnTo>
                    <a:pt x="5490351" y="3013197"/>
                  </a:lnTo>
                  <a:lnTo>
                    <a:pt x="0" y="3013197"/>
                  </a:lnTo>
                  <a:close/>
                </a:path>
              </a:pathLst>
            </a:custGeom>
            <a:solidFill>
              <a:srgbClr val="68D2DF"/>
            </a:solidFill>
          </p:spPr>
          <p:txBody>
            <a:bodyPr/>
            <a:lstStyle/>
            <a:p>
              <a:endParaRPr lang="en-US"/>
            </a:p>
          </p:txBody>
        </p:sp>
      </p:grpSp>
      <p:grpSp>
        <p:nvGrpSpPr>
          <p:cNvPr id="6" name="Group 6"/>
          <p:cNvGrpSpPr/>
          <p:nvPr/>
        </p:nvGrpSpPr>
        <p:grpSpPr>
          <a:xfrm>
            <a:off x="1480713" y="4730729"/>
            <a:ext cx="12752693" cy="2016938"/>
            <a:chOff x="0" y="0"/>
            <a:chExt cx="3358734" cy="531210"/>
          </a:xfrm>
        </p:grpSpPr>
        <p:sp>
          <p:nvSpPr>
            <p:cNvPr id="7" name="Freeform 7"/>
            <p:cNvSpPr/>
            <p:nvPr/>
          </p:nvSpPr>
          <p:spPr>
            <a:xfrm>
              <a:off x="0" y="0"/>
              <a:ext cx="3358734" cy="531210"/>
            </a:xfrm>
            <a:custGeom>
              <a:avLst/>
              <a:gdLst/>
              <a:ahLst/>
              <a:cxnLst/>
              <a:rect l="l" t="t" r="r" b="b"/>
              <a:pathLst>
                <a:path w="3358734" h="531210">
                  <a:moveTo>
                    <a:pt x="0" y="0"/>
                  </a:moveTo>
                  <a:lnTo>
                    <a:pt x="3358734" y="0"/>
                  </a:lnTo>
                  <a:lnTo>
                    <a:pt x="3358734" y="531210"/>
                  </a:lnTo>
                  <a:lnTo>
                    <a:pt x="0" y="531210"/>
                  </a:lnTo>
                  <a:close/>
                </a:path>
              </a:pathLst>
            </a:custGeom>
            <a:solidFill>
              <a:srgbClr val="303030"/>
            </a:solidFill>
          </p:spPr>
          <p:txBody>
            <a:bodyPr/>
            <a:lstStyle/>
            <a:p>
              <a:endParaRPr lang="en-US"/>
            </a:p>
          </p:txBody>
        </p:sp>
        <p:sp>
          <p:nvSpPr>
            <p:cNvPr id="8" name="TextBox 8"/>
            <p:cNvSpPr txBox="1"/>
            <p:nvPr/>
          </p:nvSpPr>
          <p:spPr>
            <a:xfrm>
              <a:off x="0" y="-76200"/>
              <a:ext cx="3358734" cy="607410"/>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945186" y="1250072"/>
            <a:ext cx="927220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MY COMMUNITY</a:t>
            </a:r>
          </a:p>
        </p:txBody>
      </p:sp>
      <p:sp>
        <p:nvSpPr>
          <p:cNvPr id="10" name="TextBox 10"/>
          <p:cNvSpPr txBox="1"/>
          <p:nvPr/>
        </p:nvSpPr>
        <p:spPr>
          <a:xfrm>
            <a:off x="2015701" y="4910654"/>
            <a:ext cx="12217706" cy="1562101"/>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Myth or Reality?</a:t>
            </a:r>
            <a:r>
              <a:rPr lang="en-US" sz="4499" b="1">
                <a:solidFill>
                  <a:srgbClr val="FBFDFD"/>
                </a:solidFill>
                <a:latin typeface="Roboto Bold"/>
                <a:ea typeface="Roboto Bold"/>
                <a:cs typeface="Roboto Bold"/>
                <a:sym typeface="Roboto Bold"/>
              </a:rPr>
              <a:t>  Sex trafficking involves violence against victims.  </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Freeform 16"/>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5"/>
            <a:stretch>
              <a:fillRect l="-24906" r="-1769"/>
            </a:stretch>
          </a:blipFill>
        </p:spPr>
        <p:txBody>
          <a:bodyPr/>
          <a:lstStyle/>
          <a:p>
            <a:endParaRPr lang="en-US"/>
          </a:p>
        </p:txBody>
      </p:sp>
      <p:sp>
        <p:nvSpPr>
          <p:cNvPr id="17" name="TextBox 17"/>
          <p:cNvSpPr txBox="1"/>
          <p:nvPr/>
        </p:nvSpPr>
        <p:spPr>
          <a:xfrm>
            <a:off x="5370778" y="9282225"/>
            <a:ext cx="4697692"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Polaris Project (2025) Myths, Facts, and Statistics. PolarisProject.org.</a:t>
            </a:r>
          </a:p>
        </p:txBody>
      </p:sp>
      <p:sp>
        <p:nvSpPr>
          <p:cNvPr id="18" name="TextBox 13">
            <a:extLst>
              <a:ext uri="{FF2B5EF4-FFF2-40B4-BE49-F238E27FC236}">
                <a16:creationId xmlns:a16="http://schemas.microsoft.com/office/drawing/2014/main" id="{6ED59412-F54B-026A-C2EC-70D17B929528}"/>
              </a:ext>
            </a:extLst>
          </p:cNvPr>
          <p:cNvSpPr txBox="1"/>
          <p:nvPr/>
        </p:nvSpPr>
        <p:spPr>
          <a:xfrm>
            <a:off x="12371850" y="1328514"/>
            <a:ext cx="2221136" cy="863600"/>
          </a:xfrm>
          <a:prstGeom prst="rect">
            <a:avLst/>
          </a:prstGeom>
        </p:spPr>
        <p:txBody>
          <a:bodyPr lIns="0" tIns="0" rIns="0" bIns="0" rtlCol="0" anchor="t">
            <a:spAutoFit/>
          </a:bodyPr>
          <a:lstStyle/>
          <a:p>
            <a:pPr algn="ctr">
              <a:lnSpc>
                <a:spcPts val="7000"/>
              </a:lnSpc>
            </a:pPr>
            <a:r>
              <a:rPr lang="en-US" sz="5000" b="1" dirty="0">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MYTH OR REALITY?</a:t>
            </a:r>
          </a:p>
        </p:txBody>
      </p:sp>
      <p:sp>
        <p:nvSpPr>
          <p:cNvPr id="7" name="TextBox 7"/>
          <p:cNvSpPr txBox="1"/>
          <p:nvPr/>
        </p:nvSpPr>
        <p:spPr>
          <a:xfrm>
            <a:off x="1480713" y="4863536"/>
            <a:ext cx="13581265" cy="771526"/>
          </a:xfrm>
          <a:prstGeom prst="rect">
            <a:avLst/>
          </a:prstGeom>
        </p:spPr>
        <p:txBody>
          <a:bodyPr lIns="0" tIns="0" rIns="0" bIns="0" rtlCol="0" anchor="t">
            <a:spAutoFit/>
          </a:bodyPr>
          <a:lstStyle/>
          <a:p>
            <a:pPr algn="l">
              <a:lnSpc>
                <a:spcPts val="6299"/>
              </a:lnSpc>
            </a:pPr>
            <a:r>
              <a:rPr lang="en-US" sz="4499" b="1">
                <a:solidFill>
                  <a:srgbClr val="004F59"/>
                </a:solidFill>
                <a:latin typeface="Roboto Bold"/>
                <a:ea typeface="Roboto Bold"/>
                <a:cs typeface="Roboto Bold"/>
                <a:sym typeface="Roboto Bold"/>
              </a:rPr>
              <a:t>ANSWER:</a:t>
            </a:r>
            <a:r>
              <a:rPr lang="en-US" sz="4499" b="1">
                <a:solidFill>
                  <a:srgbClr val="F1B434"/>
                </a:solidFill>
                <a:latin typeface="Roboto Bold"/>
                <a:ea typeface="Roboto Bold"/>
                <a:cs typeface="Roboto Bold"/>
                <a:sym typeface="Roboto Bold"/>
              </a:rPr>
              <a:t>  </a:t>
            </a:r>
            <a:r>
              <a:rPr lang="en-US" sz="4499" b="1">
                <a:solidFill>
                  <a:srgbClr val="FF5757"/>
                </a:solidFill>
                <a:latin typeface="Roboto Bold"/>
                <a:ea typeface="Roboto Bold"/>
                <a:cs typeface="Roboto Bold"/>
                <a:sym typeface="Roboto Bold"/>
              </a:rPr>
              <a:t>MYTH</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3" name="TextBox 13"/>
          <p:cNvSpPr txBox="1"/>
          <p:nvPr/>
        </p:nvSpPr>
        <p:spPr>
          <a:xfrm>
            <a:off x="12371850" y="1328514"/>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
        <p:nvSpPr>
          <p:cNvPr id="14" name="TextBox 14"/>
          <p:cNvSpPr txBox="1"/>
          <p:nvPr/>
        </p:nvSpPr>
        <p:spPr>
          <a:xfrm>
            <a:off x="1480713" y="5877641"/>
            <a:ext cx="13581265" cy="1216025"/>
          </a:xfrm>
          <a:prstGeom prst="rect">
            <a:avLst/>
          </a:prstGeom>
        </p:spPr>
        <p:txBody>
          <a:bodyPr lIns="0" tIns="0" rIns="0" bIns="0" rtlCol="0" anchor="t">
            <a:spAutoFit/>
          </a:bodyPr>
          <a:lstStyle/>
          <a:p>
            <a:pPr algn="l">
              <a:lnSpc>
                <a:spcPts val="4899"/>
              </a:lnSpc>
            </a:pPr>
            <a:r>
              <a:rPr lang="en-US" sz="3499" b="1">
                <a:solidFill>
                  <a:srgbClr val="FF5757"/>
                </a:solidFill>
                <a:latin typeface="Roboto Bold"/>
                <a:ea typeface="Roboto Bold"/>
                <a:cs typeface="Roboto Bold"/>
                <a:sym typeface="Roboto Bold"/>
              </a:rPr>
              <a:t>Sometimes violence is involved; however, traffickers often use manipulation, intimidation, and threats to control their victims.</a:t>
            </a:r>
          </a:p>
        </p:txBody>
      </p:sp>
      <p:sp>
        <p:nvSpPr>
          <p:cNvPr id="15" name="TextBox 15"/>
          <p:cNvSpPr txBox="1"/>
          <p:nvPr/>
        </p:nvSpPr>
        <p:spPr>
          <a:xfrm>
            <a:off x="5370778" y="9282225"/>
            <a:ext cx="4697692"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Polaris Project (2025) Myths, Facts, and Statistics. PolarisProject.org.</a:t>
            </a:r>
          </a:p>
        </p:txBody>
      </p:sp>
      <p:sp>
        <p:nvSpPr>
          <p:cNvPr id="16" name="Freeform 16"/>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5"/>
            <a:stretch>
              <a:fillRect l="-24906" r="-1769"/>
            </a:stretch>
          </a:blipFill>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1965967" y="3624926"/>
            <a:ext cx="3821843" cy="904943"/>
            <a:chOff x="0" y="0"/>
            <a:chExt cx="1006576" cy="238339"/>
          </a:xfrm>
        </p:grpSpPr>
        <p:sp>
          <p:nvSpPr>
            <p:cNvPr id="9" name="Freeform 9"/>
            <p:cNvSpPr/>
            <p:nvPr/>
          </p:nvSpPr>
          <p:spPr>
            <a:xfrm>
              <a:off x="0" y="0"/>
              <a:ext cx="1006576" cy="238339"/>
            </a:xfrm>
            <a:custGeom>
              <a:avLst/>
              <a:gdLst/>
              <a:ahLst/>
              <a:cxnLst/>
              <a:rect l="l" t="t" r="r" b="b"/>
              <a:pathLst>
                <a:path w="1006576" h="238339">
                  <a:moveTo>
                    <a:pt x="0" y="0"/>
                  </a:moveTo>
                  <a:lnTo>
                    <a:pt x="1006576" y="0"/>
                  </a:lnTo>
                  <a:lnTo>
                    <a:pt x="1006576"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006576"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COERCE</a:t>
            </a:r>
          </a:p>
        </p:txBody>
      </p:sp>
      <p:sp>
        <p:nvSpPr>
          <p:cNvPr id="12" name="TextBox 12"/>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4754671" y="9307013"/>
            <a:ext cx="779707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Section 7102. 22 USC Ch. 78: Trafficking Victims Protection, From Title 22—Foreign Relations and Intercourse.</a:t>
            </a:r>
          </a:p>
        </p:txBody>
      </p:sp>
      <p:sp>
        <p:nvSpPr>
          <p:cNvPr id="16" name="TextBox 16"/>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7" name="TextBox 17"/>
          <p:cNvSpPr txBox="1"/>
          <p:nvPr/>
        </p:nvSpPr>
        <p:spPr>
          <a:xfrm>
            <a:off x="2017780" y="4536816"/>
            <a:ext cx="13970236"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manipulate, threaten, or intimidate someone to act against their will.</a:t>
            </a:r>
          </a:p>
        </p:txBody>
      </p:sp>
      <p:sp>
        <p:nvSpPr>
          <p:cNvPr id="18" name="TextBox 18"/>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576802" y="1541477"/>
            <a:ext cx="15400146" cy="6903795"/>
          </a:xfrm>
          <a:prstGeom prst="rect">
            <a:avLst/>
          </a:prstGeom>
        </p:spPr>
        <p:txBody>
          <a:bodyPr lIns="0" tIns="0" rIns="0" bIns="0" rtlCol="0" anchor="t">
            <a:spAutoFit/>
          </a:bodyPr>
          <a:lstStyle/>
          <a:p>
            <a:pPr algn="l">
              <a:lnSpc>
                <a:spcPts val="3919"/>
              </a:lnSpc>
            </a:pPr>
            <a:r>
              <a:rPr lang="en-US" sz="2799" b="1" dirty="0">
                <a:solidFill>
                  <a:srgbClr val="FF5757"/>
                </a:solidFill>
                <a:latin typeface="Roboto Bold"/>
                <a:ea typeface="Roboto Bold"/>
                <a:cs typeface="Roboto Bold"/>
                <a:sym typeface="Roboto Bold"/>
              </a:rPr>
              <a:t>NOTE TO PRESENTERS</a:t>
            </a:r>
          </a:p>
          <a:p>
            <a:pPr algn="l">
              <a:lnSpc>
                <a:spcPts val="1820"/>
              </a:lnSpc>
            </a:pPr>
            <a:endParaRPr lang="en-US" sz="2799" b="1" dirty="0">
              <a:solidFill>
                <a:srgbClr val="FF5757"/>
              </a:solidFill>
              <a:latin typeface="Roboto Bold"/>
              <a:ea typeface="Roboto Bold"/>
              <a:cs typeface="Roboto Bold"/>
              <a:sym typeface="Roboto Bold"/>
            </a:endParaRPr>
          </a:p>
          <a:p>
            <a:pPr algn="l">
              <a:lnSpc>
                <a:spcPts val="3639"/>
              </a:lnSpc>
            </a:pPr>
            <a:r>
              <a:rPr lang="en-US" sz="2599" dirty="0">
                <a:solidFill>
                  <a:srgbClr val="303030"/>
                </a:solidFill>
                <a:latin typeface="Roboto"/>
                <a:ea typeface="Roboto"/>
                <a:cs typeface="Roboto"/>
                <a:sym typeface="Roboto"/>
              </a:rPr>
              <a:t>You may delete slides if they do not align with your organization's or school's policies, are not age-appropriate, or exceed the available class time. Speaker notes appear when using the “slide show” setting in PowerPoint and can be modified to suit your speaking style.</a:t>
            </a:r>
          </a:p>
          <a:p>
            <a:pPr algn="l">
              <a:lnSpc>
                <a:spcPts val="3639"/>
              </a:lnSpc>
            </a:pPr>
            <a:endParaRPr lang="en-US" sz="2599" dirty="0">
              <a:solidFill>
                <a:srgbClr val="303030"/>
              </a:solidFill>
              <a:latin typeface="Roboto"/>
              <a:ea typeface="Roboto"/>
              <a:cs typeface="Roboto"/>
              <a:sym typeface="Roboto"/>
            </a:endParaRPr>
          </a:p>
          <a:p>
            <a:pPr algn="l">
              <a:lnSpc>
                <a:spcPts val="3639"/>
              </a:lnSpc>
            </a:pPr>
            <a:r>
              <a:rPr lang="en-US" sz="2599" dirty="0">
                <a:solidFill>
                  <a:srgbClr val="303030"/>
                </a:solidFill>
                <a:latin typeface="Roboto"/>
                <a:ea typeface="Roboto"/>
                <a:cs typeface="Roboto"/>
                <a:sym typeface="Roboto"/>
              </a:rPr>
              <a:t>Walking Wise slides are copyright-protected and may not be modified without prior written </a:t>
            </a:r>
            <a:r>
              <a:rPr lang="en-US" sz="2599" u="sng" dirty="0">
                <a:solidFill>
                  <a:srgbClr val="303030"/>
                </a:solidFill>
                <a:latin typeface="Roboto"/>
                <a:ea typeface="Roboto"/>
                <a:cs typeface="Roboto"/>
                <a:sym typeface="Roboto"/>
                <a:hlinkClick r:id="rId3" tooltip="mailto:support@walkingwise.com"/>
              </a:rPr>
              <a:t>permission</a:t>
            </a:r>
            <a:r>
              <a:rPr lang="en-US" sz="2599" dirty="0">
                <a:solidFill>
                  <a:srgbClr val="303030"/>
                </a:solidFill>
                <a:latin typeface="Roboto"/>
                <a:ea typeface="Roboto"/>
                <a:cs typeface="Roboto"/>
                <a:sym typeface="Roboto"/>
              </a:rPr>
              <a:t>.</a:t>
            </a:r>
            <a:r>
              <a:rPr lang="en-US" sz="2599" dirty="0">
                <a:solidFill>
                  <a:srgbClr val="FF5757"/>
                </a:solidFill>
                <a:latin typeface="Roboto"/>
                <a:ea typeface="Roboto"/>
                <a:cs typeface="Roboto"/>
                <a:sym typeface="Roboto"/>
              </a:rPr>
              <a:t> </a:t>
            </a:r>
          </a:p>
          <a:p>
            <a:pPr algn="l">
              <a:lnSpc>
                <a:spcPts val="3639"/>
              </a:lnSpc>
            </a:pPr>
            <a:r>
              <a:rPr lang="en-US" sz="2599" dirty="0">
                <a:solidFill>
                  <a:srgbClr val="FF5757"/>
                </a:solidFill>
                <a:latin typeface="Roboto"/>
                <a:ea typeface="Roboto"/>
                <a:cs typeface="Roboto"/>
                <a:sym typeface="Roboto"/>
              </a:rPr>
              <a:t>If you would like to add your own content, you may do so as follows:</a:t>
            </a:r>
          </a:p>
          <a:p>
            <a:pPr marL="561336" lvl="1" indent="-280668" algn="l">
              <a:lnSpc>
                <a:spcPts val="3639"/>
              </a:lnSpc>
              <a:buFont typeface="Arial"/>
              <a:buChar char="•"/>
            </a:pPr>
            <a:r>
              <a:rPr lang="en-US" sz="2599" dirty="0">
                <a:solidFill>
                  <a:srgbClr val="303030"/>
                </a:solidFill>
                <a:latin typeface="Roboto"/>
                <a:ea typeface="Roboto"/>
                <a:cs typeface="Roboto"/>
                <a:sym typeface="Roboto"/>
              </a:rPr>
              <a:t>Insert a new PowerPoint slide.</a:t>
            </a:r>
          </a:p>
          <a:p>
            <a:pPr marL="561336" lvl="1" indent="-280668" algn="l">
              <a:lnSpc>
                <a:spcPts val="3639"/>
              </a:lnSpc>
              <a:buFont typeface="Arial"/>
              <a:buChar char="•"/>
            </a:pPr>
            <a:r>
              <a:rPr lang="en-US" sz="2599" dirty="0">
                <a:solidFill>
                  <a:srgbClr val="303030"/>
                </a:solidFill>
                <a:latin typeface="Roboto"/>
                <a:ea typeface="Roboto"/>
                <a:cs typeface="Roboto"/>
                <a:sym typeface="Roboto"/>
              </a:rPr>
              <a:t>Remove the Walking Wise logo and copyright "©2025 Walking Wise" from the new slide.</a:t>
            </a:r>
          </a:p>
          <a:p>
            <a:pPr marL="561336" lvl="1" indent="-280668" algn="l">
              <a:lnSpc>
                <a:spcPts val="3639"/>
              </a:lnSpc>
              <a:buFont typeface="Arial"/>
              <a:buChar char="•"/>
            </a:pPr>
            <a:r>
              <a:rPr lang="en-US" sz="2599" dirty="0">
                <a:solidFill>
                  <a:srgbClr val="303030"/>
                </a:solidFill>
                <a:latin typeface="Roboto"/>
                <a:ea typeface="Roboto"/>
                <a:cs typeface="Roboto"/>
                <a:sym typeface="Roboto"/>
              </a:rPr>
              <a:t>Always add your organization's name or logo to each new slide you create. </a:t>
            </a:r>
          </a:p>
          <a:p>
            <a:pPr algn="l">
              <a:lnSpc>
                <a:spcPts val="1820"/>
              </a:lnSpc>
            </a:pPr>
            <a:endParaRPr lang="en-US" sz="2599" dirty="0">
              <a:solidFill>
                <a:srgbClr val="303030"/>
              </a:solidFill>
              <a:latin typeface="Roboto"/>
              <a:ea typeface="Roboto"/>
              <a:cs typeface="Roboto"/>
              <a:sym typeface="Roboto"/>
            </a:endParaRPr>
          </a:p>
          <a:p>
            <a:pPr algn="l">
              <a:lnSpc>
                <a:spcPts val="3639"/>
              </a:lnSpc>
            </a:pPr>
            <a:r>
              <a:rPr lang="en-US" sz="2599" dirty="0">
                <a:solidFill>
                  <a:srgbClr val="303030"/>
                </a:solidFill>
                <a:latin typeface="Roboto"/>
                <a:ea typeface="Roboto"/>
                <a:cs typeface="Roboto"/>
                <a:sym typeface="Roboto"/>
              </a:rPr>
              <a:t>Walking Wise provides an interactive digital tool to enhance audience engagement. Subscribers can log in to WalkingWise.com for instructions to set up the online polling tool. </a:t>
            </a:r>
          </a:p>
          <a:p>
            <a:pPr algn="l">
              <a:lnSpc>
                <a:spcPts val="3639"/>
              </a:lnSpc>
            </a:pPr>
            <a:endParaRPr lang="en-US" sz="2599" dirty="0">
              <a:solidFill>
                <a:srgbClr val="303030"/>
              </a:solidFill>
              <a:latin typeface="Roboto"/>
              <a:ea typeface="Roboto"/>
              <a:cs typeface="Roboto"/>
              <a:sym typeface="Roboto"/>
            </a:endParaRPr>
          </a:p>
          <a:p>
            <a:pPr algn="l">
              <a:lnSpc>
                <a:spcPts val="3639"/>
              </a:lnSpc>
            </a:pPr>
            <a:r>
              <a:rPr lang="en-US" sz="2599" dirty="0">
                <a:solidFill>
                  <a:srgbClr val="303030"/>
                </a:solidFill>
                <a:latin typeface="Roboto"/>
                <a:ea typeface="Roboto"/>
                <a:cs typeface="Roboto"/>
                <a:sym typeface="Roboto"/>
              </a:rPr>
              <a:t>Please delete this instruction page before presenting to audiences.</a:t>
            </a:r>
          </a:p>
        </p:txBody>
      </p:sp>
      <p:sp>
        <p:nvSpPr>
          <p:cNvPr id="10" name="Freeform 10"/>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5446676" y="1201041"/>
            <a:ext cx="1812624" cy="764540"/>
          </a:xfrm>
          <a:prstGeom prst="rect">
            <a:avLst/>
          </a:prstGeom>
        </p:spPr>
        <p:txBody>
          <a:bodyPr lIns="0" tIns="0" rIns="0" bIns="0" rtlCol="0" anchor="t">
            <a:spAutoFit/>
          </a:bodyPr>
          <a:lstStyle/>
          <a:p>
            <a:pPr algn="ctr">
              <a:lnSpc>
                <a:spcPts val="6160"/>
              </a:lnSpc>
            </a:pPr>
            <a:r>
              <a:rPr lang="en-US" sz="4400" b="1">
                <a:solidFill>
                  <a:srgbClr val="737373">
                    <a:alpha val="44706"/>
                  </a:srgbClr>
                </a:solidFill>
                <a:latin typeface="Roboto Bold"/>
                <a:ea typeface="Roboto Bold"/>
                <a:cs typeface="Roboto Bold"/>
                <a:sym typeface="Roboto Bold"/>
              </a:rPr>
              <a:t>DEMO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5472" y="447364"/>
            <a:ext cx="17417056" cy="9457832"/>
          </a:xfrm>
          <a:custGeom>
            <a:avLst/>
            <a:gdLst/>
            <a:ahLst/>
            <a:cxnLst/>
            <a:rect l="l" t="t" r="r" b="b"/>
            <a:pathLst>
              <a:path w="17417056" h="9457832">
                <a:moveTo>
                  <a:pt x="0" y="0"/>
                </a:moveTo>
                <a:lnTo>
                  <a:pt x="17417056" y="0"/>
                </a:lnTo>
                <a:lnTo>
                  <a:pt x="17417056" y="9457833"/>
                </a:lnTo>
                <a:lnTo>
                  <a:pt x="0" y="9457833"/>
                </a:lnTo>
                <a:lnTo>
                  <a:pt x="0" y="0"/>
                </a:lnTo>
                <a:close/>
              </a:path>
            </a:pathLst>
          </a:custGeom>
          <a:blipFill>
            <a:blip r:embed="rId3"/>
            <a:stretch>
              <a:fillRect t="-2357" b="-1664"/>
            </a:stretch>
          </a:blipFill>
        </p:spPr>
        <p:txBody>
          <a:bodyPr/>
          <a:lstStyle/>
          <a:p>
            <a:endParaRPr lang="en-US"/>
          </a:p>
        </p:txBody>
      </p:sp>
      <p:sp>
        <p:nvSpPr>
          <p:cNvPr id="3" name="TextBox 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4" name="Group 4"/>
          <p:cNvGrpSpPr/>
          <p:nvPr/>
        </p:nvGrpSpPr>
        <p:grpSpPr>
          <a:xfrm>
            <a:off x="3841452" y="8591854"/>
            <a:ext cx="11097784" cy="666446"/>
            <a:chOff x="0" y="0"/>
            <a:chExt cx="3424374" cy="205641"/>
          </a:xfrm>
        </p:grpSpPr>
        <p:sp>
          <p:nvSpPr>
            <p:cNvPr id="5" name="Freeform 5"/>
            <p:cNvSpPr/>
            <p:nvPr/>
          </p:nvSpPr>
          <p:spPr>
            <a:xfrm>
              <a:off x="0" y="0"/>
              <a:ext cx="3424374" cy="205641"/>
            </a:xfrm>
            <a:custGeom>
              <a:avLst/>
              <a:gdLst/>
              <a:ahLst/>
              <a:cxnLst/>
              <a:rect l="l" t="t" r="r" b="b"/>
              <a:pathLst>
                <a:path w="3424374" h="205641">
                  <a:moveTo>
                    <a:pt x="0" y="0"/>
                  </a:moveTo>
                  <a:lnTo>
                    <a:pt x="3424374" y="0"/>
                  </a:lnTo>
                  <a:lnTo>
                    <a:pt x="3424374" y="205641"/>
                  </a:lnTo>
                  <a:lnTo>
                    <a:pt x="0" y="205641"/>
                  </a:lnTo>
                  <a:close/>
                </a:path>
              </a:pathLst>
            </a:custGeom>
            <a:solidFill>
              <a:srgbClr val="303030"/>
            </a:solidFill>
          </p:spPr>
          <p:txBody>
            <a:bodyPr/>
            <a:lstStyle/>
            <a:p>
              <a:endParaRPr lang="en-US"/>
            </a:p>
          </p:txBody>
        </p:sp>
        <p:sp>
          <p:nvSpPr>
            <p:cNvPr id="6" name="TextBox 6"/>
            <p:cNvSpPr txBox="1"/>
            <p:nvPr/>
          </p:nvSpPr>
          <p:spPr>
            <a:xfrm>
              <a:off x="0" y="-76200"/>
              <a:ext cx="3424374" cy="28184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4046561" y="8672821"/>
            <a:ext cx="10892676" cy="439784"/>
          </a:xfrm>
          <a:prstGeom prst="rect">
            <a:avLst/>
          </a:prstGeom>
        </p:spPr>
        <p:txBody>
          <a:bodyPr lIns="0" tIns="0" rIns="0" bIns="0" rtlCol="0" anchor="t">
            <a:spAutoFit/>
          </a:bodyPr>
          <a:lstStyle/>
          <a:p>
            <a:pPr algn="l">
              <a:lnSpc>
                <a:spcPts val="3584"/>
              </a:lnSpc>
            </a:pPr>
            <a:r>
              <a:rPr lang="en-US" sz="2560" b="1" dirty="0">
                <a:solidFill>
                  <a:srgbClr val="FFFFFF"/>
                </a:solidFill>
                <a:latin typeface="Roboto Bold"/>
                <a:ea typeface="Roboto Bold"/>
                <a:cs typeface="Roboto Bold"/>
                <a:sym typeface="Roboto Bold"/>
              </a:rPr>
              <a:t>Visit </a:t>
            </a:r>
            <a:r>
              <a:rPr lang="en-US" sz="2560" b="1" u="sng" dirty="0">
                <a:solidFill>
                  <a:srgbClr val="00B0F0"/>
                </a:solidFill>
                <a:latin typeface="Roboto Bold"/>
                <a:ea typeface="Roboto Bold"/>
                <a:cs typeface="Roboto Bold"/>
                <a:sym typeface="Roboto Bold"/>
                <a:hlinkClick r:id="rId4" tooltip="https://www.walkingwise.com">
                  <a:extLst>
                    <a:ext uri="{A12FA001-AC4F-418D-AE19-62706E023703}">
                      <ahyp:hlinkClr xmlns:ahyp="http://schemas.microsoft.com/office/drawing/2018/hyperlinkcolor" val="tx"/>
                    </a:ext>
                  </a:extLst>
                </a:hlinkClick>
              </a:rPr>
              <a:t>WalkingWise.com</a:t>
            </a:r>
            <a:r>
              <a:rPr lang="en-US" sz="2560" b="1" dirty="0">
                <a:solidFill>
                  <a:srgbClr val="00B0F0"/>
                </a:solidFill>
                <a:latin typeface="Roboto Bold"/>
                <a:ea typeface="Roboto Bold"/>
                <a:cs typeface="Roboto Bold"/>
                <a:sym typeface="Roboto Bold"/>
              </a:rPr>
              <a:t> </a:t>
            </a:r>
            <a:r>
              <a:rPr lang="en-US" sz="2560" b="1" dirty="0">
                <a:solidFill>
                  <a:srgbClr val="FFFFFF"/>
                </a:solidFill>
                <a:latin typeface="Roboto Bold"/>
                <a:ea typeface="Roboto Bold"/>
                <a:cs typeface="Roboto Bold"/>
                <a:sym typeface="Roboto Bold"/>
              </a:rPr>
              <a:t>DEMO for free access to this animated video.</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730045" y="4362158"/>
            <a:ext cx="15614831" cy="255333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State safe harbor laws recognize trafficked minors and disabled adults as victims, NOT criminals, and ensure their access to protection and care.</a:t>
            </a:r>
          </a:p>
        </p:txBody>
      </p:sp>
      <p:grpSp>
        <p:nvGrpSpPr>
          <p:cNvPr id="9" name="Group 9"/>
          <p:cNvGrpSpPr/>
          <p:nvPr/>
        </p:nvGrpSpPr>
        <p:grpSpPr>
          <a:xfrm>
            <a:off x="1680863" y="3371669"/>
            <a:ext cx="7687977" cy="904943"/>
            <a:chOff x="0" y="0"/>
            <a:chExt cx="2024817" cy="238339"/>
          </a:xfrm>
        </p:grpSpPr>
        <p:sp>
          <p:nvSpPr>
            <p:cNvPr id="10" name="Freeform 10"/>
            <p:cNvSpPr/>
            <p:nvPr/>
          </p:nvSpPr>
          <p:spPr>
            <a:xfrm>
              <a:off x="0" y="0"/>
              <a:ext cx="2024817" cy="238339"/>
            </a:xfrm>
            <a:custGeom>
              <a:avLst/>
              <a:gdLst/>
              <a:ahLst/>
              <a:cxnLst/>
              <a:rect l="l" t="t" r="r" b="b"/>
              <a:pathLst>
                <a:path w="2024817" h="238339">
                  <a:moveTo>
                    <a:pt x="0" y="0"/>
                  </a:moveTo>
                  <a:lnTo>
                    <a:pt x="2024817" y="0"/>
                  </a:lnTo>
                  <a:lnTo>
                    <a:pt x="2024817"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024817"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074911" y="3247948"/>
            <a:ext cx="7453024" cy="1028702"/>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SAFE HARBOR ACT</a:t>
            </a:r>
          </a:p>
        </p:txBody>
      </p:sp>
      <p:sp>
        <p:nvSpPr>
          <p:cNvPr id="13" name="TextBox 13"/>
          <p:cNvSpPr txBox="1"/>
          <p:nvPr/>
        </p:nvSpPr>
        <p:spPr>
          <a:xfrm>
            <a:off x="1131441" y="1109322"/>
            <a:ext cx="1280157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PROTECTING CHILDREN</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4250584" y="9177436"/>
            <a:ext cx="9365217"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Section 7102. 22 USC Ch. 78: Trafficking Victims Protection, From Title 22—Foreign Relations and Intercourse.</a:t>
            </a:r>
          </a:p>
          <a:p>
            <a:pPr algn="l">
              <a:lnSpc>
                <a:spcPts val="1679"/>
              </a:lnSpc>
            </a:pPr>
            <a:r>
              <a:rPr lang="en-US" sz="1200">
                <a:solidFill>
                  <a:srgbClr val="004F59"/>
                </a:solidFill>
                <a:latin typeface="Roboto"/>
                <a:ea typeface="Roboto"/>
                <a:cs typeface="Roboto"/>
                <a:sym typeface="Roboto"/>
              </a:rPr>
              <a:t>Shared Hope International Institute for Justice &amp; Advocacy (n.d.). Report Cards on Child &amp; Youth Sex Trafficking 2023 Toolkit, p. 33. </a:t>
            </a:r>
          </a:p>
        </p:txBody>
      </p:sp>
      <p:sp>
        <p:nvSpPr>
          <p:cNvPr id="17" name="TextBox 1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8" name="TextBox 18"/>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8628" y="414584"/>
            <a:ext cx="17490745" cy="9457832"/>
            <a:chOff x="0" y="0"/>
            <a:chExt cx="5513580" cy="2981378"/>
          </a:xfrm>
        </p:grpSpPr>
        <p:sp>
          <p:nvSpPr>
            <p:cNvPr id="3" name="Freeform 3"/>
            <p:cNvSpPr/>
            <p:nvPr/>
          </p:nvSpPr>
          <p:spPr>
            <a:xfrm>
              <a:off x="0" y="0"/>
              <a:ext cx="5513580" cy="2981378"/>
            </a:xfrm>
            <a:custGeom>
              <a:avLst/>
              <a:gdLst/>
              <a:ahLst/>
              <a:cxnLst/>
              <a:rect l="l" t="t" r="r" b="b"/>
              <a:pathLst>
                <a:path w="5513580" h="2981378">
                  <a:moveTo>
                    <a:pt x="0" y="0"/>
                  </a:moveTo>
                  <a:lnTo>
                    <a:pt x="5513580" y="0"/>
                  </a:lnTo>
                  <a:lnTo>
                    <a:pt x="5513580"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4065576"/>
            <a:ext cx="16127859" cy="178752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Without Safe Harbor Laws, child victims are </a:t>
            </a:r>
            <a:r>
              <a:rPr lang="en-US" sz="4250" b="1">
                <a:solidFill>
                  <a:srgbClr val="FF5757"/>
                </a:solidFill>
                <a:latin typeface="Roboto Bold"/>
                <a:ea typeface="Roboto Bold"/>
                <a:cs typeface="Roboto Bold"/>
                <a:sym typeface="Roboto Bold"/>
              </a:rPr>
              <a:t>arrested and prosecuted</a:t>
            </a:r>
            <a:r>
              <a:rPr lang="en-US" sz="4250" b="1">
                <a:solidFill>
                  <a:srgbClr val="004F59"/>
                </a:solidFill>
                <a:latin typeface="Roboto Bold"/>
                <a:ea typeface="Roboto Bold"/>
                <a:cs typeface="Roboto Bold"/>
                <a:sym typeface="Roboto Bold"/>
              </a:rPr>
              <a:t> for prostitution crimes.</a:t>
            </a:r>
          </a:p>
          <a:p>
            <a:pPr algn="l">
              <a:lnSpc>
                <a:spcPts val="4675"/>
              </a:lnSpc>
            </a:pPr>
            <a:endParaRPr lang="en-US" sz="4250" b="1">
              <a:solidFill>
                <a:srgbClr val="004F59"/>
              </a:solidFill>
              <a:latin typeface="Roboto Bold"/>
              <a:ea typeface="Roboto Bold"/>
              <a:cs typeface="Roboto Bold"/>
              <a:sym typeface="Roboto Bold"/>
            </a:endParaRPr>
          </a:p>
        </p:txBody>
      </p:sp>
      <p:sp>
        <p:nvSpPr>
          <p:cNvPr id="5" name="TextBox 5"/>
          <p:cNvSpPr txBox="1"/>
          <p:nvPr/>
        </p:nvSpPr>
        <p:spPr>
          <a:xfrm>
            <a:off x="3841452" y="8910707"/>
            <a:ext cx="12035701" cy="729069"/>
          </a:xfrm>
          <a:prstGeom prst="rect">
            <a:avLst/>
          </a:prstGeom>
        </p:spPr>
        <p:txBody>
          <a:bodyPr lIns="0" tIns="0" rIns="0" bIns="0" rtlCol="0" anchor="t">
            <a:spAutoFit/>
          </a:bodyPr>
          <a:lstStyle/>
          <a:p>
            <a:pPr marL="259080" lvl="1" indent="-129540" algn="l">
              <a:lnSpc>
                <a:spcPts val="1476"/>
              </a:lnSpc>
              <a:buAutoNum type="arabicPeriod"/>
            </a:pPr>
            <a:r>
              <a:rPr lang="en-US" sz="1200">
                <a:solidFill>
                  <a:srgbClr val="004F59"/>
                </a:solidFill>
                <a:latin typeface="Roboto"/>
                <a:ea typeface="Roboto"/>
                <a:cs typeface="Roboto"/>
                <a:sym typeface="Roboto"/>
              </a:rPr>
              <a:t>Mullen, K., Lloyd, R. (n.d.) The Passage of the Safe Harbor Act and the Voice of Sexually Exploited Youth. </a:t>
            </a:r>
          </a:p>
          <a:p>
            <a:pPr marL="259080" lvl="1" indent="-129540" algn="l">
              <a:lnSpc>
                <a:spcPts val="1476"/>
              </a:lnSpc>
              <a:buAutoNum type="arabicPeriod"/>
            </a:pPr>
            <a:r>
              <a:rPr lang="en-US" sz="1200">
                <a:solidFill>
                  <a:srgbClr val="004F59"/>
                </a:solidFill>
                <a:latin typeface="Roboto"/>
                <a:ea typeface="Roboto"/>
                <a:cs typeface="Roboto"/>
                <a:sym typeface="Roboto"/>
              </a:rPr>
              <a:t>Clayton E., Krugman, R., Simon, P. (2013). Confronting Commercial Sexual Exploitation and Sex Trafficking of Minors in the United States. Institute of Medicine and National Research Council of The National Academies. </a:t>
            </a:r>
          </a:p>
          <a:p>
            <a:pPr marL="259080" lvl="1" indent="-129540" algn="l">
              <a:lnSpc>
                <a:spcPts val="1476"/>
              </a:lnSpc>
              <a:buAutoNum type="arabicPeriod"/>
            </a:pPr>
            <a:r>
              <a:rPr lang="en-US" sz="1200">
                <a:solidFill>
                  <a:srgbClr val="004F59"/>
                </a:solidFill>
                <a:latin typeface="Roboto"/>
                <a:ea typeface="Roboto"/>
                <a:cs typeface="Roboto"/>
                <a:sym typeface="Roboto"/>
              </a:rPr>
              <a:t>Shared Hope International Institute for Justice &amp; Advocacy (n.d.). Report Cards on Child &amp; Youth Sex Trafficking 2023 Toolkit, p. 33. </a:t>
            </a:r>
          </a:p>
        </p:txBody>
      </p:sp>
      <p:grpSp>
        <p:nvGrpSpPr>
          <p:cNvPr id="6" name="Group 6"/>
          <p:cNvGrpSpPr/>
          <p:nvPr/>
        </p:nvGrpSpPr>
        <p:grpSpPr>
          <a:xfrm>
            <a:off x="1336810" y="2859086"/>
            <a:ext cx="10770829" cy="984462"/>
            <a:chOff x="0" y="0"/>
            <a:chExt cx="2836762" cy="259282"/>
          </a:xfrm>
        </p:grpSpPr>
        <p:sp>
          <p:nvSpPr>
            <p:cNvPr id="7" name="Freeform 7"/>
            <p:cNvSpPr/>
            <p:nvPr/>
          </p:nvSpPr>
          <p:spPr>
            <a:xfrm>
              <a:off x="0" y="0"/>
              <a:ext cx="2836762" cy="259282"/>
            </a:xfrm>
            <a:custGeom>
              <a:avLst/>
              <a:gdLst/>
              <a:ahLst/>
              <a:cxnLst/>
              <a:rect l="l" t="t" r="r" b="b"/>
              <a:pathLst>
                <a:path w="2836762" h="259282">
                  <a:moveTo>
                    <a:pt x="0" y="0"/>
                  </a:moveTo>
                  <a:lnTo>
                    <a:pt x="2836762" y="0"/>
                  </a:lnTo>
                  <a:lnTo>
                    <a:pt x="2836762" y="259282"/>
                  </a:lnTo>
                  <a:lnTo>
                    <a:pt x="0" y="259282"/>
                  </a:lnTo>
                  <a:close/>
                </a:path>
              </a:pathLst>
            </a:custGeom>
            <a:solidFill>
              <a:srgbClr val="303030"/>
            </a:solidFill>
          </p:spPr>
          <p:txBody>
            <a:bodyPr/>
            <a:lstStyle/>
            <a:p>
              <a:endParaRPr lang="en-US"/>
            </a:p>
          </p:txBody>
        </p:sp>
        <p:sp>
          <p:nvSpPr>
            <p:cNvPr id="8" name="TextBox 8"/>
            <p:cNvSpPr txBox="1"/>
            <p:nvPr/>
          </p:nvSpPr>
          <p:spPr>
            <a:xfrm>
              <a:off x="0" y="-28575"/>
              <a:ext cx="2836762" cy="287857"/>
            </a:xfrm>
            <a:prstGeom prst="rect">
              <a:avLst/>
            </a:prstGeom>
          </p:spPr>
          <p:txBody>
            <a:bodyPr lIns="50800" tIns="50800" rIns="50800" bIns="50800" rtlCol="0" anchor="ctr"/>
            <a:lstStyle/>
            <a:p>
              <a:pPr algn="l">
                <a:lnSpc>
                  <a:spcPts val="5535"/>
                </a:lnSpc>
              </a:pPr>
              <a:endParaRPr/>
            </a:p>
          </p:txBody>
        </p:sp>
      </p:grpSp>
      <p:sp>
        <p:nvSpPr>
          <p:cNvPr id="9" name="TextBox 9"/>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SAFE HARBOR</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701329" y="2917943"/>
            <a:ext cx="1006084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Abolishing the Prosecution of Children</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32</a:t>
            </a:r>
          </a:p>
        </p:txBody>
      </p:sp>
      <p:sp>
        <p:nvSpPr>
          <p:cNvPr id="13" name="TextBox 13"/>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8628" y="414584"/>
            <a:ext cx="17490745" cy="9457832"/>
            <a:chOff x="0" y="0"/>
            <a:chExt cx="5513580" cy="2981378"/>
          </a:xfrm>
        </p:grpSpPr>
        <p:sp>
          <p:nvSpPr>
            <p:cNvPr id="3" name="Freeform 3"/>
            <p:cNvSpPr/>
            <p:nvPr/>
          </p:nvSpPr>
          <p:spPr>
            <a:xfrm>
              <a:off x="0" y="0"/>
              <a:ext cx="5513580" cy="2981378"/>
            </a:xfrm>
            <a:custGeom>
              <a:avLst/>
              <a:gdLst/>
              <a:ahLst/>
              <a:cxnLst/>
              <a:rect l="l" t="t" r="r" b="b"/>
              <a:pathLst>
                <a:path w="5513580" h="2981378">
                  <a:moveTo>
                    <a:pt x="0" y="0"/>
                  </a:moveTo>
                  <a:lnTo>
                    <a:pt x="5513580" y="0"/>
                  </a:lnTo>
                  <a:lnTo>
                    <a:pt x="5513580"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4065576"/>
            <a:ext cx="16127859" cy="331152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Without Safe Harbor laws, child victims are arrested and prosecuted for prostitution crimes.</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 Safe Harbor Act was </a:t>
            </a:r>
            <a:r>
              <a:rPr lang="en-US" sz="4250" b="1">
                <a:solidFill>
                  <a:srgbClr val="FF5757"/>
                </a:solidFill>
                <a:latin typeface="Roboto Bold"/>
                <a:ea typeface="Roboto Bold"/>
                <a:cs typeface="Roboto Bold"/>
                <a:sym typeface="Roboto Bold"/>
              </a:rPr>
              <a:t>FIRST signed into law</a:t>
            </a:r>
            <a:r>
              <a:rPr lang="en-US" sz="4250" b="1">
                <a:solidFill>
                  <a:srgbClr val="004F59"/>
                </a:solidFill>
                <a:latin typeface="Roboto Bold"/>
                <a:ea typeface="Roboto Bold"/>
                <a:cs typeface="Roboto Bold"/>
                <a:sym typeface="Roboto Bold"/>
              </a:rPr>
              <a:t> by the State of New York in 2008.</a:t>
            </a:r>
            <a:r>
              <a:rPr lang="en-US" sz="4250" b="1">
                <a:solidFill>
                  <a:srgbClr val="008EAA"/>
                </a:solidFill>
                <a:latin typeface="Roboto Bold"/>
                <a:ea typeface="Roboto Bold"/>
                <a:cs typeface="Roboto Bold"/>
                <a:sym typeface="Roboto Bold"/>
              </a:rPr>
              <a:t>[1]</a:t>
            </a:r>
          </a:p>
          <a:p>
            <a:pPr algn="l">
              <a:lnSpc>
                <a:spcPts val="4675"/>
              </a:lnSpc>
            </a:pPr>
            <a:endParaRPr lang="en-US" sz="4250" b="1">
              <a:solidFill>
                <a:srgbClr val="008EAA"/>
              </a:solidFill>
              <a:latin typeface="Roboto Bold"/>
              <a:ea typeface="Roboto Bold"/>
              <a:cs typeface="Roboto Bold"/>
              <a:sym typeface="Roboto Bold"/>
            </a:endParaRPr>
          </a:p>
        </p:txBody>
      </p:sp>
      <p:sp>
        <p:nvSpPr>
          <p:cNvPr id="5" name="TextBox 5"/>
          <p:cNvSpPr txBox="1"/>
          <p:nvPr/>
        </p:nvSpPr>
        <p:spPr>
          <a:xfrm>
            <a:off x="3841452" y="8910707"/>
            <a:ext cx="12035701" cy="729069"/>
          </a:xfrm>
          <a:prstGeom prst="rect">
            <a:avLst/>
          </a:prstGeom>
        </p:spPr>
        <p:txBody>
          <a:bodyPr lIns="0" tIns="0" rIns="0" bIns="0" rtlCol="0" anchor="t">
            <a:spAutoFit/>
          </a:bodyPr>
          <a:lstStyle/>
          <a:p>
            <a:pPr marL="259080" lvl="1" indent="-129540" algn="l">
              <a:lnSpc>
                <a:spcPts val="1476"/>
              </a:lnSpc>
              <a:buAutoNum type="arabicPeriod"/>
            </a:pPr>
            <a:r>
              <a:rPr lang="en-US" sz="1200">
                <a:solidFill>
                  <a:srgbClr val="004F59"/>
                </a:solidFill>
                <a:latin typeface="Roboto"/>
                <a:ea typeface="Roboto"/>
                <a:cs typeface="Roboto"/>
                <a:sym typeface="Roboto"/>
              </a:rPr>
              <a:t>Mullen, K., Lloyd, R. (n.d.) The Passage of the Safe Harbor Act and the Voice of Sexually Exploited Youth. </a:t>
            </a:r>
          </a:p>
          <a:p>
            <a:pPr marL="259080" lvl="1" indent="-129540" algn="l">
              <a:lnSpc>
                <a:spcPts val="1476"/>
              </a:lnSpc>
              <a:buAutoNum type="arabicPeriod"/>
            </a:pPr>
            <a:r>
              <a:rPr lang="en-US" sz="1200">
                <a:solidFill>
                  <a:srgbClr val="004F59"/>
                </a:solidFill>
                <a:latin typeface="Roboto"/>
                <a:ea typeface="Roboto"/>
                <a:cs typeface="Roboto"/>
                <a:sym typeface="Roboto"/>
              </a:rPr>
              <a:t>Clayton E., Krugman, R., Simon, P. (2013). Confronting Commercial Sexual Exploitation and Sex Trafficking of Minors in the United States. Institute of Medicine and National Research Council of The National Academies. </a:t>
            </a:r>
          </a:p>
          <a:p>
            <a:pPr marL="259080" lvl="1" indent="-129540" algn="l">
              <a:lnSpc>
                <a:spcPts val="1476"/>
              </a:lnSpc>
              <a:buAutoNum type="arabicPeriod"/>
            </a:pPr>
            <a:r>
              <a:rPr lang="en-US" sz="1200">
                <a:solidFill>
                  <a:srgbClr val="004F59"/>
                </a:solidFill>
                <a:latin typeface="Roboto"/>
                <a:ea typeface="Roboto"/>
                <a:cs typeface="Roboto"/>
                <a:sym typeface="Roboto"/>
              </a:rPr>
              <a:t>Shared Hope International Institute for Justice &amp; Advocacy (n.d.). Report Cards on Child &amp; Youth Sex Trafficking 2023 Toolkit, p. 33. </a:t>
            </a:r>
          </a:p>
        </p:txBody>
      </p:sp>
      <p:grpSp>
        <p:nvGrpSpPr>
          <p:cNvPr id="6" name="Group 6"/>
          <p:cNvGrpSpPr/>
          <p:nvPr/>
        </p:nvGrpSpPr>
        <p:grpSpPr>
          <a:xfrm>
            <a:off x="1336810" y="2859086"/>
            <a:ext cx="10770829" cy="984462"/>
            <a:chOff x="0" y="0"/>
            <a:chExt cx="2836762" cy="259282"/>
          </a:xfrm>
        </p:grpSpPr>
        <p:sp>
          <p:nvSpPr>
            <p:cNvPr id="7" name="Freeform 7"/>
            <p:cNvSpPr/>
            <p:nvPr/>
          </p:nvSpPr>
          <p:spPr>
            <a:xfrm>
              <a:off x="0" y="0"/>
              <a:ext cx="2836762" cy="259282"/>
            </a:xfrm>
            <a:custGeom>
              <a:avLst/>
              <a:gdLst/>
              <a:ahLst/>
              <a:cxnLst/>
              <a:rect l="l" t="t" r="r" b="b"/>
              <a:pathLst>
                <a:path w="2836762" h="259282">
                  <a:moveTo>
                    <a:pt x="0" y="0"/>
                  </a:moveTo>
                  <a:lnTo>
                    <a:pt x="2836762" y="0"/>
                  </a:lnTo>
                  <a:lnTo>
                    <a:pt x="2836762" y="259282"/>
                  </a:lnTo>
                  <a:lnTo>
                    <a:pt x="0" y="259282"/>
                  </a:lnTo>
                  <a:close/>
                </a:path>
              </a:pathLst>
            </a:custGeom>
            <a:solidFill>
              <a:srgbClr val="303030"/>
            </a:solidFill>
          </p:spPr>
          <p:txBody>
            <a:bodyPr/>
            <a:lstStyle/>
            <a:p>
              <a:endParaRPr lang="en-US"/>
            </a:p>
          </p:txBody>
        </p:sp>
        <p:sp>
          <p:nvSpPr>
            <p:cNvPr id="8" name="TextBox 8"/>
            <p:cNvSpPr txBox="1"/>
            <p:nvPr/>
          </p:nvSpPr>
          <p:spPr>
            <a:xfrm>
              <a:off x="0" y="-28575"/>
              <a:ext cx="2836762" cy="287857"/>
            </a:xfrm>
            <a:prstGeom prst="rect">
              <a:avLst/>
            </a:prstGeom>
          </p:spPr>
          <p:txBody>
            <a:bodyPr lIns="50800" tIns="50800" rIns="50800" bIns="50800" rtlCol="0" anchor="ctr"/>
            <a:lstStyle/>
            <a:p>
              <a:pPr algn="l">
                <a:lnSpc>
                  <a:spcPts val="5535"/>
                </a:lnSpc>
              </a:pPr>
              <a:endParaRPr/>
            </a:p>
          </p:txBody>
        </p:sp>
      </p:grpSp>
      <p:sp>
        <p:nvSpPr>
          <p:cNvPr id="9" name="TextBox 9"/>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SAFE HARBOR</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701329" y="2917943"/>
            <a:ext cx="1006084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Abolishing the Prosecution of Children</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sp>
        <p:nvSpPr>
          <p:cNvPr id="13" name="TextBox 13"/>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8628" y="414584"/>
            <a:ext cx="17490745" cy="9457832"/>
            <a:chOff x="0" y="0"/>
            <a:chExt cx="5513580" cy="2981378"/>
          </a:xfrm>
        </p:grpSpPr>
        <p:sp>
          <p:nvSpPr>
            <p:cNvPr id="3" name="Freeform 3"/>
            <p:cNvSpPr/>
            <p:nvPr/>
          </p:nvSpPr>
          <p:spPr>
            <a:xfrm>
              <a:off x="0" y="0"/>
              <a:ext cx="5513580" cy="2981378"/>
            </a:xfrm>
            <a:custGeom>
              <a:avLst/>
              <a:gdLst/>
              <a:ahLst/>
              <a:cxnLst/>
              <a:rect l="l" t="t" r="r" b="b"/>
              <a:pathLst>
                <a:path w="5513580" h="2981378">
                  <a:moveTo>
                    <a:pt x="0" y="0"/>
                  </a:moveTo>
                  <a:lnTo>
                    <a:pt x="5513580" y="0"/>
                  </a:lnTo>
                  <a:lnTo>
                    <a:pt x="5513580"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4065576"/>
            <a:ext cx="16127859" cy="424497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Without Safe Harbor laws, child victims are arrested and prosecuted for prostitution crimes.</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 Safe Harbor Act was FIRST signed into law by the State of New York in 2008.[1]</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A 2013 study on the </a:t>
            </a:r>
            <a:r>
              <a:rPr lang="en-US" sz="4250" b="1">
                <a:solidFill>
                  <a:srgbClr val="FF5757"/>
                </a:solidFill>
                <a:latin typeface="Roboto Bold"/>
                <a:ea typeface="Roboto Bold"/>
                <a:cs typeface="Roboto Bold"/>
                <a:sym typeface="Roboto Bold"/>
              </a:rPr>
              <a:t>trafficking of minors</a:t>
            </a:r>
            <a:r>
              <a:rPr lang="en-US" sz="4250" b="1">
                <a:solidFill>
                  <a:srgbClr val="004F59"/>
                </a:solidFill>
                <a:latin typeface="Roboto Bold"/>
                <a:ea typeface="Roboto Bold"/>
                <a:cs typeface="Roboto Bold"/>
                <a:sym typeface="Roboto Bold"/>
              </a:rPr>
              <a:t> raised awareness, which led to other states passing Safe Harbor legislation.</a:t>
            </a:r>
            <a:r>
              <a:rPr lang="en-US" sz="4250" b="1">
                <a:solidFill>
                  <a:srgbClr val="008EAA"/>
                </a:solidFill>
                <a:latin typeface="Roboto Bold"/>
                <a:ea typeface="Roboto Bold"/>
                <a:cs typeface="Roboto Bold"/>
                <a:sym typeface="Roboto Bold"/>
              </a:rPr>
              <a:t>[2]</a:t>
            </a:r>
          </a:p>
        </p:txBody>
      </p:sp>
      <p:sp>
        <p:nvSpPr>
          <p:cNvPr id="5" name="TextBox 5"/>
          <p:cNvSpPr txBox="1"/>
          <p:nvPr/>
        </p:nvSpPr>
        <p:spPr>
          <a:xfrm>
            <a:off x="3841452" y="8910707"/>
            <a:ext cx="12035701" cy="729069"/>
          </a:xfrm>
          <a:prstGeom prst="rect">
            <a:avLst/>
          </a:prstGeom>
        </p:spPr>
        <p:txBody>
          <a:bodyPr lIns="0" tIns="0" rIns="0" bIns="0" rtlCol="0" anchor="t">
            <a:spAutoFit/>
          </a:bodyPr>
          <a:lstStyle/>
          <a:p>
            <a:pPr marL="259080" lvl="1" indent="-129540" algn="l">
              <a:lnSpc>
                <a:spcPts val="1476"/>
              </a:lnSpc>
              <a:buAutoNum type="arabicPeriod"/>
            </a:pPr>
            <a:r>
              <a:rPr lang="en-US" sz="1200">
                <a:solidFill>
                  <a:srgbClr val="004F59"/>
                </a:solidFill>
                <a:latin typeface="Roboto"/>
                <a:ea typeface="Roboto"/>
                <a:cs typeface="Roboto"/>
                <a:sym typeface="Roboto"/>
              </a:rPr>
              <a:t>Mullen, K., Lloyd, R. (n.d.) The Passage of the Safe Harbor Act and the Voice of Sexually Exploited Youth. </a:t>
            </a:r>
          </a:p>
          <a:p>
            <a:pPr marL="259080" lvl="1" indent="-129540" algn="l">
              <a:lnSpc>
                <a:spcPts val="1476"/>
              </a:lnSpc>
              <a:buAutoNum type="arabicPeriod"/>
            </a:pPr>
            <a:r>
              <a:rPr lang="en-US" sz="1200">
                <a:solidFill>
                  <a:srgbClr val="004F59"/>
                </a:solidFill>
                <a:latin typeface="Roboto"/>
                <a:ea typeface="Roboto"/>
                <a:cs typeface="Roboto"/>
                <a:sym typeface="Roboto"/>
              </a:rPr>
              <a:t>Clayton E., Krugman, R., Simon, P. (2013). Confronting Commercial Sexual Exploitation and Sex Trafficking of Minors in the United States. Institute of Medicine and National Research Council of The National Academies. </a:t>
            </a:r>
          </a:p>
          <a:p>
            <a:pPr marL="259080" lvl="1" indent="-129540" algn="l">
              <a:lnSpc>
                <a:spcPts val="1476"/>
              </a:lnSpc>
              <a:buAutoNum type="arabicPeriod"/>
            </a:pPr>
            <a:r>
              <a:rPr lang="en-US" sz="1200">
                <a:solidFill>
                  <a:srgbClr val="004F59"/>
                </a:solidFill>
                <a:latin typeface="Roboto"/>
                <a:ea typeface="Roboto"/>
                <a:cs typeface="Roboto"/>
                <a:sym typeface="Roboto"/>
              </a:rPr>
              <a:t>Shared Hope International Institute for Justice &amp; Advocacy (n.d.). Report Cards on Child &amp; Youth Sex Trafficking 2023 Toolkit, p. 33. </a:t>
            </a:r>
          </a:p>
        </p:txBody>
      </p:sp>
      <p:grpSp>
        <p:nvGrpSpPr>
          <p:cNvPr id="6" name="Group 6"/>
          <p:cNvGrpSpPr/>
          <p:nvPr/>
        </p:nvGrpSpPr>
        <p:grpSpPr>
          <a:xfrm>
            <a:off x="1336810" y="2859086"/>
            <a:ext cx="10770829" cy="984462"/>
            <a:chOff x="0" y="0"/>
            <a:chExt cx="2836762" cy="259282"/>
          </a:xfrm>
        </p:grpSpPr>
        <p:sp>
          <p:nvSpPr>
            <p:cNvPr id="7" name="Freeform 7"/>
            <p:cNvSpPr/>
            <p:nvPr/>
          </p:nvSpPr>
          <p:spPr>
            <a:xfrm>
              <a:off x="0" y="0"/>
              <a:ext cx="2836762" cy="259282"/>
            </a:xfrm>
            <a:custGeom>
              <a:avLst/>
              <a:gdLst/>
              <a:ahLst/>
              <a:cxnLst/>
              <a:rect l="l" t="t" r="r" b="b"/>
              <a:pathLst>
                <a:path w="2836762" h="259282">
                  <a:moveTo>
                    <a:pt x="0" y="0"/>
                  </a:moveTo>
                  <a:lnTo>
                    <a:pt x="2836762" y="0"/>
                  </a:lnTo>
                  <a:lnTo>
                    <a:pt x="2836762" y="259282"/>
                  </a:lnTo>
                  <a:lnTo>
                    <a:pt x="0" y="259282"/>
                  </a:lnTo>
                  <a:close/>
                </a:path>
              </a:pathLst>
            </a:custGeom>
            <a:solidFill>
              <a:srgbClr val="303030"/>
            </a:solidFill>
          </p:spPr>
          <p:txBody>
            <a:bodyPr/>
            <a:lstStyle/>
            <a:p>
              <a:endParaRPr lang="en-US"/>
            </a:p>
          </p:txBody>
        </p:sp>
        <p:sp>
          <p:nvSpPr>
            <p:cNvPr id="8" name="TextBox 8"/>
            <p:cNvSpPr txBox="1"/>
            <p:nvPr/>
          </p:nvSpPr>
          <p:spPr>
            <a:xfrm>
              <a:off x="0" y="-28575"/>
              <a:ext cx="2836762" cy="287857"/>
            </a:xfrm>
            <a:prstGeom prst="rect">
              <a:avLst/>
            </a:prstGeom>
          </p:spPr>
          <p:txBody>
            <a:bodyPr lIns="50800" tIns="50800" rIns="50800" bIns="50800" rtlCol="0" anchor="ctr"/>
            <a:lstStyle/>
            <a:p>
              <a:pPr algn="l">
                <a:lnSpc>
                  <a:spcPts val="5535"/>
                </a:lnSpc>
              </a:pPr>
              <a:endParaRPr/>
            </a:p>
          </p:txBody>
        </p:sp>
      </p:grpSp>
      <p:sp>
        <p:nvSpPr>
          <p:cNvPr id="9" name="TextBox 9"/>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SAFE HARBOR</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701329" y="2917943"/>
            <a:ext cx="1006084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Abolishing the Prosecution of Children</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sp>
        <p:nvSpPr>
          <p:cNvPr id="13" name="TextBox 13"/>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8628" y="414584"/>
            <a:ext cx="17490745" cy="9457832"/>
            <a:chOff x="0" y="0"/>
            <a:chExt cx="5513580" cy="2981378"/>
          </a:xfrm>
        </p:grpSpPr>
        <p:sp>
          <p:nvSpPr>
            <p:cNvPr id="3" name="Freeform 3"/>
            <p:cNvSpPr/>
            <p:nvPr/>
          </p:nvSpPr>
          <p:spPr>
            <a:xfrm>
              <a:off x="0" y="0"/>
              <a:ext cx="5513580" cy="2981378"/>
            </a:xfrm>
            <a:custGeom>
              <a:avLst/>
              <a:gdLst/>
              <a:ahLst/>
              <a:cxnLst/>
              <a:rect l="l" t="t" r="r" b="b"/>
              <a:pathLst>
                <a:path w="5513580" h="2981378">
                  <a:moveTo>
                    <a:pt x="0" y="0"/>
                  </a:moveTo>
                  <a:lnTo>
                    <a:pt x="5513580" y="0"/>
                  </a:lnTo>
                  <a:lnTo>
                    <a:pt x="5513580"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028700" y="3836727"/>
            <a:ext cx="16694710" cy="1197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Treat a child (under 18) as a </a:t>
            </a:r>
            <a:r>
              <a:rPr lang="en-US" sz="4250" b="1">
                <a:solidFill>
                  <a:srgbClr val="FF5757"/>
                </a:solidFill>
                <a:latin typeface="Roboto Bold"/>
                <a:ea typeface="Roboto Bold"/>
                <a:cs typeface="Roboto Bold"/>
                <a:sym typeface="Roboto Bold"/>
              </a:rPr>
              <a:t>victim </a:t>
            </a:r>
            <a:r>
              <a:rPr lang="en-US" sz="4250" b="1">
                <a:solidFill>
                  <a:srgbClr val="004F59"/>
                </a:solidFill>
                <a:latin typeface="Roboto Bold"/>
                <a:ea typeface="Roboto Bold"/>
                <a:cs typeface="Roboto Bold"/>
                <a:sym typeface="Roboto Bold"/>
              </a:rPr>
              <a:t>rather than a criminal.</a:t>
            </a:r>
          </a:p>
          <a:p>
            <a:pPr algn="l">
              <a:lnSpc>
                <a:spcPts val="4675"/>
              </a:lnSpc>
            </a:pPr>
            <a:endParaRPr lang="en-US" sz="4250" b="1">
              <a:solidFill>
                <a:srgbClr val="004F59"/>
              </a:solidFill>
              <a:latin typeface="Roboto Bold"/>
              <a:ea typeface="Roboto Bold"/>
              <a:cs typeface="Roboto Bold"/>
              <a:sym typeface="Roboto Bold"/>
            </a:endParaRPr>
          </a:p>
        </p:txBody>
      </p:sp>
      <p:sp>
        <p:nvSpPr>
          <p:cNvPr id="5" name="TextBox 5"/>
          <p:cNvSpPr txBox="1"/>
          <p:nvPr/>
        </p:nvSpPr>
        <p:spPr>
          <a:xfrm>
            <a:off x="4280686" y="9336877"/>
            <a:ext cx="12035701" cy="185928"/>
          </a:xfrm>
          <a:prstGeom prst="rect">
            <a:avLst/>
          </a:prstGeom>
        </p:spPr>
        <p:txBody>
          <a:bodyPr lIns="0" tIns="0" rIns="0" bIns="0" rtlCol="0" anchor="t">
            <a:spAutoFit/>
          </a:bodyPr>
          <a:lstStyle/>
          <a:p>
            <a:pPr algn="l">
              <a:lnSpc>
                <a:spcPts val="1476"/>
              </a:lnSpc>
            </a:pPr>
            <a:r>
              <a:rPr lang="en-US" sz="1200">
                <a:solidFill>
                  <a:srgbClr val="004F59"/>
                </a:solidFill>
                <a:latin typeface="Roboto"/>
                <a:ea typeface="Roboto"/>
                <a:cs typeface="Roboto"/>
                <a:sym typeface="Roboto"/>
              </a:rPr>
              <a:t>22 USC 7101: Purposes and findings. Title 22-Foreign Relations and Intercourse. Chapter 78 - Trafficking Victims Protection.</a:t>
            </a:r>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SAFE HARBOR</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grpSp>
        <p:nvGrpSpPr>
          <p:cNvPr id="9" name="Group 9"/>
          <p:cNvGrpSpPr/>
          <p:nvPr/>
        </p:nvGrpSpPr>
        <p:grpSpPr>
          <a:xfrm>
            <a:off x="1480713" y="2754600"/>
            <a:ext cx="10721189" cy="904943"/>
            <a:chOff x="0" y="0"/>
            <a:chExt cx="2823688" cy="238339"/>
          </a:xfrm>
        </p:grpSpPr>
        <p:sp>
          <p:nvSpPr>
            <p:cNvPr id="10" name="Freeform 10"/>
            <p:cNvSpPr/>
            <p:nvPr/>
          </p:nvSpPr>
          <p:spPr>
            <a:xfrm>
              <a:off x="0" y="0"/>
              <a:ext cx="2823688" cy="238339"/>
            </a:xfrm>
            <a:custGeom>
              <a:avLst/>
              <a:gdLst/>
              <a:ahLst/>
              <a:cxnLst/>
              <a:rect l="l" t="t" r="r" b="b"/>
              <a:pathLst>
                <a:path w="2823688" h="238339">
                  <a:moveTo>
                    <a:pt x="0" y="0"/>
                  </a:moveTo>
                  <a:lnTo>
                    <a:pt x="2823688" y="0"/>
                  </a:lnTo>
                  <a:lnTo>
                    <a:pt x="282368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82368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655521" y="2773698"/>
            <a:ext cx="1139778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Federal Law Calls for State Enforcement</a:t>
            </a:r>
          </a:p>
        </p:txBody>
      </p:sp>
      <p:sp>
        <p:nvSpPr>
          <p:cNvPr id="13" name="TextBox 13"/>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8628" y="414584"/>
            <a:ext cx="17490745" cy="9457832"/>
            <a:chOff x="0" y="0"/>
            <a:chExt cx="5513580" cy="2981378"/>
          </a:xfrm>
        </p:grpSpPr>
        <p:sp>
          <p:nvSpPr>
            <p:cNvPr id="3" name="Freeform 3"/>
            <p:cNvSpPr/>
            <p:nvPr/>
          </p:nvSpPr>
          <p:spPr>
            <a:xfrm>
              <a:off x="0" y="0"/>
              <a:ext cx="5513580" cy="2981378"/>
            </a:xfrm>
            <a:custGeom>
              <a:avLst/>
              <a:gdLst/>
              <a:ahLst/>
              <a:cxnLst/>
              <a:rect l="l" t="t" r="r" b="b"/>
              <a:pathLst>
                <a:path w="5513580" h="2981378">
                  <a:moveTo>
                    <a:pt x="0" y="0"/>
                  </a:moveTo>
                  <a:lnTo>
                    <a:pt x="5513580" y="0"/>
                  </a:lnTo>
                  <a:lnTo>
                    <a:pt x="5513580"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028700" y="3892737"/>
            <a:ext cx="16694710" cy="206375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Treat a child (under 18) as a victim rather than a criminal.</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Prohibit prosecuting </a:t>
            </a:r>
            <a:r>
              <a:rPr lang="en-US" sz="4250" b="1">
                <a:solidFill>
                  <a:srgbClr val="004F59"/>
                </a:solidFill>
                <a:latin typeface="Roboto Bold"/>
                <a:ea typeface="Roboto Bold"/>
                <a:cs typeface="Roboto Bold"/>
                <a:sym typeface="Roboto Bold"/>
              </a:rPr>
              <a:t>children for prostitution offenses.</a:t>
            </a:r>
          </a:p>
          <a:p>
            <a:pPr algn="l">
              <a:lnSpc>
                <a:spcPts val="4675"/>
              </a:lnSpc>
            </a:pPr>
            <a:endParaRPr lang="en-US" sz="4250" b="1">
              <a:solidFill>
                <a:srgbClr val="004F59"/>
              </a:solidFill>
              <a:latin typeface="Roboto Bold"/>
              <a:ea typeface="Roboto Bold"/>
              <a:cs typeface="Roboto Bold"/>
              <a:sym typeface="Roboto Bold"/>
            </a:endParaRPr>
          </a:p>
        </p:txBody>
      </p:sp>
      <p:sp>
        <p:nvSpPr>
          <p:cNvPr id="5" name="TextBox 5"/>
          <p:cNvSpPr txBox="1"/>
          <p:nvPr/>
        </p:nvSpPr>
        <p:spPr>
          <a:xfrm>
            <a:off x="4280686" y="9336877"/>
            <a:ext cx="12035701" cy="185928"/>
          </a:xfrm>
          <a:prstGeom prst="rect">
            <a:avLst/>
          </a:prstGeom>
        </p:spPr>
        <p:txBody>
          <a:bodyPr lIns="0" tIns="0" rIns="0" bIns="0" rtlCol="0" anchor="t">
            <a:spAutoFit/>
          </a:bodyPr>
          <a:lstStyle/>
          <a:p>
            <a:pPr algn="l">
              <a:lnSpc>
                <a:spcPts val="1476"/>
              </a:lnSpc>
            </a:pPr>
            <a:r>
              <a:rPr lang="en-US" sz="1200">
                <a:solidFill>
                  <a:srgbClr val="004F59"/>
                </a:solidFill>
                <a:latin typeface="Roboto"/>
                <a:ea typeface="Roboto"/>
                <a:cs typeface="Roboto"/>
                <a:sym typeface="Roboto"/>
              </a:rPr>
              <a:t>22 USC 7101: Purposes and findings. Title 22-Foreign Relations and Intercourse. Chapter 78 - Trafficking Victims Protection.</a:t>
            </a:r>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SAFE HARBOR</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grpSp>
        <p:nvGrpSpPr>
          <p:cNvPr id="9" name="Group 9"/>
          <p:cNvGrpSpPr/>
          <p:nvPr/>
        </p:nvGrpSpPr>
        <p:grpSpPr>
          <a:xfrm>
            <a:off x="1480713" y="2754600"/>
            <a:ext cx="10721189" cy="904943"/>
            <a:chOff x="0" y="0"/>
            <a:chExt cx="2823688" cy="238339"/>
          </a:xfrm>
        </p:grpSpPr>
        <p:sp>
          <p:nvSpPr>
            <p:cNvPr id="10" name="Freeform 10"/>
            <p:cNvSpPr/>
            <p:nvPr/>
          </p:nvSpPr>
          <p:spPr>
            <a:xfrm>
              <a:off x="0" y="0"/>
              <a:ext cx="2823688" cy="238339"/>
            </a:xfrm>
            <a:custGeom>
              <a:avLst/>
              <a:gdLst/>
              <a:ahLst/>
              <a:cxnLst/>
              <a:rect l="l" t="t" r="r" b="b"/>
              <a:pathLst>
                <a:path w="2823688" h="238339">
                  <a:moveTo>
                    <a:pt x="0" y="0"/>
                  </a:moveTo>
                  <a:lnTo>
                    <a:pt x="2823688" y="0"/>
                  </a:lnTo>
                  <a:lnTo>
                    <a:pt x="282368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82368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655521" y="2773698"/>
            <a:ext cx="1139778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Federal Law Calls for State Enforcement</a:t>
            </a:r>
          </a:p>
        </p:txBody>
      </p:sp>
      <p:sp>
        <p:nvSpPr>
          <p:cNvPr id="13" name="TextBox 13"/>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8628" y="414584"/>
            <a:ext cx="17490745" cy="9457832"/>
            <a:chOff x="0" y="0"/>
            <a:chExt cx="5513580" cy="2981378"/>
          </a:xfrm>
        </p:grpSpPr>
        <p:sp>
          <p:nvSpPr>
            <p:cNvPr id="3" name="Freeform 3"/>
            <p:cNvSpPr/>
            <p:nvPr/>
          </p:nvSpPr>
          <p:spPr>
            <a:xfrm>
              <a:off x="0" y="0"/>
              <a:ext cx="5513580" cy="2981378"/>
            </a:xfrm>
            <a:custGeom>
              <a:avLst/>
              <a:gdLst/>
              <a:ahLst/>
              <a:cxnLst/>
              <a:rect l="l" t="t" r="r" b="b"/>
              <a:pathLst>
                <a:path w="5513580" h="2981378">
                  <a:moveTo>
                    <a:pt x="0" y="0"/>
                  </a:moveTo>
                  <a:lnTo>
                    <a:pt x="5513580" y="0"/>
                  </a:lnTo>
                  <a:lnTo>
                    <a:pt x="5513580"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028700" y="3892737"/>
            <a:ext cx="16401752" cy="293052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Treat a child (under 18) as a victim rather than a criminal.</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Prohibit prosecuting children for prostitution offenses.</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Ensure that children are referred to appropriate service providers for necessary </a:t>
            </a:r>
            <a:r>
              <a:rPr lang="en-US" sz="4250" b="1">
                <a:solidFill>
                  <a:srgbClr val="FF5757"/>
                </a:solidFill>
                <a:latin typeface="Roboto Bold"/>
                <a:ea typeface="Roboto Bold"/>
                <a:cs typeface="Roboto Bold"/>
                <a:sym typeface="Roboto Bold"/>
              </a:rPr>
              <a:t>care and support</a:t>
            </a:r>
            <a:r>
              <a:rPr lang="en-US" sz="4250" b="1">
                <a:solidFill>
                  <a:srgbClr val="004F59"/>
                </a:solidFill>
                <a:latin typeface="Roboto Bold"/>
                <a:ea typeface="Roboto Bold"/>
                <a:cs typeface="Roboto Bold"/>
                <a:sym typeface="Roboto Bold"/>
              </a:rPr>
              <a:t>.</a:t>
            </a:r>
          </a:p>
        </p:txBody>
      </p:sp>
      <p:sp>
        <p:nvSpPr>
          <p:cNvPr id="5" name="TextBox 5"/>
          <p:cNvSpPr txBox="1"/>
          <p:nvPr/>
        </p:nvSpPr>
        <p:spPr>
          <a:xfrm>
            <a:off x="4280686" y="9336877"/>
            <a:ext cx="12035701" cy="185928"/>
          </a:xfrm>
          <a:prstGeom prst="rect">
            <a:avLst/>
          </a:prstGeom>
        </p:spPr>
        <p:txBody>
          <a:bodyPr lIns="0" tIns="0" rIns="0" bIns="0" rtlCol="0" anchor="t">
            <a:spAutoFit/>
          </a:bodyPr>
          <a:lstStyle/>
          <a:p>
            <a:pPr algn="l">
              <a:lnSpc>
                <a:spcPts val="1476"/>
              </a:lnSpc>
            </a:pPr>
            <a:r>
              <a:rPr lang="en-US" sz="1200">
                <a:solidFill>
                  <a:srgbClr val="004F59"/>
                </a:solidFill>
                <a:latin typeface="Roboto"/>
                <a:ea typeface="Roboto"/>
                <a:cs typeface="Roboto"/>
                <a:sym typeface="Roboto"/>
              </a:rPr>
              <a:t>22 USC 7101: Purposes and findings. Title 22-Foreign Relations and Intercourse. Chapter 78 - Trafficking Victims Protection.</a:t>
            </a:r>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SAFE HARBOR</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grpSp>
        <p:nvGrpSpPr>
          <p:cNvPr id="9" name="Group 9"/>
          <p:cNvGrpSpPr/>
          <p:nvPr/>
        </p:nvGrpSpPr>
        <p:grpSpPr>
          <a:xfrm>
            <a:off x="1480713" y="2754600"/>
            <a:ext cx="10721189" cy="904943"/>
            <a:chOff x="0" y="0"/>
            <a:chExt cx="2823688" cy="238339"/>
          </a:xfrm>
        </p:grpSpPr>
        <p:sp>
          <p:nvSpPr>
            <p:cNvPr id="10" name="Freeform 10"/>
            <p:cNvSpPr/>
            <p:nvPr/>
          </p:nvSpPr>
          <p:spPr>
            <a:xfrm>
              <a:off x="0" y="0"/>
              <a:ext cx="2823688" cy="238339"/>
            </a:xfrm>
            <a:custGeom>
              <a:avLst/>
              <a:gdLst/>
              <a:ahLst/>
              <a:cxnLst/>
              <a:rect l="l" t="t" r="r" b="b"/>
              <a:pathLst>
                <a:path w="2823688" h="238339">
                  <a:moveTo>
                    <a:pt x="0" y="0"/>
                  </a:moveTo>
                  <a:lnTo>
                    <a:pt x="2823688" y="0"/>
                  </a:lnTo>
                  <a:lnTo>
                    <a:pt x="282368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82368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655521" y="2773698"/>
            <a:ext cx="1139778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Federal Law Calls for State Enforcement</a:t>
            </a:r>
          </a:p>
        </p:txBody>
      </p:sp>
      <p:sp>
        <p:nvSpPr>
          <p:cNvPr id="13" name="TextBox 13"/>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8628" y="414584"/>
            <a:ext cx="17490745" cy="9457832"/>
            <a:chOff x="0" y="0"/>
            <a:chExt cx="5513580" cy="2981378"/>
          </a:xfrm>
        </p:grpSpPr>
        <p:sp>
          <p:nvSpPr>
            <p:cNvPr id="3" name="Freeform 3"/>
            <p:cNvSpPr/>
            <p:nvPr/>
          </p:nvSpPr>
          <p:spPr>
            <a:xfrm>
              <a:off x="0" y="0"/>
              <a:ext cx="5513580" cy="2981378"/>
            </a:xfrm>
            <a:custGeom>
              <a:avLst/>
              <a:gdLst/>
              <a:ahLst/>
              <a:cxnLst/>
              <a:rect l="l" t="t" r="r" b="b"/>
              <a:pathLst>
                <a:path w="5513580" h="2981378">
                  <a:moveTo>
                    <a:pt x="0" y="0"/>
                  </a:moveTo>
                  <a:lnTo>
                    <a:pt x="5513580" y="0"/>
                  </a:lnTo>
                  <a:lnTo>
                    <a:pt x="5513580"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028700" y="3892737"/>
            <a:ext cx="16401752" cy="497875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Treat children (under 18) as victims rather than criminals.</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Prohibit prosecuting children for prostitution offenses.</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Ensure children are referred to appropriate service providers for necessary care and support.</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Ensure the children are </a:t>
            </a:r>
            <a:r>
              <a:rPr lang="en-US" sz="4250" b="1">
                <a:solidFill>
                  <a:srgbClr val="FF5757"/>
                </a:solidFill>
                <a:latin typeface="Roboto Bold"/>
                <a:ea typeface="Roboto Bold"/>
                <a:cs typeface="Roboto Bold"/>
                <a:sym typeface="Roboto Bold"/>
              </a:rPr>
              <a:t>NOT required to prove </a:t>
            </a:r>
            <a:r>
              <a:rPr lang="en-US" sz="4250" b="1">
                <a:solidFill>
                  <a:srgbClr val="004F59"/>
                </a:solidFill>
                <a:latin typeface="Roboto Bold"/>
                <a:ea typeface="Roboto Bold"/>
                <a:cs typeface="Roboto Bold"/>
                <a:sym typeface="Roboto Bold"/>
              </a:rPr>
              <a:t>they have been victimized by force, fraud, or coercion in order to receive protection and care. </a:t>
            </a:r>
          </a:p>
        </p:txBody>
      </p:sp>
      <p:sp>
        <p:nvSpPr>
          <p:cNvPr id="5" name="TextBox 5"/>
          <p:cNvSpPr txBox="1"/>
          <p:nvPr/>
        </p:nvSpPr>
        <p:spPr>
          <a:xfrm>
            <a:off x="4280686" y="9336877"/>
            <a:ext cx="12035701" cy="185928"/>
          </a:xfrm>
          <a:prstGeom prst="rect">
            <a:avLst/>
          </a:prstGeom>
        </p:spPr>
        <p:txBody>
          <a:bodyPr lIns="0" tIns="0" rIns="0" bIns="0" rtlCol="0" anchor="t">
            <a:spAutoFit/>
          </a:bodyPr>
          <a:lstStyle/>
          <a:p>
            <a:pPr algn="l">
              <a:lnSpc>
                <a:spcPts val="1476"/>
              </a:lnSpc>
            </a:pPr>
            <a:r>
              <a:rPr lang="en-US" sz="1200">
                <a:solidFill>
                  <a:srgbClr val="004F59"/>
                </a:solidFill>
                <a:latin typeface="Roboto"/>
                <a:ea typeface="Roboto"/>
                <a:cs typeface="Roboto"/>
                <a:sym typeface="Roboto"/>
              </a:rPr>
              <a:t>22 USC 7101: Purposes and findings. Title 22-Foreign Relations and Intercourse. Chapter 78 - Trafficking Victims Protection.</a:t>
            </a:r>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SAFE HARBOR</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grpSp>
        <p:nvGrpSpPr>
          <p:cNvPr id="9" name="Group 9"/>
          <p:cNvGrpSpPr/>
          <p:nvPr/>
        </p:nvGrpSpPr>
        <p:grpSpPr>
          <a:xfrm>
            <a:off x="1480713" y="2754600"/>
            <a:ext cx="10721189" cy="904943"/>
            <a:chOff x="0" y="0"/>
            <a:chExt cx="2823688" cy="238339"/>
          </a:xfrm>
        </p:grpSpPr>
        <p:sp>
          <p:nvSpPr>
            <p:cNvPr id="10" name="Freeform 10"/>
            <p:cNvSpPr/>
            <p:nvPr/>
          </p:nvSpPr>
          <p:spPr>
            <a:xfrm>
              <a:off x="0" y="0"/>
              <a:ext cx="2823688" cy="238339"/>
            </a:xfrm>
            <a:custGeom>
              <a:avLst/>
              <a:gdLst/>
              <a:ahLst/>
              <a:cxnLst/>
              <a:rect l="l" t="t" r="r" b="b"/>
              <a:pathLst>
                <a:path w="2823688" h="238339">
                  <a:moveTo>
                    <a:pt x="0" y="0"/>
                  </a:moveTo>
                  <a:lnTo>
                    <a:pt x="2823688" y="0"/>
                  </a:lnTo>
                  <a:lnTo>
                    <a:pt x="282368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82368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655521" y="2773698"/>
            <a:ext cx="1139778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Federal Law Calls for State Enforcement</a:t>
            </a:r>
          </a:p>
        </p:txBody>
      </p:sp>
      <p:sp>
        <p:nvSpPr>
          <p:cNvPr id="13" name="TextBox 13"/>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MYTH OR REALITY?</a:t>
            </a:r>
          </a:p>
        </p:txBody>
      </p:sp>
      <p:grpSp>
        <p:nvGrpSpPr>
          <p:cNvPr id="7" name="Group 7"/>
          <p:cNvGrpSpPr/>
          <p:nvPr/>
        </p:nvGrpSpPr>
        <p:grpSpPr>
          <a:xfrm>
            <a:off x="1480713" y="4409352"/>
            <a:ext cx="11343150" cy="2773758"/>
            <a:chOff x="0" y="0"/>
            <a:chExt cx="2987496" cy="730537"/>
          </a:xfrm>
        </p:grpSpPr>
        <p:sp>
          <p:nvSpPr>
            <p:cNvPr id="8" name="Freeform 8"/>
            <p:cNvSpPr/>
            <p:nvPr/>
          </p:nvSpPr>
          <p:spPr>
            <a:xfrm>
              <a:off x="0" y="0"/>
              <a:ext cx="2987496" cy="730537"/>
            </a:xfrm>
            <a:custGeom>
              <a:avLst/>
              <a:gdLst/>
              <a:ahLst/>
              <a:cxnLst/>
              <a:rect l="l" t="t" r="r" b="b"/>
              <a:pathLst>
                <a:path w="2987496" h="730537">
                  <a:moveTo>
                    <a:pt x="0" y="0"/>
                  </a:moveTo>
                  <a:lnTo>
                    <a:pt x="2987496" y="0"/>
                  </a:lnTo>
                  <a:lnTo>
                    <a:pt x="2987496" y="730537"/>
                  </a:lnTo>
                  <a:lnTo>
                    <a:pt x="0" y="730537"/>
                  </a:lnTo>
                  <a:close/>
                </a:path>
              </a:pathLst>
            </a:custGeom>
            <a:solidFill>
              <a:srgbClr val="303030"/>
            </a:solidFill>
          </p:spPr>
          <p:txBody>
            <a:bodyPr/>
            <a:lstStyle/>
            <a:p>
              <a:endParaRPr lang="en-US"/>
            </a:p>
          </p:txBody>
        </p:sp>
        <p:sp>
          <p:nvSpPr>
            <p:cNvPr id="9" name="TextBox 9"/>
            <p:cNvSpPr txBox="1"/>
            <p:nvPr/>
          </p:nvSpPr>
          <p:spPr>
            <a:xfrm>
              <a:off x="0" y="-76200"/>
              <a:ext cx="2987496" cy="806737"/>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885237" y="4566180"/>
            <a:ext cx="11896154" cy="2352676"/>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Myth or Reality?</a:t>
            </a:r>
            <a:r>
              <a:rPr lang="en-US" sz="4499" b="1">
                <a:solidFill>
                  <a:srgbClr val="FFFFFF"/>
                </a:solidFill>
                <a:latin typeface="Roboto Bold"/>
                <a:ea typeface="Roboto Bold"/>
                <a:cs typeface="Roboto Bold"/>
                <a:sym typeface="Roboto Bold"/>
              </a:rPr>
              <a:t> Sex trafficking requires victims to be transported across state or international borders.</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7" name="TextBox 17"/>
          <p:cNvSpPr txBox="1"/>
          <p:nvPr/>
        </p:nvSpPr>
        <p:spPr>
          <a:xfrm>
            <a:off x="12371850" y="1328514"/>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
        <p:nvSpPr>
          <p:cNvPr id="18" name="TextBox 18"/>
          <p:cNvSpPr txBox="1"/>
          <p:nvPr/>
        </p:nvSpPr>
        <p:spPr>
          <a:xfrm>
            <a:off x="3841452" y="9226867"/>
            <a:ext cx="12035701" cy="185928"/>
          </a:xfrm>
          <a:prstGeom prst="rect">
            <a:avLst/>
          </a:prstGeom>
        </p:spPr>
        <p:txBody>
          <a:bodyPr lIns="0" tIns="0" rIns="0" bIns="0" rtlCol="0" anchor="t">
            <a:spAutoFit/>
          </a:bodyPr>
          <a:lstStyle/>
          <a:p>
            <a:pPr algn="l">
              <a:lnSpc>
                <a:spcPts val="1476"/>
              </a:lnSpc>
            </a:pPr>
            <a:r>
              <a:rPr lang="en-US" sz="1200">
                <a:solidFill>
                  <a:srgbClr val="004F59"/>
                </a:solidFill>
                <a:latin typeface="Roboto"/>
                <a:ea typeface="Roboto"/>
                <a:cs typeface="Roboto"/>
                <a:sym typeface="Roboto"/>
              </a:rPr>
              <a:t>National Human Trafficking Hotline (n.d.). Fact Sheet: Human Trafficking. The Administration for Children and Families.</a:t>
            </a:r>
          </a:p>
        </p:txBody>
      </p:sp>
      <p:sp>
        <p:nvSpPr>
          <p:cNvPr id="19" name="Freeform 16">
            <a:extLst>
              <a:ext uri="{FF2B5EF4-FFF2-40B4-BE49-F238E27FC236}">
                <a16:creationId xmlns:a16="http://schemas.microsoft.com/office/drawing/2014/main" id="{A9681E29-D269-DE69-9A0D-3C0311B50F6B}"/>
              </a:ext>
            </a:extLst>
          </p:cNvPr>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5"/>
            <a:stretch>
              <a:fillRect l="-24906" r="-1769"/>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336520" y="4248035"/>
            <a:ext cx="11003777" cy="3849759"/>
            <a:chOff x="0" y="0"/>
            <a:chExt cx="3020234" cy="1056653"/>
          </a:xfrm>
        </p:grpSpPr>
        <p:sp>
          <p:nvSpPr>
            <p:cNvPr id="5" name="Freeform 5"/>
            <p:cNvSpPr/>
            <p:nvPr/>
          </p:nvSpPr>
          <p:spPr>
            <a:xfrm>
              <a:off x="0" y="0"/>
              <a:ext cx="3020234" cy="1056653"/>
            </a:xfrm>
            <a:custGeom>
              <a:avLst/>
              <a:gdLst/>
              <a:ahLst/>
              <a:cxnLst/>
              <a:rect l="l" t="t" r="r" b="b"/>
              <a:pathLst>
                <a:path w="3020234" h="1056653">
                  <a:moveTo>
                    <a:pt x="0" y="0"/>
                  </a:moveTo>
                  <a:lnTo>
                    <a:pt x="3020234" y="0"/>
                  </a:lnTo>
                  <a:lnTo>
                    <a:pt x="3020234" y="1056653"/>
                  </a:lnTo>
                  <a:lnTo>
                    <a:pt x="0" y="1056653"/>
                  </a:lnTo>
                  <a:close/>
                </a:path>
              </a:pathLst>
            </a:custGeom>
            <a:solidFill>
              <a:srgbClr val="FFFFFF"/>
            </a:solidFill>
          </p:spPr>
          <p:txBody>
            <a:bodyPr/>
            <a:lstStyle/>
            <a:p>
              <a:endParaRPr lang="en-US"/>
            </a:p>
          </p:txBody>
        </p:sp>
        <p:sp>
          <p:nvSpPr>
            <p:cNvPr id="6" name="TextBox 6"/>
            <p:cNvSpPr txBox="1"/>
            <p:nvPr/>
          </p:nvSpPr>
          <p:spPr>
            <a:xfrm>
              <a:off x="0" y="-76200"/>
              <a:ext cx="3020234" cy="113285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7690113" y="5026145"/>
            <a:ext cx="7520438" cy="2207815"/>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KNOWLEDGE </a:t>
            </a:r>
            <a:r>
              <a:rPr lang="en-US" sz="4199">
                <a:solidFill>
                  <a:srgbClr val="006272"/>
                </a:solidFill>
                <a:latin typeface="Roboto"/>
                <a:ea typeface="Roboto"/>
                <a:cs typeface="Roboto"/>
                <a:sym typeface="Roboto"/>
              </a:rPr>
              <a:t>serves as a </a:t>
            </a:r>
          </a:p>
          <a:p>
            <a:pPr algn="ctr">
              <a:lnSpc>
                <a:spcPts val="5879"/>
              </a:lnSpc>
            </a:pPr>
            <a:r>
              <a:rPr lang="en-US" sz="4199">
                <a:solidFill>
                  <a:srgbClr val="006272"/>
                </a:solidFill>
                <a:latin typeface="Roboto"/>
                <a:ea typeface="Roboto"/>
                <a:cs typeface="Roboto"/>
                <a:sym typeface="Roboto"/>
              </a:rPr>
              <a:t>powerful defense against </a:t>
            </a:r>
          </a:p>
          <a:p>
            <a:pPr algn="ctr">
              <a:lnSpc>
                <a:spcPts val="5879"/>
              </a:lnSpc>
            </a:pPr>
            <a:r>
              <a:rPr lang="en-US" sz="4199">
                <a:solidFill>
                  <a:srgbClr val="006272"/>
                </a:solidFill>
                <a:latin typeface="Roboto"/>
                <a:ea typeface="Roboto"/>
                <a:cs typeface="Roboto"/>
                <a:sym typeface="Roboto"/>
              </a:rPr>
              <a:t>sexual predators. </a:t>
            </a:r>
          </a:p>
        </p:txBody>
      </p:sp>
      <p:sp>
        <p:nvSpPr>
          <p:cNvPr id="8" name="TextBox 8"/>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9" name="TextBox 9"/>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4</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2" name="Freeform 12"/>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44706"/>
                  </a:srgbClr>
                </a:solidFill>
                <a:latin typeface="Roboto Bold"/>
                <a:ea typeface="Roboto Bold"/>
                <a:cs typeface="Roboto Bold"/>
                <a:sym typeface="Roboto Bold"/>
              </a:rPr>
              <a:t>DEMO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MYTH OR REALITY?</a:t>
            </a:r>
          </a:p>
        </p:txBody>
      </p:sp>
      <p:sp>
        <p:nvSpPr>
          <p:cNvPr id="7" name="TextBox 7"/>
          <p:cNvSpPr txBox="1"/>
          <p:nvPr/>
        </p:nvSpPr>
        <p:spPr>
          <a:xfrm>
            <a:off x="2228375" y="4648645"/>
            <a:ext cx="11891513" cy="771526"/>
          </a:xfrm>
          <a:prstGeom prst="rect">
            <a:avLst/>
          </a:prstGeom>
        </p:spPr>
        <p:txBody>
          <a:bodyPr lIns="0" tIns="0" rIns="0" bIns="0" rtlCol="0" anchor="t">
            <a:spAutoFit/>
          </a:bodyPr>
          <a:lstStyle/>
          <a:p>
            <a:pPr algn="l">
              <a:lnSpc>
                <a:spcPts val="6299"/>
              </a:lnSpc>
            </a:pPr>
            <a:r>
              <a:rPr lang="en-US" sz="4499" b="1">
                <a:solidFill>
                  <a:srgbClr val="004F59"/>
                </a:solidFill>
                <a:latin typeface="Roboto Bold"/>
                <a:ea typeface="Roboto Bold"/>
                <a:cs typeface="Roboto Bold"/>
                <a:sym typeface="Roboto Bold"/>
              </a:rPr>
              <a:t>ANSWER:</a:t>
            </a:r>
            <a:r>
              <a:rPr lang="en-US" sz="4499" b="1">
                <a:solidFill>
                  <a:srgbClr val="F1B434"/>
                </a:solidFill>
                <a:latin typeface="Roboto Bold"/>
                <a:ea typeface="Roboto Bold"/>
                <a:cs typeface="Roboto Bold"/>
                <a:sym typeface="Roboto Bold"/>
              </a:rPr>
              <a:t>  </a:t>
            </a:r>
            <a:r>
              <a:rPr lang="en-US" sz="4499" b="1">
                <a:solidFill>
                  <a:srgbClr val="FF5757"/>
                </a:solidFill>
                <a:latin typeface="Roboto Bold"/>
                <a:ea typeface="Roboto Bold"/>
                <a:cs typeface="Roboto Bold"/>
                <a:sym typeface="Roboto Bold"/>
              </a:rPr>
              <a:t>MYTH</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4" name="TextBox 14"/>
          <p:cNvSpPr txBox="1"/>
          <p:nvPr/>
        </p:nvSpPr>
        <p:spPr>
          <a:xfrm>
            <a:off x="12371850" y="1328514"/>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
        <p:nvSpPr>
          <p:cNvPr id="15" name="TextBox 15"/>
          <p:cNvSpPr txBox="1"/>
          <p:nvPr/>
        </p:nvSpPr>
        <p:spPr>
          <a:xfrm>
            <a:off x="3841452" y="9226867"/>
            <a:ext cx="12035701" cy="185928"/>
          </a:xfrm>
          <a:prstGeom prst="rect">
            <a:avLst/>
          </a:prstGeom>
        </p:spPr>
        <p:txBody>
          <a:bodyPr lIns="0" tIns="0" rIns="0" bIns="0" rtlCol="0" anchor="t">
            <a:spAutoFit/>
          </a:bodyPr>
          <a:lstStyle/>
          <a:p>
            <a:pPr algn="l">
              <a:lnSpc>
                <a:spcPts val="1476"/>
              </a:lnSpc>
            </a:pPr>
            <a:r>
              <a:rPr lang="en-US" sz="1200">
                <a:solidFill>
                  <a:srgbClr val="004F59"/>
                </a:solidFill>
                <a:latin typeface="Roboto"/>
                <a:ea typeface="Roboto"/>
                <a:cs typeface="Roboto"/>
                <a:sym typeface="Roboto"/>
              </a:rPr>
              <a:t>National Human Trafficking Hotline (n.d.). Fact Sheet: Human Trafficking. The Administration for Children and Families.</a:t>
            </a:r>
          </a:p>
        </p:txBody>
      </p:sp>
      <p:sp>
        <p:nvSpPr>
          <p:cNvPr id="16" name="TextBox 16"/>
          <p:cNvSpPr txBox="1"/>
          <p:nvPr/>
        </p:nvSpPr>
        <p:spPr>
          <a:xfrm>
            <a:off x="2228375" y="5690574"/>
            <a:ext cx="11093059" cy="1216025"/>
          </a:xfrm>
          <a:prstGeom prst="rect">
            <a:avLst/>
          </a:prstGeom>
        </p:spPr>
        <p:txBody>
          <a:bodyPr lIns="0" tIns="0" rIns="0" bIns="0" rtlCol="0" anchor="t">
            <a:spAutoFit/>
          </a:bodyPr>
          <a:lstStyle/>
          <a:p>
            <a:pPr algn="l">
              <a:lnSpc>
                <a:spcPts val="4899"/>
              </a:lnSpc>
            </a:pPr>
            <a:r>
              <a:rPr lang="en-US" sz="3499" b="1">
                <a:solidFill>
                  <a:srgbClr val="FF5757"/>
                </a:solidFill>
                <a:latin typeface="Roboto Bold"/>
                <a:ea typeface="Roboto Bold"/>
                <a:cs typeface="Roboto Bold"/>
                <a:sym typeface="Roboto Bold"/>
              </a:rPr>
              <a:t>Human trafficking crimes often occur within a victim's own community in the U.S.</a:t>
            </a:r>
          </a:p>
        </p:txBody>
      </p:sp>
      <p:sp>
        <p:nvSpPr>
          <p:cNvPr id="17" name="Freeform 16">
            <a:extLst>
              <a:ext uri="{FF2B5EF4-FFF2-40B4-BE49-F238E27FC236}">
                <a16:creationId xmlns:a16="http://schemas.microsoft.com/office/drawing/2014/main" id="{483BC66C-ADC5-AF6A-3D06-32610CB2F8DE}"/>
              </a:ext>
            </a:extLst>
          </p:cNvPr>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5"/>
            <a:stretch>
              <a:fillRect l="-24906" r="-1769"/>
            </a:stretch>
          </a:blipFill>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963721" cy="904943"/>
            <a:chOff x="0" y="0"/>
            <a:chExt cx="1834067" cy="238339"/>
          </a:xfrm>
        </p:grpSpPr>
        <p:sp>
          <p:nvSpPr>
            <p:cNvPr id="5" name="Freeform 5"/>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651221" y="2886863"/>
            <a:ext cx="759755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Local vs. Long Distance</a:t>
            </a:r>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TRANSPORTATION</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235789" y="3713650"/>
            <a:ext cx="16616739" cy="2138390"/>
          </a:xfrm>
          <a:prstGeom prst="rect">
            <a:avLst/>
          </a:prstGeom>
        </p:spPr>
        <p:txBody>
          <a:bodyPr lIns="0" tIns="0" rIns="0" bIns="0" rtlCol="0" anchor="t">
            <a:spAutoFit/>
          </a:bodyPr>
          <a:lstStyle/>
          <a:p>
            <a:pPr algn="l">
              <a:lnSpc>
                <a:spcPts val="2749"/>
              </a:lnSpc>
            </a:pPr>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Victims can be trafficked near their homes, in their homes, and long distances from their communities. </a:t>
            </a:r>
          </a:p>
          <a:p>
            <a:pPr algn="l">
              <a:lnSpc>
                <a:spcPts val="4675"/>
              </a:lnSpc>
            </a:pPr>
            <a:endParaRPr lang="en-US" sz="4250" b="1">
              <a:solidFill>
                <a:srgbClr val="004F59"/>
              </a:solidFill>
              <a:latin typeface="Roboto Bold"/>
              <a:ea typeface="Roboto Bold"/>
              <a:cs typeface="Roboto Bold"/>
              <a:sym typeface="Roboto Bold"/>
            </a:endParaRPr>
          </a:p>
        </p:txBody>
      </p:sp>
      <p:sp>
        <p:nvSpPr>
          <p:cNvPr id="12" name="TextBox 12"/>
          <p:cNvSpPr txBox="1"/>
          <p:nvPr/>
        </p:nvSpPr>
        <p:spPr>
          <a:xfrm>
            <a:off x="3841452" y="9262011"/>
            <a:ext cx="12035701" cy="367011"/>
          </a:xfrm>
          <a:prstGeom prst="rect">
            <a:avLst/>
          </a:prstGeom>
        </p:spPr>
        <p:txBody>
          <a:bodyPr lIns="0" tIns="0" rIns="0" bIns="0" rtlCol="0" anchor="t">
            <a:spAutoFit/>
          </a:bodyPr>
          <a:lstStyle/>
          <a:p>
            <a:pPr marL="259080" lvl="1" indent="-129540" algn="l">
              <a:lnSpc>
                <a:spcPts val="1476"/>
              </a:lnSpc>
              <a:buAutoNum type="arabicPeriod"/>
            </a:pPr>
            <a:r>
              <a:rPr lang="en-US" sz="1200">
                <a:solidFill>
                  <a:srgbClr val="004F59"/>
                </a:solidFill>
                <a:latin typeface="Roboto"/>
                <a:ea typeface="Roboto"/>
                <a:cs typeface="Roboto"/>
                <a:sym typeface="Roboto"/>
              </a:rPr>
              <a:t>National Human Trafficking Hotline (n.d.). Fact Sheet: Human Trafficking. The Administration for Children and Families.</a:t>
            </a:r>
          </a:p>
          <a:p>
            <a:pPr marL="259080" lvl="1" indent="-129540" algn="l">
              <a:lnSpc>
                <a:spcPts val="1476"/>
              </a:lnSpc>
              <a:buAutoNum type="arabicPeriod"/>
            </a:pPr>
            <a:r>
              <a:rPr lang="en-US" sz="1200">
                <a:solidFill>
                  <a:srgbClr val="004F59"/>
                </a:solidFill>
                <a:latin typeface="Roboto"/>
                <a:ea typeface="Roboto"/>
                <a:cs typeface="Roboto"/>
                <a:sym typeface="Roboto"/>
              </a:rPr>
              <a:t>One Hundred Sixth Congress of the United States of America at the Second Session (2000, January 24). Victims of Trafficking and Violence Protection Act of 2000</a:t>
            </a:r>
          </a:p>
        </p:txBody>
      </p:sp>
      <p:sp>
        <p:nvSpPr>
          <p:cNvPr id="13" name="TextBox 13"/>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963721" cy="904943"/>
            <a:chOff x="0" y="0"/>
            <a:chExt cx="1834067" cy="238339"/>
          </a:xfrm>
        </p:grpSpPr>
        <p:sp>
          <p:nvSpPr>
            <p:cNvPr id="5" name="Freeform 5"/>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TRANSPORTATION</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235789" y="3713650"/>
            <a:ext cx="16616739" cy="3662390"/>
          </a:xfrm>
          <a:prstGeom prst="rect">
            <a:avLst/>
          </a:prstGeom>
        </p:spPr>
        <p:txBody>
          <a:bodyPr lIns="0" tIns="0" rIns="0" bIns="0" rtlCol="0" anchor="t">
            <a:spAutoFit/>
          </a:bodyPr>
          <a:lstStyle/>
          <a:p>
            <a:pPr algn="l">
              <a:lnSpc>
                <a:spcPts val="2749"/>
              </a:lnSpc>
            </a:pPr>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Victims can be trafficked near their homes, in their homes, and long distances from their communities. </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Traffickers often </a:t>
            </a:r>
            <a:r>
              <a:rPr lang="en-US" sz="4250" b="1">
                <a:solidFill>
                  <a:srgbClr val="FF5757"/>
                </a:solidFill>
                <a:latin typeface="Roboto Bold"/>
                <a:ea typeface="Roboto Bold"/>
                <a:cs typeface="Roboto Bold"/>
                <a:sym typeface="Roboto Bold"/>
              </a:rPr>
              <a:t>relocate victims</a:t>
            </a:r>
            <a:r>
              <a:rPr lang="en-US" sz="4250" b="1">
                <a:solidFill>
                  <a:srgbClr val="004F59"/>
                </a:solidFill>
                <a:latin typeface="Roboto Bold"/>
                <a:ea typeface="Roboto Bold"/>
                <a:cs typeface="Roboto Bold"/>
                <a:sym typeface="Roboto Bold"/>
              </a:rPr>
              <a:t> across state lines to serve new buyers.</a:t>
            </a:r>
            <a:r>
              <a:rPr lang="en-US" sz="4250" b="1">
                <a:solidFill>
                  <a:srgbClr val="008EAA"/>
                </a:solidFill>
                <a:latin typeface="Roboto Bold"/>
                <a:ea typeface="Roboto Bold"/>
                <a:cs typeface="Roboto Bold"/>
                <a:sym typeface="Roboto Bold"/>
              </a:rPr>
              <a:t>[1]</a:t>
            </a:r>
          </a:p>
          <a:p>
            <a:pPr algn="l">
              <a:lnSpc>
                <a:spcPts val="4675"/>
              </a:lnSpc>
            </a:pPr>
            <a:endParaRPr lang="en-US" sz="4250" b="1">
              <a:solidFill>
                <a:srgbClr val="008EAA"/>
              </a:solidFill>
              <a:latin typeface="Roboto Bold"/>
              <a:ea typeface="Roboto Bold"/>
              <a:cs typeface="Roboto Bold"/>
              <a:sym typeface="Roboto Bold"/>
            </a:endParaRPr>
          </a:p>
        </p:txBody>
      </p:sp>
      <p:sp>
        <p:nvSpPr>
          <p:cNvPr id="11" name="TextBox 11"/>
          <p:cNvSpPr txBox="1"/>
          <p:nvPr/>
        </p:nvSpPr>
        <p:spPr>
          <a:xfrm>
            <a:off x="3841452" y="9262011"/>
            <a:ext cx="12035701" cy="367011"/>
          </a:xfrm>
          <a:prstGeom prst="rect">
            <a:avLst/>
          </a:prstGeom>
        </p:spPr>
        <p:txBody>
          <a:bodyPr lIns="0" tIns="0" rIns="0" bIns="0" rtlCol="0" anchor="t">
            <a:spAutoFit/>
          </a:bodyPr>
          <a:lstStyle/>
          <a:p>
            <a:pPr marL="259080" lvl="1" indent="-129540" algn="l">
              <a:lnSpc>
                <a:spcPts val="1476"/>
              </a:lnSpc>
              <a:buAutoNum type="arabicPeriod"/>
            </a:pPr>
            <a:r>
              <a:rPr lang="en-US" sz="1200">
                <a:solidFill>
                  <a:srgbClr val="004F59"/>
                </a:solidFill>
                <a:latin typeface="Roboto"/>
                <a:ea typeface="Roboto"/>
                <a:cs typeface="Roboto"/>
                <a:sym typeface="Roboto"/>
              </a:rPr>
              <a:t>National Human Trafficking Hotline (n.d.). Fact Sheet: Human Trafficking. The Administration for Children and Families.</a:t>
            </a:r>
          </a:p>
          <a:p>
            <a:pPr marL="259080" lvl="1" indent="-129540" algn="l">
              <a:lnSpc>
                <a:spcPts val="1476"/>
              </a:lnSpc>
              <a:buAutoNum type="arabicPeriod"/>
            </a:pPr>
            <a:r>
              <a:rPr lang="en-US" sz="1200">
                <a:solidFill>
                  <a:srgbClr val="004F59"/>
                </a:solidFill>
                <a:latin typeface="Roboto"/>
                <a:ea typeface="Roboto"/>
                <a:cs typeface="Roboto"/>
                <a:sym typeface="Roboto"/>
              </a:rPr>
              <a:t>One Hundred Sixth Congress of the United States of America at the Second Session (2000, January 24). Victims of Trafficking and Violence Protection Act of 2000</a:t>
            </a:r>
          </a:p>
        </p:txBody>
      </p:sp>
      <p:sp>
        <p:nvSpPr>
          <p:cNvPr id="12" name="TextBox 12"/>
          <p:cNvSpPr txBox="1"/>
          <p:nvPr/>
        </p:nvSpPr>
        <p:spPr>
          <a:xfrm>
            <a:off x="1651221" y="2886863"/>
            <a:ext cx="759755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Local vs. Long Distance</a:t>
            </a:r>
          </a:p>
        </p:txBody>
      </p:sp>
      <p:sp>
        <p:nvSpPr>
          <p:cNvPr id="13" name="TextBox 13"/>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963721" cy="904943"/>
            <a:chOff x="0" y="0"/>
            <a:chExt cx="1834067" cy="238339"/>
          </a:xfrm>
        </p:grpSpPr>
        <p:sp>
          <p:nvSpPr>
            <p:cNvPr id="5" name="Freeform 5"/>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TRANSPORTATION</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235789" y="3713650"/>
            <a:ext cx="16616739" cy="4595366"/>
          </a:xfrm>
          <a:prstGeom prst="rect">
            <a:avLst/>
          </a:prstGeom>
        </p:spPr>
        <p:txBody>
          <a:bodyPr lIns="0" tIns="0" rIns="0" bIns="0" rtlCol="0" anchor="t">
            <a:spAutoFit/>
          </a:bodyPr>
          <a:lstStyle/>
          <a:p>
            <a:pPr algn="l">
              <a:lnSpc>
                <a:spcPts val="2749"/>
              </a:lnSpc>
            </a:pPr>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Victims can be trafficked near their homes, in their homes, and long distances from their communities. </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Traffickers often relocate victims across state lines to serve new buyers.[1]</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Trafficking Victims Protection Act (TVPA) makes it </a:t>
            </a:r>
            <a:r>
              <a:rPr lang="en-US" sz="4250" b="1">
                <a:solidFill>
                  <a:srgbClr val="FF5757"/>
                </a:solidFill>
                <a:latin typeface="Roboto Bold"/>
                <a:ea typeface="Roboto Bold"/>
                <a:cs typeface="Roboto Bold"/>
                <a:sym typeface="Roboto Bold"/>
              </a:rPr>
              <a:t>illegal to move</a:t>
            </a:r>
            <a:r>
              <a:rPr lang="en-US" sz="4250" b="1">
                <a:solidFill>
                  <a:srgbClr val="004F59"/>
                </a:solidFill>
                <a:latin typeface="Roboto Bold"/>
                <a:ea typeface="Roboto Bold"/>
                <a:cs typeface="Roboto Bold"/>
                <a:sym typeface="Roboto Bold"/>
              </a:rPr>
              <a:t> </a:t>
            </a:r>
            <a:r>
              <a:rPr lang="en-US" sz="4250" b="1">
                <a:solidFill>
                  <a:srgbClr val="FF5757"/>
                </a:solidFill>
                <a:latin typeface="Roboto Bold"/>
                <a:ea typeface="Roboto Bold"/>
                <a:cs typeface="Roboto Bold"/>
                <a:sym typeface="Roboto Bold"/>
              </a:rPr>
              <a:t>or arrange the travel </a:t>
            </a:r>
            <a:r>
              <a:rPr lang="en-US" sz="4250" b="1">
                <a:solidFill>
                  <a:srgbClr val="004F59"/>
                </a:solidFill>
                <a:latin typeface="Roboto Bold"/>
                <a:ea typeface="Roboto Bold"/>
                <a:cs typeface="Roboto Bold"/>
                <a:sym typeface="Roboto Bold"/>
              </a:rPr>
              <a:t>of victims.</a:t>
            </a:r>
            <a:r>
              <a:rPr lang="en-US" sz="4250" b="1">
                <a:solidFill>
                  <a:srgbClr val="008EAA"/>
                </a:solidFill>
                <a:latin typeface="Roboto Bold"/>
                <a:ea typeface="Roboto Bold"/>
                <a:cs typeface="Roboto Bold"/>
                <a:sym typeface="Roboto Bold"/>
              </a:rPr>
              <a:t>[2]</a:t>
            </a:r>
          </a:p>
        </p:txBody>
      </p:sp>
      <p:sp>
        <p:nvSpPr>
          <p:cNvPr id="11" name="TextBox 11"/>
          <p:cNvSpPr txBox="1"/>
          <p:nvPr/>
        </p:nvSpPr>
        <p:spPr>
          <a:xfrm>
            <a:off x="3841452" y="9262011"/>
            <a:ext cx="12035701" cy="367011"/>
          </a:xfrm>
          <a:prstGeom prst="rect">
            <a:avLst/>
          </a:prstGeom>
        </p:spPr>
        <p:txBody>
          <a:bodyPr lIns="0" tIns="0" rIns="0" bIns="0" rtlCol="0" anchor="t">
            <a:spAutoFit/>
          </a:bodyPr>
          <a:lstStyle/>
          <a:p>
            <a:pPr marL="259080" lvl="1" indent="-129540" algn="l">
              <a:lnSpc>
                <a:spcPts val="1476"/>
              </a:lnSpc>
              <a:buAutoNum type="arabicPeriod"/>
            </a:pPr>
            <a:r>
              <a:rPr lang="en-US" sz="1200">
                <a:solidFill>
                  <a:srgbClr val="004F59"/>
                </a:solidFill>
                <a:latin typeface="Roboto"/>
                <a:ea typeface="Roboto"/>
                <a:cs typeface="Roboto"/>
                <a:sym typeface="Roboto"/>
              </a:rPr>
              <a:t>National Human Trafficking Hotline (n.d.). Fact Sheet: Human Trafficking. The Administration for Children and Families.</a:t>
            </a:r>
          </a:p>
          <a:p>
            <a:pPr marL="259080" lvl="1" indent="-129540" algn="l">
              <a:lnSpc>
                <a:spcPts val="1476"/>
              </a:lnSpc>
              <a:buAutoNum type="arabicPeriod"/>
            </a:pPr>
            <a:r>
              <a:rPr lang="en-US" sz="1200">
                <a:solidFill>
                  <a:srgbClr val="004F59"/>
                </a:solidFill>
                <a:latin typeface="Roboto"/>
                <a:ea typeface="Roboto"/>
                <a:cs typeface="Roboto"/>
                <a:sym typeface="Roboto"/>
              </a:rPr>
              <a:t>One Hundred Sixth Congress of the United States of America at the Second Session (2000, January 24). Victims of Trafficking and Violence Protection Act of 2000</a:t>
            </a:r>
          </a:p>
        </p:txBody>
      </p:sp>
      <p:sp>
        <p:nvSpPr>
          <p:cNvPr id="12" name="TextBox 12"/>
          <p:cNvSpPr txBox="1"/>
          <p:nvPr/>
        </p:nvSpPr>
        <p:spPr>
          <a:xfrm>
            <a:off x="1651221" y="2886863"/>
            <a:ext cx="759755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Local vs. Long Distance</a:t>
            </a:r>
          </a:p>
        </p:txBody>
      </p:sp>
      <p:sp>
        <p:nvSpPr>
          <p:cNvPr id="13" name="TextBox 13"/>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566438" y="4786070"/>
            <a:ext cx="11956014" cy="1261498"/>
            <a:chOff x="0" y="0"/>
            <a:chExt cx="3148909" cy="332246"/>
          </a:xfrm>
        </p:grpSpPr>
        <p:sp>
          <p:nvSpPr>
            <p:cNvPr id="7" name="Freeform 7"/>
            <p:cNvSpPr/>
            <p:nvPr/>
          </p:nvSpPr>
          <p:spPr>
            <a:xfrm>
              <a:off x="0" y="0"/>
              <a:ext cx="3148909" cy="332246"/>
            </a:xfrm>
            <a:custGeom>
              <a:avLst/>
              <a:gdLst/>
              <a:ahLst/>
              <a:cxnLst/>
              <a:rect l="l" t="t" r="r" b="b"/>
              <a:pathLst>
                <a:path w="3148909" h="332246">
                  <a:moveTo>
                    <a:pt x="0" y="0"/>
                  </a:moveTo>
                  <a:lnTo>
                    <a:pt x="3148909" y="0"/>
                  </a:lnTo>
                  <a:lnTo>
                    <a:pt x="3148909" y="332246"/>
                  </a:lnTo>
                  <a:lnTo>
                    <a:pt x="0" y="332246"/>
                  </a:lnTo>
                  <a:close/>
                </a:path>
              </a:pathLst>
            </a:custGeom>
            <a:solidFill>
              <a:srgbClr val="303030"/>
            </a:solidFill>
          </p:spPr>
          <p:txBody>
            <a:bodyPr/>
            <a:lstStyle/>
            <a:p>
              <a:endParaRPr lang="en-US"/>
            </a:p>
          </p:txBody>
        </p:sp>
        <p:sp>
          <p:nvSpPr>
            <p:cNvPr id="8" name="TextBox 8"/>
            <p:cNvSpPr txBox="1"/>
            <p:nvPr/>
          </p:nvSpPr>
          <p:spPr>
            <a:xfrm>
              <a:off x="0" y="-76200"/>
              <a:ext cx="3148909" cy="408446"/>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90012" y="4948116"/>
            <a:ext cx="11406143" cy="771451"/>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MYTH:</a:t>
            </a:r>
            <a:r>
              <a:rPr lang="en-US" sz="4499" b="1">
                <a:solidFill>
                  <a:srgbClr val="FFFFFF"/>
                </a:solidFill>
                <a:latin typeface="Roboto Bold"/>
                <a:ea typeface="Roboto Bold"/>
                <a:cs typeface="Roboto Bold"/>
                <a:sym typeface="Roboto Bold"/>
              </a:rPr>
              <a:t>  Sex traffickers only target females.</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MYTH</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TextBox 16"/>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64236" y="1250072"/>
            <a:ext cx="11614584"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MALE VICTIMS</a:t>
            </a:r>
          </a:p>
        </p:txBody>
      </p:sp>
      <p:grpSp>
        <p:nvGrpSpPr>
          <p:cNvPr id="7" name="Group 7"/>
          <p:cNvGrpSpPr/>
          <p:nvPr/>
        </p:nvGrpSpPr>
        <p:grpSpPr>
          <a:xfrm>
            <a:off x="1428750" y="4431342"/>
            <a:ext cx="12300678" cy="1970953"/>
            <a:chOff x="0" y="0"/>
            <a:chExt cx="3239685" cy="519099"/>
          </a:xfrm>
        </p:grpSpPr>
        <p:sp>
          <p:nvSpPr>
            <p:cNvPr id="8" name="Freeform 8"/>
            <p:cNvSpPr/>
            <p:nvPr/>
          </p:nvSpPr>
          <p:spPr>
            <a:xfrm>
              <a:off x="0" y="0"/>
              <a:ext cx="3239685" cy="519099"/>
            </a:xfrm>
            <a:custGeom>
              <a:avLst/>
              <a:gdLst/>
              <a:ahLst/>
              <a:cxnLst/>
              <a:rect l="l" t="t" r="r" b="b"/>
              <a:pathLst>
                <a:path w="3239685" h="519099">
                  <a:moveTo>
                    <a:pt x="0" y="0"/>
                  </a:moveTo>
                  <a:lnTo>
                    <a:pt x="3239685" y="0"/>
                  </a:lnTo>
                  <a:lnTo>
                    <a:pt x="3239685" y="519099"/>
                  </a:lnTo>
                  <a:lnTo>
                    <a:pt x="0" y="519099"/>
                  </a:lnTo>
                  <a:close/>
                </a:path>
              </a:pathLst>
            </a:custGeom>
            <a:solidFill>
              <a:srgbClr val="303030"/>
            </a:solidFill>
          </p:spPr>
          <p:txBody>
            <a:bodyPr/>
            <a:lstStyle/>
            <a:p>
              <a:endParaRPr lang="en-US"/>
            </a:p>
          </p:txBody>
        </p:sp>
        <p:sp>
          <p:nvSpPr>
            <p:cNvPr id="9" name="TextBox 9"/>
            <p:cNvSpPr txBox="1"/>
            <p:nvPr/>
          </p:nvSpPr>
          <p:spPr>
            <a:xfrm>
              <a:off x="0" y="-76200"/>
              <a:ext cx="3239685" cy="59529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85649" y="4588170"/>
            <a:ext cx="11943779"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percent of males are trafficked in the U.S. commercial sex trade?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TextBox 16"/>
          <p:cNvSpPr txBox="1"/>
          <p:nvPr/>
        </p:nvSpPr>
        <p:spPr>
          <a:xfrm>
            <a:off x="4211426" y="9355396"/>
            <a:ext cx="11669668"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Swaner, R., Labriola, M., Rempel, M., Walker, A., &amp; Spadafore, J. (2016, March). Youth Involvement in the Sex Trade: A National Study, p. 40.</a:t>
            </a:r>
          </a:p>
        </p:txBody>
      </p:sp>
      <p:sp>
        <p:nvSpPr>
          <p:cNvPr id="17" name="Freeform 17"/>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5"/>
            <a:stretch>
              <a:fillRect l="-24906" r="-1769"/>
            </a:stretch>
          </a:blipFill>
        </p:spPr>
        <p:txBody>
          <a:bodyPr/>
          <a:lstStyle/>
          <a:p>
            <a:endParaRPr lang="en-US"/>
          </a:p>
        </p:txBody>
      </p:sp>
      <p:sp>
        <p:nvSpPr>
          <p:cNvPr id="18" name="TextBox 18"/>
          <p:cNvSpPr txBox="1"/>
          <p:nvPr/>
        </p:nvSpPr>
        <p:spPr>
          <a:xfrm>
            <a:off x="12371850" y="1328514"/>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64236" y="1250072"/>
            <a:ext cx="11614584"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MALE VICTIMS</a:t>
            </a:r>
          </a:p>
        </p:txBody>
      </p:sp>
      <p:sp>
        <p:nvSpPr>
          <p:cNvPr id="7" name="TextBox 7"/>
          <p:cNvSpPr txBox="1"/>
          <p:nvPr/>
        </p:nvSpPr>
        <p:spPr>
          <a:xfrm>
            <a:off x="1875580" y="4371974"/>
            <a:ext cx="11606838" cy="771451"/>
          </a:xfrm>
          <a:prstGeom prst="rect">
            <a:avLst/>
          </a:prstGeom>
        </p:spPr>
        <p:txBody>
          <a:bodyPr lIns="0" tIns="0" rIns="0" bIns="0" rtlCol="0" anchor="t">
            <a:spAutoFit/>
          </a:bodyPr>
          <a:lstStyle/>
          <a:p>
            <a:pPr algn="l">
              <a:lnSpc>
                <a:spcPts val="6299"/>
              </a:lnSpc>
            </a:pPr>
            <a:r>
              <a:rPr lang="en-US" sz="4499" b="1">
                <a:solidFill>
                  <a:srgbClr val="004F59"/>
                </a:solidFill>
                <a:latin typeface="Roboto Bold"/>
                <a:ea typeface="Roboto Bold"/>
                <a:cs typeface="Roboto Bold"/>
                <a:sym typeface="Roboto Bold"/>
              </a:rPr>
              <a:t>ANSWER:</a:t>
            </a:r>
            <a:r>
              <a:rPr lang="en-US" sz="4499" b="1">
                <a:solidFill>
                  <a:srgbClr val="FF5757"/>
                </a:solidFill>
                <a:latin typeface="Roboto Bold"/>
                <a:ea typeface="Roboto Bold"/>
                <a:cs typeface="Roboto Bold"/>
                <a:sym typeface="Roboto Bold"/>
              </a:rPr>
              <a:t> </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3" name="TextBox 13"/>
          <p:cNvSpPr txBox="1"/>
          <p:nvPr/>
        </p:nvSpPr>
        <p:spPr>
          <a:xfrm>
            <a:off x="4211426" y="9355396"/>
            <a:ext cx="11669668"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Swaner, R., Labriola, M., Rempel, M., Walker, A., &amp; Spadafore, J. (2016, March). Youth Involvement in the Sex Trade: A National Study, p. 40.</a:t>
            </a:r>
          </a:p>
        </p:txBody>
      </p:sp>
      <p:sp>
        <p:nvSpPr>
          <p:cNvPr id="14" name="Freeform 14"/>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5"/>
            <a:stretch>
              <a:fillRect l="-24906" r="-1769"/>
            </a:stretch>
          </a:blipFill>
        </p:spPr>
        <p:txBody>
          <a:bodyPr/>
          <a:lstStyle/>
          <a:p>
            <a:endParaRPr lang="en-US"/>
          </a:p>
        </p:txBody>
      </p:sp>
      <p:sp>
        <p:nvSpPr>
          <p:cNvPr id="15" name="TextBox 15"/>
          <p:cNvSpPr txBox="1"/>
          <p:nvPr/>
        </p:nvSpPr>
        <p:spPr>
          <a:xfrm>
            <a:off x="12371850" y="1328514"/>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
        <p:nvSpPr>
          <p:cNvPr id="16" name="TextBox 16"/>
          <p:cNvSpPr txBox="1"/>
          <p:nvPr/>
        </p:nvSpPr>
        <p:spPr>
          <a:xfrm>
            <a:off x="1875580" y="5383950"/>
            <a:ext cx="12114338" cy="1313329"/>
          </a:xfrm>
          <a:prstGeom prst="rect">
            <a:avLst/>
          </a:prstGeom>
        </p:spPr>
        <p:txBody>
          <a:bodyPr lIns="0" tIns="0" rIns="0" bIns="0" rtlCol="0" anchor="t">
            <a:spAutoFit/>
          </a:bodyPr>
          <a:lstStyle/>
          <a:p>
            <a:pPr algn="l">
              <a:lnSpc>
                <a:spcPts val="5319"/>
              </a:lnSpc>
            </a:pPr>
            <a:r>
              <a:rPr lang="en-US" sz="3799" b="1">
                <a:solidFill>
                  <a:srgbClr val="FF5757"/>
                </a:solidFill>
                <a:latin typeface="Roboto Bold"/>
                <a:ea typeface="Roboto Bold"/>
                <a:cs typeface="Roboto Bold"/>
                <a:sym typeface="Roboto Bold"/>
              </a:rPr>
              <a:t>It is estimated that 36% of males are believed to be victims of sex trafficking.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0852640" y="692077"/>
            <a:ext cx="6708501" cy="2076732"/>
            <a:chOff x="0" y="0"/>
            <a:chExt cx="2933107" cy="907994"/>
          </a:xfrm>
        </p:grpSpPr>
        <p:sp>
          <p:nvSpPr>
            <p:cNvPr id="5" name="Freeform 5"/>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6" name="TextBox 6"/>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4270945" y="847533"/>
            <a:ext cx="3139236" cy="1765821"/>
          </a:xfrm>
          <a:custGeom>
            <a:avLst/>
            <a:gdLst/>
            <a:ahLst/>
            <a:cxnLst/>
            <a:rect l="l" t="t" r="r" b="b"/>
            <a:pathLst>
              <a:path w="3139236" h="1765821">
                <a:moveTo>
                  <a:pt x="0" y="0"/>
                </a:moveTo>
                <a:lnTo>
                  <a:pt x="3139236" y="0"/>
                </a:lnTo>
                <a:lnTo>
                  <a:pt x="3139236" y="1765821"/>
                </a:lnTo>
                <a:lnTo>
                  <a:pt x="0" y="1765821"/>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852145" y="3542640"/>
            <a:ext cx="6410254" cy="904943"/>
            <a:chOff x="0" y="0"/>
            <a:chExt cx="1688297" cy="238339"/>
          </a:xfrm>
        </p:grpSpPr>
        <p:sp>
          <p:nvSpPr>
            <p:cNvPr id="9" name="Freeform 9"/>
            <p:cNvSpPr/>
            <p:nvPr/>
          </p:nvSpPr>
          <p:spPr>
            <a:xfrm>
              <a:off x="0" y="0"/>
              <a:ext cx="1688297" cy="238339"/>
            </a:xfrm>
            <a:custGeom>
              <a:avLst/>
              <a:gdLst/>
              <a:ahLst/>
              <a:cxnLst/>
              <a:rect l="l" t="t" r="r" b="b"/>
              <a:pathLst>
                <a:path w="1688297" h="238339">
                  <a:moveTo>
                    <a:pt x="0" y="0"/>
                  </a:moveTo>
                  <a:lnTo>
                    <a:pt x="1688297" y="0"/>
                  </a:lnTo>
                  <a:lnTo>
                    <a:pt x="1688297"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688297" cy="314539"/>
            </a:xfrm>
            <a:prstGeom prst="rect">
              <a:avLst/>
            </a:prstGeom>
          </p:spPr>
          <p:txBody>
            <a:bodyPr lIns="50800" tIns="50800" rIns="50800" bIns="50800" rtlCol="0" anchor="ctr"/>
            <a:lstStyle/>
            <a:p>
              <a:pPr algn="ctr">
                <a:lnSpc>
                  <a:spcPts val="3074"/>
                </a:lnSpc>
              </a:pPr>
              <a:endParaRPr/>
            </a:p>
          </p:txBody>
        </p:sp>
      </p:grpSp>
      <p:sp>
        <p:nvSpPr>
          <p:cNvPr id="11" name="Freeform 11"/>
          <p:cNvSpPr/>
          <p:nvPr/>
        </p:nvSpPr>
        <p:spPr>
          <a:xfrm>
            <a:off x="10991144" y="847533"/>
            <a:ext cx="3146228" cy="1765821"/>
          </a:xfrm>
          <a:custGeom>
            <a:avLst/>
            <a:gdLst/>
            <a:ahLst/>
            <a:cxnLst/>
            <a:rect l="l" t="t" r="r" b="b"/>
            <a:pathLst>
              <a:path w="3146228" h="1765821">
                <a:moveTo>
                  <a:pt x="0" y="0"/>
                </a:moveTo>
                <a:lnTo>
                  <a:pt x="3146228" y="0"/>
                </a:lnTo>
                <a:lnTo>
                  <a:pt x="3146228" y="1765821"/>
                </a:lnTo>
                <a:lnTo>
                  <a:pt x="0" y="1765821"/>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4170895" y="9020148"/>
            <a:ext cx="11669668" cy="626826"/>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Thomas, J. C., &amp; Kopel, J. (2023). Male Victims of Sexual Assault: A Review of the Literature. Behavioral Sciences (Basel, Switzerland), 13(4), 304</a:t>
            </a:r>
          </a:p>
          <a:p>
            <a:pPr marL="259080" lvl="1" indent="-129540" algn="l">
              <a:lnSpc>
                <a:spcPts val="1679"/>
              </a:lnSpc>
              <a:buAutoNum type="arabicPeriod"/>
            </a:pPr>
            <a:r>
              <a:rPr lang="en-US" sz="1200">
                <a:solidFill>
                  <a:srgbClr val="004F59"/>
                </a:solidFill>
                <a:latin typeface="Roboto"/>
                <a:ea typeface="Roboto"/>
                <a:cs typeface="Roboto"/>
                <a:sym typeface="Roboto"/>
              </a:rPr>
              <a:t>Dube, S. R., Anda, R. F., Whitfield, C. L., Brown, D. W., Felitti, V. J., Dong, M., &amp; Giles, W. H. (2005). Long-term consequences of childhood sexual abuse by gender of victim. American Journal of Preventive Medicine, 28(5), 430–438.</a:t>
            </a:r>
          </a:p>
        </p:txBody>
      </p:sp>
      <p:sp>
        <p:nvSpPr>
          <p:cNvPr id="16" name="TextBox 16"/>
          <p:cNvSpPr txBox="1"/>
          <p:nvPr/>
        </p:nvSpPr>
        <p:spPr>
          <a:xfrm>
            <a:off x="1162802" y="3561686"/>
            <a:ext cx="6890915"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Males are Victims Too</a:t>
            </a:r>
          </a:p>
        </p:txBody>
      </p:sp>
      <p:sp>
        <p:nvSpPr>
          <p:cNvPr id="17" name="TextBox 17"/>
          <p:cNvSpPr txBox="1"/>
          <p:nvPr/>
        </p:nvSpPr>
        <p:spPr>
          <a:xfrm>
            <a:off x="625578" y="4590458"/>
            <a:ext cx="17179324"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90% to 95% of sexual violations against males are </a:t>
            </a:r>
            <a:r>
              <a:rPr lang="en-US" sz="4250" b="1">
                <a:solidFill>
                  <a:srgbClr val="FF5757"/>
                </a:solidFill>
                <a:latin typeface="Roboto Bold"/>
                <a:ea typeface="Roboto Bold"/>
                <a:cs typeface="Roboto Bold"/>
                <a:sym typeface="Roboto Bold"/>
              </a:rPr>
              <a:t>not reported</a:t>
            </a:r>
            <a:r>
              <a:rPr lang="en-US" sz="4250" b="1">
                <a:solidFill>
                  <a:srgbClr val="004F59"/>
                </a:solidFill>
                <a:latin typeface="Roboto Bold"/>
                <a:ea typeface="Roboto Bold"/>
                <a:cs typeface="Roboto Bold"/>
                <a:sym typeface="Roboto Bold"/>
              </a:rPr>
              <a:t>.</a:t>
            </a:r>
            <a:r>
              <a:rPr lang="en-US" sz="4250" b="1">
                <a:solidFill>
                  <a:srgbClr val="008EAA"/>
                </a:solidFill>
                <a:latin typeface="Roboto Bold"/>
                <a:ea typeface="Roboto Bold"/>
                <a:cs typeface="Roboto Bold"/>
                <a:sym typeface="Roboto Bold"/>
              </a:rPr>
              <a:t>[1]</a:t>
            </a:r>
          </a:p>
        </p:txBody>
      </p:sp>
      <p:sp>
        <p:nvSpPr>
          <p:cNvPr id="18" name="TextBox 18"/>
          <p:cNvSpPr txBox="1"/>
          <p:nvPr/>
        </p:nvSpPr>
        <p:spPr>
          <a:xfrm>
            <a:off x="8488629" y="682552"/>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7" name="Group 7"/>
          <p:cNvGrpSpPr/>
          <p:nvPr/>
        </p:nvGrpSpPr>
        <p:grpSpPr>
          <a:xfrm>
            <a:off x="10852640" y="692077"/>
            <a:ext cx="6708501" cy="2076732"/>
            <a:chOff x="0" y="0"/>
            <a:chExt cx="2933107" cy="907994"/>
          </a:xfrm>
        </p:grpSpPr>
        <p:sp>
          <p:nvSpPr>
            <p:cNvPr id="8" name="Freeform 8"/>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9" name="TextBox 9"/>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0" name="Freeform 10"/>
          <p:cNvSpPr/>
          <p:nvPr/>
        </p:nvSpPr>
        <p:spPr>
          <a:xfrm>
            <a:off x="14270945" y="847533"/>
            <a:ext cx="3139236" cy="1765821"/>
          </a:xfrm>
          <a:custGeom>
            <a:avLst/>
            <a:gdLst/>
            <a:ahLst/>
            <a:cxnLst/>
            <a:rect l="l" t="t" r="r" b="b"/>
            <a:pathLst>
              <a:path w="3139236" h="1765821">
                <a:moveTo>
                  <a:pt x="0" y="0"/>
                </a:moveTo>
                <a:lnTo>
                  <a:pt x="3139236" y="0"/>
                </a:lnTo>
                <a:lnTo>
                  <a:pt x="3139236" y="1765821"/>
                </a:lnTo>
                <a:lnTo>
                  <a:pt x="0" y="1765821"/>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4170895" y="9020148"/>
            <a:ext cx="11669668" cy="626826"/>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Thomas, J. C., &amp; Kopel, J. (2023). Male Victims of Sexual Assault: A Review of the Literature. Behavioral Sciences (Basel, Switzerland), 13(4), 304</a:t>
            </a:r>
          </a:p>
          <a:p>
            <a:pPr marL="259080" lvl="1" indent="-129540" algn="l">
              <a:lnSpc>
                <a:spcPts val="1679"/>
              </a:lnSpc>
              <a:buAutoNum type="arabicPeriod"/>
            </a:pPr>
            <a:r>
              <a:rPr lang="en-US" sz="1200">
                <a:solidFill>
                  <a:srgbClr val="004F59"/>
                </a:solidFill>
                <a:latin typeface="Roboto"/>
                <a:ea typeface="Roboto"/>
                <a:cs typeface="Roboto"/>
                <a:sym typeface="Roboto"/>
              </a:rPr>
              <a:t>Dube, S. R., Anda, R. F., Whitfield, C. L., Brown, D. W., Felitti, V. J., Dong, M., &amp; Giles, W. H. (2005). Long-term consequences of childhood sexual abuse by gender of victim. American Journal of Preventive Medicine, 28(5), 430–438.</a:t>
            </a:r>
          </a:p>
        </p:txBody>
      </p:sp>
      <p:grpSp>
        <p:nvGrpSpPr>
          <p:cNvPr id="12" name="Group 12"/>
          <p:cNvGrpSpPr/>
          <p:nvPr/>
        </p:nvGrpSpPr>
        <p:grpSpPr>
          <a:xfrm>
            <a:off x="852145" y="3542640"/>
            <a:ext cx="6410254" cy="904943"/>
            <a:chOff x="0" y="0"/>
            <a:chExt cx="1688297" cy="238339"/>
          </a:xfrm>
        </p:grpSpPr>
        <p:sp>
          <p:nvSpPr>
            <p:cNvPr id="13" name="Freeform 13"/>
            <p:cNvSpPr/>
            <p:nvPr/>
          </p:nvSpPr>
          <p:spPr>
            <a:xfrm>
              <a:off x="0" y="0"/>
              <a:ext cx="1688297" cy="238339"/>
            </a:xfrm>
            <a:custGeom>
              <a:avLst/>
              <a:gdLst/>
              <a:ahLst/>
              <a:cxnLst/>
              <a:rect l="l" t="t" r="r" b="b"/>
              <a:pathLst>
                <a:path w="1688297" h="238339">
                  <a:moveTo>
                    <a:pt x="0" y="0"/>
                  </a:moveTo>
                  <a:lnTo>
                    <a:pt x="1688297" y="0"/>
                  </a:lnTo>
                  <a:lnTo>
                    <a:pt x="1688297" y="238339"/>
                  </a:lnTo>
                  <a:lnTo>
                    <a:pt x="0" y="238339"/>
                  </a:lnTo>
                  <a:close/>
                </a:path>
              </a:pathLst>
            </a:custGeom>
            <a:solidFill>
              <a:srgbClr val="303030"/>
            </a:solidFill>
          </p:spPr>
          <p:txBody>
            <a:bodyPr/>
            <a:lstStyle/>
            <a:p>
              <a:endParaRPr lang="en-US"/>
            </a:p>
          </p:txBody>
        </p:sp>
        <p:sp>
          <p:nvSpPr>
            <p:cNvPr id="14" name="TextBox 14"/>
            <p:cNvSpPr txBox="1"/>
            <p:nvPr/>
          </p:nvSpPr>
          <p:spPr>
            <a:xfrm>
              <a:off x="0" y="-76200"/>
              <a:ext cx="1688297" cy="314539"/>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625578" y="4590458"/>
            <a:ext cx="17179324"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90% to 95% of sexual violations against males are not reported.[1]</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Female predators</a:t>
            </a:r>
            <a:r>
              <a:rPr lang="en-US" sz="4250" b="1">
                <a:solidFill>
                  <a:srgbClr val="004F59"/>
                </a:solidFill>
                <a:latin typeface="Roboto Bold"/>
                <a:ea typeface="Roboto Bold"/>
                <a:cs typeface="Roboto Bold"/>
                <a:sym typeface="Roboto Bold"/>
              </a:rPr>
              <a:t> commit 40% of sexual abuse against males.</a:t>
            </a:r>
            <a:r>
              <a:rPr lang="en-US" sz="4250" b="1">
                <a:solidFill>
                  <a:srgbClr val="008EAA"/>
                </a:solidFill>
                <a:latin typeface="Roboto Bold"/>
                <a:ea typeface="Roboto Bold"/>
                <a:cs typeface="Roboto Bold"/>
                <a:sym typeface="Roboto Bold"/>
              </a:rPr>
              <a:t>[2]</a:t>
            </a:r>
            <a:r>
              <a:rPr lang="en-US" sz="4250" b="1">
                <a:solidFill>
                  <a:srgbClr val="004F59"/>
                </a:solidFill>
                <a:latin typeface="Roboto Bold"/>
                <a:ea typeface="Roboto Bold"/>
                <a:cs typeface="Roboto Bold"/>
                <a:sym typeface="Roboto Bold"/>
              </a:rPr>
              <a:t>  </a:t>
            </a:r>
          </a:p>
        </p:txBody>
      </p:sp>
      <p:sp>
        <p:nvSpPr>
          <p:cNvPr id="16" name="Freeform 16"/>
          <p:cNvSpPr/>
          <p:nvPr/>
        </p:nvSpPr>
        <p:spPr>
          <a:xfrm>
            <a:off x="10991144" y="847533"/>
            <a:ext cx="3146228" cy="1765821"/>
          </a:xfrm>
          <a:custGeom>
            <a:avLst/>
            <a:gdLst/>
            <a:ahLst/>
            <a:cxnLst/>
            <a:rect l="l" t="t" r="r" b="b"/>
            <a:pathLst>
              <a:path w="3146228" h="1765821">
                <a:moveTo>
                  <a:pt x="0" y="0"/>
                </a:moveTo>
                <a:lnTo>
                  <a:pt x="3146228" y="0"/>
                </a:lnTo>
                <a:lnTo>
                  <a:pt x="3146228" y="1765821"/>
                </a:lnTo>
                <a:lnTo>
                  <a:pt x="0" y="1765821"/>
                </a:lnTo>
                <a:lnTo>
                  <a:pt x="0" y="0"/>
                </a:lnTo>
                <a:close/>
              </a:path>
            </a:pathLst>
          </a:custGeom>
          <a:blipFill>
            <a:blip r:embed="rId4"/>
            <a:stretch>
              <a:fillRect/>
            </a:stretch>
          </a:blipFill>
        </p:spPr>
        <p:txBody>
          <a:bodyPr/>
          <a:lstStyle/>
          <a:p>
            <a:endParaRPr lang="en-US"/>
          </a:p>
        </p:txBody>
      </p:sp>
      <p:sp>
        <p:nvSpPr>
          <p:cNvPr id="17" name="TextBox 17"/>
          <p:cNvSpPr txBox="1"/>
          <p:nvPr/>
        </p:nvSpPr>
        <p:spPr>
          <a:xfrm>
            <a:off x="1162802" y="3561686"/>
            <a:ext cx="6890915"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Males are Victims Too</a:t>
            </a:r>
          </a:p>
        </p:txBody>
      </p:sp>
      <p:sp>
        <p:nvSpPr>
          <p:cNvPr id="18" name="TextBox 18"/>
          <p:cNvSpPr txBox="1"/>
          <p:nvPr/>
        </p:nvSpPr>
        <p:spPr>
          <a:xfrm>
            <a:off x="8488629" y="682552"/>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852145" y="3542640"/>
            <a:ext cx="6410254" cy="904943"/>
            <a:chOff x="0" y="0"/>
            <a:chExt cx="1688297" cy="238339"/>
          </a:xfrm>
        </p:grpSpPr>
        <p:sp>
          <p:nvSpPr>
            <p:cNvPr id="5" name="Freeform 5"/>
            <p:cNvSpPr/>
            <p:nvPr/>
          </p:nvSpPr>
          <p:spPr>
            <a:xfrm>
              <a:off x="0" y="0"/>
              <a:ext cx="1688297" cy="238339"/>
            </a:xfrm>
            <a:custGeom>
              <a:avLst/>
              <a:gdLst/>
              <a:ahLst/>
              <a:cxnLst/>
              <a:rect l="l" t="t" r="r" b="b"/>
              <a:pathLst>
                <a:path w="1688297" h="238339">
                  <a:moveTo>
                    <a:pt x="0" y="0"/>
                  </a:moveTo>
                  <a:lnTo>
                    <a:pt x="1688297" y="0"/>
                  </a:lnTo>
                  <a:lnTo>
                    <a:pt x="168829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68829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625578" y="4590458"/>
            <a:ext cx="17179324"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90% to 95% of sexual violations against males are not reported.[1]</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Female predators commit 40% of sexual abuse against males.[2] </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Most males don’t disclose due to fear of </a:t>
            </a:r>
            <a:r>
              <a:rPr lang="en-US" sz="4250" b="1">
                <a:solidFill>
                  <a:srgbClr val="FF5757"/>
                </a:solidFill>
                <a:latin typeface="Roboto Bold"/>
                <a:ea typeface="Roboto Bold"/>
                <a:cs typeface="Roboto Bold"/>
                <a:sym typeface="Roboto Bold"/>
              </a:rPr>
              <a:t>social stigma and shame</a:t>
            </a:r>
            <a:r>
              <a:rPr lang="en-US" sz="4250" b="1">
                <a:solidFill>
                  <a:srgbClr val="004F59"/>
                </a:solidFill>
                <a:latin typeface="Roboto Bold"/>
                <a:ea typeface="Roboto Bold"/>
                <a:cs typeface="Roboto Bold"/>
                <a:sym typeface="Roboto Bold"/>
              </a:rPr>
              <a:t>. </a:t>
            </a:r>
          </a:p>
        </p:txBody>
      </p:sp>
      <p:grpSp>
        <p:nvGrpSpPr>
          <p:cNvPr id="11" name="Group 11"/>
          <p:cNvGrpSpPr/>
          <p:nvPr/>
        </p:nvGrpSpPr>
        <p:grpSpPr>
          <a:xfrm>
            <a:off x="10852640" y="692077"/>
            <a:ext cx="6708501" cy="2076732"/>
            <a:chOff x="0" y="0"/>
            <a:chExt cx="2933107" cy="907994"/>
          </a:xfrm>
        </p:grpSpPr>
        <p:sp>
          <p:nvSpPr>
            <p:cNvPr id="12" name="Freeform 12"/>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13" name="TextBox 13"/>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14" name="Freeform 14"/>
          <p:cNvSpPr/>
          <p:nvPr/>
        </p:nvSpPr>
        <p:spPr>
          <a:xfrm>
            <a:off x="14270945" y="847533"/>
            <a:ext cx="3139236" cy="1765821"/>
          </a:xfrm>
          <a:custGeom>
            <a:avLst/>
            <a:gdLst/>
            <a:ahLst/>
            <a:cxnLst/>
            <a:rect l="l" t="t" r="r" b="b"/>
            <a:pathLst>
              <a:path w="3139236" h="1765821">
                <a:moveTo>
                  <a:pt x="0" y="0"/>
                </a:moveTo>
                <a:lnTo>
                  <a:pt x="3139236" y="0"/>
                </a:lnTo>
                <a:lnTo>
                  <a:pt x="3139236" y="1765821"/>
                </a:lnTo>
                <a:lnTo>
                  <a:pt x="0" y="1765821"/>
                </a:lnTo>
                <a:lnTo>
                  <a:pt x="0" y="0"/>
                </a:lnTo>
                <a:close/>
              </a:path>
            </a:pathLst>
          </a:custGeom>
          <a:blipFill>
            <a:blip r:embed="rId3"/>
            <a:stretch>
              <a:fillRect/>
            </a:stretch>
          </a:blipFill>
        </p:spPr>
        <p:txBody>
          <a:bodyPr/>
          <a:lstStyle/>
          <a:p>
            <a:endParaRPr lang="en-US"/>
          </a:p>
        </p:txBody>
      </p:sp>
      <p:sp>
        <p:nvSpPr>
          <p:cNvPr id="15" name="TextBox 15"/>
          <p:cNvSpPr txBox="1"/>
          <p:nvPr/>
        </p:nvSpPr>
        <p:spPr>
          <a:xfrm>
            <a:off x="4170895" y="9020148"/>
            <a:ext cx="11669668" cy="626826"/>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Thomas, J. C., &amp; Kopel, J. (2023). Male Victims of Sexual Assault: A Review of the Literature. Behavioral Sciences (Basel, Switzerland), 13(4), 304</a:t>
            </a:r>
          </a:p>
          <a:p>
            <a:pPr marL="259080" lvl="1" indent="-129540" algn="l">
              <a:lnSpc>
                <a:spcPts val="1679"/>
              </a:lnSpc>
              <a:buAutoNum type="arabicPeriod"/>
            </a:pPr>
            <a:r>
              <a:rPr lang="en-US" sz="1200">
                <a:solidFill>
                  <a:srgbClr val="004F59"/>
                </a:solidFill>
                <a:latin typeface="Roboto"/>
                <a:ea typeface="Roboto"/>
                <a:cs typeface="Roboto"/>
                <a:sym typeface="Roboto"/>
              </a:rPr>
              <a:t>Dube, S. R., Anda, R. F., Whitfield, C. L., Brown, D. W., Felitti, V. J., Dong, M., &amp; Giles, W. H. (2005). Long-term consequences of childhood sexual abuse by gender of victim. American Journal of Preventive Medicine, 28(5), 430–438.</a:t>
            </a:r>
          </a:p>
        </p:txBody>
      </p:sp>
      <p:sp>
        <p:nvSpPr>
          <p:cNvPr id="16" name="Freeform 16"/>
          <p:cNvSpPr/>
          <p:nvPr/>
        </p:nvSpPr>
        <p:spPr>
          <a:xfrm>
            <a:off x="10991144" y="847533"/>
            <a:ext cx="3146228" cy="1765821"/>
          </a:xfrm>
          <a:custGeom>
            <a:avLst/>
            <a:gdLst/>
            <a:ahLst/>
            <a:cxnLst/>
            <a:rect l="l" t="t" r="r" b="b"/>
            <a:pathLst>
              <a:path w="3146228" h="1765821">
                <a:moveTo>
                  <a:pt x="0" y="0"/>
                </a:moveTo>
                <a:lnTo>
                  <a:pt x="3146228" y="0"/>
                </a:lnTo>
                <a:lnTo>
                  <a:pt x="3146228" y="1765821"/>
                </a:lnTo>
                <a:lnTo>
                  <a:pt x="0" y="1765821"/>
                </a:lnTo>
                <a:lnTo>
                  <a:pt x="0" y="0"/>
                </a:lnTo>
                <a:close/>
              </a:path>
            </a:pathLst>
          </a:custGeom>
          <a:blipFill>
            <a:blip r:embed="rId4"/>
            <a:stretch>
              <a:fillRect/>
            </a:stretch>
          </a:blipFill>
        </p:spPr>
        <p:txBody>
          <a:bodyPr/>
          <a:lstStyle/>
          <a:p>
            <a:endParaRPr lang="en-US"/>
          </a:p>
        </p:txBody>
      </p:sp>
      <p:sp>
        <p:nvSpPr>
          <p:cNvPr id="17" name="TextBox 17"/>
          <p:cNvSpPr txBox="1"/>
          <p:nvPr/>
        </p:nvSpPr>
        <p:spPr>
          <a:xfrm>
            <a:off x="1162802" y="3561686"/>
            <a:ext cx="6890915"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Males are Victims Too</a:t>
            </a:r>
          </a:p>
        </p:txBody>
      </p:sp>
      <p:sp>
        <p:nvSpPr>
          <p:cNvPr id="18" name="TextBox 18"/>
          <p:cNvSpPr txBox="1"/>
          <p:nvPr/>
        </p:nvSpPr>
        <p:spPr>
          <a:xfrm>
            <a:off x="8488629" y="682552"/>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8183000" y="4740395"/>
            <a:ext cx="7043451" cy="2950738"/>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SEXUAL EXPLOITATION </a:t>
            </a:r>
            <a:r>
              <a:rPr lang="en-US" sz="4199">
                <a:solidFill>
                  <a:srgbClr val="006272"/>
                </a:solidFill>
                <a:latin typeface="Roboto"/>
                <a:ea typeface="Roboto"/>
                <a:cs typeface="Roboto"/>
                <a:sym typeface="Roboto"/>
              </a:rPr>
              <a:t>includes grooming, sextortion, pornography </a:t>
            </a:r>
          </a:p>
          <a:p>
            <a:pPr algn="ctr">
              <a:lnSpc>
                <a:spcPts val="5879"/>
              </a:lnSpc>
            </a:pPr>
            <a:r>
              <a:rPr lang="en-US" sz="4199">
                <a:solidFill>
                  <a:srgbClr val="006272"/>
                </a:solidFill>
                <a:latin typeface="Roboto"/>
                <a:ea typeface="Roboto"/>
                <a:cs typeface="Roboto"/>
                <a:sym typeface="Roboto"/>
              </a:rPr>
              <a:t>&amp; sex trafficking.</a:t>
            </a:r>
          </a:p>
        </p:txBody>
      </p:sp>
      <p:sp>
        <p:nvSpPr>
          <p:cNvPr id="8" name="TextBox 8"/>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9" name="TextBox 9"/>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5</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2" name="Freeform 12"/>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44706"/>
                  </a:srgbClr>
                </a:solidFill>
                <a:latin typeface="Roboto Bold"/>
                <a:ea typeface="Roboto Bold"/>
                <a:cs typeface="Roboto Bold"/>
                <a:sym typeface="Roboto Bold"/>
              </a:rPr>
              <a:t>DEMO</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0852640" y="692077"/>
            <a:ext cx="6708501" cy="2076732"/>
            <a:chOff x="0" y="0"/>
            <a:chExt cx="2933107" cy="907994"/>
          </a:xfrm>
        </p:grpSpPr>
        <p:sp>
          <p:nvSpPr>
            <p:cNvPr id="5" name="Freeform 5"/>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6" name="TextBox 6"/>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0994327" y="866207"/>
            <a:ext cx="3096783" cy="1738070"/>
          </a:xfrm>
          <a:custGeom>
            <a:avLst/>
            <a:gdLst/>
            <a:ahLst/>
            <a:cxnLst/>
            <a:rect l="l" t="t" r="r" b="b"/>
            <a:pathLst>
              <a:path w="3096783" h="1738070">
                <a:moveTo>
                  <a:pt x="0" y="0"/>
                </a:moveTo>
                <a:lnTo>
                  <a:pt x="3096783" y="0"/>
                </a:lnTo>
                <a:lnTo>
                  <a:pt x="3096783" y="1738070"/>
                </a:lnTo>
                <a:lnTo>
                  <a:pt x="0" y="1738070"/>
                </a:lnTo>
                <a:lnTo>
                  <a:pt x="0" y="0"/>
                </a:lnTo>
                <a:close/>
              </a:path>
            </a:pathLst>
          </a:custGeom>
          <a:blipFill>
            <a:blip r:embed="rId3"/>
            <a:stretch>
              <a:fillRect/>
            </a:stretch>
          </a:blipFill>
        </p:spPr>
        <p:txBody>
          <a:bodyPr/>
          <a:lstStyle/>
          <a:p>
            <a:endParaRPr lang="en-US"/>
          </a:p>
        </p:txBody>
      </p:sp>
      <p:sp>
        <p:nvSpPr>
          <p:cNvPr id="8" name="Freeform 8"/>
          <p:cNvSpPr/>
          <p:nvPr/>
        </p:nvSpPr>
        <p:spPr>
          <a:xfrm>
            <a:off x="14233985" y="835377"/>
            <a:ext cx="3157098" cy="1771921"/>
          </a:xfrm>
          <a:custGeom>
            <a:avLst/>
            <a:gdLst/>
            <a:ahLst/>
            <a:cxnLst/>
            <a:rect l="l" t="t" r="r" b="b"/>
            <a:pathLst>
              <a:path w="3157098" h="1771921">
                <a:moveTo>
                  <a:pt x="0" y="0"/>
                </a:moveTo>
                <a:lnTo>
                  <a:pt x="3157098" y="0"/>
                </a:lnTo>
                <a:lnTo>
                  <a:pt x="3157098" y="1771922"/>
                </a:lnTo>
                <a:lnTo>
                  <a:pt x="0" y="1771922"/>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704850" y="3875698"/>
            <a:ext cx="17383125" cy="803275"/>
          </a:xfrm>
          <a:prstGeom prst="rect">
            <a:avLst/>
          </a:prstGeom>
        </p:spPr>
        <p:txBody>
          <a:bodyPr lIns="0" tIns="0" rIns="0" bIns="0" rtlCol="0" anchor="t">
            <a:spAutoFit/>
          </a:bodyPr>
          <a:lstStyle/>
          <a:p>
            <a:pPr marL="917574" lvl="1" indent="-458787" algn="l">
              <a:lnSpc>
                <a:spcPts val="6799"/>
              </a:lnSpc>
              <a:buFont typeface="Arial"/>
              <a:buChar char="•"/>
            </a:pPr>
            <a:r>
              <a:rPr lang="en-US" sz="4249" b="1">
                <a:solidFill>
                  <a:srgbClr val="004F59"/>
                </a:solidFill>
                <a:latin typeface="Roboto Bold"/>
                <a:ea typeface="Roboto Bold"/>
                <a:cs typeface="Roboto Bold"/>
                <a:sym typeface="Roboto Bold"/>
              </a:rPr>
              <a:t>36.2 million reports of online child exploitation in 2023.</a:t>
            </a:r>
            <a:r>
              <a:rPr lang="en-US" sz="4249" b="1">
                <a:solidFill>
                  <a:srgbClr val="008EAA"/>
                </a:solidFill>
                <a:latin typeface="Roboto Bold"/>
                <a:ea typeface="Roboto Bold"/>
                <a:cs typeface="Roboto Bold"/>
                <a:sym typeface="Roboto Bold"/>
              </a:rPr>
              <a:t>[1]</a:t>
            </a:r>
            <a:r>
              <a:rPr lang="en-US" sz="4249" b="1">
                <a:solidFill>
                  <a:srgbClr val="004F59"/>
                </a:solidFill>
                <a:latin typeface="Roboto Bold"/>
                <a:ea typeface="Roboto Bold"/>
                <a:cs typeface="Roboto Bold"/>
                <a:sym typeface="Roboto Bold"/>
              </a:rPr>
              <a:t> </a:t>
            </a:r>
          </a:p>
        </p:txBody>
      </p:sp>
      <p:sp>
        <p:nvSpPr>
          <p:cNvPr id="12" name="TextBox 12"/>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3" name="TextBox 13"/>
          <p:cNvSpPr txBox="1"/>
          <p:nvPr/>
        </p:nvSpPr>
        <p:spPr>
          <a:xfrm>
            <a:off x="3604680" y="9002196"/>
            <a:ext cx="12994940" cy="626826"/>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National Center for Missing &amp; Exploited Children (2023). 2023 CyberTipline Report, p. 3. </a:t>
            </a:r>
          </a:p>
          <a:p>
            <a:pPr marL="259080" lvl="1" indent="-129540" algn="l">
              <a:lnSpc>
                <a:spcPts val="1679"/>
              </a:lnSpc>
              <a:buAutoNum type="arabicPeriod"/>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pp. 9, 13.</a:t>
            </a:r>
          </a:p>
          <a:p>
            <a:pPr marL="259080" lvl="1" indent="-129540" algn="l">
              <a:lnSpc>
                <a:spcPts val="1679"/>
              </a:lnSpc>
              <a:buAutoNum type="arabicPeriod"/>
            </a:pPr>
            <a:r>
              <a:rPr lang="en-US" sz="1200">
                <a:solidFill>
                  <a:srgbClr val="004F59"/>
                </a:solidFill>
                <a:latin typeface="Roboto"/>
                <a:ea typeface="Roboto"/>
                <a:cs typeface="Roboto"/>
                <a:sym typeface="Roboto"/>
              </a:rPr>
              <a:t>Thorn (2023). LGBTQ+ Youth Perspectives: How LGBTQ+ Youth are Navigating Exploration and Risks of Sexual Exploitation Online, p. 10, 14.</a:t>
            </a:r>
          </a:p>
        </p:txBody>
      </p:sp>
      <p:grpSp>
        <p:nvGrpSpPr>
          <p:cNvPr id="14" name="Group 14"/>
          <p:cNvGrpSpPr/>
          <p:nvPr/>
        </p:nvGrpSpPr>
        <p:grpSpPr>
          <a:xfrm>
            <a:off x="1289381" y="2999844"/>
            <a:ext cx="8700091" cy="904943"/>
            <a:chOff x="0" y="0"/>
            <a:chExt cx="2291382" cy="238339"/>
          </a:xfrm>
        </p:grpSpPr>
        <p:sp>
          <p:nvSpPr>
            <p:cNvPr id="15" name="Freeform 15"/>
            <p:cNvSpPr/>
            <p:nvPr/>
          </p:nvSpPr>
          <p:spPr>
            <a:xfrm>
              <a:off x="0" y="0"/>
              <a:ext cx="2291382" cy="238339"/>
            </a:xfrm>
            <a:custGeom>
              <a:avLst/>
              <a:gdLst/>
              <a:ahLst/>
              <a:cxnLst/>
              <a:rect l="l" t="t" r="r" b="b"/>
              <a:pathLst>
                <a:path w="2291382" h="238339">
                  <a:moveTo>
                    <a:pt x="0" y="0"/>
                  </a:moveTo>
                  <a:lnTo>
                    <a:pt x="2291382" y="0"/>
                  </a:lnTo>
                  <a:lnTo>
                    <a:pt x="2291382" y="238339"/>
                  </a:lnTo>
                  <a:lnTo>
                    <a:pt x="0" y="238339"/>
                  </a:lnTo>
                  <a:close/>
                </a:path>
              </a:pathLst>
            </a:custGeom>
            <a:solidFill>
              <a:srgbClr val="303030"/>
            </a:solidFill>
          </p:spPr>
          <p:txBody>
            <a:bodyPr/>
            <a:lstStyle/>
            <a:p>
              <a:endParaRPr lang="en-US"/>
            </a:p>
          </p:txBody>
        </p:sp>
        <p:sp>
          <p:nvSpPr>
            <p:cNvPr id="16" name="TextBox 16"/>
            <p:cNvSpPr txBox="1"/>
            <p:nvPr/>
          </p:nvSpPr>
          <p:spPr>
            <a:xfrm>
              <a:off x="0" y="-76200"/>
              <a:ext cx="2291382" cy="314539"/>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464190" y="3018941"/>
            <a:ext cx="822253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Males Are Targets of Sextortion</a:t>
            </a:r>
          </a:p>
        </p:txBody>
      </p:sp>
      <p:sp>
        <p:nvSpPr>
          <p:cNvPr id="18" name="TextBox 18"/>
          <p:cNvSpPr txBox="1"/>
          <p:nvPr/>
        </p:nvSpPr>
        <p:spPr>
          <a:xfrm>
            <a:off x="8488629" y="682552"/>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0852640" y="692077"/>
            <a:ext cx="6708501" cy="2076732"/>
            <a:chOff x="0" y="0"/>
            <a:chExt cx="2933107" cy="907994"/>
          </a:xfrm>
        </p:grpSpPr>
        <p:sp>
          <p:nvSpPr>
            <p:cNvPr id="5" name="Freeform 5"/>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6" name="TextBox 6"/>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704850" y="3875698"/>
            <a:ext cx="17383125" cy="2386040"/>
          </a:xfrm>
          <a:prstGeom prst="rect">
            <a:avLst/>
          </a:prstGeom>
        </p:spPr>
        <p:txBody>
          <a:bodyPr lIns="0" tIns="0" rIns="0" bIns="0" rtlCol="0" anchor="t">
            <a:spAutoFit/>
          </a:bodyPr>
          <a:lstStyle/>
          <a:p>
            <a:pPr marL="917574" lvl="1" indent="-458787" algn="l">
              <a:lnSpc>
                <a:spcPts val="6799"/>
              </a:lnSpc>
              <a:buFont typeface="Arial"/>
              <a:buChar char="•"/>
            </a:pPr>
            <a:r>
              <a:rPr lang="en-US" sz="4249" b="1">
                <a:solidFill>
                  <a:srgbClr val="FFFFFF"/>
                </a:solidFill>
                <a:latin typeface="Roboto Bold"/>
                <a:ea typeface="Roboto Bold"/>
                <a:cs typeface="Roboto Bold"/>
                <a:sym typeface="Roboto Bold"/>
              </a:rPr>
              <a:t>36.2 million reports of online child exploitation in 2023.[1] </a:t>
            </a:r>
          </a:p>
          <a:p>
            <a:pPr marL="917574" lvl="1" indent="-458787" algn="l">
              <a:lnSpc>
                <a:spcPts val="6799"/>
              </a:lnSpc>
              <a:buFont typeface="Arial"/>
              <a:buChar char="•"/>
            </a:pPr>
            <a:r>
              <a:rPr lang="en-US" sz="4249" b="1">
                <a:solidFill>
                  <a:srgbClr val="004F59"/>
                </a:solidFill>
                <a:latin typeface="Roboto Bold"/>
                <a:ea typeface="Roboto Bold"/>
                <a:cs typeface="Roboto Bold"/>
                <a:sym typeface="Roboto Bold"/>
              </a:rPr>
              <a:t>Males, </a:t>
            </a:r>
            <a:r>
              <a:rPr lang="en-US" sz="4249" b="1">
                <a:solidFill>
                  <a:srgbClr val="FF5757"/>
                </a:solidFill>
                <a:latin typeface="Roboto Bold"/>
                <a:ea typeface="Roboto Bold"/>
                <a:cs typeface="Roboto Bold"/>
                <a:sym typeface="Roboto Bold"/>
              </a:rPr>
              <a:t>ages 14 to 17</a:t>
            </a:r>
            <a:r>
              <a:rPr lang="en-US" sz="4249" b="1">
                <a:solidFill>
                  <a:srgbClr val="004F59"/>
                </a:solidFill>
                <a:latin typeface="Roboto Bold"/>
                <a:ea typeface="Roboto Bold"/>
                <a:cs typeface="Roboto Bold"/>
                <a:sym typeface="Roboto Bold"/>
              </a:rPr>
              <a:t>, are especially targeted by Sextortionists.</a:t>
            </a:r>
            <a:r>
              <a:rPr lang="en-US" sz="4249" b="1">
                <a:solidFill>
                  <a:srgbClr val="008EAA"/>
                </a:solidFill>
                <a:latin typeface="Roboto Bold"/>
                <a:ea typeface="Roboto Bold"/>
                <a:cs typeface="Roboto Bold"/>
                <a:sym typeface="Roboto Bold"/>
              </a:rPr>
              <a:t>[2]</a:t>
            </a:r>
          </a:p>
          <a:p>
            <a:pPr algn="l">
              <a:lnSpc>
                <a:spcPts val="4674"/>
              </a:lnSpc>
            </a:pPr>
            <a:endParaRPr lang="en-US" sz="4249" b="1">
              <a:solidFill>
                <a:srgbClr val="008EAA"/>
              </a:solidFill>
              <a:latin typeface="Roboto Bold"/>
              <a:ea typeface="Roboto Bold"/>
              <a:cs typeface="Roboto Bold"/>
              <a:sym typeface="Roboto Bold"/>
            </a:endParaRPr>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1" name="TextBox 11"/>
          <p:cNvSpPr txBox="1"/>
          <p:nvPr/>
        </p:nvSpPr>
        <p:spPr>
          <a:xfrm>
            <a:off x="3604680" y="9002196"/>
            <a:ext cx="12994940" cy="626826"/>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National Center for Missing &amp; Exploited Children (2023). 2023 CyberTipline Report, p. 3. </a:t>
            </a:r>
          </a:p>
          <a:p>
            <a:pPr marL="259080" lvl="1" indent="-129540" algn="l">
              <a:lnSpc>
                <a:spcPts val="1679"/>
              </a:lnSpc>
              <a:buAutoNum type="arabicPeriod"/>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pp. 9, 13.</a:t>
            </a:r>
          </a:p>
          <a:p>
            <a:pPr marL="259080" lvl="1" indent="-129540" algn="l">
              <a:lnSpc>
                <a:spcPts val="1679"/>
              </a:lnSpc>
              <a:buAutoNum type="arabicPeriod"/>
            </a:pPr>
            <a:r>
              <a:rPr lang="en-US" sz="1200">
                <a:solidFill>
                  <a:srgbClr val="004F59"/>
                </a:solidFill>
                <a:latin typeface="Roboto"/>
                <a:ea typeface="Roboto"/>
                <a:cs typeface="Roboto"/>
                <a:sym typeface="Roboto"/>
              </a:rPr>
              <a:t>Thorn (2023). LGBTQ+ Youth Perspectives: How LGBTQ+ Youth are Navigating Exploration and Risks of Sexual Exploitation Online, p. 10, 14.</a:t>
            </a:r>
          </a:p>
        </p:txBody>
      </p:sp>
      <p:sp>
        <p:nvSpPr>
          <p:cNvPr id="12" name="Freeform 12"/>
          <p:cNvSpPr/>
          <p:nvPr/>
        </p:nvSpPr>
        <p:spPr>
          <a:xfrm>
            <a:off x="10994327" y="866207"/>
            <a:ext cx="3096783" cy="1738070"/>
          </a:xfrm>
          <a:custGeom>
            <a:avLst/>
            <a:gdLst/>
            <a:ahLst/>
            <a:cxnLst/>
            <a:rect l="l" t="t" r="r" b="b"/>
            <a:pathLst>
              <a:path w="3096783" h="1738070">
                <a:moveTo>
                  <a:pt x="0" y="0"/>
                </a:moveTo>
                <a:lnTo>
                  <a:pt x="3096783" y="0"/>
                </a:lnTo>
                <a:lnTo>
                  <a:pt x="3096783" y="1738070"/>
                </a:lnTo>
                <a:lnTo>
                  <a:pt x="0" y="1738070"/>
                </a:lnTo>
                <a:lnTo>
                  <a:pt x="0" y="0"/>
                </a:lnTo>
                <a:close/>
              </a:path>
            </a:pathLst>
          </a:custGeom>
          <a:blipFill>
            <a:blip r:embed="rId3"/>
            <a:stretch>
              <a:fillRect/>
            </a:stretch>
          </a:blipFill>
        </p:spPr>
        <p:txBody>
          <a:bodyPr/>
          <a:lstStyle/>
          <a:p>
            <a:endParaRPr lang="en-US"/>
          </a:p>
        </p:txBody>
      </p:sp>
      <p:sp>
        <p:nvSpPr>
          <p:cNvPr id="13" name="Freeform 13"/>
          <p:cNvSpPr/>
          <p:nvPr/>
        </p:nvSpPr>
        <p:spPr>
          <a:xfrm>
            <a:off x="14233985" y="835377"/>
            <a:ext cx="3157098" cy="1771921"/>
          </a:xfrm>
          <a:custGeom>
            <a:avLst/>
            <a:gdLst/>
            <a:ahLst/>
            <a:cxnLst/>
            <a:rect l="l" t="t" r="r" b="b"/>
            <a:pathLst>
              <a:path w="3157098" h="1771921">
                <a:moveTo>
                  <a:pt x="0" y="0"/>
                </a:moveTo>
                <a:lnTo>
                  <a:pt x="3157098" y="0"/>
                </a:lnTo>
                <a:lnTo>
                  <a:pt x="3157098" y="1771922"/>
                </a:lnTo>
                <a:lnTo>
                  <a:pt x="0" y="1771922"/>
                </a:lnTo>
                <a:lnTo>
                  <a:pt x="0" y="0"/>
                </a:lnTo>
                <a:close/>
              </a:path>
            </a:pathLst>
          </a:custGeom>
          <a:blipFill>
            <a:blip r:embed="rId4"/>
            <a:stretch>
              <a:fillRect/>
            </a:stretch>
          </a:blipFill>
        </p:spPr>
        <p:txBody>
          <a:bodyPr/>
          <a:lstStyle/>
          <a:p>
            <a:endParaRPr lang="en-US"/>
          </a:p>
        </p:txBody>
      </p:sp>
      <p:grpSp>
        <p:nvGrpSpPr>
          <p:cNvPr id="14" name="Group 14"/>
          <p:cNvGrpSpPr/>
          <p:nvPr/>
        </p:nvGrpSpPr>
        <p:grpSpPr>
          <a:xfrm>
            <a:off x="1289381" y="2999844"/>
            <a:ext cx="8700091" cy="904943"/>
            <a:chOff x="0" y="0"/>
            <a:chExt cx="2291382" cy="238339"/>
          </a:xfrm>
        </p:grpSpPr>
        <p:sp>
          <p:nvSpPr>
            <p:cNvPr id="15" name="Freeform 15"/>
            <p:cNvSpPr/>
            <p:nvPr/>
          </p:nvSpPr>
          <p:spPr>
            <a:xfrm>
              <a:off x="0" y="0"/>
              <a:ext cx="2291382" cy="238339"/>
            </a:xfrm>
            <a:custGeom>
              <a:avLst/>
              <a:gdLst/>
              <a:ahLst/>
              <a:cxnLst/>
              <a:rect l="l" t="t" r="r" b="b"/>
              <a:pathLst>
                <a:path w="2291382" h="238339">
                  <a:moveTo>
                    <a:pt x="0" y="0"/>
                  </a:moveTo>
                  <a:lnTo>
                    <a:pt x="2291382" y="0"/>
                  </a:lnTo>
                  <a:lnTo>
                    <a:pt x="2291382" y="238339"/>
                  </a:lnTo>
                  <a:lnTo>
                    <a:pt x="0" y="238339"/>
                  </a:lnTo>
                  <a:close/>
                </a:path>
              </a:pathLst>
            </a:custGeom>
            <a:solidFill>
              <a:srgbClr val="303030"/>
            </a:solidFill>
          </p:spPr>
          <p:txBody>
            <a:bodyPr/>
            <a:lstStyle/>
            <a:p>
              <a:endParaRPr lang="en-US"/>
            </a:p>
          </p:txBody>
        </p:sp>
        <p:sp>
          <p:nvSpPr>
            <p:cNvPr id="16" name="TextBox 16"/>
            <p:cNvSpPr txBox="1"/>
            <p:nvPr/>
          </p:nvSpPr>
          <p:spPr>
            <a:xfrm>
              <a:off x="0" y="-76200"/>
              <a:ext cx="2291382" cy="314539"/>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464190" y="3018941"/>
            <a:ext cx="822253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Males Are Targets of Sextortion</a:t>
            </a:r>
          </a:p>
        </p:txBody>
      </p:sp>
      <p:sp>
        <p:nvSpPr>
          <p:cNvPr id="18" name="TextBox 18"/>
          <p:cNvSpPr txBox="1"/>
          <p:nvPr/>
        </p:nvSpPr>
        <p:spPr>
          <a:xfrm>
            <a:off x="8488629" y="682552"/>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0852640" y="692077"/>
            <a:ext cx="6708501" cy="2076732"/>
            <a:chOff x="0" y="0"/>
            <a:chExt cx="2933107" cy="907994"/>
          </a:xfrm>
        </p:grpSpPr>
        <p:sp>
          <p:nvSpPr>
            <p:cNvPr id="5" name="Freeform 5"/>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6" name="TextBox 6"/>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704850" y="3875698"/>
            <a:ext cx="17383125" cy="3687814"/>
          </a:xfrm>
          <a:prstGeom prst="rect">
            <a:avLst/>
          </a:prstGeom>
        </p:spPr>
        <p:txBody>
          <a:bodyPr lIns="0" tIns="0" rIns="0" bIns="0" rtlCol="0" anchor="t">
            <a:spAutoFit/>
          </a:bodyPr>
          <a:lstStyle/>
          <a:p>
            <a:pPr marL="917574" lvl="1" indent="-458787" algn="l">
              <a:lnSpc>
                <a:spcPts val="6799"/>
              </a:lnSpc>
              <a:buFont typeface="Arial"/>
              <a:buChar char="•"/>
            </a:pPr>
            <a:r>
              <a:rPr lang="en-US" sz="4249" b="1">
                <a:solidFill>
                  <a:srgbClr val="FFFFFF"/>
                </a:solidFill>
                <a:latin typeface="Roboto Bold"/>
                <a:ea typeface="Roboto Bold"/>
                <a:cs typeface="Roboto Bold"/>
                <a:sym typeface="Roboto Bold"/>
              </a:rPr>
              <a:t>36.2 million reports of online child exploitation in 2023.[1] </a:t>
            </a:r>
          </a:p>
          <a:p>
            <a:pPr marL="917574" lvl="1" indent="-458787" algn="l">
              <a:lnSpc>
                <a:spcPts val="6799"/>
              </a:lnSpc>
              <a:buFont typeface="Arial"/>
              <a:buChar char="•"/>
            </a:pPr>
            <a:r>
              <a:rPr lang="en-US" sz="4249" b="1">
                <a:solidFill>
                  <a:srgbClr val="FFFFFF"/>
                </a:solidFill>
                <a:latin typeface="Roboto Bold"/>
                <a:ea typeface="Roboto Bold"/>
                <a:cs typeface="Roboto Bold"/>
                <a:sym typeface="Roboto Bold"/>
              </a:rPr>
              <a:t>Males, ages 14 to 17, are especially targeted by Sextortionists.[2]</a:t>
            </a:r>
          </a:p>
          <a:p>
            <a:pPr algn="l">
              <a:lnSpc>
                <a:spcPts val="960"/>
              </a:lnSpc>
            </a:pPr>
            <a:endParaRPr lang="en-US" sz="4249" b="1">
              <a:solidFill>
                <a:srgbClr val="FFFFFF"/>
              </a:solidFill>
              <a:latin typeface="Roboto Bold"/>
              <a:ea typeface="Roboto Bold"/>
              <a:cs typeface="Roboto Bold"/>
              <a:sym typeface="Roboto Bold"/>
            </a:endParaRPr>
          </a:p>
          <a:p>
            <a:pPr marL="917574" lvl="1" indent="-458787" algn="l">
              <a:lnSpc>
                <a:spcPts val="4674"/>
              </a:lnSpc>
              <a:buFont typeface="Arial"/>
              <a:buChar char="•"/>
            </a:pPr>
            <a:r>
              <a:rPr lang="en-US" sz="4249" b="1">
                <a:solidFill>
                  <a:srgbClr val="004F59"/>
                </a:solidFill>
                <a:latin typeface="Roboto Bold"/>
                <a:ea typeface="Roboto Bold"/>
                <a:cs typeface="Roboto Bold"/>
                <a:sym typeface="Roboto Bold"/>
              </a:rPr>
              <a:t>90% of male victims are </a:t>
            </a:r>
            <a:r>
              <a:rPr lang="en-US" sz="4249" b="1">
                <a:solidFill>
                  <a:srgbClr val="FF5757"/>
                </a:solidFill>
                <a:latin typeface="Roboto Bold"/>
                <a:ea typeface="Roboto Bold"/>
                <a:cs typeface="Roboto Bold"/>
                <a:sym typeface="Roboto Bold"/>
              </a:rPr>
              <a:t>‘sextorted’ for money</a:t>
            </a:r>
            <a:r>
              <a:rPr lang="en-US" sz="4249" b="1">
                <a:solidFill>
                  <a:srgbClr val="004F59"/>
                </a:solidFill>
                <a:latin typeface="Roboto Bold"/>
                <a:ea typeface="Roboto Bold"/>
                <a:cs typeface="Roboto Bold"/>
                <a:sym typeface="Roboto Bold"/>
              </a:rPr>
              <a:t>, while females are often ‘sextorted’ for sexual content or sex acts.[2]</a:t>
            </a:r>
          </a:p>
          <a:p>
            <a:pPr algn="l">
              <a:lnSpc>
                <a:spcPts val="4674"/>
              </a:lnSpc>
            </a:pPr>
            <a:endParaRPr lang="en-US" sz="4249" b="1">
              <a:solidFill>
                <a:srgbClr val="004F59"/>
              </a:solidFill>
              <a:latin typeface="Roboto Bold"/>
              <a:ea typeface="Roboto Bold"/>
              <a:cs typeface="Roboto Bold"/>
              <a:sym typeface="Roboto Bold"/>
            </a:endParaRPr>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1" name="TextBox 11"/>
          <p:cNvSpPr txBox="1"/>
          <p:nvPr/>
        </p:nvSpPr>
        <p:spPr>
          <a:xfrm>
            <a:off x="3604680" y="9002196"/>
            <a:ext cx="12994940" cy="626826"/>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National Center for Missing &amp; Exploited Children (2023). 2023 CyberTipline Report, p. 3. </a:t>
            </a:r>
          </a:p>
          <a:p>
            <a:pPr marL="259080" lvl="1" indent="-129540" algn="l">
              <a:lnSpc>
                <a:spcPts val="1679"/>
              </a:lnSpc>
              <a:buAutoNum type="arabicPeriod"/>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pp. 9, 13.</a:t>
            </a:r>
          </a:p>
          <a:p>
            <a:pPr marL="259080" lvl="1" indent="-129540" algn="l">
              <a:lnSpc>
                <a:spcPts val="1679"/>
              </a:lnSpc>
              <a:buAutoNum type="arabicPeriod"/>
            </a:pPr>
            <a:r>
              <a:rPr lang="en-US" sz="1200">
                <a:solidFill>
                  <a:srgbClr val="004F59"/>
                </a:solidFill>
                <a:latin typeface="Roboto"/>
                <a:ea typeface="Roboto"/>
                <a:cs typeface="Roboto"/>
                <a:sym typeface="Roboto"/>
              </a:rPr>
              <a:t>Thorn (2023). LGBTQ+ Youth Perspectives: How LGBTQ+ Youth are Navigating Exploration and Risks of Sexual Exploitation Online, p. 10, 14.</a:t>
            </a:r>
          </a:p>
        </p:txBody>
      </p:sp>
      <p:sp>
        <p:nvSpPr>
          <p:cNvPr id="12" name="Freeform 12"/>
          <p:cNvSpPr/>
          <p:nvPr/>
        </p:nvSpPr>
        <p:spPr>
          <a:xfrm>
            <a:off x="10994327" y="866207"/>
            <a:ext cx="3096783" cy="1738070"/>
          </a:xfrm>
          <a:custGeom>
            <a:avLst/>
            <a:gdLst/>
            <a:ahLst/>
            <a:cxnLst/>
            <a:rect l="l" t="t" r="r" b="b"/>
            <a:pathLst>
              <a:path w="3096783" h="1738070">
                <a:moveTo>
                  <a:pt x="0" y="0"/>
                </a:moveTo>
                <a:lnTo>
                  <a:pt x="3096783" y="0"/>
                </a:lnTo>
                <a:lnTo>
                  <a:pt x="3096783" y="1738070"/>
                </a:lnTo>
                <a:lnTo>
                  <a:pt x="0" y="1738070"/>
                </a:lnTo>
                <a:lnTo>
                  <a:pt x="0" y="0"/>
                </a:lnTo>
                <a:close/>
              </a:path>
            </a:pathLst>
          </a:custGeom>
          <a:blipFill>
            <a:blip r:embed="rId3"/>
            <a:stretch>
              <a:fillRect/>
            </a:stretch>
          </a:blipFill>
        </p:spPr>
        <p:txBody>
          <a:bodyPr/>
          <a:lstStyle/>
          <a:p>
            <a:endParaRPr lang="en-US"/>
          </a:p>
        </p:txBody>
      </p:sp>
      <p:sp>
        <p:nvSpPr>
          <p:cNvPr id="13" name="Freeform 13"/>
          <p:cNvSpPr/>
          <p:nvPr/>
        </p:nvSpPr>
        <p:spPr>
          <a:xfrm>
            <a:off x="14233985" y="835377"/>
            <a:ext cx="3157098" cy="1771921"/>
          </a:xfrm>
          <a:custGeom>
            <a:avLst/>
            <a:gdLst/>
            <a:ahLst/>
            <a:cxnLst/>
            <a:rect l="l" t="t" r="r" b="b"/>
            <a:pathLst>
              <a:path w="3157098" h="1771921">
                <a:moveTo>
                  <a:pt x="0" y="0"/>
                </a:moveTo>
                <a:lnTo>
                  <a:pt x="3157098" y="0"/>
                </a:lnTo>
                <a:lnTo>
                  <a:pt x="3157098" y="1771922"/>
                </a:lnTo>
                <a:lnTo>
                  <a:pt x="0" y="1771922"/>
                </a:lnTo>
                <a:lnTo>
                  <a:pt x="0" y="0"/>
                </a:lnTo>
                <a:close/>
              </a:path>
            </a:pathLst>
          </a:custGeom>
          <a:blipFill>
            <a:blip r:embed="rId4"/>
            <a:stretch>
              <a:fillRect/>
            </a:stretch>
          </a:blipFill>
        </p:spPr>
        <p:txBody>
          <a:bodyPr/>
          <a:lstStyle/>
          <a:p>
            <a:endParaRPr lang="en-US"/>
          </a:p>
        </p:txBody>
      </p:sp>
      <p:grpSp>
        <p:nvGrpSpPr>
          <p:cNvPr id="14" name="Group 14"/>
          <p:cNvGrpSpPr/>
          <p:nvPr/>
        </p:nvGrpSpPr>
        <p:grpSpPr>
          <a:xfrm>
            <a:off x="1289381" y="2999844"/>
            <a:ext cx="8700091" cy="904943"/>
            <a:chOff x="0" y="0"/>
            <a:chExt cx="2291382" cy="238339"/>
          </a:xfrm>
        </p:grpSpPr>
        <p:sp>
          <p:nvSpPr>
            <p:cNvPr id="15" name="Freeform 15"/>
            <p:cNvSpPr/>
            <p:nvPr/>
          </p:nvSpPr>
          <p:spPr>
            <a:xfrm>
              <a:off x="0" y="0"/>
              <a:ext cx="2291382" cy="238339"/>
            </a:xfrm>
            <a:custGeom>
              <a:avLst/>
              <a:gdLst/>
              <a:ahLst/>
              <a:cxnLst/>
              <a:rect l="l" t="t" r="r" b="b"/>
              <a:pathLst>
                <a:path w="2291382" h="238339">
                  <a:moveTo>
                    <a:pt x="0" y="0"/>
                  </a:moveTo>
                  <a:lnTo>
                    <a:pt x="2291382" y="0"/>
                  </a:lnTo>
                  <a:lnTo>
                    <a:pt x="2291382" y="238339"/>
                  </a:lnTo>
                  <a:lnTo>
                    <a:pt x="0" y="238339"/>
                  </a:lnTo>
                  <a:close/>
                </a:path>
              </a:pathLst>
            </a:custGeom>
            <a:solidFill>
              <a:srgbClr val="303030"/>
            </a:solidFill>
          </p:spPr>
          <p:txBody>
            <a:bodyPr/>
            <a:lstStyle/>
            <a:p>
              <a:endParaRPr lang="en-US"/>
            </a:p>
          </p:txBody>
        </p:sp>
        <p:sp>
          <p:nvSpPr>
            <p:cNvPr id="16" name="TextBox 16"/>
            <p:cNvSpPr txBox="1"/>
            <p:nvPr/>
          </p:nvSpPr>
          <p:spPr>
            <a:xfrm>
              <a:off x="0" y="-76200"/>
              <a:ext cx="2291382" cy="314539"/>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464190" y="3018941"/>
            <a:ext cx="822253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Males Are Targets of Sextortion</a:t>
            </a:r>
          </a:p>
        </p:txBody>
      </p:sp>
      <p:sp>
        <p:nvSpPr>
          <p:cNvPr id="18" name="TextBox 18"/>
          <p:cNvSpPr txBox="1"/>
          <p:nvPr/>
        </p:nvSpPr>
        <p:spPr>
          <a:xfrm>
            <a:off x="8488629" y="682552"/>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0852640" y="692077"/>
            <a:ext cx="6708501" cy="2076732"/>
            <a:chOff x="0" y="0"/>
            <a:chExt cx="2933107" cy="907994"/>
          </a:xfrm>
        </p:grpSpPr>
        <p:sp>
          <p:nvSpPr>
            <p:cNvPr id="5" name="Freeform 5"/>
            <p:cNvSpPr/>
            <p:nvPr/>
          </p:nvSpPr>
          <p:spPr>
            <a:xfrm>
              <a:off x="0" y="0"/>
              <a:ext cx="2933107" cy="907994"/>
            </a:xfrm>
            <a:custGeom>
              <a:avLst/>
              <a:gdLst/>
              <a:ahLst/>
              <a:cxnLst/>
              <a:rect l="l" t="t" r="r" b="b"/>
              <a:pathLst>
                <a:path w="2933107" h="907994">
                  <a:moveTo>
                    <a:pt x="0" y="0"/>
                  </a:moveTo>
                  <a:lnTo>
                    <a:pt x="2933107" y="0"/>
                  </a:lnTo>
                  <a:lnTo>
                    <a:pt x="2933107" y="907994"/>
                  </a:lnTo>
                  <a:lnTo>
                    <a:pt x="0" y="907994"/>
                  </a:lnTo>
                  <a:close/>
                </a:path>
              </a:pathLst>
            </a:custGeom>
            <a:solidFill>
              <a:srgbClr val="FFFFFF"/>
            </a:solidFill>
          </p:spPr>
          <p:txBody>
            <a:bodyPr/>
            <a:lstStyle/>
            <a:p>
              <a:endParaRPr lang="en-US"/>
            </a:p>
          </p:txBody>
        </p:sp>
        <p:sp>
          <p:nvSpPr>
            <p:cNvPr id="6" name="TextBox 6"/>
            <p:cNvSpPr txBox="1"/>
            <p:nvPr/>
          </p:nvSpPr>
          <p:spPr>
            <a:xfrm>
              <a:off x="0" y="-76200"/>
              <a:ext cx="2933107" cy="984194"/>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704850" y="3875698"/>
            <a:ext cx="17383125" cy="4481573"/>
          </a:xfrm>
          <a:prstGeom prst="rect">
            <a:avLst/>
          </a:prstGeom>
        </p:spPr>
        <p:txBody>
          <a:bodyPr lIns="0" tIns="0" rIns="0" bIns="0" rtlCol="0" anchor="t">
            <a:spAutoFit/>
          </a:bodyPr>
          <a:lstStyle/>
          <a:p>
            <a:pPr marL="917574" lvl="1" indent="-458787" algn="l">
              <a:lnSpc>
                <a:spcPts val="6799"/>
              </a:lnSpc>
              <a:buFont typeface="Arial"/>
              <a:buChar char="•"/>
            </a:pPr>
            <a:r>
              <a:rPr lang="en-US" sz="4249" b="1">
                <a:solidFill>
                  <a:srgbClr val="FFFFFF"/>
                </a:solidFill>
                <a:latin typeface="Roboto Bold"/>
                <a:ea typeface="Roboto Bold"/>
                <a:cs typeface="Roboto Bold"/>
                <a:sym typeface="Roboto Bold"/>
              </a:rPr>
              <a:t>36.2 million reports of online child exploitation in 2023.[1] </a:t>
            </a:r>
          </a:p>
          <a:p>
            <a:pPr marL="917574" lvl="1" indent="-458787" algn="l">
              <a:lnSpc>
                <a:spcPts val="6799"/>
              </a:lnSpc>
              <a:buFont typeface="Arial"/>
              <a:buChar char="•"/>
            </a:pPr>
            <a:r>
              <a:rPr lang="en-US" sz="4249" b="1">
                <a:solidFill>
                  <a:srgbClr val="FFFFFF"/>
                </a:solidFill>
                <a:latin typeface="Roboto Bold"/>
                <a:ea typeface="Roboto Bold"/>
                <a:cs typeface="Roboto Bold"/>
                <a:sym typeface="Roboto Bold"/>
              </a:rPr>
              <a:t>Males, ages 14 to 17, are especially targeted by Sextortionists.[2]</a:t>
            </a:r>
          </a:p>
          <a:p>
            <a:pPr algn="l">
              <a:lnSpc>
                <a:spcPts val="960"/>
              </a:lnSpc>
            </a:pPr>
            <a:endParaRPr lang="en-US" sz="4249" b="1">
              <a:solidFill>
                <a:srgbClr val="FFFFFF"/>
              </a:solidFill>
              <a:latin typeface="Roboto Bold"/>
              <a:ea typeface="Roboto Bold"/>
              <a:cs typeface="Roboto Bold"/>
              <a:sym typeface="Roboto Bold"/>
            </a:endParaRPr>
          </a:p>
          <a:p>
            <a:pPr marL="917574" lvl="1" indent="-458787" algn="l">
              <a:lnSpc>
                <a:spcPts val="4674"/>
              </a:lnSpc>
              <a:buFont typeface="Arial"/>
              <a:buChar char="•"/>
            </a:pPr>
            <a:r>
              <a:rPr lang="en-US" sz="4249" b="1">
                <a:solidFill>
                  <a:srgbClr val="FFFFFF"/>
                </a:solidFill>
                <a:latin typeface="Roboto Bold"/>
                <a:ea typeface="Roboto Bold"/>
                <a:cs typeface="Roboto Bold"/>
                <a:sym typeface="Roboto Bold"/>
              </a:rPr>
              <a:t>90% of male victims are ‘sextorted’ for money, while females are often ‘sextorted’ for sexual content or sex acts.[2]</a:t>
            </a:r>
          </a:p>
          <a:p>
            <a:pPr algn="l">
              <a:lnSpc>
                <a:spcPts val="1600"/>
              </a:lnSpc>
            </a:pPr>
            <a:endParaRPr lang="en-US" sz="4249" b="1">
              <a:solidFill>
                <a:srgbClr val="FFFFFF"/>
              </a:solidFill>
              <a:latin typeface="Roboto Bold"/>
              <a:ea typeface="Roboto Bold"/>
              <a:cs typeface="Roboto Bold"/>
              <a:sym typeface="Roboto Bold"/>
            </a:endParaRPr>
          </a:p>
          <a:p>
            <a:pPr marL="917574" lvl="1" indent="-458787" algn="l">
              <a:lnSpc>
                <a:spcPts val="4674"/>
              </a:lnSpc>
              <a:buFont typeface="Arial"/>
              <a:buChar char="•"/>
            </a:pPr>
            <a:r>
              <a:rPr lang="en-US" sz="4249" b="1">
                <a:solidFill>
                  <a:srgbClr val="004F59"/>
                </a:solidFill>
                <a:latin typeface="Roboto Bold"/>
                <a:ea typeface="Roboto Bold"/>
                <a:cs typeface="Roboto Bold"/>
                <a:sym typeface="Roboto Bold"/>
              </a:rPr>
              <a:t>Most LGBTQ+ youth rely heavily on </a:t>
            </a:r>
            <a:r>
              <a:rPr lang="en-US" sz="4249" b="1">
                <a:solidFill>
                  <a:srgbClr val="FF5757"/>
                </a:solidFill>
                <a:latin typeface="Roboto Bold"/>
                <a:ea typeface="Roboto Bold"/>
                <a:cs typeface="Roboto Bold"/>
                <a:sym typeface="Roboto Bold"/>
              </a:rPr>
              <a:t>online social circles</a:t>
            </a:r>
            <a:r>
              <a:rPr lang="en-US" sz="4249" b="1">
                <a:solidFill>
                  <a:srgbClr val="004F59"/>
                </a:solidFill>
                <a:latin typeface="Roboto Bold"/>
                <a:ea typeface="Roboto Bold"/>
                <a:cs typeface="Roboto Bold"/>
                <a:sym typeface="Roboto Bold"/>
              </a:rPr>
              <a:t>, significantly increasing their exposure to predators.</a:t>
            </a:r>
            <a:r>
              <a:rPr lang="en-US" sz="4249" b="1">
                <a:solidFill>
                  <a:srgbClr val="008EAA"/>
                </a:solidFill>
                <a:latin typeface="Roboto Bold"/>
                <a:ea typeface="Roboto Bold"/>
                <a:cs typeface="Roboto Bold"/>
                <a:sym typeface="Roboto Bold"/>
              </a:rPr>
              <a:t>[3]</a:t>
            </a:r>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REALITY</a:t>
            </a:r>
          </a:p>
        </p:txBody>
      </p:sp>
      <p:sp>
        <p:nvSpPr>
          <p:cNvPr id="11" name="TextBox 11"/>
          <p:cNvSpPr txBox="1"/>
          <p:nvPr/>
        </p:nvSpPr>
        <p:spPr>
          <a:xfrm>
            <a:off x="3604680" y="9002196"/>
            <a:ext cx="12994940" cy="626826"/>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National Center for Missing &amp; Exploited Children (2023). 2023 CyberTipline Report, p. 3. </a:t>
            </a:r>
          </a:p>
          <a:p>
            <a:pPr marL="259080" lvl="1" indent="-129540" algn="l">
              <a:lnSpc>
                <a:spcPts val="1679"/>
              </a:lnSpc>
              <a:buAutoNum type="arabicPeriod"/>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pp. 9, 13.</a:t>
            </a:r>
          </a:p>
          <a:p>
            <a:pPr marL="259080" lvl="1" indent="-129540" algn="l">
              <a:lnSpc>
                <a:spcPts val="1679"/>
              </a:lnSpc>
              <a:buAutoNum type="arabicPeriod"/>
            </a:pPr>
            <a:r>
              <a:rPr lang="en-US" sz="1200">
                <a:solidFill>
                  <a:srgbClr val="004F59"/>
                </a:solidFill>
                <a:latin typeface="Roboto"/>
                <a:ea typeface="Roboto"/>
                <a:cs typeface="Roboto"/>
                <a:sym typeface="Roboto"/>
              </a:rPr>
              <a:t>Thorn (2023). LGBTQ+ Youth Perspectives: How LGBTQ+ Youth are Navigating Exploration and Risks of Sexual Exploitation Online, p. 10, 14.</a:t>
            </a:r>
          </a:p>
        </p:txBody>
      </p:sp>
      <p:sp>
        <p:nvSpPr>
          <p:cNvPr id="12" name="Freeform 12"/>
          <p:cNvSpPr/>
          <p:nvPr/>
        </p:nvSpPr>
        <p:spPr>
          <a:xfrm>
            <a:off x="10994327" y="866207"/>
            <a:ext cx="3096783" cy="1738070"/>
          </a:xfrm>
          <a:custGeom>
            <a:avLst/>
            <a:gdLst/>
            <a:ahLst/>
            <a:cxnLst/>
            <a:rect l="l" t="t" r="r" b="b"/>
            <a:pathLst>
              <a:path w="3096783" h="1738070">
                <a:moveTo>
                  <a:pt x="0" y="0"/>
                </a:moveTo>
                <a:lnTo>
                  <a:pt x="3096783" y="0"/>
                </a:lnTo>
                <a:lnTo>
                  <a:pt x="3096783" y="1738070"/>
                </a:lnTo>
                <a:lnTo>
                  <a:pt x="0" y="1738070"/>
                </a:lnTo>
                <a:lnTo>
                  <a:pt x="0" y="0"/>
                </a:lnTo>
                <a:close/>
              </a:path>
            </a:pathLst>
          </a:custGeom>
          <a:blipFill>
            <a:blip r:embed="rId3"/>
            <a:stretch>
              <a:fillRect/>
            </a:stretch>
          </a:blipFill>
        </p:spPr>
        <p:txBody>
          <a:bodyPr/>
          <a:lstStyle/>
          <a:p>
            <a:endParaRPr lang="en-US"/>
          </a:p>
        </p:txBody>
      </p:sp>
      <p:sp>
        <p:nvSpPr>
          <p:cNvPr id="13" name="Freeform 13"/>
          <p:cNvSpPr/>
          <p:nvPr/>
        </p:nvSpPr>
        <p:spPr>
          <a:xfrm>
            <a:off x="14233985" y="835377"/>
            <a:ext cx="3157098" cy="1771921"/>
          </a:xfrm>
          <a:custGeom>
            <a:avLst/>
            <a:gdLst/>
            <a:ahLst/>
            <a:cxnLst/>
            <a:rect l="l" t="t" r="r" b="b"/>
            <a:pathLst>
              <a:path w="3157098" h="1771921">
                <a:moveTo>
                  <a:pt x="0" y="0"/>
                </a:moveTo>
                <a:lnTo>
                  <a:pt x="3157098" y="0"/>
                </a:lnTo>
                <a:lnTo>
                  <a:pt x="3157098" y="1771922"/>
                </a:lnTo>
                <a:lnTo>
                  <a:pt x="0" y="1771922"/>
                </a:lnTo>
                <a:lnTo>
                  <a:pt x="0" y="0"/>
                </a:lnTo>
                <a:close/>
              </a:path>
            </a:pathLst>
          </a:custGeom>
          <a:blipFill>
            <a:blip r:embed="rId4"/>
            <a:stretch>
              <a:fillRect/>
            </a:stretch>
          </a:blipFill>
        </p:spPr>
        <p:txBody>
          <a:bodyPr/>
          <a:lstStyle/>
          <a:p>
            <a:endParaRPr lang="en-US"/>
          </a:p>
        </p:txBody>
      </p:sp>
      <p:grpSp>
        <p:nvGrpSpPr>
          <p:cNvPr id="14" name="Group 14"/>
          <p:cNvGrpSpPr/>
          <p:nvPr/>
        </p:nvGrpSpPr>
        <p:grpSpPr>
          <a:xfrm>
            <a:off x="1289381" y="2999844"/>
            <a:ext cx="8700091" cy="904943"/>
            <a:chOff x="0" y="0"/>
            <a:chExt cx="2291382" cy="238339"/>
          </a:xfrm>
        </p:grpSpPr>
        <p:sp>
          <p:nvSpPr>
            <p:cNvPr id="15" name="Freeform 15"/>
            <p:cNvSpPr/>
            <p:nvPr/>
          </p:nvSpPr>
          <p:spPr>
            <a:xfrm>
              <a:off x="0" y="0"/>
              <a:ext cx="2291382" cy="238339"/>
            </a:xfrm>
            <a:custGeom>
              <a:avLst/>
              <a:gdLst/>
              <a:ahLst/>
              <a:cxnLst/>
              <a:rect l="l" t="t" r="r" b="b"/>
              <a:pathLst>
                <a:path w="2291382" h="238339">
                  <a:moveTo>
                    <a:pt x="0" y="0"/>
                  </a:moveTo>
                  <a:lnTo>
                    <a:pt x="2291382" y="0"/>
                  </a:lnTo>
                  <a:lnTo>
                    <a:pt x="2291382" y="238339"/>
                  </a:lnTo>
                  <a:lnTo>
                    <a:pt x="0" y="238339"/>
                  </a:lnTo>
                  <a:close/>
                </a:path>
              </a:pathLst>
            </a:custGeom>
            <a:solidFill>
              <a:srgbClr val="303030"/>
            </a:solidFill>
          </p:spPr>
          <p:txBody>
            <a:bodyPr/>
            <a:lstStyle/>
            <a:p>
              <a:endParaRPr lang="en-US"/>
            </a:p>
          </p:txBody>
        </p:sp>
        <p:sp>
          <p:nvSpPr>
            <p:cNvPr id="16" name="TextBox 16"/>
            <p:cNvSpPr txBox="1"/>
            <p:nvPr/>
          </p:nvSpPr>
          <p:spPr>
            <a:xfrm>
              <a:off x="0" y="-76200"/>
              <a:ext cx="2291382" cy="314539"/>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464190" y="3018941"/>
            <a:ext cx="822253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Males Are Targets of Sextortion</a:t>
            </a:r>
          </a:p>
        </p:txBody>
      </p:sp>
      <p:sp>
        <p:nvSpPr>
          <p:cNvPr id="18" name="TextBox 18"/>
          <p:cNvSpPr txBox="1"/>
          <p:nvPr/>
        </p:nvSpPr>
        <p:spPr>
          <a:xfrm>
            <a:off x="8488629" y="682552"/>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25659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41756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964236" y="1250072"/>
            <a:ext cx="11614584" cy="1111843"/>
          </a:xfrm>
          <a:prstGeom prst="rect">
            <a:avLst/>
          </a:prstGeom>
        </p:spPr>
        <p:txBody>
          <a:bodyPr lIns="0" tIns="0" rIns="0" bIns="0" rtlCol="0" anchor="t">
            <a:spAutoFit/>
          </a:bodyPr>
          <a:lstStyle/>
          <a:p>
            <a:pPr algn="l">
              <a:lnSpc>
                <a:spcPts val="8959"/>
              </a:lnSpc>
              <a:spcBef>
                <a:spcPct val="0"/>
              </a:spcBef>
            </a:pPr>
            <a:r>
              <a:rPr lang="en-US" sz="6399" dirty="0">
                <a:solidFill>
                  <a:srgbClr val="004F59"/>
                </a:solidFill>
                <a:latin typeface="League Spartan"/>
                <a:ea typeface="League Spartan"/>
                <a:cs typeface="League Spartan"/>
                <a:sym typeface="League Spartan"/>
              </a:rPr>
              <a:t>LEARN MORE</a:t>
            </a:r>
          </a:p>
        </p:txBody>
      </p:sp>
      <p:sp>
        <p:nvSpPr>
          <p:cNvPr id="11" name="TextBox 11"/>
          <p:cNvSpPr txBox="1"/>
          <p:nvPr/>
        </p:nvSpPr>
        <p:spPr>
          <a:xfrm>
            <a:off x="1421513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2" name="TextBox 12"/>
          <p:cNvSpPr txBox="1"/>
          <p:nvPr/>
        </p:nvSpPr>
        <p:spPr>
          <a:xfrm>
            <a:off x="968340" y="4123762"/>
            <a:ext cx="14934825" cy="4034830"/>
          </a:xfrm>
          <a:prstGeom prst="rect">
            <a:avLst/>
          </a:prstGeom>
        </p:spPr>
        <p:txBody>
          <a:bodyPr lIns="0" tIns="0" rIns="0" bIns="0" rtlCol="0" anchor="t">
            <a:spAutoFit/>
          </a:bodyPr>
          <a:lstStyle/>
          <a:p>
            <a:pPr marL="917576" lvl="1" indent="-458788" algn="l">
              <a:lnSpc>
                <a:spcPts val="4675"/>
              </a:lnSpc>
              <a:buFont typeface="Arial"/>
              <a:buChar char="•"/>
            </a:pPr>
            <a:r>
              <a:rPr lang="en-US" sz="4250" b="1" dirty="0">
                <a:solidFill>
                  <a:srgbClr val="004F59"/>
                </a:solidFill>
                <a:latin typeface="Roboto Bold"/>
                <a:ea typeface="Roboto Bold"/>
                <a:cs typeface="Roboto Bold"/>
                <a:sym typeface="Roboto Bold"/>
              </a:rPr>
              <a:t>The "Myths &amp; Reality" presentation also discusses:</a:t>
            </a:r>
          </a:p>
          <a:p>
            <a:pPr algn="l">
              <a:lnSpc>
                <a:spcPts val="2200"/>
              </a:lnSpc>
            </a:pPr>
            <a:endParaRPr lang="en-US" sz="4250" b="1" dirty="0">
              <a:solidFill>
                <a:srgbClr val="004F59"/>
              </a:solidFill>
              <a:latin typeface="Roboto Bold"/>
              <a:ea typeface="Roboto Bold"/>
              <a:cs typeface="Roboto Bold"/>
              <a:sym typeface="Roboto Bold"/>
            </a:endParaRPr>
          </a:p>
          <a:p>
            <a:pPr marL="1403362" lvl="2" indent="-467787" algn="l">
              <a:lnSpc>
                <a:spcPts val="4225"/>
              </a:lnSpc>
              <a:buFont typeface="Arial"/>
              <a:buChar char="⚬"/>
            </a:pPr>
            <a:r>
              <a:rPr lang="en-US" sz="3250" b="1" dirty="0">
                <a:solidFill>
                  <a:srgbClr val="004F59"/>
                </a:solidFill>
                <a:latin typeface="Roboto Bold"/>
                <a:ea typeface="Roboto Bold"/>
                <a:cs typeface="Roboto Bold"/>
                <a:sym typeface="Roboto Bold"/>
              </a:rPr>
              <a:t>Sexting acronyms parents should know</a:t>
            </a:r>
          </a:p>
          <a:p>
            <a:pPr marL="1403362" lvl="2" indent="-467787" algn="l">
              <a:lnSpc>
                <a:spcPts val="4225"/>
              </a:lnSpc>
              <a:buFont typeface="Arial"/>
              <a:buChar char="⚬"/>
            </a:pPr>
            <a:r>
              <a:rPr lang="en-US" sz="3250" b="1" dirty="0">
                <a:solidFill>
                  <a:srgbClr val="004F59"/>
                </a:solidFill>
                <a:latin typeface="Roboto Bold"/>
                <a:ea typeface="Roboto Bold"/>
                <a:cs typeface="Roboto Bold"/>
                <a:sym typeface="Roboto Bold"/>
              </a:rPr>
              <a:t>Missing U.S. children</a:t>
            </a:r>
          </a:p>
          <a:p>
            <a:pPr marL="1403362" lvl="2" indent="-467787" algn="l">
              <a:lnSpc>
                <a:spcPts val="4225"/>
              </a:lnSpc>
              <a:buFont typeface="Arial"/>
              <a:buChar char="⚬"/>
            </a:pPr>
            <a:r>
              <a:rPr lang="en-US" sz="3250" b="1" dirty="0">
                <a:solidFill>
                  <a:srgbClr val="004F59"/>
                </a:solidFill>
                <a:latin typeface="Roboto Bold"/>
                <a:ea typeface="Roboto Bold"/>
                <a:cs typeface="Roboto Bold"/>
                <a:sym typeface="Roboto Bold"/>
              </a:rPr>
              <a:t>Running away and homelessness</a:t>
            </a:r>
          </a:p>
          <a:p>
            <a:pPr marL="1403362" lvl="2" indent="-467787" algn="l">
              <a:lnSpc>
                <a:spcPts val="4225"/>
              </a:lnSpc>
              <a:buFont typeface="Arial"/>
              <a:buChar char="⚬"/>
            </a:pPr>
            <a:r>
              <a:rPr lang="en-US" sz="3250" b="1" dirty="0">
                <a:solidFill>
                  <a:srgbClr val="004F59"/>
                </a:solidFill>
                <a:latin typeface="Roboto Bold"/>
                <a:ea typeface="Roboto Bold"/>
                <a:cs typeface="Roboto Bold"/>
                <a:sym typeface="Roboto Bold"/>
              </a:rPr>
              <a:t>Female and peer recruiters</a:t>
            </a:r>
          </a:p>
          <a:p>
            <a:pPr marL="1403362" lvl="2" indent="-467787" algn="l">
              <a:lnSpc>
                <a:spcPts val="4225"/>
              </a:lnSpc>
              <a:buFont typeface="Arial"/>
              <a:buChar char="⚬"/>
            </a:pPr>
            <a:r>
              <a:rPr lang="en-US" sz="3250" b="1" dirty="0">
                <a:solidFill>
                  <a:srgbClr val="004F59"/>
                </a:solidFill>
                <a:latin typeface="Roboto Bold"/>
                <a:ea typeface="Roboto Bold"/>
                <a:cs typeface="Roboto Bold"/>
                <a:sym typeface="Roboto Bold"/>
              </a:rPr>
              <a:t>Trustworthy versus unsafe adults</a:t>
            </a:r>
          </a:p>
          <a:p>
            <a:pPr marL="1403362" lvl="2" indent="-467787" algn="l">
              <a:lnSpc>
                <a:spcPts val="4225"/>
              </a:lnSpc>
              <a:buFont typeface="Arial"/>
              <a:buChar char="⚬"/>
            </a:pPr>
            <a:r>
              <a:rPr lang="en-US" sz="3250" b="1" dirty="0">
                <a:solidFill>
                  <a:srgbClr val="004F59"/>
                </a:solidFill>
                <a:latin typeface="Roboto Bold"/>
                <a:ea typeface="Roboto Bold"/>
                <a:cs typeface="Roboto Bold"/>
                <a:sym typeface="Roboto Bold"/>
              </a:rPr>
              <a:t>Grooming and the pornography link</a:t>
            </a:r>
          </a:p>
        </p:txBody>
      </p:sp>
      <p:sp>
        <p:nvSpPr>
          <p:cNvPr id="13" name="TextBox 13"/>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grpSp>
        <p:nvGrpSpPr>
          <p:cNvPr id="14" name="Group 14"/>
          <p:cNvGrpSpPr/>
          <p:nvPr/>
        </p:nvGrpSpPr>
        <p:grpSpPr>
          <a:xfrm>
            <a:off x="1289381" y="2999844"/>
            <a:ext cx="4654219" cy="904943"/>
            <a:chOff x="0" y="0"/>
            <a:chExt cx="975831" cy="238339"/>
          </a:xfrm>
        </p:grpSpPr>
        <p:sp>
          <p:nvSpPr>
            <p:cNvPr id="15" name="Freeform 15"/>
            <p:cNvSpPr/>
            <p:nvPr/>
          </p:nvSpPr>
          <p:spPr>
            <a:xfrm>
              <a:off x="0" y="0"/>
              <a:ext cx="975831" cy="238339"/>
            </a:xfrm>
            <a:custGeom>
              <a:avLst/>
              <a:gdLst/>
              <a:ahLst/>
              <a:cxnLst/>
              <a:rect l="l" t="t" r="r" b="b"/>
              <a:pathLst>
                <a:path w="975831" h="238339">
                  <a:moveTo>
                    <a:pt x="0" y="0"/>
                  </a:moveTo>
                  <a:lnTo>
                    <a:pt x="975831" y="0"/>
                  </a:lnTo>
                  <a:lnTo>
                    <a:pt x="975831" y="238339"/>
                  </a:lnTo>
                  <a:lnTo>
                    <a:pt x="0" y="238339"/>
                  </a:lnTo>
                  <a:close/>
                </a:path>
              </a:pathLst>
            </a:custGeom>
            <a:solidFill>
              <a:srgbClr val="303030"/>
            </a:solidFill>
          </p:spPr>
          <p:txBody>
            <a:bodyPr/>
            <a:lstStyle/>
            <a:p>
              <a:endParaRPr lang="en-US"/>
            </a:p>
          </p:txBody>
        </p:sp>
        <p:sp>
          <p:nvSpPr>
            <p:cNvPr id="16" name="TextBox 16"/>
            <p:cNvSpPr txBox="1"/>
            <p:nvPr/>
          </p:nvSpPr>
          <p:spPr>
            <a:xfrm>
              <a:off x="0" y="-76200"/>
              <a:ext cx="975831" cy="314539"/>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575963" y="3018941"/>
            <a:ext cx="8222539" cy="771526"/>
          </a:xfrm>
          <a:prstGeom prst="rect">
            <a:avLst/>
          </a:prstGeom>
        </p:spPr>
        <p:txBody>
          <a:bodyPr lIns="0" tIns="0" rIns="0" bIns="0" rtlCol="0" anchor="t">
            <a:spAutoFit/>
          </a:bodyPr>
          <a:lstStyle/>
          <a:p>
            <a:pPr algn="l">
              <a:lnSpc>
                <a:spcPts val="6299"/>
              </a:lnSpc>
            </a:pPr>
            <a:r>
              <a:rPr lang="en-US" sz="4499" b="1" dirty="0">
                <a:solidFill>
                  <a:srgbClr val="FFFFFF"/>
                </a:solidFill>
                <a:latin typeface="Roboto Bold"/>
                <a:ea typeface="Roboto Bold"/>
                <a:cs typeface="Roboto Bold"/>
                <a:sym typeface="Roboto Bold"/>
              </a:rPr>
              <a:t>OTHER TOPICS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25659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41756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964236" y="1250072"/>
            <a:ext cx="11614584"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WHY SUBSCRIBE</a:t>
            </a:r>
          </a:p>
        </p:txBody>
      </p:sp>
      <p:sp>
        <p:nvSpPr>
          <p:cNvPr id="11" name="TextBox 11"/>
          <p:cNvSpPr txBox="1"/>
          <p:nvPr/>
        </p:nvSpPr>
        <p:spPr>
          <a:xfrm>
            <a:off x="1421513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2" name="TextBox 12"/>
          <p:cNvSpPr txBox="1"/>
          <p:nvPr/>
        </p:nvSpPr>
        <p:spPr>
          <a:xfrm>
            <a:off x="968340" y="4123762"/>
            <a:ext cx="15114926" cy="178752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 "Myths &amp; Reality" presentation offers an engaging learning experience for staff members and parents.</a:t>
            </a:r>
          </a:p>
          <a:p>
            <a:pPr algn="l">
              <a:lnSpc>
                <a:spcPts val="4675"/>
              </a:lnSpc>
            </a:pPr>
            <a:endParaRPr lang="en-US" sz="4250" b="1">
              <a:solidFill>
                <a:srgbClr val="004F59"/>
              </a:solidFill>
              <a:latin typeface="Roboto Bold"/>
              <a:ea typeface="Roboto Bold"/>
              <a:cs typeface="Roboto Bold"/>
              <a:sym typeface="Roboto Bold"/>
            </a:endParaRPr>
          </a:p>
        </p:txBody>
      </p:sp>
      <p:sp>
        <p:nvSpPr>
          <p:cNvPr id="13" name="TextBox 13"/>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grpSp>
        <p:nvGrpSpPr>
          <p:cNvPr id="14" name="Group 14"/>
          <p:cNvGrpSpPr/>
          <p:nvPr/>
        </p:nvGrpSpPr>
        <p:grpSpPr>
          <a:xfrm>
            <a:off x="1289381" y="2999844"/>
            <a:ext cx="4197019" cy="904943"/>
            <a:chOff x="0" y="0"/>
            <a:chExt cx="1220357" cy="238339"/>
          </a:xfrm>
        </p:grpSpPr>
        <p:sp>
          <p:nvSpPr>
            <p:cNvPr id="15" name="Freeform 15"/>
            <p:cNvSpPr/>
            <p:nvPr/>
          </p:nvSpPr>
          <p:spPr>
            <a:xfrm>
              <a:off x="0" y="0"/>
              <a:ext cx="1220357" cy="238339"/>
            </a:xfrm>
            <a:custGeom>
              <a:avLst/>
              <a:gdLst/>
              <a:ahLst/>
              <a:cxnLst/>
              <a:rect l="l" t="t" r="r" b="b"/>
              <a:pathLst>
                <a:path w="1220357" h="238339">
                  <a:moveTo>
                    <a:pt x="0" y="0"/>
                  </a:moveTo>
                  <a:lnTo>
                    <a:pt x="1220357" y="0"/>
                  </a:lnTo>
                  <a:lnTo>
                    <a:pt x="1220357" y="238339"/>
                  </a:lnTo>
                  <a:lnTo>
                    <a:pt x="0" y="238339"/>
                  </a:lnTo>
                  <a:close/>
                </a:path>
              </a:pathLst>
            </a:custGeom>
            <a:solidFill>
              <a:srgbClr val="303030"/>
            </a:solidFill>
          </p:spPr>
          <p:txBody>
            <a:bodyPr/>
            <a:lstStyle/>
            <a:p>
              <a:endParaRPr lang="en-US"/>
            </a:p>
          </p:txBody>
        </p:sp>
        <p:sp>
          <p:nvSpPr>
            <p:cNvPr id="16" name="TextBox 16"/>
            <p:cNvSpPr txBox="1"/>
            <p:nvPr/>
          </p:nvSpPr>
          <p:spPr>
            <a:xfrm>
              <a:off x="0" y="-76200"/>
              <a:ext cx="1220357" cy="314539"/>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575963" y="3018941"/>
            <a:ext cx="8222539" cy="771526"/>
          </a:xfrm>
          <a:prstGeom prst="rect">
            <a:avLst/>
          </a:prstGeom>
        </p:spPr>
        <p:txBody>
          <a:bodyPr lIns="0" tIns="0" rIns="0" bIns="0" rtlCol="0" anchor="t">
            <a:spAutoFit/>
          </a:bodyPr>
          <a:lstStyle/>
          <a:p>
            <a:pPr algn="l">
              <a:lnSpc>
                <a:spcPts val="6299"/>
              </a:lnSpc>
            </a:pPr>
            <a:r>
              <a:rPr lang="en-US" sz="4499" b="1" dirty="0">
                <a:solidFill>
                  <a:srgbClr val="FFFFFF"/>
                </a:solidFill>
                <a:latin typeface="Roboto Bold"/>
                <a:ea typeface="Roboto Bold"/>
                <a:cs typeface="Roboto Bold"/>
                <a:sym typeface="Roboto Bold"/>
              </a:rPr>
              <a:t>Walking Wise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25659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41756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964236" y="1250072"/>
            <a:ext cx="11614584"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WHY SUBSCRIBE</a:t>
            </a:r>
          </a:p>
        </p:txBody>
      </p:sp>
      <p:sp>
        <p:nvSpPr>
          <p:cNvPr id="11" name="TextBox 11"/>
          <p:cNvSpPr txBox="1"/>
          <p:nvPr/>
        </p:nvSpPr>
        <p:spPr>
          <a:xfrm>
            <a:off x="1421513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2" name="TextBox 12"/>
          <p:cNvSpPr txBox="1"/>
          <p:nvPr/>
        </p:nvSpPr>
        <p:spPr>
          <a:xfrm>
            <a:off x="968340" y="4123762"/>
            <a:ext cx="15180392" cy="324485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 "Myths &amp; Reality" presentation offers an engaging learning experience for staff members and parents.</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It provides insight, reinforcing the need to teach students using our 12-lesson youth curriculum. </a:t>
            </a:r>
          </a:p>
          <a:p>
            <a:pPr algn="l">
              <a:lnSpc>
                <a:spcPts val="4675"/>
              </a:lnSpc>
            </a:pPr>
            <a:endParaRPr lang="en-US" sz="4250" b="1">
              <a:solidFill>
                <a:srgbClr val="004F59"/>
              </a:solidFill>
              <a:latin typeface="Roboto Bold"/>
              <a:ea typeface="Roboto Bold"/>
              <a:cs typeface="Roboto Bold"/>
              <a:sym typeface="Roboto Bold"/>
            </a:endParaRPr>
          </a:p>
        </p:txBody>
      </p:sp>
      <p:sp>
        <p:nvSpPr>
          <p:cNvPr id="13" name="TextBox 13"/>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grpSp>
        <p:nvGrpSpPr>
          <p:cNvPr id="14" name="Group 14"/>
          <p:cNvGrpSpPr/>
          <p:nvPr/>
        </p:nvGrpSpPr>
        <p:grpSpPr>
          <a:xfrm>
            <a:off x="1289381" y="2999844"/>
            <a:ext cx="4197019" cy="904943"/>
            <a:chOff x="0" y="0"/>
            <a:chExt cx="1220357" cy="238339"/>
          </a:xfrm>
        </p:grpSpPr>
        <p:sp>
          <p:nvSpPr>
            <p:cNvPr id="15" name="Freeform 15"/>
            <p:cNvSpPr/>
            <p:nvPr/>
          </p:nvSpPr>
          <p:spPr>
            <a:xfrm>
              <a:off x="0" y="0"/>
              <a:ext cx="1220357" cy="238339"/>
            </a:xfrm>
            <a:custGeom>
              <a:avLst/>
              <a:gdLst/>
              <a:ahLst/>
              <a:cxnLst/>
              <a:rect l="l" t="t" r="r" b="b"/>
              <a:pathLst>
                <a:path w="1220357" h="238339">
                  <a:moveTo>
                    <a:pt x="0" y="0"/>
                  </a:moveTo>
                  <a:lnTo>
                    <a:pt x="1220357" y="0"/>
                  </a:lnTo>
                  <a:lnTo>
                    <a:pt x="1220357" y="238339"/>
                  </a:lnTo>
                  <a:lnTo>
                    <a:pt x="0" y="238339"/>
                  </a:lnTo>
                  <a:close/>
                </a:path>
              </a:pathLst>
            </a:custGeom>
            <a:solidFill>
              <a:srgbClr val="303030"/>
            </a:solidFill>
          </p:spPr>
          <p:txBody>
            <a:bodyPr/>
            <a:lstStyle/>
            <a:p>
              <a:endParaRPr lang="en-US"/>
            </a:p>
          </p:txBody>
        </p:sp>
        <p:sp>
          <p:nvSpPr>
            <p:cNvPr id="16" name="TextBox 16"/>
            <p:cNvSpPr txBox="1"/>
            <p:nvPr/>
          </p:nvSpPr>
          <p:spPr>
            <a:xfrm>
              <a:off x="0" y="-76200"/>
              <a:ext cx="1220357" cy="314539"/>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575963" y="3018941"/>
            <a:ext cx="8222539"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Walking Wise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964236" y="1250072"/>
            <a:ext cx="11614584"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WHY SUBSCRIBE </a:t>
            </a:r>
          </a:p>
        </p:txBody>
      </p:sp>
      <p:sp>
        <p:nvSpPr>
          <p:cNvPr id="11" name="TextBox 11"/>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grpSp>
        <p:nvGrpSpPr>
          <p:cNvPr id="12" name="Group 12"/>
          <p:cNvGrpSpPr/>
          <p:nvPr/>
        </p:nvGrpSpPr>
        <p:grpSpPr>
          <a:xfrm>
            <a:off x="1756938" y="4406996"/>
            <a:ext cx="13978428" cy="1970953"/>
            <a:chOff x="0" y="0"/>
            <a:chExt cx="3681561" cy="519099"/>
          </a:xfrm>
        </p:grpSpPr>
        <p:sp>
          <p:nvSpPr>
            <p:cNvPr id="13" name="Freeform 13"/>
            <p:cNvSpPr/>
            <p:nvPr/>
          </p:nvSpPr>
          <p:spPr>
            <a:xfrm>
              <a:off x="0" y="0"/>
              <a:ext cx="3681561" cy="519099"/>
            </a:xfrm>
            <a:custGeom>
              <a:avLst/>
              <a:gdLst/>
              <a:ahLst/>
              <a:cxnLst/>
              <a:rect l="l" t="t" r="r" b="b"/>
              <a:pathLst>
                <a:path w="3681561" h="519099">
                  <a:moveTo>
                    <a:pt x="0" y="0"/>
                  </a:moveTo>
                  <a:lnTo>
                    <a:pt x="3681561" y="0"/>
                  </a:lnTo>
                  <a:lnTo>
                    <a:pt x="3681561" y="519099"/>
                  </a:lnTo>
                  <a:lnTo>
                    <a:pt x="0" y="519099"/>
                  </a:lnTo>
                  <a:close/>
                </a:path>
              </a:pathLst>
            </a:custGeom>
            <a:solidFill>
              <a:srgbClr val="303030"/>
            </a:solidFill>
          </p:spPr>
          <p:txBody>
            <a:bodyPr/>
            <a:lstStyle/>
            <a:p>
              <a:endParaRPr lang="en-US"/>
            </a:p>
          </p:txBody>
        </p:sp>
        <p:sp>
          <p:nvSpPr>
            <p:cNvPr id="14" name="TextBox 14"/>
            <p:cNvSpPr txBox="1"/>
            <p:nvPr/>
          </p:nvSpPr>
          <p:spPr>
            <a:xfrm>
              <a:off x="0" y="-76200"/>
              <a:ext cx="3681561" cy="595299"/>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2113837" y="4563824"/>
            <a:ext cx="13461126"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Subscribe to WalkingWise.com to unlock the complete “Myths &amp; Reality” presentation for adults.</a:t>
            </a:r>
          </a:p>
        </p:txBody>
      </p:sp>
      <p:sp>
        <p:nvSpPr>
          <p:cNvPr id="16" name="TextBox 16"/>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8587182" y="3228041"/>
            <a:ext cx="7780887" cy="4590939"/>
            <a:chOff x="0" y="0"/>
            <a:chExt cx="2867880" cy="1692128"/>
          </a:xfrm>
        </p:grpSpPr>
        <p:sp>
          <p:nvSpPr>
            <p:cNvPr id="5" name="Freeform 5"/>
            <p:cNvSpPr/>
            <p:nvPr/>
          </p:nvSpPr>
          <p:spPr>
            <a:xfrm>
              <a:off x="0" y="0"/>
              <a:ext cx="2867880" cy="1692128"/>
            </a:xfrm>
            <a:custGeom>
              <a:avLst/>
              <a:gdLst/>
              <a:ahLst/>
              <a:cxnLst/>
              <a:rect l="l" t="t" r="r" b="b"/>
              <a:pathLst>
                <a:path w="2867880" h="1692128">
                  <a:moveTo>
                    <a:pt x="0" y="0"/>
                  </a:moveTo>
                  <a:lnTo>
                    <a:pt x="2867880" y="0"/>
                  </a:lnTo>
                  <a:lnTo>
                    <a:pt x="2867880" y="1692128"/>
                  </a:lnTo>
                  <a:lnTo>
                    <a:pt x="0" y="1692128"/>
                  </a:lnTo>
                  <a:close/>
                </a:path>
              </a:pathLst>
            </a:custGeom>
            <a:solidFill>
              <a:srgbClr val="FFFFFF"/>
            </a:solidFill>
          </p:spPr>
          <p:txBody>
            <a:bodyPr/>
            <a:lstStyle/>
            <a:p>
              <a:endParaRPr lang="en-US"/>
            </a:p>
          </p:txBody>
        </p:sp>
        <p:sp>
          <p:nvSpPr>
            <p:cNvPr id="6" name="TextBox 6"/>
            <p:cNvSpPr txBox="1"/>
            <p:nvPr/>
          </p:nvSpPr>
          <p:spPr>
            <a:xfrm>
              <a:off x="0" y="-38100"/>
              <a:ext cx="2867880" cy="1730228"/>
            </a:xfrm>
            <a:prstGeom prst="rect">
              <a:avLst/>
            </a:prstGeom>
          </p:spPr>
          <p:txBody>
            <a:bodyPr lIns="50800" tIns="50800" rIns="50800" bIns="50800" rtlCol="0" anchor="ctr"/>
            <a:lstStyle/>
            <a:p>
              <a:pPr algn="ctr">
                <a:lnSpc>
                  <a:spcPts val="2899"/>
                </a:lnSpc>
              </a:pPr>
              <a:endParaRPr/>
            </a:p>
          </p:txBody>
        </p:sp>
      </p:grpSp>
      <p:sp>
        <p:nvSpPr>
          <p:cNvPr id="7" name="Freeform 7"/>
          <p:cNvSpPr/>
          <p:nvPr/>
        </p:nvSpPr>
        <p:spPr>
          <a:xfrm>
            <a:off x="8781996" y="3429072"/>
            <a:ext cx="7391260" cy="4188877"/>
          </a:xfrm>
          <a:custGeom>
            <a:avLst/>
            <a:gdLst/>
            <a:ahLst/>
            <a:cxnLst/>
            <a:rect l="l" t="t" r="r" b="b"/>
            <a:pathLst>
              <a:path w="7391260" h="4188877">
                <a:moveTo>
                  <a:pt x="0" y="0"/>
                </a:moveTo>
                <a:lnTo>
                  <a:pt x="7391260" y="0"/>
                </a:lnTo>
                <a:lnTo>
                  <a:pt x="7391260" y="4188877"/>
                </a:lnTo>
                <a:lnTo>
                  <a:pt x="0" y="4188877"/>
                </a:lnTo>
                <a:lnTo>
                  <a:pt x="0" y="0"/>
                </a:lnTo>
                <a:close/>
              </a:path>
            </a:pathLst>
          </a:custGeom>
          <a:blipFill>
            <a:blip r:embed="rId3"/>
            <a:stretch>
              <a:fillRect l="-320" r="-320"/>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972119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WALKING WISE</a:t>
            </a:r>
          </a:p>
        </p:txBody>
      </p:sp>
      <p:sp>
        <p:nvSpPr>
          <p:cNvPr id="11" name="TextBox 11"/>
          <p:cNvSpPr txBox="1"/>
          <p:nvPr/>
        </p:nvSpPr>
        <p:spPr>
          <a:xfrm>
            <a:off x="2375054" y="3832896"/>
            <a:ext cx="6008720" cy="3335402"/>
          </a:xfrm>
          <a:prstGeom prst="rect">
            <a:avLst/>
          </a:prstGeom>
        </p:spPr>
        <p:txBody>
          <a:bodyPr lIns="0" tIns="0" rIns="0" bIns="0" rtlCol="0" anchor="t">
            <a:spAutoFit/>
          </a:bodyPr>
          <a:lstStyle/>
          <a:p>
            <a:pPr algn="l">
              <a:lnSpc>
                <a:spcPts val="5554"/>
              </a:lnSpc>
            </a:pPr>
            <a:r>
              <a:rPr lang="en-US" sz="5049" b="1">
                <a:solidFill>
                  <a:srgbClr val="FF5757"/>
                </a:solidFill>
                <a:latin typeface="Roboto Bold"/>
                <a:ea typeface="Roboto Bold"/>
                <a:cs typeface="Roboto Bold"/>
                <a:sym typeface="Roboto Bold"/>
              </a:rPr>
              <a:t>WalkingWise.com</a:t>
            </a:r>
            <a:r>
              <a:rPr lang="en-US" sz="5049" b="1">
                <a:solidFill>
                  <a:srgbClr val="004F59"/>
                </a:solidFill>
                <a:latin typeface="Roboto Bold"/>
                <a:ea typeface="Roboto Bold"/>
                <a:cs typeface="Roboto Bold"/>
                <a:sym typeface="Roboto Bold"/>
              </a:rPr>
              <a:t> </a:t>
            </a:r>
          </a:p>
          <a:p>
            <a:pPr algn="l">
              <a:lnSpc>
                <a:spcPts val="1320"/>
              </a:lnSpc>
            </a:pPr>
            <a:endParaRPr lang="en-US" sz="5049" b="1">
              <a:solidFill>
                <a:srgbClr val="004F59"/>
              </a:solidFill>
              <a:latin typeface="Roboto Bold"/>
              <a:ea typeface="Roboto Bold"/>
              <a:cs typeface="Roboto Bold"/>
              <a:sym typeface="Roboto Bold"/>
            </a:endParaRPr>
          </a:p>
          <a:p>
            <a:pPr algn="l">
              <a:lnSpc>
                <a:spcPts val="3932"/>
              </a:lnSpc>
            </a:pPr>
            <a:r>
              <a:rPr lang="en-US" sz="3250" b="1">
                <a:solidFill>
                  <a:srgbClr val="004F59"/>
                </a:solidFill>
                <a:latin typeface="Roboto Bold"/>
                <a:ea typeface="Roboto Bold"/>
                <a:cs typeface="Roboto Bold"/>
                <a:sym typeface="Roboto Bold"/>
              </a:rPr>
              <a:t>Learn more about trustworthy adults, groomers, and sexual predators by taking the  Walking Wise online course for adults.</a:t>
            </a:r>
          </a:p>
          <a:p>
            <a:pPr algn="l">
              <a:lnSpc>
                <a:spcPts val="3932"/>
              </a:lnSpc>
            </a:pPr>
            <a:endParaRPr lang="en-US" sz="3250" b="1">
              <a:solidFill>
                <a:srgbClr val="004F59"/>
              </a:solidFill>
              <a:latin typeface="Roboto Bold"/>
              <a:ea typeface="Roboto Bold"/>
              <a:cs typeface="Roboto Bold"/>
              <a:sym typeface="Roboto Bold"/>
            </a:endParaRPr>
          </a:p>
        </p:txBody>
      </p:sp>
      <p:sp>
        <p:nvSpPr>
          <p:cNvPr id="12" name="TextBox 12"/>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grpSp>
        <p:nvGrpSpPr>
          <p:cNvPr id="13" name="Group 13"/>
          <p:cNvGrpSpPr/>
          <p:nvPr/>
        </p:nvGrpSpPr>
        <p:grpSpPr>
          <a:xfrm>
            <a:off x="4866486" y="6895435"/>
            <a:ext cx="1213014" cy="1213014"/>
            <a:chOff x="0" y="0"/>
            <a:chExt cx="437921" cy="437921"/>
          </a:xfrm>
        </p:grpSpPr>
        <p:sp>
          <p:nvSpPr>
            <p:cNvPr id="14" name="Freeform 14"/>
            <p:cNvSpPr/>
            <p:nvPr/>
          </p:nvSpPr>
          <p:spPr>
            <a:xfrm>
              <a:off x="0" y="0"/>
              <a:ext cx="437921" cy="437921"/>
            </a:xfrm>
            <a:custGeom>
              <a:avLst/>
              <a:gdLst/>
              <a:ahLst/>
              <a:cxnLst/>
              <a:rect l="l" t="t" r="r" b="b"/>
              <a:pathLst>
                <a:path w="437921" h="437921">
                  <a:moveTo>
                    <a:pt x="0" y="0"/>
                  </a:moveTo>
                  <a:lnTo>
                    <a:pt x="437921" y="0"/>
                  </a:lnTo>
                  <a:lnTo>
                    <a:pt x="437921" y="437921"/>
                  </a:lnTo>
                  <a:lnTo>
                    <a:pt x="0" y="437921"/>
                  </a:lnTo>
                  <a:close/>
                </a:path>
              </a:pathLst>
            </a:custGeom>
            <a:solidFill>
              <a:srgbClr val="FFFFFF"/>
            </a:solidFill>
          </p:spPr>
          <p:txBody>
            <a:bodyPr/>
            <a:lstStyle/>
            <a:p>
              <a:endParaRPr lang="en-US"/>
            </a:p>
          </p:txBody>
        </p:sp>
        <p:sp>
          <p:nvSpPr>
            <p:cNvPr id="15" name="TextBox 15"/>
            <p:cNvSpPr txBox="1"/>
            <p:nvPr/>
          </p:nvSpPr>
          <p:spPr>
            <a:xfrm>
              <a:off x="0" y="-47625"/>
              <a:ext cx="437921" cy="485546"/>
            </a:xfrm>
            <a:prstGeom prst="rect">
              <a:avLst/>
            </a:prstGeom>
          </p:spPr>
          <p:txBody>
            <a:bodyPr lIns="50800" tIns="50800" rIns="50800" bIns="50800" rtlCol="0" anchor="ctr"/>
            <a:lstStyle/>
            <a:p>
              <a:pPr algn="ctr">
                <a:lnSpc>
                  <a:spcPts val="2100"/>
                </a:lnSpc>
              </a:pPr>
              <a:endParaRPr/>
            </a:p>
          </p:txBody>
        </p:sp>
      </p:grpSp>
      <p:sp>
        <p:nvSpPr>
          <p:cNvPr id="16" name="Freeform 16"/>
          <p:cNvSpPr/>
          <p:nvPr/>
        </p:nvSpPr>
        <p:spPr>
          <a:xfrm>
            <a:off x="4907752" y="6951383"/>
            <a:ext cx="1130482" cy="1101119"/>
          </a:xfrm>
          <a:custGeom>
            <a:avLst/>
            <a:gdLst/>
            <a:ahLst/>
            <a:cxnLst/>
            <a:rect l="l" t="t" r="r" b="b"/>
            <a:pathLst>
              <a:path w="1130482" h="1101119">
                <a:moveTo>
                  <a:pt x="0" y="0"/>
                </a:moveTo>
                <a:lnTo>
                  <a:pt x="1130482" y="0"/>
                </a:lnTo>
                <a:lnTo>
                  <a:pt x="1130482" y="1101119"/>
                </a:lnTo>
                <a:lnTo>
                  <a:pt x="0" y="1101119"/>
                </a:lnTo>
                <a:lnTo>
                  <a:pt x="0" y="0"/>
                </a:lnTo>
                <a:close/>
              </a:path>
            </a:pathLst>
          </a:custGeom>
          <a:blipFill>
            <a:blip r:embed="rId4"/>
            <a:stretch>
              <a:fillRect/>
            </a:stretch>
          </a:blipFill>
        </p:spPr>
        <p:txBody>
          <a:bodyPr/>
          <a:lstStyle/>
          <a:p>
            <a:endParaRPr lang="en-US"/>
          </a:p>
        </p:txBody>
      </p:sp>
      <p:sp>
        <p:nvSpPr>
          <p:cNvPr id="17" name="Freeform 17"/>
          <p:cNvSpPr/>
          <p:nvPr/>
        </p:nvSpPr>
        <p:spPr>
          <a:xfrm>
            <a:off x="3667369" y="6895435"/>
            <a:ext cx="1213014" cy="1213014"/>
          </a:xfrm>
          <a:custGeom>
            <a:avLst/>
            <a:gdLst/>
            <a:ahLst/>
            <a:cxnLst/>
            <a:rect l="l" t="t" r="r" b="b"/>
            <a:pathLst>
              <a:path w="1213014" h="1213014">
                <a:moveTo>
                  <a:pt x="0" y="0"/>
                </a:moveTo>
                <a:lnTo>
                  <a:pt x="1213014" y="0"/>
                </a:lnTo>
                <a:lnTo>
                  <a:pt x="1213014" y="1213015"/>
                </a:lnTo>
                <a:lnTo>
                  <a:pt x="0" y="1213015"/>
                </a:lnTo>
                <a:lnTo>
                  <a:pt x="0" y="0"/>
                </a:lnTo>
                <a:close/>
              </a:path>
            </a:pathLst>
          </a:custGeom>
          <a:blipFill>
            <a:blip r:embed="rId5"/>
            <a:stretch>
              <a:fillRect/>
            </a:stretch>
          </a:blipFill>
        </p:spPr>
        <p:txBody>
          <a:bodyPr/>
          <a:lstStyle/>
          <a:p>
            <a:endParaRPr lang="en-US"/>
          </a:p>
        </p:txBody>
      </p:sp>
      <p:sp>
        <p:nvSpPr>
          <p:cNvPr id="18" name="TextBox 18"/>
          <p:cNvSpPr txBox="1"/>
          <p:nvPr/>
        </p:nvSpPr>
        <p:spPr>
          <a:xfrm>
            <a:off x="3660420" y="8178954"/>
            <a:ext cx="2419080" cy="595816"/>
          </a:xfrm>
          <a:prstGeom prst="rect">
            <a:avLst/>
          </a:prstGeom>
        </p:spPr>
        <p:txBody>
          <a:bodyPr lIns="0" tIns="0" rIns="0" bIns="0" rtlCol="0" anchor="t">
            <a:spAutoFit/>
          </a:bodyPr>
          <a:lstStyle/>
          <a:p>
            <a:pPr algn="ctr">
              <a:lnSpc>
                <a:spcPts val="1634"/>
              </a:lnSpc>
            </a:pPr>
            <a:r>
              <a:rPr lang="en-US" sz="1021">
                <a:solidFill>
                  <a:srgbClr val="303030"/>
                </a:solidFill>
                <a:latin typeface="Roboto"/>
                <a:ea typeface="Roboto"/>
                <a:cs typeface="Roboto"/>
                <a:sym typeface="Roboto"/>
              </a:rPr>
              <a:t>Online Course for Adults Accredited by: </a:t>
            </a:r>
          </a:p>
          <a:p>
            <a:pPr algn="ctr">
              <a:lnSpc>
                <a:spcPts val="1634"/>
              </a:lnSpc>
            </a:pPr>
            <a:r>
              <a:rPr lang="en-US" sz="1021">
                <a:solidFill>
                  <a:srgbClr val="303030"/>
                </a:solidFill>
                <a:latin typeface="Roboto"/>
                <a:ea typeface="Roboto"/>
                <a:cs typeface="Roboto"/>
                <a:sym typeface="Roboto"/>
              </a:rPr>
              <a:t>Postgraduate Institue for Medicine</a:t>
            </a:r>
          </a:p>
          <a:p>
            <a:pPr algn="ctr">
              <a:lnSpc>
                <a:spcPts val="1634"/>
              </a:lnSpc>
            </a:pPr>
            <a:r>
              <a:rPr lang="en-US" sz="1021">
                <a:solidFill>
                  <a:srgbClr val="303030"/>
                </a:solidFill>
                <a:latin typeface="Roboto"/>
                <a:ea typeface="Roboto"/>
                <a:cs typeface="Roboto"/>
                <a:sym typeface="Roboto"/>
              </a:rPr>
              <a:t>Academy of Forensic Nursing</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303030"/>
            </a:solidFill>
          </p:spPr>
          <p:txBody>
            <a:bodyPr/>
            <a:lstStyle/>
            <a:p>
              <a:endParaRPr lang="en-US"/>
            </a:p>
          </p:txBody>
        </p:sp>
      </p:grpSp>
      <p:sp>
        <p:nvSpPr>
          <p:cNvPr id="4" name="TextBox 4"/>
          <p:cNvSpPr txBox="1"/>
          <p:nvPr/>
        </p:nvSpPr>
        <p:spPr>
          <a:xfrm>
            <a:off x="1975504" y="2839312"/>
            <a:ext cx="6480699" cy="1676342"/>
          </a:xfrm>
          <a:prstGeom prst="rect">
            <a:avLst/>
          </a:prstGeom>
        </p:spPr>
        <p:txBody>
          <a:bodyPr lIns="0" tIns="0" rIns="0" bIns="0" rtlCol="0" anchor="t">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id="5" name="TextBox 5"/>
          <p:cNvSpPr txBox="1"/>
          <p:nvPr/>
        </p:nvSpPr>
        <p:spPr>
          <a:xfrm>
            <a:off x="2600467" y="4514947"/>
            <a:ext cx="5362537" cy="904820"/>
          </a:xfrm>
          <a:prstGeom prst="rect">
            <a:avLst/>
          </a:prstGeom>
        </p:spPr>
        <p:txBody>
          <a:bodyPr lIns="0" tIns="0" rIns="0" bIns="0" rtlCol="0" anchor="t">
            <a:spAutoFit/>
          </a:bodyPr>
          <a:lstStyle/>
          <a:p>
            <a:pPr algn="ctr">
              <a:lnSpc>
                <a:spcPts val="7349"/>
              </a:lnSpc>
            </a:pPr>
            <a:r>
              <a:rPr lang="en-US" sz="5249" b="1">
                <a:solidFill>
                  <a:srgbClr val="FFFFFF"/>
                </a:solidFill>
                <a:latin typeface="Roboto Bold"/>
                <a:ea typeface="Roboto Bold"/>
                <a:cs typeface="Roboto Bold"/>
                <a:sym typeface="Roboto Bold"/>
              </a:rPr>
              <a:t>WalkingWise.com</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7" name="Freeform 7"/>
          <p:cNvSpPr/>
          <p:nvPr/>
        </p:nvSpPr>
        <p:spPr>
          <a:xfrm>
            <a:off x="8633315" y="1373523"/>
            <a:ext cx="7858309" cy="7301968"/>
          </a:xfrm>
          <a:custGeom>
            <a:avLst/>
            <a:gdLst/>
            <a:ahLst/>
            <a:cxnLst/>
            <a:rect l="l" t="t" r="r" b="b"/>
            <a:pathLst>
              <a:path w="7858309" h="7301968">
                <a:moveTo>
                  <a:pt x="0" y="0"/>
                </a:moveTo>
                <a:lnTo>
                  <a:pt x="7858309" y="0"/>
                </a:lnTo>
                <a:lnTo>
                  <a:pt x="7858309" y="7301968"/>
                </a:lnTo>
                <a:lnTo>
                  <a:pt x="0" y="7301968"/>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59</a:t>
            </a:r>
          </a:p>
        </p:txBody>
      </p:sp>
      <p:sp>
        <p:nvSpPr>
          <p:cNvPr id="9" name="TextBox 9"/>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3264" y="3070598"/>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80285" y="1430861"/>
            <a:ext cx="9147136" cy="1094795"/>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ALERT</a:t>
            </a:r>
          </a:p>
        </p:txBody>
      </p:sp>
      <p:sp>
        <p:nvSpPr>
          <p:cNvPr id="8" name="TextBox 8"/>
          <p:cNvSpPr txBox="1"/>
          <p:nvPr/>
        </p:nvSpPr>
        <p:spPr>
          <a:xfrm>
            <a:off x="1028700" y="885919"/>
            <a:ext cx="14546262" cy="547424"/>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SENSITIVE DISCUSSION AHEAD</a:t>
            </a:r>
          </a:p>
        </p:txBody>
      </p:sp>
      <p:sp>
        <p:nvSpPr>
          <p:cNvPr id="9" name="TextBox 9"/>
          <p:cNvSpPr txBox="1"/>
          <p:nvPr/>
        </p:nvSpPr>
        <p:spPr>
          <a:xfrm>
            <a:off x="1828800" y="3643680"/>
            <a:ext cx="14890291" cy="4446730"/>
          </a:xfrm>
          <a:prstGeom prst="rect">
            <a:avLst/>
          </a:prstGeom>
        </p:spPr>
        <p:txBody>
          <a:bodyPr lIns="0" tIns="0" rIns="0" bIns="0" rtlCol="0" anchor="t">
            <a:spAutoFit/>
          </a:bodyPr>
          <a:lstStyle/>
          <a:p>
            <a:pPr algn="l">
              <a:lnSpc>
                <a:spcPts val="5879"/>
              </a:lnSpc>
            </a:pPr>
            <a:r>
              <a:rPr lang="en-US" sz="3600" dirty="0">
                <a:solidFill>
                  <a:srgbClr val="303030"/>
                </a:solidFill>
                <a:latin typeface="Roboto"/>
                <a:ea typeface="Roboto"/>
                <a:cs typeface="Roboto"/>
                <a:sym typeface="Roboto"/>
              </a:rPr>
              <a:t>This presentation addresses serious topics related to sexual exploitation.</a:t>
            </a:r>
          </a:p>
          <a:p>
            <a:pPr algn="l">
              <a:lnSpc>
                <a:spcPts val="3499"/>
              </a:lnSpc>
            </a:pPr>
            <a:endParaRPr lang="en-US" sz="3600" dirty="0">
              <a:solidFill>
                <a:srgbClr val="303030"/>
              </a:solidFill>
              <a:latin typeface="Roboto"/>
              <a:ea typeface="Roboto"/>
              <a:cs typeface="Roboto"/>
              <a:sym typeface="Roboto"/>
            </a:endParaRPr>
          </a:p>
          <a:p>
            <a:pPr algn="l">
              <a:lnSpc>
                <a:spcPts val="5879"/>
              </a:lnSpc>
            </a:pPr>
            <a:r>
              <a:rPr lang="en-US" sz="3600" dirty="0">
                <a:solidFill>
                  <a:srgbClr val="303030"/>
                </a:solidFill>
                <a:latin typeface="Roboto"/>
                <a:ea typeface="Roboto"/>
                <a:cs typeface="Roboto"/>
                <a:sym typeface="Roboto"/>
              </a:rPr>
              <a:t>Some content may be emotionally challenging to view.</a:t>
            </a:r>
          </a:p>
          <a:p>
            <a:pPr algn="l">
              <a:lnSpc>
                <a:spcPts val="2099"/>
              </a:lnSpc>
            </a:pPr>
            <a:endParaRPr lang="en-US" sz="3600" dirty="0">
              <a:solidFill>
                <a:srgbClr val="303030"/>
              </a:solidFill>
              <a:latin typeface="Roboto"/>
              <a:ea typeface="Roboto"/>
              <a:cs typeface="Roboto"/>
              <a:sym typeface="Roboto"/>
            </a:endParaRPr>
          </a:p>
          <a:p>
            <a:pPr algn="l">
              <a:lnSpc>
                <a:spcPts val="5879"/>
              </a:lnSpc>
            </a:pPr>
            <a:r>
              <a:rPr lang="en-US" sz="3600" dirty="0">
                <a:solidFill>
                  <a:srgbClr val="303030"/>
                </a:solidFill>
                <a:latin typeface="Roboto"/>
                <a:ea typeface="Roboto"/>
                <a:cs typeface="Roboto"/>
                <a:sym typeface="Roboto"/>
              </a:rPr>
              <a:t>If you feel uncomfortable at any point, please pause or stop the presentation as needed. Your well-being comes first.</a:t>
            </a:r>
          </a:p>
          <a:p>
            <a:pPr algn="l">
              <a:lnSpc>
                <a:spcPts val="5879"/>
              </a:lnSpc>
            </a:pPr>
            <a:endParaRPr lang="en-US" sz="4199" dirty="0">
              <a:solidFill>
                <a:srgbClr val="303030"/>
              </a:solidFill>
              <a:latin typeface="Roboto"/>
              <a:ea typeface="Roboto"/>
              <a:cs typeface="Roboto"/>
              <a:sym typeface="Roboto"/>
            </a:endParaRP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303030"/>
                </a:solidFill>
                <a:latin typeface="Roboto"/>
                <a:ea typeface="Roboto"/>
                <a:cs typeface="Roboto"/>
                <a:sym typeface="Roboto"/>
              </a:rPr>
              <a:t>©2025 Walking Wise</a:t>
            </a:r>
          </a:p>
        </p:txBody>
      </p:sp>
      <p:sp>
        <p:nvSpPr>
          <p:cNvPr id="12" name="TextBox 12"/>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44706"/>
                  </a:srgbClr>
                </a:solidFill>
                <a:latin typeface="Roboto Bold"/>
                <a:ea typeface="Roboto Bold"/>
                <a:cs typeface="Roboto Bold"/>
                <a:sym typeface="Roboto Bold"/>
              </a:rPr>
              <a:t>DEMO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9428636" y="2644408"/>
            <a:ext cx="6467763" cy="6467763"/>
          </a:xfrm>
          <a:custGeom>
            <a:avLst/>
            <a:gdLst/>
            <a:ahLst/>
            <a:cxnLst/>
            <a:rect l="l" t="t" r="r" b="b"/>
            <a:pathLst>
              <a:path w="6467763" h="6467763">
                <a:moveTo>
                  <a:pt x="0" y="0"/>
                </a:moveTo>
                <a:lnTo>
                  <a:pt x="6467763" y="0"/>
                </a:lnTo>
                <a:lnTo>
                  <a:pt x="6467763" y="6467763"/>
                </a:lnTo>
                <a:lnTo>
                  <a:pt x="0" y="6467763"/>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a:t>
            </a:r>
          </a:p>
        </p:txBody>
      </p:sp>
      <p:sp>
        <p:nvSpPr>
          <p:cNvPr id="7" name="TextBox 7"/>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DIGITAL PARTICIPATION</a:t>
            </a:r>
          </a:p>
        </p:txBody>
      </p:sp>
      <p:sp>
        <p:nvSpPr>
          <p:cNvPr id="8" name="TextBox 8"/>
          <p:cNvSpPr txBox="1"/>
          <p:nvPr/>
        </p:nvSpPr>
        <p:spPr>
          <a:xfrm>
            <a:off x="1957065" y="3724822"/>
            <a:ext cx="6844674" cy="4011946"/>
          </a:xfrm>
          <a:prstGeom prst="rect">
            <a:avLst/>
          </a:prstGeom>
        </p:spPr>
        <p:txBody>
          <a:bodyPr lIns="0" tIns="0" rIns="0" bIns="0" rtlCol="0" anchor="t">
            <a:spAutoFit/>
          </a:bodyPr>
          <a:lstStyle/>
          <a:p>
            <a:pPr algn="ctr">
              <a:lnSpc>
                <a:spcPts val="9157"/>
              </a:lnSpc>
            </a:pPr>
            <a:r>
              <a:rPr lang="en-US" sz="6541">
                <a:solidFill>
                  <a:srgbClr val="303030"/>
                </a:solidFill>
                <a:latin typeface="Roboto"/>
                <a:ea typeface="Roboto"/>
                <a:cs typeface="Roboto"/>
                <a:sym typeface="Roboto"/>
              </a:rPr>
              <a:t>Join in by using </a:t>
            </a:r>
          </a:p>
          <a:p>
            <a:pPr algn="ctr">
              <a:lnSpc>
                <a:spcPts val="9157"/>
              </a:lnSpc>
            </a:pPr>
            <a:r>
              <a:rPr lang="en-US" sz="6541">
                <a:solidFill>
                  <a:srgbClr val="303030"/>
                </a:solidFill>
                <a:latin typeface="Roboto"/>
                <a:ea typeface="Roboto"/>
                <a:cs typeface="Roboto"/>
                <a:sym typeface="Roboto"/>
              </a:rPr>
              <a:t>access code:</a:t>
            </a:r>
          </a:p>
          <a:p>
            <a:pPr algn="ctr">
              <a:lnSpc>
                <a:spcPts val="13895"/>
              </a:lnSpc>
            </a:pPr>
            <a:r>
              <a:rPr lang="en-US" sz="9925" b="1">
                <a:solidFill>
                  <a:srgbClr val="303030"/>
                </a:solidFill>
                <a:latin typeface="Roboto Bold"/>
                <a:ea typeface="Roboto Bold"/>
                <a:cs typeface="Roboto Bold"/>
                <a:sym typeface="Roboto Bold"/>
              </a:rPr>
              <a:t>#XXXX </a:t>
            </a:r>
          </a:p>
        </p:txBody>
      </p:sp>
      <p:sp>
        <p:nvSpPr>
          <p:cNvPr id="9" name="TextBox 9"/>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grpSp>
        <p:nvGrpSpPr>
          <p:cNvPr id="8" name="Group 8"/>
          <p:cNvGrpSpPr/>
          <p:nvPr/>
        </p:nvGrpSpPr>
        <p:grpSpPr>
          <a:xfrm>
            <a:off x="1480713" y="3019805"/>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1480713" y="4141245"/>
            <a:ext cx="14398332" cy="17876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Study results may be unreliable because most sexual crimes go unreported.</a:t>
            </a:r>
          </a:p>
          <a:p>
            <a:pPr algn="l">
              <a:lnSpc>
                <a:spcPts val="4675"/>
              </a:lnSpc>
            </a:pPr>
            <a:endParaRPr lang="en-US" sz="4250" b="1">
              <a:solidFill>
                <a:srgbClr val="004F59"/>
              </a:solidFill>
              <a:latin typeface="Roboto Bold"/>
              <a:ea typeface="Roboto Bold"/>
              <a:cs typeface="Roboto Bold"/>
              <a:sym typeface="Roboto Bold"/>
            </a:endParaRP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5" name="TextBox 15"/>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grpSp>
        <p:nvGrpSpPr>
          <p:cNvPr id="8" name="Group 8"/>
          <p:cNvGrpSpPr/>
          <p:nvPr/>
        </p:nvGrpSpPr>
        <p:grpSpPr>
          <a:xfrm>
            <a:off x="1480713" y="3019805"/>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480713" y="4141245"/>
            <a:ext cx="14398332" cy="3168731"/>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Study results may be unreliable because most sexual crimes go unreported.</a:t>
            </a:r>
          </a:p>
          <a:p>
            <a:pPr algn="l">
              <a:lnSpc>
                <a:spcPts val="16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 methods used to collect information can vary widely between studies, leading to inconsistency.</a:t>
            </a:r>
          </a:p>
          <a:p>
            <a:pPr algn="l">
              <a:lnSpc>
                <a:spcPts val="4675"/>
              </a:lnSpc>
            </a:pPr>
            <a:endParaRPr lang="en-US" sz="4250" b="1">
              <a:solidFill>
                <a:srgbClr val="004F59"/>
              </a:solidFill>
              <a:latin typeface="Roboto Bold"/>
              <a:ea typeface="Roboto Bold"/>
              <a:cs typeface="Roboto Bold"/>
              <a:sym typeface="Roboto Bold"/>
            </a:endParaRP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4" name="TextBox 14"/>
          <p:cNvSpPr txBox="1"/>
          <p:nvPr/>
        </p:nvSpPr>
        <p:spPr>
          <a:xfrm>
            <a:off x="1780421" y="3038851"/>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5" name="TextBox 15"/>
          <p:cNvSpPr txBox="1"/>
          <p:nvPr/>
        </p:nvSpPr>
        <p:spPr>
          <a:xfrm>
            <a:off x="15038164" y="923925"/>
            <a:ext cx="2221136" cy="863600"/>
          </a:xfrm>
          <a:prstGeom prst="rect">
            <a:avLst/>
          </a:prstGeom>
        </p:spPr>
        <p:txBody>
          <a:bodyPr lIns="0" tIns="0" rIns="0" bIns="0" rtlCol="0" anchor="t">
            <a:spAutoFit/>
          </a:bodyPr>
          <a:lstStyle/>
          <a:p>
            <a:pPr algn="ctr">
              <a:lnSpc>
                <a:spcPts val="7000"/>
              </a:lnSpc>
            </a:pPr>
            <a:r>
              <a:rPr lang="en-US" sz="5000" b="1">
                <a:solidFill>
                  <a:srgbClr val="FFFFFF">
                    <a:alpha val="68627"/>
                  </a:srgbClr>
                </a:solidFill>
                <a:latin typeface="Roboto Bold"/>
                <a:ea typeface="Roboto Bold"/>
                <a:cs typeface="Roboto Bold"/>
                <a:sym typeface="Roboto Bold"/>
              </a:rPr>
              <a:t>DEMO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10110</Words>
  <Application>Microsoft Office PowerPoint</Application>
  <PresentationFormat>Custom</PresentationFormat>
  <Paragraphs>1090</Paragraphs>
  <Slides>59</Slides>
  <Notes>59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59</vt:i4>
      </vt:variant>
    </vt:vector>
  </HeadingPairs>
  <TitlesOfParts>
    <vt:vector size="71" baseType="lpstr">
      <vt:lpstr>Poppins Medium 1</vt:lpstr>
      <vt:lpstr>Roboto Bold</vt:lpstr>
      <vt:lpstr>League Spartan</vt:lpstr>
      <vt:lpstr>Roboto Bold Italics</vt:lpstr>
      <vt:lpstr>Cooperative Bold</vt:lpstr>
      <vt:lpstr>Calibri</vt:lpstr>
      <vt:lpstr>Roboto</vt:lpstr>
      <vt:lpstr>Poppins Medium 2 Bold</vt:lpstr>
      <vt:lpstr>Arial</vt:lpstr>
      <vt:lpstr>Bebas Neue</vt:lpstr>
      <vt:lpstr>Roboto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DEMO-PowerPont-Myths+Rality_Walking-Wise</dc:title>
  <cp:lastModifiedBy>Karla Highman</cp:lastModifiedBy>
  <cp:revision>1</cp:revision>
  <dcterms:created xsi:type="dcterms:W3CDTF">2006-08-16T00:00:00Z</dcterms:created>
  <dcterms:modified xsi:type="dcterms:W3CDTF">2025-09-28T16:23:48Z</dcterms:modified>
  <dc:identifier>DAGrjQL3K34</dc:identifier>
</cp:coreProperties>
</file>