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Lst>
  <p:sldSz cx="18288000" cy="10287000"/>
  <p:notesSz cx="6858000" cy="9144000"/>
  <p:embeddedFontLst>
    <p:embeddedFont>
      <p:font typeface="Bebas Neue" panose="020B0604020202020204" charset="0"/>
      <p:regular r:id="rId93"/>
    </p:embeddedFont>
    <p:embeddedFont>
      <p:font typeface="Cooperative Bold" panose="020B0604020202020204" charset="-79"/>
      <p:regular r:id="rId94"/>
    </p:embeddedFont>
    <p:embeddedFont>
      <p:font typeface="League Spartan" panose="020B0604020202020204" charset="0"/>
      <p:regular r:id="rId95"/>
    </p:embeddedFont>
    <p:embeddedFont>
      <p:font typeface="Poppins Medium 1" panose="020B0604020202020204" charset="0"/>
      <p:regular r:id="rId96"/>
    </p:embeddedFont>
    <p:embeddedFont>
      <p:font typeface="Poppins Medium 2 Bold" panose="020B0604020202020204" charset="0"/>
      <p:regular r:id="rId97"/>
    </p:embeddedFont>
    <p:embeddedFont>
      <p:font typeface="Roboto" panose="020B0604020202020204" charset="0"/>
      <p:regular r:id="rId98"/>
    </p:embeddedFont>
    <p:embeddedFont>
      <p:font typeface="Roboto Bold" panose="020B0604020202020204" charset="0"/>
      <p:regular r:id="rId9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680" y="2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font" Target="fonts/font3.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2.fntdata"/><Relationship Id="rId99" Type="http://schemas.openxmlformats.org/officeDocument/2006/relationships/font" Target="fonts/font7.fntdata"/><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5.fntdata"/><Relationship Id="rId104"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fntdata"/><Relationship Id="rId98" Type="http://schemas.openxmlformats.org/officeDocument/2006/relationships/font" Target="fonts/font6.fntdata"/><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a Highman" userId="ecdc3769a33ca4ef" providerId="LiveId" clId="{4B11471C-3691-4F5F-98DF-C1CD0472BC45}"/>
    <pc:docChg chg="modSld">
      <pc:chgData name="Karla Highman" userId="ecdc3769a33ca4ef" providerId="LiveId" clId="{4B11471C-3691-4F5F-98DF-C1CD0472BC45}" dt="2026-01-26T19:35:45.438" v="56" actId="14100"/>
      <pc:docMkLst>
        <pc:docMk/>
      </pc:docMkLst>
      <pc:sldChg chg="modSp mod">
        <pc:chgData name="Karla Highman" userId="ecdc3769a33ca4ef" providerId="LiveId" clId="{4B11471C-3691-4F5F-98DF-C1CD0472BC45}" dt="2026-01-26T19:29:08.204" v="0" actId="207"/>
        <pc:sldMkLst>
          <pc:docMk/>
          <pc:sldMk cId="0" sldId="270"/>
        </pc:sldMkLst>
        <pc:spChg chg="mod">
          <ac:chgData name="Karla Highman" userId="ecdc3769a33ca4ef" providerId="LiveId" clId="{4B11471C-3691-4F5F-98DF-C1CD0472BC45}" dt="2026-01-26T19:29:08.204" v="0" actId="207"/>
          <ac:spMkLst>
            <pc:docMk/>
            <pc:sldMk cId="0" sldId="270"/>
            <ac:spMk id="6" creationId="{00000000-0000-0000-0000-000000000000}"/>
          </ac:spMkLst>
        </pc:spChg>
      </pc:sldChg>
      <pc:sldChg chg="modSp mod">
        <pc:chgData name="Karla Highman" userId="ecdc3769a33ca4ef" providerId="LiveId" clId="{4B11471C-3691-4F5F-98DF-C1CD0472BC45}" dt="2026-01-26T19:30:49.854" v="42" actId="1035"/>
        <pc:sldMkLst>
          <pc:docMk/>
          <pc:sldMk cId="0" sldId="272"/>
        </pc:sldMkLst>
        <pc:spChg chg="mod">
          <ac:chgData name="Karla Highman" userId="ecdc3769a33ca4ef" providerId="LiveId" clId="{4B11471C-3691-4F5F-98DF-C1CD0472BC45}" dt="2026-01-26T19:29:28.512" v="38" actId="20577"/>
          <ac:spMkLst>
            <pc:docMk/>
            <pc:sldMk cId="0" sldId="272"/>
            <ac:spMk id="7" creationId="{00000000-0000-0000-0000-000000000000}"/>
          </ac:spMkLst>
        </pc:spChg>
        <pc:grpChg chg="mod">
          <ac:chgData name="Karla Highman" userId="ecdc3769a33ca4ef" providerId="LiveId" clId="{4B11471C-3691-4F5F-98DF-C1CD0472BC45}" dt="2026-01-26T19:30:49.854" v="42" actId="1035"/>
          <ac:grpSpMkLst>
            <pc:docMk/>
            <pc:sldMk cId="0" sldId="272"/>
            <ac:grpSpMk id="4" creationId="{00000000-0000-0000-0000-000000000000}"/>
          </ac:grpSpMkLst>
        </pc:grpChg>
      </pc:sldChg>
      <pc:sldChg chg="modSp mod">
        <pc:chgData name="Karla Highman" userId="ecdc3769a33ca4ef" providerId="LiveId" clId="{4B11471C-3691-4F5F-98DF-C1CD0472BC45}" dt="2026-01-26T19:31:45.449" v="44" actId="1035"/>
        <pc:sldMkLst>
          <pc:docMk/>
          <pc:sldMk cId="0" sldId="295"/>
        </pc:sldMkLst>
        <pc:spChg chg="mod">
          <ac:chgData name="Karla Highman" userId="ecdc3769a33ca4ef" providerId="LiveId" clId="{4B11471C-3691-4F5F-98DF-C1CD0472BC45}" dt="2026-01-26T19:31:45.449" v="44" actId="1035"/>
          <ac:spMkLst>
            <pc:docMk/>
            <pc:sldMk cId="0" sldId="295"/>
            <ac:spMk id="12" creationId="{00000000-0000-0000-0000-000000000000}"/>
          </ac:spMkLst>
        </pc:spChg>
      </pc:sldChg>
      <pc:sldChg chg="modSp mod">
        <pc:chgData name="Karla Highman" userId="ecdc3769a33ca4ef" providerId="LiveId" clId="{4B11471C-3691-4F5F-98DF-C1CD0472BC45}" dt="2026-01-26T19:32:11.669" v="52" actId="20577"/>
        <pc:sldMkLst>
          <pc:docMk/>
          <pc:sldMk cId="0" sldId="300"/>
        </pc:sldMkLst>
        <pc:spChg chg="mod">
          <ac:chgData name="Karla Highman" userId="ecdc3769a33ca4ef" providerId="LiveId" clId="{4B11471C-3691-4F5F-98DF-C1CD0472BC45}" dt="2026-01-26T19:32:11.669" v="52" actId="20577"/>
          <ac:spMkLst>
            <pc:docMk/>
            <pc:sldMk cId="0" sldId="300"/>
            <ac:spMk id="9" creationId="{00000000-0000-0000-0000-000000000000}"/>
          </ac:spMkLst>
        </pc:spChg>
      </pc:sldChg>
      <pc:sldChg chg="modSp mod">
        <pc:chgData name="Karla Highman" userId="ecdc3769a33ca4ef" providerId="LiveId" clId="{4B11471C-3691-4F5F-98DF-C1CD0472BC45}" dt="2026-01-26T19:35:35.351" v="55" actId="1035"/>
        <pc:sldMkLst>
          <pc:docMk/>
          <pc:sldMk cId="0" sldId="332"/>
        </pc:sldMkLst>
        <pc:spChg chg="mod">
          <ac:chgData name="Karla Highman" userId="ecdc3769a33ca4ef" providerId="LiveId" clId="{4B11471C-3691-4F5F-98DF-C1CD0472BC45}" dt="2026-01-26T19:35:35.351" v="55" actId="1035"/>
          <ac:spMkLst>
            <pc:docMk/>
            <pc:sldMk cId="0" sldId="332"/>
            <ac:spMk id="6" creationId="{00000000-0000-0000-0000-000000000000}"/>
          </ac:spMkLst>
        </pc:spChg>
      </pc:sldChg>
      <pc:sldChg chg="modSp mod">
        <pc:chgData name="Karla Highman" userId="ecdc3769a33ca4ef" providerId="LiveId" clId="{4B11471C-3691-4F5F-98DF-C1CD0472BC45}" dt="2026-01-26T19:35:45.438" v="56" actId="14100"/>
        <pc:sldMkLst>
          <pc:docMk/>
          <pc:sldMk cId="0" sldId="333"/>
        </pc:sldMkLst>
        <pc:spChg chg="mod">
          <ac:chgData name="Karla Highman" userId="ecdc3769a33ca4ef" providerId="LiveId" clId="{4B11471C-3691-4F5F-98DF-C1CD0472BC45}" dt="2026-01-26T19:35:45.438" v="56" actId="14100"/>
          <ac:spMkLst>
            <pc:docMk/>
            <pc:sldMk cId="0" sldId="333"/>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Log in to WalkingWise.com and refer to the Walking Wise Education Guide to implement classroom teaching tips.</a:t>
            </a:r>
          </a:p>
          <a:p>
            <a:endParaRPr lang="en-US"/>
          </a:p>
          <a:p>
            <a:r>
              <a:rPr lang="en-US"/>
              <a:t>Most importantly: </a:t>
            </a:r>
          </a:p>
          <a:p>
            <a:endParaRPr lang="en-US"/>
          </a:p>
          <a:p>
            <a:r>
              <a:rPr lang="en-US"/>
              <a:t>• DEFINE SCHOOL POLICY</a:t>
            </a:r>
          </a:p>
          <a:p>
            <a:r>
              <a:rPr lang="en-US"/>
              <a:t>Establish an anti-trafficking reporting protocol with a trauma-informed response. The Walking Wise Implementation Guide provides a sample protocol.</a:t>
            </a:r>
          </a:p>
          <a:p>
            <a:endParaRPr lang="en-US"/>
          </a:p>
          <a:p>
            <a:r>
              <a:rPr lang="en-US"/>
              <a:t>• AGE &amp; AUDIENCE </a:t>
            </a:r>
          </a:p>
          <a:p>
            <a:r>
              <a:rPr lang="en-US"/>
              <a:t>This presentation can be edited by following the procedures on page 3 to align with your school policies, specific age groups, and the involvement of at-risk audiences.</a:t>
            </a:r>
          </a:p>
          <a:p>
            <a:endParaRPr lang="en-US"/>
          </a:p>
          <a:p>
            <a:r>
              <a:rPr lang="en-US"/>
              <a:t>• SUPPORT PROCEDURE</a:t>
            </a:r>
          </a:p>
          <a:p>
            <a:r>
              <a:rPr lang="en-US"/>
              <a:t>Provide your audience with guidance on accessing immediate help or arranging a private meeting with a social worker, counselor, nurse, school resource officer, or another trustworthy staff member to report concerns for themselves or a peer.</a:t>
            </a:r>
          </a:p>
          <a:p>
            <a:endParaRPr lang="en-US"/>
          </a:p>
          <a:p>
            <a:r>
              <a:rPr lang="en-US"/>
              <a:t>• SECOND SAFE ADULT	</a:t>
            </a:r>
          </a:p>
          <a:p>
            <a:r>
              <a:rPr lang="en-US"/>
              <a:t>Ensure a second trustworthy adult, such as a teacher, is present in the learning setting to observe audience reactions and identify those who may benefit from a follow-up meeting. This person should remain focused and free from other duties during the presentation.</a:t>
            </a:r>
          </a:p>
          <a:p>
            <a:endParaRPr lang="en-US"/>
          </a:p>
          <a:p>
            <a:r>
              <a:rPr lang="en-US"/>
              <a:t>• IMPLEMENT SLIDO.com</a:t>
            </a:r>
          </a:p>
          <a:p>
            <a:r>
              <a:rPr lang="en-US"/>
              <a:t>Join Walking Wise in using Slido.com to create an anonymous user experience.</a:t>
            </a:r>
          </a:p>
          <a:p>
            <a:r>
              <a:rPr lang="en-US"/>
              <a:t>Contact us at support@WalkingWise.com for more information.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Understanding vocabulary terms related to the behaviors of sexual predators can empower young people to recognize warning signs of harmful situations. </a:t>
            </a:r>
          </a:p>
          <a:p>
            <a:endParaRPr lang="en-US"/>
          </a:p>
          <a:p>
            <a:r>
              <a:rPr lang="en-US"/>
              <a:t>Knowing terminology helps them identify manipulative tactics predators use to build trust and exploit vulnerabilities. </a:t>
            </a:r>
          </a:p>
          <a:p>
            <a:endParaRPr lang="en-US"/>
          </a:p>
          <a:p>
            <a:r>
              <a:rPr lang="en-US"/>
              <a:t>With this knowledge, young people are better equipped to spot red flags, understand that these behaviors are abusive, and feel more confident reporting predators to trusted adults or authorities, potentially preventing further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At what age are children most commonly trafficked by a family member?</a:t>
            </a:r>
          </a:p>
          <a:p>
            <a:endParaRPr lang="en-US"/>
          </a:p>
          <a:p>
            <a:r>
              <a:rPr lang="en-US"/>
              <a:t>A) 10 to 13 years old</a:t>
            </a:r>
          </a:p>
          <a:p>
            <a:r>
              <a:rPr lang="en-US"/>
              <a:t>B) 14 to 17 years old</a:t>
            </a:r>
          </a:p>
          <a:p>
            <a:r>
              <a:rPr lang="en-US"/>
              <a:t>C) 16 to 21 years old</a:t>
            </a:r>
          </a:p>
          <a:p>
            <a:r>
              <a:rPr lang="en-US"/>
              <a:t>D) 18 to 21 years old</a:t>
            </a:r>
          </a:p>
          <a:p>
            <a:endParaRPr lang="en-US"/>
          </a:p>
          <a:p>
            <a:r>
              <a:rPr lang="en-US"/>
              <a:t>ANSWERS:</a:t>
            </a:r>
          </a:p>
          <a:p>
            <a:r>
              <a:rPr lang="en-US"/>
              <a:t>B) 14 to 17 years old is the age at which most children are trafficked by a family member.</a:t>
            </a:r>
          </a:p>
          <a:p>
            <a:endParaRPr lang="en-US"/>
          </a:p>
          <a:p>
            <a:r>
              <a:rPr lang="en-US"/>
              <a:t>A large 2021 study identified 917 children who were trafficked by a family member between 2018 and 2021, 72% were between the ages of 14 and 17. </a:t>
            </a:r>
          </a:p>
          <a:p>
            <a:endParaRPr lang="en-US"/>
          </a:p>
          <a:p>
            <a:r>
              <a:rPr lang="en-US"/>
              <a:t>-20% of the children were between 10 and 13 years old.</a:t>
            </a:r>
          </a:p>
          <a:p>
            <a:endParaRPr lang="en-US"/>
          </a:p>
          <a:p>
            <a:r>
              <a:rPr lang="en-US"/>
              <a:t>-6% were between the ages of 6 and 9 years old, and 1.4% were between the ages of 1 and 5, with less than 1% were infants.</a:t>
            </a:r>
          </a:p>
          <a:p>
            <a:endParaRPr lang="en-US"/>
          </a:p>
          <a:p>
            <a:r>
              <a:rPr lang="en-US"/>
              <a:t>Source</a:t>
            </a:r>
          </a:p>
          <a:p>
            <a:r>
              <a:rPr lang="en-US"/>
              <a:t>Allert, J. (2022). Domestic Minor Familial Sex Trafficking: A National Study of Prevalence, Characteristics, and Challenges across the Justice Process, p. 18.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At what age are children most commonly trafficked by a family member?</a:t>
            </a:r>
          </a:p>
          <a:p>
            <a:endParaRPr lang="en-US"/>
          </a:p>
          <a:p>
            <a:r>
              <a:rPr lang="en-US"/>
              <a:t>A) 10 to 13 years old</a:t>
            </a:r>
          </a:p>
          <a:p>
            <a:r>
              <a:rPr lang="en-US"/>
              <a:t>B) 14 to 17 years old</a:t>
            </a:r>
          </a:p>
          <a:p>
            <a:r>
              <a:rPr lang="en-US"/>
              <a:t>C) 16 to 21 years old</a:t>
            </a:r>
          </a:p>
          <a:p>
            <a:r>
              <a:rPr lang="en-US"/>
              <a:t>D) 18 to 21 years old</a:t>
            </a:r>
          </a:p>
          <a:p>
            <a:endParaRPr lang="en-US"/>
          </a:p>
          <a:p>
            <a:r>
              <a:rPr lang="en-US"/>
              <a:t>ANSWERS:</a:t>
            </a:r>
          </a:p>
          <a:p>
            <a:r>
              <a:rPr lang="en-US"/>
              <a:t>B) 14 to 17 years old is the age at which most children are trafficked by a family member.</a:t>
            </a:r>
          </a:p>
          <a:p>
            <a:endParaRPr lang="en-US"/>
          </a:p>
          <a:p>
            <a:r>
              <a:rPr lang="en-US"/>
              <a:t>A large 2021 study identified 917 children who were trafficked by a family member between 2018 and 2021, 72% were between the ages of 14 and 17. </a:t>
            </a:r>
          </a:p>
          <a:p>
            <a:endParaRPr lang="en-US"/>
          </a:p>
          <a:p>
            <a:r>
              <a:rPr lang="en-US"/>
              <a:t>-20% of the children were between 10 and 13 years old.</a:t>
            </a:r>
          </a:p>
          <a:p>
            <a:endParaRPr lang="en-US"/>
          </a:p>
          <a:p>
            <a:r>
              <a:rPr lang="en-US"/>
              <a:t>-6% were between the ages of 6 and 9 years old, and 1.4% were between the ages of 1 and 5, with less than 1% were infants.</a:t>
            </a:r>
          </a:p>
          <a:p>
            <a:endParaRPr lang="en-US"/>
          </a:p>
          <a:p>
            <a:r>
              <a:rPr lang="en-US"/>
              <a:t>Source</a:t>
            </a:r>
          </a:p>
          <a:p>
            <a:r>
              <a:rPr lang="en-US"/>
              <a:t>Allert, J. (2022). Domestic Minor Familial Sex Trafficking: A National Study of Prevalence, Characteristics, and Challenges across the Justice Process, p. 18.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Message Especially for Teens:</a:t>
            </a:r>
          </a:p>
          <a:p>
            <a:endParaRPr lang="en-US"/>
          </a:p>
          <a:p>
            <a:r>
              <a:rPr lang="en-US"/>
              <a:t>Businesses worldwide use explainer-style animation as a training tool for their employees. So, this 3-minute Walking Wise animated video series is appropriate for both teens (ages 11+) and adults to learn how sexual predators use manipulation, intimidation, and coercion to exploit young people. </a:t>
            </a:r>
          </a:p>
          <a:p>
            <a:endParaRPr lang="en-US"/>
          </a:p>
          <a:p>
            <a:r>
              <a:rPr lang="en-US"/>
              <a:t>NOTE</a:t>
            </a:r>
          </a:p>
          <a:p>
            <a:r>
              <a:rPr lang="en-US"/>
              <a:t>Log in to Walking Wise.com to watch the three-minute animated video with audiences.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What percent of victims are trafficked by a family member?</a:t>
            </a:r>
          </a:p>
          <a:p>
            <a:endParaRPr lang="en-US"/>
          </a:p>
          <a:p>
            <a:r>
              <a:rPr lang="en-US"/>
              <a:t>A) ~22% of Victims</a:t>
            </a:r>
          </a:p>
          <a:p>
            <a:r>
              <a:rPr lang="en-US"/>
              <a:t>B) ~32% of Victims</a:t>
            </a:r>
          </a:p>
          <a:p>
            <a:r>
              <a:rPr lang="en-US"/>
              <a:t>C) ~42% of Victims</a:t>
            </a:r>
          </a:p>
          <a:p>
            <a:r>
              <a:rPr lang="en-US"/>
              <a:t>D) ~52% of Victims</a:t>
            </a:r>
          </a:p>
          <a:p>
            <a:endParaRPr lang="en-US"/>
          </a:p>
          <a:p>
            <a:r>
              <a:rPr lang="en-US"/>
              <a:t>ANSWER</a:t>
            </a:r>
          </a:p>
          <a:p>
            <a:r>
              <a:rPr lang="en-US"/>
              <a:t>C) ~42% if victims were found to be trafficked by a family member.</a:t>
            </a:r>
          </a:p>
          <a:p>
            <a:endParaRPr lang="en-US"/>
          </a:p>
          <a:p>
            <a:r>
              <a:rPr lang="en-US"/>
              <a:t>In its 2020 report on human trafficking trends, the Polaris Project disclosed that family members were responsible for 2,448 cases, recruiting 42% of victims.</a:t>
            </a:r>
          </a:p>
          <a:p>
            <a:endParaRPr lang="en-US"/>
          </a:p>
          <a:p>
            <a:r>
              <a:rPr lang="en-US"/>
              <a:t>Source</a:t>
            </a:r>
          </a:p>
          <a:p>
            <a:r>
              <a:rPr lang="en-US"/>
              <a:t>Polaris Project (n.d.). Human Trafficking Trends in 2020, p. 2. PolarisProject.org. Retrieved January 24, 2026, from https://polarisproject.org/wp-content/uploads/2022/01/Human-Trafficking-Trends-in-2020-by-Polaris.pdf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What percent of victims are trafficked by a family member?</a:t>
            </a:r>
          </a:p>
          <a:p>
            <a:endParaRPr lang="en-US"/>
          </a:p>
          <a:p>
            <a:r>
              <a:rPr lang="en-US"/>
              <a:t>A) ~22% of Victims</a:t>
            </a:r>
          </a:p>
          <a:p>
            <a:r>
              <a:rPr lang="en-US"/>
              <a:t>B) ~32% of Victims</a:t>
            </a:r>
          </a:p>
          <a:p>
            <a:r>
              <a:rPr lang="en-US"/>
              <a:t>C) ~42% of Victims</a:t>
            </a:r>
          </a:p>
          <a:p>
            <a:r>
              <a:rPr lang="en-US"/>
              <a:t>D) ~52% of Victims</a:t>
            </a:r>
          </a:p>
          <a:p>
            <a:endParaRPr lang="en-US"/>
          </a:p>
          <a:p>
            <a:r>
              <a:rPr lang="en-US"/>
              <a:t>ANSWER</a:t>
            </a:r>
          </a:p>
          <a:p>
            <a:r>
              <a:rPr lang="en-US"/>
              <a:t>C) ~42% if victims were found to be trafficked by a family member.</a:t>
            </a:r>
          </a:p>
          <a:p>
            <a:endParaRPr lang="en-US"/>
          </a:p>
          <a:p>
            <a:r>
              <a:rPr lang="en-US"/>
              <a:t>In its 2020 report on human trafficking trends, the Polaris Project disclosed that family members were responsible for 2,448 cases, recruiting 42% of victims.</a:t>
            </a:r>
          </a:p>
          <a:p>
            <a:endParaRPr lang="en-US"/>
          </a:p>
          <a:p>
            <a:r>
              <a:rPr lang="en-US"/>
              <a:t>Source</a:t>
            </a:r>
          </a:p>
          <a:p>
            <a:r>
              <a:rPr lang="en-US"/>
              <a:t>Polaris Project (n.d.). Human Trafficking Trends in 2020, p. 2. PolarisProject.org. Retrieved January 24, 2026, from https://polarisproject.org/wp-content/uploads/2022/01/Human-Trafficking-Trends-in-2020-by-Polaris.pdf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RISK FACTORS</a:t>
            </a:r>
          </a:p>
          <a:p>
            <a:r>
              <a:rPr lang="en-US"/>
              <a:t>Harsh circumstances can increase a child’s vulnerability to exploitation by creating unmet emotional, physical, or social needs. </a:t>
            </a:r>
          </a:p>
          <a:p>
            <a:endParaRPr lang="en-US"/>
          </a:p>
          <a:p>
            <a:r>
              <a:rPr lang="en-US"/>
              <a:t>Involvement in systems such as foster care or juvenile justice can reflect instability, disrupted attachments, or limited adult protection. </a:t>
            </a:r>
          </a:p>
          <a:p>
            <a:endParaRPr lang="en-US"/>
          </a:p>
          <a:p>
            <a:r>
              <a:rPr lang="en-US"/>
              <a:t>Running away is often a survival response to unsafe environments, rather than a choice. This may include abuse, neglect, or the misuse of drugs and alcohol in the home. Involvement in the justice system can further isolate youth from support. </a:t>
            </a:r>
          </a:p>
          <a:p>
            <a:endParaRPr lang="en-US"/>
          </a:p>
          <a:p>
            <a:r>
              <a:rPr lang="en-US"/>
              <a:t>Youth who experience emotional distress, disabilities, or academic challenges may be more easily manipulated by family members or caregivers who misuse power or control. </a:t>
            </a:r>
          </a:p>
          <a:p>
            <a:endParaRPr lang="en-US"/>
          </a:p>
          <a:p>
            <a:r>
              <a:rPr lang="en-US"/>
              <a:t>These risk factors do not cause trafficking, but they can increase susceptibility when protective supports are lacking.</a:t>
            </a:r>
          </a:p>
          <a:p>
            <a:endParaRPr lang="en-US"/>
          </a:p>
          <a:p>
            <a:r>
              <a:rPr lang="en-US"/>
              <a:t>Source</a:t>
            </a:r>
          </a:p>
          <a:p>
            <a:r>
              <a:rPr lang="en-US"/>
              <a:t>Joan A. Reid, Juliana Huard &amp; Rachael A. Haskell (2015) Family-facilitated juvenile sex trafficking, Journal of Crime and Justice, 38:3, 361-376, DOI: 10.1080/0735648X.2014.967965 https://www.tandfonline.com/eprint/ZBS7nZCXxC3VqqUaHZ3k/full</a:t>
            </a:r>
          </a:p>
          <a:p>
            <a:endParaRPr lang="en-US"/>
          </a:p>
          <a:p>
            <a:r>
              <a:rPr lang="en-US"/>
              <a:t>Allert, J. (2022). Domestic Minor Familial Sex Trafficking: A National Study of Prevalence, Characteristics, and Challenges across the Justice Process, p. 18.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presenter is welcome to customize this Walking Wise presentation according to the instructions provided on this page.  </a:t>
            </a:r>
          </a:p>
          <a:p>
            <a:endParaRPr lang="en-US"/>
          </a:p>
          <a:p>
            <a:r>
              <a:rPr lang="en-US"/>
              <a:t>For revision requests, please email us at:</a:t>
            </a:r>
          </a:p>
          <a:p>
            <a:r>
              <a:rPr lang="en-US"/>
              <a:t>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RISK FACTORS</a:t>
            </a:r>
          </a:p>
          <a:p>
            <a:r>
              <a:rPr lang="en-US"/>
              <a:t>Harsh circumstances can increase a child’s vulnerability to exploitation by creating unmet emotional, physical, or social needs. </a:t>
            </a:r>
          </a:p>
          <a:p>
            <a:endParaRPr lang="en-US"/>
          </a:p>
          <a:p>
            <a:r>
              <a:rPr lang="en-US"/>
              <a:t>Involvement in systems such as foster care or juvenile justice can reflect instability, disrupted attachments, or limited adult protection. </a:t>
            </a:r>
          </a:p>
          <a:p>
            <a:endParaRPr lang="en-US"/>
          </a:p>
          <a:p>
            <a:r>
              <a:rPr lang="en-US"/>
              <a:t>Running away is often a survival response to unsafe environments, rather than a choice. This may include abuse, neglect, or the misuse of drugs and alcohol in the home. Involvement in the justice system can further isolate youth from support. </a:t>
            </a:r>
          </a:p>
          <a:p>
            <a:endParaRPr lang="en-US"/>
          </a:p>
          <a:p>
            <a:r>
              <a:rPr lang="en-US"/>
              <a:t>Youth who experience emotional distress, disabilities, or academic challenges may be more easily manipulated by family members or caregivers who misuse power or control. </a:t>
            </a:r>
          </a:p>
          <a:p>
            <a:endParaRPr lang="en-US"/>
          </a:p>
          <a:p>
            <a:r>
              <a:rPr lang="en-US"/>
              <a:t>These risk factors do not cause trafficking, but they can increase susceptibility when protective supports are lacking.</a:t>
            </a:r>
          </a:p>
          <a:p>
            <a:endParaRPr lang="en-US"/>
          </a:p>
          <a:p>
            <a:r>
              <a:rPr lang="en-US"/>
              <a:t>Source</a:t>
            </a:r>
          </a:p>
          <a:p>
            <a:r>
              <a:rPr lang="en-US"/>
              <a:t>Joan A. Reid, Juliana Huard &amp; Rachael A. Haskell (2015) Family-facilitated juvenile sex trafficking, Journal of Crime and Justice, 38:3, 361-376, DOI: 10.1080/0735648X.2014.967965 https://www.tandfonline.com/eprint/ZBS7nZCXxC3VqqUaHZ3k/full</a:t>
            </a:r>
          </a:p>
          <a:p>
            <a:endParaRPr lang="en-US"/>
          </a:p>
          <a:p>
            <a:r>
              <a:rPr lang="en-US"/>
              <a:t>Allert, J. (2022). Domestic Minor Familial Sex Trafficking: A National Study of Prevalence, Characteristics, and Challenges across the Justice Process, p. 18.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RISK FACTORS</a:t>
            </a:r>
          </a:p>
          <a:p>
            <a:r>
              <a:rPr lang="en-US"/>
              <a:t>Harsh circumstances can increase a child’s vulnerability to exploitation by creating unmet emotional, physical, or social needs. </a:t>
            </a:r>
          </a:p>
          <a:p>
            <a:endParaRPr lang="en-US"/>
          </a:p>
          <a:p>
            <a:r>
              <a:rPr lang="en-US"/>
              <a:t>Involvement in systems such as foster care or juvenile justice can reflect instability, disrupted attachments, or limited adult protection. </a:t>
            </a:r>
          </a:p>
          <a:p>
            <a:endParaRPr lang="en-US"/>
          </a:p>
          <a:p>
            <a:r>
              <a:rPr lang="en-US"/>
              <a:t>Running away is often a survival response to unsafe environments, rather than a choice. This may include abuse, neglect, or the misuse of drugs and alcohol in the home. Involvement in the justice system can further isolate youth from support. </a:t>
            </a:r>
          </a:p>
          <a:p>
            <a:endParaRPr lang="en-US"/>
          </a:p>
          <a:p>
            <a:r>
              <a:rPr lang="en-US"/>
              <a:t>Youth who experience emotional distress, disabilities, or academic challenges may be more easily manipulated by family members or caregivers who misuse power or control. </a:t>
            </a:r>
          </a:p>
          <a:p>
            <a:endParaRPr lang="en-US"/>
          </a:p>
          <a:p>
            <a:r>
              <a:rPr lang="en-US"/>
              <a:t>These risk factors do not cause trafficking, but they can increase susceptibility when protective supports are lacking.</a:t>
            </a:r>
          </a:p>
          <a:p>
            <a:endParaRPr lang="en-US"/>
          </a:p>
          <a:p>
            <a:r>
              <a:rPr lang="en-US"/>
              <a:t>Source</a:t>
            </a:r>
          </a:p>
          <a:p>
            <a:r>
              <a:rPr lang="en-US"/>
              <a:t>Joan A. Reid, Juliana Huard &amp; Rachael A. Haskell (2015) Family-facilitated juvenile sex trafficking, Journal of Crime and Justice, 38:3, 361-376, DOI: 10.1080/0735648X.2014.967965 https://www.tandfonline.com/eprint/ZBS7nZCXxC3VqqUaHZ3k/full</a:t>
            </a:r>
          </a:p>
          <a:p>
            <a:endParaRPr lang="en-US"/>
          </a:p>
          <a:p>
            <a:r>
              <a:rPr lang="en-US"/>
              <a:t>Allert, J. (2022). Domestic Minor Familial Sex Trafficking: A National Study of Prevalence, Characteristics, and Challenges across the Justice Process, p. 21.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RISK FACTORS</a:t>
            </a:r>
          </a:p>
          <a:p>
            <a:r>
              <a:rPr lang="en-US"/>
              <a:t>Harsh circumstances can increase a child’s vulnerability to exploitation by creating unmet emotional, physical, or social needs. </a:t>
            </a:r>
          </a:p>
          <a:p>
            <a:endParaRPr lang="en-US"/>
          </a:p>
          <a:p>
            <a:r>
              <a:rPr lang="en-US"/>
              <a:t>Involvement in systems such as foster care or juvenile justice can reflect instability, disrupted attachments, or limited adult protection. </a:t>
            </a:r>
          </a:p>
          <a:p>
            <a:endParaRPr lang="en-US"/>
          </a:p>
          <a:p>
            <a:r>
              <a:rPr lang="en-US"/>
              <a:t>Running away is often a survival response to unsafe environments, rather than a choice. This may include abuse, neglect, or the misuse of drugs and alcohol in the home. Involvement in the justice system can further isolate youth from support. </a:t>
            </a:r>
          </a:p>
          <a:p>
            <a:endParaRPr lang="en-US"/>
          </a:p>
          <a:p>
            <a:r>
              <a:rPr lang="en-US"/>
              <a:t>Youth who experience emotional distress, disabilities, or academic challenges may be more easily manipulated by family members or caregivers who misuse power or control. </a:t>
            </a:r>
          </a:p>
          <a:p>
            <a:endParaRPr lang="en-US"/>
          </a:p>
          <a:p>
            <a:r>
              <a:rPr lang="en-US"/>
              <a:t>These risk factors do not cause trafficking, but they can increase susceptibility when protective supports are lacking.</a:t>
            </a:r>
          </a:p>
          <a:p>
            <a:endParaRPr lang="en-US"/>
          </a:p>
          <a:p>
            <a:r>
              <a:rPr lang="en-US"/>
              <a:t>Source</a:t>
            </a:r>
          </a:p>
          <a:p>
            <a:r>
              <a:rPr lang="en-US"/>
              <a:t>Joan A. Reid, Juliana Huard &amp; Rachael A. Haskell (2015) Family-facilitated juvenile sex trafficking, Journal of Crime and Justice, 38:3, 361-376, DOI: 10.1080/0735648X.2014.967965 https://www.tandfonline.com/eprint/ZBS7nZCXxC3VqqUaHZ3k/full</a:t>
            </a:r>
          </a:p>
          <a:p>
            <a:endParaRPr lang="en-US"/>
          </a:p>
          <a:p>
            <a:r>
              <a:rPr lang="en-US"/>
              <a:t>Allert, J. (2022). Domestic Minor Familial Sex Trafficking: A National Study of Prevalence, Characteristics, and Challenges across the Justice Process, p. 21.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RISK FACTORS</a:t>
            </a:r>
          </a:p>
          <a:p>
            <a:r>
              <a:rPr lang="en-US"/>
              <a:t>Harsh circumstances can increase a child’s vulnerability to exploitation by creating unmet emotional, physical, or social needs. </a:t>
            </a:r>
          </a:p>
          <a:p>
            <a:endParaRPr lang="en-US"/>
          </a:p>
          <a:p>
            <a:r>
              <a:rPr lang="en-US"/>
              <a:t>Involvement in systems such as foster care or juvenile justice can reflect instability, disrupted attachments, or limited adult protection. </a:t>
            </a:r>
          </a:p>
          <a:p>
            <a:endParaRPr lang="en-US"/>
          </a:p>
          <a:p>
            <a:r>
              <a:rPr lang="en-US"/>
              <a:t>Running away is often a survival response to unsafe environments, rather than a choice. This may include abuse, neglect, or the misuse of drugs and alcohol in the home. Involvement in the justice system can further isolate youth from support. </a:t>
            </a:r>
          </a:p>
          <a:p>
            <a:endParaRPr lang="en-US"/>
          </a:p>
          <a:p>
            <a:r>
              <a:rPr lang="en-US"/>
              <a:t>Youth who experience emotional distress, disabilities, or academic challenges may be more easily manipulated by family members or caregivers who misuse power or control. </a:t>
            </a:r>
          </a:p>
          <a:p>
            <a:endParaRPr lang="en-US"/>
          </a:p>
          <a:p>
            <a:r>
              <a:rPr lang="en-US"/>
              <a:t>These risk factors do not cause trafficking, but they can increase susceptibility when protective supports are lacking.</a:t>
            </a:r>
          </a:p>
          <a:p>
            <a:endParaRPr lang="en-US"/>
          </a:p>
          <a:p>
            <a:r>
              <a:rPr lang="en-US"/>
              <a:t>Source</a:t>
            </a:r>
          </a:p>
          <a:p>
            <a:r>
              <a:rPr lang="en-US"/>
              <a:t>Joan A. Reid, Juliana Huard &amp; Rachael A. Haskell (2015) Family-facilitated juvenile sex trafficking, Journal of Crime and Justice, 38:3, 361-376, DOI: 10.1080/0735648X.2014.967965 https://www.tandfonline.com/eprint/ZBS7nZCXxC3VqqUaHZ3k/full</a:t>
            </a:r>
          </a:p>
          <a:p>
            <a:endParaRPr lang="en-US"/>
          </a:p>
          <a:p>
            <a:r>
              <a:rPr lang="en-US"/>
              <a:t>Allert, J. (2022). Domestic Minor Familial Sex Trafficking: A National Study of Prevalence, Characteristics, and Challenges across the Justice Process, p. 21.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RISK FACTORS</a:t>
            </a:r>
          </a:p>
          <a:p>
            <a:r>
              <a:rPr lang="en-US"/>
              <a:t>Harsh circumstances can increase a child’s vulnerability to exploitation by creating unmet emotional, physical, or social needs. </a:t>
            </a:r>
          </a:p>
          <a:p>
            <a:endParaRPr lang="en-US"/>
          </a:p>
          <a:p>
            <a:r>
              <a:rPr lang="en-US"/>
              <a:t>Involvement in systems such as foster care or juvenile justice can reflect instability, disrupted attachments, or limited adult protection. </a:t>
            </a:r>
          </a:p>
          <a:p>
            <a:endParaRPr lang="en-US"/>
          </a:p>
          <a:p>
            <a:r>
              <a:rPr lang="en-US"/>
              <a:t>Running away is often a survival response to unsafe environments, rather than a choice. This may include abuse, neglect, or the misuse of drugs and alcohol in the home. Involvement in the justice system can further isolate youth from support. </a:t>
            </a:r>
          </a:p>
          <a:p>
            <a:endParaRPr lang="en-US"/>
          </a:p>
          <a:p>
            <a:r>
              <a:rPr lang="en-US"/>
              <a:t>Youth who experience emotional distress, disabilities, or academic challenges may be more easily manipulated by family members or caregivers who misuse power or control. </a:t>
            </a:r>
          </a:p>
          <a:p>
            <a:endParaRPr lang="en-US"/>
          </a:p>
          <a:p>
            <a:r>
              <a:rPr lang="en-US"/>
              <a:t>These risk factors do not cause trafficking, but they can increase susceptibility when protective supports are lacking.</a:t>
            </a:r>
          </a:p>
          <a:p>
            <a:endParaRPr lang="en-US"/>
          </a:p>
          <a:p>
            <a:r>
              <a:rPr lang="en-US"/>
              <a:t>Source</a:t>
            </a:r>
          </a:p>
          <a:p>
            <a:r>
              <a:rPr lang="en-US"/>
              <a:t>Joan A. Reid, Juliana Huard &amp; Rachael A. Haskell (2015) Family-facilitated juvenile sex trafficking, Journal of Crime and Justice, 38:3, 361-376, DOI: 10.1080/0735648X.2014.967965 https://www.tandfonline.com/eprint/ZBS7nZCXxC3VqqUaHZ3k/full</a:t>
            </a:r>
          </a:p>
          <a:p>
            <a:endParaRPr lang="en-US"/>
          </a:p>
          <a:p>
            <a:r>
              <a:rPr lang="en-US"/>
              <a:t>Allert, J. (2022). Domestic Minor Familial Sex Trafficking: A National Study of Prevalence, Characteristics, and Challenges across the Justice Process, p. 21.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RISK FACTORS</a:t>
            </a:r>
          </a:p>
          <a:p>
            <a:r>
              <a:rPr lang="en-US"/>
              <a:t>Harsh circumstances can increase a child’s vulnerability to exploitation by creating unmet emotional, physical, or social needs. </a:t>
            </a:r>
          </a:p>
          <a:p>
            <a:endParaRPr lang="en-US"/>
          </a:p>
          <a:p>
            <a:r>
              <a:rPr lang="en-US"/>
              <a:t>Involvement in systems such as foster care or juvenile justice can reflect instability, disrupted attachments, or limited adult protection. </a:t>
            </a:r>
          </a:p>
          <a:p>
            <a:endParaRPr lang="en-US"/>
          </a:p>
          <a:p>
            <a:r>
              <a:rPr lang="en-US"/>
              <a:t>Running away is often a survival response to unsafe environments, rather than a choice. This may include abuse, neglect, or the misuse of drugs and alcohol in the home. Involvement in the justice system can further isolate youth from support. </a:t>
            </a:r>
          </a:p>
          <a:p>
            <a:endParaRPr lang="en-US"/>
          </a:p>
          <a:p>
            <a:r>
              <a:rPr lang="en-US"/>
              <a:t>Youth who experience emotional distress, disabilities, or academic challenges may be more easily manipulated by family members or caregivers who misuse power or control. </a:t>
            </a:r>
          </a:p>
          <a:p>
            <a:endParaRPr lang="en-US"/>
          </a:p>
          <a:p>
            <a:r>
              <a:rPr lang="en-US"/>
              <a:t>These risk factors do not cause trafficking, but they can increase susceptibility when protective supports are lacking.</a:t>
            </a:r>
          </a:p>
          <a:p>
            <a:endParaRPr lang="en-US"/>
          </a:p>
          <a:p>
            <a:r>
              <a:rPr lang="en-US"/>
              <a:t>Source</a:t>
            </a:r>
          </a:p>
          <a:p>
            <a:r>
              <a:rPr lang="en-US"/>
              <a:t>Joan A. Reid, Juliana Huard &amp; Rachael A. Haskell (2015) Family-facilitated juvenile sex trafficking, Journal of Crime and Justice, 38:3, 361-376, DOI: 10.1080/0735648X.2014.967965 https://www.tandfonline.com/eprint/ZBS7nZCXxC3VqqUaHZ3k/full</a:t>
            </a:r>
          </a:p>
          <a:p>
            <a:endParaRPr lang="en-US"/>
          </a:p>
          <a:p>
            <a:r>
              <a:rPr lang="en-US"/>
              <a:t>Allert, J. (2022). Domestic Minor Familial Sex Trafficking: A National Study of Prevalence, Characteristics, and Challenges across the Justice Process, p. 21.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CHILD ABUSE</a:t>
            </a:r>
          </a:p>
          <a:p>
            <a:r>
              <a:rPr lang="en-US"/>
              <a:t>Child abuse refers to actions or failures to act that cause harm or risk of harm to a child. Abuse can be physical, emotional, sexual, or take the form of neglect, and it often occurs within relationships where a child depends on an adult for care or protection. </a:t>
            </a:r>
          </a:p>
          <a:p>
            <a:endParaRPr lang="en-US"/>
          </a:p>
          <a:p>
            <a:r>
              <a:rPr lang="en-US"/>
              <a:t>Sexual abuse involves inappropriate sexual behavior toward a child and is driven by power and control, not consent. </a:t>
            </a:r>
          </a:p>
          <a:p>
            <a:endParaRPr lang="en-US"/>
          </a:p>
          <a:p>
            <a:r>
              <a:rPr lang="en-US"/>
              <a:t>These forms of abuse may occur on their own or together and can happen in any type of family or community. Abuse is never the child’s fault, and many children do not disclose abuse right away due to fear, confusion, or loyalty to the abuser.</a:t>
            </a:r>
          </a:p>
          <a:p>
            <a:endParaRPr lang="en-US"/>
          </a:p>
          <a:p>
            <a:endParaRPr lang="en-US"/>
          </a:p>
          <a:p>
            <a:r>
              <a:rPr lang="en-US"/>
              <a:t>Source</a:t>
            </a:r>
          </a:p>
          <a:p>
            <a:r>
              <a:rPr lang="en-US"/>
              <a:t>Joan A. Reid, Juliana Huard &amp; Rachael A. Haskell (2015). Family-facilitated juvenile sex trafficking, Journal of Crime and Justice, 38:3, 361-376, DOI: 10.1080/0735648X.2014.967965 https://www.tandfonline.com/eprint/ZBS7nZCXxC3VqqUaHZ3k/full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CHILD ABUSE</a:t>
            </a:r>
          </a:p>
          <a:p>
            <a:r>
              <a:rPr lang="en-US"/>
              <a:t>Child abuse refers to actions or failures to act that cause harm or risk of harm to a child. Abuse can be physical, emotional, sexual, or take the form of neglect, and it often occurs within relationships where a child depends on an adult for care or protection. </a:t>
            </a:r>
          </a:p>
          <a:p>
            <a:endParaRPr lang="en-US"/>
          </a:p>
          <a:p>
            <a:r>
              <a:rPr lang="en-US"/>
              <a:t>Sexual abuse involves inappropriate sexual behavior toward a child and is driven by power and control, not consent. </a:t>
            </a:r>
          </a:p>
          <a:p>
            <a:endParaRPr lang="en-US"/>
          </a:p>
          <a:p>
            <a:r>
              <a:rPr lang="en-US"/>
              <a:t>These forms of abuse may occur on their own or together and can happen in any type of family or community. Abuse is never the child’s fault, and many children do not disclose abuse right away due to fear, confusion, or loyalty to the abuser.</a:t>
            </a:r>
          </a:p>
          <a:p>
            <a:endParaRPr lang="en-US"/>
          </a:p>
          <a:p>
            <a:endParaRPr lang="en-US"/>
          </a:p>
          <a:p>
            <a:r>
              <a:rPr lang="en-US"/>
              <a:t>Source</a:t>
            </a:r>
          </a:p>
          <a:p>
            <a:r>
              <a:rPr lang="en-US"/>
              <a:t>Joan A. Reid, Juliana Huard &amp; Rachael A. Haskell (2015). Family-facilitated juvenile sex trafficking, Journal of Crime and Justice, 38:3, 361-376, DOI: 10.1080/0735648X.2014.967965 https://www.tandfonline.com/eprint/ZBS7nZCXxC3VqqUaHZ3k/full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CHILD ABUSE</a:t>
            </a:r>
          </a:p>
          <a:p>
            <a:r>
              <a:rPr lang="en-US"/>
              <a:t>Child abuse refers to actions or failures to act that cause harm or risk of harm to a child. Abuse can be physical, emotional, sexual, or take the form of neglect, and it often occurs within relationships where a child depends on an adult for care or protection. </a:t>
            </a:r>
          </a:p>
          <a:p>
            <a:endParaRPr lang="en-US"/>
          </a:p>
          <a:p>
            <a:r>
              <a:rPr lang="en-US"/>
              <a:t>Sexual abuse involves inappropriate sexual behavior toward a child and is driven by power and control, not consent. </a:t>
            </a:r>
          </a:p>
          <a:p>
            <a:endParaRPr lang="en-US"/>
          </a:p>
          <a:p>
            <a:r>
              <a:rPr lang="en-US"/>
              <a:t>These forms of abuse may occur on their own or together and can happen in any type of family or community. Abuse is never the child’s fault, and many children do not disclose abuse right away due to fear, confusion, or loyalty to the abuser.</a:t>
            </a:r>
          </a:p>
          <a:p>
            <a:endParaRPr lang="en-US"/>
          </a:p>
          <a:p>
            <a:endParaRPr lang="en-US"/>
          </a:p>
          <a:p>
            <a:r>
              <a:rPr lang="en-US"/>
              <a:t>Source</a:t>
            </a:r>
          </a:p>
          <a:p>
            <a:r>
              <a:rPr lang="en-US"/>
              <a:t>Joan A. Reid, Juliana Huard &amp; Rachael A. Haskell (2015). Family-facilitated juvenile sex trafficking, Journal of Crime and Justice, 38:3, 361-376, DOI: 10.1080/0735648X.2014.967965 https://www.tandfonline.com/eprint/ZBS7nZCXxC3VqqUaHZ3k/full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CHILD ABUSE</a:t>
            </a:r>
          </a:p>
          <a:p>
            <a:r>
              <a:rPr lang="en-US"/>
              <a:t>Child abuse refers to actions or failures to act that cause harm or risk of harm to a child. Abuse can be physical, emotional, sexual, or take the form of neglect, and it often occurs within relationships where a child depends on an adult for care or protection. </a:t>
            </a:r>
          </a:p>
          <a:p>
            <a:endParaRPr lang="en-US"/>
          </a:p>
          <a:p>
            <a:r>
              <a:rPr lang="en-US"/>
              <a:t>Sexual abuse involves inappropriate sexual behavior toward a child and is driven by power and control, not consent. </a:t>
            </a:r>
          </a:p>
          <a:p>
            <a:endParaRPr lang="en-US"/>
          </a:p>
          <a:p>
            <a:r>
              <a:rPr lang="en-US"/>
              <a:t>These forms of abuse may occur on their own or together and can happen in any type of family or community. Abuse is never the child’s fault, and many children do not disclose abuse right away due to fear, confusion, or loyalty to the abuser.</a:t>
            </a:r>
          </a:p>
          <a:p>
            <a:endParaRPr lang="en-US"/>
          </a:p>
          <a:p>
            <a:endParaRPr lang="en-US"/>
          </a:p>
          <a:p>
            <a:r>
              <a:rPr lang="en-US"/>
              <a:t>Source</a:t>
            </a:r>
          </a:p>
          <a:p>
            <a:r>
              <a:rPr lang="en-US"/>
              <a:t>Joan A. Reid, Juliana Huard &amp; Rachael A. Haskell (2015). Family-facilitated juvenile sex trafficking, Journal of Crime and Justice, 38:3, 361-376, DOI: 10.1080/0735648X.2014.967965 https://www.tandfonline.com/eprint/ZBS7nZCXxC3VqqUaHZ3k/full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CHILD ABUSE</a:t>
            </a:r>
          </a:p>
          <a:p>
            <a:r>
              <a:rPr lang="en-US"/>
              <a:t>Child abuse refers to actions or failures to act that cause harm or risk of harm to a child. Abuse can be physical, emotional, sexual, or take the form of neglect, and it often occurs within relationships where a child depends on an adult for care or protection. </a:t>
            </a:r>
          </a:p>
          <a:p>
            <a:endParaRPr lang="en-US"/>
          </a:p>
          <a:p>
            <a:r>
              <a:rPr lang="en-US"/>
              <a:t>Sexual abuse involves inappropriate sexual behavior toward a child and is driven by power and control, not consent. </a:t>
            </a:r>
          </a:p>
          <a:p>
            <a:endParaRPr lang="en-US"/>
          </a:p>
          <a:p>
            <a:r>
              <a:rPr lang="en-US"/>
              <a:t>These forms of abuse may occur on their own or together and can happen in any type of family or community. Abuse is never the child’s fault, and many children do not disclose abuse right away due to fear, confusion, or loyalty to the abuser.</a:t>
            </a:r>
          </a:p>
          <a:p>
            <a:endParaRPr lang="en-US"/>
          </a:p>
          <a:p>
            <a:endParaRPr lang="en-US"/>
          </a:p>
          <a:p>
            <a:r>
              <a:rPr lang="en-US"/>
              <a:t>Source</a:t>
            </a:r>
          </a:p>
          <a:p>
            <a:r>
              <a:rPr lang="en-US"/>
              <a:t>Joan A. Reid, Juliana Huard &amp; Rachael A. Haskell (2015). Family-facilitated juvenile sex trafficking, Journal of Crime and Justice, 38:3, 361-376, DOI: 10.1080/0735648X.2014.967965 https://www.tandfonline.com/eprint/ZBS7nZCXxC3VqqUaHZ3k/full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CHILD EXPLOITATION</a:t>
            </a:r>
          </a:p>
          <a:p>
            <a:r>
              <a:rPr lang="en-US"/>
              <a:t>Child exploitation occurs when a child is used for someone else’s benefit, profit, or advantage. </a:t>
            </a:r>
          </a:p>
          <a:p>
            <a:endParaRPr lang="en-US"/>
          </a:p>
          <a:p>
            <a:r>
              <a:rPr lang="en-US"/>
              <a:t>Sexual exploitation, including sex trafficking, involves exchanging a child’s sexual abuse for something of value, such as money, drugs, shelter, or protection. </a:t>
            </a:r>
          </a:p>
          <a:p>
            <a:endParaRPr lang="en-US"/>
          </a:p>
          <a:p>
            <a:r>
              <a:rPr lang="en-US"/>
              <a:t>Other forms of exploitation, like grooming and sextortion, rely on manipulation, threats, or coercion rather than physical force. </a:t>
            </a:r>
          </a:p>
          <a:p>
            <a:endParaRPr lang="en-US"/>
          </a:p>
          <a:p>
            <a:r>
              <a:rPr lang="en-US"/>
              <a:t>Exploitation often involves someone the child knows and trusts. While all exploitation is a form of abuse, exploitation involves an added element of gain for the exploiter.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CHILD EXPLOITATION</a:t>
            </a:r>
          </a:p>
          <a:p>
            <a:r>
              <a:rPr lang="en-US"/>
              <a:t>Child exploitation occurs when a child is used for someone else’s benefit, profit, or advantage. </a:t>
            </a:r>
          </a:p>
          <a:p>
            <a:endParaRPr lang="en-US"/>
          </a:p>
          <a:p>
            <a:r>
              <a:rPr lang="en-US"/>
              <a:t>Sexual exploitation, including sex trafficking, involves exchanging a child’s sexual abuse for something of value, such as money, drugs, shelter, or protection. </a:t>
            </a:r>
          </a:p>
          <a:p>
            <a:endParaRPr lang="en-US"/>
          </a:p>
          <a:p>
            <a:r>
              <a:rPr lang="en-US"/>
              <a:t>Other forms of exploitation, like grooming and sextortion, rely on manipulation, threats, or coercion rather than physical force. </a:t>
            </a:r>
          </a:p>
          <a:p>
            <a:endParaRPr lang="en-US"/>
          </a:p>
          <a:p>
            <a:r>
              <a:rPr lang="en-US"/>
              <a:t>Exploitation often involves someone the child knows and trusts. While all exploitation is a form of abuse, exploitation involves an added element of gain for the exploiter.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CHILD EXPLOITATION</a:t>
            </a:r>
          </a:p>
          <a:p>
            <a:r>
              <a:rPr lang="en-US"/>
              <a:t>Child exploitation occurs when a child is used for someone else’s benefit, profit, or advantage. </a:t>
            </a:r>
          </a:p>
          <a:p>
            <a:endParaRPr lang="en-US"/>
          </a:p>
          <a:p>
            <a:r>
              <a:rPr lang="en-US"/>
              <a:t>Sexual exploitation, including sex trafficking, involves exchanging a child’s sexual abuse for something of value, such as money, drugs, shelter, or protection. </a:t>
            </a:r>
          </a:p>
          <a:p>
            <a:endParaRPr lang="en-US"/>
          </a:p>
          <a:p>
            <a:r>
              <a:rPr lang="en-US"/>
              <a:t>Other forms of exploitation, like grooming and sextortion, rely on manipulation, threats, or coercion rather than physical force. </a:t>
            </a:r>
          </a:p>
          <a:p>
            <a:endParaRPr lang="en-US"/>
          </a:p>
          <a:p>
            <a:r>
              <a:rPr lang="en-US"/>
              <a:t>Exploitation often involves someone the child knows and trusts. While all exploitation is a form of abuse, exploitation involves an added element of gain for the exploiter.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CHILD EXPLOITATION</a:t>
            </a:r>
          </a:p>
          <a:p>
            <a:r>
              <a:rPr lang="en-US"/>
              <a:t>Child exploitation occurs when a child is used for someone else’s benefit, profit, or advantage. </a:t>
            </a:r>
          </a:p>
          <a:p>
            <a:endParaRPr lang="en-US"/>
          </a:p>
          <a:p>
            <a:r>
              <a:rPr lang="en-US"/>
              <a:t>Sexual exploitation, including sex trafficking, involves exchanging a child’s sexual abuse for something of value, such as money, drugs, shelter, or protection. </a:t>
            </a:r>
          </a:p>
          <a:p>
            <a:endParaRPr lang="en-US"/>
          </a:p>
          <a:p>
            <a:r>
              <a:rPr lang="en-US"/>
              <a:t>Other forms of exploitation, like grooming and sextortion, rely on manipulation, threats, or coercion rather than physical force. </a:t>
            </a:r>
          </a:p>
          <a:p>
            <a:endParaRPr lang="en-US"/>
          </a:p>
          <a:p>
            <a:r>
              <a:rPr lang="en-US"/>
              <a:t>Exploitation often involves someone the child knows and trusts. While all exploitation is a form of abuse, exploitation involves an added element of gain for the exploiter.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CHILD EXPLOITATION</a:t>
            </a:r>
          </a:p>
          <a:p>
            <a:r>
              <a:rPr lang="en-US"/>
              <a:t>Child exploitation occurs when a child is used for someone else’s benefit, profit, or advantage. </a:t>
            </a:r>
          </a:p>
          <a:p>
            <a:endParaRPr lang="en-US"/>
          </a:p>
          <a:p>
            <a:r>
              <a:rPr lang="en-US"/>
              <a:t>Sexual exploitation, including sex trafficking, involves exchanging a child’s sexual abuse for something of value, such as money, drugs, shelter, or protection. </a:t>
            </a:r>
          </a:p>
          <a:p>
            <a:endParaRPr lang="en-US"/>
          </a:p>
          <a:p>
            <a:r>
              <a:rPr lang="en-US"/>
              <a:t>Other forms of exploitation, like grooming and sextortion, rely on manipulation, threats, or coercion rather than physical force. </a:t>
            </a:r>
          </a:p>
          <a:p>
            <a:endParaRPr lang="en-US"/>
          </a:p>
          <a:p>
            <a:r>
              <a:rPr lang="en-US"/>
              <a:t>Exploitation often involves someone the child knows and trusts. While all exploitation is a form of abuse, exploitation involves an added element of gain for the exploiter.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Which family member is most often involved in trafficking children within their family?</a:t>
            </a:r>
          </a:p>
          <a:p>
            <a:endParaRPr lang="en-US"/>
          </a:p>
          <a:p>
            <a:r>
              <a:rPr lang="en-US"/>
              <a:t>A) Uncles</a:t>
            </a:r>
          </a:p>
          <a:p>
            <a:r>
              <a:rPr lang="en-US"/>
              <a:t>B) Fathers</a:t>
            </a:r>
          </a:p>
          <a:p>
            <a:r>
              <a:rPr lang="en-US"/>
              <a:t>C) Mothers</a:t>
            </a:r>
          </a:p>
          <a:p>
            <a:r>
              <a:rPr lang="en-US"/>
              <a:t>D) Grandparents</a:t>
            </a:r>
          </a:p>
          <a:p>
            <a:endParaRPr lang="en-US"/>
          </a:p>
          <a:p>
            <a:r>
              <a:rPr lang="en-US"/>
              <a:t>ANSWER</a:t>
            </a:r>
          </a:p>
          <a:p>
            <a:r>
              <a:rPr lang="en-US"/>
              <a:t>C) Mothers - Studies show that mothers are most often the family member trafficking the children. </a:t>
            </a:r>
          </a:p>
          <a:p>
            <a:endParaRPr lang="en-US"/>
          </a:p>
          <a:p>
            <a:r>
              <a:rPr lang="en-US"/>
              <a:t>Mothers are the most common perpetrators of familial trafficking by a wide margin (60.29%),  based on 917 cases between 2018 and 2021. </a:t>
            </a:r>
          </a:p>
          <a:p>
            <a:endParaRPr lang="en-US"/>
          </a:p>
          <a:p>
            <a:r>
              <a:rPr lang="en-US"/>
              <a:t>Source</a:t>
            </a:r>
          </a:p>
          <a:p>
            <a:r>
              <a:rPr lang="en-US"/>
              <a:t>Allert, J. (2022). Domestic Minor Familial Sex Trafficking: A National Study of Prevalence, Characteristics, and Challenges across the Justice Process, p. 21.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Which family member is most often involved in trafficking children within their family?</a:t>
            </a:r>
          </a:p>
          <a:p>
            <a:endParaRPr lang="en-US"/>
          </a:p>
          <a:p>
            <a:r>
              <a:rPr lang="en-US"/>
              <a:t>A) Uncles</a:t>
            </a:r>
          </a:p>
          <a:p>
            <a:r>
              <a:rPr lang="en-US"/>
              <a:t>B) Fathers</a:t>
            </a:r>
          </a:p>
          <a:p>
            <a:r>
              <a:rPr lang="en-US"/>
              <a:t>C) Mothers</a:t>
            </a:r>
          </a:p>
          <a:p>
            <a:r>
              <a:rPr lang="en-US"/>
              <a:t>D) Grandparents</a:t>
            </a:r>
          </a:p>
          <a:p>
            <a:endParaRPr lang="en-US"/>
          </a:p>
          <a:p>
            <a:r>
              <a:rPr lang="en-US"/>
              <a:t>ANSWER</a:t>
            </a:r>
          </a:p>
          <a:p>
            <a:r>
              <a:rPr lang="en-US"/>
              <a:t>C) Mothers - Studies show that mothers are most often the family member trafficking the children. </a:t>
            </a:r>
          </a:p>
          <a:p>
            <a:endParaRPr lang="en-US"/>
          </a:p>
          <a:p>
            <a:r>
              <a:rPr lang="en-US"/>
              <a:t>Mothers are the most common perpetrators of familial trafficking by a wide margin (60.29%),  based on 917 cases between 2018 and 2021. </a:t>
            </a:r>
          </a:p>
          <a:p>
            <a:endParaRPr lang="en-US"/>
          </a:p>
          <a:p>
            <a:r>
              <a:rPr lang="en-US"/>
              <a:t>Source</a:t>
            </a:r>
          </a:p>
          <a:p>
            <a:r>
              <a:rPr lang="en-US"/>
              <a:t>Allert, J. (2022). Domestic Minor Familial Sex Trafficking: A National Study of Prevalence, Characteristics, and Challenges across the Justice Process, p. 21.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FAMILY PREDATORS</a:t>
            </a:r>
          </a:p>
          <a:p>
            <a:r>
              <a:rPr lang="en-US"/>
              <a:t>Children can be trafficked by any family member, including parents, guardians, or extended relatives. </a:t>
            </a:r>
          </a:p>
          <a:p>
            <a:endParaRPr lang="en-US"/>
          </a:p>
          <a:p>
            <a:r>
              <a:rPr lang="en-US"/>
              <a:t>Traffickers often exploit the trust, authority, or dependence inherent in family relationships to control or manipulate a child. </a:t>
            </a:r>
          </a:p>
          <a:p>
            <a:endParaRPr lang="en-US"/>
          </a:p>
          <a:p>
            <a:r>
              <a:rPr lang="en-US"/>
              <a:t>Understanding that trafficking can happen within families helps clarify that exploitation is about the abuser’s actions, not the child’s family structure, and reinforces that the child is never at fault.</a:t>
            </a:r>
          </a:p>
          <a:p>
            <a:endParaRPr lang="en-US"/>
          </a:p>
          <a:p>
            <a:endParaRPr lang="en-US"/>
          </a:p>
          <a:p>
            <a:r>
              <a:rPr lang="en-US"/>
              <a:t>Source</a:t>
            </a:r>
          </a:p>
          <a:p>
            <a:r>
              <a:rPr lang="en-US"/>
              <a:t>Allert, J. (2022). Domestic Minor Familial Sex Trafficking: A National Study of Prevalence, Characteristics, and Challenges across the Justice Process, p. 15.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FAMILY PREDATORS</a:t>
            </a:r>
          </a:p>
          <a:p>
            <a:r>
              <a:rPr lang="en-US"/>
              <a:t>Children can be trafficked by any family member, including parents, guardians, or extended relatives. </a:t>
            </a:r>
          </a:p>
          <a:p>
            <a:endParaRPr lang="en-US"/>
          </a:p>
          <a:p>
            <a:r>
              <a:rPr lang="en-US"/>
              <a:t>Traffickers often exploit the trust, authority, or dependence inherent in family relationships to control or manipulate a child. </a:t>
            </a:r>
          </a:p>
          <a:p>
            <a:endParaRPr lang="en-US"/>
          </a:p>
          <a:p>
            <a:r>
              <a:rPr lang="en-US"/>
              <a:t>Understanding that trafficking can happen within families helps clarify that exploitation is about the abuser’s actions, not the child’s family structure, and reinforces that the child is never at fault.</a:t>
            </a:r>
          </a:p>
          <a:p>
            <a:endParaRPr lang="en-US"/>
          </a:p>
          <a:p>
            <a:endParaRPr lang="en-US"/>
          </a:p>
          <a:p>
            <a:r>
              <a:rPr lang="en-US"/>
              <a:t>Source</a:t>
            </a:r>
          </a:p>
          <a:p>
            <a:r>
              <a:rPr lang="en-US"/>
              <a:t>Allert, J. (2022). Domestic Minor Familial Sex Trafficking: A National Study of Prevalence, Characteristics, and Challenges across the Justice Process, p. 15.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FAMILY PREDATORS</a:t>
            </a:r>
          </a:p>
          <a:p>
            <a:r>
              <a:rPr lang="en-US"/>
              <a:t>Children can be trafficked by any family member, including parents, guardians, or extended relatives. </a:t>
            </a:r>
          </a:p>
          <a:p>
            <a:endParaRPr lang="en-US"/>
          </a:p>
          <a:p>
            <a:r>
              <a:rPr lang="en-US"/>
              <a:t>Traffickers often exploit the trust, authority, or dependence inherent in family relationships to control or manipulate a child. </a:t>
            </a:r>
          </a:p>
          <a:p>
            <a:endParaRPr lang="en-US"/>
          </a:p>
          <a:p>
            <a:r>
              <a:rPr lang="en-US"/>
              <a:t>Understanding that trafficking can happen within families helps clarify that exploitation is about the abuser’s actions, not the child’s family structure, and reinforces that the child is never at fault.</a:t>
            </a:r>
          </a:p>
          <a:p>
            <a:endParaRPr lang="en-US"/>
          </a:p>
          <a:p>
            <a:endParaRPr lang="en-US"/>
          </a:p>
          <a:p>
            <a:r>
              <a:rPr lang="en-US"/>
              <a:t>Source</a:t>
            </a:r>
          </a:p>
          <a:p>
            <a:r>
              <a:rPr lang="en-US"/>
              <a:t>Allert, J. (2022). Domestic Minor Familial Sex Trafficking: A National Study of Prevalence, Characteristics, and Challenges across the Justice Process, p. 15.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FAMILY PREDATORS</a:t>
            </a:r>
          </a:p>
          <a:p>
            <a:r>
              <a:rPr lang="en-US"/>
              <a:t>Children can be trafficked by any family member, including parents, guardians, or extended relatives. </a:t>
            </a:r>
          </a:p>
          <a:p>
            <a:endParaRPr lang="en-US"/>
          </a:p>
          <a:p>
            <a:r>
              <a:rPr lang="en-US"/>
              <a:t>Traffickers often exploit the trust, authority, or dependence inherent in family relationships to control or manipulate a child. </a:t>
            </a:r>
          </a:p>
          <a:p>
            <a:endParaRPr lang="en-US"/>
          </a:p>
          <a:p>
            <a:r>
              <a:rPr lang="en-US"/>
              <a:t>Understanding that trafficking can happen within families helps clarify that exploitation is about the abuser’s actions, not the child’s family structure, and reinforces that the child is never at fault.</a:t>
            </a:r>
          </a:p>
          <a:p>
            <a:endParaRPr lang="en-US"/>
          </a:p>
          <a:p>
            <a:endParaRPr lang="en-US"/>
          </a:p>
          <a:p>
            <a:r>
              <a:rPr lang="en-US"/>
              <a:t>Source</a:t>
            </a:r>
          </a:p>
          <a:p>
            <a:r>
              <a:rPr lang="en-US"/>
              <a:t>Allert, J. (2022). Domestic Minor Familial Sex Trafficking: A National Study of Prevalence, Characteristics, and Challenges across the Justice Process, p. 15.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 </a:t>
            </a:r>
          </a:p>
          <a:p>
            <a:r>
              <a:rPr lang="en-US"/>
              <a:t>Please tailor this message to align with your organization's policies and protocols.</a:t>
            </a:r>
          </a:p>
          <a:p>
            <a:endParaRPr lang="en-US"/>
          </a:p>
          <a:p>
            <a:r>
              <a:rPr lang="en-US"/>
              <a:t>Please provide a confidential avenue for students to report concerns and seek help for themselves or their peers if they suspect sexual abuse, grooming, sextortion, pornography-related exploitation, or human trafficking. This may include a designated address or text line.</a:t>
            </a:r>
          </a:p>
          <a:p>
            <a:endParaRPr lang="en-US"/>
          </a:p>
          <a:p>
            <a:r>
              <a:rPr lang="en-US"/>
              <a:t>Consider displaying posters in your school or facility that outline various ways students can access immediate support or request a private meeting with a school safety team member or another trusted adult.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GENERATIONAL</a:t>
            </a:r>
          </a:p>
          <a:p>
            <a:r>
              <a:rPr lang="en-US"/>
              <a:t>Patterns of sexual exploitation can persist across generations when children grow up in environments where harmful behaviors are normalized or unchallenged. </a:t>
            </a:r>
          </a:p>
          <a:p>
            <a:endParaRPr lang="en-US"/>
          </a:p>
          <a:p>
            <a:r>
              <a:rPr lang="en-US"/>
              <a:t>Family attitudes, exposure to sexualized materials, and early experiences can influence how children understand boundaries, consent, and healthy relationships. </a:t>
            </a:r>
          </a:p>
          <a:p>
            <a:endParaRPr lang="en-US"/>
          </a:p>
          <a:p>
            <a:r>
              <a:rPr lang="en-US"/>
              <a:t>Recognizing these patterns helps highlight the importance of protective factors, education, and supportive adults in breaking the cycle.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GENERATIONAL</a:t>
            </a:r>
          </a:p>
          <a:p>
            <a:r>
              <a:rPr lang="en-US"/>
              <a:t>Patterns of sexual exploitation can persist across generations when children grow up in environments where harmful behaviors are normalized or unchallenged. </a:t>
            </a:r>
          </a:p>
          <a:p>
            <a:endParaRPr lang="en-US"/>
          </a:p>
          <a:p>
            <a:r>
              <a:rPr lang="en-US"/>
              <a:t>Family attitudes, exposure to sexualized materials, and early experiences can influence how children understand boundaries, consent, and healthy relationships. </a:t>
            </a:r>
          </a:p>
          <a:p>
            <a:endParaRPr lang="en-US"/>
          </a:p>
          <a:p>
            <a:r>
              <a:rPr lang="en-US"/>
              <a:t>Recognizing these patterns helps highlight the importance of protective factors, education, and supportive adults in breaking the cycle.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GENERATIONAL</a:t>
            </a:r>
          </a:p>
          <a:p>
            <a:r>
              <a:rPr lang="en-US"/>
              <a:t>Abusers often use grooming and manipulation to make children doubt their understanding of right and wrong. </a:t>
            </a:r>
          </a:p>
          <a:p>
            <a:endParaRPr lang="en-US"/>
          </a:p>
          <a:p>
            <a:r>
              <a:rPr lang="en-US"/>
              <a:t>By normalizing abuse, presenting it as special treatment, or framing it as a family obligation, traffickers create confusion and fear, which can make it difficult for young people to recognize that what is happening is illegal and harmful. </a:t>
            </a:r>
          </a:p>
          <a:p>
            <a:endParaRPr lang="en-US"/>
          </a:p>
          <a:p>
            <a:r>
              <a:rPr lang="en-US"/>
              <a:t>This highlights the importance of teaching children about consent, healthy boundaries, and that they are never responsible for an adult’s abusive behavior.</a:t>
            </a:r>
          </a:p>
          <a:p>
            <a:endParaRPr lang="en-US"/>
          </a:p>
          <a:p>
            <a:r>
              <a:rPr lang="en-US"/>
              <a:t>Source</a:t>
            </a:r>
          </a:p>
          <a:p>
            <a:r>
              <a:rPr lang="en-US"/>
              <a:t>Henderson, M. F. (2022, September). Human Trafficking by Families. University of North Carolina</a:t>
            </a:r>
          </a:p>
          <a:p>
            <a:r>
              <a:rPr lang="en-US"/>
              <a:t>School of Government, Public Management Bulletin, No.24, Sog.unc.edu, pp. 4,5. Retrieved January 25, 2026, from https://www.sog.unc.edu/sites/default/files/reports/PMB%2024_Henderson.pdf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GENERATIONAL</a:t>
            </a:r>
          </a:p>
          <a:p>
            <a:r>
              <a:rPr lang="en-US"/>
              <a:t>Abusers often use grooming and manipulation to make children doubt their understanding of right and wrong. </a:t>
            </a:r>
          </a:p>
          <a:p>
            <a:endParaRPr lang="en-US"/>
          </a:p>
          <a:p>
            <a:r>
              <a:rPr lang="en-US"/>
              <a:t>By normalizing abuse, presenting it as special treatment, or framing it as a family obligation, traffickers create confusion and fear, which can make it difficult for young people to recognize that what is happening is illegal and harmful. </a:t>
            </a:r>
          </a:p>
          <a:p>
            <a:endParaRPr lang="en-US"/>
          </a:p>
          <a:p>
            <a:r>
              <a:rPr lang="en-US"/>
              <a:t>This highlights the importance of teaching children about consent, healthy boundaries, and that they are never responsible for an adult’s abusive behavior.</a:t>
            </a:r>
          </a:p>
          <a:p>
            <a:endParaRPr lang="en-US"/>
          </a:p>
          <a:p>
            <a:r>
              <a:rPr lang="en-US"/>
              <a:t>Source</a:t>
            </a:r>
          </a:p>
          <a:p>
            <a:r>
              <a:rPr lang="en-US"/>
              <a:t>Henderson, M. F. (2022, September). Human Trafficking by Families. University of North Carolina</a:t>
            </a:r>
          </a:p>
          <a:p>
            <a:r>
              <a:rPr lang="en-US"/>
              <a:t>School of Government, Public Management Bulletin, No.24, Sog.unc.edu, pp. 4,5. Retrieved January 25, 2026, from https://www.sog.unc.edu/sites/default/files/reports/PMB%2024_Henderson.pdf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GENERATIONAL</a:t>
            </a:r>
          </a:p>
          <a:p>
            <a:r>
              <a:rPr lang="en-US"/>
              <a:t>Abusers often use grooming and manipulation to make children doubt their understanding of right and wrong. </a:t>
            </a:r>
          </a:p>
          <a:p>
            <a:endParaRPr lang="en-US"/>
          </a:p>
          <a:p>
            <a:r>
              <a:rPr lang="en-US"/>
              <a:t>By normalizing abuse, presenting it as special treatment, or framing it as a family obligation, traffickers create confusion and fear, which can make it difficult for young people to recognize that what is happening is illegal and harmful. </a:t>
            </a:r>
          </a:p>
          <a:p>
            <a:endParaRPr lang="en-US"/>
          </a:p>
          <a:p>
            <a:r>
              <a:rPr lang="en-US"/>
              <a:t>This highlights the importance of teaching children about consent, healthy boundaries, and that they are never responsible for an adult’s abusive behavior.</a:t>
            </a:r>
          </a:p>
          <a:p>
            <a:endParaRPr lang="en-US"/>
          </a:p>
          <a:p>
            <a:r>
              <a:rPr lang="en-US"/>
              <a:t>Source</a:t>
            </a:r>
          </a:p>
          <a:p>
            <a:r>
              <a:rPr lang="en-US"/>
              <a:t>Henderson, M. F. (2022, September). Human Trafficking by Families. University of North Carolina</a:t>
            </a:r>
          </a:p>
          <a:p>
            <a:r>
              <a:rPr lang="en-US"/>
              <a:t>School of Government, Public Management Bulletin, No.24, Sog.unc.edu, pp. 4,5. Retrieved January 25, 2026, from https://www.sog.unc.edu/sites/default/files/reports/PMB%2024_Henderson.pdf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GENERATIONAL</a:t>
            </a:r>
          </a:p>
          <a:p>
            <a:r>
              <a:rPr lang="en-US"/>
              <a:t>Abusers often use grooming and manipulation to make children doubt their understanding of right and wrong. </a:t>
            </a:r>
          </a:p>
          <a:p>
            <a:endParaRPr lang="en-US"/>
          </a:p>
          <a:p>
            <a:r>
              <a:rPr lang="en-US"/>
              <a:t>By normalizing abuse, presenting it as special treatment, or framing it as a family obligation, traffickers create confusion and fear, which can make it difficult for young people to recognize that what is happening is illegal and harmful. </a:t>
            </a:r>
          </a:p>
          <a:p>
            <a:endParaRPr lang="en-US"/>
          </a:p>
          <a:p>
            <a:r>
              <a:rPr lang="en-US"/>
              <a:t>This highlights the importance of teaching children about consent, healthy boundaries, and that they are never responsible for an adult’s abusive behavior.</a:t>
            </a:r>
          </a:p>
          <a:p>
            <a:endParaRPr lang="en-US"/>
          </a:p>
          <a:p>
            <a:r>
              <a:rPr lang="en-US"/>
              <a:t>Source</a:t>
            </a:r>
          </a:p>
          <a:p>
            <a:r>
              <a:rPr lang="en-US"/>
              <a:t>Henderson, M. F. (2022, September). Human Trafficking by Families. University of North Carolina</a:t>
            </a:r>
          </a:p>
          <a:p>
            <a:r>
              <a:rPr lang="en-US"/>
              <a:t>School of Government, Public Management Bulletin, No.24, Sog.unc.edu, pp. 4,5. Retrieved January 25, 2026, from https://www.sog.unc.edu/sites/default/files/reports/PMB%2024_Henderson.pdf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FAMILY AUTHORITY</a:t>
            </a:r>
          </a:p>
          <a:p>
            <a:r>
              <a:rPr lang="en-US"/>
              <a:t>Children have a natural tendency to trust, obey, and remain loyal to their parents and caregivers, even when those adults cause harm. </a:t>
            </a:r>
          </a:p>
          <a:p>
            <a:endParaRPr lang="en-US"/>
          </a:p>
          <a:p>
            <a:r>
              <a:rPr lang="en-US"/>
              <a:t>Many trafficked children fear punishment, rejection, or being removed from the family if they do not comply with demands. </a:t>
            </a:r>
          </a:p>
          <a:p>
            <a:endParaRPr lang="en-US"/>
          </a:p>
          <a:p>
            <a:r>
              <a:rPr lang="en-US"/>
              <a:t>Loyalty to family members, combined with dependence on them for food, shelter, and emotional support, can make it difficult for children to recognize exploitation or seek help. </a:t>
            </a:r>
          </a:p>
          <a:p>
            <a:endParaRPr lang="en-US"/>
          </a:p>
          <a:p>
            <a:r>
              <a:rPr lang="en-US"/>
              <a:t>In some cases, children may also believe that other family members will protect or defend the trafficker, increasing feelings of isolation and fear. These dynamics help explain why abuse and trafficking within families often remain hidden.</a:t>
            </a:r>
          </a:p>
          <a:p>
            <a:endParaRPr lang="en-US"/>
          </a:p>
          <a:p>
            <a:r>
              <a:rPr lang="en-US"/>
              <a:t>Source</a:t>
            </a:r>
          </a:p>
          <a:p>
            <a:r>
              <a:rPr lang="en-US"/>
              <a:t>Henderson, M. F. (2022). Human trafficking by families (Public Management Bulletin No. 24). School of Government, University of North Carolina at Chapel Hill. Retrieved January 25, 2026, from https://www.sog.unc.edu/sites/default/files/reports/PMB%2024_Henderson.pdf</a:t>
            </a:r>
          </a:p>
          <a:p>
            <a:endParaRPr lang="en-US"/>
          </a:p>
          <a:p>
            <a:r>
              <a:rPr lang="en-US"/>
              <a:t>Allert, J. (2022). Domestic Minor Familial Sex Trafficking: A National Study of Prevalence, Characteristics, and Challenges across the Justice Process, p. 21.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FAMILY AUTHORITY</a:t>
            </a:r>
          </a:p>
          <a:p>
            <a:r>
              <a:rPr lang="en-US"/>
              <a:t>Children have a natural tendency to trust, obey, and remain loyal to their parents and caregivers, even when those adults cause harm. </a:t>
            </a:r>
          </a:p>
          <a:p>
            <a:endParaRPr lang="en-US"/>
          </a:p>
          <a:p>
            <a:r>
              <a:rPr lang="en-US"/>
              <a:t>Many trafficked children fear punishment, rejection, or being removed from the family if they do not comply with demands. </a:t>
            </a:r>
          </a:p>
          <a:p>
            <a:endParaRPr lang="en-US"/>
          </a:p>
          <a:p>
            <a:r>
              <a:rPr lang="en-US"/>
              <a:t>Loyalty to family members, combined with dependence on them for food, shelter, and emotional support, can make it difficult for children to recognize exploitation or seek help. </a:t>
            </a:r>
          </a:p>
          <a:p>
            <a:endParaRPr lang="en-US"/>
          </a:p>
          <a:p>
            <a:r>
              <a:rPr lang="en-US"/>
              <a:t>In some cases, children may also believe that other family members will protect or defend the trafficker, increasing feelings of isolation and fear. These dynamics help explain why abuse and trafficking within families often remain hidden.</a:t>
            </a:r>
          </a:p>
          <a:p>
            <a:endParaRPr lang="en-US"/>
          </a:p>
          <a:p>
            <a:r>
              <a:rPr lang="en-US"/>
              <a:t>Source</a:t>
            </a:r>
          </a:p>
          <a:p>
            <a:r>
              <a:rPr lang="en-US"/>
              <a:t>Henderson, M. F. (2022). Human trafficking by families (Public Management Bulletin No. 24). School of Government, University of North Carolina at Chapel Hill. Retrieved January 25, 2026, from https://www.sog.unc.edu/sites/default/files/reports/PMB%2024_Henderson.pdf</a:t>
            </a:r>
          </a:p>
          <a:p>
            <a:endParaRPr lang="en-US"/>
          </a:p>
          <a:p>
            <a:r>
              <a:rPr lang="en-US"/>
              <a:t>Allert, J. (2022). Domestic Minor Familial Sex Trafficking: A National Study of Prevalence, Characteristics, and Challenges across the Justice Process, p. 21.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FAMILY AUTHORITY</a:t>
            </a:r>
          </a:p>
          <a:p>
            <a:r>
              <a:rPr lang="en-US"/>
              <a:t>Children have a natural tendency to trust, obey, and remain loyal to their parents and caregivers, even when those adults cause harm. </a:t>
            </a:r>
          </a:p>
          <a:p>
            <a:endParaRPr lang="en-US"/>
          </a:p>
          <a:p>
            <a:r>
              <a:rPr lang="en-US"/>
              <a:t>Many trafficked children fear punishment, rejection, or being removed from the family if they do not comply with demands. </a:t>
            </a:r>
          </a:p>
          <a:p>
            <a:endParaRPr lang="en-US"/>
          </a:p>
          <a:p>
            <a:r>
              <a:rPr lang="en-US"/>
              <a:t>Loyalty to family members, combined with dependence on them for food, shelter, and emotional support, can make it difficult for children to recognize exploitation or seek help. </a:t>
            </a:r>
          </a:p>
          <a:p>
            <a:endParaRPr lang="en-US"/>
          </a:p>
          <a:p>
            <a:r>
              <a:rPr lang="en-US"/>
              <a:t>In some cases, children may also believe that other family members will protect or defend the trafficker, increasing feelings of isolation and fear. These dynamics help explain why abuse and trafficking within families often remain hidden.</a:t>
            </a:r>
          </a:p>
          <a:p>
            <a:endParaRPr lang="en-US"/>
          </a:p>
          <a:p>
            <a:r>
              <a:rPr lang="en-US"/>
              <a:t>Source</a:t>
            </a:r>
          </a:p>
          <a:p>
            <a:r>
              <a:rPr lang="en-US"/>
              <a:t>Henderson, M. F. (2022). Human trafficking by families (Public Management Bulletin No. 24). School of Government, University of North Carolina at Chapel Hill. Retrieved January 25, 2026, from https://www.sog.unc.edu/sites/default/files/reports/PMB%2024_Henderson.pdf</a:t>
            </a:r>
          </a:p>
          <a:p>
            <a:endParaRPr lang="en-US"/>
          </a:p>
          <a:p>
            <a:r>
              <a:rPr lang="en-US"/>
              <a:t>Allert, J. (2022). Domestic Minor Familial Sex Trafficking: A National Study of Prevalence, Characteristics, and Challenges across the Justice Process, p. 21.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For Online Interactive Polling with audiences:</a:t>
            </a:r>
          </a:p>
          <a:p>
            <a:endParaRPr lang="en-US"/>
          </a:p>
          <a:p>
            <a:r>
              <a:rPr lang="en-US"/>
              <a:t>Join Walking Wise in using Slido.com to create an anonymous user experience.</a:t>
            </a:r>
          </a:p>
          <a:p>
            <a:endParaRPr lang="en-US"/>
          </a:p>
          <a:p>
            <a:r>
              <a:rPr lang="en-US"/>
              <a:t>Contact us at support@WalkingWise.com for more information.</a:t>
            </a:r>
          </a:p>
          <a:p>
            <a:endParaRPr lang="en-US"/>
          </a:p>
          <a:p>
            <a:r>
              <a:rPr lang="en-US"/>
              <a:t>Upon Activating Slido.com:</a:t>
            </a:r>
          </a:p>
          <a:p>
            <a:r>
              <a:rPr lang="en-US"/>
              <a:t>Please verify that the Q&amp;A feature is enabled before presenting to audiences. An adult should monitor questions and comments to ensure they are appropriate. Slido has a feature that allows you to delete unwanted questions and comments.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SUBSTANCE USE</a:t>
            </a:r>
          </a:p>
          <a:p>
            <a:r>
              <a:rPr lang="en-US"/>
              <a:t>Substances are often used as a tool of control in sexual exploitation. </a:t>
            </a:r>
          </a:p>
          <a:p>
            <a:endParaRPr lang="en-US"/>
          </a:p>
          <a:p>
            <a:r>
              <a:rPr lang="en-US"/>
              <a:t>Family traffickers may expose children to drugs or alcohol to create dependence, reduce resistance, or impair judgment. Over time, addiction can deepen control, especially when access to substances is tied to obedience or cooperation. </a:t>
            </a:r>
          </a:p>
          <a:p>
            <a:endParaRPr lang="en-US"/>
          </a:p>
          <a:p>
            <a:r>
              <a:rPr lang="en-US"/>
              <a:t>This manipulation increases fear and dependence and makes it harder for victims to recognize abuse or seek help. Substance use in these situations is a result of exploitation, not a choice by the child.</a:t>
            </a:r>
          </a:p>
          <a:p>
            <a:endParaRPr lang="en-US"/>
          </a:p>
          <a:p>
            <a:r>
              <a:rPr lang="en-US"/>
              <a:t>Source</a:t>
            </a:r>
          </a:p>
          <a:p>
            <a:r>
              <a:rPr lang="en-US"/>
              <a:t>Henderson, M. F. (2022). Human trafficking by families (Public Management Bulletin No. 24). School of Government, University of North Carolina at Chapel Hill. Retrieved January 25, 2026, from https://www.sog.unc.edu/sites/default/files/reports/PMB%2024_Henderson.pdf</a:t>
            </a:r>
          </a:p>
          <a:p>
            <a:endParaRPr lang="en-US"/>
          </a:p>
          <a:p>
            <a:r>
              <a:rPr lang="en-US"/>
              <a:t>Allert, J. (2022). Domestic Minor Familial Sex Trafficking: A National Study of Prevalence, Characteristics, and Challenges across the Justice Process, p. 21.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SUBSTANCE USE</a:t>
            </a:r>
          </a:p>
          <a:p>
            <a:r>
              <a:rPr lang="en-US"/>
              <a:t>Substances are often used as a tool of control in sexual exploitation. </a:t>
            </a:r>
          </a:p>
          <a:p>
            <a:endParaRPr lang="en-US"/>
          </a:p>
          <a:p>
            <a:r>
              <a:rPr lang="en-US"/>
              <a:t>Family traffickers may expose children to drugs or alcohol to create dependence, reduce resistance, or impair judgment. Over time, addiction can deepen control, especially when access to substances is tied to obedience or cooperation. </a:t>
            </a:r>
          </a:p>
          <a:p>
            <a:endParaRPr lang="en-US"/>
          </a:p>
          <a:p>
            <a:r>
              <a:rPr lang="en-US"/>
              <a:t>This manipulation increases fear and dependence and makes it harder for victims to recognize abuse or seek help. Substance use in these situations is a result of exploitation, not a choice by the child.</a:t>
            </a:r>
          </a:p>
          <a:p>
            <a:endParaRPr lang="en-US"/>
          </a:p>
          <a:p>
            <a:r>
              <a:rPr lang="en-US"/>
              <a:t>Source</a:t>
            </a:r>
          </a:p>
          <a:p>
            <a:r>
              <a:rPr lang="en-US"/>
              <a:t>Henderson, M. F. (2022). Human trafficking by families (Public Management Bulletin No. 24). School of Government, University of North Carolina at Chapel Hill. Retrieved January 25, 2026, from https://www.sog.unc.edu/sites/default/files/reports/PMB%2024_Henderson.pdf</a:t>
            </a:r>
          </a:p>
          <a:p>
            <a:endParaRPr lang="en-US"/>
          </a:p>
          <a:p>
            <a:r>
              <a:rPr lang="en-US"/>
              <a:t>Allert, J. (2022). Domestic Minor Familial Sex Trafficking: A National Study of Prevalence, Characteristics, and Challenges across the Justice Process, p. 21.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SUBSTANCE USE</a:t>
            </a:r>
          </a:p>
          <a:p>
            <a:r>
              <a:rPr lang="en-US"/>
              <a:t>Substances are often used as a tool of control in sexual exploitation. </a:t>
            </a:r>
          </a:p>
          <a:p>
            <a:endParaRPr lang="en-US"/>
          </a:p>
          <a:p>
            <a:r>
              <a:rPr lang="en-US"/>
              <a:t>Family traffickers may expose children to drugs or alcohol to create dependence, reduce resistance, or impair judgment. Over time, addiction can deepen control, especially when access to substances is tied to obedience or cooperation. </a:t>
            </a:r>
          </a:p>
          <a:p>
            <a:endParaRPr lang="en-US"/>
          </a:p>
          <a:p>
            <a:r>
              <a:rPr lang="en-US"/>
              <a:t>This manipulation increases fear and dependence and makes it harder for victims to recognize abuse or seek help. Substance use in these situations is a result of exploitation, not a choice by the child.</a:t>
            </a:r>
          </a:p>
          <a:p>
            <a:endParaRPr lang="en-US"/>
          </a:p>
          <a:p>
            <a:r>
              <a:rPr lang="en-US"/>
              <a:t>Source</a:t>
            </a:r>
          </a:p>
          <a:p>
            <a:r>
              <a:rPr lang="en-US"/>
              <a:t>Henderson, M. F. (2022). Human trafficking by families (Public Management Bulletin No. 24). School of Government, University of North Carolina at Chapel Hill. Retrieved January 25, 2026, from https://www.sog.unc.edu/sites/default/files/reports/PMB%2024_Henderson.pdf</a:t>
            </a:r>
          </a:p>
          <a:p>
            <a:endParaRPr lang="en-US"/>
          </a:p>
          <a:p>
            <a:r>
              <a:rPr lang="en-US"/>
              <a:t>Allert, J. (2022). Domestic Minor Familial Sex Trafficking: A National Study of Prevalence, Characteristics, and Challenges across the Justice Process, p. 21.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Open Text </a:t>
            </a:r>
          </a:p>
          <a:p>
            <a:endParaRPr lang="en-US"/>
          </a:p>
          <a:p>
            <a:r>
              <a:rPr lang="en-US"/>
              <a:t>What are the ways family traffickers or abusers get away with their crimes against children?</a:t>
            </a:r>
          </a:p>
          <a:p>
            <a:endParaRPr lang="en-US"/>
          </a:p>
          <a:p>
            <a:r>
              <a:rPr lang="en-US"/>
              <a:t>POSSIBLE ANSWERS</a:t>
            </a:r>
          </a:p>
          <a:p>
            <a:r>
              <a:rPr lang="en-US"/>
              <a:t>• Parent or Caregiver Authority</a:t>
            </a:r>
          </a:p>
          <a:p>
            <a:r>
              <a:rPr lang="en-US"/>
              <a:t>• Threatens Harm</a:t>
            </a:r>
          </a:p>
          <a:p>
            <a:r>
              <a:rPr lang="en-US"/>
              <a:t>• Seems Normal</a:t>
            </a:r>
          </a:p>
          <a:p>
            <a:r>
              <a:rPr lang="en-US"/>
              <a:t>• Isolates Victim</a:t>
            </a:r>
          </a:p>
          <a:p>
            <a:r>
              <a:rPr lang="en-US"/>
              <a:t>• Conrol using Drugs &amp; Alcohol</a:t>
            </a:r>
          </a:p>
          <a:p>
            <a:endParaRPr lang="en-US"/>
          </a:p>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Open Text </a:t>
            </a:r>
          </a:p>
          <a:p>
            <a:endParaRPr lang="en-US"/>
          </a:p>
          <a:p>
            <a:r>
              <a:rPr lang="en-US"/>
              <a:t>What are the ways family traffickers or abusers get away with their crimes against children?</a:t>
            </a:r>
          </a:p>
          <a:p>
            <a:endParaRPr lang="en-US"/>
          </a:p>
          <a:p>
            <a:r>
              <a:rPr lang="en-US"/>
              <a:t>POSSIBLE ANSWERS</a:t>
            </a:r>
          </a:p>
          <a:p>
            <a:r>
              <a:rPr lang="en-US"/>
              <a:t>• Parent or Caregiver Authority</a:t>
            </a:r>
          </a:p>
          <a:p>
            <a:r>
              <a:rPr lang="en-US"/>
              <a:t>• Threatens Harm</a:t>
            </a:r>
          </a:p>
          <a:p>
            <a:r>
              <a:rPr lang="en-US"/>
              <a:t>• Seems Normal</a:t>
            </a:r>
          </a:p>
          <a:p>
            <a:r>
              <a:rPr lang="en-US"/>
              <a:t>• Isolates Victim</a:t>
            </a:r>
          </a:p>
          <a:p>
            <a:r>
              <a:rPr lang="en-US"/>
              <a:t>• Control using Drugs &amp; Alcohol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HIGH RISK SITUATIONS</a:t>
            </a:r>
          </a:p>
          <a:p>
            <a:r>
              <a:rPr lang="en-US"/>
              <a:t>Research shows that poverty, lack of stable housing, and financial desperation are key risk factors that traffickers target to gain control and influence harmful behaviors, including exploitation of children.</a:t>
            </a:r>
          </a:p>
          <a:p>
            <a:endParaRPr lang="en-US"/>
          </a:p>
          <a:p>
            <a:r>
              <a:rPr lang="en-US"/>
              <a:t>Families under extreme financial pressure or facing housing instability may feel desperate, and debt pressure or coercion by drug traffickers can further reduce a caregiver’s ability to make safe choices for their children. </a:t>
            </a:r>
          </a:p>
          <a:p>
            <a:endParaRPr lang="en-US"/>
          </a:p>
          <a:p>
            <a:r>
              <a:rPr lang="en-US"/>
              <a:t>Source</a:t>
            </a:r>
          </a:p>
          <a:p>
            <a:r>
              <a:rPr lang="en-US"/>
              <a:t>Kinnish, K., Barba, A., Blacker, D., Dierkhising, C., Garrett, R., Grady, J.B., Greenbaum, V.J., Griffin, D., Rubiales, R., Spring, G., Wozniak, J., and Child Sex Trafficking Collaborative Group. (2021). Child sex trafficking: Who is vulnerable to being trafficked? Los Angeles, CA, and Durham, NC: National Center for Child Traumatic Stress. Retrieved January 25, 2026, from https://www.nctsn.org/sites/default/files/resources/fact-sheet/child_sex_trafficking_who_is_vulnerable_to_being_trafficked.pdf?utm_source=chatgpt.com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HIGH RISK SITUATIONS</a:t>
            </a:r>
          </a:p>
          <a:p>
            <a:r>
              <a:rPr lang="en-US"/>
              <a:t>Research shows that poverty, lack of stable housing, and financial desperation are key risk factors that traffickers target to gain control and influence harmful behaviors, including exploitation of children.</a:t>
            </a:r>
          </a:p>
          <a:p>
            <a:endParaRPr lang="en-US"/>
          </a:p>
          <a:p>
            <a:r>
              <a:rPr lang="en-US"/>
              <a:t>Families under extreme financial pressure or facing housing instability may feel desperate, and debt pressure or coercion by drug traffickers can further reduce a caregiver’s ability to make safe choices for their children. </a:t>
            </a:r>
          </a:p>
          <a:p>
            <a:endParaRPr lang="en-US"/>
          </a:p>
          <a:p>
            <a:r>
              <a:rPr lang="en-US"/>
              <a:t>Source</a:t>
            </a:r>
          </a:p>
          <a:p>
            <a:r>
              <a:rPr lang="en-US"/>
              <a:t>Kinnish, K., Barba, A., Blacker, D., Dierkhising, C., Garrett, R., Grady, J.B., Greenbaum, V.J., Griffin, D., Rubiales, R., Spring, G., Wozniak, J., and Child Sex Trafficking Collaborative Group. (2021). Child sex trafficking: Who is vulnerable to being trafficked? Los Angeles, CA, and Durham, NC: National Center for Child Traumatic Stress. Retrieved January 25, 2026, from https://www.nctsn.org/sites/default/files/resources/fact-sheet/child_sex_trafficking_who_is_vulnerable_to_being_trafficked.pdf?utm_source=chatgpt.com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HIGH RISK SITUATIONS</a:t>
            </a:r>
          </a:p>
          <a:p>
            <a:r>
              <a:rPr lang="en-US"/>
              <a:t>Research shows that poverty, lack of stable housing, and financial desperation are key risk factors that traffickers target to gain control and influence harmful behaviors, including exploitation of children.</a:t>
            </a:r>
          </a:p>
          <a:p>
            <a:endParaRPr lang="en-US"/>
          </a:p>
          <a:p>
            <a:r>
              <a:rPr lang="en-US"/>
              <a:t>Families under extreme financial pressure or facing housing instability may feel desperate, and debt pressure or coercion by drug traffickers can further reduce a caregiver’s ability to make safe choices for their children. </a:t>
            </a:r>
          </a:p>
          <a:p>
            <a:endParaRPr lang="en-US"/>
          </a:p>
          <a:p>
            <a:r>
              <a:rPr lang="en-US"/>
              <a:t>Source</a:t>
            </a:r>
          </a:p>
          <a:p>
            <a:r>
              <a:rPr lang="en-US"/>
              <a:t>Kinnish, K., Barba, A., Blacker, D., Dierkhising, C., Garrett, R., Grady, J.B., Greenbaum, V.J., Griffin, D., Rubiales, R., Spring, G., Wozniak, J., and Child Sex Trafficking Collaborative Group. (2021). Child sex trafficking: Who is vulnerable to being trafficked? Los Angeles, CA, and Durham, NC: National Center for Child Traumatic Stress. Retrieved January 25, 2026, from https://www.nctsn.org/sites/default/files/resources/fact-sheet/child_sex_trafficking_who_is_vulnerable_to_being_trafficked.pdf?utm_source=chatgpt.com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HIGH RISK SITUATIONS</a:t>
            </a:r>
          </a:p>
          <a:p>
            <a:r>
              <a:rPr lang="en-US"/>
              <a:t>Research shows that poverty, lack of stable housing, and financial desperation are key risk factors that traffickers target to gain control and influence harmful behaviors, including exploitation of children.</a:t>
            </a:r>
          </a:p>
          <a:p>
            <a:endParaRPr lang="en-US"/>
          </a:p>
          <a:p>
            <a:r>
              <a:rPr lang="en-US"/>
              <a:t>Families under extreme financial pressure or facing housing instability may feel desperate, and debt pressure or coercion by drug traffickers can further reduce a caregiver’s ability to make safe choices for their children. </a:t>
            </a:r>
          </a:p>
          <a:p>
            <a:endParaRPr lang="en-US"/>
          </a:p>
          <a:p>
            <a:r>
              <a:rPr lang="en-US"/>
              <a:t>Source</a:t>
            </a:r>
          </a:p>
          <a:p>
            <a:r>
              <a:rPr lang="en-US"/>
              <a:t>Kinnish, K., Barba, A., Blacker, D., Dierkhising, C., Garrett, R., Grady, J.B., Greenbaum, V.J., Griffin, D., Rubiales, R., Spring, G., Wozniak, J., and Child Sex Trafficking Collaborative Group. (2021). Child sex trafficking: Who is vulnerable to being trafficked? Los Angeles, CA, and Durham, NC: National Center for Child Traumatic Stress. Retrieved January 25, 2026, from https://www.nctsn.org/sites/default/files/resources/fact-sheet/child_sex_trafficking_who_is_vulnerable_to_being_trafficked.pdf?utm_source=chatgpt.com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Who is most likely to report suspected sex trafficking of a child to police?</a:t>
            </a:r>
          </a:p>
          <a:p>
            <a:endParaRPr lang="en-US"/>
          </a:p>
          <a:p>
            <a:r>
              <a:rPr lang="en-US"/>
              <a:t>A) Community Members</a:t>
            </a:r>
          </a:p>
          <a:p>
            <a:r>
              <a:rPr lang="en-US"/>
              <a:t>B) Family Members</a:t>
            </a:r>
          </a:p>
          <a:p>
            <a:r>
              <a:rPr lang="en-US"/>
              <a:t>C) School Staff Members</a:t>
            </a:r>
          </a:p>
          <a:p>
            <a:r>
              <a:rPr lang="en-US"/>
              <a:t>D) Medical Staff Members</a:t>
            </a:r>
          </a:p>
          <a:p>
            <a:endParaRPr lang="en-US"/>
          </a:p>
          <a:p>
            <a:r>
              <a:rPr lang="en-US"/>
              <a:t>ANSWER</a:t>
            </a:r>
          </a:p>
          <a:p>
            <a:r>
              <a:rPr lang="en-US"/>
              <a:t>A) Community Members</a:t>
            </a:r>
          </a:p>
          <a:p>
            <a:endParaRPr lang="en-US"/>
          </a:p>
          <a:p>
            <a:r>
              <a:rPr lang="en-US"/>
              <a:t>"[Familial trafficking] cases are more likely to be reported by anonymous community members rather than by professionals who work with vulnerable populations (such as teachers, health care providers, social workers, law enforcement officers)."</a:t>
            </a:r>
          </a:p>
          <a:p>
            <a:endParaRPr lang="en-US"/>
          </a:p>
          <a:p>
            <a:r>
              <a:rPr lang="en-US"/>
              <a:t>Source</a:t>
            </a:r>
          </a:p>
          <a:p>
            <a:r>
              <a:rPr lang="en-US"/>
              <a:t>Henderson, M. F. (2022, September). Human Trafficking by Families. University of North Carolina School of Government, Public Management Bulletin, No.24, Sog.unc.edu, p. 12. Retrieved March 3, 2024, from https://www.sog.unc.edu/sites/default/files/reports/PMB%2024_Henderson.pdf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Who is most likely to report suspected sex trafficking of a child to police?</a:t>
            </a:r>
          </a:p>
          <a:p>
            <a:endParaRPr lang="en-US"/>
          </a:p>
          <a:p>
            <a:r>
              <a:rPr lang="en-US"/>
              <a:t>A) Community Members</a:t>
            </a:r>
          </a:p>
          <a:p>
            <a:r>
              <a:rPr lang="en-US"/>
              <a:t>B) Family Members</a:t>
            </a:r>
          </a:p>
          <a:p>
            <a:r>
              <a:rPr lang="en-US"/>
              <a:t>C) School Staff Members</a:t>
            </a:r>
          </a:p>
          <a:p>
            <a:r>
              <a:rPr lang="en-US"/>
              <a:t>D) Medical Staff Members</a:t>
            </a:r>
          </a:p>
          <a:p>
            <a:endParaRPr lang="en-US"/>
          </a:p>
          <a:p>
            <a:r>
              <a:rPr lang="en-US"/>
              <a:t>ANSWER</a:t>
            </a:r>
          </a:p>
          <a:p>
            <a:r>
              <a:rPr lang="en-US"/>
              <a:t>A) Community Members</a:t>
            </a:r>
          </a:p>
          <a:p>
            <a:endParaRPr lang="en-US"/>
          </a:p>
          <a:p>
            <a:r>
              <a:rPr lang="en-US"/>
              <a:t>"[Familial trafficking] cases are more likely to be reported by anonymous community members rather than by professionals who work with vulnerable populations (such as teachers, health care providers, social workers, law enforcement officers)."[1]</a:t>
            </a:r>
          </a:p>
          <a:p>
            <a:endParaRPr lang="en-US"/>
          </a:p>
          <a:p>
            <a:r>
              <a:rPr lang="en-US"/>
              <a:t>Source</a:t>
            </a:r>
          </a:p>
          <a:p>
            <a:r>
              <a:rPr lang="en-US"/>
              <a:t>1. Henderson, M. F. (2022, September). Human Trafficking by Families. University of North Carolina School of Government, Public Management Bulletin, No.24, Sog.unc.edu, p. 12. Retrieved March 3, 2024, from https://www.sog.unc.edu/sites/default/files/reports/PMB%2024_Henderson.pdf</a:t>
            </a:r>
          </a:p>
          <a:p>
            <a:endParaRPr lang="en-US"/>
          </a:p>
          <a:p>
            <a:r>
              <a:rPr lang="en-US"/>
              <a:t>Emily E. Edwards, Jennifer S. Middleton, &amp; Jennifer Cole, “Family-Controlled Trafficking in the United States: Victim Characteristics, System Response, and Case Outcomes,” Journal of Human Trafficking, p. 12. Retrieved January 25, 2026, from https://doi.org/10.1080/23322705.2022.2039866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PROTECTIVE FACTORS</a:t>
            </a:r>
          </a:p>
          <a:p>
            <a:r>
              <a:rPr lang="en-US"/>
              <a:t>Protective factors are positive conditions in individuals, families, and communities that reduce risk and build resilience against adverse experiences like trafficking.</a:t>
            </a:r>
          </a:p>
          <a:p>
            <a:endParaRPr lang="en-US"/>
          </a:p>
          <a:p>
            <a:r>
              <a:rPr lang="en-US"/>
              <a:t>While protective factors can lower risk, their absence does not mean harm will occur, and their presence does not guarantee safety—exploitation can happen in any family structure.</a:t>
            </a:r>
          </a:p>
          <a:p>
            <a:endParaRPr lang="en-US"/>
          </a:p>
          <a:p>
            <a:r>
              <a:rPr lang="en-US"/>
              <a:t>• TRUSTWORTHY ADULTS</a:t>
            </a:r>
          </a:p>
          <a:p>
            <a:r>
              <a:rPr lang="en-US"/>
              <a:t>Sexual predators are less likely to prey upon youth who have a trusted adult to guide them.</a:t>
            </a:r>
          </a:p>
          <a:p>
            <a:endParaRPr lang="en-US"/>
          </a:p>
          <a:p>
            <a:r>
              <a:rPr lang="en-US"/>
              <a:t>• STRONG RELATIONSHIPS</a:t>
            </a:r>
          </a:p>
          <a:p>
            <a:r>
              <a:rPr lang="en-US"/>
              <a:t>Building strong relationships with trustworthy family members, friends, and community members can offer children a sense of belonging and support. </a:t>
            </a:r>
          </a:p>
          <a:p>
            <a:endParaRPr lang="en-US"/>
          </a:p>
          <a:p>
            <a:r>
              <a:rPr lang="en-US"/>
              <a:t>• ECONOMIC STABILITY</a:t>
            </a:r>
          </a:p>
          <a:p>
            <a:r>
              <a:rPr lang="en-US"/>
              <a:t>Financial stability can allow individuals to achieve their goals and provide for themselves, reducing their vulnerability to groomers and traffickers.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PROTECTIVE FACTORS</a:t>
            </a:r>
          </a:p>
          <a:p>
            <a:r>
              <a:rPr lang="en-US"/>
              <a:t>Protective factors are positive conditions in individuals, families, and communities that reduce risk and build resilience against adverse experiences like trafficking.</a:t>
            </a:r>
          </a:p>
          <a:p>
            <a:endParaRPr lang="en-US"/>
          </a:p>
          <a:p>
            <a:r>
              <a:rPr lang="en-US"/>
              <a:t>While protective factors can lower risk, their absence does not mean harm will occur, and their presence does not guarantee safety—exploitation can happen in any family structure.</a:t>
            </a:r>
          </a:p>
          <a:p>
            <a:endParaRPr lang="en-US"/>
          </a:p>
          <a:p>
            <a:r>
              <a:rPr lang="en-US"/>
              <a:t>• TRUSTWORTHY ADULTS</a:t>
            </a:r>
          </a:p>
          <a:p>
            <a:r>
              <a:rPr lang="en-US"/>
              <a:t>Sexual predators are less likely to prey upon youth who have a trusted adult to guide them.</a:t>
            </a:r>
          </a:p>
          <a:p>
            <a:endParaRPr lang="en-US"/>
          </a:p>
          <a:p>
            <a:r>
              <a:rPr lang="en-US"/>
              <a:t>• STRONG RELATIONSHIPS</a:t>
            </a:r>
          </a:p>
          <a:p>
            <a:r>
              <a:rPr lang="en-US"/>
              <a:t>Building strong relationships with trustworthy family members, friends, and community members can offer children a sense of belonging and support. </a:t>
            </a:r>
          </a:p>
          <a:p>
            <a:endParaRPr lang="en-US"/>
          </a:p>
          <a:p>
            <a:r>
              <a:rPr lang="en-US"/>
              <a:t>• ECONOMIC STABILITY</a:t>
            </a:r>
          </a:p>
          <a:p>
            <a:r>
              <a:rPr lang="en-US"/>
              <a:t>Financial stability can allow individuals to achieve their goals and provide for themselves, reducing their vulnerability to groomers and traffickers.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PROTECTIVE FACTORS</a:t>
            </a:r>
          </a:p>
          <a:p>
            <a:r>
              <a:rPr lang="en-US"/>
              <a:t>Protective factors are positive conditions in individuals, families, and communities that reduce risk and build resilience against adverse experiences like trafficking.</a:t>
            </a:r>
          </a:p>
          <a:p>
            <a:endParaRPr lang="en-US"/>
          </a:p>
          <a:p>
            <a:r>
              <a:rPr lang="en-US"/>
              <a:t>While protective factors can lower risk, their absence does not mean harm will occur, and their presence does not guarantee safety—exploitation can happen in any family structure.</a:t>
            </a:r>
          </a:p>
          <a:p>
            <a:endParaRPr lang="en-US"/>
          </a:p>
          <a:p>
            <a:r>
              <a:rPr lang="en-US"/>
              <a:t>• TRUSTWORTHY ADULTS</a:t>
            </a:r>
          </a:p>
          <a:p>
            <a:r>
              <a:rPr lang="en-US"/>
              <a:t>Sexual predators are less likely to prey upon youth who have a trusted adult to guide them.</a:t>
            </a:r>
          </a:p>
          <a:p>
            <a:endParaRPr lang="en-US"/>
          </a:p>
          <a:p>
            <a:r>
              <a:rPr lang="en-US"/>
              <a:t>• STRONG RELATIONSHIPS</a:t>
            </a:r>
          </a:p>
          <a:p>
            <a:r>
              <a:rPr lang="en-US"/>
              <a:t>Building strong relationships with trustworthy family members, friends, and community members can offer children a sense of belonging and support. </a:t>
            </a:r>
          </a:p>
          <a:p>
            <a:endParaRPr lang="en-US"/>
          </a:p>
          <a:p>
            <a:r>
              <a:rPr lang="en-US"/>
              <a:t>• ECONOMIC STABILITY</a:t>
            </a:r>
          </a:p>
          <a:p>
            <a:r>
              <a:rPr lang="en-US"/>
              <a:t>Financial stability can allow individuals to achieve their goals and provide for themselves, reducing their vulnerability to groomers and traffickers.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PROTECTIVE FACTORS</a:t>
            </a:r>
          </a:p>
          <a:p>
            <a:r>
              <a:rPr lang="en-US"/>
              <a:t>Protective factors are positive conditions in individuals, families, and communities that reduce risk and build resilience against adverse experiences like trafficking.</a:t>
            </a:r>
          </a:p>
          <a:p>
            <a:endParaRPr lang="en-US"/>
          </a:p>
          <a:p>
            <a:r>
              <a:rPr lang="en-US"/>
              <a:t>While protective factors can lower risk, their absence does not mean harm will occur, and their presence does not guarantee safety—exploitation can happen in any family structure.</a:t>
            </a:r>
          </a:p>
          <a:p>
            <a:endParaRPr lang="en-US"/>
          </a:p>
          <a:p>
            <a:r>
              <a:rPr lang="en-US"/>
              <a:t>• WELL-BEING</a:t>
            </a:r>
          </a:p>
          <a:p>
            <a:r>
              <a:rPr lang="en-US"/>
              <a:t>Access to healthcare and mental health services can help individuals receive the support they need to lead a more secure life.</a:t>
            </a:r>
          </a:p>
          <a:p>
            <a:endParaRPr lang="en-US"/>
          </a:p>
          <a:p>
            <a:r>
              <a:rPr lang="en-US"/>
              <a:t>• EDUCATION</a:t>
            </a:r>
          </a:p>
          <a:p>
            <a:r>
              <a:rPr lang="en-US"/>
              <a:t>Access to education provides youth with the learning tools they need to develop a social and emotional skill set that can undermine traffickers' manipulative efforts.</a:t>
            </a:r>
          </a:p>
          <a:p>
            <a:endParaRPr lang="en-US"/>
          </a:p>
          <a:p>
            <a:r>
              <a:rPr lang="en-US"/>
              <a:t>• AWARENESS</a:t>
            </a:r>
          </a:p>
          <a:p>
            <a:r>
              <a:rPr lang="en-US"/>
              <a:t>Knowledge is often a powerful defense against sexual predators because awareness helps young people understand the warning signs of potentially dangerous situations.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PROTECTIVE FACTORS</a:t>
            </a:r>
          </a:p>
          <a:p>
            <a:r>
              <a:rPr lang="en-US"/>
              <a:t>Protective factors are positive conditions in individuals, families, and communities that reduce risk and build resilience against adverse experiences like trafficking.</a:t>
            </a:r>
          </a:p>
          <a:p>
            <a:endParaRPr lang="en-US"/>
          </a:p>
          <a:p>
            <a:r>
              <a:rPr lang="en-US"/>
              <a:t>While protective factors can lower risk, their absence does not mean harm will occur, and their presence does not guarantee safety—exploitation can happen in any family structure.</a:t>
            </a:r>
          </a:p>
          <a:p>
            <a:endParaRPr lang="en-US"/>
          </a:p>
          <a:p>
            <a:r>
              <a:rPr lang="en-US"/>
              <a:t>• WELL-BEING</a:t>
            </a:r>
          </a:p>
          <a:p>
            <a:r>
              <a:rPr lang="en-US"/>
              <a:t>Access to healthcare and mental health services can help individuals receive the support they need to lead a more secure life.</a:t>
            </a:r>
          </a:p>
          <a:p>
            <a:endParaRPr lang="en-US"/>
          </a:p>
          <a:p>
            <a:r>
              <a:rPr lang="en-US"/>
              <a:t>• EDUCATION</a:t>
            </a:r>
          </a:p>
          <a:p>
            <a:r>
              <a:rPr lang="en-US"/>
              <a:t>Access to education provides youth with the learning tools they need to develop a social and emotional skill set that can undermine traffickers' manipulative efforts.</a:t>
            </a:r>
          </a:p>
          <a:p>
            <a:endParaRPr lang="en-US"/>
          </a:p>
          <a:p>
            <a:r>
              <a:rPr lang="en-US"/>
              <a:t>• AWARENESS</a:t>
            </a:r>
          </a:p>
          <a:p>
            <a:r>
              <a:rPr lang="en-US"/>
              <a:t>Knowledge is often a powerful defense against sexual predators because awareness helps young people understand the warning signs of potentially dangerous situations.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PROTECTIVE FACTORS</a:t>
            </a:r>
          </a:p>
          <a:p>
            <a:r>
              <a:rPr lang="en-US"/>
              <a:t>Protective factors are positive conditions in individuals, families, and communities that reduce risk and build resilience against adverse experiences like trafficking.</a:t>
            </a:r>
          </a:p>
          <a:p>
            <a:endParaRPr lang="en-US"/>
          </a:p>
          <a:p>
            <a:r>
              <a:rPr lang="en-US"/>
              <a:t>While protective factors can lower risk, their absence does not mean harm will occur, and their presence does not guarantee safety—exploitation can happen in any family structure.</a:t>
            </a:r>
          </a:p>
          <a:p>
            <a:endParaRPr lang="en-US"/>
          </a:p>
          <a:p>
            <a:r>
              <a:rPr lang="en-US"/>
              <a:t>• WELL-BEING</a:t>
            </a:r>
          </a:p>
          <a:p>
            <a:r>
              <a:rPr lang="en-US"/>
              <a:t>Access to healthcare and mental health services can help individuals receive the support they need to lead a more secure life.</a:t>
            </a:r>
          </a:p>
          <a:p>
            <a:endParaRPr lang="en-US"/>
          </a:p>
          <a:p>
            <a:r>
              <a:rPr lang="en-US"/>
              <a:t>• EDUCATION</a:t>
            </a:r>
          </a:p>
          <a:p>
            <a:r>
              <a:rPr lang="en-US"/>
              <a:t>Access to education provides youth with the learning tools they need to develop a social and emotional skill set that can undermine traffickers' manipulative efforts.</a:t>
            </a:r>
          </a:p>
          <a:p>
            <a:endParaRPr lang="en-US"/>
          </a:p>
          <a:p>
            <a:r>
              <a:rPr lang="en-US"/>
              <a:t>• AWARENESS</a:t>
            </a:r>
          </a:p>
          <a:p>
            <a:r>
              <a:rPr lang="en-US"/>
              <a:t>Knowledge is often a powerful defense against sexual predators because awareness helps young people understand the warning signs of potentially dangerous situations.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Presenters may ask their audience to consider adding a few "hotline for help" phone numbers in their cell phone contacts or take a photo of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Although the hand signal for help has not yet achieved universal recognition, it may discreetly get someone's attention in urgent situations.</a:t>
            </a:r>
          </a:p>
          <a:p>
            <a:endParaRPr lang="en-US"/>
          </a:p>
          <a:p>
            <a:r>
              <a:rPr lang="en-US"/>
              <a:t>• SILENT</a:t>
            </a:r>
          </a:p>
          <a:p>
            <a:r>
              <a:rPr lang="en-US"/>
              <a:t>It can be used silently.  </a:t>
            </a:r>
          </a:p>
          <a:p>
            <a:endParaRPr lang="en-US"/>
          </a:p>
          <a:p>
            <a:r>
              <a:rPr lang="en-US"/>
              <a:t>• UNTRACKABLE</a:t>
            </a:r>
          </a:p>
          <a:p>
            <a:r>
              <a:rPr lang="en-US"/>
              <a:t>It leaves no digital footprint.  </a:t>
            </a:r>
          </a:p>
          <a:p>
            <a:endParaRPr lang="en-US"/>
          </a:p>
          <a:p>
            <a:r>
              <a:rPr lang="en-US"/>
              <a:t>• CONCEALED</a:t>
            </a:r>
          </a:p>
          <a:p>
            <a:r>
              <a:rPr lang="en-US"/>
              <a:t>It can be done secretly when a perpetrator is in the vicinity.</a:t>
            </a:r>
          </a:p>
          <a:p>
            <a:endParaRPr lang="en-US"/>
          </a:p>
          <a:p>
            <a:r>
              <a:rPr lang="en-US"/>
              <a:t>• SIGNALS DISTRESS</a:t>
            </a:r>
          </a:p>
          <a:p>
            <a:r>
              <a:rPr lang="en-US"/>
              <a:t>Combining the hand signal with distressed facial expressions might help attract the attention of an individual who is unfamiliar with the signal's meaning.</a:t>
            </a:r>
          </a:p>
          <a:p>
            <a:endParaRPr lang="en-US"/>
          </a:p>
          <a:p>
            <a:r>
              <a:rPr lang="en-US"/>
              <a:t>Source</a:t>
            </a:r>
          </a:p>
          <a:p>
            <a:r>
              <a:rPr lang="en-US"/>
              <a:t>Canadian Women's Foundation, April 2020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Two ways to conduct a pre-/post-student evaluation:</a:t>
            </a:r>
          </a:p>
          <a:p>
            <a:endParaRPr lang="en-US"/>
          </a:p>
          <a:p>
            <a:r>
              <a:rPr lang="en-US"/>
              <a:t>1) Use the pre/post survey in the Walking Wise lesson plan for this topic. </a:t>
            </a:r>
          </a:p>
          <a:p>
            <a:endParaRPr lang="en-US"/>
          </a:p>
          <a:p>
            <a:r>
              <a:rPr lang="en-US"/>
              <a:t>2) Activate Slido.com to conduct an online survey.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3-Question Survey</a:t>
            </a:r>
          </a:p>
          <a:p>
            <a:endParaRPr lang="en-US"/>
          </a:p>
          <a:p>
            <a:r>
              <a:rPr lang="en-US"/>
              <a:t>IF SLIDO IS ACTIVATED:</a:t>
            </a:r>
          </a:p>
          <a:p>
            <a:r>
              <a:rPr lang="en-US"/>
              <a:t>Follow the instructions provided on WalkingWise.com to access your school or organization's custom Slido QR code and #code, which the audience will use to complete the 3-question evaluation. </a:t>
            </a:r>
          </a:p>
          <a:p>
            <a:endParaRPr lang="en-US"/>
          </a:p>
          <a:p>
            <a:r>
              <a:rPr lang="en-US"/>
              <a:t>Please encourage your audience to scan your organization's custom QR code to share what they enjoyed and what could be improved about the lesson.</a:t>
            </a:r>
          </a:p>
          <a:p>
            <a:endParaRPr lang="en-US"/>
          </a:p>
          <a:p>
            <a:r>
              <a:rPr lang="en-US"/>
              <a:t>Please send any feedback you want to share to Walking Wise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a:t>
            </a:r>
          </a:p>
          <a:p>
            <a:r>
              <a:rPr lang="en-US"/>
              <a:t>To access additional resources about familial trafficking, please refer to the last page of Lesson Plan #11 in the Walking Wise Education Guide. </a:t>
            </a:r>
          </a:p>
          <a:p>
            <a:endParaRPr lang="en-US"/>
          </a:p>
          <a:p>
            <a:r>
              <a:rPr lang="en-US"/>
              <a:t>We welcome your feedback at support@WalkingWise.com.</a:t>
            </a:r>
          </a:p>
          <a:p>
            <a:endParaRPr lang="en-US"/>
          </a:p>
          <a:p>
            <a:r>
              <a:rPr lang="en-US"/>
              <a:t>Thank you!</a:t>
            </a:r>
          </a:p>
          <a:p>
            <a:endParaRPr lang="en-US"/>
          </a:p>
          <a:p>
            <a:r>
              <a:rPr lang="en-US"/>
              <a:t>Karla Highman</a:t>
            </a:r>
          </a:p>
          <a:p>
            <a:r>
              <a:rPr lang="en-US"/>
              <a:t>Founder, 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www.walkingwise.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image" Target="../media/image7.png"/></Relationships>
</file>

<file path=ppt/slides/_rels/slide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Freeform 4"/>
          <p:cNvSpPr/>
          <p:nvPr/>
        </p:nvSpPr>
        <p:spPr>
          <a:xfrm>
            <a:off x="16215157" y="1028700"/>
            <a:ext cx="1044143" cy="1044143"/>
          </a:xfrm>
          <a:custGeom>
            <a:avLst/>
            <a:gdLst/>
            <a:ahLst/>
            <a:cxnLst/>
            <a:rect l="l" t="t" r="r" b="b"/>
            <a:pathLst>
              <a:path w="1044143" h="1044143">
                <a:moveTo>
                  <a:pt x="0" y="0"/>
                </a:moveTo>
                <a:lnTo>
                  <a:pt x="1044143" y="0"/>
                </a:lnTo>
                <a:lnTo>
                  <a:pt x="1044143" y="1044143"/>
                </a:lnTo>
                <a:lnTo>
                  <a:pt x="0" y="1044143"/>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454522" y="7818760"/>
            <a:ext cx="17417056" cy="662967"/>
          </a:xfrm>
          <a:prstGeom prst="rect">
            <a:avLst/>
          </a:prstGeom>
        </p:spPr>
        <p:txBody>
          <a:bodyPr lIns="0" tIns="0" rIns="0" bIns="0" rtlCol="0" anchor="t">
            <a:spAutoFit/>
          </a:bodyPr>
          <a:lstStyle/>
          <a:p>
            <a:pPr algn="ctr">
              <a:lnSpc>
                <a:spcPts val="5460"/>
              </a:lnSpc>
            </a:pPr>
            <a:r>
              <a:rPr lang="en-US" sz="3900">
                <a:solidFill>
                  <a:srgbClr val="FFFFFF"/>
                </a:solidFill>
                <a:latin typeface="Poppins Medium 1"/>
                <a:ea typeface="Poppins Medium 1"/>
                <a:cs typeface="Poppins Medium 1"/>
                <a:sym typeface="Poppins Medium 1"/>
              </a:rPr>
              <a:t>LESSON #11</a:t>
            </a:r>
          </a:p>
        </p:txBody>
      </p:sp>
      <p:sp>
        <p:nvSpPr>
          <p:cNvPr id="6" name="TextBox 6"/>
          <p:cNvSpPr txBox="1"/>
          <p:nvPr/>
        </p:nvSpPr>
        <p:spPr>
          <a:xfrm>
            <a:off x="454522" y="2385219"/>
            <a:ext cx="17417056" cy="2503531"/>
          </a:xfrm>
          <a:prstGeom prst="rect">
            <a:avLst/>
          </a:prstGeom>
        </p:spPr>
        <p:txBody>
          <a:bodyPr lIns="0" tIns="0" rIns="0" bIns="0" rtlCol="0" anchor="t">
            <a:spAutoFit/>
          </a:bodyPr>
          <a:lstStyle/>
          <a:p>
            <a:pPr algn="ctr">
              <a:lnSpc>
                <a:spcPts val="6512"/>
              </a:lnSpc>
            </a:pPr>
            <a:r>
              <a:rPr lang="en-US" sz="5713">
                <a:solidFill>
                  <a:srgbClr val="303030"/>
                </a:solidFill>
                <a:latin typeface="League Spartan"/>
                <a:ea typeface="League Spartan"/>
                <a:cs typeface="League Spartan"/>
                <a:sym typeface="League Spartan"/>
              </a:rPr>
              <a:t>SEXUAL EXPLOITATION</a:t>
            </a:r>
          </a:p>
          <a:p>
            <a:pPr algn="ctr">
              <a:lnSpc>
                <a:spcPts val="12999"/>
              </a:lnSpc>
            </a:pPr>
            <a:r>
              <a:rPr lang="en-US" sz="11403">
                <a:solidFill>
                  <a:srgbClr val="303030"/>
                </a:solidFill>
                <a:latin typeface="League Spartan"/>
                <a:ea typeface="League Spartan"/>
                <a:cs typeface="League Spartan"/>
                <a:sym typeface="League Spartan"/>
              </a:rPr>
              <a:t>EDUCATION</a:t>
            </a:r>
          </a:p>
        </p:txBody>
      </p:sp>
      <p:sp>
        <p:nvSpPr>
          <p:cNvPr id="7" name="TextBox 7"/>
          <p:cNvSpPr txBox="1"/>
          <p:nvPr/>
        </p:nvSpPr>
        <p:spPr>
          <a:xfrm>
            <a:off x="435472" y="5448300"/>
            <a:ext cx="17417056" cy="2580616"/>
          </a:xfrm>
          <a:prstGeom prst="rect">
            <a:avLst/>
          </a:prstGeom>
        </p:spPr>
        <p:txBody>
          <a:bodyPr lIns="0" tIns="0" rIns="0" bIns="0" rtlCol="0" anchor="t">
            <a:spAutoFit/>
          </a:bodyPr>
          <a:lstStyle/>
          <a:p>
            <a:pPr algn="ctr">
              <a:lnSpc>
                <a:spcPts val="11487"/>
              </a:lnSpc>
            </a:pPr>
            <a:r>
              <a:rPr lang="en-US" sz="12220" b="1">
                <a:solidFill>
                  <a:srgbClr val="FF6A00"/>
                </a:solidFill>
                <a:latin typeface="Cooperative Bold"/>
                <a:ea typeface="Cooperative Bold"/>
                <a:cs typeface="Cooperative Bold"/>
                <a:sym typeface="Cooperative Bold"/>
              </a:rPr>
              <a:t>family</a:t>
            </a:r>
          </a:p>
          <a:p>
            <a:pPr algn="ctr">
              <a:lnSpc>
                <a:spcPts val="8543"/>
              </a:lnSpc>
            </a:pPr>
            <a:r>
              <a:rPr lang="en-US" sz="9088" b="1">
                <a:solidFill>
                  <a:srgbClr val="FF6A00"/>
                </a:solidFill>
                <a:latin typeface="Poppins Medium 2 Bold"/>
                <a:ea typeface="Poppins Medium 2 Bold"/>
                <a:cs typeface="Poppins Medium 2 Bold"/>
                <a:sym typeface="Poppins Medium 2 Bold"/>
              </a:rPr>
              <a:t>SECRET</a:t>
            </a:r>
          </a:p>
        </p:txBody>
      </p:sp>
      <p:sp>
        <p:nvSpPr>
          <p:cNvPr id="8" name="Freeform 8"/>
          <p:cNvSpPr/>
          <p:nvPr/>
        </p:nvSpPr>
        <p:spPr>
          <a:xfrm>
            <a:off x="14931588" y="7062206"/>
            <a:ext cx="2451537" cy="2467718"/>
          </a:xfrm>
          <a:custGeom>
            <a:avLst/>
            <a:gdLst/>
            <a:ahLst/>
            <a:cxnLst/>
            <a:rect l="l" t="t" r="r" b="b"/>
            <a:pathLst>
              <a:path w="2451537" h="2467718">
                <a:moveTo>
                  <a:pt x="0" y="0"/>
                </a:moveTo>
                <a:lnTo>
                  <a:pt x="2451537" y="0"/>
                </a:lnTo>
                <a:lnTo>
                  <a:pt x="2451537" y="2467718"/>
                </a:lnTo>
                <a:lnTo>
                  <a:pt x="0" y="2467718"/>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993046" y="3319145"/>
            <a:ext cx="4485291" cy="807115"/>
            <a:chOff x="0" y="0"/>
            <a:chExt cx="1181311" cy="212574"/>
          </a:xfrm>
        </p:grpSpPr>
        <p:sp>
          <p:nvSpPr>
            <p:cNvPr id="7" name="Freeform 7"/>
            <p:cNvSpPr/>
            <p:nvPr/>
          </p:nvSpPr>
          <p:spPr>
            <a:xfrm>
              <a:off x="0" y="0"/>
              <a:ext cx="1181311" cy="212574"/>
            </a:xfrm>
            <a:custGeom>
              <a:avLst/>
              <a:gdLst/>
              <a:ahLst/>
              <a:cxnLst/>
              <a:rect l="l" t="t" r="r" b="b"/>
              <a:pathLst>
                <a:path w="1181311" h="212574">
                  <a:moveTo>
                    <a:pt x="0" y="0"/>
                  </a:moveTo>
                  <a:lnTo>
                    <a:pt x="1181311" y="0"/>
                  </a:lnTo>
                  <a:lnTo>
                    <a:pt x="1181311" y="212574"/>
                  </a:lnTo>
                  <a:lnTo>
                    <a:pt x="0" y="212574"/>
                  </a:lnTo>
                  <a:close/>
                </a:path>
              </a:pathLst>
            </a:custGeom>
            <a:solidFill>
              <a:srgbClr val="303030"/>
            </a:solidFill>
          </p:spPr>
          <p:txBody>
            <a:bodyPr/>
            <a:lstStyle/>
            <a:p>
              <a:endParaRPr lang="en-US"/>
            </a:p>
          </p:txBody>
        </p:sp>
        <p:sp>
          <p:nvSpPr>
            <p:cNvPr id="8" name="TextBox 8"/>
            <p:cNvSpPr txBox="1"/>
            <p:nvPr/>
          </p:nvSpPr>
          <p:spPr>
            <a:xfrm>
              <a:off x="0" y="-76200"/>
              <a:ext cx="1181311" cy="288774"/>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419711" y="3347247"/>
            <a:ext cx="4240691" cy="721958"/>
          </a:xfrm>
          <a:prstGeom prst="rect">
            <a:avLst/>
          </a:prstGeom>
        </p:spPr>
        <p:txBody>
          <a:bodyPr lIns="0" tIns="0" rIns="0" bIns="0" rtlCol="0" anchor="t">
            <a:spAutoFit/>
          </a:bodyPr>
          <a:lstStyle/>
          <a:p>
            <a:pPr algn="l">
              <a:lnSpc>
                <a:spcPts val="5879"/>
              </a:lnSpc>
            </a:pPr>
            <a:r>
              <a:rPr lang="en-US" sz="4199" b="1">
                <a:solidFill>
                  <a:srgbClr val="FFFFFF"/>
                </a:solidFill>
                <a:latin typeface="Roboto Bold"/>
                <a:ea typeface="Roboto Bold"/>
                <a:cs typeface="Roboto Bold"/>
                <a:sym typeface="Roboto Bold"/>
              </a:rPr>
              <a:t>VOCABULARY</a:t>
            </a:r>
          </a:p>
        </p:txBody>
      </p:sp>
      <p:sp>
        <p:nvSpPr>
          <p:cNvPr id="10" name="TextBox 10"/>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a:t>
            </a:r>
          </a:p>
        </p:txBody>
      </p:sp>
      <p:sp>
        <p:nvSpPr>
          <p:cNvPr id="14" name="TextBox 14"/>
          <p:cNvSpPr txBox="1"/>
          <p:nvPr/>
        </p:nvSpPr>
        <p:spPr>
          <a:xfrm>
            <a:off x="1983521" y="4425524"/>
            <a:ext cx="5505084" cy="2950846"/>
          </a:xfrm>
          <a:prstGeom prst="rect">
            <a:avLst/>
          </a:prstGeom>
        </p:spPr>
        <p:txBody>
          <a:bodyPr lIns="0" tIns="0" rIns="0" bIns="0" rtlCol="0" anchor="t">
            <a:spAutoFit/>
          </a:bodyPr>
          <a:lstStyle/>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Predator</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Family Trafficker</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Child Abuse</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Child Exploitation</a:t>
            </a:r>
          </a:p>
        </p:txBody>
      </p:sp>
      <p:sp>
        <p:nvSpPr>
          <p:cNvPr id="15" name="Freeform 15"/>
          <p:cNvSpPr/>
          <p:nvPr/>
        </p:nvSpPr>
        <p:spPr>
          <a:xfrm>
            <a:off x="11546647" y="1192941"/>
            <a:ext cx="5491115" cy="2483196"/>
          </a:xfrm>
          <a:custGeom>
            <a:avLst/>
            <a:gdLst/>
            <a:ahLst/>
            <a:cxnLst/>
            <a:rect l="l" t="t" r="r" b="b"/>
            <a:pathLst>
              <a:path w="5491115" h="2483196">
                <a:moveTo>
                  <a:pt x="0" y="0"/>
                </a:moveTo>
                <a:lnTo>
                  <a:pt x="5491114" y="0"/>
                </a:lnTo>
                <a:lnTo>
                  <a:pt x="5491114" y="2483197"/>
                </a:lnTo>
                <a:lnTo>
                  <a:pt x="0" y="2483197"/>
                </a:lnTo>
                <a:lnTo>
                  <a:pt x="0" y="0"/>
                </a:lnTo>
                <a:close/>
              </a:path>
            </a:pathLst>
          </a:custGeom>
          <a:blipFill>
            <a:blip r:embed="rId5"/>
            <a:stretch>
              <a:fillRect l="-2025" t="-44995" r="-2700" b="-86585"/>
            </a:stretch>
          </a:blipFill>
        </p:spPr>
        <p:txBody>
          <a:bodyPr/>
          <a:lstStyle/>
          <a:p>
            <a:endParaRPr lang="en-US"/>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7" name="Freeform 17"/>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6"/>
            <a:stretch>
              <a:fillRect l="-23551" t="-58900" r="-26455" b="-71237"/>
            </a:stretch>
          </a:blipFill>
        </p:spPr>
        <p:txBody>
          <a:bodyPr/>
          <a:lstStyle/>
          <a:p>
            <a:endParaRPr lang="en-US"/>
          </a:p>
        </p:txBody>
      </p:sp>
      <p:sp>
        <p:nvSpPr>
          <p:cNvPr id="18" name="TextBox 18"/>
          <p:cNvSpPr txBox="1"/>
          <p:nvPr/>
        </p:nvSpPr>
        <p:spPr>
          <a:xfrm>
            <a:off x="7617927" y="4423249"/>
            <a:ext cx="7277393" cy="2950845"/>
          </a:xfrm>
          <a:prstGeom prst="rect">
            <a:avLst/>
          </a:prstGeom>
        </p:spPr>
        <p:txBody>
          <a:bodyPr lIns="0" tIns="0" rIns="0" bIns="0" rtlCol="0" anchor="t">
            <a:spAutoFit/>
          </a:bodyPr>
          <a:lstStyle/>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Child Sexual Exploitation</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Mind Control</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Generational</a:t>
            </a:r>
          </a:p>
          <a:p>
            <a:pPr marL="906777" lvl="1" indent="-453388" algn="l">
              <a:lnSpc>
                <a:spcPts val="5879"/>
              </a:lnSpc>
              <a:buFont typeface="Arial"/>
              <a:buChar char="•"/>
            </a:pPr>
            <a:r>
              <a:rPr lang="en-US" sz="4199" b="1">
                <a:solidFill>
                  <a:srgbClr val="004F59"/>
                </a:solidFill>
                <a:latin typeface="Roboto Bold"/>
                <a:ea typeface="Roboto Bold"/>
                <a:cs typeface="Roboto Bold"/>
                <a:sym typeface="Roboto Bold"/>
              </a:rPr>
              <a:t>Influence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5121189"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person who injures, abuses, or takes advantage of others for personal gain or profit.</a:t>
            </a:r>
          </a:p>
        </p:txBody>
      </p:sp>
      <p:grpSp>
        <p:nvGrpSpPr>
          <p:cNvPr id="9" name="Group 9"/>
          <p:cNvGrpSpPr/>
          <p:nvPr/>
        </p:nvGrpSpPr>
        <p:grpSpPr>
          <a:xfrm>
            <a:off x="1480713" y="3637496"/>
            <a:ext cx="4753259" cy="904943"/>
            <a:chOff x="0" y="0"/>
            <a:chExt cx="1251887" cy="238339"/>
          </a:xfrm>
        </p:grpSpPr>
        <p:sp>
          <p:nvSpPr>
            <p:cNvPr id="10" name="Freeform 10"/>
            <p:cNvSpPr/>
            <p:nvPr/>
          </p:nvSpPr>
          <p:spPr>
            <a:xfrm>
              <a:off x="0" y="0"/>
              <a:ext cx="1251887" cy="238339"/>
            </a:xfrm>
            <a:custGeom>
              <a:avLst/>
              <a:gdLst/>
              <a:ahLst/>
              <a:cxnLst/>
              <a:rect l="l" t="t" r="r" b="b"/>
              <a:pathLst>
                <a:path w="1251887" h="238339">
                  <a:moveTo>
                    <a:pt x="0" y="0"/>
                  </a:moveTo>
                  <a:lnTo>
                    <a:pt x="1251887" y="0"/>
                  </a:lnTo>
                  <a:lnTo>
                    <a:pt x="1251887"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251887"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PREDATOR</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a:t>
            </a:r>
          </a:p>
        </p:txBody>
      </p:sp>
      <p:sp>
        <p:nvSpPr>
          <p:cNvPr id="15" name="Freeform 15"/>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4042436" cy="2553558"/>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family member who manipulates, tricks, or pressures the family’s child into sexual exploitation or labor in exchange for money, housing, drugs, or favors.</a:t>
            </a:r>
          </a:p>
        </p:txBody>
      </p:sp>
      <p:grpSp>
        <p:nvGrpSpPr>
          <p:cNvPr id="9" name="Group 9"/>
          <p:cNvGrpSpPr/>
          <p:nvPr/>
        </p:nvGrpSpPr>
        <p:grpSpPr>
          <a:xfrm>
            <a:off x="1480713" y="3637496"/>
            <a:ext cx="8416966" cy="904943"/>
            <a:chOff x="0" y="0"/>
            <a:chExt cx="2216814" cy="238339"/>
          </a:xfrm>
        </p:grpSpPr>
        <p:sp>
          <p:nvSpPr>
            <p:cNvPr id="10" name="Freeform 10"/>
            <p:cNvSpPr/>
            <p:nvPr/>
          </p:nvSpPr>
          <p:spPr>
            <a:xfrm>
              <a:off x="0" y="0"/>
              <a:ext cx="2216814" cy="238339"/>
            </a:xfrm>
            <a:custGeom>
              <a:avLst/>
              <a:gdLst/>
              <a:ahLst/>
              <a:cxnLst/>
              <a:rect l="l" t="t" r="r" b="b"/>
              <a:pathLst>
                <a:path w="2216814" h="238339">
                  <a:moveTo>
                    <a:pt x="0" y="0"/>
                  </a:moveTo>
                  <a:lnTo>
                    <a:pt x="2216814" y="0"/>
                  </a:lnTo>
                  <a:lnTo>
                    <a:pt x="2216814"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216814"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7881903" cy="1028702"/>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FAMILY TRAFFICKER</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a:t>
            </a:r>
          </a:p>
        </p:txBody>
      </p:sp>
      <p:sp>
        <p:nvSpPr>
          <p:cNvPr id="15" name="Freeform 15"/>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313644"/>
            <a:ext cx="17574656" cy="9558772"/>
            <a:chOff x="0" y="0"/>
            <a:chExt cx="5540031" cy="3013197"/>
          </a:xfrm>
        </p:grpSpPr>
        <p:sp>
          <p:nvSpPr>
            <p:cNvPr id="5" name="Freeform 5"/>
            <p:cNvSpPr/>
            <p:nvPr/>
          </p:nvSpPr>
          <p:spPr>
            <a:xfrm>
              <a:off x="0" y="0"/>
              <a:ext cx="5540031" cy="3013197"/>
            </a:xfrm>
            <a:custGeom>
              <a:avLst/>
              <a:gdLst/>
              <a:ahLst/>
              <a:cxnLst/>
              <a:rect l="l" t="t" r="r" b="b"/>
              <a:pathLst>
                <a:path w="5540031" h="3013197">
                  <a:moveTo>
                    <a:pt x="0" y="0"/>
                  </a:moveTo>
                  <a:lnTo>
                    <a:pt x="5540031" y="0"/>
                  </a:lnTo>
                  <a:lnTo>
                    <a:pt x="5540031" y="3013197"/>
                  </a:lnTo>
                  <a:lnTo>
                    <a:pt x="0" y="3013197"/>
                  </a:lnTo>
                  <a:close/>
                </a:path>
              </a:pathLst>
            </a:custGeom>
            <a:solidFill>
              <a:srgbClr val="68D2DF"/>
            </a:solidFill>
          </p:spPr>
          <p:txBody>
            <a:bodyPr/>
            <a:lstStyle/>
            <a:p>
              <a:endParaRPr lang="en-US"/>
            </a:p>
          </p:txBody>
        </p:sp>
      </p:grpSp>
      <p:grpSp>
        <p:nvGrpSpPr>
          <p:cNvPr id="6" name="Group 6"/>
          <p:cNvGrpSpPr/>
          <p:nvPr/>
        </p:nvGrpSpPr>
        <p:grpSpPr>
          <a:xfrm>
            <a:off x="1480713" y="4810687"/>
            <a:ext cx="11321835" cy="1982972"/>
            <a:chOff x="0" y="0"/>
            <a:chExt cx="2981882" cy="522264"/>
          </a:xfrm>
        </p:grpSpPr>
        <p:sp>
          <p:nvSpPr>
            <p:cNvPr id="7" name="Freeform 7"/>
            <p:cNvSpPr/>
            <p:nvPr/>
          </p:nvSpPr>
          <p:spPr>
            <a:xfrm>
              <a:off x="0" y="0"/>
              <a:ext cx="2981882" cy="522264"/>
            </a:xfrm>
            <a:custGeom>
              <a:avLst/>
              <a:gdLst/>
              <a:ahLst/>
              <a:cxnLst/>
              <a:rect l="l" t="t" r="r" b="b"/>
              <a:pathLst>
                <a:path w="2981882" h="522264">
                  <a:moveTo>
                    <a:pt x="0" y="0"/>
                  </a:moveTo>
                  <a:lnTo>
                    <a:pt x="2981882" y="0"/>
                  </a:lnTo>
                  <a:lnTo>
                    <a:pt x="2981882" y="522264"/>
                  </a:lnTo>
                  <a:lnTo>
                    <a:pt x="0" y="522264"/>
                  </a:lnTo>
                  <a:close/>
                </a:path>
              </a:pathLst>
            </a:custGeom>
            <a:solidFill>
              <a:srgbClr val="303030"/>
            </a:solidFill>
          </p:spPr>
          <p:txBody>
            <a:bodyPr/>
            <a:lstStyle/>
            <a:p>
              <a:endParaRPr lang="en-US"/>
            </a:p>
          </p:txBody>
        </p:sp>
        <p:sp>
          <p:nvSpPr>
            <p:cNvPr id="8" name="TextBox 8"/>
            <p:cNvSpPr txBox="1"/>
            <p:nvPr/>
          </p:nvSpPr>
          <p:spPr>
            <a:xfrm>
              <a:off x="0" y="-76200"/>
              <a:ext cx="2981882" cy="598464"/>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00007" y="4936259"/>
            <a:ext cx="11935621" cy="1623061"/>
          </a:xfrm>
          <a:prstGeom prst="rect">
            <a:avLst/>
          </a:prstGeom>
        </p:spPr>
        <p:txBody>
          <a:bodyPr lIns="0" tIns="0" rIns="0" bIns="0" rtlCol="0" anchor="t">
            <a:spAutoFit/>
          </a:bodyPr>
          <a:lstStyle/>
          <a:p>
            <a:pPr algn="l">
              <a:lnSpc>
                <a:spcPts val="6599"/>
              </a:lnSpc>
            </a:pPr>
            <a:r>
              <a:rPr lang="en-US" sz="4399" b="1">
                <a:solidFill>
                  <a:srgbClr val="FFFFFF"/>
                </a:solidFill>
                <a:latin typeface="Roboto Bold"/>
                <a:ea typeface="Roboto Bold"/>
                <a:cs typeface="Roboto Bold"/>
                <a:sym typeface="Roboto Bold"/>
              </a:rPr>
              <a:t>At what age are children most commonly trafficked by a family member?</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3" name="Freeform 13"/>
          <p:cNvSpPr/>
          <p:nvPr/>
        </p:nvSpPr>
        <p:spPr>
          <a:xfrm>
            <a:off x="145929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6"/>
            <a:stretch>
              <a:fillRect l="-24906" r="-1769"/>
            </a:stretch>
          </a:blipFill>
        </p:spPr>
        <p:txBody>
          <a:bodyPr/>
          <a:lstStyle/>
          <a:p>
            <a:endParaRPr lang="en-US"/>
          </a:p>
        </p:txBody>
      </p:sp>
      <p:sp>
        <p:nvSpPr>
          <p:cNvPr id="14" name="TextBox 14"/>
          <p:cNvSpPr txBox="1"/>
          <p:nvPr/>
        </p:nvSpPr>
        <p:spPr>
          <a:xfrm>
            <a:off x="1150491" y="1109322"/>
            <a:ext cx="7758260"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 OF ABUSE</a:t>
            </a:r>
          </a:p>
        </p:txBody>
      </p:sp>
      <p:sp>
        <p:nvSpPr>
          <p:cNvPr id="15" name="TextBox 15"/>
          <p:cNvSpPr txBox="1"/>
          <p:nvPr/>
        </p:nvSpPr>
        <p:spPr>
          <a:xfrm>
            <a:off x="5069612" y="9077203"/>
            <a:ext cx="6863577" cy="417249"/>
          </a:xfrm>
          <a:prstGeom prst="rect">
            <a:avLst/>
          </a:prstGeom>
        </p:spPr>
        <p:txBody>
          <a:bodyPr lIns="0" tIns="0" rIns="0" bIns="0" rtlCol="0" anchor="t">
            <a:spAutoFit/>
          </a:bodyPr>
          <a:lstStyle/>
          <a:p>
            <a:pPr algn="l">
              <a:lnSpc>
                <a:spcPts val="1680"/>
              </a:lnSpc>
              <a:spcBef>
                <a:spcPct val="0"/>
              </a:spcBef>
            </a:pPr>
            <a:r>
              <a:rPr lang="en-US" sz="1200">
                <a:solidFill>
                  <a:srgbClr val="004F59"/>
                </a:solidFill>
                <a:latin typeface="Roboto"/>
                <a:ea typeface="Roboto"/>
                <a:cs typeface="Roboto"/>
                <a:sym typeface="Roboto"/>
              </a:rPr>
              <a:t>Allert, J. (2022). Domestic Minor Familial Sex Trafficking: A National Study of Prevalence, Characteristics, and Challenges across the Justice Process, p. 18. Institute for Shelter Care.</a:t>
            </a:r>
          </a:p>
        </p:txBody>
      </p:sp>
      <p:sp>
        <p:nvSpPr>
          <p:cNvPr id="16" name="TextBox 1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a:t>
            </a:r>
          </a:p>
        </p:txBody>
      </p:sp>
      <p:sp>
        <p:nvSpPr>
          <p:cNvPr id="17" name="TextBox 1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3037404" y="4276287"/>
            <a:ext cx="12096282" cy="287972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Between the ages of 14 and 17 years </a:t>
            </a:r>
            <a:r>
              <a:rPr lang="en-US" sz="5499">
                <a:solidFill>
                  <a:srgbClr val="303030"/>
                </a:solidFill>
                <a:latin typeface="Roboto"/>
                <a:ea typeface="Roboto"/>
                <a:cs typeface="Roboto"/>
                <a:sym typeface="Roboto"/>
              </a:rPr>
              <a:t>is the most common age of children trafficked by a family member.</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14</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5814764" y="9229725"/>
            <a:ext cx="8796764" cy="417344"/>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Allert, J. (2022). Domestic Minor Familial Sex Trafficking: A National Study of Prevalence, Characteristics, and Challenges across the Justice Process, p. 17. </a:t>
            </a:r>
          </a:p>
        </p:txBody>
      </p:sp>
      <p:sp>
        <p:nvSpPr>
          <p:cNvPr id="11" name="TextBox 11"/>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5472" y="414584"/>
            <a:ext cx="17417056" cy="9457832"/>
          </a:xfrm>
          <a:custGeom>
            <a:avLst/>
            <a:gdLst/>
            <a:ahLst/>
            <a:cxnLst/>
            <a:rect l="l" t="t" r="r" b="b"/>
            <a:pathLst>
              <a:path w="17417056" h="9457832">
                <a:moveTo>
                  <a:pt x="0" y="0"/>
                </a:moveTo>
                <a:lnTo>
                  <a:pt x="17417056" y="0"/>
                </a:lnTo>
                <a:lnTo>
                  <a:pt x="17417056" y="9457832"/>
                </a:lnTo>
                <a:lnTo>
                  <a:pt x="0" y="9457832"/>
                </a:lnTo>
                <a:lnTo>
                  <a:pt x="0" y="0"/>
                </a:lnTo>
                <a:close/>
              </a:path>
            </a:pathLst>
          </a:custGeom>
          <a:blipFill>
            <a:blip r:embed="rId3"/>
            <a:stretch>
              <a:fillRect t="-2443" b="-1549"/>
            </a:stretch>
          </a:blipFill>
        </p:spPr>
        <p:txBody>
          <a:bodyPr/>
          <a:lstStyle/>
          <a:p>
            <a:endParaRPr lang="en-US"/>
          </a:p>
        </p:txBody>
      </p:sp>
      <p:grpSp>
        <p:nvGrpSpPr>
          <p:cNvPr id="3" name="Group 3"/>
          <p:cNvGrpSpPr/>
          <p:nvPr/>
        </p:nvGrpSpPr>
        <p:grpSpPr>
          <a:xfrm>
            <a:off x="4716767" y="8442929"/>
            <a:ext cx="8854465" cy="904943"/>
            <a:chOff x="0" y="0"/>
            <a:chExt cx="2332040" cy="238339"/>
          </a:xfrm>
        </p:grpSpPr>
        <p:sp>
          <p:nvSpPr>
            <p:cNvPr id="4" name="Freeform 4"/>
            <p:cNvSpPr/>
            <p:nvPr/>
          </p:nvSpPr>
          <p:spPr>
            <a:xfrm>
              <a:off x="0" y="0"/>
              <a:ext cx="2332040" cy="238339"/>
            </a:xfrm>
            <a:custGeom>
              <a:avLst/>
              <a:gdLst/>
              <a:ahLst/>
              <a:cxnLst/>
              <a:rect l="l" t="t" r="r" b="b"/>
              <a:pathLst>
                <a:path w="2332040" h="238339">
                  <a:moveTo>
                    <a:pt x="0" y="0"/>
                  </a:moveTo>
                  <a:lnTo>
                    <a:pt x="2332040" y="0"/>
                  </a:lnTo>
                  <a:lnTo>
                    <a:pt x="2332040" y="238339"/>
                  </a:lnTo>
                  <a:lnTo>
                    <a:pt x="0" y="238339"/>
                  </a:lnTo>
                  <a:close/>
                </a:path>
              </a:pathLst>
            </a:custGeom>
            <a:solidFill>
              <a:srgbClr val="303030"/>
            </a:solidFill>
          </p:spPr>
          <p:txBody>
            <a:bodyPr/>
            <a:lstStyle/>
            <a:p>
              <a:endParaRPr lang="en-US"/>
            </a:p>
          </p:txBody>
        </p:sp>
        <p:sp>
          <p:nvSpPr>
            <p:cNvPr id="5" name="TextBox 5"/>
            <p:cNvSpPr txBox="1"/>
            <p:nvPr/>
          </p:nvSpPr>
          <p:spPr>
            <a:xfrm>
              <a:off x="0" y="-76200"/>
              <a:ext cx="2332040" cy="314539"/>
            </a:xfrm>
            <a:prstGeom prst="rect">
              <a:avLst/>
            </a:prstGeom>
          </p:spPr>
          <p:txBody>
            <a:bodyPr lIns="50800" tIns="50800" rIns="50800" bIns="50800" rtlCol="0" anchor="ctr"/>
            <a:lstStyle/>
            <a:p>
              <a:pPr algn="ctr">
                <a:lnSpc>
                  <a:spcPts val="3074"/>
                </a:lnSpc>
              </a:pPr>
              <a:endParaRPr/>
            </a:p>
          </p:txBody>
        </p:sp>
      </p:grpSp>
      <p:sp>
        <p:nvSpPr>
          <p:cNvPr id="6" name="TextBox 6"/>
          <p:cNvSpPr txBox="1"/>
          <p:nvPr/>
        </p:nvSpPr>
        <p:spPr>
          <a:xfrm>
            <a:off x="4871401" y="8646971"/>
            <a:ext cx="8608725" cy="439710"/>
          </a:xfrm>
          <a:prstGeom prst="rect">
            <a:avLst/>
          </a:prstGeom>
        </p:spPr>
        <p:txBody>
          <a:bodyPr lIns="0" tIns="0" rIns="0" bIns="0" rtlCol="0" anchor="t">
            <a:spAutoFit/>
          </a:bodyPr>
          <a:lstStyle/>
          <a:p>
            <a:pPr algn="l">
              <a:lnSpc>
                <a:spcPts val="3584"/>
              </a:lnSpc>
            </a:pPr>
            <a:r>
              <a:rPr lang="en-US" sz="2560" b="1" dirty="0">
                <a:solidFill>
                  <a:srgbClr val="FFFFFF"/>
                </a:solidFill>
                <a:latin typeface="Roboto Bold"/>
                <a:ea typeface="Roboto Bold"/>
                <a:cs typeface="Roboto Bold"/>
                <a:sym typeface="Roboto Bold"/>
              </a:rPr>
              <a:t>Log in to </a:t>
            </a:r>
            <a:r>
              <a:rPr lang="en-US" sz="2560" b="1" u="sng" dirty="0">
                <a:solidFill>
                  <a:srgbClr val="00B0F0"/>
                </a:solidFill>
                <a:latin typeface="Roboto Bold"/>
                <a:ea typeface="Roboto Bold"/>
                <a:cs typeface="Roboto Bold"/>
                <a:sym typeface="Roboto Bold"/>
                <a:hlinkClick r:id="rId4" tooltip="https://www.walkingwise.com">
                  <a:extLst>
                    <a:ext uri="{A12FA001-AC4F-418D-AE19-62706E023703}">
                      <ahyp:hlinkClr xmlns:ahyp="http://schemas.microsoft.com/office/drawing/2018/hyperlinkcolor" val="tx"/>
                    </a:ext>
                  </a:extLst>
                </a:hlinkClick>
              </a:rPr>
              <a:t>WalkingWise.com</a:t>
            </a:r>
            <a:r>
              <a:rPr lang="en-US" sz="2560" b="1" dirty="0">
                <a:solidFill>
                  <a:srgbClr val="00B0F0"/>
                </a:solidFill>
                <a:latin typeface="Roboto Bold"/>
                <a:ea typeface="Roboto Bold"/>
                <a:cs typeface="Roboto Bold"/>
                <a:sym typeface="Roboto Bold"/>
              </a:rPr>
              <a:t> </a:t>
            </a:r>
            <a:r>
              <a:rPr lang="en-US" sz="2560" b="1" dirty="0">
                <a:solidFill>
                  <a:srgbClr val="FFFFFF"/>
                </a:solidFill>
                <a:latin typeface="Roboto Bold"/>
                <a:ea typeface="Roboto Bold"/>
                <a:cs typeface="Roboto Bold"/>
                <a:sym typeface="Roboto Bold"/>
              </a:rPr>
              <a:t>to access this animated video.</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15</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313644"/>
            <a:ext cx="17574656" cy="9558772"/>
            <a:chOff x="0" y="0"/>
            <a:chExt cx="5540031" cy="3013197"/>
          </a:xfrm>
        </p:grpSpPr>
        <p:sp>
          <p:nvSpPr>
            <p:cNvPr id="5" name="Freeform 5"/>
            <p:cNvSpPr/>
            <p:nvPr/>
          </p:nvSpPr>
          <p:spPr>
            <a:xfrm>
              <a:off x="0" y="0"/>
              <a:ext cx="5540031" cy="3013197"/>
            </a:xfrm>
            <a:custGeom>
              <a:avLst/>
              <a:gdLst/>
              <a:ahLst/>
              <a:cxnLst/>
              <a:rect l="l" t="t" r="r" b="b"/>
              <a:pathLst>
                <a:path w="5540031" h="3013197">
                  <a:moveTo>
                    <a:pt x="0" y="0"/>
                  </a:moveTo>
                  <a:lnTo>
                    <a:pt x="5540031" y="0"/>
                  </a:lnTo>
                  <a:lnTo>
                    <a:pt x="5540031" y="3013197"/>
                  </a:lnTo>
                  <a:lnTo>
                    <a:pt x="0" y="3013197"/>
                  </a:lnTo>
                  <a:close/>
                </a:path>
              </a:pathLst>
            </a:custGeom>
            <a:solidFill>
              <a:srgbClr val="68D2DF"/>
            </a:solidFill>
          </p:spPr>
          <p:txBody>
            <a:bodyPr/>
            <a:lstStyle/>
            <a:p>
              <a:endParaRPr lang="en-US"/>
            </a:p>
          </p:txBody>
        </p:sp>
      </p:grpSp>
      <p:sp>
        <p:nvSpPr>
          <p:cNvPr id="6" name="TextBox 6"/>
          <p:cNvSpPr txBox="1"/>
          <p:nvPr/>
        </p:nvSpPr>
        <p:spPr>
          <a:xfrm>
            <a:off x="1150491" y="1109322"/>
            <a:ext cx="6953688"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FAMILY VICTIMS</a:t>
            </a:r>
          </a:p>
        </p:txBody>
      </p:sp>
      <p:grpSp>
        <p:nvGrpSpPr>
          <p:cNvPr id="7" name="Group 7"/>
          <p:cNvGrpSpPr/>
          <p:nvPr/>
        </p:nvGrpSpPr>
        <p:grpSpPr>
          <a:xfrm>
            <a:off x="1916893" y="5093030"/>
            <a:ext cx="11109606" cy="1845437"/>
            <a:chOff x="0" y="0"/>
            <a:chExt cx="2925987" cy="486041"/>
          </a:xfrm>
        </p:grpSpPr>
        <p:sp>
          <p:nvSpPr>
            <p:cNvPr id="8" name="Freeform 8"/>
            <p:cNvSpPr/>
            <p:nvPr/>
          </p:nvSpPr>
          <p:spPr>
            <a:xfrm>
              <a:off x="0" y="0"/>
              <a:ext cx="2925987" cy="486041"/>
            </a:xfrm>
            <a:custGeom>
              <a:avLst/>
              <a:gdLst/>
              <a:ahLst/>
              <a:cxnLst/>
              <a:rect l="l" t="t" r="r" b="b"/>
              <a:pathLst>
                <a:path w="2925987" h="486041">
                  <a:moveTo>
                    <a:pt x="0" y="0"/>
                  </a:moveTo>
                  <a:lnTo>
                    <a:pt x="2925987" y="0"/>
                  </a:lnTo>
                  <a:lnTo>
                    <a:pt x="2925987" y="486041"/>
                  </a:lnTo>
                  <a:lnTo>
                    <a:pt x="0" y="486041"/>
                  </a:lnTo>
                  <a:close/>
                </a:path>
              </a:pathLst>
            </a:custGeom>
            <a:solidFill>
              <a:srgbClr val="303030"/>
            </a:solidFill>
          </p:spPr>
          <p:txBody>
            <a:bodyPr/>
            <a:lstStyle/>
            <a:p>
              <a:endParaRPr lang="en-US"/>
            </a:p>
          </p:txBody>
        </p:sp>
        <p:sp>
          <p:nvSpPr>
            <p:cNvPr id="9" name="TextBox 9"/>
            <p:cNvSpPr txBox="1"/>
            <p:nvPr/>
          </p:nvSpPr>
          <p:spPr>
            <a:xfrm>
              <a:off x="0" y="-76200"/>
              <a:ext cx="2925987" cy="562241"/>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412229" y="5186030"/>
            <a:ext cx="10527836" cy="1623061"/>
          </a:xfrm>
          <a:prstGeom prst="rect">
            <a:avLst/>
          </a:prstGeom>
        </p:spPr>
        <p:txBody>
          <a:bodyPr lIns="0" tIns="0" rIns="0" bIns="0" rtlCol="0" anchor="t">
            <a:spAutoFit/>
          </a:bodyPr>
          <a:lstStyle/>
          <a:p>
            <a:pPr algn="l">
              <a:lnSpc>
                <a:spcPts val="6599"/>
              </a:lnSpc>
            </a:pPr>
            <a:r>
              <a:rPr lang="en-US" sz="4399" b="1">
                <a:solidFill>
                  <a:srgbClr val="FFFFFF"/>
                </a:solidFill>
                <a:latin typeface="Roboto Bold"/>
                <a:ea typeface="Roboto Bold"/>
                <a:cs typeface="Roboto Bold"/>
                <a:sym typeface="Roboto Bold"/>
              </a:rPr>
              <a:t>What percent of trafficked victims in the U.S. were exploited by a family member?</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16</a:t>
            </a:r>
          </a:p>
        </p:txBody>
      </p:sp>
      <p:sp>
        <p:nvSpPr>
          <p:cNvPr id="15" name="Freeform 15"/>
          <p:cNvSpPr/>
          <p:nvPr/>
        </p:nvSpPr>
        <p:spPr>
          <a:xfrm>
            <a:off x="145929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6"/>
            <a:stretch>
              <a:fillRect l="-24906" r="-1769"/>
            </a:stretch>
          </a:blipFill>
        </p:spPr>
        <p:txBody>
          <a:bodyPr/>
          <a:lstStyle/>
          <a:p>
            <a:endParaRPr lang="en-US"/>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09900"/>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3205796" y="4762062"/>
            <a:ext cx="11653204" cy="1908177"/>
          </a:xfrm>
          <a:prstGeom prst="rect">
            <a:avLst/>
          </a:prstGeom>
        </p:spPr>
        <p:txBody>
          <a:bodyPr lIns="0" tIns="0" rIns="0" bIns="0" rtlCol="0" anchor="t">
            <a:spAutoFit/>
          </a:bodyPr>
          <a:lstStyle/>
          <a:p>
            <a:pPr algn="ctr">
              <a:lnSpc>
                <a:spcPts val="7699"/>
              </a:lnSpc>
            </a:pPr>
            <a:r>
              <a:rPr lang="en-US" sz="5499" b="1" dirty="0">
                <a:solidFill>
                  <a:srgbClr val="9D1BE3"/>
                </a:solidFill>
                <a:latin typeface="Roboto Bold"/>
                <a:ea typeface="Roboto Bold"/>
                <a:cs typeface="Roboto Bold"/>
                <a:sym typeface="Roboto Bold"/>
              </a:rPr>
              <a:t>~42% </a:t>
            </a:r>
            <a:r>
              <a:rPr lang="en-US" sz="5499" dirty="0">
                <a:solidFill>
                  <a:srgbClr val="303030"/>
                </a:solidFill>
                <a:latin typeface="Roboto"/>
                <a:ea typeface="Roboto"/>
                <a:cs typeface="Roboto"/>
                <a:sym typeface="Roboto"/>
              </a:rPr>
              <a:t>of victims were trafficked by a family member, according to a study.</a:t>
            </a:r>
            <a:r>
              <a:rPr lang="en-US" sz="5499" dirty="0">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17</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5814764" y="9229725"/>
            <a:ext cx="8796764" cy="207719"/>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Polaris Project (n.d.). Human Trafficking Trends in 2020, p. 2. PolarisProject.org. </a:t>
            </a:r>
          </a:p>
        </p:txBody>
      </p:sp>
      <p:sp>
        <p:nvSpPr>
          <p:cNvPr id="11" name="TextBox 11"/>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62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123411" y="1028700"/>
            <a:ext cx="3135889" cy="3478260"/>
            <a:chOff x="0" y="0"/>
            <a:chExt cx="1144508" cy="1269464"/>
          </a:xfrm>
        </p:grpSpPr>
        <p:sp>
          <p:nvSpPr>
            <p:cNvPr id="5" name="Freeform 5"/>
            <p:cNvSpPr/>
            <p:nvPr/>
          </p:nvSpPr>
          <p:spPr>
            <a:xfrm>
              <a:off x="0" y="0"/>
              <a:ext cx="1144508" cy="1269464"/>
            </a:xfrm>
            <a:custGeom>
              <a:avLst/>
              <a:gdLst/>
              <a:ahLst/>
              <a:cxnLst/>
              <a:rect l="l" t="t" r="r" b="b"/>
              <a:pathLst>
                <a:path w="1144508" h="1269464">
                  <a:moveTo>
                    <a:pt x="0" y="0"/>
                  </a:moveTo>
                  <a:lnTo>
                    <a:pt x="1144508" y="0"/>
                  </a:lnTo>
                  <a:lnTo>
                    <a:pt x="1144508" y="1269464"/>
                  </a:lnTo>
                  <a:lnTo>
                    <a:pt x="0" y="1269464"/>
                  </a:lnTo>
                  <a:close/>
                </a:path>
              </a:pathLst>
            </a:custGeom>
            <a:solidFill>
              <a:srgbClr val="FFFFFF"/>
            </a:solidFill>
          </p:spPr>
          <p:txBody>
            <a:bodyPr/>
            <a:lstStyle/>
            <a:p>
              <a:endParaRPr lang="en-US"/>
            </a:p>
          </p:txBody>
        </p:sp>
        <p:sp>
          <p:nvSpPr>
            <p:cNvPr id="6" name="TextBox 6"/>
            <p:cNvSpPr txBox="1"/>
            <p:nvPr/>
          </p:nvSpPr>
          <p:spPr>
            <a:xfrm>
              <a:off x="0" y="-47625"/>
              <a:ext cx="1144508" cy="1317089"/>
            </a:xfrm>
            <a:prstGeom prst="rect">
              <a:avLst/>
            </a:prstGeom>
          </p:spPr>
          <p:txBody>
            <a:bodyPr lIns="50800" tIns="50800" rIns="50800" bIns="50800" rtlCol="0" anchor="ctr"/>
            <a:lstStyle/>
            <a:p>
              <a:pPr algn="ctr">
                <a:lnSpc>
                  <a:spcPts val="2100"/>
                </a:lnSpc>
              </a:pPr>
              <a:endParaRPr/>
            </a:p>
          </p:txBody>
        </p:sp>
      </p:grpSp>
      <p:grpSp>
        <p:nvGrpSpPr>
          <p:cNvPr id="7" name="Group 7"/>
          <p:cNvGrpSpPr/>
          <p:nvPr/>
        </p:nvGrpSpPr>
        <p:grpSpPr>
          <a:xfrm>
            <a:off x="1316793" y="4827213"/>
            <a:ext cx="12552842" cy="2177568"/>
            <a:chOff x="0" y="0"/>
            <a:chExt cx="3306098" cy="573516"/>
          </a:xfrm>
        </p:grpSpPr>
        <p:sp>
          <p:nvSpPr>
            <p:cNvPr id="8" name="Freeform 8"/>
            <p:cNvSpPr/>
            <p:nvPr/>
          </p:nvSpPr>
          <p:spPr>
            <a:xfrm>
              <a:off x="0" y="0"/>
              <a:ext cx="3306098" cy="573516"/>
            </a:xfrm>
            <a:custGeom>
              <a:avLst/>
              <a:gdLst/>
              <a:ahLst/>
              <a:cxnLst/>
              <a:rect l="l" t="t" r="r" b="b"/>
              <a:pathLst>
                <a:path w="3306098" h="573516">
                  <a:moveTo>
                    <a:pt x="0" y="0"/>
                  </a:moveTo>
                  <a:lnTo>
                    <a:pt x="3306098" y="0"/>
                  </a:lnTo>
                  <a:lnTo>
                    <a:pt x="3306098" y="573516"/>
                  </a:lnTo>
                  <a:lnTo>
                    <a:pt x="0" y="573516"/>
                  </a:lnTo>
                  <a:close/>
                </a:path>
              </a:pathLst>
            </a:custGeom>
            <a:solidFill>
              <a:srgbClr val="303030"/>
            </a:solidFill>
          </p:spPr>
          <p:txBody>
            <a:bodyPr/>
            <a:lstStyle/>
            <a:p>
              <a:endParaRPr lang="en-US"/>
            </a:p>
          </p:txBody>
        </p:sp>
        <p:sp>
          <p:nvSpPr>
            <p:cNvPr id="9" name="TextBox 9"/>
            <p:cNvSpPr txBox="1"/>
            <p:nvPr/>
          </p:nvSpPr>
          <p:spPr>
            <a:xfrm>
              <a:off x="0" y="-76200"/>
              <a:ext cx="3306098" cy="649716"/>
            </a:xfrm>
            <a:prstGeom prst="rect">
              <a:avLst/>
            </a:prstGeom>
          </p:spPr>
          <p:txBody>
            <a:bodyPr lIns="50800" tIns="50800" rIns="50800" bIns="50800" rtlCol="0" anchor="ctr"/>
            <a:lstStyle/>
            <a:p>
              <a:pPr algn="ctr">
                <a:lnSpc>
                  <a:spcPts val="3074"/>
                </a:lnSpc>
              </a:pPr>
              <a:endParaRPr/>
            </a:p>
          </p:txBody>
        </p:sp>
      </p:gr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3" name="Freeform 13"/>
          <p:cNvSpPr/>
          <p:nvPr/>
        </p:nvSpPr>
        <p:spPr>
          <a:xfrm>
            <a:off x="14250214" y="1158010"/>
            <a:ext cx="2883761" cy="3219640"/>
          </a:xfrm>
          <a:custGeom>
            <a:avLst/>
            <a:gdLst/>
            <a:ahLst/>
            <a:cxnLst/>
            <a:rect l="l" t="t" r="r" b="b"/>
            <a:pathLst>
              <a:path w="2883761" h="3219640">
                <a:moveTo>
                  <a:pt x="0" y="0"/>
                </a:moveTo>
                <a:lnTo>
                  <a:pt x="2883761" y="0"/>
                </a:lnTo>
                <a:lnTo>
                  <a:pt x="2883761" y="3219640"/>
                </a:lnTo>
                <a:lnTo>
                  <a:pt x="0" y="3219640"/>
                </a:lnTo>
                <a:lnTo>
                  <a:pt x="0" y="0"/>
                </a:lnTo>
                <a:close/>
              </a:path>
            </a:pathLst>
          </a:custGeom>
          <a:blipFill>
            <a:blip r:embed="rId6"/>
            <a:stretch>
              <a:fillRect/>
            </a:stretch>
          </a:blipFill>
        </p:spPr>
        <p:txBody>
          <a:bodyPr/>
          <a:lstStyle/>
          <a:p>
            <a:endParaRPr lang="en-US"/>
          </a:p>
        </p:txBody>
      </p:sp>
      <p:sp>
        <p:nvSpPr>
          <p:cNvPr id="14" name="TextBox 14"/>
          <p:cNvSpPr txBox="1"/>
          <p:nvPr/>
        </p:nvSpPr>
        <p:spPr>
          <a:xfrm>
            <a:off x="1131441" y="1109322"/>
            <a:ext cx="9075881"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RISK FACTORS</a:t>
            </a:r>
          </a:p>
        </p:txBody>
      </p:sp>
      <p:sp>
        <p:nvSpPr>
          <p:cNvPr id="15" name="TextBox 15"/>
          <p:cNvSpPr txBox="1"/>
          <p:nvPr/>
        </p:nvSpPr>
        <p:spPr>
          <a:xfrm>
            <a:off x="1770303" y="5063133"/>
            <a:ext cx="11835329"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are examples of ‘harsh circumstances’ that increase the risk of family trafficking?</a:t>
            </a:r>
          </a:p>
        </p:txBody>
      </p:sp>
      <p:sp>
        <p:nvSpPr>
          <p:cNvPr id="16" name="TextBox 1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18</a:t>
            </a:r>
          </a:p>
        </p:txBody>
      </p:sp>
      <p:sp>
        <p:nvSpPr>
          <p:cNvPr id="17" name="TextBox 1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19</a:t>
            </a:r>
          </a:p>
        </p:txBody>
      </p:sp>
      <p:grpSp>
        <p:nvGrpSpPr>
          <p:cNvPr id="5" name="Group 5"/>
          <p:cNvGrpSpPr/>
          <p:nvPr/>
        </p:nvGrpSpPr>
        <p:grpSpPr>
          <a:xfrm>
            <a:off x="1480713" y="3326246"/>
            <a:ext cx="6592623" cy="904943"/>
            <a:chOff x="0" y="0"/>
            <a:chExt cx="1736329" cy="238339"/>
          </a:xfrm>
        </p:grpSpPr>
        <p:sp>
          <p:nvSpPr>
            <p:cNvPr id="6" name="Freeform 6"/>
            <p:cNvSpPr/>
            <p:nvPr/>
          </p:nvSpPr>
          <p:spPr>
            <a:xfrm>
              <a:off x="0" y="0"/>
              <a:ext cx="1736329" cy="238339"/>
            </a:xfrm>
            <a:custGeom>
              <a:avLst/>
              <a:gdLst/>
              <a:ahLst/>
              <a:cxnLst/>
              <a:rect l="l" t="t" r="r" b="b"/>
              <a:pathLst>
                <a:path w="1736329" h="238339">
                  <a:moveTo>
                    <a:pt x="0" y="0"/>
                  </a:moveTo>
                  <a:lnTo>
                    <a:pt x="1736329" y="0"/>
                  </a:lnTo>
                  <a:lnTo>
                    <a:pt x="1736329"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736329"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806315" y="4657237"/>
            <a:ext cx="15452985" cy="1464945"/>
          </a:xfrm>
          <a:prstGeom prst="rect">
            <a:avLst/>
          </a:prstGeom>
        </p:spPr>
        <p:txBody>
          <a:bodyPr lIns="0" tIns="0" rIns="0" bIns="0" rtlCol="0" anchor="t">
            <a:spAutoFit/>
          </a:bodyPr>
          <a:lstStyle/>
          <a:p>
            <a:pPr algn="l">
              <a:lnSpc>
                <a:spcPts val="5880"/>
              </a:lnSpc>
            </a:pPr>
            <a:r>
              <a:rPr lang="en-US" sz="4200" b="1">
                <a:solidFill>
                  <a:srgbClr val="9D1BE3"/>
                </a:solidFill>
                <a:latin typeface="Roboto Bold"/>
                <a:ea typeface="Roboto Bold"/>
                <a:cs typeface="Roboto Bold"/>
                <a:sym typeface="Roboto Bold"/>
              </a:rPr>
              <a:t>Housing Instability:</a:t>
            </a:r>
            <a:r>
              <a:rPr lang="en-US" sz="4200" b="1">
                <a:solidFill>
                  <a:srgbClr val="004F59"/>
                </a:solidFill>
                <a:latin typeface="Roboto Bold"/>
                <a:ea typeface="Roboto Bold"/>
                <a:cs typeface="Roboto Bold"/>
                <a:sym typeface="Roboto Bold"/>
              </a:rPr>
              <a:t> Not knowing where you will live next, running away, or moving between homes often.</a:t>
            </a:r>
          </a:p>
        </p:txBody>
      </p:sp>
      <p:sp>
        <p:nvSpPr>
          <p:cNvPr id="9" name="TextBox 9"/>
          <p:cNvSpPr txBox="1"/>
          <p:nvPr/>
        </p:nvSpPr>
        <p:spPr>
          <a:xfrm>
            <a:off x="1806315" y="3345343"/>
            <a:ext cx="664468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Childhood Risk Factors</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1131441" y="1109322"/>
            <a:ext cx="9075881"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RISK FACTORS</a:t>
            </a:r>
          </a:p>
        </p:txBody>
      </p:sp>
      <p:sp>
        <p:nvSpPr>
          <p:cNvPr id="12" name="TextBox 12"/>
          <p:cNvSpPr txBox="1"/>
          <p:nvPr/>
        </p:nvSpPr>
        <p:spPr>
          <a:xfrm>
            <a:off x="4528216" y="8976730"/>
            <a:ext cx="10165883" cy="626968"/>
          </a:xfrm>
          <a:prstGeom prst="rect">
            <a:avLst/>
          </a:prstGeom>
        </p:spPr>
        <p:txBody>
          <a:bodyPr lIns="0" tIns="0" rIns="0" bIns="0" rtlCol="0" anchor="t">
            <a:spAutoFit/>
          </a:bodyPr>
          <a:lstStyle/>
          <a:p>
            <a:pPr marL="259080" lvl="1" indent="-129540" algn="l">
              <a:lnSpc>
                <a:spcPts val="1679"/>
              </a:lnSpc>
              <a:buFont typeface="Arial"/>
              <a:buChar char="•"/>
            </a:pPr>
            <a:r>
              <a:rPr lang="en-US" sz="1200">
                <a:solidFill>
                  <a:srgbClr val="004F59"/>
                </a:solidFill>
                <a:latin typeface="Roboto"/>
                <a:ea typeface="Roboto"/>
                <a:cs typeface="Roboto"/>
                <a:sym typeface="Roboto"/>
              </a:rPr>
              <a:t>Joan A. Reid, Juliana Huard &amp; Rachael A. Haskell (2015) Family-facilitated juvenile sex trafficking, Journal of Crime and Justice, 38:3, 361-376. </a:t>
            </a:r>
          </a:p>
          <a:p>
            <a:pPr marL="259080" lvl="1" indent="-129540" algn="l">
              <a:lnSpc>
                <a:spcPts val="1679"/>
              </a:lnSpc>
              <a:buFont typeface="Arial"/>
              <a:buChar char="•"/>
            </a:pPr>
            <a:r>
              <a:rPr lang="en-US" sz="1200">
                <a:solidFill>
                  <a:srgbClr val="004F59"/>
                </a:solidFill>
                <a:latin typeface="Roboto"/>
                <a:ea typeface="Roboto"/>
                <a:cs typeface="Roboto"/>
                <a:sym typeface="Roboto"/>
              </a:rPr>
              <a:t>Allert, J. (2022). Domestic Minor Familial Sex Trafficking: A National Study of Prevalence, Characteristics, and Challenges across the Justice Process, p. 18. Institute for Shelter Care. </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Freeform 15"/>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937932" y="1181991"/>
            <a:ext cx="16441210" cy="7923019"/>
            <a:chOff x="0" y="0"/>
            <a:chExt cx="4330195" cy="2086721"/>
          </a:xfrm>
        </p:grpSpPr>
        <p:sp>
          <p:nvSpPr>
            <p:cNvPr id="5" name="Freeform 5"/>
            <p:cNvSpPr/>
            <p:nvPr/>
          </p:nvSpPr>
          <p:spPr>
            <a:xfrm>
              <a:off x="0" y="0"/>
              <a:ext cx="4330195" cy="2086721"/>
            </a:xfrm>
            <a:custGeom>
              <a:avLst/>
              <a:gdLst/>
              <a:ahLst/>
              <a:cxnLst/>
              <a:rect l="l" t="t" r="r" b="b"/>
              <a:pathLst>
                <a:path w="4330195" h="2086721">
                  <a:moveTo>
                    <a:pt x="0" y="0"/>
                  </a:moveTo>
                  <a:lnTo>
                    <a:pt x="4330195" y="0"/>
                  </a:lnTo>
                  <a:lnTo>
                    <a:pt x="4330195" y="2086721"/>
                  </a:lnTo>
                  <a:lnTo>
                    <a:pt x="0" y="2086721"/>
                  </a:lnTo>
                  <a:close/>
                </a:path>
              </a:pathLst>
            </a:custGeom>
            <a:solidFill>
              <a:srgbClr val="FFFFFF"/>
            </a:solidFill>
          </p:spPr>
          <p:txBody>
            <a:bodyPr/>
            <a:lstStyle/>
            <a:p>
              <a:endParaRPr lang="en-US"/>
            </a:p>
          </p:txBody>
        </p:sp>
        <p:sp>
          <p:nvSpPr>
            <p:cNvPr id="6" name="TextBox 6"/>
            <p:cNvSpPr txBox="1"/>
            <p:nvPr/>
          </p:nvSpPr>
          <p:spPr>
            <a:xfrm>
              <a:off x="0" y="-76200"/>
              <a:ext cx="4330195" cy="216292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a:t>
            </a:r>
          </a:p>
        </p:txBody>
      </p:sp>
      <p:sp>
        <p:nvSpPr>
          <p:cNvPr id="8" name="TextBox 8"/>
          <p:cNvSpPr txBox="1"/>
          <p:nvPr/>
        </p:nvSpPr>
        <p:spPr>
          <a:xfrm>
            <a:off x="1256804" y="1419794"/>
            <a:ext cx="15787901" cy="7360995"/>
          </a:xfrm>
          <a:prstGeom prst="rect">
            <a:avLst/>
          </a:prstGeom>
        </p:spPr>
        <p:txBody>
          <a:bodyPr lIns="0" tIns="0" rIns="0" bIns="0" rtlCol="0" anchor="t">
            <a:spAutoFit/>
          </a:bodyPr>
          <a:lstStyle/>
          <a:p>
            <a:pPr algn="l">
              <a:lnSpc>
                <a:spcPts val="3919"/>
              </a:lnSpc>
            </a:pPr>
            <a:r>
              <a:rPr lang="en-US" sz="2799" b="1">
                <a:solidFill>
                  <a:srgbClr val="FF5757"/>
                </a:solidFill>
                <a:latin typeface="Roboto Bold"/>
                <a:ea typeface="Roboto Bold"/>
                <a:cs typeface="Roboto Bold"/>
                <a:sym typeface="Roboto Bold"/>
              </a:rPr>
              <a:t>NOTE TO PRESENTER</a:t>
            </a:r>
          </a:p>
          <a:p>
            <a:pPr algn="l">
              <a:lnSpc>
                <a:spcPts val="3639"/>
              </a:lnSpc>
            </a:pPr>
            <a:r>
              <a:rPr lang="en-US" sz="2599">
                <a:solidFill>
                  <a:srgbClr val="303030"/>
                </a:solidFill>
                <a:latin typeface="Roboto"/>
                <a:ea typeface="Roboto"/>
                <a:cs typeface="Roboto"/>
                <a:sym typeface="Roboto"/>
              </a:rPr>
              <a:t>This presentation is exclusively for Walking Wise® subscribers and not for redistribution.</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Walking Wise encourages the use of Slido.com, an interactive digital tool, to enhance audience engagement. For more information, contact us at support@WalkingWise.com. Once configured, integrate Slido polling and add a post-evaluation to the PowerPoint presentation.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Presenters are encouraged to edit speaker notes to match their speaking style (viewable in presentation mode). You can also delete slides from this Walking Wise presentation to make sure the content aligns with your school policies, is age-appropriate, and fits within available class time. However, the existing slides are copyright-protected and may not be modified without prior written permission from Walking Wise.</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FF5757"/>
                </a:solidFill>
                <a:latin typeface="Roboto"/>
                <a:ea typeface="Roboto"/>
                <a:cs typeface="Roboto"/>
                <a:sym typeface="Roboto"/>
              </a:rPr>
              <a:t>We encourage you to add your own content by following these instructions:</a:t>
            </a:r>
          </a:p>
          <a:p>
            <a:pPr marL="561336" lvl="1" indent="-280668" algn="l">
              <a:lnSpc>
                <a:spcPts val="3639"/>
              </a:lnSpc>
              <a:buFont typeface="Arial"/>
              <a:buChar char="•"/>
            </a:pPr>
            <a:r>
              <a:rPr lang="en-US" sz="2599">
                <a:solidFill>
                  <a:srgbClr val="303030"/>
                </a:solidFill>
                <a:latin typeface="Roboto"/>
                <a:ea typeface="Roboto"/>
                <a:cs typeface="Roboto"/>
                <a:sym typeface="Roboto"/>
              </a:rPr>
              <a:t>Insert new PowerPoint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Remove the Walking Wise logo and copyright "©2025 Walking Wise" from the new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Always add your organization's name or logo to each new slide.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Please delete this instruction page before presenting to audiences.</a:t>
            </a:r>
          </a:p>
        </p:txBody>
      </p:sp>
      <p:sp>
        <p:nvSpPr>
          <p:cNvPr id="9" name="Freeform 9"/>
          <p:cNvSpPr/>
          <p:nvPr/>
        </p:nvSpPr>
        <p:spPr>
          <a:xfrm>
            <a:off x="14655066" y="7862453"/>
            <a:ext cx="2164759" cy="1165639"/>
          </a:xfrm>
          <a:custGeom>
            <a:avLst/>
            <a:gdLst/>
            <a:ahLst/>
            <a:cxnLst/>
            <a:rect l="l" t="t" r="r" b="b"/>
            <a:pathLst>
              <a:path w="2164759" h="1165639">
                <a:moveTo>
                  <a:pt x="0" y="0"/>
                </a:moveTo>
                <a:lnTo>
                  <a:pt x="2164759" y="0"/>
                </a:lnTo>
                <a:lnTo>
                  <a:pt x="2164759" y="1165639"/>
                </a:lnTo>
                <a:lnTo>
                  <a:pt x="0" y="1165639"/>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20</a:t>
            </a:r>
          </a:p>
        </p:txBody>
      </p:sp>
      <p:grpSp>
        <p:nvGrpSpPr>
          <p:cNvPr id="5" name="Group 5"/>
          <p:cNvGrpSpPr/>
          <p:nvPr/>
        </p:nvGrpSpPr>
        <p:grpSpPr>
          <a:xfrm>
            <a:off x="1480713" y="3326246"/>
            <a:ext cx="6592623" cy="904943"/>
            <a:chOff x="0" y="0"/>
            <a:chExt cx="1736329" cy="238339"/>
          </a:xfrm>
        </p:grpSpPr>
        <p:sp>
          <p:nvSpPr>
            <p:cNvPr id="6" name="Freeform 6"/>
            <p:cNvSpPr/>
            <p:nvPr/>
          </p:nvSpPr>
          <p:spPr>
            <a:xfrm>
              <a:off x="0" y="0"/>
              <a:ext cx="1736329" cy="238339"/>
            </a:xfrm>
            <a:custGeom>
              <a:avLst/>
              <a:gdLst/>
              <a:ahLst/>
              <a:cxnLst/>
              <a:rect l="l" t="t" r="r" b="b"/>
              <a:pathLst>
                <a:path w="1736329" h="238339">
                  <a:moveTo>
                    <a:pt x="0" y="0"/>
                  </a:moveTo>
                  <a:lnTo>
                    <a:pt x="1736329" y="0"/>
                  </a:lnTo>
                  <a:lnTo>
                    <a:pt x="1736329"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736329"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806315" y="4657237"/>
            <a:ext cx="14408753" cy="1464945"/>
          </a:xfrm>
          <a:prstGeom prst="rect">
            <a:avLst/>
          </a:prstGeom>
        </p:spPr>
        <p:txBody>
          <a:bodyPr lIns="0" tIns="0" rIns="0" bIns="0" rtlCol="0" anchor="t">
            <a:spAutoFit/>
          </a:bodyPr>
          <a:lstStyle/>
          <a:p>
            <a:pPr algn="l">
              <a:lnSpc>
                <a:spcPts val="5880"/>
              </a:lnSpc>
            </a:pPr>
            <a:r>
              <a:rPr lang="en-US" sz="4200" b="1">
                <a:solidFill>
                  <a:srgbClr val="9D1BE3"/>
                </a:solidFill>
                <a:latin typeface="Roboto Bold"/>
                <a:ea typeface="Roboto Bold"/>
                <a:cs typeface="Roboto Bold"/>
                <a:sym typeface="Roboto Bold"/>
              </a:rPr>
              <a:t>Outside Care:</a:t>
            </a:r>
            <a:r>
              <a:rPr lang="en-US" sz="4200" b="1">
                <a:solidFill>
                  <a:srgbClr val="004F59"/>
                </a:solidFill>
                <a:latin typeface="Roboto Bold"/>
                <a:ea typeface="Roboto Bold"/>
                <a:cs typeface="Roboto Bold"/>
                <a:sym typeface="Roboto Bold"/>
              </a:rPr>
              <a:t> Has been supported by foster care or the child welfare system.</a:t>
            </a:r>
          </a:p>
        </p:txBody>
      </p:sp>
      <p:sp>
        <p:nvSpPr>
          <p:cNvPr id="9" name="TextBox 9"/>
          <p:cNvSpPr txBox="1"/>
          <p:nvPr/>
        </p:nvSpPr>
        <p:spPr>
          <a:xfrm>
            <a:off x="1806315" y="3345343"/>
            <a:ext cx="664468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Childhood Risk Factors</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1131441" y="1109322"/>
            <a:ext cx="9075881"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RISK FACTORS</a:t>
            </a:r>
          </a:p>
        </p:txBody>
      </p:sp>
      <p:sp>
        <p:nvSpPr>
          <p:cNvPr id="12" name="TextBox 12"/>
          <p:cNvSpPr txBox="1"/>
          <p:nvPr/>
        </p:nvSpPr>
        <p:spPr>
          <a:xfrm>
            <a:off x="4528216" y="8976730"/>
            <a:ext cx="10165883" cy="626968"/>
          </a:xfrm>
          <a:prstGeom prst="rect">
            <a:avLst/>
          </a:prstGeom>
        </p:spPr>
        <p:txBody>
          <a:bodyPr lIns="0" tIns="0" rIns="0" bIns="0" rtlCol="0" anchor="t">
            <a:spAutoFit/>
          </a:bodyPr>
          <a:lstStyle/>
          <a:p>
            <a:pPr marL="259080" lvl="1" indent="-129540" algn="l">
              <a:lnSpc>
                <a:spcPts val="1679"/>
              </a:lnSpc>
              <a:buFont typeface="Arial"/>
              <a:buChar char="•"/>
            </a:pPr>
            <a:r>
              <a:rPr lang="en-US" sz="1200">
                <a:solidFill>
                  <a:srgbClr val="004F59"/>
                </a:solidFill>
                <a:latin typeface="Roboto"/>
                <a:ea typeface="Roboto"/>
                <a:cs typeface="Roboto"/>
                <a:sym typeface="Roboto"/>
              </a:rPr>
              <a:t>Joan A. Reid, Juliana Huard &amp; Rachael A. Haskell (2015) Family-facilitated juvenile sex trafficking, Journal of Crime and Justice, 38:3, 361-376. </a:t>
            </a:r>
          </a:p>
          <a:p>
            <a:pPr marL="259080" lvl="1" indent="-129540" algn="l">
              <a:lnSpc>
                <a:spcPts val="1679"/>
              </a:lnSpc>
              <a:buFont typeface="Arial"/>
              <a:buChar char="•"/>
            </a:pPr>
            <a:r>
              <a:rPr lang="en-US" sz="1200">
                <a:solidFill>
                  <a:srgbClr val="004F59"/>
                </a:solidFill>
                <a:latin typeface="Roboto"/>
                <a:ea typeface="Roboto"/>
                <a:cs typeface="Roboto"/>
                <a:sym typeface="Roboto"/>
              </a:rPr>
              <a:t>Allert, J. (2022). Domestic Minor Familial Sex Trafficking: A National Study of Prevalence, Characteristics, and Challenges across the Justice Process, p. 18. Institute for Shelter Care. </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Freeform 15"/>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21</a:t>
            </a:r>
          </a:p>
        </p:txBody>
      </p:sp>
      <p:grpSp>
        <p:nvGrpSpPr>
          <p:cNvPr id="5" name="Group 5"/>
          <p:cNvGrpSpPr/>
          <p:nvPr/>
        </p:nvGrpSpPr>
        <p:grpSpPr>
          <a:xfrm>
            <a:off x="1480713" y="3324278"/>
            <a:ext cx="6592623" cy="943471"/>
            <a:chOff x="0" y="0"/>
            <a:chExt cx="1736329" cy="248486"/>
          </a:xfrm>
        </p:grpSpPr>
        <p:sp>
          <p:nvSpPr>
            <p:cNvPr id="6" name="Freeform 6"/>
            <p:cNvSpPr/>
            <p:nvPr/>
          </p:nvSpPr>
          <p:spPr>
            <a:xfrm>
              <a:off x="0" y="0"/>
              <a:ext cx="1736329" cy="248486"/>
            </a:xfrm>
            <a:custGeom>
              <a:avLst/>
              <a:gdLst/>
              <a:ahLst/>
              <a:cxnLst/>
              <a:rect l="l" t="t" r="r" b="b"/>
              <a:pathLst>
                <a:path w="1736329" h="248486">
                  <a:moveTo>
                    <a:pt x="0" y="0"/>
                  </a:moveTo>
                  <a:lnTo>
                    <a:pt x="1736329" y="0"/>
                  </a:lnTo>
                  <a:lnTo>
                    <a:pt x="1736329" y="248486"/>
                  </a:lnTo>
                  <a:lnTo>
                    <a:pt x="0" y="248486"/>
                  </a:lnTo>
                  <a:close/>
                </a:path>
              </a:pathLst>
            </a:custGeom>
            <a:solidFill>
              <a:srgbClr val="303030"/>
            </a:solidFill>
          </p:spPr>
          <p:txBody>
            <a:bodyPr/>
            <a:lstStyle/>
            <a:p>
              <a:endParaRPr lang="en-US"/>
            </a:p>
          </p:txBody>
        </p:sp>
        <p:sp>
          <p:nvSpPr>
            <p:cNvPr id="7" name="TextBox 7"/>
            <p:cNvSpPr txBox="1"/>
            <p:nvPr/>
          </p:nvSpPr>
          <p:spPr>
            <a:xfrm>
              <a:off x="0" y="-76200"/>
              <a:ext cx="1736329" cy="324686"/>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806315" y="4686849"/>
            <a:ext cx="15221814" cy="721995"/>
          </a:xfrm>
          <a:prstGeom prst="rect">
            <a:avLst/>
          </a:prstGeom>
        </p:spPr>
        <p:txBody>
          <a:bodyPr lIns="0" tIns="0" rIns="0" bIns="0" rtlCol="0" anchor="t">
            <a:spAutoFit/>
          </a:bodyPr>
          <a:lstStyle/>
          <a:p>
            <a:pPr algn="l">
              <a:lnSpc>
                <a:spcPts val="5880"/>
              </a:lnSpc>
            </a:pPr>
            <a:r>
              <a:rPr lang="en-US" sz="4200" b="1">
                <a:solidFill>
                  <a:srgbClr val="9D1BE3"/>
                </a:solidFill>
                <a:latin typeface="Roboto Bold"/>
                <a:ea typeface="Roboto Bold"/>
                <a:cs typeface="Roboto Bold"/>
                <a:sym typeface="Roboto Bold"/>
              </a:rPr>
              <a:t>Substance Use:</a:t>
            </a:r>
            <a:r>
              <a:rPr lang="en-US" sz="4200" b="1">
                <a:solidFill>
                  <a:srgbClr val="004F59"/>
                </a:solidFill>
                <a:latin typeface="Roboto Bold"/>
                <a:ea typeface="Roboto Bold"/>
                <a:cs typeface="Roboto Bold"/>
                <a:sym typeface="Roboto Bold"/>
              </a:rPr>
              <a:t> Family member misuses drugs or alcohol.</a:t>
            </a:r>
          </a:p>
        </p:txBody>
      </p:sp>
      <p:sp>
        <p:nvSpPr>
          <p:cNvPr id="9" name="TextBox 9"/>
          <p:cNvSpPr txBox="1"/>
          <p:nvPr/>
        </p:nvSpPr>
        <p:spPr>
          <a:xfrm>
            <a:off x="1806315" y="3362639"/>
            <a:ext cx="664468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Childhood Risk Factors</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1131441" y="1109322"/>
            <a:ext cx="9075881"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RISK FACTORS</a:t>
            </a:r>
          </a:p>
        </p:txBody>
      </p:sp>
      <p:sp>
        <p:nvSpPr>
          <p:cNvPr id="12" name="TextBox 12"/>
          <p:cNvSpPr txBox="1"/>
          <p:nvPr/>
        </p:nvSpPr>
        <p:spPr>
          <a:xfrm>
            <a:off x="4528216" y="8976730"/>
            <a:ext cx="10165883" cy="626968"/>
          </a:xfrm>
          <a:prstGeom prst="rect">
            <a:avLst/>
          </a:prstGeom>
        </p:spPr>
        <p:txBody>
          <a:bodyPr lIns="0" tIns="0" rIns="0" bIns="0" rtlCol="0" anchor="t">
            <a:spAutoFit/>
          </a:bodyPr>
          <a:lstStyle/>
          <a:p>
            <a:pPr marL="259080" lvl="1" indent="-129540" algn="l">
              <a:lnSpc>
                <a:spcPts val="1679"/>
              </a:lnSpc>
              <a:buFont typeface="Arial"/>
              <a:buChar char="•"/>
            </a:pPr>
            <a:r>
              <a:rPr lang="en-US" sz="1200">
                <a:solidFill>
                  <a:srgbClr val="004F59"/>
                </a:solidFill>
                <a:latin typeface="Roboto"/>
                <a:ea typeface="Roboto"/>
                <a:cs typeface="Roboto"/>
                <a:sym typeface="Roboto"/>
              </a:rPr>
              <a:t>Joan A. Reid, Juliana Huard &amp; Rachael A. Haskell (2015) Family-facilitated juvenile sex trafficking, Journal of Crime and Justice, 38:3, 361-376. </a:t>
            </a:r>
          </a:p>
          <a:p>
            <a:pPr marL="259080" lvl="1" indent="-129540" algn="l">
              <a:lnSpc>
                <a:spcPts val="1679"/>
              </a:lnSpc>
              <a:buFont typeface="Arial"/>
              <a:buChar char="•"/>
            </a:pPr>
            <a:r>
              <a:rPr lang="en-US" sz="1200">
                <a:solidFill>
                  <a:srgbClr val="004F59"/>
                </a:solidFill>
                <a:latin typeface="Roboto"/>
                <a:ea typeface="Roboto"/>
                <a:cs typeface="Roboto"/>
                <a:sym typeface="Roboto"/>
              </a:rPr>
              <a:t>Allert, J. (2022). Domestic Minor Familial Sex Trafficking: A National Study of Prevalence, Characteristics, and Challenges across the Justice Process, p. 18. Institute for Shelter Care. </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Freeform 15"/>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22</a:t>
            </a:r>
          </a:p>
        </p:txBody>
      </p:sp>
      <p:grpSp>
        <p:nvGrpSpPr>
          <p:cNvPr id="5" name="Group 5"/>
          <p:cNvGrpSpPr/>
          <p:nvPr/>
        </p:nvGrpSpPr>
        <p:grpSpPr>
          <a:xfrm>
            <a:off x="1480713" y="3324278"/>
            <a:ext cx="6592623" cy="943471"/>
            <a:chOff x="0" y="0"/>
            <a:chExt cx="1736329" cy="248486"/>
          </a:xfrm>
        </p:grpSpPr>
        <p:sp>
          <p:nvSpPr>
            <p:cNvPr id="6" name="Freeform 6"/>
            <p:cNvSpPr/>
            <p:nvPr/>
          </p:nvSpPr>
          <p:spPr>
            <a:xfrm>
              <a:off x="0" y="0"/>
              <a:ext cx="1736329" cy="248486"/>
            </a:xfrm>
            <a:custGeom>
              <a:avLst/>
              <a:gdLst/>
              <a:ahLst/>
              <a:cxnLst/>
              <a:rect l="l" t="t" r="r" b="b"/>
              <a:pathLst>
                <a:path w="1736329" h="248486">
                  <a:moveTo>
                    <a:pt x="0" y="0"/>
                  </a:moveTo>
                  <a:lnTo>
                    <a:pt x="1736329" y="0"/>
                  </a:lnTo>
                  <a:lnTo>
                    <a:pt x="1736329" y="248486"/>
                  </a:lnTo>
                  <a:lnTo>
                    <a:pt x="0" y="248486"/>
                  </a:lnTo>
                  <a:close/>
                </a:path>
              </a:pathLst>
            </a:custGeom>
            <a:solidFill>
              <a:srgbClr val="303030"/>
            </a:solidFill>
          </p:spPr>
          <p:txBody>
            <a:bodyPr/>
            <a:lstStyle/>
            <a:p>
              <a:endParaRPr lang="en-US"/>
            </a:p>
          </p:txBody>
        </p:sp>
        <p:sp>
          <p:nvSpPr>
            <p:cNvPr id="7" name="TextBox 7"/>
            <p:cNvSpPr txBox="1"/>
            <p:nvPr/>
          </p:nvSpPr>
          <p:spPr>
            <a:xfrm>
              <a:off x="0" y="-76200"/>
              <a:ext cx="1736329" cy="324686"/>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806315" y="4686849"/>
            <a:ext cx="14605359" cy="1464945"/>
          </a:xfrm>
          <a:prstGeom prst="rect">
            <a:avLst/>
          </a:prstGeom>
        </p:spPr>
        <p:txBody>
          <a:bodyPr lIns="0" tIns="0" rIns="0" bIns="0" rtlCol="0" anchor="t">
            <a:spAutoFit/>
          </a:bodyPr>
          <a:lstStyle/>
          <a:p>
            <a:pPr algn="l">
              <a:lnSpc>
                <a:spcPts val="5880"/>
              </a:lnSpc>
            </a:pPr>
            <a:r>
              <a:rPr lang="en-US" sz="4200" b="1">
                <a:solidFill>
                  <a:srgbClr val="9D1BE3"/>
                </a:solidFill>
                <a:latin typeface="Roboto Bold"/>
                <a:ea typeface="Roboto Bold"/>
                <a:cs typeface="Roboto Bold"/>
                <a:sym typeface="Roboto Bold"/>
              </a:rPr>
              <a:t>Legal System:</a:t>
            </a:r>
            <a:r>
              <a:rPr lang="en-US" sz="4200" b="1">
                <a:solidFill>
                  <a:srgbClr val="004F59"/>
                </a:solidFill>
                <a:latin typeface="Roboto Bold"/>
                <a:ea typeface="Roboto Bold"/>
                <a:cs typeface="Roboto Bold"/>
                <a:sym typeface="Roboto Bold"/>
              </a:rPr>
              <a:t> Having been arrested or involved in the juvenile justice system.</a:t>
            </a:r>
          </a:p>
        </p:txBody>
      </p:sp>
      <p:sp>
        <p:nvSpPr>
          <p:cNvPr id="9" name="TextBox 9"/>
          <p:cNvSpPr txBox="1"/>
          <p:nvPr/>
        </p:nvSpPr>
        <p:spPr>
          <a:xfrm>
            <a:off x="1806315" y="3362639"/>
            <a:ext cx="664468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Childhood Risk Factors</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1131441" y="1109322"/>
            <a:ext cx="9075881"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RISK FACTORS</a:t>
            </a:r>
          </a:p>
        </p:txBody>
      </p:sp>
      <p:sp>
        <p:nvSpPr>
          <p:cNvPr id="12" name="TextBox 12"/>
          <p:cNvSpPr txBox="1"/>
          <p:nvPr/>
        </p:nvSpPr>
        <p:spPr>
          <a:xfrm>
            <a:off x="4528216" y="8976730"/>
            <a:ext cx="10165883" cy="626968"/>
          </a:xfrm>
          <a:prstGeom prst="rect">
            <a:avLst/>
          </a:prstGeom>
        </p:spPr>
        <p:txBody>
          <a:bodyPr lIns="0" tIns="0" rIns="0" bIns="0" rtlCol="0" anchor="t">
            <a:spAutoFit/>
          </a:bodyPr>
          <a:lstStyle/>
          <a:p>
            <a:pPr marL="259080" lvl="1" indent="-129540" algn="l">
              <a:lnSpc>
                <a:spcPts val="1679"/>
              </a:lnSpc>
              <a:buFont typeface="Arial"/>
              <a:buChar char="•"/>
            </a:pPr>
            <a:r>
              <a:rPr lang="en-US" sz="1200">
                <a:solidFill>
                  <a:srgbClr val="004F59"/>
                </a:solidFill>
                <a:latin typeface="Roboto"/>
                <a:ea typeface="Roboto"/>
                <a:cs typeface="Roboto"/>
                <a:sym typeface="Roboto"/>
              </a:rPr>
              <a:t>Joan A. Reid, Juliana Huard &amp; Rachael A. Haskell (2015) Family-facilitated juvenile sex trafficking, Journal of Crime and Justice, 38:3, 361-376. </a:t>
            </a:r>
          </a:p>
          <a:p>
            <a:pPr marL="259080" lvl="1" indent="-129540" algn="l">
              <a:lnSpc>
                <a:spcPts val="1679"/>
              </a:lnSpc>
              <a:buFont typeface="Arial"/>
              <a:buChar char="•"/>
            </a:pPr>
            <a:r>
              <a:rPr lang="en-US" sz="1200">
                <a:solidFill>
                  <a:srgbClr val="004F59"/>
                </a:solidFill>
                <a:latin typeface="Roboto"/>
                <a:ea typeface="Roboto"/>
                <a:cs typeface="Roboto"/>
                <a:sym typeface="Roboto"/>
              </a:rPr>
              <a:t>Allert, J. (2022). Domestic Minor Familial Sex Trafficking: A National Study of Prevalence, Characteristics, and Challenges across the Justice Process, p. 18. Institute for Shelter Care. </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Freeform 15"/>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23</a:t>
            </a:r>
          </a:p>
        </p:txBody>
      </p:sp>
      <p:grpSp>
        <p:nvGrpSpPr>
          <p:cNvPr id="5" name="Group 5"/>
          <p:cNvGrpSpPr/>
          <p:nvPr/>
        </p:nvGrpSpPr>
        <p:grpSpPr>
          <a:xfrm>
            <a:off x="1480713" y="3324278"/>
            <a:ext cx="6592623" cy="943471"/>
            <a:chOff x="0" y="0"/>
            <a:chExt cx="1736329" cy="248486"/>
          </a:xfrm>
        </p:grpSpPr>
        <p:sp>
          <p:nvSpPr>
            <p:cNvPr id="6" name="Freeform 6"/>
            <p:cNvSpPr/>
            <p:nvPr/>
          </p:nvSpPr>
          <p:spPr>
            <a:xfrm>
              <a:off x="0" y="0"/>
              <a:ext cx="1736329" cy="248486"/>
            </a:xfrm>
            <a:custGeom>
              <a:avLst/>
              <a:gdLst/>
              <a:ahLst/>
              <a:cxnLst/>
              <a:rect l="l" t="t" r="r" b="b"/>
              <a:pathLst>
                <a:path w="1736329" h="248486">
                  <a:moveTo>
                    <a:pt x="0" y="0"/>
                  </a:moveTo>
                  <a:lnTo>
                    <a:pt x="1736329" y="0"/>
                  </a:lnTo>
                  <a:lnTo>
                    <a:pt x="1736329" y="248486"/>
                  </a:lnTo>
                  <a:lnTo>
                    <a:pt x="0" y="248486"/>
                  </a:lnTo>
                  <a:close/>
                </a:path>
              </a:pathLst>
            </a:custGeom>
            <a:solidFill>
              <a:srgbClr val="303030"/>
            </a:solidFill>
          </p:spPr>
          <p:txBody>
            <a:bodyPr/>
            <a:lstStyle/>
            <a:p>
              <a:endParaRPr lang="en-US"/>
            </a:p>
          </p:txBody>
        </p:sp>
        <p:sp>
          <p:nvSpPr>
            <p:cNvPr id="7" name="TextBox 7"/>
            <p:cNvSpPr txBox="1"/>
            <p:nvPr/>
          </p:nvSpPr>
          <p:spPr>
            <a:xfrm>
              <a:off x="0" y="-76200"/>
              <a:ext cx="1736329" cy="324686"/>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806315" y="4686849"/>
            <a:ext cx="14557199" cy="1464945"/>
          </a:xfrm>
          <a:prstGeom prst="rect">
            <a:avLst/>
          </a:prstGeom>
        </p:spPr>
        <p:txBody>
          <a:bodyPr lIns="0" tIns="0" rIns="0" bIns="0" rtlCol="0" anchor="t">
            <a:spAutoFit/>
          </a:bodyPr>
          <a:lstStyle/>
          <a:p>
            <a:pPr algn="l">
              <a:lnSpc>
                <a:spcPts val="5880"/>
              </a:lnSpc>
            </a:pPr>
            <a:r>
              <a:rPr lang="en-US" sz="4200" b="1">
                <a:solidFill>
                  <a:srgbClr val="9D1BE3"/>
                </a:solidFill>
                <a:latin typeface="Roboto Bold"/>
                <a:ea typeface="Roboto Bold"/>
                <a:cs typeface="Roboto Bold"/>
                <a:sym typeface="Roboto Bold"/>
              </a:rPr>
              <a:t>Incarceration:</a:t>
            </a:r>
            <a:r>
              <a:rPr lang="en-US" sz="4200" b="1">
                <a:solidFill>
                  <a:srgbClr val="004F59"/>
                </a:solidFill>
                <a:latin typeface="Roboto Bold"/>
                <a:ea typeface="Roboto Bold"/>
                <a:cs typeface="Roboto Bold"/>
                <a:sym typeface="Roboto Bold"/>
              </a:rPr>
              <a:t> Having a close family member in prison or who is involved in criminal activity.</a:t>
            </a:r>
          </a:p>
        </p:txBody>
      </p:sp>
      <p:sp>
        <p:nvSpPr>
          <p:cNvPr id="9" name="TextBox 9"/>
          <p:cNvSpPr txBox="1"/>
          <p:nvPr/>
        </p:nvSpPr>
        <p:spPr>
          <a:xfrm>
            <a:off x="1806315" y="3362639"/>
            <a:ext cx="664468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Childhood Risk Factors</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1131441" y="1109322"/>
            <a:ext cx="9075881"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RISK FACTORS</a:t>
            </a:r>
          </a:p>
        </p:txBody>
      </p:sp>
      <p:sp>
        <p:nvSpPr>
          <p:cNvPr id="12" name="TextBox 12"/>
          <p:cNvSpPr txBox="1"/>
          <p:nvPr/>
        </p:nvSpPr>
        <p:spPr>
          <a:xfrm>
            <a:off x="4528216" y="8976730"/>
            <a:ext cx="10165883" cy="626968"/>
          </a:xfrm>
          <a:prstGeom prst="rect">
            <a:avLst/>
          </a:prstGeom>
        </p:spPr>
        <p:txBody>
          <a:bodyPr lIns="0" tIns="0" rIns="0" bIns="0" rtlCol="0" anchor="t">
            <a:spAutoFit/>
          </a:bodyPr>
          <a:lstStyle/>
          <a:p>
            <a:pPr marL="259080" lvl="1" indent="-129540" algn="l">
              <a:lnSpc>
                <a:spcPts val="1679"/>
              </a:lnSpc>
              <a:buFont typeface="Arial"/>
              <a:buChar char="•"/>
            </a:pPr>
            <a:r>
              <a:rPr lang="en-US" sz="1200">
                <a:solidFill>
                  <a:srgbClr val="004F59"/>
                </a:solidFill>
                <a:latin typeface="Roboto"/>
                <a:ea typeface="Roboto"/>
                <a:cs typeface="Roboto"/>
                <a:sym typeface="Roboto"/>
              </a:rPr>
              <a:t>Joan A. Reid, Juliana Huard &amp; Rachael A. Haskell (2015) Family-facilitated juvenile sex trafficking, Journal of Crime and Justice, 38:3, 361-376. </a:t>
            </a:r>
          </a:p>
          <a:p>
            <a:pPr marL="259080" lvl="1" indent="-129540" algn="l">
              <a:lnSpc>
                <a:spcPts val="1679"/>
              </a:lnSpc>
              <a:buFont typeface="Arial"/>
              <a:buChar char="•"/>
            </a:pPr>
            <a:r>
              <a:rPr lang="en-US" sz="1200">
                <a:solidFill>
                  <a:srgbClr val="004F59"/>
                </a:solidFill>
                <a:latin typeface="Roboto"/>
                <a:ea typeface="Roboto"/>
                <a:cs typeface="Roboto"/>
                <a:sym typeface="Roboto"/>
              </a:rPr>
              <a:t>Allert, J. (2022). Domestic Minor Familial Sex Trafficking: A National Study of Prevalence, Characteristics, and Challenges across the Justice Process, p. 18. Institute for Shelter Care. </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Freeform 15"/>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24</a:t>
            </a:r>
          </a:p>
        </p:txBody>
      </p:sp>
      <p:sp>
        <p:nvSpPr>
          <p:cNvPr id="5" name="TextBox 5"/>
          <p:cNvSpPr txBox="1"/>
          <p:nvPr/>
        </p:nvSpPr>
        <p:spPr>
          <a:xfrm>
            <a:off x="1806315" y="4661338"/>
            <a:ext cx="15018464" cy="1464945"/>
          </a:xfrm>
          <a:prstGeom prst="rect">
            <a:avLst/>
          </a:prstGeom>
        </p:spPr>
        <p:txBody>
          <a:bodyPr lIns="0" tIns="0" rIns="0" bIns="0" rtlCol="0" anchor="t">
            <a:spAutoFit/>
          </a:bodyPr>
          <a:lstStyle/>
          <a:p>
            <a:pPr algn="l">
              <a:lnSpc>
                <a:spcPts val="5880"/>
              </a:lnSpc>
            </a:pPr>
            <a:r>
              <a:rPr lang="en-US" sz="4200" b="1">
                <a:solidFill>
                  <a:srgbClr val="9D1BE3"/>
                </a:solidFill>
                <a:latin typeface="Roboto Bold"/>
                <a:ea typeface="Roboto Bold"/>
                <a:cs typeface="Roboto Bold"/>
                <a:sym typeface="Roboto Bold"/>
              </a:rPr>
              <a:t>Endures Abuse:</a:t>
            </a:r>
            <a:r>
              <a:rPr lang="en-US" sz="4200" b="1">
                <a:solidFill>
                  <a:srgbClr val="004F59"/>
                </a:solidFill>
                <a:latin typeface="Roboto Bold"/>
                <a:ea typeface="Roboto Bold"/>
                <a:cs typeface="Roboto Bold"/>
                <a:sym typeface="Roboto Bold"/>
              </a:rPr>
              <a:t> Has experienced past physical or emotional mistreatment or neglect.</a:t>
            </a:r>
          </a:p>
        </p:txBody>
      </p:sp>
      <p:grpSp>
        <p:nvGrpSpPr>
          <p:cNvPr id="6" name="Group 6"/>
          <p:cNvGrpSpPr/>
          <p:nvPr/>
        </p:nvGrpSpPr>
        <p:grpSpPr>
          <a:xfrm>
            <a:off x="1480713" y="3315080"/>
            <a:ext cx="6592623" cy="904943"/>
            <a:chOff x="0" y="0"/>
            <a:chExt cx="1736329" cy="238339"/>
          </a:xfrm>
        </p:grpSpPr>
        <p:sp>
          <p:nvSpPr>
            <p:cNvPr id="7" name="Freeform 7"/>
            <p:cNvSpPr/>
            <p:nvPr/>
          </p:nvSpPr>
          <p:spPr>
            <a:xfrm>
              <a:off x="0" y="0"/>
              <a:ext cx="1736329" cy="238339"/>
            </a:xfrm>
            <a:custGeom>
              <a:avLst/>
              <a:gdLst/>
              <a:ahLst/>
              <a:cxnLst/>
              <a:rect l="l" t="t" r="r" b="b"/>
              <a:pathLst>
                <a:path w="1736329" h="238339">
                  <a:moveTo>
                    <a:pt x="0" y="0"/>
                  </a:moveTo>
                  <a:lnTo>
                    <a:pt x="1736329" y="0"/>
                  </a:lnTo>
                  <a:lnTo>
                    <a:pt x="1736329"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1736329"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806315" y="3334177"/>
            <a:ext cx="664468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Childhood Risk Factors</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1131441" y="1109322"/>
            <a:ext cx="9075881"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RISK FACTORS</a:t>
            </a:r>
          </a:p>
        </p:txBody>
      </p:sp>
      <p:sp>
        <p:nvSpPr>
          <p:cNvPr id="12" name="TextBox 12"/>
          <p:cNvSpPr txBox="1"/>
          <p:nvPr/>
        </p:nvSpPr>
        <p:spPr>
          <a:xfrm>
            <a:off x="4528216" y="8976730"/>
            <a:ext cx="10165883" cy="626968"/>
          </a:xfrm>
          <a:prstGeom prst="rect">
            <a:avLst/>
          </a:prstGeom>
        </p:spPr>
        <p:txBody>
          <a:bodyPr lIns="0" tIns="0" rIns="0" bIns="0" rtlCol="0" anchor="t">
            <a:spAutoFit/>
          </a:bodyPr>
          <a:lstStyle/>
          <a:p>
            <a:pPr marL="259080" lvl="1" indent="-129540" algn="l">
              <a:lnSpc>
                <a:spcPts val="1679"/>
              </a:lnSpc>
              <a:buFont typeface="Arial"/>
              <a:buChar char="•"/>
            </a:pPr>
            <a:r>
              <a:rPr lang="en-US" sz="1200">
                <a:solidFill>
                  <a:srgbClr val="004F59"/>
                </a:solidFill>
                <a:latin typeface="Roboto"/>
                <a:ea typeface="Roboto"/>
                <a:cs typeface="Roboto"/>
                <a:sym typeface="Roboto"/>
              </a:rPr>
              <a:t>Joan A. Reid, Juliana Huard &amp; Rachael A. Haskell (2015) Family-facilitated juvenile sex trafficking, Journal of Crime and Justice, 38:3, 361-376. </a:t>
            </a:r>
          </a:p>
          <a:p>
            <a:pPr marL="259080" lvl="1" indent="-129540" algn="l">
              <a:lnSpc>
                <a:spcPts val="1679"/>
              </a:lnSpc>
              <a:buFont typeface="Arial"/>
              <a:buChar char="•"/>
            </a:pPr>
            <a:r>
              <a:rPr lang="en-US" sz="1200">
                <a:solidFill>
                  <a:srgbClr val="004F59"/>
                </a:solidFill>
                <a:latin typeface="Roboto"/>
                <a:ea typeface="Roboto"/>
                <a:cs typeface="Roboto"/>
                <a:sym typeface="Roboto"/>
              </a:rPr>
              <a:t>Allert, J. (2022). Domestic Minor Familial Sex Trafficking: A National Study of Prevalence, Characteristics, and Challenges across the Justice Process, p. 18. Institute for Shelter Care. </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Freeform 15"/>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25</a:t>
            </a:r>
          </a:p>
        </p:txBody>
      </p:sp>
      <p:sp>
        <p:nvSpPr>
          <p:cNvPr id="5" name="TextBox 5"/>
          <p:cNvSpPr txBox="1"/>
          <p:nvPr/>
        </p:nvSpPr>
        <p:spPr>
          <a:xfrm>
            <a:off x="1806315" y="4661338"/>
            <a:ext cx="15538599" cy="721995"/>
          </a:xfrm>
          <a:prstGeom prst="rect">
            <a:avLst/>
          </a:prstGeom>
        </p:spPr>
        <p:txBody>
          <a:bodyPr lIns="0" tIns="0" rIns="0" bIns="0" rtlCol="0" anchor="t">
            <a:spAutoFit/>
          </a:bodyPr>
          <a:lstStyle/>
          <a:p>
            <a:pPr algn="l">
              <a:lnSpc>
                <a:spcPts val="5880"/>
              </a:lnSpc>
            </a:pPr>
            <a:r>
              <a:rPr lang="en-US" sz="4200" b="1">
                <a:solidFill>
                  <a:srgbClr val="9D1BE3"/>
                </a:solidFill>
                <a:latin typeface="Roboto Bold"/>
                <a:ea typeface="Roboto Bold"/>
                <a:cs typeface="Roboto Bold"/>
                <a:sym typeface="Roboto Bold"/>
              </a:rPr>
              <a:t>Pornography Exposure:</a:t>
            </a:r>
            <a:r>
              <a:rPr lang="en-US" sz="4200" b="1">
                <a:solidFill>
                  <a:srgbClr val="004F59"/>
                </a:solidFill>
                <a:latin typeface="Roboto Bold"/>
                <a:ea typeface="Roboto Bold"/>
                <a:cs typeface="Roboto Bold"/>
                <a:sym typeface="Roboto Bold"/>
              </a:rPr>
              <a:t> Exposed to pornography in the home.</a:t>
            </a:r>
          </a:p>
        </p:txBody>
      </p:sp>
      <p:grpSp>
        <p:nvGrpSpPr>
          <p:cNvPr id="6" name="Group 6"/>
          <p:cNvGrpSpPr/>
          <p:nvPr/>
        </p:nvGrpSpPr>
        <p:grpSpPr>
          <a:xfrm>
            <a:off x="1480713" y="3315080"/>
            <a:ext cx="6592623" cy="904943"/>
            <a:chOff x="0" y="0"/>
            <a:chExt cx="1736329" cy="238339"/>
          </a:xfrm>
        </p:grpSpPr>
        <p:sp>
          <p:nvSpPr>
            <p:cNvPr id="7" name="Freeform 7"/>
            <p:cNvSpPr/>
            <p:nvPr/>
          </p:nvSpPr>
          <p:spPr>
            <a:xfrm>
              <a:off x="0" y="0"/>
              <a:ext cx="1736329" cy="238339"/>
            </a:xfrm>
            <a:custGeom>
              <a:avLst/>
              <a:gdLst/>
              <a:ahLst/>
              <a:cxnLst/>
              <a:rect l="l" t="t" r="r" b="b"/>
              <a:pathLst>
                <a:path w="1736329" h="238339">
                  <a:moveTo>
                    <a:pt x="0" y="0"/>
                  </a:moveTo>
                  <a:lnTo>
                    <a:pt x="1736329" y="0"/>
                  </a:lnTo>
                  <a:lnTo>
                    <a:pt x="1736329"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1736329"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806315" y="3334177"/>
            <a:ext cx="664468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Childhood Risk Factors</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1131441" y="1109322"/>
            <a:ext cx="9075881"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RISK FACTORS</a:t>
            </a:r>
          </a:p>
        </p:txBody>
      </p:sp>
      <p:sp>
        <p:nvSpPr>
          <p:cNvPr id="12" name="TextBox 12"/>
          <p:cNvSpPr txBox="1"/>
          <p:nvPr/>
        </p:nvSpPr>
        <p:spPr>
          <a:xfrm>
            <a:off x="4528216" y="8976730"/>
            <a:ext cx="10165883" cy="626968"/>
          </a:xfrm>
          <a:prstGeom prst="rect">
            <a:avLst/>
          </a:prstGeom>
        </p:spPr>
        <p:txBody>
          <a:bodyPr lIns="0" tIns="0" rIns="0" bIns="0" rtlCol="0" anchor="t">
            <a:spAutoFit/>
          </a:bodyPr>
          <a:lstStyle/>
          <a:p>
            <a:pPr marL="259080" lvl="1" indent="-129540" algn="l">
              <a:lnSpc>
                <a:spcPts val="1679"/>
              </a:lnSpc>
              <a:buFont typeface="Arial"/>
              <a:buChar char="•"/>
            </a:pPr>
            <a:r>
              <a:rPr lang="en-US" sz="1200">
                <a:solidFill>
                  <a:srgbClr val="004F59"/>
                </a:solidFill>
                <a:latin typeface="Roboto"/>
                <a:ea typeface="Roboto"/>
                <a:cs typeface="Roboto"/>
                <a:sym typeface="Roboto"/>
              </a:rPr>
              <a:t>Joan A. Reid, Juliana Huard &amp; Rachael A. Haskell (2015) Family-facilitated juvenile sex trafficking, Journal of Crime and Justice, 38:3, 361-376. </a:t>
            </a:r>
          </a:p>
          <a:p>
            <a:pPr marL="259080" lvl="1" indent="-129540" algn="l">
              <a:lnSpc>
                <a:spcPts val="1679"/>
              </a:lnSpc>
              <a:buFont typeface="Arial"/>
              <a:buChar char="•"/>
            </a:pPr>
            <a:r>
              <a:rPr lang="en-US" sz="1200">
                <a:solidFill>
                  <a:srgbClr val="004F59"/>
                </a:solidFill>
                <a:latin typeface="Roboto"/>
                <a:ea typeface="Roboto"/>
                <a:cs typeface="Roboto"/>
                <a:sym typeface="Roboto"/>
              </a:rPr>
              <a:t>Allert, J. (2022). Domestic Minor Familial Sex Trafficking: A National Study of Prevalence, Characteristics, and Challenges across the Justice Process, p. 18. Institute for Shelter Care. </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Freeform 15"/>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17147" y="40889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112391" y="4994694"/>
            <a:ext cx="13489628" cy="2131734"/>
            <a:chOff x="0" y="0"/>
            <a:chExt cx="3552824" cy="561444"/>
          </a:xfrm>
        </p:grpSpPr>
        <p:sp>
          <p:nvSpPr>
            <p:cNvPr id="7" name="Freeform 7"/>
            <p:cNvSpPr/>
            <p:nvPr/>
          </p:nvSpPr>
          <p:spPr>
            <a:xfrm>
              <a:off x="0" y="0"/>
              <a:ext cx="3552824" cy="561444"/>
            </a:xfrm>
            <a:custGeom>
              <a:avLst/>
              <a:gdLst/>
              <a:ahLst/>
              <a:cxnLst/>
              <a:rect l="l" t="t" r="r" b="b"/>
              <a:pathLst>
                <a:path w="3552824" h="561444">
                  <a:moveTo>
                    <a:pt x="0" y="0"/>
                  </a:moveTo>
                  <a:lnTo>
                    <a:pt x="3552824" y="0"/>
                  </a:lnTo>
                  <a:lnTo>
                    <a:pt x="3552824" y="561444"/>
                  </a:lnTo>
                  <a:lnTo>
                    <a:pt x="0" y="561444"/>
                  </a:lnTo>
                  <a:close/>
                </a:path>
              </a:pathLst>
            </a:custGeom>
            <a:solidFill>
              <a:srgbClr val="303030"/>
            </a:solidFill>
          </p:spPr>
          <p:txBody>
            <a:bodyPr/>
            <a:lstStyle/>
            <a:p>
              <a:endParaRPr lang="en-US"/>
            </a:p>
          </p:txBody>
        </p:sp>
        <p:sp>
          <p:nvSpPr>
            <p:cNvPr id="8" name="TextBox 8"/>
            <p:cNvSpPr txBox="1"/>
            <p:nvPr/>
          </p:nvSpPr>
          <p:spPr>
            <a:xfrm>
              <a:off x="0" y="-76200"/>
              <a:ext cx="3552824" cy="637644"/>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grpSp>
        <p:nvGrpSpPr>
          <p:cNvPr id="12" name="Group 12"/>
          <p:cNvGrpSpPr/>
          <p:nvPr/>
        </p:nvGrpSpPr>
        <p:grpSpPr>
          <a:xfrm>
            <a:off x="14104265" y="952594"/>
            <a:ext cx="3012160" cy="3500560"/>
            <a:chOff x="0" y="0"/>
            <a:chExt cx="1144508" cy="1330082"/>
          </a:xfrm>
        </p:grpSpPr>
        <p:sp>
          <p:nvSpPr>
            <p:cNvPr id="13" name="Freeform 13"/>
            <p:cNvSpPr/>
            <p:nvPr/>
          </p:nvSpPr>
          <p:spPr>
            <a:xfrm>
              <a:off x="0" y="0"/>
              <a:ext cx="1144508" cy="1330082"/>
            </a:xfrm>
            <a:custGeom>
              <a:avLst/>
              <a:gdLst/>
              <a:ahLst/>
              <a:cxnLst/>
              <a:rect l="l" t="t" r="r" b="b"/>
              <a:pathLst>
                <a:path w="1144508" h="1330082">
                  <a:moveTo>
                    <a:pt x="0" y="0"/>
                  </a:moveTo>
                  <a:lnTo>
                    <a:pt x="1144508" y="0"/>
                  </a:lnTo>
                  <a:lnTo>
                    <a:pt x="1144508" y="1330082"/>
                  </a:lnTo>
                  <a:lnTo>
                    <a:pt x="0" y="1330082"/>
                  </a:lnTo>
                  <a:close/>
                </a:path>
              </a:pathLst>
            </a:custGeom>
            <a:solidFill>
              <a:srgbClr val="FFFFFF"/>
            </a:solidFill>
          </p:spPr>
          <p:txBody>
            <a:bodyPr/>
            <a:lstStyle/>
            <a:p>
              <a:endParaRPr lang="en-US"/>
            </a:p>
          </p:txBody>
        </p:sp>
        <p:sp>
          <p:nvSpPr>
            <p:cNvPr id="14" name="TextBox 14"/>
            <p:cNvSpPr txBox="1"/>
            <p:nvPr/>
          </p:nvSpPr>
          <p:spPr>
            <a:xfrm>
              <a:off x="0" y="-47625"/>
              <a:ext cx="1144508" cy="1377707"/>
            </a:xfrm>
            <a:prstGeom prst="rect">
              <a:avLst/>
            </a:prstGeom>
          </p:spPr>
          <p:txBody>
            <a:bodyPr lIns="50800" tIns="50800" rIns="50800" bIns="50800" rtlCol="0" anchor="ctr"/>
            <a:lstStyle/>
            <a:p>
              <a:pPr algn="ctr">
                <a:lnSpc>
                  <a:spcPts val="2100"/>
                </a:lnSpc>
              </a:pPr>
              <a:endParaRPr/>
            </a:p>
          </p:txBody>
        </p:sp>
      </p:grpSp>
      <p:sp>
        <p:nvSpPr>
          <p:cNvPr id="15" name="Freeform 15"/>
          <p:cNvSpPr/>
          <p:nvPr/>
        </p:nvSpPr>
        <p:spPr>
          <a:xfrm>
            <a:off x="14227531" y="1119818"/>
            <a:ext cx="2765628" cy="2847204"/>
          </a:xfrm>
          <a:custGeom>
            <a:avLst/>
            <a:gdLst/>
            <a:ahLst/>
            <a:cxnLst/>
            <a:rect l="l" t="t" r="r" b="b"/>
            <a:pathLst>
              <a:path w="2765628" h="2847204">
                <a:moveTo>
                  <a:pt x="0" y="0"/>
                </a:moveTo>
                <a:lnTo>
                  <a:pt x="2765628" y="0"/>
                </a:lnTo>
                <a:lnTo>
                  <a:pt x="2765628" y="2847204"/>
                </a:lnTo>
                <a:lnTo>
                  <a:pt x="0" y="2847204"/>
                </a:lnTo>
                <a:lnTo>
                  <a:pt x="0" y="0"/>
                </a:lnTo>
                <a:close/>
              </a:path>
            </a:pathLst>
          </a:custGeom>
          <a:blipFill>
            <a:blip r:embed="rId6"/>
            <a:stretch>
              <a:fillRect t="-20331"/>
            </a:stretch>
          </a:blipFill>
        </p:spPr>
        <p:txBody>
          <a:bodyPr/>
          <a:lstStyle/>
          <a:p>
            <a:endParaRPr lang="en-US"/>
          </a:p>
        </p:txBody>
      </p:sp>
      <p:sp>
        <p:nvSpPr>
          <p:cNvPr id="16" name="TextBox 16"/>
          <p:cNvSpPr txBox="1"/>
          <p:nvPr/>
        </p:nvSpPr>
        <p:spPr>
          <a:xfrm>
            <a:off x="1131441" y="1109322"/>
            <a:ext cx="11139105"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ABUSE VS. TRAFFICKING</a:t>
            </a:r>
          </a:p>
        </p:txBody>
      </p:sp>
      <p:sp>
        <p:nvSpPr>
          <p:cNvPr id="17" name="TextBox 17"/>
          <p:cNvSpPr txBox="1"/>
          <p:nvPr/>
        </p:nvSpPr>
        <p:spPr>
          <a:xfrm>
            <a:off x="1409906" y="5218953"/>
            <a:ext cx="13411498"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is sexual abuse by a family member different from being sex trafficked by the family?</a:t>
            </a:r>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26</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27</a:t>
            </a:r>
          </a:p>
        </p:txBody>
      </p:sp>
      <p:sp>
        <p:nvSpPr>
          <p:cNvPr id="7" name="Freeform 7"/>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8" name="TextBox 8"/>
          <p:cNvSpPr txBox="1"/>
          <p:nvPr/>
        </p:nvSpPr>
        <p:spPr>
          <a:xfrm>
            <a:off x="1480713" y="4590572"/>
            <a:ext cx="15009347" cy="1653391"/>
          </a:xfrm>
          <a:prstGeom prst="rect">
            <a:avLst/>
          </a:prstGeom>
        </p:spPr>
        <p:txBody>
          <a:bodyPr lIns="0" tIns="0" rIns="0" bIns="0" rtlCol="0" anchor="t">
            <a:spAutoFit/>
          </a:bodyPr>
          <a:lstStyle/>
          <a:p>
            <a:pPr algn="l">
              <a:lnSpc>
                <a:spcPts val="6720"/>
              </a:lnSpc>
            </a:pPr>
            <a:r>
              <a:rPr lang="en-US" sz="4200" b="1">
                <a:solidFill>
                  <a:srgbClr val="004F59"/>
                </a:solidFill>
                <a:latin typeface="Roboto Bold"/>
                <a:ea typeface="Roboto Bold"/>
                <a:cs typeface="Roboto Bold"/>
                <a:sym typeface="Roboto Bold"/>
              </a:rPr>
              <a:t>Any act (or failure to act) that results in harm, potential harm, or risk of harm to a child (under 18).</a:t>
            </a:r>
          </a:p>
        </p:txBody>
      </p:sp>
      <p:grpSp>
        <p:nvGrpSpPr>
          <p:cNvPr id="9" name="Group 9"/>
          <p:cNvGrpSpPr/>
          <p:nvPr/>
        </p:nvGrpSpPr>
        <p:grpSpPr>
          <a:xfrm>
            <a:off x="1480713" y="3637496"/>
            <a:ext cx="5470047" cy="904943"/>
            <a:chOff x="0" y="0"/>
            <a:chExt cx="1440671" cy="238339"/>
          </a:xfrm>
        </p:grpSpPr>
        <p:sp>
          <p:nvSpPr>
            <p:cNvPr id="10" name="Freeform 10"/>
            <p:cNvSpPr/>
            <p:nvPr/>
          </p:nvSpPr>
          <p:spPr>
            <a:xfrm>
              <a:off x="0" y="0"/>
              <a:ext cx="1440671" cy="238339"/>
            </a:xfrm>
            <a:custGeom>
              <a:avLst/>
              <a:gdLst/>
              <a:ahLst/>
              <a:cxnLst/>
              <a:rect l="l" t="t" r="r" b="b"/>
              <a:pathLst>
                <a:path w="1440671" h="238339">
                  <a:moveTo>
                    <a:pt x="0" y="0"/>
                  </a:moveTo>
                  <a:lnTo>
                    <a:pt x="1440671" y="0"/>
                  </a:lnTo>
                  <a:lnTo>
                    <a:pt x="1440671"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440671"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6855588" cy="102864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CHILD ABUSE</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ABUSE VS. EXPLOITATION</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28</a:t>
            </a:r>
          </a:p>
        </p:txBody>
      </p:sp>
      <p:grpSp>
        <p:nvGrpSpPr>
          <p:cNvPr id="6" name="Group 6"/>
          <p:cNvGrpSpPr/>
          <p:nvPr/>
        </p:nvGrpSpPr>
        <p:grpSpPr>
          <a:xfrm>
            <a:off x="1246275" y="3104464"/>
            <a:ext cx="6118332" cy="962736"/>
            <a:chOff x="0" y="0"/>
            <a:chExt cx="1611413" cy="253560"/>
          </a:xfrm>
        </p:grpSpPr>
        <p:sp>
          <p:nvSpPr>
            <p:cNvPr id="7" name="Freeform 7"/>
            <p:cNvSpPr/>
            <p:nvPr/>
          </p:nvSpPr>
          <p:spPr>
            <a:xfrm>
              <a:off x="0" y="0"/>
              <a:ext cx="1611413" cy="253560"/>
            </a:xfrm>
            <a:custGeom>
              <a:avLst/>
              <a:gdLst/>
              <a:ahLst/>
              <a:cxnLst/>
              <a:rect l="l" t="t" r="r" b="b"/>
              <a:pathLst>
                <a:path w="1611413" h="253560">
                  <a:moveTo>
                    <a:pt x="0" y="0"/>
                  </a:moveTo>
                  <a:lnTo>
                    <a:pt x="1611413" y="0"/>
                  </a:lnTo>
                  <a:lnTo>
                    <a:pt x="1611413" y="253560"/>
                  </a:lnTo>
                  <a:lnTo>
                    <a:pt x="0" y="253560"/>
                  </a:lnTo>
                  <a:close/>
                </a:path>
              </a:pathLst>
            </a:custGeom>
            <a:solidFill>
              <a:srgbClr val="303030"/>
            </a:solidFill>
          </p:spPr>
          <p:txBody>
            <a:bodyPr/>
            <a:lstStyle/>
            <a:p>
              <a:endParaRPr lang="en-US"/>
            </a:p>
          </p:txBody>
        </p:sp>
        <p:sp>
          <p:nvSpPr>
            <p:cNvPr id="8" name="TextBox 8"/>
            <p:cNvSpPr txBox="1"/>
            <p:nvPr/>
          </p:nvSpPr>
          <p:spPr>
            <a:xfrm>
              <a:off x="0" y="-76200"/>
              <a:ext cx="1611413" cy="329760"/>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545124" y="3152481"/>
            <a:ext cx="6419360"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Forms of Child Abuse</a:t>
            </a:r>
          </a:p>
        </p:txBody>
      </p:sp>
      <p:sp>
        <p:nvSpPr>
          <p:cNvPr id="10" name="TextBox 10"/>
          <p:cNvSpPr txBox="1"/>
          <p:nvPr/>
        </p:nvSpPr>
        <p:spPr>
          <a:xfrm>
            <a:off x="828675" y="4309140"/>
            <a:ext cx="17023853" cy="721995"/>
          </a:xfrm>
          <a:prstGeom prst="rect">
            <a:avLst/>
          </a:prstGeom>
        </p:spPr>
        <p:txBody>
          <a:bodyPr lIns="0" tIns="0" rIns="0" bIns="0" rtlCol="0" anchor="t">
            <a:spAutoFit/>
          </a:bodyPr>
          <a:lstStyle/>
          <a:p>
            <a:pPr marL="906780" lvl="1" indent="-453390" algn="l">
              <a:lnSpc>
                <a:spcPts val="5880"/>
              </a:lnSpc>
              <a:buFont typeface="Arial"/>
              <a:buChar char="•"/>
            </a:pPr>
            <a:r>
              <a:rPr lang="en-US" sz="4200" b="1">
                <a:solidFill>
                  <a:srgbClr val="9D1BE3"/>
                </a:solidFill>
                <a:latin typeface="Roboto Bold"/>
                <a:ea typeface="Roboto Bold"/>
                <a:cs typeface="Roboto Bold"/>
                <a:sym typeface="Roboto Bold"/>
              </a:rPr>
              <a:t>Sexual Abuse:</a:t>
            </a:r>
            <a:r>
              <a:rPr lang="en-US" sz="4200" b="1">
                <a:solidFill>
                  <a:srgbClr val="004F59"/>
                </a:solidFill>
                <a:latin typeface="Roboto Bold"/>
                <a:ea typeface="Roboto Bold"/>
                <a:cs typeface="Roboto Bold"/>
                <a:sym typeface="Roboto Bold"/>
              </a:rPr>
              <a:t> Sexual harm for someone’s control or gratification.</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TextBox 12"/>
          <p:cNvSpPr txBox="1"/>
          <p:nvPr/>
        </p:nvSpPr>
        <p:spPr>
          <a:xfrm>
            <a:off x="4614905" y="9192629"/>
            <a:ext cx="9318112" cy="207719"/>
          </a:xfrm>
          <a:prstGeom prst="rect">
            <a:avLst/>
          </a:prstGeom>
        </p:spPr>
        <p:txBody>
          <a:bodyPr lIns="0" tIns="0" rIns="0" bIns="0" rtlCol="0" anchor="t">
            <a:spAutoFit/>
          </a:bodyPr>
          <a:lstStyle/>
          <a:p>
            <a:pPr algn="just">
              <a:lnSpc>
                <a:spcPts val="1679"/>
              </a:lnSpc>
            </a:pPr>
            <a:r>
              <a:rPr lang="en-US" sz="1200">
                <a:solidFill>
                  <a:srgbClr val="004F59"/>
                </a:solidFill>
                <a:latin typeface="Roboto"/>
                <a:ea typeface="Roboto"/>
                <a:cs typeface="Roboto"/>
                <a:sym typeface="Roboto"/>
              </a:rPr>
              <a:t>Joan A. Reid, Juliana Huard, &amp; Rachael A. Haskell (2015). Family-facilitated juvenile sex trafficking, Journal of Crime and Justice.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ABUSE VS. EXPLOITATION</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29</a:t>
            </a:r>
          </a:p>
        </p:txBody>
      </p:sp>
      <p:grpSp>
        <p:nvGrpSpPr>
          <p:cNvPr id="6" name="Group 6"/>
          <p:cNvGrpSpPr/>
          <p:nvPr/>
        </p:nvGrpSpPr>
        <p:grpSpPr>
          <a:xfrm>
            <a:off x="1246275" y="3104464"/>
            <a:ext cx="6118332" cy="962736"/>
            <a:chOff x="0" y="0"/>
            <a:chExt cx="1611413" cy="253560"/>
          </a:xfrm>
        </p:grpSpPr>
        <p:sp>
          <p:nvSpPr>
            <p:cNvPr id="7" name="Freeform 7"/>
            <p:cNvSpPr/>
            <p:nvPr/>
          </p:nvSpPr>
          <p:spPr>
            <a:xfrm>
              <a:off x="0" y="0"/>
              <a:ext cx="1611413" cy="253560"/>
            </a:xfrm>
            <a:custGeom>
              <a:avLst/>
              <a:gdLst/>
              <a:ahLst/>
              <a:cxnLst/>
              <a:rect l="l" t="t" r="r" b="b"/>
              <a:pathLst>
                <a:path w="1611413" h="253560">
                  <a:moveTo>
                    <a:pt x="0" y="0"/>
                  </a:moveTo>
                  <a:lnTo>
                    <a:pt x="1611413" y="0"/>
                  </a:lnTo>
                  <a:lnTo>
                    <a:pt x="1611413" y="253560"/>
                  </a:lnTo>
                  <a:lnTo>
                    <a:pt x="0" y="253560"/>
                  </a:lnTo>
                  <a:close/>
                </a:path>
              </a:pathLst>
            </a:custGeom>
            <a:solidFill>
              <a:srgbClr val="303030"/>
            </a:solidFill>
          </p:spPr>
          <p:txBody>
            <a:bodyPr/>
            <a:lstStyle/>
            <a:p>
              <a:endParaRPr lang="en-US"/>
            </a:p>
          </p:txBody>
        </p:sp>
        <p:sp>
          <p:nvSpPr>
            <p:cNvPr id="8" name="TextBox 8"/>
            <p:cNvSpPr txBox="1"/>
            <p:nvPr/>
          </p:nvSpPr>
          <p:spPr>
            <a:xfrm>
              <a:off x="0" y="-76200"/>
              <a:ext cx="1611413" cy="329760"/>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545124" y="3152481"/>
            <a:ext cx="6419360"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Forms of Child Abuse</a:t>
            </a:r>
          </a:p>
        </p:txBody>
      </p:sp>
      <p:sp>
        <p:nvSpPr>
          <p:cNvPr id="10" name="TextBox 10"/>
          <p:cNvSpPr txBox="1"/>
          <p:nvPr/>
        </p:nvSpPr>
        <p:spPr>
          <a:xfrm>
            <a:off x="828675" y="4309140"/>
            <a:ext cx="17023853" cy="1636395"/>
          </a:xfrm>
          <a:prstGeom prst="rect">
            <a:avLst/>
          </a:prstGeom>
        </p:spPr>
        <p:txBody>
          <a:bodyPr lIns="0" tIns="0" rIns="0" bIns="0" rtlCol="0" anchor="t">
            <a:spAutoFit/>
          </a:bodyPr>
          <a:lstStyle/>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Sexual Abuse: Sexual harm for someone’s control or gratification.</a:t>
            </a:r>
          </a:p>
          <a:p>
            <a:pPr algn="l">
              <a:lnSpc>
                <a:spcPts val="1400"/>
              </a:lnSpc>
            </a:pPr>
            <a:endParaRPr lang="en-US" sz="4200" b="1">
              <a:solidFill>
                <a:srgbClr val="FFFFFF"/>
              </a:solidFill>
              <a:latin typeface="Roboto Bold"/>
              <a:ea typeface="Roboto Bold"/>
              <a:cs typeface="Roboto Bold"/>
              <a:sym typeface="Roboto Bold"/>
            </a:endParaRPr>
          </a:p>
          <a:p>
            <a:pPr marL="906780" lvl="1" indent="-453390" algn="l">
              <a:lnSpc>
                <a:spcPts val="5880"/>
              </a:lnSpc>
              <a:buFont typeface="Arial"/>
              <a:buChar char="•"/>
            </a:pPr>
            <a:r>
              <a:rPr lang="en-US" sz="4200" b="1">
                <a:solidFill>
                  <a:srgbClr val="9D1BE3"/>
                </a:solidFill>
                <a:latin typeface="Roboto Bold"/>
                <a:ea typeface="Roboto Bold"/>
                <a:cs typeface="Roboto Bold"/>
                <a:sym typeface="Roboto Bold"/>
              </a:rPr>
              <a:t>Physical Abuse:</a:t>
            </a:r>
            <a:r>
              <a:rPr lang="en-US" sz="4200" b="1">
                <a:solidFill>
                  <a:srgbClr val="004F59"/>
                </a:solidFill>
                <a:latin typeface="Roboto Bold"/>
                <a:ea typeface="Roboto Bold"/>
                <a:cs typeface="Roboto Bold"/>
                <a:sym typeface="Roboto Bold"/>
              </a:rPr>
              <a:t> Intentional physical harm or injury.</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TextBox 12"/>
          <p:cNvSpPr txBox="1"/>
          <p:nvPr/>
        </p:nvSpPr>
        <p:spPr>
          <a:xfrm>
            <a:off x="4614905" y="9192629"/>
            <a:ext cx="9318112" cy="207719"/>
          </a:xfrm>
          <a:prstGeom prst="rect">
            <a:avLst/>
          </a:prstGeom>
        </p:spPr>
        <p:txBody>
          <a:bodyPr lIns="0" tIns="0" rIns="0" bIns="0" rtlCol="0" anchor="t">
            <a:spAutoFit/>
          </a:bodyPr>
          <a:lstStyle/>
          <a:p>
            <a:pPr algn="just">
              <a:lnSpc>
                <a:spcPts val="1679"/>
              </a:lnSpc>
            </a:pPr>
            <a:r>
              <a:rPr lang="en-US" sz="1200">
                <a:solidFill>
                  <a:srgbClr val="004F59"/>
                </a:solidFill>
                <a:latin typeface="Roboto"/>
                <a:ea typeface="Roboto"/>
                <a:cs typeface="Roboto"/>
                <a:sym typeface="Roboto"/>
              </a:rPr>
              <a:t>Joan A. Reid, Juliana Huard, &amp; Rachael A. Haskell (2015). Family-facilitated juvenile sex trafficking, Journal of Crime and Justice.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6757799" y="4211363"/>
            <a:ext cx="9075459" cy="3960258"/>
            <a:chOff x="0" y="0"/>
            <a:chExt cx="2490964" cy="1086982"/>
          </a:xfrm>
        </p:grpSpPr>
        <p:sp>
          <p:nvSpPr>
            <p:cNvPr id="8" name="Freeform 8"/>
            <p:cNvSpPr/>
            <p:nvPr/>
          </p:nvSpPr>
          <p:spPr>
            <a:xfrm>
              <a:off x="0" y="0"/>
              <a:ext cx="2490964" cy="1086982"/>
            </a:xfrm>
            <a:custGeom>
              <a:avLst/>
              <a:gdLst/>
              <a:ahLst/>
              <a:cxnLst/>
              <a:rect l="l" t="t" r="r" b="b"/>
              <a:pathLst>
                <a:path w="2490964" h="1086982">
                  <a:moveTo>
                    <a:pt x="0" y="0"/>
                  </a:moveTo>
                  <a:lnTo>
                    <a:pt x="2490964" y="0"/>
                  </a:lnTo>
                  <a:lnTo>
                    <a:pt x="2490964" y="1086982"/>
                  </a:lnTo>
                  <a:lnTo>
                    <a:pt x="0" y="1086982"/>
                  </a:lnTo>
                  <a:close/>
                </a:path>
              </a:pathLst>
            </a:custGeom>
            <a:solidFill>
              <a:srgbClr val="BAF3FA"/>
            </a:solidFill>
          </p:spPr>
          <p:txBody>
            <a:bodyPr/>
            <a:lstStyle/>
            <a:p>
              <a:endParaRPr lang="en-US"/>
            </a:p>
          </p:txBody>
        </p:sp>
        <p:sp>
          <p:nvSpPr>
            <p:cNvPr id="9" name="TextBox 9"/>
            <p:cNvSpPr txBox="1"/>
            <p:nvPr/>
          </p:nvSpPr>
          <p:spPr>
            <a:xfrm>
              <a:off x="0" y="-38100"/>
              <a:ext cx="2490964" cy="1125082"/>
            </a:xfrm>
            <a:prstGeom prst="rect">
              <a:avLst/>
            </a:prstGeom>
          </p:spPr>
          <p:txBody>
            <a:bodyPr lIns="50800" tIns="50800" rIns="50800" bIns="50800" rtlCol="0" anchor="ctr"/>
            <a:lstStyle/>
            <a:p>
              <a:pPr algn="ctr">
                <a:lnSpc>
                  <a:spcPts val="2899"/>
                </a:lnSpc>
              </a:pPr>
              <a:endParaRPr/>
            </a:p>
          </p:txBody>
        </p:sp>
      </p:grpSp>
      <p:sp>
        <p:nvSpPr>
          <p:cNvPr id="10" name="TextBox 10"/>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11" name="TextBox 11"/>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12" name="TextBox 12"/>
          <p:cNvSpPr txBox="1"/>
          <p:nvPr/>
        </p:nvSpPr>
        <p:spPr>
          <a:xfrm>
            <a:off x="7690113" y="5026145"/>
            <a:ext cx="7520438" cy="2207815"/>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KNOWLEDGE </a:t>
            </a:r>
            <a:r>
              <a:rPr lang="en-US" sz="4199">
                <a:solidFill>
                  <a:srgbClr val="004F59"/>
                </a:solidFill>
                <a:latin typeface="Roboto"/>
                <a:ea typeface="Roboto"/>
                <a:cs typeface="Roboto"/>
                <a:sym typeface="Roboto"/>
              </a:rPr>
              <a:t>serves as a </a:t>
            </a:r>
          </a:p>
          <a:p>
            <a:pPr algn="ctr">
              <a:lnSpc>
                <a:spcPts val="5879"/>
              </a:lnSpc>
            </a:pPr>
            <a:r>
              <a:rPr lang="en-US" sz="4199">
                <a:solidFill>
                  <a:srgbClr val="004F59"/>
                </a:solidFill>
                <a:latin typeface="Roboto"/>
                <a:ea typeface="Roboto"/>
                <a:cs typeface="Roboto"/>
                <a:sym typeface="Roboto"/>
              </a:rPr>
              <a:t>powerful defense against </a:t>
            </a:r>
          </a:p>
          <a:p>
            <a:pPr algn="ctr">
              <a:lnSpc>
                <a:spcPts val="5879"/>
              </a:lnSpc>
            </a:pPr>
            <a:r>
              <a:rPr lang="en-US" sz="4199">
                <a:solidFill>
                  <a:srgbClr val="004F59"/>
                </a:solidFill>
                <a:latin typeface="Roboto"/>
                <a:ea typeface="Roboto"/>
                <a:cs typeface="Roboto"/>
                <a:sym typeface="Roboto"/>
              </a:rPr>
              <a:t>sexual predators. </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3</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id="15" name="Freeform 15"/>
          <p:cNvSpPr/>
          <p:nvPr/>
        </p:nvSpPr>
        <p:spPr>
          <a:xfrm>
            <a:off x="1933398" y="2832478"/>
            <a:ext cx="6771839" cy="6292417"/>
          </a:xfrm>
          <a:custGeom>
            <a:avLst/>
            <a:gdLst/>
            <a:ahLst/>
            <a:cxnLst/>
            <a:rect l="l" t="t" r="r" b="b"/>
            <a:pathLst>
              <a:path w="6771839" h="6292417">
                <a:moveTo>
                  <a:pt x="0" y="0"/>
                </a:moveTo>
                <a:lnTo>
                  <a:pt x="6771839" y="0"/>
                </a:lnTo>
                <a:lnTo>
                  <a:pt x="6771839" y="6292417"/>
                </a:lnTo>
                <a:lnTo>
                  <a:pt x="0" y="629241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ABUSE VS. EXPLOITATION</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30</a:t>
            </a:r>
          </a:p>
        </p:txBody>
      </p:sp>
      <p:grpSp>
        <p:nvGrpSpPr>
          <p:cNvPr id="6" name="Group 6"/>
          <p:cNvGrpSpPr/>
          <p:nvPr/>
        </p:nvGrpSpPr>
        <p:grpSpPr>
          <a:xfrm>
            <a:off x="1246275" y="3104464"/>
            <a:ext cx="6118332" cy="962736"/>
            <a:chOff x="0" y="0"/>
            <a:chExt cx="1611413" cy="253560"/>
          </a:xfrm>
        </p:grpSpPr>
        <p:sp>
          <p:nvSpPr>
            <p:cNvPr id="7" name="Freeform 7"/>
            <p:cNvSpPr/>
            <p:nvPr/>
          </p:nvSpPr>
          <p:spPr>
            <a:xfrm>
              <a:off x="0" y="0"/>
              <a:ext cx="1611413" cy="253560"/>
            </a:xfrm>
            <a:custGeom>
              <a:avLst/>
              <a:gdLst/>
              <a:ahLst/>
              <a:cxnLst/>
              <a:rect l="l" t="t" r="r" b="b"/>
              <a:pathLst>
                <a:path w="1611413" h="253560">
                  <a:moveTo>
                    <a:pt x="0" y="0"/>
                  </a:moveTo>
                  <a:lnTo>
                    <a:pt x="1611413" y="0"/>
                  </a:lnTo>
                  <a:lnTo>
                    <a:pt x="1611413" y="253560"/>
                  </a:lnTo>
                  <a:lnTo>
                    <a:pt x="0" y="253560"/>
                  </a:lnTo>
                  <a:close/>
                </a:path>
              </a:pathLst>
            </a:custGeom>
            <a:solidFill>
              <a:srgbClr val="303030"/>
            </a:solidFill>
          </p:spPr>
          <p:txBody>
            <a:bodyPr/>
            <a:lstStyle/>
            <a:p>
              <a:endParaRPr lang="en-US"/>
            </a:p>
          </p:txBody>
        </p:sp>
        <p:sp>
          <p:nvSpPr>
            <p:cNvPr id="8" name="TextBox 8"/>
            <p:cNvSpPr txBox="1"/>
            <p:nvPr/>
          </p:nvSpPr>
          <p:spPr>
            <a:xfrm>
              <a:off x="0" y="-76200"/>
              <a:ext cx="1611413" cy="329760"/>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545124" y="3152481"/>
            <a:ext cx="6419360"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Forms of Child Abuse</a:t>
            </a:r>
          </a:p>
        </p:txBody>
      </p:sp>
      <p:sp>
        <p:nvSpPr>
          <p:cNvPr id="10" name="TextBox 10"/>
          <p:cNvSpPr txBox="1"/>
          <p:nvPr/>
        </p:nvSpPr>
        <p:spPr>
          <a:xfrm>
            <a:off x="828675" y="4309140"/>
            <a:ext cx="17023853" cy="2602156"/>
          </a:xfrm>
          <a:prstGeom prst="rect">
            <a:avLst/>
          </a:prstGeom>
        </p:spPr>
        <p:txBody>
          <a:bodyPr lIns="0" tIns="0" rIns="0" bIns="0" rtlCol="0" anchor="t">
            <a:spAutoFit/>
          </a:bodyPr>
          <a:lstStyle/>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Sexual Abuse: Sexual harm for someone’s control or gratification.</a:t>
            </a:r>
          </a:p>
          <a:p>
            <a:pPr algn="l">
              <a:lnSpc>
                <a:spcPts val="1400"/>
              </a:lnSpc>
            </a:pPr>
            <a:endParaRPr lang="en-US" sz="4200" b="1">
              <a:solidFill>
                <a:srgbClr val="FFFFFF"/>
              </a:solidFill>
              <a:latin typeface="Roboto Bold"/>
              <a:ea typeface="Roboto Bold"/>
              <a:cs typeface="Roboto Bold"/>
              <a:sym typeface="Roboto Bold"/>
            </a:endParaRPr>
          </a:p>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Physical Abuse: Intentional physical harm or injury.</a:t>
            </a:r>
          </a:p>
          <a:p>
            <a:pPr algn="l">
              <a:lnSpc>
                <a:spcPts val="1400"/>
              </a:lnSpc>
            </a:pPr>
            <a:endParaRPr lang="en-US" sz="4200" b="1">
              <a:solidFill>
                <a:srgbClr val="FFFFFF"/>
              </a:solidFill>
              <a:latin typeface="Roboto Bold"/>
              <a:ea typeface="Roboto Bold"/>
              <a:cs typeface="Roboto Bold"/>
              <a:sym typeface="Roboto Bold"/>
            </a:endParaRPr>
          </a:p>
          <a:p>
            <a:pPr marL="906780" lvl="1" indent="-453390" algn="l">
              <a:lnSpc>
                <a:spcPts val="6720"/>
              </a:lnSpc>
              <a:buFont typeface="Arial"/>
              <a:buChar char="•"/>
            </a:pPr>
            <a:r>
              <a:rPr lang="en-US" sz="4200" b="1">
                <a:solidFill>
                  <a:srgbClr val="9D1BE3"/>
                </a:solidFill>
                <a:latin typeface="Roboto Bold"/>
                <a:ea typeface="Roboto Bold"/>
                <a:cs typeface="Roboto Bold"/>
                <a:sym typeface="Roboto Bold"/>
              </a:rPr>
              <a:t>Emotional Abuse:</a:t>
            </a:r>
            <a:r>
              <a:rPr lang="en-US" sz="4200" b="1">
                <a:solidFill>
                  <a:srgbClr val="004F59"/>
                </a:solidFill>
                <a:latin typeface="Roboto Bold"/>
                <a:ea typeface="Roboto Bold"/>
                <a:cs typeface="Roboto Bold"/>
                <a:sym typeface="Roboto Bold"/>
              </a:rPr>
              <a:t> Harming a child’s sense of safety or self-worth.</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TextBox 12"/>
          <p:cNvSpPr txBox="1"/>
          <p:nvPr/>
        </p:nvSpPr>
        <p:spPr>
          <a:xfrm>
            <a:off x="4614905" y="9192629"/>
            <a:ext cx="9318112" cy="207719"/>
          </a:xfrm>
          <a:prstGeom prst="rect">
            <a:avLst/>
          </a:prstGeom>
        </p:spPr>
        <p:txBody>
          <a:bodyPr lIns="0" tIns="0" rIns="0" bIns="0" rtlCol="0" anchor="t">
            <a:spAutoFit/>
          </a:bodyPr>
          <a:lstStyle/>
          <a:p>
            <a:pPr algn="just">
              <a:lnSpc>
                <a:spcPts val="1679"/>
              </a:lnSpc>
            </a:pPr>
            <a:r>
              <a:rPr lang="en-US" sz="1200">
                <a:solidFill>
                  <a:srgbClr val="004F59"/>
                </a:solidFill>
                <a:latin typeface="Roboto"/>
                <a:ea typeface="Roboto"/>
                <a:cs typeface="Roboto"/>
                <a:sym typeface="Roboto"/>
              </a:rPr>
              <a:t>Joan A. Reid, Juliana Huard, &amp; Rachael A. Haskell (2015). Family-facilitated juvenile sex trafficking, Journal of Crime and Justice.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ABUSE VS. EXPLOITATION</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31</a:t>
            </a:r>
          </a:p>
        </p:txBody>
      </p:sp>
      <p:grpSp>
        <p:nvGrpSpPr>
          <p:cNvPr id="6" name="Group 6"/>
          <p:cNvGrpSpPr/>
          <p:nvPr/>
        </p:nvGrpSpPr>
        <p:grpSpPr>
          <a:xfrm>
            <a:off x="1246275" y="3104464"/>
            <a:ext cx="6118332" cy="962736"/>
            <a:chOff x="0" y="0"/>
            <a:chExt cx="1611413" cy="253560"/>
          </a:xfrm>
        </p:grpSpPr>
        <p:sp>
          <p:nvSpPr>
            <p:cNvPr id="7" name="Freeform 7"/>
            <p:cNvSpPr/>
            <p:nvPr/>
          </p:nvSpPr>
          <p:spPr>
            <a:xfrm>
              <a:off x="0" y="0"/>
              <a:ext cx="1611413" cy="253560"/>
            </a:xfrm>
            <a:custGeom>
              <a:avLst/>
              <a:gdLst/>
              <a:ahLst/>
              <a:cxnLst/>
              <a:rect l="l" t="t" r="r" b="b"/>
              <a:pathLst>
                <a:path w="1611413" h="253560">
                  <a:moveTo>
                    <a:pt x="0" y="0"/>
                  </a:moveTo>
                  <a:lnTo>
                    <a:pt x="1611413" y="0"/>
                  </a:lnTo>
                  <a:lnTo>
                    <a:pt x="1611413" y="253560"/>
                  </a:lnTo>
                  <a:lnTo>
                    <a:pt x="0" y="253560"/>
                  </a:lnTo>
                  <a:close/>
                </a:path>
              </a:pathLst>
            </a:custGeom>
            <a:solidFill>
              <a:srgbClr val="303030"/>
            </a:solidFill>
          </p:spPr>
          <p:txBody>
            <a:bodyPr/>
            <a:lstStyle/>
            <a:p>
              <a:endParaRPr lang="en-US"/>
            </a:p>
          </p:txBody>
        </p:sp>
        <p:sp>
          <p:nvSpPr>
            <p:cNvPr id="8" name="TextBox 8"/>
            <p:cNvSpPr txBox="1"/>
            <p:nvPr/>
          </p:nvSpPr>
          <p:spPr>
            <a:xfrm>
              <a:off x="0" y="-76200"/>
              <a:ext cx="1611413" cy="329760"/>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545124" y="3152481"/>
            <a:ext cx="6419360"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Forms of Child Abuse</a:t>
            </a:r>
          </a:p>
        </p:txBody>
      </p:sp>
      <p:sp>
        <p:nvSpPr>
          <p:cNvPr id="10" name="TextBox 10"/>
          <p:cNvSpPr txBox="1"/>
          <p:nvPr/>
        </p:nvSpPr>
        <p:spPr>
          <a:xfrm>
            <a:off x="828675" y="4309140"/>
            <a:ext cx="17023853" cy="4185359"/>
          </a:xfrm>
          <a:prstGeom prst="rect">
            <a:avLst/>
          </a:prstGeom>
        </p:spPr>
        <p:txBody>
          <a:bodyPr lIns="0" tIns="0" rIns="0" bIns="0" rtlCol="0" anchor="t">
            <a:spAutoFit/>
          </a:bodyPr>
          <a:lstStyle/>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Sexual Abuse: Sexual harm for someone’s control or gratification.</a:t>
            </a:r>
          </a:p>
          <a:p>
            <a:pPr algn="l">
              <a:lnSpc>
                <a:spcPts val="1400"/>
              </a:lnSpc>
            </a:pPr>
            <a:endParaRPr lang="en-US" sz="4200" b="1">
              <a:solidFill>
                <a:srgbClr val="FFFFFF"/>
              </a:solidFill>
              <a:latin typeface="Roboto Bold"/>
              <a:ea typeface="Roboto Bold"/>
              <a:cs typeface="Roboto Bold"/>
              <a:sym typeface="Roboto Bold"/>
            </a:endParaRPr>
          </a:p>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Physical Abuse: Intentional physical harm or injury.</a:t>
            </a:r>
          </a:p>
          <a:p>
            <a:pPr algn="l">
              <a:lnSpc>
                <a:spcPts val="1400"/>
              </a:lnSpc>
            </a:pPr>
            <a:endParaRPr lang="en-US" sz="4200" b="1">
              <a:solidFill>
                <a:srgbClr val="FFFFFF"/>
              </a:solidFill>
              <a:latin typeface="Roboto Bold"/>
              <a:ea typeface="Roboto Bold"/>
              <a:cs typeface="Roboto Bold"/>
              <a:sym typeface="Roboto Bold"/>
            </a:endParaRPr>
          </a:p>
          <a:p>
            <a:pPr marL="906780" lvl="1" indent="-453390" algn="l">
              <a:lnSpc>
                <a:spcPts val="6720"/>
              </a:lnSpc>
              <a:buFont typeface="Arial"/>
              <a:buChar char="•"/>
            </a:pPr>
            <a:r>
              <a:rPr lang="en-US" sz="4200" b="1">
                <a:solidFill>
                  <a:srgbClr val="FFFFFF"/>
                </a:solidFill>
                <a:latin typeface="Roboto Bold"/>
                <a:ea typeface="Roboto Bold"/>
                <a:cs typeface="Roboto Bold"/>
                <a:sym typeface="Roboto Bold"/>
              </a:rPr>
              <a:t>Emotional Abuse: Harming a child’s sense of safety or self-worth.</a:t>
            </a:r>
          </a:p>
          <a:p>
            <a:pPr algn="l">
              <a:lnSpc>
                <a:spcPts val="1600"/>
              </a:lnSpc>
            </a:pPr>
            <a:endParaRPr lang="en-US" sz="4200" b="1">
              <a:solidFill>
                <a:srgbClr val="FFFFFF"/>
              </a:solidFill>
              <a:latin typeface="Roboto Bold"/>
              <a:ea typeface="Roboto Bold"/>
              <a:cs typeface="Roboto Bold"/>
              <a:sym typeface="Roboto Bold"/>
            </a:endParaRPr>
          </a:p>
          <a:p>
            <a:pPr marL="906780" lvl="1" indent="-453390" algn="l">
              <a:lnSpc>
                <a:spcPts val="5040"/>
              </a:lnSpc>
              <a:buFont typeface="Arial"/>
              <a:buChar char="•"/>
            </a:pPr>
            <a:r>
              <a:rPr lang="en-US" sz="4200" b="1">
                <a:solidFill>
                  <a:srgbClr val="9D1BE3"/>
                </a:solidFill>
                <a:latin typeface="Roboto Bold"/>
                <a:ea typeface="Roboto Bold"/>
                <a:cs typeface="Roboto Bold"/>
                <a:sym typeface="Roboto Bold"/>
              </a:rPr>
              <a:t>Neglect:</a:t>
            </a:r>
            <a:r>
              <a:rPr lang="en-US" sz="4200" b="1">
                <a:solidFill>
                  <a:srgbClr val="004F59"/>
                </a:solidFill>
                <a:latin typeface="Roboto Bold"/>
                <a:ea typeface="Roboto Bold"/>
                <a:cs typeface="Roboto Bold"/>
                <a:sym typeface="Roboto Bold"/>
              </a:rPr>
              <a:t> An adult’s failure to provide basic needs, supervision, or protection.</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TextBox 12"/>
          <p:cNvSpPr txBox="1"/>
          <p:nvPr/>
        </p:nvSpPr>
        <p:spPr>
          <a:xfrm>
            <a:off x="4614905" y="9192629"/>
            <a:ext cx="9318112" cy="207719"/>
          </a:xfrm>
          <a:prstGeom prst="rect">
            <a:avLst/>
          </a:prstGeom>
        </p:spPr>
        <p:txBody>
          <a:bodyPr lIns="0" tIns="0" rIns="0" bIns="0" rtlCol="0" anchor="t">
            <a:spAutoFit/>
          </a:bodyPr>
          <a:lstStyle/>
          <a:p>
            <a:pPr algn="just">
              <a:lnSpc>
                <a:spcPts val="1679"/>
              </a:lnSpc>
            </a:pPr>
            <a:r>
              <a:rPr lang="en-US" sz="1200">
                <a:solidFill>
                  <a:srgbClr val="004F59"/>
                </a:solidFill>
                <a:latin typeface="Roboto"/>
                <a:ea typeface="Roboto"/>
                <a:cs typeface="Roboto"/>
                <a:sym typeface="Roboto"/>
              </a:rPr>
              <a:t>Joan A. Reid, Juliana Huard, &amp; Rachael A. Haskell (2015). Family-facilitated juvenile sex trafficking, Journal of Crime and Justice.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ABUSE VS. EXPLOITATION</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32</a:t>
            </a:r>
          </a:p>
        </p:txBody>
      </p:sp>
      <p:grpSp>
        <p:nvGrpSpPr>
          <p:cNvPr id="6" name="Group 6"/>
          <p:cNvGrpSpPr/>
          <p:nvPr/>
        </p:nvGrpSpPr>
        <p:grpSpPr>
          <a:xfrm>
            <a:off x="1246275" y="3104464"/>
            <a:ext cx="6118332" cy="962736"/>
            <a:chOff x="0" y="0"/>
            <a:chExt cx="1611413" cy="253560"/>
          </a:xfrm>
        </p:grpSpPr>
        <p:sp>
          <p:nvSpPr>
            <p:cNvPr id="7" name="Freeform 7"/>
            <p:cNvSpPr/>
            <p:nvPr/>
          </p:nvSpPr>
          <p:spPr>
            <a:xfrm>
              <a:off x="0" y="0"/>
              <a:ext cx="1611413" cy="253560"/>
            </a:xfrm>
            <a:custGeom>
              <a:avLst/>
              <a:gdLst/>
              <a:ahLst/>
              <a:cxnLst/>
              <a:rect l="l" t="t" r="r" b="b"/>
              <a:pathLst>
                <a:path w="1611413" h="253560">
                  <a:moveTo>
                    <a:pt x="0" y="0"/>
                  </a:moveTo>
                  <a:lnTo>
                    <a:pt x="1611413" y="0"/>
                  </a:lnTo>
                  <a:lnTo>
                    <a:pt x="1611413" y="253560"/>
                  </a:lnTo>
                  <a:lnTo>
                    <a:pt x="0" y="253560"/>
                  </a:lnTo>
                  <a:close/>
                </a:path>
              </a:pathLst>
            </a:custGeom>
            <a:solidFill>
              <a:srgbClr val="303030"/>
            </a:solidFill>
          </p:spPr>
          <p:txBody>
            <a:bodyPr/>
            <a:lstStyle/>
            <a:p>
              <a:endParaRPr lang="en-US"/>
            </a:p>
          </p:txBody>
        </p:sp>
        <p:sp>
          <p:nvSpPr>
            <p:cNvPr id="8" name="TextBox 8"/>
            <p:cNvSpPr txBox="1"/>
            <p:nvPr/>
          </p:nvSpPr>
          <p:spPr>
            <a:xfrm>
              <a:off x="0" y="-76200"/>
              <a:ext cx="1611413" cy="329760"/>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545124" y="3152481"/>
            <a:ext cx="6419360"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Forms of Child Abuse</a:t>
            </a:r>
          </a:p>
        </p:txBody>
      </p:sp>
      <p:sp>
        <p:nvSpPr>
          <p:cNvPr id="10" name="TextBox 10"/>
          <p:cNvSpPr txBox="1"/>
          <p:nvPr/>
        </p:nvSpPr>
        <p:spPr>
          <a:xfrm>
            <a:off x="828675" y="4442490"/>
            <a:ext cx="17023853" cy="647774"/>
          </a:xfrm>
          <a:prstGeom prst="rect">
            <a:avLst/>
          </a:prstGeom>
        </p:spPr>
        <p:txBody>
          <a:bodyPr lIns="0" tIns="0" rIns="0" bIns="0" rtlCol="0" anchor="t">
            <a:spAutoFit/>
          </a:bodyPr>
          <a:lstStyle/>
          <a:p>
            <a:pPr marL="906780" lvl="1" indent="-453390" algn="l">
              <a:lnSpc>
                <a:spcPts val="5040"/>
              </a:lnSpc>
              <a:buFont typeface="Arial"/>
              <a:buChar char="•"/>
            </a:pPr>
            <a:r>
              <a:rPr lang="en-US" sz="4200" b="1">
                <a:solidFill>
                  <a:srgbClr val="9D1BE3"/>
                </a:solidFill>
                <a:latin typeface="Roboto Bold"/>
                <a:ea typeface="Roboto Bold"/>
                <a:cs typeface="Roboto Bold"/>
                <a:sym typeface="Roboto Bold"/>
              </a:rPr>
              <a:t>Sexual Exploitation:</a:t>
            </a:r>
            <a:r>
              <a:rPr lang="en-US" sz="4200" b="1">
                <a:solidFill>
                  <a:srgbClr val="004F59"/>
                </a:solidFill>
                <a:latin typeface="Roboto Bold"/>
                <a:ea typeface="Roboto Bold"/>
                <a:cs typeface="Roboto Bold"/>
                <a:sym typeface="Roboto Bold"/>
              </a:rPr>
              <a:t> Trafficking is also a form of child abuse.</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TextBox 12"/>
          <p:cNvSpPr txBox="1"/>
          <p:nvPr/>
        </p:nvSpPr>
        <p:spPr>
          <a:xfrm>
            <a:off x="4614905" y="9192629"/>
            <a:ext cx="9318112" cy="207719"/>
          </a:xfrm>
          <a:prstGeom prst="rect">
            <a:avLst/>
          </a:prstGeom>
        </p:spPr>
        <p:txBody>
          <a:bodyPr lIns="0" tIns="0" rIns="0" bIns="0" rtlCol="0" anchor="t">
            <a:spAutoFit/>
          </a:bodyPr>
          <a:lstStyle/>
          <a:p>
            <a:pPr algn="just">
              <a:lnSpc>
                <a:spcPts val="1679"/>
              </a:lnSpc>
            </a:pPr>
            <a:r>
              <a:rPr lang="en-US" sz="1200">
                <a:solidFill>
                  <a:srgbClr val="004F59"/>
                </a:solidFill>
                <a:latin typeface="Roboto"/>
                <a:ea typeface="Roboto"/>
                <a:cs typeface="Roboto"/>
                <a:sym typeface="Roboto"/>
              </a:rPr>
              <a:t>Joan A. Reid, Juliana Huard, &amp; Rachael A. Haskell (2015). Family-facilitated juvenile sex trafficking, Journal of Crime and Justice.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Freeform 15"/>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33</a:t>
            </a:r>
          </a:p>
        </p:txBody>
      </p:sp>
      <p:sp>
        <p:nvSpPr>
          <p:cNvPr id="7" name="Freeform 7"/>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grpSp>
        <p:nvGrpSpPr>
          <p:cNvPr id="8" name="Group 8"/>
          <p:cNvGrpSpPr/>
          <p:nvPr/>
        </p:nvGrpSpPr>
        <p:grpSpPr>
          <a:xfrm>
            <a:off x="1480713" y="3637496"/>
            <a:ext cx="8565638" cy="904943"/>
            <a:chOff x="0" y="0"/>
            <a:chExt cx="2255970" cy="238339"/>
          </a:xfrm>
        </p:grpSpPr>
        <p:sp>
          <p:nvSpPr>
            <p:cNvPr id="9" name="Freeform 9"/>
            <p:cNvSpPr/>
            <p:nvPr/>
          </p:nvSpPr>
          <p:spPr>
            <a:xfrm>
              <a:off x="0" y="0"/>
              <a:ext cx="2255970" cy="238339"/>
            </a:xfrm>
            <a:custGeom>
              <a:avLst/>
              <a:gdLst/>
              <a:ahLst/>
              <a:cxnLst/>
              <a:rect l="l" t="t" r="r" b="b"/>
              <a:pathLst>
                <a:path w="2255970" h="238339">
                  <a:moveTo>
                    <a:pt x="0" y="0"/>
                  </a:moveTo>
                  <a:lnTo>
                    <a:pt x="2255970" y="0"/>
                  </a:lnTo>
                  <a:lnTo>
                    <a:pt x="2255970"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255970"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874762" y="3513774"/>
            <a:ext cx="8356941" cy="102864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CHILD EXPLOITATION</a:t>
            </a:r>
          </a:p>
        </p:txBody>
      </p:sp>
      <p:sp>
        <p:nvSpPr>
          <p:cNvPr id="12" name="TextBox 12"/>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3" name="TextBox 13"/>
          <p:cNvSpPr txBox="1"/>
          <p:nvPr/>
        </p:nvSpPr>
        <p:spPr>
          <a:xfrm>
            <a:off x="1480713" y="4647197"/>
            <a:ext cx="16093852" cy="1653391"/>
          </a:xfrm>
          <a:prstGeom prst="rect">
            <a:avLst/>
          </a:prstGeom>
        </p:spPr>
        <p:txBody>
          <a:bodyPr lIns="0" tIns="0" rIns="0" bIns="0" rtlCol="0" anchor="t">
            <a:spAutoFit/>
          </a:bodyPr>
          <a:lstStyle/>
          <a:p>
            <a:pPr algn="l">
              <a:lnSpc>
                <a:spcPts val="6720"/>
              </a:lnSpc>
            </a:pPr>
            <a:r>
              <a:rPr lang="en-US" sz="4200" b="1">
                <a:solidFill>
                  <a:srgbClr val="004F59"/>
                </a:solidFill>
                <a:latin typeface="Roboto Bold"/>
                <a:ea typeface="Roboto Bold"/>
                <a:cs typeface="Roboto Bold"/>
                <a:sym typeface="Roboto Bold"/>
              </a:rPr>
              <a:t>Involves taking advantage of a child (under 18) for personal or financial gain. </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34</a:t>
            </a:r>
          </a:p>
        </p:txBody>
      </p:sp>
      <p:sp>
        <p:nvSpPr>
          <p:cNvPr id="7" name="Freeform 7"/>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8" name="TextBox 8"/>
          <p:cNvSpPr txBox="1"/>
          <p:nvPr/>
        </p:nvSpPr>
        <p:spPr>
          <a:xfrm>
            <a:off x="1480713" y="4590572"/>
            <a:ext cx="15949814" cy="1653391"/>
          </a:xfrm>
          <a:prstGeom prst="rect">
            <a:avLst/>
          </a:prstGeom>
        </p:spPr>
        <p:txBody>
          <a:bodyPr lIns="0" tIns="0" rIns="0" bIns="0" rtlCol="0" anchor="t">
            <a:spAutoFit/>
          </a:bodyPr>
          <a:lstStyle/>
          <a:p>
            <a:pPr algn="l">
              <a:lnSpc>
                <a:spcPts val="6720"/>
              </a:lnSpc>
            </a:pPr>
            <a:r>
              <a:rPr lang="en-US" sz="4200" b="1">
                <a:solidFill>
                  <a:srgbClr val="004F59"/>
                </a:solidFill>
                <a:latin typeface="Roboto Bold"/>
                <a:ea typeface="Roboto Bold"/>
                <a:cs typeface="Roboto Bold"/>
                <a:sym typeface="Roboto Bold"/>
              </a:rPr>
              <a:t>The use of a child for sexual acts in exchange for something of value, such as money, drugs, food, shelter, gifts, or protection.</a:t>
            </a:r>
          </a:p>
        </p:txBody>
      </p:sp>
      <p:grpSp>
        <p:nvGrpSpPr>
          <p:cNvPr id="9" name="Group 9"/>
          <p:cNvGrpSpPr/>
          <p:nvPr/>
        </p:nvGrpSpPr>
        <p:grpSpPr>
          <a:xfrm>
            <a:off x="1480713" y="3637496"/>
            <a:ext cx="11750186" cy="904943"/>
            <a:chOff x="0" y="0"/>
            <a:chExt cx="3094699" cy="238339"/>
          </a:xfrm>
        </p:grpSpPr>
        <p:sp>
          <p:nvSpPr>
            <p:cNvPr id="10" name="Freeform 10"/>
            <p:cNvSpPr/>
            <p:nvPr/>
          </p:nvSpPr>
          <p:spPr>
            <a:xfrm>
              <a:off x="0" y="0"/>
              <a:ext cx="3094699" cy="238339"/>
            </a:xfrm>
            <a:custGeom>
              <a:avLst/>
              <a:gdLst/>
              <a:ahLst/>
              <a:cxnLst/>
              <a:rect l="l" t="t" r="r" b="b"/>
              <a:pathLst>
                <a:path w="3094699" h="238339">
                  <a:moveTo>
                    <a:pt x="0" y="0"/>
                  </a:moveTo>
                  <a:lnTo>
                    <a:pt x="3094699" y="0"/>
                  </a:lnTo>
                  <a:lnTo>
                    <a:pt x="3094699"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3094699"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13106831" cy="1028702"/>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CHILD SEXUAL EXPLOITATION</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ABUSE VS. EXPLOITATION</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35</a:t>
            </a:r>
          </a:p>
        </p:txBody>
      </p:sp>
      <p:grpSp>
        <p:nvGrpSpPr>
          <p:cNvPr id="6" name="Group 6"/>
          <p:cNvGrpSpPr/>
          <p:nvPr/>
        </p:nvGrpSpPr>
        <p:grpSpPr>
          <a:xfrm>
            <a:off x="1433088" y="3306877"/>
            <a:ext cx="7527660" cy="904943"/>
            <a:chOff x="0" y="0"/>
            <a:chExt cx="1982594" cy="238339"/>
          </a:xfrm>
        </p:grpSpPr>
        <p:sp>
          <p:nvSpPr>
            <p:cNvPr id="7" name="Freeform 7"/>
            <p:cNvSpPr/>
            <p:nvPr/>
          </p:nvSpPr>
          <p:spPr>
            <a:xfrm>
              <a:off x="0" y="0"/>
              <a:ext cx="1982594" cy="238339"/>
            </a:xfrm>
            <a:custGeom>
              <a:avLst/>
              <a:gdLst/>
              <a:ahLst/>
              <a:cxnLst/>
              <a:rect l="l" t="t" r="r" b="b"/>
              <a:pathLst>
                <a:path w="1982594" h="238339">
                  <a:moveTo>
                    <a:pt x="0" y="0"/>
                  </a:moveTo>
                  <a:lnTo>
                    <a:pt x="1982594" y="0"/>
                  </a:lnTo>
                  <a:lnTo>
                    <a:pt x="1982594"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1982594"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732796" y="3325923"/>
            <a:ext cx="751691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Forms of Child Exploitation</a:t>
            </a:r>
          </a:p>
        </p:txBody>
      </p:sp>
      <p:sp>
        <p:nvSpPr>
          <p:cNvPr id="10" name="TextBox 10"/>
          <p:cNvSpPr txBox="1"/>
          <p:nvPr/>
        </p:nvSpPr>
        <p:spPr>
          <a:xfrm>
            <a:off x="1732796" y="4644539"/>
            <a:ext cx="15243348" cy="1464945"/>
          </a:xfrm>
          <a:prstGeom prst="rect">
            <a:avLst/>
          </a:prstGeom>
        </p:spPr>
        <p:txBody>
          <a:bodyPr lIns="0" tIns="0" rIns="0" bIns="0" rtlCol="0" anchor="t">
            <a:spAutoFit/>
          </a:bodyPr>
          <a:lstStyle/>
          <a:p>
            <a:pPr algn="l">
              <a:lnSpc>
                <a:spcPts val="5880"/>
              </a:lnSpc>
            </a:pPr>
            <a:r>
              <a:rPr lang="en-US" sz="4200" b="1">
                <a:solidFill>
                  <a:srgbClr val="9D1BE3"/>
                </a:solidFill>
                <a:latin typeface="Roboto Bold"/>
                <a:ea typeface="Roboto Bold"/>
                <a:cs typeface="Roboto Bold"/>
                <a:sym typeface="Roboto Bold"/>
              </a:rPr>
              <a:t>Sex Trafficking:</a:t>
            </a:r>
            <a:r>
              <a:rPr lang="en-US" sz="4200" b="1">
                <a:solidFill>
                  <a:srgbClr val="004F59"/>
                </a:solidFill>
                <a:latin typeface="Roboto Bold"/>
                <a:ea typeface="Roboto Bold"/>
                <a:cs typeface="Roboto Bold"/>
                <a:sym typeface="Roboto Bold"/>
              </a:rPr>
              <a:t> A child is made to engage in sexual acts in exchange for something of value.</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ABUSE VS. EXPLOITATION</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36</a:t>
            </a:r>
          </a:p>
        </p:txBody>
      </p:sp>
      <p:grpSp>
        <p:nvGrpSpPr>
          <p:cNvPr id="6" name="Group 6"/>
          <p:cNvGrpSpPr/>
          <p:nvPr/>
        </p:nvGrpSpPr>
        <p:grpSpPr>
          <a:xfrm>
            <a:off x="1433088" y="3306877"/>
            <a:ext cx="7527660" cy="904943"/>
            <a:chOff x="0" y="0"/>
            <a:chExt cx="1982594" cy="238339"/>
          </a:xfrm>
        </p:grpSpPr>
        <p:sp>
          <p:nvSpPr>
            <p:cNvPr id="7" name="Freeform 7"/>
            <p:cNvSpPr/>
            <p:nvPr/>
          </p:nvSpPr>
          <p:spPr>
            <a:xfrm>
              <a:off x="0" y="0"/>
              <a:ext cx="1982594" cy="238339"/>
            </a:xfrm>
            <a:custGeom>
              <a:avLst/>
              <a:gdLst/>
              <a:ahLst/>
              <a:cxnLst/>
              <a:rect l="l" t="t" r="r" b="b"/>
              <a:pathLst>
                <a:path w="1982594" h="238339">
                  <a:moveTo>
                    <a:pt x="0" y="0"/>
                  </a:moveTo>
                  <a:lnTo>
                    <a:pt x="1982594" y="0"/>
                  </a:lnTo>
                  <a:lnTo>
                    <a:pt x="1982594"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1982594"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732796" y="3325923"/>
            <a:ext cx="751691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Forms of Child Exploitation</a:t>
            </a:r>
          </a:p>
        </p:txBody>
      </p:sp>
      <p:sp>
        <p:nvSpPr>
          <p:cNvPr id="10" name="TextBox 10"/>
          <p:cNvSpPr txBox="1"/>
          <p:nvPr/>
        </p:nvSpPr>
        <p:spPr>
          <a:xfrm>
            <a:off x="1732796" y="4644539"/>
            <a:ext cx="15243348" cy="1464945"/>
          </a:xfrm>
          <a:prstGeom prst="rect">
            <a:avLst/>
          </a:prstGeom>
        </p:spPr>
        <p:txBody>
          <a:bodyPr lIns="0" tIns="0" rIns="0" bIns="0" rtlCol="0" anchor="t">
            <a:spAutoFit/>
          </a:bodyPr>
          <a:lstStyle/>
          <a:p>
            <a:pPr algn="l">
              <a:lnSpc>
                <a:spcPts val="5880"/>
              </a:lnSpc>
            </a:pPr>
            <a:r>
              <a:rPr lang="en-US" sz="4200" b="1">
                <a:solidFill>
                  <a:srgbClr val="9D1BE3"/>
                </a:solidFill>
                <a:latin typeface="Roboto Bold"/>
                <a:ea typeface="Roboto Bold"/>
                <a:cs typeface="Roboto Bold"/>
                <a:sym typeface="Roboto Bold"/>
              </a:rPr>
              <a:t>Grooming:</a:t>
            </a:r>
            <a:r>
              <a:rPr lang="en-US" sz="4200" b="1">
                <a:solidFill>
                  <a:srgbClr val="004F59"/>
                </a:solidFill>
                <a:latin typeface="Roboto Bold"/>
                <a:ea typeface="Roboto Bold"/>
                <a:cs typeface="Roboto Bold"/>
                <a:sym typeface="Roboto Bold"/>
              </a:rPr>
              <a:t> An adult builds trust to manipulate or prepare a child for abuse or exploitation.</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ABUSE VS. EXPLOITATION</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37</a:t>
            </a:r>
          </a:p>
        </p:txBody>
      </p:sp>
      <p:grpSp>
        <p:nvGrpSpPr>
          <p:cNvPr id="6" name="Group 6"/>
          <p:cNvGrpSpPr/>
          <p:nvPr/>
        </p:nvGrpSpPr>
        <p:grpSpPr>
          <a:xfrm>
            <a:off x="1433088" y="3306877"/>
            <a:ext cx="7527660" cy="904943"/>
            <a:chOff x="0" y="0"/>
            <a:chExt cx="1982594" cy="238339"/>
          </a:xfrm>
        </p:grpSpPr>
        <p:sp>
          <p:nvSpPr>
            <p:cNvPr id="7" name="Freeform 7"/>
            <p:cNvSpPr/>
            <p:nvPr/>
          </p:nvSpPr>
          <p:spPr>
            <a:xfrm>
              <a:off x="0" y="0"/>
              <a:ext cx="1982594" cy="238339"/>
            </a:xfrm>
            <a:custGeom>
              <a:avLst/>
              <a:gdLst/>
              <a:ahLst/>
              <a:cxnLst/>
              <a:rect l="l" t="t" r="r" b="b"/>
              <a:pathLst>
                <a:path w="1982594" h="238339">
                  <a:moveTo>
                    <a:pt x="0" y="0"/>
                  </a:moveTo>
                  <a:lnTo>
                    <a:pt x="1982594" y="0"/>
                  </a:lnTo>
                  <a:lnTo>
                    <a:pt x="1982594"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1982594"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732796" y="3325923"/>
            <a:ext cx="751691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Forms of Child Exploitation</a:t>
            </a:r>
          </a:p>
        </p:txBody>
      </p:sp>
      <p:sp>
        <p:nvSpPr>
          <p:cNvPr id="10" name="TextBox 10"/>
          <p:cNvSpPr txBox="1"/>
          <p:nvPr/>
        </p:nvSpPr>
        <p:spPr>
          <a:xfrm>
            <a:off x="1732796" y="4644539"/>
            <a:ext cx="14920919" cy="1464945"/>
          </a:xfrm>
          <a:prstGeom prst="rect">
            <a:avLst/>
          </a:prstGeom>
        </p:spPr>
        <p:txBody>
          <a:bodyPr lIns="0" tIns="0" rIns="0" bIns="0" rtlCol="0" anchor="t">
            <a:spAutoFit/>
          </a:bodyPr>
          <a:lstStyle/>
          <a:p>
            <a:pPr algn="l">
              <a:lnSpc>
                <a:spcPts val="5880"/>
              </a:lnSpc>
            </a:pPr>
            <a:r>
              <a:rPr lang="en-US" sz="4200" b="1">
                <a:solidFill>
                  <a:srgbClr val="9D1BE3"/>
                </a:solidFill>
                <a:latin typeface="Roboto Bold"/>
                <a:ea typeface="Roboto Bold"/>
                <a:cs typeface="Roboto Bold"/>
                <a:sym typeface="Roboto Bold"/>
              </a:rPr>
              <a:t>Sextortion:</a:t>
            </a:r>
            <a:r>
              <a:rPr lang="en-US" sz="4200" b="1">
                <a:solidFill>
                  <a:srgbClr val="004F59"/>
                </a:solidFill>
                <a:latin typeface="Roboto Bold"/>
                <a:ea typeface="Roboto Bold"/>
                <a:cs typeface="Roboto Bold"/>
                <a:sym typeface="Roboto Bold"/>
              </a:rPr>
              <a:t> Threatening or blackmailing a child to obtain sexual images, videos, or acts.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ABUSE VS. EXPLOITATION</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38</a:t>
            </a:r>
          </a:p>
        </p:txBody>
      </p:sp>
      <p:sp>
        <p:nvSpPr>
          <p:cNvPr id="6" name="TextBox 6"/>
          <p:cNvSpPr txBox="1"/>
          <p:nvPr/>
        </p:nvSpPr>
        <p:spPr>
          <a:xfrm>
            <a:off x="1732796" y="4652742"/>
            <a:ext cx="15243348" cy="1464945"/>
          </a:xfrm>
          <a:prstGeom prst="rect">
            <a:avLst/>
          </a:prstGeom>
        </p:spPr>
        <p:txBody>
          <a:bodyPr lIns="0" tIns="0" rIns="0" bIns="0" rtlCol="0" anchor="t">
            <a:spAutoFit/>
          </a:bodyPr>
          <a:lstStyle/>
          <a:p>
            <a:pPr algn="l">
              <a:lnSpc>
                <a:spcPts val="5880"/>
              </a:lnSpc>
            </a:pPr>
            <a:r>
              <a:rPr lang="en-US" sz="4200" b="1">
                <a:solidFill>
                  <a:srgbClr val="9D1BE3"/>
                </a:solidFill>
                <a:latin typeface="Roboto Bold"/>
                <a:ea typeface="Roboto Bold"/>
                <a:cs typeface="Roboto Bold"/>
                <a:sym typeface="Roboto Bold"/>
              </a:rPr>
              <a:t>Child Sexual Abuse Material (CSAM):</a:t>
            </a:r>
            <a:r>
              <a:rPr lang="en-US" sz="4200" b="1">
                <a:solidFill>
                  <a:srgbClr val="004F59"/>
                </a:solidFill>
                <a:latin typeface="Roboto Bold"/>
                <a:ea typeface="Roboto Bold"/>
                <a:cs typeface="Roboto Bold"/>
                <a:sym typeface="Roboto Bold"/>
              </a:rPr>
              <a:t> Sexual images or videos of children, sometimes called child pornography.</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8" name="Group 8"/>
          <p:cNvGrpSpPr/>
          <p:nvPr/>
        </p:nvGrpSpPr>
        <p:grpSpPr>
          <a:xfrm>
            <a:off x="1433088" y="3306877"/>
            <a:ext cx="7527660" cy="904943"/>
            <a:chOff x="0" y="0"/>
            <a:chExt cx="1982594" cy="238339"/>
          </a:xfrm>
        </p:grpSpPr>
        <p:sp>
          <p:nvSpPr>
            <p:cNvPr id="9" name="Freeform 9"/>
            <p:cNvSpPr/>
            <p:nvPr/>
          </p:nvSpPr>
          <p:spPr>
            <a:xfrm>
              <a:off x="0" y="0"/>
              <a:ext cx="1982594" cy="238339"/>
            </a:xfrm>
            <a:custGeom>
              <a:avLst/>
              <a:gdLst/>
              <a:ahLst/>
              <a:cxnLst/>
              <a:rect l="l" t="t" r="r" b="b"/>
              <a:pathLst>
                <a:path w="1982594" h="238339">
                  <a:moveTo>
                    <a:pt x="0" y="0"/>
                  </a:moveTo>
                  <a:lnTo>
                    <a:pt x="1982594" y="0"/>
                  </a:lnTo>
                  <a:lnTo>
                    <a:pt x="1982594"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982594"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32796" y="3325923"/>
            <a:ext cx="751691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Forms of Child Exploitation</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ABUSE VS. EXPLOITATION</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39</a:t>
            </a:r>
          </a:p>
        </p:txBody>
      </p:sp>
      <p:sp>
        <p:nvSpPr>
          <p:cNvPr id="6" name="TextBox 6"/>
          <p:cNvSpPr txBox="1"/>
          <p:nvPr/>
        </p:nvSpPr>
        <p:spPr>
          <a:xfrm>
            <a:off x="1732796" y="4652742"/>
            <a:ext cx="14757264" cy="1464945"/>
          </a:xfrm>
          <a:prstGeom prst="rect">
            <a:avLst/>
          </a:prstGeom>
        </p:spPr>
        <p:txBody>
          <a:bodyPr lIns="0" tIns="0" rIns="0" bIns="0" rtlCol="0" anchor="t">
            <a:spAutoFit/>
          </a:bodyPr>
          <a:lstStyle/>
          <a:p>
            <a:pPr algn="l">
              <a:lnSpc>
                <a:spcPts val="5880"/>
              </a:lnSpc>
            </a:pPr>
            <a:r>
              <a:rPr lang="en-US" sz="4200" b="1">
                <a:solidFill>
                  <a:srgbClr val="9D1BE3"/>
                </a:solidFill>
                <a:latin typeface="Roboto Bold"/>
                <a:ea typeface="Roboto Bold"/>
                <a:cs typeface="Roboto Bold"/>
                <a:sym typeface="Roboto Bold"/>
              </a:rPr>
              <a:t>Child Labor:</a:t>
            </a:r>
            <a:r>
              <a:rPr lang="en-US" sz="4200" b="1">
                <a:solidFill>
                  <a:srgbClr val="004F59"/>
                </a:solidFill>
                <a:latin typeface="Roboto Bold"/>
                <a:ea typeface="Roboto Bold"/>
                <a:cs typeface="Roboto Bold"/>
                <a:sym typeface="Roboto Bold"/>
              </a:rPr>
              <a:t> Forcing or manipulating a child to work in harmful, illegal, or unsafe conditions.</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8" name="Group 8"/>
          <p:cNvGrpSpPr/>
          <p:nvPr/>
        </p:nvGrpSpPr>
        <p:grpSpPr>
          <a:xfrm>
            <a:off x="1433088" y="3306877"/>
            <a:ext cx="7527660" cy="904943"/>
            <a:chOff x="0" y="0"/>
            <a:chExt cx="1982594" cy="238339"/>
          </a:xfrm>
        </p:grpSpPr>
        <p:sp>
          <p:nvSpPr>
            <p:cNvPr id="9" name="Freeform 9"/>
            <p:cNvSpPr/>
            <p:nvPr/>
          </p:nvSpPr>
          <p:spPr>
            <a:xfrm>
              <a:off x="0" y="0"/>
              <a:ext cx="1982594" cy="238339"/>
            </a:xfrm>
            <a:custGeom>
              <a:avLst/>
              <a:gdLst/>
              <a:ahLst/>
              <a:cxnLst/>
              <a:rect l="l" t="t" r="r" b="b"/>
              <a:pathLst>
                <a:path w="1982594" h="238339">
                  <a:moveTo>
                    <a:pt x="0" y="0"/>
                  </a:moveTo>
                  <a:lnTo>
                    <a:pt x="1982594" y="0"/>
                  </a:lnTo>
                  <a:lnTo>
                    <a:pt x="1982594"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982594"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32796" y="3325923"/>
            <a:ext cx="751691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Forms of Child Exploitation</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6757799" y="4211363"/>
            <a:ext cx="9075459" cy="3960258"/>
            <a:chOff x="0" y="0"/>
            <a:chExt cx="2490964" cy="1086982"/>
          </a:xfrm>
        </p:grpSpPr>
        <p:sp>
          <p:nvSpPr>
            <p:cNvPr id="8" name="Freeform 8"/>
            <p:cNvSpPr/>
            <p:nvPr/>
          </p:nvSpPr>
          <p:spPr>
            <a:xfrm>
              <a:off x="0" y="0"/>
              <a:ext cx="2490964" cy="1086982"/>
            </a:xfrm>
            <a:custGeom>
              <a:avLst/>
              <a:gdLst/>
              <a:ahLst/>
              <a:cxnLst/>
              <a:rect l="l" t="t" r="r" b="b"/>
              <a:pathLst>
                <a:path w="2490964" h="1086982">
                  <a:moveTo>
                    <a:pt x="0" y="0"/>
                  </a:moveTo>
                  <a:lnTo>
                    <a:pt x="2490964" y="0"/>
                  </a:lnTo>
                  <a:lnTo>
                    <a:pt x="2490964" y="1086982"/>
                  </a:lnTo>
                  <a:lnTo>
                    <a:pt x="0" y="1086982"/>
                  </a:lnTo>
                  <a:close/>
                </a:path>
              </a:pathLst>
            </a:custGeom>
            <a:solidFill>
              <a:srgbClr val="BAF3FA"/>
            </a:solidFill>
          </p:spPr>
          <p:txBody>
            <a:bodyPr/>
            <a:lstStyle/>
            <a:p>
              <a:endParaRPr lang="en-US"/>
            </a:p>
          </p:txBody>
        </p:sp>
        <p:sp>
          <p:nvSpPr>
            <p:cNvPr id="9" name="TextBox 9"/>
            <p:cNvSpPr txBox="1"/>
            <p:nvPr/>
          </p:nvSpPr>
          <p:spPr>
            <a:xfrm>
              <a:off x="0" y="-38100"/>
              <a:ext cx="2490964" cy="1125082"/>
            </a:xfrm>
            <a:prstGeom prst="rect">
              <a:avLst/>
            </a:prstGeom>
          </p:spPr>
          <p:txBody>
            <a:bodyPr lIns="50800" tIns="50800" rIns="50800" bIns="50800" rtlCol="0" anchor="ctr"/>
            <a:lstStyle/>
            <a:p>
              <a:pPr algn="ctr">
                <a:lnSpc>
                  <a:spcPts val="2899"/>
                </a:lnSpc>
              </a:pPr>
              <a:endParaRPr/>
            </a:p>
          </p:txBody>
        </p:sp>
      </p:grpSp>
      <p:sp>
        <p:nvSpPr>
          <p:cNvPr id="10" name="TextBox 10"/>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11" name="TextBox 11"/>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12" name="TextBox 12"/>
          <p:cNvSpPr txBox="1"/>
          <p:nvPr/>
        </p:nvSpPr>
        <p:spPr>
          <a:xfrm>
            <a:off x="8183000" y="4740395"/>
            <a:ext cx="7023201" cy="2950738"/>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SEXUAL EXPLOITATION </a:t>
            </a:r>
            <a:r>
              <a:rPr lang="en-US" sz="4199">
                <a:solidFill>
                  <a:srgbClr val="004F59"/>
                </a:solidFill>
                <a:latin typeface="Roboto"/>
                <a:ea typeface="Roboto"/>
                <a:cs typeface="Roboto"/>
                <a:sym typeface="Roboto"/>
              </a:rPr>
              <a:t>includes grooming, sextortion, pornography </a:t>
            </a:r>
          </a:p>
          <a:p>
            <a:pPr algn="ctr">
              <a:lnSpc>
                <a:spcPts val="5879"/>
              </a:lnSpc>
            </a:pPr>
            <a:r>
              <a:rPr lang="en-US" sz="4199">
                <a:solidFill>
                  <a:srgbClr val="004F59"/>
                </a:solidFill>
                <a:latin typeface="Roboto"/>
                <a:ea typeface="Roboto"/>
                <a:cs typeface="Roboto"/>
                <a:sym typeface="Roboto"/>
              </a:rPr>
              <a:t>&amp; sex trafficking.</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4</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id="15" name="Freeform 15"/>
          <p:cNvSpPr/>
          <p:nvPr/>
        </p:nvSpPr>
        <p:spPr>
          <a:xfrm>
            <a:off x="1933398" y="2832478"/>
            <a:ext cx="6771839" cy="6292417"/>
          </a:xfrm>
          <a:custGeom>
            <a:avLst/>
            <a:gdLst/>
            <a:ahLst/>
            <a:cxnLst/>
            <a:rect l="l" t="t" r="r" b="b"/>
            <a:pathLst>
              <a:path w="6771839" h="6292417">
                <a:moveTo>
                  <a:pt x="0" y="0"/>
                </a:moveTo>
                <a:lnTo>
                  <a:pt x="6771839" y="0"/>
                </a:lnTo>
                <a:lnTo>
                  <a:pt x="6771839" y="6292417"/>
                </a:lnTo>
                <a:lnTo>
                  <a:pt x="0" y="629241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5121189"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The ability to impact the actions, behavior, or opinions of others without using force or direct control.</a:t>
            </a:r>
          </a:p>
        </p:txBody>
      </p:sp>
      <p:grpSp>
        <p:nvGrpSpPr>
          <p:cNvPr id="9" name="Group 9"/>
          <p:cNvGrpSpPr/>
          <p:nvPr/>
        </p:nvGrpSpPr>
        <p:grpSpPr>
          <a:xfrm>
            <a:off x="1480713" y="3637496"/>
            <a:ext cx="4815228" cy="904943"/>
            <a:chOff x="0" y="0"/>
            <a:chExt cx="1268208" cy="238339"/>
          </a:xfrm>
        </p:grpSpPr>
        <p:sp>
          <p:nvSpPr>
            <p:cNvPr id="10" name="Freeform 10"/>
            <p:cNvSpPr/>
            <p:nvPr/>
          </p:nvSpPr>
          <p:spPr>
            <a:xfrm>
              <a:off x="0" y="0"/>
              <a:ext cx="1268208" cy="238339"/>
            </a:xfrm>
            <a:custGeom>
              <a:avLst/>
              <a:gdLst/>
              <a:ahLst/>
              <a:cxnLst/>
              <a:rect l="l" t="t" r="r" b="b"/>
              <a:pathLst>
                <a:path w="1268208" h="238339">
                  <a:moveTo>
                    <a:pt x="0" y="0"/>
                  </a:moveTo>
                  <a:lnTo>
                    <a:pt x="1268208" y="0"/>
                  </a:lnTo>
                  <a:lnTo>
                    <a:pt x="1268208"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268208"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43300"/>
            <a:ext cx="6855588" cy="1028648"/>
          </a:xfrm>
          <a:prstGeom prst="rect">
            <a:avLst/>
          </a:prstGeom>
        </p:spPr>
        <p:txBody>
          <a:bodyPr lIns="0" tIns="0" rIns="0" bIns="0" rtlCol="0" anchor="t">
            <a:spAutoFit/>
          </a:bodyPr>
          <a:lstStyle/>
          <a:p>
            <a:pPr algn="l">
              <a:lnSpc>
                <a:spcPts val="8399"/>
              </a:lnSpc>
            </a:pPr>
            <a:r>
              <a:rPr lang="en-US" sz="5999" b="1" dirty="0">
                <a:solidFill>
                  <a:srgbClr val="FFFFFF"/>
                </a:solidFill>
                <a:latin typeface="Roboto Bold"/>
                <a:ea typeface="Roboto Bold"/>
                <a:cs typeface="Roboto Bold"/>
                <a:sym typeface="Roboto Bold"/>
              </a:rPr>
              <a:t>INFLUENCE</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40</a:t>
            </a:r>
          </a:p>
        </p:txBody>
      </p:sp>
      <p:sp>
        <p:nvSpPr>
          <p:cNvPr id="15" name="Freeform 15"/>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41</a:t>
            </a:r>
          </a:p>
        </p:txBody>
      </p:sp>
      <p:sp>
        <p:nvSpPr>
          <p:cNvPr id="7" name="Freeform 7"/>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grpSp>
        <p:nvGrpSpPr>
          <p:cNvPr id="8" name="Group 8"/>
          <p:cNvGrpSpPr/>
          <p:nvPr/>
        </p:nvGrpSpPr>
        <p:grpSpPr>
          <a:xfrm>
            <a:off x="1480713" y="3637496"/>
            <a:ext cx="6397016" cy="904943"/>
            <a:chOff x="0" y="0"/>
            <a:chExt cx="1684811" cy="238339"/>
          </a:xfrm>
        </p:grpSpPr>
        <p:sp>
          <p:nvSpPr>
            <p:cNvPr id="9" name="Freeform 9"/>
            <p:cNvSpPr/>
            <p:nvPr/>
          </p:nvSpPr>
          <p:spPr>
            <a:xfrm>
              <a:off x="0" y="0"/>
              <a:ext cx="1684811" cy="238339"/>
            </a:xfrm>
            <a:custGeom>
              <a:avLst/>
              <a:gdLst/>
              <a:ahLst/>
              <a:cxnLst/>
              <a:rect l="l" t="t" r="r" b="b"/>
              <a:pathLst>
                <a:path w="1684811" h="238339">
                  <a:moveTo>
                    <a:pt x="0" y="0"/>
                  </a:moveTo>
                  <a:lnTo>
                    <a:pt x="1684811" y="0"/>
                  </a:lnTo>
                  <a:lnTo>
                    <a:pt x="1684811"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684811"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874762" y="3513774"/>
            <a:ext cx="7022405" cy="102864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MIND CONTROL</a:t>
            </a:r>
          </a:p>
        </p:txBody>
      </p:sp>
      <p:sp>
        <p:nvSpPr>
          <p:cNvPr id="12" name="TextBox 12"/>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3" name="TextBox 13"/>
          <p:cNvSpPr txBox="1"/>
          <p:nvPr/>
        </p:nvSpPr>
        <p:spPr>
          <a:xfrm>
            <a:off x="1480713" y="4647197"/>
            <a:ext cx="16093852" cy="1653391"/>
          </a:xfrm>
          <a:prstGeom prst="rect">
            <a:avLst/>
          </a:prstGeom>
        </p:spPr>
        <p:txBody>
          <a:bodyPr lIns="0" tIns="0" rIns="0" bIns="0" rtlCol="0" anchor="t">
            <a:spAutoFit/>
          </a:bodyPr>
          <a:lstStyle/>
          <a:p>
            <a:pPr algn="l">
              <a:lnSpc>
                <a:spcPts val="6720"/>
              </a:lnSpc>
            </a:pPr>
            <a:r>
              <a:rPr lang="en-US" sz="4200" b="1">
                <a:solidFill>
                  <a:srgbClr val="004F59"/>
                </a:solidFill>
                <a:latin typeface="Roboto Bold"/>
                <a:ea typeface="Roboto Bold"/>
                <a:cs typeface="Roboto Bold"/>
                <a:sym typeface="Roboto Bold"/>
              </a:rPr>
              <a:t>When someone influences a person’s thoughts, feelings, and beliefs to control their actions.</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38563"/>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257233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FAMILY TRAFFICKERS</a:t>
            </a:r>
          </a:p>
        </p:txBody>
      </p:sp>
      <p:grpSp>
        <p:nvGrpSpPr>
          <p:cNvPr id="7" name="Group 7"/>
          <p:cNvGrpSpPr/>
          <p:nvPr/>
        </p:nvGrpSpPr>
        <p:grpSpPr>
          <a:xfrm>
            <a:off x="1480713" y="4598255"/>
            <a:ext cx="12120620" cy="2113385"/>
            <a:chOff x="0" y="0"/>
            <a:chExt cx="3192262" cy="556612"/>
          </a:xfrm>
        </p:grpSpPr>
        <p:sp>
          <p:nvSpPr>
            <p:cNvPr id="8" name="Freeform 8"/>
            <p:cNvSpPr/>
            <p:nvPr/>
          </p:nvSpPr>
          <p:spPr>
            <a:xfrm>
              <a:off x="0" y="0"/>
              <a:ext cx="3192262" cy="556612"/>
            </a:xfrm>
            <a:custGeom>
              <a:avLst/>
              <a:gdLst/>
              <a:ahLst/>
              <a:cxnLst/>
              <a:rect l="l" t="t" r="r" b="b"/>
              <a:pathLst>
                <a:path w="3192262" h="556612">
                  <a:moveTo>
                    <a:pt x="0" y="0"/>
                  </a:moveTo>
                  <a:lnTo>
                    <a:pt x="3192262" y="0"/>
                  </a:lnTo>
                  <a:lnTo>
                    <a:pt x="3192262" y="556612"/>
                  </a:lnTo>
                  <a:lnTo>
                    <a:pt x="0" y="556612"/>
                  </a:lnTo>
                  <a:close/>
                </a:path>
              </a:pathLst>
            </a:custGeom>
            <a:solidFill>
              <a:srgbClr val="303030"/>
            </a:solidFill>
          </p:spPr>
          <p:txBody>
            <a:bodyPr/>
            <a:lstStyle/>
            <a:p>
              <a:endParaRPr lang="en-US"/>
            </a:p>
          </p:txBody>
        </p:sp>
        <p:sp>
          <p:nvSpPr>
            <p:cNvPr id="9" name="TextBox 9"/>
            <p:cNvSpPr txBox="1"/>
            <p:nvPr/>
          </p:nvSpPr>
          <p:spPr>
            <a:xfrm>
              <a:off x="0" y="-76200"/>
              <a:ext cx="3192262" cy="632812"/>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811417" y="4826299"/>
            <a:ext cx="11970109"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Which family member is most often involved in trafficking children within their family?</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42</a:t>
            </a:r>
          </a:p>
        </p:txBody>
      </p:sp>
      <p:sp>
        <p:nvSpPr>
          <p:cNvPr id="15" name="Freeform 15"/>
          <p:cNvSpPr/>
          <p:nvPr/>
        </p:nvSpPr>
        <p:spPr>
          <a:xfrm>
            <a:off x="144353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6"/>
            <a:stretch>
              <a:fillRect l="-24906" r="-1769"/>
            </a:stretch>
          </a:blipFill>
        </p:spPr>
        <p:txBody>
          <a:bodyPr/>
          <a:lstStyle/>
          <a:p>
            <a:endParaRPr lang="en-US"/>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3037404" y="4613411"/>
            <a:ext cx="12096282" cy="287972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Mothers</a:t>
            </a:r>
            <a:r>
              <a:rPr lang="en-US" sz="5499">
                <a:solidFill>
                  <a:srgbClr val="303030"/>
                </a:solidFill>
                <a:latin typeface="Roboto"/>
                <a:ea typeface="Roboto"/>
                <a:cs typeface="Roboto"/>
                <a:sym typeface="Roboto"/>
              </a:rPr>
              <a:t> are most often the person responsible for trafficking children within the family.</a:t>
            </a:r>
            <a:r>
              <a:rPr lang="en-US" sz="5499">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43</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5814764" y="9229725"/>
            <a:ext cx="8796764" cy="626968"/>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Allert, J. (2022). Domestic Minor Familial Sex Trafficking: A National Study of Prevalence, Characteristics, and Challenges across the Justice Process, p. 21. Institute for Shelter Care.</a:t>
            </a:r>
          </a:p>
          <a:p>
            <a:pPr algn="l">
              <a:lnSpc>
                <a:spcPts val="1679"/>
              </a:lnSpc>
            </a:pPr>
            <a:endParaRPr lang="en-US" sz="1200">
              <a:solidFill>
                <a:srgbClr val="303030"/>
              </a:solidFill>
              <a:latin typeface="Roboto"/>
              <a:ea typeface="Roboto"/>
              <a:cs typeface="Roboto"/>
              <a:sym typeface="Roboto"/>
            </a:endParaRPr>
          </a:p>
        </p:txBody>
      </p:sp>
      <p:sp>
        <p:nvSpPr>
          <p:cNvPr id="11" name="TextBox 11"/>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44</a:t>
            </a:r>
          </a:p>
        </p:txBody>
      </p:sp>
      <p:grpSp>
        <p:nvGrpSpPr>
          <p:cNvPr id="5" name="Group 5"/>
          <p:cNvGrpSpPr/>
          <p:nvPr/>
        </p:nvGrpSpPr>
        <p:grpSpPr>
          <a:xfrm>
            <a:off x="1480713" y="3325442"/>
            <a:ext cx="7310754" cy="991632"/>
            <a:chOff x="0" y="0"/>
            <a:chExt cx="1925466" cy="261171"/>
          </a:xfrm>
        </p:grpSpPr>
        <p:sp>
          <p:nvSpPr>
            <p:cNvPr id="6" name="Freeform 6"/>
            <p:cNvSpPr/>
            <p:nvPr/>
          </p:nvSpPr>
          <p:spPr>
            <a:xfrm>
              <a:off x="0" y="0"/>
              <a:ext cx="1925466" cy="261171"/>
            </a:xfrm>
            <a:custGeom>
              <a:avLst/>
              <a:gdLst/>
              <a:ahLst/>
              <a:cxnLst/>
              <a:rect l="l" t="t" r="r" b="b"/>
              <a:pathLst>
                <a:path w="1925466" h="261171">
                  <a:moveTo>
                    <a:pt x="0" y="0"/>
                  </a:moveTo>
                  <a:lnTo>
                    <a:pt x="1925466" y="0"/>
                  </a:lnTo>
                  <a:lnTo>
                    <a:pt x="1925466" y="261171"/>
                  </a:lnTo>
                  <a:lnTo>
                    <a:pt x="0" y="261171"/>
                  </a:lnTo>
                  <a:close/>
                </a:path>
              </a:pathLst>
            </a:custGeom>
            <a:solidFill>
              <a:srgbClr val="303030"/>
            </a:solidFill>
          </p:spPr>
          <p:txBody>
            <a:bodyPr/>
            <a:lstStyle/>
            <a:p>
              <a:endParaRPr lang="en-US"/>
            </a:p>
          </p:txBody>
        </p:sp>
        <p:sp>
          <p:nvSpPr>
            <p:cNvPr id="7" name="TextBox 7"/>
            <p:cNvSpPr txBox="1"/>
            <p:nvPr/>
          </p:nvSpPr>
          <p:spPr>
            <a:xfrm>
              <a:off x="0" y="-76200"/>
              <a:ext cx="1925466" cy="337371"/>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3387884"/>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Different Family Members</a:t>
            </a:r>
          </a:p>
        </p:txBody>
      </p:sp>
      <p:sp>
        <p:nvSpPr>
          <p:cNvPr id="9" name="TextBox 9"/>
          <p:cNvSpPr txBox="1"/>
          <p:nvPr/>
        </p:nvSpPr>
        <p:spPr>
          <a:xfrm>
            <a:off x="1780421" y="4654286"/>
            <a:ext cx="13746337" cy="1464945"/>
          </a:xfrm>
          <a:prstGeom prst="rect">
            <a:avLst/>
          </a:prstGeom>
        </p:spPr>
        <p:txBody>
          <a:bodyPr lIns="0" tIns="0" rIns="0" bIns="0" rtlCol="0" anchor="t">
            <a:spAutoFit/>
          </a:bodyPr>
          <a:lstStyle/>
          <a:p>
            <a:pPr algn="l">
              <a:lnSpc>
                <a:spcPts val="5880"/>
              </a:lnSpc>
            </a:pPr>
            <a:r>
              <a:rPr lang="en-US" sz="4200" b="1">
                <a:solidFill>
                  <a:srgbClr val="9D1BE3"/>
                </a:solidFill>
                <a:latin typeface="Roboto Bold"/>
                <a:ea typeface="Roboto Bold"/>
                <a:cs typeface="Roboto Bold"/>
                <a:sym typeface="Roboto Bold"/>
              </a:rPr>
              <a:t>No Single Profile:</a:t>
            </a:r>
            <a:r>
              <a:rPr lang="en-US" sz="4200" b="1">
                <a:solidFill>
                  <a:srgbClr val="004F59"/>
                </a:solidFill>
                <a:latin typeface="Roboto Bold"/>
                <a:ea typeface="Roboto Bold"/>
                <a:cs typeface="Roboto Bold"/>
                <a:sym typeface="Roboto Bold"/>
              </a:rPr>
              <a:t> Children can be trafficked by many types of family members. </a:t>
            </a:r>
          </a:p>
        </p:txBody>
      </p:sp>
      <p:sp>
        <p:nvSpPr>
          <p:cNvPr id="10" name="TextBox 10"/>
          <p:cNvSpPr txBox="1"/>
          <p:nvPr/>
        </p:nvSpPr>
        <p:spPr>
          <a:xfrm>
            <a:off x="1131441" y="1109322"/>
            <a:ext cx="1257233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FAMILY TRAFFICKERS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TextBox 12"/>
          <p:cNvSpPr txBox="1"/>
          <p:nvPr/>
        </p:nvSpPr>
        <p:spPr>
          <a:xfrm>
            <a:off x="4876023" y="9214485"/>
            <a:ext cx="7654208"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Allert, J. (2022). Domestic Minor Familial Sex Trafficking: A National Study of Prevalence, Characteristics, and Challenges across the Justice Process, p. 21. Institute for Shelter Care. </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Freeform 15"/>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45</a:t>
            </a:r>
          </a:p>
        </p:txBody>
      </p:sp>
      <p:grpSp>
        <p:nvGrpSpPr>
          <p:cNvPr id="5" name="Group 5"/>
          <p:cNvGrpSpPr/>
          <p:nvPr/>
        </p:nvGrpSpPr>
        <p:grpSpPr>
          <a:xfrm>
            <a:off x="1480713" y="3325442"/>
            <a:ext cx="7310754" cy="991632"/>
            <a:chOff x="0" y="0"/>
            <a:chExt cx="1925466" cy="261171"/>
          </a:xfrm>
        </p:grpSpPr>
        <p:sp>
          <p:nvSpPr>
            <p:cNvPr id="6" name="Freeform 6"/>
            <p:cNvSpPr/>
            <p:nvPr/>
          </p:nvSpPr>
          <p:spPr>
            <a:xfrm>
              <a:off x="0" y="0"/>
              <a:ext cx="1925466" cy="261171"/>
            </a:xfrm>
            <a:custGeom>
              <a:avLst/>
              <a:gdLst/>
              <a:ahLst/>
              <a:cxnLst/>
              <a:rect l="l" t="t" r="r" b="b"/>
              <a:pathLst>
                <a:path w="1925466" h="261171">
                  <a:moveTo>
                    <a:pt x="0" y="0"/>
                  </a:moveTo>
                  <a:lnTo>
                    <a:pt x="1925466" y="0"/>
                  </a:lnTo>
                  <a:lnTo>
                    <a:pt x="1925466" y="261171"/>
                  </a:lnTo>
                  <a:lnTo>
                    <a:pt x="0" y="261171"/>
                  </a:lnTo>
                  <a:close/>
                </a:path>
              </a:pathLst>
            </a:custGeom>
            <a:solidFill>
              <a:srgbClr val="303030"/>
            </a:solidFill>
          </p:spPr>
          <p:txBody>
            <a:bodyPr/>
            <a:lstStyle/>
            <a:p>
              <a:endParaRPr lang="en-US"/>
            </a:p>
          </p:txBody>
        </p:sp>
        <p:sp>
          <p:nvSpPr>
            <p:cNvPr id="7" name="TextBox 7"/>
            <p:cNvSpPr txBox="1"/>
            <p:nvPr/>
          </p:nvSpPr>
          <p:spPr>
            <a:xfrm>
              <a:off x="0" y="-76200"/>
              <a:ext cx="1925466" cy="337371"/>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3387884"/>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Different Family Members</a:t>
            </a:r>
          </a:p>
        </p:txBody>
      </p:sp>
      <p:sp>
        <p:nvSpPr>
          <p:cNvPr id="9" name="TextBox 9"/>
          <p:cNvSpPr txBox="1"/>
          <p:nvPr/>
        </p:nvSpPr>
        <p:spPr>
          <a:xfrm>
            <a:off x="1780421" y="4654286"/>
            <a:ext cx="14642124" cy="721995"/>
          </a:xfrm>
          <a:prstGeom prst="rect">
            <a:avLst/>
          </a:prstGeom>
        </p:spPr>
        <p:txBody>
          <a:bodyPr lIns="0" tIns="0" rIns="0" bIns="0" rtlCol="0" anchor="t">
            <a:spAutoFit/>
          </a:bodyPr>
          <a:lstStyle/>
          <a:p>
            <a:pPr algn="l">
              <a:lnSpc>
                <a:spcPts val="5880"/>
              </a:lnSpc>
            </a:pPr>
            <a:r>
              <a:rPr lang="en-US" sz="4200" b="1" dirty="0">
                <a:solidFill>
                  <a:srgbClr val="9D1BE3"/>
                </a:solidFill>
                <a:latin typeface="Roboto Bold"/>
                <a:ea typeface="Roboto Bold"/>
                <a:cs typeface="Roboto Bold"/>
                <a:sym typeface="Roboto Bold"/>
              </a:rPr>
              <a:t>Immediate Family Members:</a:t>
            </a:r>
            <a:r>
              <a:rPr lang="en-US" sz="4200" b="1" dirty="0">
                <a:solidFill>
                  <a:srgbClr val="004F59"/>
                </a:solidFill>
                <a:latin typeface="Roboto Bold"/>
                <a:ea typeface="Roboto Bold"/>
                <a:cs typeface="Roboto Bold"/>
                <a:sym typeface="Roboto Bold"/>
              </a:rPr>
              <a:t> Mothers, fathers, and siblings.</a:t>
            </a:r>
          </a:p>
        </p:txBody>
      </p:sp>
      <p:sp>
        <p:nvSpPr>
          <p:cNvPr id="10" name="TextBox 10"/>
          <p:cNvSpPr txBox="1"/>
          <p:nvPr/>
        </p:nvSpPr>
        <p:spPr>
          <a:xfrm>
            <a:off x="1131441" y="1109322"/>
            <a:ext cx="1257233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FAMILY TRAFFICKERS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TextBox 12"/>
          <p:cNvSpPr txBox="1"/>
          <p:nvPr/>
        </p:nvSpPr>
        <p:spPr>
          <a:xfrm>
            <a:off x="4876023" y="9214485"/>
            <a:ext cx="7654208"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Allert, J. (2022). Domestic Minor Familial Sex Trafficking: A National Study of Prevalence, Characteristics, and Challenges across the Justice Process, p. 21. Institute for Shelter Care. </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Freeform 15"/>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46</a:t>
            </a:r>
          </a:p>
        </p:txBody>
      </p:sp>
      <p:grpSp>
        <p:nvGrpSpPr>
          <p:cNvPr id="5" name="Group 5"/>
          <p:cNvGrpSpPr/>
          <p:nvPr/>
        </p:nvGrpSpPr>
        <p:grpSpPr>
          <a:xfrm>
            <a:off x="1480713" y="3325442"/>
            <a:ext cx="7310754" cy="991632"/>
            <a:chOff x="0" y="0"/>
            <a:chExt cx="1925466" cy="261171"/>
          </a:xfrm>
        </p:grpSpPr>
        <p:sp>
          <p:nvSpPr>
            <p:cNvPr id="6" name="Freeform 6"/>
            <p:cNvSpPr/>
            <p:nvPr/>
          </p:nvSpPr>
          <p:spPr>
            <a:xfrm>
              <a:off x="0" y="0"/>
              <a:ext cx="1925466" cy="261171"/>
            </a:xfrm>
            <a:custGeom>
              <a:avLst/>
              <a:gdLst/>
              <a:ahLst/>
              <a:cxnLst/>
              <a:rect l="l" t="t" r="r" b="b"/>
              <a:pathLst>
                <a:path w="1925466" h="261171">
                  <a:moveTo>
                    <a:pt x="0" y="0"/>
                  </a:moveTo>
                  <a:lnTo>
                    <a:pt x="1925466" y="0"/>
                  </a:lnTo>
                  <a:lnTo>
                    <a:pt x="1925466" y="261171"/>
                  </a:lnTo>
                  <a:lnTo>
                    <a:pt x="0" y="261171"/>
                  </a:lnTo>
                  <a:close/>
                </a:path>
              </a:pathLst>
            </a:custGeom>
            <a:solidFill>
              <a:srgbClr val="303030"/>
            </a:solidFill>
          </p:spPr>
          <p:txBody>
            <a:bodyPr/>
            <a:lstStyle/>
            <a:p>
              <a:endParaRPr lang="en-US"/>
            </a:p>
          </p:txBody>
        </p:sp>
        <p:sp>
          <p:nvSpPr>
            <p:cNvPr id="7" name="TextBox 7"/>
            <p:cNvSpPr txBox="1"/>
            <p:nvPr/>
          </p:nvSpPr>
          <p:spPr>
            <a:xfrm>
              <a:off x="0" y="-76200"/>
              <a:ext cx="1925466" cy="337371"/>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3387884"/>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Different Family Members</a:t>
            </a:r>
          </a:p>
        </p:txBody>
      </p:sp>
      <p:sp>
        <p:nvSpPr>
          <p:cNvPr id="9" name="TextBox 9"/>
          <p:cNvSpPr txBox="1"/>
          <p:nvPr/>
        </p:nvSpPr>
        <p:spPr>
          <a:xfrm>
            <a:off x="1780421" y="4654286"/>
            <a:ext cx="14642124" cy="1464945"/>
          </a:xfrm>
          <a:prstGeom prst="rect">
            <a:avLst/>
          </a:prstGeom>
        </p:spPr>
        <p:txBody>
          <a:bodyPr lIns="0" tIns="0" rIns="0" bIns="0" rtlCol="0" anchor="t">
            <a:spAutoFit/>
          </a:bodyPr>
          <a:lstStyle/>
          <a:p>
            <a:pPr algn="l">
              <a:lnSpc>
                <a:spcPts val="5880"/>
              </a:lnSpc>
            </a:pPr>
            <a:r>
              <a:rPr lang="en-US" sz="4200" b="1">
                <a:solidFill>
                  <a:srgbClr val="9D1BE3"/>
                </a:solidFill>
                <a:latin typeface="Roboto Bold"/>
                <a:ea typeface="Roboto Bold"/>
                <a:cs typeface="Roboto Bold"/>
                <a:sym typeface="Roboto Bold"/>
              </a:rPr>
              <a:t>Caregivers &amp; Guardians:</a:t>
            </a:r>
            <a:r>
              <a:rPr lang="en-US" sz="4200" b="1">
                <a:solidFill>
                  <a:srgbClr val="004F59"/>
                </a:solidFill>
                <a:latin typeface="Roboto Bold"/>
                <a:ea typeface="Roboto Bold"/>
                <a:cs typeface="Roboto Bold"/>
                <a:sym typeface="Roboto Bold"/>
              </a:rPr>
              <a:t> Stepparents, adoptive parents, or foster parents.</a:t>
            </a:r>
          </a:p>
        </p:txBody>
      </p:sp>
      <p:sp>
        <p:nvSpPr>
          <p:cNvPr id="10" name="TextBox 10"/>
          <p:cNvSpPr txBox="1"/>
          <p:nvPr/>
        </p:nvSpPr>
        <p:spPr>
          <a:xfrm>
            <a:off x="1131441" y="1109322"/>
            <a:ext cx="1257233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FAMILY TRAFFICKERS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TextBox 12"/>
          <p:cNvSpPr txBox="1"/>
          <p:nvPr/>
        </p:nvSpPr>
        <p:spPr>
          <a:xfrm>
            <a:off x="4876023" y="9214485"/>
            <a:ext cx="7654208"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Allert, J. (2022). Domestic Minor Familial Sex Trafficking: A National Study of Prevalence, Characteristics, and Challenges across the Justice Process, p. 21. Institute for Shelter Care. </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Freeform 15"/>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47</a:t>
            </a:r>
          </a:p>
        </p:txBody>
      </p:sp>
      <p:grpSp>
        <p:nvGrpSpPr>
          <p:cNvPr id="5" name="Group 5"/>
          <p:cNvGrpSpPr/>
          <p:nvPr/>
        </p:nvGrpSpPr>
        <p:grpSpPr>
          <a:xfrm>
            <a:off x="1480713" y="3325442"/>
            <a:ext cx="7310754" cy="991632"/>
            <a:chOff x="0" y="0"/>
            <a:chExt cx="1925466" cy="261171"/>
          </a:xfrm>
        </p:grpSpPr>
        <p:sp>
          <p:nvSpPr>
            <p:cNvPr id="6" name="Freeform 6"/>
            <p:cNvSpPr/>
            <p:nvPr/>
          </p:nvSpPr>
          <p:spPr>
            <a:xfrm>
              <a:off x="0" y="0"/>
              <a:ext cx="1925466" cy="261171"/>
            </a:xfrm>
            <a:custGeom>
              <a:avLst/>
              <a:gdLst/>
              <a:ahLst/>
              <a:cxnLst/>
              <a:rect l="l" t="t" r="r" b="b"/>
              <a:pathLst>
                <a:path w="1925466" h="261171">
                  <a:moveTo>
                    <a:pt x="0" y="0"/>
                  </a:moveTo>
                  <a:lnTo>
                    <a:pt x="1925466" y="0"/>
                  </a:lnTo>
                  <a:lnTo>
                    <a:pt x="1925466" y="261171"/>
                  </a:lnTo>
                  <a:lnTo>
                    <a:pt x="0" y="261171"/>
                  </a:lnTo>
                  <a:close/>
                </a:path>
              </a:pathLst>
            </a:custGeom>
            <a:solidFill>
              <a:srgbClr val="303030"/>
            </a:solidFill>
          </p:spPr>
          <p:txBody>
            <a:bodyPr/>
            <a:lstStyle/>
            <a:p>
              <a:endParaRPr lang="en-US"/>
            </a:p>
          </p:txBody>
        </p:sp>
        <p:sp>
          <p:nvSpPr>
            <p:cNvPr id="7" name="TextBox 7"/>
            <p:cNvSpPr txBox="1"/>
            <p:nvPr/>
          </p:nvSpPr>
          <p:spPr>
            <a:xfrm>
              <a:off x="0" y="-76200"/>
              <a:ext cx="1925466" cy="337371"/>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3387884"/>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Different Family Members</a:t>
            </a:r>
          </a:p>
        </p:txBody>
      </p:sp>
      <p:sp>
        <p:nvSpPr>
          <p:cNvPr id="9" name="TextBox 9"/>
          <p:cNvSpPr txBox="1"/>
          <p:nvPr/>
        </p:nvSpPr>
        <p:spPr>
          <a:xfrm>
            <a:off x="1780421" y="4654286"/>
            <a:ext cx="14642124" cy="1464945"/>
          </a:xfrm>
          <a:prstGeom prst="rect">
            <a:avLst/>
          </a:prstGeom>
        </p:spPr>
        <p:txBody>
          <a:bodyPr lIns="0" tIns="0" rIns="0" bIns="0" rtlCol="0" anchor="t">
            <a:spAutoFit/>
          </a:bodyPr>
          <a:lstStyle/>
          <a:p>
            <a:pPr algn="l">
              <a:lnSpc>
                <a:spcPts val="5880"/>
              </a:lnSpc>
            </a:pPr>
            <a:r>
              <a:rPr lang="en-US" sz="4200" b="1">
                <a:solidFill>
                  <a:srgbClr val="9D1BE3"/>
                </a:solidFill>
                <a:latin typeface="Roboto Bold"/>
                <a:ea typeface="Roboto Bold"/>
                <a:cs typeface="Roboto Bold"/>
                <a:sym typeface="Roboto Bold"/>
              </a:rPr>
              <a:t>Extended Family:</a:t>
            </a:r>
            <a:r>
              <a:rPr lang="en-US" sz="4200" b="1">
                <a:solidFill>
                  <a:srgbClr val="004F59"/>
                </a:solidFill>
                <a:latin typeface="Roboto Bold"/>
                <a:ea typeface="Roboto Bold"/>
                <a:cs typeface="Roboto Bold"/>
                <a:sym typeface="Roboto Bold"/>
              </a:rPr>
              <a:t> Uncles, aunts, grandparents, stepfamily, cousins, or other relatives.</a:t>
            </a:r>
          </a:p>
        </p:txBody>
      </p:sp>
      <p:sp>
        <p:nvSpPr>
          <p:cNvPr id="10" name="TextBox 10"/>
          <p:cNvSpPr txBox="1"/>
          <p:nvPr/>
        </p:nvSpPr>
        <p:spPr>
          <a:xfrm>
            <a:off x="1131441" y="1109322"/>
            <a:ext cx="1257233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FAMILY TRAFFICKERS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TextBox 12"/>
          <p:cNvSpPr txBox="1"/>
          <p:nvPr/>
        </p:nvSpPr>
        <p:spPr>
          <a:xfrm>
            <a:off x="4876023" y="9214485"/>
            <a:ext cx="7654208"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Allert, J. (2022). Domestic Minor Familial Sex Trafficking: A National Study of Prevalence, Characteristics, and Challenges across the Justice Process, p. 21. Institute for Shelter Care. </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Freeform 15"/>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5381256" cy="1686709"/>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repeated cycle of behaviors, beliefs, or traditions passed down from parents to their children, grandchildren, and so on.</a:t>
            </a:r>
          </a:p>
        </p:txBody>
      </p:sp>
      <p:grpSp>
        <p:nvGrpSpPr>
          <p:cNvPr id="9" name="Group 9"/>
          <p:cNvGrpSpPr/>
          <p:nvPr/>
        </p:nvGrpSpPr>
        <p:grpSpPr>
          <a:xfrm>
            <a:off x="1480713" y="3637496"/>
            <a:ext cx="6347031" cy="904943"/>
            <a:chOff x="0" y="0"/>
            <a:chExt cx="1671646" cy="238339"/>
          </a:xfrm>
        </p:grpSpPr>
        <p:sp>
          <p:nvSpPr>
            <p:cNvPr id="10" name="Freeform 10"/>
            <p:cNvSpPr/>
            <p:nvPr/>
          </p:nvSpPr>
          <p:spPr>
            <a:xfrm>
              <a:off x="0" y="0"/>
              <a:ext cx="1671646" cy="238339"/>
            </a:xfrm>
            <a:custGeom>
              <a:avLst/>
              <a:gdLst/>
              <a:ahLst/>
              <a:cxnLst/>
              <a:rect l="l" t="t" r="r" b="b"/>
              <a:pathLst>
                <a:path w="1671646" h="238339">
                  <a:moveTo>
                    <a:pt x="0" y="0"/>
                  </a:moveTo>
                  <a:lnTo>
                    <a:pt x="1671646" y="0"/>
                  </a:lnTo>
                  <a:lnTo>
                    <a:pt x="1671646"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671646"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6855588" cy="102864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GENERATIONAL</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48</a:t>
            </a:r>
          </a:p>
        </p:txBody>
      </p:sp>
      <p:sp>
        <p:nvSpPr>
          <p:cNvPr id="15" name="Freeform 15"/>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26672" y="428952"/>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360035" y="4849618"/>
            <a:ext cx="10806324" cy="1905109"/>
            <a:chOff x="0" y="0"/>
            <a:chExt cx="2846110" cy="501757"/>
          </a:xfrm>
        </p:grpSpPr>
        <p:sp>
          <p:nvSpPr>
            <p:cNvPr id="7" name="Freeform 7"/>
            <p:cNvSpPr/>
            <p:nvPr/>
          </p:nvSpPr>
          <p:spPr>
            <a:xfrm>
              <a:off x="0" y="0"/>
              <a:ext cx="2846110" cy="501757"/>
            </a:xfrm>
            <a:custGeom>
              <a:avLst/>
              <a:gdLst/>
              <a:ahLst/>
              <a:cxnLst/>
              <a:rect l="l" t="t" r="r" b="b"/>
              <a:pathLst>
                <a:path w="2846110" h="501757">
                  <a:moveTo>
                    <a:pt x="0" y="0"/>
                  </a:moveTo>
                  <a:lnTo>
                    <a:pt x="2846110" y="0"/>
                  </a:lnTo>
                  <a:lnTo>
                    <a:pt x="2846110" y="501757"/>
                  </a:lnTo>
                  <a:lnTo>
                    <a:pt x="0" y="501757"/>
                  </a:lnTo>
                  <a:close/>
                </a:path>
              </a:pathLst>
            </a:custGeom>
            <a:solidFill>
              <a:srgbClr val="303030"/>
            </a:solidFill>
          </p:spPr>
          <p:txBody>
            <a:bodyPr/>
            <a:lstStyle/>
            <a:p>
              <a:endParaRPr lang="en-US"/>
            </a:p>
          </p:txBody>
        </p:sp>
        <p:sp>
          <p:nvSpPr>
            <p:cNvPr id="8" name="TextBox 8"/>
            <p:cNvSpPr txBox="1"/>
            <p:nvPr/>
          </p:nvSpPr>
          <p:spPr>
            <a:xfrm>
              <a:off x="0" y="-76200"/>
              <a:ext cx="2846110" cy="577957"/>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grpSp>
        <p:nvGrpSpPr>
          <p:cNvPr id="12" name="Group 12"/>
          <p:cNvGrpSpPr/>
          <p:nvPr/>
        </p:nvGrpSpPr>
        <p:grpSpPr>
          <a:xfrm>
            <a:off x="11576453" y="1062106"/>
            <a:ext cx="5682847" cy="3347990"/>
            <a:chOff x="0" y="0"/>
            <a:chExt cx="1674346" cy="986423"/>
          </a:xfrm>
        </p:grpSpPr>
        <p:sp>
          <p:nvSpPr>
            <p:cNvPr id="13" name="Freeform 13"/>
            <p:cNvSpPr/>
            <p:nvPr/>
          </p:nvSpPr>
          <p:spPr>
            <a:xfrm>
              <a:off x="0" y="0"/>
              <a:ext cx="1674345" cy="986423"/>
            </a:xfrm>
            <a:custGeom>
              <a:avLst/>
              <a:gdLst/>
              <a:ahLst/>
              <a:cxnLst/>
              <a:rect l="l" t="t" r="r" b="b"/>
              <a:pathLst>
                <a:path w="1674345" h="986423">
                  <a:moveTo>
                    <a:pt x="0" y="0"/>
                  </a:moveTo>
                  <a:lnTo>
                    <a:pt x="1674345" y="0"/>
                  </a:lnTo>
                  <a:lnTo>
                    <a:pt x="1674345" y="986423"/>
                  </a:lnTo>
                  <a:lnTo>
                    <a:pt x="0" y="986423"/>
                  </a:lnTo>
                  <a:close/>
                </a:path>
              </a:pathLst>
            </a:custGeom>
            <a:solidFill>
              <a:srgbClr val="FFFFFF"/>
            </a:solidFill>
          </p:spPr>
          <p:txBody>
            <a:bodyPr/>
            <a:lstStyle/>
            <a:p>
              <a:endParaRPr lang="en-US"/>
            </a:p>
          </p:txBody>
        </p:sp>
        <p:sp>
          <p:nvSpPr>
            <p:cNvPr id="14" name="TextBox 14"/>
            <p:cNvSpPr txBox="1"/>
            <p:nvPr/>
          </p:nvSpPr>
          <p:spPr>
            <a:xfrm>
              <a:off x="0" y="-47625"/>
              <a:ext cx="1674346" cy="1034048"/>
            </a:xfrm>
            <a:prstGeom prst="rect">
              <a:avLst/>
            </a:prstGeom>
          </p:spPr>
          <p:txBody>
            <a:bodyPr lIns="50800" tIns="50800" rIns="50800" bIns="50800" rtlCol="0" anchor="ctr"/>
            <a:lstStyle/>
            <a:p>
              <a:pPr algn="ctr">
                <a:lnSpc>
                  <a:spcPts val="2100"/>
                </a:lnSpc>
              </a:pPr>
              <a:endParaRPr/>
            </a:p>
          </p:txBody>
        </p:sp>
      </p:grpSp>
      <p:sp>
        <p:nvSpPr>
          <p:cNvPr id="15" name="Freeform 15"/>
          <p:cNvSpPr/>
          <p:nvPr/>
        </p:nvSpPr>
        <p:spPr>
          <a:xfrm>
            <a:off x="11795655" y="1270938"/>
            <a:ext cx="5244443" cy="2930327"/>
          </a:xfrm>
          <a:custGeom>
            <a:avLst/>
            <a:gdLst/>
            <a:ahLst/>
            <a:cxnLst/>
            <a:rect l="l" t="t" r="r" b="b"/>
            <a:pathLst>
              <a:path w="5244443" h="2930327">
                <a:moveTo>
                  <a:pt x="0" y="0"/>
                </a:moveTo>
                <a:lnTo>
                  <a:pt x="5244443" y="0"/>
                </a:lnTo>
                <a:lnTo>
                  <a:pt x="5244443" y="2930327"/>
                </a:lnTo>
                <a:lnTo>
                  <a:pt x="0" y="2930327"/>
                </a:lnTo>
                <a:lnTo>
                  <a:pt x="0" y="0"/>
                </a:lnTo>
                <a:close/>
              </a:path>
            </a:pathLst>
          </a:custGeom>
          <a:blipFill>
            <a:blip r:embed="rId6"/>
            <a:stretch>
              <a:fillRect/>
            </a:stretch>
          </a:blipFill>
        </p:spPr>
        <p:txBody>
          <a:bodyPr/>
          <a:lstStyle/>
          <a:p>
            <a:endParaRPr lang="en-US"/>
          </a:p>
        </p:txBody>
      </p:sp>
      <p:sp>
        <p:nvSpPr>
          <p:cNvPr id="16" name="TextBox 16"/>
          <p:cNvSpPr txBox="1"/>
          <p:nvPr/>
        </p:nvSpPr>
        <p:spPr>
          <a:xfrm>
            <a:off x="1131441" y="1109322"/>
            <a:ext cx="801255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GENERATIONAL</a:t>
            </a:r>
          </a:p>
        </p:txBody>
      </p:sp>
      <p:sp>
        <p:nvSpPr>
          <p:cNvPr id="17" name="TextBox 17"/>
          <p:cNvSpPr txBox="1"/>
          <p:nvPr/>
        </p:nvSpPr>
        <p:spPr>
          <a:xfrm>
            <a:off x="1795973" y="4963200"/>
            <a:ext cx="10866769"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does sexual exploitation continue from one generation to the next?</a:t>
            </a:r>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49</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980285" y="1430861"/>
            <a:ext cx="9147136" cy="1094795"/>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CONTENT ALERT</a:t>
            </a:r>
          </a:p>
        </p:txBody>
      </p:sp>
      <p:sp>
        <p:nvSpPr>
          <p:cNvPr id="8" name="TextBox 8"/>
          <p:cNvSpPr txBox="1"/>
          <p:nvPr/>
        </p:nvSpPr>
        <p:spPr>
          <a:xfrm>
            <a:off x="1028700" y="885919"/>
            <a:ext cx="14546262" cy="547424"/>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SENSITIVE DISCUSSION AHEAD</a:t>
            </a:r>
          </a:p>
        </p:txBody>
      </p:sp>
      <p:sp>
        <p:nvSpPr>
          <p:cNvPr id="9" name="TextBox 9"/>
          <p:cNvSpPr txBox="1"/>
          <p:nvPr/>
        </p:nvSpPr>
        <p:spPr>
          <a:xfrm>
            <a:off x="1899120" y="3478836"/>
            <a:ext cx="14908859" cy="4493680"/>
          </a:xfrm>
          <a:prstGeom prst="rect">
            <a:avLst/>
          </a:prstGeom>
        </p:spPr>
        <p:txBody>
          <a:bodyPr lIns="0" tIns="0" rIns="0" bIns="0" rtlCol="0" anchor="t">
            <a:spAutoFit/>
          </a:bodyPr>
          <a:lstStyle/>
          <a:p>
            <a:pPr algn="l">
              <a:lnSpc>
                <a:spcPts val="5879"/>
              </a:lnSpc>
            </a:pPr>
            <a:r>
              <a:rPr lang="en-US" sz="4199">
                <a:solidFill>
                  <a:srgbClr val="303030"/>
                </a:solidFill>
                <a:latin typeface="Roboto"/>
                <a:ea typeface="Roboto"/>
                <a:cs typeface="Roboto"/>
                <a:sym typeface="Roboto"/>
              </a:rPr>
              <a:t>We’ll be discussing serious issues about sexual exploitation.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Some parts may be difficult to hear.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If you ever feel uncomfortable, you can step out and speak with a trustworthy adult for support.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You’re not alone—we’re here to help you.</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50</a:t>
            </a:r>
          </a:p>
        </p:txBody>
      </p:sp>
      <p:grpSp>
        <p:nvGrpSpPr>
          <p:cNvPr id="7" name="Group 7"/>
          <p:cNvGrpSpPr/>
          <p:nvPr/>
        </p:nvGrpSpPr>
        <p:grpSpPr>
          <a:xfrm>
            <a:off x="1890507" y="3339086"/>
            <a:ext cx="4764701" cy="904943"/>
            <a:chOff x="0" y="0"/>
            <a:chExt cx="1254901" cy="238339"/>
          </a:xfrm>
        </p:grpSpPr>
        <p:sp>
          <p:nvSpPr>
            <p:cNvPr id="8" name="Freeform 8"/>
            <p:cNvSpPr/>
            <p:nvPr/>
          </p:nvSpPr>
          <p:spPr>
            <a:xfrm>
              <a:off x="0" y="0"/>
              <a:ext cx="1254901" cy="238339"/>
            </a:xfrm>
            <a:custGeom>
              <a:avLst/>
              <a:gdLst/>
              <a:ahLst/>
              <a:cxnLst/>
              <a:rect l="l" t="t" r="r" b="b"/>
              <a:pathLst>
                <a:path w="1254901" h="238339">
                  <a:moveTo>
                    <a:pt x="0" y="0"/>
                  </a:moveTo>
                  <a:lnTo>
                    <a:pt x="1254901" y="0"/>
                  </a:lnTo>
                  <a:lnTo>
                    <a:pt x="1254901"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254901"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190214" y="3358133"/>
            <a:ext cx="573477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Family Behavior</a:t>
            </a:r>
          </a:p>
        </p:txBody>
      </p:sp>
      <p:sp>
        <p:nvSpPr>
          <p:cNvPr id="11" name="TextBox 11"/>
          <p:cNvSpPr txBox="1"/>
          <p:nvPr/>
        </p:nvSpPr>
        <p:spPr>
          <a:xfrm>
            <a:off x="2190214" y="4666563"/>
            <a:ext cx="14668706" cy="1464945"/>
          </a:xfrm>
          <a:prstGeom prst="rect">
            <a:avLst/>
          </a:prstGeom>
        </p:spPr>
        <p:txBody>
          <a:bodyPr lIns="0" tIns="0" rIns="0" bIns="0" rtlCol="0" anchor="t">
            <a:spAutoFit/>
          </a:bodyPr>
          <a:lstStyle/>
          <a:p>
            <a:pPr algn="l">
              <a:lnSpc>
                <a:spcPts val="5880"/>
              </a:lnSpc>
            </a:pPr>
            <a:r>
              <a:rPr lang="en-US" sz="4200" b="1">
                <a:solidFill>
                  <a:srgbClr val="9D1BE3"/>
                </a:solidFill>
                <a:latin typeface="Roboto Bold"/>
                <a:ea typeface="Roboto Bold"/>
                <a:cs typeface="Roboto Bold"/>
                <a:sym typeface="Roboto Bold"/>
              </a:rPr>
              <a:t>Family Influence:</a:t>
            </a:r>
            <a:r>
              <a:rPr lang="en-US" sz="4200" b="1">
                <a:solidFill>
                  <a:srgbClr val="004F59"/>
                </a:solidFill>
                <a:latin typeface="Roboto Bold"/>
                <a:ea typeface="Roboto Bold"/>
                <a:cs typeface="Roboto Bold"/>
                <a:sym typeface="Roboto Bold"/>
              </a:rPr>
              <a:t> Family beliefs, attitudes, and behaviors shape what children learn to see as normal or acceptable.</a:t>
            </a:r>
          </a:p>
        </p:txBody>
      </p:sp>
      <p:sp>
        <p:nvSpPr>
          <p:cNvPr id="12" name="Freeform 12"/>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3" name="TextBox 13"/>
          <p:cNvSpPr txBox="1"/>
          <p:nvPr/>
        </p:nvSpPr>
        <p:spPr>
          <a:xfrm>
            <a:off x="1131441" y="1109322"/>
            <a:ext cx="801255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GENERATIONAL</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51</a:t>
            </a:r>
          </a:p>
        </p:txBody>
      </p:sp>
      <p:grpSp>
        <p:nvGrpSpPr>
          <p:cNvPr id="7" name="Group 7"/>
          <p:cNvGrpSpPr/>
          <p:nvPr/>
        </p:nvGrpSpPr>
        <p:grpSpPr>
          <a:xfrm>
            <a:off x="1890507" y="3339086"/>
            <a:ext cx="4764701" cy="904943"/>
            <a:chOff x="0" y="0"/>
            <a:chExt cx="1254901" cy="238339"/>
          </a:xfrm>
        </p:grpSpPr>
        <p:sp>
          <p:nvSpPr>
            <p:cNvPr id="8" name="Freeform 8"/>
            <p:cNvSpPr/>
            <p:nvPr/>
          </p:nvSpPr>
          <p:spPr>
            <a:xfrm>
              <a:off x="0" y="0"/>
              <a:ext cx="1254901" cy="238339"/>
            </a:xfrm>
            <a:custGeom>
              <a:avLst/>
              <a:gdLst/>
              <a:ahLst/>
              <a:cxnLst/>
              <a:rect l="l" t="t" r="r" b="b"/>
              <a:pathLst>
                <a:path w="1254901" h="238339">
                  <a:moveTo>
                    <a:pt x="0" y="0"/>
                  </a:moveTo>
                  <a:lnTo>
                    <a:pt x="1254901" y="0"/>
                  </a:lnTo>
                  <a:lnTo>
                    <a:pt x="1254901"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254901"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190214" y="3358133"/>
            <a:ext cx="573477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Family Behavior</a:t>
            </a:r>
          </a:p>
        </p:txBody>
      </p:sp>
      <p:sp>
        <p:nvSpPr>
          <p:cNvPr id="11" name="TextBox 11"/>
          <p:cNvSpPr txBox="1"/>
          <p:nvPr/>
        </p:nvSpPr>
        <p:spPr>
          <a:xfrm>
            <a:off x="2190214" y="4666563"/>
            <a:ext cx="15410379" cy="1464945"/>
          </a:xfrm>
          <a:prstGeom prst="rect">
            <a:avLst/>
          </a:prstGeom>
        </p:spPr>
        <p:txBody>
          <a:bodyPr lIns="0" tIns="0" rIns="0" bIns="0" rtlCol="0" anchor="t">
            <a:spAutoFit/>
          </a:bodyPr>
          <a:lstStyle/>
          <a:p>
            <a:pPr algn="l">
              <a:lnSpc>
                <a:spcPts val="5880"/>
              </a:lnSpc>
            </a:pPr>
            <a:r>
              <a:rPr lang="en-US" sz="4200" b="1">
                <a:solidFill>
                  <a:srgbClr val="9D1BE3"/>
                </a:solidFill>
                <a:latin typeface="Roboto Bold"/>
                <a:ea typeface="Roboto Bold"/>
                <a:cs typeface="Roboto Bold"/>
                <a:sym typeface="Roboto Bold"/>
              </a:rPr>
              <a:t>Early Exposure:</a:t>
            </a:r>
            <a:r>
              <a:rPr lang="en-US" sz="4200" b="1">
                <a:solidFill>
                  <a:srgbClr val="004F59"/>
                </a:solidFill>
                <a:latin typeface="Roboto Bold"/>
                <a:ea typeface="Roboto Bold"/>
                <a:cs typeface="Roboto Bold"/>
                <a:sym typeface="Roboto Bold"/>
              </a:rPr>
              <a:t> Viewing pornography or sexual activity in the home can reduce sensitivity to abusive behavior.</a:t>
            </a:r>
          </a:p>
        </p:txBody>
      </p:sp>
      <p:sp>
        <p:nvSpPr>
          <p:cNvPr id="12" name="Freeform 12"/>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3" name="TextBox 13"/>
          <p:cNvSpPr txBox="1"/>
          <p:nvPr/>
        </p:nvSpPr>
        <p:spPr>
          <a:xfrm>
            <a:off x="1131441" y="1109322"/>
            <a:ext cx="801255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GENERATIONAL</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52</a:t>
            </a:r>
          </a:p>
        </p:txBody>
      </p:sp>
      <p:grpSp>
        <p:nvGrpSpPr>
          <p:cNvPr id="5" name="Group 5"/>
          <p:cNvGrpSpPr/>
          <p:nvPr/>
        </p:nvGrpSpPr>
        <p:grpSpPr>
          <a:xfrm>
            <a:off x="1488325" y="3308412"/>
            <a:ext cx="5490022" cy="943043"/>
            <a:chOff x="0" y="0"/>
            <a:chExt cx="1445932" cy="248373"/>
          </a:xfrm>
        </p:grpSpPr>
        <p:sp>
          <p:nvSpPr>
            <p:cNvPr id="6" name="Freeform 6"/>
            <p:cNvSpPr/>
            <p:nvPr/>
          </p:nvSpPr>
          <p:spPr>
            <a:xfrm>
              <a:off x="0" y="0"/>
              <a:ext cx="1445932" cy="248373"/>
            </a:xfrm>
            <a:custGeom>
              <a:avLst/>
              <a:gdLst/>
              <a:ahLst/>
              <a:cxnLst/>
              <a:rect l="l" t="t" r="r" b="b"/>
              <a:pathLst>
                <a:path w="1445932" h="248373">
                  <a:moveTo>
                    <a:pt x="0" y="0"/>
                  </a:moveTo>
                  <a:lnTo>
                    <a:pt x="1445932" y="0"/>
                  </a:lnTo>
                  <a:lnTo>
                    <a:pt x="1445932" y="248373"/>
                  </a:lnTo>
                  <a:lnTo>
                    <a:pt x="0" y="248373"/>
                  </a:lnTo>
                  <a:close/>
                </a:path>
              </a:pathLst>
            </a:custGeom>
            <a:solidFill>
              <a:srgbClr val="303030"/>
            </a:solidFill>
          </p:spPr>
          <p:txBody>
            <a:bodyPr/>
            <a:lstStyle/>
            <a:p>
              <a:endParaRPr lang="en-US"/>
            </a:p>
          </p:txBody>
        </p:sp>
        <p:sp>
          <p:nvSpPr>
            <p:cNvPr id="7" name="TextBox 7"/>
            <p:cNvSpPr txBox="1"/>
            <p:nvPr/>
          </p:nvSpPr>
          <p:spPr>
            <a:xfrm>
              <a:off x="0" y="-76200"/>
              <a:ext cx="1445932" cy="324573"/>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8033" y="3336984"/>
            <a:ext cx="761842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Normalized Abuse</a:t>
            </a:r>
          </a:p>
        </p:txBody>
      </p:sp>
      <p:sp>
        <p:nvSpPr>
          <p:cNvPr id="9" name="TextBox 9"/>
          <p:cNvSpPr txBox="1"/>
          <p:nvPr/>
        </p:nvSpPr>
        <p:spPr>
          <a:xfrm>
            <a:off x="1788033" y="4659913"/>
            <a:ext cx="15388938" cy="1464945"/>
          </a:xfrm>
          <a:prstGeom prst="rect">
            <a:avLst/>
          </a:prstGeom>
        </p:spPr>
        <p:txBody>
          <a:bodyPr lIns="0" tIns="0" rIns="0" bIns="0" rtlCol="0" anchor="t">
            <a:spAutoFit/>
          </a:bodyPr>
          <a:lstStyle/>
          <a:p>
            <a:pPr algn="l">
              <a:lnSpc>
                <a:spcPts val="5880"/>
              </a:lnSpc>
            </a:pPr>
            <a:r>
              <a:rPr lang="en-US" sz="4200" b="1">
                <a:solidFill>
                  <a:srgbClr val="9D1BE3"/>
                </a:solidFill>
                <a:latin typeface="Roboto Bold"/>
                <a:ea typeface="Roboto Bold"/>
                <a:cs typeface="Roboto Bold"/>
                <a:sym typeface="Roboto Bold"/>
              </a:rPr>
              <a:t>Early Grooming:</a:t>
            </a:r>
            <a:r>
              <a:rPr lang="en-US" sz="4200" b="1">
                <a:solidFill>
                  <a:srgbClr val="004F59"/>
                </a:solidFill>
                <a:latin typeface="Roboto Bold"/>
                <a:ea typeface="Roboto Bold"/>
                <a:cs typeface="Roboto Bold"/>
                <a:sym typeface="Roboto Bold"/>
              </a:rPr>
              <a:t> Sexual abuse often starts when children are very young.</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1131441" y="1109322"/>
            <a:ext cx="801255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GENERATIONAL</a:t>
            </a:r>
          </a:p>
        </p:txBody>
      </p:sp>
      <p:sp>
        <p:nvSpPr>
          <p:cNvPr id="12" name="TextBox 12"/>
          <p:cNvSpPr txBox="1"/>
          <p:nvPr/>
        </p:nvSpPr>
        <p:spPr>
          <a:xfrm>
            <a:off x="4876023" y="9214485"/>
            <a:ext cx="7654208"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Henderson, M. F. (2022, September). Human Trafficking by Families. University of North Carolina</a:t>
            </a:r>
          </a:p>
          <a:p>
            <a:pPr algn="l">
              <a:lnSpc>
                <a:spcPts val="1679"/>
              </a:lnSpc>
            </a:pPr>
            <a:r>
              <a:rPr lang="en-US" sz="1200">
                <a:solidFill>
                  <a:srgbClr val="004F59"/>
                </a:solidFill>
                <a:latin typeface="Roboto"/>
                <a:ea typeface="Roboto"/>
                <a:cs typeface="Roboto"/>
                <a:sym typeface="Roboto"/>
              </a:rPr>
              <a:t>School of Government, Public Management Bulletin, No.24, Sog.unc.edu, pp. 4,5.</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Freeform 15"/>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53</a:t>
            </a:r>
          </a:p>
        </p:txBody>
      </p:sp>
      <p:grpSp>
        <p:nvGrpSpPr>
          <p:cNvPr id="5" name="Group 5"/>
          <p:cNvGrpSpPr/>
          <p:nvPr/>
        </p:nvGrpSpPr>
        <p:grpSpPr>
          <a:xfrm>
            <a:off x="1488325" y="3308412"/>
            <a:ext cx="5490022" cy="943043"/>
            <a:chOff x="0" y="0"/>
            <a:chExt cx="1445932" cy="248373"/>
          </a:xfrm>
        </p:grpSpPr>
        <p:sp>
          <p:nvSpPr>
            <p:cNvPr id="6" name="Freeform 6"/>
            <p:cNvSpPr/>
            <p:nvPr/>
          </p:nvSpPr>
          <p:spPr>
            <a:xfrm>
              <a:off x="0" y="0"/>
              <a:ext cx="1445932" cy="248373"/>
            </a:xfrm>
            <a:custGeom>
              <a:avLst/>
              <a:gdLst/>
              <a:ahLst/>
              <a:cxnLst/>
              <a:rect l="l" t="t" r="r" b="b"/>
              <a:pathLst>
                <a:path w="1445932" h="248373">
                  <a:moveTo>
                    <a:pt x="0" y="0"/>
                  </a:moveTo>
                  <a:lnTo>
                    <a:pt x="1445932" y="0"/>
                  </a:lnTo>
                  <a:lnTo>
                    <a:pt x="1445932" y="248373"/>
                  </a:lnTo>
                  <a:lnTo>
                    <a:pt x="0" y="248373"/>
                  </a:lnTo>
                  <a:close/>
                </a:path>
              </a:pathLst>
            </a:custGeom>
            <a:solidFill>
              <a:srgbClr val="303030"/>
            </a:solidFill>
          </p:spPr>
          <p:txBody>
            <a:bodyPr/>
            <a:lstStyle/>
            <a:p>
              <a:endParaRPr lang="en-US"/>
            </a:p>
          </p:txBody>
        </p:sp>
        <p:sp>
          <p:nvSpPr>
            <p:cNvPr id="7" name="TextBox 7"/>
            <p:cNvSpPr txBox="1"/>
            <p:nvPr/>
          </p:nvSpPr>
          <p:spPr>
            <a:xfrm>
              <a:off x="0" y="-76200"/>
              <a:ext cx="1445932" cy="324573"/>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8033" y="3336984"/>
            <a:ext cx="761842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Normalized Abuse</a:t>
            </a:r>
          </a:p>
        </p:txBody>
      </p:sp>
      <p:sp>
        <p:nvSpPr>
          <p:cNvPr id="9" name="TextBox 9"/>
          <p:cNvSpPr txBox="1"/>
          <p:nvPr/>
        </p:nvSpPr>
        <p:spPr>
          <a:xfrm>
            <a:off x="1788033" y="4659913"/>
            <a:ext cx="15388938" cy="1464945"/>
          </a:xfrm>
          <a:prstGeom prst="rect">
            <a:avLst/>
          </a:prstGeom>
        </p:spPr>
        <p:txBody>
          <a:bodyPr lIns="0" tIns="0" rIns="0" bIns="0" rtlCol="0" anchor="t">
            <a:spAutoFit/>
          </a:bodyPr>
          <a:lstStyle/>
          <a:p>
            <a:pPr algn="l">
              <a:lnSpc>
                <a:spcPts val="5880"/>
              </a:lnSpc>
            </a:pPr>
            <a:r>
              <a:rPr lang="en-US" sz="4200" b="1">
                <a:solidFill>
                  <a:srgbClr val="9D1BE3"/>
                </a:solidFill>
                <a:latin typeface="Roboto Bold"/>
                <a:ea typeface="Roboto Bold"/>
                <a:cs typeface="Roboto Bold"/>
                <a:sym typeface="Roboto Bold"/>
              </a:rPr>
              <a:t>Manipulation:</a:t>
            </a:r>
            <a:r>
              <a:rPr lang="en-US" sz="4200" b="1">
                <a:solidFill>
                  <a:srgbClr val="004F59"/>
                </a:solidFill>
                <a:latin typeface="Roboto Bold"/>
                <a:ea typeface="Roboto Bold"/>
                <a:cs typeface="Roboto Bold"/>
                <a:sym typeface="Roboto Bold"/>
              </a:rPr>
              <a:t> Some children are made to believe that these experiences are common for all young people.</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1131441" y="1109322"/>
            <a:ext cx="801255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GENERATIONAL</a:t>
            </a:r>
          </a:p>
        </p:txBody>
      </p:sp>
      <p:sp>
        <p:nvSpPr>
          <p:cNvPr id="12" name="TextBox 12"/>
          <p:cNvSpPr txBox="1"/>
          <p:nvPr/>
        </p:nvSpPr>
        <p:spPr>
          <a:xfrm>
            <a:off x="4876023" y="9214485"/>
            <a:ext cx="7654208"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Henderson, M. F. (2022, September). Human Trafficking by Families. University of North Carolina</a:t>
            </a:r>
          </a:p>
          <a:p>
            <a:pPr algn="l">
              <a:lnSpc>
                <a:spcPts val="1679"/>
              </a:lnSpc>
            </a:pPr>
            <a:r>
              <a:rPr lang="en-US" sz="1200">
                <a:solidFill>
                  <a:srgbClr val="004F59"/>
                </a:solidFill>
                <a:latin typeface="Roboto"/>
                <a:ea typeface="Roboto"/>
                <a:cs typeface="Roboto"/>
                <a:sym typeface="Roboto"/>
              </a:rPr>
              <a:t>School of Government, Public Management Bulletin, No.24, Sog.unc.edu, pp. 4,5.</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Freeform 15"/>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54</a:t>
            </a:r>
          </a:p>
        </p:txBody>
      </p:sp>
      <p:grpSp>
        <p:nvGrpSpPr>
          <p:cNvPr id="5" name="Group 5"/>
          <p:cNvGrpSpPr/>
          <p:nvPr/>
        </p:nvGrpSpPr>
        <p:grpSpPr>
          <a:xfrm>
            <a:off x="1488325" y="3308412"/>
            <a:ext cx="5490022" cy="943043"/>
            <a:chOff x="0" y="0"/>
            <a:chExt cx="1445932" cy="248373"/>
          </a:xfrm>
        </p:grpSpPr>
        <p:sp>
          <p:nvSpPr>
            <p:cNvPr id="6" name="Freeform 6"/>
            <p:cNvSpPr/>
            <p:nvPr/>
          </p:nvSpPr>
          <p:spPr>
            <a:xfrm>
              <a:off x="0" y="0"/>
              <a:ext cx="1445932" cy="248373"/>
            </a:xfrm>
            <a:custGeom>
              <a:avLst/>
              <a:gdLst/>
              <a:ahLst/>
              <a:cxnLst/>
              <a:rect l="l" t="t" r="r" b="b"/>
              <a:pathLst>
                <a:path w="1445932" h="248373">
                  <a:moveTo>
                    <a:pt x="0" y="0"/>
                  </a:moveTo>
                  <a:lnTo>
                    <a:pt x="1445932" y="0"/>
                  </a:lnTo>
                  <a:lnTo>
                    <a:pt x="1445932" y="248373"/>
                  </a:lnTo>
                  <a:lnTo>
                    <a:pt x="0" y="248373"/>
                  </a:lnTo>
                  <a:close/>
                </a:path>
              </a:pathLst>
            </a:custGeom>
            <a:solidFill>
              <a:srgbClr val="303030"/>
            </a:solidFill>
          </p:spPr>
          <p:txBody>
            <a:bodyPr/>
            <a:lstStyle/>
            <a:p>
              <a:endParaRPr lang="en-US"/>
            </a:p>
          </p:txBody>
        </p:sp>
        <p:sp>
          <p:nvSpPr>
            <p:cNvPr id="7" name="TextBox 7"/>
            <p:cNvSpPr txBox="1"/>
            <p:nvPr/>
          </p:nvSpPr>
          <p:spPr>
            <a:xfrm>
              <a:off x="0" y="-76200"/>
              <a:ext cx="1445932" cy="324573"/>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8033" y="3336984"/>
            <a:ext cx="761842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Normalized Abuse</a:t>
            </a:r>
          </a:p>
        </p:txBody>
      </p:sp>
      <p:sp>
        <p:nvSpPr>
          <p:cNvPr id="9" name="TextBox 9"/>
          <p:cNvSpPr txBox="1"/>
          <p:nvPr/>
        </p:nvSpPr>
        <p:spPr>
          <a:xfrm>
            <a:off x="1788033" y="4659913"/>
            <a:ext cx="15793487" cy="1464945"/>
          </a:xfrm>
          <a:prstGeom prst="rect">
            <a:avLst/>
          </a:prstGeom>
        </p:spPr>
        <p:txBody>
          <a:bodyPr lIns="0" tIns="0" rIns="0" bIns="0" rtlCol="0" anchor="t">
            <a:spAutoFit/>
          </a:bodyPr>
          <a:lstStyle/>
          <a:p>
            <a:pPr algn="l">
              <a:lnSpc>
                <a:spcPts val="5880"/>
              </a:lnSpc>
            </a:pPr>
            <a:r>
              <a:rPr lang="en-US" sz="4200" b="1">
                <a:solidFill>
                  <a:srgbClr val="9D1BE3"/>
                </a:solidFill>
                <a:latin typeface="Roboto Bold"/>
                <a:ea typeface="Roboto Bold"/>
                <a:cs typeface="Roboto Bold"/>
                <a:sym typeface="Roboto Bold"/>
              </a:rPr>
              <a:t>False Privilege:</a:t>
            </a:r>
            <a:r>
              <a:rPr lang="en-US" sz="4200" b="1">
                <a:solidFill>
                  <a:srgbClr val="004F59"/>
                </a:solidFill>
                <a:latin typeface="Roboto Bold"/>
                <a:ea typeface="Roboto Bold"/>
                <a:cs typeface="Roboto Bold"/>
                <a:sym typeface="Roboto Bold"/>
              </a:rPr>
              <a:t> They may be told they are "special" or "chosen," making the abuse seem like an honor.</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1131441" y="1109322"/>
            <a:ext cx="801255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GENERATIONAL</a:t>
            </a:r>
          </a:p>
        </p:txBody>
      </p:sp>
      <p:sp>
        <p:nvSpPr>
          <p:cNvPr id="12" name="TextBox 12"/>
          <p:cNvSpPr txBox="1"/>
          <p:nvPr/>
        </p:nvSpPr>
        <p:spPr>
          <a:xfrm>
            <a:off x="4876023" y="9214485"/>
            <a:ext cx="7654208"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Henderson, M. F. (2022, September). Human Trafficking by Families. University of North Carolina</a:t>
            </a:r>
          </a:p>
          <a:p>
            <a:pPr algn="l">
              <a:lnSpc>
                <a:spcPts val="1679"/>
              </a:lnSpc>
            </a:pPr>
            <a:r>
              <a:rPr lang="en-US" sz="1200">
                <a:solidFill>
                  <a:srgbClr val="004F59"/>
                </a:solidFill>
                <a:latin typeface="Roboto"/>
                <a:ea typeface="Roboto"/>
                <a:cs typeface="Roboto"/>
                <a:sym typeface="Roboto"/>
              </a:rPr>
              <a:t>School of Government, Public Management Bulletin, No.24, Sog.unc.edu, pp. 4,5.</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Freeform 15"/>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55</a:t>
            </a:r>
          </a:p>
        </p:txBody>
      </p:sp>
      <p:grpSp>
        <p:nvGrpSpPr>
          <p:cNvPr id="5" name="Group 5"/>
          <p:cNvGrpSpPr/>
          <p:nvPr/>
        </p:nvGrpSpPr>
        <p:grpSpPr>
          <a:xfrm>
            <a:off x="1488325" y="3308412"/>
            <a:ext cx="5490022" cy="943043"/>
            <a:chOff x="0" y="0"/>
            <a:chExt cx="1445932" cy="248373"/>
          </a:xfrm>
        </p:grpSpPr>
        <p:sp>
          <p:nvSpPr>
            <p:cNvPr id="6" name="Freeform 6"/>
            <p:cNvSpPr/>
            <p:nvPr/>
          </p:nvSpPr>
          <p:spPr>
            <a:xfrm>
              <a:off x="0" y="0"/>
              <a:ext cx="1445932" cy="248373"/>
            </a:xfrm>
            <a:custGeom>
              <a:avLst/>
              <a:gdLst/>
              <a:ahLst/>
              <a:cxnLst/>
              <a:rect l="l" t="t" r="r" b="b"/>
              <a:pathLst>
                <a:path w="1445932" h="248373">
                  <a:moveTo>
                    <a:pt x="0" y="0"/>
                  </a:moveTo>
                  <a:lnTo>
                    <a:pt x="1445932" y="0"/>
                  </a:lnTo>
                  <a:lnTo>
                    <a:pt x="1445932" y="248373"/>
                  </a:lnTo>
                  <a:lnTo>
                    <a:pt x="0" y="248373"/>
                  </a:lnTo>
                  <a:close/>
                </a:path>
              </a:pathLst>
            </a:custGeom>
            <a:solidFill>
              <a:srgbClr val="303030"/>
            </a:solidFill>
          </p:spPr>
          <p:txBody>
            <a:bodyPr/>
            <a:lstStyle/>
            <a:p>
              <a:endParaRPr lang="en-US"/>
            </a:p>
          </p:txBody>
        </p:sp>
        <p:sp>
          <p:nvSpPr>
            <p:cNvPr id="7" name="TextBox 7"/>
            <p:cNvSpPr txBox="1"/>
            <p:nvPr/>
          </p:nvSpPr>
          <p:spPr>
            <a:xfrm>
              <a:off x="0" y="-76200"/>
              <a:ext cx="1445932" cy="324573"/>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8033" y="3336984"/>
            <a:ext cx="761842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Normalized Abuse</a:t>
            </a:r>
          </a:p>
        </p:txBody>
      </p:sp>
      <p:sp>
        <p:nvSpPr>
          <p:cNvPr id="9" name="TextBox 9"/>
          <p:cNvSpPr txBox="1"/>
          <p:nvPr/>
        </p:nvSpPr>
        <p:spPr>
          <a:xfrm>
            <a:off x="1788033" y="4659913"/>
            <a:ext cx="15388938" cy="1464945"/>
          </a:xfrm>
          <a:prstGeom prst="rect">
            <a:avLst/>
          </a:prstGeom>
        </p:spPr>
        <p:txBody>
          <a:bodyPr lIns="0" tIns="0" rIns="0" bIns="0" rtlCol="0" anchor="t">
            <a:spAutoFit/>
          </a:bodyPr>
          <a:lstStyle/>
          <a:p>
            <a:pPr algn="l">
              <a:lnSpc>
                <a:spcPts val="5880"/>
              </a:lnSpc>
            </a:pPr>
            <a:r>
              <a:rPr lang="en-US" sz="4200" b="1">
                <a:solidFill>
                  <a:srgbClr val="9D1BE3"/>
                </a:solidFill>
                <a:latin typeface="Roboto Bold"/>
                <a:ea typeface="Roboto Bold"/>
                <a:cs typeface="Roboto Bold"/>
                <a:sym typeface="Roboto Bold"/>
              </a:rPr>
              <a:t>Family Obligation:</a:t>
            </a:r>
            <a:r>
              <a:rPr lang="en-US" sz="4200" b="1">
                <a:solidFill>
                  <a:srgbClr val="004F59"/>
                </a:solidFill>
                <a:latin typeface="Roboto Bold"/>
                <a:ea typeface="Roboto Bold"/>
                <a:cs typeface="Roboto Bold"/>
                <a:sym typeface="Roboto Bold"/>
              </a:rPr>
              <a:t> Some are led to believe it's their duty or “chore” to help support their family financially.</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1131441" y="1109322"/>
            <a:ext cx="801255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GENERATIONAL</a:t>
            </a:r>
          </a:p>
        </p:txBody>
      </p:sp>
      <p:sp>
        <p:nvSpPr>
          <p:cNvPr id="12" name="TextBox 12"/>
          <p:cNvSpPr txBox="1"/>
          <p:nvPr/>
        </p:nvSpPr>
        <p:spPr>
          <a:xfrm>
            <a:off x="4876023" y="9214485"/>
            <a:ext cx="7654208"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Henderson, M. F. (2022, September). Human Trafficking by Families. University of North Carolina</a:t>
            </a:r>
          </a:p>
          <a:p>
            <a:pPr algn="l">
              <a:lnSpc>
                <a:spcPts val="1679"/>
              </a:lnSpc>
            </a:pPr>
            <a:r>
              <a:rPr lang="en-US" sz="1200">
                <a:solidFill>
                  <a:srgbClr val="004F59"/>
                </a:solidFill>
                <a:latin typeface="Roboto"/>
                <a:ea typeface="Roboto"/>
                <a:cs typeface="Roboto"/>
                <a:sym typeface="Roboto"/>
              </a:rPr>
              <a:t>School of Government, Public Management Bulletin, No.24, Sog.unc.edu, pp. 4,5.</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Freeform 15"/>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195975" y="4773395"/>
            <a:ext cx="12176773" cy="1893626"/>
            <a:chOff x="0" y="0"/>
            <a:chExt cx="3207051" cy="498733"/>
          </a:xfrm>
        </p:grpSpPr>
        <p:sp>
          <p:nvSpPr>
            <p:cNvPr id="7" name="Freeform 7"/>
            <p:cNvSpPr/>
            <p:nvPr/>
          </p:nvSpPr>
          <p:spPr>
            <a:xfrm>
              <a:off x="0" y="0"/>
              <a:ext cx="3207051" cy="498733"/>
            </a:xfrm>
            <a:custGeom>
              <a:avLst/>
              <a:gdLst/>
              <a:ahLst/>
              <a:cxnLst/>
              <a:rect l="l" t="t" r="r" b="b"/>
              <a:pathLst>
                <a:path w="3207051" h="498733">
                  <a:moveTo>
                    <a:pt x="0" y="0"/>
                  </a:moveTo>
                  <a:lnTo>
                    <a:pt x="3207051" y="0"/>
                  </a:lnTo>
                  <a:lnTo>
                    <a:pt x="3207051" y="498733"/>
                  </a:lnTo>
                  <a:lnTo>
                    <a:pt x="0" y="498733"/>
                  </a:lnTo>
                  <a:close/>
                </a:path>
              </a:pathLst>
            </a:custGeom>
            <a:solidFill>
              <a:srgbClr val="303030"/>
            </a:solidFill>
          </p:spPr>
          <p:txBody>
            <a:bodyPr/>
            <a:lstStyle/>
            <a:p>
              <a:endParaRPr lang="en-US"/>
            </a:p>
          </p:txBody>
        </p:sp>
        <p:sp>
          <p:nvSpPr>
            <p:cNvPr id="8" name="TextBox 8"/>
            <p:cNvSpPr txBox="1"/>
            <p:nvPr/>
          </p:nvSpPr>
          <p:spPr>
            <a:xfrm>
              <a:off x="0" y="-76200"/>
              <a:ext cx="3207051" cy="574933"/>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2" name="TextBox 12"/>
          <p:cNvSpPr txBox="1"/>
          <p:nvPr/>
        </p:nvSpPr>
        <p:spPr>
          <a:xfrm>
            <a:off x="1330023" y="1250072"/>
            <a:ext cx="1076424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MIND CONTROL</a:t>
            </a:r>
          </a:p>
        </p:txBody>
      </p:sp>
      <p:sp>
        <p:nvSpPr>
          <p:cNvPr id="13" name="TextBox 13"/>
          <p:cNvSpPr txBox="1"/>
          <p:nvPr/>
        </p:nvSpPr>
        <p:spPr>
          <a:xfrm>
            <a:off x="1602073" y="4898848"/>
            <a:ext cx="11875450"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tactics might family members use to make a child cooperate with their demands?</a:t>
            </a:r>
          </a:p>
        </p:txBody>
      </p:sp>
      <p:grpSp>
        <p:nvGrpSpPr>
          <p:cNvPr id="14" name="Group 14"/>
          <p:cNvGrpSpPr/>
          <p:nvPr/>
        </p:nvGrpSpPr>
        <p:grpSpPr>
          <a:xfrm>
            <a:off x="13814586" y="952594"/>
            <a:ext cx="3444714" cy="3820801"/>
            <a:chOff x="0" y="0"/>
            <a:chExt cx="1144508" cy="1269464"/>
          </a:xfrm>
        </p:grpSpPr>
        <p:sp>
          <p:nvSpPr>
            <p:cNvPr id="15" name="Freeform 15"/>
            <p:cNvSpPr/>
            <p:nvPr/>
          </p:nvSpPr>
          <p:spPr>
            <a:xfrm>
              <a:off x="0" y="0"/>
              <a:ext cx="1144508" cy="1269464"/>
            </a:xfrm>
            <a:custGeom>
              <a:avLst/>
              <a:gdLst/>
              <a:ahLst/>
              <a:cxnLst/>
              <a:rect l="l" t="t" r="r" b="b"/>
              <a:pathLst>
                <a:path w="1144508" h="1269464">
                  <a:moveTo>
                    <a:pt x="0" y="0"/>
                  </a:moveTo>
                  <a:lnTo>
                    <a:pt x="1144508" y="0"/>
                  </a:lnTo>
                  <a:lnTo>
                    <a:pt x="1144508" y="1269464"/>
                  </a:lnTo>
                  <a:lnTo>
                    <a:pt x="0" y="1269464"/>
                  </a:lnTo>
                  <a:close/>
                </a:path>
              </a:pathLst>
            </a:custGeom>
            <a:solidFill>
              <a:srgbClr val="FFFFFF"/>
            </a:solidFill>
          </p:spPr>
          <p:txBody>
            <a:bodyPr/>
            <a:lstStyle/>
            <a:p>
              <a:endParaRPr lang="en-US"/>
            </a:p>
          </p:txBody>
        </p:sp>
        <p:sp>
          <p:nvSpPr>
            <p:cNvPr id="16" name="TextBox 16"/>
            <p:cNvSpPr txBox="1"/>
            <p:nvPr/>
          </p:nvSpPr>
          <p:spPr>
            <a:xfrm>
              <a:off x="0" y="-47625"/>
              <a:ext cx="1144508" cy="1317089"/>
            </a:xfrm>
            <a:prstGeom prst="rect">
              <a:avLst/>
            </a:prstGeom>
          </p:spPr>
          <p:txBody>
            <a:bodyPr lIns="50800" tIns="50800" rIns="50800" bIns="50800" rtlCol="0" anchor="ctr"/>
            <a:lstStyle/>
            <a:p>
              <a:pPr algn="ctr">
                <a:lnSpc>
                  <a:spcPts val="2100"/>
                </a:lnSpc>
              </a:pPr>
              <a:endParaRPr/>
            </a:p>
          </p:txBody>
        </p:sp>
      </p:grpSp>
      <p:sp>
        <p:nvSpPr>
          <p:cNvPr id="17" name="Freeform 17"/>
          <p:cNvSpPr/>
          <p:nvPr/>
        </p:nvSpPr>
        <p:spPr>
          <a:xfrm>
            <a:off x="13991123" y="1105365"/>
            <a:ext cx="3091641" cy="3097017"/>
          </a:xfrm>
          <a:custGeom>
            <a:avLst/>
            <a:gdLst/>
            <a:ahLst/>
            <a:cxnLst/>
            <a:rect l="l" t="t" r="r" b="b"/>
            <a:pathLst>
              <a:path w="3091641" h="3097017">
                <a:moveTo>
                  <a:pt x="0" y="0"/>
                </a:moveTo>
                <a:lnTo>
                  <a:pt x="3091641" y="0"/>
                </a:lnTo>
                <a:lnTo>
                  <a:pt x="3091641" y="3097017"/>
                </a:lnTo>
                <a:lnTo>
                  <a:pt x="0" y="3097017"/>
                </a:lnTo>
                <a:lnTo>
                  <a:pt x="0" y="0"/>
                </a:lnTo>
                <a:close/>
              </a:path>
            </a:pathLst>
          </a:custGeom>
          <a:blipFill>
            <a:blip r:embed="rId6"/>
            <a:stretch>
              <a:fillRect/>
            </a:stretch>
          </a:blipFill>
        </p:spPr>
        <p:txBody>
          <a:bodyPr/>
          <a:lstStyle/>
          <a:p>
            <a:endParaRPr lang="en-US"/>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56</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57</a:t>
            </a:r>
          </a:p>
        </p:txBody>
      </p:sp>
      <p:grpSp>
        <p:nvGrpSpPr>
          <p:cNvPr id="5" name="Group 5"/>
          <p:cNvGrpSpPr/>
          <p:nvPr/>
        </p:nvGrpSpPr>
        <p:grpSpPr>
          <a:xfrm>
            <a:off x="1888047" y="3320916"/>
            <a:ext cx="5622364" cy="904943"/>
            <a:chOff x="0" y="0"/>
            <a:chExt cx="1480787" cy="238339"/>
          </a:xfrm>
        </p:grpSpPr>
        <p:sp>
          <p:nvSpPr>
            <p:cNvPr id="6" name="Freeform 6"/>
            <p:cNvSpPr/>
            <p:nvPr/>
          </p:nvSpPr>
          <p:spPr>
            <a:xfrm>
              <a:off x="0" y="0"/>
              <a:ext cx="1480787" cy="238339"/>
            </a:xfrm>
            <a:custGeom>
              <a:avLst/>
              <a:gdLst/>
              <a:ahLst/>
              <a:cxnLst/>
              <a:rect l="l" t="t" r="r" b="b"/>
              <a:pathLst>
                <a:path w="1480787" h="238339">
                  <a:moveTo>
                    <a:pt x="0" y="0"/>
                  </a:moveTo>
                  <a:lnTo>
                    <a:pt x="1480787" y="0"/>
                  </a:lnTo>
                  <a:lnTo>
                    <a:pt x="1480787"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480787"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187755" y="3339962"/>
            <a:ext cx="6899459"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Misused Authority</a:t>
            </a:r>
          </a:p>
        </p:txBody>
      </p:sp>
      <p:sp>
        <p:nvSpPr>
          <p:cNvPr id="9" name="TextBox 9"/>
          <p:cNvSpPr txBox="1"/>
          <p:nvPr/>
        </p:nvSpPr>
        <p:spPr>
          <a:xfrm>
            <a:off x="1888047" y="4671981"/>
            <a:ext cx="15783505" cy="1464945"/>
          </a:xfrm>
          <a:prstGeom prst="rect">
            <a:avLst/>
          </a:prstGeom>
        </p:spPr>
        <p:txBody>
          <a:bodyPr lIns="0" tIns="0" rIns="0" bIns="0" rtlCol="0" anchor="t">
            <a:spAutoFit/>
          </a:bodyPr>
          <a:lstStyle/>
          <a:p>
            <a:pPr algn="l">
              <a:lnSpc>
                <a:spcPts val="5880"/>
              </a:lnSpc>
            </a:pPr>
            <a:r>
              <a:rPr lang="en-US" sz="4200" b="1">
                <a:solidFill>
                  <a:srgbClr val="9D1BE3"/>
                </a:solidFill>
                <a:latin typeface="Roboto Bold"/>
                <a:ea typeface="Roboto Bold"/>
                <a:cs typeface="Roboto Bold"/>
                <a:sym typeface="Roboto Bold"/>
              </a:rPr>
              <a:t>Authority Figure:</a:t>
            </a:r>
            <a:r>
              <a:rPr lang="en-US" sz="4200" b="1">
                <a:solidFill>
                  <a:srgbClr val="004F59"/>
                </a:solidFill>
                <a:latin typeface="Roboto Bold"/>
                <a:ea typeface="Roboto Bold"/>
                <a:cs typeface="Roboto Bold"/>
                <a:sym typeface="Roboto Bold"/>
              </a:rPr>
              <a:t> Children are taught to trust and obey parents and caregivers, even when the treatment feels wrong or unsafe.</a:t>
            </a:r>
          </a:p>
        </p:txBody>
      </p:sp>
      <p:sp>
        <p:nvSpPr>
          <p:cNvPr id="10" name="TextBox 10"/>
          <p:cNvSpPr txBox="1"/>
          <p:nvPr/>
        </p:nvSpPr>
        <p:spPr>
          <a:xfrm>
            <a:off x="1131441" y="1109322"/>
            <a:ext cx="11612407"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MIND CONTROL</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TextBox 12"/>
          <p:cNvSpPr txBox="1"/>
          <p:nvPr/>
        </p:nvSpPr>
        <p:spPr>
          <a:xfrm>
            <a:off x="3871187" y="9124913"/>
            <a:ext cx="12599823"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Henderson, M. F. (2022). Human trafficking by families (Public Management Bulletin No. 24). School of Government, University of North Carolina at Chapel Hill.</a:t>
            </a:r>
          </a:p>
          <a:p>
            <a:pPr algn="l">
              <a:lnSpc>
                <a:spcPts val="1679"/>
              </a:lnSpc>
            </a:pPr>
            <a:r>
              <a:rPr lang="en-US" sz="1200">
                <a:solidFill>
                  <a:srgbClr val="004F59"/>
                </a:solidFill>
                <a:latin typeface="Roboto"/>
                <a:ea typeface="Roboto"/>
                <a:cs typeface="Roboto"/>
                <a:sym typeface="Roboto"/>
              </a:rPr>
              <a:t>Allert, J. (2022). Domestic Minor Familial Sex Trafficking: A National Study of Prevalence, Characteristics, and Challenges across the Justice Process, p. 21. Institute for Shelter Care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Freeform 15"/>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58</a:t>
            </a:r>
          </a:p>
        </p:txBody>
      </p:sp>
      <p:grpSp>
        <p:nvGrpSpPr>
          <p:cNvPr id="5" name="Group 5"/>
          <p:cNvGrpSpPr/>
          <p:nvPr/>
        </p:nvGrpSpPr>
        <p:grpSpPr>
          <a:xfrm>
            <a:off x="1888047" y="3320916"/>
            <a:ext cx="5622364" cy="904943"/>
            <a:chOff x="0" y="0"/>
            <a:chExt cx="1480787" cy="238339"/>
          </a:xfrm>
        </p:grpSpPr>
        <p:sp>
          <p:nvSpPr>
            <p:cNvPr id="6" name="Freeform 6"/>
            <p:cNvSpPr/>
            <p:nvPr/>
          </p:nvSpPr>
          <p:spPr>
            <a:xfrm>
              <a:off x="0" y="0"/>
              <a:ext cx="1480787" cy="238339"/>
            </a:xfrm>
            <a:custGeom>
              <a:avLst/>
              <a:gdLst/>
              <a:ahLst/>
              <a:cxnLst/>
              <a:rect l="l" t="t" r="r" b="b"/>
              <a:pathLst>
                <a:path w="1480787" h="238339">
                  <a:moveTo>
                    <a:pt x="0" y="0"/>
                  </a:moveTo>
                  <a:lnTo>
                    <a:pt x="1480787" y="0"/>
                  </a:lnTo>
                  <a:lnTo>
                    <a:pt x="1480787"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480787"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187755" y="3339962"/>
            <a:ext cx="6899459"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Misused Authority</a:t>
            </a:r>
          </a:p>
        </p:txBody>
      </p:sp>
      <p:sp>
        <p:nvSpPr>
          <p:cNvPr id="9" name="TextBox 9"/>
          <p:cNvSpPr txBox="1"/>
          <p:nvPr/>
        </p:nvSpPr>
        <p:spPr>
          <a:xfrm>
            <a:off x="1888047" y="4671981"/>
            <a:ext cx="14582962" cy="1464945"/>
          </a:xfrm>
          <a:prstGeom prst="rect">
            <a:avLst/>
          </a:prstGeom>
        </p:spPr>
        <p:txBody>
          <a:bodyPr lIns="0" tIns="0" rIns="0" bIns="0" rtlCol="0" anchor="t">
            <a:spAutoFit/>
          </a:bodyPr>
          <a:lstStyle/>
          <a:p>
            <a:pPr algn="l">
              <a:lnSpc>
                <a:spcPts val="5880"/>
              </a:lnSpc>
            </a:pPr>
            <a:r>
              <a:rPr lang="en-US" sz="4200" b="1">
                <a:solidFill>
                  <a:srgbClr val="9D1BE3"/>
                </a:solidFill>
                <a:latin typeface="Roboto Bold"/>
                <a:ea typeface="Roboto Bold"/>
                <a:cs typeface="Roboto Bold"/>
                <a:sym typeface="Roboto Bold"/>
              </a:rPr>
              <a:t>Threats &amp; Fear:</a:t>
            </a:r>
            <a:r>
              <a:rPr lang="en-US" sz="4200" b="1">
                <a:solidFill>
                  <a:srgbClr val="004F59"/>
                </a:solidFill>
                <a:latin typeface="Roboto Bold"/>
                <a:ea typeface="Roboto Bold"/>
                <a:cs typeface="Roboto Bold"/>
                <a:sym typeface="Roboto Bold"/>
              </a:rPr>
              <a:t> Family members may use threats and punishment to enforce obedience.</a:t>
            </a:r>
          </a:p>
        </p:txBody>
      </p:sp>
      <p:sp>
        <p:nvSpPr>
          <p:cNvPr id="10" name="TextBox 10"/>
          <p:cNvSpPr txBox="1"/>
          <p:nvPr/>
        </p:nvSpPr>
        <p:spPr>
          <a:xfrm>
            <a:off x="1131441" y="1109322"/>
            <a:ext cx="11612407"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MIND CONTROL</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5" name="TextBox 15"/>
          <p:cNvSpPr txBox="1"/>
          <p:nvPr/>
        </p:nvSpPr>
        <p:spPr>
          <a:xfrm>
            <a:off x="3871187" y="9124913"/>
            <a:ext cx="12599823"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Henderson, M. F. (2022). Human trafficking by families (Public Management Bulletin No. 24). School of Government, University of North Carolina at Chapel Hill.</a:t>
            </a:r>
          </a:p>
          <a:p>
            <a:pPr algn="l">
              <a:lnSpc>
                <a:spcPts val="1679"/>
              </a:lnSpc>
            </a:pPr>
            <a:r>
              <a:rPr lang="en-US" sz="1200">
                <a:solidFill>
                  <a:srgbClr val="004F59"/>
                </a:solidFill>
                <a:latin typeface="Roboto"/>
                <a:ea typeface="Roboto"/>
                <a:cs typeface="Roboto"/>
                <a:sym typeface="Roboto"/>
              </a:rPr>
              <a:t>Allert, J. (2022). Domestic Minor Familial Sex Trafficking: A National Study of Prevalence, Characteristics, and Challenges across the Justice Process, p. 21. Institute for Shelter Care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59</a:t>
            </a:r>
          </a:p>
        </p:txBody>
      </p:sp>
      <p:grpSp>
        <p:nvGrpSpPr>
          <p:cNvPr id="5" name="Group 5"/>
          <p:cNvGrpSpPr/>
          <p:nvPr/>
        </p:nvGrpSpPr>
        <p:grpSpPr>
          <a:xfrm>
            <a:off x="1888047" y="3320916"/>
            <a:ext cx="5622364" cy="904943"/>
            <a:chOff x="0" y="0"/>
            <a:chExt cx="1480787" cy="238339"/>
          </a:xfrm>
        </p:grpSpPr>
        <p:sp>
          <p:nvSpPr>
            <p:cNvPr id="6" name="Freeform 6"/>
            <p:cNvSpPr/>
            <p:nvPr/>
          </p:nvSpPr>
          <p:spPr>
            <a:xfrm>
              <a:off x="0" y="0"/>
              <a:ext cx="1480787" cy="238339"/>
            </a:xfrm>
            <a:custGeom>
              <a:avLst/>
              <a:gdLst/>
              <a:ahLst/>
              <a:cxnLst/>
              <a:rect l="l" t="t" r="r" b="b"/>
              <a:pathLst>
                <a:path w="1480787" h="238339">
                  <a:moveTo>
                    <a:pt x="0" y="0"/>
                  </a:moveTo>
                  <a:lnTo>
                    <a:pt x="1480787" y="0"/>
                  </a:lnTo>
                  <a:lnTo>
                    <a:pt x="1480787"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480787"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187755" y="3339962"/>
            <a:ext cx="6899459"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Misused Authority</a:t>
            </a:r>
          </a:p>
        </p:txBody>
      </p:sp>
      <p:sp>
        <p:nvSpPr>
          <p:cNvPr id="9" name="TextBox 9"/>
          <p:cNvSpPr txBox="1"/>
          <p:nvPr/>
        </p:nvSpPr>
        <p:spPr>
          <a:xfrm>
            <a:off x="1888047" y="4671981"/>
            <a:ext cx="13805708" cy="1464945"/>
          </a:xfrm>
          <a:prstGeom prst="rect">
            <a:avLst/>
          </a:prstGeom>
        </p:spPr>
        <p:txBody>
          <a:bodyPr lIns="0" tIns="0" rIns="0" bIns="0" rtlCol="0" anchor="t">
            <a:spAutoFit/>
          </a:bodyPr>
          <a:lstStyle/>
          <a:p>
            <a:pPr algn="l">
              <a:lnSpc>
                <a:spcPts val="5880"/>
              </a:lnSpc>
            </a:pPr>
            <a:r>
              <a:rPr lang="en-US" sz="4200" b="1">
                <a:solidFill>
                  <a:srgbClr val="9D1BE3"/>
                </a:solidFill>
                <a:latin typeface="Roboto Bold"/>
                <a:ea typeface="Roboto Bold"/>
                <a:cs typeface="Roboto Bold"/>
                <a:sym typeface="Roboto Bold"/>
              </a:rPr>
              <a:t>Loss of Family:</a:t>
            </a:r>
            <a:r>
              <a:rPr lang="en-US" sz="4200" b="1">
                <a:solidFill>
                  <a:srgbClr val="004F59"/>
                </a:solidFill>
                <a:latin typeface="Roboto Bold"/>
                <a:ea typeface="Roboto Bold"/>
                <a:cs typeface="Roboto Bold"/>
                <a:sym typeface="Roboto Bold"/>
              </a:rPr>
              <a:t> Children may fear rejection by other family members or being kicked out of their home.</a:t>
            </a:r>
          </a:p>
        </p:txBody>
      </p:sp>
      <p:sp>
        <p:nvSpPr>
          <p:cNvPr id="10" name="TextBox 10"/>
          <p:cNvSpPr txBox="1"/>
          <p:nvPr/>
        </p:nvSpPr>
        <p:spPr>
          <a:xfrm>
            <a:off x="1131441" y="1109322"/>
            <a:ext cx="11612407"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MIND CONTROL</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5" name="TextBox 15"/>
          <p:cNvSpPr txBox="1"/>
          <p:nvPr/>
        </p:nvSpPr>
        <p:spPr>
          <a:xfrm>
            <a:off x="3871187" y="9124913"/>
            <a:ext cx="12599823"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Henderson, M. F. (2022). Human trafficking by families (Public Management Bulletin No. 24). School of Government, University of North Carolina at Chapel Hill.</a:t>
            </a:r>
          </a:p>
          <a:p>
            <a:pPr algn="l">
              <a:lnSpc>
                <a:spcPts val="1679"/>
              </a:lnSpc>
            </a:pPr>
            <a:r>
              <a:rPr lang="en-US" sz="1200">
                <a:solidFill>
                  <a:srgbClr val="004F59"/>
                </a:solidFill>
                <a:latin typeface="Roboto"/>
                <a:ea typeface="Roboto"/>
                <a:cs typeface="Roboto"/>
                <a:sym typeface="Roboto"/>
              </a:rPr>
              <a:t>Allert, J. (2022). Domestic Minor Familial Sex Trafficking: A National Study of Prevalence, Characteristics, and Challenges across the Justice Process, p. 21. Institute for Shelter Care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6090502" y="2700245"/>
            <a:ext cx="6106996" cy="6106996"/>
          </a:xfrm>
          <a:custGeom>
            <a:avLst/>
            <a:gdLst/>
            <a:ahLst/>
            <a:cxnLst/>
            <a:rect l="l" t="t" r="r" b="b"/>
            <a:pathLst>
              <a:path w="6106996" h="6106996">
                <a:moveTo>
                  <a:pt x="0" y="0"/>
                </a:moveTo>
                <a:lnTo>
                  <a:pt x="6106996" y="0"/>
                </a:lnTo>
                <a:lnTo>
                  <a:pt x="6106996" y="6106996"/>
                </a:lnTo>
                <a:lnTo>
                  <a:pt x="0" y="6106996"/>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a:t>
            </a:r>
          </a:p>
        </p:txBody>
      </p:sp>
      <p:sp>
        <p:nvSpPr>
          <p:cNvPr id="6" name="TextBox 6"/>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DIGITAL PARTICIPATION</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60</a:t>
            </a:r>
          </a:p>
        </p:txBody>
      </p:sp>
      <p:grpSp>
        <p:nvGrpSpPr>
          <p:cNvPr id="5" name="Group 5"/>
          <p:cNvGrpSpPr/>
          <p:nvPr/>
        </p:nvGrpSpPr>
        <p:grpSpPr>
          <a:xfrm>
            <a:off x="1480713" y="3338056"/>
            <a:ext cx="5612327" cy="904943"/>
            <a:chOff x="0" y="0"/>
            <a:chExt cx="1478144" cy="238339"/>
          </a:xfrm>
        </p:grpSpPr>
        <p:sp>
          <p:nvSpPr>
            <p:cNvPr id="6" name="Freeform 6"/>
            <p:cNvSpPr/>
            <p:nvPr/>
          </p:nvSpPr>
          <p:spPr>
            <a:xfrm>
              <a:off x="0" y="0"/>
              <a:ext cx="1478144" cy="238339"/>
            </a:xfrm>
            <a:custGeom>
              <a:avLst/>
              <a:gdLst/>
              <a:ahLst/>
              <a:cxnLst/>
              <a:rect l="l" t="t" r="r" b="b"/>
              <a:pathLst>
                <a:path w="1478144" h="238339">
                  <a:moveTo>
                    <a:pt x="0" y="0"/>
                  </a:moveTo>
                  <a:lnTo>
                    <a:pt x="1478144" y="0"/>
                  </a:lnTo>
                  <a:lnTo>
                    <a:pt x="1478144"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478144"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3357102"/>
            <a:ext cx="655350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Use of Substances</a:t>
            </a:r>
          </a:p>
        </p:txBody>
      </p:sp>
      <p:sp>
        <p:nvSpPr>
          <p:cNvPr id="9" name="TextBox 9"/>
          <p:cNvSpPr txBox="1"/>
          <p:nvPr/>
        </p:nvSpPr>
        <p:spPr>
          <a:xfrm>
            <a:off x="1480713" y="4661501"/>
            <a:ext cx="14670894" cy="1464945"/>
          </a:xfrm>
          <a:prstGeom prst="rect">
            <a:avLst/>
          </a:prstGeom>
        </p:spPr>
        <p:txBody>
          <a:bodyPr lIns="0" tIns="0" rIns="0" bIns="0" rtlCol="0" anchor="t">
            <a:spAutoFit/>
          </a:bodyPr>
          <a:lstStyle/>
          <a:p>
            <a:pPr algn="l">
              <a:lnSpc>
                <a:spcPts val="5880"/>
              </a:lnSpc>
            </a:pPr>
            <a:r>
              <a:rPr lang="en-US" sz="4200" b="1">
                <a:solidFill>
                  <a:srgbClr val="9D1BE3"/>
                </a:solidFill>
                <a:latin typeface="Roboto Bold"/>
                <a:ea typeface="Roboto Bold"/>
                <a:cs typeface="Roboto Bold"/>
                <a:sym typeface="Roboto Bold"/>
              </a:rPr>
              <a:t>Forced Use:</a:t>
            </a:r>
            <a:r>
              <a:rPr lang="en-US" sz="4200" b="1">
                <a:solidFill>
                  <a:srgbClr val="004F59"/>
                </a:solidFill>
                <a:latin typeface="Roboto Bold"/>
                <a:ea typeface="Roboto Bold"/>
                <a:cs typeface="Roboto Bold"/>
                <a:sym typeface="Roboto Bold"/>
              </a:rPr>
              <a:t> Family traffickers may give drugs or alcohol to children without their knowledge or force substance use. </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1131441" y="1109322"/>
            <a:ext cx="11612407"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MIND CONTROL</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5" name="TextBox 15"/>
          <p:cNvSpPr txBox="1"/>
          <p:nvPr/>
        </p:nvSpPr>
        <p:spPr>
          <a:xfrm>
            <a:off x="3871187" y="9124913"/>
            <a:ext cx="12599823"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Henderson, M. F. (2022). Human trafficking by families (Public Management Bulletin No. 24). School of Government, University of North Carolina at Chapel Hill.</a:t>
            </a:r>
          </a:p>
          <a:p>
            <a:pPr algn="l">
              <a:lnSpc>
                <a:spcPts val="1679"/>
              </a:lnSpc>
            </a:pPr>
            <a:r>
              <a:rPr lang="en-US" sz="1200">
                <a:solidFill>
                  <a:srgbClr val="004F59"/>
                </a:solidFill>
                <a:latin typeface="Roboto"/>
                <a:ea typeface="Roboto"/>
                <a:cs typeface="Roboto"/>
                <a:sym typeface="Roboto"/>
              </a:rPr>
              <a:t>Allert, J. (2022). Domestic Minor Familial Sex Trafficking: A National Study of Prevalence, Characteristics, and Challenges across the Justice Process, p. 21. Institute for Shelter Care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61</a:t>
            </a:r>
          </a:p>
        </p:txBody>
      </p:sp>
      <p:grpSp>
        <p:nvGrpSpPr>
          <p:cNvPr id="5" name="Group 5"/>
          <p:cNvGrpSpPr/>
          <p:nvPr/>
        </p:nvGrpSpPr>
        <p:grpSpPr>
          <a:xfrm>
            <a:off x="1480713" y="3338056"/>
            <a:ext cx="5612327" cy="904943"/>
            <a:chOff x="0" y="0"/>
            <a:chExt cx="1478144" cy="238339"/>
          </a:xfrm>
        </p:grpSpPr>
        <p:sp>
          <p:nvSpPr>
            <p:cNvPr id="6" name="Freeform 6"/>
            <p:cNvSpPr/>
            <p:nvPr/>
          </p:nvSpPr>
          <p:spPr>
            <a:xfrm>
              <a:off x="0" y="0"/>
              <a:ext cx="1478144" cy="238339"/>
            </a:xfrm>
            <a:custGeom>
              <a:avLst/>
              <a:gdLst/>
              <a:ahLst/>
              <a:cxnLst/>
              <a:rect l="l" t="t" r="r" b="b"/>
              <a:pathLst>
                <a:path w="1478144" h="238339">
                  <a:moveTo>
                    <a:pt x="0" y="0"/>
                  </a:moveTo>
                  <a:lnTo>
                    <a:pt x="1478144" y="0"/>
                  </a:lnTo>
                  <a:lnTo>
                    <a:pt x="1478144"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478144"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3357102"/>
            <a:ext cx="655350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Use of Substances</a:t>
            </a:r>
          </a:p>
        </p:txBody>
      </p:sp>
      <p:sp>
        <p:nvSpPr>
          <p:cNvPr id="9" name="TextBox 9"/>
          <p:cNvSpPr txBox="1"/>
          <p:nvPr/>
        </p:nvSpPr>
        <p:spPr>
          <a:xfrm>
            <a:off x="1480713" y="4661501"/>
            <a:ext cx="15778587" cy="1464945"/>
          </a:xfrm>
          <a:prstGeom prst="rect">
            <a:avLst/>
          </a:prstGeom>
        </p:spPr>
        <p:txBody>
          <a:bodyPr lIns="0" tIns="0" rIns="0" bIns="0" rtlCol="0" anchor="t">
            <a:spAutoFit/>
          </a:bodyPr>
          <a:lstStyle/>
          <a:p>
            <a:pPr algn="l">
              <a:lnSpc>
                <a:spcPts val="5880"/>
              </a:lnSpc>
            </a:pPr>
            <a:r>
              <a:rPr lang="en-US" sz="4200" b="1">
                <a:solidFill>
                  <a:srgbClr val="9D1BE3"/>
                </a:solidFill>
                <a:latin typeface="Roboto Bold"/>
                <a:ea typeface="Roboto Bold"/>
                <a:cs typeface="Roboto Bold"/>
                <a:sym typeface="Roboto Bold"/>
              </a:rPr>
              <a:t>Lowered Awareness:</a:t>
            </a:r>
            <a:r>
              <a:rPr lang="en-US" sz="4200" b="1">
                <a:solidFill>
                  <a:srgbClr val="004F59"/>
                </a:solidFill>
                <a:latin typeface="Roboto Bold"/>
                <a:ea typeface="Roboto Bold"/>
                <a:cs typeface="Roboto Bold"/>
                <a:sym typeface="Roboto Bold"/>
              </a:rPr>
              <a:t> Substances can make a child feel relaxed, numb, confused, or less able to remember what happened.</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1131441" y="1109322"/>
            <a:ext cx="11612407"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MIND CONTROL</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5" name="TextBox 15"/>
          <p:cNvSpPr txBox="1"/>
          <p:nvPr/>
        </p:nvSpPr>
        <p:spPr>
          <a:xfrm>
            <a:off x="3871187" y="9124913"/>
            <a:ext cx="12599823"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Henderson, M. F. (2022). Human trafficking by families (Public Management Bulletin No. 24). School of Government, University of North Carolina at Chapel Hill.</a:t>
            </a:r>
          </a:p>
          <a:p>
            <a:pPr algn="l">
              <a:lnSpc>
                <a:spcPts val="1679"/>
              </a:lnSpc>
            </a:pPr>
            <a:r>
              <a:rPr lang="en-US" sz="1200">
                <a:solidFill>
                  <a:srgbClr val="004F59"/>
                </a:solidFill>
                <a:latin typeface="Roboto"/>
                <a:ea typeface="Roboto"/>
                <a:cs typeface="Roboto"/>
                <a:sym typeface="Roboto"/>
              </a:rPr>
              <a:t>Allert, J. (2022). Domestic Minor Familial Sex Trafficking: A National Study of Prevalence, Characteristics, and Challenges across the Justice Process, p. 21. Institute for Shelter Care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62</a:t>
            </a:r>
          </a:p>
        </p:txBody>
      </p:sp>
      <p:grpSp>
        <p:nvGrpSpPr>
          <p:cNvPr id="5" name="Group 5"/>
          <p:cNvGrpSpPr/>
          <p:nvPr/>
        </p:nvGrpSpPr>
        <p:grpSpPr>
          <a:xfrm>
            <a:off x="1480713" y="3338056"/>
            <a:ext cx="5612327" cy="904943"/>
            <a:chOff x="0" y="0"/>
            <a:chExt cx="1478144" cy="238339"/>
          </a:xfrm>
        </p:grpSpPr>
        <p:sp>
          <p:nvSpPr>
            <p:cNvPr id="6" name="Freeform 6"/>
            <p:cNvSpPr/>
            <p:nvPr/>
          </p:nvSpPr>
          <p:spPr>
            <a:xfrm>
              <a:off x="0" y="0"/>
              <a:ext cx="1478144" cy="238339"/>
            </a:xfrm>
            <a:custGeom>
              <a:avLst/>
              <a:gdLst/>
              <a:ahLst/>
              <a:cxnLst/>
              <a:rect l="l" t="t" r="r" b="b"/>
              <a:pathLst>
                <a:path w="1478144" h="238339">
                  <a:moveTo>
                    <a:pt x="0" y="0"/>
                  </a:moveTo>
                  <a:lnTo>
                    <a:pt x="1478144" y="0"/>
                  </a:lnTo>
                  <a:lnTo>
                    <a:pt x="1478144"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478144"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3357102"/>
            <a:ext cx="655350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Use of Substances</a:t>
            </a:r>
          </a:p>
        </p:txBody>
      </p:sp>
      <p:sp>
        <p:nvSpPr>
          <p:cNvPr id="9" name="TextBox 9"/>
          <p:cNvSpPr txBox="1"/>
          <p:nvPr/>
        </p:nvSpPr>
        <p:spPr>
          <a:xfrm>
            <a:off x="1480713" y="4661501"/>
            <a:ext cx="15778587" cy="1464945"/>
          </a:xfrm>
          <a:prstGeom prst="rect">
            <a:avLst/>
          </a:prstGeom>
        </p:spPr>
        <p:txBody>
          <a:bodyPr lIns="0" tIns="0" rIns="0" bIns="0" rtlCol="0" anchor="t">
            <a:spAutoFit/>
          </a:bodyPr>
          <a:lstStyle/>
          <a:p>
            <a:pPr algn="l">
              <a:lnSpc>
                <a:spcPts val="5880"/>
              </a:lnSpc>
            </a:pPr>
            <a:r>
              <a:rPr lang="en-US" sz="4200" b="1">
                <a:solidFill>
                  <a:srgbClr val="9D1BE3"/>
                </a:solidFill>
                <a:latin typeface="Roboto Bold"/>
                <a:ea typeface="Roboto Bold"/>
                <a:cs typeface="Roboto Bold"/>
                <a:sym typeface="Roboto Bold"/>
              </a:rPr>
              <a:t>Withdrawal:</a:t>
            </a:r>
            <a:r>
              <a:rPr lang="en-US" sz="4200" b="1">
                <a:solidFill>
                  <a:srgbClr val="004F59"/>
                </a:solidFill>
                <a:latin typeface="Roboto Bold"/>
                <a:ea typeface="Roboto Bold"/>
                <a:cs typeface="Roboto Bold"/>
                <a:sym typeface="Roboto Bold"/>
              </a:rPr>
              <a:t> Substances may be withheld to cause painful withdrawal symptoms and then given as reward for cooperating. </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1131441" y="1109322"/>
            <a:ext cx="11612407"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MIND CONTROL</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5" name="TextBox 15"/>
          <p:cNvSpPr txBox="1"/>
          <p:nvPr/>
        </p:nvSpPr>
        <p:spPr>
          <a:xfrm>
            <a:off x="3871187" y="9124913"/>
            <a:ext cx="12599823"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Henderson, M. F. (2022). Human trafficking by families (Public Management Bulletin No. 24). School of Government, University of North Carolina at Chapel Hill.</a:t>
            </a:r>
          </a:p>
          <a:p>
            <a:pPr algn="l">
              <a:lnSpc>
                <a:spcPts val="1679"/>
              </a:lnSpc>
            </a:pPr>
            <a:r>
              <a:rPr lang="en-US" sz="1200">
                <a:solidFill>
                  <a:srgbClr val="004F59"/>
                </a:solidFill>
                <a:latin typeface="Roboto"/>
                <a:ea typeface="Roboto"/>
                <a:cs typeface="Roboto"/>
                <a:sym typeface="Roboto"/>
              </a:rPr>
              <a:t>Allert, J. (2022). Domestic Minor Familial Sex Trafficking: A National Study of Prevalence, Characteristics, and Challenges across the Justice Process, p. 21. Institute for Shelter Care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UNREPORTED CRIME</a:t>
            </a:r>
          </a:p>
        </p:txBody>
      </p:sp>
      <p:grpSp>
        <p:nvGrpSpPr>
          <p:cNvPr id="5" name="Group 5"/>
          <p:cNvGrpSpPr/>
          <p:nvPr/>
        </p:nvGrpSpPr>
        <p:grpSpPr>
          <a:xfrm>
            <a:off x="1337838" y="4888952"/>
            <a:ext cx="12878345" cy="2153196"/>
            <a:chOff x="0" y="0"/>
            <a:chExt cx="3391828" cy="567097"/>
          </a:xfrm>
        </p:grpSpPr>
        <p:sp>
          <p:nvSpPr>
            <p:cNvPr id="6" name="Freeform 6"/>
            <p:cNvSpPr/>
            <p:nvPr/>
          </p:nvSpPr>
          <p:spPr>
            <a:xfrm>
              <a:off x="0" y="0"/>
              <a:ext cx="3391827" cy="567097"/>
            </a:xfrm>
            <a:custGeom>
              <a:avLst/>
              <a:gdLst/>
              <a:ahLst/>
              <a:cxnLst/>
              <a:rect l="l" t="t" r="r" b="b"/>
              <a:pathLst>
                <a:path w="3391827" h="567097">
                  <a:moveTo>
                    <a:pt x="0" y="0"/>
                  </a:moveTo>
                  <a:lnTo>
                    <a:pt x="3391827" y="0"/>
                  </a:lnTo>
                  <a:lnTo>
                    <a:pt x="3391827" y="567097"/>
                  </a:lnTo>
                  <a:lnTo>
                    <a:pt x="0" y="567097"/>
                  </a:lnTo>
                  <a:close/>
                </a:path>
              </a:pathLst>
            </a:custGeom>
            <a:solidFill>
              <a:srgbClr val="303030"/>
            </a:solidFill>
          </p:spPr>
          <p:txBody>
            <a:bodyPr/>
            <a:lstStyle/>
            <a:p>
              <a:endParaRPr lang="en-US"/>
            </a:p>
          </p:txBody>
        </p:sp>
        <p:sp>
          <p:nvSpPr>
            <p:cNvPr id="7" name="TextBox 7"/>
            <p:cNvSpPr txBox="1"/>
            <p:nvPr/>
          </p:nvSpPr>
          <p:spPr>
            <a:xfrm>
              <a:off x="0" y="-76200"/>
              <a:ext cx="3391828" cy="643297"/>
            </a:xfrm>
            <a:prstGeom prst="rect">
              <a:avLst/>
            </a:prstGeom>
          </p:spPr>
          <p:txBody>
            <a:bodyPr lIns="50800" tIns="50800" rIns="50800" bIns="50800" rtlCol="0" anchor="ctr"/>
            <a:lstStyle/>
            <a:p>
              <a:pPr algn="ctr">
                <a:lnSpc>
                  <a:spcPts val="3074"/>
                </a:lnSpc>
              </a:pPr>
              <a:endParaRPr/>
            </a:p>
          </p:txBody>
        </p:sp>
      </p:gr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Freeform 9"/>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0" name="Freeform 10"/>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63</a:t>
            </a:r>
          </a:p>
        </p:txBody>
      </p:sp>
      <p:sp>
        <p:nvSpPr>
          <p:cNvPr id="12" name="Freeform 12"/>
          <p:cNvSpPr/>
          <p:nvPr/>
        </p:nvSpPr>
        <p:spPr>
          <a:xfrm>
            <a:off x="144405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6"/>
            <a:stretch>
              <a:fillRect l="-24906" r="-1769"/>
            </a:stretch>
          </a:blipFill>
        </p:spPr>
        <p:txBody>
          <a:bodyPr/>
          <a:lstStyle/>
          <a:p>
            <a:endParaRPr lang="en-US"/>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4" name="TextBox 14"/>
          <p:cNvSpPr txBox="1"/>
          <p:nvPr/>
        </p:nvSpPr>
        <p:spPr>
          <a:xfrm>
            <a:off x="1766984" y="5136949"/>
            <a:ext cx="12218763"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are the ways family traffickers or abusers get away with their crimes against children?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3265" y="3056448"/>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4944563" y="3508318"/>
            <a:ext cx="9447450" cy="4518397"/>
          </a:xfrm>
          <a:prstGeom prst="rect">
            <a:avLst/>
          </a:prstGeom>
        </p:spPr>
        <p:txBody>
          <a:bodyPr lIns="0" tIns="0" rIns="0" bIns="0" rtlCol="0" anchor="t">
            <a:spAutoFit/>
          </a:bodyPr>
          <a:lstStyle/>
          <a:p>
            <a:pPr algn="l">
              <a:lnSpc>
                <a:spcPts val="7000"/>
              </a:lnSpc>
            </a:pPr>
            <a:r>
              <a:rPr lang="en-US" sz="5000" b="1">
                <a:solidFill>
                  <a:srgbClr val="9D1BE3"/>
                </a:solidFill>
                <a:latin typeface="Roboto Bold"/>
                <a:ea typeface="Roboto Bold"/>
                <a:cs typeface="Roboto Bold"/>
                <a:sym typeface="Roboto Bold"/>
              </a:rPr>
              <a:t>Reasons for Unreported Crime </a:t>
            </a:r>
          </a:p>
          <a:p>
            <a:pPr algn="l">
              <a:lnSpc>
                <a:spcPts val="6440"/>
              </a:lnSpc>
            </a:pPr>
            <a:r>
              <a:rPr lang="en-US" sz="4600" b="1">
                <a:solidFill>
                  <a:srgbClr val="303030"/>
                </a:solidFill>
                <a:latin typeface="Roboto Bold"/>
                <a:ea typeface="Roboto Bold"/>
                <a:cs typeface="Roboto Bold"/>
                <a:sym typeface="Roboto Bold"/>
              </a:rPr>
              <a:t>• </a:t>
            </a:r>
            <a:r>
              <a:rPr lang="en-US" sz="4600">
                <a:solidFill>
                  <a:srgbClr val="303030"/>
                </a:solidFill>
                <a:latin typeface="Roboto"/>
                <a:ea typeface="Roboto"/>
                <a:cs typeface="Roboto"/>
                <a:sym typeface="Roboto"/>
              </a:rPr>
              <a:t>Parent or Caregiver Authority</a:t>
            </a:r>
          </a:p>
          <a:p>
            <a:pPr algn="l">
              <a:lnSpc>
                <a:spcPts val="5520"/>
              </a:lnSpc>
            </a:pPr>
            <a:r>
              <a:rPr lang="en-US" sz="4600">
                <a:solidFill>
                  <a:srgbClr val="303030"/>
                </a:solidFill>
                <a:latin typeface="Roboto"/>
                <a:ea typeface="Roboto"/>
                <a:cs typeface="Roboto"/>
                <a:sym typeface="Roboto"/>
              </a:rPr>
              <a:t>• Threatens Harm</a:t>
            </a:r>
          </a:p>
          <a:p>
            <a:pPr algn="l">
              <a:lnSpc>
                <a:spcPts val="5520"/>
              </a:lnSpc>
            </a:pPr>
            <a:r>
              <a:rPr lang="en-US" sz="4600">
                <a:solidFill>
                  <a:srgbClr val="303030"/>
                </a:solidFill>
                <a:latin typeface="Roboto"/>
                <a:ea typeface="Roboto"/>
                <a:cs typeface="Roboto"/>
                <a:sym typeface="Roboto"/>
              </a:rPr>
              <a:t>• Seems Normal</a:t>
            </a:r>
          </a:p>
          <a:p>
            <a:pPr algn="l">
              <a:lnSpc>
                <a:spcPts val="5519"/>
              </a:lnSpc>
            </a:pPr>
            <a:r>
              <a:rPr lang="en-US" sz="4599">
                <a:solidFill>
                  <a:srgbClr val="303030"/>
                </a:solidFill>
                <a:latin typeface="Roboto"/>
                <a:ea typeface="Roboto"/>
                <a:cs typeface="Roboto"/>
                <a:sym typeface="Roboto"/>
              </a:rPr>
              <a:t>• Isolates Victim</a:t>
            </a:r>
          </a:p>
          <a:p>
            <a:pPr algn="l">
              <a:lnSpc>
                <a:spcPts val="5519"/>
              </a:lnSpc>
            </a:pPr>
            <a:r>
              <a:rPr lang="en-US" sz="4599">
                <a:solidFill>
                  <a:srgbClr val="303030"/>
                </a:solidFill>
                <a:latin typeface="Roboto"/>
                <a:ea typeface="Roboto"/>
                <a:cs typeface="Roboto"/>
                <a:sym typeface="Roboto"/>
              </a:rPr>
              <a:t>• Control using Drugs &amp; Alcohol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64</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3979421" y="9162149"/>
            <a:ext cx="12582186" cy="626968"/>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Henderson, M. F. (2022). Human trafficking by families (Public Management Bulletin No. 24). School of Government, University of North Carolina at Chapel Hill.</a:t>
            </a:r>
          </a:p>
          <a:p>
            <a:pPr algn="l">
              <a:lnSpc>
                <a:spcPts val="1679"/>
              </a:lnSpc>
            </a:pPr>
            <a:r>
              <a:rPr lang="en-US" sz="1200">
                <a:solidFill>
                  <a:srgbClr val="303030"/>
                </a:solidFill>
                <a:latin typeface="Roboto"/>
                <a:ea typeface="Roboto"/>
                <a:cs typeface="Roboto"/>
                <a:sym typeface="Roboto"/>
              </a:rPr>
              <a:t>Allert, J. (2022). Domestic Minor Familial Sex Trafficking: A National Study of Prevalence, Characteristics, and Challenges across the Justice Process, p. 21. Institute for Shelter Care</a:t>
            </a:r>
          </a:p>
          <a:p>
            <a:pPr algn="l">
              <a:lnSpc>
                <a:spcPts val="1679"/>
              </a:lnSpc>
            </a:pPr>
            <a:endParaRPr lang="en-US" sz="1200">
              <a:solidFill>
                <a:srgbClr val="303030"/>
              </a:solidFill>
              <a:latin typeface="Roboto"/>
              <a:ea typeface="Roboto"/>
              <a:cs typeface="Roboto"/>
              <a:sym typeface="Roboto"/>
            </a:endParaRPr>
          </a:p>
        </p:txBody>
      </p:sp>
      <p:sp>
        <p:nvSpPr>
          <p:cNvPr id="11" name="TextBox 11"/>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26672" y="428952"/>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890451" y="4760895"/>
            <a:ext cx="9684050" cy="2108996"/>
            <a:chOff x="0" y="0"/>
            <a:chExt cx="2550532" cy="555456"/>
          </a:xfrm>
        </p:grpSpPr>
        <p:sp>
          <p:nvSpPr>
            <p:cNvPr id="7" name="Freeform 7"/>
            <p:cNvSpPr/>
            <p:nvPr/>
          </p:nvSpPr>
          <p:spPr>
            <a:xfrm>
              <a:off x="0" y="0"/>
              <a:ext cx="2550532" cy="555456"/>
            </a:xfrm>
            <a:custGeom>
              <a:avLst/>
              <a:gdLst/>
              <a:ahLst/>
              <a:cxnLst/>
              <a:rect l="l" t="t" r="r" b="b"/>
              <a:pathLst>
                <a:path w="2550532" h="555456">
                  <a:moveTo>
                    <a:pt x="0" y="0"/>
                  </a:moveTo>
                  <a:lnTo>
                    <a:pt x="2550532" y="0"/>
                  </a:lnTo>
                  <a:lnTo>
                    <a:pt x="2550532" y="555456"/>
                  </a:lnTo>
                  <a:lnTo>
                    <a:pt x="0" y="555456"/>
                  </a:lnTo>
                  <a:close/>
                </a:path>
              </a:pathLst>
            </a:custGeom>
            <a:solidFill>
              <a:srgbClr val="303030"/>
            </a:solidFill>
          </p:spPr>
          <p:txBody>
            <a:bodyPr/>
            <a:lstStyle/>
            <a:p>
              <a:endParaRPr lang="en-US"/>
            </a:p>
          </p:txBody>
        </p:sp>
        <p:sp>
          <p:nvSpPr>
            <p:cNvPr id="8" name="TextBox 8"/>
            <p:cNvSpPr txBox="1"/>
            <p:nvPr/>
          </p:nvSpPr>
          <p:spPr>
            <a:xfrm>
              <a:off x="0" y="-76200"/>
              <a:ext cx="2550532" cy="631656"/>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grpSp>
        <p:nvGrpSpPr>
          <p:cNvPr id="12" name="Group 12"/>
          <p:cNvGrpSpPr/>
          <p:nvPr/>
        </p:nvGrpSpPr>
        <p:grpSpPr>
          <a:xfrm>
            <a:off x="13193114" y="1062106"/>
            <a:ext cx="4066186" cy="4066719"/>
            <a:chOff x="0" y="0"/>
            <a:chExt cx="1308455" cy="1308626"/>
          </a:xfrm>
        </p:grpSpPr>
        <p:sp>
          <p:nvSpPr>
            <p:cNvPr id="13" name="Freeform 13"/>
            <p:cNvSpPr/>
            <p:nvPr/>
          </p:nvSpPr>
          <p:spPr>
            <a:xfrm>
              <a:off x="0" y="0"/>
              <a:ext cx="1308455" cy="1308626"/>
            </a:xfrm>
            <a:custGeom>
              <a:avLst/>
              <a:gdLst/>
              <a:ahLst/>
              <a:cxnLst/>
              <a:rect l="l" t="t" r="r" b="b"/>
              <a:pathLst>
                <a:path w="1308455" h="1308626">
                  <a:moveTo>
                    <a:pt x="0" y="0"/>
                  </a:moveTo>
                  <a:lnTo>
                    <a:pt x="1308455" y="0"/>
                  </a:lnTo>
                  <a:lnTo>
                    <a:pt x="1308455" y="1308626"/>
                  </a:lnTo>
                  <a:lnTo>
                    <a:pt x="0" y="1308626"/>
                  </a:lnTo>
                  <a:close/>
                </a:path>
              </a:pathLst>
            </a:custGeom>
            <a:solidFill>
              <a:srgbClr val="FFFFFF"/>
            </a:solidFill>
          </p:spPr>
          <p:txBody>
            <a:bodyPr/>
            <a:lstStyle/>
            <a:p>
              <a:endParaRPr lang="en-US"/>
            </a:p>
          </p:txBody>
        </p:sp>
        <p:sp>
          <p:nvSpPr>
            <p:cNvPr id="14" name="TextBox 14"/>
            <p:cNvSpPr txBox="1"/>
            <p:nvPr/>
          </p:nvSpPr>
          <p:spPr>
            <a:xfrm>
              <a:off x="0" y="-47625"/>
              <a:ext cx="1308455" cy="1356251"/>
            </a:xfrm>
            <a:prstGeom prst="rect">
              <a:avLst/>
            </a:prstGeom>
          </p:spPr>
          <p:txBody>
            <a:bodyPr lIns="50800" tIns="50800" rIns="50800" bIns="50800" rtlCol="0" anchor="ctr"/>
            <a:lstStyle/>
            <a:p>
              <a:pPr algn="ctr">
                <a:lnSpc>
                  <a:spcPts val="2100"/>
                </a:lnSpc>
              </a:pPr>
              <a:endParaRPr/>
            </a:p>
          </p:txBody>
        </p:sp>
      </p:grpSp>
      <p:sp>
        <p:nvSpPr>
          <p:cNvPr id="15" name="Freeform 15"/>
          <p:cNvSpPr/>
          <p:nvPr/>
        </p:nvSpPr>
        <p:spPr>
          <a:xfrm>
            <a:off x="13316084" y="1181899"/>
            <a:ext cx="3812399" cy="3348069"/>
          </a:xfrm>
          <a:custGeom>
            <a:avLst/>
            <a:gdLst/>
            <a:ahLst/>
            <a:cxnLst/>
            <a:rect l="l" t="t" r="r" b="b"/>
            <a:pathLst>
              <a:path w="3812399" h="3348069">
                <a:moveTo>
                  <a:pt x="0" y="0"/>
                </a:moveTo>
                <a:lnTo>
                  <a:pt x="3812399" y="0"/>
                </a:lnTo>
                <a:lnTo>
                  <a:pt x="3812399" y="3348069"/>
                </a:lnTo>
                <a:lnTo>
                  <a:pt x="0" y="3348069"/>
                </a:lnTo>
                <a:lnTo>
                  <a:pt x="0" y="0"/>
                </a:lnTo>
                <a:close/>
              </a:path>
            </a:pathLst>
          </a:custGeom>
          <a:blipFill>
            <a:blip r:embed="rId6"/>
            <a:stretch>
              <a:fillRect/>
            </a:stretch>
          </a:blipFill>
        </p:spPr>
        <p:txBody>
          <a:bodyPr/>
          <a:lstStyle/>
          <a:p>
            <a:endParaRPr lang="en-US"/>
          </a:p>
        </p:txBody>
      </p:sp>
      <p:sp>
        <p:nvSpPr>
          <p:cNvPr id="16" name="TextBox 16"/>
          <p:cNvSpPr txBox="1"/>
          <p:nvPr/>
        </p:nvSpPr>
        <p:spPr>
          <a:xfrm>
            <a:off x="2281940" y="5043942"/>
            <a:ext cx="9768708"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might a parent feel pressured into exploiting their children?</a:t>
            </a:r>
          </a:p>
        </p:txBody>
      </p:sp>
      <p:sp>
        <p:nvSpPr>
          <p:cNvPr id="17" name="TextBox 17"/>
          <p:cNvSpPr txBox="1"/>
          <p:nvPr/>
        </p:nvSpPr>
        <p:spPr>
          <a:xfrm>
            <a:off x="945186" y="1250072"/>
            <a:ext cx="11019737"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PRESSURING PARENTS</a:t>
            </a:r>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65</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66</a:t>
            </a:r>
          </a:p>
        </p:txBody>
      </p:sp>
      <p:grpSp>
        <p:nvGrpSpPr>
          <p:cNvPr id="5" name="Group 5"/>
          <p:cNvGrpSpPr/>
          <p:nvPr/>
        </p:nvGrpSpPr>
        <p:grpSpPr>
          <a:xfrm>
            <a:off x="1461663" y="3324621"/>
            <a:ext cx="6128334" cy="965455"/>
            <a:chOff x="0" y="0"/>
            <a:chExt cx="1614047" cy="254276"/>
          </a:xfrm>
        </p:grpSpPr>
        <p:sp>
          <p:nvSpPr>
            <p:cNvPr id="6" name="Freeform 6"/>
            <p:cNvSpPr/>
            <p:nvPr/>
          </p:nvSpPr>
          <p:spPr>
            <a:xfrm>
              <a:off x="0" y="0"/>
              <a:ext cx="1614047" cy="254276"/>
            </a:xfrm>
            <a:custGeom>
              <a:avLst/>
              <a:gdLst/>
              <a:ahLst/>
              <a:cxnLst/>
              <a:rect l="l" t="t" r="r" b="b"/>
              <a:pathLst>
                <a:path w="1614047" h="254276">
                  <a:moveTo>
                    <a:pt x="0" y="0"/>
                  </a:moveTo>
                  <a:lnTo>
                    <a:pt x="1614047" y="0"/>
                  </a:lnTo>
                  <a:lnTo>
                    <a:pt x="1614047" y="254276"/>
                  </a:lnTo>
                  <a:lnTo>
                    <a:pt x="0" y="254276"/>
                  </a:lnTo>
                  <a:close/>
                </a:path>
              </a:pathLst>
            </a:custGeom>
            <a:solidFill>
              <a:srgbClr val="303030"/>
            </a:solidFill>
          </p:spPr>
          <p:txBody>
            <a:bodyPr/>
            <a:lstStyle/>
            <a:p>
              <a:endParaRPr lang="en-US"/>
            </a:p>
          </p:txBody>
        </p:sp>
        <p:sp>
          <p:nvSpPr>
            <p:cNvPr id="7" name="TextBox 7"/>
            <p:cNvSpPr txBox="1"/>
            <p:nvPr/>
          </p:nvSpPr>
          <p:spPr>
            <a:xfrm>
              <a:off x="0" y="-76200"/>
              <a:ext cx="1614047" cy="330476"/>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946013" y="3402550"/>
            <a:ext cx="573477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High-Risk Situations</a:t>
            </a:r>
          </a:p>
        </p:txBody>
      </p:sp>
      <p:sp>
        <p:nvSpPr>
          <p:cNvPr id="9" name="TextBox 9"/>
          <p:cNvSpPr txBox="1"/>
          <p:nvPr/>
        </p:nvSpPr>
        <p:spPr>
          <a:xfrm>
            <a:off x="1946013" y="4669884"/>
            <a:ext cx="15313287" cy="1464945"/>
          </a:xfrm>
          <a:prstGeom prst="rect">
            <a:avLst/>
          </a:prstGeom>
        </p:spPr>
        <p:txBody>
          <a:bodyPr lIns="0" tIns="0" rIns="0" bIns="0" rtlCol="0" anchor="t">
            <a:spAutoFit/>
          </a:bodyPr>
          <a:lstStyle/>
          <a:p>
            <a:pPr algn="l">
              <a:lnSpc>
                <a:spcPts val="5880"/>
              </a:lnSpc>
            </a:pPr>
            <a:r>
              <a:rPr lang="en-US" sz="4200" b="1">
                <a:solidFill>
                  <a:srgbClr val="9D1BE3"/>
                </a:solidFill>
                <a:latin typeface="Roboto Bold"/>
                <a:ea typeface="Roboto Bold"/>
                <a:cs typeface="Roboto Bold"/>
                <a:sym typeface="Roboto Bold"/>
              </a:rPr>
              <a:t>Financial Harship:</a:t>
            </a:r>
            <a:r>
              <a:rPr lang="en-US" sz="4200" b="1">
                <a:solidFill>
                  <a:srgbClr val="004F59"/>
                </a:solidFill>
                <a:latin typeface="Roboto Bold"/>
                <a:ea typeface="Roboto Bold"/>
                <a:cs typeface="Roboto Bold"/>
                <a:sym typeface="Roboto Bold"/>
              </a:rPr>
              <a:t> Experiencing deep poverty or a sudden financial crisis, making a caregiver feel desperate.</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3783660" y="9214485"/>
            <a:ext cx="11355227"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Kinnish, K., Barba, A., Blacker, D., Dierkhising, C., Garrett, R., Grady, J.B., Greenbaum, V.J., Griffin, D., Rubiales, R., Spring, G., Wozniak, J., and Child Sex Trafficking Collaborative Group. (2021). Child sex trafficking: Who is vulnerable to being trafficked? Los Angeles, CA, and Durham, NC: National Center for Child Traumatic Stress.</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5" name="TextBox 15"/>
          <p:cNvSpPr txBox="1"/>
          <p:nvPr/>
        </p:nvSpPr>
        <p:spPr>
          <a:xfrm>
            <a:off x="945186" y="1250072"/>
            <a:ext cx="11019737"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PRESSURING PARENTS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67</a:t>
            </a:r>
          </a:p>
        </p:txBody>
      </p:sp>
      <p:grpSp>
        <p:nvGrpSpPr>
          <p:cNvPr id="5" name="Group 5"/>
          <p:cNvGrpSpPr/>
          <p:nvPr/>
        </p:nvGrpSpPr>
        <p:grpSpPr>
          <a:xfrm>
            <a:off x="1461663" y="3324621"/>
            <a:ext cx="6128334" cy="965455"/>
            <a:chOff x="0" y="0"/>
            <a:chExt cx="1614047" cy="254276"/>
          </a:xfrm>
        </p:grpSpPr>
        <p:sp>
          <p:nvSpPr>
            <p:cNvPr id="6" name="Freeform 6"/>
            <p:cNvSpPr/>
            <p:nvPr/>
          </p:nvSpPr>
          <p:spPr>
            <a:xfrm>
              <a:off x="0" y="0"/>
              <a:ext cx="1614047" cy="254276"/>
            </a:xfrm>
            <a:custGeom>
              <a:avLst/>
              <a:gdLst/>
              <a:ahLst/>
              <a:cxnLst/>
              <a:rect l="l" t="t" r="r" b="b"/>
              <a:pathLst>
                <a:path w="1614047" h="254276">
                  <a:moveTo>
                    <a:pt x="0" y="0"/>
                  </a:moveTo>
                  <a:lnTo>
                    <a:pt x="1614047" y="0"/>
                  </a:lnTo>
                  <a:lnTo>
                    <a:pt x="1614047" y="254276"/>
                  </a:lnTo>
                  <a:lnTo>
                    <a:pt x="0" y="254276"/>
                  </a:lnTo>
                  <a:close/>
                </a:path>
              </a:pathLst>
            </a:custGeom>
            <a:solidFill>
              <a:srgbClr val="303030"/>
            </a:solidFill>
          </p:spPr>
          <p:txBody>
            <a:bodyPr/>
            <a:lstStyle/>
            <a:p>
              <a:endParaRPr lang="en-US"/>
            </a:p>
          </p:txBody>
        </p:sp>
        <p:sp>
          <p:nvSpPr>
            <p:cNvPr id="7" name="TextBox 7"/>
            <p:cNvSpPr txBox="1"/>
            <p:nvPr/>
          </p:nvSpPr>
          <p:spPr>
            <a:xfrm>
              <a:off x="0" y="-76200"/>
              <a:ext cx="1614047" cy="330476"/>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946013" y="3402550"/>
            <a:ext cx="573477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High-Risk Situations</a:t>
            </a:r>
          </a:p>
        </p:txBody>
      </p:sp>
      <p:sp>
        <p:nvSpPr>
          <p:cNvPr id="9" name="TextBox 9"/>
          <p:cNvSpPr txBox="1"/>
          <p:nvPr/>
        </p:nvSpPr>
        <p:spPr>
          <a:xfrm>
            <a:off x="1946013" y="4669884"/>
            <a:ext cx="14802785" cy="1464945"/>
          </a:xfrm>
          <a:prstGeom prst="rect">
            <a:avLst/>
          </a:prstGeom>
        </p:spPr>
        <p:txBody>
          <a:bodyPr lIns="0" tIns="0" rIns="0" bIns="0" rtlCol="0" anchor="t">
            <a:spAutoFit/>
          </a:bodyPr>
          <a:lstStyle/>
          <a:p>
            <a:pPr algn="l">
              <a:lnSpc>
                <a:spcPts val="5880"/>
              </a:lnSpc>
            </a:pPr>
            <a:r>
              <a:rPr lang="en-US" sz="4200" b="1">
                <a:solidFill>
                  <a:srgbClr val="9D1BE3"/>
                </a:solidFill>
                <a:latin typeface="Roboto Bold"/>
                <a:ea typeface="Roboto Bold"/>
                <a:cs typeface="Roboto Bold"/>
                <a:sym typeface="Roboto Bold"/>
              </a:rPr>
              <a:t>Housing Instability:</a:t>
            </a:r>
            <a:r>
              <a:rPr lang="en-US" sz="4200" b="1">
                <a:solidFill>
                  <a:srgbClr val="004F59"/>
                </a:solidFill>
                <a:latin typeface="Roboto Bold"/>
                <a:ea typeface="Roboto Bold"/>
                <a:cs typeface="Roboto Bold"/>
                <a:sym typeface="Roboto Bold"/>
              </a:rPr>
              <a:t> Facing eviction, homelessness, or inability to pay rent increases vulnerability.</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3783660" y="9214485"/>
            <a:ext cx="11355227"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Kinnish, K., Barba, A., Blacker, D., Dierkhising, C., Garrett, R., Grady, J.B., Greenbaum, V.J., Griffin, D., Rubiales, R., Spring, G., Wozniak, J., and Child Sex Trafficking Collaborative Group. (2021). Child sex trafficking: Who is vulnerable to being trafficked? Los Angeles, CA, and Durham, NC: National Center for Child Traumatic Stress.</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5" name="TextBox 15"/>
          <p:cNvSpPr txBox="1"/>
          <p:nvPr/>
        </p:nvSpPr>
        <p:spPr>
          <a:xfrm>
            <a:off x="945186" y="1250072"/>
            <a:ext cx="11019737"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PRESSURING PARENTS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68</a:t>
            </a:r>
          </a:p>
        </p:txBody>
      </p:sp>
      <p:grpSp>
        <p:nvGrpSpPr>
          <p:cNvPr id="5" name="Group 5"/>
          <p:cNvGrpSpPr/>
          <p:nvPr/>
        </p:nvGrpSpPr>
        <p:grpSpPr>
          <a:xfrm>
            <a:off x="1461663" y="3324621"/>
            <a:ext cx="6128334" cy="965455"/>
            <a:chOff x="0" y="0"/>
            <a:chExt cx="1614047" cy="254276"/>
          </a:xfrm>
        </p:grpSpPr>
        <p:sp>
          <p:nvSpPr>
            <p:cNvPr id="6" name="Freeform 6"/>
            <p:cNvSpPr/>
            <p:nvPr/>
          </p:nvSpPr>
          <p:spPr>
            <a:xfrm>
              <a:off x="0" y="0"/>
              <a:ext cx="1614047" cy="254276"/>
            </a:xfrm>
            <a:custGeom>
              <a:avLst/>
              <a:gdLst/>
              <a:ahLst/>
              <a:cxnLst/>
              <a:rect l="l" t="t" r="r" b="b"/>
              <a:pathLst>
                <a:path w="1614047" h="254276">
                  <a:moveTo>
                    <a:pt x="0" y="0"/>
                  </a:moveTo>
                  <a:lnTo>
                    <a:pt x="1614047" y="0"/>
                  </a:lnTo>
                  <a:lnTo>
                    <a:pt x="1614047" y="254276"/>
                  </a:lnTo>
                  <a:lnTo>
                    <a:pt x="0" y="254276"/>
                  </a:lnTo>
                  <a:close/>
                </a:path>
              </a:pathLst>
            </a:custGeom>
            <a:solidFill>
              <a:srgbClr val="303030"/>
            </a:solidFill>
          </p:spPr>
          <p:txBody>
            <a:bodyPr/>
            <a:lstStyle/>
            <a:p>
              <a:endParaRPr lang="en-US"/>
            </a:p>
          </p:txBody>
        </p:sp>
        <p:sp>
          <p:nvSpPr>
            <p:cNvPr id="7" name="TextBox 7"/>
            <p:cNvSpPr txBox="1"/>
            <p:nvPr/>
          </p:nvSpPr>
          <p:spPr>
            <a:xfrm>
              <a:off x="0" y="-76200"/>
              <a:ext cx="1614047" cy="330476"/>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946013" y="3402550"/>
            <a:ext cx="573477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High-Risk Situations</a:t>
            </a:r>
          </a:p>
        </p:txBody>
      </p:sp>
      <p:sp>
        <p:nvSpPr>
          <p:cNvPr id="9" name="TextBox 9"/>
          <p:cNvSpPr txBox="1"/>
          <p:nvPr/>
        </p:nvSpPr>
        <p:spPr>
          <a:xfrm>
            <a:off x="1946013" y="4669884"/>
            <a:ext cx="15313287" cy="1464945"/>
          </a:xfrm>
          <a:prstGeom prst="rect">
            <a:avLst/>
          </a:prstGeom>
        </p:spPr>
        <p:txBody>
          <a:bodyPr lIns="0" tIns="0" rIns="0" bIns="0" rtlCol="0" anchor="t">
            <a:spAutoFit/>
          </a:bodyPr>
          <a:lstStyle/>
          <a:p>
            <a:pPr algn="l">
              <a:lnSpc>
                <a:spcPts val="5880"/>
              </a:lnSpc>
            </a:pPr>
            <a:r>
              <a:rPr lang="en-US" sz="4200" b="1">
                <a:solidFill>
                  <a:srgbClr val="9D1BE3"/>
                </a:solidFill>
                <a:latin typeface="Roboto Bold"/>
                <a:ea typeface="Roboto Bold"/>
                <a:cs typeface="Roboto Bold"/>
                <a:sym typeface="Roboto Bold"/>
              </a:rPr>
              <a:t>Inadequate Supervision:</a:t>
            </a:r>
            <a:r>
              <a:rPr lang="en-US" sz="4200" b="1">
                <a:solidFill>
                  <a:srgbClr val="004F59"/>
                </a:solidFill>
                <a:latin typeface="Roboto Bold"/>
                <a:ea typeface="Roboto Bold"/>
                <a:cs typeface="Roboto Bold"/>
                <a:sym typeface="Roboto Bold"/>
              </a:rPr>
              <a:t> Leaving children unsupervised or vulnerable to those likely to sexually exploit them. </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3783660" y="9214485"/>
            <a:ext cx="11260254"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Kinnish, K., Barba, A., Blacker, D., Dierkhising, C., Garrett, R., Grady, J.B., Greenbaum, V.J., Griffin, D., Rubiales, R., Spring, G., Wozniak, J., and Child Sex Trafficking Collaborative Group. (2021). Child sex trafficking: Who is vulnerable to being trafficked? Los Angeles, CA, and Durham, NC: National Center for Child Traumatic Stress.</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5" name="TextBox 15"/>
          <p:cNvSpPr txBox="1"/>
          <p:nvPr/>
        </p:nvSpPr>
        <p:spPr>
          <a:xfrm>
            <a:off x="945186" y="1250072"/>
            <a:ext cx="11019737"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PRESSURING PARENTS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69</a:t>
            </a:r>
          </a:p>
        </p:txBody>
      </p:sp>
      <p:grpSp>
        <p:nvGrpSpPr>
          <p:cNvPr id="5" name="Group 5"/>
          <p:cNvGrpSpPr/>
          <p:nvPr/>
        </p:nvGrpSpPr>
        <p:grpSpPr>
          <a:xfrm>
            <a:off x="1461663" y="3324621"/>
            <a:ext cx="6128334" cy="965455"/>
            <a:chOff x="0" y="0"/>
            <a:chExt cx="1614047" cy="254276"/>
          </a:xfrm>
        </p:grpSpPr>
        <p:sp>
          <p:nvSpPr>
            <p:cNvPr id="6" name="Freeform 6"/>
            <p:cNvSpPr/>
            <p:nvPr/>
          </p:nvSpPr>
          <p:spPr>
            <a:xfrm>
              <a:off x="0" y="0"/>
              <a:ext cx="1614047" cy="254276"/>
            </a:xfrm>
            <a:custGeom>
              <a:avLst/>
              <a:gdLst/>
              <a:ahLst/>
              <a:cxnLst/>
              <a:rect l="l" t="t" r="r" b="b"/>
              <a:pathLst>
                <a:path w="1614047" h="254276">
                  <a:moveTo>
                    <a:pt x="0" y="0"/>
                  </a:moveTo>
                  <a:lnTo>
                    <a:pt x="1614047" y="0"/>
                  </a:lnTo>
                  <a:lnTo>
                    <a:pt x="1614047" y="254276"/>
                  </a:lnTo>
                  <a:lnTo>
                    <a:pt x="0" y="254276"/>
                  </a:lnTo>
                  <a:close/>
                </a:path>
              </a:pathLst>
            </a:custGeom>
            <a:solidFill>
              <a:srgbClr val="303030"/>
            </a:solidFill>
          </p:spPr>
          <p:txBody>
            <a:bodyPr/>
            <a:lstStyle/>
            <a:p>
              <a:endParaRPr lang="en-US"/>
            </a:p>
          </p:txBody>
        </p:sp>
        <p:sp>
          <p:nvSpPr>
            <p:cNvPr id="7" name="TextBox 7"/>
            <p:cNvSpPr txBox="1"/>
            <p:nvPr/>
          </p:nvSpPr>
          <p:spPr>
            <a:xfrm>
              <a:off x="0" y="-76200"/>
              <a:ext cx="1614047" cy="330476"/>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946013" y="3402550"/>
            <a:ext cx="573477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High-Risk Situations</a:t>
            </a:r>
          </a:p>
        </p:txBody>
      </p:sp>
      <p:sp>
        <p:nvSpPr>
          <p:cNvPr id="9" name="TextBox 9"/>
          <p:cNvSpPr txBox="1"/>
          <p:nvPr/>
        </p:nvSpPr>
        <p:spPr>
          <a:xfrm>
            <a:off x="1946013" y="4669884"/>
            <a:ext cx="15313287" cy="1464945"/>
          </a:xfrm>
          <a:prstGeom prst="rect">
            <a:avLst/>
          </a:prstGeom>
        </p:spPr>
        <p:txBody>
          <a:bodyPr lIns="0" tIns="0" rIns="0" bIns="0" rtlCol="0" anchor="t">
            <a:spAutoFit/>
          </a:bodyPr>
          <a:lstStyle/>
          <a:p>
            <a:pPr algn="l">
              <a:lnSpc>
                <a:spcPts val="5880"/>
              </a:lnSpc>
            </a:pPr>
            <a:r>
              <a:rPr lang="en-US" sz="4200" b="1">
                <a:solidFill>
                  <a:srgbClr val="9D1BE3"/>
                </a:solidFill>
                <a:latin typeface="Roboto Bold"/>
                <a:ea typeface="Roboto Bold"/>
                <a:cs typeface="Roboto Bold"/>
                <a:sym typeface="Roboto Bold"/>
              </a:rPr>
              <a:t>Coerced:</a:t>
            </a:r>
            <a:r>
              <a:rPr lang="en-US" sz="4200" b="1">
                <a:solidFill>
                  <a:srgbClr val="004F59"/>
                </a:solidFill>
                <a:latin typeface="Roboto Bold"/>
                <a:ea typeface="Roboto Bold"/>
                <a:cs typeface="Roboto Bold"/>
                <a:sym typeface="Roboto Bold"/>
              </a:rPr>
              <a:t> Parents controlled by a trafficker or gang members may be forced to involve their children. </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3783660" y="9214485"/>
            <a:ext cx="11260254"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Kinnish, K., Barba, A., Blacker, D., Dierkhising, C., Garrett, R., Grady, J.B., Greenbaum, V.J., Griffin, D., Rubiales, R., Spring, G., Wozniak, J., and Child Sex Trafficking Collaborative Group. (2021). Child sex trafficking: Who is vulnerable to being trafficked? Los Angeles, CA, and Durham, NC: National Center for Child Traumatic Stress.</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5" name="TextBox 15"/>
          <p:cNvSpPr txBox="1"/>
          <p:nvPr/>
        </p:nvSpPr>
        <p:spPr>
          <a:xfrm>
            <a:off x="945186" y="1250072"/>
            <a:ext cx="11019737"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PRESSURING PARENTS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a:t>
            </a:r>
          </a:p>
        </p:txBody>
      </p:sp>
      <p:grpSp>
        <p:nvGrpSpPr>
          <p:cNvPr id="8" name="Group 8"/>
          <p:cNvGrpSpPr/>
          <p:nvPr/>
        </p:nvGrpSpPr>
        <p:grpSpPr>
          <a:xfrm>
            <a:off x="1480713" y="3334130"/>
            <a:ext cx="7918137" cy="904943"/>
            <a:chOff x="0" y="0"/>
            <a:chExt cx="2085435" cy="238339"/>
          </a:xfrm>
        </p:grpSpPr>
        <p:sp>
          <p:nvSpPr>
            <p:cNvPr id="9" name="Freeform 9"/>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353176"/>
            <a:ext cx="888504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2" name="TextBox 12"/>
          <p:cNvSpPr txBox="1"/>
          <p:nvPr/>
        </p:nvSpPr>
        <p:spPr>
          <a:xfrm>
            <a:off x="2661083" y="4658173"/>
            <a:ext cx="12838804" cy="1464944"/>
          </a:xfrm>
          <a:prstGeom prst="rect">
            <a:avLst/>
          </a:prstGeom>
        </p:spPr>
        <p:txBody>
          <a:bodyPr lIns="0" tIns="0" rIns="0" bIns="0" rtlCol="0" anchor="t">
            <a:spAutoFit/>
          </a:bodyPr>
          <a:lstStyle/>
          <a:p>
            <a:pPr algn="ctr">
              <a:lnSpc>
                <a:spcPts val="5880"/>
              </a:lnSpc>
              <a:spcBef>
                <a:spcPct val="0"/>
              </a:spcBef>
            </a:pPr>
            <a:r>
              <a:rPr lang="en-US" sz="4200">
                <a:solidFill>
                  <a:srgbClr val="004F59"/>
                </a:solidFill>
                <a:latin typeface="Roboto"/>
                <a:ea typeface="Roboto"/>
                <a:cs typeface="Roboto"/>
                <a:sym typeface="Roboto"/>
              </a:rPr>
              <a:t>🔍 </a:t>
            </a:r>
            <a:r>
              <a:rPr lang="en-US" sz="4200" b="1">
                <a:solidFill>
                  <a:srgbClr val="004F59"/>
                </a:solidFill>
                <a:latin typeface="Roboto Bold"/>
                <a:ea typeface="Roboto Bold"/>
                <a:cs typeface="Roboto Bold"/>
                <a:sym typeface="Roboto Bold"/>
              </a:rPr>
              <a:t>Many sexual crimes are never reported, so study results may not fully reflect what is really happening.</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4" name="Freeform 14"/>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903455" y="4790682"/>
            <a:ext cx="11025656" cy="2163730"/>
            <a:chOff x="0" y="0"/>
            <a:chExt cx="2903876" cy="569871"/>
          </a:xfrm>
        </p:grpSpPr>
        <p:sp>
          <p:nvSpPr>
            <p:cNvPr id="7" name="Freeform 7"/>
            <p:cNvSpPr/>
            <p:nvPr/>
          </p:nvSpPr>
          <p:spPr>
            <a:xfrm>
              <a:off x="0" y="0"/>
              <a:ext cx="2903876" cy="569871"/>
            </a:xfrm>
            <a:custGeom>
              <a:avLst/>
              <a:gdLst/>
              <a:ahLst/>
              <a:cxnLst/>
              <a:rect l="l" t="t" r="r" b="b"/>
              <a:pathLst>
                <a:path w="2903876" h="569871">
                  <a:moveTo>
                    <a:pt x="0" y="0"/>
                  </a:moveTo>
                  <a:lnTo>
                    <a:pt x="2903876" y="0"/>
                  </a:lnTo>
                  <a:lnTo>
                    <a:pt x="2903876" y="569871"/>
                  </a:lnTo>
                  <a:lnTo>
                    <a:pt x="0" y="569871"/>
                  </a:lnTo>
                  <a:close/>
                </a:path>
              </a:pathLst>
            </a:custGeom>
            <a:solidFill>
              <a:srgbClr val="303030"/>
            </a:solidFill>
          </p:spPr>
          <p:txBody>
            <a:bodyPr/>
            <a:lstStyle/>
            <a:p>
              <a:endParaRPr lang="en-US"/>
            </a:p>
          </p:txBody>
        </p:sp>
        <p:sp>
          <p:nvSpPr>
            <p:cNvPr id="8" name="TextBox 8"/>
            <p:cNvSpPr txBox="1"/>
            <p:nvPr/>
          </p:nvSpPr>
          <p:spPr>
            <a:xfrm>
              <a:off x="0" y="-9525"/>
              <a:ext cx="2903876" cy="579396"/>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515718" y="5043947"/>
            <a:ext cx="10745050"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Who is most likely to report suspected sex trafficking of a child to police?</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3" name="TextBox 13"/>
          <p:cNvSpPr txBox="1"/>
          <p:nvPr/>
        </p:nvSpPr>
        <p:spPr>
          <a:xfrm>
            <a:off x="945186" y="1250072"/>
            <a:ext cx="10185652"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REPORTING CRIME</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70</a:t>
            </a:r>
          </a:p>
        </p:txBody>
      </p:sp>
      <p:sp>
        <p:nvSpPr>
          <p:cNvPr id="15" name="Freeform 15"/>
          <p:cNvSpPr/>
          <p:nvPr/>
        </p:nvSpPr>
        <p:spPr>
          <a:xfrm>
            <a:off x="144353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6"/>
            <a:stretch>
              <a:fillRect l="-24906" r="-1769"/>
            </a:stretch>
          </a:blipFill>
        </p:spPr>
        <p:txBody>
          <a:bodyPr/>
          <a:lstStyle/>
          <a:p>
            <a:endParaRPr lang="en-US"/>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4165024" y="4276287"/>
            <a:ext cx="10131330" cy="287972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Community members </a:t>
            </a:r>
            <a:r>
              <a:rPr lang="en-US" sz="5499">
                <a:solidFill>
                  <a:srgbClr val="303030"/>
                </a:solidFill>
                <a:latin typeface="Roboto"/>
                <a:ea typeface="Roboto"/>
                <a:cs typeface="Roboto"/>
                <a:sym typeface="Roboto"/>
              </a:rPr>
              <a:t>are most likely to report suspicions of child sex trafficking to police. </a:t>
            </a:r>
            <a:r>
              <a:rPr lang="en-US" sz="5499">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71</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5814764" y="9229725"/>
            <a:ext cx="8796764" cy="417344"/>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Emily E. Edwards, Jennifer S. Middleton, &amp; Jennifer Cole, “Family-Controlled Trafficking in the United States: Victim Characteristics, System Response, and Case Outcomes,” Journal of Human Trafficking, p. 12.</a:t>
            </a:r>
          </a:p>
        </p:txBody>
      </p:sp>
      <p:sp>
        <p:nvSpPr>
          <p:cNvPr id="11" name="TextBox 11"/>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62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1645408" y="1028700"/>
            <a:ext cx="5613892" cy="3149781"/>
            <a:chOff x="0" y="0"/>
            <a:chExt cx="1797235" cy="1008373"/>
          </a:xfrm>
        </p:grpSpPr>
        <p:sp>
          <p:nvSpPr>
            <p:cNvPr id="5" name="Freeform 5"/>
            <p:cNvSpPr/>
            <p:nvPr/>
          </p:nvSpPr>
          <p:spPr>
            <a:xfrm>
              <a:off x="0" y="0"/>
              <a:ext cx="1797235" cy="1008373"/>
            </a:xfrm>
            <a:custGeom>
              <a:avLst/>
              <a:gdLst/>
              <a:ahLst/>
              <a:cxnLst/>
              <a:rect l="l" t="t" r="r" b="b"/>
              <a:pathLst>
                <a:path w="1797235" h="1008373">
                  <a:moveTo>
                    <a:pt x="0" y="0"/>
                  </a:moveTo>
                  <a:lnTo>
                    <a:pt x="1797235" y="0"/>
                  </a:lnTo>
                  <a:lnTo>
                    <a:pt x="1797235" y="1008373"/>
                  </a:lnTo>
                  <a:lnTo>
                    <a:pt x="0" y="1008373"/>
                  </a:lnTo>
                  <a:close/>
                </a:path>
              </a:pathLst>
            </a:custGeom>
            <a:solidFill>
              <a:srgbClr val="FFFFFF"/>
            </a:solidFill>
          </p:spPr>
          <p:txBody>
            <a:bodyPr/>
            <a:lstStyle/>
            <a:p>
              <a:endParaRPr lang="en-US"/>
            </a:p>
          </p:txBody>
        </p:sp>
        <p:sp>
          <p:nvSpPr>
            <p:cNvPr id="6" name="TextBox 6"/>
            <p:cNvSpPr txBox="1"/>
            <p:nvPr/>
          </p:nvSpPr>
          <p:spPr>
            <a:xfrm>
              <a:off x="0" y="-47625"/>
              <a:ext cx="1797235" cy="1055998"/>
            </a:xfrm>
            <a:prstGeom prst="rect">
              <a:avLst/>
            </a:prstGeom>
          </p:spPr>
          <p:txBody>
            <a:bodyPr lIns="50800" tIns="50800" rIns="50800" bIns="50800" rtlCol="0" anchor="ctr"/>
            <a:lstStyle/>
            <a:p>
              <a:pPr algn="ctr">
                <a:lnSpc>
                  <a:spcPts val="2100"/>
                </a:lnSpc>
              </a:pPr>
              <a:endParaRPr/>
            </a:p>
          </p:txBody>
        </p:sp>
      </p:grpSp>
      <p:grpSp>
        <p:nvGrpSpPr>
          <p:cNvPr id="7" name="Group 7"/>
          <p:cNvGrpSpPr/>
          <p:nvPr/>
        </p:nvGrpSpPr>
        <p:grpSpPr>
          <a:xfrm>
            <a:off x="1131441" y="4688336"/>
            <a:ext cx="15462315" cy="2177568"/>
            <a:chOff x="0" y="0"/>
            <a:chExt cx="4072379" cy="573516"/>
          </a:xfrm>
        </p:grpSpPr>
        <p:sp>
          <p:nvSpPr>
            <p:cNvPr id="8" name="Freeform 8"/>
            <p:cNvSpPr/>
            <p:nvPr/>
          </p:nvSpPr>
          <p:spPr>
            <a:xfrm>
              <a:off x="0" y="0"/>
              <a:ext cx="4072379" cy="573516"/>
            </a:xfrm>
            <a:custGeom>
              <a:avLst/>
              <a:gdLst/>
              <a:ahLst/>
              <a:cxnLst/>
              <a:rect l="l" t="t" r="r" b="b"/>
              <a:pathLst>
                <a:path w="4072379" h="573516">
                  <a:moveTo>
                    <a:pt x="0" y="0"/>
                  </a:moveTo>
                  <a:lnTo>
                    <a:pt x="4072379" y="0"/>
                  </a:lnTo>
                  <a:lnTo>
                    <a:pt x="4072379" y="573516"/>
                  </a:lnTo>
                  <a:lnTo>
                    <a:pt x="0" y="573516"/>
                  </a:lnTo>
                  <a:close/>
                </a:path>
              </a:pathLst>
            </a:custGeom>
            <a:solidFill>
              <a:srgbClr val="303030"/>
            </a:solidFill>
          </p:spPr>
          <p:txBody>
            <a:bodyPr/>
            <a:lstStyle/>
            <a:p>
              <a:endParaRPr lang="en-US"/>
            </a:p>
          </p:txBody>
        </p:sp>
        <p:sp>
          <p:nvSpPr>
            <p:cNvPr id="9" name="TextBox 9"/>
            <p:cNvSpPr txBox="1"/>
            <p:nvPr/>
          </p:nvSpPr>
          <p:spPr>
            <a:xfrm>
              <a:off x="0" y="-76200"/>
              <a:ext cx="4072379" cy="649716"/>
            </a:xfrm>
            <a:prstGeom prst="rect">
              <a:avLst/>
            </a:prstGeom>
          </p:spPr>
          <p:txBody>
            <a:bodyPr lIns="50800" tIns="50800" rIns="50800" bIns="50800" rtlCol="0" anchor="ctr"/>
            <a:lstStyle/>
            <a:p>
              <a:pPr algn="ctr">
                <a:lnSpc>
                  <a:spcPts val="3074"/>
                </a:lnSpc>
              </a:pPr>
              <a:endParaRPr/>
            </a:p>
          </p:txBody>
        </p:sp>
      </p:gr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3" name="Freeform 13"/>
          <p:cNvSpPr/>
          <p:nvPr/>
        </p:nvSpPr>
        <p:spPr>
          <a:xfrm>
            <a:off x="11830363" y="1233147"/>
            <a:ext cx="5233593" cy="2714926"/>
          </a:xfrm>
          <a:custGeom>
            <a:avLst/>
            <a:gdLst/>
            <a:ahLst/>
            <a:cxnLst/>
            <a:rect l="l" t="t" r="r" b="b"/>
            <a:pathLst>
              <a:path w="5233593" h="2714926">
                <a:moveTo>
                  <a:pt x="0" y="0"/>
                </a:moveTo>
                <a:lnTo>
                  <a:pt x="5233593" y="0"/>
                </a:lnTo>
                <a:lnTo>
                  <a:pt x="5233593" y="2714927"/>
                </a:lnTo>
                <a:lnTo>
                  <a:pt x="0" y="2714927"/>
                </a:lnTo>
                <a:lnTo>
                  <a:pt x="0" y="0"/>
                </a:lnTo>
                <a:close/>
              </a:path>
            </a:pathLst>
          </a:custGeom>
          <a:blipFill>
            <a:blip r:embed="rId6"/>
            <a:stretch>
              <a:fillRect/>
            </a:stretch>
          </a:blipFill>
        </p:spPr>
        <p:txBody>
          <a:bodyPr/>
          <a:lstStyle/>
          <a:p>
            <a:endParaRPr lang="en-US"/>
          </a:p>
        </p:txBody>
      </p:sp>
      <p:sp>
        <p:nvSpPr>
          <p:cNvPr id="14" name="TextBox 14"/>
          <p:cNvSpPr txBox="1"/>
          <p:nvPr/>
        </p:nvSpPr>
        <p:spPr>
          <a:xfrm>
            <a:off x="1131441" y="1109322"/>
            <a:ext cx="1257233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PROTECTIVE FACTORS</a:t>
            </a:r>
          </a:p>
        </p:txBody>
      </p:sp>
      <p:sp>
        <p:nvSpPr>
          <p:cNvPr id="15" name="TextBox 15"/>
          <p:cNvSpPr txBox="1"/>
          <p:nvPr/>
        </p:nvSpPr>
        <p:spPr>
          <a:xfrm>
            <a:off x="1584951" y="4924256"/>
            <a:ext cx="14589520"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are examples of living in a healthy family environment that helps protect children from predators?</a:t>
            </a:r>
          </a:p>
        </p:txBody>
      </p:sp>
      <p:sp>
        <p:nvSpPr>
          <p:cNvPr id="16" name="TextBox 1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72</a:t>
            </a:r>
          </a:p>
        </p:txBody>
      </p:sp>
      <p:sp>
        <p:nvSpPr>
          <p:cNvPr id="17" name="TextBox 1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PROTECTIVE FACTORS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73</a:t>
            </a:r>
          </a:p>
        </p:txBody>
      </p:sp>
      <p:grpSp>
        <p:nvGrpSpPr>
          <p:cNvPr id="6" name="Group 6"/>
          <p:cNvGrpSpPr/>
          <p:nvPr/>
        </p:nvGrpSpPr>
        <p:grpSpPr>
          <a:xfrm>
            <a:off x="1623588" y="3317486"/>
            <a:ext cx="8514044" cy="904943"/>
            <a:chOff x="0" y="0"/>
            <a:chExt cx="2242382" cy="238339"/>
          </a:xfrm>
        </p:grpSpPr>
        <p:sp>
          <p:nvSpPr>
            <p:cNvPr id="7" name="Freeform 7"/>
            <p:cNvSpPr/>
            <p:nvPr/>
          </p:nvSpPr>
          <p:spPr>
            <a:xfrm>
              <a:off x="0" y="0"/>
              <a:ext cx="2242382" cy="238339"/>
            </a:xfrm>
            <a:custGeom>
              <a:avLst/>
              <a:gdLst/>
              <a:ahLst/>
              <a:cxnLst/>
              <a:rect l="l" t="t" r="r" b="b"/>
              <a:pathLst>
                <a:path w="2242382" h="238339">
                  <a:moveTo>
                    <a:pt x="0" y="0"/>
                  </a:moveTo>
                  <a:lnTo>
                    <a:pt x="2242382" y="0"/>
                  </a:lnTo>
                  <a:lnTo>
                    <a:pt x="2242382"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2242382"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13771" y="3336533"/>
            <a:ext cx="9169015"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Helps Keep Children Safe</a:t>
            </a:r>
          </a:p>
        </p:txBody>
      </p:sp>
      <p:sp>
        <p:nvSpPr>
          <p:cNvPr id="10" name="TextBox 10"/>
          <p:cNvSpPr txBox="1"/>
          <p:nvPr/>
        </p:nvSpPr>
        <p:spPr>
          <a:xfrm>
            <a:off x="1913771" y="4649998"/>
            <a:ext cx="15811943" cy="721995"/>
          </a:xfrm>
          <a:prstGeom prst="rect">
            <a:avLst/>
          </a:prstGeom>
        </p:spPr>
        <p:txBody>
          <a:bodyPr lIns="0" tIns="0" rIns="0" bIns="0" rtlCol="0" anchor="t">
            <a:spAutoFit/>
          </a:bodyPr>
          <a:lstStyle/>
          <a:p>
            <a:pPr algn="l">
              <a:lnSpc>
                <a:spcPts val="5880"/>
              </a:lnSpc>
            </a:pPr>
            <a:r>
              <a:rPr lang="en-US" sz="4200" b="1">
                <a:solidFill>
                  <a:srgbClr val="9D1BE3"/>
                </a:solidFill>
                <a:latin typeface="Roboto Bold"/>
                <a:ea typeface="Roboto Bold"/>
                <a:cs typeface="Roboto Bold"/>
                <a:sym typeface="Roboto Bold"/>
              </a:rPr>
              <a:t>Reliable Adults:</a:t>
            </a:r>
            <a:r>
              <a:rPr lang="en-US" sz="4200" b="1">
                <a:solidFill>
                  <a:srgbClr val="004F59"/>
                </a:solidFill>
                <a:latin typeface="Roboto Bold"/>
                <a:ea typeface="Roboto Bold"/>
                <a:cs typeface="Roboto Bold"/>
                <a:sym typeface="Roboto Bold"/>
              </a:rPr>
              <a:t> Surrounded by trustworthy, supportive adults.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PROTECTIVE FACTORS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74</a:t>
            </a:r>
          </a:p>
        </p:txBody>
      </p:sp>
      <p:grpSp>
        <p:nvGrpSpPr>
          <p:cNvPr id="6" name="Group 6"/>
          <p:cNvGrpSpPr/>
          <p:nvPr/>
        </p:nvGrpSpPr>
        <p:grpSpPr>
          <a:xfrm>
            <a:off x="1623588" y="3317486"/>
            <a:ext cx="8514044" cy="904943"/>
            <a:chOff x="0" y="0"/>
            <a:chExt cx="2242382" cy="238339"/>
          </a:xfrm>
        </p:grpSpPr>
        <p:sp>
          <p:nvSpPr>
            <p:cNvPr id="7" name="Freeform 7"/>
            <p:cNvSpPr/>
            <p:nvPr/>
          </p:nvSpPr>
          <p:spPr>
            <a:xfrm>
              <a:off x="0" y="0"/>
              <a:ext cx="2242382" cy="238339"/>
            </a:xfrm>
            <a:custGeom>
              <a:avLst/>
              <a:gdLst/>
              <a:ahLst/>
              <a:cxnLst/>
              <a:rect l="l" t="t" r="r" b="b"/>
              <a:pathLst>
                <a:path w="2242382" h="238339">
                  <a:moveTo>
                    <a:pt x="0" y="0"/>
                  </a:moveTo>
                  <a:lnTo>
                    <a:pt x="2242382" y="0"/>
                  </a:lnTo>
                  <a:lnTo>
                    <a:pt x="2242382"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2242382"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13771" y="3336533"/>
            <a:ext cx="9169015"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Helps Keep Children Safe</a:t>
            </a:r>
          </a:p>
        </p:txBody>
      </p:sp>
      <p:sp>
        <p:nvSpPr>
          <p:cNvPr id="10" name="TextBox 10"/>
          <p:cNvSpPr txBox="1"/>
          <p:nvPr/>
        </p:nvSpPr>
        <p:spPr>
          <a:xfrm>
            <a:off x="1913771" y="4649998"/>
            <a:ext cx="14184116" cy="1464945"/>
          </a:xfrm>
          <a:prstGeom prst="rect">
            <a:avLst/>
          </a:prstGeom>
        </p:spPr>
        <p:txBody>
          <a:bodyPr lIns="0" tIns="0" rIns="0" bIns="0" rtlCol="0" anchor="t">
            <a:spAutoFit/>
          </a:bodyPr>
          <a:lstStyle/>
          <a:p>
            <a:pPr algn="l">
              <a:lnSpc>
                <a:spcPts val="5880"/>
              </a:lnSpc>
            </a:pPr>
            <a:r>
              <a:rPr lang="en-US" sz="4200" b="1">
                <a:solidFill>
                  <a:srgbClr val="9D1BE3"/>
                </a:solidFill>
                <a:latin typeface="Roboto Bold"/>
                <a:ea typeface="Roboto Bold"/>
                <a:cs typeface="Roboto Bold"/>
                <a:sym typeface="Roboto Bold"/>
              </a:rPr>
              <a:t>Relationships:</a:t>
            </a:r>
            <a:r>
              <a:rPr lang="en-US" sz="4200" b="1">
                <a:solidFill>
                  <a:srgbClr val="004F59"/>
                </a:solidFill>
                <a:latin typeface="Roboto Bold"/>
                <a:ea typeface="Roboto Bold"/>
                <a:cs typeface="Roboto Bold"/>
                <a:sym typeface="Roboto Bold"/>
              </a:rPr>
              <a:t> Building strong, healthy relationships with protective family and peers.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PROTECTIVE FACTORS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75</a:t>
            </a:r>
          </a:p>
        </p:txBody>
      </p:sp>
      <p:grpSp>
        <p:nvGrpSpPr>
          <p:cNvPr id="6" name="Group 6"/>
          <p:cNvGrpSpPr/>
          <p:nvPr/>
        </p:nvGrpSpPr>
        <p:grpSpPr>
          <a:xfrm>
            <a:off x="1623588" y="3317486"/>
            <a:ext cx="8514044" cy="904943"/>
            <a:chOff x="0" y="0"/>
            <a:chExt cx="2242382" cy="238339"/>
          </a:xfrm>
        </p:grpSpPr>
        <p:sp>
          <p:nvSpPr>
            <p:cNvPr id="7" name="Freeform 7"/>
            <p:cNvSpPr/>
            <p:nvPr/>
          </p:nvSpPr>
          <p:spPr>
            <a:xfrm>
              <a:off x="0" y="0"/>
              <a:ext cx="2242382" cy="238339"/>
            </a:xfrm>
            <a:custGeom>
              <a:avLst/>
              <a:gdLst/>
              <a:ahLst/>
              <a:cxnLst/>
              <a:rect l="l" t="t" r="r" b="b"/>
              <a:pathLst>
                <a:path w="2242382" h="238339">
                  <a:moveTo>
                    <a:pt x="0" y="0"/>
                  </a:moveTo>
                  <a:lnTo>
                    <a:pt x="2242382" y="0"/>
                  </a:lnTo>
                  <a:lnTo>
                    <a:pt x="2242382"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2242382"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13771" y="3336533"/>
            <a:ext cx="9169015"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Helps Keep Children Safe</a:t>
            </a:r>
          </a:p>
        </p:txBody>
      </p:sp>
      <p:sp>
        <p:nvSpPr>
          <p:cNvPr id="10" name="TextBox 10"/>
          <p:cNvSpPr txBox="1"/>
          <p:nvPr/>
        </p:nvSpPr>
        <p:spPr>
          <a:xfrm>
            <a:off x="1913771" y="4649998"/>
            <a:ext cx="13962577" cy="1464945"/>
          </a:xfrm>
          <a:prstGeom prst="rect">
            <a:avLst/>
          </a:prstGeom>
        </p:spPr>
        <p:txBody>
          <a:bodyPr lIns="0" tIns="0" rIns="0" bIns="0" rtlCol="0" anchor="t">
            <a:spAutoFit/>
          </a:bodyPr>
          <a:lstStyle/>
          <a:p>
            <a:pPr algn="l">
              <a:lnSpc>
                <a:spcPts val="5880"/>
              </a:lnSpc>
            </a:pPr>
            <a:r>
              <a:rPr lang="en-US" sz="4200" b="1">
                <a:solidFill>
                  <a:srgbClr val="9D1BE3"/>
                </a:solidFill>
                <a:latin typeface="Roboto Bold"/>
                <a:ea typeface="Roboto Bold"/>
                <a:cs typeface="Roboto Bold"/>
                <a:sym typeface="Roboto Bold"/>
              </a:rPr>
              <a:t>Household:</a:t>
            </a:r>
            <a:r>
              <a:rPr lang="en-US" sz="4200" b="1">
                <a:solidFill>
                  <a:srgbClr val="004F59"/>
                </a:solidFill>
                <a:latin typeface="Roboto Bold"/>
                <a:ea typeface="Roboto Bold"/>
                <a:cs typeface="Roboto Bold"/>
                <a:sym typeface="Roboto Bold"/>
              </a:rPr>
              <a:t> Living in a home with stable routines and basic financial security.</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PROTECTIVE FACTORS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76</a:t>
            </a:r>
          </a:p>
        </p:txBody>
      </p:sp>
      <p:sp>
        <p:nvSpPr>
          <p:cNvPr id="6" name="TextBox 6"/>
          <p:cNvSpPr txBox="1"/>
          <p:nvPr/>
        </p:nvSpPr>
        <p:spPr>
          <a:xfrm>
            <a:off x="1694696" y="4590051"/>
            <a:ext cx="15470892" cy="805741"/>
          </a:xfrm>
          <a:prstGeom prst="rect">
            <a:avLst/>
          </a:prstGeom>
        </p:spPr>
        <p:txBody>
          <a:bodyPr lIns="0" tIns="0" rIns="0" bIns="0" rtlCol="0" anchor="t">
            <a:spAutoFit/>
          </a:bodyPr>
          <a:lstStyle/>
          <a:p>
            <a:pPr algn="l">
              <a:lnSpc>
                <a:spcPts val="6720"/>
              </a:lnSpc>
            </a:pPr>
            <a:r>
              <a:rPr lang="en-US" sz="4200" b="1">
                <a:solidFill>
                  <a:srgbClr val="9D1BE3"/>
                </a:solidFill>
                <a:latin typeface="Roboto Bold"/>
                <a:ea typeface="Roboto Bold"/>
                <a:cs typeface="Roboto Bold"/>
                <a:sym typeface="Roboto Bold"/>
              </a:rPr>
              <a:t>Good Health:</a:t>
            </a:r>
            <a:r>
              <a:rPr lang="en-US" sz="4200" b="1">
                <a:solidFill>
                  <a:srgbClr val="004F59"/>
                </a:solidFill>
                <a:latin typeface="Roboto Bold"/>
                <a:ea typeface="Roboto Bold"/>
                <a:cs typeface="Roboto Bold"/>
                <a:sym typeface="Roboto Bold"/>
              </a:rPr>
              <a:t> Experiences physical and emotional well-being.</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8" name="Group 8"/>
          <p:cNvGrpSpPr/>
          <p:nvPr/>
        </p:nvGrpSpPr>
        <p:grpSpPr>
          <a:xfrm>
            <a:off x="1404513" y="3337668"/>
            <a:ext cx="8514044" cy="904943"/>
            <a:chOff x="0" y="0"/>
            <a:chExt cx="2242382" cy="238339"/>
          </a:xfrm>
        </p:grpSpPr>
        <p:sp>
          <p:nvSpPr>
            <p:cNvPr id="9" name="Freeform 9"/>
            <p:cNvSpPr/>
            <p:nvPr/>
          </p:nvSpPr>
          <p:spPr>
            <a:xfrm>
              <a:off x="0" y="0"/>
              <a:ext cx="2242382" cy="238339"/>
            </a:xfrm>
            <a:custGeom>
              <a:avLst/>
              <a:gdLst/>
              <a:ahLst/>
              <a:cxnLst/>
              <a:rect l="l" t="t" r="r" b="b"/>
              <a:pathLst>
                <a:path w="2242382" h="238339">
                  <a:moveTo>
                    <a:pt x="0" y="0"/>
                  </a:moveTo>
                  <a:lnTo>
                    <a:pt x="2242382" y="0"/>
                  </a:lnTo>
                  <a:lnTo>
                    <a:pt x="2242382"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242382"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694696" y="3356714"/>
            <a:ext cx="9169015"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Helps Keep Children Safe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PROTECTIVE FACTORS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77</a:t>
            </a:r>
          </a:p>
        </p:txBody>
      </p:sp>
      <p:sp>
        <p:nvSpPr>
          <p:cNvPr id="6" name="TextBox 6"/>
          <p:cNvSpPr txBox="1"/>
          <p:nvPr/>
        </p:nvSpPr>
        <p:spPr>
          <a:xfrm>
            <a:off x="1694696" y="4686300"/>
            <a:ext cx="15983704" cy="702115"/>
          </a:xfrm>
          <a:prstGeom prst="rect">
            <a:avLst/>
          </a:prstGeom>
        </p:spPr>
        <p:txBody>
          <a:bodyPr wrap="square" lIns="0" tIns="0" rIns="0" bIns="0" rtlCol="0" anchor="t">
            <a:spAutoFit/>
          </a:bodyPr>
          <a:lstStyle/>
          <a:p>
            <a:pPr algn="l">
              <a:lnSpc>
                <a:spcPts val="5880"/>
              </a:lnSpc>
            </a:pPr>
            <a:r>
              <a:rPr lang="en-US" sz="4200" b="1" dirty="0">
                <a:solidFill>
                  <a:srgbClr val="9D1BE3"/>
                </a:solidFill>
                <a:latin typeface="Roboto Bold"/>
                <a:ea typeface="Roboto Bold"/>
                <a:cs typeface="Roboto Bold"/>
                <a:sym typeface="Roboto Bold"/>
              </a:rPr>
              <a:t>School:</a:t>
            </a:r>
            <a:r>
              <a:rPr lang="en-US" sz="4200" b="1" dirty="0">
                <a:solidFill>
                  <a:srgbClr val="004F59"/>
                </a:solidFill>
                <a:latin typeface="Roboto Bold"/>
                <a:ea typeface="Roboto Bold"/>
                <a:cs typeface="Roboto Bold"/>
                <a:sym typeface="Roboto Bold"/>
              </a:rPr>
              <a:t> Encouraged to learn, grow, and succeed academically.</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8" name="Group 8"/>
          <p:cNvGrpSpPr/>
          <p:nvPr/>
        </p:nvGrpSpPr>
        <p:grpSpPr>
          <a:xfrm>
            <a:off x="1404513" y="3337668"/>
            <a:ext cx="8514044" cy="904943"/>
            <a:chOff x="0" y="0"/>
            <a:chExt cx="2242382" cy="238339"/>
          </a:xfrm>
        </p:grpSpPr>
        <p:sp>
          <p:nvSpPr>
            <p:cNvPr id="9" name="Freeform 9"/>
            <p:cNvSpPr/>
            <p:nvPr/>
          </p:nvSpPr>
          <p:spPr>
            <a:xfrm>
              <a:off x="0" y="0"/>
              <a:ext cx="2242382" cy="238339"/>
            </a:xfrm>
            <a:custGeom>
              <a:avLst/>
              <a:gdLst/>
              <a:ahLst/>
              <a:cxnLst/>
              <a:rect l="l" t="t" r="r" b="b"/>
              <a:pathLst>
                <a:path w="2242382" h="238339">
                  <a:moveTo>
                    <a:pt x="0" y="0"/>
                  </a:moveTo>
                  <a:lnTo>
                    <a:pt x="2242382" y="0"/>
                  </a:lnTo>
                  <a:lnTo>
                    <a:pt x="2242382"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242382"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694696" y="3356714"/>
            <a:ext cx="9169015"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Helps Keep Children Safe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PROTECTIVE FACTORS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78</a:t>
            </a:r>
          </a:p>
        </p:txBody>
      </p:sp>
      <p:sp>
        <p:nvSpPr>
          <p:cNvPr id="6" name="TextBox 6"/>
          <p:cNvSpPr txBox="1"/>
          <p:nvPr/>
        </p:nvSpPr>
        <p:spPr>
          <a:xfrm>
            <a:off x="1694696" y="4590051"/>
            <a:ext cx="15907504" cy="779059"/>
          </a:xfrm>
          <a:prstGeom prst="rect">
            <a:avLst/>
          </a:prstGeom>
        </p:spPr>
        <p:txBody>
          <a:bodyPr wrap="square" lIns="0" tIns="0" rIns="0" bIns="0" rtlCol="0" anchor="t">
            <a:spAutoFit/>
          </a:bodyPr>
          <a:lstStyle/>
          <a:p>
            <a:pPr algn="l">
              <a:lnSpc>
                <a:spcPts val="6720"/>
              </a:lnSpc>
            </a:pPr>
            <a:r>
              <a:rPr lang="en-US" sz="4200" b="1" dirty="0">
                <a:solidFill>
                  <a:srgbClr val="9D1BE3"/>
                </a:solidFill>
                <a:latin typeface="Roboto Bold"/>
                <a:ea typeface="Roboto Bold"/>
                <a:cs typeface="Roboto Bold"/>
                <a:sym typeface="Roboto Bold"/>
              </a:rPr>
              <a:t>Safety:</a:t>
            </a:r>
            <a:r>
              <a:rPr lang="en-US" sz="4200" b="1" dirty="0">
                <a:solidFill>
                  <a:srgbClr val="004F59"/>
                </a:solidFill>
                <a:latin typeface="Roboto Bold"/>
                <a:ea typeface="Roboto Bold"/>
                <a:cs typeface="Roboto Bold"/>
                <a:sym typeface="Roboto Bold"/>
              </a:rPr>
              <a:t> Aware of the signs of unsafe or manipulative situations.</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8" name="Group 8"/>
          <p:cNvGrpSpPr/>
          <p:nvPr/>
        </p:nvGrpSpPr>
        <p:grpSpPr>
          <a:xfrm>
            <a:off x="1404513" y="3337668"/>
            <a:ext cx="8514044" cy="904943"/>
            <a:chOff x="0" y="0"/>
            <a:chExt cx="2242382" cy="238339"/>
          </a:xfrm>
        </p:grpSpPr>
        <p:sp>
          <p:nvSpPr>
            <p:cNvPr id="9" name="Freeform 9"/>
            <p:cNvSpPr/>
            <p:nvPr/>
          </p:nvSpPr>
          <p:spPr>
            <a:xfrm>
              <a:off x="0" y="0"/>
              <a:ext cx="2242382" cy="238339"/>
            </a:xfrm>
            <a:custGeom>
              <a:avLst/>
              <a:gdLst/>
              <a:ahLst/>
              <a:cxnLst/>
              <a:rect l="l" t="t" r="r" b="b"/>
              <a:pathLst>
                <a:path w="2242382" h="238339">
                  <a:moveTo>
                    <a:pt x="0" y="0"/>
                  </a:moveTo>
                  <a:lnTo>
                    <a:pt x="2242382" y="0"/>
                  </a:lnTo>
                  <a:lnTo>
                    <a:pt x="2242382"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242382"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694696" y="3356714"/>
            <a:ext cx="9169015"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Helps Keep Children Safe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4006834" y="2764741"/>
            <a:ext cx="10888980" cy="6424800"/>
            <a:chOff x="0" y="0"/>
            <a:chExt cx="2867880" cy="1692128"/>
          </a:xfrm>
        </p:grpSpPr>
        <p:sp>
          <p:nvSpPr>
            <p:cNvPr id="5" name="Freeform 5"/>
            <p:cNvSpPr/>
            <p:nvPr/>
          </p:nvSpPr>
          <p:spPr>
            <a:xfrm>
              <a:off x="0" y="0"/>
              <a:ext cx="2867880" cy="1692128"/>
            </a:xfrm>
            <a:custGeom>
              <a:avLst/>
              <a:gdLst/>
              <a:ahLst/>
              <a:cxnLst/>
              <a:rect l="l" t="t" r="r" b="b"/>
              <a:pathLst>
                <a:path w="2867880" h="1692128">
                  <a:moveTo>
                    <a:pt x="0" y="0"/>
                  </a:moveTo>
                  <a:lnTo>
                    <a:pt x="2867880" y="0"/>
                  </a:lnTo>
                  <a:lnTo>
                    <a:pt x="2867880" y="1692128"/>
                  </a:lnTo>
                  <a:lnTo>
                    <a:pt x="0" y="1692128"/>
                  </a:lnTo>
                  <a:close/>
                </a:path>
              </a:pathLst>
            </a:custGeom>
            <a:solidFill>
              <a:srgbClr val="FFFFFF"/>
            </a:solidFill>
          </p:spPr>
          <p:txBody>
            <a:bodyPr/>
            <a:lstStyle/>
            <a:p>
              <a:endParaRPr lang="en-US"/>
            </a:p>
          </p:txBody>
        </p:sp>
        <p:sp>
          <p:nvSpPr>
            <p:cNvPr id="6" name="TextBox 6"/>
            <p:cNvSpPr txBox="1"/>
            <p:nvPr/>
          </p:nvSpPr>
          <p:spPr>
            <a:xfrm>
              <a:off x="0" y="-38100"/>
              <a:ext cx="2867880" cy="1730228"/>
            </a:xfrm>
            <a:prstGeom prst="rect">
              <a:avLst/>
            </a:prstGeom>
          </p:spPr>
          <p:txBody>
            <a:bodyPr lIns="50800" tIns="50800" rIns="50800" bIns="50800" rtlCol="0" anchor="ctr"/>
            <a:lstStyle/>
            <a:p>
              <a:pPr algn="ctr">
                <a:lnSpc>
                  <a:spcPts val="2899"/>
                </a:lnSpc>
              </a:pPr>
              <a:endParaRPr/>
            </a:p>
          </p:txBody>
        </p:sp>
      </p:grpSp>
      <p:sp>
        <p:nvSpPr>
          <p:cNvPr id="7" name="Freeform 7"/>
          <p:cNvSpPr/>
          <p:nvPr/>
        </p:nvSpPr>
        <p:spPr>
          <a:xfrm>
            <a:off x="4279466" y="3046074"/>
            <a:ext cx="10343716" cy="5862133"/>
          </a:xfrm>
          <a:custGeom>
            <a:avLst/>
            <a:gdLst/>
            <a:ahLst/>
            <a:cxnLst/>
            <a:rect l="l" t="t" r="r" b="b"/>
            <a:pathLst>
              <a:path w="10343716" h="5862133">
                <a:moveTo>
                  <a:pt x="0" y="0"/>
                </a:moveTo>
                <a:lnTo>
                  <a:pt x="10343716" y="0"/>
                </a:lnTo>
                <a:lnTo>
                  <a:pt x="10343716" y="5862134"/>
                </a:lnTo>
                <a:lnTo>
                  <a:pt x="0" y="5862134"/>
                </a:lnTo>
                <a:lnTo>
                  <a:pt x="0" y="0"/>
                </a:lnTo>
                <a:close/>
              </a:path>
            </a:pathLst>
          </a:custGeom>
          <a:blipFill>
            <a:blip r:embed="rId3"/>
            <a:stretch>
              <a:fillRect l="-320" r="-320"/>
            </a:stretch>
          </a:blipFill>
        </p:spPr>
        <p:txBody>
          <a:bodyPr/>
          <a:lstStyle/>
          <a:p>
            <a:endParaRPr lang="en-US"/>
          </a:p>
        </p:txBody>
      </p:sp>
      <p:sp>
        <p:nvSpPr>
          <p:cNvPr id="8" name="TextBox 8"/>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79</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a:t>
            </a:r>
          </a:p>
        </p:txBody>
      </p:sp>
      <p:sp>
        <p:nvSpPr>
          <p:cNvPr id="8" name="TextBox 8"/>
          <p:cNvSpPr txBox="1"/>
          <p:nvPr/>
        </p:nvSpPr>
        <p:spPr>
          <a:xfrm>
            <a:off x="2603290" y="4658173"/>
            <a:ext cx="12082275" cy="1464946"/>
          </a:xfrm>
          <a:prstGeom prst="rect">
            <a:avLst/>
          </a:prstGeom>
        </p:spPr>
        <p:txBody>
          <a:bodyPr lIns="0" tIns="0" rIns="0" bIns="0" rtlCol="0" anchor="t">
            <a:spAutoFit/>
          </a:bodyPr>
          <a:lstStyle/>
          <a:p>
            <a:pPr algn="ctr">
              <a:lnSpc>
                <a:spcPts val="5879"/>
              </a:lnSpc>
              <a:spcBef>
                <a:spcPct val="0"/>
              </a:spcBef>
            </a:pPr>
            <a:r>
              <a:rPr lang="en-US" sz="4199" b="1">
                <a:solidFill>
                  <a:srgbClr val="004F59"/>
                </a:solidFill>
                <a:latin typeface="Roboto Bold"/>
                <a:ea typeface="Roboto Bold"/>
                <a:cs typeface="Roboto Bold"/>
                <a:sym typeface="Roboto Bold"/>
              </a:rPr>
              <a:t>📊 Studies collect information in different ways, which can lead to different results.</a:t>
            </a:r>
          </a:p>
        </p:txBody>
      </p:sp>
      <p:grpSp>
        <p:nvGrpSpPr>
          <p:cNvPr id="9" name="Group 9"/>
          <p:cNvGrpSpPr/>
          <p:nvPr/>
        </p:nvGrpSpPr>
        <p:grpSpPr>
          <a:xfrm>
            <a:off x="1480713" y="3334130"/>
            <a:ext cx="7918137" cy="904943"/>
            <a:chOff x="0" y="0"/>
            <a:chExt cx="2085435" cy="238339"/>
          </a:xfrm>
        </p:grpSpPr>
        <p:sp>
          <p:nvSpPr>
            <p:cNvPr id="10" name="Freeform 10"/>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780421" y="3353176"/>
            <a:ext cx="888504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4" name="Freeform 14"/>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80713" y="5143500"/>
            <a:ext cx="12678327" cy="1348960"/>
            <a:chOff x="0" y="0"/>
            <a:chExt cx="3339148" cy="355282"/>
          </a:xfrm>
        </p:grpSpPr>
        <p:sp>
          <p:nvSpPr>
            <p:cNvPr id="5" name="Freeform 5"/>
            <p:cNvSpPr/>
            <p:nvPr/>
          </p:nvSpPr>
          <p:spPr>
            <a:xfrm>
              <a:off x="0" y="0"/>
              <a:ext cx="3339148" cy="355282"/>
            </a:xfrm>
            <a:custGeom>
              <a:avLst/>
              <a:gdLst/>
              <a:ahLst/>
              <a:cxnLst/>
              <a:rect l="l" t="t" r="r" b="b"/>
              <a:pathLst>
                <a:path w="3339148" h="355282">
                  <a:moveTo>
                    <a:pt x="0" y="0"/>
                  </a:moveTo>
                  <a:lnTo>
                    <a:pt x="3339148" y="0"/>
                  </a:lnTo>
                  <a:lnTo>
                    <a:pt x="3339148" y="355282"/>
                  </a:lnTo>
                  <a:lnTo>
                    <a:pt x="0" y="355282"/>
                  </a:lnTo>
                  <a:close/>
                </a:path>
              </a:pathLst>
            </a:custGeom>
            <a:solidFill>
              <a:srgbClr val="303030"/>
            </a:solidFill>
          </p:spPr>
          <p:txBody>
            <a:bodyPr/>
            <a:lstStyle/>
            <a:p>
              <a:endParaRPr lang="en-US"/>
            </a:p>
          </p:txBody>
        </p:sp>
        <p:sp>
          <p:nvSpPr>
            <p:cNvPr id="6" name="TextBox 6"/>
            <p:cNvSpPr txBox="1"/>
            <p:nvPr/>
          </p:nvSpPr>
          <p:spPr>
            <a:xfrm>
              <a:off x="0" y="-76200"/>
              <a:ext cx="3339148" cy="431482"/>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13809769" y="1028700"/>
            <a:ext cx="3449531" cy="3817591"/>
            <a:chOff x="0" y="0"/>
            <a:chExt cx="1309642" cy="1449379"/>
          </a:xfrm>
        </p:grpSpPr>
        <p:sp>
          <p:nvSpPr>
            <p:cNvPr id="8" name="Freeform 8"/>
            <p:cNvSpPr/>
            <p:nvPr/>
          </p:nvSpPr>
          <p:spPr>
            <a:xfrm>
              <a:off x="0" y="0"/>
              <a:ext cx="1309642" cy="1449379"/>
            </a:xfrm>
            <a:custGeom>
              <a:avLst/>
              <a:gdLst/>
              <a:ahLst/>
              <a:cxnLst/>
              <a:rect l="l" t="t" r="r" b="b"/>
              <a:pathLst>
                <a:path w="1309642" h="1449379">
                  <a:moveTo>
                    <a:pt x="0" y="0"/>
                  </a:moveTo>
                  <a:lnTo>
                    <a:pt x="1309642" y="0"/>
                  </a:lnTo>
                  <a:lnTo>
                    <a:pt x="1309642" y="1449379"/>
                  </a:lnTo>
                  <a:lnTo>
                    <a:pt x="0" y="1449379"/>
                  </a:lnTo>
                  <a:close/>
                </a:path>
              </a:pathLst>
            </a:custGeom>
            <a:solidFill>
              <a:srgbClr val="FFFFFF"/>
            </a:solidFill>
          </p:spPr>
          <p:txBody>
            <a:bodyPr/>
            <a:lstStyle/>
            <a:p>
              <a:endParaRPr lang="en-US"/>
            </a:p>
          </p:txBody>
        </p:sp>
        <p:sp>
          <p:nvSpPr>
            <p:cNvPr id="9" name="TextBox 9"/>
            <p:cNvSpPr txBox="1"/>
            <p:nvPr/>
          </p:nvSpPr>
          <p:spPr>
            <a:xfrm>
              <a:off x="0" y="-47625"/>
              <a:ext cx="1309642" cy="1497004"/>
            </a:xfrm>
            <a:prstGeom prst="rect">
              <a:avLst/>
            </a:prstGeom>
          </p:spPr>
          <p:txBody>
            <a:bodyPr lIns="50800" tIns="50800" rIns="50800" bIns="50800" rtlCol="0" anchor="ctr"/>
            <a:lstStyle/>
            <a:p>
              <a:pPr algn="ctr">
                <a:lnSpc>
                  <a:spcPts val="2100"/>
                </a:lnSpc>
              </a:pPr>
              <a:endParaRPr/>
            </a:p>
          </p:txBody>
        </p:sp>
      </p:grpSp>
      <p:sp>
        <p:nvSpPr>
          <p:cNvPr id="10" name="Freeform 10"/>
          <p:cNvSpPr/>
          <p:nvPr/>
        </p:nvSpPr>
        <p:spPr>
          <a:xfrm>
            <a:off x="13981532" y="1170528"/>
            <a:ext cx="3103447" cy="3127630"/>
          </a:xfrm>
          <a:custGeom>
            <a:avLst/>
            <a:gdLst/>
            <a:ahLst/>
            <a:cxnLst/>
            <a:rect l="l" t="t" r="r" b="b"/>
            <a:pathLst>
              <a:path w="3103447" h="3127630">
                <a:moveTo>
                  <a:pt x="0" y="0"/>
                </a:moveTo>
                <a:lnTo>
                  <a:pt x="3103447" y="0"/>
                </a:lnTo>
                <a:lnTo>
                  <a:pt x="3103447" y="3127630"/>
                </a:lnTo>
                <a:lnTo>
                  <a:pt x="0" y="3127630"/>
                </a:lnTo>
                <a:lnTo>
                  <a:pt x="0" y="0"/>
                </a:lnTo>
                <a:close/>
              </a:path>
            </a:pathLst>
          </a:custGeom>
          <a:blipFill>
            <a:blip r:embed="rId3"/>
            <a:stretch>
              <a:fillRect/>
            </a:stretch>
          </a:blipFill>
        </p:spPr>
        <p:txBody>
          <a:bodyPr/>
          <a:lstStyle/>
          <a:p>
            <a:endParaRPr lang="en-US"/>
          </a:p>
        </p:txBody>
      </p:sp>
      <p:sp>
        <p:nvSpPr>
          <p:cNvPr id="11" name="TextBox 11"/>
          <p:cNvSpPr txBox="1"/>
          <p:nvPr/>
        </p:nvSpPr>
        <p:spPr>
          <a:xfrm>
            <a:off x="1874611" y="5304536"/>
            <a:ext cx="1311430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are ways young people can ask for help?</a:t>
            </a:r>
          </a:p>
        </p:txBody>
      </p:sp>
      <p:sp>
        <p:nvSpPr>
          <p:cNvPr id="12" name="TextBox 12"/>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80</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3716990" y="925535"/>
            <a:ext cx="3378596" cy="3739087"/>
            <a:chOff x="0" y="0"/>
            <a:chExt cx="1309642" cy="1449379"/>
          </a:xfrm>
        </p:grpSpPr>
        <p:sp>
          <p:nvSpPr>
            <p:cNvPr id="6" name="Freeform 6"/>
            <p:cNvSpPr/>
            <p:nvPr/>
          </p:nvSpPr>
          <p:spPr>
            <a:xfrm>
              <a:off x="0" y="0"/>
              <a:ext cx="1309642" cy="1449379"/>
            </a:xfrm>
            <a:custGeom>
              <a:avLst/>
              <a:gdLst/>
              <a:ahLst/>
              <a:cxnLst/>
              <a:rect l="l" t="t" r="r" b="b"/>
              <a:pathLst>
                <a:path w="1309642" h="1449379">
                  <a:moveTo>
                    <a:pt x="0" y="0"/>
                  </a:moveTo>
                  <a:lnTo>
                    <a:pt x="1309642" y="0"/>
                  </a:lnTo>
                  <a:lnTo>
                    <a:pt x="1309642" y="1449379"/>
                  </a:lnTo>
                  <a:lnTo>
                    <a:pt x="0" y="1449379"/>
                  </a:lnTo>
                  <a:close/>
                </a:path>
              </a:pathLst>
            </a:custGeom>
            <a:solidFill>
              <a:srgbClr val="FFFFFF"/>
            </a:solidFill>
          </p:spPr>
          <p:txBody>
            <a:bodyPr/>
            <a:lstStyle/>
            <a:p>
              <a:endParaRPr lang="en-US"/>
            </a:p>
          </p:txBody>
        </p:sp>
        <p:sp>
          <p:nvSpPr>
            <p:cNvPr id="7" name="TextBox 7"/>
            <p:cNvSpPr txBox="1"/>
            <p:nvPr/>
          </p:nvSpPr>
          <p:spPr>
            <a:xfrm>
              <a:off x="0" y="-47625"/>
              <a:ext cx="1309642" cy="1497004"/>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13885222" y="1064447"/>
            <a:ext cx="3039629" cy="3063314"/>
          </a:xfrm>
          <a:custGeom>
            <a:avLst/>
            <a:gdLst/>
            <a:ahLst/>
            <a:cxnLst/>
            <a:rect l="l" t="t" r="r" b="b"/>
            <a:pathLst>
              <a:path w="3039629" h="3063314">
                <a:moveTo>
                  <a:pt x="0" y="0"/>
                </a:moveTo>
                <a:lnTo>
                  <a:pt x="3039629" y="0"/>
                </a:lnTo>
                <a:lnTo>
                  <a:pt x="3039629" y="3063314"/>
                </a:lnTo>
                <a:lnTo>
                  <a:pt x="0" y="3063314"/>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131441" y="3996129"/>
            <a:ext cx="15960060" cy="1315085"/>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you are in immediate danger, dial 911.</a:t>
            </a:r>
          </a:p>
          <a:p>
            <a:pPr algn="l">
              <a:lnSpc>
                <a:spcPts val="3399"/>
              </a:lnSpc>
            </a:pPr>
            <a:endParaRPr lang="en-US" sz="3399" b="1">
              <a:solidFill>
                <a:srgbClr val="004F59"/>
              </a:solidFill>
              <a:latin typeface="Roboto Bold"/>
              <a:ea typeface="Roboto Bold"/>
              <a:cs typeface="Roboto Bold"/>
              <a:sym typeface="Roboto Bold"/>
            </a:endParaRPr>
          </a:p>
          <a:p>
            <a:pPr algn="l">
              <a:lnSpc>
                <a:spcPts val="3399"/>
              </a:lnSpc>
            </a:pPr>
            <a:endParaRPr lang="en-US" sz="3399" b="1">
              <a:solidFill>
                <a:srgbClr val="004F59"/>
              </a:solidFill>
              <a:latin typeface="Roboto Bold"/>
              <a:ea typeface="Roboto Bold"/>
              <a:cs typeface="Roboto Bold"/>
              <a:sym typeface="Roboto Bold"/>
            </a:endParaRPr>
          </a:p>
        </p:txBody>
      </p:sp>
      <p:grpSp>
        <p:nvGrpSpPr>
          <p:cNvPr id="10" name="Group 10"/>
          <p:cNvGrpSpPr/>
          <p:nvPr/>
        </p:nvGrpSpPr>
        <p:grpSpPr>
          <a:xfrm>
            <a:off x="1480713" y="2807061"/>
            <a:ext cx="5801526" cy="807115"/>
            <a:chOff x="0" y="0"/>
            <a:chExt cx="1527974" cy="212574"/>
          </a:xfrm>
        </p:grpSpPr>
        <p:sp>
          <p:nvSpPr>
            <p:cNvPr id="11" name="Freeform 11"/>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2" name="TextBox 12"/>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81</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3716990" y="925535"/>
            <a:ext cx="3378596" cy="3739087"/>
            <a:chOff x="0" y="0"/>
            <a:chExt cx="1309642" cy="1449379"/>
          </a:xfrm>
        </p:grpSpPr>
        <p:sp>
          <p:nvSpPr>
            <p:cNvPr id="6" name="Freeform 6"/>
            <p:cNvSpPr/>
            <p:nvPr/>
          </p:nvSpPr>
          <p:spPr>
            <a:xfrm>
              <a:off x="0" y="0"/>
              <a:ext cx="1309642" cy="1449379"/>
            </a:xfrm>
            <a:custGeom>
              <a:avLst/>
              <a:gdLst/>
              <a:ahLst/>
              <a:cxnLst/>
              <a:rect l="l" t="t" r="r" b="b"/>
              <a:pathLst>
                <a:path w="1309642" h="1449379">
                  <a:moveTo>
                    <a:pt x="0" y="0"/>
                  </a:moveTo>
                  <a:lnTo>
                    <a:pt x="1309642" y="0"/>
                  </a:lnTo>
                  <a:lnTo>
                    <a:pt x="1309642" y="1449379"/>
                  </a:lnTo>
                  <a:lnTo>
                    <a:pt x="0" y="1449379"/>
                  </a:lnTo>
                  <a:close/>
                </a:path>
              </a:pathLst>
            </a:custGeom>
            <a:solidFill>
              <a:srgbClr val="FFFFFF"/>
            </a:solidFill>
          </p:spPr>
          <p:txBody>
            <a:bodyPr/>
            <a:lstStyle/>
            <a:p>
              <a:endParaRPr lang="en-US"/>
            </a:p>
          </p:txBody>
        </p:sp>
        <p:sp>
          <p:nvSpPr>
            <p:cNvPr id="7" name="TextBox 7"/>
            <p:cNvSpPr txBox="1"/>
            <p:nvPr/>
          </p:nvSpPr>
          <p:spPr>
            <a:xfrm>
              <a:off x="0" y="-47625"/>
              <a:ext cx="1309642" cy="1497004"/>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13885222" y="1064447"/>
            <a:ext cx="3039629" cy="3063314"/>
          </a:xfrm>
          <a:custGeom>
            <a:avLst/>
            <a:gdLst/>
            <a:ahLst/>
            <a:cxnLst/>
            <a:rect l="l" t="t" r="r" b="b"/>
            <a:pathLst>
              <a:path w="3039629" h="3063314">
                <a:moveTo>
                  <a:pt x="0" y="0"/>
                </a:moveTo>
                <a:lnTo>
                  <a:pt x="3039629" y="0"/>
                </a:lnTo>
                <a:lnTo>
                  <a:pt x="3039629" y="3063314"/>
                </a:lnTo>
                <a:lnTo>
                  <a:pt x="0" y="3063314"/>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131441" y="3996129"/>
            <a:ext cx="15960060" cy="1629383"/>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you are in immediate danger, dial 911.</a:t>
            </a:r>
          </a:p>
          <a:p>
            <a:pPr algn="l">
              <a:lnSpc>
                <a:spcPts val="2500"/>
              </a:lnSpc>
            </a:pPr>
            <a:endParaRPr lang="en-US" sz="3399" b="1">
              <a:solidFill>
                <a:srgbClr val="004F59"/>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3399"/>
              </a:lnSpc>
            </a:pPr>
            <a:endParaRPr lang="en-US" sz="3399" b="1">
              <a:solidFill>
                <a:srgbClr val="FFFFFF"/>
              </a:solidFill>
              <a:latin typeface="Roboto Bold"/>
              <a:ea typeface="Roboto Bold"/>
              <a:cs typeface="Roboto Bold"/>
              <a:sym typeface="Roboto Bold"/>
            </a:endParaRPr>
          </a:p>
        </p:txBody>
      </p:sp>
      <p:grpSp>
        <p:nvGrpSpPr>
          <p:cNvPr id="10" name="Group 10"/>
          <p:cNvGrpSpPr/>
          <p:nvPr/>
        </p:nvGrpSpPr>
        <p:grpSpPr>
          <a:xfrm>
            <a:off x="1480713" y="2807061"/>
            <a:ext cx="5801526" cy="807115"/>
            <a:chOff x="0" y="0"/>
            <a:chExt cx="1527974" cy="212574"/>
          </a:xfrm>
        </p:grpSpPr>
        <p:sp>
          <p:nvSpPr>
            <p:cNvPr id="11" name="Freeform 11"/>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2" name="TextBox 12"/>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82</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3716990" y="925535"/>
            <a:ext cx="3378596" cy="3739087"/>
            <a:chOff x="0" y="0"/>
            <a:chExt cx="1309642" cy="1449379"/>
          </a:xfrm>
        </p:grpSpPr>
        <p:sp>
          <p:nvSpPr>
            <p:cNvPr id="6" name="Freeform 6"/>
            <p:cNvSpPr/>
            <p:nvPr/>
          </p:nvSpPr>
          <p:spPr>
            <a:xfrm>
              <a:off x="0" y="0"/>
              <a:ext cx="1309642" cy="1449379"/>
            </a:xfrm>
            <a:custGeom>
              <a:avLst/>
              <a:gdLst/>
              <a:ahLst/>
              <a:cxnLst/>
              <a:rect l="l" t="t" r="r" b="b"/>
              <a:pathLst>
                <a:path w="1309642" h="1449379">
                  <a:moveTo>
                    <a:pt x="0" y="0"/>
                  </a:moveTo>
                  <a:lnTo>
                    <a:pt x="1309642" y="0"/>
                  </a:lnTo>
                  <a:lnTo>
                    <a:pt x="1309642" y="1449379"/>
                  </a:lnTo>
                  <a:lnTo>
                    <a:pt x="0" y="1449379"/>
                  </a:lnTo>
                  <a:close/>
                </a:path>
              </a:pathLst>
            </a:custGeom>
            <a:solidFill>
              <a:srgbClr val="FFFFFF"/>
            </a:solidFill>
          </p:spPr>
          <p:txBody>
            <a:bodyPr/>
            <a:lstStyle/>
            <a:p>
              <a:endParaRPr lang="en-US"/>
            </a:p>
          </p:txBody>
        </p:sp>
        <p:sp>
          <p:nvSpPr>
            <p:cNvPr id="7" name="TextBox 7"/>
            <p:cNvSpPr txBox="1"/>
            <p:nvPr/>
          </p:nvSpPr>
          <p:spPr>
            <a:xfrm>
              <a:off x="0" y="-47625"/>
              <a:ext cx="1309642" cy="1497004"/>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13885222" y="1064447"/>
            <a:ext cx="3039629" cy="3063314"/>
          </a:xfrm>
          <a:custGeom>
            <a:avLst/>
            <a:gdLst/>
            <a:ahLst/>
            <a:cxnLst/>
            <a:rect l="l" t="t" r="r" b="b"/>
            <a:pathLst>
              <a:path w="3039629" h="3063314">
                <a:moveTo>
                  <a:pt x="0" y="0"/>
                </a:moveTo>
                <a:lnTo>
                  <a:pt x="3039629" y="0"/>
                </a:lnTo>
                <a:lnTo>
                  <a:pt x="3039629" y="3063314"/>
                </a:lnTo>
                <a:lnTo>
                  <a:pt x="0" y="3063314"/>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131441" y="3996129"/>
            <a:ext cx="15960060" cy="2800931"/>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the sexual predator is NOT family, consider telling a parent.</a:t>
            </a:r>
          </a:p>
          <a:p>
            <a:pPr algn="l">
              <a:lnSpc>
                <a:spcPts val="3399"/>
              </a:lnSpc>
            </a:pPr>
            <a:endParaRPr lang="en-US" sz="3399" b="1">
              <a:solidFill>
                <a:srgbClr val="004F59"/>
              </a:solidFill>
              <a:latin typeface="Roboto Bold"/>
              <a:ea typeface="Roboto Bold"/>
              <a:cs typeface="Roboto Bold"/>
              <a:sym typeface="Roboto Bold"/>
            </a:endParaRPr>
          </a:p>
          <a:p>
            <a:pPr algn="l">
              <a:lnSpc>
                <a:spcPts val="3399"/>
              </a:lnSpc>
            </a:pPr>
            <a:endParaRPr lang="en-US" sz="3399" b="1">
              <a:solidFill>
                <a:srgbClr val="004F59"/>
              </a:solidFill>
              <a:latin typeface="Roboto Bold"/>
              <a:ea typeface="Roboto Bold"/>
              <a:cs typeface="Roboto Bold"/>
              <a:sym typeface="Roboto Bold"/>
            </a:endParaRPr>
          </a:p>
        </p:txBody>
      </p:sp>
      <p:grpSp>
        <p:nvGrpSpPr>
          <p:cNvPr id="10" name="Group 10"/>
          <p:cNvGrpSpPr/>
          <p:nvPr/>
        </p:nvGrpSpPr>
        <p:grpSpPr>
          <a:xfrm>
            <a:off x="1480713" y="2807061"/>
            <a:ext cx="5801526" cy="807115"/>
            <a:chOff x="0" y="0"/>
            <a:chExt cx="1527974" cy="212574"/>
          </a:xfrm>
        </p:grpSpPr>
        <p:sp>
          <p:nvSpPr>
            <p:cNvPr id="11" name="Freeform 11"/>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2" name="TextBox 12"/>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83</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3716990" y="925535"/>
            <a:ext cx="3378596" cy="3739087"/>
            <a:chOff x="0" y="0"/>
            <a:chExt cx="1309642" cy="1449379"/>
          </a:xfrm>
        </p:grpSpPr>
        <p:sp>
          <p:nvSpPr>
            <p:cNvPr id="6" name="Freeform 6"/>
            <p:cNvSpPr/>
            <p:nvPr/>
          </p:nvSpPr>
          <p:spPr>
            <a:xfrm>
              <a:off x="0" y="0"/>
              <a:ext cx="1309642" cy="1449379"/>
            </a:xfrm>
            <a:custGeom>
              <a:avLst/>
              <a:gdLst/>
              <a:ahLst/>
              <a:cxnLst/>
              <a:rect l="l" t="t" r="r" b="b"/>
              <a:pathLst>
                <a:path w="1309642" h="1449379">
                  <a:moveTo>
                    <a:pt x="0" y="0"/>
                  </a:moveTo>
                  <a:lnTo>
                    <a:pt x="1309642" y="0"/>
                  </a:lnTo>
                  <a:lnTo>
                    <a:pt x="1309642" y="1449379"/>
                  </a:lnTo>
                  <a:lnTo>
                    <a:pt x="0" y="1449379"/>
                  </a:lnTo>
                  <a:close/>
                </a:path>
              </a:pathLst>
            </a:custGeom>
            <a:solidFill>
              <a:srgbClr val="FFFFFF"/>
            </a:solidFill>
          </p:spPr>
          <p:txBody>
            <a:bodyPr/>
            <a:lstStyle/>
            <a:p>
              <a:endParaRPr lang="en-US"/>
            </a:p>
          </p:txBody>
        </p:sp>
        <p:sp>
          <p:nvSpPr>
            <p:cNvPr id="7" name="TextBox 7"/>
            <p:cNvSpPr txBox="1"/>
            <p:nvPr/>
          </p:nvSpPr>
          <p:spPr>
            <a:xfrm>
              <a:off x="0" y="-47625"/>
              <a:ext cx="1309642" cy="1497004"/>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13885222" y="1064447"/>
            <a:ext cx="3039629" cy="3063314"/>
          </a:xfrm>
          <a:custGeom>
            <a:avLst/>
            <a:gdLst/>
            <a:ahLst/>
            <a:cxnLst/>
            <a:rect l="l" t="t" r="r" b="b"/>
            <a:pathLst>
              <a:path w="3039629" h="3063314">
                <a:moveTo>
                  <a:pt x="0" y="0"/>
                </a:moveTo>
                <a:lnTo>
                  <a:pt x="3039629" y="0"/>
                </a:lnTo>
                <a:lnTo>
                  <a:pt x="3039629" y="3063314"/>
                </a:lnTo>
                <a:lnTo>
                  <a:pt x="0" y="3063314"/>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131441" y="3996129"/>
            <a:ext cx="15960060" cy="3543854"/>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NOT family, consider telling a parent.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you are a student in school, consider telling a trustworthy teacher, coach, school nurse, social worker, counselor, resource officer, or principal.</a:t>
            </a:r>
          </a:p>
          <a:p>
            <a:pPr algn="l">
              <a:lnSpc>
                <a:spcPts val="3399"/>
              </a:lnSpc>
            </a:pPr>
            <a:endParaRPr lang="en-US" sz="3399" b="1">
              <a:solidFill>
                <a:srgbClr val="004F59"/>
              </a:solidFill>
              <a:latin typeface="Roboto Bold"/>
              <a:ea typeface="Roboto Bold"/>
              <a:cs typeface="Roboto Bold"/>
              <a:sym typeface="Roboto Bold"/>
            </a:endParaRPr>
          </a:p>
        </p:txBody>
      </p:sp>
      <p:grpSp>
        <p:nvGrpSpPr>
          <p:cNvPr id="10" name="Group 10"/>
          <p:cNvGrpSpPr/>
          <p:nvPr/>
        </p:nvGrpSpPr>
        <p:grpSpPr>
          <a:xfrm>
            <a:off x="1480713" y="2807061"/>
            <a:ext cx="5801526" cy="807115"/>
            <a:chOff x="0" y="0"/>
            <a:chExt cx="1527974" cy="212574"/>
          </a:xfrm>
        </p:grpSpPr>
        <p:sp>
          <p:nvSpPr>
            <p:cNvPr id="11" name="Freeform 11"/>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2" name="TextBox 12"/>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84</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3716990" y="925535"/>
            <a:ext cx="3378596" cy="3739087"/>
            <a:chOff x="0" y="0"/>
            <a:chExt cx="1309642" cy="1449379"/>
          </a:xfrm>
        </p:grpSpPr>
        <p:sp>
          <p:nvSpPr>
            <p:cNvPr id="6" name="Freeform 6"/>
            <p:cNvSpPr/>
            <p:nvPr/>
          </p:nvSpPr>
          <p:spPr>
            <a:xfrm>
              <a:off x="0" y="0"/>
              <a:ext cx="1309642" cy="1449379"/>
            </a:xfrm>
            <a:custGeom>
              <a:avLst/>
              <a:gdLst/>
              <a:ahLst/>
              <a:cxnLst/>
              <a:rect l="l" t="t" r="r" b="b"/>
              <a:pathLst>
                <a:path w="1309642" h="1449379">
                  <a:moveTo>
                    <a:pt x="0" y="0"/>
                  </a:moveTo>
                  <a:lnTo>
                    <a:pt x="1309642" y="0"/>
                  </a:lnTo>
                  <a:lnTo>
                    <a:pt x="1309642" y="1449379"/>
                  </a:lnTo>
                  <a:lnTo>
                    <a:pt x="0" y="1449379"/>
                  </a:lnTo>
                  <a:close/>
                </a:path>
              </a:pathLst>
            </a:custGeom>
            <a:solidFill>
              <a:srgbClr val="FFFFFF"/>
            </a:solidFill>
          </p:spPr>
          <p:txBody>
            <a:bodyPr/>
            <a:lstStyle/>
            <a:p>
              <a:endParaRPr lang="en-US"/>
            </a:p>
          </p:txBody>
        </p:sp>
        <p:sp>
          <p:nvSpPr>
            <p:cNvPr id="7" name="TextBox 7"/>
            <p:cNvSpPr txBox="1"/>
            <p:nvPr/>
          </p:nvSpPr>
          <p:spPr>
            <a:xfrm>
              <a:off x="0" y="-47625"/>
              <a:ext cx="1309642" cy="1497004"/>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13885222" y="1064447"/>
            <a:ext cx="3039629" cy="3063314"/>
          </a:xfrm>
          <a:custGeom>
            <a:avLst/>
            <a:gdLst/>
            <a:ahLst/>
            <a:cxnLst/>
            <a:rect l="l" t="t" r="r" b="b"/>
            <a:pathLst>
              <a:path w="3039629" h="3063314">
                <a:moveTo>
                  <a:pt x="0" y="0"/>
                </a:moveTo>
                <a:lnTo>
                  <a:pt x="3039629" y="0"/>
                </a:lnTo>
                <a:lnTo>
                  <a:pt x="3039629" y="3063314"/>
                </a:lnTo>
                <a:lnTo>
                  <a:pt x="0" y="3063314"/>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131441" y="3996129"/>
            <a:ext cx="15960060" cy="4715402"/>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NOT family, consider telling a parent.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a student in school, consider telling a trustworthy teacher, coach, school nurse, social worker, counselor, resource officer, or principal.</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To gain internet access for help, consider using a computer at your school or a public library.</a:t>
            </a:r>
          </a:p>
          <a:p>
            <a:pPr algn="l">
              <a:lnSpc>
                <a:spcPts val="3399"/>
              </a:lnSpc>
            </a:pPr>
            <a:endParaRPr lang="en-US" sz="3399" b="1">
              <a:solidFill>
                <a:srgbClr val="004F59"/>
              </a:solidFill>
              <a:latin typeface="Roboto Bold"/>
              <a:ea typeface="Roboto Bold"/>
              <a:cs typeface="Roboto Bold"/>
              <a:sym typeface="Roboto Bold"/>
            </a:endParaRPr>
          </a:p>
        </p:txBody>
      </p:sp>
      <p:grpSp>
        <p:nvGrpSpPr>
          <p:cNvPr id="10" name="Group 10"/>
          <p:cNvGrpSpPr/>
          <p:nvPr/>
        </p:nvGrpSpPr>
        <p:grpSpPr>
          <a:xfrm>
            <a:off x="1480713" y="2807061"/>
            <a:ext cx="5801526" cy="807115"/>
            <a:chOff x="0" y="0"/>
            <a:chExt cx="1527974" cy="212574"/>
          </a:xfrm>
        </p:grpSpPr>
        <p:sp>
          <p:nvSpPr>
            <p:cNvPr id="11" name="Freeform 11"/>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2" name="TextBox 12"/>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85</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8109" y="460309"/>
            <a:ext cx="17298397" cy="9369965"/>
          </a:xfrm>
          <a:custGeom>
            <a:avLst/>
            <a:gdLst/>
            <a:ahLst/>
            <a:cxnLst/>
            <a:rect l="l" t="t" r="r" b="b"/>
            <a:pathLst>
              <a:path w="17298397" h="9369965">
                <a:moveTo>
                  <a:pt x="0" y="0"/>
                </a:moveTo>
                <a:lnTo>
                  <a:pt x="17298397" y="0"/>
                </a:lnTo>
                <a:lnTo>
                  <a:pt x="17298397" y="9369965"/>
                </a:lnTo>
                <a:lnTo>
                  <a:pt x="0" y="936996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86</a:t>
            </a:r>
          </a:p>
        </p:txBody>
      </p:sp>
      <p:sp>
        <p:nvSpPr>
          <p:cNvPr id="4" name="TextBox 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sp>
        <p:nvSpPr>
          <p:cNvPr id="4" name="Freeform 4"/>
          <p:cNvSpPr/>
          <p:nvPr/>
        </p:nvSpPr>
        <p:spPr>
          <a:xfrm>
            <a:off x="5432397" y="2879164"/>
            <a:ext cx="7423206" cy="5736553"/>
          </a:xfrm>
          <a:custGeom>
            <a:avLst/>
            <a:gdLst/>
            <a:ahLst/>
            <a:cxnLst/>
            <a:rect l="l" t="t" r="r" b="b"/>
            <a:pathLst>
              <a:path w="7423206" h="5736553">
                <a:moveTo>
                  <a:pt x="0" y="0"/>
                </a:moveTo>
                <a:lnTo>
                  <a:pt x="7423206" y="0"/>
                </a:lnTo>
                <a:lnTo>
                  <a:pt x="7423206" y="5736554"/>
                </a:lnTo>
                <a:lnTo>
                  <a:pt x="0" y="5736554"/>
                </a:lnTo>
                <a:lnTo>
                  <a:pt x="0" y="0"/>
                </a:lnTo>
                <a:close/>
              </a:path>
            </a:pathLst>
          </a:custGeom>
          <a:blipFill>
            <a:blip r:embed="rId3"/>
            <a:stretch>
              <a:fillRect l="-3215" t="-3313" r="-1929" b="-3612"/>
            </a:stretch>
          </a:blipFill>
        </p:spPr>
        <p:txBody>
          <a:bodyPr/>
          <a:lstStyle/>
          <a:p>
            <a:endParaRPr lang="en-US"/>
          </a:p>
        </p:txBody>
      </p:sp>
      <p:sp>
        <p:nvSpPr>
          <p:cNvPr id="5" name="TextBox 5"/>
          <p:cNvSpPr txBox="1"/>
          <p:nvPr/>
        </p:nvSpPr>
        <p:spPr>
          <a:xfrm>
            <a:off x="1028700" y="1109322"/>
            <a:ext cx="18486508" cy="1094741"/>
          </a:xfrm>
          <a:prstGeom prst="rect">
            <a:avLst/>
          </a:prstGeom>
        </p:spPr>
        <p:txBody>
          <a:bodyPr lIns="0" tIns="0" rIns="0" bIns="0" rtlCol="0" anchor="t">
            <a:spAutoFit/>
          </a:bodyPr>
          <a:lstStyle/>
          <a:p>
            <a:pPr algn="l">
              <a:lnSpc>
                <a:spcPts val="8959"/>
              </a:lnSpc>
              <a:spcBef>
                <a:spcPct val="0"/>
              </a:spcBef>
            </a:pPr>
            <a:r>
              <a:rPr lang="en-US" sz="6399">
                <a:solidFill>
                  <a:srgbClr val="FFFFFF"/>
                </a:solidFill>
                <a:latin typeface="League Spartan"/>
                <a:ea typeface="League Spartan"/>
                <a:cs typeface="League Spartan"/>
                <a:sym typeface="League Spartan"/>
              </a:rPr>
              <a:t>HAND SIGNAL FOR HELP</a:t>
            </a:r>
          </a:p>
        </p:txBody>
      </p:sp>
      <p:sp>
        <p:nvSpPr>
          <p:cNvPr id="6" name="TextBox 6"/>
          <p:cNvSpPr txBox="1"/>
          <p:nvPr/>
        </p:nvSpPr>
        <p:spPr>
          <a:xfrm>
            <a:off x="7244293" y="9213103"/>
            <a:ext cx="3699461" cy="224209"/>
          </a:xfrm>
          <a:prstGeom prst="rect">
            <a:avLst/>
          </a:prstGeom>
        </p:spPr>
        <p:txBody>
          <a:bodyPr lIns="0" tIns="0" rIns="0" bIns="0" rtlCol="0" anchor="t">
            <a:spAutoFit/>
          </a:bodyPr>
          <a:lstStyle/>
          <a:p>
            <a:pPr algn="ctr">
              <a:lnSpc>
                <a:spcPts val="1819"/>
              </a:lnSpc>
            </a:pPr>
            <a:r>
              <a:rPr lang="en-US" sz="1299">
                <a:solidFill>
                  <a:srgbClr val="FFFFFF"/>
                </a:solidFill>
                <a:latin typeface="Roboto"/>
                <a:ea typeface="Roboto"/>
                <a:cs typeface="Roboto"/>
                <a:sym typeface="Roboto"/>
              </a:rPr>
              <a:t>Source: Canadian Women’s Foundation, April 2020</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87</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6201271" y="2682377"/>
            <a:ext cx="6150341" cy="6150341"/>
          </a:xfrm>
          <a:custGeom>
            <a:avLst/>
            <a:gdLst/>
            <a:ahLst/>
            <a:cxnLst/>
            <a:rect l="l" t="t" r="r" b="b"/>
            <a:pathLst>
              <a:path w="6150341" h="6150341">
                <a:moveTo>
                  <a:pt x="0" y="0"/>
                </a:moveTo>
                <a:lnTo>
                  <a:pt x="6150341" y="0"/>
                </a:lnTo>
                <a:lnTo>
                  <a:pt x="6150341" y="6150341"/>
                </a:lnTo>
                <a:lnTo>
                  <a:pt x="0" y="6150341"/>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EVALUATION</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88</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39241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TextBox 4"/>
          <p:cNvSpPr txBox="1"/>
          <p:nvPr/>
        </p:nvSpPr>
        <p:spPr>
          <a:xfrm>
            <a:off x="17143581" y="9536923"/>
            <a:ext cx="464110" cy="274274"/>
          </a:xfrm>
          <a:prstGeom prst="rect">
            <a:avLst/>
          </a:prstGeom>
        </p:spPr>
        <p:txBody>
          <a:bodyPr lIns="0" tIns="0" rIns="0" bIns="0" rtlCol="0" anchor="t">
            <a:spAutoFit/>
          </a:bodyPr>
          <a:lstStyle/>
          <a:p>
            <a:pPr algn="ctr">
              <a:lnSpc>
                <a:spcPts val="2199"/>
              </a:lnSpc>
            </a:pPr>
            <a:endParaRPr/>
          </a:p>
        </p:txBody>
      </p:sp>
      <p:sp>
        <p:nvSpPr>
          <p:cNvPr id="5" name="TextBox 5"/>
          <p:cNvSpPr txBox="1"/>
          <p:nvPr/>
        </p:nvSpPr>
        <p:spPr>
          <a:xfrm>
            <a:off x="4792438" y="3236134"/>
            <a:ext cx="10589902" cy="2711988"/>
          </a:xfrm>
          <a:prstGeom prst="rect">
            <a:avLst/>
          </a:prstGeom>
        </p:spPr>
        <p:txBody>
          <a:bodyPr lIns="0" tIns="0" rIns="0" bIns="0" rtlCol="0" anchor="t">
            <a:spAutoFit/>
          </a:bodyPr>
          <a:lstStyle/>
          <a:p>
            <a:pPr algn="l">
              <a:lnSpc>
                <a:spcPts val="7279"/>
              </a:lnSpc>
            </a:pPr>
            <a:r>
              <a:rPr lang="en-US" sz="4549" b="1">
                <a:solidFill>
                  <a:srgbClr val="FFFFFF"/>
                </a:solidFill>
                <a:latin typeface="Roboto Bold"/>
                <a:ea typeface="Roboto Bold"/>
                <a:cs typeface="Roboto Bold"/>
                <a:sym typeface="Roboto Bold"/>
              </a:rPr>
              <a:t>1.</a:t>
            </a:r>
            <a:r>
              <a:rPr lang="en-US" sz="4549" b="1">
                <a:solidFill>
                  <a:srgbClr val="004F59"/>
                </a:solidFill>
                <a:latin typeface="Roboto Bold"/>
                <a:ea typeface="Roboto Bold"/>
                <a:cs typeface="Roboto Bold"/>
                <a:sym typeface="Roboto Bold"/>
              </a:rPr>
              <a:t> How would you rate this lesson?</a:t>
            </a:r>
          </a:p>
          <a:p>
            <a:pPr algn="l">
              <a:lnSpc>
                <a:spcPts val="7279"/>
              </a:lnSpc>
            </a:pPr>
            <a:r>
              <a:rPr lang="en-US" sz="4549" b="1">
                <a:solidFill>
                  <a:srgbClr val="FFFFFF"/>
                </a:solidFill>
                <a:latin typeface="Roboto Bold"/>
                <a:ea typeface="Roboto Bold"/>
                <a:cs typeface="Roboto Bold"/>
                <a:sym typeface="Roboto Bold"/>
              </a:rPr>
              <a:t>2.</a:t>
            </a:r>
            <a:r>
              <a:rPr lang="en-US" sz="4549" b="1">
                <a:solidFill>
                  <a:srgbClr val="004F59"/>
                </a:solidFill>
                <a:latin typeface="Roboto Bold"/>
                <a:ea typeface="Roboto Bold"/>
                <a:cs typeface="Roboto Bold"/>
                <a:sym typeface="Roboto Bold"/>
              </a:rPr>
              <a:t> What was the one thing you liked?</a:t>
            </a:r>
          </a:p>
          <a:p>
            <a:pPr algn="l">
              <a:lnSpc>
                <a:spcPts val="7279"/>
              </a:lnSpc>
            </a:pPr>
            <a:r>
              <a:rPr lang="en-US" sz="4549" b="1">
                <a:solidFill>
                  <a:srgbClr val="FFFFFF"/>
                </a:solidFill>
                <a:latin typeface="Roboto Bold"/>
                <a:ea typeface="Roboto Bold"/>
                <a:cs typeface="Roboto Bold"/>
                <a:sym typeface="Roboto Bold"/>
              </a:rPr>
              <a:t>3.</a:t>
            </a:r>
            <a:r>
              <a:rPr lang="en-US" sz="4549" b="1">
                <a:solidFill>
                  <a:srgbClr val="004F59"/>
                </a:solidFill>
                <a:latin typeface="Roboto Bold"/>
                <a:ea typeface="Roboto Bold"/>
                <a:cs typeface="Roboto Bold"/>
                <a:sym typeface="Roboto Bold"/>
              </a:rPr>
              <a:t> What one thing should we improve?</a:t>
            </a:r>
          </a:p>
        </p:txBody>
      </p:sp>
      <p:sp>
        <p:nvSpPr>
          <p:cNvPr id="6" name="TextBox 6"/>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SHARE YOUR THOUGHTS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89</a:t>
            </a:r>
          </a:p>
        </p:txBody>
      </p:sp>
      <p:sp>
        <p:nvSpPr>
          <p:cNvPr id="8" name="TextBox 8"/>
          <p:cNvSpPr txBox="1"/>
          <p:nvPr/>
        </p:nvSpPr>
        <p:spPr>
          <a:xfrm>
            <a:off x="7233011" y="8580163"/>
            <a:ext cx="5362641" cy="677976"/>
          </a:xfrm>
          <a:prstGeom prst="rect">
            <a:avLst/>
          </a:prstGeom>
        </p:spPr>
        <p:txBody>
          <a:bodyPr lIns="0" tIns="0" rIns="0" bIns="0" rtlCol="0" anchor="t">
            <a:spAutoFit/>
          </a:bodyPr>
          <a:lstStyle/>
          <a:p>
            <a:pPr algn="ctr">
              <a:lnSpc>
                <a:spcPts val="2725"/>
              </a:lnSpc>
            </a:pPr>
            <a:r>
              <a:rPr lang="en-US" sz="1946" b="1">
                <a:solidFill>
                  <a:srgbClr val="9D1BE3"/>
                </a:solidFill>
                <a:latin typeface="Roboto Bold"/>
                <a:ea typeface="Roboto Bold"/>
                <a:cs typeface="Roboto Bold"/>
                <a:sym typeface="Roboto Bold"/>
              </a:rPr>
              <a:t>If using Slido: Replace “#XXXX” with your organization’s custom Slido code.</a:t>
            </a:r>
          </a:p>
        </p:txBody>
      </p:sp>
      <p:sp>
        <p:nvSpPr>
          <p:cNvPr id="9" name="Freeform 9"/>
          <p:cNvSpPr/>
          <p:nvPr/>
        </p:nvSpPr>
        <p:spPr>
          <a:xfrm>
            <a:off x="7556183" y="6512503"/>
            <a:ext cx="4423686" cy="2043838"/>
          </a:xfrm>
          <a:custGeom>
            <a:avLst/>
            <a:gdLst/>
            <a:ahLst/>
            <a:cxnLst/>
            <a:rect l="l" t="t" r="r" b="b"/>
            <a:pathLst>
              <a:path w="4423686" h="2043838">
                <a:moveTo>
                  <a:pt x="0" y="0"/>
                </a:moveTo>
                <a:lnTo>
                  <a:pt x="4423686" y="0"/>
                </a:lnTo>
                <a:lnTo>
                  <a:pt x="4423686" y="2043838"/>
                </a:lnTo>
                <a:lnTo>
                  <a:pt x="0" y="2043838"/>
                </a:lnTo>
                <a:lnTo>
                  <a:pt x="0" y="0"/>
                </a:lnTo>
                <a:close/>
              </a:path>
            </a:pathLst>
          </a:custGeom>
          <a:blipFill>
            <a:blip r:embed="rId3"/>
            <a:stretch>
              <a:fillRect l="-25842" t="-131127" r="-22721" b="-90425"/>
            </a:stretch>
          </a:blipFill>
        </p:spPr>
        <p:txBody>
          <a:bodyPr/>
          <a:lstStyle/>
          <a:p>
            <a:endParaRPr lang="en-US"/>
          </a:p>
        </p:txBody>
      </p:sp>
      <p:sp>
        <p:nvSpPr>
          <p:cNvPr id="10" name="Freeform 10"/>
          <p:cNvSpPr/>
          <p:nvPr/>
        </p:nvSpPr>
        <p:spPr>
          <a:xfrm>
            <a:off x="1480713" y="2867985"/>
            <a:ext cx="3683770" cy="4666437"/>
          </a:xfrm>
          <a:custGeom>
            <a:avLst/>
            <a:gdLst/>
            <a:ahLst/>
            <a:cxnLst/>
            <a:rect l="l" t="t" r="r" b="b"/>
            <a:pathLst>
              <a:path w="3683770" h="4666437">
                <a:moveTo>
                  <a:pt x="0" y="0"/>
                </a:moveTo>
                <a:lnTo>
                  <a:pt x="3683770" y="0"/>
                </a:lnTo>
                <a:lnTo>
                  <a:pt x="3683770" y="4666437"/>
                </a:lnTo>
                <a:lnTo>
                  <a:pt x="0" y="4666437"/>
                </a:lnTo>
                <a:lnTo>
                  <a:pt x="0" y="0"/>
                </a:lnTo>
                <a:close/>
              </a:path>
            </a:pathLst>
          </a:custGeom>
          <a:blipFill>
            <a:blip r:embed="rId4"/>
            <a:stretch>
              <a:fillRect l="-24906" r="-1769"/>
            </a:stretch>
          </a:blipFill>
        </p:spPr>
        <p:txBody>
          <a:bodyPr/>
          <a:lstStyle/>
          <a:p>
            <a:endParaRPr lang="en-US"/>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a:t>
            </a:r>
          </a:p>
        </p:txBody>
      </p:sp>
      <p:sp>
        <p:nvSpPr>
          <p:cNvPr id="8" name="TextBox 8"/>
          <p:cNvSpPr txBox="1"/>
          <p:nvPr/>
        </p:nvSpPr>
        <p:spPr>
          <a:xfrm>
            <a:off x="3236901" y="4658173"/>
            <a:ext cx="11814198" cy="1464945"/>
          </a:xfrm>
          <a:prstGeom prst="rect">
            <a:avLst/>
          </a:prstGeom>
        </p:spPr>
        <p:txBody>
          <a:bodyPr lIns="0" tIns="0" rIns="0" bIns="0" rtlCol="0" anchor="t">
            <a:spAutoFit/>
          </a:bodyPr>
          <a:lstStyle/>
          <a:p>
            <a:pPr algn="ctr">
              <a:lnSpc>
                <a:spcPts val="5880"/>
              </a:lnSpc>
            </a:pPr>
            <a:r>
              <a:rPr lang="en-US" sz="4200">
                <a:solidFill>
                  <a:srgbClr val="004F59"/>
                </a:solidFill>
                <a:latin typeface="Roboto"/>
                <a:ea typeface="Roboto"/>
                <a:cs typeface="Roboto"/>
                <a:sym typeface="Roboto"/>
              </a:rPr>
              <a:t>👥 </a:t>
            </a:r>
            <a:r>
              <a:rPr lang="en-US" sz="4200" b="1">
                <a:solidFill>
                  <a:srgbClr val="004F59"/>
                </a:solidFill>
                <a:latin typeface="Roboto Bold"/>
                <a:ea typeface="Roboto Bold"/>
                <a:cs typeface="Roboto Bold"/>
                <a:sym typeface="Roboto Bold"/>
              </a:rPr>
              <a:t>Some studies use small groups of people, and those groups may not represent everyone. </a:t>
            </a:r>
          </a:p>
        </p:txBody>
      </p:sp>
      <p:grpSp>
        <p:nvGrpSpPr>
          <p:cNvPr id="9" name="Group 9"/>
          <p:cNvGrpSpPr/>
          <p:nvPr/>
        </p:nvGrpSpPr>
        <p:grpSpPr>
          <a:xfrm>
            <a:off x="1480713" y="3334130"/>
            <a:ext cx="7918137" cy="904943"/>
            <a:chOff x="0" y="0"/>
            <a:chExt cx="2085435" cy="238339"/>
          </a:xfrm>
        </p:grpSpPr>
        <p:sp>
          <p:nvSpPr>
            <p:cNvPr id="10" name="Freeform 10"/>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780421" y="3353176"/>
            <a:ext cx="888504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4" name="Freeform 14"/>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5412955" y="5996262"/>
            <a:ext cx="1662732" cy="1662732"/>
            <a:chOff x="0" y="0"/>
            <a:chExt cx="437921" cy="437921"/>
          </a:xfrm>
        </p:grpSpPr>
        <p:sp>
          <p:nvSpPr>
            <p:cNvPr id="5" name="Freeform 5"/>
            <p:cNvSpPr/>
            <p:nvPr/>
          </p:nvSpPr>
          <p:spPr>
            <a:xfrm>
              <a:off x="0" y="0"/>
              <a:ext cx="437921" cy="437921"/>
            </a:xfrm>
            <a:custGeom>
              <a:avLst/>
              <a:gdLst/>
              <a:ahLst/>
              <a:cxnLst/>
              <a:rect l="l" t="t" r="r" b="b"/>
              <a:pathLst>
                <a:path w="437921" h="437921">
                  <a:moveTo>
                    <a:pt x="0" y="0"/>
                  </a:moveTo>
                  <a:lnTo>
                    <a:pt x="437921" y="0"/>
                  </a:lnTo>
                  <a:lnTo>
                    <a:pt x="437921" y="437921"/>
                  </a:lnTo>
                  <a:lnTo>
                    <a:pt x="0" y="437921"/>
                  </a:lnTo>
                  <a:close/>
                </a:path>
              </a:pathLst>
            </a:custGeom>
            <a:solidFill>
              <a:srgbClr val="FFFFFF"/>
            </a:solidFill>
          </p:spPr>
          <p:txBody>
            <a:bodyPr/>
            <a:lstStyle/>
            <a:p>
              <a:endParaRPr lang="en-US"/>
            </a:p>
          </p:txBody>
        </p:sp>
        <p:sp>
          <p:nvSpPr>
            <p:cNvPr id="6" name="TextBox 6"/>
            <p:cNvSpPr txBox="1"/>
            <p:nvPr/>
          </p:nvSpPr>
          <p:spPr>
            <a:xfrm>
              <a:off x="0" y="-47625"/>
              <a:ext cx="437921" cy="485546"/>
            </a:xfrm>
            <a:prstGeom prst="rect">
              <a:avLst/>
            </a:prstGeom>
          </p:spPr>
          <p:txBody>
            <a:bodyPr lIns="50800" tIns="50800" rIns="50800" bIns="50800" rtlCol="0" anchor="ctr"/>
            <a:lstStyle/>
            <a:p>
              <a:pPr algn="ctr">
                <a:lnSpc>
                  <a:spcPts val="2100"/>
                </a:lnSpc>
              </a:pPr>
              <a:endParaRPr/>
            </a:p>
          </p:txBody>
        </p:sp>
      </p:grpSp>
      <p:sp>
        <p:nvSpPr>
          <p:cNvPr id="7" name="Freeform 7"/>
          <p:cNvSpPr/>
          <p:nvPr/>
        </p:nvSpPr>
        <p:spPr>
          <a:xfrm>
            <a:off x="5469521" y="6072952"/>
            <a:ext cx="1549601" cy="1509351"/>
          </a:xfrm>
          <a:custGeom>
            <a:avLst/>
            <a:gdLst/>
            <a:ahLst/>
            <a:cxnLst/>
            <a:rect l="l" t="t" r="r" b="b"/>
            <a:pathLst>
              <a:path w="1549601" h="1509351">
                <a:moveTo>
                  <a:pt x="0" y="0"/>
                </a:moveTo>
                <a:lnTo>
                  <a:pt x="1549600" y="0"/>
                </a:lnTo>
                <a:lnTo>
                  <a:pt x="1549600" y="1509352"/>
                </a:lnTo>
                <a:lnTo>
                  <a:pt x="0" y="1509352"/>
                </a:lnTo>
                <a:lnTo>
                  <a:pt x="0" y="0"/>
                </a:lnTo>
                <a:close/>
              </a:path>
            </a:pathLst>
          </a:custGeom>
          <a:blipFill>
            <a:blip r:embed="rId3"/>
            <a:stretch>
              <a:fillRect/>
            </a:stretch>
          </a:blipFill>
        </p:spPr>
        <p:txBody>
          <a:bodyPr/>
          <a:lstStyle/>
          <a:p>
            <a:endParaRPr lang="en-US"/>
          </a:p>
        </p:txBody>
      </p:sp>
      <p:sp>
        <p:nvSpPr>
          <p:cNvPr id="8" name="Freeform 8"/>
          <p:cNvSpPr/>
          <p:nvPr/>
        </p:nvSpPr>
        <p:spPr>
          <a:xfrm>
            <a:off x="3769273" y="5996262"/>
            <a:ext cx="1662732" cy="1662732"/>
          </a:xfrm>
          <a:custGeom>
            <a:avLst/>
            <a:gdLst/>
            <a:ahLst/>
            <a:cxnLst/>
            <a:rect l="l" t="t" r="r" b="b"/>
            <a:pathLst>
              <a:path w="1662732" h="1662732">
                <a:moveTo>
                  <a:pt x="0" y="0"/>
                </a:moveTo>
                <a:lnTo>
                  <a:pt x="1662732" y="0"/>
                </a:lnTo>
                <a:lnTo>
                  <a:pt x="1662732" y="1662732"/>
                </a:lnTo>
                <a:lnTo>
                  <a:pt x="0" y="1662732"/>
                </a:lnTo>
                <a:lnTo>
                  <a:pt x="0" y="0"/>
                </a:lnTo>
                <a:close/>
              </a:path>
            </a:pathLst>
          </a:custGeom>
          <a:blipFill>
            <a:blip r:embed="rId4"/>
            <a:stretch>
              <a:fillRect/>
            </a:stretch>
          </a:blipFill>
        </p:spPr>
        <p:txBody>
          <a:bodyPr/>
          <a:lstStyle/>
          <a:p>
            <a:endParaRPr lang="en-US"/>
          </a:p>
        </p:txBody>
      </p:sp>
      <p:sp>
        <p:nvSpPr>
          <p:cNvPr id="9" name="Freeform 9"/>
          <p:cNvSpPr/>
          <p:nvPr/>
        </p:nvSpPr>
        <p:spPr>
          <a:xfrm>
            <a:off x="8627653" y="1179189"/>
            <a:ext cx="8137452" cy="7561349"/>
          </a:xfrm>
          <a:custGeom>
            <a:avLst/>
            <a:gdLst/>
            <a:ahLst/>
            <a:cxnLst/>
            <a:rect l="l" t="t" r="r" b="b"/>
            <a:pathLst>
              <a:path w="8137452" h="7561349">
                <a:moveTo>
                  <a:pt x="0" y="0"/>
                </a:moveTo>
                <a:lnTo>
                  <a:pt x="8137452" y="0"/>
                </a:lnTo>
                <a:lnTo>
                  <a:pt x="8137452" y="7561350"/>
                </a:lnTo>
                <a:lnTo>
                  <a:pt x="0" y="7561350"/>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2413654" y="2152256"/>
            <a:ext cx="6480699" cy="1676342"/>
          </a:xfrm>
          <a:prstGeom prst="rect">
            <a:avLst/>
          </a:prstGeom>
        </p:spPr>
        <p:txBody>
          <a:bodyPr lIns="0" tIns="0" rIns="0" bIns="0" rtlCol="0" anchor="t">
            <a:spAutoFit/>
          </a:bodyPr>
          <a:lstStyle/>
          <a:p>
            <a:pPr algn="ctr">
              <a:lnSpc>
                <a:spcPts val="13649"/>
              </a:lnSpc>
            </a:pPr>
            <a:r>
              <a:rPr lang="en-US" sz="9749">
                <a:solidFill>
                  <a:srgbClr val="00C1D5"/>
                </a:solidFill>
                <a:latin typeface="Roboto"/>
                <a:ea typeface="Roboto"/>
                <a:cs typeface="Roboto"/>
                <a:sym typeface="Roboto"/>
              </a:rPr>
              <a:t>Thank you!</a:t>
            </a:r>
          </a:p>
        </p:txBody>
      </p:sp>
      <p:sp>
        <p:nvSpPr>
          <p:cNvPr id="11" name="TextBox 11"/>
          <p:cNvSpPr txBox="1"/>
          <p:nvPr/>
        </p:nvSpPr>
        <p:spPr>
          <a:xfrm>
            <a:off x="2972735" y="3878911"/>
            <a:ext cx="5362537" cy="904820"/>
          </a:xfrm>
          <a:prstGeom prst="rect">
            <a:avLst/>
          </a:prstGeom>
        </p:spPr>
        <p:txBody>
          <a:bodyPr lIns="0" tIns="0" rIns="0" bIns="0" rtlCol="0" anchor="t">
            <a:spAutoFit/>
          </a:bodyPr>
          <a:lstStyle/>
          <a:p>
            <a:pPr algn="ctr">
              <a:lnSpc>
                <a:spcPts val="7349"/>
              </a:lnSpc>
            </a:pPr>
            <a:r>
              <a:rPr lang="en-US" sz="5249" b="1">
                <a:solidFill>
                  <a:srgbClr val="FFFFFF"/>
                </a:solidFill>
                <a:latin typeface="Roboto Bold"/>
                <a:ea typeface="Roboto Bold"/>
                <a:cs typeface="Roboto Bold"/>
                <a:sym typeface="Roboto Bold"/>
              </a:rPr>
              <a:t>WalkingWise.com</a:t>
            </a:r>
          </a:p>
        </p:txBody>
      </p:sp>
      <p:sp>
        <p:nvSpPr>
          <p:cNvPr id="12" name="TextBox 12"/>
          <p:cNvSpPr txBox="1"/>
          <p:nvPr/>
        </p:nvSpPr>
        <p:spPr>
          <a:xfrm>
            <a:off x="3759748" y="7782819"/>
            <a:ext cx="3315939" cy="745328"/>
          </a:xfrm>
          <a:prstGeom prst="rect">
            <a:avLst/>
          </a:prstGeom>
        </p:spPr>
        <p:txBody>
          <a:bodyPr lIns="0" tIns="0" rIns="0" bIns="0" rtlCol="0" anchor="t">
            <a:spAutoFit/>
          </a:bodyPr>
          <a:lstStyle/>
          <a:p>
            <a:pPr algn="ctr">
              <a:lnSpc>
                <a:spcPts val="1959"/>
              </a:lnSpc>
            </a:pPr>
            <a:r>
              <a:rPr lang="en-US" sz="1399">
                <a:solidFill>
                  <a:srgbClr val="FFFFFF"/>
                </a:solidFill>
                <a:latin typeface="Roboto"/>
                <a:ea typeface="Roboto"/>
                <a:cs typeface="Roboto"/>
                <a:sym typeface="Roboto"/>
              </a:rPr>
              <a:t>Online Course for Adults Accredited by: </a:t>
            </a:r>
          </a:p>
          <a:p>
            <a:pPr algn="ctr">
              <a:lnSpc>
                <a:spcPts val="1959"/>
              </a:lnSpc>
            </a:pPr>
            <a:r>
              <a:rPr lang="en-US" sz="1399">
                <a:solidFill>
                  <a:srgbClr val="FFFFFF"/>
                </a:solidFill>
                <a:latin typeface="Roboto"/>
                <a:ea typeface="Roboto"/>
                <a:cs typeface="Roboto"/>
                <a:sym typeface="Roboto"/>
              </a:rPr>
              <a:t>Postgraduate Institue for Medicine</a:t>
            </a:r>
          </a:p>
          <a:p>
            <a:pPr algn="ctr">
              <a:lnSpc>
                <a:spcPts val="1959"/>
              </a:lnSpc>
            </a:pPr>
            <a:r>
              <a:rPr lang="en-US" sz="1399">
                <a:solidFill>
                  <a:srgbClr val="FFFFFF"/>
                </a:solidFill>
                <a:latin typeface="Roboto"/>
                <a:ea typeface="Roboto"/>
                <a:cs typeface="Roboto"/>
                <a:sym typeface="Roboto"/>
              </a:rPr>
              <a:t>Academy of Forensic Nursing</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BFDFD"/>
                </a:solidFill>
                <a:latin typeface="Roboto"/>
                <a:ea typeface="Roboto"/>
                <a:cs typeface="Roboto"/>
                <a:sym typeface="Roboto"/>
              </a:rPr>
              <a:t>90</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14852</Words>
  <Application>Microsoft Office PowerPoint</Application>
  <PresentationFormat>Custom</PresentationFormat>
  <Paragraphs>1528</Paragraphs>
  <Slides>90</Slides>
  <Notes>90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90</vt:i4>
      </vt:variant>
    </vt:vector>
  </HeadingPairs>
  <TitlesOfParts>
    <vt:vector size="100" baseType="lpstr">
      <vt:lpstr>Poppins Medium 1</vt:lpstr>
      <vt:lpstr>Roboto</vt:lpstr>
      <vt:lpstr>Cooperative Bold</vt:lpstr>
      <vt:lpstr>Calibri</vt:lpstr>
      <vt:lpstr>Arial</vt:lpstr>
      <vt:lpstr>Roboto Bold</vt:lpstr>
      <vt:lpstr>Bebas Neue</vt:lpstr>
      <vt:lpstr>League Spartan</vt:lpstr>
      <vt:lpstr>Poppins Medium 2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PowerPoint-Family_Secret_WalkingWise-2026</dc:title>
  <cp:lastModifiedBy>Karla Highman</cp:lastModifiedBy>
  <cp:revision>1</cp:revision>
  <dcterms:created xsi:type="dcterms:W3CDTF">2006-08-16T00:00:00Z</dcterms:created>
  <dcterms:modified xsi:type="dcterms:W3CDTF">2026-01-26T19:35:54Z</dcterms:modified>
  <dc:identifier>DAGidZsQP0o</dc:identifier>
</cp:coreProperties>
</file>