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8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Lst>
  <p:sldSz cx="18288000" cy="10287000"/>
  <p:notesSz cx="6858000" cy="9144000"/>
  <p:embeddedFontLst>
    <p:embeddedFont>
      <p:font typeface="Cooperative Bold" charset="1" panose="00000800000000000000"/>
      <p:regular r:id="rId89"/>
    </p:embeddedFont>
    <p:embeddedFont>
      <p:font typeface="Poppins Medium 1 Bold" charset="1" panose="00000700000000000000"/>
      <p:regular r:id="rId90"/>
    </p:embeddedFont>
    <p:embeddedFont>
      <p:font typeface="League Spartan" charset="1" panose="00000800000000000000"/>
      <p:regular r:id="rId91"/>
    </p:embeddedFont>
    <p:embeddedFont>
      <p:font typeface="Poppins Medium 2" charset="1" panose="02000000000000000000"/>
      <p:regular r:id="rId92"/>
    </p:embeddedFont>
    <p:embeddedFont>
      <p:font typeface="Roboto" charset="1" panose="02000000000000000000"/>
      <p:regular r:id="rId93"/>
    </p:embeddedFont>
    <p:embeddedFont>
      <p:font typeface="Roboto Bold" charset="1" panose="02000000000000000000"/>
      <p:regular r:id="rId95"/>
    </p:embeddedFont>
    <p:embeddedFont>
      <p:font typeface="Roboto Bold Italics" charset="1" panose="02000000000000000000"/>
      <p:regular r:id="rId96"/>
    </p:embeddedFont>
    <p:embeddedFont>
      <p:font typeface="Cooperative" charset="1" panose="00000500000000000000"/>
      <p:regular r:id="rId97"/>
    </p:embeddedFont>
    <p:embeddedFont>
      <p:font typeface="Bebas Neue" charset="1" panose="00000500000000000000"/>
      <p:regular r:id="rId104"/>
    </p:embeddedFont>
    <p:embeddedFont>
      <p:font typeface="Bebas Neue Bold" charset="1" panose="020B0606020202050201"/>
      <p:regular r:id="rId1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00" Target="notesSlides/notesSlide5.xml" Type="http://schemas.openxmlformats.org/officeDocument/2006/relationships/notesSlide"/><Relationship Id="rId101" Target="notesSlides/notesSlide6.xml" Type="http://schemas.openxmlformats.org/officeDocument/2006/relationships/notesSlide"/><Relationship Id="rId102" Target="notesSlides/notesSlide7.xml" Type="http://schemas.openxmlformats.org/officeDocument/2006/relationships/notesSlide"/><Relationship Id="rId103" Target="notesSlides/notesSlide8.xml" Type="http://schemas.openxmlformats.org/officeDocument/2006/relationships/notesSlide"/><Relationship Id="rId104" Target="fonts/font104.fntdata" Type="http://schemas.openxmlformats.org/officeDocument/2006/relationships/font"/><Relationship Id="rId105" Target="notesSlides/notesSlide9.xml" Type="http://schemas.openxmlformats.org/officeDocument/2006/relationships/notesSlide"/><Relationship Id="rId106" Target="notesSlides/notesSlide10.xml" Type="http://schemas.openxmlformats.org/officeDocument/2006/relationships/notesSlide"/><Relationship Id="rId107" Target="notesSlides/notesSlide11.xml" Type="http://schemas.openxmlformats.org/officeDocument/2006/relationships/notesSlide"/><Relationship Id="rId108" Target="notesSlides/notesSlide12.xml" Type="http://schemas.openxmlformats.org/officeDocument/2006/relationships/notesSlide"/><Relationship Id="rId109" Target="notesSlides/notesSlide13.xml" Type="http://schemas.openxmlformats.org/officeDocument/2006/relationships/notesSlide"/><Relationship Id="rId11" Target="slides/slide6.xml" Type="http://schemas.openxmlformats.org/officeDocument/2006/relationships/slide"/><Relationship Id="rId110" Target="notesSlides/notesSlide14.xml" Type="http://schemas.openxmlformats.org/officeDocument/2006/relationships/notesSlide"/><Relationship Id="rId111" Target="notesSlides/notesSlide15.xml" Type="http://schemas.openxmlformats.org/officeDocument/2006/relationships/notesSlide"/><Relationship Id="rId112" Target="notesSlides/notesSlide16.xml" Type="http://schemas.openxmlformats.org/officeDocument/2006/relationships/notesSlide"/><Relationship Id="rId113" Target="notesSlides/notesSlide17.xml" Type="http://schemas.openxmlformats.org/officeDocument/2006/relationships/notesSlide"/><Relationship Id="rId114" Target="notesSlides/notesSlide18.xml" Type="http://schemas.openxmlformats.org/officeDocument/2006/relationships/notesSlide"/><Relationship Id="rId115" Target="notesSlides/notesSlide19.xml" Type="http://schemas.openxmlformats.org/officeDocument/2006/relationships/notesSlide"/><Relationship Id="rId116" Target="fonts/font116.fntdata" Type="http://schemas.openxmlformats.org/officeDocument/2006/relationships/font"/><Relationship Id="rId117" Target="notesSlides/notesSlide20.xml" Type="http://schemas.openxmlformats.org/officeDocument/2006/relationships/notesSlide"/><Relationship Id="rId118" Target="notesSlides/notesSlide21.xml" Type="http://schemas.openxmlformats.org/officeDocument/2006/relationships/notesSlide"/><Relationship Id="rId119" Target="notesSlides/notesSlide22.xml" Type="http://schemas.openxmlformats.org/officeDocument/2006/relationships/notesSlide"/><Relationship Id="rId12" Target="slides/slide7.xml" Type="http://schemas.openxmlformats.org/officeDocument/2006/relationships/slide"/><Relationship Id="rId120" Target="notesSlides/notesSlide23.xml" Type="http://schemas.openxmlformats.org/officeDocument/2006/relationships/notesSlide"/><Relationship Id="rId121" Target="notesSlides/notesSlide24.xml" Type="http://schemas.openxmlformats.org/officeDocument/2006/relationships/notesSlide"/><Relationship Id="rId122" Target="notesSlides/notesSlide25.xml" Type="http://schemas.openxmlformats.org/officeDocument/2006/relationships/notesSlide"/><Relationship Id="rId123" Target="notesSlides/notesSlide26.xml" Type="http://schemas.openxmlformats.org/officeDocument/2006/relationships/notesSlide"/><Relationship Id="rId124" Target="notesSlides/notesSlide27.xml" Type="http://schemas.openxmlformats.org/officeDocument/2006/relationships/notesSlide"/><Relationship Id="rId125" Target="notesSlides/notesSlide28.xml" Type="http://schemas.openxmlformats.org/officeDocument/2006/relationships/notesSlide"/><Relationship Id="rId126" Target="notesSlides/notesSlide29.xml" Type="http://schemas.openxmlformats.org/officeDocument/2006/relationships/notesSlide"/><Relationship Id="rId127" Target="notesSlides/notesSlide30.xml" Type="http://schemas.openxmlformats.org/officeDocument/2006/relationships/notesSlide"/><Relationship Id="rId128" Target="notesSlides/notesSlide31.xml" Type="http://schemas.openxmlformats.org/officeDocument/2006/relationships/notesSlide"/><Relationship Id="rId129" Target="notesSlides/notesSlide32.xml" Type="http://schemas.openxmlformats.org/officeDocument/2006/relationships/notesSlide"/><Relationship Id="rId13" Target="slides/slide8.xml" Type="http://schemas.openxmlformats.org/officeDocument/2006/relationships/slide"/><Relationship Id="rId130" Target="notesSlides/notesSlide33.xml" Type="http://schemas.openxmlformats.org/officeDocument/2006/relationships/notesSlide"/><Relationship Id="rId131" Target="notesSlides/notesSlide34.xml" Type="http://schemas.openxmlformats.org/officeDocument/2006/relationships/notesSlide"/><Relationship Id="rId132" Target="notesSlides/notesSlide35.xml" Type="http://schemas.openxmlformats.org/officeDocument/2006/relationships/notesSlide"/><Relationship Id="rId133" Target="notesSlides/notesSlide36.xml" Type="http://schemas.openxmlformats.org/officeDocument/2006/relationships/notesSlide"/><Relationship Id="rId134" Target="notesSlides/notesSlide37.xml" Type="http://schemas.openxmlformats.org/officeDocument/2006/relationships/notesSlide"/><Relationship Id="rId135" Target="notesSlides/notesSlide38.xml" Type="http://schemas.openxmlformats.org/officeDocument/2006/relationships/notesSlide"/><Relationship Id="rId136" Target="notesSlides/notesSlide39.xml" Type="http://schemas.openxmlformats.org/officeDocument/2006/relationships/notesSlide"/><Relationship Id="rId137" Target="notesSlides/notesSlide40.xml" Type="http://schemas.openxmlformats.org/officeDocument/2006/relationships/notesSlide"/><Relationship Id="rId138" Target="notesSlides/notesSlide41.xml" Type="http://schemas.openxmlformats.org/officeDocument/2006/relationships/notesSlide"/><Relationship Id="rId139" Target="notesSlides/notesSlide42.xml" Type="http://schemas.openxmlformats.org/officeDocument/2006/relationships/notesSlide"/><Relationship Id="rId14" Target="slides/slide9.xml" Type="http://schemas.openxmlformats.org/officeDocument/2006/relationships/slide"/><Relationship Id="rId140" Target="notesSlides/notesSlide43.xml" Type="http://schemas.openxmlformats.org/officeDocument/2006/relationships/notesSlide"/><Relationship Id="rId141" Target="notesSlides/notesSlide44.xml" Type="http://schemas.openxmlformats.org/officeDocument/2006/relationships/notesSlide"/><Relationship Id="rId142" Target="notesSlides/notesSlide45.xml" Type="http://schemas.openxmlformats.org/officeDocument/2006/relationships/notesSlide"/><Relationship Id="rId143" Target="notesSlides/notesSlide46.xml" Type="http://schemas.openxmlformats.org/officeDocument/2006/relationships/notesSlide"/><Relationship Id="rId144" Target="notesSlides/notesSlide47.xml" Type="http://schemas.openxmlformats.org/officeDocument/2006/relationships/notesSlide"/><Relationship Id="rId145" Target="notesSlides/notesSlide48.xml" Type="http://schemas.openxmlformats.org/officeDocument/2006/relationships/notesSlide"/><Relationship Id="rId146" Target="notesSlides/notesSlide49.xml" Type="http://schemas.openxmlformats.org/officeDocument/2006/relationships/notesSlide"/><Relationship Id="rId147" Target="notesSlides/notesSlide50.xml" Type="http://schemas.openxmlformats.org/officeDocument/2006/relationships/notesSlide"/><Relationship Id="rId148" Target="notesSlides/notesSlide51.xml" Type="http://schemas.openxmlformats.org/officeDocument/2006/relationships/notesSlide"/><Relationship Id="rId149" Target="notesSlides/notesSlide52.xml" Type="http://schemas.openxmlformats.org/officeDocument/2006/relationships/notesSlide"/><Relationship Id="rId15" Target="slides/slide10.xml" Type="http://schemas.openxmlformats.org/officeDocument/2006/relationships/slide"/><Relationship Id="rId150" Target="notesSlides/notesSlide53.xml" Type="http://schemas.openxmlformats.org/officeDocument/2006/relationships/notesSlide"/><Relationship Id="rId151" Target="notesSlides/notesSlide54.xml" Type="http://schemas.openxmlformats.org/officeDocument/2006/relationships/notesSlide"/><Relationship Id="rId152" Target="notesSlides/notesSlide55.xml" Type="http://schemas.openxmlformats.org/officeDocument/2006/relationships/notesSlide"/><Relationship Id="rId153" Target="notesSlides/notesSlide56.xml" Type="http://schemas.openxmlformats.org/officeDocument/2006/relationships/notesSlide"/><Relationship Id="rId154" Target="notesSlides/notesSlide57.xml" Type="http://schemas.openxmlformats.org/officeDocument/2006/relationships/notesSlide"/><Relationship Id="rId155" Target="notesSlides/notesSlide58.xml" Type="http://schemas.openxmlformats.org/officeDocument/2006/relationships/notesSlide"/><Relationship Id="rId156" Target="notesSlides/notesSlide59.xml" Type="http://schemas.openxmlformats.org/officeDocument/2006/relationships/notesSlide"/><Relationship Id="rId157" Target="notesSlides/notesSlide60.xml" Type="http://schemas.openxmlformats.org/officeDocument/2006/relationships/notesSlide"/><Relationship Id="rId158" Target="notesSlides/notesSlide61.xml" Type="http://schemas.openxmlformats.org/officeDocument/2006/relationships/notesSlide"/><Relationship Id="rId159" Target="notesSlides/notesSlide62.xml" Type="http://schemas.openxmlformats.org/officeDocument/2006/relationships/notesSlide"/><Relationship Id="rId16" Target="slides/slide11.xml" Type="http://schemas.openxmlformats.org/officeDocument/2006/relationships/slide"/><Relationship Id="rId160" Target="notesSlides/notesSlide63.xml" Type="http://schemas.openxmlformats.org/officeDocument/2006/relationships/notesSlide"/><Relationship Id="rId161" Target="notesSlides/notesSlide64.xml" Type="http://schemas.openxmlformats.org/officeDocument/2006/relationships/notesSlide"/><Relationship Id="rId162" Target="notesSlides/notesSlide65.xml" Type="http://schemas.openxmlformats.org/officeDocument/2006/relationships/notesSlide"/><Relationship Id="rId163" Target="notesSlides/notesSlide66.xml" Type="http://schemas.openxmlformats.org/officeDocument/2006/relationships/notesSlide"/><Relationship Id="rId164" Target="notesSlides/notesSlide67.xml" Type="http://schemas.openxmlformats.org/officeDocument/2006/relationships/notesSlide"/><Relationship Id="rId165" Target="notesSlides/notesSlide68.xml" Type="http://schemas.openxmlformats.org/officeDocument/2006/relationships/notesSlide"/><Relationship Id="rId166" Target="notesSlides/notesSlide69.xml" Type="http://schemas.openxmlformats.org/officeDocument/2006/relationships/notesSlide"/><Relationship Id="rId167" Target="notesSlides/notesSlide70.xml" Type="http://schemas.openxmlformats.org/officeDocument/2006/relationships/notesSlide"/><Relationship Id="rId168" Target="notesSlides/notesSlide71.xml" Type="http://schemas.openxmlformats.org/officeDocument/2006/relationships/notesSlide"/><Relationship Id="rId169" Target="notesSlides/notesSlide72.xml" Type="http://schemas.openxmlformats.org/officeDocument/2006/relationships/notesSlide"/><Relationship Id="rId17" Target="slides/slide12.xml" Type="http://schemas.openxmlformats.org/officeDocument/2006/relationships/slide"/><Relationship Id="rId170" Target="notesSlides/notesSlide73.xml" Type="http://schemas.openxmlformats.org/officeDocument/2006/relationships/notesSlide"/><Relationship Id="rId171" Target="notesSlides/notesSlide74.xml" Type="http://schemas.openxmlformats.org/officeDocument/2006/relationships/notesSlide"/><Relationship Id="rId172" Target="notesSlides/notesSlide75.xml" Type="http://schemas.openxmlformats.org/officeDocument/2006/relationships/notesSlide"/><Relationship Id="rId173" Target="notesSlides/notesSlide76.xml" Type="http://schemas.openxmlformats.org/officeDocument/2006/relationships/notesSlide"/><Relationship Id="rId174" Target="notesSlides/notesSlide77.xml" Type="http://schemas.openxmlformats.org/officeDocument/2006/relationships/notesSlide"/><Relationship Id="rId175" Target="notesSlides/notesSlide78.xml" Type="http://schemas.openxmlformats.org/officeDocument/2006/relationships/notesSlide"/><Relationship Id="rId176" Target="notesSlides/notesSlide79.xml" Type="http://schemas.openxmlformats.org/officeDocument/2006/relationships/notesSlide"/><Relationship Id="rId177" Target="notesSlides/notesSlide80.xml" Type="http://schemas.openxmlformats.org/officeDocument/2006/relationships/note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slides/slide57.xml" Type="http://schemas.openxmlformats.org/officeDocument/2006/relationships/slide"/><Relationship Id="rId63" Target="slides/slide58.xml" Type="http://schemas.openxmlformats.org/officeDocument/2006/relationships/slide"/><Relationship Id="rId64" Target="slides/slide59.xml" Type="http://schemas.openxmlformats.org/officeDocument/2006/relationships/slide"/><Relationship Id="rId65" Target="slides/slide60.xml" Type="http://schemas.openxmlformats.org/officeDocument/2006/relationships/slide"/><Relationship Id="rId66" Target="slides/slide61.xml" Type="http://schemas.openxmlformats.org/officeDocument/2006/relationships/slide"/><Relationship Id="rId67" Target="slides/slide62.xml" Type="http://schemas.openxmlformats.org/officeDocument/2006/relationships/slide"/><Relationship Id="rId68" Target="slides/slide63.xml" Type="http://schemas.openxmlformats.org/officeDocument/2006/relationships/slide"/><Relationship Id="rId69" Target="slides/slide64.xml" Type="http://schemas.openxmlformats.org/officeDocument/2006/relationships/slide"/><Relationship Id="rId7" Target="slides/slide2.xml" Type="http://schemas.openxmlformats.org/officeDocument/2006/relationships/slide"/><Relationship Id="rId70" Target="slides/slide65.xml" Type="http://schemas.openxmlformats.org/officeDocument/2006/relationships/slide"/><Relationship Id="rId71" Target="slides/slide66.xml" Type="http://schemas.openxmlformats.org/officeDocument/2006/relationships/slide"/><Relationship Id="rId72" Target="slides/slide67.xml" Type="http://schemas.openxmlformats.org/officeDocument/2006/relationships/slide"/><Relationship Id="rId73" Target="slides/slide68.xml" Type="http://schemas.openxmlformats.org/officeDocument/2006/relationships/slide"/><Relationship Id="rId74" Target="slides/slide69.xml" Type="http://schemas.openxmlformats.org/officeDocument/2006/relationships/slide"/><Relationship Id="rId75" Target="slides/slide70.xml" Type="http://schemas.openxmlformats.org/officeDocument/2006/relationships/slide"/><Relationship Id="rId76" Target="slides/slide71.xml" Type="http://schemas.openxmlformats.org/officeDocument/2006/relationships/slide"/><Relationship Id="rId77" Target="slides/slide72.xml" Type="http://schemas.openxmlformats.org/officeDocument/2006/relationships/slide"/><Relationship Id="rId78" Target="slides/slide73.xml" Type="http://schemas.openxmlformats.org/officeDocument/2006/relationships/slide"/><Relationship Id="rId79" Target="slides/slide74.xml" Type="http://schemas.openxmlformats.org/officeDocument/2006/relationships/slide"/><Relationship Id="rId8" Target="slides/slide3.xml" Type="http://schemas.openxmlformats.org/officeDocument/2006/relationships/slide"/><Relationship Id="rId80" Target="slides/slide75.xml" Type="http://schemas.openxmlformats.org/officeDocument/2006/relationships/slide"/><Relationship Id="rId81" Target="slides/slide76.xml" Type="http://schemas.openxmlformats.org/officeDocument/2006/relationships/slide"/><Relationship Id="rId82" Target="slides/slide77.xml" Type="http://schemas.openxmlformats.org/officeDocument/2006/relationships/slide"/><Relationship Id="rId83" Target="slides/slide78.xml" Type="http://schemas.openxmlformats.org/officeDocument/2006/relationships/slide"/><Relationship Id="rId84" Target="slides/slide79.xml" Type="http://schemas.openxmlformats.org/officeDocument/2006/relationships/slide"/><Relationship Id="rId85" Target="slides/slide80.xml" Type="http://schemas.openxmlformats.org/officeDocument/2006/relationships/slide"/><Relationship Id="rId86" Target="notesMasters/notesMaster1.xml" Type="http://schemas.openxmlformats.org/officeDocument/2006/relationships/notesMaster"/><Relationship Id="rId87" Target="theme/theme2.xml" Type="http://schemas.openxmlformats.org/officeDocument/2006/relationships/theme"/><Relationship Id="rId88" Target="notesSlides/notesSlide1.xml" Type="http://schemas.openxmlformats.org/officeDocument/2006/relationships/notesSlide"/><Relationship Id="rId89" Target="fonts/font89.fntdata" Type="http://schemas.openxmlformats.org/officeDocument/2006/relationships/font"/><Relationship Id="rId9" Target="slides/slide4.xml" Type="http://schemas.openxmlformats.org/officeDocument/2006/relationships/slide"/><Relationship Id="rId90" Target="fonts/font90.fntdata" Type="http://schemas.openxmlformats.org/officeDocument/2006/relationships/font"/><Relationship Id="rId91" Target="fonts/font91.fntdata" Type="http://schemas.openxmlformats.org/officeDocument/2006/relationships/font"/><Relationship Id="rId92" Target="fonts/font92.fntdata" Type="http://schemas.openxmlformats.org/officeDocument/2006/relationships/font"/><Relationship Id="rId93" Target="fonts/font93.fntdata" Type="http://schemas.openxmlformats.org/officeDocument/2006/relationships/font"/><Relationship Id="rId94" Target="notesSlides/notesSlide2.xml" Type="http://schemas.openxmlformats.org/officeDocument/2006/relationships/notesSlide"/><Relationship Id="rId95" Target="fonts/font95.fntdata" Type="http://schemas.openxmlformats.org/officeDocument/2006/relationships/font"/><Relationship Id="rId96" Target="fonts/font96.fntdata" Type="http://schemas.openxmlformats.org/officeDocument/2006/relationships/font"/><Relationship Id="rId97" Target="fonts/font97.fntdata" Type="http://schemas.openxmlformats.org/officeDocument/2006/relationships/font"/><Relationship Id="rId98" Target="notesSlides/notesSlide3.xml" Type="http://schemas.openxmlformats.org/officeDocument/2006/relationships/notesSlide"/><Relationship Id="rId99" Target="notesSlides/notesSlide4.xml" Type="http://schemas.openxmlformats.org/officeDocument/2006/relationships/note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6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6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6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6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6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8.xml" Type="http://schemas.openxmlformats.org/officeDocument/2006/relationships/slide"/></Relationships>
</file>

<file path=ppt/notesSlides/_rels/notesSlide6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0.xml" Type="http://schemas.openxmlformats.org/officeDocument/2006/relationships/slide"/></Relationships>
</file>

<file path=ppt/notesSlides/_rels/notesSlide7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1.xml" Type="http://schemas.openxmlformats.org/officeDocument/2006/relationships/slide"/></Relationships>
</file>

<file path=ppt/notesSlides/_rels/notesSlide7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2.xml" Type="http://schemas.openxmlformats.org/officeDocument/2006/relationships/slide"/></Relationships>
</file>

<file path=ppt/notesSlides/_rels/notesSlide7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3.xml" Type="http://schemas.openxmlformats.org/officeDocument/2006/relationships/slide"/></Relationships>
</file>

<file path=ppt/notesSlides/_rels/notesSlide7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4.xml" Type="http://schemas.openxmlformats.org/officeDocument/2006/relationships/slide"/></Relationships>
</file>

<file path=ppt/notesSlides/_rels/notesSlide7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5.xml" Type="http://schemas.openxmlformats.org/officeDocument/2006/relationships/slide"/></Relationships>
</file>

<file path=ppt/notesSlides/_rels/notesSlide7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6.xml" Type="http://schemas.openxmlformats.org/officeDocument/2006/relationships/slide"/></Relationships>
</file>

<file path=ppt/notesSlides/_rels/notesSlide7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7.xml" Type="http://schemas.openxmlformats.org/officeDocument/2006/relationships/slide"/></Relationships>
</file>

<file path=ppt/notesSlides/_rels/notesSlide7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8.xml" Type="http://schemas.openxmlformats.org/officeDocument/2006/relationships/slide"/></Relationships>
</file>

<file path=ppt/notesSlides/_rels/notesSlide7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0.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Log in to WalkingWise.com and refer to the Implementation Toolkit for classroom teaching tips.</a:t>
            </a:r>
          </a:p>
          <a:p>
            <a:r>
              <a:rPr lang="en-US"/>
              <a:t/>
            </a:r>
          </a:p>
          <a:p>
            <a:r>
              <a:rPr lang="en-US"/>
              <a:t>Most importantly: </a:t>
            </a:r>
          </a:p>
          <a:p>
            <a:r>
              <a:rPr lang="en-US"/>
              <a:t>DEFINE SCHOOL POLICY</a:t>
            </a:r>
          </a:p>
          <a:p>
            <a:r>
              <a:rPr lang="en-US"/>
              <a:t>Establish a sexual exploitation reporting protocol with a trauma-informed response. The Walking Wise Implementation Toolkit provides a sample protocol.</a:t>
            </a:r>
          </a:p>
          <a:p>
            <a:r>
              <a:rPr lang="en-US"/>
              <a:t/>
            </a:r>
          </a:p>
          <a:p>
            <a:r>
              <a:rPr lang="en-US"/>
              <a:t>AGE &amp; AUDIENCE </a:t>
            </a:r>
          </a:p>
          <a:p>
            <a:r>
              <a:rPr lang="en-US"/>
              <a:t>This presentation can be edited by following the procedures on page 3 to align with your school policies, specific age groups, and the involvement of at-risk audiences.</a:t>
            </a:r>
          </a:p>
          <a:p>
            <a:r>
              <a:rPr lang="en-US"/>
              <a:t/>
            </a:r>
          </a:p>
          <a:p>
            <a:r>
              <a:rPr lang="en-US"/>
              <a:t>SUPPORT PROCEDURE</a:t>
            </a:r>
          </a:p>
          <a:p>
            <a:r>
              <a:rPr lang="en-US"/>
              <a:t>Provide your students with guidance on how to access immediate help or arrange a private meeting with a social worker, counselor, nurse, school resource officer, or another trustworthy staff member to report concerns about themselves or a peer.</a:t>
            </a:r>
          </a:p>
          <a:p>
            <a:r>
              <a:rPr lang="en-US"/>
              <a:t/>
            </a:r>
          </a:p>
          <a:p>
            <a:r>
              <a:rPr lang="en-US"/>
              <a:t>SECOND SAFE ADULT	</a:t>
            </a:r>
          </a:p>
          <a:p>
            <a:r>
              <a:rPr lang="en-US"/>
              <a:t>Ensure a second trustworthy adult, such as a teacher, is present in the learning setting to observe student reactions and identify those who may benefit from a follow-up meeting. This person should remain focused and free from other duties during the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Most family members are safe and caring. </a:t>
            </a:r>
          </a:p>
          <a:p>
            <a:r>
              <a:rPr lang="en-US"/>
              <a:t/>
            </a:r>
          </a:p>
          <a:p>
            <a:r>
              <a:rPr lang="en-US"/>
              <a:t>However, in cases where trafficking does occur within a family, there is no single type of person responsible. </a:t>
            </a:r>
          </a:p>
          <a:p>
            <a:r>
              <a:rPr lang="en-US"/>
              <a:t/>
            </a:r>
          </a:p>
          <a:p>
            <a:r>
              <a:rPr lang="en-US"/>
              <a:t>The key takeaway is that unsafe situations are not limited to one type of family member.</a:t>
            </a:r>
          </a:p>
          <a:p>
            <a:r>
              <a:rPr lang="en-US"/>
              <a:t/>
            </a:r>
          </a:p>
          <a:p>
            <a:r>
              <a:rPr lang="en-US"/>
              <a:t/>
            </a:r>
          </a:p>
          <a:p>
            <a:r>
              <a:rPr lang="en-US"/>
              <a:t>Source</a:t>
            </a:r>
          </a:p>
          <a:p>
            <a:r>
              <a:rPr lang="en-US"/>
              <a:t>Allert, J. (2022). Domestic Minor Familial Sex Trafficking: A National Study of Prevalence, Characteristics, and Challenges across the Justice Process, p. 21.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FAMILY TRAFFICKERS</a:t>
            </a:r>
          </a:p>
          <a:p>
            <a:r>
              <a:rPr lang="en-US"/>
              <a:t>Research shows that trafficking within families can involve a wide range of individuals, including parents or guardians, siblings, and extended family members. </a:t>
            </a:r>
          </a:p>
          <a:p>
            <a:r>
              <a:rPr lang="en-US"/>
              <a:t/>
            </a:r>
          </a:p>
          <a:p>
            <a:r>
              <a:rPr lang="en-US"/>
              <a:t>In these situations, traffickers often take advantage of the trust, authority, or dependence that naturally exists in family relationships to control or manipulate a child. </a:t>
            </a:r>
          </a:p>
          <a:p>
            <a:r>
              <a:rPr lang="en-US"/>
              <a:t/>
            </a:r>
          </a:p>
          <a:p>
            <a:r>
              <a:rPr lang="en-US"/>
              <a:t>Understanding this helps clarify that exploitation is based on the actions of the offender, not the child’s family structure, and reinforces that the child is never at fault.</a:t>
            </a:r>
          </a:p>
          <a:p>
            <a:r>
              <a:rPr lang="en-US"/>
              <a:t/>
            </a:r>
          </a:p>
          <a:p>
            <a:r>
              <a:rPr lang="en-US"/>
              <a:t/>
            </a:r>
          </a:p>
          <a:p>
            <a:r>
              <a:rPr lang="en-US"/>
              <a:t>Source</a:t>
            </a:r>
          </a:p>
          <a:p>
            <a:r>
              <a:rPr lang="en-US"/>
              <a:t>Allert, J. (2022). Domestic Minor Familial Sex Trafficking: A National Study of Prevalence, Characteristics, and Challenges across the Justice Process, p. 15.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FAMILY TRAFFICKERS</a:t>
            </a:r>
          </a:p>
          <a:p>
            <a:r>
              <a:rPr lang="en-US"/>
              <a:t>Research shows that trafficking within families can involve a wide range of individuals, including parents or guardians, siblings, and extended family members. </a:t>
            </a:r>
          </a:p>
          <a:p>
            <a:r>
              <a:rPr lang="en-US"/>
              <a:t/>
            </a:r>
          </a:p>
          <a:p>
            <a:r>
              <a:rPr lang="en-US"/>
              <a:t>In these situations, traffickers often take advantage of the trust, authority, or dependence that naturally exists in family relationships to control or manipulate a child. </a:t>
            </a:r>
          </a:p>
          <a:p>
            <a:r>
              <a:rPr lang="en-US"/>
              <a:t/>
            </a:r>
          </a:p>
          <a:p>
            <a:r>
              <a:rPr lang="en-US"/>
              <a:t>Understanding this helps clarify that exploitation is based on the actions of the offender, not the child’s family structure, and reinforces that the child is never at fault.</a:t>
            </a:r>
          </a:p>
          <a:p>
            <a:r>
              <a:rPr lang="en-US"/>
              <a:t/>
            </a:r>
          </a:p>
          <a:p>
            <a:r>
              <a:rPr lang="en-US"/>
              <a:t/>
            </a:r>
          </a:p>
          <a:p>
            <a:r>
              <a:rPr lang="en-US"/>
              <a:t>Source</a:t>
            </a:r>
          </a:p>
          <a:p>
            <a:r>
              <a:rPr lang="en-US"/>
              <a:t>Allert, J. (2022). Domestic Minor Familial Sex Trafficking: A National Study of Prevalence, Characteristics, and Challenges across the Justice Process, p. 15.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FAMILY TRAFFICKERS</a:t>
            </a:r>
          </a:p>
          <a:p>
            <a:r>
              <a:rPr lang="en-US"/>
              <a:t>Research shows that trafficking within families can involve a wide range of individuals, including parents or guardians, siblings, and extended family members. </a:t>
            </a:r>
          </a:p>
          <a:p>
            <a:r>
              <a:rPr lang="en-US"/>
              <a:t/>
            </a:r>
          </a:p>
          <a:p>
            <a:r>
              <a:rPr lang="en-US"/>
              <a:t>In these situations, traffickers often take advantage of the trust, authority, or dependence that naturally exists in family relationships to control or manipulate a child. </a:t>
            </a:r>
          </a:p>
          <a:p>
            <a:r>
              <a:rPr lang="en-US"/>
              <a:t/>
            </a:r>
          </a:p>
          <a:p>
            <a:r>
              <a:rPr lang="en-US"/>
              <a:t>Understanding this helps clarify that exploitation is based on the actions of the offender, not the child’s family structure, and reinforces that the child is never at fault.</a:t>
            </a:r>
          </a:p>
          <a:p>
            <a:r>
              <a:rPr lang="en-US"/>
              <a:t/>
            </a:r>
          </a:p>
          <a:p>
            <a:r>
              <a:rPr lang="en-US"/>
              <a:t/>
            </a:r>
          </a:p>
          <a:p>
            <a:r>
              <a:rPr lang="en-US"/>
              <a:t>Source</a:t>
            </a:r>
          </a:p>
          <a:p>
            <a:r>
              <a:rPr lang="en-US"/>
              <a:t>Allert, J. (2022). Domestic Minor Familial Sex Trafficking: A National Study of Prevalence, Characteristics, and Challenges across the Justice Process, p. 15.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3-minute Walking Wise animated video series teaches how sexual predators use manipulation, intimidation, and coercion to exploit young people. </a:t>
            </a:r>
          </a:p>
          <a:p>
            <a:r>
              <a:rPr lang="en-US"/>
              <a:t/>
            </a:r>
          </a:p>
          <a:p>
            <a:r>
              <a:rPr lang="en-US"/>
              <a:t>NOTE</a:t>
            </a:r>
          </a:p>
          <a:p>
            <a:r>
              <a:rPr lang="en-US"/>
              <a:t>Log in to Walking Wise.com to watch the three-minute animated video with audiences.</a:t>
            </a:r>
          </a:p>
          <a:p>
            <a:r>
              <a:rPr lang="en-US"/>
              <a:t/>
            </a:r>
          </a:p>
          <a:p>
            <a:r>
              <a:rPr lang="en-US"/>
              <a:t>Is animation appropriate for teens?</a:t>
            </a:r>
          </a:p>
          <a:p>
            <a:r>
              <a:rPr lang="en-US"/>
              <a:t>Yes, even businesses worldwide use explainer-style animation as a training tool for their employees.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Human trafficking is often underreported because it is hidden, and trafficking within families can be even more difficult to identify. </a:t>
            </a:r>
          </a:p>
          <a:p>
            <a:r>
              <a:rPr lang="en-US"/>
              <a:t/>
            </a:r>
          </a:p>
          <a:p>
            <a:r>
              <a:rPr lang="en-US"/>
              <a:t>Data from the National Human Trafficking Hotline shows that in cases where the recruiter was known, about one-third, or 33%, involved a family member. </a:t>
            </a:r>
          </a:p>
          <a:p>
            <a:r>
              <a:rPr lang="en-US"/>
              <a:t/>
            </a:r>
          </a:p>
          <a:p>
            <a:r>
              <a:rPr lang="en-US"/>
              <a:t>This helps us understand that while not all cases involve family, a significant number do.</a:t>
            </a:r>
          </a:p>
          <a:p>
            <a:r>
              <a:rPr lang="en-US"/>
              <a:t/>
            </a:r>
          </a:p>
          <a:p>
            <a:r>
              <a:rPr lang="en-US"/>
              <a:t/>
            </a:r>
          </a:p>
          <a:p>
            <a:r>
              <a:rPr lang="en-US"/>
              <a:t>Source</a:t>
            </a:r>
          </a:p>
          <a:p>
            <a:r>
              <a:rPr lang="en-US"/>
              <a:t>Polaris. (2022). 2021 U.S. National Human Trafficking Hotline statistics. Polaris Project. Retrieved April 30, 2026, from https://polarisproject.org/2021-us-national-human-trafficking-hotline-statistics/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 ABUSE</a:t>
            </a:r>
          </a:p>
          <a:p>
            <a:r>
              <a:rPr lang="en-US"/>
              <a:t>Child abuse includes actions—or a failure to act—that cause harm or risk of harm to a child. This can include physical, emotional, or sexual abuse, as well as neglect. </a:t>
            </a:r>
          </a:p>
          <a:p>
            <a:r>
              <a:rPr lang="en-US"/>
              <a:t/>
            </a:r>
          </a:p>
          <a:p>
            <a:r>
              <a:rPr lang="en-US"/>
              <a:t>Abuse can be carried out by an adult or, in some cases, by another young person, such as a peer or an acquaintance. </a:t>
            </a:r>
          </a:p>
          <a:p>
            <a:r>
              <a:rPr lang="en-US"/>
              <a:t/>
            </a:r>
          </a:p>
          <a:p>
            <a:r>
              <a:rPr lang="en-US"/>
              <a:t>Sexual abuse involves inappropriate sexual behavior toward a child and is based on power and control. A child cannot give legal or informed consent to sexual activity, which is why any sexual behavior involving a child is considered abuse. </a:t>
            </a:r>
          </a:p>
          <a:p>
            <a:r>
              <a:rPr lang="en-US"/>
              <a:t/>
            </a:r>
          </a:p>
          <a:p>
            <a:r>
              <a:rPr lang="en-US"/>
              <a:t>Exploitation, including labor or sex trafficking, is also a form of child abuse because it involves taking advantage of a child for personal gain. </a:t>
            </a:r>
          </a:p>
          <a:p>
            <a:r>
              <a:rPr lang="en-US"/>
              <a:t/>
            </a:r>
          </a:p>
          <a:p>
            <a:r>
              <a:rPr lang="en-US"/>
              <a:t>These forms of abuse can happen in any type of family or community, and a child is never responsible for the harm done to them.</a:t>
            </a:r>
          </a:p>
          <a:p>
            <a:r>
              <a:rPr lang="en-US"/>
              <a:t/>
            </a:r>
          </a:p>
          <a:p>
            <a:r>
              <a:rPr lang="en-US"/>
              <a:t/>
            </a:r>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 ABUSE</a:t>
            </a:r>
          </a:p>
          <a:p>
            <a:r>
              <a:rPr lang="en-US"/>
              <a:t>Child abuse includes actions—or a failure to act—that cause harm or risk of harm to a child. This can include physical, emotional, or sexual abuse, as well as neglect. </a:t>
            </a:r>
          </a:p>
          <a:p>
            <a:r>
              <a:rPr lang="en-US"/>
              <a:t/>
            </a:r>
          </a:p>
          <a:p>
            <a:r>
              <a:rPr lang="en-US"/>
              <a:t>Abuse can be carried out by an adult or, in some cases, by another young person, such as a peer or an acquaintance. </a:t>
            </a:r>
          </a:p>
          <a:p>
            <a:r>
              <a:rPr lang="en-US"/>
              <a:t/>
            </a:r>
          </a:p>
          <a:p>
            <a:r>
              <a:rPr lang="en-US"/>
              <a:t>Sexual abuse involves inappropriate sexual behavior toward a child and is based on power and control. A child cannot give legal or informed consent to sexual activity, which is why any sexual behavior involving a child is considered abuse. </a:t>
            </a:r>
          </a:p>
          <a:p>
            <a:r>
              <a:rPr lang="en-US"/>
              <a:t/>
            </a:r>
          </a:p>
          <a:p>
            <a:r>
              <a:rPr lang="en-US"/>
              <a:t>Exploitation, including labor or sex trafficking, is also a form of child abuse because it involves taking advantage of a child for personal gain. </a:t>
            </a:r>
          </a:p>
          <a:p>
            <a:r>
              <a:rPr lang="en-US"/>
              <a:t/>
            </a:r>
          </a:p>
          <a:p>
            <a:r>
              <a:rPr lang="en-US"/>
              <a:t>These forms of abuse can happen in any type of family or community, and a child is never responsible for the harm done to them.</a:t>
            </a:r>
          </a:p>
          <a:p>
            <a:r>
              <a:rPr lang="en-US"/>
              <a:t/>
            </a:r>
          </a:p>
          <a:p>
            <a:r>
              <a:rPr lang="en-US"/>
              <a:t/>
            </a:r>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 ABUSE</a:t>
            </a:r>
          </a:p>
          <a:p>
            <a:r>
              <a:rPr lang="en-US"/>
              <a:t>Child abuse includes actions—or a failure to act—that cause harm or risk of harm to a child. This can include physical, emotional, or sexual abuse, as well as neglect. </a:t>
            </a:r>
          </a:p>
          <a:p>
            <a:r>
              <a:rPr lang="en-US"/>
              <a:t/>
            </a:r>
          </a:p>
          <a:p>
            <a:r>
              <a:rPr lang="en-US"/>
              <a:t>Abuse can be carried out by an adult or, in some cases, by another young person, such as a peer or an acquaintance. </a:t>
            </a:r>
          </a:p>
          <a:p>
            <a:r>
              <a:rPr lang="en-US"/>
              <a:t/>
            </a:r>
          </a:p>
          <a:p>
            <a:r>
              <a:rPr lang="en-US"/>
              <a:t>Sexual abuse involves inappropriate sexual behavior toward a child and is based on power and control. A child cannot give legal or informed consent to sexual activity, which is why any sexual behavior involving a child is considered abuse. </a:t>
            </a:r>
          </a:p>
          <a:p>
            <a:r>
              <a:rPr lang="en-US"/>
              <a:t/>
            </a:r>
          </a:p>
          <a:p>
            <a:r>
              <a:rPr lang="en-US"/>
              <a:t>Exploitation, including labor or sex trafficking, is also a form of child abuse because it involves taking advantage of a child for personal gain. </a:t>
            </a:r>
          </a:p>
          <a:p>
            <a:r>
              <a:rPr lang="en-US"/>
              <a:t/>
            </a:r>
          </a:p>
          <a:p>
            <a:r>
              <a:rPr lang="en-US"/>
              <a:t>These forms of abuse can happen in any type of family or community, and a child is never responsible for the harm done to them.</a:t>
            </a:r>
          </a:p>
          <a:p>
            <a:r>
              <a:rPr lang="en-US"/>
              <a:t/>
            </a:r>
          </a:p>
          <a:p>
            <a:r>
              <a:rPr lang="en-US"/>
              <a:t/>
            </a:r>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 ABUSE</a:t>
            </a:r>
          </a:p>
          <a:p>
            <a:r>
              <a:rPr lang="en-US"/>
              <a:t>Child abuse includes actions—or a failure to act—that cause harm or risk of harm to a child. This can include physical, emotional, or sexual abuse, as well as neglect. </a:t>
            </a:r>
          </a:p>
          <a:p>
            <a:r>
              <a:rPr lang="en-US"/>
              <a:t/>
            </a:r>
          </a:p>
          <a:p>
            <a:r>
              <a:rPr lang="en-US"/>
              <a:t>Abuse can be carried out by an adult or, in some cases, by another young person, such as a peer or an acquaintance. </a:t>
            </a:r>
          </a:p>
          <a:p>
            <a:r>
              <a:rPr lang="en-US"/>
              <a:t/>
            </a:r>
          </a:p>
          <a:p>
            <a:r>
              <a:rPr lang="en-US"/>
              <a:t>Sexual abuse involves inappropriate sexual behavior toward a child and is based on power and control. A child cannot give legal or informed consent to sexual activity, which is why any sexual behavior involving a child is considered abuse. </a:t>
            </a:r>
          </a:p>
          <a:p>
            <a:r>
              <a:rPr lang="en-US"/>
              <a:t/>
            </a:r>
          </a:p>
          <a:p>
            <a:r>
              <a:rPr lang="en-US"/>
              <a:t>Exploitation, including labor or sex trafficking, is also a form of child abuse because it involves taking advantage of a child for personal gain. </a:t>
            </a:r>
          </a:p>
          <a:p>
            <a:r>
              <a:rPr lang="en-US"/>
              <a:t/>
            </a:r>
          </a:p>
          <a:p>
            <a:r>
              <a:rPr lang="en-US"/>
              <a:t>These forms of abuse can happen in any type of family or community, and a child is never responsible for the harm done to them.</a:t>
            </a:r>
          </a:p>
          <a:p>
            <a:r>
              <a:rPr lang="en-US"/>
              <a:t/>
            </a:r>
          </a:p>
          <a:p>
            <a:r>
              <a:rPr lang="en-US"/>
              <a:t/>
            </a:r>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 ABUSE</a:t>
            </a:r>
          </a:p>
          <a:p>
            <a:r>
              <a:rPr lang="en-US"/>
              <a:t>Child abuse includes actions—or a failure to act—that cause harm or risk of harm to a child. This can include physical, emotional, or sexual abuse, as well as neglect. </a:t>
            </a:r>
          </a:p>
          <a:p>
            <a:r>
              <a:rPr lang="en-US"/>
              <a:t/>
            </a:r>
          </a:p>
          <a:p>
            <a:r>
              <a:rPr lang="en-US"/>
              <a:t>Abuse can be carried out by an adult or, in some cases, by another young person, such as a peer or an acquaintance. </a:t>
            </a:r>
          </a:p>
          <a:p>
            <a:r>
              <a:rPr lang="en-US"/>
              <a:t/>
            </a:r>
          </a:p>
          <a:p>
            <a:r>
              <a:rPr lang="en-US"/>
              <a:t>Sexual abuse involves inappropriate sexual behavior toward a child and is based on power and control. A child cannot give legal or informed consent to sexual activity, which is why any sexual behavior involving a child is considered abuse. </a:t>
            </a:r>
          </a:p>
          <a:p>
            <a:r>
              <a:rPr lang="en-US"/>
              <a:t/>
            </a:r>
          </a:p>
          <a:p>
            <a:r>
              <a:rPr lang="en-US"/>
              <a:t>Exploitation, including labor or sex trafficking, is also a form of child abuse because it involves taking advantage of a child for personal gain. </a:t>
            </a:r>
          </a:p>
          <a:p>
            <a:r>
              <a:rPr lang="en-US"/>
              <a:t/>
            </a:r>
          </a:p>
          <a:p>
            <a:r>
              <a:rPr lang="en-US"/>
              <a:t>These forms of abuse can happen in any type of family or community, and a child is never responsible for the harm done to them.</a:t>
            </a:r>
          </a:p>
          <a:p>
            <a:r>
              <a:rPr lang="en-US"/>
              <a:t/>
            </a:r>
          </a:p>
          <a:p>
            <a:r>
              <a:rPr lang="en-US"/>
              <a:t/>
            </a:r>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The presenter is welcome to customize this Walking Wise presentation according to the instructions provided on this page.  </a:t>
            </a:r>
          </a:p>
          <a:p>
            <a:r>
              <a:rPr lang="en-US"/>
              <a:t/>
            </a:r>
          </a:p>
          <a:p>
            <a:r>
              <a:rPr lang="en-US"/>
              <a:t>For revision requests, please email us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 EXPLOITATION</a:t>
            </a:r>
          </a:p>
          <a:p>
            <a:r>
              <a:rPr lang="en-US"/>
              <a:t>Child exploitation occurs when a child is used for someone else’s benefit, profit, or advantage. This includes sexual exploitation, where abuse is exchanged for something of value, such as money, drugs, housing, or protection. </a:t>
            </a:r>
          </a:p>
          <a:p>
            <a:r>
              <a:rPr lang="en-US"/>
              <a:t/>
            </a:r>
          </a:p>
          <a:p>
            <a:r>
              <a:rPr lang="en-US"/>
              <a:t>Exploitation often involves manipulation rather than physical force. For example, grooming involves building trust to prepare a child for harm, and sextortion involves threats or blackmail to gain sexual images or control.</a:t>
            </a:r>
          </a:p>
          <a:p>
            <a:r>
              <a:rPr lang="en-US"/>
              <a:t/>
            </a:r>
          </a:p>
          <a:p>
            <a:r>
              <a:rPr lang="en-US"/>
              <a:t>Child sexual abuse material, or CSAM—also known as child pornography—refers to sexual images or videos of a child. CSAM is considered exploitation because the child is being used for someone else’s benefit, whether that is financial gain, control, or the sharing of images with others. </a:t>
            </a:r>
          </a:p>
          <a:p>
            <a:r>
              <a:rPr lang="en-US"/>
              <a:t/>
            </a:r>
          </a:p>
          <a:p>
            <a:r>
              <a:rPr lang="en-US"/>
              <a:t>Exploitation often involves someone the child knows and trusts, and it is important to remember that all exploitation is abuse, but exploitation also includes an added element of gain for the offender.</a:t>
            </a:r>
          </a:p>
          <a:p>
            <a:r>
              <a:rPr lang="en-US"/>
              <a:t/>
            </a:r>
          </a:p>
          <a:p>
            <a:r>
              <a:rPr lang="en-US"/>
              <a:t>Source</a:t>
            </a:r>
          </a:p>
          <a:p>
            <a:r>
              <a:rPr lang="en-US"/>
              <a:t>National Center for Missing &amp; Exploited Children. (n.d.). Child sexual exploitation and prevention resources. Retrieved May 2, 2026, from https://www.missingkids.org/theissues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 EXPLOITATION</a:t>
            </a:r>
          </a:p>
          <a:p>
            <a:r>
              <a:rPr lang="en-US"/>
              <a:t>Child exploitation occurs when a child is used for someone else’s benefit, profit, or advantage. This includes sexual exploitation, where abuse is exchanged for something of value, such as money, drugs, housing, or protection. </a:t>
            </a:r>
          </a:p>
          <a:p>
            <a:r>
              <a:rPr lang="en-US"/>
              <a:t/>
            </a:r>
          </a:p>
          <a:p>
            <a:r>
              <a:rPr lang="en-US"/>
              <a:t>Exploitation often involves manipulation rather than physical force. For example, grooming involves building trust to prepare a child for harm, and sextortion involves threats or blackmail to gain sexual images or control.</a:t>
            </a:r>
          </a:p>
          <a:p>
            <a:r>
              <a:rPr lang="en-US"/>
              <a:t/>
            </a:r>
          </a:p>
          <a:p>
            <a:r>
              <a:rPr lang="en-US"/>
              <a:t>Child sexual abuse material, or CSAM—also known as child pornography—refers to sexual images or videos of a child. CSAM is considered exploitation because the child is being used for someone else’s benefit, whether that is financial gain, control, or the sharing of images with others. </a:t>
            </a:r>
          </a:p>
          <a:p>
            <a:r>
              <a:rPr lang="en-US"/>
              <a:t/>
            </a:r>
          </a:p>
          <a:p>
            <a:r>
              <a:rPr lang="en-US"/>
              <a:t>Exploitation often involves someone the child knows and trusts, and it is important to remember that all exploitation is abuse, but exploitation also includes an added element of gain for the offender.</a:t>
            </a:r>
          </a:p>
          <a:p>
            <a:r>
              <a:rPr lang="en-US"/>
              <a:t/>
            </a:r>
          </a:p>
          <a:p>
            <a:r>
              <a:rPr lang="en-US"/>
              <a:t>Source</a:t>
            </a:r>
          </a:p>
          <a:p>
            <a:r>
              <a:rPr lang="en-US"/>
              <a:t>National Center for Missing &amp; Exploited Children. (n.d.). Child sexual exploitation and prevention resources. Retrieved May 2, 2026, from https://www.missingkids.org/theissues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 EXPLOITATION</a:t>
            </a:r>
          </a:p>
          <a:p>
            <a:r>
              <a:rPr lang="en-US"/>
              <a:t>Child exploitation occurs when a child is used for someone else’s benefit, profit, or advantage. This includes sexual exploitation, where abuse is exchanged for something of value, such as money, drugs, housing, or protection. </a:t>
            </a:r>
          </a:p>
          <a:p>
            <a:r>
              <a:rPr lang="en-US"/>
              <a:t/>
            </a:r>
          </a:p>
          <a:p>
            <a:r>
              <a:rPr lang="en-US"/>
              <a:t>Exploitation often involves manipulation rather than physical force. For example, grooming involves building trust to prepare a child for harm, and sextortion involves threats or blackmail to gain sexual images or control.</a:t>
            </a:r>
          </a:p>
          <a:p>
            <a:r>
              <a:rPr lang="en-US"/>
              <a:t/>
            </a:r>
          </a:p>
          <a:p>
            <a:r>
              <a:rPr lang="en-US"/>
              <a:t>Child sexual abuse material, or CSAM—also known as child pornography—refers to sexual images or videos of a child. CSAM is considered exploitation because the child is being used for someone else’s benefit, whether that is financial gain, control, or the sharing of images with others. </a:t>
            </a:r>
          </a:p>
          <a:p>
            <a:r>
              <a:rPr lang="en-US"/>
              <a:t/>
            </a:r>
          </a:p>
          <a:p>
            <a:r>
              <a:rPr lang="en-US"/>
              <a:t>Exploitation often involves someone the child knows and trusts, and it is important to remember that all exploitation is abuse, but exploitation also includes an added element of gain for the offender.</a:t>
            </a:r>
          </a:p>
          <a:p>
            <a:r>
              <a:rPr lang="en-US"/>
              <a:t/>
            </a:r>
          </a:p>
          <a:p>
            <a:r>
              <a:rPr lang="en-US"/>
              <a:t>Source</a:t>
            </a:r>
          </a:p>
          <a:p>
            <a:r>
              <a:rPr lang="en-US"/>
              <a:t>National Center for Missing &amp; Exploited Children. (n.d.). Child sexual exploitation and prevention resources. Retrieved May 2, 2026, from https://www.missingkids.org/theissues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 EXPLOITATION</a:t>
            </a:r>
          </a:p>
          <a:p>
            <a:r>
              <a:rPr lang="en-US"/>
              <a:t>Child exploitation occurs when a child is used for someone else’s benefit, profit, or advantage. This includes sexual exploitation, where abuse is exchanged for something of value, such as money, drugs, housing, or protection. </a:t>
            </a:r>
          </a:p>
          <a:p>
            <a:r>
              <a:rPr lang="en-US"/>
              <a:t/>
            </a:r>
          </a:p>
          <a:p>
            <a:r>
              <a:rPr lang="en-US"/>
              <a:t>Exploitation often involves manipulation rather than physical force. For example, grooming involves building trust to prepare a child for harm, and sextortion involves threats or blackmail to gain sexual images or control.</a:t>
            </a:r>
          </a:p>
          <a:p>
            <a:r>
              <a:rPr lang="en-US"/>
              <a:t/>
            </a:r>
          </a:p>
          <a:p>
            <a:r>
              <a:rPr lang="en-US"/>
              <a:t>Child sexual abuse material, or CSAM—also known as child pornography—refers to sexual images or videos of a child. CSAM is considered exploitation because the child is being used for someone else’s benefit, whether that is financial gain, control, or the sharing of images with others. </a:t>
            </a:r>
          </a:p>
          <a:p>
            <a:r>
              <a:rPr lang="en-US"/>
              <a:t/>
            </a:r>
          </a:p>
          <a:p>
            <a:r>
              <a:rPr lang="en-US"/>
              <a:t>Exploitation often involves someone the child knows and trusts, and it is important to remember that all exploitation is abuse, but exploitation also includes an added element of gain for the offender.</a:t>
            </a:r>
          </a:p>
          <a:p>
            <a:r>
              <a:rPr lang="en-US"/>
              <a:t/>
            </a:r>
          </a:p>
          <a:p>
            <a:r>
              <a:rPr lang="en-US"/>
              <a:t>Source</a:t>
            </a:r>
          </a:p>
          <a:p>
            <a:r>
              <a:rPr lang="en-US"/>
              <a:t>National Center for Missing &amp; Exploited Children. (n.d.). Child sexual exploitation and prevention resources. Retrieved May 2, 2026, from https://www.missingkids.org/theissues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 EXPLOITATION</a:t>
            </a:r>
          </a:p>
          <a:p>
            <a:r>
              <a:rPr lang="en-US"/>
              <a:t>Child exploitation occurs when a child is used for someone else’s benefit, profit, or advantage. This includes sexual exploitation, where abuse is exchanged for something of value, such as money, drugs, housing, or protection. </a:t>
            </a:r>
          </a:p>
          <a:p>
            <a:r>
              <a:rPr lang="en-US"/>
              <a:t/>
            </a:r>
          </a:p>
          <a:p>
            <a:r>
              <a:rPr lang="en-US"/>
              <a:t>Exploitation often involves manipulation rather than physical force. For example, grooming involves building trust to prepare a child for harm, and sextortion involves threats or blackmail to gain sexual images or control.</a:t>
            </a:r>
          </a:p>
          <a:p>
            <a:r>
              <a:rPr lang="en-US"/>
              <a:t/>
            </a:r>
          </a:p>
          <a:p>
            <a:r>
              <a:rPr lang="en-US"/>
              <a:t>Child sexual abuse material, or CSAM—also known as child pornography—refers to sexual images or videos of a child. CSAM is considered exploitation because the child is being used for someone else’s benefit, whether that is financial gain, control, or the sharing of images with others. </a:t>
            </a:r>
          </a:p>
          <a:p>
            <a:r>
              <a:rPr lang="en-US"/>
              <a:t/>
            </a:r>
          </a:p>
          <a:p>
            <a:r>
              <a:rPr lang="en-US"/>
              <a:t>Exploitation often involves someone the child knows and trusts, and it is important to remember that all exploitation is abuse, but exploitation also includes an added element of gain for the offender.</a:t>
            </a:r>
          </a:p>
          <a:p>
            <a:r>
              <a:rPr lang="en-US"/>
              <a:t/>
            </a:r>
          </a:p>
          <a:p>
            <a:r>
              <a:rPr lang="en-US"/>
              <a:t>Source</a:t>
            </a:r>
          </a:p>
          <a:p>
            <a:r>
              <a:rPr lang="en-US"/>
              <a:t>National Center for Missing &amp; Exploited Children. (n.d.). Child sexual exploitation and prevention resources. Retrieved May 2, 2026, from https://www.missingkids.org/theissues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HIGH RISK SITUATIONS</a:t>
            </a:r>
          </a:p>
          <a:p>
            <a:r>
              <a:rPr lang="en-US"/>
              <a:t>In some cases, parents or caregivers may experience pressure or influence from others, including individuals involved in criminal activity. </a:t>
            </a:r>
          </a:p>
          <a:p>
            <a:r>
              <a:rPr lang="en-US"/>
              <a:t/>
            </a:r>
          </a:p>
          <a:p>
            <a:r>
              <a:rPr lang="en-US"/>
              <a:t>Research shows that factors such as financial stress, housing instability, and substance misuse can increase vulnerability and make it easier for others to influence harmful decisions. This pressure may involve manipulation, threats, or debt. </a:t>
            </a:r>
          </a:p>
          <a:p>
            <a:r>
              <a:rPr lang="en-US"/>
              <a:t/>
            </a:r>
          </a:p>
          <a:p>
            <a:r>
              <a:rPr lang="en-US"/>
              <a:t>While these circumstances can increase risk, there is never a valid reason to exploit a child, and responsibility always remains with the person causing harm.</a:t>
            </a:r>
          </a:p>
          <a:p>
            <a:r>
              <a:rPr lang="en-US"/>
              <a:t/>
            </a:r>
          </a:p>
          <a:p>
            <a:r>
              <a:rPr lang="en-US"/>
              <a:t>Source</a:t>
            </a:r>
          </a:p>
          <a:p>
            <a:r>
              <a:rPr lang="en-US"/>
              <a:t>Kinnish, K., 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 Retrieved January 25, 2026, from https://www.nctsn.org/sites/default/files/resources/fact-sheet/child_sex_trafficking_who_is_vulnerable_to_being_trafficked.pdf?utm_source=chatgpt.com</a:t>
            </a:r>
          </a:p>
          <a:p>
            <a:r>
              <a:rPr lang="en-US"/>
              <a:t/>
            </a:r>
          </a:p>
          <a:p>
            <a:r>
              <a:rPr lang="en-US"/>
              <a:t>Henderson, M. F. (2022). Human trafficking by families (Public Management Bulletin No. 24). University of North Carolina School of Government. Retrieved May 4, 2026, from https://www.sog.unc.edu/sites/default/files/reports/PMB%2024_Henderson.pdf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HIGH RISK SITUATIONS</a:t>
            </a:r>
          </a:p>
          <a:p>
            <a:r>
              <a:rPr lang="en-US"/>
              <a:t>In some cases, parents or caregivers may experience pressure or influence from others, including individuals involved in criminal activity. </a:t>
            </a:r>
          </a:p>
          <a:p>
            <a:r>
              <a:rPr lang="en-US"/>
              <a:t/>
            </a:r>
          </a:p>
          <a:p>
            <a:r>
              <a:rPr lang="en-US"/>
              <a:t>Research shows that factors such as financial stress, housing instability, and substance misuse can increase vulnerability and make it easier for others to influence harmful decisions. This pressure may involve manipulation, threats, or debt. </a:t>
            </a:r>
          </a:p>
          <a:p>
            <a:r>
              <a:rPr lang="en-US"/>
              <a:t/>
            </a:r>
          </a:p>
          <a:p>
            <a:r>
              <a:rPr lang="en-US"/>
              <a:t>While these circumstances can increase risk, there is never a valid reason to exploit a child, and responsibility always remains with the person causing harm.</a:t>
            </a:r>
          </a:p>
          <a:p>
            <a:r>
              <a:rPr lang="en-US"/>
              <a:t/>
            </a:r>
          </a:p>
          <a:p>
            <a:r>
              <a:rPr lang="en-US"/>
              <a:t>Source</a:t>
            </a:r>
          </a:p>
          <a:p>
            <a:r>
              <a:rPr lang="en-US"/>
              <a:t>Kinnish, K., 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 Retrieved January 25, 2026, from https://www.nctsn.org/sites/default/files/resources/fact-sheet/child_sex_trafficking_who_is_vulnerable_to_being_trafficked.pdf?utm_source=chatgpt.com</a:t>
            </a:r>
          </a:p>
          <a:p>
            <a:r>
              <a:rPr lang="en-US"/>
              <a:t/>
            </a:r>
          </a:p>
          <a:p>
            <a:r>
              <a:rPr lang="en-US"/>
              <a:t>Henderson, M. F. (2022). Human trafficking by families (Public Management Bulletin No. 24). University of North Carolina School of Government. Retrieved May 4, 2026, from https://www.sog.unc.edu/sites/default/files/reports/PMB%2024_Henderson.pdf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HIGH RISK SITUATIONS</a:t>
            </a:r>
          </a:p>
          <a:p>
            <a:r>
              <a:rPr lang="en-US"/>
              <a:t>In some cases, parents or caregivers may experience pressure or influence from others, including individuals involved in criminal activity. </a:t>
            </a:r>
          </a:p>
          <a:p>
            <a:r>
              <a:rPr lang="en-US"/>
              <a:t/>
            </a:r>
          </a:p>
          <a:p>
            <a:r>
              <a:rPr lang="en-US"/>
              <a:t>Research shows that factors such as financial stress, housing instability, and substance misuse can increase vulnerability and make it easier for others to influence harmful decisions. This pressure may involve manipulation, threats, or debt. </a:t>
            </a:r>
          </a:p>
          <a:p>
            <a:r>
              <a:rPr lang="en-US"/>
              <a:t/>
            </a:r>
          </a:p>
          <a:p>
            <a:r>
              <a:rPr lang="en-US"/>
              <a:t>While these circumstances can increase risk, there is never a valid reason to exploit a child, and responsibility always remains with the person causing harm.</a:t>
            </a:r>
          </a:p>
          <a:p>
            <a:r>
              <a:rPr lang="en-US"/>
              <a:t/>
            </a:r>
          </a:p>
          <a:p>
            <a:r>
              <a:rPr lang="en-US"/>
              <a:t>Source</a:t>
            </a:r>
          </a:p>
          <a:p>
            <a:r>
              <a:rPr lang="en-US"/>
              <a:t>Kinnish, K., 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 Retrieved January 25, 2026, from https://www.nctsn.org/sites/default/files/resources/fact-sheet/child_sex_trafficking_who_is_vulnerable_to_being_trafficked.pdf?utm_source=chatgpt.com</a:t>
            </a:r>
          </a:p>
          <a:p>
            <a:r>
              <a:rPr lang="en-US"/>
              <a:t/>
            </a:r>
          </a:p>
          <a:p>
            <a:r>
              <a:rPr lang="en-US"/>
              <a:t>Henderson, M. F. (2022). Human trafficking by families (Public Management Bulletin No. 24). University of North Carolina School of Government. Retrieved May 4, 2026, from https://www.sog.unc.edu/sites/default/files/reports/PMB%2024_Henderson.pdf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Trauma-Informed Delivery Guidelines</a:t>
            </a:r>
          </a:p>
          <a:p>
            <a:r>
              <a:rPr lang="en-US"/>
              <a:t/>
            </a:r>
          </a:p>
          <a:p>
            <a:r>
              <a:rPr lang="en-US"/>
              <a:t>To support a safe and effective learning environment, please follow these guidelines:</a:t>
            </a:r>
          </a:p>
          <a:p>
            <a:r>
              <a:rPr lang="en-US"/>
              <a:t/>
            </a:r>
          </a:p>
          <a:p>
            <a:r>
              <a:rPr lang="en-US"/>
              <a:t>• Present the information in a calm, matter-of-fact way and avoid sensational or alarming language.</a:t>
            </a:r>
          </a:p>
          <a:p>
            <a:r>
              <a:rPr lang="en-US"/>
              <a:t/>
            </a:r>
          </a:p>
          <a:p>
            <a:r>
              <a:rPr lang="en-US"/>
              <a:t>• Avoid graphic details. Focus on helping students understand behaviors, risk, and ways to stay safe.</a:t>
            </a:r>
          </a:p>
          <a:p>
            <a:r>
              <a:rPr lang="en-US"/>
              <a:t/>
            </a:r>
          </a:p>
          <a:p>
            <a:r>
              <a:rPr lang="en-US"/>
              <a:t>• Never blame victims. Responsibility always belongs to the person who caused harm.</a:t>
            </a:r>
          </a:p>
          <a:p>
            <a:r>
              <a:rPr lang="en-US"/>
              <a:t/>
            </a:r>
          </a:p>
          <a:p>
            <a:r>
              <a:rPr lang="en-US"/>
              <a:t>• Maintain a steady, composed tone. Students often mirror the presenter's emotional cues.</a:t>
            </a:r>
          </a:p>
          <a:p>
            <a:r>
              <a:rPr lang="en-US"/>
              <a:t/>
            </a:r>
          </a:p>
          <a:p>
            <a:r>
              <a:rPr lang="en-US"/>
              <a:t>• Do not ask students to share personal experiences or disclosures.</a:t>
            </a:r>
          </a:p>
          <a:p>
            <a:r>
              <a:rPr lang="en-US"/>
              <a:t/>
            </a:r>
          </a:p>
          <a:p>
            <a:r>
              <a:rPr lang="en-US"/>
              <a:t>• If students laugh or react awkwardly, respond neutrally and gently redirect the focus.</a:t>
            </a:r>
          </a:p>
          <a:p>
            <a:r>
              <a:rPr lang="en-US"/>
              <a:t/>
            </a:r>
          </a:p>
          <a:p>
            <a:r>
              <a:rPr lang="en-US"/>
              <a:t>• Pair all risk information with needed resources, practical solutions, and support options.</a:t>
            </a:r>
          </a:p>
          <a:p>
            <a:r>
              <a:rPr lang="en-US"/>
              <a:t/>
            </a:r>
          </a:p>
          <a:p>
            <a:r>
              <a:rPr lang="en-US"/>
              <a:t>• Reinforce that students are not alone and that trustworthy adults are available to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RISK FACTORS</a:t>
            </a:r>
          </a:p>
          <a:p>
            <a:r>
              <a:rPr lang="en-US"/>
              <a:t>Harsh circumstances can increase a young person’s vulnerability to exploitation by creating unmet needs or limiting access to support. </a:t>
            </a:r>
          </a:p>
          <a:p>
            <a:r>
              <a:rPr lang="en-US"/>
              <a:t/>
            </a:r>
          </a:p>
          <a:p>
            <a:r>
              <a:rPr lang="en-US"/>
              <a:t>Situations such as substance misuse, financial hardship, unstable housing, or exposure to criminal activity can make it easier for someone to misuse power or control within the family. </a:t>
            </a:r>
          </a:p>
          <a:p>
            <a:r>
              <a:rPr lang="en-US"/>
              <a:t/>
            </a:r>
          </a:p>
          <a:p>
            <a:r>
              <a:rPr lang="en-US"/>
              <a:t>It is important to understand that these are risk factors, not causes. Having one or more of these experiences does not mean exploitation will occur, but it can increase risk when protective support systems are limited.</a:t>
            </a:r>
          </a:p>
          <a:p>
            <a:r>
              <a:rPr lang="en-US"/>
              <a:t/>
            </a:r>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a:p>
            <a:r>
              <a:rPr lang="en-US"/>
              <a:t/>
            </a:r>
          </a:p>
          <a:p>
            <a:r>
              <a:rPr lang="en-US"/>
              <a:t>Allert, J. (2022). Domestic Minor Familial Sex Trafficking: A National Study of Prevalence, Characteristics, and Challenges across the Justice Process, p. 18.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RISK FACTORS</a:t>
            </a:r>
          </a:p>
          <a:p>
            <a:r>
              <a:rPr lang="en-US"/>
              <a:t>Harsh circumstances can increase a young person’s vulnerability to exploitation by creating unmet needs or limiting access to support. </a:t>
            </a:r>
          </a:p>
          <a:p>
            <a:r>
              <a:rPr lang="en-US"/>
              <a:t/>
            </a:r>
          </a:p>
          <a:p>
            <a:r>
              <a:rPr lang="en-US"/>
              <a:t>Situations such as substance misuse, financial hardship, unstable housing, or exposure to criminal activity can make it easier for someone to misuse power or control within the family. </a:t>
            </a:r>
          </a:p>
          <a:p>
            <a:r>
              <a:rPr lang="en-US"/>
              <a:t/>
            </a:r>
          </a:p>
          <a:p>
            <a:r>
              <a:rPr lang="en-US"/>
              <a:t>It is important to understand that these are risk factors, not causes. Having one or more of these experiences does not mean exploitation will occur, but it can increase risk when protective support systems are limited.</a:t>
            </a:r>
          </a:p>
          <a:p>
            <a:r>
              <a:rPr lang="en-US"/>
              <a:t/>
            </a:r>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a:p>
            <a:r>
              <a:rPr lang="en-US"/>
              <a:t/>
            </a:r>
          </a:p>
          <a:p>
            <a:r>
              <a:rPr lang="en-US"/>
              <a:t>Allert, J. (2022). Domestic Minor Familial Sex Trafficking: A National Study of Prevalence, Characteristics, and Challenges across the Justice Process, p. 18.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RISK FACTORS</a:t>
            </a:r>
          </a:p>
          <a:p>
            <a:r>
              <a:rPr lang="en-US"/>
              <a:t>Harsh circumstances can increase a young person’s vulnerability to exploitation by creating unmet needs or limiting access to support. </a:t>
            </a:r>
          </a:p>
          <a:p>
            <a:r>
              <a:rPr lang="en-US"/>
              <a:t/>
            </a:r>
          </a:p>
          <a:p>
            <a:r>
              <a:rPr lang="en-US"/>
              <a:t>Situations such as substance misuse, financial hardship, unstable housing, or exposure to criminal activity can make it easier for someone to misuse power or control within the family. </a:t>
            </a:r>
          </a:p>
          <a:p>
            <a:r>
              <a:rPr lang="en-US"/>
              <a:t/>
            </a:r>
          </a:p>
          <a:p>
            <a:r>
              <a:rPr lang="en-US"/>
              <a:t>It is important to understand that these are risk factors, not causes. Having one or more of these experiences does not mean exploitation will occur, but it can increase risk when protective support systems are limited.</a:t>
            </a:r>
          </a:p>
          <a:p>
            <a:r>
              <a:rPr lang="en-US"/>
              <a:t/>
            </a:r>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a:p>
            <a:r>
              <a:rPr lang="en-US"/>
              <a:t/>
            </a:r>
          </a:p>
          <a:p>
            <a:r>
              <a:rPr lang="en-US"/>
              <a:t>Allert, J. (2022). Domestic Minor Familial Sex Trafficking: A National Study of Prevalence, Characteristics, and Challenges across the Justice Process, p. 18.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RISK FACTORS</a:t>
            </a:r>
          </a:p>
          <a:p>
            <a:r>
              <a:rPr lang="en-US"/>
              <a:t>Harsh circumstances can increase a young person’s vulnerability to exploitation by creating unmet needs or limiting access to support. </a:t>
            </a:r>
          </a:p>
          <a:p>
            <a:r>
              <a:rPr lang="en-US"/>
              <a:t/>
            </a:r>
          </a:p>
          <a:p>
            <a:r>
              <a:rPr lang="en-US"/>
              <a:t>Situations such as substance misuse, financial hardship, unstable housing, or exposure to criminal activity can make it easier for someone to misuse power or control within the family. </a:t>
            </a:r>
          </a:p>
          <a:p>
            <a:r>
              <a:rPr lang="en-US"/>
              <a:t/>
            </a:r>
          </a:p>
          <a:p>
            <a:r>
              <a:rPr lang="en-US"/>
              <a:t>It is important to understand that these are risk factors, not causes. Having one or more of these experiences does not mean exploitation will occur, but it can increase risk when protective support systems are limited.</a:t>
            </a:r>
          </a:p>
          <a:p>
            <a:r>
              <a:rPr lang="en-US"/>
              <a:t/>
            </a:r>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a:p>
            <a:r>
              <a:rPr lang="en-US"/>
              <a:t/>
            </a:r>
          </a:p>
          <a:p>
            <a:r>
              <a:rPr lang="en-US"/>
              <a:t>Allert, J. (2022). Domestic Minor Familial Sex Trafficking: A National Study of Prevalence, Characteristics, and Challenges across the Justice Process, p. 18.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YOUTH RISK FACTORS</a:t>
            </a:r>
          </a:p>
          <a:p>
            <a:r>
              <a:rPr lang="en-US"/>
              <a:t>Some young people may face personal challenges that increase their vulnerability to exploitation. Experiences such as abuse, neglect, or violence can affect a young person’s sense of safety and support. </a:t>
            </a:r>
          </a:p>
          <a:p>
            <a:r>
              <a:rPr lang="en-US"/>
              <a:t/>
            </a:r>
          </a:p>
          <a:p>
            <a:r>
              <a:rPr lang="en-US"/>
              <a:t>Running away is often a response to unsafe conditions, not simply a choice, and can increase risk when basic needs are unmet. </a:t>
            </a:r>
          </a:p>
          <a:p>
            <a:r>
              <a:rPr lang="en-US"/>
              <a:t/>
            </a:r>
          </a:p>
          <a:p>
            <a:r>
              <a:rPr lang="en-US"/>
              <a:t>Involvement in systems like foster care or the juvenile justice system can also reflect instability or limited access to consistent protection. </a:t>
            </a:r>
          </a:p>
          <a:p>
            <a:r>
              <a:rPr lang="en-US"/>
              <a:t/>
            </a:r>
          </a:p>
          <a:p>
            <a:r>
              <a:rPr lang="en-US"/>
              <a:t>It is important to remember that these are risk factors, not causes, and having these experiences does not mean exploitation will occur.</a:t>
            </a:r>
          </a:p>
          <a:p>
            <a:r>
              <a:rPr lang="en-US"/>
              <a:t/>
            </a:r>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a:p>
            <a:r>
              <a:rPr lang="en-US"/>
              <a:t/>
            </a:r>
          </a:p>
          <a:p>
            <a:r>
              <a:rPr lang="en-US"/>
              <a:t>Allert, J. (2022). Domestic Minor Familial Sex Trafficking: A National Study of Prevalence, Characteristics, and Challenges across the Justice Process, p. 18.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YOUTH RISK FACTORS</a:t>
            </a:r>
          </a:p>
          <a:p>
            <a:r>
              <a:rPr lang="en-US"/>
              <a:t>Some young people may face personal challenges that increase their vulnerability to exploitation. Experiences such as abuse, neglect, or violence can affect a young person’s sense of safety and support. </a:t>
            </a:r>
          </a:p>
          <a:p>
            <a:r>
              <a:rPr lang="en-US"/>
              <a:t/>
            </a:r>
          </a:p>
          <a:p>
            <a:r>
              <a:rPr lang="en-US"/>
              <a:t>Running away is often a response to unsafe conditions, not simply a choice, and can increase risk when basic needs are unmet. </a:t>
            </a:r>
          </a:p>
          <a:p>
            <a:r>
              <a:rPr lang="en-US"/>
              <a:t/>
            </a:r>
          </a:p>
          <a:p>
            <a:r>
              <a:rPr lang="en-US"/>
              <a:t>Involvement in systems like foster care or the juvenile justice system can also reflect instability or limited access to consistent protection. </a:t>
            </a:r>
          </a:p>
          <a:p>
            <a:r>
              <a:rPr lang="en-US"/>
              <a:t/>
            </a:r>
          </a:p>
          <a:p>
            <a:r>
              <a:rPr lang="en-US"/>
              <a:t>It is important to remember that these are risk factors, not causes, and having these experiences does not mean exploitation will occur.</a:t>
            </a:r>
          </a:p>
          <a:p>
            <a:r>
              <a:rPr lang="en-US"/>
              <a:t/>
            </a:r>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a:p>
            <a:r>
              <a:rPr lang="en-US"/>
              <a:t/>
            </a:r>
          </a:p>
          <a:p>
            <a:r>
              <a:rPr lang="en-US"/>
              <a:t>Allert, J. (2022). Domestic Minor Familial Sex Trafficking: A National Study of Prevalence, Characteristics, and Challenges across the Justice Process, p. 18.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YOUTH RISK FACTORS</a:t>
            </a:r>
          </a:p>
          <a:p>
            <a:r>
              <a:rPr lang="en-US"/>
              <a:t>Some young people may face personal challenges that increase their vulnerability to exploitation. Experiences such as abuse, neglect, or violence can affect a young person’s sense of safety and support. </a:t>
            </a:r>
          </a:p>
          <a:p>
            <a:r>
              <a:rPr lang="en-US"/>
              <a:t/>
            </a:r>
          </a:p>
          <a:p>
            <a:r>
              <a:rPr lang="en-US"/>
              <a:t>Running away is often a response to unsafe conditions, not simply a choice, and can increase risk when basic needs are unmet. </a:t>
            </a:r>
          </a:p>
          <a:p>
            <a:r>
              <a:rPr lang="en-US"/>
              <a:t/>
            </a:r>
          </a:p>
          <a:p>
            <a:r>
              <a:rPr lang="en-US"/>
              <a:t>Involvement in systems like foster care or the juvenile justice system can also reflect instability or limited access to consistent protection. </a:t>
            </a:r>
          </a:p>
          <a:p>
            <a:r>
              <a:rPr lang="en-US"/>
              <a:t/>
            </a:r>
          </a:p>
          <a:p>
            <a:r>
              <a:rPr lang="en-US"/>
              <a:t>It is important to remember that these are risk factors, not causes, and having these experiences does not mean exploitation will occur.</a:t>
            </a:r>
          </a:p>
          <a:p>
            <a:r>
              <a:rPr lang="en-US"/>
              <a:t/>
            </a:r>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a:p>
            <a:r>
              <a:rPr lang="en-US"/>
              <a:t/>
            </a:r>
          </a:p>
          <a:p>
            <a:r>
              <a:rPr lang="en-US"/>
              <a:t>Allert, J. (2022). Domestic Minor Familial Sex Trafficking: A National Study of Prevalence, Characteristics, and Challenges across the Justice Process, p. 18.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YOUTH RISK FACTORS</a:t>
            </a:r>
          </a:p>
          <a:p>
            <a:r>
              <a:rPr lang="en-US"/>
              <a:t>Some young people may face personal challenges that increase their vulnerability to exploitation. Experiences such as abuse, neglect, or violence can affect a young person’s sense of safety and support. </a:t>
            </a:r>
          </a:p>
          <a:p>
            <a:r>
              <a:rPr lang="en-US"/>
              <a:t/>
            </a:r>
          </a:p>
          <a:p>
            <a:r>
              <a:rPr lang="en-US"/>
              <a:t>Running away is often a response to unsafe conditions, not simply a choice, and can increase risk when basic needs are unmet. </a:t>
            </a:r>
          </a:p>
          <a:p>
            <a:r>
              <a:rPr lang="en-US"/>
              <a:t/>
            </a:r>
          </a:p>
          <a:p>
            <a:r>
              <a:rPr lang="en-US"/>
              <a:t>Involvement in systems like foster care or the juvenile justice system can also reflect instability or limited access to consistent protection. </a:t>
            </a:r>
          </a:p>
          <a:p>
            <a:r>
              <a:rPr lang="en-US"/>
              <a:t/>
            </a:r>
          </a:p>
          <a:p>
            <a:r>
              <a:rPr lang="en-US"/>
              <a:t>It is important to remember that these are risk factors, not causes, and having these experiences does not mean exploitation will occur.</a:t>
            </a:r>
          </a:p>
          <a:p>
            <a:r>
              <a:rPr lang="en-US"/>
              <a:t/>
            </a:r>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a:p>
            <a:r>
              <a:rPr lang="en-US"/>
              <a:t/>
            </a:r>
          </a:p>
          <a:p>
            <a:r>
              <a:rPr lang="en-US"/>
              <a:t>Allert, J. (2022). Domestic Minor Familial Sex Trafficking: A National Study of Prevalence, Characteristics, and Challenges across the Justice Process, p. 18.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YOUTH RISK FACTORS</a:t>
            </a:r>
          </a:p>
          <a:p>
            <a:r>
              <a:rPr lang="en-US"/>
              <a:t>Some young people may face personal challenges that increase their vulnerability to exploitation. Experiences such as abuse, neglect, or violence can affect a young person’s sense of safety and support. </a:t>
            </a:r>
          </a:p>
          <a:p>
            <a:r>
              <a:rPr lang="en-US"/>
              <a:t/>
            </a:r>
          </a:p>
          <a:p>
            <a:r>
              <a:rPr lang="en-US"/>
              <a:t>Running away is often a response to unsafe conditions, not simply a choice, and can increase risk when basic needs are unmet. </a:t>
            </a:r>
          </a:p>
          <a:p>
            <a:r>
              <a:rPr lang="en-US"/>
              <a:t/>
            </a:r>
          </a:p>
          <a:p>
            <a:r>
              <a:rPr lang="en-US"/>
              <a:t>Involvement in systems like foster care or the juvenile justice system can also reflect instability or limited access to consistent protection. </a:t>
            </a:r>
          </a:p>
          <a:p>
            <a:r>
              <a:rPr lang="en-US"/>
              <a:t/>
            </a:r>
          </a:p>
          <a:p>
            <a:r>
              <a:rPr lang="en-US"/>
              <a:t>It is important to remember that these are risk factors, not causes, and having these experiences does not mean exploitation will occur.</a:t>
            </a:r>
          </a:p>
          <a:p>
            <a:r>
              <a:rPr lang="en-US"/>
              <a:t/>
            </a:r>
          </a:p>
          <a:p>
            <a:r>
              <a:rPr lang="en-US"/>
              <a:t>Source</a:t>
            </a:r>
          </a:p>
          <a:p>
            <a:r>
              <a:rPr lang="en-US"/>
              <a:t>Joan A. Reid, Juliana Huard &amp; Rachael A. Haskell (2015) Family-facilitated juvenile sex trafficking, Journal of Crime and Justice, 38:3, 361-376, DOI: 10.1080/0735648X.2014.967965 https://www.tandfonline.com/eprint/ZBS7nZCXxC3VqqUaHZ3k/full</a:t>
            </a:r>
          </a:p>
          <a:p>
            <a:r>
              <a:rPr lang="en-US"/>
              <a:t/>
            </a:r>
          </a:p>
          <a:p>
            <a:r>
              <a:rPr lang="en-US"/>
              <a:t>Allert, J. (2022). Domestic Minor Familial Sex Trafficking: A National Study of Prevalence, Characteristics, and Challenges across the Justice Process, p. 18.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r>
              <a:rPr lang="en-US"/>
              <a:t/>
            </a:r>
          </a:p>
          <a:p>
            <a:r>
              <a:rPr lang="en-US"/>
              <a:t>Here are a few reasons:</a:t>
            </a:r>
          </a:p>
          <a:p>
            <a:r>
              <a:rPr lang="en-US"/>
              <a:t/>
            </a:r>
          </a:p>
          <a:p>
            <a:r>
              <a:rPr lang="en-US"/>
              <a:t>UNREPORTED</a:t>
            </a:r>
          </a:p>
          <a:p>
            <a:r>
              <a:rPr lang="en-US"/>
              <a:t>Victims often do not report the crimes committed against them due to fear, shame, retaliation, or manipulation. Also, many don’t realize that what is happening to them is a crime.</a:t>
            </a:r>
          </a:p>
          <a:p>
            <a:r>
              <a:rPr lang="en-US"/>
              <a:t/>
            </a:r>
          </a:p>
          <a:p>
            <a:r>
              <a:rPr lang="en-US"/>
              <a:t>INCONSISTENT COLLECTION</a:t>
            </a:r>
          </a:p>
          <a:p>
            <a:r>
              <a:rPr lang="en-US"/>
              <a:t>Areas may define sexual crimes in various ways or use different methods to collect data, making it hard to compare information.</a:t>
            </a:r>
          </a:p>
          <a:p>
            <a:r>
              <a:rPr lang="en-US"/>
              <a:t/>
            </a:r>
          </a:p>
          <a:p>
            <a:r>
              <a:rPr lang="en-US"/>
              <a:t>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FAMILY AUTHORITY</a:t>
            </a:r>
          </a:p>
          <a:p>
            <a:r>
              <a:rPr lang="en-US"/>
              <a:t>Family traffickers often take advantage of the natural trust and authority that exists between children and caregivers. </a:t>
            </a:r>
          </a:p>
          <a:p>
            <a:r>
              <a:rPr lang="en-US"/>
              <a:t/>
            </a:r>
          </a:p>
          <a:p>
            <a:r>
              <a:rPr lang="en-US"/>
              <a:t>Young people are often taught to trust and obey adults in their family, which can make it harder to question unsafe behavior. </a:t>
            </a:r>
          </a:p>
          <a:p>
            <a:r>
              <a:rPr lang="en-US"/>
              <a:t/>
            </a:r>
          </a:p>
          <a:p>
            <a:r>
              <a:rPr lang="en-US"/>
              <a:t>Traffickers may also use threats, punishment, or fear to enforce control and keep the abuse hidden. </a:t>
            </a:r>
          </a:p>
          <a:p>
            <a:r>
              <a:rPr lang="en-US"/>
              <a:t/>
            </a:r>
          </a:p>
          <a:p>
            <a:r>
              <a:rPr lang="en-US"/>
              <a:t>In some cases, young people may fear being rejected, losing their home, or not being supported by other family members. </a:t>
            </a:r>
          </a:p>
          <a:p>
            <a:r>
              <a:rPr lang="en-US"/>
              <a:t/>
            </a:r>
          </a:p>
          <a:p>
            <a:r>
              <a:rPr lang="en-US"/>
              <a:t>These pressures can make it difficult to speak up or seek help, even when something feels wrong.</a:t>
            </a:r>
          </a:p>
          <a:p>
            <a:r>
              <a:rPr lang="en-US"/>
              <a:t/>
            </a:r>
          </a:p>
          <a:p>
            <a:r>
              <a:rPr lang="en-US"/>
              <a:t>Source</a:t>
            </a:r>
          </a:p>
          <a:p>
            <a:r>
              <a:rPr lang="en-US"/>
              <a:t>Henderson, M. F. (2022). Human trafficking by families (Public Management Bulletin No. 24). School of Government, University of North Carolina at Chapel Hill. Retrieved January 25, 2026, from https://www.sog.unc.edu/sites/default/files/reports/PMB%2024_Henderson.pdf</a:t>
            </a:r>
          </a:p>
          <a:p>
            <a:r>
              <a:rPr lang="en-US"/>
              <a:t/>
            </a:r>
          </a:p>
          <a:p>
            <a:r>
              <a:rPr lang="en-US"/>
              <a:t>Allert, J. (2022). Domestic Minor Familial Sex Trafficking: A National Study of Prevalence, Characteristics, and Challenges across the Justice Process, p. 21.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FAMILY AUTHORITY</a:t>
            </a:r>
          </a:p>
          <a:p>
            <a:r>
              <a:rPr lang="en-US"/>
              <a:t>Family traffickers often take advantage of the natural trust and authority that exists between children and caregivers. </a:t>
            </a:r>
          </a:p>
          <a:p>
            <a:r>
              <a:rPr lang="en-US"/>
              <a:t/>
            </a:r>
          </a:p>
          <a:p>
            <a:r>
              <a:rPr lang="en-US"/>
              <a:t>Young people are often taught to trust and obey adults in their family, which can make it harder to question unsafe behavior. </a:t>
            </a:r>
          </a:p>
          <a:p>
            <a:r>
              <a:rPr lang="en-US"/>
              <a:t/>
            </a:r>
          </a:p>
          <a:p>
            <a:r>
              <a:rPr lang="en-US"/>
              <a:t>Traffickers may also use threats, punishment, or fear to enforce control and keep the abuse hidden. </a:t>
            </a:r>
          </a:p>
          <a:p>
            <a:r>
              <a:rPr lang="en-US"/>
              <a:t/>
            </a:r>
          </a:p>
          <a:p>
            <a:r>
              <a:rPr lang="en-US"/>
              <a:t>In some cases, young people may fear being rejected, losing their home, or not being supported by other family members. </a:t>
            </a:r>
          </a:p>
          <a:p>
            <a:r>
              <a:rPr lang="en-US"/>
              <a:t/>
            </a:r>
          </a:p>
          <a:p>
            <a:r>
              <a:rPr lang="en-US"/>
              <a:t>These pressures can make it difficult to speak up or seek help, even when something feels wrong.</a:t>
            </a:r>
          </a:p>
          <a:p>
            <a:r>
              <a:rPr lang="en-US"/>
              <a:t/>
            </a:r>
          </a:p>
          <a:p>
            <a:r>
              <a:rPr lang="en-US"/>
              <a:t>Source</a:t>
            </a:r>
          </a:p>
          <a:p>
            <a:r>
              <a:rPr lang="en-US"/>
              <a:t>Henderson, M. F. (2022). Human trafficking by families (Public Management Bulletin No. 24). School of Government, University of North Carolina at Chapel Hill. Retrieved January 25, 2026, from https://www.sog.unc.edu/sites/default/files/reports/PMB%2024_Henderson.pdf</a:t>
            </a:r>
          </a:p>
          <a:p>
            <a:r>
              <a:rPr lang="en-US"/>
              <a:t/>
            </a:r>
          </a:p>
          <a:p>
            <a:r>
              <a:rPr lang="en-US"/>
              <a:t>Allert, J. (2022). Domestic Minor Familial Sex Trafficking: A National Study of Prevalence, Characteristics, and Challenges across the Justice Process, p. 21.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FAMILY AUTHORITY</a:t>
            </a:r>
          </a:p>
          <a:p>
            <a:r>
              <a:rPr lang="en-US"/>
              <a:t>Family traffickers often take advantage of the natural trust and authority that exists between children and caregivers. </a:t>
            </a:r>
          </a:p>
          <a:p>
            <a:r>
              <a:rPr lang="en-US"/>
              <a:t/>
            </a:r>
          </a:p>
          <a:p>
            <a:r>
              <a:rPr lang="en-US"/>
              <a:t>Young people are often taught to trust and obey adults in their family, which can make it harder to question unsafe behavior. </a:t>
            </a:r>
          </a:p>
          <a:p>
            <a:r>
              <a:rPr lang="en-US"/>
              <a:t/>
            </a:r>
          </a:p>
          <a:p>
            <a:r>
              <a:rPr lang="en-US"/>
              <a:t>Traffickers may also use threats, punishment, or fear to enforce control and keep the abuse hidden. </a:t>
            </a:r>
          </a:p>
          <a:p>
            <a:r>
              <a:rPr lang="en-US"/>
              <a:t/>
            </a:r>
          </a:p>
          <a:p>
            <a:r>
              <a:rPr lang="en-US"/>
              <a:t>In some cases, young people may fear being rejected, losing their home, or not being supported by other family members. </a:t>
            </a:r>
          </a:p>
          <a:p>
            <a:r>
              <a:rPr lang="en-US"/>
              <a:t/>
            </a:r>
          </a:p>
          <a:p>
            <a:r>
              <a:rPr lang="en-US"/>
              <a:t>These pressures can make it difficult to speak up or seek help, even when something feels wrong.</a:t>
            </a:r>
          </a:p>
          <a:p>
            <a:r>
              <a:rPr lang="en-US"/>
              <a:t/>
            </a:r>
          </a:p>
          <a:p>
            <a:r>
              <a:rPr lang="en-US"/>
              <a:t>Source</a:t>
            </a:r>
          </a:p>
          <a:p>
            <a:r>
              <a:rPr lang="en-US"/>
              <a:t>Henderson, M. F. (2022). Human trafficking by families (Public Management Bulletin No. 24). School of Government, University of North Carolina at Chapel Hill. Retrieved January 25, 2026, from https://www.sog.unc.edu/sites/default/files/reports/PMB%2024_Henderson.pdf</a:t>
            </a:r>
          </a:p>
          <a:p>
            <a:r>
              <a:rPr lang="en-US"/>
              <a:t/>
            </a:r>
          </a:p>
          <a:p>
            <a:r>
              <a:rPr lang="en-US"/>
              <a:t>Allert, J. (2022). Domestic Minor Familial Sex Trafficking: A National Study of Prevalence, Characteristics, and Challenges across the Justice Process, p. 21.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SUBSTANCE USE</a:t>
            </a:r>
          </a:p>
          <a:p>
            <a:r>
              <a:rPr lang="en-US"/>
              <a:t>Family traffickers may also use financial pressure and substances as ways to control young people. </a:t>
            </a:r>
          </a:p>
          <a:p>
            <a:r>
              <a:rPr lang="en-US"/>
              <a:t/>
            </a:r>
          </a:p>
          <a:p>
            <a:r>
              <a:rPr lang="en-US"/>
              <a:t>A child may be told they must help meet the family’s basic needs, such as paying for housing or food, which can create a sense of responsibility or fear if they do not comply. </a:t>
            </a:r>
          </a:p>
          <a:p>
            <a:r>
              <a:rPr lang="en-US"/>
              <a:t/>
            </a:r>
          </a:p>
          <a:p>
            <a:r>
              <a:rPr lang="en-US"/>
              <a:t>In some cases, drugs or alcohol may be introduced to lower resistance, create confusion, or build dependence. Over time, this can increase control and make it harder for a young person to recognize the abuse or seek help. </a:t>
            </a:r>
          </a:p>
          <a:p>
            <a:r>
              <a:rPr lang="en-US"/>
              <a:t/>
            </a:r>
          </a:p>
          <a:p>
            <a:r>
              <a:rPr lang="en-US"/>
              <a:t>It is important to understand that substance use in these situations is part of the exploitation and not the child’s fault.</a:t>
            </a:r>
          </a:p>
          <a:p>
            <a:r>
              <a:rPr lang="en-US"/>
              <a:t/>
            </a:r>
          </a:p>
          <a:p>
            <a:r>
              <a:rPr lang="en-US"/>
              <a:t>Source</a:t>
            </a:r>
          </a:p>
          <a:p>
            <a:r>
              <a:rPr lang="en-US"/>
              <a:t>Henderson, M. F. (2022). Human trafficking by families (Public Management Bulletin No. 24). School of Government, University of North Carolina at Chapel Hill. Retrieved January 25, 2026, from https://www.sog.unc.edu/sites/default/files/reports/PMB%2024_Henderson.pdf</a:t>
            </a:r>
          </a:p>
          <a:p>
            <a:r>
              <a:rPr lang="en-US"/>
              <a:t/>
            </a:r>
          </a:p>
          <a:p>
            <a:r>
              <a:rPr lang="en-US"/>
              <a:t>Allert, J. (2022). Domestic Minor Familial Sex Trafficking: A National Study of Prevalence, Characteristics, and Challenges across the Justice Process, p. 21.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SUBSTANCE USE</a:t>
            </a:r>
          </a:p>
          <a:p>
            <a:r>
              <a:rPr lang="en-US"/>
              <a:t>Family traffickers may also use financial pressure and substances as ways to control young people. </a:t>
            </a:r>
          </a:p>
          <a:p>
            <a:r>
              <a:rPr lang="en-US"/>
              <a:t/>
            </a:r>
          </a:p>
          <a:p>
            <a:r>
              <a:rPr lang="en-US"/>
              <a:t>A child may be told they must help meet the family’s basic needs, such as paying for housing or food, which can create a sense of responsibility or fear if they do not comply. </a:t>
            </a:r>
          </a:p>
          <a:p>
            <a:r>
              <a:rPr lang="en-US"/>
              <a:t/>
            </a:r>
          </a:p>
          <a:p>
            <a:r>
              <a:rPr lang="en-US"/>
              <a:t>In some cases, drugs or alcohol may be introduced to lower resistance, create confusion, or build dependence. Over time, this can increase control and make it harder for a young person to recognize the abuse or seek help. </a:t>
            </a:r>
          </a:p>
          <a:p>
            <a:r>
              <a:rPr lang="en-US"/>
              <a:t/>
            </a:r>
          </a:p>
          <a:p>
            <a:r>
              <a:rPr lang="en-US"/>
              <a:t>It is important to understand that substance use in these situations is part of the exploitation and not the child’s fault.</a:t>
            </a:r>
          </a:p>
          <a:p>
            <a:r>
              <a:rPr lang="en-US"/>
              <a:t/>
            </a:r>
          </a:p>
          <a:p>
            <a:r>
              <a:rPr lang="en-US"/>
              <a:t>Source</a:t>
            </a:r>
          </a:p>
          <a:p>
            <a:r>
              <a:rPr lang="en-US"/>
              <a:t>Henderson, M. F. (2022). Human trafficking by families (Public Management Bulletin No. 24). School of Government, University of North Carolina at Chapel Hill. Retrieved January 25, 2026, from https://www.sog.unc.edu/sites/default/files/reports/PMB%2024_Henderson.pdf</a:t>
            </a:r>
          </a:p>
          <a:p>
            <a:r>
              <a:rPr lang="en-US"/>
              <a:t/>
            </a:r>
          </a:p>
          <a:p>
            <a:r>
              <a:rPr lang="en-US"/>
              <a:t>Allert, J. (2022). Domestic Minor Familial Sex Trafficking: A National Study of Prevalence, Characteristics, and Challenges across the Justice Process, p. 21.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GENERATIONAL</a:t>
            </a:r>
          </a:p>
          <a:p>
            <a:r>
              <a:rPr lang="en-US"/>
              <a:t>Sexual exploitation can continue across generations when harmful behaviors are seen as normal or are not addressed. </a:t>
            </a:r>
          </a:p>
          <a:p>
            <a:r>
              <a:rPr lang="en-US"/>
              <a:t/>
            </a:r>
          </a:p>
          <a:p>
            <a:r>
              <a:rPr lang="en-US"/>
              <a:t>Young people often learn from what they see and experience at home, which can shape their understanding of relationships and boundaries. </a:t>
            </a:r>
          </a:p>
          <a:p>
            <a:r>
              <a:rPr lang="en-US"/>
              <a:t/>
            </a:r>
          </a:p>
          <a:p>
            <a:r>
              <a:rPr lang="en-US"/>
              <a:t>When unsafe behavior continues in an environment, it can increase the risk that similar patterns are repeated. However, these patterns can be broken through awareness, education, and support from safe and trusted adults.</a:t>
            </a:r>
          </a:p>
          <a:p>
            <a:r>
              <a:rPr lang="en-US"/>
              <a:t/>
            </a:r>
          </a:p>
          <a:p>
            <a:r>
              <a:rPr lang="en-US"/>
              <a:t>Source</a:t>
            </a:r>
          </a:p>
          <a:p>
            <a:r>
              <a:rPr lang="en-US"/>
              <a:t>Henderson, M. F. (2022, September). Human Trafficking by Families. University of North Carolina</a:t>
            </a:r>
          </a:p>
          <a:p>
            <a:r>
              <a:rPr lang="en-US"/>
              <a:t>School of Government, Public Management Bulletin, No.24, Sog.unc.edu, pp. 4,5. Retrieved January 25, 2026, from https://www.sog.unc.edu/sites/default/files/reports/PMB%2024_Henderson.pdf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Education is one of the strongest tools for preventing exploitation. </a:t>
            </a:r>
          </a:p>
          <a:p>
            <a:r>
              <a:rPr lang="en-US"/>
              <a:t/>
            </a:r>
          </a:p>
          <a:p>
            <a:r>
              <a:rPr lang="en-US"/>
              <a:t>When young people understand how predators operate, they are better able to recognize manipulation and avoid dangerous situations. </a:t>
            </a:r>
          </a:p>
          <a:p>
            <a:r>
              <a:rPr lang="en-US"/>
              <a:t/>
            </a:r>
          </a:p>
          <a:p>
            <a:r>
              <a:rPr lang="en-US"/>
              <a:t>Reinforce that awareness increases safety.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GENERATIONAL</a:t>
            </a:r>
          </a:p>
          <a:p>
            <a:r>
              <a:rPr lang="en-US"/>
              <a:t>Sexual exploitation can continue across generations when harmful behaviors are seen as normal or are not addressed. </a:t>
            </a:r>
          </a:p>
          <a:p>
            <a:r>
              <a:rPr lang="en-US"/>
              <a:t/>
            </a:r>
          </a:p>
          <a:p>
            <a:r>
              <a:rPr lang="en-US"/>
              <a:t>Young people often learn from what they see and experience at home, which can shape their understanding of relationships and boundaries. </a:t>
            </a:r>
          </a:p>
          <a:p>
            <a:r>
              <a:rPr lang="en-US"/>
              <a:t/>
            </a:r>
          </a:p>
          <a:p>
            <a:r>
              <a:rPr lang="en-US"/>
              <a:t>When unsafe behavior continues in an environment, it can increase the risk that similar patterns are repeated. However, these patterns can be broken through awareness, education, and support from safe and trusted adults.</a:t>
            </a:r>
          </a:p>
          <a:p>
            <a:r>
              <a:rPr lang="en-US"/>
              <a:t/>
            </a:r>
          </a:p>
          <a:p>
            <a:r>
              <a:rPr lang="en-US"/>
              <a:t>Source</a:t>
            </a:r>
          </a:p>
          <a:p>
            <a:r>
              <a:rPr lang="en-US"/>
              <a:t>Henderson, M. F. (2022, September). Human Trafficking by Families. University of North Carolina</a:t>
            </a:r>
          </a:p>
          <a:p>
            <a:r>
              <a:rPr lang="en-US"/>
              <a:t>School of Government, Public Management Bulletin, No.24, Sog.unc.edu, pp. 4,5. Retrieved January 25, 2026, from https://www.sog.unc.edu/sites/default/files/reports/PMB%2024_Henderson.pdf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Research shows that suspected cases of familial trafficking are often reported by community members rather than professionals. </a:t>
            </a:r>
          </a:p>
          <a:p>
            <a:r>
              <a:rPr lang="en-US"/>
              <a:t/>
            </a:r>
          </a:p>
          <a:p>
            <a:r>
              <a:rPr lang="en-US"/>
              <a:t>This may be because the abuse is hidden within the family and can be difficult for systems or agencies to detect. </a:t>
            </a:r>
          </a:p>
          <a:p>
            <a:r>
              <a:rPr lang="en-US"/>
              <a:t/>
            </a:r>
          </a:p>
          <a:p>
            <a:r>
              <a:rPr lang="en-US"/>
              <a:t>Neighbors, friends, or others in the community may notice warning signs, making them more likely to choose to report concerns. </a:t>
            </a:r>
          </a:p>
          <a:p>
            <a:r>
              <a:rPr lang="en-US"/>
              <a:t/>
            </a:r>
          </a:p>
          <a:p>
            <a:r>
              <a:rPr lang="en-US"/>
              <a:t>This highlights the importance of awareness, as anyone who recognizes unsafe situations can help protect a child.</a:t>
            </a:r>
          </a:p>
          <a:p>
            <a:r>
              <a:rPr lang="en-US"/>
              <a:t/>
            </a:r>
          </a:p>
          <a:p>
            <a:r>
              <a:rPr lang="en-US"/>
              <a:t>Source</a:t>
            </a:r>
          </a:p>
          <a:p>
            <a:r>
              <a:rPr lang="en-US"/>
              <a:t>Henderson, M. F. (2022, September). Human Trafficking by Families. University of North Carolina School of Government, Public Management Bulletin, No.24, Sog.unc.edu, p. 12. Retrieved March 3, 2024, from https://www.sog.unc.edu/sites/default/files/reports/PMB%2024_Henderson.pdf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PROTECTIVE FACTORS</a:t>
            </a:r>
          </a:p>
          <a:p>
            <a:r>
              <a:rPr lang="en-US"/>
              <a:t>Protective factors are positive conditions that help reduce risk and support a young person’s safety and well-being. </a:t>
            </a:r>
          </a:p>
          <a:p>
            <a:r>
              <a:rPr lang="en-US"/>
              <a:t/>
            </a:r>
          </a:p>
          <a:p>
            <a:r>
              <a:rPr lang="en-US"/>
              <a:t>Having reliable, trustworthy adults can provide guidance, support, and protection. </a:t>
            </a:r>
          </a:p>
          <a:p>
            <a:r>
              <a:rPr lang="en-US"/>
              <a:t/>
            </a:r>
          </a:p>
          <a:p>
            <a:r>
              <a:rPr lang="en-US"/>
              <a:t>A stable home environment, including consistent routines and basic financial security, can also help reduce vulnerability. </a:t>
            </a:r>
          </a:p>
          <a:p>
            <a:r>
              <a:rPr lang="en-US"/>
              <a:t/>
            </a:r>
          </a:p>
          <a:p>
            <a:r>
              <a:rPr lang="en-US"/>
              <a:t>Strong, healthy relationships with family, peers, and other supportive individuals can create a sense of connection and belonging. </a:t>
            </a:r>
          </a:p>
          <a:p>
            <a:r>
              <a:rPr lang="en-US"/>
              <a:t/>
            </a:r>
          </a:p>
          <a:p>
            <a:r>
              <a:rPr lang="en-US"/>
              <a:t/>
            </a:r>
          </a:p>
          <a:p>
            <a:r>
              <a:rPr lang="en-US"/>
              <a:t>While these factors can lower risk, it is important to remember that exploitation can happen in any environment, and a young person is never at fault.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PROTECTIVE FACTORS</a:t>
            </a:r>
          </a:p>
          <a:p>
            <a:r>
              <a:rPr lang="en-US"/>
              <a:t>Protective factors are positive conditions that help reduce risk and support a young person’s safety and well-being. </a:t>
            </a:r>
          </a:p>
          <a:p>
            <a:r>
              <a:rPr lang="en-US"/>
              <a:t/>
            </a:r>
          </a:p>
          <a:p>
            <a:r>
              <a:rPr lang="en-US"/>
              <a:t>Having reliable, trustworthy adults can provide guidance, support, and protection. </a:t>
            </a:r>
          </a:p>
          <a:p>
            <a:r>
              <a:rPr lang="en-US"/>
              <a:t/>
            </a:r>
          </a:p>
          <a:p>
            <a:r>
              <a:rPr lang="en-US"/>
              <a:t>A stable home environment, including consistent routines and basic financial security, can also help reduce vulnerability. </a:t>
            </a:r>
          </a:p>
          <a:p>
            <a:r>
              <a:rPr lang="en-US"/>
              <a:t/>
            </a:r>
          </a:p>
          <a:p>
            <a:r>
              <a:rPr lang="en-US"/>
              <a:t>Strong, healthy relationships with family, peers, and other supportive individuals can create a sense of connection and belonging. </a:t>
            </a:r>
          </a:p>
          <a:p>
            <a:r>
              <a:rPr lang="en-US"/>
              <a:t/>
            </a:r>
          </a:p>
          <a:p>
            <a:r>
              <a:rPr lang="en-US"/>
              <a:t/>
            </a:r>
          </a:p>
          <a:p>
            <a:r>
              <a:rPr lang="en-US"/>
              <a:t>While these factors can lower risk, it is important to remember that exploitation can happen in any environment, and a young person is never at fault.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PROTECTIVE FACTORS</a:t>
            </a:r>
          </a:p>
          <a:p>
            <a:r>
              <a:rPr lang="en-US"/>
              <a:t>Protective factors are positive conditions that help reduce risk and support a young person’s safety and well-being. </a:t>
            </a:r>
          </a:p>
          <a:p>
            <a:r>
              <a:rPr lang="en-US"/>
              <a:t/>
            </a:r>
          </a:p>
          <a:p>
            <a:r>
              <a:rPr lang="en-US"/>
              <a:t>Having reliable, trustworthy adults can provide guidance, support, and protection. </a:t>
            </a:r>
          </a:p>
          <a:p>
            <a:r>
              <a:rPr lang="en-US"/>
              <a:t/>
            </a:r>
          </a:p>
          <a:p>
            <a:r>
              <a:rPr lang="en-US"/>
              <a:t>A stable home environment, including consistent routines and basic financial security, can also help reduce vulnerability. </a:t>
            </a:r>
          </a:p>
          <a:p>
            <a:r>
              <a:rPr lang="en-US"/>
              <a:t/>
            </a:r>
          </a:p>
          <a:p>
            <a:r>
              <a:rPr lang="en-US"/>
              <a:t>Strong, healthy relationships with family, peers, and other supportive individuals can create a sense of connection and belonging. </a:t>
            </a:r>
          </a:p>
          <a:p>
            <a:r>
              <a:rPr lang="en-US"/>
              <a:t/>
            </a:r>
          </a:p>
          <a:p>
            <a:r>
              <a:rPr lang="en-US"/>
              <a:t/>
            </a:r>
          </a:p>
          <a:p>
            <a:r>
              <a:rPr lang="en-US"/>
              <a:t>While these factors can lower risk, it is important to remember that exploitation can happen in any environment, and a young person is never at fault.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PROTECTIVE FACTORS</a:t>
            </a:r>
          </a:p>
          <a:p>
            <a:r>
              <a:rPr lang="en-US"/>
              <a:t>Good physical and emotional health can help young people feel more confident and better able to recognize when something is not right. </a:t>
            </a:r>
          </a:p>
          <a:p>
            <a:r>
              <a:rPr lang="en-US"/>
              <a:t/>
            </a:r>
          </a:p>
          <a:p>
            <a:r>
              <a:rPr lang="en-US"/>
              <a:t>A supportive school environment encourages learning, growth, and connection with trusted adults. </a:t>
            </a:r>
          </a:p>
          <a:p>
            <a:r>
              <a:rPr lang="en-US"/>
              <a:t/>
            </a:r>
          </a:p>
          <a:p>
            <a:r>
              <a:rPr lang="en-US"/>
              <a:t>Awareness of unsafe or manipulative situations also plays an important role in protection, helping young people recognize warning signs and seek help when needed.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PROTECTIVE FACTORS</a:t>
            </a:r>
          </a:p>
          <a:p>
            <a:r>
              <a:rPr lang="en-US"/>
              <a:t>Good physical and emotional health can help young people feel more confident and better able to recognize when something is not right. </a:t>
            </a:r>
          </a:p>
          <a:p>
            <a:r>
              <a:rPr lang="en-US"/>
              <a:t/>
            </a:r>
          </a:p>
          <a:p>
            <a:r>
              <a:rPr lang="en-US"/>
              <a:t>A supportive school environment encourages learning, growth, and connection with trusted adults. </a:t>
            </a:r>
          </a:p>
          <a:p>
            <a:r>
              <a:rPr lang="en-US"/>
              <a:t/>
            </a:r>
          </a:p>
          <a:p>
            <a:r>
              <a:rPr lang="en-US"/>
              <a:t>Awareness of unsafe or manipulative situations also plays an important role in protection, helping young people recognize warning signs and seek help when needed.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SEXUAL EXPLOITATION</a:t>
            </a:r>
          </a:p>
          <a:p>
            <a:r>
              <a:rPr lang="en-US"/>
              <a:t>Taking advantage of another person for their own benefit, especially in a sexual way, often using pressure, tricks, or control. </a:t>
            </a:r>
          </a:p>
          <a:p>
            <a:r>
              <a:rPr lang="en-US"/>
              <a:t/>
            </a:r>
          </a:p>
          <a:p>
            <a:r>
              <a:rPr lang="en-US"/>
              <a:t>Below are different forms of exploitation:</a:t>
            </a:r>
          </a:p>
          <a:p>
            <a:r>
              <a:rPr lang="en-US"/>
              <a:t/>
            </a:r>
          </a:p>
          <a:p>
            <a:r>
              <a:rPr lang="en-US"/>
              <a:t>GROOMING</a:t>
            </a:r>
          </a:p>
          <a:p>
            <a:r>
              <a:rPr lang="en-US"/>
              <a:t>Building trust, dependency, or an emotional connection to manipulate someone.</a:t>
            </a:r>
          </a:p>
          <a:p>
            <a:r>
              <a:rPr lang="en-US"/>
              <a:t/>
            </a:r>
          </a:p>
          <a:p>
            <a:r>
              <a:rPr lang="en-US"/>
              <a:t>SEXTORTION</a:t>
            </a:r>
          </a:p>
          <a:p>
            <a:r>
              <a:rPr lang="en-US"/>
              <a:t>Threatening to share embarrassing or sexual images, videos, or information to pressure someone into following demands.</a:t>
            </a:r>
          </a:p>
          <a:p>
            <a:r>
              <a:rPr lang="en-US"/>
              <a:t/>
            </a:r>
          </a:p>
          <a:p>
            <a:r>
              <a:rPr lang="en-US"/>
              <a:t>PORNOGRAPHY</a:t>
            </a:r>
          </a:p>
          <a:p>
            <a:r>
              <a:rPr lang="en-US"/>
              <a:t>Involving someone in creating sexual images who is under 18, or someone who is pressured, or unable/unwilling to give consent.</a:t>
            </a:r>
          </a:p>
          <a:p>
            <a:r>
              <a:rPr lang="en-US"/>
              <a:t/>
            </a:r>
          </a:p>
          <a:p>
            <a:r>
              <a:rPr lang="en-US"/>
              <a:t>SEX TRAFFICKING</a:t>
            </a:r>
          </a:p>
          <a:p>
            <a:r>
              <a:rPr lang="en-US"/>
              <a:t>Manipulating or forcing someone into sexual activity in exchange for money or something of value.</a:t>
            </a:r>
          </a:p>
          <a:p>
            <a:r>
              <a:rPr lang="en-US"/>
              <a:t/>
            </a:r>
          </a:p>
          <a:p>
            <a:r>
              <a:rPr lang="en-US"/>
              <a:t>Trafficking and Violence Protection Act (TVPA) of 2000 (Legal Definition):</a:t>
            </a:r>
          </a:p>
          <a:p>
            <a:r>
              <a:rPr lang="en-US"/>
              <a:t>SEX TRAFFICKING is the recruitment, harboring, transportation, provision, obtaining, patronizing, or soliciting of a person under the age of 18 for the purpose of a commercial sex act.</a:t>
            </a:r>
          </a:p>
          <a:p>
            <a:r>
              <a:rPr lang="en-US"/>
              <a:t/>
            </a:r>
          </a:p>
          <a:p>
            <a:r>
              <a:rPr lang="en-US"/>
              <a:t>TVPA link: Retrieved April 14, 2026,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PROTECTIVE FACTORS</a:t>
            </a:r>
          </a:p>
          <a:p>
            <a:r>
              <a:rPr lang="en-US"/>
              <a:t>Good physical and emotional health can help young people feel more confident and better able to recognize when something is not right. </a:t>
            </a:r>
          </a:p>
          <a:p>
            <a:r>
              <a:rPr lang="en-US"/>
              <a:t/>
            </a:r>
          </a:p>
          <a:p>
            <a:r>
              <a:rPr lang="en-US"/>
              <a:t>A supportive school environment encourages learning, growth, and connection with trusted adults. </a:t>
            </a:r>
          </a:p>
          <a:p>
            <a:r>
              <a:rPr lang="en-US"/>
              <a:t/>
            </a:r>
          </a:p>
          <a:p>
            <a:r>
              <a:rPr lang="en-US"/>
              <a:t>Awareness of unsafe or manipulative situations also plays an important role in protection, helping young people recognize warning signs and seek help when needed.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Walking Wise asked a focus group of survivors:  </a:t>
            </a:r>
          </a:p>
          <a:p>
            <a:r>
              <a:rPr lang="en-US"/>
              <a:t>What do you think young people should know about sex trafficking?</a:t>
            </a:r>
          </a:p>
          <a:p>
            <a:r>
              <a:rPr lang="en-US"/>
              <a:t/>
            </a:r>
          </a:p>
          <a:p>
            <a:r>
              <a:rPr lang="en-US"/>
              <a:t>ANSWER</a:t>
            </a:r>
          </a:p>
          <a:p>
            <a:r>
              <a:rPr lang="en-US"/>
              <a:t>The survivors agreed that the most vital information teens should know is how to ask for help.</a:t>
            </a:r>
          </a:p>
          <a:p>
            <a:r>
              <a:rPr lang="en-US"/>
              <a:t/>
            </a:r>
          </a:p>
          <a:p>
            <a:r>
              <a:rPr lang="en-US"/>
              <a:t>At the top of their list:  </a:t>
            </a:r>
          </a:p>
          <a:p>
            <a:r>
              <a:rPr lang="en-US"/>
              <a:t>Tell a TRUSTWORTHY adult.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Presenters may ask their audience to consider adding a few "hotline for help" phone numbers to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quietly get someone's attention in urgent situations.</a:t>
            </a:r>
          </a:p>
          <a:p>
            <a:r>
              <a:rPr lang="en-US"/>
              <a:t/>
            </a:r>
          </a:p>
          <a:p>
            <a:r>
              <a:rPr lang="en-US"/>
              <a:t>SILENT</a:t>
            </a:r>
          </a:p>
          <a:p>
            <a:r>
              <a:rPr lang="en-US"/>
              <a:t>It can be used silently.  </a:t>
            </a:r>
          </a:p>
          <a:p>
            <a:r>
              <a:rPr lang="en-US"/>
              <a:t/>
            </a:r>
          </a:p>
          <a:p>
            <a:r>
              <a:rPr lang="en-US"/>
              <a:t>UNTRACKABLE</a:t>
            </a:r>
          </a:p>
          <a:p>
            <a:r>
              <a:rPr lang="en-US"/>
              <a:t>It leaves no digital footprint.  </a:t>
            </a:r>
          </a:p>
          <a:p>
            <a:r>
              <a:rPr lang="en-US"/>
              <a:t/>
            </a:r>
          </a:p>
          <a:p>
            <a:r>
              <a:rPr lang="en-US"/>
              <a:t>CONCEALED</a:t>
            </a:r>
          </a:p>
          <a:p>
            <a:r>
              <a:rPr lang="en-US"/>
              <a:t>It can be done secretly when a perpetrator is in the vicinity.</a:t>
            </a:r>
          </a:p>
          <a:p>
            <a:r>
              <a:rPr lang="en-US"/>
              <a:t/>
            </a:r>
          </a:p>
          <a:p>
            <a:r>
              <a:rPr lang="en-US"/>
              <a:t>SIGNALS DISTRESS</a:t>
            </a:r>
          </a:p>
          <a:p>
            <a:r>
              <a:rPr lang="en-US"/>
              <a:t>A distressed facial expression can help others recognize that help is needed if the hand signal is not understood—but it is important not to alert the predator/trafficker, causing harm.</a:t>
            </a:r>
          </a:p>
          <a:p>
            <a:r>
              <a:rPr lang="en-US"/>
              <a:t/>
            </a:r>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Understanding vocabulary terms related to the behaviors of sexual predators can empower young people to recognize warning signs of harmful situations. </a:t>
            </a:r>
          </a:p>
          <a:p>
            <a:r>
              <a:rPr lang="en-US"/>
              <a:t/>
            </a:r>
          </a:p>
          <a:p>
            <a:r>
              <a:rPr lang="en-US"/>
              <a:t>Knowing these terms helps them identify manipulative tactics that unsafe people (predators/traffickers) use to build trust and exploit vulnerabilities. </a:t>
            </a:r>
          </a:p>
          <a:p>
            <a:r>
              <a:rPr lang="en-US"/>
              <a:t/>
            </a:r>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To access additional resources about familial trafficking, please refer to the last page of Lesson Plan #11 on the Walking Wise EducLearning Platform. </a:t>
            </a:r>
          </a:p>
          <a:p>
            <a:r>
              <a:rPr lang="en-US"/>
              <a:t/>
            </a:r>
          </a:p>
          <a:p>
            <a:r>
              <a:rPr lang="en-US"/>
              <a:t>We welcome your feedback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0.png" Type="http://schemas.openxmlformats.org/officeDocument/2006/relationships/image"/><Relationship Id="rId4" Target="../media/image2.png" Type="http://schemas.openxmlformats.org/officeDocument/2006/relationships/image"/><Relationship Id="rId5" Target="https://www.walkingwise.com"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 Id="rId6" Target="../media/image1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 Id="rId6" Target="../media/image12.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 Id="rId6" Target="../media/image13.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4.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5.xml" Type="http://schemas.openxmlformats.org/officeDocument/2006/relationships/notesSlid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6.xml" Type="http://schemas.openxmlformats.org/officeDocument/2006/relationships/notesSlid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7.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8.xml" Type="http://schemas.openxmlformats.org/officeDocument/2006/relationships/notesSlid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9.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 Id="rId6" Target="../media/image14.pn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2.xml" Type="http://schemas.openxmlformats.org/officeDocument/2006/relationships/notesSlid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3.xml" Type="http://schemas.openxmlformats.org/officeDocument/2006/relationships/notesSlid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4.xml" Type="http://schemas.openxmlformats.org/officeDocument/2006/relationships/notesSlid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5.xml" Type="http://schemas.openxmlformats.org/officeDocument/2006/relationships/notesSlid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6.xml" Type="http://schemas.openxmlformats.org/officeDocument/2006/relationships/notesSlid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 Id="rId6" Target="../media/image15.pn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1.xml" Type="http://schemas.openxmlformats.org/officeDocument/2006/relationships/notesSlide"/></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2.xml" Type="http://schemas.openxmlformats.org/officeDocument/2006/relationships/notesSlide"/></Relationships>
</file>

<file path=ppt/slides/_rels/slide6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3.xml" Type="http://schemas.openxmlformats.org/officeDocument/2006/relationships/notesSlide"/></Relationships>
</file>

<file path=ppt/slides/_rels/slide6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 Id="rId6" Target="../media/image16.png" Type="http://schemas.openxmlformats.org/officeDocument/2006/relationships/image"/></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5.xml" Type="http://schemas.openxmlformats.org/officeDocument/2006/relationships/notesSlide"/></Relationships>
</file>

<file path=ppt/slides/_rels/slide6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6.xml" Type="http://schemas.openxmlformats.org/officeDocument/2006/relationships/notesSlide"/></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7.xml" Type="http://schemas.openxmlformats.org/officeDocument/2006/relationships/notesSlide"/></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8.xml" Type="http://schemas.openxmlformats.org/officeDocument/2006/relationships/notesSlide"/></Relationships>
</file>

<file path=ppt/slides/_rels/slide6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9.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s>
</file>

<file path=ppt/slides/_rels/slide7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0.xml" Type="http://schemas.openxmlformats.org/officeDocument/2006/relationships/notesSlide"/></Relationships>
</file>

<file path=ppt/slides/_rels/slide7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1.xml" Type="http://schemas.openxmlformats.org/officeDocument/2006/relationships/notesSlide"/><Relationship Id="rId3" Target="../media/image17.png" Type="http://schemas.openxmlformats.org/officeDocument/2006/relationships/image"/></Relationships>
</file>

<file path=ppt/slides/_rels/slide7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2.xml" Type="http://schemas.openxmlformats.org/officeDocument/2006/relationships/notesSlide"/><Relationship Id="rId3" Target="../media/image18.png" Type="http://schemas.openxmlformats.org/officeDocument/2006/relationships/image"/></Relationships>
</file>

<file path=ppt/slides/_rels/slide7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3.xml" Type="http://schemas.openxmlformats.org/officeDocument/2006/relationships/notesSlide"/><Relationship Id="rId3" Target="../media/image18.png" Type="http://schemas.openxmlformats.org/officeDocument/2006/relationships/image"/></Relationships>
</file>

<file path=ppt/slides/_rels/slide7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4.xml" Type="http://schemas.openxmlformats.org/officeDocument/2006/relationships/notesSlide"/><Relationship Id="rId3" Target="../media/image18.png" Type="http://schemas.openxmlformats.org/officeDocument/2006/relationships/image"/></Relationships>
</file>

<file path=ppt/slides/_rels/slide7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5.xml" Type="http://schemas.openxmlformats.org/officeDocument/2006/relationships/notesSlide"/><Relationship Id="rId3" Target="../media/image18.png" Type="http://schemas.openxmlformats.org/officeDocument/2006/relationships/image"/></Relationships>
</file>

<file path=ppt/slides/_rels/slide7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6.xml" Type="http://schemas.openxmlformats.org/officeDocument/2006/relationships/notesSlide"/><Relationship Id="rId3" Target="../media/image18.png" Type="http://schemas.openxmlformats.org/officeDocument/2006/relationships/image"/></Relationships>
</file>

<file path=ppt/slides/_rels/slide7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7.xml" Type="http://schemas.openxmlformats.org/officeDocument/2006/relationships/notesSlide"/><Relationship Id="rId3" Target="../media/image18.png" Type="http://schemas.openxmlformats.org/officeDocument/2006/relationships/image"/></Relationships>
</file>

<file path=ppt/slides/_rels/slide7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8.xml" Type="http://schemas.openxmlformats.org/officeDocument/2006/relationships/notesSlide"/><Relationship Id="rId3" Target="../media/image19.png" Type="http://schemas.openxmlformats.org/officeDocument/2006/relationships/image"/></Relationships>
</file>

<file path=ppt/slides/_rels/slide7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9.xml" Type="http://schemas.openxmlformats.org/officeDocument/2006/relationships/notesSlide"/><Relationship Id="rId3" Target="../media/image2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8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0.xml" Type="http://schemas.openxmlformats.org/officeDocument/2006/relationships/notesSlide"/><Relationship Id="rId3" Target="../media/image21.png" Type="http://schemas.openxmlformats.org/officeDocument/2006/relationships/image"/><Relationship Id="rId4" Target="../media/image22.jpeg" Type="http://schemas.openxmlformats.org/officeDocument/2006/relationships/image"/><Relationship Id="rId5"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4522" y="414584"/>
            <a:ext cx="17417056" cy="9502173"/>
            <a:chOff x="0" y="0"/>
            <a:chExt cx="5490351" cy="2995355"/>
          </a:xfrm>
        </p:grpSpPr>
        <p:sp>
          <p:nvSpPr>
            <p:cNvPr name="Freeform 3" id="3"/>
            <p:cNvSpPr/>
            <p:nvPr/>
          </p:nvSpPr>
          <p:spPr>
            <a:xfrm flipH="false" flipV="false" rot="0">
              <a:off x="0" y="0"/>
              <a:ext cx="5490351" cy="2995355"/>
            </a:xfrm>
            <a:custGeom>
              <a:avLst/>
              <a:gdLst/>
              <a:ahLst/>
              <a:cxnLst/>
              <a:rect r="r" b="b" t="t" l="l"/>
              <a:pathLst>
                <a:path h="2995355" w="5490351">
                  <a:moveTo>
                    <a:pt x="0" y="0"/>
                  </a:moveTo>
                  <a:lnTo>
                    <a:pt x="5490351" y="0"/>
                  </a:lnTo>
                  <a:lnTo>
                    <a:pt x="5490351" y="2995355"/>
                  </a:lnTo>
                  <a:lnTo>
                    <a:pt x="0" y="2995355"/>
                  </a:lnTo>
                  <a:close/>
                </a:path>
              </a:pathLst>
            </a:custGeom>
            <a:solidFill>
              <a:srgbClr val="68D2DF"/>
            </a:solidFill>
          </p:spPr>
        </p:sp>
      </p:grpSp>
      <p:sp>
        <p:nvSpPr>
          <p:cNvPr name="TextBox 4" id="4"/>
          <p:cNvSpPr txBox="true"/>
          <p:nvPr/>
        </p:nvSpPr>
        <p:spPr>
          <a:xfrm rot="0">
            <a:off x="435472" y="5320925"/>
            <a:ext cx="17417056" cy="2580616"/>
          </a:xfrm>
          <a:prstGeom prst="rect">
            <a:avLst/>
          </a:prstGeom>
        </p:spPr>
        <p:txBody>
          <a:bodyPr anchor="t" rtlCol="false" tIns="0" lIns="0" bIns="0" rIns="0">
            <a:spAutoFit/>
          </a:bodyPr>
          <a:lstStyle/>
          <a:p>
            <a:pPr algn="ctr">
              <a:lnSpc>
                <a:spcPts val="11487"/>
              </a:lnSpc>
            </a:pPr>
            <a:r>
              <a:rPr lang="en-US" sz="12220" b="true">
                <a:solidFill>
                  <a:srgbClr val="FF6A00"/>
                </a:solidFill>
                <a:latin typeface="Cooperative Bold"/>
                <a:ea typeface="Cooperative Bold"/>
                <a:cs typeface="Cooperative Bold"/>
                <a:sym typeface="Cooperative Bold"/>
              </a:rPr>
              <a:t>family</a:t>
            </a:r>
          </a:p>
          <a:p>
            <a:pPr algn="ctr">
              <a:lnSpc>
                <a:spcPts val="8543"/>
              </a:lnSpc>
            </a:pPr>
            <a:r>
              <a:rPr lang="en-US" b="true" sz="9088">
                <a:solidFill>
                  <a:srgbClr val="FF6A00"/>
                </a:solidFill>
                <a:latin typeface="Poppins Medium 1 Bold"/>
                <a:ea typeface="Poppins Medium 1 Bold"/>
                <a:cs typeface="Poppins Medium 1 Bold"/>
                <a:sym typeface="Poppins Medium 1 Bold"/>
              </a:rPr>
              <a:t>SECRET</a:t>
            </a:r>
          </a:p>
        </p:txBody>
      </p:sp>
      <p:sp>
        <p:nvSpPr>
          <p:cNvPr name="Freeform 5" id="5"/>
          <p:cNvSpPr/>
          <p:nvPr/>
        </p:nvSpPr>
        <p:spPr>
          <a:xfrm flipH="false" flipV="false" rot="0">
            <a:off x="14931588" y="7062206"/>
            <a:ext cx="2451537" cy="2467718"/>
          </a:xfrm>
          <a:custGeom>
            <a:avLst/>
            <a:gdLst/>
            <a:ahLst/>
            <a:cxnLst/>
            <a:rect r="r" b="b" t="t" l="l"/>
            <a:pathLst>
              <a:path h="2467718" w="2451537">
                <a:moveTo>
                  <a:pt x="0" y="0"/>
                </a:moveTo>
                <a:lnTo>
                  <a:pt x="2451537" y="0"/>
                </a:lnTo>
                <a:lnTo>
                  <a:pt x="2451537" y="2467718"/>
                </a:lnTo>
                <a:lnTo>
                  <a:pt x="0" y="2467718"/>
                </a:lnTo>
                <a:lnTo>
                  <a:pt x="0" y="0"/>
                </a:lnTo>
                <a:close/>
              </a:path>
            </a:pathLst>
          </a:custGeom>
          <a:blipFill>
            <a:blip r:embed="rId3"/>
            <a:stretch>
              <a:fillRect l="0" t="0" r="0" b="0"/>
            </a:stretch>
          </a:blipFill>
        </p:spPr>
      </p:sp>
      <p:sp>
        <p:nvSpPr>
          <p:cNvPr name="Freeform 6" id="6"/>
          <p:cNvSpPr/>
          <p:nvPr/>
        </p:nvSpPr>
        <p:spPr>
          <a:xfrm flipH="false" flipV="false" rot="0">
            <a:off x="16207026" y="1028700"/>
            <a:ext cx="1052274" cy="1011802"/>
          </a:xfrm>
          <a:custGeom>
            <a:avLst/>
            <a:gdLst/>
            <a:ahLst/>
            <a:cxnLst/>
            <a:rect r="r" b="b" t="t" l="l"/>
            <a:pathLst>
              <a:path h="1011802" w="1052274">
                <a:moveTo>
                  <a:pt x="0" y="0"/>
                </a:moveTo>
                <a:lnTo>
                  <a:pt x="1052274" y="0"/>
                </a:lnTo>
                <a:lnTo>
                  <a:pt x="1052274" y="1011802"/>
                </a:lnTo>
                <a:lnTo>
                  <a:pt x="0" y="1011802"/>
                </a:lnTo>
                <a:lnTo>
                  <a:pt x="0" y="0"/>
                </a:lnTo>
                <a:close/>
              </a:path>
            </a:pathLst>
          </a:custGeom>
          <a:blipFill>
            <a:blip r:embed="rId4"/>
            <a:stretch>
              <a:fillRect l="0" t="0" r="0" b="0"/>
            </a:stretch>
          </a:blipFill>
        </p:spPr>
      </p:sp>
      <p:sp>
        <p:nvSpPr>
          <p:cNvPr name="TextBox 7" id="7"/>
          <p:cNvSpPr txBox="true"/>
          <p:nvPr/>
        </p:nvSpPr>
        <p:spPr>
          <a:xfrm rot="0">
            <a:off x="454522" y="2385219"/>
            <a:ext cx="17417056" cy="2503531"/>
          </a:xfrm>
          <a:prstGeom prst="rect">
            <a:avLst/>
          </a:prstGeom>
        </p:spPr>
        <p:txBody>
          <a:bodyPr anchor="t" rtlCol="false" tIns="0" lIns="0" bIns="0" rIns="0">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name="TextBox 8" id="8"/>
          <p:cNvSpPr txBox="true"/>
          <p:nvPr/>
        </p:nvSpPr>
        <p:spPr>
          <a:xfrm rot="0">
            <a:off x="454522" y="7952716"/>
            <a:ext cx="17417056" cy="662940"/>
          </a:xfrm>
          <a:prstGeom prst="rect">
            <a:avLst/>
          </a:prstGeom>
        </p:spPr>
        <p:txBody>
          <a:bodyPr anchor="t" rtlCol="false" tIns="0" lIns="0" bIns="0" rIns="0">
            <a:spAutoFit/>
          </a:bodyPr>
          <a:lstStyle/>
          <a:p>
            <a:pPr algn="ctr">
              <a:lnSpc>
                <a:spcPts val="5460"/>
              </a:lnSpc>
            </a:pPr>
            <a:r>
              <a:rPr lang="en-US" sz="3900">
                <a:solidFill>
                  <a:srgbClr val="FFFFFF"/>
                </a:solidFill>
                <a:latin typeface="Poppins Medium 2"/>
                <a:ea typeface="Poppins Medium 2"/>
                <a:cs typeface="Poppins Medium 2"/>
                <a:sym typeface="Poppins Medium 2"/>
              </a:rPr>
              <a:t>BY WALKING WISE</a:t>
            </a:r>
          </a:p>
        </p:txBody>
      </p:sp>
      <p:sp>
        <p:nvSpPr>
          <p:cNvPr name="TextBox 9" id="9"/>
          <p:cNvSpPr txBox="true"/>
          <p:nvPr/>
        </p:nvSpPr>
        <p:spPr>
          <a:xfrm rot="0">
            <a:off x="1028700" y="9200946"/>
            <a:ext cx="3653106" cy="257175"/>
          </a:xfrm>
          <a:prstGeom prst="rect">
            <a:avLst/>
          </a:prstGeom>
        </p:spPr>
        <p:txBody>
          <a:bodyPr anchor="t" rtlCol="false" tIns="0" lIns="0" bIns="0" rIns="0">
            <a:spAutoFit/>
          </a:bodyPr>
          <a:lstStyle/>
          <a:p>
            <a:pPr algn="l">
              <a:lnSpc>
                <a:spcPts val="2099"/>
              </a:lnSpc>
            </a:pPr>
            <a:r>
              <a:rPr lang="en-US" sz="1499">
                <a:solidFill>
                  <a:srgbClr val="303030"/>
                </a:solidFill>
                <a:latin typeface="Roboto"/>
                <a:ea typeface="Roboto"/>
                <a:cs typeface="Roboto"/>
                <a:sym typeface="Roboto"/>
              </a:rPr>
              <a:t>Presentation Updated: May 8, 2026</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74762" y="4549386"/>
            <a:ext cx="14778953"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person who abuses, manipulates, or takes advantage of others for personal gain or control.</a:t>
            </a:r>
          </a:p>
        </p:txBody>
      </p:sp>
      <p:grpSp>
        <p:nvGrpSpPr>
          <p:cNvPr name="Group 9" id="9"/>
          <p:cNvGrpSpPr/>
          <p:nvPr/>
        </p:nvGrpSpPr>
        <p:grpSpPr>
          <a:xfrm rot="0">
            <a:off x="1480713" y="3637496"/>
            <a:ext cx="4753259" cy="904943"/>
            <a:chOff x="0" y="0"/>
            <a:chExt cx="1251887" cy="238339"/>
          </a:xfrm>
        </p:grpSpPr>
        <p:sp>
          <p:nvSpPr>
            <p:cNvPr name="Freeform 10" id="10"/>
            <p:cNvSpPr/>
            <p:nvPr/>
          </p:nvSpPr>
          <p:spPr>
            <a:xfrm flipH="false" flipV="false" rot="0">
              <a:off x="0" y="0"/>
              <a:ext cx="1251887" cy="238339"/>
            </a:xfrm>
            <a:custGeom>
              <a:avLst/>
              <a:gdLst/>
              <a:ahLst/>
              <a:cxnLst/>
              <a:rect r="r" b="b" t="t" l="l"/>
              <a:pathLst>
                <a:path h="238339" w="1251887">
                  <a:moveTo>
                    <a:pt x="0" y="0"/>
                  </a:moveTo>
                  <a:lnTo>
                    <a:pt x="1251887" y="0"/>
                  </a:lnTo>
                  <a:lnTo>
                    <a:pt x="1251887" y="238339"/>
                  </a:lnTo>
                  <a:lnTo>
                    <a:pt x="0" y="238339"/>
                  </a:lnTo>
                  <a:close/>
                </a:path>
              </a:pathLst>
            </a:custGeom>
            <a:solidFill>
              <a:srgbClr val="303030"/>
            </a:solidFill>
          </p:spPr>
        </p:sp>
        <p:sp>
          <p:nvSpPr>
            <p:cNvPr name="TextBox 11" id="11"/>
            <p:cNvSpPr txBox="true"/>
            <p:nvPr/>
          </p:nvSpPr>
          <p:spPr>
            <a:xfrm>
              <a:off x="0" y="-76200"/>
              <a:ext cx="1251887"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53282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PREDATOR</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
        <p:nvSpPr>
          <p:cNvPr name="Freeform 15" id="15"/>
          <p:cNvSpPr/>
          <p:nvPr/>
        </p:nvSpPr>
        <p:spPr>
          <a:xfrm flipH="false" flipV="false" rot="0">
            <a:off x="14359058" y="7437404"/>
            <a:ext cx="2131002" cy="1389006"/>
          </a:xfrm>
          <a:custGeom>
            <a:avLst/>
            <a:gdLst/>
            <a:ahLst/>
            <a:cxnLst/>
            <a:rect r="r" b="b" t="t" l="l"/>
            <a:pathLst>
              <a:path h="1389006" w="2131002">
                <a:moveTo>
                  <a:pt x="0" y="0"/>
                </a:moveTo>
                <a:lnTo>
                  <a:pt x="2131002" y="0"/>
                </a:lnTo>
                <a:lnTo>
                  <a:pt x="2131002" y="1389006"/>
                </a:lnTo>
                <a:lnTo>
                  <a:pt x="0" y="1389006"/>
                </a:lnTo>
                <a:lnTo>
                  <a:pt x="0" y="0"/>
                </a:lnTo>
                <a:close/>
              </a:path>
            </a:pathLst>
          </a:custGeom>
          <a:blipFill>
            <a:blip r:embed="rId5"/>
            <a:stretch>
              <a:fillRect l="-23551" t="-58900" r="-26455" b="-71237"/>
            </a:stretch>
          </a:blipFill>
        </p:spPr>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31364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name="Freeform 7" id="7"/>
          <p:cNvSpPr/>
          <p:nvPr/>
        </p:nvSpPr>
        <p:spPr>
          <a:xfrm flipH="false" flipV="false" rot="0">
            <a:off x="14359058" y="7437404"/>
            <a:ext cx="2131002" cy="1389006"/>
          </a:xfrm>
          <a:custGeom>
            <a:avLst/>
            <a:gdLst/>
            <a:ahLst/>
            <a:cxnLst/>
            <a:rect r="r" b="b" t="t" l="l"/>
            <a:pathLst>
              <a:path h="1389006" w="2131002">
                <a:moveTo>
                  <a:pt x="0" y="0"/>
                </a:moveTo>
                <a:lnTo>
                  <a:pt x="2131002" y="0"/>
                </a:lnTo>
                <a:lnTo>
                  <a:pt x="2131002" y="1389006"/>
                </a:lnTo>
                <a:lnTo>
                  <a:pt x="0" y="1389006"/>
                </a:lnTo>
                <a:lnTo>
                  <a:pt x="0" y="0"/>
                </a:lnTo>
                <a:close/>
              </a:path>
            </a:pathLst>
          </a:custGeom>
          <a:blipFill>
            <a:blip r:embed="rId5"/>
            <a:stretch>
              <a:fillRect l="-23551" t="-58900" r="-26455" b="-71237"/>
            </a:stretch>
          </a:blipFill>
        </p:spPr>
      </p:sp>
      <p:grpSp>
        <p:nvGrpSpPr>
          <p:cNvPr name="Group 8" id="8"/>
          <p:cNvGrpSpPr/>
          <p:nvPr/>
        </p:nvGrpSpPr>
        <p:grpSpPr>
          <a:xfrm rot="0">
            <a:off x="1480713" y="3343501"/>
            <a:ext cx="7190725" cy="904943"/>
            <a:chOff x="0" y="0"/>
            <a:chExt cx="1893853" cy="238339"/>
          </a:xfrm>
        </p:grpSpPr>
        <p:sp>
          <p:nvSpPr>
            <p:cNvPr name="Freeform 9" id="9"/>
            <p:cNvSpPr/>
            <p:nvPr/>
          </p:nvSpPr>
          <p:spPr>
            <a:xfrm flipH="false" flipV="false" rot="0">
              <a:off x="0" y="0"/>
              <a:ext cx="1893853" cy="238339"/>
            </a:xfrm>
            <a:custGeom>
              <a:avLst/>
              <a:gdLst/>
              <a:ahLst/>
              <a:cxnLst/>
              <a:rect r="r" b="b" t="t" l="l"/>
              <a:pathLst>
                <a:path h="238339" w="1893853">
                  <a:moveTo>
                    <a:pt x="0" y="0"/>
                  </a:moveTo>
                  <a:lnTo>
                    <a:pt x="1893853" y="0"/>
                  </a:lnTo>
                  <a:lnTo>
                    <a:pt x="1893853" y="238339"/>
                  </a:lnTo>
                  <a:lnTo>
                    <a:pt x="0" y="238339"/>
                  </a:lnTo>
                  <a:close/>
                </a:path>
              </a:pathLst>
            </a:custGeom>
            <a:solidFill>
              <a:srgbClr val="303030"/>
            </a:solidFill>
          </p:spPr>
        </p:sp>
        <p:sp>
          <p:nvSpPr>
            <p:cNvPr name="TextBox 10" id="10"/>
            <p:cNvSpPr txBox="true"/>
            <p:nvPr/>
          </p:nvSpPr>
          <p:spPr>
            <a:xfrm>
              <a:off x="0" y="-76200"/>
              <a:ext cx="1893853" cy="31453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1874762" y="3219779"/>
            <a:ext cx="6965463" cy="1028702"/>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SEX TRAFFICKING</a:t>
            </a:r>
          </a:p>
        </p:txBody>
      </p:sp>
      <p:sp>
        <p:nvSpPr>
          <p:cNvPr name="TextBox 12" id="12"/>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3" id="13"/>
          <p:cNvSpPr txBox="true"/>
          <p:nvPr/>
        </p:nvSpPr>
        <p:spPr>
          <a:xfrm rot="0">
            <a:off x="1874762" y="4353202"/>
            <a:ext cx="15043997" cy="2501265"/>
          </a:xfrm>
          <a:prstGeom prst="rect">
            <a:avLst/>
          </a:prstGeom>
        </p:spPr>
        <p:txBody>
          <a:bodyPr anchor="t" rtlCol="false" tIns="0" lIns="0" bIns="0" rIns="0">
            <a:spAutoFit/>
          </a:bodyPr>
          <a:lstStyle/>
          <a:p>
            <a:pPr algn="l">
              <a:lnSpc>
                <a:spcPts val="6720"/>
              </a:lnSpc>
            </a:pPr>
            <a:r>
              <a:rPr lang="en-US" b="true" sz="4200">
                <a:solidFill>
                  <a:srgbClr val="004F59"/>
                </a:solidFill>
                <a:latin typeface="Roboto Bold"/>
                <a:ea typeface="Roboto Bold"/>
                <a:cs typeface="Roboto Bold"/>
                <a:sym typeface="Roboto Bold"/>
              </a:rPr>
              <a:t>To force (violence), fraud (trick/lies), or coerce (pressure) someone into sexual activity in exchange for money or something of value;</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1874762" y="7133884"/>
            <a:ext cx="12058256" cy="1287145"/>
          </a:xfrm>
          <a:prstGeom prst="rect">
            <a:avLst/>
          </a:prstGeom>
        </p:spPr>
        <p:txBody>
          <a:bodyPr anchor="t" rtlCol="false" tIns="0" lIns="0" bIns="0" rIns="0">
            <a:spAutoFit/>
          </a:bodyPr>
          <a:lstStyle/>
          <a:p>
            <a:pPr algn="l">
              <a:lnSpc>
                <a:spcPts val="5180"/>
              </a:lnSpc>
            </a:pPr>
            <a:r>
              <a:rPr lang="en-US" sz="3700" b="true">
                <a:solidFill>
                  <a:srgbClr val="9D1BE3"/>
                </a:solidFill>
                <a:latin typeface="Roboto Bold"/>
                <a:ea typeface="Roboto Bold"/>
                <a:cs typeface="Roboto Bold"/>
                <a:sym typeface="Roboto Bold"/>
              </a:rPr>
              <a:t>or to give someone sexual access to a child (under 18) for something of value.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328313" y="4297556"/>
            <a:ext cx="16300940" cy="2553335"/>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When a family member or caregiver allows or arranges for others to have sexual access to the family’s child/teen in exchange for something of value, such as money, drugs, or housing. </a:t>
            </a:r>
          </a:p>
        </p:txBody>
      </p:sp>
      <p:grpSp>
        <p:nvGrpSpPr>
          <p:cNvPr name="Group 9" id="9"/>
          <p:cNvGrpSpPr/>
          <p:nvPr/>
        </p:nvGrpSpPr>
        <p:grpSpPr>
          <a:xfrm rot="0">
            <a:off x="1185438" y="3299940"/>
            <a:ext cx="8416966" cy="904943"/>
            <a:chOff x="0" y="0"/>
            <a:chExt cx="2216814" cy="238339"/>
          </a:xfrm>
        </p:grpSpPr>
        <p:sp>
          <p:nvSpPr>
            <p:cNvPr name="Freeform 10" id="10"/>
            <p:cNvSpPr/>
            <p:nvPr/>
          </p:nvSpPr>
          <p:spPr>
            <a:xfrm flipH="false" flipV="false" rot="0">
              <a:off x="0" y="0"/>
              <a:ext cx="2216814" cy="238339"/>
            </a:xfrm>
            <a:custGeom>
              <a:avLst/>
              <a:gdLst/>
              <a:ahLst/>
              <a:cxnLst/>
              <a:rect r="r" b="b" t="t" l="l"/>
              <a:pathLst>
                <a:path h="238339" w="2216814">
                  <a:moveTo>
                    <a:pt x="0" y="0"/>
                  </a:moveTo>
                  <a:lnTo>
                    <a:pt x="2216814" y="0"/>
                  </a:lnTo>
                  <a:lnTo>
                    <a:pt x="2216814" y="238339"/>
                  </a:lnTo>
                  <a:lnTo>
                    <a:pt x="0" y="238339"/>
                  </a:lnTo>
                  <a:close/>
                </a:path>
              </a:pathLst>
            </a:custGeom>
            <a:solidFill>
              <a:srgbClr val="303030"/>
            </a:solidFill>
          </p:spPr>
        </p:sp>
        <p:sp>
          <p:nvSpPr>
            <p:cNvPr name="TextBox 11" id="11"/>
            <p:cNvSpPr txBox="true"/>
            <p:nvPr/>
          </p:nvSpPr>
          <p:spPr>
            <a:xfrm>
              <a:off x="0" y="-76200"/>
              <a:ext cx="2216814"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579487" y="3204794"/>
            <a:ext cx="7881903" cy="1028702"/>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FAMILY TRAFFICKER</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name="Freeform 15" id="15"/>
          <p:cNvSpPr/>
          <p:nvPr/>
        </p:nvSpPr>
        <p:spPr>
          <a:xfrm flipH="false" flipV="false" rot="0">
            <a:off x="14359058" y="7437404"/>
            <a:ext cx="2131002" cy="1389006"/>
          </a:xfrm>
          <a:custGeom>
            <a:avLst/>
            <a:gdLst/>
            <a:ahLst/>
            <a:cxnLst/>
            <a:rect r="r" b="b" t="t" l="l"/>
            <a:pathLst>
              <a:path h="1389006" w="2131002">
                <a:moveTo>
                  <a:pt x="0" y="0"/>
                </a:moveTo>
                <a:lnTo>
                  <a:pt x="2131002" y="0"/>
                </a:lnTo>
                <a:lnTo>
                  <a:pt x="2131002" y="1389006"/>
                </a:lnTo>
                <a:lnTo>
                  <a:pt x="0" y="1389006"/>
                </a:lnTo>
                <a:lnTo>
                  <a:pt x="0" y="0"/>
                </a:lnTo>
                <a:close/>
              </a:path>
            </a:pathLst>
          </a:custGeom>
          <a:blipFill>
            <a:blip r:embed="rId5"/>
            <a:stretch>
              <a:fillRect l="-23551" t="-58900" r="-26455" b="-71237"/>
            </a:stretch>
          </a:blipFill>
        </p:spPr>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7" id="17"/>
          <p:cNvSpPr txBox="true"/>
          <p:nvPr/>
        </p:nvSpPr>
        <p:spPr>
          <a:xfrm rot="0">
            <a:off x="1579487" y="7351679"/>
            <a:ext cx="8146947" cy="615950"/>
          </a:xfrm>
          <a:prstGeom prst="rect">
            <a:avLst/>
          </a:prstGeom>
        </p:spPr>
        <p:txBody>
          <a:bodyPr anchor="t" rtlCol="false" tIns="0" lIns="0" bIns="0" rIns="0">
            <a:spAutoFit/>
          </a:bodyPr>
          <a:lstStyle/>
          <a:p>
            <a:pPr algn="l">
              <a:lnSpc>
                <a:spcPts val="4900"/>
              </a:lnSpc>
            </a:pPr>
            <a:r>
              <a:rPr lang="en-US" sz="3500" b="true">
                <a:solidFill>
                  <a:srgbClr val="9D1BE3"/>
                </a:solidFill>
                <a:latin typeface="Roboto Bold"/>
                <a:ea typeface="Roboto Bold"/>
                <a:cs typeface="Roboto Bold"/>
                <a:sym typeface="Roboto Bold"/>
              </a:rPr>
              <a:t>Referred to as a familial trafficker</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38563"/>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2185804" y="4598255"/>
            <a:ext cx="11622773" cy="2113385"/>
            <a:chOff x="0" y="0"/>
            <a:chExt cx="3061142" cy="556612"/>
          </a:xfrm>
        </p:grpSpPr>
        <p:sp>
          <p:nvSpPr>
            <p:cNvPr name="Freeform 7" id="7"/>
            <p:cNvSpPr/>
            <p:nvPr/>
          </p:nvSpPr>
          <p:spPr>
            <a:xfrm flipH="false" flipV="false" rot="0">
              <a:off x="0" y="0"/>
              <a:ext cx="3061142" cy="556612"/>
            </a:xfrm>
            <a:custGeom>
              <a:avLst/>
              <a:gdLst/>
              <a:ahLst/>
              <a:cxnLst/>
              <a:rect r="r" b="b" t="t" l="l"/>
              <a:pathLst>
                <a:path h="556612" w="3061142">
                  <a:moveTo>
                    <a:pt x="0" y="0"/>
                  </a:moveTo>
                  <a:lnTo>
                    <a:pt x="3061142" y="0"/>
                  </a:lnTo>
                  <a:lnTo>
                    <a:pt x="3061142" y="556612"/>
                  </a:lnTo>
                  <a:lnTo>
                    <a:pt x="0" y="556612"/>
                  </a:lnTo>
                  <a:close/>
                </a:path>
              </a:pathLst>
            </a:custGeom>
            <a:solidFill>
              <a:srgbClr val="303030"/>
            </a:solidFill>
          </p:spPr>
        </p:sp>
        <p:sp>
          <p:nvSpPr>
            <p:cNvPr name="TextBox 8" id="8"/>
            <p:cNvSpPr txBox="true"/>
            <p:nvPr/>
          </p:nvSpPr>
          <p:spPr>
            <a:xfrm>
              <a:off x="0" y="-76200"/>
              <a:ext cx="3061142" cy="632812"/>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903106" y="4826299"/>
            <a:ext cx="12767106"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family member can be involved in trafficking a child within their family?</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1150491" y="1109322"/>
            <a:ext cx="10782698"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718186"/>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Uncles</a:t>
            </a:r>
          </a:p>
          <a:p>
            <a:pPr algn="l">
              <a:lnSpc>
                <a:spcPts val="6399"/>
              </a:lnSpc>
            </a:pPr>
            <a:r>
              <a:rPr lang="en-US" sz="3999" b="true">
                <a:solidFill>
                  <a:srgbClr val="FBFDFD"/>
                </a:solidFill>
                <a:latin typeface="Roboto Bold"/>
                <a:ea typeface="Roboto Bold"/>
                <a:cs typeface="Roboto Bold"/>
                <a:sym typeface="Roboto Bold"/>
              </a:rPr>
              <a:t>B) Fathers</a:t>
            </a:r>
          </a:p>
          <a:p>
            <a:pPr algn="l">
              <a:lnSpc>
                <a:spcPts val="6399"/>
              </a:lnSpc>
            </a:pPr>
            <a:r>
              <a:rPr lang="en-US" sz="3999" b="true">
                <a:solidFill>
                  <a:srgbClr val="FBFDFD"/>
                </a:solidFill>
                <a:latin typeface="Roboto Bold"/>
                <a:ea typeface="Roboto Bold"/>
                <a:cs typeface="Roboto Bold"/>
                <a:sym typeface="Roboto Bold"/>
              </a:rPr>
              <a:t>C) Mothers</a:t>
            </a:r>
          </a:p>
          <a:p>
            <a:pPr algn="l">
              <a:lnSpc>
                <a:spcPts val="6399"/>
              </a:lnSpc>
            </a:pPr>
            <a:r>
              <a:rPr lang="en-US" sz="3999" b="true">
                <a:solidFill>
                  <a:srgbClr val="FBFDFD"/>
                </a:solidFill>
                <a:latin typeface="Roboto Bold"/>
                <a:ea typeface="Roboto Bold"/>
                <a:cs typeface="Roboto Bold"/>
                <a:sym typeface="Roboto Bold"/>
              </a:rPr>
              <a:t>D) Grandparents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14</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009441" y="3476482"/>
            <a:ext cx="12541829" cy="10858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What family member can be involved in trafficking a child within their family?</a:t>
            </a: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665163" y="4136670"/>
            <a:ext cx="12957673" cy="287972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Many different types of family members</a:t>
            </a:r>
            <a:r>
              <a:rPr lang="en-US" sz="5499">
                <a:solidFill>
                  <a:srgbClr val="303030"/>
                </a:solidFill>
                <a:latin typeface="Roboto"/>
                <a:ea typeface="Roboto"/>
                <a:cs typeface="Roboto"/>
                <a:sym typeface="Roboto"/>
              </a:rPr>
              <a:t> can be involved in trafficking children in their family.</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15</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814764" y="9229725"/>
            <a:ext cx="8796764" cy="626745"/>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Allert, J. (2022). Domestic Minor Familial Sex Trafficking: A National Study of Prevalence, Characteristics, and Challenges across the Justice Process, p. 21. Institute for Shelter Care.</a:t>
            </a:r>
          </a:p>
          <a:p>
            <a:pPr algn="l">
              <a:lnSpc>
                <a:spcPts val="1679"/>
              </a:lnSpc>
            </a:pPr>
          </a:p>
        </p:txBody>
      </p:sp>
      <p:sp>
        <p:nvSpPr>
          <p:cNvPr name="TextBox 11" id="11"/>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grpSp>
        <p:nvGrpSpPr>
          <p:cNvPr name="Group 5" id="5"/>
          <p:cNvGrpSpPr/>
          <p:nvPr/>
        </p:nvGrpSpPr>
        <p:grpSpPr>
          <a:xfrm rot="0">
            <a:off x="1480713" y="3325452"/>
            <a:ext cx="10839145" cy="991632"/>
            <a:chOff x="0" y="0"/>
            <a:chExt cx="2854754" cy="261171"/>
          </a:xfrm>
        </p:grpSpPr>
        <p:sp>
          <p:nvSpPr>
            <p:cNvPr name="Freeform 6" id="6"/>
            <p:cNvSpPr/>
            <p:nvPr/>
          </p:nvSpPr>
          <p:spPr>
            <a:xfrm flipH="false" flipV="false" rot="0">
              <a:off x="0" y="0"/>
              <a:ext cx="2854754" cy="261171"/>
            </a:xfrm>
            <a:custGeom>
              <a:avLst/>
              <a:gdLst/>
              <a:ahLst/>
              <a:cxnLst/>
              <a:rect r="r" b="b" t="t" l="l"/>
              <a:pathLst>
                <a:path h="261171" w="2854754">
                  <a:moveTo>
                    <a:pt x="0" y="0"/>
                  </a:moveTo>
                  <a:lnTo>
                    <a:pt x="2854754" y="0"/>
                  </a:lnTo>
                  <a:lnTo>
                    <a:pt x="2854754" y="261171"/>
                  </a:lnTo>
                  <a:lnTo>
                    <a:pt x="0" y="261171"/>
                  </a:lnTo>
                  <a:close/>
                </a:path>
              </a:pathLst>
            </a:custGeom>
            <a:solidFill>
              <a:srgbClr val="303030"/>
            </a:solidFill>
          </p:spPr>
        </p:sp>
        <p:sp>
          <p:nvSpPr>
            <p:cNvPr name="TextBox 7" id="7"/>
            <p:cNvSpPr txBox="true"/>
            <p:nvPr/>
          </p:nvSpPr>
          <p:spPr>
            <a:xfrm>
              <a:off x="0" y="-76200"/>
              <a:ext cx="2854754" cy="337371"/>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885196" y="3387893"/>
            <a:ext cx="1245768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Traffickers can be Any Family Member</a:t>
            </a:r>
          </a:p>
        </p:txBody>
      </p:sp>
      <p:sp>
        <p:nvSpPr>
          <p:cNvPr name="TextBox 9" id="9"/>
          <p:cNvSpPr txBox="true"/>
          <p:nvPr/>
        </p:nvSpPr>
        <p:spPr>
          <a:xfrm rot="0">
            <a:off x="1480713" y="4812374"/>
            <a:ext cx="15461965" cy="605790"/>
          </a:xfrm>
          <a:prstGeom prst="rect">
            <a:avLst/>
          </a:prstGeom>
        </p:spPr>
        <p:txBody>
          <a:bodyPr anchor="t" rtlCol="false" tIns="0" lIns="0" bIns="0" rIns="0">
            <a:spAutoFit/>
          </a:bodyPr>
          <a:lstStyle/>
          <a:p>
            <a:pPr algn="l" marL="906780" indent="-453390" lvl="1">
              <a:lnSpc>
                <a:spcPts val="4620"/>
              </a:lnSpc>
              <a:buFont typeface="Arial"/>
              <a:buChar char="•"/>
            </a:pPr>
            <a:r>
              <a:rPr lang="en-US" b="true" sz="4200">
                <a:solidFill>
                  <a:srgbClr val="9D1BE3"/>
                </a:solidFill>
                <a:latin typeface="Roboto Bold"/>
                <a:ea typeface="Roboto Bold"/>
                <a:cs typeface="Roboto Bold"/>
                <a:sym typeface="Roboto Bold"/>
              </a:rPr>
              <a:t>Immediate Family Members</a:t>
            </a:r>
            <a:r>
              <a:rPr lang="en-US" b="true" sz="4200">
                <a:solidFill>
                  <a:srgbClr val="9D1BE3"/>
                </a:solidFill>
                <a:latin typeface="Roboto Bold"/>
                <a:ea typeface="Roboto Bold"/>
                <a:cs typeface="Roboto Bold"/>
                <a:sym typeface="Roboto Bold"/>
              </a:rPr>
              <a:t>:</a:t>
            </a:r>
            <a:r>
              <a:rPr lang="en-US" b="true" sz="4200">
                <a:solidFill>
                  <a:srgbClr val="004F59"/>
                </a:solidFill>
                <a:latin typeface="Roboto Bold"/>
                <a:ea typeface="Roboto Bold"/>
                <a:cs typeface="Roboto Bold"/>
                <a:sym typeface="Roboto Bold"/>
              </a:rPr>
              <a:t> Mothers, fathers, and siblings</a:t>
            </a:r>
          </a:p>
        </p:txBody>
      </p:sp>
      <p:sp>
        <p:nvSpPr>
          <p:cNvPr name="TextBox 10" id="10"/>
          <p:cNvSpPr txBox="true"/>
          <p:nvPr/>
        </p:nvSpPr>
        <p:spPr>
          <a:xfrm rot="0">
            <a:off x="1131441" y="1109322"/>
            <a:ext cx="12572339"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FAMILY TRAFFICKERS</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4876023" y="9214485"/>
            <a:ext cx="7654208"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Allert, J. (2022). Domestic Minor Familial Sex Trafficking: A Nati</a:t>
            </a:r>
            <a:r>
              <a:rPr lang="en-US" sz="1200">
                <a:solidFill>
                  <a:srgbClr val="004F59"/>
                </a:solidFill>
                <a:latin typeface="Roboto"/>
                <a:ea typeface="Roboto"/>
                <a:cs typeface="Roboto"/>
                <a:sym typeface="Roboto"/>
              </a:rPr>
              <a:t>onal Study of Prevalence, Characteristics, and Challenges across the Justice Process, p. 21. Institute for Shelter Care. </a:t>
            </a: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grpSp>
        <p:nvGrpSpPr>
          <p:cNvPr name="Group 5" id="5"/>
          <p:cNvGrpSpPr/>
          <p:nvPr/>
        </p:nvGrpSpPr>
        <p:grpSpPr>
          <a:xfrm rot="0">
            <a:off x="1480713" y="3325452"/>
            <a:ext cx="10839145" cy="991632"/>
            <a:chOff x="0" y="0"/>
            <a:chExt cx="2854754" cy="261171"/>
          </a:xfrm>
        </p:grpSpPr>
        <p:sp>
          <p:nvSpPr>
            <p:cNvPr name="Freeform 6" id="6"/>
            <p:cNvSpPr/>
            <p:nvPr/>
          </p:nvSpPr>
          <p:spPr>
            <a:xfrm flipH="false" flipV="false" rot="0">
              <a:off x="0" y="0"/>
              <a:ext cx="2854754" cy="261171"/>
            </a:xfrm>
            <a:custGeom>
              <a:avLst/>
              <a:gdLst/>
              <a:ahLst/>
              <a:cxnLst/>
              <a:rect r="r" b="b" t="t" l="l"/>
              <a:pathLst>
                <a:path h="261171" w="2854754">
                  <a:moveTo>
                    <a:pt x="0" y="0"/>
                  </a:moveTo>
                  <a:lnTo>
                    <a:pt x="2854754" y="0"/>
                  </a:lnTo>
                  <a:lnTo>
                    <a:pt x="2854754" y="261171"/>
                  </a:lnTo>
                  <a:lnTo>
                    <a:pt x="0" y="261171"/>
                  </a:lnTo>
                  <a:close/>
                </a:path>
              </a:pathLst>
            </a:custGeom>
            <a:solidFill>
              <a:srgbClr val="303030"/>
            </a:solidFill>
          </p:spPr>
        </p:sp>
        <p:sp>
          <p:nvSpPr>
            <p:cNvPr name="TextBox 7" id="7"/>
            <p:cNvSpPr txBox="true"/>
            <p:nvPr/>
          </p:nvSpPr>
          <p:spPr>
            <a:xfrm>
              <a:off x="0" y="-76200"/>
              <a:ext cx="2854754" cy="337371"/>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885196" y="3387893"/>
            <a:ext cx="1245768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Traffickers can be Any Family Member</a:t>
            </a:r>
          </a:p>
        </p:txBody>
      </p:sp>
      <p:sp>
        <p:nvSpPr>
          <p:cNvPr name="TextBox 9" id="9"/>
          <p:cNvSpPr txBox="true"/>
          <p:nvPr/>
        </p:nvSpPr>
        <p:spPr>
          <a:xfrm rot="0">
            <a:off x="1131441" y="1109322"/>
            <a:ext cx="12572339"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FAMILY TRAFFICKERS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4876023" y="9214485"/>
            <a:ext cx="7654208"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Allert, J. (2022). Domestic Minor Familial Sex Trafficking: A Nati</a:t>
            </a:r>
            <a:r>
              <a:rPr lang="en-US" sz="1200">
                <a:solidFill>
                  <a:srgbClr val="004F59"/>
                </a:solidFill>
                <a:latin typeface="Roboto"/>
                <a:ea typeface="Roboto"/>
                <a:cs typeface="Roboto"/>
                <a:sym typeface="Roboto"/>
              </a:rPr>
              <a:t>onal Study of Prevalence, Characteristics, and Challenges across the Justice Process, p. 21. Institute for Shelter Care. </a:t>
            </a:r>
          </a:p>
        </p:txBody>
      </p:sp>
      <p:sp>
        <p:nvSpPr>
          <p:cNvPr name="TextBox 12" id="12"/>
          <p:cNvSpPr txBox="true"/>
          <p:nvPr/>
        </p:nvSpPr>
        <p:spPr>
          <a:xfrm rot="0">
            <a:off x="1480713" y="4812374"/>
            <a:ext cx="15461965" cy="1977390"/>
          </a:xfrm>
          <a:prstGeom prst="rect">
            <a:avLst/>
          </a:prstGeom>
        </p:spPr>
        <p:txBody>
          <a:bodyPr anchor="t" rtlCol="false" tIns="0" lIns="0" bIns="0" rIns="0">
            <a:spAutoFit/>
          </a:bodyPr>
          <a:lstStyle/>
          <a:p>
            <a:pPr algn="l" marL="906780" indent="-453390" lvl="1">
              <a:lnSpc>
                <a:spcPts val="4620"/>
              </a:lnSpc>
              <a:buFont typeface="Arial"/>
              <a:buChar char="•"/>
            </a:pPr>
            <a:r>
              <a:rPr lang="en-US" b="true" sz="4200">
                <a:solidFill>
                  <a:srgbClr val="FFFFFF"/>
                </a:solidFill>
                <a:latin typeface="Roboto Bold"/>
                <a:ea typeface="Roboto Bold"/>
                <a:cs typeface="Roboto Bold"/>
                <a:sym typeface="Roboto Bold"/>
              </a:rPr>
              <a:t>Immediate Family Members</a:t>
            </a:r>
            <a:r>
              <a:rPr lang="en-US" b="true" sz="4200">
                <a:solidFill>
                  <a:srgbClr val="FFFFFF"/>
                </a:solidFill>
                <a:latin typeface="Roboto Bold"/>
                <a:ea typeface="Roboto Bold"/>
                <a:cs typeface="Roboto Bold"/>
                <a:sym typeface="Roboto Bold"/>
              </a:rPr>
              <a:t>: Mothers, fathers, and siblings</a:t>
            </a:r>
          </a:p>
          <a:p>
            <a:pPr algn="l">
              <a:lnSpc>
                <a:spcPts val="1650"/>
              </a:lnSpc>
            </a:pPr>
          </a:p>
          <a:p>
            <a:pPr algn="l" marL="906780" indent="-453390" lvl="1">
              <a:lnSpc>
                <a:spcPts val="4620"/>
              </a:lnSpc>
              <a:buFont typeface="Arial"/>
              <a:buChar char="•"/>
            </a:pPr>
            <a:r>
              <a:rPr lang="en-US" b="true" sz="4200">
                <a:solidFill>
                  <a:srgbClr val="9D1BE3"/>
                </a:solidFill>
                <a:latin typeface="Roboto Bold"/>
                <a:ea typeface="Roboto Bold"/>
                <a:cs typeface="Roboto Bold"/>
                <a:sym typeface="Roboto Bold"/>
              </a:rPr>
              <a:t>Caregivers &amp; </a:t>
            </a:r>
            <a:r>
              <a:rPr lang="en-US" b="true" sz="4200">
                <a:solidFill>
                  <a:srgbClr val="9D1BE3"/>
                </a:solidFill>
                <a:latin typeface="Roboto Bold"/>
                <a:ea typeface="Roboto Bold"/>
                <a:cs typeface="Roboto Bold"/>
                <a:sym typeface="Roboto Bold"/>
              </a:rPr>
              <a:t>Guardians:</a:t>
            </a:r>
            <a:r>
              <a:rPr lang="en-US" b="true" sz="4200">
                <a:solidFill>
                  <a:srgbClr val="004F59"/>
                </a:solidFill>
                <a:latin typeface="Roboto Bold"/>
                <a:ea typeface="Roboto Bold"/>
                <a:cs typeface="Roboto Bold"/>
                <a:sym typeface="Roboto Bold"/>
              </a:rPr>
              <a:t> Stepparents, adoptive parents, or foster parents</a:t>
            </a:r>
          </a:p>
        </p:txBody>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grpSp>
        <p:nvGrpSpPr>
          <p:cNvPr name="Group 5" id="5"/>
          <p:cNvGrpSpPr/>
          <p:nvPr/>
        </p:nvGrpSpPr>
        <p:grpSpPr>
          <a:xfrm rot="0">
            <a:off x="1480713" y="3325452"/>
            <a:ext cx="10839145" cy="991632"/>
            <a:chOff x="0" y="0"/>
            <a:chExt cx="2854754" cy="261171"/>
          </a:xfrm>
        </p:grpSpPr>
        <p:sp>
          <p:nvSpPr>
            <p:cNvPr name="Freeform 6" id="6"/>
            <p:cNvSpPr/>
            <p:nvPr/>
          </p:nvSpPr>
          <p:spPr>
            <a:xfrm flipH="false" flipV="false" rot="0">
              <a:off x="0" y="0"/>
              <a:ext cx="2854754" cy="261171"/>
            </a:xfrm>
            <a:custGeom>
              <a:avLst/>
              <a:gdLst/>
              <a:ahLst/>
              <a:cxnLst/>
              <a:rect r="r" b="b" t="t" l="l"/>
              <a:pathLst>
                <a:path h="261171" w="2854754">
                  <a:moveTo>
                    <a:pt x="0" y="0"/>
                  </a:moveTo>
                  <a:lnTo>
                    <a:pt x="2854754" y="0"/>
                  </a:lnTo>
                  <a:lnTo>
                    <a:pt x="2854754" y="261171"/>
                  </a:lnTo>
                  <a:lnTo>
                    <a:pt x="0" y="261171"/>
                  </a:lnTo>
                  <a:close/>
                </a:path>
              </a:pathLst>
            </a:custGeom>
            <a:solidFill>
              <a:srgbClr val="303030"/>
            </a:solidFill>
          </p:spPr>
        </p:sp>
        <p:sp>
          <p:nvSpPr>
            <p:cNvPr name="TextBox 7" id="7"/>
            <p:cNvSpPr txBox="true"/>
            <p:nvPr/>
          </p:nvSpPr>
          <p:spPr>
            <a:xfrm>
              <a:off x="0" y="-76200"/>
              <a:ext cx="2854754" cy="337371"/>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885196" y="3387893"/>
            <a:ext cx="1245768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Traffickers can be Any Family Member</a:t>
            </a:r>
          </a:p>
        </p:txBody>
      </p:sp>
      <p:sp>
        <p:nvSpPr>
          <p:cNvPr name="TextBox 9" id="9"/>
          <p:cNvSpPr txBox="true"/>
          <p:nvPr/>
        </p:nvSpPr>
        <p:spPr>
          <a:xfrm rot="0">
            <a:off x="1480713" y="4812374"/>
            <a:ext cx="15461965" cy="3348990"/>
          </a:xfrm>
          <a:prstGeom prst="rect">
            <a:avLst/>
          </a:prstGeom>
        </p:spPr>
        <p:txBody>
          <a:bodyPr anchor="t" rtlCol="false" tIns="0" lIns="0" bIns="0" rIns="0">
            <a:spAutoFit/>
          </a:bodyPr>
          <a:lstStyle/>
          <a:p>
            <a:pPr algn="l" marL="906780" indent="-453390" lvl="1">
              <a:lnSpc>
                <a:spcPts val="4620"/>
              </a:lnSpc>
              <a:buFont typeface="Arial"/>
              <a:buChar char="•"/>
            </a:pPr>
            <a:r>
              <a:rPr lang="en-US" b="true" sz="4200">
                <a:solidFill>
                  <a:srgbClr val="FFFFFF"/>
                </a:solidFill>
                <a:latin typeface="Roboto Bold"/>
                <a:ea typeface="Roboto Bold"/>
                <a:cs typeface="Roboto Bold"/>
                <a:sym typeface="Roboto Bold"/>
              </a:rPr>
              <a:t>Immediate Family Members</a:t>
            </a:r>
            <a:r>
              <a:rPr lang="en-US" b="true" sz="4200">
                <a:solidFill>
                  <a:srgbClr val="FFFFFF"/>
                </a:solidFill>
                <a:latin typeface="Roboto Bold"/>
                <a:ea typeface="Roboto Bold"/>
                <a:cs typeface="Roboto Bold"/>
                <a:sym typeface="Roboto Bold"/>
              </a:rPr>
              <a:t>: Mothers, fathers, and siblings</a:t>
            </a:r>
          </a:p>
          <a:p>
            <a:pPr algn="l">
              <a:lnSpc>
                <a:spcPts val="1650"/>
              </a:lnSpc>
            </a:pPr>
          </a:p>
          <a:p>
            <a:pPr algn="l" marL="906780" indent="-453390" lvl="1">
              <a:lnSpc>
                <a:spcPts val="4620"/>
              </a:lnSpc>
              <a:buFont typeface="Arial"/>
              <a:buChar char="•"/>
            </a:pPr>
            <a:r>
              <a:rPr lang="en-US" b="true" sz="4200">
                <a:solidFill>
                  <a:srgbClr val="FFFFFF"/>
                </a:solidFill>
                <a:latin typeface="Roboto Bold"/>
                <a:ea typeface="Roboto Bold"/>
                <a:cs typeface="Roboto Bold"/>
                <a:sym typeface="Roboto Bold"/>
              </a:rPr>
              <a:t>Caregivers &amp; </a:t>
            </a:r>
            <a:r>
              <a:rPr lang="en-US" b="true" sz="4200">
                <a:solidFill>
                  <a:srgbClr val="FFFFFF"/>
                </a:solidFill>
                <a:latin typeface="Roboto Bold"/>
                <a:ea typeface="Roboto Bold"/>
                <a:cs typeface="Roboto Bold"/>
                <a:sym typeface="Roboto Bold"/>
              </a:rPr>
              <a:t>Guardians: Stepparents, adoptive parents, or foster parents</a:t>
            </a:r>
          </a:p>
          <a:p>
            <a:pPr algn="l">
              <a:lnSpc>
                <a:spcPts val="1650"/>
              </a:lnSpc>
            </a:pPr>
          </a:p>
          <a:p>
            <a:pPr algn="l" marL="906780" indent="-453390" lvl="1">
              <a:lnSpc>
                <a:spcPts val="4620"/>
              </a:lnSpc>
              <a:buFont typeface="Arial"/>
              <a:buChar char="•"/>
            </a:pPr>
            <a:r>
              <a:rPr lang="en-US" b="true" sz="4200">
                <a:solidFill>
                  <a:srgbClr val="9D1BE3"/>
                </a:solidFill>
                <a:latin typeface="Roboto Bold"/>
                <a:ea typeface="Roboto Bold"/>
                <a:cs typeface="Roboto Bold"/>
                <a:sym typeface="Roboto Bold"/>
              </a:rPr>
              <a:t>Extended </a:t>
            </a:r>
            <a:r>
              <a:rPr lang="en-US" b="true" sz="4200">
                <a:solidFill>
                  <a:srgbClr val="9D1BE3"/>
                </a:solidFill>
                <a:latin typeface="Roboto Bold"/>
                <a:ea typeface="Roboto Bold"/>
                <a:cs typeface="Roboto Bold"/>
                <a:sym typeface="Roboto Bold"/>
              </a:rPr>
              <a:t>Family:</a:t>
            </a:r>
            <a:r>
              <a:rPr lang="en-US" b="true" sz="4200">
                <a:solidFill>
                  <a:srgbClr val="004F59"/>
                </a:solidFill>
                <a:latin typeface="Roboto Bold"/>
                <a:ea typeface="Roboto Bold"/>
                <a:cs typeface="Roboto Bold"/>
                <a:sym typeface="Roboto Bold"/>
              </a:rPr>
              <a:t> Uncles, aunts, grandparents, stepfamily, cousins, or other relatives</a:t>
            </a:r>
          </a:p>
        </p:txBody>
      </p:sp>
      <p:sp>
        <p:nvSpPr>
          <p:cNvPr name="TextBox 10" id="10"/>
          <p:cNvSpPr txBox="true"/>
          <p:nvPr/>
        </p:nvSpPr>
        <p:spPr>
          <a:xfrm rot="0">
            <a:off x="1131441" y="1109322"/>
            <a:ext cx="12572339"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FAMILY TRAFFICKERS</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4876023" y="9214485"/>
            <a:ext cx="7654208"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Allert, J. (2022). Domestic Minor Familial Sex Trafficking: A Nati</a:t>
            </a:r>
            <a:r>
              <a:rPr lang="en-US" sz="1200">
                <a:solidFill>
                  <a:srgbClr val="004F59"/>
                </a:solidFill>
                <a:latin typeface="Roboto"/>
                <a:ea typeface="Roboto"/>
                <a:cs typeface="Roboto"/>
                <a:sym typeface="Roboto"/>
              </a:rPr>
              <a:t>onal Study of Prevalence, Characteristics, and Challenges across the Justice Process, p. 21. Institute for Shelter Care. </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35472" y="414584"/>
            <a:ext cx="17396044" cy="9457832"/>
          </a:xfrm>
          <a:custGeom>
            <a:avLst/>
            <a:gdLst/>
            <a:ahLst/>
            <a:cxnLst/>
            <a:rect r="r" b="b" t="t" l="l"/>
            <a:pathLst>
              <a:path h="9457832" w="17396044">
                <a:moveTo>
                  <a:pt x="0" y="0"/>
                </a:moveTo>
                <a:lnTo>
                  <a:pt x="17396044" y="0"/>
                </a:lnTo>
                <a:lnTo>
                  <a:pt x="17396044" y="9457832"/>
                </a:lnTo>
                <a:lnTo>
                  <a:pt x="0" y="9457832"/>
                </a:lnTo>
                <a:lnTo>
                  <a:pt x="0" y="0"/>
                </a:lnTo>
                <a:close/>
              </a:path>
            </a:pathLst>
          </a:custGeom>
          <a:blipFill>
            <a:blip r:embed="rId3"/>
            <a:stretch>
              <a:fillRect l="-1049" t="-6103" r="-1049" b="0"/>
            </a:stretch>
          </a:blipFill>
        </p:spPr>
      </p:sp>
      <p:sp>
        <p:nvSpPr>
          <p:cNvPr name="TextBox 3" id="3"/>
          <p:cNvSpPr txBox="true"/>
          <p:nvPr/>
        </p:nvSpPr>
        <p:spPr>
          <a:xfrm rot="0">
            <a:off x="435472" y="3221354"/>
            <a:ext cx="17396044" cy="2411439"/>
          </a:xfrm>
          <a:prstGeom prst="rect">
            <a:avLst/>
          </a:prstGeom>
        </p:spPr>
        <p:txBody>
          <a:bodyPr anchor="t" rtlCol="false" tIns="0" lIns="0" bIns="0" rIns="0">
            <a:spAutoFit/>
          </a:bodyPr>
          <a:lstStyle/>
          <a:p>
            <a:pPr algn="ctr">
              <a:lnSpc>
                <a:spcPts val="19618"/>
              </a:lnSpc>
            </a:pPr>
            <a:r>
              <a:rPr lang="en-US" sz="14013" b="true">
                <a:solidFill>
                  <a:srgbClr val="303030"/>
                </a:solidFill>
                <a:latin typeface="Bebas Neue Bold"/>
                <a:ea typeface="Bebas Neue Bold"/>
                <a:cs typeface="Bebas Neue Bold"/>
                <a:sym typeface="Bebas Neue Bold"/>
              </a:rPr>
              <a:t>family secret</a:t>
            </a:r>
          </a:p>
        </p:txBody>
      </p:sp>
      <p:sp>
        <p:nvSpPr>
          <p:cNvPr name="TextBox 4" id="4"/>
          <p:cNvSpPr txBox="true"/>
          <p:nvPr/>
        </p:nvSpPr>
        <p:spPr>
          <a:xfrm rot="0">
            <a:off x="435472" y="5101901"/>
            <a:ext cx="17396044" cy="1620845"/>
          </a:xfrm>
          <a:prstGeom prst="rect">
            <a:avLst/>
          </a:prstGeom>
        </p:spPr>
        <p:txBody>
          <a:bodyPr anchor="t" rtlCol="false" tIns="0" lIns="0" bIns="0" rIns="0">
            <a:spAutoFit/>
          </a:bodyPr>
          <a:lstStyle/>
          <a:p>
            <a:pPr algn="ctr">
              <a:lnSpc>
                <a:spcPts val="13050"/>
              </a:lnSpc>
            </a:pPr>
            <a:r>
              <a:rPr lang="en-US" sz="9321" b="true">
                <a:solidFill>
                  <a:srgbClr val="FFFFFF"/>
                </a:solidFill>
                <a:latin typeface="Bebas Neue Bold"/>
                <a:ea typeface="Bebas Neue Bold"/>
                <a:cs typeface="Bebas Neue Bold"/>
                <a:sym typeface="Bebas Neue Bold"/>
              </a:rPr>
              <a:t>by walking wise</a:t>
            </a:r>
          </a:p>
        </p:txBody>
      </p:sp>
      <p:sp>
        <p:nvSpPr>
          <p:cNvPr name="Freeform 5" id="5"/>
          <p:cNvSpPr/>
          <p:nvPr/>
        </p:nvSpPr>
        <p:spPr>
          <a:xfrm flipH="false" flipV="false" rot="0">
            <a:off x="15612707" y="1028700"/>
            <a:ext cx="1646593" cy="1583262"/>
          </a:xfrm>
          <a:custGeom>
            <a:avLst/>
            <a:gdLst/>
            <a:ahLst/>
            <a:cxnLst/>
            <a:rect r="r" b="b" t="t" l="l"/>
            <a:pathLst>
              <a:path h="1583262" w="1646593">
                <a:moveTo>
                  <a:pt x="0" y="0"/>
                </a:moveTo>
                <a:lnTo>
                  <a:pt x="1646593" y="0"/>
                </a:lnTo>
                <a:lnTo>
                  <a:pt x="1646593" y="1583262"/>
                </a:lnTo>
                <a:lnTo>
                  <a:pt x="0" y="1583262"/>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grpSp>
        <p:nvGrpSpPr>
          <p:cNvPr name="Group 8" id="8"/>
          <p:cNvGrpSpPr/>
          <p:nvPr/>
        </p:nvGrpSpPr>
        <p:grpSpPr>
          <a:xfrm rot="0">
            <a:off x="5292786" y="8591854"/>
            <a:ext cx="8631917" cy="666446"/>
            <a:chOff x="0" y="0"/>
            <a:chExt cx="2663497" cy="205641"/>
          </a:xfrm>
        </p:grpSpPr>
        <p:sp>
          <p:nvSpPr>
            <p:cNvPr name="Freeform 9" id="9"/>
            <p:cNvSpPr/>
            <p:nvPr/>
          </p:nvSpPr>
          <p:spPr>
            <a:xfrm flipH="false" flipV="false" rot="0">
              <a:off x="0" y="0"/>
              <a:ext cx="2663497" cy="205641"/>
            </a:xfrm>
            <a:custGeom>
              <a:avLst/>
              <a:gdLst/>
              <a:ahLst/>
              <a:cxnLst/>
              <a:rect r="r" b="b" t="t" l="l"/>
              <a:pathLst>
                <a:path h="205641" w="2663497">
                  <a:moveTo>
                    <a:pt x="0" y="0"/>
                  </a:moveTo>
                  <a:lnTo>
                    <a:pt x="2663497" y="0"/>
                  </a:lnTo>
                  <a:lnTo>
                    <a:pt x="2663497" y="205641"/>
                  </a:lnTo>
                  <a:lnTo>
                    <a:pt x="0" y="205641"/>
                  </a:lnTo>
                  <a:close/>
                </a:path>
              </a:pathLst>
            </a:custGeom>
            <a:solidFill>
              <a:srgbClr val="FFFFFF"/>
            </a:solidFill>
          </p:spPr>
        </p:sp>
        <p:sp>
          <p:nvSpPr>
            <p:cNvPr name="TextBox 10" id="10"/>
            <p:cNvSpPr txBox="true"/>
            <p:nvPr/>
          </p:nvSpPr>
          <p:spPr>
            <a:xfrm>
              <a:off x="0" y="-76200"/>
              <a:ext cx="2663497" cy="281841"/>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5497894" y="8672821"/>
            <a:ext cx="8608725" cy="439784"/>
          </a:xfrm>
          <a:prstGeom prst="rect">
            <a:avLst/>
          </a:prstGeom>
        </p:spPr>
        <p:txBody>
          <a:bodyPr anchor="t" rtlCol="false" tIns="0" lIns="0" bIns="0" rIns="0">
            <a:spAutoFit/>
          </a:bodyPr>
          <a:lstStyle/>
          <a:p>
            <a:pPr algn="l">
              <a:lnSpc>
                <a:spcPts val="3584"/>
              </a:lnSpc>
            </a:pPr>
            <a:r>
              <a:rPr lang="en-US" sz="2560">
                <a:solidFill>
                  <a:srgbClr val="303030"/>
                </a:solidFill>
                <a:latin typeface="Roboto"/>
                <a:ea typeface="Roboto"/>
                <a:cs typeface="Roboto"/>
                <a:sym typeface="Roboto"/>
              </a:rPr>
              <a:t>Log in to </a:t>
            </a:r>
            <a:r>
              <a:rPr lang="en-US" sz="2560" u="sng">
                <a:solidFill>
                  <a:srgbClr val="303030"/>
                </a:solidFill>
                <a:latin typeface="Roboto"/>
                <a:ea typeface="Roboto"/>
                <a:cs typeface="Roboto"/>
                <a:sym typeface="Roboto"/>
                <a:hlinkClick r:id="rId5" tooltip="https://www.walkingwise.com"/>
              </a:rPr>
              <a:t>WalkingWise.com</a:t>
            </a:r>
            <a:r>
              <a:rPr lang="en-US" sz="2560">
                <a:solidFill>
                  <a:srgbClr val="303030"/>
                </a:solidFill>
                <a:latin typeface="Roboto"/>
                <a:ea typeface="Roboto"/>
                <a:cs typeface="Roboto"/>
                <a:sym typeface="Roboto"/>
              </a:rPr>
              <a:t> to access this animated video.</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9" id="9"/>
          <p:cNvSpPr txBox="true"/>
          <p:nvPr/>
        </p:nvSpPr>
        <p:spPr>
          <a:xfrm rot="0">
            <a:off x="2661083" y="2824834"/>
            <a:ext cx="8968020" cy="4182111"/>
          </a:xfrm>
          <a:prstGeom prst="rect">
            <a:avLst/>
          </a:prstGeom>
        </p:spPr>
        <p:txBody>
          <a:bodyPr anchor="t" rtlCol="false" tIns="0" lIns="0" bIns="0" rIns="0">
            <a:spAutoFit/>
          </a:bodyPr>
          <a:lstStyle/>
          <a:p>
            <a:pPr algn="l">
              <a:lnSpc>
                <a:spcPts val="3639"/>
              </a:lnSpc>
            </a:pPr>
            <a:r>
              <a:rPr lang="en-US" sz="2599" b="true">
                <a:solidFill>
                  <a:srgbClr val="9D1BE3"/>
                </a:solidFill>
                <a:latin typeface="Roboto Bold"/>
                <a:ea typeface="Roboto Bold"/>
                <a:cs typeface="Roboto Bold"/>
                <a:sym typeface="Roboto Bold"/>
              </a:rPr>
              <a:t>NOTE TO PRESENTER</a:t>
            </a:r>
          </a:p>
          <a:p>
            <a:pPr algn="l">
              <a:lnSpc>
                <a:spcPts val="2100"/>
              </a:lnSpc>
            </a:pPr>
          </a:p>
          <a:p>
            <a:pPr algn="l">
              <a:lnSpc>
                <a:spcPts val="3639"/>
              </a:lnSpc>
            </a:pPr>
            <a:r>
              <a:rPr lang="en-US" sz="2599">
                <a:solidFill>
                  <a:srgbClr val="303030"/>
                </a:solidFill>
                <a:latin typeface="Roboto"/>
                <a:ea typeface="Roboto"/>
                <a:cs typeface="Roboto"/>
                <a:sym typeface="Roboto"/>
              </a:rPr>
              <a:t>Meaningful learning takes time. By introducing topics gradually over several years, educators can create steady growth in awareness and understanding. </a:t>
            </a:r>
          </a:p>
          <a:p>
            <a:pPr algn="l">
              <a:lnSpc>
                <a:spcPts val="2100"/>
              </a:lnSpc>
            </a:pPr>
          </a:p>
          <a:p>
            <a:pPr algn="l">
              <a:lnSpc>
                <a:spcPts val="3639"/>
              </a:lnSpc>
            </a:pPr>
            <a:r>
              <a:rPr lang="en-US" sz="2599">
                <a:solidFill>
                  <a:srgbClr val="303030"/>
                </a:solidFill>
                <a:latin typeface="Roboto"/>
                <a:ea typeface="Roboto"/>
                <a:cs typeface="Roboto"/>
                <a:sym typeface="Roboto"/>
              </a:rPr>
              <a:t>Our recommended teaching plan offers a long-term path for middle and high school students to build knowledge and confidence. </a:t>
            </a:r>
          </a:p>
          <a:p>
            <a:pPr algn="l">
              <a:lnSpc>
                <a:spcPts val="3639"/>
              </a:lnSpc>
            </a:pPr>
          </a:p>
        </p:txBody>
      </p:sp>
      <p:sp>
        <p:nvSpPr>
          <p:cNvPr name="Freeform 10" id="10"/>
          <p:cNvSpPr/>
          <p:nvPr/>
        </p:nvSpPr>
        <p:spPr>
          <a:xfrm flipH="false" flipV="false" rot="0">
            <a:off x="2655524" y="7006944"/>
            <a:ext cx="2371856" cy="758994"/>
          </a:xfrm>
          <a:custGeom>
            <a:avLst/>
            <a:gdLst/>
            <a:ahLst/>
            <a:cxnLst/>
            <a:rect r="r" b="b" t="t" l="l"/>
            <a:pathLst>
              <a:path h="758994" w="2371856">
                <a:moveTo>
                  <a:pt x="0" y="0"/>
                </a:moveTo>
                <a:lnTo>
                  <a:pt x="2371856" y="0"/>
                </a:lnTo>
                <a:lnTo>
                  <a:pt x="2371856" y="758994"/>
                </a:lnTo>
                <a:lnTo>
                  <a:pt x="0" y="758994"/>
                </a:lnTo>
                <a:lnTo>
                  <a:pt x="0" y="0"/>
                </a:lnTo>
                <a:close/>
              </a:path>
            </a:pathLst>
          </a:custGeom>
          <a:blipFill>
            <a:blip r:embed="rId3"/>
            <a:stretch>
              <a:fillRect l="0" t="0" r="0" b="0"/>
            </a:stretch>
          </a:blipFill>
        </p:spPr>
      </p:sp>
      <p:grpSp>
        <p:nvGrpSpPr>
          <p:cNvPr name="Group 11" id="11"/>
          <p:cNvGrpSpPr/>
          <p:nvPr/>
        </p:nvGrpSpPr>
        <p:grpSpPr>
          <a:xfrm rot="0">
            <a:off x="13306984" y="1723391"/>
            <a:ext cx="3238839" cy="6867680"/>
            <a:chOff x="0" y="0"/>
            <a:chExt cx="822082" cy="1743154"/>
          </a:xfrm>
        </p:grpSpPr>
        <p:sp>
          <p:nvSpPr>
            <p:cNvPr name="Freeform 12" id="12"/>
            <p:cNvSpPr/>
            <p:nvPr/>
          </p:nvSpPr>
          <p:spPr>
            <a:xfrm flipH="false" flipV="false" rot="0">
              <a:off x="0" y="0"/>
              <a:ext cx="822082" cy="1743154"/>
            </a:xfrm>
            <a:custGeom>
              <a:avLst/>
              <a:gdLst/>
              <a:ahLst/>
              <a:cxnLst/>
              <a:rect r="r" b="b" t="t" l="l"/>
              <a:pathLst>
                <a:path h="1743154" w="822082">
                  <a:moveTo>
                    <a:pt x="0" y="0"/>
                  </a:moveTo>
                  <a:lnTo>
                    <a:pt x="822082" y="0"/>
                  </a:lnTo>
                  <a:lnTo>
                    <a:pt x="822082" y="1743154"/>
                  </a:lnTo>
                  <a:lnTo>
                    <a:pt x="0" y="1743154"/>
                  </a:lnTo>
                  <a:close/>
                </a:path>
              </a:pathLst>
            </a:custGeom>
            <a:solidFill>
              <a:srgbClr val="303030"/>
            </a:solidFill>
          </p:spPr>
        </p:sp>
        <p:sp>
          <p:nvSpPr>
            <p:cNvPr name="TextBox 13" id="13"/>
            <p:cNvSpPr txBox="true"/>
            <p:nvPr/>
          </p:nvSpPr>
          <p:spPr>
            <a:xfrm>
              <a:off x="0" y="-9525"/>
              <a:ext cx="822082" cy="1752679"/>
            </a:xfrm>
            <a:prstGeom prst="rect">
              <a:avLst/>
            </a:prstGeom>
          </p:spPr>
          <p:txBody>
            <a:bodyPr anchor="ctr" rtlCol="false" tIns="33546" lIns="33546" bIns="33546" rIns="33546"/>
            <a:lstStyle/>
            <a:p>
              <a:pPr algn="ctr">
                <a:lnSpc>
                  <a:spcPts val="968"/>
                </a:lnSpc>
              </a:pPr>
            </a:p>
          </p:txBody>
        </p:sp>
      </p:grpSp>
      <p:sp>
        <p:nvSpPr>
          <p:cNvPr name="AutoShape 14" id="14"/>
          <p:cNvSpPr/>
          <p:nvPr/>
        </p:nvSpPr>
        <p:spPr>
          <a:xfrm>
            <a:off x="13069631" y="2574783"/>
            <a:ext cx="3476192" cy="0"/>
          </a:xfrm>
          <a:prstGeom prst="line">
            <a:avLst/>
          </a:prstGeom>
          <a:ln cap="flat" w="66675">
            <a:solidFill>
              <a:srgbClr val="FFFFFF"/>
            </a:solidFill>
            <a:prstDash val="solid"/>
            <a:headEnd type="none" len="sm" w="sm"/>
            <a:tailEnd type="none" len="sm" w="sm"/>
          </a:ln>
        </p:spPr>
      </p:sp>
      <p:sp>
        <p:nvSpPr>
          <p:cNvPr name="TextBox 15" id="15"/>
          <p:cNvSpPr txBox="true"/>
          <p:nvPr/>
        </p:nvSpPr>
        <p:spPr>
          <a:xfrm rot="0">
            <a:off x="13750581" y="2883802"/>
            <a:ext cx="2674958" cy="518012"/>
          </a:xfrm>
          <a:prstGeom prst="rect">
            <a:avLst/>
          </a:prstGeom>
        </p:spPr>
        <p:txBody>
          <a:bodyPr anchor="t" rtlCol="false" tIns="0" lIns="0" bIns="0" rIns="0">
            <a:spAutoFit/>
          </a:bodyPr>
          <a:lstStyle/>
          <a:p>
            <a:pPr algn="l">
              <a:lnSpc>
                <a:spcPts val="2333"/>
              </a:lnSpc>
            </a:pPr>
            <a:r>
              <a:rPr lang="en-US" b="true" sz="1666" i="true">
                <a:solidFill>
                  <a:srgbClr val="FFFFFF"/>
                </a:solidFill>
                <a:latin typeface="Roboto Bold Italics"/>
                <a:ea typeface="Roboto Bold Italics"/>
                <a:cs typeface="Roboto Bold Italics"/>
                <a:sym typeface="Roboto Bold Italics"/>
              </a:rPr>
              <a:t>PARENTS &amp; STAFF</a:t>
            </a:r>
          </a:p>
          <a:p>
            <a:pPr algn="l">
              <a:lnSpc>
                <a:spcPts val="1826"/>
              </a:lnSpc>
              <a:spcBef>
                <a:spcPct val="0"/>
              </a:spcBef>
            </a:pPr>
            <a:r>
              <a:rPr lang="en-US" sz="1304">
                <a:solidFill>
                  <a:srgbClr val="FFFFFF"/>
                </a:solidFill>
                <a:latin typeface="Roboto"/>
                <a:ea typeface="Roboto"/>
                <a:cs typeface="Roboto"/>
                <a:sym typeface="Roboto"/>
              </a:rPr>
              <a:t>#1 Myths &amp; Reality</a:t>
            </a:r>
          </a:p>
        </p:txBody>
      </p:sp>
      <p:sp>
        <p:nvSpPr>
          <p:cNvPr name="TextBox 16" id="16"/>
          <p:cNvSpPr txBox="true"/>
          <p:nvPr/>
        </p:nvSpPr>
        <p:spPr>
          <a:xfrm rot="0">
            <a:off x="13306984" y="1795291"/>
            <a:ext cx="3238839" cy="612262"/>
          </a:xfrm>
          <a:prstGeom prst="rect">
            <a:avLst/>
          </a:prstGeom>
        </p:spPr>
        <p:txBody>
          <a:bodyPr anchor="t" rtlCol="false" tIns="0" lIns="0" bIns="0" rIns="0">
            <a:spAutoFit/>
          </a:bodyPr>
          <a:lstStyle/>
          <a:p>
            <a:pPr algn="ctr">
              <a:lnSpc>
                <a:spcPts val="5069"/>
              </a:lnSpc>
            </a:pPr>
            <a:r>
              <a:rPr lang="en-US" sz="3621">
                <a:solidFill>
                  <a:srgbClr val="FFFFFF"/>
                </a:solidFill>
                <a:latin typeface="Cooperative"/>
                <a:ea typeface="Cooperative"/>
                <a:cs typeface="Cooperative"/>
                <a:sym typeface="Cooperative"/>
              </a:rPr>
              <a:t>5-Year Track</a:t>
            </a:r>
          </a:p>
        </p:txBody>
      </p:sp>
      <p:sp>
        <p:nvSpPr>
          <p:cNvPr name="TextBox 17" id="17"/>
          <p:cNvSpPr txBox="true"/>
          <p:nvPr/>
        </p:nvSpPr>
        <p:spPr>
          <a:xfrm rot="0">
            <a:off x="13750581" y="4496593"/>
            <a:ext cx="2727913" cy="752905"/>
          </a:xfrm>
          <a:prstGeom prst="rect">
            <a:avLst/>
          </a:prstGeom>
        </p:spPr>
        <p:txBody>
          <a:bodyPr anchor="t" rtlCol="false" tIns="0" lIns="0" bIns="0" rIns="0">
            <a:spAutoFit/>
          </a:bodyPr>
          <a:lstStyle/>
          <a:p>
            <a:pPr algn="l">
              <a:lnSpc>
                <a:spcPts val="2333"/>
              </a:lnSpc>
            </a:pPr>
            <a:r>
              <a:rPr lang="en-US" b="true" sz="1666" i="true">
                <a:solidFill>
                  <a:srgbClr val="FFFFFF"/>
                </a:solidFill>
                <a:latin typeface="Roboto Bold Italics"/>
                <a:ea typeface="Roboto Bold Italics"/>
                <a:cs typeface="Roboto Bold Italics"/>
                <a:sym typeface="Roboto Bold Italics"/>
              </a:rPr>
              <a:t>7</a:t>
            </a:r>
            <a:r>
              <a:rPr lang="en-US" b="true" sz="1666" i="true">
                <a:solidFill>
                  <a:srgbClr val="FFFFFF"/>
                </a:solidFill>
                <a:latin typeface="Roboto Bold Italics"/>
                <a:ea typeface="Roboto Bold Italics"/>
                <a:cs typeface="Roboto Bold Italics"/>
                <a:sym typeface="Roboto Bold Italics"/>
              </a:rPr>
              <a:t>th</a:t>
            </a:r>
            <a:r>
              <a:rPr lang="en-US" b="true" sz="1666" i="true">
                <a:solidFill>
                  <a:srgbClr val="FFFFFF"/>
                </a:solidFill>
                <a:latin typeface="Roboto Bold Italics"/>
                <a:ea typeface="Roboto Bold Italics"/>
                <a:cs typeface="Roboto Bold Italics"/>
                <a:sym typeface="Roboto Bold Italics"/>
              </a:rPr>
              <a:t> GRADE</a:t>
            </a:r>
          </a:p>
          <a:p>
            <a:pPr algn="l">
              <a:lnSpc>
                <a:spcPts val="1826"/>
              </a:lnSpc>
              <a:spcBef>
                <a:spcPct val="0"/>
              </a:spcBef>
            </a:pPr>
            <a:r>
              <a:rPr lang="en-US" sz="1304">
                <a:solidFill>
                  <a:srgbClr val="FFFFFF"/>
                </a:solidFill>
                <a:latin typeface="Roboto"/>
                <a:ea typeface="Roboto"/>
                <a:cs typeface="Roboto"/>
                <a:sym typeface="Roboto"/>
              </a:rPr>
              <a:t>#4 Pornography Link</a:t>
            </a:r>
          </a:p>
          <a:p>
            <a:pPr algn="l">
              <a:lnSpc>
                <a:spcPts val="1826"/>
              </a:lnSpc>
              <a:spcBef>
                <a:spcPct val="0"/>
              </a:spcBef>
            </a:pPr>
            <a:r>
              <a:rPr lang="en-US" sz="1304">
                <a:solidFill>
                  <a:srgbClr val="FFFFFF"/>
                </a:solidFill>
                <a:latin typeface="Roboto"/>
                <a:ea typeface="Roboto"/>
                <a:cs typeface="Roboto"/>
                <a:sym typeface="Roboto"/>
              </a:rPr>
              <a:t>#5 Sextortion Scheme</a:t>
            </a:r>
          </a:p>
        </p:txBody>
      </p:sp>
      <p:sp>
        <p:nvSpPr>
          <p:cNvPr name="TextBox 18" id="18"/>
          <p:cNvSpPr txBox="true"/>
          <p:nvPr/>
        </p:nvSpPr>
        <p:spPr>
          <a:xfrm rot="0">
            <a:off x="13750581" y="5477982"/>
            <a:ext cx="2727913" cy="973537"/>
          </a:xfrm>
          <a:prstGeom prst="rect">
            <a:avLst/>
          </a:prstGeom>
        </p:spPr>
        <p:txBody>
          <a:bodyPr anchor="t" rtlCol="false" tIns="0" lIns="0" bIns="0" rIns="0">
            <a:spAutoFit/>
          </a:bodyPr>
          <a:lstStyle/>
          <a:p>
            <a:pPr algn="l">
              <a:lnSpc>
                <a:spcPts val="2333"/>
              </a:lnSpc>
            </a:pPr>
            <a:r>
              <a:rPr lang="en-US" b="true" sz="1666" i="true">
                <a:solidFill>
                  <a:srgbClr val="FFFFFF"/>
                </a:solidFill>
                <a:latin typeface="Roboto Bold Italics"/>
                <a:ea typeface="Roboto Bold Italics"/>
                <a:cs typeface="Roboto Bold Italics"/>
                <a:sym typeface="Roboto Bold Italics"/>
              </a:rPr>
              <a:t>8</a:t>
            </a:r>
            <a:r>
              <a:rPr lang="en-US" b="true" sz="1666" i="true">
                <a:solidFill>
                  <a:srgbClr val="FFFFFF"/>
                </a:solidFill>
                <a:latin typeface="Roboto Bold Italics"/>
                <a:ea typeface="Roboto Bold Italics"/>
                <a:cs typeface="Roboto Bold Italics"/>
                <a:sym typeface="Roboto Bold Italics"/>
              </a:rPr>
              <a:t>th</a:t>
            </a:r>
            <a:r>
              <a:rPr lang="en-US" b="true" sz="1666" i="true">
                <a:solidFill>
                  <a:srgbClr val="FFFFFF"/>
                </a:solidFill>
                <a:latin typeface="Roboto Bold Italics"/>
                <a:ea typeface="Roboto Bold Italics"/>
                <a:cs typeface="Roboto Bold Italics"/>
                <a:sym typeface="Roboto Bold Italics"/>
              </a:rPr>
              <a:t> GRADE</a:t>
            </a:r>
          </a:p>
          <a:p>
            <a:pPr algn="l">
              <a:lnSpc>
                <a:spcPts val="1826"/>
              </a:lnSpc>
              <a:spcBef>
                <a:spcPct val="0"/>
              </a:spcBef>
            </a:pPr>
            <a:r>
              <a:rPr lang="en-US" sz="1304">
                <a:solidFill>
                  <a:srgbClr val="FFFFFF"/>
                </a:solidFill>
                <a:latin typeface="Roboto"/>
                <a:ea typeface="Roboto"/>
                <a:cs typeface="Roboto"/>
                <a:sym typeface="Roboto"/>
              </a:rPr>
              <a:t>#6 Male Victims</a:t>
            </a:r>
          </a:p>
          <a:p>
            <a:pPr algn="l">
              <a:lnSpc>
                <a:spcPts val="1826"/>
              </a:lnSpc>
              <a:spcBef>
                <a:spcPct val="0"/>
              </a:spcBef>
            </a:pPr>
            <a:r>
              <a:rPr lang="en-US" sz="1304">
                <a:solidFill>
                  <a:srgbClr val="FFFFFF"/>
                </a:solidFill>
                <a:latin typeface="Roboto"/>
                <a:ea typeface="Roboto"/>
                <a:cs typeface="Roboto"/>
                <a:sym typeface="Roboto"/>
              </a:rPr>
              <a:t>#7 Runaways as Targets</a:t>
            </a:r>
          </a:p>
          <a:p>
            <a:pPr algn="l">
              <a:lnSpc>
                <a:spcPts val="1826"/>
              </a:lnSpc>
              <a:spcBef>
                <a:spcPct val="0"/>
              </a:spcBef>
            </a:pPr>
            <a:r>
              <a:rPr lang="en-US" sz="1304">
                <a:solidFill>
                  <a:srgbClr val="FFFFFF"/>
                </a:solidFill>
                <a:latin typeface="Roboto"/>
                <a:ea typeface="Roboto"/>
                <a:cs typeface="Roboto"/>
                <a:sym typeface="Roboto"/>
              </a:rPr>
              <a:t>#8 Rural Risks</a:t>
            </a:r>
          </a:p>
        </p:txBody>
      </p:sp>
      <p:sp>
        <p:nvSpPr>
          <p:cNvPr name="TextBox 19" id="19"/>
          <p:cNvSpPr txBox="true"/>
          <p:nvPr/>
        </p:nvSpPr>
        <p:spPr>
          <a:xfrm rot="0">
            <a:off x="13750581" y="6622457"/>
            <a:ext cx="2727913" cy="745775"/>
          </a:xfrm>
          <a:prstGeom prst="rect">
            <a:avLst/>
          </a:prstGeom>
        </p:spPr>
        <p:txBody>
          <a:bodyPr anchor="t" rtlCol="false" tIns="0" lIns="0" bIns="0" rIns="0">
            <a:spAutoFit/>
          </a:bodyPr>
          <a:lstStyle/>
          <a:p>
            <a:pPr algn="just">
              <a:lnSpc>
                <a:spcPts val="2333"/>
              </a:lnSpc>
            </a:pPr>
            <a:r>
              <a:rPr lang="en-US" b="true" sz="1666" i="true">
                <a:solidFill>
                  <a:srgbClr val="FFFFFF"/>
                </a:solidFill>
                <a:latin typeface="Roboto Bold Italics"/>
                <a:ea typeface="Roboto Bold Italics"/>
                <a:cs typeface="Roboto Bold Italics"/>
                <a:sym typeface="Roboto Bold Italics"/>
              </a:rPr>
              <a:t>9</a:t>
            </a:r>
            <a:r>
              <a:rPr lang="en-US" b="true" sz="1666" i="true">
                <a:solidFill>
                  <a:srgbClr val="FFFFFF"/>
                </a:solidFill>
                <a:latin typeface="Roboto Bold Italics"/>
                <a:ea typeface="Roboto Bold Italics"/>
                <a:cs typeface="Roboto Bold Italics"/>
                <a:sym typeface="Roboto Bold Italics"/>
              </a:rPr>
              <a:t>th</a:t>
            </a:r>
            <a:r>
              <a:rPr lang="en-US" b="true" sz="1666" i="true">
                <a:solidFill>
                  <a:srgbClr val="FFFFFF"/>
                </a:solidFill>
                <a:latin typeface="Roboto Bold Italics"/>
                <a:ea typeface="Roboto Bold Italics"/>
                <a:cs typeface="Roboto Bold Italics"/>
                <a:sym typeface="Roboto Bold Italics"/>
              </a:rPr>
              <a:t> GRADE</a:t>
            </a:r>
          </a:p>
          <a:p>
            <a:pPr algn="just">
              <a:lnSpc>
                <a:spcPts val="1826"/>
              </a:lnSpc>
            </a:pPr>
            <a:r>
              <a:rPr lang="en-US" sz="1304">
                <a:solidFill>
                  <a:srgbClr val="FFFFFF"/>
                </a:solidFill>
                <a:latin typeface="Roboto"/>
                <a:ea typeface="Roboto"/>
                <a:cs typeface="Roboto"/>
                <a:sym typeface="Roboto"/>
              </a:rPr>
              <a:t>#9 Human Traffickers</a:t>
            </a:r>
          </a:p>
          <a:p>
            <a:pPr algn="just">
              <a:lnSpc>
                <a:spcPts val="1826"/>
              </a:lnSpc>
              <a:spcBef>
                <a:spcPct val="0"/>
              </a:spcBef>
            </a:pPr>
            <a:r>
              <a:rPr lang="en-US" sz="1304">
                <a:solidFill>
                  <a:srgbClr val="FFFFFF"/>
                </a:solidFill>
                <a:latin typeface="Roboto"/>
                <a:ea typeface="Roboto"/>
                <a:cs typeface="Roboto"/>
                <a:sym typeface="Roboto"/>
              </a:rPr>
              <a:t>#10 Female &amp; Peer Recruiters</a:t>
            </a:r>
          </a:p>
        </p:txBody>
      </p:sp>
      <p:sp>
        <p:nvSpPr>
          <p:cNvPr name="TextBox 20" id="20"/>
          <p:cNvSpPr txBox="true"/>
          <p:nvPr/>
        </p:nvSpPr>
        <p:spPr>
          <a:xfrm rot="0">
            <a:off x="13817910" y="3559053"/>
            <a:ext cx="2727913" cy="752905"/>
          </a:xfrm>
          <a:prstGeom prst="rect">
            <a:avLst/>
          </a:prstGeom>
        </p:spPr>
        <p:txBody>
          <a:bodyPr anchor="t" rtlCol="false" tIns="0" lIns="0" bIns="0" rIns="0">
            <a:spAutoFit/>
          </a:bodyPr>
          <a:lstStyle/>
          <a:p>
            <a:pPr algn="l">
              <a:lnSpc>
                <a:spcPts val="2333"/>
              </a:lnSpc>
            </a:pPr>
            <a:r>
              <a:rPr lang="en-US" b="true" sz="1666" i="true">
                <a:solidFill>
                  <a:srgbClr val="FFFFFF"/>
                </a:solidFill>
                <a:latin typeface="Roboto Bold Italics"/>
                <a:ea typeface="Roboto Bold Italics"/>
                <a:cs typeface="Roboto Bold Italics"/>
                <a:sym typeface="Roboto Bold Italics"/>
              </a:rPr>
              <a:t>6</a:t>
            </a:r>
            <a:r>
              <a:rPr lang="en-US" b="true" sz="1666" i="true">
                <a:solidFill>
                  <a:srgbClr val="FFFFFF"/>
                </a:solidFill>
                <a:latin typeface="Roboto Bold Italics"/>
                <a:ea typeface="Roboto Bold Italics"/>
                <a:cs typeface="Roboto Bold Italics"/>
                <a:sym typeface="Roboto Bold Italics"/>
              </a:rPr>
              <a:t>th</a:t>
            </a:r>
            <a:r>
              <a:rPr lang="en-US" b="true" sz="1666" i="true">
                <a:solidFill>
                  <a:srgbClr val="FFFFFF"/>
                </a:solidFill>
                <a:latin typeface="Roboto Bold Italics"/>
                <a:ea typeface="Roboto Bold Italics"/>
                <a:cs typeface="Roboto Bold Italics"/>
                <a:sym typeface="Roboto Bold Italics"/>
              </a:rPr>
              <a:t> GRADE</a:t>
            </a:r>
          </a:p>
          <a:p>
            <a:pPr algn="l">
              <a:lnSpc>
                <a:spcPts val="1826"/>
              </a:lnSpc>
              <a:spcBef>
                <a:spcPct val="0"/>
              </a:spcBef>
            </a:pPr>
            <a:r>
              <a:rPr lang="en-US" sz="1304">
                <a:solidFill>
                  <a:srgbClr val="FFFFFF"/>
                </a:solidFill>
                <a:latin typeface="Roboto"/>
                <a:ea typeface="Roboto"/>
                <a:cs typeface="Roboto"/>
                <a:sym typeface="Roboto"/>
              </a:rPr>
              <a:t>#2 Trustworthy vs. Unsafe Adult</a:t>
            </a:r>
          </a:p>
          <a:p>
            <a:pPr algn="l">
              <a:lnSpc>
                <a:spcPts val="1826"/>
              </a:lnSpc>
              <a:spcBef>
                <a:spcPct val="0"/>
              </a:spcBef>
            </a:pPr>
            <a:r>
              <a:rPr lang="en-US" sz="1304">
                <a:solidFill>
                  <a:srgbClr val="FFFFFF"/>
                </a:solidFill>
                <a:latin typeface="Roboto"/>
                <a:ea typeface="Roboto"/>
                <a:cs typeface="Roboto"/>
                <a:sym typeface="Roboto"/>
              </a:rPr>
              <a:t>#3 Grooming Process</a:t>
            </a:r>
          </a:p>
        </p:txBody>
      </p:sp>
      <p:sp>
        <p:nvSpPr>
          <p:cNvPr name="TextBox 21" id="21"/>
          <p:cNvSpPr txBox="true"/>
          <p:nvPr/>
        </p:nvSpPr>
        <p:spPr>
          <a:xfrm rot="0">
            <a:off x="13750581" y="7539170"/>
            <a:ext cx="2727913" cy="745775"/>
          </a:xfrm>
          <a:prstGeom prst="rect">
            <a:avLst/>
          </a:prstGeom>
        </p:spPr>
        <p:txBody>
          <a:bodyPr anchor="t" rtlCol="false" tIns="0" lIns="0" bIns="0" rIns="0">
            <a:spAutoFit/>
          </a:bodyPr>
          <a:lstStyle/>
          <a:p>
            <a:pPr algn="just">
              <a:lnSpc>
                <a:spcPts val="2333"/>
              </a:lnSpc>
              <a:spcBef>
                <a:spcPct val="0"/>
              </a:spcBef>
            </a:pPr>
            <a:r>
              <a:rPr lang="en-US" b="true" sz="1666" i="true">
                <a:solidFill>
                  <a:srgbClr val="FFFFFF"/>
                </a:solidFill>
                <a:latin typeface="Roboto Bold Italics"/>
                <a:ea typeface="Roboto Bold Italics"/>
                <a:cs typeface="Roboto Bold Italics"/>
                <a:sym typeface="Roboto Bold Italics"/>
              </a:rPr>
              <a:t>10</a:t>
            </a:r>
            <a:r>
              <a:rPr lang="en-US" b="true" sz="1666" i="true">
                <a:solidFill>
                  <a:srgbClr val="FFFFFF"/>
                </a:solidFill>
                <a:latin typeface="Roboto Bold Italics"/>
                <a:ea typeface="Roboto Bold Italics"/>
                <a:cs typeface="Roboto Bold Italics"/>
                <a:sym typeface="Roboto Bold Italics"/>
              </a:rPr>
              <a:t>th</a:t>
            </a:r>
            <a:r>
              <a:rPr lang="en-US" b="true" sz="1666" i="true">
                <a:solidFill>
                  <a:srgbClr val="FFFFFF"/>
                </a:solidFill>
                <a:latin typeface="Roboto Bold Italics"/>
                <a:ea typeface="Roboto Bold Italics"/>
                <a:cs typeface="Roboto Bold Italics"/>
                <a:sym typeface="Roboto Bold Italics"/>
              </a:rPr>
              <a:t> GRADE</a:t>
            </a:r>
          </a:p>
          <a:p>
            <a:pPr algn="just">
              <a:lnSpc>
                <a:spcPts val="1826"/>
              </a:lnSpc>
              <a:spcBef>
                <a:spcPct val="0"/>
              </a:spcBef>
            </a:pPr>
            <a:r>
              <a:rPr lang="en-US" sz="1304">
                <a:solidFill>
                  <a:srgbClr val="FFFFFF"/>
                </a:solidFill>
                <a:latin typeface="Roboto"/>
                <a:ea typeface="Roboto"/>
                <a:cs typeface="Roboto"/>
                <a:sym typeface="Roboto"/>
              </a:rPr>
              <a:t>#11 Family Secret</a:t>
            </a:r>
          </a:p>
          <a:p>
            <a:pPr algn="just">
              <a:lnSpc>
                <a:spcPts val="1826"/>
              </a:lnSpc>
              <a:spcBef>
                <a:spcPct val="0"/>
              </a:spcBef>
            </a:pPr>
            <a:r>
              <a:rPr lang="en-US" sz="1304">
                <a:solidFill>
                  <a:srgbClr val="FFFFFF"/>
                </a:solidFill>
                <a:latin typeface="Roboto"/>
                <a:ea typeface="Roboto"/>
                <a:cs typeface="Roboto"/>
                <a:sym typeface="Roboto"/>
              </a:rPr>
              <a:t>$12 Hidden Buyers</a:t>
            </a:r>
          </a:p>
        </p:txBody>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313644"/>
            <a:ext cx="17574656" cy="9558772"/>
            <a:chOff x="0" y="0"/>
            <a:chExt cx="5540031" cy="3013197"/>
          </a:xfrm>
        </p:grpSpPr>
        <p:sp>
          <p:nvSpPr>
            <p:cNvPr name="Freeform 5" id="5"/>
            <p:cNvSpPr/>
            <p:nvPr/>
          </p:nvSpPr>
          <p:spPr>
            <a:xfrm flipH="false" flipV="false" rot="0">
              <a:off x="0" y="0"/>
              <a:ext cx="5540031" cy="3013197"/>
            </a:xfrm>
            <a:custGeom>
              <a:avLst/>
              <a:gdLst/>
              <a:ahLst/>
              <a:cxnLst/>
              <a:rect r="r" b="b" t="t" l="l"/>
              <a:pathLst>
                <a:path h="3013197" w="5540031">
                  <a:moveTo>
                    <a:pt x="0" y="0"/>
                  </a:moveTo>
                  <a:lnTo>
                    <a:pt x="5540031" y="0"/>
                  </a:lnTo>
                  <a:lnTo>
                    <a:pt x="5540031" y="3013197"/>
                  </a:lnTo>
                  <a:lnTo>
                    <a:pt x="0" y="3013197"/>
                  </a:lnTo>
                  <a:close/>
                </a:path>
              </a:pathLst>
            </a:custGeom>
            <a:solidFill>
              <a:srgbClr val="ED8B00"/>
            </a:solidFill>
          </p:spPr>
        </p:sp>
      </p:grpSp>
      <p:grpSp>
        <p:nvGrpSpPr>
          <p:cNvPr name="Group 6" id="6"/>
          <p:cNvGrpSpPr/>
          <p:nvPr/>
        </p:nvGrpSpPr>
        <p:grpSpPr>
          <a:xfrm rot="0">
            <a:off x="2175676" y="4765522"/>
            <a:ext cx="14094249" cy="2073368"/>
            <a:chOff x="0" y="0"/>
            <a:chExt cx="3712066" cy="546072"/>
          </a:xfrm>
        </p:grpSpPr>
        <p:sp>
          <p:nvSpPr>
            <p:cNvPr name="Freeform 7" id="7"/>
            <p:cNvSpPr/>
            <p:nvPr/>
          </p:nvSpPr>
          <p:spPr>
            <a:xfrm flipH="false" flipV="false" rot="0">
              <a:off x="0" y="0"/>
              <a:ext cx="3712066" cy="546072"/>
            </a:xfrm>
            <a:custGeom>
              <a:avLst/>
              <a:gdLst/>
              <a:ahLst/>
              <a:cxnLst/>
              <a:rect r="r" b="b" t="t" l="l"/>
              <a:pathLst>
                <a:path h="546072" w="3712066">
                  <a:moveTo>
                    <a:pt x="0" y="0"/>
                  </a:moveTo>
                  <a:lnTo>
                    <a:pt x="3712066" y="0"/>
                  </a:lnTo>
                  <a:lnTo>
                    <a:pt x="3712066" y="546072"/>
                  </a:lnTo>
                  <a:lnTo>
                    <a:pt x="0" y="546072"/>
                  </a:lnTo>
                  <a:close/>
                </a:path>
              </a:pathLst>
            </a:custGeom>
            <a:solidFill>
              <a:srgbClr val="303030"/>
            </a:solidFill>
          </p:spPr>
        </p:sp>
        <p:sp>
          <p:nvSpPr>
            <p:cNvPr name="TextBox 8" id="8"/>
            <p:cNvSpPr txBox="true"/>
            <p:nvPr/>
          </p:nvSpPr>
          <p:spPr>
            <a:xfrm>
              <a:off x="0" y="-76200"/>
              <a:ext cx="3712066" cy="622272"/>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3236676" y="4924000"/>
            <a:ext cx="12338286" cy="1623061"/>
          </a:xfrm>
          <a:prstGeom prst="rect">
            <a:avLst/>
          </a:prstGeom>
        </p:spPr>
        <p:txBody>
          <a:bodyPr anchor="t" rtlCol="false" tIns="0" lIns="0" bIns="0" rIns="0">
            <a:spAutoFit/>
          </a:bodyPr>
          <a:lstStyle/>
          <a:p>
            <a:pPr algn="l">
              <a:lnSpc>
                <a:spcPts val="6599"/>
              </a:lnSpc>
            </a:pPr>
            <a:r>
              <a:rPr lang="en-US" sz="4399" b="true">
                <a:solidFill>
                  <a:srgbClr val="FFFFFF"/>
                </a:solidFill>
                <a:latin typeface="Roboto Bold"/>
                <a:ea typeface="Roboto Bold"/>
                <a:cs typeface="Roboto Bold"/>
                <a:sym typeface="Roboto Bold"/>
              </a:rPr>
              <a:t>About what percentage of victims are recruited or trafficked by a family member?</a:t>
            </a:r>
          </a:p>
        </p:txBody>
      </p:sp>
      <p:sp>
        <p:nvSpPr>
          <p:cNvPr name="TextBox 10" id="10"/>
          <p:cNvSpPr txBox="true"/>
          <p:nvPr/>
        </p:nvSpPr>
        <p:spPr>
          <a:xfrm rot="0">
            <a:off x="1150491" y="1109322"/>
            <a:ext cx="10782698"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789450" y="4276287"/>
            <a:ext cx="13056969" cy="287972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About one-third (33%) </a:t>
            </a:r>
            <a:r>
              <a:rPr lang="en-US" sz="5499">
                <a:solidFill>
                  <a:srgbClr val="303030"/>
                </a:solidFill>
                <a:latin typeface="Roboto"/>
                <a:ea typeface="Roboto"/>
                <a:cs typeface="Roboto"/>
                <a:sym typeface="Roboto"/>
              </a:rPr>
              <a:t>of victims are recruited or trafficked by a member of their own family.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21</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355207" y="9282238"/>
            <a:ext cx="10883982" cy="207645"/>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Polaris. (2022). 2021 U.S. national human trafficking hotline statistics. Polaris Project.</a:t>
            </a:r>
          </a:p>
        </p:txBody>
      </p:sp>
      <p:sp>
        <p:nvSpPr>
          <p:cNvPr name="TextBox 11" id="11"/>
          <p:cNvSpPr txBox="true"/>
          <p:nvPr/>
        </p:nvSpPr>
        <p:spPr>
          <a:xfrm rot="0">
            <a:off x="106601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name="TextBox 12" id="12"/>
          <p:cNvSpPr txBox="true"/>
          <p:nvPr/>
        </p:nvSpPr>
        <p:spPr>
          <a:xfrm rot="0">
            <a:off x="7079842" y="9210675"/>
            <a:ext cx="11615795" cy="316230"/>
          </a:xfrm>
          <a:prstGeom prst="rect">
            <a:avLst/>
          </a:prstGeom>
        </p:spPr>
        <p:txBody>
          <a:bodyPr anchor="t" rtlCol="false" tIns="0" lIns="0" bIns="0" rIns="0">
            <a:spAutoFit/>
          </a:bodyPr>
          <a:lstStyle/>
          <a:p>
            <a:pPr algn="ctr">
              <a:lnSpc>
                <a:spcPts val="2520"/>
              </a:lnSpc>
            </a:pPr>
            <a:r>
              <a:rPr lang="en-US" sz="1800">
                <a:solidFill>
                  <a:srgbClr val="303030"/>
                </a:solidFill>
                <a:latin typeface="Roboto"/>
                <a:ea typeface="Roboto"/>
                <a:cs typeface="Roboto"/>
                <a:sym typeface="Roboto"/>
              </a:rPr>
              <a:t>n=10,500</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17147" y="40889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2520435" y="4994694"/>
            <a:ext cx="10454876" cy="2131734"/>
            <a:chOff x="0" y="0"/>
            <a:chExt cx="2753547" cy="561444"/>
          </a:xfrm>
        </p:grpSpPr>
        <p:sp>
          <p:nvSpPr>
            <p:cNvPr name="Freeform 7" id="7"/>
            <p:cNvSpPr/>
            <p:nvPr/>
          </p:nvSpPr>
          <p:spPr>
            <a:xfrm flipH="false" flipV="false" rot="0">
              <a:off x="0" y="0"/>
              <a:ext cx="2753547" cy="561444"/>
            </a:xfrm>
            <a:custGeom>
              <a:avLst/>
              <a:gdLst/>
              <a:ahLst/>
              <a:cxnLst/>
              <a:rect r="r" b="b" t="t" l="l"/>
              <a:pathLst>
                <a:path h="561444" w="2753547">
                  <a:moveTo>
                    <a:pt x="0" y="0"/>
                  </a:moveTo>
                  <a:lnTo>
                    <a:pt x="2753547" y="0"/>
                  </a:lnTo>
                  <a:lnTo>
                    <a:pt x="2753547" y="561444"/>
                  </a:lnTo>
                  <a:lnTo>
                    <a:pt x="0" y="561444"/>
                  </a:lnTo>
                  <a:close/>
                </a:path>
              </a:pathLst>
            </a:custGeom>
            <a:solidFill>
              <a:srgbClr val="303030"/>
            </a:solidFill>
          </p:spPr>
        </p:sp>
        <p:sp>
          <p:nvSpPr>
            <p:cNvPr name="TextBox 8" id="8"/>
            <p:cNvSpPr txBox="true"/>
            <p:nvPr/>
          </p:nvSpPr>
          <p:spPr>
            <a:xfrm>
              <a:off x="0" y="-76200"/>
              <a:ext cx="2753547" cy="637644"/>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4359058" y="7437404"/>
            <a:ext cx="2131002" cy="1389006"/>
          </a:xfrm>
          <a:custGeom>
            <a:avLst/>
            <a:gdLst/>
            <a:ahLst/>
            <a:cxnLst/>
            <a:rect r="r" b="b" t="t" l="l"/>
            <a:pathLst>
              <a:path h="1389006" w="2131002">
                <a:moveTo>
                  <a:pt x="0" y="0"/>
                </a:moveTo>
                <a:lnTo>
                  <a:pt x="2131002" y="0"/>
                </a:lnTo>
                <a:lnTo>
                  <a:pt x="2131002" y="1389006"/>
                </a:lnTo>
                <a:lnTo>
                  <a:pt x="0" y="1389006"/>
                </a:lnTo>
                <a:lnTo>
                  <a:pt x="0" y="0"/>
                </a:lnTo>
                <a:close/>
              </a:path>
            </a:pathLst>
          </a:custGeom>
          <a:blipFill>
            <a:blip r:embed="rId5"/>
            <a:stretch>
              <a:fillRect l="-23551" t="-58900" r="-26455" b="-71237"/>
            </a:stretch>
          </a:blipFill>
        </p:spPr>
      </p:sp>
      <p:grpSp>
        <p:nvGrpSpPr>
          <p:cNvPr name="Group 12" id="12"/>
          <p:cNvGrpSpPr/>
          <p:nvPr/>
        </p:nvGrpSpPr>
        <p:grpSpPr>
          <a:xfrm rot="0">
            <a:off x="14104265" y="952594"/>
            <a:ext cx="3012160" cy="3500560"/>
            <a:chOff x="0" y="0"/>
            <a:chExt cx="1144508" cy="1330082"/>
          </a:xfrm>
        </p:grpSpPr>
        <p:sp>
          <p:nvSpPr>
            <p:cNvPr name="Freeform 13" id="13"/>
            <p:cNvSpPr/>
            <p:nvPr/>
          </p:nvSpPr>
          <p:spPr>
            <a:xfrm flipH="false" flipV="false" rot="0">
              <a:off x="0" y="0"/>
              <a:ext cx="1144508" cy="1330082"/>
            </a:xfrm>
            <a:custGeom>
              <a:avLst/>
              <a:gdLst/>
              <a:ahLst/>
              <a:cxnLst/>
              <a:rect r="r" b="b" t="t" l="l"/>
              <a:pathLst>
                <a:path h="1330082" w="1144508">
                  <a:moveTo>
                    <a:pt x="0" y="0"/>
                  </a:moveTo>
                  <a:lnTo>
                    <a:pt x="1144508" y="0"/>
                  </a:lnTo>
                  <a:lnTo>
                    <a:pt x="1144508" y="1330082"/>
                  </a:lnTo>
                  <a:lnTo>
                    <a:pt x="0" y="1330082"/>
                  </a:lnTo>
                  <a:close/>
                </a:path>
              </a:pathLst>
            </a:custGeom>
            <a:solidFill>
              <a:srgbClr val="FFFFFF"/>
            </a:solidFill>
          </p:spPr>
        </p:sp>
        <p:sp>
          <p:nvSpPr>
            <p:cNvPr name="TextBox 14" id="14"/>
            <p:cNvSpPr txBox="true"/>
            <p:nvPr/>
          </p:nvSpPr>
          <p:spPr>
            <a:xfrm>
              <a:off x="0" y="-47625"/>
              <a:ext cx="1144508" cy="1377707"/>
            </a:xfrm>
            <a:prstGeom prst="rect">
              <a:avLst/>
            </a:prstGeom>
          </p:spPr>
          <p:txBody>
            <a:bodyPr anchor="ctr" rtlCol="false" tIns="50800" lIns="50800" bIns="50800" rIns="50800"/>
            <a:lstStyle/>
            <a:p>
              <a:pPr algn="ctr">
                <a:lnSpc>
                  <a:spcPts val="2100"/>
                </a:lnSpc>
              </a:pPr>
            </a:p>
          </p:txBody>
        </p:sp>
      </p:grpSp>
      <p:sp>
        <p:nvSpPr>
          <p:cNvPr name="Freeform 15" id="15"/>
          <p:cNvSpPr/>
          <p:nvPr/>
        </p:nvSpPr>
        <p:spPr>
          <a:xfrm flipH="false" flipV="false" rot="0">
            <a:off x="14227531" y="1119818"/>
            <a:ext cx="2765628" cy="2847204"/>
          </a:xfrm>
          <a:custGeom>
            <a:avLst/>
            <a:gdLst/>
            <a:ahLst/>
            <a:cxnLst/>
            <a:rect r="r" b="b" t="t" l="l"/>
            <a:pathLst>
              <a:path h="2847204" w="2765628">
                <a:moveTo>
                  <a:pt x="0" y="0"/>
                </a:moveTo>
                <a:lnTo>
                  <a:pt x="2765628" y="0"/>
                </a:lnTo>
                <a:lnTo>
                  <a:pt x="2765628" y="2847204"/>
                </a:lnTo>
                <a:lnTo>
                  <a:pt x="0" y="2847204"/>
                </a:lnTo>
                <a:lnTo>
                  <a:pt x="0" y="0"/>
                </a:lnTo>
                <a:close/>
              </a:path>
            </a:pathLst>
          </a:custGeom>
          <a:blipFill>
            <a:blip r:embed="rId6"/>
            <a:stretch>
              <a:fillRect l="0" t="-20331" r="0" b="0"/>
            </a:stretch>
          </a:blipFill>
        </p:spPr>
      </p:sp>
      <p:sp>
        <p:nvSpPr>
          <p:cNvPr name="TextBox 16" id="16"/>
          <p:cNvSpPr txBox="true"/>
          <p:nvPr/>
        </p:nvSpPr>
        <p:spPr>
          <a:xfrm rot="0">
            <a:off x="1131441" y="1109322"/>
            <a:ext cx="11602931"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name="TextBox 17" id="17"/>
          <p:cNvSpPr txBox="true"/>
          <p:nvPr/>
        </p:nvSpPr>
        <p:spPr>
          <a:xfrm rot="0">
            <a:off x="3309689" y="5218953"/>
            <a:ext cx="9851660"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is child abuse different from child exploitation?</a:t>
            </a:r>
          </a:p>
        </p:txBody>
      </p:sp>
      <p:sp>
        <p:nvSpPr>
          <p:cNvPr name="TextBox 18" id="1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name="Freeform 7" id="7"/>
          <p:cNvSpPr/>
          <p:nvPr/>
        </p:nvSpPr>
        <p:spPr>
          <a:xfrm flipH="false" flipV="false" rot="0">
            <a:off x="14359058" y="7437404"/>
            <a:ext cx="2131002" cy="1389006"/>
          </a:xfrm>
          <a:custGeom>
            <a:avLst/>
            <a:gdLst/>
            <a:ahLst/>
            <a:cxnLst/>
            <a:rect r="r" b="b" t="t" l="l"/>
            <a:pathLst>
              <a:path h="1389006" w="2131002">
                <a:moveTo>
                  <a:pt x="0" y="0"/>
                </a:moveTo>
                <a:lnTo>
                  <a:pt x="2131002" y="0"/>
                </a:lnTo>
                <a:lnTo>
                  <a:pt x="2131002" y="1389006"/>
                </a:lnTo>
                <a:lnTo>
                  <a:pt x="0" y="1389006"/>
                </a:lnTo>
                <a:lnTo>
                  <a:pt x="0" y="0"/>
                </a:lnTo>
                <a:close/>
              </a:path>
            </a:pathLst>
          </a:custGeom>
          <a:blipFill>
            <a:blip r:embed="rId5"/>
            <a:stretch>
              <a:fillRect l="-23551" t="-58900" r="-26455" b="-71237"/>
            </a:stretch>
          </a:blipFill>
        </p:spPr>
      </p:sp>
      <p:sp>
        <p:nvSpPr>
          <p:cNvPr name="TextBox 8" id="8"/>
          <p:cNvSpPr txBox="true"/>
          <p:nvPr/>
        </p:nvSpPr>
        <p:spPr>
          <a:xfrm rot="0">
            <a:off x="1751902" y="4590572"/>
            <a:ext cx="15364523" cy="3348990"/>
          </a:xfrm>
          <a:prstGeom prst="rect">
            <a:avLst/>
          </a:prstGeom>
        </p:spPr>
        <p:txBody>
          <a:bodyPr anchor="t" rtlCol="false" tIns="0" lIns="0" bIns="0" rIns="0">
            <a:spAutoFit/>
          </a:bodyPr>
          <a:lstStyle/>
          <a:p>
            <a:pPr algn="l">
              <a:lnSpc>
                <a:spcPts val="6720"/>
              </a:lnSpc>
            </a:pPr>
            <a:r>
              <a:rPr lang="en-US" b="true" sz="4200">
                <a:solidFill>
                  <a:srgbClr val="004F59"/>
                </a:solidFill>
                <a:latin typeface="Roboto Bold"/>
                <a:ea typeface="Roboto Bold"/>
                <a:cs typeface="Roboto Bold"/>
                <a:sym typeface="Roboto Bold"/>
              </a:rPr>
              <a:t>Any act (or failure to act) that causes harm, potential harm, or risk of harm to a child under 18, including physical, emotional, or sexual abuse or neglect.</a:t>
            </a:r>
          </a:p>
          <a:p>
            <a:pPr algn="l">
              <a:lnSpc>
                <a:spcPts val="6720"/>
              </a:lnSpc>
            </a:pPr>
          </a:p>
        </p:txBody>
      </p:sp>
      <p:grpSp>
        <p:nvGrpSpPr>
          <p:cNvPr name="Group 9" id="9"/>
          <p:cNvGrpSpPr/>
          <p:nvPr/>
        </p:nvGrpSpPr>
        <p:grpSpPr>
          <a:xfrm rot="0">
            <a:off x="1480713" y="3637496"/>
            <a:ext cx="5470047" cy="904943"/>
            <a:chOff x="0" y="0"/>
            <a:chExt cx="1440671" cy="238339"/>
          </a:xfrm>
        </p:grpSpPr>
        <p:sp>
          <p:nvSpPr>
            <p:cNvPr name="Freeform 10" id="10"/>
            <p:cNvSpPr/>
            <p:nvPr/>
          </p:nvSpPr>
          <p:spPr>
            <a:xfrm flipH="false" flipV="false" rot="0">
              <a:off x="0" y="0"/>
              <a:ext cx="1440671" cy="238339"/>
            </a:xfrm>
            <a:custGeom>
              <a:avLst/>
              <a:gdLst/>
              <a:ahLst/>
              <a:cxnLst/>
              <a:rect r="r" b="b" t="t" l="l"/>
              <a:pathLst>
                <a:path h="238339" w="1440671">
                  <a:moveTo>
                    <a:pt x="0" y="0"/>
                  </a:moveTo>
                  <a:lnTo>
                    <a:pt x="1440671" y="0"/>
                  </a:lnTo>
                  <a:lnTo>
                    <a:pt x="1440671" y="238339"/>
                  </a:lnTo>
                  <a:lnTo>
                    <a:pt x="0" y="238339"/>
                  </a:lnTo>
                  <a:close/>
                </a:path>
              </a:pathLst>
            </a:custGeom>
            <a:solidFill>
              <a:srgbClr val="303030"/>
            </a:solidFill>
          </p:spPr>
        </p:sp>
        <p:sp>
          <p:nvSpPr>
            <p:cNvPr name="TextBox 11" id="11"/>
            <p:cNvSpPr txBox="true"/>
            <p:nvPr/>
          </p:nvSpPr>
          <p:spPr>
            <a:xfrm>
              <a:off x="0" y="-76200"/>
              <a:ext cx="1440671"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513774"/>
            <a:ext cx="6855588" cy="1028648"/>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CHILD ABUSE</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name="Freeform 7" id="7"/>
          <p:cNvSpPr/>
          <p:nvPr/>
        </p:nvSpPr>
        <p:spPr>
          <a:xfrm flipH="false" flipV="false" rot="0">
            <a:off x="14359058" y="7437404"/>
            <a:ext cx="2131002" cy="1389006"/>
          </a:xfrm>
          <a:custGeom>
            <a:avLst/>
            <a:gdLst/>
            <a:ahLst/>
            <a:cxnLst/>
            <a:rect r="r" b="b" t="t" l="l"/>
            <a:pathLst>
              <a:path h="1389006" w="2131002">
                <a:moveTo>
                  <a:pt x="0" y="0"/>
                </a:moveTo>
                <a:lnTo>
                  <a:pt x="2131002" y="0"/>
                </a:lnTo>
                <a:lnTo>
                  <a:pt x="2131002" y="1389006"/>
                </a:lnTo>
                <a:lnTo>
                  <a:pt x="0" y="1389006"/>
                </a:lnTo>
                <a:lnTo>
                  <a:pt x="0" y="0"/>
                </a:lnTo>
                <a:close/>
              </a:path>
            </a:pathLst>
          </a:custGeom>
          <a:blipFill>
            <a:blip r:embed="rId5"/>
            <a:stretch>
              <a:fillRect l="-23551" t="-58900" r="-26455" b="-71237"/>
            </a:stretch>
          </a:blipFill>
        </p:spPr>
      </p:sp>
      <p:grpSp>
        <p:nvGrpSpPr>
          <p:cNvPr name="Group 8" id="8"/>
          <p:cNvGrpSpPr/>
          <p:nvPr/>
        </p:nvGrpSpPr>
        <p:grpSpPr>
          <a:xfrm rot="0">
            <a:off x="1480713" y="3637496"/>
            <a:ext cx="8565638" cy="904943"/>
            <a:chOff x="0" y="0"/>
            <a:chExt cx="2255970" cy="238339"/>
          </a:xfrm>
        </p:grpSpPr>
        <p:sp>
          <p:nvSpPr>
            <p:cNvPr name="Freeform 9" id="9"/>
            <p:cNvSpPr/>
            <p:nvPr/>
          </p:nvSpPr>
          <p:spPr>
            <a:xfrm flipH="false" flipV="false" rot="0">
              <a:off x="0" y="0"/>
              <a:ext cx="2255970" cy="238339"/>
            </a:xfrm>
            <a:custGeom>
              <a:avLst/>
              <a:gdLst/>
              <a:ahLst/>
              <a:cxnLst/>
              <a:rect r="r" b="b" t="t" l="l"/>
              <a:pathLst>
                <a:path h="238339" w="2255970">
                  <a:moveTo>
                    <a:pt x="0" y="0"/>
                  </a:moveTo>
                  <a:lnTo>
                    <a:pt x="2255970" y="0"/>
                  </a:lnTo>
                  <a:lnTo>
                    <a:pt x="2255970" y="238339"/>
                  </a:lnTo>
                  <a:lnTo>
                    <a:pt x="0" y="238339"/>
                  </a:lnTo>
                  <a:close/>
                </a:path>
              </a:pathLst>
            </a:custGeom>
            <a:solidFill>
              <a:srgbClr val="303030"/>
            </a:solidFill>
          </p:spPr>
        </p:sp>
        <p:sp>
          <p:nvSpPr>
            <p:cNvPr name="TextBox 10" id="10"/>
            <p:cNvSpPr txBox="true"/>
            <p:nvPr/>
          </p:nvSpPr>
          <p:spPr>
            <a:xfrm>
              <a:off x="0" y="-76200"/>
              <a:ext cx="2255970" cy="31453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1874762" y="3513774"/>
            <a:ext cx="8356941" cy="1028648"/>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CHILD EXPLOITATION</a:t>
            </a:r>
          </a:p>
        </p:txBody>
      </p:sp>
      <p:sp>
        <p:nvSpPr>
          <p:cNvPr name="TextBox 12" id="12"/>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3" id="13"/>
          <p:cNvSpPr txBox="true"/>
          <p:nvPr/>
        </p:nvSpPr>
        <p:spPr>
          <a:xfrm rot="0">
            <a:off x="1874762" y="4647197"/>
            <a:ext cx="15110258" cy="3348990"/>
          </a:xfrm>
          <a:prstGeom prst="rect">
            <a:avLst/>
          </a:prstGeom>
        </p:spPr>
        <p:txBody>
          <a:bodyPr anchor="t" rtlCol="false" tIns="0" lIns="0" bIns="0" rIns="0">
            <a:spAutoFit/>
          </a:bodyPr>
          <a:lstStyle/>
          <a:p>
            <a:pPr algn="l">
              <a:lnSpc>
                <a:spcPts val="6720"/>
              </a:lnSpc>
            </a:pPr>
            <a:r>
              <a:rPr lang="en-US" sz="4200" b="true">
                <a:solidFill>
                  <a:srgbClr val="004F59"/>
                </a:solidFill>
                <a:latin typeface="Roboto Bold"/>
                <a:ea typeface="Roboto Bold"/>
                <a:cs typeface="Roboto Bold"/>
                <a:sym typeface="Roboto Bold"/>
              </a:rPr>
              <a:t>Taking advantage of a child (under 18) in an unfair or harmful way for personal gain, often by using power, trust, or a child’s vulnerability.</a:t>
            </a:r>
          </a:p>
          <a:p>
            <a:pPr algn="l">
              <a:lnSpc>
                <a:spcPts val="6720"/>
              </a:lnSpc>
            </a:pP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grpSp>
        <p:nvGrpSpPr>
          <p:cNvPr name="Group 6" id="6"/>
          <p:cNvGrpSpPr/>
          <p:nvPr/>
        </p:nvGrpSpPr>
        <p:grpSpPr>
          <a:xfrm rot="0">
            <a:off x="1318788" y="3333064"/>
            <a:ext cx="6118332" cy="962736"/>
            <a:chOff x="0" y="0"/>
            <a:chExt cx="1611413" cy="253560"/>
          </a:xfrm>
        </p:grpSpPr>
        <p:sp>
          <p:nvSpPr>
            <p:cNvPr name="Freeform 7" id="7"/>
            <p:cNvSpPr/>
            <p:nvPr/>
          </p:nvSpPr>
          <p:spPr>
            <a:xfrm flipH="false" flipV="false" rot="0">
              <a:off x="0" y="0"/>
              <a:ext cx="1611413" cy="253560"/>
            </a:xfrm>
            <a:custGeom>
              <a:avLst/>
              <a:gdLst/>
              <a:ahLst/>
              <a:cxnLst/>
              <a:rect r="r" b="b" t="t" l="l"/>
              <a:pathLst>
                <a:path h="253560" w="1611413">
                  <a:moveTo>
                    <a:pt x="0" y="0"/>
                  </a:moveTo>
                  <a:lnTo>
                    <a:pt x="1611413" y="0"/>
                  </a:lnTo>
                  <a:lnTo>
                    <a:pt x="1611413" y="253560"/>
                  </a:lnTo>
                  <a:lnTo>
                    <a:pt x="0" y="253560"/>
                  </a:lnTo>
                  <a:close/>
                </a:path>
              </a:pathLst>
            </a:custGeom>
            <a:solidFill>
              <a:srgbClr val="303030"/>
            </a:solidFill>
          </p:spPr>
        </p:sp>
        <p:sp>
          <p:nvSpPr>
            <p:cNvPr name="TextBox 8" id="8"/>
            <p:cNvSpPr txBox="true"/>
            <p:nvPr/>
          </p:nvSpPr>
          <p:spPr>
            <a:xfrm>
              <a:off x="0" y="-76200"/>
              <a:ext cx="1611413" cy="329760"/>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617637" y="3381081"/>
            <a:ext cx="6419360" cy="771451"/>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Forms of Child Abuse</a:t>
            </a:r>
          </a:p>
        </p:txBody>
      </p:sp>
      <p:sp>
        <p:nvSpPr>
          <p:cNvPr name="TextBox 10" id="10"/>
          <p:cNvSpPr txBox="true"/>
          <p:nvPr/>
        </p:nvSpPr>
        <p:spPr>
          <a:xfrm rot="0">
            <a:off x="828675" y="4680615"/>
            <a:ext cx="17023853" cy="721995"/>
          </a:xfrm>
          <a:prstGeom prst="rect">
            <a:avLst/>
          </a:prstGeom>
        </p:spPr>
        <p:txBody>
          <a:bodyPr anchor="t" rtlCol="false" tIns="0" lIns="0" bIns="0" rIns="0">
            <a:spAutoFit/>
          </a:bodyPr>
          <a:lstStyle/>
          <a:p>
            <a:pPr algn="l" marL="906780" indent="-453390" lvl="1">
              <a:lnSpc>
                <a:spcPts val="5880"/>
              </a:lnSpc>
              <a:buFont typeface="Arial"/>
              <a:buChar char="•"/>
            </a:pPr>
            <a:r>
              <a:rPr lang="en-US" b="true" sz="4200">
                <a:solidFill>
                  <a:srgbClr val="9D1BE3"/>
                </a:solidFill>
                <a:latin typeface="Roboto Bold"/>
                <a:ea typeface="Roboto Bold"/>
                <a:cs typeface="Roboto Bold"/>
                <a:sym typeface="Roboto Bold"/>
              </a:rPr>
              <a:t>Sexual Abuse:</a:t>
            </a:r>
            <a:r>
              <a:rPr lang="en-US" b="true" sz="4200">
                <a:solidFill>
                  <a:srgbClr val="004F59"/>
                </a:solidFill>
                <a:latin typeface="Roboto Bold"/>
                <a:ea typeface="Roboto Bold"/>
                <a:cs typeface="Roboto Bold"/>
                <a:sym typeface="Roboto Bold"/>
              </a:rPr>
              <a:t> Inappropriate sexual behavior toward a child</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4614905" y="9192629"/>
            <a:ext cx="9318112" cy="207719"/>
          </a:xfrm>
          <a:prstGeom prst="rect">
            <a:avLst/>
          </a:prstGeom>
        </p:spPr>
        <p:txBody>
          <a:bodyPr anchor="t" rtlCol="false" tIns="0" lIns="0" bIns="0" rIns="0">
            <a:spAutoFit/>
          </a:bodyPr>
          <a:lstStyle/>
          <a:p>
            <a:pPr algn="just">
              <a:lnSpc>
                <a:spcPts val="1679"/>
              </a:lnSpc>
            </a:pPr>
            <a:r>
              <a:rPr lang="en-US" sz="1200">
                <a:solidFill>
                  <a:srgbClr val="004F59"/>
                </a:solidFill>
                <a:latin typeface="Roboto"/>
                <a:ea typeface="Roboto"/>
                <a:cs typeface="Roboto"/>
                <a:sym typeface="Roboto"/>
              </a:rPr>
              <a:t>Joan A. Reid, Juliana Huard, &amp; Rachael A. Haskell (2015). Family-facilitated juvenile sex trafficking, Journ</a:t>
            </a:r>
            <a:r>
              <a:rPr lang="en-US" sz="1200">
                <a:solidFill>
                  <a:srgbClr val="004F59"/>
                </a:solidFill>
                <a:latin typeface="Roboto"/>
                <a:ea typeface="Roboto"/>
                <a:cs typeface="Roboto"/>
                <a:sym typeface="Roboto"/>
              </a:rPr>
              <a:t>al of Crime</a:t>
            </a:r>
            <a:r>
              <a:rPr lang="en-US" sz="1200">
                <a:solidFill>
                  <a:srgbClr val="004F59"/>
                </a:solidFill>
                <a:latin typeface="Roboto"/>
                <a:ea typeface="Roboto"/>
                <a:cs typeface="Roboto"/>
                <a:sym typeface="Roboto"/>
              </a:rPr>
              <a:t> and Just</a:t>
            </a:r>
            <a:r>
              <a:rPr lang="en-US" sz="1200">
                <a:solidFill>
                  <a:srgbClr val="004F59"/>
                </a:solidFill>
                <a:latin typeface="Roboto"/>
                <a:ea typeface="Roboto"/>
                <a:cs typeface="Roboto"/>
                <a:sym typeface="Roboto"/>
              </a:rPr>
              <a:t>ice.</a:t>
            </a:r>
          </a:p>
        </p:txBody>
      </p:sp>
    </p:spTree>
  </p:cSld>
  <p:clrMapOvr>
    <a:masterClrMapping/>
  </p:clrMapOvr>
</p:sld>
</file>

<file path=ppt/slides/slide2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grpSp>
        <p:nvGrpSpPr>
          <p:cNvPr name="Group 6" id="6"/>
          <p:cNvGrpSpPr/>
          <p:nvPr/>
        </p:nvGrpSpPr>
        <p:grpSpPr>
          <a:xfrm rot="0">
            <a:off x="1318788" y="3333064"/>
            <a:ext cx="6118332" cy="962736"/>
            <a:chOff x="0" y="0"/>
            <a:chExt cx="1611413" cy="253560"/>
          </a:xfrm>
        </p:grpSpPr>
        <p:sp>
          <p:nvSpPr>
            <p:cNvPr name="Freeform 7" id="7"/>
            <p:cNvSpPr/>
            <p:nvPr/>
          </p:nvSpPr>
          <p:spPr>
            <a:xfrm flipH="false" flipV="false" rot="0">
              <a:off x="0" y="0"/>
              <a:ext cx="1611413" cy="253560"/>
            </a:xfrm>
            <a:custGeom>
              <a:avLst/>
              <a:gdLst/>
              <a:ahLst/>
              <a:cxnLst/>
              <a:rect r="r" b="b" t="t" l="l"/>
              <a:pathLst>
                <a:path h="253560" w="1611413">
                  <a:moveTo>
                    <a:pt x="0" y="0"/>
                  </a:moveTo>
                  <a:lnTo>
                    <a:pt x="1611413" y="0"/>
                  </a:lnTo>
                  <a:lnTo>
                    <a:pt x="1611413" y="253560"/>
                  </a:lnTo>
                  <a:lnTo>
                    <a:pt x="0" y="253560"/>
                  </a:lnTo>
                  <a:close/>
                </a:path>
              </a:pathLst>
            </a:custGeom>
            <a:solidFill>
              <a:srgbClr val="303030"/>
            </a:solidFill>
          </p:spPr>
        </p:sp>
        <p:sp>
          <p:nvSpPr>
            <p:cNvPr name="TextBox 8" id="8"/>
            <p:cNvSpPr txBox="true"/>
            <p:nvPr/>
          </p:nvSpPr>
          <p:spPr>
            <a:xfrm>
              <a:off x="0" y="-76200"/>
              <a:ext cx="1611413" cy="329760"/>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617637" y="3381081"/>
            <a:ext cx="6419360" cy="771451"/>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Forms of Child Abuse</a:t>
            </a:r>
          </a:p>
        </p:txBody>
      </p:sp>
      <p:sp>
        <p:nvSpPr>
          <p:cNvPr name="TextBox 10" id="10"/>
          <p:cNvSpPr txBox="true"/>
          <p:nvPr/>
        </p:nvSpPr>
        <p:spPr>
          <a:xfrm rot="0">
            <a:off x="828675" y="4680615"/>
            <a:ext cx="17023853" cy="1464945"/>
          </a:xfrm>
          <a:prstGeom prst="rect">
            <a:avLst/>
          </a:prstGeom>
        </p:spPr>
        <p:txBody>
          <a:bodyPr anchor="t" rtlCol="false" tIns="0" lIns="0" bIns="0" rIns="0">
            <a:spAutoFit/>
          </a:bodyPr>
          <a:lstStyle/>
          <a:p>
            <a:pPr algn="l" marL="906780" indent="-453390" lvl="1">
              <a:lnSpc>
                <a:spcPts val="5880"/>
              </a:lnSpc>
              <a:buFont typeface="Arial"/>
              <a:buChar char="•"/>
            </a:pPr>
            <a:r>
              <a:rPr lang="en-US" b="true" sz="4200">
                <a:solidFill>
                  <a:srgbClr val="FFFFFF"/>
                </a:solidFill>
                <a:latin typeface="Roboto Bold"/>
                <a:ea typeface="Roboto Bold"/>
                <a:cs typeface="Roboto Bold"/>
                <a:sym typeface="Roboto Bold"/>
              </a:rPr>
              <a:t>Sexual Abuse: Inappropriate sexual behavior toward a child</a:t>
            </a:r>
          </a:p>
          <a:p>
            <a:pPr algn="l" marL="906780" indent="-453390" lvl="1">
              <a:lnSpc>
                <a:spcPts val="5880"/>
              </a:lnSpc>
              <a:buFont typeface="Arial"/>
              <a:buChar char="•"/>
            </a:pPr>
            <a:r>
              <a:rPr lang="en-US" b="true" sz="4200">
                <a:solidFill>
                  <a:srgbClr val="9D1BE3"/>
                </a:solidFill>
                <a:latin typeface="Roboto Bold"/>
                <a:ea typeface="Roboto Bold"/>
                <a:cs typeface="Roboto Bold"/>
                <a:sym typeface="Roboto Bold"/>
              </a:rPr>
              <a:t>Physical Abuse:</a:t>
            </a:r>
            <a:r>
              <a:rPr lang="en-US" b="true" sz="4200">
                <a:solidFill>
                  <a:srgbClr val="004F59"/>
                </a:solidFill>
                <a:latin typeface="Roboto Bold"/>
                <a:ea typeface="Roboto Bold"/>
                <a:cs typeface="Roboto Bold"/>
                <a:sym typeface="Roboto Bold"/>
              </a:rPr>
              <a:t> Intentional physical harm or injury</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4614905" y="9192629"/>
            <a:ext cx="9318112" cy="207719"/>
          </a:xfrm>
          <a:prstGeom prst="rect">
            <a:avLst/>
          </a:prstGeom>
        </p:spPr>
        <p:txBody>
          <a:bodyPr anchor="t" rtlCol="false" tIns="0" lIns="0" bIns="0" rIns="0">
            <a:spAutoFit/>
          </a:bodyPr>
          <a:lstStyle/>
          <a:p>
            <a:pPr algn="just">
              <a:lnSpc>
                <a:spcPts val="1679"/>
              </a:lnSpc>
            </a:pPr>
            <a:r>
              <a:rPr lang="en-US" sz="1200">
                <a:solidFill>
                  <a:srgbClr val="004F59"/>
                </a:solidFill>
                <a:latin typeface="Roboto"/>
                <a:ea typeface="Roboto"/>
                <a:cs typeface="Roboto"/>
                <a:sym typeface="Roboto"/>
              </a:rPr>
              <a:t>Joan A. Reid, Juliana Huard, &amp; Rachael A. Haskell (2015). Family-facilitated juvenile sex trafficking, Journ</a:t>
            </a:r>
            <a:r>
              <a:rPr lang="en-US" sz="1200">
                <a:solidFill>
                  <a:srgbClr val="004F59"/>
                </a:solidFill>
                <a:latin typeface="Roboto"/>
                <a:ea typeface="Roboto"/>
                <a:cs typeface="Roboto"/>
                <a:sym typeface="Roboto"/>
              </a:rPr>
              <a:t>al of Crime</a:t>
            </a:r>
            <a:r>
              <a:rPr lang="en-US" sz="1200">
                <a:solidFill>
                  <a:srgbClr val="004F59"/>
                </a:solidFill>
                <a:latin typeface="Roboto"/>
                <a:ea typeface="Roboto"/>
                <a:cs typeface="Roboto"/>
                <a:sym typeface="Roboto"/>
              </a:rPr>
              <a:t> and Just</a:t>
            </a:r>
            <a:r>
              <a:rPr lang="en-US" sz="1200">
                <a:solidFill>
                  <a:srgbClr val="004F59"/>
                </a:solidFill>
                <a:latin typeface="Roboto"/>
                <a:ea typeface="Roboto"/>
                <a:cs typeface="Roboto"/>
                <a:sym typeface="Roboto"/>
              </a:rPr>
              <a:t>ice.</a:t>
            </a:r>
          </a:p>
        </p:txBody>
      </p:sp>
    </p:spTree>
  </p:cSld>
  <p:clrMapOvr>
    <a:masterClrMapping/>
  </p:clrMapOvr>
</p:sld>
</file>

<file path=ppt/slides/slide2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grpSp>
        <p:nvGrpSpPr>
          <p:cNvPr name="Group 6" id="6"/>
          <p:cNvGrpSpPr/>
          <p:nvPr/>
        </p:nvGrpSpPr>
        <p:grpSpPr>
          <a:xfrm rot="0">
            <a:off x="1318788" y="3333064"/>
            <a:ext cx="6118332" cy="962736"/>
            <a:chOff x="0" y="0"/>
            <a:chExt cx="1611413" cy="253560"/>
          </a:xfrm>
        </p:grpSpPr>
        <p:sp>
          <p:nvSpPr>
            <p:cNvPr name="Freeform 7" id="7"/>
            <p:cNvSpPr/>
            <p:nvPr/>
          </p:nvSpPr>
          <p:spPr>
            <a:xfrm flipH="false" flipV="false" rot="0">
              <a:off x="0" y="0"/>
              <a:ext cx="1611413" cy="253560"/>
            </a:xfrm>
            <a:custGeom>
              <a:avLst/>
              <a:gdLst/>
              <a:ahLst/>
              <a:cxnLst/>
              <a:rect r="r" b="b" t="t" l="l"/>
              <a:pathLst>
                <a:path h="253560" w="1611413">
                  <a:moveTo>
                    <a:pt x="0" y="0"/>
                  </a:moveTo>
                  <a:lnTo>
                    <a:pt x="1611413" y="0"/>
                  </a:lnTo>
                  <a:lnTo>
                    <a:pt x="1611413" y="253560"/>
                  </a:lnTo>
                  <a:lnTo>
                    <a:pt x="0" y="253560"/>
                  </a:lnTo>
                  <a:close/>
                </a:path>
              </a:pathLst>
            </a:custGeom>
            <a:solidFill>
              <a:srgbClr val="303030"/>
            </a:solidFill>
          </p:spPr>
        </p:sp>
        <p:sp>
          <p:nvSpPr>
            <p:cNvPr name="TextBox 8" id="8"/>
            <p:cNvSpPr txBox="true"/>
            <p:nvPr/>
          </p:nvSpPr>
          <p:spPr>
            <a:xfrm>
              <a:off x="0" y="-76200"/>
              <a:ext cx="1611413" cy="329760"/>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617637" y="3381081"/>
            <a:ext cx="6419360" cy="771451"/>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Forms of Child Abuse</a:t>
            </a:r>
          </a:p>
        </p:txBody>
      </p:sp>
      <p:sp>
        <p:nvSpPr>
          <p:cNvPr name="TextBox 10" id="10"/>
          <p:cNvSpPr txBox="true"/>
          <p:nvPr/>
        </p:nvSpPr>
        <p:spPr>
          <a:xfrm rot="0">
            <a:off x="828675" y="4680615"/>
            <a:ext cx="17023853" cy="2207895"/>
          </a:xfrm>
          <a:prstGeom prst="rect">
            <a:avLst/>
          </a:prstGeom>
        </p:spPr>
        <p:txBody>
          <a:bodyPr anchor="t" rtlCol="false" tIns="0" lIns="0" bIns="0" rIns="0">
            <a:spAutoFit/>
          </a:bodyPr>
          <a:lstStyle/>
          <a:p>
            <a:pPr algn="l" marL="906780" indent="-453390" lvl="1">
              <a:lnSpc>
                <a:spcPts val="5880"/>
              </a:lnSpc>
              <a:buFont typeface="Arial"/>
              <a:buChar char="•"/>
            </a:pPr>
            <a:r>
              <a:rPr lang="en-US" b="true" sz="4200">
                <a:solidFill>
                  <a:srgbClr val="FFFFFF"/>
                </a:solidFill>
                <a:latin typeface="Roboto Bold"/>
                <a:ea typeface="Roboto Bold"/>
                <a:cs typeface="Roboto Bold"/>
                <a:sym typeface="Roboto Bold"/>
              </a:rPr>
              <a:t>Sexual Abuse: Inappropriate sexual behavior toward a child</a:t>
            </a:r>
          </a:p>
          <a:p>
            <a:pPr algn="l" marL="906780" indent="-453390" lvl="1">
              <a:lnSpc>
                <a:spcPts val="5880"/>
              </a:lnSpc>
              <a:buFont typeface="Arial"/>
              <a:buChar char="•"/>
            </a:pPr>
            <a:r>
              <a:rPr lang="en-US" b="true" sz="4200">
                <a:solidFill>
                  <a:srgbClr val="FFFFFF"/>
                </a:solidFill>
                <a:latin typeface="Roboto Bold"/>
                <a:ea typeface="Roboto Bold"/>
                <a:cs typeface="Roboto Bold"/>
                <a:sym typeface="Roboto Bold"/>
              </a:rPr>
              <a:t>Physical Abuse: Intentional physical harm or injury</a:t>
            </a:r>
          </a:p>
          <a:p>
            <a:pPr algn="l" marL="906780" indent="-453390" lvl="1">
              <a:lnSpc>
                <a:spcPts val="5880"/>
              </a:lnSpc>
              <a:buFont typeface="Arial"/>
              <a:buChar char="•"/>
            </a:pPr>
            <a:r>
              <a:rPr lang="en-US" b="true" sz="4200">
                <a:solidFill>
                  <a:srgbClr val="9D1BE3"/>
                </a:solidFill>
                <a:latin typeface="Roboto Bold"/>
                <a:ea typeface="Roboto Bold"/>
                <a:cs typeface="Roboto Bold"/>
                <a:sym typeface="Roboto Bold"/>
              </a:rPr>
              <a:t>Emotional Abuse:</a:t>
            </a:r>
            <a:r>
              <a:rPr lang="en-US" b="true" sz="4200">
                <a:solidFill>
                  <a:srgbClr val="004F59"/>
                </a:solidFill>
                <a:latin typeface="Roboto Bold"/>
                <a:ea typeface="Roboto Bold"/>
                <a:cs typeface="Roboto Bold"/>
                <a:sym typeface="Roboto Bold"/>
              </a:rPr>
              <a:t> Harming a child’s sense of safety or self-worth</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4614905" y="9192629"/>
            <a:ext cx="9318112" cy="207719"/>
          </a:xfrm>
          <a:prstGeom prst="rect">
            <a:avLst/>
          </a:prstGeom>
        </p:spPr>
        <p:txBody>
          <a:bodyPr anchor="t" rtlCol="false" tIns="0" lIns="0" bIns="0" rIns="0">
            <a:spAutoFit/>
          </a:bodyPr>
          <a:lstStyle/>
          <a:p>
            <a:pPr algn="just">
              <a:lnSpc>
                <a:spcPts val="1679"/>
              </a:lnSpc>
            </a:pPr>
            <a:r>
              <a:rPr lang="en-US" sz="1200">
                <a:solidFill>
                  <a:srgbClr val="004F59"/>
                </a:solidFill>
                <a:latin typeface="Roboto"/>
                <a:ea typeface="Roboto"/>
                <a:cs typeface="Roboto"/>
                <a:sym typeface="Roboto"/>
              </a:rPr>
              <a:t>Joan A. Reid, Juliana Huard, &amp; Rachael A. Haskell (2015). Family-facilitated juvenile sex trafficking, Journ</a:t>
            </a:r>
            <a:r>
              <a:rPr lang="en-US" sz="1200">
                <a:solidFill>
                  <a:srgbClr val="004F59"/>
                </a:solidFill>
                <a:latin typeface="Roboto"/>
                <a:ea typeface="Roboto"/>
                <a:cs typeface="Roboto"/>
                <a:sym typeface="Roboto"/>
              </a:rPr>
              <a:t>al of Crime</a:t>
            </a:r>
            <a:r>
              <a:rPr lang="en-US" sz="1200">
                <a:solidFill>
                  <a:srgbClr val="004F59"/>
                </a:solidFill>
                <a:latin typeface="Roboto"/>
                <a:ea typeface="Roboto"/>
                <a:cs typeface="Roboto"/>
                <a:sym typeface="Roboto"/>
              </a:rPr>
              <a:t> and Just</a:t>
            </a:r>
            <a:r>
              <a:rPr lang="en-US" sz="1200">
                <a:solidFill>
                  <a:srgbClr val="004F59"/>
                </a:solidFill>
                <a:latin typeface="Roboto"/>
                <a:ea typeface="Roboto"/>
                <a:cs typeface="Roboto"/>
                <a:sym typeface="Roboto"/>
              </a:rPr>
              <a:t>ice.</a:t>
            </a:r>
          </a:p>
        </p:txBody>
      </p:sp>
    </p:spTree>
  </p:cSld>
  <p:clrMapOvr>
    <a:masterClrMapping/>
  </p:clrMapOvr>
</p:sld>
</file>

<file path=ppt/slides/slide2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grpSp>
        <p:nvGrpSpPr>
          <p:cNvPr name="Group 6" id="6"/>
          <p:cNvGrpSpPr/>
          <p:nvPr/>
        </p:nvGrpSpPr>
        <p:grpSpPr>
          <a:xfrm rot="0">
            <a:off x="1318788" y="3333064"/>
            <a:ext cx="6118332" cy="962736"/>
            <a:chOff x="0" y="0"/>
            <a:chExt cx="1611413" cy="253560"/>
          </a:xfrm>
        </p:grpSpPr>
        <p:sp>
          <p:nvSpPr>
            <p:cNvPr name="Freeform 7" id="7"/>
            <p:cNvSpPr/>
            <p:nvPr/>
          </p:nvSpPr>
          <p:spPr>
            <a:xfrm flipH="false" flipV="false" rot="0">
              <a:off x="0" y="0"/>
              <a:ext cx="1611413" cy="253560"/>
            </a:xfrm>
            <a:custGeom>
              <a:avLst/>
              <a:gdLst/>
              <a:ahLst/>
              <a:cxnLst/>
              <a:rect r="r" b="b" t="t" l="l"/>
              <a:pathLst>
                <a:path h="253560" w="1611413">
                  <a:moveTo>
                    <a:pt x="0" y="0"/>
                  </a:moveTo>
                  <a:lnTo>
                    <a:pt x="1611413" y="0"/>
                  </a:lnTo>
                  <a:lnTo>
                    <a:pt x="1611413" y="253560"/>
                  </a:lnTo>
                  <a:lnTo>
                    <a:pt x="0" y="253560"/>
                  </a:lnTo>
                  <a:close/>
                </a:path>
              </a:pathLst>
            </a:custGeom>
            <a:solidFill>
              <a:srgbClr val="303030"/>
            </a:solidFill>
          </p:spPr>
        </p:sp>
        <p:sp>
          <p:nvSpPr>
            <p:cNvPr name="TextBox 8" id="8"/>
            <p:cNvSpPr txBox="true"/>
            <p:nvPr/>
          </p:nvSpPr>
          <p:spPr>
            <a:xfrm>
              <a:off x="0" y="-76200"/>
              <a:ext cx="1611413" cy="329760"/>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617637" y="3381081"/>
            <a:ext cx="6419360" cy="771451"/>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Forms of Child Abuse</a:t>
            </a:r>
          </a:p>
        </p:txBody>
      </p:sp>
      <p:sp>
        <p:nvSpPr>
          <p:cNvPr name="TextBox 10" id="10"/>
          <p:cNvSpPr txBox="true"/>
          <p:nvPr/>
        </p:nvSpPr>
        <p:spPr>
          <a:xfrm rot="0">
            <a:off x="828675" y="4680615"/>
            <a:ext cx="17023853" cy="2950845"/>
          </a:xfrm>
          <a:prstGeom prst="rect">
            <a:avLst/>
          </a:prstGeom>
        </p:spPr>
        <p:txBody>
          <a:bodyPr anchor="t" rtlCol="false" tIns="0" lIns="0" bIns="0" rIns="0">
            <a:spAutoFit/>
          </a:bodyPr>
          <a:lstStyle/>
          <a:p>
            <a:pPr algn="l" marL="906780" indent="-453390" lvl="1">
              <a:lnSpc>
                <a:spcPts val="5880"/>
              </a:lnSpc>
              <a:buFont typeface="Arial"/>
              <a:buChar char="•"/>
            </a:pPr>
            <a:r>
              <a:rPr lang="en-US" b="true" sz="4200">
                <a:solidFill>
                  <a:srgbClr val="FFFFFF"/>
                </a:solidFill>
                <a:latin typeface="Roboto Bold"/>
                <a:ea typeface="Roboto Bold"/>
                <a:cs typeface="Roboto Bold"/>
                <a:sym typeface="Roboto Bold"/>
              </a:rPr>
              <a:t>Sexual Abuse: Inappropriate sexual behavior toward a child</a:t>
            </a:r>
          </a:p>
          <a:p>
            <a:pPr algn="l" marL="906780" indent="-453390" lvl="1">
              <a:lnSpc>
                <a:spcPts val="5880"/>
              </a:lnSpc>
              <a:buFont typeface="Arial"/>
              <a:buChar char="•"/>
            </a:pPr>
            <a:r>
              <a:rPr lang="en-US" b="true" sz="4200">
                <a:solidFill>
                  <a:srgbClr val="FFFFFF"/>
                </a:solidFill>
                <a:latin typeface="Roboto Bold"/>
                <a:ea typeface="Roboto Bold"/>
                <a:cs typeface="Roboto Bold"/>
                <a:sym typeface="Roboto Bold"/>
              </a:rPr>
              <a:t>Physical Abuse: Intentional physical harm or injury</a:t>
            </a:r>
          </a:p>
          <a:p>
            <a:pPr algn="l" marL="906780" indent="-453390" lvl="1">
              <a:lnSpc>
                <a:spcPts val="5880"/>
              </a:lnSpc>
              <a:buFont typeface="Arial"/>
              <a:buChar char="•"/>
            </a:pPr>
            <a:r>
              <a:rPr lang="en-US" b="true" sz="4200">
                <a:solidFill>
                  <a:srgbClr val="FFFFFF"/>
                </a:solidFill>
                <a:latin typeface="Roboto Bold"/>
                <a:ea typeface="Roboto Bold"/>
                <a:cs typeface="Roboto Bold"/>
                <a:sym typeface="Roboto Bold"/>
              </a:rPr>
              <a:t>Emotional Abuse: Harming a child’s sense of safety or self-worth</a:t>
            </a:r>
          </a:p>
          <a:p>
            <a:pPr algn="l" marL="906780" indent="-453390" lvl="1">
              <a:lnSpc>
                <a:spcPts val="5880"/>
              </a:lnSpc>
              <a:buFont typeface="Arial"/>
              <a:buChar char="•"/>
            </a:pPr>
            <a:r>
              <a:rPr lang="en-US" b="true" sz="4200">
                <a:solidFill>
                  <a:srgbClr val="9D1BE3"/>
                </a:solidFill>
                <a:latin typeface="Roboto Bold"/>
                <a:ea typeface="Roboto Bold"/>
                <a:cs typeface="Roboto Bold"/>
                <a:sym typeface="Roboto Bold"/>
              </a:rPr>
              <a:t>Neglect:</a:t>
            </a:r>
            <a:r>
              <a:rPr lang="en-US" b="true" sz="4200">
                <a:solidFill>
                  <a:srgbClr val="004F59"/>
                </a:solidFill>
                <a:latin typeface="Roboto Bold"/>
                <a:ea typeface="Roboto Bold"/>
                <a:cs typeface="Roboto Bold"/>
                <a:sym typeface="Roboto Bold"/>
              </a:rPr>
              <a:t> Failure to provide basic needs, supervision, or protection</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4614905" y="9192629"/>
            <a:ext cx="9318112" cy="207719"/>
          </a:xfrm>
          <a:prstGeom prst="rect">
            <a:avLst/>
          </a:prstGeom>
        </p:spPr>
        <p:txBody>
          <a:bodyPr anchor="t" rtlCol="false" tIns="0" lIns="0" bIns="0" rIns="0">
            <a:spAutoFit/>
          </a:bodyPr>
          <a:lstStyle/>
          <a:p>
            <a:pPr algn="just">
              <a:lnSpc>
                <a:spcPts val="1679"/>
              </a:lnSpc>
            </a:pPr>
            <a:r>
              <a:rPr lang="en-US" sz="1200">
                <a:solidFill>
                  <a:srgbClr val="004F59"/>
                </a:solidFill>
                <a:latin typeface="Roboto"/>
                <a:ea typeface="Roboto"/>
                <a:cs typeface="Roboto"/>
                <a:sym typeface="Roboto"/>
              </a:rPr>
              <a:t>Joan A. Reid, Juliana Huard, &amp; Rachael A. Haskell (2015). Family-facilitated juvenile sex trafficking, Journ</a:t>
            </a:r>
            <a:r>
              <a:rPr lang="en-US" sz="1200">
                <a:solidFill>
                  <a:srgbClr val="004F59"/>
                </a:solidFill>
                <a:latin typeface="Roboto"/>
                <a:ea typeface="Roboto"/>
                <a:cs typeface="Roboto"/>
                <a:sym typeface="Roboto"/>
              </a:rPr>
              <a:t>al of Crime</a:t>
            </a:r>
            <a:r>
              <a:rPr lang="en-US" sz="1200">
                <a:solidFill>
                  <a:srgbClr val="004F59"/>
                </a:solidFill>
                <a:latin typeface="Roboto"/>
                <a:ea typeface="Roboto"/>
                <a:cs typeface="Roboto"/>
                <a:sym typeface="Roboto"/>
              </a:rPr>
              <a:t> and Just</a:t>
            </a:r>
            <a:r>
              <a:rPr lang="en-US" sz="1200">
                <a:solidFill>
                  <a:srgbClr val="004F59"/>
                </a:solidFill>
                <a:latin typeface="Roboto"/>
                <a:ea typeface="Roboto"/>
                <a:cs typeface="Roboto"/>
                <a:sym typeface="Roboto"/>
              </a:rPr>
              <a:t>ice.</a:t>
            </a:r>
          </a:p>
        </p:txBody>
      </p:sp>
    </p:spTree>
  </p:cSld>
  <p:clrMapOvr>
    <a:masterClrMapping/>
  </p:clrMapOvr>
</p:sld>
</file>

<file path=ppt/slides/slide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grpSp>
        <p:nvGrpSpPr>
          <p:cNvPr name="Group 6" id="6"/>
          <p:cNvGrpSpPr/>
          <p:nvPr/>
        </p:nvGrpSpPr>
        <p:grpSpPr>
          <a:xfrm rot="0">
            <a:off x="1318788" y="3333064"/>
            <a:ext cx="6118332" cy="962736"/>
            <a:chOff x="0" y="0"/>
            <a:chExt cx="1611413" cy="253560"/>
          </a:xfrm>
        </p:grpSpPr>
        <p:sp>
          <p:nvSpPr>
            <p:cNvPr name="Freeform 7" id="7"/>
            <p:cNvSpPr/>
            <p:nvPr/>
          </p:nvSpPr>
          <p:spPr>
            <a:xfrm flipH="false" flipV="false" rot="0">
              <a:off x="0" y="0"/>
              <a:ext cx="1611413" cy="253560"/>
            </a:xfrm>
            <a:custGeom>
              <a:avLst/>
              <a:gdLst/>
              <a:ahLst/>
              <a:cxnLst/>
              <a:rect r="r" b="b" t="t" l="l"/>
              <a:pathLst>
                <a:path h="253560" w="1611413">
                  <a:moveTo>
                    <a:pt x="0" y="0"/>
                  </a:moveTo>
                  <a:lnTo>
                    <a:pt x="1611413" y="0"/>
                  </a:lnTo>
                  <a:lnTo>
                    <a:pt x="1611413" y="253560"/>
                  </a:lnTo>
                  <a:lnTo>
                    <a:pt x="0" y="253560"/>
                  </a:lnTo>
                  <a:close/>
                </a:path>
              </a:pathLst>
            </a:custGeom>
            <a:solidFill>
              <a:srgbClr val="303030"/>
            </a:solidFill>
          </p:spPr>
        </p:sp>
        <p:sp>
          <p:nvSpPr>
            <p:cNvPr name="TextBox 8" id="8"/>
            <p:cNvSpPr txBox="true"/>
            <p:nvPr/>
          </p:nvSpPr>
          <p:spPr>
            <a:xfrm>
              <a:off x="0" y="-76200"/>
              <a:ext cx="1611413" cy="329760"/>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617637" y="3381081"/>
            <a:ext cx="6419360" cy="771451"/>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Forms of Child Abuse</a:t>
            </a:r>
          </a:p>
        </p:txBody>
      </p:sp>
      <p:sp>
        <p:nvSpPr>
          <p:cNvPr name="TextBox 10" id="10"/>
          <p:cNvSpPr txBox="true"/>
          <p:nvPr/>
        </p:nvSpPr>
        <p:spPr>
          <a:xfrm rot="0">
            <a:off x="828675" y="4680615"/>
            <a:ext cx="17023853" cy="3693795"/>
          </a:xfrm>
          <a:prstGeom prst="rect">
            <a:avLst/>
          </a:prstGeom>
        </p:spPr>
        <p:txBody>
          <a:bodyPr anchor="t" rtlCol="false" tIns="0" lIns="0" bIns="0" rIns="0">
            <a:spAutoFit/>
          </a:bodyPr>
          <a:lstStyle/>
          <a:p>
            <a:pPr algn="l" marL="906780" indent="-453390" lvl="1">
              <a:lnSpc>
                <a:spcPts val="5880"/>
              </a:lnSpc>
              <a:buFont typeface="Arial"/>
              <a:buChar char="•"/>
            </a:pPr>
            <a:r>
              <a:rPr lang="en-US" b="true" sz="4200">
                <a:solidFill>
                  <a:srgbClr val="FFFFFF"/>
                </a:solidFill>
                <a:latin typeface="Roboto Bold"/>
                <a:ea typeface="Roboto Bold"/>
                <a:cs typeface="Roboto Bold"/>
                <a:sym typeface="Roboto Bold"/>
              </a:rPr>
              <a:t>Sexual Abuse: Inappropriate sexual behavior toward a child</a:t>
            </a:r>
          </a:p>
          <a:p>
            <a:pPr algn="l" marL="906780" indent="-453390" lvl="1">
              <a:lnSpc>
                <a:spcPts val="5880"/>
              </a:lnSpc>
              <a:buFont typeface="Arial"/>
              <a:buChar char="•"/>
            </a:pPr>
            <a:r>
              <a:rPr lang="en-US" b="true" sz="4200">
                <a:solidFill>
                  <a:srgbClr val="FFFFFF"/>
                </a:solidFill>
                <a:latin typeface="Roboto Bold"/>
                <a:ea typeface="Roboto Bold"/>
                <a:cs typeface="Roboto Bold"/>
                <a:sym typeface="Roboto Bold"/>
              </a:rPr>
              <a:t>Physical Abuse: Intentional physical harm or injury</a:t>
            </a:r>
          </a:p>
          <a:p>
            <a:pPr algn="l" marL="906780" indent="-453390" lvl="1">
              <a:lnSpc>
                <a:spcPts val="5880"/>
              </a:lnSpc>
              <a:buFont typeface="Arial"/>
              <a:buChar char="•"/>
            </a:pPr>
            <a:r>
              <a:rPr lang="en-US" b="true" sz="4200">
                <a:solidFill>
                  <a:srgbClr val="FFFFFF"/>
                </a:solidFill>
                <a:latin typeface="Roboto Bold"/>
                <a:ea typeface="Roboto Bold"/>
                <a:cs typeface="Roboto Bold"/>
                <a:sym typeface="Roboto Bold"/>
              </a:rPr>
              <a:t>Emotional Abuse: Harming a child’s sense of safety or self-worth</a:t>
            </a:r>
          </a:p>
          <a:p>
            <a:pPr algn="l" marL="906780" indent="-453390" lvl="1">
              <a:lnSpc>
                <a:spcPts val="5880"/>
              </a:lnSpc>
              <a:buFont typeface="Arial"/>
              <a:buChar char="•"/>
            </a:pPr>
            <a:r>
              <a:rPr lang="en-US" b="true" sz="4200">
                <a:solidFill>
                  <a:srgbClr val="FFFFFF"/>
                </a:solidFill>
                <a:latin typeface="Roboto Bold"/>
                <a:ea typeface="Roboto Bold"/>
                <a:cs typeface="Roboto Bold"/>
                <a:sym typeface="Roboto Bold"/>
              </a:rPr>
              <a:t>Neglect: Failure to provide basic needs, supervision, or protection</a:t>
            </a:r>
          </a:p>
          <a:p>
            <a:pPr algn="l" marL="906780" indent="-453390" lvl="1">
              <a:lnSpc>
                <a:spcPts val="5880"/>
              </a:lnSpc>
              <a:buFont typeface="Arial"/>
              <a:buChar char="•"/>
            </a:pPr>
            <a:r>
              <a:rPr lang="en-US" b="true" sz="4200">
                <a:solidFill>
                  <a:srgbClr val="9D1BE3"/>
                </a:solidFill>
                <a:latin typeface="Roboto Bold"/>
                <a:ea typeface="Roboto Bold"/>
                <a:cs typeface="Roboto Bold"/>
                <a:sym typeface="Roboto Bold"/>
              </a:rPr>
              <a:t>Exploitation:</a:t>
            </a:r>
            <a:r>
              <a:rPr lang="en-US" b="true" sz="4200">
                <a:solidFill>
                  <a:srgbClr val="004F59"/>
                </a:solidFill>
                <a:latin typeface="Roboto Bold"/>
                <a:ea typeface="Roboto Bold"/>
                <a:cs typeface="Roboto Bold"/>
                <a:sym typeface="Roboto Bold"/>
              </a:rPr>
              <a:t> Taking advantage of a child for gain or profit</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4614905" y="9192629"/>
            <a:ext cx="9318112" cy="207719"/>
          </a:xfrm>
          <a:prstGeom prst="rect">
            <a:avLst/>
          </a:prstGeom>
        </p:spPr>
        <p:txBody>
          <a:bodyPr anchor="t" rtlCol="false" tIns="0" lIns="0" bIns="0" rIns="0">
            <a:spAutoFit/>
          </a:bodyPr>
          <a:lstStyle/>
          <a:p>
            <a:pPr algn="just">
              <a:lnSpc>
                <a:spcPts val="1679"/>
              </a:lnSpc>
            </a:pPr>
            <a:r>
              <a:rPr lang="en-US" sz="1200">
                <a:solidFill>
                  <a:srgbClr val="004F59"/>
                </a:solidFill>
                <a:latin typeface="Roboto"/>
                <a:ea typeface="Roboto"/>
                <a:cs typeface="Roboto"/>
                <a:sym typeface="Roboto"/>
              </a:rPr>
              <a:t>Joan A. Reid, Juliana Huard, &amp; Rachael A. Haskell (2015). Family-facilitated juvenile sex trafficking, Journ</a:t>
            </a:r>
            <a:r>
              <a:rPr lang="en-US" sz="1200">
                <a:solidFill>
                  <a:srgbClr val="004F59"/>
                </a:solidFill>
                <a:latin typeface="Roboto"/>
                <a:ea typeface="Roboto"/>
                <a:cs typeface="Roboto"/>
                <a:sym typeface="Roboto"/>
              </a:rPr>
              <a:t>al of Crime</a:t>
            </a:r>
            <a:r>
              <a:rPr lang="en-US" sz="1200">
                <a:solidFill>
                  <a:srgbClr val="004F59"/>
                </a:solidFill>
                <a:latin typeface="Roboto"/>
                <a:ea typeface="Roboto"/>
                <a:cs typeface="Roboto"/>
                <a:sym typeface="Roboto"/>
              </a:rPr>
              <a:t> and Just</a:t>
            </a:r>
            <a:r>
              <a:rPr lang="en-US" sz="1200">
                <a:solidFill>
                  <a:srgbClr val="004F59"/>
                </a:solidFill>
                <a:latin typeface="Roboto"/>
                <a:ea typeface="Roboto"/>
                <a:cs typeface="Roboto"/>
                <a:sym typeface="Roboto"/>
              </a:rPr>
              <a:t>ice.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a:t>
            </a:r>
          </a:p>
        </p:txBody>
      </p:sp>
      <p:sp>
        <p:nvSpPr>
          <p:cNvPr name="Freeform 8" id="8"/>
          <p:cNvSpPr/>
          <p:nvPr/>
        </p:nvSpPr>
        <p:spPr>
          <a:xfrm flipH="false" flipV="false" rot="0">
            <a:off x="14655066" y="7862453"/>
            <a:ext cx="2164759" cy="1165639"/>
          </a:xfrm>
          <a:custGeom>
            <a:avLst/>
            <a:gdLst/>
            <a:ahLst/>
            <a:cxnLst/>
            <a:rect r="r" b="b" t="t" l="l"/>
            <a:pathLst>
              <a:path h="1165639" w="2164759">
                <a:moveTo>
                  <a:pt x="0" y="0"/>
                </a:moveTo>
                <a:lnTo>
                  <a:pt x="2164759" y="0"/>
                </a:lnTo>
                <a:lnTo>
                  <a:pt x="2164759" y="1165639"/>
                </a:lnTo>
                <a:lnTo>
                  <a:pt x="0" y="1165639"/>
                </a:lnTo>
                <a:lnTo>
                  <a:pt x="0" y="0"/>
                </a:lnTo>
                <a:close/>
              </a:path>
            </a:pathLst>
          </a:custGeom>
          <a:blipFill>
            <a:blip r:embed="rId3"/>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2305400" y="1903502"/>
            <a:ext cx="14219281" cy="6446521"/>
          </a:xfrm>
          <a:prstGeom prst="rect">
            <a:avLst/>
          </a:prstGeom>
        </p:spPr>
        <p:txBody>
          <a:bodyPr anchor="t" rtlCol="false" tIns="0" lIns="0" bIns="0" rIns="0">
            <a:spAutoFit/>
          </a:bodyPr>
          <a:lstStyle/>
          <a:p>
            <a:pPr algn="l">
              <a:lnSpc>
                <a:spcPts val="3919"/>
              </a:lnSpc>
            </a:pPr>
            <a:r>
              <a:rPr lang="en-US" sz="2799" b="true">
                <a:solidFill>
                  <a:srgbClr val="9D1BE3"/>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p>
          <a:p>
            <a:pPr algn="l">
              <a:lnSpc>
                <a:spcPts val="1820"/>
              </a:lnSpc>
            </a:p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and content from this Walking Wise presentation to ensure the information aligns with your school policies, is age-appropriate, and fits within available class time. However, the slides are copyright-protected and may not be reworded without prior written permission from Walking Wise.</a:t>
            </a:r>
          </a:p>
          <a:p>
            <a:pPr algn="l">
              <a:lnSpc>
                <a:spcPts val="1820"/>
              </a:lnSpc>
            </a:pPr>
          </a:p>
          <a:p>
            <a:pPr algn="l">
              <a:lnSpc>
                <a:spcPts val="3639"/>
              </a:lnSpc>
            </a:pPr>
            <a:r>
              <a:rPr lang="en-US" sz="2599">
                <a:solidFill>
                  <a:srgbClr val="9D1BE3"/>
                </a:solidFill>
                <a:latin typeface="Roboto"/>
                <a:ea typeface="Roboto"/>
                <a:cs typeface="Roboto"/>
                <a:sym typeface="Roboto"/>
              </a:rPr>
              <a:t>We encourage you to </a:t>
            </a:r>
            <a:r>
              <a:rPr lang="en-US" sz="2599">
                <a:solidFill>
                  <a:srgbClr val="9D1BE3"/>
                </a:solidFill>
                <a:latin typeface="Roboto"/>
                <a:ea typeface="Roboto"/>
                <a:cs typeface="Roboto"/>
                <a:sym typeface="Roboto"/>
              </a:rPr>
              <a:t>add your own content by following these instructions:</a:t>
            </a:r>
          </a:p>
          <a:p>
            <a:pPr algn="l" marL="561336" indent="-280668" lvl="1">
              <a:lnSpc>
                <a:spcPts val="3639"/>
              </a:lnSpc>
              <a:buFont typeface="Arial"/>
              <a:buChar char="•"/>
            </a:pPr>
            <a:r>
              <a:rPr lang="en-US" sz="2599">
                <a:solidFill>
                  <a:srgbClr val="303030"/>
                </a:solidFill>
                <a:latin typeface="Roboto"/>
                <a:ea typeface="Roboto"/>
                <a:cs typeface="Roboto"/>
                <a:sym typeface="Roboto"/>
              </a:rPr>
              <a:t>Insert new PowerPoint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Remove the Walking Wise logo and copyright "©2026 Walking Wise" from the new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a:t>
            </a:r>
            <a:r>
              <a:rPr lang="en-US" sz="2599">
                <a:solidFill>
                  <a:srgbClr val="303030"/>
                </a:solidFill>
                <a:latin typeface="Roboto"/>
                <a:ea typeface="Roboto"/>
                <a:cs typeface="Roboto"/>
                <a:sym typeface="Roboto"/>
              </a:rPr>
              <a:t> </a:t>
            </a:r>
          </a:p>
          <a:p>
            <a:pPr algn="l">
              <a:lnSpc>
                <a:spcPts val="1820"/>
              </a:lnSpc>
            </a:p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Tree>
  </p:cSld>
  <p:clrMapOvr>
    <a:masterClrMapping/>
  </p:clrMapOvr>
</p:sld>
</file>

<file path=ppt/slides/slide3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grpSp>
        <p:nvGrpSpPr>
          <p:cNvPr name="Group 6" id="6"/>
          <p:cNvGrpSpPr/>
          <p:nvPr/>
        </p:nvGrpSpPr>
        <p:grpSpPr>
          <a:xfrm rot="0">
            <a:off x="1906447" y="3332003"/>
            <a:ext cx="7527660" cy="904943"/>
            <a:chOff x="0" y="0"/>
            <a:chExt cx="1982594" cy="238339"/>
          </a:xfrm>
        </p:grpSpPr>
        <p:sp>
          <p:nvSpPr>
            <p:cNvPr name="Freeform 7" id="7"/>
            <p:cNvSpPr/>
            <p:nvPr/>
          </p:nvSpPr>
          <p:spPr>
            <a:xfrm flipH="false" flipV="false" rot="0">
              <a:off x="0" y="0"/>
              <a:ext cx="1982594" cy="238339"/>
            </a:xfrm>
            <a:custGeom>
              <a:avLst/>
              <a:gdLst/>
              <a:ahLst/>
              <a:cxnLst/>
              <a:rect r="r" b="b" t="t" l="l"/>
              <a:pathLst>
                <a:path h="238339" w="1982594">
                  <a:moveTo>
                    <a:pt x="0" y="0"/>
                  </a:moveTo>
                  <a:lnTo>
                    <a:pt x="1982594" y="0"/>
                  </a:lnTo>
                  <a:lnTo>
                    <a:pt x="1982594" y="238339"/>
                  </a:lnTo>
                  <a:lnTo>
                    <a:pt x="0" y="238339"/>
                  </a:lnTo>
                  <a:close/>
                </a:path>
              </a:pathLst>
            </a:custGeom>
            <a:solidFill>
              <a:srgbClr val="303030"/>
            </a:solidFill>
          </p:spPr>
        </p:sp>
        <p:sp>
          <p:nvSpPr>
            <p:cNvPr name="TextBox 8" id="8"/>
            <p:cNvSpPr txBox="true"/>
            <p:nvPr/>
          </p:nvSpPr>
          <p:spPr>
            <a:xfrm>
              <a:off x="0" y="-76200"/>
              <a:ext cx="1982594"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206155" y="3341528"/>
            <a:ext cx="7516916"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Forms of Child Exploitation</a:t>
            </a:r>
          </a:p>
        </p:txBody>
      </p:sp>
      <p:sp>
        <p:nvSpPr>
          <p:cNvPr name="TextBox 10" id="10"/>
          <p:cNvSpPr txBox="true"/>
          <p:nvPr/>
        </p:nvSpPr>
        <p:spPr>
          <a:xfrm rot="0">
            <a:off x="2206155" y="4685547"/>
            <a:ext cx="15138721" cy="1464945"/>
          </a:xfrm>
          <a:prstGeom prst="rect">
            <a:avLst/>
          </a:prstGeom>
        </p:spPr>
        <p:txBody>
          <a:bodyPr anchor="t" rtlCol="false" tIns="0" lIns="0" bIns="0" rIns="0">
            <a:spAutoFit/>
          </a:bodyPr>
          <a:lstStyle/>
          <a:p>
            <a:pPr algn="l">
              <a:lnSpc>
                <a:spcPts val="5880"/>
              </a:lnSpc>
            </a:pPr>
            <a:r>
              <a:rPr lang="en-US" b="true" sz="4200">
                <a:solidFill>
                  <a:srgbClr val="9D1BE3"/>
                </a:solidFill>
                <a:latin typeface="Roboto Bold"/>
                <a:ea typeface="Roboto Bold"/>
                <a:cs typeface="Roboto Bold"/>
                <a:sym typeface="Roboto Bold"/>
              </a:rPr>
              <a:t>Grooming:</a:t>
            </a:r>
            <a:r>
              <a:rPr lang="en-US" b="true" sz="4200">
                <a:solidFill>
                  <a:srgbClr val="004F59"/>
                </a:solidFill>
                <a:latin typeface="Roboto Bold"/>
                <a:ea typeface="Roboto Bold"/>
                <a:cs typeface="Roboto Bold"/>
                <a:sym typeface="Roboto Bold"/>
              </a:rPr>
              <a:t> An adult or peer builds trust to manipulate or prepare a child for sexual abuse or trafficking.</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4614905" y="9301325"/>
            <a:ext cx="9318112" cy="207645"/>
          </a:xfrm>
          <a:prstGeom prst="rect">
            <a:avLst/>
          </a:prstGeom>
        </p:spPr>
        <p:txBody>
          <a:bodyPr anchor="t" rtlCol="false" tIns="0" lIns="0" bIns="0" rIns="0">
            <a:spAutoFit/>
          </a:bodyPr>
          <a:lstStyle/>
          <a:p>
            <a:pPr algn="just">
              <a:lnSpc>
                <a:spcPts val="1679"/>
              </a:lnSpc>
            </a:pPr>
            <a:r>
              <a:rPr lang="en-US" sz="1200">
                <a:solidFill>
                  <a:srgbClr val="004F59"/>
                </a:solidFill>
                <a:latin typeface="Roboto"/>
                <a:ea typeface="Roboto"/>
                <a:cs typeface="Roboto"/>
                <a:sym typeface="Roboto"/>
              </a:rPr>
              <a:t>National Center for Missing &amp; Exploited Children. (n.d.). Child sexual exploitation and prevention</a:t>
            </a:r>
            <a:r>
              <a:rPr lang="en-US" sz="1200">
                <a:solidFill>
                  <a:srgbClr val="004F59"/>
                </a:solidFill>
                <a:latin typeface="Roboto"/>
                <a:ea typeface="Roboto"/>
                <a:cs typeface="Roboto"/>
                <a:sym typeface="Roboto"/>
              </a:rPr>
              <a:t> reso</a:t>
            </a:r>
            <a:r>
              <a:rPr lang="en-US" sz="1200">
                <a:solidFill>
                  <a:srgbClr val="004F59"/>
                </a:solidFill>
                <a:latin typeface="Roboto"/>
                <a:ea typeface="Roboto"/>
                <a:cs typeface="Roboto"/>
                <a:sym typeface="Roboto"/>
              </a:rPr>
              <a:t>ur</a:t>
            </a:r>
            <a:r>
              <a:rPr lang="en-US" sz="1200">
                <a:solidFill>
                  <a:srgbClr val="004F59"/>
                </a:solidFill>
                <a:latin typeface="Roboto"/>
                <a:ea typeface="Roboto"/>
                <a:cs typeface="Roboto"/>
                <a:sym typeface="Roboto"/>
              </a:rPr>
              <a:t>ces.</a:t>
            </a:r>
          </a:p>
        </p:txBody>
      </p:sp>
    </p:spTree>
  </p:cSld>
  <p:clrMapOvr>
    <a:masterClrMapping/>
  </p:clrMapOvr>
</p:sld>
</file>

<file path=ppt/slides/slide3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grpSp>
        <p:nvGrpSpPr>
          <p:cNvPr name="Group 6" id="6"/>
          <p:cNvGrpSpPr/>
          <p:nvPr/>
        </p:nvGrpSpPr>
        <p:grpSpPr>
          <a:xfrm rot="0">
            <a:off x="1906447" y="3332003"/>
            <a:ext cx="7527660" cy="904943"/>
            <a:chOff x="0" y="0"/>
            <a:chExt cx="1982594" cy="238339"/>
          </a:xfrm>
        </p:grpSpPr>
        <p:sp>
          <p:nvSpPr>
            <p:cNvPr name="Freeform 7" id="7"/>
            <p:cNvSpPr/>
            <p:nvPr/>
          </p:nvSpPr>
          <p:spPr>
            <a:xfrm flipH="false" flipV="false" rot="0">
              <a:off x="0" y="0"/>
              <a:ext cx="1982594" cy="238339"/>
            </a:xfrm>
            <a:custGeom>
              <a:avLst/>
              <a:gdLst/>
              <a:ahLst/>
              <a:cxnLst/>
              <a:rect r="r" b="b" t="t" l="l"/>
              <a:pathLst>
                <a:path h="238339" w="1982594">
                  <a:moveTo>
                    <a:pt x="0" y="0"/>
                  </a:moveTo>
                  <a:lnTo>
                    <a:pt x="1982594" y="0"/>
                  </a:lnTo>
                  <a:lnTo>
                    <a:pt x="1982594" y="238339"/>
                  </a:lnTo>
                  <a:lnTo>
                    <a:pt x="0" y="238339"/>
                  </a:lnTo>
                  <a:close/>
                </a:path>
              </a:pathLst>
            </a:custGeom>
            <a:solidFill>
              <a:srgbClr val="303030"/>
            </a:solidFill>
          </p:spPr>
        </p:sp>
        <p:sp>
          <p:nvSpPr>
            <p:cNvPr name="TextBox 8" id="8"/>
            <p:cNvSpPr txBox="true"/>
            <p:nvPr/>
          </p:nvSpPr>
          <p:spPr>
            <a:xfrm>
              <a:off x="0" y="-76200"/>
              <a:ext cx="1982594"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206155" y="3341528"/>
            <a:ext cx="7516916"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Forms of Child Exploitation</a:t>
            </a:r>
          </a:p>
        </p:txBody>
      </p:sp>
      <p:sp>
        <p:nvSpPr>
          <p:cNvPr name="TextBox 10" id="10"/>
          <p:cNvSpPr txBox="true"/>
          <p:nvPr/>
        </p:nvSpPr>
        <p:spPr>
          <a:xfrm rot="0">
            <a:off x="2206155" y="4685547"/>
            <a:ext cx="15138721" cy="1464945"/>
          </a:xfrm>
          <a:prstGeom prst="rect">
            <a:avLst/>
          </a:prstGeom>
        </p:spPr>
        <p:txBody>
          <a:bodyPr anchor="t" rtlCol="false" tIns="0" lIns="0" bIns="0" rIns="0">
            <a:spAutoFit/>
          </a:bodyPr>
          <a:lstStyle/>
          <a:p>
            <a:pPr algn="l">
              <a:lnSpc>
                <a:spcPts val="5880"/>
              </a:lnSpc>
            </a:pPr>
            <a:r>
              <a:rPr lang="en-US" b="true" sz="4200">
                <a:solidFill>
                  <a:srgbClr val="9D1BE3"/>
                </a:solidFill>
                <a:latin typeface="Roboto Bold"/>
                <a:ea typeface="Roboto Bold"/>
                <a:cs typeface="Roboto Bold"/>
                <a:sym typeface="Roboto Bold"/>
              </a:rPr>
              <a:t>Sextortion:</a:t>
            </a:r>
            <a:r>
              <a:rPr lang="en-US" b="true" sz="4200">
                <a:solidFill>
                  <a:srgbClr val="004F59"/>
                </a:solidFill>
                <a:latin typeface="Roboto Bold"/>
                <a:ea typeface="Roboto Bold"/>
                <a:cs typeface="Roboto Bold"/>
                <a:sym typeface="Roboto Bold"/>
              </a:rPr>
              <a:t> Threatening or blackmailing a child to obtain sexual images, videos, or sexual activity.</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4614905" y="9301325"/>
            <a:ext cx="9318112" cy="207645"/>
          </a:xfrm>
          <a:prstGeom prst="rect">
            <a:avLst/>
          </a:prstGeom>
        </p:spPr>
        <p:txBody>
          <a:bodyPr anchor="t" rtlCol="false" tIns="0" lIns="0" bIns="0" rIns="0">
            <a:spAutoFit/>
          </a:bodyPr>
          <a:lstStyle/>
          <a:p>
            <a:pPr algn="just">
              <a:lnSpc>
                <a:spcPts val="1679"/>
              </a:lnSpc>
            </a:pPr>
            <a:r>
              <a:rPr lang="en-US" sz="1200">
                <a:solidFill>
                  <a:srgbClr val="004F59"/>
                </a:solidFill>
                <a:latin typeface="Roboto"/>
                <a:ea typeface="Roboto"/>
                <a:cs typeface="Roboto"/>
                <a:sym typeface="Roboto"/>
              </a:rPr>
              <a:t>National Center for Missing &amp; Exploited Children. (n.d.). Child sexual exploitation and prevention</a:t>
            </a:r>
            <a:r>
              <a:rPr lang="en-US" sz="1200">
                <a:solidFill>
                  <a:srgbClr val="004F59"/>
                </a:solidFill>
                <a:latin typeface="Roboto"/>
                <a:ea typeface="Roboto"/>
                <a:cs typeface="Roboto"/>
                <a:sym typeface="Roboto"/>
              </a:rPr>
              <a:t> reso</a:t>
            </a:r>
            <a:r>
              <a:rPr lang="en-US" sz="1200">
                <a:solidFill>
                  <a:srgbClr val="004F59"/>
                </a:solidFill>
                <a:latin typeface="Roboto"/>
                <a:ea typeface="Roboto"/>
                <a:cs typeface="Roboto"/>
                <a:sym typeface="Roboto"/>
              </a:rPr>
              <a:t>ur</a:t>
            </a:r>
            <a:r>
              <a:rPr lang="en-US" sz="1200">
                <a:solidFill>
                  <a:srgbClr val="004F59"/>
                </a:solidFill>
                <a:latin typeface="Roboto"/>
                <a:ea typeface="Roboto"/>
                <a:cs typeface="Roboto"/>
                <a:sym typeface="Roboto"/>
              </a:rPr>
              <a:t>ces.</a:t>
            </a:r>
          </a:p>
        </p:txBody>
      </p:sp>
    </p:spTree>
  </p:cSld>
  <p:clrMapOvr>
    <a:masterClrMapping/>
  </p:clrMapOvr>
</p:sld>
</file>

<file path=ppt/slides/slide3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grpSp>
        <p:nvGrpSpPr>
          <p:cNvPr name="Group 6" id="6"/>
          <p:cNvGrpSpPr/>
          <p:nvPr/>
        </p:nvGrpSpPr>
        <p:grpSpPr>
          <a:xfrm rot="0">
            <a:off x="1906447" y="3332003"/>
            <a:ext cx="7527660" cy="904943"/>
            <a:chOff x="0" y="0"/>
            <a:chExt cx="1982594" cy="238339"/>
          </a:xfrm>
        </p:grpSpPr>
        <p:sp>
          <p:nvSpPr>
            <p:cNvPr name="Freeform 7" id="7"/>
            <p:cNvSpPr/>
            <p:nvPr/>
          </p:nvSpPr>
          <p:spPr>
            <a:xfrm flipH="false" flipV="false" rot="0">
              <a:off x="0" y="0"/>
              <a:ext cx="1982594" cy="238339"/>
            </a:xfrm>
            <a:custGeom>
              <a:avLst/>
              <a:gdLst/>
              <a:ahLst/>
              <a:cxnLst/>
              <a:rect r="r" b="b" t="t" l="l"/>
              <a:pathLst>
                <a:path h="238339" w="1982594">
                  <a:moveTo>
                    <a:pt x="0" y="0"/>
                  </a:moveTo>
                  <a:lnTo>
                    <a:pt x="1982594" y="0"/>
                  </a:lnTo>
                  <a:lnTo>
                    <a:pt x="1982594" y="238339"/>
                  </a:lnTo>
                  <a:lnTo>
                    <a:pt x="0" y="238339"/>
                  </a:lnTo>
                  <a:close/>
                </a:path>
              </a:pathLst>
            </a:custGeom>
            <a:solidFill>
              <a:srgbClr val="303030"/>
            </a:solidFill>
          </p:spPr>
        </p:sp>
        <p:sp>
          <p:nvSpPr>
            <p:cNvPr name="TextBox 8" id="8"/>
            <p:cNvSpPr txBox="true"/>
            <p:nvPr/>
          </p:nvSpPr>
          <p:spPr>
            <a:xfrm>
              <a:off x="0" y="-76200"/>
              <a:ext cx="1982594"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206155" y="3341528"/>
            <a:ext cx="7516916"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Forms of Child Exploitation</a:t>
            </a:r>
          </a:p>
        </p:txBody>
      </p:sp>
      <p:sp>
        <p:nvSpPr>
          <p:cNvPr name="TextBox 10" id="10"/>
          <p:cNvSpPr txBox="true"/>
          <p:nvPr/>
        </p:nvSpPr>
        <p:spPr>
          <a:xfrm rot="0">
            <a:off x="2206155" y="4685547"/>
            <a:ext cx="15138721" cy="1464945"/>
          </a:xfrm>
          <a:prstGeom prst="rect">
            <a:avLst/>
          </a:prstGeom>
        </p:spPr>
        <p:txBody>
          <a:bodyPr anchor="t" rtlCol="false" tIns="0" lIns="0" bIns="0" rIns="0">
            <a:spAutoFit/>
          </a:bodyPr>
          <a:lstStyle/>
          <a:p>
            <a:pPr algn="l">
              <a:lnSpc>
                <a:spcPts val="5880"/>
              </a:lnSpc>
            </a:pPr>
            <a:r>
              <a:rPr lang="en-US" b="true" sz="4200">
                <a:solidFill>
                  <a:srgbClr val="9D1BE3"/>
                </a:solidFill>
                <a:latin typeface="Roboto Bold"/>
                <a:ea typeface="Roboto Bold"/>
                <a:cs typeface="Roboto Bold"/>
                <a:sym typeface="Roboto Bold"/>
              </a:rPr>
              <a:t>Child Sexual Abuse Material (CSAM):</a:t>
            </a:r>
            <a:r>
              <a:rPr lang="en-US" b="true" sz="4200">
                <a:solidFill>
                  <a:srgbClr val="004F59"/>
                </a:solidFill>
                <a:latin typeface="Roboto Bold"/>
                <a:ea typeface="Roboto Bold"/>
                <a:cs typeface="Roboto Bold"/>
                <a:sym typeface="Roboto Bold"/>
              </a:rPr>
              <a:t> Creating or sharing sexual images or videos of a child (aka: child pornography).</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4614905" y="9301325"/>
            <a:ext cx="9318112" cy="207645"/>
          </a:xfrm>
          <a:prstGeom prst="rect">
            <a:avLst/>
          </a:prstGeom>
        </p:spPr>
        <p:txBody>
          <a:bodyPr anchor="t" rtlCol="false" tIns="0" lIns="0" bIns="0" rIns="0">
            <a:spAutoFit/>
          </a:bodyPr>
          <a:lstStyle/>
          <a:p>
            <a:pPr algn="just">
              <a:lnSpc>
                <a:spcPts val="1679"/>
              </a:lnSpc>
            </a:pPr>
            <a:r>
              <a:rPr lang="en-US" sz="1200">
                <a:solidFill>
                  <a:srgbClr val="004F59"/>
                </a:solidFill>
                <a:latin typeface="Roboto"/>
                <a:ea typeface="Roboto"/>
                <a:cs typeface="Roboto"/>
                <a:sym typeface="Roboto"/>
              </a:rPr>
              <a:t>National Center for Missing &amp; Exploited Children. (n.d.). Child sexual exploitation and prevention</a:t>
            </a:r>
            <a:r>
              <a:rPr lang="en-US" sz="1200">
                <a:solidFill>
                  <a:srgbClr val="004F59"/>
                </a:solidFill>
                <a:latin typeface="Roboto"/>
                <a:ea typeface="Roboto"/>
                <a:cs typeface="Roboto"/>
                <a:sym typeface="Roboto"/>
              </a:rPr>
              <a:t> reso</a:t>
            </a:r>
            <a:r>
              <a:rPr lang="en-US" sz="1200">
                <a:solidFill>
                  <a:srgbClr val="004F59"/>
                </a:solidFill>
                <a:latin typeface="Roboto"/>
                <a:ea typeface="Roboto"/>
                <a:cs typeface="Roboto"/>
                <a:sym typeface="Roboto"/>
              </a:rPr>
              <a:t>ur</a:t>
            </a:r>
            <a:r>
              <a:rPr lang="en-US" sz="1200">
                <a:solidFill>
                  <a:srgbClr val="004F59"/>
                </a:solidFill>
                <a:latin typeface="Roboto"/>
                <a:ea typeface="Roboto"/>
                <a:cs typeface="Roboto"/>
                <a:sym typeface="Roboto"/>
              </a:rPr>
              <a:t>ces.</a:t>
            </a:r>
          </a:p>
        </p:txBody>
      </p:sp>
    </p:spTree>
  </p:cSld>
  <p:clrMapOvr>
    <a:masterClrMapping/>
  </p:clrMapOvr>
</p:sld>
</file>

<file path=ppt/slides/slide3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grpSp>
        <p:nvGrpSpPr>
          <p:cNvPr name="Group 6" id="6"/>
          <p:cNvGrpSpPr/>
          <p:nvPr/>
        </p:nvGrpSpPr>
        <p:grpSpPr>
          <a:xfrm rot="0">
            <a:off x="1906447" y="3332003"/>
            <a:ext cx="7527660" cy="904943"/>
            <a:chOff x="0" y="0"/>
            <a:chExt cx="1982594" cy="238339"/>
          </a:xfrm>
        </p:grpSpPr>
        <p:sp>
          <p:nvSpPr>
            <p:cNvPr name="Freeform 7" id="7"/>
            <p:cNvSpPr/>
            <p:nvPr/>
          </p:nvSpPr>
          <p:spPr>
            <a:xfrm flipH="false" flipV="false" rot="0">
              <a:off x="0" y="0"/>
              <a:ext cx="1982594" cy="238339"/>
            </a:xfrm>
            <a:custGeom>
              <a:avLst/>
              <a:gdLst/>
              <a:ahLst/>
              <a:cxnLst/>
              <a:rect r="r" b="b" t="t" l="l"/>
              <a:pathLst>
                <a:path h="238339" w="1982594">
                  <a:moveTo>
                    <a:pt x="0" y="0"/>
                  </a:moveTo>
                  <a:lnTo>
                    <a:pt x="1982594" y="0"/>
                  </a:lnTo>
                  <a:lnTo>
                    <a:pt x="1982594" y="238339"/>
                  </a:lnTo>
                  <a:lnTo>
                    <a:pt x="0" y="238339"/>
                  </a:lnTo>
                  <a:close/>
                </a:path>
              </a:pathLst>
            </a:custGeom>
            <a:solidFill>
              <a:srgbClr val="303030"/>
            </a:solidFill>
          </p:spPr>
        </p:sp>
        <p:sp>
          <p:nvSpPr>
            <p:cNvPr name="TextBox 8" id="8"/>
            <p:cNvSpPr txBox="true"/>
            <p:nvPr/>
          </p:nvSpPr>
          <p:spPr>
            <a:xfrm>
              <a:off x="0" y="-76200"/>
              <a:ext cx="1982594"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206155" y="3341528"/>
            <a:ext cx="7516916"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Forms of Child Exploitation</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4614905" y="9301325"/>
            <a:ext cx="9318112" cy="207645"/>
          </a:xfrm>
          <a:prstGeom prst="rect">
            <a:avLst/>
          </a:prstGeom>
        </p:spPr>
        <p:txBody>
          <a:bodyPr anchor="t" rtlCol="false" tIns="0" lIns="0" bIns="0" rIns="0">
            <a:spAutoFit/>
          </a:bodyPr>
          <a:lstStyle/>
          <a:p>
            <a:pPr algn="just">
              <a:lnSpc>
                <a:spcPts val="1679"/>
              </a:lnSpc>
            </a:pPr>
            <a:r>
              <a:rPr lang="en-US" sz="1200">
                <a:solidFill>
                  <a:srgbClr val="004F59"/>
                </a:solidFill>
                <a:latin typeface="Roboto"/>
                <a:ea typeface="Roboto"/>
                <a:cs typeface="Roboto"/>
                <a:sym typeface="Roboto"/>
              </a:rPr>
              <a:t>National Center for Missing &amp; Exploited Children. (n.d.). Child sexual exploitation and prevention</a:t>
            </a:r>
            <a:r>
              <a:rPr lang="en-US" sz="1200">
                <a:solidFill>
                  <a:srgbClr val="004F59"/>
                </a:solidFill>
                <a:latin typeface="Roboto"/>
                <a:ea typeface="Roboto"/>
                <a:cs typeface="Roboto"/>
                <a:sym typeface="Roboto"/>
              </a:rPr>
              <a:t> reso</a:t>
            </a:r>
            <a:r>
              <a:rPr lang="en-US" sz="1200">
                <a:solidFill>
                  <a:srgbClr val="004F59"/>
                </a:solidFill>
                <a:latin typeface="Roboto"/>
                <a:ea typeface="Roboto"/>
                <a:cs typeface="Roboto"/>
                <a:sym typeface="Roboto"/>
              </a:rPr>
              <a:t>ur</a:t>
            </a:r>
            <a:r>
              <a:rPr lang="en-US" sz="1200">
                <a:solidFill>
                  <a:srgbClr val="004F59"/>
                </a:solidFill>
                <a:latin typeface="Roboto"/>
                <a:ea typeface="Roboto"/>
                <a:cs typeface="Roboto"/>
                <a:sym typeface="Roboto"/>
              </a:rPr>
              <a:t>ces.</a:t>
            </a:r>
          </a:p>
        </p:txBody>
      </p:sp>
      <p:sp>
        <p:nvSpPr>
          <p:cNvPr name="TextBox 12" id="12"/>
          <p:cNvSpPr txBox="true"/>
          <p:nvPr/>
        </p:nvSpPr>
        <p:spPr>
          <a:xfrm rot="0">
            <a:off x="2206155" y="4672226"/>
            <a:ext cx="15008114" cy="1464945"/>
          </a:xfrm>
          <a:prstGeom prst="rect">
            <a:avLst/>
          </a:prstGeom>
        </p:spPr>
        <p:txBody>
          <a:bodyPr anchor="t" rtlCol="false" tIns="0" lIns="0" bIns="0" rIns="0">
            <a:spAutoFit/>
          </a:bodyPr>
          <a:lstStyle/>
          <a:p>
            <a:pPr algn="l">
              <a:lnSpc>
                <a:spcPts val="5880"/>
              </a:lnSpc>
            </a:pPr>
            <a:r>
              <a:rPr lang="en-US" b="true" sz="4200">
                <a:solidFill>
                  <a:srgbClr val="9D1BE3"/>
                </a:solidFill>
                <a:latin typeface="Roboto Bold"/>
                <a:ea typeface="Roboto Bold"/>
                <a:cs typeface="Roboto Bold"/>
                <a:sym typeface="Roboto Bold"/>
              </a:rPr>
              <a:t>Sex Trafficking:</a:t>
            </a:r>
            <a:r>
              <a:rPr lang="en-US" b="true" sz="4200">
                <a:solidFill>
                  <a:srgbClr val="004F59"/>
                </a:solidFill>
                <a:latin typeface="Roboto Bold"/>
                <a:ea typeface="Roboto Bold"/>
                <a:cs typeface="Roboto Bold"/>
                <a:sym typeface="Roboto Bold"/>
              </a:rPr>
              <a:t> Involving a child in sexual activity in exchange for something of value.</a:t>
            </a:r>
          </a:p>
        </p:txBody>
      </p:sp>
    </p:spTree>
  </p:cSld>
  <p:clrMapOvr>
    <a:masterClrMapping/>
  </p:clrMapOvr>
</p:sld>
</file>

<file path=ppt/slides/slide3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grpSp>
        <p:nvGrpSpPr>
          <p:cNvPr name="Group 6" id="6"/>
          <p:cNvGrpSpPr/>
          <p:nvPr/>
        </p:nvGrpSpPr>
        <p:grpSpPr>
          <a:xfrm rot="0">
            <a:off x="1906447" y="3332003"/>
            <a:ext cx="7527660" cy="904943"/>
            <a:chOff x="0" y="0"/>
            <a:chExt cx="1982594" cy="238339"/>
          </a:xfrm>
        </p:grpSpPr>
        <p:sp>
          <p:nvSpPr>
            <p:cNvPr name="Freeform 7" id="7"/>
            <p:cNvSpPr/>
            <p:nvPr/>
          </p:nvSpPr>
          <p:spPr>
            <a:xfrm flipH="false" flipV="false" rot="0">
              <a:off x="0" y="0"/>
              <a:ext cx="1982594" cy="238339"/>
            </a:xfrm>
            <a:custGeom>
              <a:avLst/>
              <a:gdLst/>
              <a:ahLst/>
              <a:cxnLst/>
              <a:rect r="r" b="b" t="t" l="l"/>
              <a:pathLst>
                <a:path h="238339" w="1982594">
                  <a:moveTo>
                    <a:pt x="0" y="0"/>
                  </a:moveTo>
                  <a:lnTo>
                    <a:pt x="1982594" y="0"/>
                  </a:lnTo>
                  <a:lnTo>
                    <a:pt x="1982594" y="238339"/>
                  </a:lnTo>
                  <a:lnTo>
                    <a:pt x="0" y="238339"/>
                  </a:lnTo>
                  <a:close/>
                </a:path>
              </a:pathLst>
            </a:custGeom>
            <a:solidFill>
              <a:srgbClr val="303030"/>
            </a:solidFill>
          </p:spPr>
        </p:sp>
        <p:sp>
          <p:nvSpPr>
            <p:cNvPr name="TextBox 8" id="8"/>
            <p:cNvSpPr txBox="true"/>
            <p:nvPr/>
          </p:nvSpPr>
          <p:spPr>
            <a:xfrm>
              <a:off x="0" y="-76200"/>
              <a:ext cx="1982594"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206155" y="3341528"/>
            <a:ext cx="7516916"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Forms of Child Exploitation</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4614905" y="9301325"/>
            <a:ext cx="9318112" cy="207645"/>
          </a:xfrm>
          <a:prstGeom prst="rect">
            <a:avLst/>
          </a:prstGeom>
        </p:spPr>
        <p:txBody>
          <a:bodyPr anchor="t" rtlCol="false" tIns="0" lIns="0" bIns="0" rIns="0">
            <a:spAutoFit/>
          </a:bodyPr>
          <a:lstStyle/>
          <a:p>
            <a:pPr algn="just">
              <a:lnSpc>
                <a:spcPts val="1679"/>
              </a:lnSpc>
            </a:pPr>
            <a:r>
              <a:rPr lang="en-US" sz="1200">
                <a:solidFill>
                  <a:srgbClr val="004F59"/>
                </a:solidFill>
                <a:latin typeface="Roboto"/>
                <a:ea typeface="Roboto"/>
                <a:cs typeface="Roboto"/>
                <a:sym typeface="Roboto"/>
              </a:rPr>
              <a:t>National Center for Missing &amp; Exploited Children. (n.d.). Child sexual exploitation and prevention</a:t>
            </a:r>
            <a:r>
              <a:rPr lang="en-US" sz="1200">
                <a:solidFill>
                  <a:srgbClr val="004F59"/>
                </a:solidFill>
                <a:latin typeface="Roboto"/>
                <a:ea typeface="Roboto"/>
                <a:cs typeface="Roboto"/>
                <a:sym typeface="Roboto"/>
              </a:rPr>
              <a:t> reso</a:t>
            </a:r>
            <a:r>
              <a:rPr lang="en-US" sz="1200">
                <a:solidFill>
                  <a:srgbClr val="004F59"/>
                </a:solidFill>
                <a:latin typeface="Roboto"/>
                <a:ea typeface="Roboto"/>
                <a:cs typeface="Roboto"/>
                <a:sym typeface="Roboto"/>
              </a:rPr>
              <a:t>ur</a:t>
            </a:r>
            <a:r>
              <a:rPr lang="en-US" sz="1200">
                <a:solidFill>
                  <a:srgbClr val="004F59"/>
                </a:solidFill>
                <a:latin typeface="Roboto"/>
                <a:ea typeface="Roboto"/>
                <a:cs typeface="Roboto"/>
                <a:sym typeface="Roboto"/>
              </a:rPr>
              <a:t>ces.</a:t>
            </a:r>
          </a:p>
        </p:txBody>
      </p:sp>
      <p:sp>
        <p:nvSpPr>
          <p:cNvPr name="TextBox 12" id="12"/>
          <p:cNvSpPr txBox="true"/>
          <p:nvPr/>
        </p:nvSpPr>
        <p:spPr>
          <a:xfrm rot="0">
            <a:off x="2206155" y="4672226"/>
            <a:ext cx="15008114" cy="1464945"/>
          </a:xfrm>
          <a:prstGeom prst="rect">
            <a:avLst/>
          </a:prstGeom>
        </p:spPr>
        <p:txBody>
          <a:bodyPr anchor="t" rtlCol="false" tIns="0" lIns="0" bIns="0" rIns="0">
            <a:spAutoFit/>
          </a:bodyPr>
          <a:lstStyle/>
          <a:p>
            <a:pPr algn="l">
              <a:lnSpc>
                <a:spcPts val="5880"/>
              </a:lnSpc>
            </a:pPr>
            <a:r>
              <a:rPr lang="en-US" b="true" sz="4200">
                <a:solidFill>
                  <a:srgbClr val="9D1BE3"/>
                </a:solidFill>
                <a:latin typeface="Roboto Bold"/>
                <a:ea typeface="Roboto Bold"/>
                <a:cs typeface="Roboto Bold"/>
                <a:sym typeface="Roboto Bold"/>
              </a:rPr>
              <a:t>Child Labor:</a:t>
            </a:r>
            <a:r>
              <a:rPr lang="en-US" b="true" sz="4200">
                <a:solidFill>
                  <a:srgbClr val="004F59"/>
                </a:solidFill>
                <a:latin typeface="Roboto Bold"/>
                <a:ea typeface="Roboto Bold"/>
                <a:cs typeface="Roboto Bold"/>
                <a:sym typeface="Roboto Bold"/>
              </a:rPr>
              <a:t> Forcing or manipulating a child to work in harmful or unsafe conditions.</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74762" y="4549386"/>
            <a:ext cx="14778953"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The ability to affect someone’s thoughts, decisions, or actions without using force or direct control.</a:t>
            </a:r>
          </a:p>
        </p:txBody>
      </p:sp>
      <p:grpSp>
        <p:nvGrpSpPr>
          <p:cNvPr name="Group 9" id="9"/>
          <p:cNvGrpSpPr/>
          <p:nvPr/>
        </p:nvGrpSpPr>
        <p:grpSpPr>
          <a:xfrm rot="0">
            <a:off x="1480713" y="3637496"/>
            <a:ext cx="4815228" cy="904943"/>
            <a:chOff x="0" y="0"/>
            <a:chExt cx="1268208" cy="238339"/>
          </a:xfrm>
        </p:grpSpPr>
        <p:sp>
          <p:nvSpPr>
            <p:cNvPr name="Freeform 10" id="10"/>
            <p:cNvSpPr/>
            <p:nvPr/>
          </p:nvSpPr>
          <p:spPr>
            <a:xfrm flipH="false" flipV="false" rot="0">
              <a:off x="0" y="0"/>
              <a:ext cx="1268208" cy="238339"/>
            </a:xfrm>
            <a:custGeom>
              <a:avLst/>
              <a:gdLst/>
              <a:ahLst/>
              <a:cxnLst/>
              <a:rect r="r" b="b" t="t" l="l"/>
              <a:pathLst>
                <a:path h="238339" w="1268208">
                  <a:moveTo>
                    <a:pt x="0" y="0"/>
                  </a:moveTo>
                  <a:lnTo>
                    <a:pt x="1268208" y="0"/>
                  </a:lnTo>
                  <a:lnTo>
                    <a:pt x="1268208" y="238339"/>
                  </a:lnTo>
                  <a:lnTo>
                    <a:pt x="0" y="238339"/>
                  </a:lnTo>
                  <a:close/>
                </a:path>
              </a:pathLst>
            </a:custGeom>
            <a:solidFill>
              <a:srgbClr val="303030"/>
            </a:solidFill>
          </p:spPr>
        </p:sp>
        <p:sp>
          <p:nvSpPr>
            <p:cNvPr name="TextBox 11" id="11"/>
            <p:cNvSpPr txBox="true"/>
            <p:nvPr/>
          </p:nvSpPr>
          <p:spPr>
            <a:xfrm>
              <a:off x="0" y="-76200"/>
              <a:ext cx="1268208"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513774"/>
            <a:ext cx="6855588" cy="1028648"/>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INFLUENCE</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name="Freeform 15" id="15"/>
          <p:cNvSpPr/>
          <p:nvPr/>
        </p:nvSpPr>
        <p:spPr>
          <a:xfrm flipH="false" flipV="false" rot="0">
            <a:off x="14359058" y="7437404"/>
            <a:ext cx="2131002" cy="1389006"/>
          </a:xfrm>
          <a:custGeom>
            <a:avLst/>
            <a:gdLst/>
            <a:ahLst/>
            <a:cxnLst/>
            <a:rect r="r" b="b" t="t" l="l"/>
            <a:pathLst>
              <a:path h="1389006" w="2131002">
                <a:moveTo>
                  <a:pt x="0" y="0"/>
                </a:moveTo>
                <a:lnTo>
                  <a:pt x="2131002" y="0"/>
                </a:lnTo>
                <a:lnTo>
                  <a:pt x="2131002" y="1389006"/>
                </a:lnTo>
                <a:lnTo>
                  <a:pt x="0" y="1389006"/>
                </a:lnTo>
                <a:lnTo>
                  <a:pt x="0" y="0"/>
                </a:lnTo>
                <a:close/>
              </a:path>
            </a:pathLst>
          </a:custGeom>
          <a:blipFill>
            <a:blip r:embed="rId5"/>
            <a:stretch>
              <a:fillRect l="-23551" t="-58900" r="-26455" b="-71237"/>
            </a:stretch>
          </a:blipFill>
        </p:spPr>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26672" y="428952"/>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359058" y="7437404"/>
            <a:ext cx="2131002" cy="1389006"/>
          </a:xfrm>
          <a:custGeom>
            <a:avLst/>
            <a:gdLst/>
            <a:ahLst/>
            <a:cxnLst/>
            <a:rect r="r" b="b" t="t" l="l"/>
            <a:pathLst>
              <a:path h="1389006" w="2131002">
                <a:moveTo>
                  <a:pt x="0" y="0"/>
                </a:moveTo>
                <a:lnTo>
                  <a:pt x="2131002" y="0"/>
                </a:lnTo>
                <a:lnTo>
                  <a:pt x="2131002" y="1389006"/>
                </a:lnTo>
                <a:lnTo>
                  <a:pt x="0" y="1389006"/>
                </a:lnTo>
                <a:lnTo>
                  <a:pt x="0" y="0"/>
                </a:lnTo>
                <a:close/>
              </a:path>
            </a:pathLst>
          </a:custGeom>
          <a:blipFill>
            <a:blip r:embed="rId5"/>
            <a:stretch>
              <a:fillRect l="-23551" t="-58900" r="-26455" b="-71237"/>
            </a:stretch>
          </a:blipFill>
        </p:spPr>
      </p:sp>
      <p:grpSp>
        <p:nvGrpSpPr>
          <p:cNvPr name="Group 9" id="9"/>
          <p:cNvGrpSpPr/>
          <p:nvPr/>
        </p:nvGrpSpPr>
        <p:grpSpPr>
          <a:xfrm rot="0">
            <a:off x="13611391" y="1062106"/>
            <a:ext cx="3647909" cy="3648387"/>
            <a:chOff x="0" y="0"/>
            <a:chExt cx="1308455" cy="1308626"/>
          </a:xfrm>
        </p:grpSpPr>
        <p:sp>
          <p:nvSpPr>
            <p:cNvPr name="Freeform 10" id="10"/>
            <p:cNvSpPr/>
            <p:nvPr/>
          </p:nvSpPr>
          <p:spPr>
            <a:xfrm flipH="false" flipV="false" rot="0">
              <a:off x="0" y="0"/>
              <a:ext cx="1308455" cy="1308626"/>
            </a:xfrm>
            <a:custGeom>
              <a:avLst/>
              <a:gdLst/>
              <a:ahLst/>
              <a:cxnLst/>
              <a:rect r="r" b="b" t="t" l="l"/>
              <a:pathLst>
                <a:path h="1308626" w="1308455">
                  <a:moveTo>
                    <a:pt x="0" y="0"/>
                  </a:moveTo>
                  <a:lnTo>
                    <a:pt x="1308455" y="0"/>
                  </a:lnTo>
                  <a:lnTo>
                    <a:pt x="1308455" y="1308626"/>
                  </a:lnTo>
                  <a:lnTo>
                    <a:pt x="0" y="1308626"/>
                  </a:lnTo>
                  <a:close/>
                </a:path>
              </a:pathLst>
            </a:custGeom>
            <a:solidFill>
              <a:srgbClr val="FFFFFF"/>
            </a:solidFill>
          </p:spPr>
        </p:sp>
        <p:sp>
          <p:nvSpPr>
            <p:cNvPr name="TextBox 11" id="11"/>
            <p:cNvSpPr txBox="true"/>
            <p:nvPr/>
          </p:nvSpPr>
          <p:spPr>
            <a:xfrm>
              <a:off x="0" y="-47625"/>
              <a:ext cx="1308455" cy="1356251"/>
            </a:xfrm>
            <a:prstGeom prst="rect">
              <a:avLst/>
            </a:prstGeom>
          </p:spPr>
          <p:txBody>
            <a:bodyPr anchor="ctr" rtlCol="false" tIns="50800" lIns="50800" bIns="50800" rIns="50800"/>
            <a:lstStyle/>
            <a:p>
              <a:pPr algn="ctr">
                <a:lnSpc>
                  <a:spcPts val="2100"/>
                </a:lnSpc>
              </a:pPr>
            </a:p>
          </p:txBody>
        </p:sp>
      </p:grpSp>
      <p:sp>
        <p:nvSpPr>
          <p:cNvPr name="Freeform 12" id="12"/>
          <p:cNvSpPr/>
          <p:nvPr/>
        </p:nvSpPr>
        <p:spPr>
          <a:xfrm flipH="false" flipV="false" rot="0">
            <a:off x="13721711" y="1169577"/>
            <a:ext cx="3420229" cy="3003662"/>
          </a:xfrm>
          <a:custGeom>
            <a:avLst/>
            <a:gdLst/>
            <a:ahLst/>
            <a:cxnLst/>
            <a:rect r="r" b="b" t="t" l="l"/>
            <a:pathLst>
              <a:path h="3003662" w="3420229">
                <a:moveTo>
                  <a:pt x="0" y="0"/>
                </a:moveTo>
                <a:lnTo>
                  <a:pt x="3420229" y="0"/>
                </a:lnTo>
                <a:lnTo>
                  <a:pt x="3420229" y="3003662"/>
                </a:lnTo>
                <a:lnTo>
                  <a:pt x="0" y="3003662"/>
                </a:lnTo>
                <a:lnTo>
                  <a:pt x="0" y="0"/>
                </a:lnTo>
                <a:close/>
              </a:path>
            </a:pathLst>
          </a:custGeom>
          <a:blipFill>
            <a:blip r:embed="rId6"/>
            <a:stretch>
              <a:fillRect l="0" t="0" r="0" b="0"/>
            </a:stretch>
          </a:blipFill>
        </p:spPr>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5" id="15"/>
          <p:cNvGrpSpPr/>
          <p:nvPr/>
        </p:nvGrpSpPr>
        <p:grpSpPr>
          <a:xfrm rot="0">
            <a:off x="1480713" y="4846620"/>
            <a:ext cx="11423398" cy="2108996"/>
            <a:chOff x="0" y="0"/>
            <a:chExt cx="3008632" cy="555456"/>
          </a:xfrm>
        </p:grpSpPr>
        <p:sp>
          <p:nvSpPr>
            <p:cNvPr name="Freeform 16" id="16"/>
            <p:cNvSpPr/>
            <p:nvPr/>
          </p:nvSpPr>
          <p:spPr>
            <a:xfrm flipH="false" flipV="false" rot="0">
              <a:off x="0" y="0"/>
              <a:ext cx="3008632" cy="555456"/>
            </a:xfrm>
            <a:custGeom>
              <a:avLst/>
              <a:gdLst/>
              <a:ahLst/>
              <a:cxnLst/>
              <a:rect r="r" b="b" t="t" l="l"/>
              <a:pathLst>
                <a:path h="555456" w="3008632">
                  <a:moveTo>
                    <a:pt x="0" y="0"/>
                  </a:moveTo>
                  <a:lnTo>
                    <a:pt x="3008632" y="0"/>
                  </a:lnTo>
                  <a:lnTo>
                    <a:pt x="3008632" y="555456"/>
                  </a:lnTo>
                  <a:lnTo>
                    <a:pt x="0" y="555456"/>
                  </a:lnTo>
                  <a:close/>
                </a:path>
              </a:pathLst>
            </a:custGeom>
            <a:solidFill>
              <a:srgbClr val="303030"/>
            </a:solidFill>
          </p:spPr>
        </p:sp>
        <p:sp>
          <p:nvSpPr>
            <p:cNvPr name="TextBox 17" id="17"/>
            <p:cNvSpPr txBox="true"/>
            <p:nvPr/>
          </p:nvSpPr>
          <p:spPr>
            <a:xfrm>
              <a:off x="0" y="-76200"/>
              <a:ext cx="3008632" cy="631656"/>
            </a:xfrm>
            <a:prstGeom prst="rect">
              <a:avLst/>
            </a:prstGeom>
          </p:spPr>
          <p:txBody>
            <a:bodyPr anchor="ctr" rtlCol="false" tIns="50800" lIns="50800" bIns="50800" rIns="50800"/>
            <a:lstStyle/>
            <a:p>
              <a:pPr algn="ctr">
                <a:lnSpc>
                  <a:spcPts val="3074"/>
                </a:lnSpc>
              </a:pPr>
            </a:p>
          </p:txBody>
        </p:sp>
      </p:grpSp>
      <p:sp>
        <p:nvSpPr>
          <p:cNvPr name="TextBox 18" id="18"/>
          <p:cNvSpPr txBox="true"/>
          <p:nvPr/>
        </p:nvSpPr>
        <p:spPr>
          <a:xfrm rot="0">
            <a:off x="2108452" y="5072443"/>
            <a:ext cx="11052897" cy="235267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Who might pressure or influence some family members to exploit their child?</a:t>
            </a:r>
          </a:p>
          <a:p>
            <a:pPr algn="l">
              <a:lnSpc>
                <a:spcPts val="6299"/>
              </a:lnSpc>
            </a:pPr>
          </a:p>
        </p:txBody>
      </p:sp>
      <p:sp>
        <p:nvSpPr>
          <p:cNvPr name="TextBox 19" id="19"/>
          <p:cNvSpPr txBox="true"/>
          <p:nvPr/>
        </p:nvSpPr>
        <p:spPr>
          <a:xfrm rot="0">
            <a:off x="945186" y="1250072"/>
            <a:ext cx="1101973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EXTERNAL PRESSURE</a:t>
            </a:r>
          </a:p>
        </p:txBody>
      </p:sp>
    </p:spTree>
  </p:cSld>
  <p:clrMapOvr>
    <a:masterClrMapping/>
  </p:clrMapOvr>
</p:sld>
</file>

<file path=ppt/slides/slide3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grpSp>
        <p:nvGrpSpPr>
          <p:cNvPr name="Group 5" id="5"/>
          <p:cNvGrpSpPr/>
          <p:nvPr/>
        </p:nvGrpSpPr>
        <p:grpSpPr>
          <a:xfrm rot="0">
            <a:off x="1480713" y="3318184"/>
            <a:ext cx="10653338" cy="965455"/>
            <a:chOff x="0" y="0"/>
            <a:chExt cx="2805817" cy="254276"/>
          </a:xfrm>
        </p:grpSpPr>
        <p:sp>
          <p:nvSpPr>
            <p:cNvPr name="Freeform 6" id="6"/>
            <p:cNvSpPr/>
            <p:nvPr/>
          </p:nvSpPr>
          <p:spPr>
            <a:xfrm flipH="false" flipV="false" rot="0">
              <a:off x="0" y="0"/>
              <a:ext cx="2805817" cy="254276"/>
            </a:xfrm>
            <a:custGeom>
              <a:avLst/>
              <a:gdLst/>
              <a:ahLst/>
              <a:cxnLst/>
              <a:rect r="r" b="b" t="t" l="l"/>
              <a:pathLst>
                <a:path h="254276" w="2805817">
                  <a:moveTo>
                    <a:pt x="0" y="0"/>
                  </a:moveTo>
                  <a:lnTo>
                    <a:pt x="2805817" y="0"/>
                  </a:lnTo>
                  <a:lnTo>
                    <a:pt x="2805817" y="254276"/>
                  </a:lnTo>
                  <a:lnTo>
                    <a:pt x="0" y="254276"/>
                  </a:lnTo>
                  <a:close/>
                </a:path>
              </a:pathLst>
            </a:custGeom>
            <a:solidFill>
              <a:srgbClr val="303030"/>
            </a:solidFill>
          </p:spPr>
        </p:sp>
        <p:sp>
          <p:nvSpPr>
            <p:cNvPr name="TextBox 7" id="7"/>
            <p:cNvSpPr txBox="true"/>
            <p:nvPr/>
          </p:nvSpPr>
          <p:spPr>
            <a:xfrm>
              <a:off x="0" y="-76200"/>
              <a:ext cx="2805817" cy="330476"/>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965063" y="3396112"/>
            <a:ext cx="1194673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Who Can Influence Harmful Decisions</a:t>
            </a:r>
          </a:p>
        </p:txBody>
      </p:sp>
      <p:sp>
        <p:nvSpPr>
          <p:cNvPr name="TextBox 9" id="9"/>
          <p:cNvSpPr txBox="true"/>
          <p:nvPr/>
        </p:nvSpPr>
        <p:spPr>
          <a:xfrm rot="0">
            <a:off x="1965063" y="4687378"/>
            <a:ext cx="15631041" cy="1464945"/>
          </a:xfrm>
          <a:prstGeom prst="rect">
            <a:avLst/>
          </a:prstGeom>
        </p:spPr>
        <p:txBody>
          <a:bodyPr anchor="t" rtlCol="false" tIns="0" lIns="0" bIns="0" rIns="0">
            <a:spAutoFit/>
          </a:bodyPr>
          <a:lstStyle/>
          <a:p>
            <a:pPr algn="l">
              <a:lnSpc>
                <a:spcPts val="5880"/>
              </a:lnSpc>
            </a:pPr>
            <a:r>
              <a:rPr lang="en-US" b="true" sz="4200">
                <a:solidFill>
                  <a:srgbClr val="9D1BE3"/>
                </a:solidFill>
                <a:latin typeface="Roboto Bold"/>
                <a:ea typeface="Roboto Bold"/>
                <a:cs typeface="Roboto Bold"/>
                <a:sym typeface="Roboto Bold"/>
              </a:rPr>
              <a:t>Traffickers:</a:t>
            </a:r>
            <a:r>
              <a:rPr lang="en-US" b="true" sz="4200">
                <a:solidFill>
                  <a:srgbClr val="004F59"/>
                </a:solidFill>
                <a:latin typeface="Roboto Bold"/>
                <a:ea typeface="Roboto Bold"/>
                <a:cs typeface="Roboto Bold"/>
                <a:sym typeface="Roboto Bold"/>
              </a:rPr>
              <a:t> Family members under the control of a trafficker may be pressured to involve their child in harmful situations.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783660" y="8964103"/>
            <a:ext cx="11693699" cy="626745"/>
          </a:xfrm>
          <a:prstGeom prst="rect">
            <a:avLst/>
          </a:prstGeom>
        </p:spPr>
        <p:txBody>
          <a:bodyPr anchor="t" rtlCol="false" tIns="0" lIns="0" bIns="0" rIns="0">
            <a:spAutoFit/>
          </a:bodyPr>
          <a:lstStyle/>
          <a:p>
            <a:pPr algn="l" marL="259080" indent="-129540" lvl="1">
              <a:lnSpc>
                <a:spcPts val="1679"/>
              </a:lnSpc>
              <a:buAutoNum type="arabicPeriod" startAt="1"/>
            </a:pPr>
            <a:r>
              <a:rPr lang="en-US" sz="1200">
                <a:solidFill>
                  <a:srgbClr val="004F59"/>
                </a:solidFill>
                <a:latin typeface="Roboto"/>
                <a:ea typeface="Roboto"/>
                <a:cs typeface="Roboto"/>
                <a:sym typeface="Roboto"/>
              </a:rPr>
              <a:t>Kinnish, K., </a:t>
            </a:r>
            <a:r>
              <a:rPr lang="en-US" sz="1200">
                <a:solidFill>
                  <a:srgbClr val="004F59"/>
                </a:solidFill>
                <a:latin typeface="Roboto"/>
                <a:ea typeface="Roboto"/>
                <a:cs typeface="Roboto"/>
                <a:sym typeface="Roboto"/>
              </a:rPr>
              <a:t>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a:t>
            </a:r>
          </a:p>
          <a:p>
            <a:pPr algn="l" marL="259080" indent="-129540" lvl="1">
              <a:lnSpc>
                <a:spcPts val="1679"/>
              </a:lnSpc>
              <a:buAutoNum type="arabicPeriod" startAt="1"/>
            </a:pPr>
            <a:r>
              <a:rPr lang="en-US" sz="1200">
                <a:solidFill>
                  <a:srgbClr val="004F59"/>
                </a:solidFill>
                <a:latin typeface="Roboto"/>
                <a:ea typeface="Roboto"/>
                <a:cs typeface="Roboto"/>
                <a:sym typeface="Roboto"/>
              </a:rPr>
              <a:t>Henderson, M. F. (2022). Human trafficking by families (Public Management Bulletin No. 24). University of North Carolina School of Government. </a:t>
            </a:r>
          </a:p>
        </p:txBody>
      </p:sp>
      <p:sp>
        <p:nvSpPr>
          <p:cNvPr name="TextBox 12" id="12"/>
          <p:cNvSpPr txBox="true"/>
          <p:nvPr/>
        </p:nvSpPr>
        <p:spPr>
          <a:xfrm rot="0">
            <a:off x="945186" y="1250072"/>
            <a:ext cx="1101973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EXTERNAL PRESSURE</a:t>
            </a:r>
          </a:p>
        </p:txBody>
      </p:sp>
    </p:spTree>
  </p:cSld>
  <p:clrMapOvr>
    <a:masterClrMapping/>
  </p:clrMapOvr>
</p:sld>
</file>

<file path=ppt/slides/slide3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grpSp>
        <p:nvGrpSpPr>
          <p:cNvPr name="Group 5" id="5"/>
          <p:cNvGrpSpPr/>
          <p:nvPr/>
        </p:nvGrpSpPr>
        <p:grpSpPr>
          <a:xfrm rot="0">
            <a:off x="1480713" y="3318184"/>
            <a:ext cx="10653338" cy="965455"/>
            <a:chOff x="0" y="0"/>
            <a:chExt cx="2805817" cy="254276"/>
          </a:xfrm>
        </p:grpSpPr>
        <p:sp>
          <p:nvSpPr>
            <p:cNvPr name="Freeform 6" id="6"/>
            <p:cNvSpPr/>
            <p:nvPr/>
          </p:nvSpPr>
          <p:spPr>
            <a:xfrm flipH="false" flipV="false" rot="0">
              <a:off x="0" y="0"/>
              <a:ext cx="2805817" cy="254276"/>
            </a:xfrm>
            <a:custGeom>
              <a:avLst/>
              <a:gdLst/>
              <a:ahLst/>
              <a:cxnLst/>
              <a:rect r="r" b="b" t="t" l="l"/>
              <a:pathLst>
                <a:path h="254276" w="2805817">
                  <a:moveTo>
                    <a:pt x="0" y="0"/>
                  </a:moveTo>
                  <a:lnTo>
                    <a:pt x="2805817" y="0"/>
                  </a:lnTo>
                  <a:lnTo>
                    <a:pt x="2805817" y="254276"/>
                  </a:lnTo>
                  <a:lnTo>
                    <a:pt x="0" y="254276"/>
                  </a:lnTo>
                  <a:close/>
                </a:path>
              </a:pathLst>
            </a:custGeom>
            <a:solidFill>
              <a:srgbClr val="303030"/>
            </a:solidFill>
          </p:spPr>
        </p:sp>
        <p:sp>
          <p:nvSpPr>
            <p:cNvPr name="TextBox 7" id="7"/>
            <p:cNvSpPr txBox="true"/>
            <p:nvPr/>
          </p:nvSpPr>
          <p:spPr>
            <a:xfrm>
              <a:off x="0" y="-76200"/>
              <a:ext cx="2805817" cy="330476"/>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965063" y="3396112"/>
            <a:ext cx="1194673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Who Can Influence Harmful Decisions</a:t>
            </a:r>
          </a:p>
        </p:txBody>
      </p:sp>
      <p:sp>
        <p:nvSpPr>
          <p:cNvPr name="TextBox 9" id="9"/>
          <p:cNvSpPr txBox="true"/>
          <p:nvPr/>
        </p:nvSpPr>
        <p:spPr>
          <a:xfrm rot="0">
            <a:off x="1965063" y="4687378"/>
            <a:ext cx="15631041" cy="1464945"/>
          </a:xfrm>
          <a:prstGeom prst="rect">
            <a:avLst/>
          </a:prstGeom>
        </p:spPr>
        <p:txBody>
          <a:bodyPr anchor="t" rtlCol="false" tIns="0" lIns="0" bIns="0" rIns="0">
            <a:spAutoFit/>
          </a:bodyPr>
          <a:lstStyle/>
          <a:p>
            <a:pPr algn="l">
              <a:lnSpc>
                <a:spcPts val="5880"/>
              </a:lnSpc>
            </a:pPr>
            <a:r>
              <a:rPr lang="en-US" b="true" sz="4200">
                <a:solidFill>
                  <a:srgbClr val="9D1BE3"/>
                </a:solidFill>
                <a:latin typeface="Roboto Bold"/>
                <a:ea typeface="Roboto Bold"/>
                <a:cs typeface="Roboto Bold"/>
                <a:sym typeface="Roboto Bold"/>
              </a:rPr>
              <a:t>Gangs</a:t>
            </a:r>
            <a:r>
              <a:rPr lang="en-US" b="true" sz="4200">
                <a:solidFill>
                  <a:srgbClr val="9D1BE3"/>
                </a:solidFill>
                <a:latin typeface="Roboto Bold"/>
                <a:ea typeface="Roboto Bold"/>
                <a:cs typeface="Roboto Bold"/>
                <a:sym typeface="Roboto Bold"/>
              </a:rPr>
              <a:t>:</a:t>
            </a:r>
            <a:r>
              <a:rPr lang="en-US" b="true" sz="4200">
                <a:solidFill>
                  <a:srgbClr val="004F59"/>
                </a:solidFill>
                <a:latin typeface="Roboto Bold"/>
                <a:ea typeface="Roboto Bold"/>
                <a:cs typeface="Roboto Bold"/>
                <a:sym typeface="Roboto Bold"/>
              </a:rPr>
              <a:t> Involvement in gangs may create pressure through threats or expectations to engage children in illegal activity.</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783660" y="8964103"/>
            <a:ext cx="11693699" cy="626745"/>
          </a:xfrm>
          <a:prstGeom prst="rect">
            <a:avLst/>
          </a:prstGeom>
        </p:spPr>
        <p:txBody>
          <a:bodyPr anchor="t" rtlCol="false" tIns="0" lIns="0" bIns="0" rIns="0">
            <a:spAutoFit/>
          </a:bodyPr>
          <a:lstStyle/>
          <a:p>
            <a:pPr algn="l" marL="259080" indent="-129540" lvl="1">
              <a:lnSpc>
                <a:spcPts val="1679"/>
              </a:lnSpc>
              <a:buAutoNum type="arabicPeriod" startAt="1"/>
            </a:pPr>
            <a:r>
              <a:rPr lang="en-US" sz="1200">
                <a:solidFill>
                  <a:srgbClr val="004F59"/>
                </a:solidFill>
                <a:latin typeface="Roboto"/>
                <a:ea typeface="Roboto"/>
                <a:cs typeface="Roboto"/>
                <a:sym typeface="Roboto"/>
              </a:rPr>
              <a:t>Kinnish, K., </a:t>
            </a:r>
            <a:r>
              <a:rPr lang="en-US" sz="1200">
                <a:solidFill>
                  <a:srgbClr val="004F59"/>
                </a:solidFill>
                <a:latin typeface="Roboto"/>
                <a:ea typeface="Roboto"/>
                <a:cs typeface="Roboto"/>
                <a:sym typeface="Roboto"/>
              </a:rPr>
              <a:t>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a:t>
            </a:r>
          </a:p>
          <a:p>
            <a:pPr algn="l" marL="259080" indent="-129540" lvl="1">
              <a:lnSpc>
                <a:spcPts val="1679"/>
              </a:lnSpc>
              <a:buAutoNum type="arabicPeriod" startAt="1"/>
            </a:pPr>
            <a:r>
              <a:rPr lang="en-US" sz="1200">
                <a:solidFill>
                  <a:srgbClr val="004F59"/>
                </a:solidFill>
                <a:latin typeface="Roboto"/>
                <a:ea typeface="Roboto"/>
                <a:cs typeface="Roboto"/>
                <a:sym typeface="Roboto"/>
              </a:rPr>
              <a:t>Henderson, M. F. (2022). Human trafficking by families (Public Management Bulletin No. 24). University of North Carolina School of Government. </a:t>
            </a:r>
          </a:p>
        </p:txBody>
      </p:sp>
      <p:sp>
        <p:nvSpPr>
          <p:cNvPr name="TextBox 12" id="12"/>
          <p:cNvSpPr txBox="true"/>
          <p:nvPr/>
        </p:nvSpPr>
        <p:spPr>
          <a:xfrm rot="0">
            <a:off x="945186" y="1250072"/>
            <a:ext cx="1101973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EXTERNAL PRESSURE</a:t>
            </a:r>
          </a:p>
        </p:txBody>
      </p:sp>
    </p:spTree>
  </p:cSld>
  <p:clrMapOvr>
    <a:masterClrMapping/>
  </p:clrMapOvr>
</p:sld>
</file>

<file path=ppt/slides/slide3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grpSp>
        <p:nvGrpSpPr>
          <p:cNvPr name="Group 5" id="5"/>
          <p:cNvGrpSpPr/>
          <p:nvPr/>
        </p:nvGrpSpPr>
        <p:grpSpPr>
          <a:xfrm rot="0">
            <a:off x="1480713" y="3318184"/>
            <a:ext cx="10653338" cy="965455"/>
            <a:chOff x="0" y="0"/>
            <a:chExt cx="2805817" cy="254276"/>
          </a:xfrm>
        </p:grpSpPr>
        <p:sp>
          <p:nvSpPr>
            <p:cNvPr name="Freeform 6" id="6"/>
            <p:cNvSpPr/>
            <p:nvPr/>
          </p:nvSpPr>
          <p:spPr>
            <a:xfrm flipH="false" flipV="false" rot="0">
              <a:off x="0" y="0"/>
              <a:ext cx="2805817" cy="254276"/>
            </a:xfrm>
            <a:custGeom>
              <a:avLst/>
              <a:gdLst/>
              <a:ahLst/>
              <a:cxnLst/>
              <a:rect r="r" b="b" t="t" l="l"/>
              <a:pathLst>
                <a:path h="254276" w="2805817">
                  <a:moveTo>
                    <a:pt x="0" y="0"/>
                  </a:moveTo>
                  <a:lnTo>
                    <a:pt x="2805817" y="0"/>
                  </a:lnTo>
                  <a:lnTo>
                    <a:pt x="2805817" y="254276"/>
                  </a:lnTo>
                  <a:lnTo>
                    <a:pt x="0" y="254276"/>
                  </a:lnTo>
                  <a:close/>
                </a:path>
              </a:pathLst>
            </a:custGeom>
            <a:solidFill>
              <a:srgbClr val="303030"/>
            </a:solidFill>
          </p:spPr>
        </p:sp>
        <p:sp>
          <p:nvSpPr>
            <p:cNvPr name="TextBox 7" id="7"/>
            <p:cNvSpPr txBox="true"/>
            <p:nvPr/>
          </p:nvSpPr>
          <p:spPr>
            <a:xfrm>
              <a:off x="0" y="-76200"/>
              <a:ext cx="2805817" cy="330476"/>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965063" y="3396112"/>
            <a:ext cx="1194673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Who Can Influence Harmful Decisions</a:t>
            </a:r>
          </a:p>
        </p:txBody>
      </p:sp>
      <p:sp>
        <p:nvSpPr>
          <p:cNvPr name="TextBox 9" id="9"/>
          <p:cNvSpPr txBox="true"/>
          <p:nvPr/>
        </p:nvSpPr>
        <p:spPr>
          <a:xfrm rot="0">
            <a:off x="1965063" y="4687378"/>
            <a:ext cx="15631041" cy="1464945"/>
          </a:xfrm>
          <a:prstGeom prst="rect">
            <a:avLst/>
          </a:prstGeom>
        </p:spPr>
        <p:txBody>
          <a:bodyPr anchor="t" rtlCol="false" tIns="0" lIns="0" bIns="0" rIns="0">
            <a:spAutoFit/>
          </a:bodyPr>
          <a:lstStyle/>
          <a:p>
            <a:pPr algn="l">
              <a:lnSpc>
                <a:spcPts val="5880"/>
              </a:lnSpc>
            </a:pPr>
            <a:r>
              <a:rPr lang="en-US" b="true" sz="4200">
                <a:solidFill>
                  <a:srgbClr val="9D1BE3"/>
                </a:solidFill>
                <a:latin typeface="Roboto Bold"/>
                <a:ea typeface="Roboto Bold"/>
                <a:cs typeface="Roboto Bold"/>
                <a:sym typeface="Roboto Bold"/>
              </a:rPr>
              <a:t>Drug Dealers</a:t>
            </a:r>
            <a:r>
              <a:rPr lang="en-US" b="true" sz="4200">
                <a:solidFill>
                  <a:srgbClr val="9D1BE3"/>
                </a:solidFill>
                <a:latin typeface="Roboto Bold"/>
                <a:ea typeface="Roboto Bold"/>
                <a:cs typeface="Roboto Bold"/>
                <a:sym typeface="Roboto Bold"/>
              </a:rPr>
              <a:t>:</a:t>
            </a:r>
            <a:r>
              <a:rPr lang="en-US" b="true" sz="4200">
                <a:solidFill>
                  <a:srgbClr val="004F59"/>
                </a:solidFill>
                <a:latin typeface="Roboto Bold"/>
                <a:ea typeface="Roboto Bold"/>
                <a:cs typeface="Roboto Bold"/>
                <a:sym typeface="Roboto Bold"/>
              </a:rPr>
              <a:t> Debt or dependence on drugs may be used to pressure a family member into making harmful decisions.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783660" y="8964103"/>
            <a:ext cx="11693699" cy="626745"/>
          </a:xfrm>
          <a:prstGeom prst="rect">
            <a:avLst/>
          </a:prstGeom>
        </p:spPr>
        <p:txBody>
          <a:bodyPr anchor="t" rtlCol="false" tIns="0" lIns="0" bIns="0" rIns="0">
            <a:spAutoFit/>
          </a:bodyPr>
          <a:lstStyle/>
          <a:p>
            <a:pPr algn="l" marL="259080" indent="-129540" lvl="1">
              <a:lnSpc>
                <a:spcPts val="1679"/>
              </a:lnSpc>
              <a:buAutoNum type="arabicPeriod" startAt="1"/>
            </a:pPr>
            <a:r>
              <a:rPr lang="en-US" sz="1200">
                <a:solidFill>
                  <a:srgbClr val="004F59"/>
                </a:solidFill>
                <a:latin typeface="Roboto"/>
                <a:ea typeface="Roboto"/>
                <a:cs typeface="Roboto"/>
                <a:sym typeface="Roboto"/>
              </a:rPr>
              <a:t>Kinnish, K., </a:t>
            </a:r>
            <a:r>
              <a:rPr lang="en-US" sz="1200">
                <a:solidFill>
                  <a:srgbClr val="004F59"/>
                </a:solidFill>
                <a:latin typeface="Roboto"/>
                <a:ea typeface="Roboto"/>
                <a:cs typeface="Roboto"/>
                <a:sym typeface="Roboto"/>
              </a:rPr>
              <a:t>Barba, A., Blacker, D., Dierkhising, C., Garrett, R., Grady, J.B., Greenbaum, V.J., Griffin, D., Rubiales, R., Spring, G., Wozniak, J., and Child Sex Trafficking Collaborative Group. (2021). Child sex trafficking: Who is vulnerable to being trafficked? Los Angeles, CA, and Durham, NC: National Center for Child Traumatic Stress.</a:t>
            </a:r>
          </a:p>
          <a:p>
            <a:pPr algn="l" marL="259080" indent="-129540" lvl="1">
              <a:lnSpc>
                <a:spcPts val="1679"/>
              </a:lnSpc>
              <a:buAutoNum type="arabicPeriod" startAt="1"/>
            </a:pPr>
            <a:r>
              <a:rPr lang="en-US" sz="1200">
                <a:solidFill>
                  <a:srgbClr val="004F59"/>
                </a:solidFill>
                <a:latin typeface="Roboto"/>
                <a:ea typeface="Roboto"/>
                <a:cs typeface="Roboto"/>
                <a:sym typeface="Roboto"/>
              </a:rPr>
              <a:t>Henderson, M. F. (2022). Human trafficking by families (Public Management Bulletin No. 24). University of North Carolina School of Government. </a:t>
            </a:r>
          </a:p>
        </p:txBody>
      </p:sp>
      <p:sp>
        <p:nvSpPr>
          <p:cNvPr name="TextBox 12" id="12"/>
          <p:cNvSpPr txBox="true"/>
          <p:nvPr/>
        </p:nvSpPr>
        <p:spPr>
          <a:xfrm rot="0">
            <a:off x="945186" y="1250072"/>
            <a:ext cx="1101973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EXTERNAL PRESSURE</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9" id="9"/>
          <p:cNvSpPr txBox="true"/>
          <p:nvPr/>
        </p:nvSpPr>
        <p:spPr>
          <a:xfrm rot="0">
            <a:off x="1899120" y="3478836"/>
            <a:ext cx="14908859" cy="4493897"/>
          </a:xfrm>
          <a:prstGeom prst="rect">
            <a:avLst/>
          </a:prstGeom>
        </p:spPr>
        <p:txBody>
          <a:bodyPr anchor="t" rtlCol="false" tIns="0" lIns="0" bIns="0" rIns="0">
            <a:spAutoFit/>
          </a:bodyPr>
          <a:lstStyle/>
          <a:p>
            <a:pPr algn="l">
              <a:lnSpc>
                <a:spcPts val="5879"/>
              </a:lnSpc>
            </a:pPr>
            <a:r>
              <a:rPr lang="en-US" sz="4199">
                <a:solidFill>
                  <a:srgbClr val="303030"/>
                </a:solidFill>
                <a:latin typeface="Roboto"/>
                <a:ea typeface="Roboto"/>
                <a:cs typeface="Roboto"/>
                <a:sym typeface="Roboto"/>
              </a:rPr>
              <a:t>We’ll be discussing serious safety issues today. </a:t>
            </a:r>
          </a:p>
          <a:p>
            <a:pPr algn="l">
              <a:lnSpc>
                <a:spcPts val="2100"/>
              </a:lnSpc>
            </a:pPr>
          </a:p>
          <a:p>
            <a:pPr algn="l">
              <a:lnSpc>
                <a:spcPts val="5879"/>
              </a:lnSpc>
            </a:pPr>
            <a:r>
              <a:rPr lang="en-US" sz="4199">
                <a:solidFill>
                  <a:srgbClr val="303030"/>
                </a:solidFill>
                <a:latin typeface="Roboto"/>
                <a:ea typeface="Roboto"/>
                <a:cs typeface="Roboto"/>
                <a:sym typeface="Roboto"/>
              </a:rPr>
              <a:t>Some topics may be difficult to hear. </a:t>
            </a:r>
          </a:p>
          <a:p>
            <a:pPr algn="l">
              <a:lnSpc>
                <a:spcPts val="2100"/>
              </a:lnSpc>
            </a:p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p>
          <a:p>
            <a:pPr algn="l">
              <a:lnSpc>
                <a:spcPts val="5879"/>
              </a:lnSpc>
            </a:pPr>
            <a:r>
              <a:rPr lang="en-US" sz="4199">
                <a:solidFill>
                  <a:srgbClr val="303030"/>
                </a:solidFill>
                <a:latin typeface="Roboto"/>
                <a:ea typeface="Roboto"/>
                <a:cs typeface="Roboto"/>
                <a:sym typeface="Roboto"/>
              </a:rPr>
              <a:t>You’re not alone—help is available.</a:t>
            </a:r>
          </a:p>
        </p:txBody>
      </p:sp>
      <p:sp>
        <p:nvSpPr>
          <p:cNvPr name="TextBox 10" id="10"/>
          <p:cNvSpPr txBox="true"/>
          <p:nvPr/>
        </p:nvSpPr>
        <p:spPr>
          <a:xfrm rot="0">
            <a:off x="980285" y="1430861"/>
            <a:ext cx="9147136"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NOTICE</a:t>
            </a:r>
          </a:p>
        </p:txBody>
      </p:sp>
      <p:sp>
        <p:nvSpPr>
          <p:cNvPr name="TextBox 11" id="11"/>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SENSITIVE TOPICS WILL BE DISCUSSED</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0762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123411" y="1028700"/>
            <a:ext cx="3135889" cy="3478260"/>
            <a:chOff x="0" y="0"/>
            <a:chExt cx="1144508" cy="1269464"/>
          </a:xfrm>
        </p:grpSpPr>
        <p:sp>
          <p:nvSpPr>
            <p:cNvPr name="Freeform 5" id="5"/>
            <p:cNvSpPr/>
            <p:nvPr/>
          </p:nvSpPr>
          <p:spPr>
            <a:xfrm flipH="false" flipV="false" rot="0">
              <a:off x="0" y="0"/>
              <a:ext cx="1144508" cy="1269464"/>
            </a:xfrm>
            <a:custGeom>
              <a:avLst/>
              <a:gdLst/>
              <a:ahLst/>
              <a:cxnLst/>
              <a:rect r="r" b="b" t="t" l="l"/>
              <a:pathLst>
                <a:path h="1269464" w="1144508">
                  <a:moveTo>
                    <a:pt x="0" y="0"/>
                  </a:moveTo>
                  <a:lnTo>
                    <a:pt x="1144508" y="0"/>
                  </a:lnTo>
                  <a:lnTo>
                    <a:pt x="1144508" y="1269464"/>
                  </a:lnTo>
                  <a:lnTo>
                    <a:pt x="0" y="1269464"/>
                  </a:lnTo>
                  <a:close/>
                </a:path>
              </a:pathLst>
            </a:custGeom>
            <a:solidFill>
              <a:srgbClr val="FFFFFF"/>
            </a:solidFill>
          </p:spPr>
        </p:sp>
        <p:sp>
          <p:nvSpPr>
            <p:cNvPr name="TextBox 6" id="6"/>
            <p:cNvSpPr txBox="true"/>
            <p:nvPr/>
          </p:nvSpPr>
          <p:spPr>
            <a:xfrm>
              <a:off x="0" y="-47625"/>
              <a:ext cx="1144508" cy="1317089"/>
            </a:xfrm>
            <a:prstGeom prst="rect">
              <a:avLst/>
            </a:prstGeom>
          </p:spPr>
          <p:txBody>
            <a:bodyPr anchor="ctr" rtlCol="false" tIns="50800" lIns="50800" bIns="50800" rIns="50800"/>
            <a:lstStyle/>
            <a:p>
              <a:pPr algn="ctr">
                <a:lnSpc>
                  <a:spcPts val="2100"/>
                </a:lnSpc>
              </a:pPr>
            </a:p>
          </p:txBody>
        </p:sp>
      </p:grpSp>
      <p:grpSp>
        <p:nvGrpSpPr>
          <p:cNvPr name="Group 7" id="7"/>
          <p:cNvGrpSpPr/>
          <p:nvPr/>
        </p:nvGrpSpPr>
        <p:grpSpPr>
          <a:xfrm rot="0">
            <a:off x="1316793" y="4827213"/>
            <a:ext cx="12552842" cy="2177568"/>
            <a:chOff x="0" y="0"/>
            <a:chExt cx="3306098" cy="573516"/>
          </a:xfrm>
        </p:grpSpPr>
        <p:sp>
          <p:nvSpPr>
            <p:cNvPr name="Freeform 8" id="8"/>
            <p:cNvSpPr/>
            <p:nvPr/>
          </p:nvSpPr>
          <p:spPr>
            <a:xfrm flipH="false" flipV="false" rot="0">
              <a:off x="0" y="0"/>
              <a:ext cx="3306098" cy="573516"/>
            </a:xfrm>
            <a:custGeom>
              <a:avLst/>
              <a:gdLst/>
              <a:ahLst/>
              <a:cxnLst/>
              <a:rect r="r" b="b" t="t" l="l"/>
              <a:pathLst>
                <a:path h="573516" w="3306098">
                  <a:moveTo>
                    <a:pt x="0" y="0"/>
                  </a:moveTo>
                  <a:lnTo>
                    <a:pt x="3306098" y="0"/>
                  </a:lnTo>
                  <a:lnTo>
                    <a:pt x="3306098" y="573516"/>
                  </a:lnTo>
                  <a:lnTo>
                    <a:pt x="0" y="573516"/>
                  </a:lnTo>
                  <a:close/>
                </a:path>
              </a:pathLst>
            </a:custGeom>
            <a:solidFill>
              <a:srgbClr val="303030"/>
            </a:solidFill>
          </p:spPr>
        </p:sp>
        <p:sp>
          <p:nvSpPr>
            <p:cNvPr name="TextBox 9" id="9"/>
            <p:cNvSpPr txBox="true"/>
            <p:nvPr/>
          </p:nvSpPr>
          <p:spPr>
            <a:xfrm>
              <a:off x="0" y="-76200"/>
              <a:ext cx="3306098" cy="649716"/>
            </a:xfrm>
            <a:prstGeom prst="rect">
              <a:avLst/>
            </a:prstGeom>
          </p:spPr>
          <p:txBody>
            <a:bodyPr anchor="ctr" rtlCol="false" tIns="50800" lIns="50800" bIns="50800" rIns="50800"/>
            <a:lstStyle/>
            <a:p>
              <a:pPr algn="ctr">
                <a:lnSpc>
                  <a:spcPts val="3074"/>
                </a:lnSpc>
              </a:pPr>
            </a:p>
          </p:txBody>
        </p:sp>
      </p:gr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2" id="12"/>
          <p:cNvSpPr/>
          <p:nvPr/>
        </p:nvSpPr>
        <p:spPr>
          <a:xfrm flipH="false" flipV="false" rot="0">
            <a:off x="14359058" y="7437404"/>
            <a:ext cx="2131002" cy="1389006"/>
          </a:xfrm>
          <a:custGeom>
            <a:avLst/>
            <a:gdLst/>
            <a:ahLst/>
            <a:cxnLst/>
            <a:rect r="r" b="b" t="t" l="l"/>
            <a:pathLst>
              <a:path h="1389006" w="2131002">
                <a:moveTo>
                  <a:pt x="0" y="0"/>
                </a:moveTo>
                <a:lnTo>
                  <a:pt x="2131002" y="0"/>
                </a:lnTo>
                <a:lnTo>
                  <a:pt x="2131002" y="1389006"/>
                </a:lnTo>
                <a:lnTo>
                  <a:pt x="0" y="1389006"/>
                </a:lnTo>
                <a:lnTo>
                  <a:pt x="0" y="0"/>
                </a:lnTo>
                <a:close/>
              </a:path>
            </a:pathLst>
          </a:custGeom>
          <a:blipFill>
            <a:blip r:embed="rId5"/>
            <a:stretch>
              <a:fillRect l="-23551" t="-58900" r="-26455" b="-71237"/>
            </a:stretch>
          </a:blipFill>
        </p:spPr>
      </p:sp>
      <p:sp>
        <p:nvSpPr>
          <p:cNvPr name="Freeform 13" id="13"/>
          <p:cNvSpPr/>
          <p:nvPr/>
        </p:nvSpPr>
        <p:spPr>
          <a:xfrm flipH="false" flipV="false" rot="0">
            <a:off x="14250214" y="1158010"/>
            <a:ext cx="2883761" cy="3219640"/>
          </a:xfrm>
          <a:custGeom>
            <a:avLst/>
            <a:gdLst/>
            <a:ahLst/>
            <a:cxnLst/>
            <a:rect r="r" b="b" t="t" l="l"/>
            <a:pathLst>
              <a:path h="3219640" w="2883761">
                <a:moveTo>
                  <a:pt x="0" y="0"/>
                </a:moveTo>
                <a:lnTo>
                  <a:pt x="2883761" y="0"/>
                </a:lnTo>
                <a:lnTo>
                  <a:pt x="2883761" y="3219640"/>
                </a:lnTo>
                <a:lnTo>
                  <a:pt x="0" y="3219640"/>
                </a:lnTo>
                <a:lnTo>
                  <a:pt x="0" y="0"/>
                </a:lnTo>
                <a:close/>
              </a:path>
            </a:pathLst>
          </a:custGeom>
          <a:blipFill>
            <a:blip r:embed="rId6"/>
            <a:stretch>
              <a:fillRect l="0" t="0" r="0" b="0"/>
            </a:stretch>
          </a:blipFill>
        </p:spPr>
      </p:sp>
      <p:sp>
        <p:nvSpPr>
          <p:cNvPr name="TextBox 14" id="14"/>
          <p:cNvSpPr txBox="true"/>
          <p:nvPr/>
        </p:nvSpPr>
        <p:spPr>
          <a:xfrm rot="0">
            <a:off x="1131441" y="1109322"/>
            <a:ext cx="85302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RISK FACTORS</a:t>
            </a:r>
          </a:p>
        </p:txBody>
      </p:sp>
      <p:sp>
        <p:nvSpPr>
          <p:cNvPr name="TextBox 15" id="15"/>
          <p:cNvSpPr txBox="true"/>
          <p:nvPr/>
        </p:nvSpPr>
        <p:spPr>
          <a:xfrm rot="0">
            <a:off x="1770303" y="5063133"/>
            <a:ext cx="11835329"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are examples of ‘harsh circumstances’ that increase the risk of family trafficking?</a:t>
            </a:r>
          </a:p>
        </p:txBody>
      </p:sp>
      <p:sp>
        <p:nvSpPr>
          <p:cNvPr name="TextBox 16" id="1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name="TextBox 17" id="1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grpSp>
        <p:nvGrpSpPr>
          <p:cNvPr name="Group 5" id="5"/>
          <p:cNvGrpSpPr/>
          <p:nvPr/>
        </p:nvGrpSpPr>
        <p:grpSpPr>
          <a:xfrm rot="0">
            <a:off x="1528338" y="3336761"/>
            <a:ext cx="8779231" cy="904943"/>
            <a:chOff x="0" y="0"/>
            <a:chExt cx="2312226" cy="238339"/>
          </a:xfrm>
        </p:grpSpPr>
        <p:sp>
          <p:nvSpPr>
            <p:cNvPr name="Freeform 6" id="6"/>
            <p:cNvSpPr/>
            <p:nvPr/>
          </p:nvSpPr>
          <p:spPr>
            <a:xfrm flipH="false" flipV="false" rot="0">
              <a:off x="0" y="0"/>
              <a:ext cx="2312226" cy="238339"/>
            </a:xfrm>
            <a:custGeom>
              <a:avLst/>
              <a:gdLst/>
              <a:ahLst/>
              <a:cxnLst/>
              <a:rect r="r" b="b" t="t" l="l"/>
              <a:pathLst>
                <a:path h="238339" w="2312226">
                  <a:moveTo>
                    <a:pt x="0" y="0"/>
                  </a:moveTo>
                  <a:lnTo>
                    <a:pt x="2312226" y="0"/>
                  </a:lnTo>
                  <a:lnTo>
                    <a:pt x="2312226" y="238339"/>
                  </a:lnTo>
                  <a:lnTo>
                    <a:pt x="0" y="238339"/>
                  </a:lnTo>
                  <a:close/>
                </a:path>
              </a:pathLst>
            </a:custGeom>
            <a:solidFill>
              <a:srgbClr val="303030"/>
            </a:solidFill>
          </p:spPr>
        </p:sp>
        <p:sp>
          <p:nvSpPr>
            <p:cNvPr name="TextBox 7" id="7"/>
            <p:cNvSpPr txBox="true"/>
            <p:nvPr/>
          </p:nvSpPr>
          <p:spPr>
            <a:xfrm>
              <a:off x="0" y="-76200"/>
              <a:ext cx="2312226"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375938" y="4582026"/>
            <a:ext cx="16123336"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Substance Misuse:</a:t>
            </a:r>
            <a:r>
              <a:rPr lang="en-US" b="true" sz="4250">
                <a:solidFill>
                  <a:srgbClr val="004F59"/>
                </a:solidFill>
                <a:latin typeface="Roboto Bold"/>
                <a:ea typeface="Roboto Bold"/>
                <a:cs typeface="Roboto Bold"/>
                <a:sym typeface="Roboto Bold"/>
              </a:rPr>
              <a:t> Family members misuse drugs or alcohol</a:t>
            </a:r>
          </a:p>
        </p:txBody>
      </p:sp>
      <p:sp>
        <p:nvSpPr>
          <p:cNvPr name="TextBox 9" id="9"/>
          <p:cNvSpPr txBox="true"/>
          <p:nvPr/>
        </p:nvSpPr>
        <p:spPr>
          <a:xfrm rot="0">
            <a:off x="1853940" y="3355858"/>
            <a:ext cx="11962119"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Family Trafficking Risk Factors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9075881"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RISK FACTORS</a:t>
            </a:r>
          </a:p>
        </p:txBody>
      </p:sp>
      <p:sp>
        <p:nvSpPr>
          <p:cNvPr name="TextBox 12" id="12"/>
          <p:cNvSpPr txBox="true"/>
          <p:nvPr/>
        </p:nvSpPr>
        <p:spPr>
          <a:xfrm rot="0">
            <a:off x="4528216" y="8976730"/>
            <a:ext cx="10165883" cy="626968"/>
          </a:xfrm>
          <a:prstGeom prst="rect">
            <a:avLst/>
          </a:prstGeom>
        </p:spPr>
        <p:txBody>
          <a:bodyPr anchor="t" rtlCol="false" tIns="0" lIns="0" bIns="0" rIns="0">
            <a:spAutoFit/>
          </a:bodyPr>
          <a:lstStyle/>
          <a:p>
            <a:pPr algn="l" marL="259080" indent="-129540" lvl="1">
              <a:lnSpc>
                <a:spcPts val="1679"/>
              </a:lnSpc>
              <a:buFont typeface="Arial"/>
              <a:buChar char="•"/>
            </a:pPr>
            <a:r>
              <a:rPr lang="en-US" sz="1200">
                <a:solidFill>
                  <a:srgbClr val="004F59"/>
                </a:solidFill>
                <a:latin typeface="Roboto"/>
                <a:ea typeface="Roboto"/>
                <a:cs typeface="Roboto"/>
                <a:sym typeface="Roboto"/>
              </a:rPr>
              <a:t>Joan A. Reid, Juliana Huard &amp; Rachael A. Haskell (2015) Family-facilitated juvenile sex trafficking, Jou</a:t>
            </a:r>
            <a:r>
              <a:rPr lang="en-US" sz="1200">
                <a:solidFill>
                  <a:srgbClr val="004F59"/>
                </a:solidFill>
                <a:latin typeface="Roboto"/>
                <a:ea typeface="Roboto"/>
                <a:cs typeface="Roboto"/>
                <a:sym typeface="Roboto"/>
              </a:rPr>
              <a:t>rnal of Crime</a:t>
            </a:r>
            <a:r>
              <a:rPr lang="en-US" sz="1200">
                <a:solidFill>
                  <a:srgbClr val="004F59"/>
                </a:solidFill>
                <a:latin typeface="Roboto"/>
                <a:ea typeface="Roboto"/>
                <a:cs typeface="Roboto"/>
                <a:sym typeface="Roboto"/>
              </a:rPr>
              <a:t> and Justice, 38:3, 361-376. </a:t>
            </a:r>
          </a:p>
          <a:p>
            <a:pPr algn="l" marL="259080" indent="-129540" lvl="1">
              <a:lnSpc>
                <a:spcPts val="1679"/>
              </a:lnSpc>
              <a:buFont typeface="Arial"/>
              <a:buChar char="•"/>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18. Institute for Shelter Care. </a:t>
            </a:r>
          </a:p>
        </p:txBody>
      </p:sp>
    </p:spTree>
  </p:cSld>
  <p:clrMapOvr>
    <a:masterClrMapping/>
  </p:clrMapOvr>
</p:sld>
</file>

<file path=ppt/slides/slide4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grpSp>
        <p:nvGrpSpPr>
          <p:cNvPr name="Group 5" id="5"/>
          <p:cNvGrpSpPr/>
          <p:nvPr/>
        </p:nvGrpSpPr>
        <p:grpSpPr>
          <a:xfrm rot="0">
            <a:off x="1528338" y="3336761"/>
            <a:ext cx="8779231" cy="904943"/>
            <a:chOff x="0" y="0"/>
            <a:chExt cx="2312226" cy="238339"/>
          </a:xfrm>
        </p:grpSpPr>
        <p:sp>
          <p:nvSpPr>
            <p:cNvPr name="Freeform 6" id="6"/>
            <p:cNvSpPr/>
            <p:nvPr/>
          </p:nvSpPr>
          <p:spPr>
            <a:xfrm flipH="false" flipV="false" rot="0">
              <a:off x="0" y="0"/>
              <a:ext cx="2312226" cy="238339"/>
            </a:xfrm>
            <a:custGeom>
              <a:avLst/>
              <a:gdLst/>
              <a:ahLst/>
              <a:cxnLst/>
              <a:rect r="r" b="b" t="t" l="l"/>
              <a:pathLst>
                <a:path h="238339" w="2312226">
                  <a:moveTo>
                    <a:pt x="0" y="0"/>
                  </a:moveTo>
                  <a:lnTo>
                    <a:pt x="2312226" y="0"/>
                  </a:lnTo>
                  <a:lnTo>
                    <a:pt x="2312226" y="238339"/>
                  </a:lnTo>
                  <a:lnTo>
                    <a:pt x="0" y="238339"/>
                  </a:lnTo>
                  <a:close/>
                </a:path>
              </a:pathLst>
            </a:custGeom>
            <a:solidFill>
              <a:srgbClr val="303030"/>
            </a:solidFill>
          </p:spPr>
        </p:sp>
        <p:sp>
          <p:nvSpPr>
            <p:cNvPr name="TextBox 7" id="7"/>
            <p:cNvSpPr txBox="true"/>
            <p:nvPr/>
          </p:nvSpPr>
          <p:spPr>
            <a:xfrm>
              <a:off x="0" y="-76200"/>
              <a:ext cx="2312226"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375938" y="4582026"/>
            <a:ext cx="16123336"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Substance Misuse: Family members misuse drugs or alcohol</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Financial Hardship</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Family experiencing extreme poverty</a:t>
            </a:r>
          </a:p>
        </p:txBody>
      </p:sp>
      <p:sp>
        <p:nvSpPr>
          <p:cNvPr name="TextBox 9" id="9"/>
          <p:cNvSpPr txBox="true"/>
          <p:nvPr/>
        </p:nvSpPr>
        <p:spPr>
          <a:xfrm rot="0">
            <a:off x="1853940" y="3355858"/>
            <a:ext cx="11962119"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Family Trafficking Risk Factors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9075881"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RISK FACTORS</a:t>
            </a:r>
          </a:p>
        </p:txBody>
      </p:sp>
      <p:sp>
        <p:nvSpPr>
          <p:cNvPr name="TextBox 12" id="12"/>
          <p:cNvSpPr txBox="true"/>
          <p:nvPr/>
        </p:nvSpPr>
        <p:spPr>
          <a:xfrm rot="0">
            <a:off x="4528216" y="8976730"/>
            <a:ext cx="10165883" cy="626968"/>
          </a:xfrm>
          <a:prstGeom prst="rect">
            <a:avLst/>
          </a:prstGeom>
        </p:spPr>
        <p:txBody>
          <a:bodyPr anchor="t" rtlCol="false" tIns="0" lIns="0" bIns="0" rIns="0">
            <a:spAutoFit/>
          </a:bodyPr>
          <a:lstStyle/>
          <a:p>
            <a:pPr algn="l" marL="259080" indent="-129540" lvl="1">
              <a:lnSpc>
                <a:spcPts val="1679"/>
              </a:lnSpc>
              <a:buFont typeface="Arial"/>
              <a:buChar char="•"/>
            </a:pPr>
            <a:r>
              <a:rPr lang="en-US" sz="1200">
                <a:solidFill>
                  <a:srgbClr val="004F59"/>
                </a:solidFill>
                <a:latin typeface="Roboto"/>
                <a:ea typeface="Roboto"/>
                <a:cs typeface="Roboto"/>
                <a:sym typeface="Roboto"/>
              </a:rPr>
              <a:t>Joan A. Reid, Juliana Huard &amp; Rachael A. Haskell (2015) Family-facilitated juvenile sex trafficking, Jou</a:t>
            </a:r>
            <a:r>
              <a:rPr lang="en-US" sz="1200">
                <a:solidFill>
                  <a:srgbClr val="004F59"/>
                </a:solidFill>
                <a:latin typeface="Roboto"/>
                <a:ea typeface="Roboto"/>
                <a:cs typeface="Roboto"/>
                <a:sym typeface="Roboto"/>
              </a:rPr>
              <a:t>rnal of Crime</a:t>
            </a:r>
            <a:r>
              <a:rPr lang="en-US" sz="1200">
                <a:solidFill>
                  <a:srgbClr val="004F59"/>
                </a:solidFill>
                <a:latin typeface="Roboto"/>
                <a:ea typeface="Roboto"/>
                <a:cs typeface="Roboto"/>
                <a:sym typeface="Roboto"/>
              </a:rPr>
              <a:t> and Justice, 38:3, 361-376. </a:t>
            </a:r>
          </a:p>
          <a:p>
            <a:pPr algn="l" marL="259080" indent="-129540" lvl="1">
              <a:lnSpc>
                <a:spcPts val="1679"/>
              </a:lnSpc>
              <a:buFont typeface="Arial"/>
              <a:buChar char="•"/>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18. Institute for Shelter Care. </a:t>
            </a:r>
          </a:p>
        </p:txBody>
      </p:sp>
    </p:spTree>
  </p:cSld>
  <p:clrMapOvr>
    <a:masterClrMapping/>
  </p:clrMapOvr>
</p:sld>
</file>

<file path=ppt/slides/slide4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grpSp>
        <p:nvGrpSpPr>
          <p:cNvPr name="Group 5" id="5"/>
          <p:cNvGrpSpPr/>
          <p:nvPr/>
        </p:nvGrpSpPr>
        <p:grpSpPr>
          <a:xfrm rot="0">
            <a:off x="1528338" y="3336761"/>
            <a:ext cx="8779231" cy="904943"/>
            <a:chOff x="0" y="0"/>
            <a:chExt cx="2312226" cy="238339"/>
          </a:xfrm>
        </p:grpSpPr>
        <p:sp>
          <p:nvSpPr>
            <p:cNvPr name="Freeform 6" id="6"/>
            <p:cNvSpPr/>
            <p:nvPr/>
          </p:nvSpPr>
          <p:spPr>
            <a:xfrm flipH="false" flipV="false" rot="0">
              <a:off x="0" y="0"/>
              <a:ext cx="2312226" cy="238339"/>
            </a:xfrm>
            <a:custGeom>
              <a:avLst/>
              <a:gdLst/>
              <a:ahLst/>
              <a:cxnLst/>
              <a:rect r="r" b="b" t="t" l="l"/>
              <a:pathLst>
                <a:path h="238339" w="2312226">
                  <a:moveTo>
                    <a:pt x="0" y="0"/>
                  </a:moveTo>
                  <a:lnTo>
                    <a:pt x="2312226" y="0"/>
                  </a:lnTo>
                  <a:lnTo>
                    <a:pt x="2312226" y="238339"/>
                  </a:lnTo>
                  <a:lnTo>
                    <a:pt x="0" y="238339"/>
                  </a:lnTo>
                  <a:close/>
                </a:path>
              </a:pathLst>
            </a:custGeom>
            <a:solidFill>
              <a:srgbClr val="303030"/>
            </a:solidFill>
          </p:spPr>
        </p:sp>
        <p:sp>
          <p:nvSpPr>
            <p:cNvPr name="TextBox 7" id="7"/>
            <p:cNvSpPr txBox="true"/>
            <p:nvPr/>
          </p:nvSpPr>
          <p:spPr>
            <a:xfrm>
              <a:off x="0" y="-76200"/>
              <a:ext cx="2312226"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375938" y="4582026"/>
            <a:ext cx="16123336"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Substance Misuse: Family members misuse drugs or alcohol</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Financial Hardship: Family experiencing extreme poverty</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Unstable Housing:</a:t>
            </a:r>
            <a:r>
              <a:rPr lang="en-US" b="true" sz="4250">
                <a:solidFill>
                  <a:srgbClr val="004F59"/>
                </a:solidFill>
                <a:latin typeface="Roboto Bold"/>
                <a:ea typeface="Roboto Bold"/>
                <a:cs typeface="Roboto Bold"/>
                <a:sym typeface="Roboto Bold"/>
              </a:rPr>
              <a:t> Difficulty paying rent or frequent moves</a:t>
            </a:r>
          </a:p>
        </p:txBody>
      </p:sp>
      <p:sp>
        <p:nvSpPr>
          <p:cNvPr name="TextBox 9" id="9"/>
          <p:cNvSpPr txBox="true"/>
          <p:nvPr/>
        </p:nvSpPr>
        <p:spPr>
          <a:xfrm rot="0">
            <a:off x="1853940" y="3355858"/>
            <a:ext cx="11962119"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Family Trafficking Risk Factors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9075881"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RISK FACTORS</a:t>
            </a:r>
          </a:p>
        </p:txBody>
      </p:sp>
      <p:sp>
        <p:nvSpPr>
          <p:cNvPr name="TextBox 12" id="12"/>
          <p:cNvSpPr txBox="true"/>
          <p:nvPr/>
        </p:nvSpPr>
        <p:spPr>
          <a:xfrm rot="0">
            <a:off x="4528216" y="8976730"/>
            <a:ext cx="10165883" cy="626968"/>
          </a:xfrm>
          <a:prstGeom prst="rect">
            <a:avLst/>
          </a:prstGeom>
        </p:spPr>
        <p:txBody>
          <a:bodyPr anchor="t" rtlCol="false" tIns="0" lIns="0" bIns="0" rIns="0">
            <a:spAutoFit/>
          </a:bodyPr>
          <a:lstStyle/>
          <a:p>
            <a:pPr algn="l" marL="259080" indent="-129540" lvl="1">
              <a:lnSpc>
                <a:spcPts val="1679"/>
              </a:lnSpc>
              <a:buFont typeface="Arial"/>
              <a:buChar char="•"/>
            </a:pPr>
            <a:r>
              <a:rPr lang="en-US" sz="1200">
                <a:solidFill>
                  <a:srgbClr val="004F59"/>
                </a:solidFill>
                <a:latin typeface="Roboto"/>
                <a:ea typeface="Roboto"/>
                <a:cs typeface="Roboto"/>
                <a:sym typeface="Roboto"/>
              </a:rPr>
              <a:t>Joan A. Reid, Juliana Huard &amp; Rachael A. Haskell (2015) Family-facilitated juvenile sex trafficking, Jou</a:t>
            </a:r>
            <a:r>
              <a:rPr lang="en-US" sz="1200">
                <a:solidFill>
                  <a:srgbClr val="004F59"/>
                </a:solidFill>
                <a:latin typeface="Roboto"/>
                <a:ea typeface="Roboto"/>
                <a:cs typeface="Roboto"/>
                <a:sym typeface="Roboto"/>
              </a:rPr>
              <a:t>rnal of Crime</a:t>
            </a:r>
            <a:r>
              <a:rPr lang="en-US" sz="1200">
                <a:solidFill>
                  <a:srgbClr val="004F59"/>
                </a:solidFill>
                <a:latin typeface="Roboto"/>
                <a:ea typeface="Roboto"/>
                <a:cs typeface="Roboto"/>
                <a:sym typeface="Roboto"/>
              </a:rPr>
              <a:t> and Justice, 38:3, 361-376. </a:t>
            </a:r>
          </a:p>
          <a:p>
            <a:pPr algn="l" marL="259080" indent="-129540" lvl="1">
              <a:lnSpc>
                <a:spcPts val="1679"/>
              </a:lnSpc>
              <a:buFont typeface="Arial"/>
              <a:buChar char="•"/>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18. Institute for Shelter Care. </a:t>
            </a:r>
          </a:p>
        </p:txBody>
      </p:sp>
    </p:spTree>
  </p:cSld>
  <p:clrMapOvr>
    <a:masterClrMapping/>
  </p:clrMapOvr>
</p:sld>
</file>

<file path=ppt/slides/slide4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grpSp>
        <p:nvGrpSpPr>
          <p:cNvPr name="Group 5" id="5"/>
          <p:cNvGrpSpPr/>
          <p:nvPr/>
        </p:nvGrpSpPr>
        <p:grpSpPr>
          <a:xfrm rot="0">
            <a:off x="1528338" y="3336761"/>
            <a:ext cx="8779231" cy="904943"/>
            <a:chOff x="0" y="0"/>
            <a:chExt cx="2312226" cy="238339"/>
          </a:xfrm>
        </p:grpSpPr>
        <p:sp>
          <p:nvSpPr>
            <p:cNvPr name="Freeform 6" id="6"/>
            <p:cNvSpPr/>
            <p:nvPr/>
          </p:nvSpPr>
          <p:spPr>
            <a:xfrm flipH="false" flipV="false" rot="0">
              <a:off x="0" y="0"/>
              <a:ext cx="2312226" cy="238339"/>
            </a:xfrm>
            <a:custGeom>
              <a:avLst/>
              <a:gdLst/>
              <a:ahLst/>
              <a:cxnLst/>
              <a:rect r="r" b="b" t="t" l="l"/>
              <a:pathLst>
                <a:path h="238339" w="2312226">
                  <a:moveTo>
                    <a:pt x="0" y="0"/>
                  </a:moveTo>
                  <a:lnTo>
                    <a:pt x="2312226" y="0"/>
                  </a:lnTo>
                  <a:lnTo>
                    <a:pt x="2312226" y="238339"/>
                  </a:lnTo>
                  <a:lnTo>
                    <a:pt x="0" y="238339"/>
                  </a:lnTo>
                  <a:close/>
                </a:path>
              </a:pathLst>
            </a:custGeom>
            <a:solidFill>
              <a:srgbClr val="303030"/>
            </a:solidFill>
          </p:spPr>
        </p:sp>
        <p:sp>
          <p:nvSpPr>
            <p:cNvPr name="TextBox 7" id="7"/>
            <p:cNvSpPr txBox="true"/>
            <p:nvPr/>
          </p:nvSpPr>
          <p:spPr>
            <a:xfrm>
              <a:off x="0" y="-76200"/>
              <a:ext cx="2312226"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375938" y="4582026"/>
            <a:ext cx="16123336" cy="33845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Substance Misuse: Family members misuse drugs or alcohol</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Financial Hardship: Family experiencing extreme poverty</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Unstable Housing: Difficulty paying rent or frequent moves</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Crime: </a:t>
            </a:r>
            <a:r>
              <a:rPr lang="en-US" b="true" sz="4250">
                <a:solidFill>
                  <a:srgbClr val="004F59"/>
                </a:solidFill>
                <a:latin typeface="Roboto Bold"/>
                <a:ea typeface="Roboto Bold"/>
                <a:cs typeface="Roboto Bold"/>
                <a:sym typeface="Roboto Bold"/>
              </a:rPr>
              <a:t>Caregiver involved in gangs or illegal activity </a:t>
            </a:r>
          </a:p>
        </p:txBody>
      </p:sp>
      <p:sp>
        <p:nvSpPr>
          <p:cNvPr name="TextBox 9" id="9"/>
          <p:cNvSpPr txBox="true"/>
          <p:nvPr/>
        </p:nvSpPr>
        <p:spPr>
          <a:xfrm rot="0">
            <a:off x="1853940" y="3355858"/>
            <a:ext cx="11962119"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Family Trafficking Risk Factors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9075881"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RISK FACTORS</a:t>
            </a:r>
          </a:p>
        </p:txBody>
      </p:sp>
      <p:sp>
        <p:nvSpPr>
          <p:cNvPr name="TextBox 12" id="12"/>
          <p:cNvSpPr txBox="true"/>
          <p:nvPr/>
        </p:nvSpPr>
        <p:spPr>
          <a:xfrm rot="0">
            <a:off x="4528216" y="8976730"/>
            <a:ext cx="10165883" cy="626968"/>
          </a:xfrm>
          <a:prstGeom prst="rect">
            <a:avLst/>
          </a:prstGeom>
        </p:spPr>
        <p:txBody>
          <a:bodyPr anchor="t" rtlCol="false" tIns="0" lIns="0" bIns="0" rIns="0">
            <a:spAutoFit/>
          </a:bodyPr>
          <a:lstStyle/>
          <a:p>
            <a:pPr algn="l" marL="259080" indent="-129540" lvl="1">
              <a:lnSpc>
                <a:spcPts val="1679"/>
              </a:lnSpc>
              <a:buFont typeface="Arial"/>
              <a:buChar char="•"/>
            </a:pPr>
            <a:r>
              <a:rPr lang="en-US" sz="1200">
                <a:solidFill>
                  <a:srgbClr val="004F59"/>
                </a:solidFill>
                <a:latin typeface="Roboto"/>
                <a:ea typeface="Roboto"/>
                <a:cs typeface="Roboto"/>
                <a:sym typeface="Roboto"/>
              </a:rPr>
              <a:t>Joan A. Reid, Juliana Huard &amp; Rachael A. Haskell (2015) Family-facilitated juvenile sex trafficking, Jou</a:t>
            </a:r>
            <a:r>
              <a:rPr lang="en-US" sz="1200">
                <a:solidFill>
                  <a:srgbClr val="004F59"/>
                </a:solidFill>
                <a:latin typeface="Roboto"/>
                <a:ea typeface="Roboto"/>
                <a:cs typeface="Roboto"/>
                <a:sym typeface="Roboto"/>
              </a:rPr>
              <a:t>rnal of Crime</a:t>
            </a:r>
            <a:r>
              <a:rPr lang="en-US" sz="1200">
                <a:solidFill>
                  <a:srgbClr val="004F59"/>
                </a:solidFill>
                <a:latin typeface="Roboto"/>
                <a:ea typeface="Roboto"/>
                <a:cs typeface="Roboto"/>
                <a:sym typeface="Roboto"/>
              </a:rPr>
              <a:t> and Justice, 38:3, 361-376. </a:t>
            </a:r>
          </a:p>
          <a:p>
            <a:pPr algn="l" marL="259080" indent="-129540" lvl="1">
              <a:lnSpc>
                <a:spcPts val="1679"/>
              </a:lnSpc>
              <a:buFont typeface="Arial"/>
              <a:buChar char="•"/>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18. Institute for Shelter Care. </a:t>
            </a:r>
          </a:p>
        </p:txBody>
      </p:sp>
    </p:spTree>
  </p:cSld>
  <p:clrMapOvr>
    <a:masterClrMapping/>
  </p:clrMapOvr>
</p:sld>
</file>

<file path=ppt/slides/slide4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grpSp>
        <p:nvGrpSpPr>
          <p:cNvPr name="Group 5" id="5"/>
          <p:cNvGrpSpPr/>
          <p:nvPr/>
        </p:nvGrpSpPr>
        <p:grpSpPr>
          <a:xfrm rot="0">
            <a:off x="1785513" y="3117686"/>
            <a:ext cx="5615275" cy="904943"/>
            <a:chOff x="0" y="0"/>
            <a:chExt cx="1478920" cy="238339"/>
          </a:xfrm>
        </p:grpSpPr>
        <p:sp>
          <p:nvSpPr>
            <p:cNvPr name="Freeform 6" id="6"/>
            <p:cNvSpPr/>
            <p:nvPr/>
          </p:nvSpPr>
          <p:spPr>
            <a:xfrm flipH="false" flipV="false" rot="0">
              <a:off x="0" y="0"/>
              <a:ext cx="1478920" cy="238339"/>
            </a:xfrm>
            <a:custGeom>
              <a:avLst/>
              <a:gdLst/>
              <a:ahLst/>
              <a:cxnLst/>
              <a:rect r="r" b="b" t="t" l="l"/>
              <a:pathLst>
                <a:path h="238339" w="1478920">
                  <a:moveTo>
                    <a:pt x="0" y="0"/>
                  </a:moveTo>
                  <a:lnTo>
                    <a:pt x="1478920" y="0"/>
                  </a:lnTo>
                  <a:lnTo>
                    <a:pt x="1478920" y="238339"/>
                  </a:lnTo>
                  <a:lnTo>
                    <a:pt x="0" y="238339"/>
                  </a:lnTo>
                  <a:close/>
                </a:path>
              </a:pathLst>
            </a:custGeom>
            <a:solidFill>
              <a:srgbClr val="303030"/>
            </a:solidFill>
          </p:spPr>
        </p:sp>
        <p:sp>
          <p:nvSpPr>
            <p:cNvPr name="TextBox 7" id="7"/>
            <p:cNvSpPr txBox="true"/>
            <p:nvPr/>
          </p:nvSpPr>
          <p:spPr>
            <a:xfrm>
              <a:off x="0" y="-76200"/>
              <a:ext cx="1478920"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471188" y="4188280"/>
            <a:ext cx="16736249"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Mistreatment:</a:t>
            </a:r>
            <a:r>
              <a:rPr lang="en-US" b="true" sz="4250">
                <a:solidFill>
                  <a:srgbClr val="004F59"/>
                </a:solidFill>
                <a:latin typeface="Roboto Bold"/>
                <a:ea typeface="Roboto Bold"/>
                <a:cs typeface="Roboto Bold"/>
                <a:sym typeface="Roboto Bold"/>
              </a:rPr>
              <a:t> Experiencing abuse, neglect, or violence</a:t>
            </a:r>
          </a:p>
        </p:txBody>
      </p:sp>
      <p:sp>
        <p:nvSpPr>
          <p:cNvPr name="TextBox 9" id="9"/>
          <p:cNvSpPr txBox="true"/>
          <p:nvPr/>
        </p:nvSpPr>
        <p:spPr>
          <a:xfrm rot="0">
            <a:off x="2111115" y="3136783"/>
            <a:ext cx="11962119"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Youth Risk Factors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9075881"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RISK FACTORS</a:t>
            </a:r>
          </a:p>
        </p:txBody>
      </p:sp>
      <p:sp>
        <p:nvSpPr>
          <p:cNvPr name="TextBox 12" id="12"/>
          <p:cNvSpPr txBox="true"/>
          <p:nvPr/>
        </p:nvSpPr>
        <p:spPr>
          <a:xfrm rot="0">
            <a:off x="4528216" y="8976730"/>
            <a:ext cx="10165883" cy="626968"/>
          </a:xfrm>
          <a:prstGeom prst="rect">
            <a:avLst/>
          </a:prstGeom>
        </p:spPr>
        <p:txBody>
          <a:bodyPr anchor="t" rtlCol="false" tIns="0" lIns="0" bIns="0" rIns="0">
            <a:spAutoFit/>
          </a:bodyPr>
          <a:lstStyle/>
          <a:p>
            <a:pPr algn="l" marL="259080" indent="-129540" lvl="1">
              <a:lnSpc>
                <a:spcPts val="1679"/>
              </a:lnSpc>
              <a:buFont typeface="Arial"/>
              <a:buChar char="•"/>
            </a:pPr>
            <a:r>
              <a:rPr lang="en-US" sz="1200">
                <a:solidFill>
                  <a:srgbClr val="004F59"/>
                </a:solidFill>
                <a:latin typeface="Roboto"/>
                <a:ea typeface="Roboto"/>
                <a:cs typeface="Roboto"/>
                <a:sym typeface="Roboto"/>
              </a:rPr>
              <a:t>Joan A. Reid, Juliana Huard &amp; Rachael A. Haskell (2015) Family-facilitated juvenile sex trafficking, Jou</a:t>
            </a:r>
            <a:r>
              <a:rPr lang="en-US" sz="1200">
                <a:solidFill>
                  <a:srgbClr val="004F59"/>
                </a:solidFill>
                <a:latin typeface="Roboto"/>
                <a:ea typeface="Roboto"/>
                <a:cs typeface="Roboto"/>
                <a:sym typeface="Roboto"/>
              </a:rPr>
              <a:t>rnal of Crime</a:t>
            </a:r>
            <a:r>
              <a:rPr lang="en-US" sz="1200">
                <a:solidFill>
                  <a:srgbClr val="004F59"/>
                </a:solidFill>
                <a:latin typeface="Roboto"/>
                <a:ea typeface="Roboto"/>
                <a:cs typeface="Roboto"/>
                <a:sym typeface="Roboto"/>
              </a:rPr>
              <a:t> and Justice, 38:3, 361-376. </a:t>
            </a:r>
          </a:p>
          <a:p>
            <a:pPr algn="l" marL="259080" indent="-129540" lvl="1">
              <a:lnSpc>
                <a:spcPts val="1679"/>
              </a:lnSpc>
              <a:buFont typeface="Arial"/>
              <a:buChar char="•"/>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18. Institute for Shelter Care. </a:t>
            </a:r>
          </a:p>
        </p:txBody>
      </p:sp>
    </p:spTree>
  </p:cSld>
  <p:clrMapOvr>
    <a:masterClrMapping/>
  </p:clrMapOvr>
</p:sld>
</file>

<file path=ppt/slides/slide4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grpSp>
        <p:nvGrpSpPr>
          <p:cNvPr name="Group 5" id="5"/>
          <p:cNvGrpSpPr/>
          <p:nvPr/>
        </p:nvGrpSpPr>
        <p:grpSpPr>
          <a:xfrm rot="0">
            <a:off x="1785513" y="3117686"/>
            <a:ext cx="5615275" cy="904943"/>
            <a:chOff x="0" y="0"/>
            <a:chExt cx="1478920" cy="238339"/>
          </a:xfrm>
        </p:grpSpPr>
        <p:sp>
          <p:nvSpPr>
            <p:cNvPr name="Freeform 6" id="6"/>
            <p:cNvSpPr/>
            <p:nvPr/>
          </p:nvSpPr>
          <p:spPr>
            <a:xfrm flipH="false" flipV="false" rot="0">
              <a:off x="0" y="0"/>
              <a:ext cx="1478920" cy="238339"/>
            </a:xfrm>
            <a:custGeom>
              <a:avLst/>
              <a:gdLst/>
              <a:ahLst/>
              <a:cxnLst/>
              <a:rect r="r" b="b" t="t" l="l"/>
              <a:pathLst>
                <a:path h="238339" w="1478920">
                  <a:moveTo>
                    <a:pt x="0" y="0"/>
                  </a:moveTo>
                  <a:lnTo>
                    <a:pt x="1478920" y="0"/>
                  </a:lnTo>
                  <a:lnTo>
                    <a:pt x="1478920" y="238339"/>
                  </a:lnTo>
                  <a:lnTo>
                    <a:pt x="0" y="238339"/>
                  </a:lnTo>
                  <a:close/>
                </a:path>
              </a:pathLst>
            </a:custGeom>
            <a:solidFill>
              <a:srgbClr val="303030"/>
            </a:solidFill>
          </p:spPr>
        </p:sp>
        <p:sp>
          <p:nvSpPr>
            <p:cNvPr name="TextBox 7" id="7"/>
            <p:cNvSpPr txBox="true"/>
            <p:nvPr/>
          </p:nvSpPr>
          <p:spPr>
            <a:xfrm>
              <a:off x="0" y="-76200"/>
              <a:ext cx="1478920"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471188" y="4188280"/>
            <a:ext cx="16736249"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Mistreatment: Experiencing abuse, neglect, or violence</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Isolation:</a:t>
            </a:r>
            <a:r>
              <a:rPr lang="en-US" b="true" sz="4250">
                <a:solidFill>
                  <a:srgbClr val="004F59"/>
                </a:solidFill>
                <a:latin typeface="Roboto Bold"/>
                <a:ea typeface="Roboto Bold"/>
                <a:cs typeface="Roboto Bold"/>
                <a:sym typeface="Roboto Bold"/>
              </a:rPr>
              <a:t> Limited social or emotional connection with others</a:t>
            </a:r>
          </a:p>
        </p:txBody>
      </p:sp>
      <p:sp>
        <p:nvSpPr>
          <p:cNvPr name="TextBox 9" id="9"/>
          <p:cNvSpPr txBox="true"/>
          <p:nvPr/>
        </p:nvSpPr>
        <p:spPr>
          <a:xfrm rot="0">
            <a:off x="2111115" y="3136783"/>
            <a:ext cx="11962119"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Youth Risk Factors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9075881"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RISK FACTORS</a:t>
            </a:r>
          </a:p>
        </p:txBody>
      </p:sp>
      <p:sp>
        <p:nvSpPr>
          <p:cNvPr name="TextBox 12" id="12"/>
          <p:cNvSpPr txBox="true"/>
          <p:nvPr/>
        </p:nvSpPr>
        <p:spPr>
          <a:xfrm rot="0">
            <a:off x="4528216" y="8976730"/>
            <a:ext cx="10165883" cy="626968"/>
          </a:xfrm>
          <a:prstGeom prst="rect">
            <a:avLst/>
          </a:prstGeom>
        </p:spPr>
        <p:txBody>
          <a:bodyPr anchor="t" rtlCol="false" tIns="0" lIns="0" bIns="0" rIns="0">
            <a:spAutoFit/>
          </a:bodyPr>
          <a:lstStyle/>
          <a:p>
            <a:pPr algn="l" marL="259080" indent="-129540" lvl="1">
              <a:lnSpc>
                <a:spcPts val="1679"/>
              </a:lnSpc>
              <a:buFont typeface="Arial"/>
              <a:buChar char="•"/>
            </a:pPr>
            <a:r>
              <a:rPr lang="en-US" sz="1200">
                <a:solidFill>
                  <a:srgbClr val="004F59"/>
                </a:solidFill>
                <a:latin typeface="Roboto"/>
                <a:ea typeface="Roboto"/>
                <a:cs typeface="Roboto"/>
                <a:sym typeface="Roboto"/>
              </a:rPr>
              <a:t>Joan A. Reid, Juliana Huard &amp; Rachael A. Haskell (2015) Family-facilitated juvenile sex trafficking, Jou</a:t>
            </a:r>
            <a:r>
              <a:rPr lang="en-US" sz="1200">
                <a:solidFill>
                  <a:srgbClr val="004F59"/>
                </a:solidFill>
                <a:latin typeface="Roboto"/>
                <a:ea typeface="Roboto"/>
                <a:cs typeface="Roboto"/>
                <a:sym typeface="Roboto"/>
              </a:rPr>
              <a:t>rnal of Crime</a:t>
            </a:r>
            <a:r>
              <a:rPr lang="en-US" sz="1200">
                <a:solidFill>
                  <a:srgbClr val="004F59"/>
                </a:solidFill>
                <a:latin typeface="Roboto"/>
                <a:ea typeface="Roboto"/>
                <a:cs typeface="Roboto"/>
                <a:sym typeface="Roboto"/>
              </a:rPr>
              <a:t> and Justice, 38:3, 361-376. </a:t>
            </a:r>
          </a:p>
          <a:p>
            <a:pPr algn="l" marL="259080" indent="-129540" lvl="1">
              <a:lnSpc>
                <a:spcPts val="1679"/>
              </a:lnSpc>
              <a:buFont typeface="Arial"/>
              <a:buChar char="•"/>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18. Institute for Shelter Care. </a:t>
            </a:r>
          </a:p>
        </p:txBody>
      </p:sp>
    </p:spTree>
  </p:cSld>
  <p:clrMapOvr>
    <a:masterClrMapping/>
  </p:clrMapOvr>
</p:sld>
</file>

<file path=ppt/slides/slide4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grpSp>
        <p:nvGrpSpPr>
          <p:cNvPr name="Group 5" id="5"/>
          <p:cNvGrpSpPr/>
          <p:nvPr/>
        </p:nvGrpSpPr>
        <p:grpSpPr>
          <a:xfrm rot="0">
            <a:off x="1785513" y="3117686"/>
            <a:ext cx="5615275" cy="904943"/>
            <a:chOff x="0" y="0"/>
            <a:chExt cx="1478920" cy="238339"/>
          </a:xfrm>
        </p:grpSpPr>
        <p:sp>
          <p:nvSpPr>
            <p:cNvPr name="Freeform 6" id="6"/>
            <p:cNvSpPr/>
            <p:nvPr/>
          </p:nvSpPr>
          <p:spPr>
            <a:xfrm flipH="false" flipV="false" rot="0">
              <a:off x="0" y="0"/>
              <a:ext cx="1478920" cy="238339"/>
            </a:xfrm>
            <a:custGeom>
              <a:avLst/>
              <a:gdLst/>
              <a:ahLst/>
              <a:cxnLst/>
              <a:rect r="r" b="b" t="t" l="l"/>
              <a:pathLst>
                <a:path h="238339" w="1478920">
                  <a:moveTo>
                    <a:pt x="0" y="0"/>
                  </a:moveTo>
                  <a:lnTo>
                    <a:pt x="1478920" y="0"/>
                  </a:lnTo>
                  <a:lnTo>
                    <a:pt x="1478920" y="238339"/>
                  </a:lnTo>
                  <a:lnTo>
                    <a:pt x="0" y="238339"/>
                  </a:lnTo>
                  <a:close/>
                </a:path>
              </a:pathLst>
            </a:custGeom>
            <a:solidFill>
              <a:srgbClr val="303030"/>
            </a:solidFill>
          </p:spPr>
        </p:sp>
        <p:sp>
          <p:nvSpPr>
            <p:cNvPr name="TextBox 7" id="7"/>
            <p:cNvSpPr txBox="true"/>
            <p:nvPr/>
          </p:nvSpPr>
          <p:spPr>
            <a:xfrm>
              <a:off x="0" y="-76200"/>
              <a:ext cx="1478920"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471188" y="4188280"/>
            <a:ext cx="16736249"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Mistreatment: Experiencing abuse, neglect, or violence</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Isolation: Limited social or emotional connection with others</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Running Away: </a:t>
            </a:r>
            <a:r>
              <a:rPr lang="en-US" b="true" sz="4250">
                <a:solidFill>
                  <a:srgbClr val="004F59"/>
                </a:solidFill>
                <a:latin typeface="Roboto Bold"/>
                <a:ea typeface="Roboto Bold"/>
                <a:cs typeface="Roboto Bold"/>
                <a:sym typeface="Roboto Bold"/>
              </a:rPr>
              <a:t>Leaving home or lacking a safe place to stay</a:t>
            </a:r>
          </a:p>
        </p:txBody>
      </p:sp>
      <p:sp>
        <p:nvSpPr>
          <p:cNvPr name="TextBox 9" id="9"/>
          <p:cNvSpPr txBox="true"/>
          <p:nvPr/>
        </p:nvSpPr>
        <p:spPr>
          <a:xfrm rot="0">
            <a:off x="2111115" y="3136783"/>
            <a:ext cx="11962119"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Youth Risk Factors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9075881"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RISK FACTORS</a:t>
            </a:r>
          </a:p>
        </p:txBody>
      </p:sp>
      <p:sp>
        <p:nvSpPr>
          <p:cNvPr name="TextBox 12" id="12"/>
          <p:cNvSpPr txBox="true"/>
          <p:nvPr/>
        </p:nvSpPr>
        <p:spPr>
          <a:xfrm rot="0">
            <a:off x="4528216" y="8976730"/>
            <a:ext cx="10165883" cy="626968"/>
          </a:xfrm>
          <a:prstGeom prst="rect">
            <a:avLst/>
          </a:prstGeom>
        </p:spPr>
        <p:txBody>
          <a:bodyPr anchor="t" rtlCol="false" tIns="0" lIns="0" bIns="0" rIns="0">
            <a:spAutoFit/>
          </a:bodyPr>
          <a:lstStyle/>
          <a:p>
            <a:pPr algn="l" marL="259080" indent="-129540" lvl="1">
              <a:lnSpc>
                <a:spcPts val="1679"/>
              </a:lnSpc>
              <a:buFont typeface="Arial"/>
              <a:buChar char="•"/>
            </a:pPr>
            <a:r>
              <a:rPr lang="en-US" sz="1200">
                <a:solidFill>
                  <a:srgbClr val="004F59"/>
                </a:solidFill>
                <a:latin typeface="Roboto"/>
                <a:ea typeface="Roboto"/>
                <a:cs typeface="Roboto"/>
                <a:sym typeface="Roboto"/>
              </a:rPr>
              <a:t>Joan A. Reid, Juliana Huard &amp; Rachael A. Haskell (2015) Family-facilitated juvenile sex trafficking, Jou</a:t>
            </a:r>
            <a:r>
              <a:rPr lang="en-US" sz="1200">
                <a:solidFill>
                  <a:srgbClr val="004F59"/>
                </a:solidFill>
                <a:latin typeface="Roboto"/>
                <a:ea typeface="Roboto"/>
                <a:cs typeface="Roboto"/>
                <a:sym typeface="Roboto"/>
              </a:rPr>
              <a:t>rnal of Crime</a:t>
            </a:r>
            <a:r>
              <a:rPr lang="en-US" sz="1200">
                <a:solidFill>
                  <a:srgbClr val="004F59"/>
                </a:solidFill>
                <a:latin typeface="Roboto"/>
                <a:ea typeface="Roboto"/>
                <a:cs typeface="Roboto"/>
                <a:sym typeface="Roboto"/>
              </a:rPr>
              <a:t> and Justice, 38:3, 361-376. </a:t>
            </a:r>
          </a:p>
          <a:p>
            <a:pPr algn="l" marL="259080" indent="-129540" lvl="1">
              <a:lnSpc>
                <a:spcPts val="1679"/>
              </a:lnSpc>
              <a:buFont typeface="Arial"/>
              <a:buChar char="•"/>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18. Institute for Shelter Care. </a:t>
            </a:r>
          </a:p>
        </p:txBody>
      </p:sp>
    </p:spTree>
  </p:cSld>
  <p:clrMapOvr>
    <a:masterClrMapping/>
  </p:clrMapOvr>
</p:sld>
</file>

<file path=ppt/slides/slide4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grpSp>
        <p:nvGrpSpPr>
          <p:cNvPr name="Group 5" id="5"/>
          <p:cNvGrpSpPr/>
          <p:nvPr/>
        </p:nvGrpSpPr>
        <p:grpSpPr>
          <a:xfrm rot="0">
            <a:off x="1785513" y="3117686"/>
            <a:ext cx="5615275" cy="904943"/>
            <a:chOff x="0" y="0"/>
            <a:chExt cx="1478920" cy="238339"/>
          </a:xfrm>
        </p:grpSpPr>
        <p:sp>
          <p:nvSpPr>
            <p:cNvPr name="Freeform 6" id="6"/>
            <p:cNvSpPr/>
            <p:nvPr/>
          </p:nvSpPr>
          <p:spPr>
            <a:xfrm flipH="false" flipV="false" rot="0">
              <a:off x="0" y="0"/>
              <a:ext cx="1478920" cy="238339"/>
            </a:xfrm>
            <a:custGeom>
              <a:avLst/>
              <a:gdLst/>
              <a:ahLst/>
              <a:cxnLst/>
              <a:rect r="r" b="b" t="t" l="l"/>
              <a:pathLst>
                <a:path h="238339" w="1478920">
                  <a:moveTo>
                    <a:pt x="0" y="0"/>
                  </a:moveTo>
                  <a:lnTo>
                    <a:pt x="1478920" y="0"/>
                  </a:lnTo>
                  <a:lnTo>
                    <a:pt x="1478920" y="238339"/>
                  </a:lnTo>
                  <a:lnTo>
                    <a:pt x="0" y="238339"/>
                  </a:lnTo>
                  <a:close/>
                </a:path>
              </a:pathLst>
            </a:custGeom>
            <a:solidFill>
              <a:srgbClr val="303030"/>
            </a:solidFill>
          </p:spPr>
        </p:sp>
        <p:sp>
          <p:nvSpPr>
            <p:cNvPr name="TextBox 7" id="7"/>
            <p:cNvSpPr txBox="true"/>
            <p:nvPr/>
          </p:nvSpPr>
          <p:spPr>
            <a:xfrm>
              <a:off x="0" y="-76200"/>
              <a:ext cx="1478920"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471188" y="4188280"/>
            <a:ext cx="16736249" cy="33845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Mistreatment: Experiencing abuse, neglect, or violence</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Isolation: Limited social or emotional connection with others</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Running Away: Leaving home or lacking a safe place to stay</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Child Welfare:</a:t>
            </a:r>
            <a:r>
              <a:rPr lang="en-US" b="true" sz="4250">
                <a:solidFill>
                  <a:srgbClr val="004F59"/>
                </a:solidFill>
                <a:latin typeface="Roboto Bold"/>
                <a:ea typeface="Roboto Bold"/>
                <a:cs typeface="Roboto Bold"/>
                <a:sym typeface="Roboto Bold"/>
              </a:rPr>
              <a:t> Receiving care outside the home (foster care)</a:t>
            </a:r>
          </a:p>
        </p:txBody>
      </p:sp>
      <p:sp>
        <p:nvSpPr>
          <p:cNvPr name="TextBox 9" id="9"/>
          <p:cNvSpPr txBox="true"/>
          <p:nvPr/>
        </p:nvSpPr>
        <p:spPr>
          <a:xfrm rot="0">
            <a:off x="2111115" y="3136783"/>
            <a:ext cx="11962119"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Youth Risk Factors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9075881"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RISK FACTORS</a:t>
            </a:r>
          </a:p>
        </p:txBody>
      </p:sp>
      <p:sp>
        <p:nvSpPr>
          <p:cNvPr name="TextBox 12" id="12"/>
          <p:cNvSpPr txBox="true"/>
          <p:nvPr/>
        </p:nvSpPr>
        <p:spPr>
          <a:xfrm rot="0">
            <a:off x="4528216" y="8976730"/>
            <a:ext cx="10165883" cy="626968"/>
          </a:xfrm>
          <a:prstGeom prst="rect">
            <a:avLst/>
          </a:prstGeom>
        </p:spPr>
        <p:txBody>
          <a:bodyPr anchor="t" rtlCol="false" tIns="0" lIns="0" bIns="0" rIns="0">
            <a:spAutoFit/>
          </a:bodyPr>
          <a:lstStyle/>
          <a:p>
            <a:pPr algn="l" marL="259080" indent="-129540" lvl="1">
              <a:lnSpc>
                <a:spcPts val="1679"/>
              </a:lnSpc>
              <a:buFont typeface="Arial"/>
              <a:buChar char="•"/>
            </a:pPr>
            <a:r>
              <a:rPr lang="en-US" sz="1200">
                <a:solidFill>
                  <a:srgbClr val="004F59"/>
                </a:solidFill>
                <a:latin typeface="Roboto"/>
                <a:ea typeface="Roboto"/>
                <a:cs typeface="Roboto"/>
                <a:sym typeface="Roboto"/>
              </a:rPr>
              <a:t>Joan A. Reid, Juliana Huard &amp; Rachael A. Haskell (2015) Family-facilitated juvenile sex trafficking, Jou</a:t>
            </a:r>
            <a:r>
              <a:rPr lang="en-US" sz="1200">
                <a:solidFill>
                  <a:srgbClr val="004F59"/>
                </a:solidFill>
                <a:latin typeface="Roboto"/>
                <a:ea typeface="Roboto"/>
                <a:cs typeface="Roboto"/>
                <a:sym typeface="Roboto"/>
              </a:rPr>
              <a:t>rnal of Crime</a:t>
            </a:r>
            <a:r>
              <a:rPr lang="en-US" sz="1200">
                <a:solidFill>
                  <a:srgbClr val="004F59"/>
                </a:solidFill>
                <a:latin typeface="Roboto"/>
                <a:ea typeface="Roboto"/>
                <a:cs typeface="Roboto"/>
                <a:sym typeface="Roboto"/>
              </a:rPr>
              <a:t> and Justice, 38:3, 361-376. </a:t>
            </a:r>
          </a:p>
          <a:p>
            <a:pPr algn="l" marL="259080" indent="-129540" lvl="1">
              <a:lnSpc>
                <a:spcPts val="1679"/>
              </a:lnSpc>
              <a:buFont typeface="Arial"/>
              <a:buChar char="•"/>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18. Institute for Shelter Care. </a:t>
            </a:r>
          </a:p>
        </p:txBody>
      </p:sp>
    </p:spTree>
  </p:cSld>
  <p:clrMapOvr>
    <a:masterClrMapping/>
  </p:clrMapOvr>
</p:sld>
</file>

<file path=ppt/slides/slide4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grpSp>
        <p:nvGrpSpPr>
          <p:cNvPr name="Group 5" id="5"/>
          <p:cNvGrpSpPr/>
          <p:nvPr/>
        </p:nvGrpSpPr>
        <p:grpSpPr>
          <a:xfrm rot="0">
            <a:off x="1785513" y="3117686"/>
            <a:ext cx="5615275" cy="904943"/>
            <a:chOff x="0" y="0"/>
            <a:chExt cx="1478920" cy="238339"/>
          </a:xfrm>
        </p:grpSpPr>
        <p:sp>
          <p:nvSpPr>
            <p:cNvPr name="Freeform 6" id="6"/>
            <p:cNvSpPr/>
            <p:nvPr/>
          </p:nvSpPr>
          <p:spPr>
            <a:xfrm flipH="false" flipV="false" rot="0">
              <a:off x="0" y="0"/>
              <a:ext cx="1478920" cy="238339"/>
            </a:xfrm>
            <a:custGeom>
              <a:avLst/>
              <a:gdLst/>
              <a:ahLst/>
              <a:cxnLst/>
              <a:rect r="r" b="b" t="t" l="l"/>
              <a:pathLst>
                <a:path h="238339" w="1478920">
                  <a:moveTo>
                    <a:pt x="0" y="0"/>
                  </a:moveTo>
                  <a:lnTo>
                    <a:pt x="1478920" y="0"/>
                  </a:lnTo>
                  <a:lnTo>
                    <a:pt x="1478920" y="238339"/>
                  </a:lnTo>
                  <a:lnTo>
                    <a:pt x="0" y="238339"/>
                  </a:lnTo>
                  <a:close/>
                </a:path>
              </a:pathLst>
            </a:custGeom>
            <a:solidFill>
              <a:srgbClr val="303030"/>
            </a:solidFill>
          </p:spPr>
        </p:sp>
        <p:sp>
          <p:nvSpPr>
            <p:cNvPr name="TextBox 7" id="7"/>
            <p:cNvSpPr txBox="true"/>
            <p:nvPr/>
          </p:nvSpPr>
          <p:spPr>
            <a:xfrm>
              <a:off x="0" y="-76200"/>
              <a:ext cx="1478920"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471188" y="4188280"/>
            <a:ext cx="16736249" cy="4241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Mistreatment: Experiencing abuse, neglect, or violence</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Isolation: Limited social or emotional connection with others</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Running Away: Leaving home or lacking a safe place to stay</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Child Welfare: Receiving care outside the home (foster care)</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Justice System:</a:t>
            </a:r>
            <a:r>
              <a:rPr lang="en-US" b="true" sz="4250">
                <a:solidFill>
                  <a:srgbClr val="004F59"/>
                </a:solidFill>
                <a:latin typeface="Roboto Bold"/>
                <a:ea typeface="Roboto Bold"/>
                <a:cs typeface="Roboto Bold"/>
                <a:sym typeface="Roboto Bold"/>
              </a:rPr>
              <a:t> Involved in the juvenile justice system</a:t>
            </a:r>
          </a:p>
        </p:txBody>
      </p:sp>
      <p:sp>
        <p:nvSpPr>
          <p:cNvPr name="TextBox 9" id="9"/>
          <p:cNvSpPr txBox="true"/>
          <p:nvPr/>
        </p:nvSpPr>
        <p:spPr>
          <a:xfrm rot="0">
            <a:off x="2111115" y="3136783"/>
            <a:ext cx="11962119"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Youth Risk Factors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9075881"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RISK FACTORS</a:t>
            </a:r>
          </a:p>
        </p:txBody>
      </p:sp>
      <p:sp>
        <p:nvSpPr>
          <p:cNvPr name="TextBox 12" id="12"/>
          <p:cNvSpPr txBox="true"/>
          <p:nvPr/>
        </p:nvSpPr>
        <p:spPr>
          <a:xfrm rot="0">
            <a:off x="4528216" y="8976730"/>
            <a:ext cx="10165883" cy="626968"/>
          </a:xfrm>
          <a:prstGeom prst="rect">
            <a:avLst/>
          </a:prstGeom>
        </p:spPr>
        <p:txBody>
          <a:bodyPr anchor="t" rtlCol="false" tIns="0" lIns="0" bIns="0" rIns="0">
            <a:spAutoFit/>
          </a:bodyPr>
          <a:lstStyle/>
          <a:p>
            <a:pPr algn="l" marL="259080" indent="-129540" lvl="1">
              <a:lnSpc>
                <a:spcPts val="1679"/>
              </a:lnSpc>
              <a:buFont typeface="Arial"/>
              <a:buChar char="•"/>
            </a:pPr>
            <a:r>
              <a:rPr lang="en-US" sz="1200">
                <a:solidFill>
                  <a:srgbClr val="004F59"/>
                </a:solidFill>
                <a:latin typeface="Roboto"/>
                <a:ea typeface="Roboto"/>
                <a:cs typeface="Roboto"/>
                <a:sym typeface="Roboto"/>
              </a:rPr>
              <a:t>Joan A. Reid, Juliana Huard &amp; Rachael A. Haskell (2015) Family-facilitated juvenile sex trafficking, Jou</a:t>
            </a:r>
            <a:r>
              <a:rPr lang="en-US" sz="1200">
                <a:solidFill>
                  <a:srgbClr val="004F59"/>
                </a:solidFill>
                <a:latin typeface="Roboto"/>
                <a:ea typeface="Roboto"/>
                <a:cs typeface="Roboto"/>
                <a:sym typeface="Roboto"/>
              </a:rPr>
              <a:t>rnal of Crime</a:t>
            </a:r>
            <a:r>
              <a:rPr lang="en-US" sz="1200">
                <a:solidFill>
                  <a:srgbClr val="004F59"/>
                </a:solidFill>
                <a:latin typeface="Roboto"/>
                <a:ea typeface="Roboto"/>
                <a:cs typeface="Roboto"/>
                <a:sym typeface="Roboto"/>
              </a:rPr>
              <a:t> and Justice, 38:3, 361-376. </a:t>
            </a:r>
          </a:p>
          <a:p>
            <a:pPr algn="l" marL="259080" indent="-129540" lvl="1">
              <a:lnSpc>
                <a:spcPts val="1679"/>
              </a:lnSpc>
              <a:buFont typeface="Arial"/>
              <a:buChar char="•"/>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18. Institute for Shelter Care. </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9262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a:t>
            </a:r>
          </a:p>
        </p:txBody>
      </p:sp>
      <p:grpSp>
        <p:nvGrpSpPr>
          <p:cNvPr name="Group 6" id="6"/>
          <p:cNvGrpSpPr/>
          <p:nvPr/>
        </p:nvGrpSpPr>
        <p:grpSpPr>
          <a:xfrm rot="0">
            <a:off x="1480713" y="3019805"/>
            <a:ext cx="8313886" cy="904943"/>
            <a:chOff x="0" y="0"/>
            <a:chExt cx="2189665" cy="238339"/>
          </a:xfrm>
        </p:grpSpPr>
        <p:sp>
          <p:nvSpPr>
            <p:cNvPr name="Freeform 7" id="7"/>
            <p:cNvSpPr/>
            <p:nvPr/>
          </p:nvSpPr>
          <p:spPr>
            <a:xfrm flipH="false" flipV="false" rot="0">
              <a:off x="0" y="0"/>
              <a:ext cx="2189665" cy="238339"/>
            </a:xfrm>
            <a:custGeom>
              <a:avLst/>
              <a:gdLst/>
              <a:ahLst/>
              <a:cxnLst/>
              <a:rect r="r" b="b" t="t" l="l"/>
              <a:pathLst>
                <a:path h="238339" w="2189665">
                  <a:moveTo>
                    <a:pt x="0" y="0"/>
                  </a:moveTo>
                  <a:lnTo>
                    <a:pt x="2189665" y="0"/>
                  </a:lnTo>
                  <a:lnTo>
                    <a:pt x="2189665" y="238339"/>
                  </a:lnTo>
                  <a:lnTo>
                    <a:pt x="0" y="238339"/>
                  </a:lnTo>
                  <a:close/>
                </a:path>
              </a:pathLst>
            </a:custGeom>
            <a:solidFill>
              <a:srgbClr val="303030"/>
            </a:solidFill>
          </p:spPr>
        </p:sp>
        <p:sp>
          <p:nvSpPr>
            <p:cNvPr name="TextBox 8" id="8"/>
            <p:cNvSpPr txBox="true"/>
            <p:nvPr/>
          </p:nvSpPr>
          <p:spPr>
            <a:xfrm>
              <a:off x="0" y="-76200"/>
              <a:ext cx="2189665"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999496" y="3038851"/>
            <a:ext cx="83951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Study Results Can Vary</a:t>
            </a:r>
          </a:p>
        </p:txBody>
      </p:sp>
      <p:sp>
        <p:nvSpPr>
          <p:cNvPr name="TextBox 10" id="10"/>
          <p:cNvSpPr txBox="true"/>
          <p:nvPr/>
        </p:nvSpPr>
        <p:spPr>
          <a:xfrm rot="0">
            <a:off x="1480713" y="4141245"/>
            <a:ext cx="14679941" cy="37687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Some crimes are never reported, making it hard to reveal the entire issue.</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Studies collect information in different ways, leading to different results.</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Small </a:t>
            </a:r>
            <a:r>
              <a:rPr lang="en-US" b="true" sz="4250">
                <a:solidFill>
                  <a:srgbClr val="004F59"/>
                </a:solidFill>
                <a:latin typeface="Roboto Bold"/>
                <a:ea typeface="Roboto Bold"/>
                <a:cs typeface="Roboto Bold"/>
                <a:sym typeface="Roboto Bold"/>
              </a:rPr>
              <a:t>studies may not represent everyone. </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name="Freeform 7" id="7"/>
          <p:cNvSpPr/>
          <p:nvPr/>
        </p:nvSpPr>
        <p:spPr>
          <a:xfrm flipH="false" flipV="false" rot="0">
            <a:off x="14359058" y="7437404"/>
            <a:ext cx="2131002" cy="1389006"/>
          </a:xfrm>
          <a:custGeom>
            <a:avLst/>
            <a:gdLst/>
            <a:ahLst/>
            <a:cxnLst/>
            <a:rect r="r" b="b" t="t" l="l"/>
            <a:pathLst>
              <a:path h="1389006" w="2131002">
                <a:moveTo>
                  <a:pt x="0" y="0"/>
                </a:moveTo>
                <a:lnTo>
                  <a:pt x="2131002" y="0"/>
                </a:lnTo>
                <a:lnTo>
                  <a:pt x="2131002" y="1389006"/>
                </a:lnTo>
                <a:lnTo>
                  <a:pt x="0" y="1389006"/>
                </a:lnTo>
                <a:lnTo>
                  <a:pt x="0" y="0"/>
                </a:lnTo>
                <a:close/>
              </a:path>
            </a:pathLst>
          </a:custGeom>
          <a:blipFill>
            <a:blip r:embed="rId5"/>
            <a:stretch>
              <a:fillRect l="-23551" t="-58900" r="-26455" b="-71237"/>
            </a:stretch>
          </a:blipFill>
        </p:spPr>
      </p:sp>
      <p:grpSp>
        <p:nvGrpSpPr>
          <p:cNvPr name="Group 8" id="8"/>
          <p:cNvGrpSpPr/>
          <p:nvPr/>
        </p:nvGrpSpPr>
        <p:grpSpPr>
          <a:xfrm rot="0">
            <a:off x="1480713" y="3637496"/>
            <a:ext cx="6397016" cy="904943"/>
            <a:chOff x="0" y="0"/>
            <a:chExt cx="1684811" cy="238339"/>
          </a:xfrm>
        </p:grpSpPr>
        <p:sp>
          <p:nvSpPr>
            <p:cNvPr name="Freeform 9" id="9"/>
            <p:cNvSpPr/>
            <p:nvPr/>
          </p:nvSpPr>
          <p:spPr>
            <a:xfrm flipH="false" flipV="false" rot="0">
              <a:off x="0" y="0"/>
              <a:ext cx="1684811" cy="238339"/>
            </a:xfrm>
            <a:custGeom>
              <a:avLst/>
              <a:gdLst/>
              <a:ahLst/>
              <a:cxnLst/>
              <a:rect r="r" b="b" t="t" l="l"/>
              <a:pathLst>
                <a:path h="238339" w="1684811">
                  <a:moveTo>
                    <a:pt x="0" y="0"/>
                  </a:moveTo>
                  <a:lnTo>
                    <a:pt x="1684811" y="0"/>
                  </a:lnTo>
                  <a:lnTo>
                    <a:pt x="1684811" y="238339"/>
                  </a:lnTo>
                  <a:lnTo>
                    <a:pt x="0" y="238339"/>
                  </a:lnTo>
                  <a:close/>
                </a:path>
              </a:pathLst>
            </a:custGeom>
            <a:solidFill>
              <a:srgbClr val="303030"/>
            </a:solidFill>
          </p:spPr>
        </p:sp>
        <p:sp>
          <p:nvSpPr>
            <p:cNvPr name="TextBox 10" id="10"/>
            <p:cNvSpPr txBox="true"/>
            <p:nvPr/>
          </p:nvSpPr>
          <p:spPr>
            <a:xfrm>
              <a:off x="0" y="-76200"/>
              <a:ext cx="1684811" cy="31453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1874762" y="3513774"/>
            <a:ext cx="7022405" cy="1028648"/>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MIND CONTROL</a:t>
            </a:r>
          </a:p>
        </p:txBody>
      </p:sp>
      <p:sp>
        <p:nvSpPr>
          <p:cNvPr name="TextBox 12" id="12"/>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3" id="13"/>
          <p:cNvSpPr txBox="true"/>
          <p:nvPr/>
        </p:nvSpPr>
        <p:spPr>
          <a:xfrm rot="0">
            <a:off x="1874762" y="4647197"/>
            <a:ext cx="15699804" cy="2501265"/>
          </a:xfrm>
          <a:prstGeom prst="rect">
            <a:avLst/>
          </a:prstGeom>
        </p:spPr>
        <p:txBody>
          <a:bodyPr anchor="t" rtlCol="false" tIns="0" lIns="0" bIns="0" rIns="0">
            <a:spAutoFit/>
          </a:bodyPr>
          <a:lstStyle/>
          <a:p>
            <a:pPr algn="l">
              <a:lnSpc>
                <a:spcPts val="6720"/>
              </a:lnSpc>
            </a:pPr>
            <a:r>
              <a:rPr lang="en-US" b="true" sz="4200">
                <a:solidFill>
                  <a:srgbClr val="004F59"/>
                </a:solidFill>
                <a:latin typeface="Roboto Bold"/>
                <a:ea typeface="Roboto Bold"/>
                <a:cs typeface="Roboto Bold"/>
                <a:sym typeface="Roboto Bold"/>
              </a:rPr>
              <a:t>The use of manipulation to influence a person’s thoughts, feelings, and beliefs to control their behavior or actions, often without them realizing it. </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195975" y="4773395"/>
            <a:ext cx="12176773" cy="1893626"/>
            <a:chOff x="0" y="0"/>
            <a:chExt cx="3207051" cy="498733"/>
          </a:xfrm>
        </p:grpSpPr>
        <p:sp>
          <p:nvSpPr>
            <p:cNvPr name="Freeform 7" id="7"/>
            <p:cNvSpPr/>
            <p:nvPr/>
          </p:nvSpPr>
          <p:spPr>
            <a:xfrm flipH="false" flipV="false" rot="0">
              <a:off x="0" y="0"/>
              <a:ext cx="3207051" cy="498733"/>
            </a:xfrm>
            <a:custGeom>
              <a:avLst/>
              <a:gdLst/>
              <a:ahLst/>
              <a:cxnLst/>
              <a:rect r="r" b="b" t="t" l="l"/>
              <a:pathLst>
                <a:path h="498733" w="3207051">
                  <a:moveTo>
                    <a:pt x="0" y="0"/>
                  </a:moveTo>
                  <a:lnTo>
                    <a:pt x="3207051" y="0"/>
                  </a:lnTo>
                  <a:lnTo>
                    <a:pt x="3207051" y="498733"/>
                  </a:lnTo>
                  <a:lnTo>
                    <a:pt x="0" y="498733"/>
                  </a:lnTo>
                  <a:close/>
                </a:path>
              </a:pathLst>
            </a:custGeom>
            <a:solidFill>
              <a:srgbClr val="303030"/>
            </a:solidFill>
          </p:spPr>
        </p:sp>
        <p:sp>
          <p:nvSpPr>
            <p:cNvPr name="TextBox 8" id="8"/>
            <p:cNvSpPr txBox="true"/>
            <p:nvPr/>
          </p:nvSpPr>
          <p:spPr>
            <a:xfrm>
              <a:off x="0" y="-76200"/>
              <a:ext cx="3207051" cy="574933"/>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4359058" y="7437404"/>
            <a:ext cx="2131002" cy="1389006"/>
          </a:xfrm>
          <a:custGeom>
            <a:avLst/>
            <a:gdLst/>
            <a:ahLst/>
            <a:cxnLst/>
            <a:rect r="r" b="b" t="t" l="l"/>
            <a:pathLst>
              <a:path h="1389006" w="2131002">
                <a:moveTo>
                  <a:pt x="0" y="0"/>
                </a:moveTo>
                <a:lnTo>
                  <a:pt x="2131002" y="0"/>
                </a:lnTo>
                <a:lnTo>
                  <a:pt x="2131002" y="1389006"/>
                </a:lnTo>
                <a:lnTo>
                  <a:pt x="0" y="1389006"/>
                </a:lnTo>
                <a:lnTo>
                  <a:pt x="0" y="0"/>
                </a:lnTo>
                <a:close/>
              </a:path>
            </a:pathLst>
          </a:custGeom>
          <a:blipFill>
            <a:blip r:embed="rId5"/>
            <a:stretch>
              <a:fillRect l="-23551" t="-58900" r="-26455" b="-71237"/>
            </a:stretch>
          </a:blipFill>
        </p:spPr>
      </p:sp>
      <p:sp>
        <p:nvSpPr>
          <p:cNvPr name="TextBox 12" id="12"/>
          <p:cNvSpPr txBox="true"/>
          <p:nvPr/>
        </p:nvSpPr>
        <p:spPr>
          <a:xfrm rot="0">
            <a:off x="1330023" y="1250072"/>
            <a:ext cx="10764246"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MIND CONTROL</a:t>
            </a:r>
          </a:p>
        </p:txBody>
      </p:sp>
      <p:sp>
        <p:nvSpPr>
          <p:cNvPr name="TextBox 13" id="13"/>
          <p:cNvSpPr txBox="true"/>
          <p:nvPr/>
        </p:nvSpPr>
        <p:spPr>
          <a:xfrm rot="0">
            <a:off x="1602073" y="4898848"/>
            <a:ext cx="11875450"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do family traffickers control young people to keep the abuse hidden?</a:t>
            </a:r>
          </a:p>
        </p:txBody>
      </p:sp>
      <p:grpSp>
        <p:nvGrpSpPr>
          <p:cNvPr name="Group 14" id="14"/>
          <p:cNvGrpSpPr/>
          <p:nvPr/>
        </p:nvGrpSpPr>
        <p:grpSpPr>
          <a:xfrm rot="0">
            <a:off x="13814586" y="952594"/>
            <a:ext cx="3444714" cy="3820801"/>
            <a:chOff x="0" y="0"/>
            <a:chExt cx="1144508" cy="1269464"/>
          </a:xfrm>
        </p:grpSpPr>
        <p:sp>
          <p:nvSpPr>
            <p:cNvPr name="Freeform 15" id="15"/>
            <p:cNvSpPr/>
            <p:nvPr/>
          </p:nvSpPr>
          <p:spPr>
            <a:xfrm flipH="false" flipV="false" rot="0">
              <a:off x="0" y="0"/>
              <a:ext cx="1144508" cy="1269464"/>
            </a:xfrm>
            <a:custGeom>
              <a:avLst/>
              <a:gdLst/>
              <a:ahLst/>
              <a:cxnLst/>
              <a:rect r="r" b="b" t="t" l="l"/>
              <a:pathLst>
                <a:path h="1269464" w="1144508">
                  <a:moveTo>
                    <a:pt x="0" y="0"/>
                  </a:moveTo>
                  <a:lnTo>
                    <a:pt x="1144508" y="0"/>
                  </a:lnTo>
                  <a:lnTo>
                    <a:pt x="1144508" y="1269464"/>
                  </a:lnTo>
                  <a:lnTo>
                    <a:pt x="0" y="1269464"/>
                  </a:lnTo>
                  <a:close/>
                </a:path>
              </a:pathLst>
            </a:custGeom>
            <a:solidFill>
              <a:srgbClr val="FFFFFF"/>
            </a:solidFill>
          </p:spPr>
        </p:sp>
        <p:sp>
          <p:nvSpPr>
            <p:cNvPr name="TextBox 16" id="16"/>
            <p:cNvSpPr txBox="true"/>
            <p:nvPr/>
          </p:nvSpPr>
          <p:spPr>
            <a:xfrm>
              <a:off x="0" y="-47625"/>
              <a:ext cx="1144508" cy="1317089"/>
            </a:xfrm>
            <a:prstGeom prst="rect">
              <a:avLst/>
            </a:prstGeom>
          </p:spPr>
          <p:txBody>
            <a:bodyPr anchor="ctr" rtlCol="false" tIns="50800" lIns="50800" bIns="50800" rIns="50800"/>
            <a:lstStyle/>
            <a:p>
              <a:pPr algn="ctr">
                <a:lnSpc>
                  <a:spcPts val="2100"/>
                </a:lnSpc>
              </a:pPr>
            </a:p>
          </p:txBody>
        </p:sp>
      </p:grpSp>
      <p:sp>
        <p:nvSpPr>
          <p:cNvPr name="Freeform 17" id="17"/>
          <p:cNvSpPr/>
          <p:nvPr/>
        </p:nvSpPr>
        <p:spPr>
          <a:xfrm flipH="false" flipV="false" rot="0">
            <a:off x="13991123" y="1105365"/>
            <a:ext cx="3091641" cy="3097017"/>
          </a:xfrm>
          <a:custGeom>
            <a:avLst/>
            <a:gdLst/>
            <a:ahLst/>
            <a:cxnLst/>
            <a:rect r="r" b="b" t="t" l="l"/>
            <a:pathLst>
              <a:path h="3097017" w="3091641">
                <a:moveTo>
                  <a:pt x="0" y="0"/>
                </a:moveTo>
                <a:lnTo>
                  <a:pt x="3091641" y="0"/>
                </a:lnTo>
                <a:lnTo>
                  <a:pt x="3091641" y="3097017"/>
                </a:lnTo>
                <a:lnTo>
                  <a:pt x="0" y="3097017"/>
                </a:lnTo>
                <a:lnTo>
                  <a:pt x="0" y="0"/>
                </a:lnTo>
                <a:close/>
              </a:path>
            </a:pathLst>
          </a:custGeom>
          <a:blipFill>
            <a:blip r:embed="rId6"/>
            <a:stretch>
              <a:fillRect l="0" t="0" r="0" b="0"/>
            </a:stretch>
          </a:blipFill>
        </p:spPr>
      </p:sp>
      <p:sp>
        <p:nvSpPr>
          <p:cNvPr name="TextBox 18" id="1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grpSp>
        <p:nvGrpSpPr>
          <p:cNvPr name="Group 5" id="5"/>
          <p:cNvGrpSpPr/>
          <p:nvPr/>
        </p:nvGrpSpPr>
        <p:grpSpPr>
          <a:xfrm rot="0">
            <a:off x="1480713" y="3321310"/>
            <a:ext cx="5158538" cy="904943"/>
            <a:chOff x="0" y="0"/>
            <a:chExt cx="1358627" cy="238339"/>
          </a:xfrm>
        </p:grpSpPr>
        <p:sp>
          <p:nvSpPr>
            <p:cNvPr name="Freeform 6" id="6"/>
            <p:cNvSpPr/>
            <p:nvPr/>
          </p:nvSpPr>
          <p:spPr>
            <a:xfrm flipH="false" flipV="false" rot="0">
              <a:off x="0" y="0"/>
              <a:ext cx="1358627" cy="238339"/>
            </a:xfrm>
            <a:custGeom>
              <a:avLst/>
              <a:gdLst/>
              <a:ahLst/>
              <a:cxnLst/>
              <a:rect r="r" b="b" t="t" l="l"/>
              <a:pathLst>
                <a:path h="238339" w="1358627">
                  <a:moveTo>
                    <a:pt x="0" y="0"/>
                  </a:moveTo>
                  <a:lnTo>
                    <a:pt x="1358627" y="0"/>
                  </a:lnTo>
                  <a:lnTo>
                    <a:pt x="1358627" y="238339"/>
                  </a:lnTo>
                  <a:lnTo>
                    <a:pt x="0" y="238339"/>
                  </a:lnTo>
                  <a:close/>
                </a:path>
              </a:pathLst>
            </a:custGeom>
            <a:solidFill>
              <a:srgbClr val="303030"/>
            </a:solidFill>
          </p:spPr>
        </p:sp>
        <p:sp>
          <p:nvSpPr>
            <p:cNvPr name="TextBox 7" id="7"/>
            <p:cNvSpPr txBox="true"/>
            <p:nvPr/>
          </p:nvSpPr>
          <p:spPr>
            <a:xfrm>
              <a:off x="0" y="-76200"/>
              <a:ext cx="1358627"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913771" y="3340357"/>
            <a:ext cx="6899459"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Authority &amp; Fear</a:t>
            </a:r>
          </a:p>
        </p:txBody>
      </p:sp>
      <p:sp>
        <p:nvSpPr>
          <p:cNvPr name="TextBox 9" id="9"/>
          <p:cNvSpPr txBox="true"/>
          <p:nvPr/>
        </p:nvSpPr>
        <p:spPr>
          <a:xfrm rot="0">
            <a:off x="1913771" y="4685547"/>
            <a:ext cx="15636198" cy="2474595"/>
          </a:xfrm>
          <a:prstGeom prst="rect">
            <a:avLst/>
          </a:prstGeom>
        </p:spPr>
        <p:txBody>
          <a:bodyPr anchor="t" rtlCol="false" tIns="0" lIns="0" bIns="0" rIns="0">
            <a:spAutoFit/>
          </a:bodyPr>
          <a:lstStyle/>
          <a:p>
            <a:pPr algn="l">
              <a:lnSpc>
                <a:spcPts val="5880"/>
              </a:lnSpc>
            </a:pPr>
            <a:r>
              <a:rPr lang="en-US" sz="4200" b="true">
                <a:solidFill>
                  <a:srgbClr val="9D1BE3"/>
                </a:solidFill>
                <a:latin typeface="Roboto Bold"/>
                <a:ea typeface="Roboto Bold"/>
                <a:cs typeface="Roboto Bold"/>
                <a:sym typeface="Roboto Bold"/>
              </a:rPr>
              <a:t>Parental Authority:</a:t>
            </a:r>
            <a:r>
              <a:rPr lang="en-US" sz="4200" b="true">
                <a:solidFill>
                  <a:srgbClr val="004F59"/>
                </a:solidFill>
                <a:latin typeface="Roboto Bold"/>
                <a:ea typeface="Roboto Bold"/>
                <a:cs typeface="Roboto Bold"/>
                <a:sym typeface="Roboto Bold"/>
              </a:rPr>
              <a:t> Children are taught to trust and obey adults, making it harder to question unsafe behavior.</a:t>
            </a:r>
          </a:p>
          <a:p>
            <a:pPr algn="l">
              <a:lnSpc>
                <a:spcPts val="2100"/>
              </a:lnSpc>
            </a:pPr>
          </a:p>
          <a:p>
            <a:pPr algn="l">
              <a:lnSpc>
                <a:spcPts val="5880"/>
              </a:lnSpc>
            </a:pPr>
          </a:p>
        </p:txBody>
      </p:sp>
      <p:sp>
        <p:nvSpPr>
          <p:cNvPr name="TextBox 10" id="10"/>
          <p:cNvSpPr txBox="true"/>
          <p:nvPr/>
        </p:nvSpPr>
        <p:spPr>
          <a:xfrm rot="0">
            <a:off x="1131441" y="1109322"/>
            <a:ext cx="11612407"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MIND CONTROL</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4161659" y="9124913"/>
            <a:ext cx="12599823"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Henderson, M. F. (2022). Human trafficking by families (Public Management </a:t>
            </a:r>
            <a:r>
              <a:rPr lang="en-US" sz="1200">
                <a:solidFill>
                  <a:srgbClr val="004F59"/>
                </a:solidFill>
                <a:latin typeface="Roboto"/>
                <a:ea typeface="Roboto"/>
                <a:cs typeface="Roboto"/>
                <a:sym typeface="Roboto"/>
              </a:rPr>
              <a:t>Bulletin No. 24). School of Government, University of North Carolina at Chapel Hill.</a:t>
            </a:r>
          </a:p>
          <a:p>
            <a:pPr algn="l">
              <a:lnSpc>
                <a:spcPts val="1679"/>
              </a:lnSpc>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21. Institute for Shelter Care</a:t>
            </a:r>
          </a:p>
        </p:txBody>
      </p:sp>
    </p:spTree>
  </p:cSld>
  <p:clrMapOvr>
    <a:masterClrMapping/>
  </p:clrMapOvr>
</p:sld>
</file>

<file path=ppt/slides/slide5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grpSp>
        <p:nvGrpSpPr>
          <p:cNvPr name="Group 5" id="5"/>
          <p:cNvGrpSpPr/>
          <p:nvPr/>
        </p:nvGrpSpPr>
        <p:grpSpPr>
          <a:xfrm rot="0">
            <a:off x="1480713" y="3321310"/>
            <a:ext cx="5158538" cy="904943"/>
            <a:chOff x="0" y="0"/>
            <a:chExt cx="1358627" cy="238339"/>
          </a:xfrm>
        </p:grpSpPr>
        <p:sp>
          <p:nvSpPr>
            <p:cNvPr name="Freeform 6" id="6"/>
            <p:cNvSpPr/>
            <p:nvPr/>
          </p:nvSpPr>
          <p:spPr>
            <a:xfrm flipH="false" flipV="false" rot="0">
              <a:off x="0" y="0"/>
              <a:ext cx="1358627" cy="238339"/>
            </a:xfrm>
            <a:custGeom>
              <a:avLst/>
              <a:gdLst/>
              <a:ahLst/>
              <a:cxnLst/>
              <a:rect r="r" b="b" t="t" l="l"/>
              <a:pathLst>
                <a:path h="238339" w="1358627">
                  <a:moveTo>
                    <a:pt x="0" y="0"/>
                  </a:moveTo>
                  <a:lnTo>
                    <a:pt x="1358627" y="0"/>
                  </a:lnTo>
                  <a:lnTo>
                    <a:pt x="1358627" y="238339"/>
                  </a:lnTo>
                  <a:lnTo>
                    <a:pt x="0" y="238339"/>
                  </a:lnTo>
                  <a:close/>
                </a:path>
              </a:pathLst>
            </a:custGeom>
            <a:solidFill>
              <a:srgbClr val="303030"/>
            </a:solidFill>
          </p:spPr>
        </p:sp>
        <p:sp>
          <p:nvSpPr>
            <p:cNvPr name="TextBox 7" id="7"/>
            <p:cNvSpPr txBox="true"/>
            <p:nvPr/>
          </p:nvSpPr>
          <p:spPr>
            <a:xfrm>
              <a:off x="0" y="-76200"/>
              <a:ext cx="1358627"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913771" y="3340357"/>
            <a:ext cx="6899459"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Authority &amp; Fear</a:t>
            </a:r>
          </a:p>
        </p:txBody>
      </p:sp>
      <p:sp>
        <p:nvSpPr>
          <p:cNvPr name="TextBox 9" id="9"/>
          <p:cNvSpPr txBox="true"/>
          <p:nvPr/>
        </p:nvSpPr>
        <p:spPr>
          <a:xfrm rot="0">
            <a:off x="1913771" y="4685547"/>
            <a:ext cx="15636198" cy="1464945"/>
          </a:xfrm>
          <a:prstGeom prst="rect">
            <a:avLst/>
          </a:prstGeom>
        </p:spPr>
        <p:txBody>
          <a:bodyPr anchor="t" rtlCol="false" tIns="0" lIns="0" bIns="0" rIns="0">
            <a:spAutoFit/>
          </a:bodyPr>
          <a:lstStyle/>
          <a:p>
            <a:pPr algn="l">
              <a:lnSpc>
                <a:spcPts val="5880"/>
              </a:lnSpc>
            </a:pPr>
            <a:r>
              <a:rPr lang="en-US" b="true" sz="4200">
                <a:solidFill>
                  <a:srgbClr val="9D1BE3"/>
                </a:solidFill>
                <a:latin typeface="Roboto Bold"/>
                <a:ea typeface="Roboto Bold"/>
                <a:cs typeface="Roboto Bold"/>
                <a:sym typeface="Roboto Bold"/>
              </a:rPr>
              <a:t>Threats &amp; Fear</a:t>
            </a:r>
            <a:r>
              <a:rPr lang="en-US" b="true" sz="4200">
                <a:solidFill>
                  <a:srgbClr val="9D1BE3"/>
                </a:solidFill>
                <a:latin typeface="Roboto Bold"/>
                <a:ea typeface="Roboto Bold"/>
                <a:cs typeface="Roboto Bold"/>
                <a:sym typeface="Roboto Bold"/>
              </a:rPr>
              <a:t>:</a:t>
            </a:r>
            <a:r>
              <a:rPr lang="en-US" b="true" sz="4200">
                <a:solidFill>
                  <a:srgbClr val="004F59"/>
                </a:solidFill>
                <a:latin typeface="Roboto Bold"/>
                <a:ea typeface="Roboto Bold"/>
                <a:cs typeface="Roboto Bold"/>
                <a:sym typeface="Roboto Bold"/>
              </a:rPr>
              <a:t> Threats and punishment to control behavior and to keep abuse hidden.</a:t>
            </a:r>
          </a:p>
        </p:txBody>
      </p:sp>
      <p:sp>
        <p:nvSpPr>
          <p:cNvPr name="TextBox 10" id="10"/>
          <p:cNvSpPr txBox="true"/>
          <p:nvPr/>
        </p:nvSpPr>
        <p:spPr>
          <a:xfrm rot="0">
            <a:off x="1131441" y="1109322"/>
            <a:ext cx="11612407"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MIND CONTROL</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4161659" y="9124913"/>
            <a:ext cx="12599823"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Henderson, M. F. (2022). Human trafficking by families (Public Management </a:t>
            </a:r>
            <a:r>
              <a:rPr lang="en-US" sz="1200">
                <a:solidFill>
                  <a:srgbClr val="004F59"/>
                </a:solidFill>
                <a:latin typeface="Roboto"/>
                <a:ea typeface="Roboto"/>
                <a:cs typeface="Roboto"/>
                <a:sym typeface="Roboto"/>
              </a:rPr>
              <a:t>Bulletin No. 24). School of Government, University of North Carolina at Chapel Hill.</a:t>
            </a:r>
          </a:p>
          <a:p>
            <a:pPr algn="l">
              <a:lnSpc>
                <a:spcPts val="1679"/>
              </a:lnSpc>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21. Institute for Shelter Care</a:t>
            </a:r>
          </a:p>
        </p:txBody>
      </p:sp>
    </p:spTree>
  </p:cSld>
  <p:clrMapOvr>
    <a:masterClrMapping/>
  </p:clrMapOvr>
</p:sld>
</file>

<file path=ppt/slides/slide5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grpSp>
        <p:nvGrpSpPr>
          <p:cNvPr name="Group 5" id="5"/>
          <p:cNvGrpSpPr/>
          <p:nvPr/>
        </p:nvGrpSpPr>
        <p:grpSpPr>
          <a:xfrm rot="0">
            <a:off x="1480713" y="3321310"/>
            <a:ext cx="5158538" cy="904943"/>
            <a:chOff x="0" y="0"/>
            <a:chExt cx="1358627" cy="238339"/>
          </a:xfrm>
        </p:grpSpPr>
        <p:sp>
          <p:nvSpPr>
            <p:cNvPr name="Freeform 6" id="6"/>
            <p:cNvSpPr/>
            <p:nvPr/>
          </p:nvSpPr>
          <p:spPr>
            <a:xfrm flipH="false" flipV="false" rot="0">
              <a:off x="0" y="0"/>
              <a:ext cx="1358627" cy="238339"/>
            </a:xfrm>
            <a:custGeom>
              <a:avLst/>
              <a:gdLst/>
              <a:ahLst/>
              <a:cxnLst/>
              <a:rect r="r" b="b" t="t" l="l"/>
              <a:pathLst>
                <a:path h="238339" w="1358627">
                  <a:moveTo>
                    <a:pt x="0" y="0"/>
                  </a:moveTo>
                  <a:lnTo>
                    <a:pt x="1358627" y="0"/>
                  </a:lnTo>
                  <a:lnTo>
                    <a:pt x="1358627" y="238339"/>
                  </a:lnTo>
                  <a:lnTo>
                    <a:pt x="0" y="238339"/>
                  </a:lnTo>
                  <a:close/>
                </a:path>
              </a:pathLst>
            </a:custGeom>
            <a:solidFill>
              <a:srgbClr val="303030"/>
            </a:solidFill>
          </p:spPr>
        </p:sp>
        <p:sp>
          <p:nvSpPr>
            <p:cNvPr name="TextBox 7" id="7"/>
            <p:cNvSpPr txBox="true"/>
            <p:nvPr/>
          </p:nvSpPr>
          <p:spPr>
            <a:xfrm>
              <a:off x="0" y="-76200"/>
              <a:ext cx="1358627"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913771" y="3340357"/>
            <a:ext cx="6899459"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Authority &amp; Fear</a:t>
            </a:r>
          </a:p>
        </p:txBody>
      </p:sp>
      <p:sp>
        <p:nvSpPr>
          <p:cNvPr name="TextBox 9" id="9"/>
          <p:cNvSpPr txBox="true"/>
          <p:nvPr/>
        </p:nvSpPr>
        <p:spPr>
          <a:xfrm rot="0">
            <a:off x="1913771" y="4685547"/>
            <a:ext cx="15636198" cy="1464945"/>
          </a:xfrm>
          <a:prstGeom prst="rect">
            <a:avLst/>
          </a:prstGeom>
        </p:spPr>
        <p:txBody>
          <a:bodyPr anchor="t" rtlCol="false" tIns="0" lIns="0" bIns="0" rIns="0">
            <a:spAutoFit/>
          </a:bodyPr>
          <a:lstStyle/>
          <a:p>
            <a:pPr algn="l">
              <a:lnSpc>
                <a:spcPts val="5880"/>
              </a:lnSpc>
            </a:pPr>
            <a:r>
              <a:rPr lang="en-US" b="true" sz="4200">
                <a:solidFill>
                  <a:srgbClr val="9D1BE3"/>
                </a:solidFill>
                <a:latin typeface="Roboto Bold"/>
                <a:ea typeface="Roboto Bold"/>
                <a:cs typeface="Roboto Bold"/>
                <a:sym typeface="Roboto Bold"/>
              </a:rPr>
              <a:t>Loss of Family:</a:t>
            </a:r>
            <a:r>
              <a:rPr lang="en-US" b="true" sz="4200">
                <a:solidFill>
                  <a:srgbClr val="004F59"/>
                </a:solidFill>
                <a:latin typeface="Roboto Bold"/>
                <a:ea typeface="Roboto Bold"/>
                <a:cs typeface="Roboto Bold"/>
                <a:sym typeface="Roboto Bold"/>
              </a:rPr>
              <a:t> Children may fear being rejected, losing their home, or losing the support of their family</a:t>
            </a:r>
          </a:p>
        </p:txBody>
      </p:sp>
      <p:sp>
        <p:nvSpPr>
          <p:cNvPr name="TextBox 10" id="10"/>
          <p:cNvSpPr txBox="true"/>
          <p:nvPr/>
        </p:nvSpPr>
        <p:spPr>
          <a:xfrm rot="0">
            <a:off x="1131441" y="1109322"/>
            <a:ext cx="11612407"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MIND CONTROL</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4161659" y="9124913"/>
            <a:ext cx="12599823"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Henderson, M. F. (2022). Human trafficking by families (Public Management </a:t>
            </a:r>
            <a:r>
              <a:rPr lang="en-US" sz="1200">
                <a:solidFill>
                  <a:srgbClr val="004F59"/>
                </a:solidFill>
                <a:latin typeface="Roboto"/>
                <a:ea typeface="Roboto"/>
                <a:cs typeface="Roboto"/>
                <a:sym typeface="Roboto"/>
              </a:rPr>
              <a:t>Bulletin No. 24). School of Government, University of North Carolina at Chapel Hill.</a:t>
            </a:r>
          </a:p>
          <a:p>
            <a:pPr algn="l">
              <a:lnSpc>
                <a:spcPts val="1679"/>
              </a:lnSpc>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21. Institute for Shelter Care</a:t>
            </a:r>
          </a:p>
        </p:txBody>
      </p:sp>
    </p:spTree>
  </p:cSld>
  <p:clrMapOvr>
    <a:masterClrMapping/>
  </p:clrMapOvr>
</p:sld>
</file>

<file path=ppt/slides/slide5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grpSp>
        <p:nvGrpSpPr>
          <p:cNvPr name="Group 5" id="5"/>
          <p:cNvGrpSpPr/>
          <p:nvPr/>
        </p:nvGrpSpPr>
        <p:grpSpPr>
          <a:xfrm rot="0">
            <a:off x="1423563" y="3338451"/>
            <a:ext cx="7720437" cy="991632"/>
            <a:chOff x="0" y="0"/>
            <a:chExt cx="2033366" cy="261171"/>
          </a:xfrm>
        </p:grpSpPr>
        <p:sp>
          <p:nvSpPr>
            <p:cNvPr name="Freeform 6" id="6"/>
            <p:cNvSpPr/>
            <p:nvPr/>
          </p:nvSpPr>
          <p:spPr>
            <a:xfrm flipH="false" flipV="false" rot="0">
              <a:off x="0" y="0"/>
              <a:ext cx="2033366" cy="261171"/>
            </a:xfrm>
            <a:custGeom>
              <a:avLst/>
              <a:gdLst/>
              <a:ahLst/>
              <a:cxnLst/>
              <a:rect r="r" b="b" t="t" l="l"/>
              <a:pathLst>
                <a:path h="261171" w="2033366">
                  <a:moveTo>
                    <a:pt x="0" y="0"/>
                  </a:moveTo>
                  <a:lnTo>
                    <a:pt x="2033366" y="0"/>
                  </a:lnTo>
                  <a:lnTo>
                    <a:pt x="2033366" y="261171"/>
                  </a:lnTo>
                  <a:lnTo>
                    <a:pt x="0" y="261171"/>
                  </a:lnTo>
                  <a:close/>
                </a:path>
              </a:pathLst>
            </a:custGeom>
            <a:solidFill>
              <a:srgbClr val="303030"/>
            </a:solidFill>
          </p:spPr>
        </p:sp>
        <p:sp>
          <p:nvSpPr>
            <p:cNvPr name="TextBox 7" id="7"/>
            <p:cNvSpPr txBox="true"/>
            <p:nvPr/>
          </p:nvSpPr>
          <p:spPr>
            <a:xfrm>
              <a:off x="0" y="-76200"/>
              <a:ext cx="2033366" cy="337371"/>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818521" y="3400916"/>
            <a:ext cx="11020578"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Pressure &amp; Substance Use</a:t>
            </a:r>
          </a:p>
        </p:txBody>
      </p:sp>
      <p:sp>
        <p:nvSpPr>
          <p:cNvPr name="TextBox 9" id="9"/>
          <p:cNvSpPr txBox="true"/>
          <p:nvPr/>
        </p:nvSpPr>
        <p:spPr>
          <a:xfrm rot="0">
            <a:off x="1818521" y="4698016"/>
            <a:ext cx="16149380" cy="1464945"/>
          </a:xfrm>
          <a:prstGeom prst="rect">
            <a:avLst/>
          </a:prstGeom>
        </p:spPr>
        <p:txBody>
          <a:bodyPr anchor="t" rtlCol="false" tIns="0" lIns="0" bIns="0" rIns="0">
            <a:spAutoFit/>
          </a:bodyPr>
          <a:lstStyle/>
          <a:p>
            <a:pPr algn="l">
              <a:lnSpc>
                <a:spcPts val="5880"/>
              </a:lnSpc>
            </a:pPr>
            <a:r>
              <a:rPr lang="en-US" b="true" sz="4200">
                <a:solidFill>
                  <a:srgbClr val="9D1BE3"/>
                </a:solidFill>
                <a:latin typeface="Roboto Bold"/>
                <a:ea typeface="Roboto Bold"/>
                <a:cs typeface="Roboto Bold"/>
                <a:sym typeface="Roboto Bold"/>
              </a:rPr>
              <a:t>Financial Pressure:</a:t>
            </a:r>
            <a:r>
              <a:rPr lang="en-US" b="true" sz="4200">
                <a:solidFill>
                  <a:srgbClr val="004F59"/>
                </a:solidFill>
                <a:latin typeface="Roboto Bold"/>
                <a:ea typeface="Roboto Bold"/>
                <a:cs typeface="Roboto Bold"/>
                <a:sym typeface="Roboto Bold"/>
              </a:rPr>
              <a:t> A child may be told they must help provide money for basic needs such as housing and food.</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11612407"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MIND CONTROL</a:t>
            </a:r>
          </a:p>
        </p:txBody>
      </p:sp>
      <p:sp>
        <p:nvSpPr>
          <p:cNvPr name="TextBox 12" id="12"/>
          <p:cNvSpPr txBox="true"/>
          <p:nvPr/>
        </p:nvSpPr>
        <p:spPr>
          <a:xfrm rot="0">
            <a:off x="4161659" y="9124913"/>
            <a:ext cx="12599823"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Henderson, M. F. (2022). Human trafficking by families (Public Management </a:t>
            </a:r>
            <a:r>
              <a:rPr lang="en-US" sz="1200">
                <a:solidFill>
                  <a:srgbClr val="004F59"/>
                </a:solidFill>
                <a:latin typeface="Roboto"/>
                <a:ea typeface="Roboto"/>
                <a:cs typeface="Roboto"/>
                <a:sym typeface="Roboto"/>
              </a:rPr>
              <a:t>Bulletin No. 24). School of Government, University of North Carolina at Chapel Hill.</a:t>
            </a:r>
          </a:p>
          <a:p>
            <a:pPr algn="l">
              <a:lnSpc>
                <a:spcPts val="1679"/>
              </a:lnSpc>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21. Institute for Shelter Care</a:t>
            </a:r>
          </a:p>
        </p:txBody>
      </p:sp>
    </p:spTree>
  </p:cSld>
  <p:clrMapOvr>
    <a:masterClrMapping/>
  </p:clrMapOvr>
</p:sld>
</file>

<file path=ppt/slides/slide5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grpSp>
        <p:nvGrpSpPr>
          <p:cNvPr name="Group 5" id="5"/>
          <p:cNvGrpSpPr/>
          <p:nvPr/>
        </p:nvGrpSpPr>
        <p:grpSpPr>
          <a:xfrm rot="0">
            <a:off x="1423563" y="3338451"/>
            <a:ext cx="7720437" cy="991632"/>
            <a:chOff x="0" y="0"/>
            <a:chExt cx="2033366" cy="261171"/>
          </a:xfrm>
        </p:grpSpPr>
        <p:sp>
          <p:nvSpPr>
            <p:cNvPr name="Freeform 6" id="6"/>
            <p:cNvSpPr/>
            <p:nvPr/>
          </p:nvSpPr>
          <p:spPr>
            <a:xfrm flipH="false" flipV="false" rot="0">
              <a:off x="0" y="0"/>
              <a:ext cx="2033366" cy="261171"/>
            </a:xfrm>
            <a:custGeom>
              <a:avLst/>
              <a:gdLst/>
              <a:ahLst/>
              <a:cxnLst/>
              <a:rect r="r" b="b" t="t" l="l"/>
              <a:pathLst>
                <a:path h="261171" w="2033366">
                  <a:moveTo>
                    <a:pt x="0" y="0"/>
                  </a:moveTo>
                  <a:lnTo>
                    <a:pt x="2033366" y="0"/>
                  </a:lnTo>
                  <a:lnTo>
                    <a:pt x="2033366" y="261171"/>
                  </a:lnTo>
                  <a:lnTo>
                    <a:pt x="0" y="261171"/>
                  </a:lnTo>
                  <a:close/>
                </a:path>
              </a:pathLst>
            </a:custGeom>
            <a:solidFill>
              <a:srgbClr val="303030"/>
            </a:solidFill>
          </p:spPr>
        </p:sp>
        <p:sp>
          <p:nvSpPr>
            <p:cNvPr name="TextBox 7" id="7"/>
            <p:cNvSpPr txBox="true"/>
            <p:nvPr/>
          </p:nvSpPr>
          <p:spPr>
            <a:xfrm>
              <a:off x="0" y="-76200"/>
              <a:ext cx="2033366" cy="337371"/>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818521" y="3400916"/>
            <a:ext cx="11020578"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Pressure &amp; Substance Use</a:t>
            </a:r>
          </a:p>
        </p:txBody>
      </p:sp>
      <p:sp>
        <p:nvSpPr>
          <p:cNvPr name="TextBox 9" id="9"/>
          <p:cNvSpPr txBox="true"/>
          <p:nvPr/>
        </p:nvSpPr>
        <p:spPr>
          <a:xfrm rot="0">
            <a:off x="1818521" y="4698016"/>
            <a:ext cx="16149380" cy="1464945"/>
          </a:xfrm>
          <a:prstGeom prst="rect">
            <a:avLst/>
          </a:prstGeom>
        </p:spPr>
        <p:txBody>
          <a:bodyPr anchor="t" rtlCol="false" tIns="0" lIns="0" bIns="0" rIns="0">
            <a:spAutoFit/>
          </a:bodyPr>
          <a:lstStyle/>
          <a:p>
            <a:pPr algn="l">
              <a:lnSpc>
                <a:spcPts val="5880"/>
              </a:lnSpc>
            </a:pPr>
            <a:r>
              <a:rPr lang="en-US" b="true" sz="4200">
                <a:solidFill>
                  <a:srgbClr val="9D1BE3"/>
                </a:solidFill>
                <a:latin typeface="Roboto Bold"/>
                <a:ea typeface="Roboto Bold"/>
                <a:cs typeface="Roboto Bold"/>
                <a:sym typeface="Roboto Bold"/>
              </a:rPr>
              <a:t>Substance Use</a:t>
            </a:r>
            <a:r>
              <a:rPr lang="en-US" b="true" sz="4200">
                <a:solidFill>
                  <a:srgbClr val="9D1BE3"/>
                </a:solidFill>
                <a:latin typeface="Roboto Bold"/>
                <a:ea typeface="Roboto Bold"/>
                <a:cs typeface="Roboto Bold"/>
                <a:sym typeface="Roboto Bold"/>
              </a:rPr>
              <a:t>:</a:t>
            </a:r>
            <a:r>
              <a:rPr lang="en-US" b="true" sz="4200">
                <a:solidFill>
                  <a:srgbClr val="004F59"/>
                </a:solidFill>
                <a:latin typeface="Roboto Bold"/>
                <a:ea typeface="Roboto Bold"/>
                <a:cs typeface="Roboto Bold"/>
                <a:sym typeface="Roboto Bold"/>
              </a:rPr>
              <a:t> Drugs and alcohol may be used to lower resistance, create confusion, or build dependence.</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11612407"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MIND CONTROL</a:t>
            </a:r>
          </a:p>
        </p:txBody>
      </p:sp>
      <p:sp>
        <p:nvSpPr>
          <p:cNvPr name="TextBox 12" id="12"/>
          <p:cNvSpPr txBox="true"/>
          <p:nvPr/>
        </p:nvSpPr>
        <p:spPr>
          <a:xfrm rot="0">
            <a:off x="4161659" y="9124913"/>
            <a:ext cx="12599823"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Henderson, M. F. (2022). Human trafficking by families (Public Management </a:t>
            </a:r>
            <a:r>
              <a:rPr lang="en-US" sz="1200">
                <a:solidFill>
                  <a:srgbClr val="004F59"/>
                </a:solidFill>
                <a:latin typeface="Roboto"/>
                <a:ea typeface="Roboto"/>
                <a:cs typeface="Roboto"/>
                <a:sym typeface="Roboto"/>
              </a:rPr>
              <a:t>Bulletin No. 24). School of Government, University of North Carolina at Chapel Hill.</a:t>
            </a:r>
          </a:p>
          <a:p>
            <a:pPr algn="l">
              <a:lnSpc>
                <a:spcPts val="1679"/>
              </a:lnSpc>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21. Institute for Shelter Care</a:t>
            </a:r>
          </a:p>
        </p:txBody>
      </p:sp>
    </p:spTree>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74762" y="4549386"/>
            <a:ext cx="15555691" cy="2553335"/>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Patterns of behavior, beliefs, or experiences that are repeated and passed down within the family over time—from parents to their children, to grandchildren, etc.</a:t>
            </a:r>
          </a:p>
        </p:txBody>
      </p:sp>
      <p:grpSp>
        <p:nvGrpSpPr>
          <p:cNvPr name="Group 9" id="9"/>
          <p:cNvGrpSpPr/>
          <p:nvPr/>
        </p:nvGrpSpPr>
        <p:grpSpPr>
          <a:xfrm rot="0">
            <a:off x="1480713" y="3637496"/>
            <a:ext cx="6347031" cy="904943"/>
            <a:chOff x="0" y="0"/>
            <a:chExt cx="1671646" cy="238339"/>
          </a:xfrm>
        </p:grpSpPr>
        <p:sp>
          <p:nvSpPr>
            <p:cNvPr name="Freeform 10" id="10"/>
            <p:cNvSpPr/>
            <p:nvPr/>
          </p:nvSpPr>
          <p:spPr>
            <a:xfrm flipH="false" flipV="false" rot="0">
              <a:off x="0" y="0"/>
              <a:ext cx="1671646" cy="238339"/>
            </a:xfrm>
            <a:custGeom>
              <a:avLst/>
              <a:gdLst/>
              <a:ahLst/>
              <a:cxnLst/>
              <a:rect r="r" b="b" t="t" l="l"/>
              <a:pathLst>
                <a:path h="238339" w="1671646">
                  <a:moveTo>
                    <a:pt x="0" y="0"/>
                  </a:moveTo>
                  <a:lnTo>
                    <a:pt x="1671646" y="0"/>
                  </a:lnTo>
                  <a:lnTo>
                    <a:pt x="1671646" y="238339"/>
                  </a:lnTo>
                  <a:lnTo>
                    <a:pt x="0" y="238339"/>
                  </a:lnTo>
                  <a:close/>
                </a:path>
              </a:pathLst>
            </a:custGeom>
            <a:solidFill>
              <a:srgbClr val="303030"/>
            </a:solidFill>
          </p:spPr>
        </p:sp>
        <p:sp>
          <p:nvSpPr>
            <p:cNvPr name="TextBox 11" id="11"/>
            <p:cNvSpPr txBox="true"/>
            <p:nvPr/>
          </p:nvSpPr>
          <p:spPr>
            <a:xfrm>
              <a:off x="0" y="-76200"/>
              <a:ext cx="1671646"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513774"/>
            <a:ext cx="6855588" cy="1028648"/>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GENERATIONAL</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name="Freeform 15" id="15"/>
          <p:cNvSpPr/>
          <p:nvPr/>
        </p:nvSpPr>
        <p:spPr>
          <a:xfrm flipH="false" flipV="false" rot="0">
            <a:off x="14359058" y="7437404"/>
            <a:ext cx="2131002" cy="1389006"/>
          </a:xfrm>
          <a:custGeom>
            <a:avLst/>
            <a:gdLst/>
            <a:ahLst/>
            <a:cxnLst/>
            <a:rect r="r" b="b" t="t" l="l"/>
            <a:pathLst>
              <a:path h="1389006" w="2131002">
                <a:moveTo>
                  <a:pt x="0" y="0"/>
                </a:moveTo>
                <a:lnTo>
                  <a:pt x="2131002" y="0"/>
                </a:lnTo>
                <a:lnTo>
                  <a:pt x="2131002" y="1389006"/>
                </a:lnTo>
                <a:lnTo>
                  <a:pt x="0" y="1389006"/>
                </a:lnTo>
                <a:lnTo>
                  <a:pt x="0" y="0"/>
                </a:lnTo>
                <a:close/>
              </a:path>
            </a:pathLst>
          </a:custGeom>
          <a:blipFill>
            <a:blip r:embed="rId5"/>
            <a:stretch>
              <a:fillRect l="-23551" t="-58900" r="-26455" b="-71237"/>
            </a:stretch>
          </a:blipFill>
        </p:spPr>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26672" y="428952"/>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360035" y="4849618"/>
            <a:ext cx="10806324" cy="1905109"/>
            <a:chOff x="0" y="0"/>
            <a:chExt cx="2846110" cy="501757"/>
          </a:xfrm>
        </p:grpSpPr>
        <p:sp>
          <p:nvSpPr>
            <p:cNvPr name="Freeform 7" id="7"/>
            <p:cNvSpPr/>
            <p:nvPr/>
          </p:nvSpPr>
          <p:spPr>
            <a:xfrm flipH="false" flipV="false" rot="0">
              <a:off x="0" y="0"/>
              <a:ext cx="2846110" cy="501757"/>
            </a:xfrm>
            <a:custGeom>
              <a:avLst/>
              <a:gdLst/>
              <a:ahLst/>
              <a:cxnLst/>
              <a:rect r="r" b="b" t="t" l="l"/>
              <a:pathLst>
                <a:path h="501757" w="2846110">
                  <a:moveTo>
                    <a:pt x="0" y="0"/>
                  </a:moveTo>
                  <a:lnTo>
                    <a:pt x="2846110" y="0"/>
                  </a:lnTo>
                  <a:lnTo>
                    <a:pt x="2846110" y="501757"/>
                  </a:lnTo>
                  <a:lnTo>
                    <a:pt x="0" y="501757"/>
                  </a:lnTo>
                  <a:close/>
                </a:path>
              </a:pathLst>
            </a:custGeom>
            <a:solidFill>
              <a:srgbClr val="303030"/>
            </a:solidFill>
          </p:spPr>
        </p:sp>
        <p:sp>
          <p:nvSpPr>
            <p:cNvPr name="TextBox 8" id="8"/>
            <p:cNvSpPr txBox="true"/>
            <p:nvPr/>
          </p:nvSpPr>
          <p:spPr>
            <a:xfrm>
              <a:off x="0" y="-76200"/>
              <a:ext cx="2846110" cy="577957"/>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4359058" y="7437404"/>
            <a:ext cx="2131002" cy="1389006"/>
          </a:xfrm>
          <a:custGeom>
            <a:avLst/>
            <a:gdLst/>
            <a:ahLst/>
            <a:cxnLst/>
            <a:rect r="r" b="b" t="t" l="l"/>
            <a:pathLst>
              <a:path h="1389006" w="2131002">
                <a:moveTo>
                  <a:pt x="0" y="0"/>
                </a:moveTo>
                <a:lnTo>
                  <a:pt x="2131002" y="0"/>
                </a:lnTo>
                <a:lnTo>
                  <a:pt x="2131002" y="1389006"/>
                </a:lnTo>
                <a:lnTo>
                  <a:pt x="0" y="1389006"/>
                </a:lnTo>
                <a:lnTo>
                  <a:pt x="0" y="0"/>
                </a:lnTo>
                <a:close/>
              </a:path>
            </a:pathLst>
          </a:custGeom>
          <a:blipFill>
            <a:blip r:embed="rId5"/>
            <a:stretch>
              <a:fillRect l="-23551" t="-58900" r="-26455" b="-71237"/>
            </a:stretch>
          </a:blipFill>
        </p:spPr>
      </p:sp>
      <p:grpSp>
        <p:nvGrpSpPr>
          <p:cNvPr name="Group 12" id="12"/>
          <p:cNvGrpSpPr/>
          <p:nvPr/>
        </p:nvGrpSpPr>
        <p:grpSpPr>
          <a:xfrm rot="0">
            <a:off x="11576453" y="1062106"/>
            <a:ext cx="5682847" cy="3347990"/>
            <a:chOff x="0" y="0"/>
            <a:chExt cx="1674346" cy="986423"/>
          </a:xfrm>
        </p:grpSpPr>
        <p:sp>
          <p:nvSpPr>
            <p:cNvPr name="Freeform 13" id="13"/>
            <p:cNvSpPr/>
            <p:nvPr/>
          </p:nvSpPr>
          <p:spPr>
            <a:xfrm flipH="false" flipV="false" rot="0">
              <a:off x="0" y="0"/>
              <a:ext cx="1674345" cy="986423"/>
            </a:xfrm>
            <a:custGeom>
              <a:avLst/>
              <a:gdLst/>
              <a:ahLst/>
              <a:cxnLst/>
              <a:rect r="r" b="b" t="t" l="l"/>
              <a:pathLst>
                <a:path h="986423" w="1674345">
                  <a:moveTo>
                    <a:pt x="0" y="0"/>
                  </a:moveTo>
                  <a:lnTo>
                    <a:pt x="1674345" y="0"/>
                  </a:lnTo>
                  <a:lnTo>
                    <a:pt x="1674345" y="986423"/>
                  </a:lnTo>
                  <a:lnTo>
                    <a:pt x="0" y="986423"/>
                  </a:lnTo>
                  <a:close/>
                </a:path>
              </a:pathLst>
            </a:custGeom>
            <a:solidFill>
              <a:srgbClr val="FFFFFF"/>
            </a:solidFill>
          </p:spPr>
        </p:sp>
        <p:sp>
          <p:nvSpPr>
            <p:cNvPr name="TextBox 14" id="14"/>
            <p:cNvSpPr txBox="true"/>
            <p:nvPr/>
          </p:nvSpPr>
          <p:spPr>
            <a:xfrm>
              <a:off x="0" y="-47625"/>
              <a:ext cx="1674346" cy="1034048"/>
            </a:xfrm>
            <a:prstGeom prst="rect">
              <a:avLst/>
            </a:prstGeom>
          </p:spPr>
          <p:txBody>
            <a:bodyPr anchor="ctr" rtlCol="false" tIns="50800" lIns="50800" bIns="50800" rIns="50800"/>
            <a:lstStyle/>
            <a:p>
              <a:pPr algn="ctr">
                <a:lnSpc>
                  <a:spcPts val="2100"/>
                </a:lnSpc>
              </a:pPr>
            </a:p>
          </p:txBody>
        </p:sp>
      </p:grpSp>
      <p:sp>
        <p:nvSpPr>
          <p:cNvPr name="Freeform 15" id="15"/>
          <p:cNvSpPr/>
          <p:nvPr/>
        </p:nvSpPr>
        <p:spPr>
          <a:xfrm flipH="false" flipV="false" rot="0">
            <a:off x="11795655" y="1270938"/>
            <a:ext cx="5244443" cy="2930327"/>
          </a:xfrm>
          <a:custGeom>
            <a:avLst/>
            <a:gdLst/>
            <a:ahLst/>
            <a:cxnLst/>
            <a:rect r="r" b="b" t="t" l="l"/>
            <a:pathLst>
              <a:path h="2930327" w="5244443">
                <a:moveTo>
                  <a:pt x="0" y="0"/>
                </a:moveTo>
                <a:lnTo>
                  <a:pt x="5244443" y="0"/>
                </a:lnTo>
                <a:lnTo>
                  <a:pt x="5244443" y="2930327"/>
                </a:lnTo>
                <a:lnTo>
                  <a:pt x="0" y="2930327"/>
                </a:lnTo>
                <a:lnTo>
                  <a:pt x="0" y="0"/>
                </a:lnTo>
                <a:close/>
              </a:path>
            </a:pathLst>
          </a:custGeom>
          <a:blipFill>
            <a:blip r:embed="rId6"/>
            <a:stretch>
              <a:fillRect l="0" t="0" r="0" b="0"/>
            </a:stretch>
          </a:blipFill>
        </p:spPr>
      </p:sp>
      <p:sp>
        <p:nvSpPr>
          <p:cNvPr name="TextBox 16" id="16"/>
          <p:cNvSpPr txBox="true"/>
          <p:nvPr/>
        </p:nvSpPr>
        <p:spPr>
          <a:xfrm rot="0">
            <a:off x="1131441" y="1109322"/>
            <a:ext cx="801255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GENERATIONAL</a:t>
            </a:r>
          </a:p>
        </p:txBody>
      </p:sp>
      <p:sp>
        <p:nvSpPr>
          <p:cNvPr name="TextBox 17" id="17"/>
          <p:cNvSpPr txBox="true"/>
          <p:nvPr/>
        </p:nvSpPr>
        <p:spPr>
          <a:xfrm rot="0">
            <a:off x="1795973" y="4963200"/>
            <a:ext cx="10866769"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does sexual exploitation continue from one generation to the next?</a:t>
            </a:r>
          </a:p>
        </p:txBody>
      </p:sp>
      <p:sp>
        <p:nvSpPr>
          <p:cNvPr name="TextBox 18" id="1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grpSp>
        <p:nvGrpSpPr>
          <p:cNvPr name="Group 7" id="7"/>
          <p:cNvGrpSpPr/>
          <p:nvPr/>
        </p:nvGrpSpPr>
        <p:grpSpPr>
          <a:xfrm rot="0">
            <a:off x="1627208" y="3325326"/>
            <a:ext cx="9149456" cy="904943"/>
            <a:chOff x="0" y="0"/>
            <a:chExt cx="2409733" cy="238339"/>
          </a:xfrm>
        </p:grpSpPr>
        <p:sp>
          <p:nvSpPr>
            <p:cNvPr name="Freeform 8" id="8"/>
            <p:cNvSpPr/>
            <p:nvPr/>
          </p:nvSpPr>
          <p:spPr>
            <a:xfrm flipH="false" flipV="false" rot="0">
              <a:off x="0" y="0"/>
              <a:ext cx="2409733" cy="238339"/>
            </a:xfrm>
            <a:custGeom>
              <a:avLst/>
              <a:gdLst/>
              <a:ahLst/>
              <a:cxnLst/>
              <a:rect r="r" b="b" t="t" l="l"/>
              <a:pathLst>
                <a:path h="238339" w="2409733">
                  <a:moveTo>
                    <a:pt x="0" y="0"/>
                  </a:moveTo>
                  <a:lnTo>
                    <a:pt x="2409733" y="0"/>
                  </a:lnTo>
                  <a:lnTo>
                    <a:pt x="2409733" y="238339"/>
                  </a:lnTo>
                  <a:lnTo>
                    <a:pt x="0" y="238339"/>
                  </a:lnTo>
                  <a:close/>
                </a:path>
              </a:pathLst>
            </a:custGeom>
            <a:solidFill>
              <a:srgbClr val="303030"/>
            </a:solidFill>
          </p:spPr>
        </p:sp>
        <p:sp>
          <p:nvSpPr>
            <p:cNvPr name="TextBox 9" id="9"/>
            <p:cNvSpPr txBox="true"/>
            <p:nvPr/>
          </p:nvSpPr>
          <p:spPr>
            <a:xfrm>
              <a:off x="0" y="-76200"/>
              <a:ext cx="2409733"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012641" y="3344373"/>
            <a:ext cx="10704341"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Family Influences Behavior</a:t>
            </a:r>
          </a:p>
        </p:txBody>
      </p:sp>
      <p:sp>
        <p:nvSpPr>
          <p:cNvPr name="TextBox 11" id="11"/>
          <p:cNvSpPr txBox="true"/>
          <p:nvPr/>
        </p:nvSpPr>
        <p:spPr>
          <a:xfrm rot="0">
            <a:off x="1905721" y="4685762"/>
            <a:ext cx="15946807" cy="1464945"/>
          </a:xfrm>
          <a:prstGeom prst="rect">
            <a:avLst/>
          </a:prstGeom>
        </p:spPr>
        <p:txBody>
          <a:bodyPr anchor="t" rtlCol="false" tIns="0" lIns="0" bIns="0" rIns="0">
            <a:spAutoFit/>
          </a:bodyPr>
          <a:lstStyle/>
          <a:p>
            <a:pPr algn="l">
              <a:lnSpc>
                <a:spcPts val="5880"/>
              </a:lnSpc>
            </a:pPr>
            <a:r>
              <a:rPr lang="en-US" b="true" sz="4200">
                <a:solidFill>
                  <a:srgbClr val="9D1BE3"/>
                </a:solidFill>
                <a:latin typeface="Roboto Bold"/>
                <a:ea typeface="Roboto Bold"/>
                <a:cs typeface="Roboto Bold"/>
                <a:sym typeface="Roboto Bold"/>
              </a:rPr>
              <a:t>Learned Behavior:</a:t>
            </a:r>
            <a:r>
              <a:rPr lang="en-US" b="true" sz="4200">
                <a:solidFill>
                  <a:srgbClr val="004F59"/>
                </a:solidFill>
                <a:latin typeface="Roboto Bold"/>
                <a:ea typeface="Roboto Bold"/>
                <a:cs typeface="Roboto Bold"/>
                <a:sym typeface="Roboto Bold"/>
              </a:rPr>
              <a:t> Young people learn what they believe is “normal” based on what they see or experience at home.</a:t>
            </a:r>
          </a:p>
        </p:txBody>
      </p:sp>
      <p:sp>
        <p:nvSpPr>
          <p:cNvPr name="Freeform 12" id="12"/>
          <p:cNvSpPr/>
          <p:nvPr/>
        </p:nvSpPr>
        <p:spPr>
          <a:xfrm flipH="false" flipV="false" rot="0">
            <a:off x="14359058" y="7437404"/>
            <a:ext cx="2131002" cy="1389006"/>
          </a:xfrm>
          <a:custGeom>
            <a:avLst/>
            <a:gdLst/>
            <a:ahLst/>
            <a:cxnLst/>
            <a:rect r="r" b="b" t="t" l="l"/>
            <a:pathLst>
              <a:path h="1389006" w="2131002">
                <a:moveTo>
                  <a:pt x="0" y="0"/>
                </a:moveTo>
                <a:lnTo>
                  <a:pt x="2131002" y="0"/>
                </a:lnTo>
                <a:lnTo>
                  <a:pt x="2131002" y="1389006"/>
                </a:lnTo>
                <a:lnTo>
                  <a:pt x="0" y="1389006"/>
                </a:lnTo>
                <a:lnTo>
                  <a:pt x="0" y="0"/>
                </a:lnTo>
                <a:close/>
              </a:path>
            </a:pathLst>
          </a:custGeom>
          <a:blipFill>
            <a:blip r:embed="rId5"/>
            <a:stretch>
              <a:fillRect l="-23551" t="-58900" r="-26455" b="-71237"/>
            </a:stretch>
          </a:blipFill>
        </p:spPr>
      </p:sp>
      <p:sp>
        <p:nvSpPr>
          <p:cNvPr name="TextBox 13" id="13"/>
          <p:cNvSpPr txBox="true"/>
          <p:nvPr/>
        </p:nvSpPr>
        <p:spPr>
          <a:xfrm rot="0">
            <a:off x="1131441" y="1109322"/>
            <a:ext cx="801255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GENERATIONAL</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4876023" y="9214485"/>
            <a:ext cx="7654208"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Henderson, M. F. (2022, September). Human Trafficking by Fami</a:t>
            </a:r>
            <a:r>
              <a:rPr lang="en-US" sz="1200">
                <a:solidFill>
                  <a:srgbClr val="004F59"/>
                </a:solidFill>
                <a:latin typeface="Roboto"/>
                <a:ea typeface="Roboto"/>
                <a:cs typeface="Roboto"/>
                <a:sym typeface="Roboto"/>
              </a:rPr>
              <a:t>lies. University of North Carolina</a:t>
            </a:r>
          </a:p>
          <a:p>
            <a:pPr algn="l">
              <a:lnSpc>
                <a:spcPts val="1679"/>
              </a:lnSpc>
            </a:pPr>
            <a:r>
              <a:rPr lang="en-US" sz="1200">
                <a:solidFill>
                  <a:srgbClr val="004F59"/>
                </a:solidFill>
                <a:latin typeface="Roboto"/>
                <a:ea typeface="Roboto"/>
                <a:cs typeface="Roboto"/>
                <a:sym typeface="Roboto"/>
              </a:rPr>
              <a:t>School of Government, Public Management Bulletin, No.24, Sog.unc.edu, pp. 4,5.</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4206774" y="4020227"/>
            <a:ext cx="11841295" cy="3830468"/>
            <a:chOff x="0" y="0"/>
            <a:chExt cx="3250110" cy="1051358"/>
          </a:xfrm>
        </p:grpSpPr>
        <p:sp>
          <p:nvSpPr>
            <p:cNvPr name="Freeform 5" id="5"/>
            <p:cNvSpPr/>
            <p:nvPr/>
          </p:nvSpPr>
          <p:spPr>
            <a:xfrm flipH="false" flipV="false" rot="0">
              <a:off x="0" y="0"/>
              <a:ext cx="3250110" cy="1051358"/>
            </a:xfrm>
            <a:custGeom>
              <a:avLst/>
              <a:gdLst/>
              <a:ahLst/>
              <a:cxnLst/>
              <a:rect r="r" b="b" t="t" l="l"/>
              <a:pathLst>
                <a:path h="1051358" w="3250110">
                  <a:moveTo>
                    <a:pt x="0" y="0"/>
                  </a:moveTo>
                  <a:lnTo>
                    <a:pt x="3250110" y="0"/>
                  </a:lnTo>
                  <a:lnTo>
                    <a:pt x="3250110" y="1051358"/>
                  </a:lnTo>
                  <a:lnTo>
                    <a:pt x="0" y="1051358"/>
                  </a:lnTo>
                  <a:close/>
                </a:path>
              </a:pathLst>
            </a:custGeom>
            <a:solidFill>
              <a:srgbClr val="FFFFFF"/>
            </a:solidFill>
          </p:spPr>
        </p:sp>
        <p:sp>
          <p:nvSpPr>
            <p:cNvPr name="TextBox 6" id="6"/>
            <p:cNvSpPr txBox="true"/>
            <p:nvPr/>
          </p:nvSpPr>
          <p:spPr>
            <a:xfrm>
              <a:off x="0" y="-76200"/>
              <a:ext cx="3250110" cy="1127558"/>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6757799" y="4297088"/>
            <a:ext cx="9075459" cy="3281084"/>
            <a:chOff x="0" y="0"/>
            <a:chExt cx="2490964" cy="900567"/>
          </a:xfrm>
        </p:grpSpPr>
        <p:sp>
          <p:nvSpPr>
            <p:cNvPr name="Freeform 8" id="8"/>
            <p:cNvSpPr/>
            <p:nvPr/>
          </p:nvSpPr>
          <p:spPr>
            <a:xfrm flipH="false" flipV="false" rot="0">
              <a:off x="0" y="0"/>
              <a:ext cx="2490964" cy="900567"/>
            </a:xfrm>
            <a:custGeom>
              <a:avLst/>
              <a:gdLst/>
              <a:ahLst/>
              <a:cxnLst/>
              <a:rect r="r" b="b" t="t" l="l"/>
              <a:pathLst>
                <a:path h="900567" w="2490964">
                  <a:moveTo>
                    <a:pt x="0" y="0"/>
                  </a:moveTo>
                  <a:lnTo>
                    <a:pt x="2490964" y="0"/>
                  </a:lnTo>
                  <a:lnTo>
                    <a:pt x="2490964" y="900567"/>
                  </a:lnTo>
                  <a:lnTo>
                    <a:pt x="0" y="900567"/>
                  </a:lnTo>
                  <a:close/>
                </a:path>
              </a:pathLst>
            </a:custGeom>
            <a:solidFill>
              <a:srgbClr val="BAF3FA"/>
            </a:solidFill>
          </p:spPr>
        </p:sp>
        <p:sp>
          <p:nvSpPr>
            <p:cNvPr name="TextBox 9" id="9"/>
            <p:cNvSpPr txBox="true"/>
            <p:nvPr/>
          </p:nvSpPr>
          <p:spPr>
            <a:xfrm>
              <a:off x="0" y="-38100"/>
              <a:ext cx="2490964" cy="938667"/>
            </a:xfrm>
            <a:prstGeom prst="rect">
              <a:avLst/>
            </a:prstGeom>
          </p:spPr>
          <p:txBody>
            <a:bodyPr anchor="ctr" rtlCol="false" tIns="50800" lIns="50800" bIns="50800" rIns="50800"/>
            <a:lstStyle/>
            <a:p>
              <a:pPr algn="ctr">
                <a:lnSpc>
                  <a:spcPts val="2899"/>
                </a:lnSpc>
              </a:pPr>
            </a:p>
          </p:txBody>
        </p:sp>
      </p:gr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6</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Freeform 12" id="12"/>
          <p:cNvSpPr/>
          <p:nvPr/>
        </p:nvSpPr>
        <p:spPr>
          <a:xfrm flipH="false" flipV="false" rot="0">
            <a:off x="1933398" y="2832478"/>
            <a:ext cx="6771839" cy="6292417"/>
          </a:xfrm>
          <a:custGeom>
            <a:avLst/>
            <a:gdLst/>
            <a:ahLst/>
            <a:cxnLst/>
            <a:rect r="r" b="b" t="t" l="l"/>
            <a:pathLst>
              <a:path h="6292417" w="6771839">
                <a:moveTo>
                  <a:pt x="0" y="0"/>
                </a:moveTo>
                <a:lnTo>
                  <a:pt x="6771839" y="0"/>
                </a:lnTo>
                <a:lnTo>
                  <a:pt x="6771839" y="6292417"/>
                </a:lnTo>
                <a:lnTo>
                  <a:pt x="0" y="6292417"/>
                </a:lnTo>
                <a:lnTo>
                  <a:pt x="0" y="0"/>
                </a:lnTo>
                <a:close/>
              </a:path>
            </a:pathLst>
          </a:custGeom>
          <a:blipFill>
            <a:blip r:embed="rId3"/>
            <a:stretch>
              <a:fillRect l="0" t="0" r="0" b="0"/>
            </a:stretch>
          </a:blipFill>
        </p:spPr>
      </p:sp>
      <p:sp>
        <p:nvSpPr>
          <p:cNvPr name="TextBox 13" id="13"/>
          <p:cNvSpPr txBox="true"/>
          <p:nvPr/>
        </p:nvSpPr>
        <p:spPr>
          <a:xfrm rot="0">
            <a:off x="7690113" y="4921370"/>
            <a:ext cx="7520438" cy="2207815"/>
          </a:xfrm>
          <a:prstGeom prst="rect">
            <a:avLst/>
          </a:prstGeom>
        </p:spPr>
        <p:txBody>
          <a:bodyPr anchor="t" rtlCol="false" tIns="0" lIns="0" bIns="0" rIns="0">
            <a:spAutoFit/>
          </a:bodyPr>
          <a:lstStyle/>
          <a:p>
            <a:pPr algn="ctr">
              <a:lnSpc>
                <a:spcPts val="5879"/>
              </a:lnSpc>
            </a:pPr>
            <a:r>
              <a:rPr lang="en-US" sz="4199" b="true">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serves as a </a:t>
            </a:r>
          </a:p>
          <a:p>
            <a:pPr algn="ctr">
              <a:lnSpc>
                <a:spcPts val="5879"/>
              </a:lnSpc>
            </a:pPr>
            <a:r>
              <a:rPr lang="en-US" sz="4199">
                <a:solidFill>
                  <a:srgbClr val="004F59"/>
                </a:solidFill>
                <a:latin typeface="Roboto"/>
                <a:ea typeface="Roboto"/>
                <a:cs typeface="Roboto"/>
                <a:sym typeface="Roboto"/>
              </a:rPr>
              <a:t>powerful defense against </a:t>
            </a:r>
          </a:p>
          <a:p>
            <a:pPr algn="ctr">
              <a:lnSpc>
                <a:spcPts val="5879"/>
              </a:lnSpc>
            </a:pPr>
            <a:r>
              <a:rPr lang="en-US" sz="4199">
                <a:solidFill>
                  <a:srgbClr val="004F59"/>
                </a:solidFill>
                <a:latin typeface="Roboto"/>
                <a:ea typeface="Roboto"/>
                <a:cs typeface="Roboto"/>
                <a:sym typeface="Roboto"/>
              </a:rPr>
              <a:t>sexual predators. </a:t>
            </a:r>
          </a:p>
        </p:txBody>
      </p:sp>
      <p:sp>
        <p:nvSpPr>
          <p:cNvPr name="TextBox 14" id="14"/>
          <p:cNvSpPr txBox="true"/>
          <p:nvPr/>
        </p:nvSpPr>
        <p:spPr>
          <a:xfrm rot="0">
            <a:off x="1021691" y="904875"/>
            <a:ext cx="11472216" cy="1094741"/>
          </a:xfrm>
          <a:prstGeom prst="rect">
            <a:avLst/>
          </a:prstGeom>
        </p:spPr>
        <p:txBody>
          <a:bodyPr anchor="t" rtlCol="false" tIns="0" lIns="0" bIns="0" rIns="0">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WHY LEARN ABOUT THIS</a:t>
            </a:r>
          </a:p>
        </p:txBody>
      </p:sp>
    </p:spTree>
  </p:cSld>
  <p:clrMapOvr>
    <a:masterClrMapping/>
  </p:clrMapOvr>
</p:sld>
</file>

<file path=ppt/slides/slide6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grpSp>
        <p:nvGrpSpPr>
          <p:cNvPr name="Group 7" id="7"/>
          <p:cNvGrpSpPr/>
          <p:nvPr/>
        </p:nvGrpSpPr>
        <p:grpSpPr>
          <a:xfrm rot="0">
            <a:off x="1627208" y="3325326"/>
            <a:ext cx="9149456" cy="904943"/>
            <a:chOff x="0" y="0"/>
            <a:chExt cx="2409733" cy="238339"/>
          </a:xfrm>
        </p:grpSpPr>
        <p:sp>
          <p:nvSpPr>
            <p:cNvPr name="Freeform 8" id="8"/>
            <p:cNvSpPr/>
            <p:nvPr/>
          </p:nvSpPr>
          <p:spPr>
            <a:xfrm flipH="false" flipV="false" rot="0">
              <a:off x="0" y="0"/>
              <a:ext cx="2409733" cy="238339"/>
            </a:xfrm>
            <a:custGeom>
              <a:avLst/>
              <a:gdLst/>
              <a:ahLst/>
              <a:cxnLst/>
              <a:rect r="r" b="b" t="t" l="l"/>
              <a:pathLst>
                <a:path h="238339" w="2409733">
                  <a:moveTo>
                    <a:pt x="0" y="0"/>
                  </a:moveTo>
                  <a:lnTo>
                    <a:pt x="2409733" y="0"/>
                  </a:lnTo>
                  <a:lnTo>
                    <a:pt x="2409733" y="238339"/>
                  </a:lnTo>
                  <a:lnTo>
                    <a:pt x="0" y="238339"/>
                  </a:lnTo>
                  <a:close/>
                </a:path>
              </a:pathLst>
            </a:custGeom>
            <a:solidFill>
              <a:srgbClr val="303030"/>
            </a:solidFill>
          </p:spPr>
        </p:sp>
        <p:sp>
          <p:nvSpPr>
            <p:cNvPr name="TextBox 9" id="9"/>
            <p:cNvSpPr txBox="true"/>
            <p:nvPr/>
          </p:nvSpPr>
          <p:spPr>
            <a:xfrm>
              <a:off x="0" y="-76200"/>
              <a:ext cx="2409733"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012641" y="3344373"/>
            <a:ext cx="10704341"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Family Influences Behavior</a:t>
            </a:r>
          </a:p>
        </p:txBody>
      </p:sp>
      <p:sp>
        <p:nvSpPr>
          <p:cNvPr name="TextBox 11" id="11"/>
          <p:cNvSpPr txBox="true"/>
          <p:nvPr/>
        </p:nvSpPr>
        <p:spPr>
          <a:xfrm rot="0">
            <a:off x="1905721" y="4685762"/>
            <a:ext cx="15946807" cy="1464945"/>
          </a:xfrm>
          <a:prstGeom prst="rect">
            <a:avLst/>
          </a:prstGeom>
        </p:spPr>
        <p:txBody>
          <a:bodyPr anchor="t" rtlCol="false" tIns="0" lIns="0" bIns="0" rIns="0">
            <a:spAutoFit/>
          </a:bodyPr>
          <a:lstStyle/>
          <a:p>
            <a:pPr algn="l">
              <a:lnSpc>
                <a:spcPts val="5880"/>
              </a:lnSpc>
            </a:pPr>
            <a:r>
              <a:rPr lang="en-US" b="true" sz="4200">
                <a:solidFill>
                  <a:srgbClr val="9D1BE3"/>
                </a:solidFill>
                <a:latin typeface="Roboto Bold"/>
                <a:ea typeface="Roboto Bold"/>
                <a:cs typeface="Roboto Bold"/>
                <a:sym typeface="Roboto Bold"/>
              </a:rPr>
              <a:t>Exposure to Risk:</a:t>
            </a:r>
            <a:r>
              <a:rPr lang="en-US" b="true" sz="4200">
                <a:solidFill>
                  <a:srgbClr val="004F59"/>
                </a:solidFill>
                <a:latin typeface="Roboto Bold"/>
                <a:ea typeface="Roboto Bold"/>
                <a:cs typeface="Roboto Bold"/>
                <a:sym typeface="Roboto Bold"/>
              </a:rPr>
              <a:t> When harmful behavior continues, it can increase the likelihood that the child will repeat it. </a:t>
            </a:r>
          </a:p>
        </p:txBody>
      </p:sp>
      <p:sp>
        <p:nvSpPr>
          <p:cNvPr name="Freeform 12" id="12"/>
          <p:cNvSpPr/>
          <p:nvPr/>
        </p:nvSpPr>
        <p:spPr>
          <a:xfrm flipH="false" flipV="false" rot="0">
            <a:off x="14359058" y="7437404"/>
            <a:ext cx="2131002" cy="1389006"/>
          </a:xfrm>
          <a:custGeom>
            <a:avLst/>
            <a:gdLst/>
            <a:ahLst/>
            <a:cxnLst/>
            <a:rect r="r" b="b" t="t" l="l"/>
            <a:pathLst>
              <a:path h="1389006" w="2131002">
                <a:moveTo>
                  <a:pt x="0" y="0"/>
                </a:moveTo>
                <a:lnTo>
                  <a:pt x="2131002" y="0"/>
                </a:lnTo>
                <a:lnTo>
                  <a:pt x="2131002" y="1389006"/>
                </a:lnTo>
                <a:lnTo>
                  <a:pt x="0" y="1389006"/>
                </a:lnTo>
                <a:lnTo>
                  <a:pt x="0" y="0"/>
                </a:lnTo>
                <a:close/>
              </a:path>
            </a:pathLst>
          </a:custGeom>
          <a:blipFill>
            <a:blip r:embed="rId5"/>
            <a:stretch>
              <a:fillRect l="-23551" t="-58900" r="-26455" b="-71237"/>
            </a:stretch>
          </a:blipFill>
        </p:spPr>
      </p:sp>
      <p:sp>
        <p:nvSpPr>
          <p:cNvPr name="TextBox 13" id="13"/>
          <p:cNvSpPr txBox="true"/>
          <p:nvPr/>
        </p:nvSpPr>
        <p:spPr>
          <a:xfrm rot="0">
            <a:off x="1131441" y="1109322"/>
            <a:ext cx="801255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GENERATIONAL</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4876023" y="9214485"/>
            <a:ext cx="7654208"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Henderson, M. F. (2022, September). Human Trafficking by Fami</a:t>
            </a:r>
            <a:r>
              <a:rPr lang="en-US" sz="1200">
                <a:solidFill>
                  <a:srgbClr val="004F59"/>
                </a:solidFill>
                <a:latin typeface="Roboto"/>
                <a:ea typeface="Roboto"/>
                <a:cs typeface="Roboto"/>
                <a:sym typeface="Roboto"/>
              </a:rPr>
              <a:t>lies. University of North Carolina</a:t>
            </a:r>
          </a:p>
          <a:p>
            <a:pPr algn="l">
              <a:lnSpc>
                <a:spcPts val="1679"/>
              </a:lnSpc>
            </a:pPr>
            <a:r>
              <a:rPr lang="en-US" sz="1200">
                <a:solidFill>
                  <a:srgbClr val="004F59"/>
                </a:solidFill>
                <a:latin typeface="Roboto"/>
                <a:ea typeface="Roboto"/>
                <a:cs typeface="Roboto"/>
                <a:sym typeface="Roboto"/>
              </a:rPr>
              <a:t>School of Government, Public Management Bulletin, No.24, Sog.unc.edu, pp. 4,5.</a:t>
            </a:r>
          </a:p>
        </p:txBody>
      </p:sp>
    </p:spTree>
  </p:cSld>
  <p:clrMapOvr>
    <a:masterClrMapping/>
  </p:clrMapOvr>
</p:sld>
</file>

<file path=ppt/slides/slide6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2789338" y="4720341"/>
            <a:ext cx="12363520" cy="2163730"/>
            <a:chOff x="0" y="0"/>
            <a:chExt cx="3256236" cy="569871"/>
          </a:xfrm>
        </p:grpSpPr>
        <p:sp>
          <p:nvSpPr>
            <p:cNvPr name="Freeform 7" id="7"/>
            <p:cNvSpPr/>
            <p:nvPr/>
          </p:nvSpPr>
          <p:spPr>
            <a:xfrm flipH="false" flipV="false" rot="0">
              <a:off x="0" y="0"/>
              <a:ext cx="3256236" cy="569871"/>
            </a:xfrm>
            <a:custGeom>
              <a:avLst/>
              <a:gdLst/>
              <a:ahLst/>
              <a:cxnLst/>
              <a:rect r="r" b="b" t="t" l="l"/>
              <a:pathLst>
                <a:path h="569871" w="3256236">
                  <a:moveTo>
                    <a:pt x="0" y="0"/>
                  </a:moveTo>
                  <a:lnTo>
                    <a:pt x="3256236" y="0"/>
                  </a:lnTo>
                  <a:lnTo>
                    <a:pt x="3256236" y="569871"/>
                  </a:lnTo>
                  <a:lnTo>
                    <a:pt x="0" y="569871"/>
                  </a:lnTo>
                  <a:close/>
                </a:path>
              </a:pathLst>
            </a:custGeom>
            <a:solidFill>
              <a:srgbClr val="303030"/>
            </a:solidFill>
          </p:spPr>
        </p:sp>
        <p:sp>
          <p:nvSpPr>
            <p:cNvPr name="TextBox 8" id="8"/>
            <p:cNvSpPr txBox="true"/>
            <p:nvPr/>
          </p:nvSpPr>
          <p:spPr>
            <a:xfrm>
              <a:off x="0" y="-9525"/>
              <a:ext cx="3256236" cy="579396"/>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3401601" y="4973605"/>
            <a:ext cx="13348460"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Who is most likely to report suspected sex trafficking of a child to police?</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1150491" y="1109322"/>
            <a:ext cx="10782698"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Tree>
  </p:cSld>
  <p:clrMapOvr>
    <a:masterClrMapping/>
  </p:clrMapOvr>
</p:sld>
</file>

<file path=ppt/slides/slide6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278988" y="4482495"/>
            <a:ext cx="11730024" cy="3997325"/>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Community Members</a:t>
            </a:r>
          </a:p>
          <a:p>
            <a:pPr algn="l">
              <a:lnSpc>
                <a:spcPts val="6399"/>
              </a:lnSpc>
            </a:pPr>
            <a:r>
              <a:rPr lang="en-US" sz="3999" b="true">
                <a:solidFill>
                  <a:srgbClr val="FBFDFD"/>
                </a:solidFill>
                <a:latin typeface="Roboto Bold"/>
                <a:ea typeface="Roboto Bold"/>
                <a:cs typeface="Roboto Bold"/>
                <a:sym typeface="Roboto Bold"/>
              </a:rPr>
              <a:t>B) Family Members</a:t>
            </a:r>
          </a:p>
          <a:p>
            <a:pPr algn="l">
              <a:lnSpc>
                <a:spcPts val="6399"/>
              </a:lnSpc>
            </a:pPr>
            <a:r>
              <a:rPr lang="en-US" sz="3999" b="true">
                <a:solidFill>
                  <a:srgbClr val="FBFDFD"/>
                </a:solidFill>
                <a:latin typeface="Roboto Bold"/>
                <a:ea typeface="Roboto Bold"/>
                <a:cs typeface="Roboto Bold"/>
                <a:sym typeface="Roboto Bold"/>
              </a:rPr>
              <a:t>C) School Staff Members</a:t>
            </a:r>
          </a:p>
          <a:p>
            <a:pPr algn="l">
              <a:lnSpc>
                <a:spcPts val="6399"/>
              </a:lnSpc>
            </a:pPr>
            <a:r>
              <a:rPr lang="en-US" sz="3999" b="true">
                <a:solidFill>
                  <a:srgbClr val="FBFDFD"/>
                </a:solidFill>
                <a:latin typeface="Roboto Bold"/>
                <a:ea typeface="Roboto Bold"/>
                <a:cs typeface="Roboto Bold"/>
                <a:sym typeface="Roboto Bold"/>
              </a:rPr>
              <a:t>D) Medical Staff Members</a:t>
            </a:r>
          </a:p>
          <a:p>
            <a:pPr algn="l">
              <a:lnSpc>
                <a:spcPts val="6399"/>
              </a:lnSpc>
            </a:pP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62</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821629" y="3632336"/>
            <a:ext cx="14894090" cy="5524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Who is most likely to report suspected sex trafficking of a child to police?</a:t>
            </a:r>
          </a:p>
        </p:txBody>
      </p:sp>
    </p:spTree>
  </p:cSld>
  <p:clrMapOvr>
    <a:masterClrMapping/>
  </p:clrMapOvr>
</p:sld>
</file>

<file path=ppt/slides/slide6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3303260" y="4276287"/>
            <a:ext cx="12079046" cy="287972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Community members </a:t>
            </a:r>
            <a:r>
              <a:rPr lang="en-US" sz="5499">
                <a:solidFill>
                  <a:srgbClr val="303030"/>
                </a:solidFill>
                <a:latin typeface="Roboto"/>
                <a:ea typeface="Roboto"/>
                <a:cs typeface="Roboto"/>
                <a:sym typeface="Roboto"/>
              </a:rPr>
              <a:t>are more often the ones who report suspicions of child trafficking to police. </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63</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814764" y="9229725"/>
            <a:ext cx="8796764" cy="417344"/>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Emily E. Edwards, Jennifer S. Middleton, &amp; Jennifer Cole, “Family-Controlled Trafficking in the United States: Victim Characteristics, System Response, and Case Outcomes,” Journal of Human Trafficking, p. 12.</a:t>
            </a:r>
          </a:p>
        </p:txBody>
      </p:sp>
      <p:sp>
        <p:nvSpPr>
          <p:cNvPr name="TextBox 11" id="11"/>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6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0762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1645408" y="1028700"/>
            <a:ext cx="5613892" cy="3149781"/>
            <a:chOff x="0" y="0"/>
            <a:chExt cx="1797235" cy="1008373"/>
          </a:xfrm>
        </p:grpSpPr>
        <p:sp>
          <p:nvSpPr>
            <p:cNvPr name="Freeform 5" id="5"/>
            <p:cNvSpPr/>
            <p:nvPr/>
          </p:nvSpPr>
          <p:spPr>
            <a:xfrm flipH="false" flipV="false" rot="0">
              <a:off x="0" y="0"/>
              <a:ext cx="1797235" cy="1008373"/>
            </a:xfrm>
            <a:custGeom>
              <a:avLst/>
              <a:gdLst/>
              <a:ahLst/>
              <a:cxnLst/>
              <a:rect r="r" b="b" t="t" l="l"/>
              <a:pathLst>
                <a:path h="1008373" w="1797235">
                  <a:moveTo>
                    <a:pt x="0" y="0"/>
                  </a:moveTo>
                  <a:lnTo>
                    <a:pt x="1797235" y="0"/>
                  </a:lnTo>
                  <a:lnTo>
                    <a:pt x="1797235" y="1008373"/>
                  </a:lnTo>
                  <a:lnTo>
                    <a:pt x="0" y="1008373"/>
                  </a:lnTo>
                  <a:close/>
                </a:path>
              </a:pathLst>
            </a:custGeom>
            <a:solidFill>
              <a:srgbClr val="FFFFFF"/>
            </a:solidFill>
          </p:spPr>
        </p:sp>
        <p:sp>
          <p:nvSpPr>
            <p:cNvPr name="TextBox 6" id="6"/>
            <p:cNvSpPr txBox="true"/>
            <p:nvPr/>
          </p:nvSpPr>
          <p:spPr>
            <a:xfrm>
              <a:off x="0" y="-47625"/>
              <a:ext cx="1797235" cy="1055998"/>
            </a:xfrm>
            <a:prstGeom prst="rect">
              <a:avLst/>
            </a:prstGeom>
          </p:spPr>
          <p:txBody>
            <a:bodyPr anchor="ctr" rtlCol="false" tIns="50800" lIns="50800" bIns="50800" rIns="50800"/>
            <a:lstStyle/>
            <a:p>
              <a:pPr algn="ctr">
                <a:lnSpc>
                  <a:spcPts val="2100"/>
                </a:lnSpc>
              </a:pPr>
            </a:p>
          </p:txBody>
        </p:sp>
      </p:grpSp>
      <p:grpSp>
        <p:nvGrpSpPr>
          <p:cNvPr name="Group 7" id="7"/>
          <p:cNvGrpSpPr/>
          <p:nvPr/>
        </p:nvGrpSpPr>
        <p:grpSpPr>
          <a:xfrm rot="0">
            <a:off x="1131441" y="4688336"/>
            <a:ext cx="13227617" cy="2177568"/>
            <a:chOff x="0" y="0"/>
            <a:chExt cx="3483817" cy="573516"/>
          </a:xfrm>
        </p:grpSpPr>
        <p:sp>
          <p:nvSpPr>
            <p:cNvPr name="Freeform 8" id="8"/>
            <p:cNvSpPr/>
            <p:nvPr/>
          </p:nvSpPr>
          <p:spPr>
            <a:xfrm flipH="false" flipV="false" rot="0">
              <a:off x="0" y="0"/>
              <a:ext cx="3483817" cy="573516"/>
            </a:xfrm>
            <a:custGeom>
              <a:avLst/>
              <a:gdLst/>
              <a:ahLst/>
              <a:cxnLst/>
              <a:rect r="r" b="b" t="t" l="l"/>
              <a:pathLst>
                <a:path h="573516" w="3483817">
                  <a:moveTo>
                    <a:pt x="0" y="0"/>
                  </a:moveTo>
                  <a:lnTo>
                    <a:pt x="3483817" y="0"/>
                  </a:lnTo>
                  <a:lnTo>
                    <a:pt x="3483817" y="573516"/>
                  </a:lnTo>
                  <a:lnTo>
                    <a:pt x="0" y="573516"/>
                  </a:lnTo>
                  <a:close/>
                </a:path>
              </a:pathLst>
            </a:custGeom>
            <a:solidFill>
              <a:srgbClr val="303030"/>
            </a:solidFill>
          </p:spPr>
        </p:sp>
        <p:sp>
          <p:nvSpPr>
            <p:cNvPr name="TextBox 9" id="9"/>
            <p:cNvSpPr txBox="true"/>
            <p:nvPr/>
          </p:nvSpPr>
          <p:spPr>
            <a:xfrm>
              <a:off x="0" y="-76200"/>
              <a:ext cx="3483817" cy="649716"/>
            </a:xfrm>
            <a:prstGeom prst="rect">
              <a:avLst/>
            </a:prstGeom>
          </p:spPr>
          <p:txBody>
            <a:bodyPr anchor="ctr" rtlCol="false" tIns="50800" lIns="50800" bIns="50800" rIns="50800"/>
            <a:lstStyle/>
            <a:p>
              <a:pPr algn="ctr">
                <a:lnSpc>
                  <a:spcPts val="3074"/>
                </a:lnSpc>
              </a:pPr>
            </a:p>
          </p:txBody>
        </p:sp>
      </p:gr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2" id="12"/>
          <p:cNvSpPr/>
          <p:nvPr/>
        </p:nvSpPr>
        <p:spPr>
          <a:xfrm flipH="false" flipV="false" rot="0">
            <a:off x="14359058" y="7437404"/>
            <a:ext cx="2131002" cy="1389006"/>
          </a:xfrm>
          <a:custGeom>
            <a:avLst/>
            <a:gdLst/>
            <a:ahLst/>
            <a:cxnLst/>
            <a:rect r="r" b="b" t="t" l="l"/>
            <a:pathLst>
              <a:path h="1389006" w="2131002">
                <a:moveTo>
                  <a:pt x="0" y="0"/>
                </a:moveTo>
                <a:lnTo>
                  <a:pt x="2131002" y="0"/>
                </a:lnTo>
                <a:lnTo>
                  <a:pt x="2131002" y="1389006"/>
                </a:lnTo>
                <a:lnTo>
                  <a:pt x="0" y="1389006"/>
                </a:lnTo>
                <a:lnTo>
                  <a:pt x="0" y="0"/>
                </a:lnTo>
                <a:close/>
              </a:path>
            </a:pathLst>
          </a:custGeom>
          <a:blipFill>
            <a:blip r:embed="rId5"/>
            <a:stretch>
              <a:fillRect l="-23551" t="-58900" r="-26455" b="-71237"/>
            </a:stretch>
          </a:blipFill>
        </p:spPr>
      </p:sp>
      <p:sp>
        <p:nvSpPr>
          <p:cNvPr name="Freeform 13" id="13"/>
          <p:cNvSpPr/>
          <p:nvPr/>
        </p:nvSpPr>
        <p:spPr>
          <a:xfrm flipH="false" flipV="false" rot="0">
            <a:off x="11830363" y="1233147"/>
            <a:ext cx="5233593" cy="2714926"/>
          </a:xfrm>
          <a:custGeom>
            <a:avLst/>
            <a:gdLst/>
            <a:ahLst/>
            <a:cxnLst/>
            <a:rect r="r" b="b" t="t" l="l"/>
            <a:pathLst>
              <a:path h="2714926" w="5233593">
                <a:moveTo>
                  <a:pt x="0" y="0"/>
                </a:moveTo>
                <a:lnTo>
                  <a:pt x="5233593" y="0"/>
                </a:lnTo>
                <a:lnTo>
                  <a:pt x="5233593" y="2714927"/>
                </a:lnTo>
                <a:lnTo>
                  <a:pt x="0" y="2714927"/>
                </a:lnTo>
                <a:lnTo>
                  <a:pt x="0" y="0"/>
                </a:lnTo>
                <a:close/>
              </a:path>
            </a:pathLst>
          </a:custGeom>
          <a:blipFill>
            <a:blip r:embed="rId6"/>
            <a:stretch>
              <a:fillRect l="0" t="0" r="0" b="0"/>
            </a:stretch>
          </a:blipFill>
        </p:spPr>
      </p:sp>
      <p:sp>
        <p:nvSpPr>
          <p:cNvPr name="TextBox 14" id="14"/>
          <p:cNvSpPr txBox="true"/>
          <p:nvPr/>
        </p:nvSpPr>
        <p:spPr>
          <a:xfrm rot="0">
            <a:off x="1131441" y="1109322"/>
            <a:ext cx="12572339"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PROTECTIVE FACTORS</a:t>
            </a:r>
          </a:p>
        </p:txBody>
      </p:sp>
      <p:sp>
        <p:nvSpPr>
          <p:cNvPr name="TextBox 15" id="15"/>
          <p:cNvSpPr txBox="true"/>
          <p:nvPr/>
        </p:nvSpPr>
        <p:spPr>
          <a:xfrm rot="0">
            <a:off x="1584951" y="4924256"/>
            <a:ext cx="12774107"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are examples of living in a healthy family environment that helps protect children?</a:t>
            </a:r>
          </a:p>
        </p:txBody>
      </p:sp>
      <p:sp>
        <p:nvSpPr>
          <p:cNvPr name="TextBox 16" id="1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sp>
        <p:nvSpPr>
          <p:cNvPr name="TextBox 17" id="1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PROTECTIVE FACTORS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grpSp>
        <p:nvGrpSpPr>
          <p:cNvPr name="Group 6" id="6"/>
          <p:cNvGrpSpPr/>
          <p:nvPr/>
        </p:nvGrpSpPr>
        <p:grpSpPr>
          <a:xfrm rot="0">
            <a:off x="1528338" y="3298436"/>
            <a:ext cx="11065088" cy="904943"/>
            <a:chOff x="0" y="0"/>
            <a:chExt cx="2914262" cy="238339"/>
          </a:xfrm>
        </p:grpSpPr>
        <p:sp>
          <p:nvSpPr>
            <p:cNvPr name="Freeform 7" id="7"/>
            <p:cNvSpPr/>
            <p:nvPr/>
          </p:nvSpPr>
          <p:spPr>
            <a:xfrm flipH="false" flipV="false" rot="0">
              <a:off x="0" y="0"/>
              <a:ext cx="2914262" cy="238339"/>
            </a:xfrm>
            <a:custGeom>
              <a:avLst/>
              <a:gdLst/>
              <a:ahLst/>
              <a:cxnLst/>
              <a:rect r="r" b="b" t="t" l="l"/>
              <a:pathLst>
                <a:path h="238339" w="2914262">
                  <a:moveTo>
                    <a:pt x="0" y="0"/>
                  </a:moveTo>
                  <a:lnTo>
                    <a:pt x="2914262" y="0"/>
                  </a:lnTo>
                  <a:lnTo>
                    <a:pt x="2914262" y="238339"/>
                  </a:lnTo>
                  <a:lnTo>
                    <a:pt x="0" y="238339"/>
                  </a:lnTo>
                  <a:close/>
                </a:path>
              </a:pathLst>
            </a:custGeom>
            <a:solidFill>
              <a:srgbClr val="303030"/>
            </a:solidFill>
          </p:spPr>
        </p:sp>
        <p:sp>
          <p:nvSpPr>
            <p:cNvPr name="TextBox 8" id="8"/>
            <p:cNvSpPr txBox="true"/>
            <p:nvPr/>
          </p:nvSpPr>
          <p:spPr>
            <a:xfrm>
              <a:off x="0" y="-76200"/>
              <a:ext cx="2914262"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818521" y="3317483"/>
            <a:ext cx="11736624"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Safe Living Environments (Charmed Life)</a:t>
            </a:r>
          </a:p>
        </p:txBody>
      </p:sp>
      <p:sp>
        <p:nvSpPr>
          <p:cNvPr name="TextBox 10" id="10"/>
          <p:cNvSpPr txBox="true"/>
          <p:nvPr/>
        </p:nvSpPr>
        <p:spPr>
          <a:xfrm rot="0">
            <a:off x="1818521" y="4659523"/>
            <a:ext cx="15811943" cy="1464945"/>
          </a:xfrm>
          <a:prstGeom prst="rect">
            <a:avLst/>
          </a:prstGeom>
        </p:spPr>
        <p:txBody>
          <a:bodyPr anchor="t" rtlCol="false" tIns="0" lIns="0" bIns="0" rIns="0">
            <a:spAutoFit/>
          </a:bodyPr>
          <a:lstStyle/>
          <a:p>
            <a:pPr algn="l">
              <a:lnSpc>
                <a:spcPts val="5880"/>
              </a:lnSpc>
            </a:pPr>
            <a:r>
              <a:rPr lang="en-US" b="true" sz="4200">
                <a:solidFill>
                  <a:srgbClr val="9D1BE3"/>
                </a:solidFill>
                <a:latin typeface="Roboto Bold"/>
                <a:ea typeface="Roboto Bold"/>
                <a:cs typeface="Roboto Bold"/>
                <a:sym typeface="Roboto Bold"/>
              </a:rPr>
              <a:t>Reliable Adults:</a:t>
            </a:r>
            <a:r>
              <a:rPr lang="en-US" b="true" sz="4200">
                <a:solidFill>
                  <a:srgbClr val="004F59"/>
                </a:solidFill>
                <a:latin typeface="Roboto Bold"/>
                <a:ea typeface="Roboto Bold"/>
                <a:cs typeface="Roboto Bold"/>
                <a:sym typeface="Roboto Bold"/>
              </a:rPr>
              <a:t> Trustworthy, supportive adults who provide guidance and protection</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PROTECTIVE FACTORS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grpSp>
        <p:nvGrpSpPr>
          <p:cNvPr name="Group 6" id="6"/>
          <p:cNvGrpSpPr/>
          <p:nvPr/>
        </p:nvGrpSpPr>
        <p:grpSpPr>
          <a:xfrm rot="0">
            <a:off x="1528338" y="3298436"/>
            <a:ext cx="11065088" cy="904943"/>
            <a:chOff x="0" y="0"/>
            <a:chExt cx="2914262" cy="238339"/>
          </a:xfrm>
        </p:grpSpPr>
        <p:sp>
          <p:nvSpPr>
            <p:cNvPr name="Freeform 7" id="7"/>
            <p:cNvSpPr/>
            <p:nvPr/>
          </p:nvSpPr>
          <p:spPr>
            <a:xfrm flipH="false" flipV="false" rot="0">
              <a:off x="0" y="0"/>
              <a:ext cx="2914262" cy="238339"/>
            </a:xfrm>
            <a:custGeom>
              <a:avLst/>
              <a:gdLst/>
              <a:ahLst/>
              <a:cxnLst/>
              <a:rect r="r" b="b" t="t" l="l"/>
              <a:pathLst>
                <a:path h="238339" w="2914262">
                  <a:moveTo>
                    <a:pt x="0" y="0"/>
                  </a:moveTo>
                  <a:lnTo>
                    <a:pt x="2914262" y="0"/>
                  </a:lnTo>
                  <a:lnTo>
                    <a:pt x="2914262" y="238339"/>
                  </a:lnTo>
                  <a:lnTo>
                    <a:pt x="0" y="238339"/>
                  </a:lnTo>
                  <a:close/>
                </a:path>
              </a:pathLst>
            </a:custGeom>
            <a:solidFill>
              <a:srgbClr val="303030"/>
            </a:solidFill>
          </p:spPr>
        </p:sp>
        <p:sp>
          <p:nvSpPr>
            <p:cNvPr name="TextBox 8" id="8"/>
            <p:cNvSpPr txBox="true"/>
            <p:nvPr/>
          </p:nvSpPr>
          <p:spPr>
            <a:xfrm>
              <a:off x="0" y="-76200"/>
              <a:ext cx="2914262"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818521" y="4659523"/>
            <a:ext cx="15215595" cy="1464945"/>
          </a:xfrm>
          <a:prstGeom prst="rect">
            <a:avLst/>
          </a:prstGeom>
        </p:spPr>
        <p:txBody>
          <a:bodyPr anchor="t" rtlCol="false" tIns="0" lIns="0" bIns="0" rIns="0">
            <a:spAutoFit/>
          </a:bodyPr>
          <a:lstStyle/>
          <a:p>
            <a:pPr algn="l">
              <a:lnSpc>
                <a:spcPts val="5880"/>
              </a:lnSpc>
            </a:pPr>
            <a:r>
              <a:rPr lang="en-US" b="true" sz="4200">
                <a:solidFill>
                  <a:srgbClr val="9D1BE3"/>
                </a:solidFill>
                <a:latin typeface="Roboto Bold"/>
                <a:ea typeface="Roboto Bold"/>
                <a:cs typeface="Roboto Bold"/>
                <a:sym typeface="Roboto Bold"/>
              </a:rPr>
              <a:t>Basic Needs</a:t>
            </a:r>
            <a:r>
              <a:rPr lang="en-US" b="true" sz="4200">
                <a:solidFill>
                  <a:srgbClr val="9D1BE3"/>
                </a:solidFill>
                <a:latin typeface="Roboto Bold"/>
                <a:ea typeface="Roboto Bold"/>
                <a:cs typeface="Roboto Bold"/>
                <a:sym typeface="Roboto Bold"/>
              </a:rPr>
              <a:t>:</a:t>
            </a:r>
            <a:r>
              <a:rPr lang="en-US" b="true" sz="4200">
                <a:solidFill>
                  <a:srgbClr val="004F59"/>
                </a:solidFill>
                <a:latin typeface="Roboto Bold"/>
                <a:ea typeface="Roboto Bold"/>
                <a:cs typeface="Roboto Bold"/>
                <a:sym typeface="Roboto Bold"/>
              </a:rPr>
              <a:t> Confident that food, clean clothing, and housing will be provided every day</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818521" y="3317483"/>
            <a:ext cx="11736624"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Safe Living Environments (Charmed Life)</a:t>
            </a:r>
          </a:p>
        </p:txBody>
      </p:sp>
    </p:spTree>
  </p:cSld>
  <p:clrMapOvr>
    <a:masterClrMapping/>
  </p:clrMapOvr>
</p:sld>
</file>

<file path=ppt/slides/slide6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PROTECTIVE FACTORS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grpSp>
        <p:nvGrpSpPr>
          <p:cNvPr name="Group 6" id="6"/>
          <p:cNvGrpSpPr/>
          <p:nvPr/>
        </p:nvGrpSpPr>
        <p:grpSpPr>
          <a:xfrm rot="0">
            <a:off x="1528338" y="3298436"/>
            <a:ext cx="11065088" cy="904943"/>
            <a:chOff x="0" y="0"/>
            <a:chExt cx="2914262" cy="238339"/>
          </a:xfrm>
        </p:grpSpPr>
        <p:sp>
          <p:nvSpPr>
            <p:cNvPr name="Freeform 7" id="7"/>
            <p:cNvSpPr/>
            <p:nvPr/>
          </p:nvSpPr>
          <p:spPr>
            <a:xfrm flipH="false" flipV="false" rot="0">
              <a:off x="0" y="0"/>
              <a:ext cx="2914262" cy="238339"/>
            </a:xfrm>
            <a:custGeom>
              <a:avLst/>
              <a:gdLst/>
              <a:ahLst/>
              <a:cxnLst/>
              <a:rect r="r" b="b" t="t" l="l"/>
              <a:pathLst>
                <a:path h="238339" w="2914262">
                  <a:moveTo>
                    <a:pt x="0" y="0"/>
                  </a:moveTo>
                  <a:lnTo>
                    <a:pt x="2914262" y="0"/>
                  </a:lnTo>
                  <a:lnTo>
                    <a:pt x="2914262" y="238339"/>
                  </a:lnTo>
                  <a:lnTo>
                    <a:pt x="0" y="238339"/>
                  </a:lnTo>
                  <a:close/>
                </a:path>
              </a:pathLst>
            </a:custGeom>
            <a:solidFill>
              <a:srgbClr val="303030"/>
            </a:solidFill>
          </p:spPr>
        </p:sp>
        <p:sp>
          <p:nvSpPr>
            <p:cNvPr name="TextBox 8" id="8"/>
            <p:cNvSpPr txBox="true"/>
            <p:nvPr/>
          </p:nvSpPr>
          <p:spPr>
            <a:xfrm>
              <a:off x="0" y="-76200"/>
              <a:ext cx="2914262"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818521" y="4659523"/>
            <a:ext cx="15298422" cy="1464945"/>
          </a:xfrm>
          <a:prstGeom prst="rect">
            <a:avLst/>
          </a:prstGeom>
        </p:spPr>
        <p:txBody>
          <a:bodyPr anchor="t" rtlCol="false" tIns="0" lIns="0" bIns="0" rIns="0">
            <a:spAutoFit/>
          </a:bodyPr>
          <a:lstStyle/>
          <a:p>
            <a:pPr algn="l">
              <a:lnSpc>
                <a:spcPts val="5880"/>
              </a:lnSpc>
            </a:pPr>
            <a:r>
              <a:rPr lang="en-US" b="true" sz="4200">
                <a:solidFill>
                  <a:srgbClr val="9D1BE3"/>
                </a:solidFill>
                <a:latin typeface="Roboto Bold"/>
                <a:ea typeface="Roboto Bold"/>
                <a:cs typeface="Roboto Bold"/>
                <a:sym typeface="Roboto Bold"/>
              </a:rPr>
              <a:t>Relationships</a:t>
            </a:r>
            <a:r>
              <a:rPr lang="en-US" b="true" sz="4200">
                <a:solidFill>
                  <a:srgbClr val="9D1BE3"/>
                </a:solidFill>
                <a:latin typeface="Roboto Bold"/>
                <a:ea typeface="Roboto Bold"/>
                <a:cs typeface="Roboto Bold"/>
                <a:sym typeface="Roboto Bold"/>
              </a:rPr>
              <a:t>:</a:t>
            </a:r>
            <a:r>
              <a:rPr lang="en-US" b="true" sz="4200">
                <a:solidFill>
                  <a:srgbClr val="004F59"/>
                </a:solidFill>
                <a:latin typeface="Roboto Bold"/>
                <a:ea typeface="Roboto Bold"/>
                <a:cs typeface="Roboto Bold"/>
                <a:sym typeface="Roboto Bold"/>
              </a:rPr>
              <a:t> Strong connections and positive relationships with parents, siblings, and friends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818521" y="3317483"/>
            <a:ext cx="11736624"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Safe Living Environments (Charmed Life)</a:t>
            </a:r>
          </a:p>
        </p:txBody>
      </p:sp>
    </p:spTree>
  </p:cSld>
  <p:clrMapOvr>
    <a:masterClrMapping/>
  </p:clrMapOvr>
</p:sld>
</file>

<file path=ppt/slides/slide6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PROTECTIVE FACTORS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sp>
        <p:nvSpPr>
          <p:cNvPr name="TextBox 6" id="6"/>
          <p:cNvSpPr txBox="true"/>
          <p:nvPr/>
        </p:nvSpPr>
        <p:spPr>
          <a:xfrm rot="0">
            <a:off x="1233063" y="4580526"/>
            <a:ext cx="17102562" cy="805815"/>
          </a:xfrm>
          <a:prstGeom prst="rect">
            <a:avLst/>
          </a:prstGeom>
        </p:spPr>
        <p:txBody>
          <a:bodyPr anchor="t" rtlCol="false" tIns="0" lIns="0" bIns="0" rIns="0">
            <a:spAutoFit/>
          </a:bodyPr>
          <a:lstStyle/>
          <a:p>
            <a:pPr algn="l" marL="906780" indent="-453390" lvl="1">
              <a:lnSpc>
                <a:spcPts val="6720"/>
              </a:lnSpc>
              <a:buFont typeface="Arial"/>
              <a:buChar char="•"/>
            </a:pPr>
            <a:r>
              <a:rPr lang="en-US" b="true" sz="4200">
                <a:solidFill>
                  <a:srgbClr val="9D1BE3"/>
                </a:solidFill>
                <a:latin typeface="Roboto Bold"/>
                <a:ea typeface="Roboto Bold"/>
                <a:cs typeface="Roboto Bold"/>
                <a:sym typeface="Roboto Bold"/>
              </a:rPr>
              <a:t>Well-being:</a:t>
            </a:r>
            <a:r>
              <a:rPr lang="en-US" b="true" sz="4200">
                <a:solidFill>
                  <a:srgbClr val="004F59"/>
                </a:solidFill>
                <a:latin typeface="Roboto Bold"/>
                <a:ea typeface="Roboto Bold"/>
                <a:cs typeface="Roboto Bold"/>
                <a:sym typeface="Roboto Bold"/>
              </a:rPr>
              <a:t> Maintains strong physical and emotional health</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8" id="8"/>
          <p:cNvGrpSpPr/>
          <p:nvPr/>
        </p:nvGrpSpPr>
        <p:grpSpPr>
          <a:xfrm rot="0">
            <a:off x="1620435" y="3337668"/>
            <a:ext cx="8514044" cy="904943"/>
            <a:chOff x="0" y="0"/>
            <a:chExt cx="2242382" cy="238339"/>
          </a:xfrm>
        </p:grpSpPr>
        <p:sp>
          <p:nvSpPr>
            <p:cNvPr name="Freeform 9" id="9"/>
            <p:cNvSpPr/>
            <p:nvPr/>
          </p:nvSpPr>
          <p:spPr>
            <a:xfrm flipH="false" flipV="false" rot="0">
              <a:off x="0" y="0"/>
              <a:ext cx="2242382" cy="238339"/>
            </a:xfrm>
            <a:custGeom>
              <a:avLst/>
              <a:gdLst/>
              <a:ahLst/>
              <a:cxnLst/>
              <a:rect r="r" b="b" t="t" l="l"/>
              <a:pathLst>
                <a:path h="238339" w="2242382">
                  <a:moveTo>
                    <a:pt x="0" y="0"/>
                  </a:moveTo>
                  <a:lnTo>
                    <a:pt x="2242382" y="0"/>
                  </a:lnTo>
                  <a:lnTo>
                    <a:pt x="2242382" y="238339"/>
                  </a:lnTo>
                  <a:lnTo>
                    <a:pt x="0" y="238339"/>
                  </a:lnTo>
                  <a:close/>
                </a:path>
              </a:pathLst>
            </a:custGeom>
            <a:solidFill>
              <a:srgbClr val="303030"/>
            </a:solidFill>
          </p:spPr>
        </p:sp>
        <p:sp>
          <p:nvSpPr>
            <p:cNvPr name="TextBox 10" id="10"/>
            <p:cNvSpPr txBox="true"/>
            <p:nvPr/>
          </p:nvSpPr>
          <p:spPr>
            <a:xfrm>
              <a:off x="0" y="-76200"/>
              <a:ext cx="2242382" cy="31453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1910618" y="3356714"/>
            <a:ext cx="9169015"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What Helps Keep Children Safe</a:t>
            </a:r>
          </a:p>
        </p:txBody>
      </p:sp>
    </p:spTree>
  </p:cSld>
  <p:clrMapOvr>
    <a:masterClrMapping/>
  </p:clrMapOvr>
</p:sld>
</file>

<file path=ppt/slides/slide6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PROTECTIVE FACTORS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sp>
        <p:nvSpPr>
          <p:cNvPr name="TextBox 6" id="6"/>
          <p:cNvSpPr txBox="true"/>
          <p:nvPr/>
        </p:nvSpPr>
        <p:spPr>
          <a:xfrm rot="0">
            <a:off x="1233063" y="4580526"/>
            <a:ext cx="17102562" cy="1653540"/>
          </a:xfrm>
          <a:prstGeom prst="rect">
            <a:avLst/>
          </a:prstGeom>
        </p:spPr>
        <p:txBody>
          <a:bodyPr anchor="t" rtlCol="false" tIns="0" lIns="0" bIns="0" rIns="0">
            <a:spAutoFit/>
          </a:bodyPr>
          <a:lstStyle/>
          <a:p>
            <a:pPr algn="l" marL="906780" indent="-453390" lvl="1">
              <a:lnSpc>
                <a:spcPts val="6720"/>
              </a:lnSpc>
              <a:buFont typeface="Arial"/>
              <a:buChar char="•"/>
            </a:pPr>
            <a:r>
              <a:rPr lang="en-US" b="true" sz="4200">
                <a:solidFill>
                  <a:srgbClr val="FFFFFF"/>
                </a:solidFill>
                <a:latin typeface="Roboto Bold"/>
                <a:ea typeface="Roboto Bold"/>
                <a:cs typeface="Roboto Bold"/>
                <a:sym typeface="Roboto Bold"/>
              </a:rPr>
              <a:t>Well-being: Maintains  strong physical and emotional health</a:t>
            </a:r>
          </a:p>
          <a:p>
            <a:pPr algn="l" marL="906780" indent="-453390" lvl="1">
              <a:lnSpc>
                <a:spcPts val="6720"/>
              </a:lnSpc>
              <a:buFont typeface="Arial"/>
              <a:buChar char="•"/>
            </a:pPr>
            <a:r>
              <a:rPr lang="en-US" b="true" sz="4200">
                <a:solidFill>
                  <a:srgbClr val="9D1BE3"/>
                </a:solidFill>
                <a:latin typeface="Roboto Bold"/>
                <a:ea typeface="Roboto Bold"/>
                <a:cs typeface="Roboto Bold"/>
                <a:sym typeface="Roboto Bold"/>
              </a:rPr>
              <a:t>School Support:</a:t>
            </a:r>
            <a:r>
              <a:rPr lang="en-US" b="true" sz="4200">
                <a:solidFill>
                  <a:srgbClr val="004F59"/>
                </a:solidFill>
                <a:latin typeface="Roboto Bold"/>
                <a:ea typeface="Roboto Bold"/>
                <a:cs typeface="Roboto Bold"/>
                <a:sym typeface="Roboto Bold"/>
              </a:rPr>
              <a:t> Encouraged to learn, grow, and succeed</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8" id="8"/>
          <p:cNvGrpSpPr/>
          <p:nvPr/>
        </p:nvGrpSpPr>
        <p:grpSpPr>
          <a:xfrm rot="0">
            <a:off x="1620435" y="3337668"/>
            <a:ext cx="8514044" cy="904943"/>
            <a:chOff x="0" y="0"/>
            <a:chExt cx="2242382" cy="238339"/>
          </a:xfrm>
        </p:grpSpPr>
        <p:sp>
          <p:nvSpPr>
            <p:cNvPr name="Freeform 9" id="9"/>
            <p:cNvSpPr/>
            <p:nvPr/>
          </p:nvSpPr>
          <p:spPr>
            <a:xfrm flipH="false" flipV="false" rot="0">
              <a:off x="0" y="0"/>
              <a:ext cx="2242382" cy="238339"/>
            </a:xfrm>
            <a:custGeom>
              <a:avLst/>
              <a:gdLst/>
              <a:ahLst/>
              <a:cxnLst/>
              <a:rect r="r" b="b" t="t" l="l"/>
              <a:pathLst>
                <a:path h="238339" w="2242382">
                  <a:moveTo>
                    <a:pt x="0" y="0"/>
                  </a:moveTo>
                  <a:lnTo>
                    <a:pt x="2242382" y="0"/>
                  </a:lnTo>
                  <a:lnTo>
                    <a:pt x="2242382" y="238339"/>
                  </a:lnTo>
                  <a:lnTo>
                    <a:pt x="0" y="238339"/>
                  </a:lnTo>
                  <a:close/>
                </a:path>
              </a:pathLst>
            </a:custGeom>
            <a:solidFill>
              <a:srgbClr val="303030"/>
            </a:solidFill>
          </p:spPr>
        </p:sp>
        <p:sp>
          <p:nvSpPr>
            <p:cNvPr name="TextBox 10" id="10"/>
            <p:cNvSpPr txBox="true"/>
            <p:nvPr/>
          </p:nvSpPr>
          <p:spPr>
            <a:xfrm>
              <a:off x="0" y="-76200"/>
              <a:ext cx="2242382" cy="31453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1910618" y="3356714"/>
            <a:ext cx="9169015"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What Helps Keep Children Safe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4206774" y="3934502"/>
            <a:ext cx="11841295" cy="4476511"/>
            <a:chOff x="0" y="0"/>
            <a:chExt cx="3250110" cy="1228679"/>
          </a:xfrm>
        </p:grpSpPr>
        <p:sp>
          <p:nvSpPr>
            <p:cNvPr name="Freeform 5" id="5"/>
            <p:cNvSpPr/>
            <p:nvPr/>
          </p:nvSpPr>
          <p:spPr>
            <a:xfrm flipH="false" flipV="false" rot="0">
              <a:off x="0" y="0"/>
              <a:ext cx="3250110" cy="1228679"/>
            </a:xfrm>
            <a:custGeom>
              <a:avLst/>
              <a:gdLst/>
              <a:ahLst/>
              <a:cxnLst/>
              <a:rect r="r" b="b" t="t" l="l"/>
              <a:pathLst>
                <a:path h="1228679" w="3250110">
                  <a:moveTo>
                    <a:pt x="0" y="0"/>
                  </a:moveTo>
                  <a:lnTo>
                    <a:pt x="3250110" y="0"/>
                  </a:lnTo>
                  <a:lnTo>
                    <a:pt x="3250110" y="1228679"/>
                  </a:lnTo>
                  <a:lnTo>
                    <a:pt x="0" y="1228679"/>
                  </a:lnTo>
                  <a:close/>
                </a:path>
              </a:pathLst>
            </a:custGeom>
            <a:solidFill>
              <a:srgbClr val="FFFFFF"/>
            </a:solidFill>
          </p:spPr>
        </p:sp>
        <p:sp>
          <p:nvSpPr>
            <p:cNvPr name="TextBox 6" id="6"/>
            <p:cNvSpPr txBox="true"/>
            <p:nvPr/>
          </p:nvSpPr>
          <p:spPr>
            <a:xfrm>
              <a:off x="0" y="-76200"/>
              <a:ext cx="3250110" cy="1304879"/>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6757799" y="4211363"/>
            <a:ext cx="9075459" cy="3960258"/>
            <a:chOff x="0" y="0"/>
            <a:chExt cx="2490964" cy="1086982"/>
          </a:xfrm>
        </p:grpSpPr>
        <p:sp>
          <p:nvSpPr>
            <p:cNvPr name="Freeform 8" id="8"/>
            <p:cNvSpPr/>
            <p:nvPr/>
          </p:nvSpPr>
          <p:spPr>
            <a:xfrm flipH="false" flipV="false" rot="0">
              <a:off x="0" y="0"/>
              <a:ext cx="2490964" cy="1086982"/>
            </a:xfrm>
            <a:custGeom>
              <a:avLst/>
              <a:gdLst/>
              <a:ahLst/>
              <a:cxnLst/>
              <a:rect r="r" b="b" t="t" l="l"/>
              <a:pathLst>
                <a:path h="1086982" w="2490964">
                  <a:moveTo>
                    <a:pt x="0" y="0"/>
                  </a:moveTo>
                  <a:lnTo>
                    <a:pt x="2490964" y="0"/>
                  </a:lnTo>
                  <a:lnTo>
                    <a:pt x="2490964" y="1086982"/>
                  </a:lnTo>
                  <a:lnTo>
                    <a:pt x="0" y="1086982"/>
                  </a:lnTo>
                  <a:close/>
                </a:path>
              </a:pathLst>
            </a:custGeom>
            <a:solidFill>
              <a:srgbClr val="BAF3FA"/>
            </a:solidFill>
          </p:spPr>
        </p:sp>
        <p:sp>
          <p:nvSpPr>
            <p:cNvPr name="TextBox 9" id="9"/>
            <p:cNvSpPr txBox="true"/>
            <p:nvPr/>
          </p:nvSpPr>
          <p:spPr>
            <a:xfrm>
              <a:off x="0" y="-38100"/>
              <a:ext cx="2490964" cy="1125082"/>
            </a:xfrm>
            <a:prstGeom prst="rect">
              <a:avLst/>
            </a:prstGeom>
          </p:spPr>
          <p:txBody>
            <a:bodyPr anchor="ctr" rtlCol="false" tIns="50800" lIns="50800" bIns="50800" rIns="50800"/>
            <a:lstStyle/>
            <a:p>
              <a:pPr algn="ctr">
                <a:lnSpc>
                  <a:spcPts val="2899"/>
                </a:lnSpc>
              </a:pPr>
            </a:p>
          </p:txBody>
        </p:sp>
      </p:grpSp>
      <p:sp>
        <p:nvSpPr>
          <p:cNvPr name="TextBox 10" id="10"/>
          <p:cNvSpPr txBox="true"/>
          <p:nvPr/>
        </p:nvSpPr>
        <p:spPr>
          <a:xfrm rot="0">
            <a:off x="1028700" y="904875"/>
            <a:ext cx="11634929" cy="1094741"/>
          </a:xfrm>
          <a:prstGeom prst="rect">
            <a:avLst/>
          </a:prstGeom>
        </p:spPr>
        <p:txBody>
          <a:bodyPr anchor="t" rtlCol="false" tIns="0" lIns="0" bIns="0" rIns="0">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PREVENTION EDUCATION</a:t>
            </a:r>
          </a:p>
        </p:txBody>
      </p:sp>
      <p:sp>
        <p:nvSpPr>
          <p:cNvPr name="TextBox 11" id="11"/>
          <p:cNvSpPr txBox="true"/>
          <p:nvPr/>
        </p:nvSpPr>
        <p:spPr>
          <a:xfrm rot="0">
            <a:off x="8183000" y="4740395"/>
            <a:ext cx="7023201" cy="2950738"/>
          </a:xfrm>
          <a:prstGeom prst="rect">
            <a:avLst/>
          </a:prstGeom>
        </p:spPr>
        <p:txBody>
          <a:bodyPr anchor="t" rtlCol="false" tIns="0" lIns="0" bIns="0" rIns="0">
            <a:spAutoFit/>
          </a:bodyPr>
          <a:lstStyle/>
          <a:p>
            <a:pPr algn="ctr">
              <a:lnSpc>
                <a:spcPts val="5879"/>
              </a:lnSpc>
            </a:pPr>
            <a:r>
              <a:rPr lang="en-US" sz="4199" b="true">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7</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Freeform 14" id="14"/>
          <p:cNvSpPr/>
          <p:nvPr/>
        </p:nvSpPr>
        <p:spPr>
          <a:xfrm flipH="false" flipV="false" rot="0">
            <a:off x="1933398" y="2832478"/>
            <a:ext cx="6771839" cy="6292417"/>
          </a:xfrm>
          <a:custGeom>
            <a:avLst/>
            <a:gdLst/>
            <a:ahLst/>
            <a:cxnLst/>
            <a:rect r="r" b="b" t="t" l="l"/>
            <a:pathLst>
              <a:path h="6292417" w="6771839">
                <a:moveTo>
                  <a:pt x="0" y="0"/>
                </a:moveTo>
                <a:lnTo>
                  <a:pt x="6771839" y="0"/>
                </a:lnTo>
                <a:lnTo>
                  <a:pt x="6771839" y="6292417"/>
                </a:lnTo>
                <a:lnTo>
                  <a:pt x="0" y="6292417"/>
                </a:lnTo>
                <a:lnTo>
                  <a:pt x="0" y="0"/>
                </a:lnTo>
                <a:close/>
              </a:path>
            </a:pathLst>
          </a:custGeom>
          <a:blipFill>
            <a:blip r:embed="rId3"/>
            <a:stretch>
              <a:fillRect l="0" t="0" r="0" b="0"/>
            </a:stretch>
          </a:blipFill>
        </p:spPr>
      </p:sp>
    </p:spTree>
  </p:cSld>
  <p:clrMapOvr>
    <a:masterClrMapping/>
  </p:clrMapOvr>
</p:sld>
</file>

<file path=ppt/slides/slide7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PROTECTIVE FACTORS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sp>
        <p:nvSpPr>
          <p:cNvPr name="TextBox 6" id="6"/>
          <p:cNvSpPr txBox="true"/>
          <p:nvPr/>
        </p:nvSpPr>
        <p:spPr>
          <a:xfrm rot="0">
            <a:off x="1233063" y="4580526"/>
            <a:ext cx="17102562" cy="2501265"/>
          </a:xfrm>
          <a:prstGeom prst="rect">
            <a:avLst/>
          </a:prstGeom>
        </p:spPr>
        <p:txBody>
          <a:bodyPr anchor="t" rtlCol="false" tIns="0" lIns="0" bIns="0" rIns="0">
            <a:spAutoFit/>
          </a:bodyPr>
          <a:lstStyle/>
          <a:p>
            <a:pPr algn="l" marL="906780" indent="-453390" lvl="1">
              <a:lnSpc>
                <a:spcPts val="6720"/>
              </a:lnSpc>
              <a:buFont typeface="Arial"/>
              <a:buChar char="•"/>
            </a:pPr>
            <a:r>
              <a:rPr lang="en-US" b="true" sz="4200">
                <a:solidFill>
                  <a:srgbClr val="FFFFFF"/>
                </a:solidFill>
                <a:latin typeface="Roboto Bold"/>
                <a:ea typeface="Roboto Bold"/>
                <a:cs typeface="Roboto Bold"/>
                <a:sym typeface="Roboto Bold"/>
              </a:rPr>
              <a:t>Well-being: Maintains strong physical and emotional health</a:t>
            </a:r>
          </a:p>
          <a:p>
            <a:pPr algn="l" marL="906780" indent="-453390" lvl="1">
              <a:lnSpc>
                <a:spcPts val="6720"/>
              </a:lnSpc>
              <a:buFont typeface="Arial"/>
              <a:buChar char="•"/>
            </a:pPr>
            <a:r>
              <a:rPr lang="en-US" b="true" sz="4200">
                <a:solidFill>
                  <a:srgbClr val="FFFFFF"/>
                </a:solidFill>
                <a:latin typeface="Roboto Bold"/>
                <a:ea typeface="Roboto Bold"/>
                <a:cs typeface="Roboto Bold"/>
                <a:sym typeface="Roboto Bold"/>
              </a:rPr>
              <a:t>School Support: Encouraged to learn, grow, and succeed</a:t>
            </a:r>
          </a:p>
          <a:p>
            <a:pPr algn="l" marL="906780" indent="-453390" lvl="1">
              <a:lnSpc>
                <a:spcPts val="6720"/>
              </a:lnSpc>
              <a:buFont typeface="Arial"/>
              <a:buChar char="•"/>
            </a:pPr>
            <a:r>
              <a:rPr lang="en-US" b="true" sz="4200">
                <a:solidFill>
                  <a:srgbClr val="9D1BE3"/>
                </a:solidFill>
                <a:latin typeface="Roboto Bold"/>
                <a:ea typeface="Roboto Bold"/>
                <a:cs typeface="Roboto Bold"/>
                <a:sym typeface="Roboto Bold"/>
              </a:rPr>
              <a:t>Awareness:</a:t>
            </a:r>
            <a:r>
              <a:rPr lang="en-US" b="true" sz="4200">
                <a:solidFill>
                  <a:srgbClr val="004F59"/>
                </a:solidFill>
                <a:latin typeface="Roboto Bold"/>
                <a:ea typeface="Roboto Bold"/>
                <a:cs typeface="Roboto Bold"/>
                <a:sym typeface="Roboto Bold"/>
              </a:rPr>
              <a:t> Able to recognize unsafe or manipulative situations</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8" id="8"/>
          <p:cNvGrpSpPr/>
          <p:nvPr/>
        </p:nvGrpSpPr>
        <p:grpSpPr>
          <a:xfrm rot="0">
            <a:off x="1620435" y="3337668"/>
            <a:ext cx="8514044" cy="904943"/>
            <a:chOff x="0" y="0"/>
            <a:chExt cx="2242382" cy="238339"/>
          </a:xfrm>
        </p:grpSpPr>
        <p:sp>
          <p:nvSpPr>
            <p:cNvPr name="Freeform 9" id="9"/>
            <p:cNvSpPr/>
            <p:nvPr/>
          </p:nvSpPr>
          <p:spPr>
            <a:xfrm flipH="false" flipV="false" rot="0">
              <a:off x="0" y="0"/>
              <a:ext cx="2242382" cy="238339"/>
            </a:xfrm>
            <a:custGeom>
              <a:avLst/>
              <a:gdLst/>
              <a:ahLst/>
              <a:cxnLst/>
              <a:rect r="r" b="b" t="t" l="l"/>
              <a:pathLst>
                <a:path h="238339" w="2242382">
                  <a:moveTo>
                    <a:pt x="0" y="0"/>
                  </a:moveTo>
                  <a:lnTo>
                    <a:pt x="2242382" y="0"/>
                  </a:lnTo>
                  <a:lnTo>
                    <a:pt x="2242382" y="238339"/>
                  </a:lnTo>
                  <a:lnTo>
                    <a:pt x="0" y="238339"/>
                  </a:lnTo>
                  <a:close/>
                </a:path>
              </a:pathLst>
            </a:custGeom>
            <a:solidFill>
              <a:srgbClr val="303030"/>
            </a:solidFill>
          </p:spPr>
        </p:sp>
        <p:sp>
          <p:nvSpPr>
            <p:cNvPr name="TextBox 10" id="10"/>
            <p:cNvSpPr txBox="true"/>
            <p:nvPr/>
          </p:nvSpPr>
          <p:spPr>
            <a:xfrm>
              <a:off x="0" y="-76200"/>
              <a:ext cx="2242382" cy="31453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1910618" y="3356714"/>
            <a:ext cx="9169015"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What Helps Keep Children Safe</a:t>
            </a:r>
          </a:p>
        </p:txBody>
      </p:sp>
    </p:spTree>
  </p:cSld>
  <p:clrMapOvr>
    <a:masterClrMapping/>
  </p:clrMapOvr>
</p:sld>
</file>

<file path=ppt/slides/slide7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4006834" y="2764741"/>
            <a:ext cx="10888980" cy="6424800"/>
            <a:chOff x="0" y="0"/>
            <a:chExt cx="2867880" cy="1692128"/>
          </a:xfrm>
        </p:grpSpPr>
        <p:sp>
          <p:nvSpPr>
            <p:cNvPr name="Freeform 5" id="5"/>
            <p:cNvSpPr/>
            <p:nvPr/>
          </p:nvSpPr>
          <p:spPr>
            <a:xfrm flipH="false" flipV="false" rot="0">
              <a:off x="0" y="0"/>
              <a:ext cx="2867880" cy="1692128"/>
            </a:xfrm>
            <a:custGeom>
              <a:avLst/>
              <a:gdLst/>
              <a:ahLst/>
              <a:cxnLst/>
              <a:rect r="r" b="b" t="t" l="l"/>
              <a:pathLst>
                <a:path h="1692128" w="2867880">
                  <a:moveTo>
                    <a:pt x="0" y="0"/>
                  </a:moveTo>
                  <a:lnTo>
                    <a:pt x="2867880" y="0"/>
                  </a:lnTo>
                  <a:lnTo>
                    <a:pt x="2867880" y="1692128"/>
                  </a:lnTo>
                  <a:lnTo>
                    <a:pt x="0" y="1692128"/>
                  </a:lnTo>
                  <a:close/>
                </a:path>
              </a:pathLst>
            </a:custGeom>
            <a:solidFill>
              <a:srgbClr val="FFFFFF"/>
            </a:solidFill>
          </p:spPr>
        </p:sp>
        <p:sp>
          <p:nvSpPr>
            <p:cNvPr name="TextBox 6" id="6"/>
            <p:cNvSpPr txBox="true"/>
            <p:nvPr/>
          </p:nvSpPr>
          <p:spPr>
            <a:xfrm>
              <a:off x="0" y="-38100"/>
              <a:ext cx="2867880" cy="1730228"/>
            </a:xfrm>
            <a:prstGeom prst="rect">
              <a:avLst/>
            </a:prstGeom>
          </p:spPr>
          <p:txBody>
            <a:bodyPr anchor="ctr" rtlCol="false" tIns="50800" lIns="50800" bIns="50800" rIns="50800"/>
            <a:lstStyle/>
            <a:p>
              <a:pPr algn="ctr">
                <a:lnSpc>
                  <a:spcPts val="2899"/>
                </a:lnSpc>
              </a:pPr>
            </a:p>
          </p:txBody>
        </p:sp>
      </p:grpSp>
      <p:sp>
        <p:nvSpPr>
          <p:cNvPr name="Freeform 7" id="7"/>
          <p:cNvSpPr/>
          <p:nvPr/>
        </p:nvSpPr>
        <p:spPr>
          <a:xfrm flipH="false" flipV="false" rot="0">
            <a:off x="4279466" y="3046074"/>
            <a:ext cx="10343716" cy="5862133"/>
          </a:xfrm>
          <a:custGeom>
            <a:avLst/>
            <a:gdLst/>
            <a:ahLst/>
            <a:cxnLst/>
            <a:rect r="r" b="b" t="t" l="l"/>
            <a:pathLst>
              <a:path h="5862133" w="10343716">
                <a:moveTo>
                  <a:pt x="0" y="0"/>
                </a:moveTo>
                <a:lnTo>
                  <a:pt x="10343716" y="0"/>
                </a:lnTo>
                <a:lnTo>
                  <a:pt x="10343716" y="5862134"/>
                </a:lnTo>
                <a:lnTo>
                  <a:pt x="0" y="5862134"/>
                </a:lnTo>
                <a:lnTo>
                  <a:pt x="0" y="0"/>
                </a:lnTo>
                <a:close/>
              </a:path>
            </a:pathLst>
          </a:custGeom>
          <a:blipFill>
            <a:blip r:embed="rId3"/>
            <a:stretch>
              <a:fillRect l="-320" t="0" r="-320" b="0"/>
            </a:stretch>
          </a:blipFill>
        </p:spPr>
      </p:sp>
      <p:sp>
        <p:nvSpPr>
          <p:cNvPr name="TextBox 8" id="8"/>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80713" y="5143500"/>
            <a:ext cx="12678327" cy="1348960"/>
            <a:chOff x="0" y="0"/>
            <a:chExt cx="3339148" cy="355282"/>
          </a:xfrm>
        </p:grpSpPr>
        <p:sp>
          <p:nvSpPr>
            <p:cNvPr name="Freeform 5" id="5"/>
            <p:cNvSpPr/>
            <p:nvPr/>
          </p:nvSpPr>
          <p:spPr>
            <a:xfrm flipH="false" flipV="false" rot="0">
              <a:off x="0" y="0"/>
              <a:ext cx="3339148" cy="355282"/>
            </a:xfrm>
            <a:custGeom>
              <a:avLst/>
              <a:gdLst/>
              <a:ahLst/>
              <a:cxnLst/>
              <a:rect r="r" b="b" t="t" l="l"/>
              <a:pathLst>
                <a:path h="355282" w="3339148">
                  <a:moveTo>
                    <a:pt x="0" y="0"/>
                  </a:moveTo>
                  <a:lnTo>
                    <a:pt x="3339148" y="0"/>
                  </a:lnTo>
                  <a:lnTo>
                    <a:pt x="3339148" y="355282"/>
                  </a:lnTo>
                  <a:lnTo>
                    <a:pt x="0" y="355282"/>
                  </a:lnTo>
                  <a:close/>
                </a:path>
              </a:pathLst>
            </a:custGeom>
            <a:solidFill>
              <a:srgbClr val="303030"/>
            </a:solidFill>
          </p:spPr>
        </p:sp>
        <p:sp>
          <p:nvSpPr>
            <p:cNvPr name="TextBox 6" id="6"/>
            <p:cNvSpPr txBox="true"/>
            <p:nvPr/>
          </p:nvSpPr>
          <p:spPr>
            <a:xfrm>
              <a:off x="0" y="-76200"/>
              <a:ext cx="3339148" cy="431482"/>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13809769" y="1028700"/>
            <a:ext cx="3449531" cy="3817591"/>
            <a:chOff x="0" y="0"/>
            <a:chExt cx="1309642" cy="1449379"/>
          </a:xfrm>
        </p:grpSpPr>
        <p:sp>
          <p:nvSpPr>
            <p:cNvPr name="Freeform 8" id="8"/>
            <p:cNvSpPr/>
            <p:nvPr/>
          </p:nvSpPr>
          <p:spPr>
            <a:xfrm flipH="false" flipV="false" rot="0">
              <a:off x="0" y="0"/>
              <a:ext cx="1309642" cy="1449379"/>
            </a:xfrm>
            <a:custGeom>
              <a:avLst/>
              <a:gdLst/>
              <a:ahLst/>
              <a:cxnLst/>
              <a:rect r="r" b="b" t="t" l="l"/>
              <a:pathLst>
                <a:path h="1449379" w="1309642">
                  <a:moveTo>
                    <a:pt x="0" y="0"/>
                  </a:moveTo>
                  <a:lnTo>
                    <a:pt x="1309642" y="0"/>
                  </a:lnTo>
                  <a:lnTo>
                    <a:pt x="1309642" y="1449379"/>
                  </a:lnTo>
                  <a:lnTo>
                    <a:pt x="0" y="1449379"/>
                  </a:lnTo>
                  <a:close/>
                </a:path>
              </a:pathLst>
            </a:custGeom>
            <a:solidFill>
              <a:srgbClr val="FFFFFF"/>
            </a:solidFill>
          </p:spPr>
        </p:sp>
        <p:sp>
          <p:nvSpPr>
            <p:cNvPr name="TextBox 9" id="9"/>
            <p:cNvSpPr txBox="true"/>
            <p:nvPr/>
          </p:nvSpPr>
          <p:spPr>
            <a:xfrm>
              <a:off x="0" y="-47625"/>
              <a:ext cx="1309642" cy="1497004"/>
            </a:xfrm>
            <a:prstGeom prst="rect">
              <a:avLst/>
            </a:prstGeom>
          </p:spPr>
          <p:txBody>
            <a:bodyPr anchor="ctr" rtlCol="false" tIns="50800" lIns="50800" bIns="50800" rIns="50800"/>
            <a:lstStyle/>
            <a:p>
              <a:pPr algn="ctr">
                <a:lnSpc>
                  <a:spcPts val="2100"/>
                </a:lnSpc>
              </a:pPr>
            </a:p>
          </p:txBody>
        </p:sp>
      </p:grpSp>
      <p:sp>
        <p:nvSpPr>
          <p:cNvPr name="Freeform 10" id="10"/>
          <p:cNvSpPr/>
          <p:nvPr/>
        </p:nvSpPr>
        <p:spPr>
          <a:xfrm flipH="false" flipV="false" rot="0">
            <a:off x="13981532" y="1170528"/>
            <a:ext cx="3103447" cy="3127630"/>
          </a:xfrm>
          <a:custGeom>
            <a:avLst/>
            <a:gdLst/>
            <a:ahLst/>
            <a:cxnLst/>
            <a:rect r="r" b="b" t="t" l="l"/>
            <a:pathLst>
              <a:path h="3127630" w="3103447">
                <a:moveTo>
                  <a:pt x="0" y="0"/>
                </a:moveTo>
                <a:lnTo>
                  <a:pt x="3103447" y="0"/>
                </a:lnTo>
                <a:lnTo>
                  <a:pt x="3103447" y="3127630"/>
                </a:lnTo>
                <a:lnTo>
                  <a:pt x="0" y="3127630"/>
                </a:lnTo>
                <a:lnTo>
                  <a:pt x="0" y="0"/>
                </a:lnTo>
                <a:close/>
              </a:path>
            </a:pathLst>
          </a:custGeom>
          <a:blipFill>
            <a:blip r:embed="rId3"/>
            <a:stretch>
              <a:fillRect l="0" t="0" r="0" b="0"/>
            </a:stretch>
          </a:blipFill>
        </p:spPr>
      </p:sp>
      <p:sp>
        <p:nvSpPr>
          <p:cNvPr name="TextBox 11" id="11"/>
          <p:cNvSpPr txBox="true"/>
          <p:nvPr/>
        </p:nvSpPr>
        <p:spPr>
          <a:xfrm rot="0">
            <a:off x="1874611" y="5304536"/>
            <a:ext cx="13114303"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are ways young people can ask for help?</a:t>
            </a:r>
          </a:p>
        </p:txBody>
      </p:sp>
      <p:sp>
        <p:nvSpPr>
          <p:cNvPr name="TextBox 12" id="12"/>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3716990" y="925535"/>
            <a:ext cx="3378596" cy="3739087"/>
            <a:chOff x="0" y="0"/>
            <a:chExt cx="1309642" cy="1449379"/>
          </a:xfrm>
        </p:grpSpPr>
        <p:sp>
          <p:nvSpPr>
            <p:cNvPr name="Freeform 6" id="6"/>
            <p:cNvSpPr/>
            <p:nvPr/>
          </p:nvSpPr>
          <p:spPr>
            <a:xfrm flipH="false" flipV="false" rot="0">
              <a:off x="0" y="0"/>
              <a:ext cx="1309642" cy="1449379"/>
            </a:xfrm>
            <a:custGeom>
              <a:avLst/>
              <a:gdLst/>
              <a:ahLst/>
              <a:cxnLst/>
              <a:rect r="r" b="b" t="t" l="l"/>
              <a:pathLst>
                <a:path h="1449379" w="1309642">
                  <a:moveTo>
                    <a:pt x="0" y="0"/>
                  </a:moveTo>
                  <a:lnTo>
                    <a:pt x="1309642" y="0"/>
                  </a:lnTo>
                  <a:lnTo>
                    <a:pt x="1309642" y="1449379"/>
                  </a:lnTo>
                  <a:lnTo>
                    <a:pt x="0" y="1449379"/>
                  </a:lnTo>
                  <a:close/>
                </a:path>
              </a:pathLst>
            </a:custGeom>
            <a:solidFill>
              <a:srgbClr val="FFFFFF"/>
            </a:solidFill>
          </p:spPr>
        </p:sp>
        <p:sp>
          <p:nvSpPr>
            <p:cNvPr name="TextBox 7" id="7"/>
            <p:cNvSpPr txBox="true"/>
            <p:nvPr/>
          </p:nvSpPr>
          <p:spPr>
            <a:xfrm>
              <a:off x="0" y="-47625"/>
              <a:ext cx="1309642" cy="1497004"/>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13885222" y="1064447"/>
            <a:ext cx="3039629" cy="3063314"/>
          </a:xfrm>
          <a:custGeom>
            <a:avLst/>
            <a:gdLst/>
            <a:ahLst/>
            <a:cxnLst/>
            <a:rect r="r" b="b" t="t" l="l"/>
            <a:pathLst>
              <a:path h="3063314" w="3039629">
                <a:moveTo>
                  <a:pt x="0" y="0"/>
                </a:moveTo>
                <a:lnTo>
                  <a:pt x="3039629" y="0"/>
                </a:lnTo>
                <a:lnTo>
                  <a:pt x="3039629" y="3063314"/>
                </a:lnTo>
                <a:lnTo>
                  <a:pt x="0" y="3063314"/>
                </a:lnTo>
                <a:lnTo>
                  <a:pt x="0" y="0"/>
                </a:lnTo>
                <a:close/>
              </a:path>
            </a:pathLst>
          </a:custGeom>
          <a:blipFill>
            <a:blip r:embed="rId3"/>
            <a:stretch>
              <a:fillRect l="0" t="0" r="0" b="0"/>
            </a:stretch>
          </a:blipFill>
        </p:spPr>
      </p:sp>
      <p:grpSp>
        <p:nvGrpSpPr>
          <p:cNvPr name="Group 9" id="9"/>
          <p:cNvGrpSpPr/>
          <p:nvPr/>
        </p:nvGrpSpPr>
        <p:grpSpPr>
          <a:xfrm rot="0">
            <a:off x="1480713" y="2807061"/>
            <a:ext cx="5801526" cy="807115"/>
            <a:chOff x="0" y="0"/>
            <a:chExt cx="1527974" cy="212574"/>
          </a:xfrm>
        </p:grpSpPr>
        <p:sp>
          <p:nvSpPr>
            <p:cNvPr name="Freeform 10" id="10"/>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1" id="11"/>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1131441" y="4148529"/>
            <a:ext cx="16485151" cy="886460"/>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you are in immediate danger, dial 911.</a:t>
            </a:r>
          </a:p>
          <a:p>
            <a:pPr algn="l">
              <a:lnSpc>
                <a:spcPts val="3399"/>
              </a:lnSpc>
            </a:pPr>
          </a:p>
        </p:txBody>
      </p:sp>
    </p:spTree>
  </p:cSld>
  <p:clrMapOvr>
    <a:masterClrMapping/>
  </p:clrMapOvr>
</p:sld>
</file>

<file path=ppt/slides/slide7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3716990" y="925535"/>
            <a:ext cx="3378596" cy="3739087"/>
            <a:chOff x="0" y="0"/>
            <a:chExt cx="1309642" cy="1449379"/>
          </a:xfrm>
        </p:grpSpPr>
        <p:sp>
          <p:nvSpPr>
            <p:cNvPr name="Freeform 6" id="6"/>
            <p:cNvSpPr/>
            <p:nvPr/>
          </p:nvSpPr>
          <p:spPr>
            <a:xfrm flipH="false" flipV="false" rot="0">
              <a:off x="0" y="0"/>
              <a:ext cx="1309642" cy="1449379"/>
            </a:xfrm>
            <a:custGeom>
              <a:avLst/>
              <a:gdLst/>
              <a:ahLst/>
              <a:cxnLst/>
              <a:rect r="r" b="b" t="t" l="l"/>
              <a:pathLst>
                <a:path h="1449379" w="1309642">
                  <a:moveTo>
                    <a:pt x="0" y="0"/>
                  </a:moveTo>
                  <a:lnTo>
                    <a:pt x="1309642" y="0"/>
                  </a:lnTo>
                  <a:lnTo>
                    <a:pt x="1309642" y="1449379"/>
                  </a:lnTo>
                  <a:lnTo>
                    <a:pt x="0" y="1449379"/>
                  </a:lnTo>
                  <a:close/>
                </a:path>
              </a:pathLst>
            </a:custGeom>
            <a:solidFill>
              <a:srgbClr val="FFFFFF"/>
            </a:solidFill>
          </p:spPr>
        </p:sp>
        <p:sp>
          <p:nvSpPr>
            <p:cNvPr name="TextBox 7" id="7"/>
            <p:cNvSpPr txBox="true"/>
            <p:nvPr/>
          </p:nvSpPr>
          <p:spPr>
            <a:xfrm>
              <a:off x="0" y="-47625"/>
              <a:ext cx="1309642" cy="1497004"/>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13885222" y="1064447"/>
            <a:ext cx="3039629" cy="3063314"/>
          </a:xfrm>
          <a:custGeom>
            <a:avLst/>
            <a:gdLst/>
            <a:ahLst/>
            <a:cxnLst/>
            <a:rect r="r" b="b" t="t" l="l"/>
            <a:pathLst>
              <a:path h="3063314" w="3039629">
                <a:moveTo>
                  <a:pt x="0" y="0"/>
                </a:moveTo>
                <a:lnTo>
                  <a:pt x="3039629" y="0"/>
                </a:lnTo>
                <a:lnTo>
                  <a:pt x="3039629" y="3063314"/>
                </a:lnTo>
                <a:lnTo>
                  <a:pt x="0" y="3063314"/>
                </a:lnTo>
                <a:lnTo>
                  <a:pt x="0" y="0"/>
                </a:lnTo>
                <a:close/>
              </a:path>
            </a:pathLst>
          </a:custGeom>
          <a:blipFill>
            <a:blip r:embed="rId3"/>
            <a:stretch>
              <a:fillRect l="0" t="0" r="0" b="0"/>
            </a:stretch>
          </a:blipFill>
        </p:spPr>
      </p:sp>
      <p:grpSp>
        <p:nvGrpSpPr>
          <p:cNvPr name="Group 9" id="9"/>
          <p:cNvGrpSpPr/>
          <p:nvPr/>
        </p:nvGrpSpPr>
        <p:grpSpPr>
          <a:xfrm rot="0">
            <a:off x="1480713" y="2807061"/>
            <a:ext cx="5801526" cy="807115"/>
            <a:chOff x="0" y="0"/>
            <a:chExt cx="1527974" cy="212574"/>
          </a:xfrm>
        </p:grpSpPr>
        <p:sp>
          <p:nvSpPr>
            <p:cNvPr name="Freeform 10" id="10"/>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1" id="11"/>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74</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1131441" y="4148529"/>
            <a:ext cx="16485151" cy="1629410"/>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the sexual predator IS a family member, tell a trustworthy adult.</a:t>
            </a:r>
          </a:p>
          <a:p>
            <a:pPr algn="l">
              <a:lnSpc>
                <a:spcPts val="3399"/>
              </a:lnSpc>
            </a:pPr>
          </a:p>
        </p:txBody>
      </p:sp>
    </p:spTree>
  </p:cSld>
  <p:clrMapOvr>
    <a:masterClrMapping/>
  </p:clrMapOvr>
</p:sld>
</file>

<file path=ppt/slides/slide7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3716990" y="925535"/>
            <a:ext cx="3378596" cy="3739087"/>
            <a:chOff x="0" y="0"/>
            <a:chExt cx="1309642" cy="1449379"/>
          </a:xfrm>
        </p:grpSpPr>
        <p:sp>
          <p:nvSpPr>
            <p:cNvPr name="Freeform 6" id="6"/>
            <p:cNvSpPr/>
            <p:nvPr/>
          </p:nvSpPr>
          <p:spPr>
            <a:xfrm flipH="false" flipV="false" rot="0">
              <a:off x="0" y="0"/>
              <a:ext cx="1309642" cy="1449379"/>
            </a:xfrm>
            <a:custGeom>
              <a:avLst/>
              <a:gdLst/>
              <a:ahLst/>
              <a:cxnLst/>
              <a:rect r="r" b="b" t="t" l="l"/>
              <a:pathLst>
                <a:path h="1449379" w="1309642">
                  <a:moveTo>
                    <a:pt x="0" y="0"/>
                  </a:moveTo>
                  <a:lnTo>
                    <a:pt x="1309642" y="0"/>
                  </a:lnTo>
                  <a:lnTo>
                    <a:pt x="1309642" y="1449379"/>
                  </a:lnTo>
                  <a:lnTo>
                    <a:pt x="0" y="1449379"/>
                  </a:lnTo>
                  <a:close/>
                </a:path>
              </a:pathLst>
            </a:custGeom>
            <a:solidFill>
              <a:srgbClr val="FFFFFF"/>
            </a:solidFill>
          </p:spPr>
        </p:sp>
        <p:sp>
          <p:nvSpPr>
            <p:cNvPr name="TextBox 7" id="7"/>
            <p:cNvSpPr txBox="true"/>
            <p:nvPr/>
          </p:nvSpPr>
          <p:spPr>
            <a:xfrm>
              <a:off x="0" y="-47625"/>
              <a:ext cx="1309642" cy="1497004"/>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13885222" y="1064447"/>
            <a:ext cx="3039629" cy="3063314"/>
          </a:xfrm>
          <a:custGeom>
            <a:avLst/>
            <a:gdLst/>
            <a:ahLst/>
            <a:cxnLst/>
            <a:rect r="r" b="b" t="t" l="l"/>
            <a:pathLst>
              <a:path h="3063314" w="3039629">
                <a:moveTo>
                  <a:pt x="0" y="0"/>
                </a:moveTo>
                <a:lnTo>
                  <a:pt x="3039629" y="0"/>
                </a:lnTo>
                <a:lnTo>
                  <a:pt x="3039629" y="3063314"/>
                </a:lnTo>
                <a:lnTo>
                  <a:pt x="0" y="3063314"/>
                </a:lnTo>
                <a:lnTo>
                  <a:pt x="0" y="0"/>
                </a:lnTo>
                <a:close/>
              </a:path>
            </a:pathLst>
          </a:custGeom>
          <a:blipFill>
            <a:blip r:embed="rId3"/>
            <a:stretch>
              <a:fillRect l="0" t="0" r="0" b="0"/>
            </a:stretch>
          </a:blipFill>
        </p:spPr>
      </p:sp>
      <p:grpSp>
        <p:nvGrpSpPr>
          <p:cNvPr name="Group 9" id="9"/>
          <p:cNvGrpSpPr/>
          <p:nvPr/>
        </p:nvGrpSpPr>
        <p:grpSpPr>
          <a:xfrm rot="0">
            <a:off x="1480713" y="2807061"/>
            <a:ext cx="5801526" cy="807115"/>
            <a:chOff x="0" y="0"/>
            <a:chExt cx="1527974" cy="212574"/>
          </a:xfrm>
        </p:grpSpPr>
        <p:sp>
          <p:nvSpPr>
            <p:cNvPr name="Freeform 10" id="10"/>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1" id="11"/>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1131441" y="4148529"/>
            <a:ext cx="16485151" cy="2372360"/>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a family member, tell a trustworthy adult.</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the sexual predator is NOT family, tell a parent or guardian</a:t>
            </a:r>
          </a:p>
          <a:p>
            <a:pPr algn="l">
              <a:lnSpc>
                <a:spcPts val="3399"/>
              </a:lnSpc>
            </a:pPr>
          </a:p>
        </p:txBody>
      </p:sp>
    </p:spTree>
  </p:cSld>
  <p:clrMapOvr>
    <a:masterClrMapping/>
  </p:clrMapOvr>
</p:sld>
</file>

<file path=ppt/slides/slide7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3716990" y="925535"/>
            <a:ext cx="3378596" cy="3739087"/>
            <a:chOff x="0" y="0"/>
            <a:chExt cx="1309642" cy="1449379"/>
          </a:xfrm>
        </p:grpSpPr>
        <p:sp>
          <p:nvSpPr>
            <p:cNvPr name="Freeform 6" id="6"/>
            <p:cNvSpPr/>
            <p:nvPr/>
          </p:nvSpPr>
          <p:spPr>
            <a:xfrm flipH="false" flipV="false" rot="0">
              <a:off x="0" y="0"/>
              <a:ext cx="1309642" cy="1449379"/>
            </a:xfrm>
            <a:custGeom>
              <a:avLst/>
              <a:gdLst/>
              <a:ahLst/>
              <a:cxnLst/>
              <a:rect r="r" b="b" t="t" l="l"/>
              <a:pathLst>
                <a:path h="1449379" w="1309642">
                  <a:moveTo>
                    <a:pt x="0" y="0"/>
                  </a:moveTo>
                  <a:lnTo>
                    <a:pt x="1309642" y="0"/>
                  </a:lnTo>
                  <a:lnTo>
                    <a:pt x="1309642" y="1449379"/>
                  </a:lnTo>
                  <a:lnTo>
                    <a:pt x="0" y="1449379"/>
                  </a:lnTo>
                  <a:close/>
                </a:path>
              </a:pathLst>
            </a:custGeom>
            <a:solidFill>
              <a:srgbClr val="FFFFFF"/>
            </a:solidFill>
          </p:spPr>
        </p:sp>
        <p:sp>
          <p:nvSpPr>
            <p:cNvPr name="TextBox 7" id="7"/>
            <p:cNvSpPr txBox="true"/>
            <p:nvPr/>
          </p:nvSpPr>
          <p:spPr>
            <a:xfrm>
              <a:off x="0" y="-47625"/>
              <a:ext cx="1309642" cy="1497004"/>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13885222" y="1064447"/>
            <a:ext cx="3039629" cy="3063314"/>
          </a:xfrm>
          <a:custGeom>
            <a:avLst/>
            <a:gdLst/>
            <a:ahLst/>
            <a:cxnLst/>
            <a:rect r="r" b="b" t="t" l="l"/>
            <a:pathLst>
              <a:path h="3063314" w="3039629">
                <a:moveTo>
                  <a:pt x="0" y="0"/>
                </a:moveTo>
                <a:lnTo>
                  <a:pt x="3039629" y="0"/>
                </a:lnTo>
                <a:lnTo>
                  <a:pt x="3039629" y="3063314"/>
                </a:lnTo>
                <a:lnTo>
                  <a:pt x="0" y="3063314"/>
                </a:lnTo>
                <a:lnTo>
                  <a:pt x="0" y="0"/>
                </a:lnTo>
                <a:close/>
              </a:path>
            </a:pathLst>
          </a:custGeom>
          <a:blipFill>
            <a:blip r:embed="rId3"/>
            <a:stretch>
              <a:fillRect l="0" t="0" r="0" b="0"/>
            </a:stretch>
          </a:blipFill>
        </p:spPr>
      </p:sp>
      <p:grpSp>
        <p:nvGrpSpPr>
          <p:cNvPr name="Group 9" id="9"/>
          <p:cNvGrpSpPr/>
          <p:nvPr/>
        </p:nvGrpSpPr>
        <p:grpSpPr>
          <a:xfrm rot="0">
            <a:off x="1480713" y="2807061"/>
            <a:ext cx="5801526" cy="807115"/>
            <a:chOff x="0" y="0"/>
            <a:chExt cx="1527974" cy="212574"/>
          </a:xfrm>
        </p:grpSpPr>
        <p:sp>
          <p:nvSpPr>
            <p:cNvPr name="Freeform 10" id="10"/>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1" id="11"/>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1131441" y="4148529"/>
            <a:ext cx="16485151" cy="3115310"/>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a family member, tell a trustworthy adult.</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NOT family, tell a parent or guardian</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you are a student, tell a trustworthy teacher, coach, school nurse, social worker, counselor, resource officer, or principal.</a:t>
            </a:r>
          </a:p>
        </p:txBody>
      </p:sp>
    </p:spTree>
  </p:cSld>
  <p:clrMapOvr>
    <a:masterClrMapping/>
  </p:clrMapOvr>
</p:sld>
</file>

<file path=ppt/slides/slide7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3716990" y="925535"/>
            <a:ext cx="3378596" cy="3739087"/>
            <a:chOff x="0" y="0"/>
            <a:chExt cx="1309642" cy="1449379"/>
          </a:xfrm>
        </p:grpSpPr>
        <p:sp>
          <p:nvSpPr>
            <p:cNvPr name="Freeform 6" id="6"/>
            <p:cNvSpPr/>
            <p:nvPr/>
          </p:nvSpPr>
          <p:spPr>
            <a:xfrm flipH="false" flipV="false" rot="0">
              <a:off x="0" y="0"/>
              <a:ext cx="1309642" cy="1449379"/>
            </a:xfrm>
            <a:custGeom>
              <a:avLst/>
              <a:gdLst/>
              <a:ahLst/>
              <a:cxnLst/>
              <a:rect r="r" b="b" t="t" l="l"/>
              <a:pathLst>
                <a:path h="1449379" w="1309642">
                  <a:moveTo>
                    <a:pt x="0" y="0"/>
                  </a:moveTo>
                  <a:lnTo>
                    <a:pt x="1309642" y="0"/>
                  </a:lnTo>
                  <a:lnTo>
                    <a:pt x="1309642" y="1449379"/>
                  </a:lnTo>
                  <a:lnTo>
                    <a:pt x="0" y="1449379"/>
                  </a:lnTo>
                  <a:close/>
                </a:path>
              </a:pathLst>
            </a:custGeom>
            <a:solidFill>
              <a:srgbClr val="FFFFFF"/>
            </a:solidFill>
          </p:spPr>
        </p:sp>
        <p:sp>
          <p:nvSpPr>
            <p:cNvPr name="TextBox 7" id="7"/>
            <p:cNvSpPr txBox="true"/>
            <p:nvPr/>
          </p:nvSpPr>
          <p:spPr>
            <a:xfrm>
              <a:off x="0" y="-47625"/>
              <a:ext cx="1309642" cy="1497004"/>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13885222" y="1064447"/>
            <a:ext cx="3039629" cy="3063314"/>
          </a:xfrm>
          <a:custGeom>
            <a:avLst/>
            <a:gdLst/>
            <a:ahLst/>
            <a:cxnLst/>
            <a:rect r="r" b="b" t="t" l="l"/>
            <a:pathLst>
              <a:path h="3063314" w="3039629">
                <a:moveTo>
                  <a:pt x="0" y="0"/>
                </a:moveTo>
                <a:lnTo>
                  <a:pt x="3039629" y="0"/>
                </a:lnTo>
                <a:lnTo>
                  <a:pt x="3039629" y="3063314"/>
                </a:lnTo>
                <a:lnTo>
                  <a:pt x="0" y="3063314"/>
                </a:lnTo>
                <a:lnTo>
                  <a:pt x="0" y="0"/>
                </a:lnTo>
                <a:close/>
              </a:path>
            </a:pathLst>
          </a:custGeom>
          <a:blipFill>
            <a:blip r:embed="rId3"/>
            <a:stretch>
              <a:fillRect l="0" t="0" r="0" b="0"/>
            </a:stretch>
          </a:blipFill>
        </p:spPr>
      </p:sp>
      <p:grpSp>
        <p:nvGrpSpPr>
          <p:cNvPr name="Group 9" id="9"/>
          <p:cNvGrpSpPr/>
          <p:nvPr/>
        </p:nvGrpSpPr>
        <p:grpSpPr>
          <a:xfrm rot="0">
            <a:off x="1480713" y="2807061"/>
            <a:ext cx="5801526" cy="807115"/>
            <a:chOff x="0" y="0"/>
            <a:chExt cx="1527974" cy="212574"/>
          </a:xfrm>
        </p:grpSpPr>
        <p:sp>
          <p:nvSpPr>
            <p:cNvPr name="Freeform 10" id="10"/>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1" id="11"/>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77</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1131441" y="4148529"/>
            <a:ext cx="16485151" cy="4286885"/>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a family member, tell a trustworthy adult.</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NOT family, tell a parent or guardian</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a student, tell a trustworthy teacher, coach, school nurse, social worker, counselor, resource officer, or principal.</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To gain internet access for help, use a computer at school or a public library.</a:t>
            </a:r>
          </a:p>
          <a:p>
            <a:pPr algn="l">
              <a:lnSpc>
                <a:spcPts val="3399"/>
              </a:lnSpc>
            </a:pPr>
          </a:p>
        </p:txBody>
      </p:sp>
    </p:spTree>
  </p:cSld>
  <p:clrMapOvr>
    <a:masterClrMapping/>
  </p:clrMapOvr>
</p:sld>
</file>

<file path=ppt/slides/slide7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98109" y="460309"/>
            <a:ext cx="17298397" cy="9369965"/>
          </a:xfrm>
          <a:custGeom>
            <a:avLst/>
            <a:gdLst/>
            <a:ahLst/>
            <a:cxnLst/>
            <a:rect r="r" b="b" t="t" l="l"/>
            <a:pathLst>
              <a:path h="9369965" w="17298397">
                <a:moveTo>
                  <a:pt x="0" y="0"/>
                </a:moveTo>
                <a:lnTo>
                  <a:pt x="17298397" y="0"/>
                </a:lnTo>
                <a:lnTo>
                  <a:pt x="17298397" y="9369965"/>
                </a:lnTo>
                <a:lnTo>
                  <a:pt x="0" y="9369965"/>
                </a:lnTo>
                <a:lnTo>
                  <a:pt x="0" y="0"/>
                </a:lnTo>
                <a:close/>
              </a:path>
            </a:pathLst>
          </a:custGeom>
          <a:blipFill>
            <a:blip r:embed="rId3"/>
            <a:stretch>
              <a:fillRect l="0" t="0" r="0" b="0"/>
            </a:stretch>
          </a:blipFill>
        </p:spPr>
      </p:sp>
      <p:sp>
        <p:nvSpPr>
          <p:cNvPr name="TextBox 3" id="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78</a:t>
            </a:r>
          </a:p>
        </p:txBody>
      </p:sp>
      <p:sp>
        <p:nvSpPr>
          <p:cNvPr name="TextBox 4" id="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sp>
        <p:nvSpPr>
          <p:cNvPr name="Freeform 4" id="4"/>
          <p:cNvSpPr/>
          <p:nvPr/>
        </p:nvSpPr>
        <p:spPr>
          <a:xfrm flipH="false" flipV="false" rot="0">
            <a:off x="5432397" y="2879164"/>
            <a:ext cx="7423206" cy="5736553"/>
          </a:xfrm>
          <a:custGeom>
            <a:avLst/>
            <a:gdLst/>
            <a:ahLst/>
            <a:cxnLst/>
            <a:rect r="r" b="b" t="t" l="l"/>
            <a:pathLst>
              <a:path h="5736553" w="7423206">
                <a:moveTo>
                  <a:pt x="0" y="0"/>
                </a:moveTo>
                <a:lnTo>
                  <a:pt x="7423206" y="0"/>
                </a:lnTo>
                <a:lnTo>
                  <a:pt x="7423206" y="5736554"/>
                </a:lnTo>
                <a:lnTo>
                  <a:pt x="0" y="5736554"/>
                </a:lnTo>
                <a:lnTo>
                  <a:pt x="0" y="0"/>
                </a:lnTo>
                <a:close/>
              </a:path>
            </a:pathLst>
          </a:custGeom>
          <a:blipFill>
            <a:blip r:embed="rId3"/>
            <a:stretch>
              <a:fillRect l="-3215" t="-3313" r="-1929" b="-3612"/>
            </a:stretch>
          </a:blipFill>
        </p:spPr>
      </p:sp>
      <p:sp>
        <p:nvSpPr>
          <p:cNvPr name="TextBox 5" id="5"/>
          <p:cNvSpPr txBox="true"/>
          <p:nvPr/>
        </p:nvSpPr>
        <p:spPr>
          <a:xfrm rot="0">
            <a:off x="1028700" y="1109322"/>
            <a:ext cx="18486508" cy="1094741"/>
          </a:xfrm>
          <a:prstGeom prst="rect">
            <a:avLst/>
          </a:prstGeom>
        </p:spPr>
        <p:txBody>
          <a:bodyPr anchor="t" rtlCol="false" tIns="0" lIns="0" bIns="0" rIns="0">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name="TextBox 6" id="6"/>
          <p:cNvSpPr txBox="true"/>
          <p:nvPr/>
        </p:nvSpPr>
        <p:spPr>
          <a:xfrm rot="0">
            <a:off x="7244293" y="9213103"/>
            <a:ext cx="3699461" cy="224209"/>
          </a:xfrm>
          <a:prstGeom prst="rect">
            <a:avLst/>
          </a:prstGeom>
        </p:spPr>
        <p:txBody>
          <a:bodyPr anchor="t" rtlCol="false" tIns="0" lIns="0" bIns="0" rIns="0">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79</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Freeform 7" id="7"/>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sp>
        <p:nvSpPr>
          <p:cNvPr name="TextBox 10" id="10"/>
          <p:cNvSpPr txBox="true"/>
          <p:nvPr/>
        </p:nvSpPr>
        <p:spPr>
          <a:xfrm rot="0">
            <a:off x="7338085" y="5057775"/>
            <a:ext cx="5505084" cy="2950846"/>
          </a:xfrm>
          <a:prstGeom prst="rect">
            <a:avLst/>
          </a:prstGeom>
        </p:spPr>
        <p:txBody>
          <a:bodyPr anchor="t" rtlCol="false" tIns="0" lIns="0" bIns="0" rIns="0">
            <a:spAutoFit/>
          </a:bodyPr>
          <a:lstStyle/>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Predator</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Family Trafficker</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Child Abuse</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Child Exploitation</a:t>
            </a:r>
          </a:p>
        </p:txBody>
      </p:sp>
      <p:sp>
        <p:nvSpPr>
          <p:cNvPr name="Freeform 11" id="11"/>
          <p:cNvSpPr/>
          <p:nvPr/>
        </p:nvSpPr>
        <p:spPr>
          <a:xfrm flipH="false" flipV="false" rot="0">
            <a:off x="11546647" y="1192941"/>
            <a:ext cx="5491115" cy="2483196"/>
          </a:xfrm>
          <a:custGeom>
            <a:avLst/>
            <a:gdLst/>
            <a:ahLst/>
            <a:cxnLst/>
            <a:rect r="r" b="b" t="t" l="l"/>
            <a:pathLst>
              <a:path h="2483196" w="5491115">
                <a:moveTo>
                  <a:pt x="0" y="0"/>
                </a:moveTo>
                <a:lnTo>
                  <a:pt x="5491114" y="0"/>
                </a:lnTo>
                <a:lnTo>
                  <a:pt x="5491114" y="2483197"/>
                </a:lnTo>
                <a:lnTo>
                  <a:pt x="0" y="2483197"/>
                </a:lnTo>
                <a:lnTo>
                  <a:pt x="0" y="0"/>
                </a:lnTo>
                <a:close/>
              </a:path>
            </a:pathLst>
          </a:custGeom>
          <a:blipFill>
            <a:blip r:embed="rId5"/>
            <a:stretch>
              <a:fillRect l="-2025" t="-44995" r="-2700" b="-86585"/>
            </a:stretch>
          </a:blipFill>
        </p:spPr>
      </p:sp>
      <p:sp>
        <p:nvSpPr>
          <p:cNvPr name="TextBox 12" id="12"/>
          <p:cNvSpPr txBox="true"/>
          <p:nvPr/>
        </p:nvSpPr>
        <p:spPr>
          <a:xfrm rot="0">
            <a:off x="2421671" y="5057775"/>
            <a:ext cx="7277393" cy="2950845"/>
          </a:xfrm>
          <a:prstGeom prst="rect">
            <a:avLst/>
          </a:prstGeom>
        </p:spPr>
        <p:txBody>
          <a:bodyPr anchor="t" rtlCol="false" tIns="0" lIns="0" bIns="0" rIns="0">
            <a:spAutoFit/>
          </a:bodyPr>
          <a:lstStyle/>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Family Secret</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Mind Control</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Generational</a:t>
            </a:r>
          </a:p>
          <a:p>
            <a:pPr algn="l" marL="906777" indent="-453388" lvl="1">
              <a:lnSpc>
                <a:spcPts val="5879"/>
              </a:lnSpc>
              <a:buFont typeface="Arial"/>
              <a:buChar char="•"/>
            </a:pPr>
            <a:r>
              <a:rPr lang="en-US" b="true" sz="4199">
                <a:solidFill>
                  <a:srgbClr val="004F59"/>
                </a:solidFill>
                <a:latin typeface="Roboto Bold"/>
                <a:ea typeface="Roboto Bold"/>
                <a:cs typeface="Roboto Bold"/>
                <a:sym typeface="Roboto Bold"/>
              </a:rPr>
              <a:t>Influence</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Freeform 14" id="14"/>
          <p:cNvSpPr/>
          <p:nvPr/>
        </p:nvSpPr>
        <p:spPr>
          <a:xfrm flipH="false" flipV="false" rot="0">
            <a:off x="14359058" y="7437404"/>
            <a:ext cx="2131002" cy="1389006"/>
          </a:xfrm>
          <a:custGeom>
            <a:avLst/>
            <a:gdLst/>
            <a:ahLst/>
            <a:cxnLst/>
            <a:rect r="r" b="b" t="t" l="l"/>
            <a:pathLst>
              <a:path h="1389006" w="2131002">
                <a:moveTo>
                  <a:pt x="0" y="0"/>
                </a:moveTo>
                <a:lnTo>
                  <a:pt x="2131002" y="0"/>
                </a:lnTo>
                <a:lnTo>
                  <a:pt x="2131002" y="1389006"/>
                </a:lnTo>
                <a:lnTo>
                  <a:pt x="0" y="1389006"/>
                </a:lnTo>
                <a:lnTo>
                  <a:pt x="0" y="0"/>
                </a:lnTo>
                <a:close/>
              </a:path>
            </a:pathLst>
          </a:custGeom>
          <a:blipFill>
            <a:blip r:embed="rId6"/>
            <a:stretch>
              <a:fillRect l="-23551" t="-58900" r="-26455" b="-71237"/>
            </a:stretch>
          </a:blipFill>
        </p:spPr>
      </p:sp>
      <p:grpSp>
        <p:nvGrpSpPr>
          <p:cNvPr name="Group 15" id="15"/>
          <p:cNvGrpSpPr/>
          <p:nvPr/>
        </p:nvGrpSpPr>
        <p:grpSpPr>
          <a:xfrm rot="0">
            <a:off x="2421671" y="3835881"/>
            <a:ext cx="6437849" cy="807115"/>
            <a:chOff x="0" y="0"/>
            <a:chExt cx="1695565" cy="212574"/>
          </a:xfrm>
        </p:grpSpPr>
        <p:sp>
          <p:nvSpPr>
            <p:cNvPr name="Freeform 16" id="16"/>
            <p:cNvSpPr/>
            <p:nvPr/>
          </p:nvSpPr>
          <p:spPr>
            <a:xfrm flipH="false" flipV="false" rot="0">
              <a:off x="0" y="0"/>
              <a:ext cx="1695565" cy="212574"/>
            </a:xfrm>
            <a:custGeom>
              <a:avLst/>
              <a:gdLst/>
              <a:ahLst/>
              <a:cxnLst/>
              <a:rect r="r" b="b" t="t" l="l"/>
              <a:pathLst>
                <a:path h="212574" w="1695565">
                  <a:moveTo>
                    <a:pt x="0" y="0"/>
                  </a:moveTo>
                  <a:lnTo>
                    <a:pt x="1695565" y="0"/>
                  </a:lnTo>
                  <a:lnTo>
                    <a:pt x="1695565" y="212574"/>
                  </a:lnTo>
                  <a:lnTo>
                    <a:pt x="0" y="212574"/>
                  </a:lnTo>
                  <a:close/>
                </a:path>
              </a:pathLst>
            </a:custGeom>
            <a:solidFill>
              <a:srgbClr val="303030"/>
            </a:solidFill>
          </p:spPr>
        </p:sp>
        <p:sp>
          <p:nvSpPr>
            <p:cNvPr name="TextBox 17" id="17"/>
            <p:cNvSpPr txBox="true"/>
            <p:nvPr/>
          </p:nvSpPr>
          <p:spPr>
            <a:xfrm>
              <a:off x="0" y="-76200"/>
              <a:ext cx="1695565" cy="288774"/>
            </a:xfrm>
            <a:prstGeom prst="rect">
              <a:avLst/>
            </a:prstGeom>
          </p:spPr>
          <p:txBody>
            <a:bodyPr anchor="ctr" rtlCol="false" tIns="50800" lIns="50800" bIns="50800" rIns="50800"/>
            <a:lstStyle/>
            <a:p>
              <a:pPr algn="ctr">
                <a:lnSpc>
                  <a:spcPts val="3074"/>
                </a:lnSpc>
              </a:pPr>
            </a:p>
          </p:txBody>
        </p:sp>
      </p:grpSp>
      <p:sp>
        <p:nvSpPr>
          <p:cNvPr name="TextBox 18" id="18"/>
          <p:cNvSpPr txBox="true"/>
          <p:nvPr/>
        </p:nvSpPr>
        <p:spPr>
          <a:xfrm rot="0">
            <a:off x="2859377" y="3806051"/>
            <a:ext cx="704903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Words to Understand</a:t>
            </a:r>
          </a:p>
        </p:txBody>
      </p:sp>
    </p:spTree>
  </p:cSld>
  <p:clrMapOvr>
    <a:masterClrMapping/>
  </p:clrMapOvr>
</p:sld>
</file>

<file path=ppt/slides/slide8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5412955" y="5996262"/>
            <a:ext cx="1662732" cy="1662732"/>
            <a:chOff x="0" y="0"/>
            <a:chExt cx="437921" cy="437921"/>
          </a:xfrm>
        </p:grpSpPr>
        <p:sp>
          <p:nvSpPr>
            <p:cNvPr name="Freeform 5" id="5"/>
            <p:cNvSpPr/>
            <p:nvPr/>
          </p:nvSpPr>
          <p:spPr>
            <a:xfrm flipH="false" flipV="false" rot="0">
              <a:off x="0" y="0"/>
              <a:ext cx="437921" cy="437921"/>
            </a:xfrm>
            <a:custGeom>
              <a:avLst/>
              <a:gdLst/>
              <a:ahLst/>
              <a:cxnLst/>
              <a:rect r="r" b="b" t="t" l="l"/>
              <a:pathLst>
                <a:path h="437921" w="437921">
                  <a:moveTo>
                    <a:pt x="0" y="0"/>
                  </a:moveTo>
                  <a:lnTo>
                    <a:pt x="437921" y="0"/>
                  </a:lnTo>
                  <a:lnTo>
                    <a:pt x="437921" y="437921"/>
                  </a:lnTo>
                  <a:lnTo>
                    <a:pt x="0" y="437921"/>
                  </a:lnTo>
                  <a:close/>
                </a:path>
              </a:pathLst>
            </a:custGeom>
            <a:solidFill>
              <a:srgbClr val="FFFFFF"/>
            </a:solidFill>
          </p:spPr>
        </p:sp>
        <p:sp>
          <p:nvSpPr>
            <p:cNvPr name="TextBox 6" id="6"/>
            <p:cNvSpPr txBox="true"/>
            <p:nvPr/>
          </p:nvSpPr>
          <p:spPr>
            <a:xfrm>
              <a:off x="0" y="-47625"/>
              <a:ext cx="437921" cy="485546"/>
            </a:xfrm>
            <a:prstGeom prst="rect">
              <a:avLst/>
            </a:prstGeom>
          </p:spPr>
          <p:txBody>
            <a:bodyPr anchor="ctr" rtlCol="false" tIns="50800" lIns="50800" bIns="50800" rIns="50800"/>
            <a:lstStyle/>
            <a:p>
              <a:pPr algn="ctr">
                <a:lnSpc>
                  <a:spcPts val="2100"/>
                </a:lnSpc>
              </a:pPr>
            </a:p>
          </p:txBody>
        </p:sp>
      </p:grpSp>
      <p:sp>
        <p:nvSpPr>
          <p:cNvPr name="Freeform 7" id="7"/>
          <p:cNvSpPr/>
          <p:nvPr/>
        </p:nvSpPr>
        <p:spPr>
          <a:xfrm flipH="false" flipV="false" rot="0">
            <a:off x="5469521" y="6072952"/>
            <a:ext cx="1549601" cy="1509351"/>
          </a:xfrm>
          <a:custGeom>
            <a:avLst/>
            <a:gdLst/>
            <a:ahLst/>
            <a:cxnLst/>
            <a:rect r="r" b="b" t="t" l="l"/>
            <a:pathLst>
              <a:path h="1509351" w="1549601">
                <a:moveTo>
                  <a:pt x="0" y="0"/>
                </a:moveTo>
                <a:lnTo>
                  <a:pt x="1549600" y="0"/>
                </a:lnTo>
                <a:lnTo>
                  <a:pt x="1549600" y="1509352"/>
                </a:lnTo>
                <a:lnTo>
                  <a:pt x="0" y="1509352"/>
                </a:lnTo>
                <a:lnTo>
                  <a:pt x="0" y="0"/>
                </a:lnTo>
                <a:close/>
              </a:path>
            </a:pathLst>
          </a:custGeom>
          <a:blipFill>
            <a:blip r:embed="rId3"/>
            <a:stretch>
              <a:fillRect l="0" t="0" r="0" b="0"/>
            </a:stretch>
          </a:blipFill>
        </p:spPr>
      </p:sp>
      <p:sp>
        <p:nvSpPr>
          <p:cNvPr name="Freeform 8" id="8"/>
          <p:cNvSpPr/>
          <p:nvPr/>
        </p:nvSpPr>
        <p:spPr>
          <a:xfrm flipH="false" flipV="false" rot="0">
            <a:off x="3769273" y="5996262"/>
            <a:ext cx="1662732" cy="1662732"/>
          </a:xfrm>
          <a:custGeom>
            <a:avLst/>
            <a:gdLst/>
            <a:ahLst/>
            <a:cxnLst/>
            <a:rect r="r" b="b" t="t" l="l"/>
            <a:pathLst>
              <a:path h="1662732" w="1662732">
                <a:moveTo>
                  <a:pt x="0" y="0"/>
                </a:moveTo>
                <a:lnTo>
                  <a:pt x="1662732" y="0"/>
                </a:lnTo>
                <a:lnTo>
                  <a:pt x="1662732" y="1662732"/>
                </a:lnTo>
                <a:lnTo>
                  <a:pt x="0" y="1662732"/>
                </a:lnTo>
                <a:lnTo>
                  <a:pt x="0" y="0"/>
                </a:lnTo>
                <a:close/>
              </a:path>
            </a:pathLst>
          </a:custGeom>
          <a:blipFill>
            <a:blip r:embed="rId4"/>
            <a:stretch>
              <a:fillRect l="0" t="0" r="0" b="0"/>
            </a:stretch>
          </a:blipFill>
        </p:spPr>
      </p:sp>
      <p:sp>
        <p:nvSpPr>
          <p:cNvPr name="Freeform 9" id="9"/>
          <p:cNvSpPr/>
          <p:nvPr/>
        </p:nvSpPr>
        <p:spPr>
          <a:xfrm flipH="false" flipV="false" rot="0">
            <a:off x="8627653" y="1179189"/>
            <a:ext cx="8137452" cy="7561349"/>
          </a:xfrm>
          <a:custGeom>
            <a:avLst/>
            <a:gdLst/>
            <a:ahLst/>
            <a:cxnLst/>
            <a:rect r="r" b="b" t="t" l="l"/>
            <a:pathLst>
              <a:path h="7561349" w="8137452">
                <a:moveTo>
                  <a:pt x="0" y="0"/>
                </a:moveTo>
                <a:lnTo>
                  <a:pt x="8137452" y="0"/>
                </a:lnTo>
                <a:lnTo>
                  <a:pt x="8137452" y="7561350"/>
                </a:lnTo>
                <a:lnTo>
                  <a:pt x="0" y="7561350"/>
                </a:lnTo>
                <a:lnTo>
                  <a:pt x="0" y="0"/>
                </a:lnTo>
                <a:close/>
              </a:path>
            </a:pathLst>
          </a:custGeom>
          <a:blipFill>
            <a:blip r:embed="rId5"/>
            <a:stretch>
              <a:fillRect l="0" t="0" r="0" b="0"/>
            </a:stretch>
          </a:blipFill>
        </p:spPr>
      </p:sp>
      <p:sp>
        <p:nvSpPr>
          <p:cNvPr name="TextBox 10" id="10"/>
          <p:cNvSpPr txBox="true"/>
          <p:nvPr/>
        </p:nvSpPr>
        <p:spPr>
          <a:xfrm rot="0">
            <a:off x="2413654" y="2152256"/>
            <a:ext cx="6480699" cy="1676342"/>
          </a:xfrm>
          <a:prstGeom prst="rect">
            <a:avLst/>
          </a:prstGeom>
        </p:spPr>
        <p:txBody>
          <a:bodyPr anchor="t" rtlCol="false" tIns="0" lIns="0" bIns="0" rIns="0">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name="TextBox 11" id="11"/>
          <p:cNvSpPr txBox="true"/>
          <p:nvPr/>
        </p:nvSpPr>
        <p:spPr>
          <a:xfrm rot="0">
            <a:off x="2972735" y="3878911"/>
            <a:ext cx="5362537" cy="904820"/>
          </a:xfrm>
          <a:prstGeom prst="rect">
            <a:avLst/>
          </a:prstGeom>
        </p:spPr>
        <p:txBody>
          <a:bodyPr anchor="t" rtlCol="false" tIns="0" lIns="0" bIns="0" rIns="0">
            <a:spAutoFit/>
          </a:bodyPr>
          <a:lstStyle/>
          <a:p>
            <a:pPr algn="ctr">
              <a:lnSpc>
                <a:spcPts val="7349"/>
              </a:lnSpc>
            </a:pPr>
            <a:r>
              <a:rPr lang="en-US" b="true" sz="5249">
                <a:solidFill>
                  <a:srgbClr val="FFFFFF"/>
                </a:solidFill>
                <a:latin typeface="Roboto Bold"/>
                <a:ea typeface="Roboto Bold"/>
                <a:cs typeface="Roboto Bold"/>
                <a:sym typeface="Roboto Bold"/>
              </a:rPr>
              <a:t>WalkingWise.com</a:t>
            </a:r>
          </a:p>
        </p:txBody>
      </p:sp>
      <p:sp>
        <p:nvSpPr>
          <p:cNvPr name="TextBox 12" id="12"/>
          <p:cNvSpPr txBox="true"/>
          <p:nvPr/>
        </p:nvSpPr>
        <p:spPr>
          <a:xfrm rot="0">
            <a:off x="3759748" y="7782819"/>
            <a:ext cx="3315939" cy="745490"/>
          </a:xfrm>
          <a:prstGeom prst="rect">
            <a:avLst/>
          </a:prstGeom>
        </p:spPr>
        <p:txBody>
          <a:bodyPr anchor="t" rtlCol="false" tIns="0" lIns="0" bIns="0" rIns="0">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Institute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BFDFD"/>
                </a:solidFill>
                <a:latin typeface="Roboto"/>
                <a:ea typeface="Roboto"/>
                <a:cs typeface="Roboto"/>
                <a:sym typeface="Roboto"/>
              </a:rPr>
              <a:t>80</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74762" y="4635111"/>
            <a:ext cx="14778953" cy="2553335"/>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When family members are told to keep information hidden from others. </a:t>
            </a:r>
          </a:p>
          <a:p>
            <a:pPr algn="l">
              <a:lnSpc>
                <a:spcPts val="6880"/>
              </a:lnSpc>
            </a:pPr>
          </a:p>
        </p:txBody>
      </p:sp>
      <p:grpSp>
        <p:nvGrpSpPr>
          <p:cNvPr name="Group 9" id="9"/>
          <p:cNvGrpSpPr/>
          <p:nvPr/>
        </p:nvGrpSpPr>
        <p:grpSpPr>
          <a:xfrm rot="0">
            <a:off x="1480713" y="3637496"/>
            <a:ext cx="6691390" cy="904943"/>
            <a:chOff x="0" y="0"/>
            <a:chExt cx="1762341" cy="238339"/>
          </a:xfrm>
        </p:grpSpPr>
        <p:sp>
          <p:nvSpPr>
            <p:cNvPr name="Freeform 10" id="10"/>
            <p:cNvSpPr/>
            <p:nvPr/>
          </p:nvSpPr>
          <p:spPr>
            <a:xfrm flipH="false" flipV="false" rot="0">
              <a:off x="0" y="0"/>
              <a:ext cx="1762341" cy="238339"/>
            </a:xfrm>
            <a:custGeom>
              <a:avLst/>
              <a:gdLst/>
              <a:ahLst/>
              <a:cxnLst/>
              <a:rect r="r" b="b" t="t" l="l"/>
              <a:pathLst>
                <a:path h="238339" w="1762341">
                  <a:moveTo>
                    <a:pt x="0" y="0"/>
                  </a:moveTo>
                  <a:lnTo>
                    <a:pt x="1762341" y="0"/>
                  </a:lnTo>
                  <a:lnTo>
                    <a:pt x="1762341" y="238339"/>
                  </a:lnTo>
                  <a:lnTo>
                    <a:pt x="0" y="238339"/>
                  </a:lnTo>
                  <a:close/>
                </a:path>
              </a:pathLst>
            </a:custGeom>
            <a:solidFill>
              <a:srgbClr val="303030"/>
            </a:solidFill>
          </p:spPr>
        </p:sp>
        <p:sp>
          <p:nvSpPr>
            <p:cNvPr name="TextBox 11" id="11"/>
            <p:cNvSpPr txBox="true"/>
            <p:nvPr/>
          </p:nvSpPr>
          <p:spPr>
            <a:xfrm>
              <a:off x="0" y="-76200"/>
              <a:ext cx="1762341"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532824"/>
            <a:ext cx="6855588" cy="1028702"/>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FAMILY SECRET</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name="Freeform 15" id="15"/>
          <p:cNvSpPr/>
          <p:nvPr/>
        </p:nvSpPr>
        <p:spPr>
          <a:xfrm flipH="false" flipV="false" rot="0">
            <a:off x="14359058" y="7437404"/>
            <a:ext cx="2131002" cy="1389006"/>
          </a:xfrm>
          <a:custGeom>
            <a:avLst/>
            <a:gdLst/>
            <a:ahLst/>
            <a:cxnLst/>
            <a:rect r="r" b="b" t="t" l="l"/>
            <a:pathLst>
              <a:path h="1389006" w="2131002">
                <a:moveTo>
                  <a:pt x="0" y="0"/>
                </a:moveTo>
                <a:lnTo>
                  <a:pt x="2131002" y="0"/>
                </a:lnTo>
                <a:lnTo>
                  <a:pt x="2131002" y="1389006"/>
                </a:lnTo>
                <a:lnTo>
                  <a:pt x="0" y="1389006"/>
                </a:lnTo>
                <a:lnTo>
                  <a:pt x="0" y="0"/>
                </a:lnTo>
                <a:close/>
              </a:path>
            </a:pathLst>
          </a:custGeom>
          <a:blipFill>
            <a:blip r:embed="rId5"/>
            <a:stretch>
              <a:fillRect l="-23551" t="-58900" r="-26455" b="-71237"/>
            </a:stretch>
          </a:blipFill>
        </p:spPr>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7" id="17"/>
          <p:cNvSpPr txBox="true"/>
          <p:nvPr/>
        </p:nvSpPr>
        <p:spPr>
          <a:xfrm rot="0">
            <a:off x="1874762" y="6777004"/>
            <a:ext cx="12354760" cy="1235075"/>
          </a:xfrm>
          <a:prstGeom prst="rect">
            <a:avLst/>
          </a:prstGeom>
        </p:spPr>
        <p:txBody>
          <a:bodyPr anchor="t" rtlCol="false" tIns="0" lIns="0" bIns="0" rIns="0">
            <a:spAutoFit/>
          </a:bodyPr>
          <a:lstStyle/>
          <a:p>
            <a:pPr algn="l">
              <a:lnSpc>
                <a:spcPts val="4900"/>
              </a:lnSpc>
            </a:pPr>
            <a:r>
              <a:rPr lang="en-US" sz="3500" b="true">
                <a:solidFill>
                  <a:srgbClr val="9D1BE3"/>
                </a:solidFill>
                <a:latin typeface="Roboto Bold"/>
                <a:ea typeface="Roboto Bold"/>
                <a:cs typeface="Roboto Bold"/>
                <a:sym typeface="Roboto Bold"/>
              </a:rPr>
              <a:t>This can include situations involving harm, unsafe behavior, or illegal activity.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DAHI5Sn75hY</dc:identifier>
  <dcterms:modified xsi:type="dcterms:W3CDTF">2011-08-01T06:04:30Z</dcterms:modified>
  <cp:revision>1</cp:revision>
  <dc:title>PowerPoint-Family_Secret_WalkingWise-5-8-2026</dc:title>
</cp:coreProperties>
</file>