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8288000" cy="10287000"/>
  <p:notesSz cx="6858000" cy="9144000"/>
  <p:embeddedFontLst>
    <p:embeddedFont>
      <p:font typeface="Bebas Neue" panose="020B0604020202020204" charset="0"/>
      <p:regular r:id="rId100"/>
    </p:embeddedFont>
    <p:embeddedFont>
      <p:font typeface="Cooperative Bold" panose="020B0604020202020204" charset="-79"/>
      <p:regular r:id="rId101"/>
    </p:embeddedFont>
    <p:embeddedFont>
      <p:font typeface="League Spartan" panose="020B0604020202020204" charset="0"/>
      <p:regular r:id="rId102"/>
    </p:embeddedFont>
    <p:embeddedFont>
      <p:font typeface="Poppins Medium 1" panose="020B0604020202020204" charset="0"/>
      <p:regular r:id="rId103"/>
    </p:embeddedFont>
    <p:embeddedFont>
      <p:font typeface="Poppins Medium 2 Bold" panose="020B0604020202020204" charset="0"/>
      <p:regular r:id="rId104"/>
    </p:embeddedFont>
    <p:embeddedFont>
      <p:font typeface="Roboto" panose="020B0604020202020204" charset="0"/>
      <p:regular r:id="rId105"/>
    </p:embeddedFont>
    <p:embeddedFont>
      <p:font typeface="Roboto Bold" panose="020B0604020202020204" charset="0"/>
      <p:regular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4.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endParaRPr lang="en-US"/>
          </a:p>
          <a:p>
            <a:r>
              <a:rPr lang="en-US"/>
              <a:t>• DEFINE SCHOOL POLICY</a:t>
            </a:r>
          </a:p>
          <a:p>
            <a:r>
              <a:rPr lang="en-US"/>
              <a:t>Establish an anti-trafficking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this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At what age are children most commonly trafficked by a family member?</a:t>
            </a:r>
          </a:p>
          <a:p>
            <a:endParaRPr lang="en-US"/>
          </a:p>
          <a:p>
            <a:r>
              <a:rPr lang="en-US"/>
              <a:t>A) 10 to 13 years old</a:t>
            </a:r>
          </a:p>
          <a:p>
            <a:r>
              <a:rPr lang="en-US"/>
              <a:t>B) 14 to 17 years old</a:t>
            </a:r>
          </a:p>
          <a:p>
            <a:r>
              <a:rPr lang="en-US"/>
              <a:t>C) 15 to 21 years old</a:t>
            </a:r>
          </a:p>
          <a:p>
            <a:r>
              <a:rPr lang="en-US"/>
              <a:t>D) 18 to 21 years old</a:t>
            </a:r>
          </a:p>
          <a:p>
            <a:endParaRPr lang="en-US"/>
          </a:p>
          <a:p>
            <a:r>
              <a:rPr lang="en-US"/>
              <a:t>ANSWERS:</a:t>
            </a:r>
          </a:p>
          <a:p>
            <a:r>
              <a:rPr lang="en-US"/>
              <a:t>B) 14 to 17 years old</a:t>
            </a:r>
          </a:p>
          <a:p>
            <a:endParaRPr lang="en-US"/>
          </a:p>
          <a:p>
            <a:r>
              <a:rPr lang="en-US"/>
              <a:t>• Of 917 children whom a family member trafficked between 2018 and 2021, 72% were between the ages of 14 and 17. </a:t>
            </a:r>
          </a:p>
          <a:p>
            <a:endParaRPr lang="en-US"/>
          </a:p>
          <a:p>
            <a:r>
              <a:rPr lang="en-US"/>
              <a:t>Source</a:t>
            </a:r>
          </a:p>
          <a:p>
            <a:r>
              <a:rPr lang="en-US"/>
              <a:t>Allert, J. (2022). Domestic Minor Familial Sex Trafficking: A National Study of Prevalence, Characteristics, and Challenges across the Justice Process, p. 18.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About what percent of victims are trafficked by a family member?</a:t>
            </a:r>
          </a:p>
          <a:p>
            <a:endParaRPr lang="en-US"/>
          </a:p>
          <a:p>
            <a:r>
              <a:rPr lang="en-US"/>
              <a:t>A) 12%</a:t>
            </a:r>
          </a:p>
          <a:p>
            <a:r>
              <a:rPr lang="en-US"/>
              <a:t>B) 22%</a:t>
            </a:r>
          </a:p>
          <a:p>
            <a:r>
              <a:rPr lang="en-US"/>
              <a:t>C) 32%</a:t>
            </a:r>
          </a:p>
          <a:p>
            <a:r>
              <a:rPr lang="en-US"/>
              <a:t>D) 42%</a:t>
            </a:r>
          </a:p>
          <a:p>
            <a:endParaRPr lang="en-US"/>
          </a:p>
          <a:p>
            <a:r>
              <a:rPr lang="en-US"/>
              <a:t>ANSWER</a:t>
            </a:r>
          </a:p>
          <a:p>
            <a:r>
              <a:rPr lang="en-US"/>
              <a:t>D) About 42% of victims are trafficked by a family member.</a:t>
            </a:r>
          </a:p>
          <a:p>
            <a:endParaRPr lang="en-US"/>
          </a:p>
          <a:p>
            <a:r>
              <a:rPr lang="en-US"/>
              <a:t>• In its 2020 report on human trafficking trends, the Polaris Project disclosed that family members were responsible for 2,448 cases, recruiting 42% of victims.</a:t>
            </a:r>
          </a:p>
          <a:p>
            <a:endParaRPr lang="en-US"/>
          </a:p>
          <a:p>
            <a:r>
              <a:rPr lang="en-US"/>
              <a:t>Source</a:t>
            </a:r>
          </a:p>
          <a:p>
            <a:r>
              <a:rPr lang="en-US"/>
              <a:t>Polaris Project (n.d.). Human Trafficking Trends in 2020, p. 2. PolarisProject.org. Retrieved February 27, 2024, from https://polarisproject.org/wp-content/uploads/2022/01/Human-Trafficking-Trends-in-2020-by-Polaris.pdf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TRUSTWORTHY ADULTS</a:t>
            </a:r>
          </a:p>
          <a:p>
            <a:r>
              <a:rPr lang="en-US"/>
              <a:t>Sexual predators are less likely to prey upon youth who have a trusted adult to guide them.</a:t>
            </a:r>
          </a:p>
          <a:p>
            <a:endParaRPr lang="en-US"/>
          </a:p>
          <a:p>
            <a:r>
              <a:rPr lang="en-US"/>
              <a:t>• STRONG RELATIONSHIPS</a:t>
            </a:r>
          </a:p>
          <a:p>
            <a:r>
              <a:rPr lang="en-US"/>
              <a:t>Working to build strong relationships with</a:t>
            </a:r>
          </a:p>
          <a:p>
            <a:r>
              <a:rPr lang="en-US"/>
              <a:t>trustworthy family members, friends, and community members can offer children a sense of belonging and support. </a:t>
            </a:r>
          </a:p>
          <a:p>
            <a:endParaRPr lang="en-US"/>
          </a:p>
          <a:p>
            <a:r>
              <a:rPr lang="en-US"/>
              <a:t>• ECONOMIC STABILITY</a:t>
            </a:r>
          </a:p>
          <a:p>
            <a:r>
              <a:rPr lang="en-US"/>
              <a:t>Financial stability can allow individuals to achieve their goals and provide for themselves, reducing their vulnerability to groomers and traffickers.</a:t>
            </a:r>
          </a:p>
          <a:p>
            <a:endParaRPr lang="en-US"/>
          </a:p>
          <a:p>
            <a:r>
              <a:rPr lang="en-US"/>
              <a:t>• WELL-BEING</a:t>
            </a:r>
          </a:p>
          <a:p>
            <a:r>
              <a:rPr lang="en-US"/>
              <a:t>Access to healthcare and mental health services can help individuals receive the support they need to lead a more secure life.</a:t>
            </a:r>
          </a:p>
          <a:p>
            <a:endParaRPr lang="en-US"/>
          </a:p>
          <a:p>
            <a:r>
              <a:rPr lang="en-US"/>
              <a:t>• EDUCATION</a:t>
            </a:r>
          </a:p>
          <a:p>
            <a:r>
              <a:rPr lang="en-US"/>
              <a:t>Access to education provides youth with the learning tools they need to develop a social and emotional skill set that can undermine traffickers' manipulative efforts.</a:t>
            </a:r>
          </a:p>
          <a:p>
            <a:endParaRPr lang="en-US"/>
          </a:p>
          <a:p>
            <a:r>
              <a:rPr lang="en-US"/>
              <a:t>• AWARENESS</a:t>
            </a:r>
          </a:p>
          <a:p>
            <a:r>
              <a:rPr lang="en-US"/>
              <a:t>Knowledge is often a powerful defense against sexual predators because awareness helps young people understand the warning signs of potentially dangerous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family member is most likely to be involved with trafficking children from their family?</a:t>
            </a:r>
          </a:p>
          <a:p>
            <a:endParaRPr lang="en-US"/>
          </a:p>
          <a:p>
            <a:r>
              <a:rPr lang="en-US"/>
              <a:t>A) Uncles</a:t>
            </a:r>
          </a:p>
          <a:p>
            <a:r>
              <a:rPr lang="en-US"/>
              <a:t>B) Fathers</a:t>
            </a:r>
          </a:p>
          <a:p>
            <a:r>
              <a:rPr lang="en-US"/>
              <a:t>C) Mothers</a:t>
            </a:r>
          </a:p>
          <a:p>
            <a:r>
              <a:rPr lang="en-US"/>
              <a:t>D) Grandparents</a:t>
            </a:r>
          </a:p>
          <a:p>
            <a:endParaRPr lang="en-US"/>
          </a:p>
          <a:p>
            <a:r>
              <a:rPr lang="en-US"/>
              <a:t>ANSWER</a:t>
            </a:r>
          </a:p>
          <a:p>
            <a:r>
              <a:rPr lang="en-US"/>
              <a:t>C) Mothers </a:t>
            </a:r>
          </a:p>
          <a:p>
            <a:endParaRPr lang="en-US"/>
          </a:p>
          <a:p>
            <a:r>
              <a:rPr lang="en-US"/>
              <a:t>• Mothers are the most common perpetrators of familial trafficking by a wide margin (60.29%),  based on 917 cases between 2018 and 2021. </a:t>
            </a:r>
          </a:p>
          <a:p>
            <a:endParaRPr lang="en-US"/>
          </a:p>
          <a:p>
            <a:r>
              <a:rPr lang="en-US"/>
              <a:t>Source</a:t>
            </a:r>
          </a:p>
          <a:p>
            <a:r>
              <a:rPr lang="en-US"/>
              <a:t>Allert, J. (2022). Domestic Minor Familial Sex Trafficking: A National Study of Prevalence, Characteristics, and Challenges across the Justice Process, p. 21. Institute for Shelter Care. Retrieved March 15, 2024, from https://instituteforsheltercare.org/familial/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types of family members are known to have trafficked their children. So, traffickers can be natural parents (mom or dad), legal guardians (biological, adoptive, or foster parent), or step-parents. They can also be uncles, aunts, brothers, sisters, grandparents, distant relatives, stepfamily, extended family members,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types of family members are known to have trafficked their children. So, traffickers can be natural parents (mom or dad), legal guardians (biological, adoptive, or foster parent), or step-parents. They can also be uncles, aunts, brothers, sisters, grandparents, distant relatives, stepfamily, extended family members,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types of family members are known to have trafficked their children. So, traffickers can be natural parents (mom or dad), legal guardians (biological, adoptive, or foster parent), or step-parents. They can also be uncles, aunts, brothers, sisters, grandparents, distant relatives, stepfamily, extended family members,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types of family members are known to have trafficked their children. So, traffickers can be natural parents (mom or dad), legal guardians (biological, adoptive, or foster parent), or step-parents. They can also be uncles, aunts, brothers, sisters, grandparents, distant relatives, stepfamily, extended family members,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 young person experiences sexual abuse at home, it is a crime of child abuse. </a:t>
            </a:r>
          </a:p>
          <a:p>
            <a:endParaRPr lang="en-US"/>
          </a:p>
          <a:p>
            <a:r>
              <a:rPr lang="en-US"/>
              <a:t>Child sex trafficking is also a form of child abuse, where the family member gives a sexual predator access to the child/teen in exchange for something of value, such as money, drugs, or rent. </a:t>
            </a:r>
          </a:p>
          <a:p>
            <a:endParaRPr lang="en-US"/>
          </a:p>
          <a:p>
            <a:r>
              <a:rPr lang="en-US"/>
              <a:t>Law enforcement requires reporting both types of sexual crimes against children; however, these crimes are prosecuted under different laws, and harsh penalties are applied based on the circumstances of the crimes.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EARLY AGE</a:t>
            </a:r>
          </a:p>
          <a:p>
            <a:r>
              <a:rPr lang="en-US"/>
              <a:t>Sexual crimes often begin very early during childhood, making it easier for sex acts to seem like a regular activity for children.  </a:t>
            </a:r>
          </a:p>
          <a:p>
            <a:endParaRPr lang="en-US"/>
          </a:p>
          <a:p>
            <a:r>
              <a:rPr lang="en-US"/>
              <a:t>•  NORMALIZED</a:t>
            </a:r>
          </a:p>
          <a:p>
            <a:r>
              <a:rPr lang="en-US"/>
              <a:t>Normalizing sexual abuse can cause children to think most other young people experience sexual activity with adults. </a:t>
            </a:r>
          </a:p>
          <a:p>
            <a:endParaRPr lang="en-US"/>
          </a:p>
          <a:p>
            <a:r>
              <a:rPr lang="en-US"/>
              <a:t>• PRIVILEGED</a:t>
            </a:r>
          </a:p>
          <a:p>
            <a:r>
              <a:rPr lang="en-US"/>
              <a:t>As it relates to sex trafficking, a common tactic used by family members is to convince children they are to serve the family in this way because they are "favored" and "special."</a:t>
            </a:r>
          </a:p>
          <a:p>
            <a:endParaRPr lang="en-US"/>
          </a:p>
          <a:p>
            <a:r>
              <a:rPr lang="en-US"/>
              <a:t>• FINANCIAL RESPONSIBILITY</a:t>
            </a:r>
          </a:p>
          <a:p>
            <a:r>
              <a:rPr lang="en-US"/>
              <a:t>Older children may be expected to contribute financially to the family to help pay for food and shelter for younger siblings. </a:t>
            </a:r>
          </a:p>
          <a:p>
            <a:endParaRPr lang="en-US"/>
          </a:p>
          <a:p>
            <a:r>
              <a:rPr lang="en-US"/>
              <a:t>•  REVEALED</a:t>
            </a:r>
          </a:p>
          <a:p>
            <a:r>
              <a:rPr lang="en-US"/>
              <a:t>Often, it is not until victims become older that they understand the crimes committed against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EARLY AGE</a:t>
            </a:r>
          </a:p>
          <a:p>
            <a:r>
              <a:rPr lang="en-US"/>
              <a:t>Sexual crimes often begin very early during childhood, making it easier for sex acts to seem like a regular activity for children.  </a:t>
            </a:r>
          </a:p>
          <a:p>
            <a:endParaRPr lang="en-US"/>
          </a:p>
          <a:p>
            <a:r>
              <a:rPr lang="en-US"/>
              <a:t>•  NORMALIZED</a:t>
            </a:r>
          </a:p>
          <a:p>
            <a:r>
              <a:rPr lang="en-US"/>
              <a:t>Normalizing sexual abuse can cause children to think most other young people experience sexual activity with adults. </a:t>
            </a:r>
          </a:p>
          <a:p>
            <a:endParaRPr lang="en-US"/>
          </a:p>
          <a:p>
            <a:r>
              <a:rPr lang="en-US"/>
              <a:t>• PRIVILEGED</a:t>
            </a:r>
          </a:p>
          <a:p>
            <a:r>
              <a:rPr lang="en-US"/>
              <a:t>As it relates to sex trafficking, a common tactic used by family members is to convince children they are to serve the family in this way because they are "favored" and "special."</a:t>
            </a:r>
          </a:p>
          <a:p>
            <a:endParaRPr lang="en-US"/>
          </a:p>
          <a:p>
            <a:r>
              <a:rPr lang="en-US"/>
              <a:t>• FINANCIAL RESPONSIBILITY</a:t>
            </a:r>
          </a:p>
          <a:p>
            <a:r>
              <a:rPr lang="en-US"/>
              <a:t>Older children may be expected to contribute financially to the family to help pay for food and shelter for younger siblings. </a:t>
            </a:r>
          </a:p>
          <a:p>
            <a:endParaRPr lang="en-US"/>
          </a:p>
          <a:p>
            <a:r>
              <a:rPr lang="en-US"/>
              <a:t>•  REVEALED</a:t>
            </a:r>
          </a:p>
          <a:p>
            <a:r>
              <a:rPr lang="en-US"/>
              <a:t>Often, it is not until victims become older that they understand the crimes committed against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EARLY AGE</a:t>
            </a:r>
          </a:p>
          <a:p>
            <a:r>
              <a:rPr lang="en-US"/>
              <a:t>Sexual crimes often begin very early during childhood, making it easier for sex acts to seem like a regular activity for children.  </a:t>
            </a:r>
          </a:p>
          <a:p>
            <a:endParaRPr lang="en-US"/>
          </a:p>
          <a:p>
            <a:r>
              <a:rPr lang="en-US"/>
              <a:t>•  NORMALIZED</a:t>
            </a:r>
          </a:p>
          <a:p>
            <a:r>
              <a:rPr lang="en-US"/>
              <a:t>Normalizing sexual abuse can cause children to think most other young people experience sexual activity with adults. </a:t>
            </a:r>
          </a:p>
          <a:p>
            <a:endParaRPr lang="en-US"/>
          </a:p>
          <a:p>
            <a:r>
              <a:rPr lang="en-US"/>
              <a:t>• PRIVILEGED</a:t>
            </a:r>
          </a:p>
          <a:p>
            <a:r>
              <a:rPr lang="en-US"/>
              <a:t>As it relates to sex trafficking, a common tactic used by family members is to convince children they are to serve the family in this way because they are "favored" and "special."</a:t>
            </a:r>
          </a:p>
          <a:p>
            <a:endParaRPr lang="en-US"/>
          </a:p>
          <a:p>
            <a:r>
              <a:rPr lang="en-US"/>
              <a:t>• FINANCIAL RESPONSIBILITY</a:t>
            </a:r>
          </a:p>
          <a:p>
            <a:r>
              <a:rPr lang="en-US"/>
              <a:t>Older children may be expected to contribute financially to the family to help pay for food and shelter for younger siblings. </a:t>
            </a:r>
          </a:p>
          <a:p>
            <a:endParaRPr lang="en-US"/>
          </a:p>
          <a:p>
            <a:r>
              <a:rPr lang="en-US"/>
              <a:t>•  REVEALED</a:t>
            </a:r>
          </a:p>
          <a:p>
            <a:r>
              <a:rPr lang="en-US"/>
              <a:t>Often, it is not until victims become older that they understand the crimes committed against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EARLY AGE</a:t>
            </a:r>
          </a:p>
          <a:p>
            <a:r>
              <a:rPr lang="en-US"/>
              <a:t>Sexual crimes often begin very early during childhood, making it easier for sex acts to seem like a regular activity for children.  </a:t>
            </a:r>
          </a:p>
          <a:p>
            <a:endParaRPr lang="en-US"/>
          </a:p>
          <a:p>
            <a:r>
              <a:rPr lang="en-US"/>
              <a:t>•  NORMALIZED</a:t>
            </a:r>
          </a:p>
          <a:p>
            <a:r>
              <a:rPr lang="en-US"/>
              <a:t>Normalizing sexual abuse can cause children to think most other young people experience sexual activity with adults. </a:t>
            </a:r>
          </a:p>
          <a:p>
            <a:endParaRPr lang="en-US"/>
          </a:p>
          <a:p>
            <a:r>
              <a:rPr lang="en-US"/>
              <a:t>• PRIVILEGED</a:t>
            </a:r>
          </a:p>
          <a:p>
            <a:r>
              <a:rPr lang="en-US"/>
              <a:t>As it relates to sex trafficking, a common tactic used by family members is to convince children they are to serve the family in this way because they are "favored" and "special."</a:t>
            </a:r>
          </a:p>
          <a:p>
            <a:endParaRPr lang="en-US"/>
          </a:p>
          <a:p>
            <a:r>
              <a:rPr lang="en-US"/>
              <a:t>• FINANCIAL RESPONSIBILITY</a:t>
            </a:r>
          </a:p>
          <a:p>
            <a:r>
              <a:rPr lang="en-US"/>
              <a:t>Older children may be expected to contribute financially to the family to help pay for food and shelter for younger siblings. </a:t>
            </a:r>
          </a:p>
          <a:p>
            <a:endParaRPr lang="en-US"/>
          </a:p>
          <a:p>
            <a:r>
              <a:rPr lang="en-US"/>
              <a:t>•  REVEALED</a:t>
            </a:r>
          </a:p>
          <a:p>
            <a:r>
              <a:rPr lang="en-US"/>
              <a:t>Often, it is not until victims become older that they understand the crimes committed against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influences play a significant role in shaping what behaviors are seen as acceptable or normal. </a:t>
            </a:r>
          </a:p>
          <a:p>
            <a:endParaRPr lang="en-US"/>
          </a:p>
          <a:p>
            <a:r>
              <a:rPr lang="en-US"/>
              <a:t>• When children are exposed to pornography at home or made to witness sexual activity, they may become desensitized to such crimes. </a:t>
            </a:r>
          </a:p>
          <a:p>
            <a:endParaRPr lang="en-US"/>
          </a:p>
          <a:p>
            <a:r>
              <a:rPr lang="en-US"/>
              <a:t>• Growing up in an environment where pornography production or sex trafficking is present—whether within the family or the community—can lead to the belief that exchanging sex for money is a normal or necessary means of financial survival. </a:t>
            </a:r>
          </a:p>
          <a:p>
            <a:endParaRPr lang="en-US"/>
          </a:p>
          <a:p>
            <a:r>
              <a:rPr lang="en-US"/>
              <a:t>• These conditions increase the risk of children being subjected to exploitation and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Family influences play a significant role in shaping what behaviors are seen as acceptable or normal. </a:t>
            </a:r>
          </a:p>
          <a:p>
            <a:endParaRPr lang="en-US"/>
          </a:p>
          <a:p>
            <a:r>
              <a:rPr lang="en-US"/>
              <a:t>• When children are exposed to pornography at home or made to witness sexual activity, they may become desensitized to such crimes. </a:t>
            </a:r>
          </a:p>
          <a:p>
            <a:endParaRPr lang="en-US"/>
          </a:p>
          <a:p>
            <a:r>
              <a:rPr lang="en-US"/>
              <a:t>• Growing up in an environment where pornography production or sex trafficking is present—whether within the family or the community—can lead to the belief that exchanging sex for money is a normal or necessary means of financial survival. </a:t>
            </a:r>
          </a:p>
          <a:p>
            <a:endParaRPr lang="en-US"/>
          </a:p>
          <a:p>
            <a:r>
              <a:rPr lang="en-US"/>
              <a:t>• These conditions increase the risk of children being subjected to exploitation and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INFLUENCES</a:t>
            </a:r>
          </a:p>
          <a:p>
            <a:r>
              <a:rPr lang="en-US"/>
              <a:t>Family influences play a significant role in shaping what behaviors are seen as acceptable or normal. </a:t>
            </a:r>
          </a:p>
          <a:p>
            <a:endParaRPr lang="en-US"/>
          </a:p>
          <a:p>
            <a:r>
              <a:rPr lang="en-US"/>
              <a:t>• PORNOGRAPHY</a:t>
            </a:r>
          </a:p>
          <a:p>
            <a:r>
              <a:rPr lang="en-US"/>
              <a:t>When children are exposed to pornography at home or made to witness sexual activity, they may become desensitized to such crimes. </a:t>
            </a:r>
          </a:p>
          <a:p>
            <a:endParaRPr lang="en-US"/>
          </a:p>
          <a:p>
            <a:r>
              <a:rPr lang="en-US"/>
              <a:t>• NORMALIZING</a:t>
            </a:r>
          </a:p>
          <a:p>
            <a:r>
              <a:rPr lang="en-US"/>
              <a:t>Growing up in an environment where pornography production or sex trafficking is present—whether within the family or the community—can lead to the belief that exchanging sex for money is a normal or necessary means of financial survival. </a:t>
            </a:r>
          </a:p>
          <a:p>
            <a:endParaRPr lang="en-US"/>
          </a:p>
          <a:p>
            <a:r>
              <a:rPr lang="en-US"/>
              <a:t>• RISK FACTOR</a:t>
            </a:r>
          </a:p>
          <a:p>
            <a:r>
              <a:rPr lang="en-US"/>
              <a:t>These conditions increase the risk of children being subjected to exploitation and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INFLUENCES</a:t>
            </a:r>
          </a:p>
          <a:p>
            <a:r>
              <a:rPr lang="en-US"/>
              <a:t>Family influences play a significant role in shaping what behaviors are seen as acceptable or normal. </a:t>
            </a:r>
          </a:p>
          <a:p>
            <a:endParaRPr lang="en-US"/>
          </a:p>
          <a:p>
            <a:r>
              <a:rPr lang="en-US"/>
              <a:t>• PORNOGRAPHY</a:t>
            </a:r>
          </a:p>
          <a:p>
            <a:r>
              <a:rPr lang="en-US"/>
              <a:t>When children are exposed to pornography at home or made to witness sexual activity, they may become desensitized to such crimes. </a:t>
            </a:r>
          </a:p>
          <a:p>
            <a:endParaRPr lang="en-US"/>
          </a:p>
          <a:p>
            <a:r>
              <a:rPr lang="en-US"/>
              <a:t>• NORMALIZING</a:t>
            </a:r>
          </a:p>
          <a:p>
            <a:r>
              <a:rPr lang="en-US"/>
              <a:t>Growing up in an environment where pornography production or sex trafficking is present—whether within the family or the community—can lead to the belief that exchanging sex for money is a normal or necessary means of financial survival. </a:t>
            </a:r>
          </a:p>
          <a:p>
            <a:endParaRPr lang="en-US"/>
          </a:p>
          <a:p>
            <a:r>
              <a:rPr lang="en-US"/>
              <a:t>• RISK FACTOR</a:t>
            </a:r>
          </a:p>
          <a:p>
            <a:r>
              <a:rPr lang="en-US"/>
              <a:t>These conditions increase the risk of children being subjected to exploitation and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INFLUENCES</a:t>
            </a:r>
          </a:p>
          <a:p>
            <a:r>
              <a:rPr lang="en-US"/>
              <a:t>Family influences play a significant role in shaping what behaviors are seen as acceptable or normal. </a:t>
            </a:r>
          </a:p>
          <a:p>
            <a:endParaRPr lang="en-US"/>
          </a:p>
          <a:p>
            <a:r>
              <a:rPr lang="en-US"/>
              <a:t>• PORNOGRAPHY</a:t>
            </a:r>
          </a:p>
          <a:p>
            <a:r>
              <a:rPr lang="en-US"/>
              <a:t>When children are exposed to pornography at home or made to witness sexual activity, they may become desensitized to such crimes. </a:t>
            </a:r>
          </a:p>
          <a:p>
            <a:endParaRPr lang="en-US"/>
          </a:p>
          <a:p>
            <a:r>
              <a:rPr lang="en-US"/>
              <a:t>• NORMALIZING</a:t>
            </a:r>
          </a:p>
          <a:p>
            <a:r>
              <a:rPr lang="en-US"/>
              <a:t>Growing up in an environment where pornography production or sex trafficking is present—whether within the family or the community—can lead to the belief that exchanging sex for money is a normal or necessary means of financial survival. </a:t>
            </a:r>
          </a:p>
          <a:p>
            <a:endParaRPr lang="en-US"/>
          </a:p>
          <a:p>
            <a:r>
              <a:rPr lang="en-US"/>
              <a:t>• RISK FACTOR</a:t>
            </a:r>
          </a:p>
          <a:p>
            <a:r>
              <a:rPr lang="en-US"/>
              <a:t>These conditions increase the risk of children being subjected to exploitation and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Who is most likely to notify law enforcement about a child (under 18) being sex trafficked?</a:t>
            </a:r>
          </a:p>
          <a:p>
            <a:endParaRPr lang="en-US"/>
          </a:p>
          <a:p>
            <a:r>
              <a:rPr lang="en-US"/>
              <a:t>A) Community Member</a:t>
            </a:r>
          </a:p>
          <a:p>
            <a:r>
              <a:rPr lang="en-US"/>
              <a:t>B) Family Member</a:t>
            </a:r>
          </a:p>
          <a:p>
            <a:r>
              <a:rPr lang="en-US"/>
              <a:t>C) School Staff Member</a:t>
            </a:r>
          </a:p>
          <a:p>
            <a:r>
              <a:rPr lang="en-US"/>
              <a:t>D) Medical Staff Member</a:t>
            </a:r>
          </a:p>
          <a:p>
            <a:endParaRPr lang="en-US"/>
          </a:p>
          <a:p>
            <a:r>
              <a:rPr lang="en-US"/>
              <a:t>ANSWER</a:t>
            </a:r>
          </a:p>
          <a:p>
            <a:r>
              <a:rPr lang="en-US"/>
              <a:t>A) Community Member</a:t>
            </a:r>
          </a:p>
          <a:p>
            <a:endParaRPr lang="en-US"/>
          </a:p>
          <a:p>
            <a:r>
              <a:rPr lang="en-US"/>
              <a:t>"[Familial trafficking] cases are more likely to be reported by anonymous community members rather than by professionals who work with vulnerable populations (such as teachers, health care providers, social workers, law enforcement officers)."</a:t>
            </a:r>
          </a:p>
          <a:p>
            <a:endParaRPr lang="en-US"/>
          </a:p>
          <a:p>
            <a:r>
              <a:rPr lang="en-US"/>
              <a:t>Source</a:t>
            </a:r>
          </a:p>
          <a:p>
            <a:r>
              <a:rPr lang="en-US"/>
              <a:t>Henderson, M. F. (2022, September). Human Trafficking by Families. University of North Carolina School of Government, Public Management Bulletin, No.24, Sog.unc.edu., p. 12. Retrieved March 3, 2024, from https://www.sog.unc.edu/sites/default/files/reports/PMB%2024_Henderson.pdf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Open Text </a:t>
            </a:r>
          </a:p>
          <a:p>
            <a:endParaRPr lang="en-US"/>
          </a:p>
          <a:p>
            <a:r>
              <a:rPr lang="en-US"/>
              <a:t>How do family traffickers or sex offenders often get away with their crimes against children?</a:t>
            </a:r>
          </a:p>
          <a:p>
            <a:endParaRPr lang="en-US"/>
          </a:p>
          <a:p>
            <a:r>
              <a:rPr lang="en-US"/>
              <a:t>POSSIBLE ANSWERS</a:t>
            </a:r>
          </a:p>
          <a:p>
            <a:endParaRPr lang="en-US"/>
          </a:p>
          <a:p>
            <a:r>
              <a:rPr lang="en-US"/>
              <a:t>• Parent's Authority</a:t>
            </a:r>
          </a:p>
          <a:p>
            <a:r>
              <a:rPr lang="en-US"/>
              <a:t>• Threaten Harm</a:t>
            </a:r>
          </a:p>
          <a:p>
            <a:r>
              <a:rPr lang="en-US"/>
              <a:t>• Seems Normal</a:t>
            </a:r>
          </a:p>
          <a:p>
            <a:r>
              <a:rPr lang="en-US"/>
              <a:t>• Isolate Victim</a:t>
            </a:r>
          </a:p>
          <a:p>
            <a:r>
              <a:rPr lang="en-US"/>
              <a:t>• Drug &amp; Alcohol Use</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PARENTAL AUTHORITY</a:t>
            </a:r>
          </a:p>
          <a:p>
            <a:r>
              <a:rPr lang="en-US"/>
              <a:t>Parents who engage in trafficking can easily make their children comply because children naturally obey their parents. </a:t>
            </a:r>
          </a:p>
          <a:p>
            <a:endParaRPr lang="en-US"/>
          </a:p>
          <a:p>
            <a:r>
              <a:rPr lang="en-US"/>
              <a:t>• NORMALIZATION</a:t>
            </a:r>
          </a:p>
          <a:p>
            <a:r>
              <a:rPr lang="en-US"/>
              <a:t>When children are exposed to a family’s history of selling sex or if they live in a community where prostitution is common, they may see prostitution as a normal way to earn a living.</a:t>
            </a:r>
          </a:p>
          <a:p>
            <a:endParaRPr lang="en-US"/>
          </a:p>
          <a:p>
            <a:r>
              <a:rPr lang="en-US"/>
              <a:t>• COERCION</a:t>
            </a:r>
          </a:p>
          <a:p>
            <a:r>
              <a:rPr lang="en-US"/>
              <a:t>Intimidation through isolation, confinement, and abuse (physical, emotional, verbal, and sexual abuse) can cause a child to feel helpless and obey the family trafficker’s demands.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PARENTAL AUTHORITY</a:t>
            </a:r>
          </a:p>
          <a:p>
            <a:r>
              <a:rPr lang="en-US"/>
              <a:t>Parents who engage in trafficking can easily make their children comply because children naturally obey their parents. </a:t>
            </a:r>
          </a:p>
          <a:p>
            <a:endParaRPr lang="en-US"/>
          </a:p>
          <a:p>
            <a:r>
              <a:rPr lang="en-US"/>
              <a:t>• NORMALIZATION</a:t>
            </a:r>
          </a:p>
          <a:p>
            <a:r>
              <a:rPr lang="en-US"/>
              <a:t>When children are exposed to a family’s history of selling sex or if they live in a community where prostitution is common, they may see prostitution as a normal way to earn a living.</a:t>
            </a:r>
          </a:p>
          <a:p>
            <a:endParaRPr lang="en-US"/>
          </a:p>
          <a:p>
            <a:r>
              <a:rPr lang="en-US"/>
              <a:t>• COERCION</a:t>
            </a:r>
          </a:p>
          <a:p>
            <a:r>
              <a:rPr lang="en-US"/>
              <a:t>Intimidation through isolation, confinement, and abuse (physical, emotional, verbal, and sexual abuse) can cause a child to feel helpless and obey the family trafficker’s demands.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PARENTAL AUTHORITY</a:t>
            </a:r>
          </a:p>
          <a:p>
            <a:r>
              <a:rPr lang="en-US"/>
              <a:t>Parents who engage in trafficking can easily make their children comply because children naturally obey their parents. </a:t>
            </a:r>
          </a:p>
          <a:p>
            <a:endParaRPr lang="en-US"/>
          </a:p>
          <a:p>
            <a:r>
              <a:rPr lang="en-US"/>
              <a:t>• NORMALIZATION</a:t>
            </a:r>
          </a:p>
          <a:p>
            <a:r>
              <a:rPr lang="en-US"/>
              <a:t>When children are exposed to a family’s history of selling sex or if they live in a community where prostitution is common, they may see prostitution as a normal way to earn a living.</a:t>
            </a:r>
          </a:p>
          <a:p>
            <a:endParaRPr lang="en-US"/>
          </a:p>
          <a:p>
            <a:r>
              <a:rPr lang="en-US"/>
              <a:t>• COERCION</a:t>
            </a:r>
          </a:p>
          <a:p>
            <a:r>
              <a:rPr lang="en-US"/>
              <a:t>Intimidation through isolation, confinement, and abuse (physical, emotional, verbal, and sexual abuse) can cause a child to feel helpless and obey the family trafficker’s demands.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FINANCIAL PRESSURE</a:t>
            </a:r>
          </a:p>
          <a:p>
            <a:r>
              <a:rPr lang="en-US"/>
              <a:t>The family trafficker may require the youth to pay household expenses, using the threat of “no food” or the risk of “losing the family's home” to coerce the child into sex trafficking. </a:t>
            </a:r>
          </a:p>
          <a:p>
            <a:endParaRPr lang="en-US"/>
          </a:p>
          <a:p>
            <a:r>
              <a:rPr lang="en-US"/>
              <a:t>• DRUGS &amp; ALCHOHOL</a:t>
            </a:r>
          </a:p>
          <a:p>
            <a:r>
              <a:rPr lang="en-US"/>
              <a:t>Family traffickers may use alcohol and illegal drugs to gain control over a young person by causing memory loss through intoxication or dependence on the continuous supply of drugs through addiction.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FINANCIAL PRESSURE</a:t>
            </a:r>
          </a:p>
          <a:p>
            <a:r>
              <a:rPr lang="en-US"/>
              <a:t>The family trafficker may require the youth to pay household expenses, using the threat of “no food” or the risk of “losing the family's home” to coerce the child into sex trafficking. </a:t>
            </a:r>
          </a:p>
          <a:p>
            <a:endParaRPr lang="en-US"/>
          </a:p>
          <a:p>
            <a:r>
              <a:rPr lang="en-US"/>
              <a:t>• DRUGS &amp; ALCHOHOL</a:t>
            </a:r>
          </a:p>
          <a:p>
            <a:r>
              <a:rPr lang="en-US"/>
              <a:t>Family traffickers may use alcohol and illegal drugs to gain control over a young person by causing memory loss through intoxication or dependence on the continuous supply of drugs through addiction.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family traffickers, please refer to the last page of Lesson Plan #11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818760"/>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#11</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35472" y="5448300"/>
            <a:ext cx="17417056" cy="2580616"/>
          </a:xfrm>
          <a:prstGeom prst="rect">
            <a:avLst/>
          </a:prstGeom>
        </p:spPr>
        <p:txBody>
          <a:bodyPr lIns="0" tIns="0" rIns="0" bIns="0" rtlCol="0" anchor="t">
            <a:spAutoFit/>
          </a:bodyPr>
          <a:lstStyle/>
          <a:p>
            <a:pPr algn="ctr">
              <a:lnSpc>
                <a:spcPts val="11487"/>
              </a:lnSpc>
            </a:pPr>
            <a:r>
              <a:rPr lang="en-US" sz="12220" b="1">
                <a:solidFill>
                  <a:srgbClr val="FF6A00"/>
                </a:solidFill>
                <a:latin typeface="Cooperative Bold"/>
                <a:ea typeface="Cooperative Bold"/>
                <a:cs typeface="Cooperative Bold"/>
                <a:sym typeface="Cooperative Bold"/>
              </a:rPr>
              <a:t>family</a:t>
            </a:r>
          </a:p>
          <a:p>
            <a:pPr algn="ctr">
              <a:lnSpc>
                <a:spcPts val="8543"/>
              </a:lnSpc>
            </a:pPr>
            <a:r>
              <a:rPr lang="en-US" sz="9088" b="1">
                <a:solidFill>
                  <a:srgbClr val="FF6A00"/>
                </a:solidFill>
                <a:latin typeface="Poppins Medium 2 Bold"/>
                <a:ea typeface="Poppins Medium 2 Bold"/>
                <a:cs typeface="Poppins Medium 2 Bold"/>
                <a:sym typeface="Poppins Medium 2 Bold"/>
              </a:rPr>
              <a:t>SECRET</a:t>
            </a:r>
          </a:p>
        </p:txBody>
      </p:sp>
      <p:sp>
        <p:nvSpPr>
          <p:cNvPr id="8" name="Freeform 8"/>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394592" y="2715492"/>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2" name="Freeform 12"/>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
        <p:nvSpPr>
          <p:cNvPr id="13" name="TextBox 13"/>
          <p:cNvSpPr txBox="1"/>
          <p:nvPr/>
        </p:nvSpPr>
        <p:spPr>
          <a:xfrm>
            <a:off x="2718233" y="3848674"/>
            <a:ext cx="6943313" cy="5595204"/>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Predator</a:t>
            </a:r>
          </a:p>
          <a:p>
            <a:pPr marL="755649" lvl="1" indent="-377824" algn="l">
              <a:lnSpc>
                <a:spcPts val="5599"/>
              </a:lnSpc>
              <a:buFont typeface="Arial"/>
              <a:buChar char="•"/>
            </a:pPr>
            <a:r>
              <a:rPr lang="en-US" sz="3499" b="1">
                <a:solidFill>
                  <a:srgbClr val="FBFDFD"/>
                </a:solidFill>
                <a:latin typeface="Roboto Bold"/>
                <a:ea typeface="Roboto Bold"/>
                <a:cs typeface="Roboto Bold"/>
                <a:sym typeface="Roboto Bold"/>
              </a:rPr>
              <a:t>Family Trafficking</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Child Abuse</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Child Exploitation</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Mind Control</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Generational</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Influence   </a:t>
            </a:r>
            <a:r>
              <a:rPr lang="en-US" sz="3499">
                <a:solidFill>
                  <a:srgbClr val="004F59"/>
                </a:solidFill>
                <a:latin typeface="Roboto"/>
                <a:ea typeface="Roboto"/>
                <a:cs typeface="Roboto"/>
                <a:sym typeface="Roboto"/>
              </a:rPr>
              <a:t>  </a:t>
            </a:r>
          </a:p>
          <a:p>
            <a:pPr algn="l">
              <a:lnSpc>
                <a:spcPts val="5573"/>
              </a:lnSpc>
            </a:pPr>
            <a:r>
              <a:rPr lang="en-US" sz="3483">
                <a:solidFill>
                  <a:srgbClr val="FFFFFF"/>
                </a:solidFill>
                <a:latin typeface="Roboto"/>
                <a:ea typeface="Roboto"/>
                <a:cs typeface="Roboto"/>
                <a:sym typeface="Roboto"/>
              </a:rPr>
              <a:t>      </a:t>
            </a:r>
          </a:p>
        </p:txBody>
      </p:sp>
      <p:sp>
        <p:nvSpPr>
          <p:cNvPr id="14" name="TextBox 14"/>
          <p:cNvSpPr txBox="1"/>
          <p:nvPr/>
        </p:nvSpPr>
        <p:spPr>
          <a:xfrm>
            <a:off x="2821258" y="274359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5" name="TextBox 15"/>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who injures, abuses, or takes advantage of others for personal gain or profit.</a:t>
            </a:r>
          </a:p>
        </p:txBody>
      </p:sp>
      <p:grpSp>
        <p:nvGrpSpPr>
          <p:cNvPr id="9" name="Group 9"/>
          <p:cNvGrpSpPr/>
          <p:nvPr/>
        </p:nvGrpSpPr>
        <p:grpSpPr>
          <a:xfrm>
            <a:off x="1480713" y="3637496"/>
            <a:ext cx="4753259" cy="904943"/>
            <a:chOff x="0" y="0"/>
            <a:chExt cx="1251887" cy="238339"/>
          </a:xfrm>
        </p:grpSpPr>
        <p:sp>
          <p:nvSpPr>
            <p:cNvPr id="10" name="Freeform 10"/>
            <p:cNvSpPr/>
            <p:nvPr/>
          </p:nvSpPr>
          <p:spPr>
            <a:xfrm>
              <a:off x="0" y="0"/>
              <a:ext cx="1251887" cy="238339"/>
            </a:xfrm>
            <a:custGeom>
              <a:avLst/>
              <a:gdLst/>
              <a:ahLst/>
              <a:cxnLst/>
              <a:rect l="l" t="t" r="r" b="b"/>
              <a:pathLst>
                <a:path w="1251887" h="238339">
                  <a:moveTo>
                    <a:pt x="0" y="0"/>
                  </a:moveTo>
                  <a:lnTo>
                    <a:pt x="1251887" y="0"/>
                  </a:lnTo>
                  <a:lnTo>
                    <a:pt x="125188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5188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PREDATOR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399217"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Family trafficking involves a family member who manipulates, tricks, or pressures the family’s child into sexual exploitation or labor in exchange for money, drugs, or favors.</a:t>
            </a:r>
          </a:p>
        </p:txBody>
      </p:sp>
      <p:grpSp>
        <p:nvGrpSpPr>
          <p:cNvPr id="9" name="Group 9"/>
          <p:cNvGrpSpPr/>
          <p:nvPr/>
        </p:nvGrpSpPr>
        <p:grpSpPr>
          <a:xfrm>
            <a:off x="1480713" y="3637496"/>
            <a:ext cx="8416966" cy="904943"/>
            <a:chOff x="0" y="0"/>
            <a:chExt cx="2216814" cy="238339"/>
          </a:xfrm>
        </p:grpSpPr>
        <p:sp>
          <p:nvSpPr>
            <p:cNvPr id="10" name="Freeform 10"/>
            <p:cNvSpPr/>
            <p:nvPr/>
          </p:nvSpPr>
          <p:spPr>
            <a:xfrm>
              <a:off x="0" y="0"/>
              <a:ext cx="2216814" cy="238339"/>
            </a:xfrm>
            <a:custGeom>
              <a:avLst/>
              <a:gdLst/>
              <a:ahLst/>
              <a:cxnLst/>
              <a:rect l="l" t="t" r="r" b="b"/>
              <a:pathLst>
                <a:path w="2216814" h="238339">
                  <a:moveTo>
                    <a:pt x="0" y="0"/>
                  </a:moveTo>
                  <a:lnTo>
                    <a:pt x="2216814" y="0"/>
                  </a:lnTo>
                  <a:lnTo>
                    <a:pt x="221681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21681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7881903"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FAMILY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sp>
        <p:nvSpPr>
          <p:cNvPr id="6" name="TextBox 6"/>
          <p:cNvSpPr txBox="1"/>
          <p:nvPr/>
        </p:nvSpPr>
        <p:spPr>
          <a:xfrm>
            <a:off x="1150491" y="1109322"/>
            <a:ext cx="775826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OF ABUSE</a:t>
            </a:r>
          </a:p>
        </p:txBody>
      </p:sp>
      <p:grpSp>
        <p:nvGrpSpPr>
          <p:cNvPr id="7" name="Group 7"/>
          <p:cNvGrpSpPr/>
          <p:nvPr/>
        </p:nvGrpSpPr>
        <p:grpSpPr>
          <a:xfrm>
            <a:off x="2004143" y="4810687"/>
            <a:ext cx="11321835" cy="1982972"/>
            <a:chOff x="0" y="0"/>
            <a:chExt cx="2981882" cy="522264"/>
          </a:xfrm>
        </p:grpSpPr>
        <p:sp>
          <p:nvSpPr>
            <p:cNvPr id="8" name="Freeform 8"/>
            <p:cNvSpPr/>
            <p:nvPr/>
          </p:nvSpPr>
          <p:spPr>
            <a:xfrm>
              <a:off x="0" y="0"/>
              <a:ext cx="2981882" cy="522264"/>
            </a:xfrm>
            <a:custGeom>
              <a:avLst/>
              <a:gdLst/>
              <a:ahLst/>
              <a:cxnLst/>
              <a:rect l="l" t="t" r="r" b="b"/>
              <a:pathLst>
                <a:path w="2981882" h="522264">
                  <a:moveTo>
                    <a:pt x="0" y="0"/>
                  </a:moveTo>
                  <a:lnTo>
                    <a:pt x="2981882" y="0"/>
                  </a:lnTo>
                  <a:lnTo>
                    <a:pt x="2981882" y="522264"/>
                  </a:lnTo>
                  <a:lnTo>
                    <a:pt x="0" y="522264"/>
                  </a:lnTo>
                  <a:close/>
                </a:path>
              </a:pathLst>
            </a:custGeom>
            <a:solidFill>
              <a:srgbClr val="303030"/>
            </a:solidFill>
          </p:spPr>
          <p:txBody>
            <a:bodyPr/>
            <a:lstStyle/>
            <a:p>
              <a:endParaRPr lang="en-US"/>
            </a:p>
          </p:txBody>
        </p:sp>
        <p:sp>
          <p:nvSpPr>
            <p:cNvPr id="9" name="TextBox 9"/>
            <p:cNvSpPr txBox="1"/>
            <p:nvPr/>
          </p:nvSpPr>
          <p:spPr>
            <a:xfrm>
              <a:off x="0" y="-76200"/>
              <a:ext cx="2981882" cy="59846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423437" y="4936259"/>
            <a:ext cx="11935621" cy="1623115"/>
          </a:xfrm>
          <a:prstGeom prst="rect">
            <a:avLst/>
          </a:prstGeom>
        </p:spPr>
        <p:txBody>
          <a:bodyPr lIns="0" tIns="0" rIns="0" bIns="0" rtlCol="0" anchor="t">
            <a:spAutoFit/>
          </a:bodyPr>
          <a:lstStyle/>
          <a:p>
            <a:pPr algn="l">
              <a:lnSpc>
                <a:spcPts val="6599"/>
              </a:lnSpc>
            </a:pPr>
            <a:r>
              <a:rPr lang="en-US" sz="4399" b="1">
                <a:solidFill>
                  <a:srgbClr val="FFFFFF"/>
                </a:solidFill>
                <a:latin typeface="Roboto Bold"/>
                <a:ea typeface="Roboto Bold"/>
                <a:cs typeface="Roboto Bold"/>
                <a:sym typeface="Roboto Bold"/>
              </a:rPr>
              <a:t>At what age are children most commonly trafficked by a family member?</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5069612" y="9077203"/>
            <a:ext cx="6863577" cy="417249"/>
          </a:xfrm>
          <a:prstGeom prst="rect">
            <a:avLst/>
          </a:prstGeom>
        </p:spPr>
        <p:txBody>
          <a:bodyPr lIns="0" tIns="0" rIns="0" bIns="0" rtlCol="0" anchor="t">
            <a:spAutoFit/>
          </a:bodyPr>
          <a:lstStyle/>
          <a:p>
            <a:pPr algn="l">
              <a:lnSpc>
                <a:spcPts val="1680"/>
              </a:lnSpc>
              <a:spcBef>
                <a:spcPct val="0"/>
              </a:spcBef>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18. Institute for Shelter Care.</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313644"/>
            <a:ext cx="17574656" cy="9558772"/>
          </a:xfrm>
          <a:custGeom>
            <a:avLst/>
            <a:gdLst/>
            <a:ahLst/>
            <a:cxnLst/>
            <a:rect l="l" t="t" r="r" b="b"/>
            <a:pathLst>
              <a:path w="17574656" h="9558772">
                <a:moveTo>
                  <a:pt x="0" y="0"/>
                </a:moveTo>
                <a:lnTo>
                  <a:pt x="17574656" y="0"/>
                </a:lnTo>
                <a:lnTo>
                  <a:pt x="17574656" y="9558772"/>
                </a:lnTo>
                <a:lnTo>
                  <a:pt x="0" y="9558772"/>
                </a:lnTo>
                <a:lnTo>
                  <a:pt x="0" y="0"/>
                </a:lnTo>
                <a:close/>
              </a:path>
            </a:pathLst>
          </a:custGeom>
          <a:blipFill>
            <a:blip r:embed="rId3"/>
            <a:stretch>
              <a:fillRect t="-921" b="-2904"/>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grpSp>
        <p:nvGrpSpPr>
          <p:cNvPr id="4" name="Group 4"/>
          <p:cNvGrpSpPr/>
          <p:nvPr/>
        </p:nvGrpSpPr>
        <p:grpSpPr>
          <a:xfrm>
            <a:off x="5343260" y="8468780"/>
            <a:ext cx="8652191" cy="904943"/>
            <a:chOff x="0" y="0"/>
            <a:chExt cx="2278766" cy="238339"/>
          </a:xfrm>
        </p:grpSpPr>
        <p:sp>
          <p:nvSpPr>
            <p:cNvPr id="5" name="Freeform 5"/>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sp>
        <p:nvSpPr>
          <p:cNvPr id="6" name="TextBox 6"/>
          <p:cNvSpPr txBox="1"/>
          <p:nvPr/>
        </p:nvSpPr>
        <p:spPr>
          <a:xfrm>
            <a:off x="1150491" y="1109322"/>
            <a:ext cx="695368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VICTIM</a:t>
            </a:r>
          </a:p>
        </p:txBody>
      </p:sp>
      <p:grpSp>
        <p:nvGrpSpPr>
          <p:cNvPr id="7" name="Group 7"/>
          <p:cNvGrpSpPr/>
          <p:nvPr/>
        </p:nvGrpSpPr>
        <p:grpSpPr>
          <a:xfrm>
            <a:off x="1935428" y="4808430"/>
            <a:ext cx="10576282" cy="1845437"/>
            <a:chOff x="0" y="0"/>
            <a:chExt cx="2785523" cy="486041"/>
          </a:xfrm>
        </p:grpSpPr>
        <p:sp>
          <p:nvSpPr>
            <p:cNvPr id="8" name="Freeform 8"/>
            <p:cNvSpPr/>
            <p:nvPr/>
          </p:nvSpPr>
          <p:spPr>
            <a:xfrm>
              <a:off x="0" y="0"/>
              <a:ext cx="2785523" cy="486041"/>
            </a:xfrm>
            <a:custGeom>
              <a:avLst/>
              <a:gdLst/>
              <a:ahLst/>
              <a:cxnLst/>
              <a:rect l="l" t="t" r="r" b="b"/>
              <a:pathLst>
                <a:path w="2785523" h="486041">
                  <a:moveTo>
                    <a:pt x="0" y="0"/>
                  </a:moveTo>
                  <a:lnTo>
                    <a:pt x="2785523" y="0"/>
                  </a:lnTo>
                  <a:lnTo>
                    <a:pt x="2785523" y="486041"/>
                  </a:lnTo>
                  <a:lnTo>
                    <a:pt x="0" y="486041"/>
                  </a:lnTo>
                  <a:close/>
                </a:path>
              </a:pathLst>
            </a:custGeom>
            <a:solidFill>
              <a:srgbClr val="303030"/>
            </a:solidFill>
          </p:spPr>
          <p:txBody>
            <a:bodyPr/>
            <a:lstStyle/>
            <a:p>
              <a:endParaRPr lang="en-US"/>
            </a:p>
          </p:txBody>
        </p:sp>
        <p:sp>
          <p:nvSpPr>
            <p:cNvPr id="9" name="TextBox 9"/>
            <p:cNvSpPr txBox="1"/>
            <p:nvPr/>
          </p:nvSpPr>
          <p:spPr>
            <a:xfrm>
              <a:off x="0" y="-76200"/>
              <a:ext cx="2785523" cy="56224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459340" y="4852916"/>
            <a:ext cx="9728370" cy="1623115"/>
          </a:xfrm>
          <a:prstGeom prst="rect">
            <a:avLst/>
          </a:prstGeom>
        </p:spPr>
        <p:txBody>
          <a:bodyPr lIns="0" tIns="0" rIns="0" bIns="0" rtlCol="0" anchor="t">
            <a:spAutoFit/>
          </a:bodyPr>
          <a:lstStyle/>
          <a:p>
            <a:pPr algn="l">
              <a:lnSpc>
                <a:spcPts val="6599"/>
              </a:lnSpc>
            </a:pPr>
            <a:r>
              <a:rPr lang="en-US" sz="4399" b="1">
                <a:solidFill>
                  <a:srgbClr val="FFFFFF"/>
                </a:solidFill>
                <a:latin typeface="Roboto Bold"/>
                <a:ea typeface="Roboto Bold"/>
                <a:cs typeface="Roboto Bold"/>
                <a:sym typeface="Roboto Bold"/>
              </a:rPr>
              <a:t>About what percent of victims are trafficked by a family member?</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3868767" y="9229725"/>
            <a:ext cx="8866128" cy="207672"/>
          </a:xfrm>
          <a:prstGeom prst="rect">
            <a:avLst/>
          </a:prstGeom>
        </p:spPr>
        <p:txBody>
          <a:bodyPr lIns="0" tIns="0" rIns="0" bIns="0" rtlCol="0" anchor="t">
            <a:spAutoFit/>
          </a:bodyPr>
          <a:lstStyle/>
          <a:p>
            <a:pPr algn="ctr">
              <a:lnSpc>
                <a:spcPts val="1680"/>
              </a:lnSpc>
              <a:spcBef>
                <a:spcPct val="0"/>
              </a:spcBef>
            </a:pPr>
            <a:r>
              <a:rPr lang="en-US" sz="1200">
                <a:solidFill>
                  <a:srgbClr val="004F59"/>
                </a:solidFill>
                <a:latin typeface="Roboto"/>
                <a:ea typeface="Roboto"/>
                <a:cs typeface="Roboto"/>
                <a:sym typeface="Roboto"/>
              </a:rPr>
              <a:t>Polaris Project (n.d.), Human Trafficking Trends in 2020, National Human Trafficking Hotline.</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645408" y="1028700"/>
            <a:ext cx="5613892" cy="3149781"/>
            <a:chOff x="0" y="0"/>
            <a:chExt cx="1797235" cy="1008373"/>
          </a:xfrm>
        </p:grpSpPr>
        <p:sp>
          <p:nvSpPr>
            <p:cNvPr id="5" name="Freeform 5"/>
            <p:cNvSpPr/>
            <p:nvPr/>
          </p:nvSpPr>
          <p:spPr>
            <a:xfrm>
              <a:off x="0" y="0"/>
              <a:ext cx="1797235" cy="1008373"/>
            </a:xfrm>
            <a:custGeom>
              <a:avLst/>
              <a:gdLst/>
              <a:ahLst/>
              <a:cxnLst/>
              <a:rect l="l" t="t" r="r" b="b"/>
              <a:pathLst>
                <a:path w="1797235" h="1008373">
                  <a:moveTo>
                    <a:pt x="0" y="0"/>
                  </a:moveTo>
                  <a:lnTo>
                    <a:pt x="1797235" y="0"/>
                  </a:lnTo>
                  <a:lnTo>
                    <a:pt x="1797235" y="1008373"/>
                  </a:lnTo>
                  <a:lnTo>
                    <a:pt x="0" y="1008373"/>
                  </a:lnTo>
                  <a:close/>
                </a:path>
              </a:pathLst>
            </a:custGeom>
            <a:solidFill>
              <a:srgbClr val="FFFFFF"/>
            </a:solidFill>
          </p:spPr>
          <p:txBody>
            <a:bodyPr/>
            <a:lstStyle/>
            <a:p>
              <a:endParaRPr lang="en-US"/>
            </a:p>
          </p:txBody>
        </p:sp>
        <p:sp>
          <p:nvSpPr>
            <p:cNvPr id="6" name="TextBox 6"/>
            <p:cNvSpPr txBox="1"/>
            <p:nvPr/>
          </p:nvSpPr>
          <p:spPr>
            <a:xfrm>
              <a:off x="0" y="-47625"/>
              <a:ext cx="1797235" cy="1055998"/>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131441" y="4688336"/>
            <a:ext cx="14190876" cy="2177568"/>
            <a:chOff x="0" y="0"/>
            <a:chExt cx="3737515" cy="573516"/>
          </a:xfrm>
        </p:grpSpPr>
        <p:sp>
          <p:nvSpPr>
            <p:cNvPr id="8" name="Freeform 8"/>
            <p:cNvSpPr/>
            <p:nvPr/>
          </p:nvSpPr>
          <p:spPr>
            <a:xfrm>
              <a:off x="0" y="0"/>
              <a:ext cx="3737515" cy="573516"/>
            </a:xfrm>
            <a:custGeom>
              <a:avLst/>
              <a:gdLst/>
              <a:ahLst/>
              <a:cxnLst/>
              <a:rect l="l" t="t" r="r" b="b"/>
              <a:pathLst>
                <a:path w="3737515" h="573516">
                  <a:moveTo>
                    <a:pt x="0" y="0"/>
                  </a:moveTo>
                  <a:lnTo>
                    <a:pt x="3737515" y="0"/>
                  </a:lnTo>
                  <a:lnTo>
                    <a:pt x="3737515" y="573516"/>
                  </a:lnTo>
                  <a:lnTo>
                    <a:pt x="0" y="573516"/>
                  </a:lnTo>
                  <a:close/>
                </a:path>
              </a:pathLst>
            </a:custGeom>
            <a:solidFill>
              <a:srgbClr val="303030"/>
            </a:solidFill>
          </p:spPr>
          <p:txBody>
            <a:bodyPr/>
            <a:lstStyle/>
            <a:p>
              <a:endParaRPr lang="en-US"/>
            </a:p>
          </p:txBody>
        </p:sp>
        <p:sp>
          <p:nvSpPr>
            <p:cNvPr id="9" name="TextBox 9"/>
            <p:cNvSpPr txBox="1"/>
            <p:nvPr/>
          </p:nvSpPr>
          <p:spPr>
            <a:xfrm>
              <a:off x="0" y="-76200"/>
              <a:ext cx="3737515" cy="64971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Freeform 13"/>
          <p:cNvSpPr/>
          <p:nvPr/>
        </p:nvSpPr>
        <p:spPr>
          <a:xfrm>
            <a:off x="11830363" y="1233147"/>
            <a:ext cx="5233593" cy="2714926"/>
          </a:xfrm>
          <a:custGeom>
            <a:avLst/>
            <a:gdLst/>
            <a:ahLst/>
            <a:cxnLst/>
            <a:rect l="l" t="t" r="r" b="b"/>
            <a:pathLst>
              <a:path w="5233593" h="2714926">
                <a:moveTo>
                  <a:pt x="0" y="0"/>
                </a:moveTo>
                <a:lnTo>
                  <a:pt x="5233593" y="0"/>
                </a:lnTo>
                <a:lnTo>
                  <a:pt x="5233593" y="2714927"/>
                </a:lnTo>
                <a:lnTo>
                  <a:pt x="0" y="2714927"/>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PROTECTIVE FACTORS</a:t>
            </a:r>
          </a:p>
        </p:txBody>
      </p:sp>
      <p:sp>
        <p:nvSpPr>
          <p:cNvPr id="15" name="TextBox 15"/>
          <p:cNvSpPr txBox="1"/>
          <p:nvPr/>
        </p:nvSpPr>
        <p:spPr>
          <a:xfrm>
            <a:off x="1584951" y="4924256"/>
            <a:ext cx="1412717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examples of living in a healthy family environment that protects children from predators?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721968"/>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Surrounded by trustworthy and </a:t>
            </a:r>
            <a:r>
              <a:rPr lang="en-US" sz="4200" b="1">
                <a:solidFill>
                  <a:srgbClr val="FF5757"/>
                </a:solidFill>
                <a:latin typeface="Roboto Bold"/>
                <a:ea typeface="Roboto Bold"/>
                <a:cs typeface="Roboto Bold"/>
                <a:sym typeface="Roboto Bold"/>
              </a:rPr>
              <a:t>supportive</a:t>
            </a:r>
            <a:r>
              <a:rPr lang="en-US" sz="4200" b="1">
                <a:solidFill>
                  <a:srgbClr val="004F59"/>
                </a:solidFill>
                <a:latin typeface="Roboto Bold"/>
                <a:ea typeface="Roboto Bold"/>
                <a:cs typeface="Roboto Bold"/>
                <a:sym typeface="Roboto Bold"/>
              </a:rPr>
              <a:t> </a:t>
            </a:r>
            <a:r>
              <a:rPr lang="en-US" sz="4200" b="1">
                <a:solidFill>
                  <a:srgbClr val="FF5757"/>
                </a:solidFill>
                <a:latin typeface="Roboto Bold"/>
                <a:ea typeface="Roboto Bold"/>
                <a:cs typeface="Roboto Bold"/>
                <a:sym typeface="Roboto Bold"/>
              </a:rPr>
              <a:t>adults</a:t>
            </a:r>
            <a:r>
              <a:rPr lang="en-US" sz="4200" b="1">
                <a:solidFill>
                  <a:srgbClr val="004F59"/>
                </a:solidFill>
                <a:latin typeface="Roboto Bold"/>
                <a:ea typeface="Roboto Bold"/>
                <a:cs typeface="Roboto Bold"/>
                <a:sym typeface="Roboto Bold"/>
              </a:rPr>
              <a:t>.</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1464891"/>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Surrounded by trustworthy and supportive adults.</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Have strong, </a:t>
            </a:r>
            <a:r>
              <a:rPr lang="en-US" sz="4200" b="1">
                <a:solidFill>
                  <a:srgbClr val="FF5757"/>
                </a:solidFill>
                <a:latin typeface="Roboto Bold"/>
                <a:ea typeface="Roboto Bold"/>
                <a:cs typeface="Roboto Bold"/>
                <a:sym typeface="Roboto Bold"/>
              </a:rPr>
              <a:t>positive relationships</a:t>
            </a:r>
            <a:r>
              <a:rPr lang="en-US" sz="4200" b="1">
                <a:solidFill>
                  <a:srgbClr val="004F59"/>
                </a:solidFill>
                <a:latin typeface="Roboto Bold"/>
                <a:ea typeface="Roboto Bold"/>
                <a:cs typeface="Roboto Bold"/>
                <a:sym typeface="Roboto Bold"/>
              </a:rPr>
              <a:t> with family and friends.</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2207814"/>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Surrounded by trustworthy and supportive adults.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Have strong, positive relationships with family and friends.</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Live in a household with </a:t>
            </a:r>
            <a:r>
              <a:rPr lang="en-US" sz="4200" b="1">
                <a:solidFill>
                  <a:srgbClr val="FF5757"/>
                </a:solidFill>
                <a:latin typeface="Roboto Bold"/>
                <a:ea typeface="Roboto Bold"/>
                <a:cs typeface="Roboto Bold"/>
                <a:sym typeface="Roboto Bold"/>
              </a:rPr>
              <a:t>stable family finances</a:t>
            </a:r>
            <a:r>
              <a:rPr lang="en-US" sz="4200" b="1">
                <a:solidFill>
                  <a:srgbClr val="004F59"/>
                </a:solidFill>
                <a:latin typeface="Roboto Bold"/>
                <a:ea typeface="Roboto Bold"/>
                <a:cs typeface="Roboto Bold"/>
                <a:sym typeface="Roboto Bold"/>
              </a:rPr>
              <a:t>.</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56804" y="1419794"/>
            <a:ext cx="15787901"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2950737"/>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Surrounded by trustworthy and supportive adults.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Have strong, positive relationships with family and friends.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 in a household with stable family finances.</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Experience </a:t>
            </a:r>
            <a:r>
              <a:rPr lang="en-US" sz="4200" b="1">
                <a:solidFill>
                  <a:srgbClr val="FF5757"/>
                </a:solidFill>
                <a:latin typeface="Roboto Bold"/>
                <a:ea typeface="Roboto Bold"/>
                <a:cs typeface="Roboto Bold"/>
                <a:sym typeface="Roboto Bold"/>
              </a:rPr>
              <a:t>healthy </a:t>
            </a:r>
            <a:r>
              <a:rPr lang="en-US" sz="4200" b="1">
                <a:solidFill>
                  <a:srgbClr val="004F59"/>
                </a:solidFill>
                <a:latin typeface="Roboto Bold"/>
                <a:ea typeface="Roboto Bold"/>
                <a:cs typeface="Roboto Bold"/>
                <a:sym typeface="Roboto Bold"/>
              </a:rPr>
              <a:t>physical and mental well-being.</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369366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Surrounded by trustworthy and supportive adults.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Have strong, positive relationships with family and friends.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 in a household with stable family finances.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 healthy physical and mental well-being.</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Encouraged to learn and </a:t>
            </a:r>
            <a:r>
              <a:rPr lang="en-US" sz="4200" b="1">
                <a:solidFill>
                  <a:srgbClr val="FF5757"/>
                </a:solidFill>
                <a:latin typeface="Roboto Bold"/>
                <a:ea typeface="Roboto Bold"/>
                <a:cs typeface="Roboto Bold"/>
                <a:sym typeface="Roboto Bold"/>
              </a:rPr>
              <a:t>grow academically</a:t>
            </a:r>
            <a:r>
              <a:rPr lang="en-US" sz="4200" b="1">
                <a:solidFill>
                  <a:srgbClr val="004F59"/>
                </a:solidFill>
                <a:latin typeface="Roboto Bold"/>
                <a:ea typeface="Roboto Bold"/>
                <a:cs typeface="Roboto Bold"/>
                <a:sym typeface="Roboto Bold"/>
              </a:rPr>
              <a:t>.</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PROTECTIVE FACTORS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grpSp>
        <p:nvGrpSpPr>
          <p:cNvPr id="6" name="Group 6"/>
          <p:cNvGrpSpPr/>
          <p:nvPr/>
        </p:nvGrpSpPr>
        <p:grpSpPr>
          <a:xfrm>
            <a:off x="1480713" y="3019805"/>
            <a:ext cx="7483408" cy="904943"/>
            <a:chOff x="0" y="0"/>
            <a:chExt cx="1970939" cy="238339"/>
          </a:xfrm>
        </p:grpSpPr>
        <p:sp>
          <p:nvSpPr>
            <p:cNvPr id="7" name="Freeform 7"/>
            <p:cNvSpPr/>
            <p:nvPr/>
          </p:nvSpPr>
          <p:spPr>
            <a:xfrm>
              <a:off x="0" y="0"/>
              <a:ext cx="1970939" cy="238339"/>
            </a:xfrm>
            <a:custGeom>
              <a:avLst/>
              <a:gdLst/>
              <a:ahLst/>
              <a:cxnLst/>
              <a:rect l="l" t="t" r="r" b="b"/>
              <a:pathLst>
                <a:path w="1970939" h="238339">
                  <a:moveTo>
                    <a:pt x="0" y="0"/>
                  </a:moveTo>
                  <a:lnTo>
                    <a:pt x="1970939" y="0"/>
                  </a:lnTo>
                  <a:lnTo>
                    <a:pt x="197093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7093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916901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Safe Childhood Upbringing</a:t>
            </a:r>
          </a:p>
        </p:txBody>
      </p:sp>
      <p:sp>
        <p:nvSpPr>
          <p:cNvPr id="10" name="TextBox 10"/>
          <p:cNvSpPr txBox="1"/>
          <p:nvPr/>
        </p:nvSpPr>
        <p:spPr>
          <a:xfrm>
            <a:off x="1480713" y="4074570"/>
            <a:ext cx="15778587" cy="4436583"/>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Surrounded by trustworthy and supportive adults.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Have strong, positive relationships with family and friends.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 in a household with stable family finances.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 healthy physical and mental well-being.</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Encouraged to learn and grow academically.</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Aware of </a:t>
            </a:r>
            <a:r>
              <a:rPr lang="en-US" sz="4200" b="1">
                <a:solidFill>
                  <a:srgbClr val="FF5757"/>
                </a:solidFill>
                <a:latin typeface="Roboto Bold"/>
                <a:ea typeface="Roboto Bold"/>
                <a:cs typeface="Roboto Bold"/>
                <a:sym typeface="Roboto Bold"/>
              </a:rPr>
              <a:t>warning signs</a:t>
            </a:r>
            <a:r>
              <a:rPr lang="en-US" sz="4200" b="1">
                <a:solidFill>
                  <a:srgbClr val="004F59"/>
                </a:solidFill>
                <a:latin typeface="Roboto Bold"/>
                <a:ea typeface="Roboto Bold"/>
                <a:cs typeface="Roboto Bold"/>
                <a:sym typeface="Roboto Bold"/>
              </a:rPr>
              <a:t> of potentially dangerous situations.</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123411" y="1028700"/>
            <a:ext cx="3135889" cy="3478260"/>
            <a:chOff x="0" y="0"/>
            <a:chExt cx="1144508" cy="1269464"/>
          </a:xfrm>
        </p:grpSpPr>
        <p:sp>
          <p:nvSpPr>
            <p:cNvPr id="5" name="Freeform 5"/>
            <p:cNvSpPr/>
            <p:nvPr/>
          </p:nvSpPr>
          <p:spPr>
            <a:xfrm>
              <a:off x="0" y="0"/>
              <a:ext cx="1144508" cy="1269464"/>
            </a:xfrm>
            <a:custGeom>
              <a:avLst/>
              <a:gdLst/>
              <a:ahLst/>
              <a:cxnLst/>
              <a:rect l="l" t="t" r="r" b="b"/>
              <a:pathLst>
                <a:path w="1144508" h="1269464">
                  <a:moveTo>
                    <a:pt x="0" y="0"/>
                  </a:moveTo>
                  <a:lnTo>
                    <a:pt x="1144508" y="0"/>
                  </a:lnTo>
                  <a:lnTo>
                    <a:pt x="1144508" y="1269464"/>
                  </a:lnTo>
                  <a:lnTo>
                    <a:pt x="0" y="1269464"/>
                  </a:lnTo>
                  <a:close/>
                </a:path>
              </a:pathLst>
            </a:custGeom>
            <a:solidFill>
              <a:srgbClr val="FFFFFF"/>
            </a:solidFill>
          </p:spPr>
          <p:txBody>
            <a:bodyPr/>
            <a:lstStyle/>
            <a:p>
              <a:endParaRPr lang="en-US"/>
            </a:p>
          </p:txBody>
        </p:sp>
        <p:sp>
          <p:nvSpPr>
            <p:cNvPr id="6" name="TextBox 6"/>
            <p:cNvSpPr txBox="1"/>
            <p:nvPr/>
          </p:nvSpPr>
          <p:spPr>
            <a:xfrm>
              <a:off x="0" y="-47625"/>
              <a:ext cx="1144508" cy="1317089"/>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316793" y="4827213"/>
            <a:ext cx="12552842" cy="2177568"/>
            <a:chOff x="0" y="0"/>
            <a:chExt cx="3306098" cy="573516"/>
          </a:xfrm>
        </p:grpSpPr>
        <p:sp>
          <p:nvSpPr>
            <p:cNvPr id="8" name="Freeform 8"/>
            <p:cNvSpPr/>
            <p:nvPr/>
          </p:nvSpPr>
          <p:spPr>
            <a:xfrm>
              <a:off x="0" y="0"/>
              <a:ext cx="3306098" cy="573516"/>
            </a:xfrm>
            <a:custGeom>
              <a:avLst/>
              <a:gdLst/>
              <a:ahLst/>
              <a:cxnLst/>
              <a:rect l="l" t="t" r="r" b="b"/>
              <a:pathLst>
                <a:path w="3306098" h="573516">
                  <a:moveTo>
                    <a:pt x="0" y="0"/>
                  </a:moveTo>
                  <a:lnTo>
                    <a:pt x="3306098" y="0"/>
                  </a:lnTo>
                  <a:lnTo>
                    <a:pt x="3306098" y="573516"/>
                  </a:lnTo>
                  <a:lnTo>
                    <a:pt x="0" y="573516"/>
                  </a:lnTo>
                  <a:close/>
                </a:path>
              </a:pathLst>
            </a:custGeom>
            <a:solidFill>
              <a:srgbClr val="303030"/>
            </a:solidFill>
          </p:spPr>
          <p:txBody>
            <a:bodyPr/>
            <a:lstStyle/>
            <a:p>
              <a:endParaRPr lang="en-US"/>
            </a:p>
          </p:txBody>
        </p:sp>
        <p:sp>
          <p:nvSpPr>
            <p:cNvPr id="9" name="TextBox 9"/>
            <p:cNvSpPr txBox="1"/>
            <p:nvPr/>
          </p:nvSpPr>
          <p:spPr>
            <a:xfrm>
              <a:off x="0" y="-76200"/>
              <a:ext cx="3306098" cy="64971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3" name="Freeform 13"/>
          <p:cNvSpPr/>
          <p:nvPr/>
        </p:nvSpPr>
        <p:spPr>
          <a:xfrm>
            <a:off x="14250214" y="1158010"/>
            <a:ext cx="2883761" cy="3219640"/>
          </a:xfrm>
          <a:custGeom>
            <a:avLst/>
            <a:gdLst/>
            <a:ahLst/>
            <a:cxnLst/>
            <a:rect l="l" t="t" r="r" b="b"/>
            <a:pathLst>
              <a:path w="2883761" h="3219640">
                <a:moveTo>
                  <a:pt x="0" y="0"/>
                </a:moveTo>
                <a:lnTo>
                  <a:pt x="2883761" y="0"/>
                </a:lnTo>
                <a:lnTo>
                  <a:pt x="2883761" y="3219640"/>
                </a:lnTo>
                <a:lnTo>
                  <a:pt x="0" y="3219640"/>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RISK FACTORS</a:t>
            </a:r>
          </a:p>
        </p:txBody>
      </p:sp>
      <p:sp>
        <p:nvSpPr>
          <p:cNvPr id="15" name="TextBox 15"/>
          <p:cNvSpPr txBox="1"/>
          <p:nvPr/>
        </p:nvSpPr>
        <p:spPr>
          <a:xfrm>
            <a:off x="1770303" y="5063133"/>
            <a:ext cx="1183532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examples of ‘harsh circumstances’ that increase the risk of family trafficking?</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3019805"/>
            <a:ext cx="6592623" cy="904943"/>
            <a:chOff x="0" y="0"/>
            <a:chExt cx="1736329" cy="238339"/>
          </a:xfrm>
        </p:grpSpPr>
        <p:sp>
          <p:nvSpPr>
            <p:cNvPr id="8" name="Freeform 8"/>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251590" y="4074570"/>
            <a:ext cx="16600937" cy="721968"/>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Struggles with emotional challenges, like </a:t>
            </a:r>
            <a:r>
              <a:rPr lang="en-US" sz="4200" b="1">
                <a:solidFill>
                  <a:srgbClr val="FF5757"/>
                </a:solidFill>
                <a:latin typeface="Roboto Bold"/>
                <a:ea typeface="Roboto Bold"/>
                <a:cs typeface="Roboto Bold"/>
                <a:sym typeface="Roboto Bold"/>
              </a:rPr>
              <a:t>loneliness or anxiety</a:t>
            </a:r>
            <a:r>
              <a:rPr lang="en-US" sz="4200" b="1">
                <a:solidFill>
                  <a:srgbClr val="004F59"/>
                </a:solidFill>
                <a:latin typeface="Roboto Bold"/>
                <a:ea typeface="Roboto Bold"/>
                <a:cs typeface="Roboto Bold"/>
                <a:sym typeface="Roboto Bold"/>
              </a:rPr>
              <a:t>.</a:t>
            </a:r>
          </a:p>
        </p:txBody>
      </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3019805"/>
            <a:ext cx="6592623" cy="904943"/>
            <a:chOff x="0" y="0"/>
            <a:chExt cx="1736329" cy="238339"/>
          </a:xfrm>
        </p:grpSpPr>
        <p:sp>
          <p:nvSpPr>
            <p:cNvPr id="8" name="Freeform 8"/>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251590" y="4074570"/>
            <a:ext cx="16600937" cy="1464891"/>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Struggles with emotional challenges, like loneliness or anxiety.</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Experience </a:t>
            </a:r>
            <a:r>
              <a:rPr lang="en-US" sz="4200" b="1">
                <a:solidFill>
                  <a:srgbClr val="FF5757"/>
                </a:solidFill>
                <a:latin typeface="Roboto Bold"/>
                <a:ea typeface="Roboto Bold"/>
                <a:cs typeface="Roboto Bold"/>
                <a:sym typeface="Roboto Bold"/>
              </a:rPr>
              <a:t>learning difficulties</a:t>
            </a:r>
            <a:r>
              <a:rPr lang="en-US" sz="4200" b="1">
                <a:solidFill>
                  <a:srgbClr val="004F59"/>
                </a:solidFill>
                <a:latin typeface="Roboto Bold"/>
                <a:ea typeface="Roboto Bold"/>
                <a:cs typeface="Roboto Bold"/>
                <a:sym typeface="Roboto Bold"/>
              </a:rPr>
              <a:t> or </a:t>
            </a:r>
            <a:r>
              <a:rPr lang="en-US" sz="4200" b="1">
                <a:solidFill>
                  <a:srgbClr val="FF5757"/>
                </a:solidFill>
                <a:latin typeface="Roboto Bold"/>
                <a:ea typeface="Roboto Bold"/>
                <a:cs typeface="Roboto Bold"/>
                <a:sym typeface="Roboto Bold"/>
              </a:rPr>
              <a:t>physical challenges</a:t>
            </a:r>
            <a:r>
              <a:rPr lang="en-US" sz="4200" b="1">
                <a:solidFill>
                  <a:srgbClr val="004F59"/>
                </a:solidFill>
                <a:latin typeface="Roboto Bold"/>
                <a:ea typeface="Roboto Bold"/>
                <a:cs typeface="Roboto Bold"/>
                <a:sym typeface="Roboto Bold"/>
              </a:rPr>
              <a:t>.</a:t>
            </a:r>
          </a:p>
        </p:txBody>
      </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3019805"/>
            <a:ext cx="6592623" cy="904943"/>
            <a:chOff x="0" y="0"/>
            <a:chExt cx="1736329" cy="238339"/>
          </a:xfrm>
        </p:grpSpPr>
        <p:sp>
          <p:nvSpPr>
            <p:cNvPr id="8" name="Freeform 8"/>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251590" y="4074570"/>
            <a:ext cx="16600937" cy="2207814"/>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Struggles with emotional challenges, like loneliness or anxiety.</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 learning difficulties or physical challenges.</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Involved in the </a:t>
            </a:r>
            <a:r>
              <a:rPr lang="en-US" sz="4200" b="1">
                <a:solidFill>
                  <a:srgbClr val="FF5757"/>
                </a:solidFill>
                <a:latin typeface="Roboto Bold"/>
                <a:ea typeface="Roboto Bold"/>
                <a:cs typeface="Roboto Bold"/>
                <a:sym typeface="Roboto Bold"/>
              </a:rPr>
              <a:t>child welfare</a:t>
            </a:r>
            <a:r>
              <a:rPr lang="en-US" sz="4200" b="1">
                <a:solidFill>
                  <a:srgbClr val="004F59"/>
                </a:solidFill>
                <a:latin typeface="Roboto Bold"/>
                <a:ea typeface="Roboto Bold"/>
                <a:cs typeface="Roboto Bold"/>
                <a:sym typeface="Roboto Bold"/>
              </a:rPr>
              <a:t> system.</a:t>
            </a:r>
          </a:p>
        </p:txBody>
      </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3019805"/>
            <a:ext cx="6592623" cy="904943"/>
            <a:chOff x="0" y="0"/>
            <a:chExt cx="1736329" cy="238339"/>
          </a:xfrm>
        </p:grpSpPr>
        <p:sp>
          <p:nvSpPr>
            <p:cNvPr id="8" name="Freeform 8"/>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251590" y="4074570"/>
            <a:ext cx="16600937" cy="2950737"/>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Struggles with emotional challenges, like loneliness or anxiety.</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 learning difficulties or physical challenges.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Involved in the child welfare system.</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History of </a:t>
            </a:r>
            <a:r>
              <a:rPr lang="en-US" sz="4200" b="1">
                <a:solidFill>
                  <a:srgbClr val="FF5757"/>
                </a:solidFill>
                <a:latin typeface="Roboto Bold"/>
                <a:ea typeface="Roboto Bold"/>
                <a:cs typeface="Roboto Bold"/>
                <a:sym typeface="Roboto Bold"/>
              </a:rPr>
              <a:t>running away</a:t>
            </a:r>
            <a:r>
              <a:rPr lang="en-US" sz="4200" b="1">
                <a:solidFill>
                  <a:srgbClr val="004F59"/>
                </a:solidFill>
                <a:latin typeface="Roboto Bold"/>
                <a:ea typeface="Roboto Bold"/>
                <a:cs typeface="Roboto Bold"/>
                <a:sym typeface="Roboto Bold"/>
              </a:rPr>
              <a:t> from home.</a:t>
            </a:r>
          </a:p>
        </p:txBody>
      </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3019805"/>
            <a:ext cx="6592623" cy="904943"/>
            <a:chOff x="0" y="0"/>
            <a:chExt cx="1736329" cy="238339"/>
          </a:xfrm>
        </p:grpSpPr>
        <p:sp>
          <p:nvSpPr>
            <p:cNvPr id="8" name="Freeform 8"/>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251590" y="4074570"/>
            <a:ext cx="16600937" cy="369366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Struggles with emotional challenges, like loneliness or anxiety.</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 learning difficulties or physical challenges.</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Involved in the child welfare system.</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History of running away from home.</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History of </a:t>
            </a:r>
            <a:r>
              <a:rPr lang="en-US" sz="4200" b="1">
                <a:solidFill>
                  <a:srgbClr val="FF5757"/>
                </a:solidFill>
                <a:latin typeface="Roboto Bold"/>
                <a:ea typeface="Roboto Bold"/>
                <a:cs typeface="Roboto Bold"/>
                <a:sym typeface="Roboto Bold"/>
              </a:rPr>
              <a:t>arrests </a:t>
            </a:r>
            <a:r>
              <a:rPr lang="en-US" sz="4200" b="1">
                <a:solidFill>
                  <a:srgbClr val="004F59"/>
                </a:solidFill>
                <a:latin typeface="Roboto Bold"/>
                <a:ea typeface="Roboto Bold"/>
                <a:cs typeface="Roboto Bold"/>
                <a:sym typeface="Roboto Bold"/>
              </a:rPr>
              <a:t>for juvenile offenses.</a:t>
            </a:r>
          </a:p>
        </p:txBody>
      </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721968"/>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Faces </a:t>
            </a:r>
            <a:r>
              <a:rPr lang="en-US" sz="4200" b="1">
                <a:solidFill>
                  <a:srgbClr val="FF5757"/>
                </a:solidFill>
                <a:latin typeface="Roboto Bold"/>
                <a:ea typeface="Roboto Bold"/>
                <a:cs typeface="Roboto Bold"/>
                <a:sym typeface="Roboto Bold"/>
              </a:rPr>
              <a:t>financial hardship</a:t>
            </a:r>
            <a:r>
              <a:rPr lang="en-US" sz="4200" b="1">
                <a:solidFill>
                  <a:srgbClr val="004F59"/>
                </a:solidFill>
                <a:latin typeface="Roboto Bold"/>
                <a:ea typeface="Roboto Bold"/>
                <a:cs typeface="Roboto Bold"/>
                <a:sym typeface="Roboto Bold"/>
              </a:rPr>
              <a:t>, like lack of food, shelter &amp; clothing.</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1464891"/>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Faces financial hardship, like lack of food, shelter &amp; clothing.</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Lives in a </a:t>
            </a:r>
            <a:r>
              <a:rPr lang="en-US" sz="4200" b="1">
                <a:solidFill>
                  <a:srgbClr val="FF5757"/>
                </a:solidFill>
                <a:latin typeface="Roboto Bold"/>
                <a:ea typeface="Roboto Bold"/>
                <a:cs typeface="Roboto Bold"/>
                <a:sym typeface="Roboto Bold"/>
              </a:rPr>
              <a:t>single-parent</a:t>
            </a:r>
            <a:r>
              <a:rPr lang="en-US" sz="4200" b="1">
                <a:solidFill>
                  <a:srgbClr val="004F59"/>
                </a:solidFill>
                <a:latin typeface="Roboto Bold"/>
                <a:ea typeface="Roboto Bold"/>
                <a:cs typeface="Roboto Bold"/>
                <a:sym typeface="Roboto Bold"/>
              </a:rPr>
              <a:t> household or the father is absent.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2207814"/>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Faces financial hardship, like lack of food, shelter &amp; clothing.</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Lives in a single-parent household or the father is absent.</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Endures mistreatment, including </a:t>
            </a:r>
            <a:r>
              <a:rPr lang="en-US" sz="4200" b="1">
                <a:solidFill>
                  <a:srgbClr val="FF5757"/>
                </a:solidFill>
                <a:latin typeface="Roboto Bold"/>
                <a:ea typeface="Roboto Bold"/>
                <a:cs typeface="Roboto Bold"/>
                <a:sym typeface="Roboto Bold"/>
              </a:rPr>
              <a:t>violence </a:t>
            </a:r>
            <a:r>
              <a:rPr lang="en-US" sz="4200" b="1">
                <a:solidFill>
                  <a:srgbClr val="004F59"/>
                </a:solidFill>
                <a:latin typeface="Roboto Bold"/>
                <a:ea typeface="Roboto Bold"/>
                <a:cs typeface="Roboto Bold"/>
                <a:sym typeface="Roboto Bold"/>
              </a:rPr>
              <a:t>and </a:t>
            </a:r>
            <a:r>
              <a:rPr lang="en-US" sz="4200" b="1">
                <a:solidFill>
                  <a:srgbClr val="FF5757"/>
                </a:solidFill>
                <a:latin typeface="Roboto Bold"/>
                <a:ea typeface="Roboto Bold"/>
                <a:cs typeface="Roboto Bold"/>
                <a:sym typeface="Roboto Bold"/>
              </a:rPr>
              <a:t>sexual abuse</a:t>
            </a:r>
            <a:r>
              <a:rPr lang="en-US" sz="4200" b="1">
                <a:solidFill>
                  <a:srgbClr val="004F59"/>
                </a:solidFill>
                <a:latin typeface="Roboto Bold"/>
                <a:ea typeface="Roboto Bold"/>
                <a:cs typeface="Roboto Bold"/>
                <a:sym typeface="Roboto Bold"/>
              </a:rPr>
              <a: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2950737"/>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Faces financial hardship, like lack of food, shelter &amp; clothing.</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Lives in a single-parent household or the father is absent.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Endures mistreatment, including violence and sexual abuse.</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Experiences </a:t>
            </a:r>
            <a:r>
              <a:rPr lang="en-US" sz="4200" b="1">
                <a:solidFill>
                  <a:srgbClr val="FF5757"/>
                </a:solidFill>
                <a:latin typeface="Roboto Bold"/>
                <a:ea typeface="Roboto Bold"/>
                <a:cs typeface="Roboto Bold"/>
                <a:sym typeface="Roboto Bold"/>
              </a:rPr>
              <a:t>emotional abuse, neglect, or abandonment</a:t>
            </a:r>
            <a:r>
              <a:rPr lang="en-US" sz="4200" b="1">
                <a:solidFill>
                  <a:srgbClr val="004F59"/>
                </a:solidFill>
                <a:latin typeface="Roboto Bold"/>
                <a:ea typeface="Roboto Bold"/>
                <a:cs typeface="Roboto Bold"/>
                <a:sym typeface="Roboto Bold"/>
              </a:rPr>
              <a: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369366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Faces financial hardship, like lack of food, shelter &amp; clothing.</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Lives in a single-parent household or the father is absent.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Endures mistreatment, including violence and sexual abuse.</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Experiences emotional abuse, neglect, or abandonment.</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Exposed to </a:t>
            </a:r>
            <a:r>
              <a:rPr lang="en-US" sz="4200" b="1">
                <a:solidFill>
                  <a:srgbClr val="FF5757"/>
                </a:solidFill>
                <a:latin typeface="Roboto Bold"/>
                <a:ea typeface="Roboto Bold"/>
                <a:cs typeface="Roboto Bold"/>
                <a:sym typeface="Roboto Bold"/>
              </a:rPr>
              <a:t>pornography </a:t>
            </a:r>
            <a:r>
              <a:rPr lang="en-US" sz="4200" b="1">
                <a:solidFill>
                  <a:srgbClr val="004F59"/>
                </a:solidFill>
                <a:latin typeface="Roboto Bold"/>
                <a:ea typeface="Roboto Bold"/>
                <a:cs typeface="Roboto Bold"/>
                <a:sym typeface="Roboto Bold"/>
              </a:rPr>
              <a:t>in the home.</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721968"/>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Adults of authority engage in unsafe or </a:t>
            </a:r>
            <a:r>
              <a:rPr lang="en-US" sz="4200" b="1">
                <a:solidFill>
                  <a:srgbClr val="FF5757"/>
                </a:solidFill>
                <a:latin typeface="Roboto Bold"/>
                <a:ea typeface="Roboto Bold"/>
                <a:cs typeface="Roboto Bold"/>
                <a:sym typeface="Roboto Bold"/>
              </a:rPr>
              <a:t>harmful behavior</a:t>
            </a:r>
            <a:r>
              <a:rPr lang="en-US" sz="4200" b="1">
                <a:solidFill>
                  <a:srgbClr val="004F59"/>
                </a:solidFill>
                <a:latin typeface="Roboto Bold"/>
                <a:ea typeface="Roboto Bold"/>
                <a:cs typeface="Roboto Bold"/>
                <a:sym typeface="Roboto Bold"/>
              </a:rPr>
              <a: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1464891"/>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Adults of authority engage in unsafe or harmful behavior.</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Family members </a:t>
            </a:r>
            <a:r>
              <a:rPr lang="en-US" sz="4200" b="1">
                <a:solidFill>
                  <a:srgbClr val="FF5757"/>
                </a:solidFill>
                <a:latin typeface="Roboto Bold"/>
                <a:ea typeface="Roboto Bold"/>
                <a:cs typeface="Roboto Bold"/>
                <a:sym typeface="Roboto Bold"/>
              </a:rPr>
              <a:t>misuse drugs or alcohol</a:t>
            </a:r>
            <a:r>
              <a:rPr lang="en-US" sz="4200" b="1">
                <a:solidFill>
                  <a:srgbClr val="004F59"/>
                </a:solidFill>
                <a:latin typeface="Roboto Bold"/>
                <a:ea typeface="Roboto Bold"/>
                <a:cs typeface="Roboto Bold"/>
                <a:sym typeface="Roboto Bold"/>
              </a:rPr>
              <a: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2207814"/>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Adults of authority engage in unsafe or harmful behavior.</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Family members misuse drugs or alcohol.</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A family member is in </a:t>
            </a:r>
            <a:r>
              <a:rPr lang="en-US" sz="4200" b="1">
                <a:solidFill>
                  <a:srgbClr val="FF5757"/>
                </a:solidFill>
                <a:latin typeface="Roboto Bold"/>
                <a:ea typeface="Roboto Bold"/>
                <a:cs typeface="Roboto Bold"/>
                <a:sym typeface="Roboto Bold"/>
              </a:rPr>
              <a:t>jail or prison</a:t>
            </a:r>
            <a:r>
              <a:rPr lang="en-US" sz="4200" b="1">
                <a:solidFill>
                  <a:srgbClr val="004F59"/>
                </a:solidFill>
                <a:latin typeface="Roboto Bold"/>
                <a:ea typeface="Roboto Bold"/>
                <a:cs typeface="Roboto Bold"/>
                <a:sym typeface="Roboto Bold"/>
              </a:rPr>
              <a:t> (incarcerated).</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2950737"/>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Adults of authority engage in unsafe or harmful behavior.</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Family members misuse drugs or alcohol.</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 family member is in jail or prison (incarcerated).</a:t>
            </a:r>
          </a:p>
          <a:p>
            <a:pPr marL="906780" lvl="1" indent="-453390" algn="l">
              <a:lnSpc>
                <a:spcPts val="5880"/>
              </a:lnSpc>
              <a:buFont typeface="Arial"/>
              <a:buChar char="•"/>
            </a:pPr>
            <a:r>
              <a:rPr lang="en-US" sz="4200" b="1">
                <a:solidFill>
                  <a:srgbClr val="FF5757"/>
                </a:solidFill>
                <a:latin typeface="Roboto Bold"/>
                <a:ea typeface="Roboto Bold"/>
                <a:cs typeface="Roboto Bold"/>
                <a:sym typeface="Roboto Bold"/>
              </a:rPr>
              <a:t>Criminal activity</a:t>
            </a:r>
            <a:r>
              <a:rPr lang="en-US" sz="4200" b="1">
                <a:solidFill>
                  <a:srgbClr val="004F59"/>
                </a:solidFill>
                <a:latin typeface="Roboto Bold"/>
                <a:ea typeface="Roboto Bold"/>
                <a:cs typeface="Roboto Bold"/>
                <a:sym typeface="Roboto Bold"/>
              </a:rPr>
              <a:t> occurs in the home or community.</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HARSH CIRCUMSTANCES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251590" y="4074570"/>
            <a:ext cx="16600937" cy="369366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Adults of authority engage in unsafe or harmful behavior.</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Family members misuse drugs or alcohol.</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A family member is in jail or prison (incarcerated).</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Criminal activity occurs in the home or community.</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Family member participates in </a:t>
            </a:r>
            <a:r>
              <a:rPr lang="en-US" sz="4200" b="1">
                <a:solidFill>
                  <a:srgbClr val="FF5757"/>
                </a:solidFill>
                <a:latin typeface="Roboto Bold"/>
                <a:ea typeface="Roboto Bold"/>
                <a:cs typeface="Roboto Bold"/>
                <a:sym typeface="Roboto Bold"/>
              </a:rPr>
              <a:t>prostitution</a:t>
            </a:r>
            <a:r>
              <a:rPr lang="en-US" sz="4200" b="1">
                <a:solidFill>
                  <a:srgbClr val="004F59"/>
                </a:solidFill>
                <a:latin typeface="Roboto Bold"/>
                <a:ea typeface="Roboto Bold"/>
                <a:cs typeface="Roboto Bold"/>
                <a:sym typeface="Roboto Bold"/>
              </a:rPr>
              <a:t>.</a:t>
            </a:r>
          </a:p>
        </p:txBody>
      </p:sp>
      <p:grpSp>
        <p:nvGrpSpPr>
          <p:cNvPr id="8" name="Group 8"/>
          <p:cNvGrpSpPr/>
          <p:nvPr/>
        </p:nvGrpSpPr>
        <p:grpSpPr>
          <a:xfrm>
            <a:off x="1480713" y="3019805"/>
            <a:ext cx="6592623" cy="904943"/>
            <a:chOff x="0" y="0"/>
            <a:chExt cx="1736329" cy="238339"/>
          </a:xfrm>
        </p:grpSpPr>
        <p:sp>
          <p:nvSpPr>
            <p:cNvPr id="9" name="Freeform 9"/>
            <p:cNvSpPr/>
            <p:nvPr/>
          </p:nvSpPr>
          <p:spPr>
            <a:xfrm>
              <a:off x="0" y="0"/>
              <a:ext cx="1736329" cy="238339"/>
            </a:xfrm>
            <a:custGeom>
              <a:avLst/>
              <a:gdLst/>
              <a:ahLst/>
              <a:cxnLst/>
              <a:rect l="l" t="t" r="r" b="b"/>
              <a:pathLst>
                <a:path w="1736329" h="238339">
                  <a:moveTo>
                    <a:pt x="0" y="0"/>
                  </a:moveTo>
                  <a:lnTo>
                    <a:pt x="1736329" y="0"/>
                  </a:lnTo>
                  <a:lnTo>
                    <a:pt x="173632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3632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806315" y="3038902"/>
            <a:ext cx="664468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Childhood Risk Factors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0889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12391" y="4994694"/>
            <a:ext cx="13258457" cy="2131734"/>
            <a:chOff x="0" y="0"/>
            <a:chExt cx="3491939" cy="561444"/>
          </a:xfrm>
        </p:grpSpPr>
        <p:sp>
          <p:nvSpPr>
            <p:cNvPr id="7" name="Freeform 7"/>
            <p:cNvSpPr/>
            <p:nvPr/>
          </p:nvSpPr>
          <p:spPr>
            <a:xfrm>
              <a:off x="0" y="0"/>
              <a:ext cx="3491940" cy="561444"/>
            </a:xfrm>
            <a:custGeom>
              <a:avLst/>
              <a:gdLst/>
              <a:ahLst/>
              <a:cxnLst/>
              <a:rect l="l" t="t" r="r" b="b"/>
              <a:pathLst>
                <a:path w="3491940" h="561444">
                  <a:moveTo>
                    <a:pt x="0" y="0"/>
                  </a:moveTo>
                  <a:lnTo>
                    <a:pt x="3491940" y="0"/>
                  </a:lnTo>
                  <a:lnTo>
                    <a:pt x="3491940" y="561444"/>
                  </a:lnTo>
                  <a:lnTo>
                    <a:pt x="0" y="561444"/>
                  </a:lnTo>
                  <a:close/>
                </a:path>
              </a:pathLst>
            </a:custGeom>
            <a:solidFill>
              <a:srgbClr val="303030"/>
            </a:solidFill>
          </p:spPr>
          <p:txBody>
            <a:bodyPr/>
            <a:lstStyle/>
            <a:p>
              <a:endParaRPr lang="en-US"/>
            </a:p>
          </p:txBody>
        </p:sp>
        <p:sp>
          <p:nvSpPr>
            <p:cNvPr id="8" name="TextBox 8"/>
            <p:cNvSpPr txBox="1"/>
            <p:nvPr/>
          </p:nvSpPr>
          <p:spPr>
            <a:xfrm>
              <a:off x="0" y="-76200"/>
              <a:ext cx="3491939" cy="63764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3800922" y="952594"/>
            <a:ext cx="3315503" cy="3853089"/>
            <a:chOff x="0" y="0"/>
            <a:chExt cx="1144508" cy="1330082"/>
          </a:xfrm>
        </p:grpSpPr>
        <p:sp>
          <p:nvSpPr>
            <p:cNvPr id="13" name="Freeform 13"/>
            <p:cNvSpPr/>
            <p:nvPr/>
          </p:nvSpPr>
          <p:spPr>
            <a:xfrm>
              <a:off x="0" y="0"/>
              <a:ext cx="1144508" cy="1330082"/>
            </a:xfrm>
            <a:custGeom>
              <a:avLst/>
              <a:gdLst/>
              <a:ahLst/>
              <a:cxnLst/>
              <a:rect l="l" t="t" r="r" b="b"/>
              <a:pathLst>
                <a:path w="1144508" h="1330082">
                  <a:moveTo>
                    <a:pt x="0" y="0"/>
                  </a:moveTo>
                  <a:lnTo>
                    <a:pt x="1144508" y="0"/>
                  </a:lnTo>
                  <a:lnTo>
                    <a:pt x="1144508" y="1330082"/>
                  </a:lnTo>
                  <a:lnTo>
                    <a:pt x="0" y="1330082"/>
                  </a:lnTo>
                  <a:close/>
                </a:path>
              </a:pathLst>
            </a:custGeom>
            <a:solidFill>
              <a:srgbClr val="FFFFFF"/>
            </a:solidFill>
          </p:spPr>
          <p:txBody>
            <a:bodyPr/>
            <a:lstStyle/>
            <a:p>
              <a:endParaRPr lang="en-US"/>
            </a:p>
          </p:txBody>
        </p:sp>
        <p:sp>
          <p:nvSpPr>
            <p:cNvPr id="14" name="TextBox 14"/>
            <p:cNvSpPr txBox="1"/>
            <p:nvPr/>
          </p:nvSpPr>
          <p:spPr>
            <a:xfrm>
              <a:off x="0" y="-47625"/>
              <a:ext cx="1144508" cy="1377707"/>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3936601" y="1136659"/>
            <a:ext cx="3044144" cy="3133935"/>
          </a:xfrm>
          <a:custGeom>
            <a:avLst/>
            <a:gdLst/>
            <a:ahLst/>
            <a:cxnLst/>
            <a:rect l="l" t="t" r="r" b="b"/>
            <a:pathLst>
              <a:path w="3044144" h="3133935">
                <a:moveTo>
                  <a:pt x="0" y="0"/>
                </a:moveTo>
                <a:lnTo>
                  <a:pt x="3044144" y="0"/>
                </a:lnTo>
                <a:lnTo>
                  <a:pt x="3044144" y="3133934"/>
                </a:lnTo>
                <a:lnTo>
                  <a:pt x="0" y="3133934"/>
                </a:lnTo>
                <a:lnTo>
                  <a:pt x="0" y="0"/>
                </a:lnTo>
                <a:close/>
              </a:path>
            </a:pathLst>
          </a:custGeom>
          <a:blipFill>
            <a:blip r:embed="rId6"/>
            <a:stretch>
              <a:fillRect t="-20331"/>
            </a:stretch>
          </a:blipFill>
        </p:spPr>
        <p:txBody>
          <a:bodyPr/>
          <a:lstStyle/>
          <a:p>
            <a:endParaRPr lang="en-US"/>
          </a:p>
        </p:txBody>
      </p:sp>
      <p:sp>
        <p:nvSpPr>
          <p:cNvPr id="16" name="TextBox 16"/>
          <p:cNvSpPr txBox="1"/>
          <p:nvPr/>
        </p:nvSpPr>
        <p:spPr>
          <a:xfrm>
            <a:off x="1131441" y="1109322"/>
            <a:ext cx="1113910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TRAFFICKING</a:t>
            </a:r>
          </a:p>
        </p:txBody>
      </p:sp>
      <p:sp>
        <p:nvSpPr>
          <p:cNvPr id="17" name="TextBox 17"/>
          <p:cNvSpPr txBox="1"/>
          <p:nvPr/>
        </p:nvSpPr>
        <p:spPr>
          <a:xfrm>
            <a:off x="1409906" y="5218953"/>
            <a:ext cx="1312253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is sexual abuse by a family member different from being sex trafficked by the family?</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9" name="TextBox 9"/>
          <p:cNvSpPr txBox="1"/>
          <p:nvPr/>
        </p:nvSpPr>
        <p:spPr>
          <a:xfrm>
            <a:off x="1480713" y="4590572"/>
            <a:ext cx="14737102" cy="1653648"/>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Any act (or failure to act) that results in harm, potential harm, or risk of harm to a child under 18.</a:t>
            </a:r>
          </a:p>
        </p:txBody>
      </p:sp>
      <p:grpSp>
        <p:nvGrpSpPr>
          <p:cNvPr id="10" name="Group 10"/>
          <p:cNvGrpSpPr/>
          <p:nvPr/>
        </p:nvGrpSpPr>
        <p:grpSpPr>
          <a:xfrm>
            <a:off x="1480713" y="3637496"/>
            <a:ext cx="5470047" cy="904943"/>
            <a:chOff x="0" y="0"/>
            <a:chExt cx="1440671" cy="238339"/>
          </a:xfrm>
        </p:grpSpPr>
        <p:sp>
          <p:nvSpPr>
            <p:cNvPr id="11" name="Freeform 11"/>
            <p:cNvSpPr/>
            <p:nvPr/>
          </p:nvSpPr>
          <p:spPr>
            <a:xfrm>
              <a:off x="0" y="0"/>
              <a:ext cx="1440671" cy="238339"/>
            </a:xfrm>
            <a:custGeom>
              <a:avLst/>
              <a:gdLst/>
              <a:ahLst/>
              <a:cxnLst/>
              <a:rect l="l" t="t" r="r" b="b"/>
              <a:pathLst>
                <a:path w="1440671" h="238339">
                  <a:moveTo>
                    <a:pt x="0" y="0"/>
                  </a:moveTo>
                  <a:lnTo>
                    <a:pt x="1440671" y="0"/>
                  </a:lnTo>
                  <a:lnTo>
                    <a:pt x="1440671"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440671"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ABUSE</a:t>
            </a:r>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5070827"/>
            <a:ext cx="13179314" cy="680067"/>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Sexual Abuse</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5070827"/>
            <a:ext cx="13179314" cy="1365849"/>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Sexual Abuse</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Physical Abuse</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5070827"/>
            <a:ext cx="13179314" cy="2051631"/>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Sexual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Physical Abuse</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Emotional Abuse</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5070827"/>
            <a:ext cx="13179314" cy="2737413"/>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Sexual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Physical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Emotional Abuse</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Neglect</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grpSp>
        <p:nvGrpSpPr>
          <p:cNvPr id="8" name="Group 8"/>
          <p:cNvGrpSpPr/>
          <p:nvPr/>
        </p:nvGrpSpPr>
        <p:grpSpPr>
          <a:xfrm>
            <a:off x="1480713" y="3019805"/>
            <a:ext cx="3989635" cy="904943"/>
            <a:chOff x="0" y="0"/>
            <a:chExt cx="1050768" cy="238339"/>
          </a:xfrm>
        </p:grpSpPr>
        <p:sp>
          <p:nvSpPr>
            <p:cNvPr id="9" name="Freeform 9"/>
            <p:cNvSpPr/>
            <p:nvPr/>
          </p:nvSpPr>
          <p:spPr>
            <a:xfrm>
              <a:off x="0" y="0"/>
              <a:ext cx="1050768" cy="238339"/>
            </a:xfrm>
            <a:custGeom>
              <a:avLst/>
              <a:gdLst/>
              <a:ahLst/>
              <a:cxnLst/>
              <a:rect l="l" t="t" r="r" b="b"/>
              <a:pathLst>
                <a:path w="1050768" h="238339">
                  <a:moveTo>
                    <a:pt x="0" y="0"/>
                  </a:moveTo>
                  <a:lnTo>
                    <a:pt x="1050768" y="0"/>
                  </a:lnTo>
                  <a:lnTo>
                    <a:pt x="1050768"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50768"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4932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Abuse</a:t>
            </a:r>
          </a:p>
        </p:txBody>
      </p:sp>
      <p:sp>
        <p:nvSpPr>
          <p:cNvPr id="12" name="TextBox 12"/>
          <p:cNvSpPr txBox="1"/>
          <p:nvPr/>
        </p:nvSpPr>
        <p:spPr>
          <a:xfrm>
            <a:off x="1480713" y="5070827"/>
            <a:ext cx="13179314" cy="3423195"/>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Sexual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Physical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Emotional Abuse</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Neglect</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Child exploitation is also a form of child abuse.</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8731689"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abuse include: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9" name="Group 9"/>
          <p:cNvGrpSpPr/>
          <p:nvPr/>
        </p:nvGrpSpPr>
        <p:grpSpPr>
          <a:xfrm>
            <a:off x="1480713" y="3637496"/>
            <a:ext cx="8565638" cy="904943"/>
            <a:chOff x="0" y="0"/>
            <a:chExt cx="2255970" cy="238339"/>
          </a:xfrm>
        </p:grpSpPr>
        <p:sp>
          <p:nvSpPr>
            <p:cNvPr id="10" name="Freeform 10"/>
            <p:cNvSpPr/>
            <p:nvPr/>
          </p:nvSpPr>
          <p:spPr>
            <a:xfrm>
              <a:off x="0" y="0"/>
              <a:ext cx="2255970" cy="238339"/>
            </a:xfrm>
            <a:custGeom>
              <a:avLst/>
              <a:gdLst/>
              <a:ahLst/>
              <a:cxnLst/>
              <a:rect l="l" t="t" r="r" b="b"/>
              <a:pathLst>
                <a:path w="2255970" h="238339">
                  <a:moveTo>
                    <a:pt x="0" y="0"/>
                  </a:moveTo>
                  <a:lnTo>
                    <a:pt x="2255970" y="0"/>
                  </a:lnTo>
                  <a:lnTo>
                    <a:pt x="225597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25597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8356941"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80713" y="4647197"/>
            <a:ext cx="16093852" cy="1653648"/>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Involves taking advantage of a child under 18 for personal or financial gain.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58947" y="5070827"/>
            <a:ext cx="12739691" cy="680067"/>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Sex Trafficking</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58947" y="5070827"/>
            <a:ext cx="12739691" cy="2051631"/>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 Trafficking</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Grooming</a:t>
            </a:r>
          </a:p>
          <a:p>
            <a:pPr algn="l">
              <a:lnSpc>
                <a:spcPts val="5460"/>
              </a:lnSpc>
            </a:pPr>
            <a:endParaRPr lang="en-US" sz="420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58947" y="5070827"/>
            <a:ext cx="12739691" cy="2051631"/>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 Trafficking</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Grooming</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Sextortion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58947" y="5070827"/>
            <a:ext cx="12739691" cy="2737413"/>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 Trafficking</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Grooming</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Sextortion</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Child Sexual Abuse Material (Child Pornography)</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ABUSE VS. EXPLOITATION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grpSp>
        <p:nvGrpSpPr>
          <p:cNvPr id="8" name="Group 8"/>
          <p:cNvGrpSpPr/>
          <p:nvPr/>
        </p:nvGrpSpPr>
        <p:grpSpPr>
          <a:xfrm>
            <a:off x="1480713" y="3019805"/>
            <a:ext cx="5360434" cy="904943"/>
            <a:chOff x="0" y="0"/>
            <a:chExt cx="1411802" cy="238339"/>
          </a:xfrm>
        </p:grpSpPr>
        <p:sp>
          <p:nvSpPr>
            <p:cNvPr id="9" name="Freeform 9"/>
            <p:cNvSpPr/>
            <p:nvPr/>
          </p:nvSpPr>
          <p:spPr>
            <a:xfrm>
              <a:off x="0" y="0"/>
              <a:ext cx="1411802" cy="238339"/>
            </a:xfrm>
            <a:custGeom>
              <a:avLst/>
              <a:gdLst/>
              <a:ahLst/>
              <a:cxnLst/>
              <a:rect l="l" t="t" r="r" b="b"/>
              <a:pathLst>
                <a:path w="1411802" h="238339">
                  <a:moveTo>
                    <a:pt x="0" y="0"/>
                  </a:moveTo>
                  <a:lnTo>
                    <a:pt x="1411802" y="0"/>
                  </a:lnTo>
                  <a:lnTo>
                    <a:pt x="141180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1180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506072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458947" y="5070827"/>
            <a:ext cx="12739691" cy="3423195"/>
          </a:xfrm>
          <a:prstGeom prst="rect">
            <a:avLst/>
          </a:prstGeom>
        </p:spPr>
        <p:txBody>
          <a:bodyPr lIns="0" tIns="0" rIns="0" bIns="0" rtlCol="0" anchor="t">
            <a:spAutoFit/>
          </a:bodyPr>
          <a:lstStyle/>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 Trafficking</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Grooming</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Sextortion</a:t>
            </a:r>
          </a:p>
          <a:p>
            <a:pPr marL="906780" lvl="1" indent="-453390" algn="l">
              <a:lnSpc>
                <a:spcPts val="5460"/>
              </a:lnSpc>
              <a:buFont typeface="Arial"/>
              <a:buChar char="•"/>
            </a:pPr>
            <a:r>
              <a:rPr lang="en-US" sz="4200" b="1">
                <a:solidFill>
                  <a:srgbClr val="FFFFFF"/>
                </a:solidFill>
                <a:latin typeface="Roboto Bold"/>
                <a:ea typeface="Roboto Bold"/>
                <a:cs typeface="Roboto Bold"/>
                <a:sym typeface="Roboto Bold"/>
              </a:rPr>
              <a:t>Child Sexual Abuse Material (Child Pornography)</a:t>
            </a:r>
          </a:p>
          <a:p>
            <a:pPr marL="906780" lvl="1" indent="-453390" algn="l">
              <a:lnSpc>
                <a:spcPts val="5460"/>
              </a:lnSpc>
              <a:buFont typeface="Arial"/>
              <a:buChar char="•"/>
            </a:pPr>
            <a:r>
              <a:rPr lang="en-US" sz="4200" b="1">
                <a:solidFill>
                  <a:srgbClr val="004F59"/>
                </a:solidFill>
                <a:latin typeface="Roboto Bold"/>
                <a:ea typeface="Roboto Bold"/>
                <a:cs typeface="Roboto Bold"/>
                <a:sym typeface="Roboto Bold"/>
              </a:rPr>
              <a:t>Child Labor</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5" name="TextBox 15"/>
          <p:cNvSpPr txBox="1"/>
          <p:nvPr/>
        </p:nvSpPr>
        <p:spPr>
          <a:xfrm>
            <a:off x="1480713" y="4212500"/>
            <a:ext cx="16093852" cy="605736"/>
          </a:xfrm>
          <a:prstGeom prst="rect">
            <a:avLst/>
          </a:prstGeom>
        </p:spPr>
        <p:txBody>
          <a:bodyPr lIns="0" tIns="0" rIns="0" bIns="0" rtlCol="0" anchor="t">
            <a:spAutoFit/>
          </a:bodyPr>
          <a:lstStyle/>
          <a:p>
            <a:pPr algn="l">
              <a:lnSpc>
                <a:spcPts val="4620"/>
              </a:lnSpc>
            </a:pPr>
            <a:r>
              <a:rPr lang="en-US" sz="4200" b="1">
                <a:solidFill>
                  <a:srgbClr val="004F59"/>
                </a:solidFill>
                <a:latin typeface="Roboto Bold"/>
                <a:ea typeface="Roboto Bold"/>
                <a:cs typeface="Roboto Bold"/>
                <a:sym typeface="Roboto Bold"/>
              </a:rPr>
              <a:t>Examples of child exploitation include: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38563"/>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grpSp>
        <p:nvGrpSpPr>
          <p:cNvPr id="7" name="Group 7"/>
          <p:cNvGrpSpPr/>
          <p:nvPr/>
        </p:nvGrpSpPr>
        <p:grpSpPr>
          <a:xfrm>
            <a:off x="1028700" y="4598255"/>
            <a:ext cx="13227617" cy="2113385"/>
            <a:chOff x="0" y="0"/>
            <a:chExt cx="3483817" cy="556612"/>
          </a:xfrm>
        </p:grpSpPr>
        <p:sp>
          <p:nvSpPr>
            <p:cNvPr id="8" name="Freeform 8"/>
            <p:cNvSpPr/>
            <p:nvPr/>
          </p:nvSpPr>
          <p:spPr>
            <a:xfrm>
              <a:off x="0" y="0"/>
              <a:ext cx="3483817" cy="556612"/>
            </a:xfrm>
            <a:custGeom>
              <a:avLst/>
              <a:gdLst/>
              <a:ahLst/>
              <a:cxnLst/>
              <a:rect l="l" t="t" r="r" b="b"/>
              <a:pathLst>
                <a:path w="3483817" h="556612">
                  <a:moveTo>
                    <a:pt x="0" y="0"/>
                  </a:moveTo>
                  <a:lnTo>
                    <a:pt x="3483817" y="0"/>
                  </a:lnTo>
                  <a:lnTo>
                    <a:pt x="3483817" y="556612"/>
                  </a:lnTo>
                  <a:lnTo>
                    <a:pt x="0" y="556612"/>
                  </a:lnTo>
                  <a:close/>
                </a:path>
              </a:pathLst>
            </a:custGeom>
            <a:solidFill>
              <a:srgbClr val="303030"/>
            </a:solidFill>
          </p:spPr>
          <p:txBody>
            <a:bodyPr/>
            <a:lstStyle/>
            <a:p>
              <a:endParaRPr lang="en-US"/>
            </a:p>
          </p:txBody>
        </p:sp>
        <p:sp>
          <p:nvSpPr>
            <p:cNvPr id="9" name="TextBox 9"/>
            <p:cNvSpPr txBox="1"/>
            <p:nvPr/>
          </p:nvSpPr>
          <p:spPr>
            <a:xfrm>
              <a:off x="0" y="-76200"/>
              <a:ext cx="3483817" cy="63281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377972" y="4826299"/>
            <a:ext cx="1275031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family member is most likely to be involved with trafficking children from their family?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454125" y="9077203"/>
            <a:ext cx="8707224" cy="417249"/>
          </a:xfrm>
          <a:prstGeom prst="rect">
            <a:avLst/>
          </a:prstGeom>
        </p:spPr>
        <p:txBody>
          <a:bodyPr lIns="0" tIns="0" rIns="0" bIns="0" rtlCol="0" anchor="t">
            <a:spAutoFit/>
          </a:bodyPr>
          <a:lstStyle/>
          <a:p>
            <a:pPr algn="l">
              <a:lnSpc>
                <a:spcPts val="1680"/>
              </a:lnSpc>
              <a:spcBef>
                <a:spcPct val="0"/>
              </a:spcBef>
            </a:pPr>
            <a:r>
              <a:rPr lang="en-US" sz="1200">
                <a:solidFill>
                  <a:srgbClr val="004F59"/>
                </a:solidFill>
                <a:latin typeface="Roboto"/>
                <a:ea typeface="Roboto"/>
                <a:cs typeface="Roboto"/>
                <a:sym typeface="Roboto"/>
              </a:rPr>
              <a:t>Allert, J. (2022). Domestic Minor Familial Sex Trafficking: A National Study of Prevalence, Characteristics, and Challenges across the Justice Process, p. 21. Institute for Shelter Care.</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7" name="Freeform 17"/>
          <p:cNvSpPr/>
          <p:nvPr/>
        </p:nvSpPr>
        <p:spPr>
          <a:xfrm>
            <a:off x="1468823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grpSp>
        <p:nvGrpSpPr>
          <p:cNvPr id="5" name="Group 5"/>
          <p:cNvGrpSpPr/>
          <p:nvPr/>
        </p:nvGrpSpPr>
        <p:grpSpPr>
          <a:xfrm>
            <a:off x="1480713" y="3019805"/>
            <a:ext cx="5047207" cy="904943"/>
            <a:chOff x="0" y="0"/>
            <a:chExt cx="1329305" cy="238339"/>
          </a:xfrm>
        </p:grpSpPr>
        <p:sp>
          <p:nvSpPr>
            <p:cNvPr id="6" name="Freeform 6"/>
            <p:cNvSpPr/>
            <p:nvPr/>
          </p:nvSpPr>
          <p:spPr>
            <a:xfrm>
              <a:off x="0" y="0"/>
              <a:ext cx="1329305" cy="238339"/>
            </a:xfrm>
            <a:custGeom>
              <a:avLst/>
              <a:gdLst/>
              <a:ahLst/>
              <a:cxnLst/>
              <a:rect l="l" t="t" r="r" b="b"/>
              <a:pathLst>
                <a:path w="1329305" h="238339">
                  <a:moveTo>
                    <a:pt x="0" y="0"/>
                  </a:moveTo>
                  <a:lnTo>
                    <a:pt x="1329305" y="0"/>
                  </a:lnTo>
                  <a:lnTo>
                    <a:pt x="132930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2930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Predators</a:t>
            </a:r>
          </a:p>
        </p:txBody>
      </p:sp>
      <p:sp>
        <p:nvSpPr>
          <p:cNvPr id="9" name="TextBox 9"/>
          <p:cNvSpPr txBox="1"/>
          <p:nvPr/>
        </p:nvSpPr>
        <p:spPr>
          <a:xfrm>
            <a:off x="1480713" y="4131720"/>
            <a:ext cx="15173002" cy="605736"/>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All types of family members traffick children in the family: </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grpSp>
        <p:nvGrpSpPr>
          <p:cNvPr id="5" name="Group 5"/>
          <p:cNvGrpSpPr/>
          <p:nvPr/>
        </p:nvGrpSpPr>
        <p:grpSpPr>
          <a:xfrm>
            <a:off x="1480713" y="3019805"/>
            <a:ext cx="5047207" cy="904943"/>
            <a:chOff x="0" y="0"/>
            <a:chExt cx="1329305" cy="238339"/>
          </a:xfrm>
        </p:grpSpPr>
        <p:sp>
          <p:nvSpPr>
            <p:cNvPr id="6" name="Freeform 6"/>
            <p:cNvSpPr/>
            <p:nvPr/>
          </p:nvSpPr>
          <p:spPr>
            <a:xfrm>
              <a:off x="0" y="0"/>
              <a:ext cx="1329305" cy="238339"/>
            </a:xfrm>
            <a:custGeom>
              <a:avLst/>
              <a:gdLst/>
              <a:ahLst/>
              <a:cxnLst/>
              <a:rect l="l" t="t" r="r" b="b"/>
              <a:pathLst>
                <a:path w="1329305" h="238339">
                  <a:moveTo>
                    <a:pt x="0" y="0"/>
                  </a:moveTo>
                  <a:lnTo>
                    <a:pt x="1329305" y="0"/>
                  </a:lnTo>
                  <a:lnTo>
                    <a:pt x="132930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2930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Predators</a:t>
            </a:r>
          </a:p>
        </p:txBody>
      </p:sp>
      <p:sp>
        <p:nvSpPr>
          <p:cNvPr id="9" name="TextBox 9"/>
          <p:cNvSpPr txBox="1"/>
          <p:nvPr/>
        </p:nvSpPr>
        <p:spPr>
          <a:xfrm>
            <a:off x="1480713" y="4131720"/>
            <a:ext cx="15173002" cy="2453369"/>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All types of family members traffick children in the family: </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Natural Parents:</a:t>
            </a:r>
            <a:r>
              <a:rPr lang="en-US" sz="4200" b="1">
                <a:solidFill>
                  <a:srgbClr val="004F59"/>
                </a:solidFill>
                <a:latin typeface="Roboto Bold"/>
                <a:ea typeface="Roboto Bold"/>
                <a:cs typeface="Roboto Bold"/>
                <a:sym typeface="Roboto Bold"/>
              </a:rPr>
              <a:t> Biological mothers and fathers.</a:t>
            </a:r>
          </a:p>
          <a:p>
            <a:pPr algn="l">
              <a:lnSpc>
                <a:spcPts val="2749"/>
              </a:lnSpc>
            </a:pPr>
            <a:endParaRPr lang="en-US" sz="4200" b="1">
              <a:solidFill>
                <a:srgbClr val="004F59"/>
              </a:solidFill>
              <a:latin typeface="Roboto Bold"/>
              <a:ea typeface="Roboto Bold"/>
              <a:cs typeface="Roboto Bold"/>
              <a:sym typeface="Roboto Bold"/>
            </a:endParaRPr>
          </a:p>
          <a:p>
            <a:pPr algn="l">
              <a:lnSpc>
                <a:spcPts val="4620"/>
              </a:lnSpc>
            </a:pPr>
            <a:endParaRPr lang="en-US" sz="420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grpSp>
        <p:nvGrpSpPr>
          <p:cNvPr id="5" name="Group 5"/>
          <p:cNvGrpSpPr/>
          <p:nvPr/>
        </p:nvGrpSpPr>
        <p:grpSpPr>
          <a:xfrm>
            <a:off x="1480713" y="3019805"/>
            <a:ext cx="5047207" cy="904943"/>
            <a:chOff x="0" y="0"/>
            <a:chExt cx="1329305" cy="238339"/>
          </a:xfrm>
        </p:grpSpPr>
        <p:sp>
          <p:nvSpPr>
            <p:cNvPr id="6" name="Freeform 6"/>
            <p:cNvSpPr/>
            <p:nvPr/>
          </p:nvSpPr>
          <p:spPr>
            <a:xfrm>
              <a:off x="0" y="0"/>
              <a:ext cx="1329305" cy="238339"/>
            </a:xfrm>
            <a:custGeom>
              <a:avLst/>
              <a:gdLst/>
              <a:ahLst/>
              <a:cxnLst/>
              <a:rect l="l" t="t" r="r" b="b"/>
              <a:pathLst>
                <a:path w="1329305" h="238339">
                  <a:moveTo>
                    <a:pt x="0" y="0"/>
                  </a:moveTo>
                  <a:lnTo>
                    <a:pt x="1329305" y="0"/>
                  </a:lnTo>
                  <a:lnTo>
                    <a:pt x="132930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2930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Predators</a:t>
            </a:r>
          </a:p>
        </p:txBody>
      </p:sp>
      <p:sp>
        <p:nvSpPr>
          <p:cNvPr id="9" name="TextBox 9"/>
          <p:cNvSpPr txBox="1"/>
          <p:nvPr/>
        </p:nvSpPr>
        <p:spPr>
          <a:xfrm>
            <a:off x="1480713" y="4131720"/>
            <a:ext cx="15173002" cy="3615311"/>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All types of family members traffick children in the family: </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Natural Parents: Biological mothers and fathers.</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Legal Guardians:</a:t>
            </a:r>
            <a:r>
              <a:rPr lang="en-US" sz="4200" b="1">
                <a:solidFill>
                  <a:srgbClr val="004F59"/>
                </a:solidFill>
                <a:latin typeface="Roboto Bold"/>
                <a:ea typeface="Roboto Bold"/>
                <a:cs typeface="Roboto Bold"/>
                <a:sym typeface="Roboto Bold"/>
              </a:rPr>
              <a:t> Adoptive parents, foster parents, and stepparents.</a:t>
            </a:r>
          </a:p>
          <a:p>
            <a:pPr algn="l">
              <a:lnSpc>
                <a:spcPts val="4620"/>
              </a:lnSpc>
            </a:pPr>
            <a:endParaRPr lang="en-US" sz="420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grpSp>
        <p:nvGrpSpPr>
          <p:cNvPr id="5" name="Group 5"/>
          <p:cNvGrpSpPr/>
          <p:nvPr/>
        </p:nvGrpSpPr>
        <p:grpSpPr>
          <a:xfrm>
            <a:off x="1480713" y="3019805"/>
            <a:ext cx="5047207" cy="904943"/>
            <a:chOff x="0" y="0"/>
            <a:chExt cx="1329305" cy="238339"/>
          </a:xfrm>
        </p:grpSpPr>
        <p:sp>
          <p:nvSpPr>
            <p:cNvPr id="6" name="Freeform 6"/>
            <p:cNvSpPr/>
            <p:nvPr/>
          </p:nvSpPr>
          <p:spPr>
            <a:xfrm>
              <a:off x="0" y="0"/>
              <a:ext cx="1329305" cy="238339"/>
            </a:xfrm>
            <a:custGeom>
              <a:avLst/>
              <a:gdLst/>
              <a:ahLst/>
              <a:cxnLst/>
              <a:rect l="l" t="t" r="r" b="b"/>
              <a:pathLst>
                <a:path w="1329305" h="238339">
                  <a:moveTo>
                    <a:pt x="0" y="0"/>
                  </a:moveTo>
                  <a:lnTo>
                    <a:pt x="1329305" y="0"/>
                  </a:lnTo>
                  <a:lnTo>
                    <a:pt x="1329305"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29305"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Predators</a:t>
            </a:r>
          </a:p>
        </p:txBody>
      </p:sp>
      <p:sp>
        <p:nvSpPr>
          <p:cNvPr id="9" name="TextBox 9"/>
          <p:cNvSpPr txBox="1"/>
          <p:nvPr/>
        </p:nvSpPr>
        <p:spPr>
          <a:xfrm>
            <a:off x="1480713" y="4131720"/>
            <a:ext cx="15173002" cy="4539128"/>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All types of family members traffick children in the family: </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Natural Parents: Biological mothers and fathers.</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Legal Guardians: Adoptive parents, foster parents, and stepparents.</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Other Family:</a:t>
            </a:r>
            <a:r>
              <a:rPr lang="en-US" sz="4200" b="1">
                <a:solidFill>
                  <a:srgbClr val="004F59"/>
                </a:solidFill>
                <a:latin typeface="Roboto Bold"/>
                <a:ea typeface="Roboto Bold"/>
                <a:cs typeface="Roboto Bold"/>
                <a:sym typeface="Roboto Bold"/>
              </a:rPr>
              <a:t> Uncles, aunts, grandparents, brothers, sisters, stepfamily, distant relatives, or extended family.</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FAMILY TRAFFICKERS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9" name="Group 9"/>
          <p:cNvGrpSpPr/>
          <p:nvPr/>
        </p:nvGrpSpPr>
        <p:grpSpPr>
          <a:xfrm>
            <a:off x="1480713" y="3637496"/>
            <a:ext cx="6397016" cy="904943"/>
            <a:chOff x="0" y="0"/>
            <a:chExt cx="1684811" cy="238339"/>
          </a:xfrm>
        </p:grpSpPr>
        <p:sp>
          <p:nvSpPr>
            <p:cNvPr id="10" name="Freeform 10"/>
            <p:cNvSpPr/>
            <p:nvPr/>
          </p:nvSpPr>
          <p:spPr>
            <a:xfrm>
              <a:off x="0" y="0"/>
              <a:ext cx="1684811" cy="238339"/>
            </a:xfrm>
            <a:custGeom>
              <a:avLst/>
              <a:gdLst/>
              <a:ahLst/>
              <a:cxnLst/>
              <a:rect l="l" t="t" r="r" b="b"/>
              <a:pathLst>
                <a:path w="1684811" h="238339">
                  <a:moveTo>
                    <a:pt x="0" y="0"/>
                  </a:moveTo>
                  <a:lnTo>
                    <a:pt x="1684811" y="0"/>
                  </a:lnTo>
                  <a:lnTo>
                    <a:pt x="168481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8481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702240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MIND CONTROL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480713" y="4647197"/>
            <a:ext cx="16093852" cy="1653648"/>
          </a:xfrm>
          <a:prstGeom prst="rect">
            <a:avLst/>
          </a:prstGeom>
        </p:spPr>
        <p:txBody>
          <a:bodyPr lIns="0" tIns="0" rIns="0" bIns="0" rtlCol="0" anchor="t">
            <a:spAutoFit/>
          </a:bodyPr>
          <a:lstStyle/>
          <a:p>
            <a:pPr algn="l">
              <a:lnSpc>
                <a:spcPts val="6720"/>
              </a:lnSpc>
            </a:pPr>
            <a:r>
              <a:rPr lang="en-US" sz="4200" b="1">
                <a:solidFill>
                  <a:srgbClr val="004F59"/>
                </a:solidFill>
                <a:latin typeface="Roboto Bold"/>
                <a:ea typeface="Roboto Bold"/>
                <a:cs typeface="Roboto Bold"/>
                <a:sym typeface="Roboto Bold"/>
              </a:rPr>
              <a:t>When someone manipulatively influences a person’s thoughts, feelings, and beliefs to control their 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95975" y="4925735"/>
            <a:ext cx="12966606" cy="1893626"/>
            <a:chOff x="0" y="0"/>
            <a:chExt cx="3415073" cy="498733"/>
          </a:xfrm>
        </p:grpSpPr>
        <p:sp>
          <p:nvSpPr>
            <p:cNvPr id="7" name="Freeform 7"/>
            <p:cNvSpPr/>
            <p:nvPr/>
          </p:nvSpPr>
          <p:spPr>
            <a:xfrm>
              <a:off x="0" y="0"/>
              <a:ext cx="3415073" cy="498733"/>
            </a:xfrm>
            <a:custGeom>
              <a:avLst/>
              <a:gdLst/>
              <a:ahLst/>
              <a:cxnLst/>
              <a:rect l="l" t="t" r="r" b="b"/>
              <a:pathLst>
                <a:path w="3415073" h="498733">
                  <a:moveTo>
                    <a:pt x="0" y="0"/>
                  </a:moveTo>
                  <a:lnTo>
                    <a:pt x="3415073" y="0"/>
                  </a:lnTo>
                  <a:lnTo>
                    <a:pt x="3415073" y="498733"/>
                  </a:lnTo>
                  <a:lnTo>
                    <a:pt x="0" y="498733"/>
                  </a:lnTo>
                  <a:close/>
                </a:path>
              </a:pathLst>
            </a:custGeom>
            <a:solidFill>
              <a:srgbClr val="303030"/>
            </a:solidFill>
          </p:spPr>
          <p:txBody>
            <a:bodyPr/>
            <a:lstStyle/>
            <a:p>
              <a:endParaRPr lang="en-US"/>
            </a:p>
          </p:txBody>
        </p:sp>
        <p:sp>
          <p:nvSpPr>
            <p:cNvPr id="8" name="TextBox 8"/>
            <p:cNvSpPr txBox="1"/>
            <p:nvPr/>
          </p:nvSpPr>
          <p:spPr>
            <a:xfrm>
              <a:off x="0" y="-76200"/>
              <a:ext cx="3415073" cy="57493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2" name="TextBox 12"/>
          <p:cNvSpPr txBox="1"/>
          <p:nvPr/>
        </p:nvSpPr>
        <p:spPr>
          <a:xfrm>
            <a:off x="1330023" y="1250072"/>
            <a:ext cx="1076424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13" name="TextBox 13"/>
          <p:cNvSpPr txBox="1"/>
          <p:nvPr/>
        </p:nvSpPr>
        <p:spPr>
          <a:xfrm>
            <a:off x="1497298" y="5051188"/>
            <a:ext cx="12665283"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young people NOT realize that sexual demands placed on them are wrong and illegal?</a:t>
            </a:r>
          </a:p>
        </p:txBody>
      </p:sp>
      <p:grpSp>
        <p:nvGrpSpPr>
          <p:cNvPr id="14" name="Group 14"/>
          <p:cNvGrpSpPr/>
          <p:nvPr/>
        </p:nvGrpSpPr>
        <p:grpSpPr>
          <a:xfrm>
            <a:off x="13995306" y="952594"/>
            <a:ext cx="3263994" cy="3620351"/>
            <a:chOff x="0" y="0"/>
            <a:chExt cx="1144508" cy="1269464"/>
          </a:xfrm>
        </p:grpSpPr>
        <p:sp>
          <p:nvSpPr>
            <p:cNvPr id="15" name="Freeform 15"/>
            <p:cNvSpPr/>
            <p:nvPr/>
          </p:nvSpPr>
          <p:spPr>
            <a:xfrm>
              <a:off x="0" y="0"/>
              <a:ext cx="1144508" cy="1269464"/>
            </a:xfrm>
            <a:custGeom>
              <a:avLst/>
              <a:gdLst/>
              <a:ahLst/>
              <a:cxnLst/>
              <a:rect l="l" t="t" r="r" b="b"/>
              <a:pathLst>
                <a:path w="1144508" h="1269464">
                  <a:moveTo>
                    <a:pt x="0" y="0"/>
                  </a:moveTo>
                  <a:lnTo>
                    <a:pt x="1144508" y="0"/>
                  </a:lnTo>
                  <a:lnTo>
                    <a:pt x="1144508" y="1269464"/>
                  </a:lnTo>
                  <a:lnTo>
                    <a:pt x="0" y="1269464"/>
                  </a:lnTo>
                  <a:close/>
                </a:path>
              </a:pathLst>
            </a:custGeom>
            <a:solidFill>
              <a:srgbClr val="FFFFFF"/>
            </a:solidFill>
          </p:spPr>
          <p:txBody>
            <a:bodyPr/>
            <a:lstStyle/>
            <a:p>
              <a:endParaRPr lang="en-US"/>
            </a:p>
          </p:txBody>
        </p:sp>
        <p:sp>
          <p:nvSpPr>
            <p:cNvPr id="16" name="TextBox 16"/>
            <p:cNvSpPr txBox="1"/>
            <p:nvPr/>
          </p:nvSpPr>
          <p:spPr>
            <a:xfrm>
              <a:off x="0" y="-47625"/>
              <a:ext cx="1144508" cy="131708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a:off x="14162581" y="1097350"/>
            <a:ext cx="2929444" cy="2934539"/>
          </a:xfrm>
          <a:custGeom>
            <a:avLst/>
            <a:gdLst/>
            <a:ahLst/>
            <a:cxnLst/>
            <a:rect l="l" t="t" r="r" b="b"/>
            <a:pathLst>
              <a:path w="2929444" h="2934539">
                <a:moveTo>
                  <a:pt x="0" y="0"/>
                </a:moveTo>
                <a:lnTo>
                  <a:pt x="2929444" y="0"/>
                </a:lnTo>
                <a:lnTo>
                  <a:pt x="2929444" y="2934539"/>
                </a:lnTo>
                <a:lnTo>
                  <a:pt x="0" y="2934539"/>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grpSp>
        <p:nvGrpSpPr>
          <p:cNvPr id="6" name="Group 6"/>
          <p:cNvGrpSpPr/>
          <p:nvPr/>
        </p:nvGrpSpPr>
        <p:grpSpPr>
          <a:xfrm>
            <a:off x="1480713" y="2781680"/>
            <a:ext cx="5490022" cy="904943"/>
            <a:chOff x="0" y="0"/>
            <a:chExt cx="1445932" cy="238339"/>
          </a:xfrm>
        </p:grpSpPr>
        <p:sp>
          <p:nvSpPr>
            <p:cNvPr id="7" name="Freeform 7"/>
            <p:cNvSpPr/>
            <p:nvPr/>
          </p:nvSpPr>
          <p:spPr>
            <a:xfrm>
              <a:off x="0" y="0"/>
              <a:ext cx="1445932" cy="238339"/>
            </a:xfrm>
            <a:custGeom>
              <a:avLst/>
              <a:gdLst/>
              <a:ahLst/>
              <a:cxnLst/>
              <a:rect l="l" t="t" r="r" b="b"/>
              <a:pathLst>
                <a:path w="1445932" h="238339">
                  <a:moveTo>
                    <a:pt x="0" y="0"/>
                  </a:moveTo>
                  <a:lnTo>
                    <a:pt x="1445932" y="0"/>
                  </a:lnTo>
                  <a:lnTo>
                    <a:pt x="144593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44593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2800726"/>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10" name="TextBox 10"/>
          <p:cNvSpPr txBox="1"/>
          <p:nvPr/>
        </p:nvSpPr>
        <p:spPr>
          <a:xfrm>
            <a:off x="1058638" y="3893595"/>
            <a:ext cx="16793890" cy="1186707"/>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Grooming and sexual abuse often start when </a:t>
            </a:r>
            <a:r>
              <a:rPr lang="en-US" sz="4200" b="1">
                <a:solidFill>
                  <a:srgbClr val="FF5757"/>
                </a:solidFill>
                <a:latin typeface="Roboto Bold"/>
                <a:ea typeface="Roboto Bold"/>
                <a:cs typeface="Roboto Bold"/>
                <a:sym typeface="Roboto Bold"/>
              </a:rPr>
              <a:t>children are young</a:t>
            </a:r>
            <a:r>
              <a:rPr lang="en-US" sz="4200" b="1">
                <a:solidFill>
                  <a:srgbClr val="004F59"/>
                </a:solidFill>
                <a:latin typeface="Roboto Bold"/>
                <a:ea typeface="Roboto Bold"/>
                <a:cs typeface="Roboto Bold"/>
                <a:sym typeface="Roboto Bold"/>
              </a:rPr>
              <a:t>.</a:t>
            </a:r>
          </a:p>
          <a:p>
            <a:pPr algn="l">
              <a:lnSpc>
                <a:spcPts val="4620"/>
              </a:lnSpc>
            </a:pPr>
            <a:endParaRPr lang="en-US" sz="4200"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grpSp>
        <p:nvGrpSpPr>
          <p:cNvPr id="6" name="Group 6"/>
          <p:cNvGrpSpPr/>
          <p:nvPr/>
        </p:nvGrpSpPr>
        <p:grpSpPr>
          <a:xfrm>
            <a:off x="1480713" y="2781680"/>
            <a:ext cx="5490022" cy="904943"/>
            <a:chOff x="0" y="0"/>
            <a:chExt cx="1445932" cy="238339"/>
          </a:xfrm>
        </p:grpSpPr>
        <p:sp>
          <p:nvSpPr>
            <p:cNvPr id="7" name="Freeform 7"/>
            <p:cNvSpPr/>
            <p:nvPr/>
          </p:nvSpPr>
          <p:spPr>
            <a:xfrm>
              <a:off x="0" y="0"/>
              <a:ext cx="1445932" cy="238339"/>
            </a:xfrm>
            <a:custGeom>
              <a:avLst/>
              <a:gdLst/>
              <a:ahLst/>
              <a:cxnLst/>
              <a:rect l="l" t="t" r="r" b="b"/>
              <a:pathLst>
                <a:path w="1445932" h="238339">
                  <a:moveTo>
                    <a:pt x="0" y="0"/>
                  </a:moveTo>
                  <a:lnTo>
                    <a:pt x="1445932" y="0"/>
                  </a:lnTo>
                  <a:lnTo>
                    <a:pt x="144593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44593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2800726"/>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10" name="TextBox 10"/>
          <p:cNvSpPr txBox="1"/>
          <p:nvPr/>
        </p:nvSpPr>
        <p:spPr>
          <a:xfrm>
            <a:off x="1058638" y="3893595"/>
            <a:ext cx="16793890" cy="2043957"/>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Grooming and sexual abuse often start when children are young.</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Some kids are made to believe that </a:t>
            </a:r>
            <a:r>
              <a:rPr lang="en-US" sz="4200" b="1">
                <a:solidFill>
                  <a:srgbClr val="FF5757"/>
                </a:solidFill>
                <a:latin typeface="Roboto Bold"/>
                <a:ea typeface="Roboto Bold"/>
                <a:cs typeface="Roboto Bold"/>
                <a:sym typeface="Roboto Bold"/>
              </a:rPr>
              <a:t>all young people</a:t>
            </a:r>
            <a:r>
              <a:rPr lang="en-US" sz="4200" b="1">
                <a:solidFill>
                  <a:srgbClr val="004F59"/>
                </a:solidFill>
                <a:latin typeface="Roboto Bold"/>
                <a:ea typeface="Roboto Bold"/>
                <a:cs typeface="Roboto Bold"/>
                <a:sym typeface="Roboto Bold"/>
              </a:rPr>
              <a:t> go through the same experiences.</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grpSp>
        <p:nvGrpSpPr>
          <p:cNvPr id="6" name="Group 6"/>
          <p:cNvGrpSpPr/>
          <p:nvPr/>
        </p:nvGrpSpPr>
        <p:grpSpPr>
          <a:xfrm>
            <a:off x="1480713" y="2781680"/>
            <a:ext cx="5490022" cy="904943"/>
            <a:chOff x="0" y="0"/>
            <a:chExt cx="1445932" cy="238339"/>
          </a:xfrm>
        </p:grpSpPr>
        <p:sp>
          <p:nvSpPr>
            <p:cNvPr id="7" name="Freeform 7"/>
            <p:cNvSpPr/>
            <p:nvPr/>
          </p:nvSpPr>
          <p:spPr>
            <a:xfrm>
              <a:off x="0" y="0"/>
              <a:ext cx="1445932" cy="238339"/>
            </a:xfrm>
            <a:custGeom>
              <a:avLst/>
              <a:gdLst/>
              <a:ahLst/>
              <a:cxnLst/>
              <a:rect l="l" t="t" r="r" b="b"/>
              <a:pathLst>
                <a:path w="1445932" h="238339">
                  <a:moveTo>
                    <a:pt x="0" y="0"/>
                  </a:moveTo>
                  <a:lnTo>
                    <a:pt x="1445932" y="0"/>
                  </a:lnTo>
                  <a:lnTo>
                    <a:pt x="144593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44593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2800726"/>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10" name="TextBox 10"/>
          <p:cNvSpPr txBox="1"/>
          <p:nvPr/>
        </p:nvSpPr>
        <p:spPr>
          <a:xfrm>
            <a:off x="1058638" y="3893595"/>
            <a:ext cx="16793890" cy="3482178"/>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Grooming and sexual abuse often start when children are young.</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Some kids are made to believe that all young people go through the same experiences.</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They may be told they are "</a:t>
            </a:r>
            <a:r>
              <a:rPr lang="en-US" sz="4200" b="1">
                <a:solidFill>
                  <a:srgbClr val="FF5757"/>
                </a:solidFill>
                <a:latin typeface="Roboto Bold"/>
                <a:ea typeface="Roboto Bold"/>
                <a:cs typeface="Roboto Bold"/>
                <a:sym typeface="Roboto Bold"/>
              </a:rPr>
              <a:t>special</a:t>
            </a:r>
            <a:r>
              <a:rPr lang="en-US" sz="4200" b="1">
                <a:solidFill>
                  <a:srgbClr val="004F59"/>
                </a:solidFill>
                <a:latin typeface="Roboto Bold"/>
                <a:ea typeface="Roboto Bold"/>
                <a:cs typeface="Roboto Bold"/>
                <a:sym typeface="Roboto Bold"/>
              </a:rPr>
              <a:t>" or "</a:t>
            </a:r>
            <a:r>
              <a:rPr lang="en-US" sz="4200" b="1">
                <a:solidFill>
                  <a:srgbClr val="FF5757"/>
                </a:solidFill>
                <a:latin typeface="Roboto Bold"/>
                <a:ea typeface="Roboto Bold"/>
                <a:cs typeface="Roboto Bold"/>
                <a:sym typeface="Roboto Bold"/>
              </a:rPr>
              <a:t>chosen</a:t>
            </a:r>
            <a:r>
              <a:rPr lang="en-US" sz="4200" b="1">
                <a:solidFill>
                  <a:srgbClr val="004F59"/>
                </a:solidFill>
                <a:latin typeface="Roboto Bold"/>
                <a:ea typeface="Roboto Bold"/>
                <a:cs typeface="Roboto Bold"/>
                <a:sym typeface="Roboto Bold"/>
              </a:rPr>
              <a:t>," making them think the abuse is a privilege.</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MIND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grpSp>
        <p:nvGrpSpPr>
          <p:cNvPr id="6" name="Group 6"/>
          <p:cNvGrpSpPr/>
          <p:nvPr/>
        </p:nvGrpSpPr>
        <p:grpSpPr>
          <a:xfrm>
            <a:off x="1480713" y="2781680"/>
            <a:ext cx="5490022" cy="904943"/>
            <a:chOff x="0" y="0"/>
            <a:chExt cx="1445932" cy="238339"/>
          </a:xfrm>
        </p:grpSpPr>
        <p:sp>
          <p:nvSpPr>
            <p:cNvPr id="7" name="Freeform 7"/>
            <p:cNvSpPr/>
            <p:nvPr/>
          </p:nvSpPr>
          <p:spPr>
            <a:xfrm>
              <a:off x="0" y="0"/>
              <a:ext cx="1445932" cy="238339"/>
            </a:xfrm>
            <a:custGeom>
              <a:avLst/>
              <a:gdLst/>
              <a:ahLst/>
              <a:cxnLst/>
              <a:rect l="l" t="t" r="r" b="b"/>
              <a:pathLst>
                <a:path w="1445932" h="238339">
                  <a:moveTo>
                    <a:pt x="0" y="0"/>
                  </a:moveTo>
                  <a:lnTo>
                    <a:pt x="1445932" y="0"/>
                  </a:lnTo>
                  <a:lnTo>
                    <a:pt x="144593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44593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2800726"/>
            <a:ext cx="761842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Normalized Abuse</a:t>
            </a:r>
          </a:p>
        </p:txBody>
      </p:sp>
      <p:sp>
        <p:nvSpPr>
          <p:cNvPr id="10" name="TextBox 10"/>
          <p:cNvSpPr txBox="1"/>
          <p:nvPr/>
        </p:nvSpPr>
        <p:spPr>
          <a:xfrm>
            <a:off x="1058638" y="3893595"/>
            <a:ext cx="16793890" cy="4920398"/>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Grooming and sexual abuse often start when children are young.</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Some kids are made to believe that all young people go through the same experiences.</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They may be told they are "special" or "chosen," making them think the abuse is a privilege.</a:t>
            </a:r>
          </a:p>
          <a:p>
            <a:pPr algn="l">
              <a:lnSpc>
                <a:spcPts val="2200"/>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Some are pressured to believe it's their </a:t>
            </a:r>
            <a:r>
              <a:rPr lang="en-US" sz="4200" b="1">
                <a:solidFill>
                  <a:srgbClr val="FF5757"/>
                </a:solidFill>
                <a:latin typeface="Roboto Bold"/>
                <a:ea typeface="Roboto Bold"/>
                <a:cs typeface="Roboto Bold"/>
                <a:sym typeface="Roboto Bold"/>
              </a:rPr>
              <a:t>responsibility </a:t>
            </a:r>
            <a:r>
              <a:rPr lang="en-US" sz="4200" b="1">
                <a:solidFill>
                  <a:srgbClr val="004F59"/>
                </a:solidFill>
                <a:latin typeface="Roboto Bold"/>
                <a:ea typeface="Roboto Bold"/>
                <a:cs typeface="Roboto Bold"/>
                <a:sym typeface="Roboto Bold"/>
              </a:rPr>
              <a:t>or “</a:t>
            </a:r>
            <a:r>
              <a:rPr lang="en-US" sz="4200" b="1">
                <a:solidFill>
                  <a:srgbClr val="FF5757"/>
                </a:solidFill>
                <a:latin typeface="Roboto Bold"/>
                <a:ea typeface="Roboto Bold"/>
                <a:cs typeface="Roboto Bold"/>
                <a:sym typeface="Roboto Bold"/>
              </a:rPr>
              <a:t>chore</a:t>
            </a:r>
            <a:r>
              <a:rPr lang="en-US" sz="4200" b="1">
                <a:solidFill>
                  <a:srgbClr val="004F59"/>
                </a:solidFill>
                <a:latin typeface="Roboto Bold"/>
                <a:ea typeface="Roboto Bold"/>
                <a:cs typeface="Roboto Bold"/>
                <a:sym typeface="Roboto Bold"/>
              </a:rPr>
              <a:t>” to help support their family financially.</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repeated cycle of behaviors, beliefs, or traditions passed down from parents to their children, grandchildren, etc.</a:t>
            </a:r>
          </a:p>
        </p:txBody>
      </p:sp>
      <p:grpSp>
        <p:nvGrpSpPr>
          <p:cNvPr id="9" name="Group 9"/>
          <p:cNvGrpSpPr/>
          <p:nvPr/>
        </p:nvGrpSpPr>
        <p:grpSpPr>
          <a:xfrm>
            <a:off x="1480713" y="3637496"/>
            <a:ext cx="6347031" cy="904943"/>
            <a:chOff x="0" y="0"/>
            <a:chExt cx="1671646" cy="238339"/>
          </a:xfrm>
        </p:grpSpPr>
        <p:sp>
          <p:nvSpPr>
            <p:cNvPr id="10" name="Freeform 10"/>
            <p:cNvSpPr/>
            <p:nvPr/>
          </p:nvSpPr>
          <p:spPr>
            <a:xfrm>
              <a:off x="0" y="0"/>
              <a:ext cx="1671646" cy="238339"/>
            </a:xfrm>
            <a:custGeom>
              <a:avLst/>
              <a:gdLst/>
              <a:ahLst/>
              <a:cxnLst/>
              <a:rect l="l" t="t" r="r" b="b"/>
              <a:pathLst>
                <a:path w="1671646" h="238339">
                  <a:moveTo>
                    <a:pt x="0" y="0"/>
                  </a:moveTo>
                  <a:lnTo>
                    <a:pt x="1671646" y="0"/>
                  </a:lnTo>
                  <a:lnTo>
                    <a:pt x="167164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7164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GENERATIONAL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ability to impact the actions, behavior, or opinions of others without using force or direct control.</a:t>
            </a:r>
          </a:p>
        </p:txBody>
      </p:sp>
      <p:grpSp>
        <p:nvGrpSpPr>
          <p:cNvPr id="9" name="Group 9"/>
          <p:cNvGrpSpPr/>
          <p:nvPr/>
        </p:nvGrpSpPr>
        <p:grpSpPr>
          <a:xfrm>
            <a:off x="1480713" y="3637496"/>
            <a:ext cx="4815228" cy="904943"/>
            <a:chOff x="0" y="0"/>
            <a:chExt cx="1268208" cy="238339"/>
          </a:xfrm>
        </p:grpSpPr>
        <p:sp>
          <p:nvSpPr>
            <p:cNvPr id="10" name="Freeform 10"/>
            <p:cNvSpPr/>
            <p:nvPr/>
          </p:nvSpPr>
          <p:spPr>
            <a:xfrm>
              <a:off x="0" y="0"/>
              <a:ext cx="1268208" cy="238339"/>
            </a:xfrm>
            <a:custGeom>
              <a:avLst/>
              <a:gdLst/>
              <a:ahLst/>
              <a:cxnLst/>
              <a:rect l="l" t="t" r="r" b="b"/>
              <a:pathLst>
                <a:path w="1268208" h="238339">
                  <a:moveTo>
                    <a:pt x="0" y="0"/>
                  </a:moveTo>
                  <a:lnTo>
                    <a:pt x="1268208" y="0"/>
                  </a:lnTo>
                  <a:lnTo>
                    <a:pt x="126820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6820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INFLUENCE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5" name="Freeform 15"/>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0035" y="4849618"/>
            <a:ext cx="10806324" cy="1905109"/>
            <a:chOff x="0" y="0"/>
            <a:chExt cx="2846110" cy="501757"/>
          </a:xfrm>
        </p:grpSpPr>
        <p:sp>
          <p:nvSpPr>
            <p:cNvPr id="7" name="Freeform 7"/>
            <p:cNvSpPr/>
            <p:nvPr/>
          </p:nvSpPr>
          <p:spPr>
            <a:xfrm>
              <a:off x="0" y="0"/>
              <a:ext cx="2846110" cy="501757"/>
            </a:xfrm>
            <a:custGeom>
              <a:avLst/>
              <a:gdLst/>
              <a:ahLst/>
              <a:cxnLst/>
              <a:rect l="l" t="t" r="r" b="b"/>
              <a:pathLst>
                <a:path w="2846110" h="501757">
                  <a:moveTo>
                    <a:pt x="0" y="0"/>
                  </a:moveTo>
                  <a:lnTo>
                    <a:pt x="2846110" y="0"/>
                  </a:lnTo>
                  <a:lnTo>
                    <a:pt x="2846110" y="501757"/>
                  </a:lnTo>
                  <a:lnTo>
                    <a:pt x="0" y="501757"/>
                  </a:lnTo>
                  <a:close/>
                </a:path>
              </a:pathLst>
            </a:custGeom>
            <a:solidFill>
              <a:srgbClr val="303030"/>
            </a:solidFill>
          </p:spPr>
          <p:txBody>
            <a:bodyPr/>
            <a:lstStyle/>
            <a:p>
              <a:endParaRPr lang="en-US"/>
            </a:p>
          </p:txBody>
        </p:sp>
        <p:sp>
          <p:nvSpPr>
            <p:cNvPr id="8" name="TextBox 8"/>
            <p:cNvSpPr txBox="1"/>
            <p:nvPr/>
          </p:nvSpPr>
          <p:spPr>
            <a:xfrm>
              <a:off x="0" y="-76200"/>
              <a:ext cx="2846110" cy="57795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1576453" y="1062106"/>
            <a:ext cx="5682847" cy="3347990"/>
            <a:chOff x="0" y="0"/>
            <a:chExt cx="1674346" cy="986423"/>
          </a:xfrm>
        </p:grpSpPr>
        <p:sp>
          <p:nvSpPr>
            <p:cNvPr id="13" name="Freeform 13"/>
            <p:cNvSpPr/>
            <p:nvPr/>
          </p:nvSpPr>
          <p:spPr>
            <a:xfrm>
              <a:off x="0" y="0"/>
              <a:ext cx="1674345" cy="986423"/>
            </a:xfrm>
            <a:custGeom>
              <a:avLst/>
              <a:gdLst/>
              <a:ahLst/>
              <a:cxnLst/>
              <a:rect l="l" t="t" r="r" b="b"/>
              <a:pathLst>
                <a:path w="1674345" h="986423">
                  <a:moveTo>
                    <a:pt x="0" y="0"/>
                  </a:moveTo>
                  <a:lnTo>
                    <a:pt x="1674345" y="0"/>
                  </a:lnTo>
                  <a:lnTo>
                    <a:pt x="1674345" y="986423"/>
                  </a:lnTo>
                  <a:lnTo>
                    <a:pt x="0" y="986423"/>
                  </a:lnTo>
                  <a:close/>
                </a:path>
              </a:pathLst>
            </a:custGeom>
            <a:solidFill>
              <a:srgbClr val="FFFFFF"/>
            </a:solidFill>
          </p:spPr>
          <p:txBody>
            <a:bodyPr/>
            <a:lstStyle/>
            <a:p>
              <a:endParaRPr lang="en-US"/>
            </a:p>
          </p:txBody>
        </p:sp>
        <p:sp>
          <p:nvSpPr>
            <p:cNvPr id="14" name="TextBox 14"/>
            <p:cNvSpPr txBox="1"/>
            <p:nvPr/>
          </p:nvSpPr>
          <p:spPr>
            <a:xfrm>
              <a:off x="0" y="-47625"/>
              <a:ext cx="1674346" cy="1034048"/>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1795655" y="1270938"/>
            <a:ext cx="5244443" cy="2930327"/>
          </a:xfrm>
          <a:custGeom>
            <a:avLst/>
            <a:gdLst/>
            <a:ahLst/>
            <a:cxnLst/>
            <a:rect l="l" t="t" r="r" b="b"/>
            <a:pathLst>
              <a:path w="5244443" h="2930327">
                <a:moveTo>
                  <a:pt x="0" y="0"/>
                </a:moveTo>
                <a:lnTo>
                  <a:pt x="5244443" y="0"/>
                </a:lnTo>
                <a:lnTo>
                  <a:pt x="5244443" y="2930327"/>
                </a:lnTo>
                <a:lnTo>
                  <a:pt x="0" y="2930327"/>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
        <p:nvSpPr>
          <p:cNvPr id="17" name="TextBox 17"/>
          <p:cNvSpPr txBox="1"/>
          <p:nvPr/>
        </p:nvSpPr>
        <p:spPr>
          <a:xfrm>
            <a:off x="1795973" y="4963200"/>
            <a:ext cx="1086676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does sexual exploitation continue from one generation to the next?</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grpSp>
        <p:nvGrpSpPr>
          <p:cNvPr id="7" name="Group 7"/>
          <p:cNvGrpSpPr/>
          <p:nvPr/>
        </p:nvGrpSpPr>
        <p:grpSpPr>
          <a:xfrm>
            <a:off x="1480713" y="3019805"/>
            <a:ext cx="3657007" cy="904943"/>
            <a:chOff x="0" y="0"/>
            <a:chExt cx="963162" cy="238339"/>
          </a:xfrm>
        </p:grpSpPr>
        <p:sp>
          <p:nvSpPr>
            <p:cNvPr id="8" name="Freeform 8"/>
            <p:cNvSpPr/>
            <p:nvPr/>
          </p:nvSpPr>
          <p:spPr>
            <a:xfrm>
              <a:off x="0" y="0"/>
              <a:ext cx="963162" cy="238339"/>
            </a:xfrm>
            <a:custGeom>
              <a:avLst/>
              <a:gdLst/>
              <a:ahLst/>
              <a:cxnLst/>
              <a:rect l="l" t="t" r="r" b="b"/>
              <a:pathLst>
                <a:path w="963162" h="238339">
                  <a:moveTo>
                    <a:pt x="0" y="0"/>
                  </a:moveTo>
                  <a:lnTo>
                    <a:pt x="963162" y="0"/>
                  </a:lnTo>
                  <a:lnTo>
                    <a:pt x="96316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96316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Life</a:t>
            </a:r>
          </a:p>
        </p:txBody>
      </p:sp>
      <p:sp>
        <p:nvSpPr>
          <p:cNvPr id="11" name="TextBox 11"/>
          <p:cNvSpPr txBox="1"/>
          <p:nvPr/>
        </p:nvSpPr>
        <p:spPr>
          <a:xfrm>
            <a:off x="1480713" y="4226970"/>
            <a:ext cx="15512083" cy="2110523"/>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Family influence plays a big role in shaping what behaviors are viewed as </a:t>
            </a:r>
            <a:r>
              <a:rPr lang="en-US" sz="4200" b="1">
                <a:solidFill>
                  <a:srgbClr val="FF5757"/>
                </a:solidFill>
                <a:latin typeface="Roboto Bold"/>
                <a:ea typeface="Roboto Bold"/>
                <a:cs typeface="Roboto Bold"/>
                <a:sym typeface="Roboto Bold"/>
              </a:rPr>
              <a:t>acceptable and normal</a:t>
            </a:r>
            <a:r>
              <a:rPr lang="en-US" sz="4200" b="1">
                <a:solidFill>
                  <a:srgbClr val="004F59"/>
                </a:solidFill>
                <a:latin typeface="Roboto Bold"/>
                <a:ea typeface="Roboto Bold"/>
                <a:cs typeface="Roboto Bold"/>
                <a:sym typeface="Roboto Bold"/>
              </a:rPr>
              <a:t>.</a:t>
            </a:r>
          </a:p>
          <a:p>
            <a:pPr algn="l">
              <a:lnSpc>
                <a:spcPts val="2749"/>
              </a:lnSpc>
            </a:pPr>
            <a:endParaRPr lang="en-US" sz="4200" b="1">
              <a:solidFill>
                <a:srgbClr val="004F59"/>
              </a:solidFill>
              <a:latin typeface="Roboto Bold"/>
              <a:ea typeface="Roboto Bold"/>
              <a:cs typeface="Roboto Bold"/>
              <a:sym typeface="Roboto Bold"/>
            </a:endParaRPr>
          </a:p>
          <a:p>
            <a:pPr algn="l">
              <a:lnSpc>
                <a:spcPts val="4620"/>
              </a:lnSpc>
            </a:pPr>
            <a:endParaRPr lang="en-US" sz="4200" b="1">
              <a:solidFill>
                <a:srgbClr val="004F59"/>
              </a:solidFill>
              <a:latin typeface="Roboto Bold"/>
              <a:ea typeface="Roboto Bold"/>
              <a:cs typeface="Roboto Bold"/>
              <a:sym typeface="Roboto Bold"/>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grpSp>
        <p:nvGrpSpPr>
          <p:cNvPr id="7" name="Group 7"/>
          <p:cNvGrpSpPr/>
          <p:nvPr/>
        </p:nvGrpSpPr>
        <p:grpSpPr>
          <a:xfrm>
            <a:off x="1480713" y="3019805"/>
            <a:ext cx="3657007" cy="904943"/>
            <a:chOff x="0" y="0"/>
            <a:chExt cx="963162" cy="238339"/>
          </a:xfrm>
        </p:grpSpPr>
        <p:sp>
          <p:nvSpPr>
            <p:cNvPr id="8" name="Freeform 8"/>
            <p:cNvSpPr/>
            <p:nvPr/>
          </p:nvSpPr>
          <p:spPr>
            <a:xfrm>
              <a:off x="0" y="0"/>
              <a:ext cx="963162" cy="238339"/>
            </a:xfrm>
            <a:custGeom>
              <a:avLst/>
              <a:gdLst/>
              <a:ahLst/>
              <a:cxnLst/>
              <a:rect l="l" t="t" r="r" b="b"/>
              <a:pathLst>
                <a:path w="963162" h="238339">
                  <a:moveTo>
                    <a:pt x="0" y="0"/>
                  </a:moveTo>
                  <a:lnTo>
                    <a:pt x="963162" y="0"/>
                  </a:lnTo>
                  <a:lnTo>
                    <a:pt x="96316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96316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Family Life</a:t>
            </a:r>
          </a:p>
        </p:txBody>
      </p:sp>
      <p:sp>
        <p:nvSpPr>
          <p:cNvPr id="11" name="TextBox 11"/>
          <p:cNvSpPr txBox="1"/>
          <p:nvPr/>
        </p:nvSpPr>
        <p:spPr>
          <a:xfrm>
            <a:off x="1480713" y="4226970"/>
            <a:ext cx="15512083" cy="2901207"/>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Family influence plays a big role in shaping what behaviors are viewed as acceptable and normal.</a:t>
            </a:r>
          </a:p>
          <a:p>
            <a:pPr algn="l">
              <a:lnSpc>
                <a:spcPts val="2200"/>
              </a:lnSpc>
            </a:pPr>
            <a:endParaRPr lang="en-US" sz="4200" b="1">
              <a:solidFill>
                <a:srgbClr val="FFFFFF"/>
              </a:solidFill>
              <a:latin typeface="Roboto Bold"/>
              <a:ea typeface="Roboto Bold"/>
              <a:cs typeface="Roboto Bold"/>
              <a:sym typeface="Roboto Bold"/>
            </a:endParaRPr>
          </a:p>
          <a:p>
            <a:pPr algn="l">
              <a:lnSpc>
                <a:spcPts val="219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Early </a:t>
            </a:r>
            <a:r>
              <a:rPr lang="en-US" sz="4200" b="1">
                <a:solidFill>
                  <a:srgbClr val="FF5757"/>
                </a:solidFill>
                <a:latin typeface="Roboto Bold"/>
                <a:ea typeface="Roboto Bold"/>
                <a:cs typeface="Roboto Bold"/>
                <a:sym typeface="Roboto Bold"/>
              </a:rPr>
              <a:t>exposure to pornography</a:t>
            </a:r>
            <a:r>
              <a:rPr lang="en-US" sz="4200" b="1">
                <a:solidFill>
                  <a:srgbClr val="004F59"/>
                </a:solidFill>
                <a:latin typeface="Roboto Bold"/>
                <a:ea typeface="Roboto Bold"/>
                <a:cs typeface="Roboto Bold"/>
                <a:sym typeface="Roboto Bold"/>
              </a:rPr>
              <a:t> at home can cause children to be less sensitive to such images.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grpSp>
        <p:nvGrpSpPr>
          <p:cNvPr id="8" name="Group 8"/>
          <p:cNvGrpSpPr/>
          <p:nvPr/>
        </p:nvGrpSpPr>
        <p:grpSpPr>
          <a:xfrm>
            <a:off x="1480713" y="2781419"/>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2800466"/>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3902860"/>
            <a:ext cx="14398332"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grpSp>
        <p:nvGrpSpPr>
          <p:cNvPr id="5" name="Group 5"/>
          <p:cNvGrpSpPr/>
          <p:nvPr/>
        </p:nvGrpSpPr>
        <p:grpSpPr>
          <a:xfrm>
            <a:off x="1480713" y="2981469"/>
            <a:ext cx="7201486" cy="904943"/>
            <a:chOff x="0" y="0"/>
            <a:chExt cx="1896688" cy="238339"/>
          </a:xfrm>
        </p:grpSpPr>
        <p:sp>
          <p:nvSpPr>
            <p:cNvPr id="6" name="Freeform 6"/>
            <p:cNvSpPr/>
            <p:nvPr/>
          </p:nvSpPr>
          <p:spPr>
            <a:xfrm>
              <a:off x="0" y="0"/>
              <a:ext cx="1896688" cy="238339"/>
            </a:xfrm>
            <a:custGeom>
              <a:avLst/>
              <a:gdLst/>
              <a:ahLst/>
              <a:cxnLst/>
              <a:rect l="l" t="t" r="r" b="b"/>
              <a:pathLst>
                <a:path w="1896688" h="238339">
                  <a:moveTo>
                    <a:pt x="0" y="0"/>
                  </a:moveTo>
                  <a:lnTo>
                    <a:pt x="1896688" y="0"/>
                  </a:lnTo>
                  <a:lnTo>
                    <a:pt x="18966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966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00566"/>
            <a:ext cx="690177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False Behaviors &amp; Beliefs </a:t>
            </a:r>
          </a:p>
        </p:txBody>
      </p:sp>
      <p:sp>
        <p:nvSpPr>
          <p:cNvPr id="9" name="TextBox 9"/>
          <p:cNvSpPr txBox="1"/>
          <p:nvPr/>
        </p:nvSpPr>
        <p:spPr>
          <a:xfrm>
            <a:off x="1290511" y="3940984"/>
            <a:ext cx="15949739" cy="2058562"/>
          </a:xfrm>
          <a:prstGeom prst="rect">
            <a:avLst/>
          </a:prstGeom>
        </p:spPr>
        <p:txBody>
          <a:bodyPr lIns="0" tIns="0" rIns="0" bIns="0" rtlCol="0" anchor="t">
            <a:spAutoFit/>
          </a:bodyPr>
          <a:lstStyle/>
          <a:p>
            <a:pPr algn="l">
              <a:lnSpc>
                <a:spcPts val="2200"/>
              </a:lnSpc>
            </a:pPr>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Being made to </a:t>
            </a:r>
            <a:r>
              <a:rPr lang="en-US" sz="4200" b="1">
                <a:solidFill>
                  <a:srgbClr val="FF5757"/>
                </a:solidFill>
                <a:latin typeface="Roboto Bold"/>
                <a:ea typeface="Roboto Bold"/>
                <a:cs typeface="Roboto Bold"/>
                <a:sym typeface="Roboto Bold"/>
              </a:rPr>
              <a:t>witness sexual activity</a:t>
            </a:r>
            <a:r>
              <a:rPr lang="en-US" sz="4200" b="1">
                <a:solidFill>
                  <a:srgbClr val="004F59"/>
                </a:solidFill>
                <a:latin typeface="Roboto Bold"/>
                <a:ea typeface="Roboto Bold"/>
                <a:cs typeface="Roboto Bold"/>
                <a:sym typeface="Roboto Bold"/>
              </a:rPr>
              <a:t> is a form of grooming, which is child abuse.   </a:t>
            </a:r>
          </a:p>
          <a:p>
            <a:pPr algn="l">
              <a:lnSpc>
                <a:spcPts val="4620"/>
              </a:lnSpc>
            </a:pPr>
            <a:endParaRPr lang="en-US" sz="420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grpSp>
        <p:nvGrpSpPr>
          <p:cNvPr id="5" name="Group 5"/>
          <p:cNvGrpSpPr/>
          <p:nvPr/>
        </p:nvGrpSpPr>
        <p:grpSpPr>
          <a:xfrm>
            <a:off x="1480713" y="2981469"/>
            <a:ext cx="7201486" cy="904943"/>
            <a:chOff x="0" y="0"/>
            <a:chExt cx="1896688" cy="238339"/>
          </a:xfrm>
        </p:grpSpPr>
        <p:sp>
          <p:nvSpPr>
            <p:cNvPr id="6" name="Freeform 6"/>
            <p:cNvSpPr/>
            <p:nvPr/>
          </p:nvSpPr>
          <p:spPr>
            <a:xfrm>
              <a:off x="0" y="0"/>
              <a:ext cx="1896688" cy="238339"/>
            </a:xfrm>
            <a:custGeom>
              <a:avLst/>
              <a:gdLst/>
              <a:ahLst/>
              <a:cxnLst/>
              <a:rect l="l" t="t" r="r" b="b"/>
              <a:pathLst>
                <a:path w="1896688" h="238339">
                  <a:moveTo>
                    <a:pt x="0" y="0"/>
                  </a:moveTo>
                  <a:lnTo>
                    <a:pt x="1896688" y="0"/>
                  </a:lnTo>
                  <a:lnTo>
                    <a:pt x="18966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966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00566"/>
            <a:ext cx="690177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False Behaviors &amp; Beliefs </a:t>
            </a:r>
          </a:p>
        </p:txBody>
      </p:sp>
      <p:sp>
        <p:nvSpPr>
          <p:cNvPr id="9" name="TextBox 9"/>
          <p:cNvSpPr txBox="1"/>
          <p:nvPr/>
        </p:nvSpPr>
        <p:spPr>
          <a:xfrm>
            <a:off x="1290511" y="3940984"/>
            <a:ext cx="15949739" cy="3563349"/>
          </a:xfrm>
          <a:prstGeom prst="rect">
            <a:avLst/>
          </a:prstGeom>
        </p:spPr>
        <p:txBody>
          <a:bodyPr lIns="0" tIns="0" rIns="0" bIns="0" rtlCol="0" anchor="t">
            <a:spAutoFit/>
          </a:bodyPr>
          <a:lstStyle/>
          <a:p>
            <a:pPr algn="l">
              <a:lnSpc>
                <a:spcPts val="2200"/>
              </a:lnSpc>
            </a:pPr>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Being made to witness sexual activity is a form of grooming, which is child abuse.   </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This kind of exposure can make young people believe it’s </a:t>
            </a:r>
            <a:r>
              <a:rPr lang="en-US" sz="4200" b="1">
                <a:solidFill>
                  <a:srgbClr val="FF5757"/>
                </a:solidFill>
                <a:latin typeface="Roboto Bold"/>
                <a:ea typeface="Roboto Bold"/>
                <a:cs typeface="Roboto Bold"/>
                <a:sym typeface="Roboto Bold"/>
              </a:rPr>
              <a:t>normal </a:t>
            </a:r>
            <a:r>
              <a:rPr lang="en-US" sz="4200" b="1">
                <a:solidFill>
                  <a:srgbClr val="004F59"/>
                </a:solidFill>
                <a:latin typeface="Roboto Bold"/>
                <a:ea typeface="Roboto Bold"/>
                <a:cs typeface="Roboto Bold"/>
                <a:sym typeface="Roboto Bold"/>
              </a:rPr>
              <a:t>for kids to be involved in sexual activity.</a:t>
            </a:r>
          </a:p>
          <a:p>
            <a:pPr algn="l">
              <a:lnSpc>
                <a:spcPts val="4620"/>
              </a:lnSpc>
            </a:pPr>
            <a:endParaRPr lang="en-US" sz="420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grpSp>
        <p:nvGrpSpPr>
          <p:cNvPr id="5" name="Group 5"/>
          <p:cNvGrpSpPr/>
          <p:nvPr/>
        </p:nvGrpSpPr>
        <p:grpSpPr>
          <a:xfrm>
            <a:off x="1480713" y="2981469"/>
            <a:ext cx="7201486" cy="904943"/>
            <a:chOff x="0" y="0"/>
            <a:chExt cx="1896688" cy="238339"/>
          </a:xfrm>
        </p:grpSpPr>
        <p:sp>
          <p:nvSpPr>
            <p:cNvPr id="6" name="Freeform 6"/>
            <p:cNvSpPr/>
            <p:nvPr/>
          </p:nvSpPr>
          <p:spPr>
            <a:xfrm>
              <a:off x="0" y="0"/>
              <a:ext cx="1896688" cy="238339"/>
            </a:xfrm>
            <a:custGeom>
              <a:avLst/>
              <a:gdLst/>
              <a:ahLst/>
              <a:cxnLst/>
              <a:rect l="l" t="t" r="r" b="b"/>
              <a:pathLst>
                <a:path w="1896688" h="238339">
                  <a:moveTo>
                    <a:pt x="0" y="0"/>
                  </a:moveTo>
                  <a:lnTo>
                    <a:pt x="1896688" y="0"/>
                  </a:lnTo>
                  <a:lnTo>
                    <a:pt x="18966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966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00566"/>
            <a:ext cx="690177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False Behaviors &amp; Beliefs </a:t>
            </a:r>
          </a:p>
        </p:txBody>
      </p:sp>
      <p:sp>
        <p:nvSpPr>
          <p:cNvPr id="9" name="TextBox 9"/>
          <p:cNvSpPr txBox="1"/>
          <p:nvPr/>
        </p:nvSpPr>
        <p:spPr>
          <a:xfrm>
            <a:off x="1290511" y="3940984"/>
            <a:ext cx="15949739" cy="4487166"/>
          </a:xfrm>
          <a:prstGeom prst="rect">
            <a:avLst/>
          </a:prstGeom>
        </p:spPr>
        <p:txBody>
          <a:bodyPr lIns="0" tIns="0" rIns="0" bIns="0" rtlCol="0" anchor="t">
            <a:spAutoFit/>
          </a:bodyPr>
          <a:lstStyle/>
          <a:p>
            <a:pPr algn="l">
              <a:lnSpc>
                <a:spcPts val="2200"/>
              </a:lnSpc>
            </a:pPr>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Being made to witness sexual activity is a form of grooming, which is child abuse.   </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This kind of exposure can make young people believe it’s normal for kids to be involved in sexual activity.</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004F59"/>
                </a:solidFill>
                <a:latin typeface="Roboto Bold"/>
                <a:ea typeface="Roboto Bold"/>
                <a:cs typeface="Roboto Bold"/>
                <a:sym typeface="Roboto Bold"/>
              </a:rPr>
              <a:t>Some kids may be swayed to believe that exchanging sex for money is a necessary way to </a:t>
            </a:r>
            <a:r>
              <a:rPr lang="en-US" sz="4200" b="1">
                <a:solidFill>
                  <a:srgbClr val="FF5757"/>
                </a:solidFill>
                <a:latin typeface="Roboto Bold"/>
                <a:ea typeface="Roboto Bold"/>
                <a:cs typeface="Roboto Bold"/>
                <a:sym typeface="Roboto Bold"/>
              </a:rPr>
              <a:t>support their family</a:t>
            </a:r>
            <a:r>
              <a:rPr lang="en-US" sz="4200" b="1">
                <a:solidFill>
                  <a:srgbClr val="004F59"/>
                </a:solidFill>
                <a:latin typeface="Roboto Bold"/>
                <a:ea typeface="Roboto Bold"/>
                <a:cs typeface="Roboto Bold"/>
                <a:sym typeface="Roboto Bold"/>
              </a:rPr>
              <a: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801255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GENERATIONAL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75963" y="4920429"/>
            <a:ext cx="12297095" cy="1922773"/>
            <a:chOff x="0" y="0"/>
            <a:chExt cx="3238741" cy="506409"/>
          </a:xfrm>
        </p:grpSpPr>
        <p:sp>
          <p:nvSpPr>
            <p:cNvPr id="7" name="Freeform 7"/>
            <p:cNvSpPr/>
            <p:nvPr/>
          </p:nvSpPr>
          <p:spPr>
            <a:xfrm>
              <a:off x="0" y="0"/>
              <a:ext cx="3238741" cy="506409"/>
            </a:xfrm>
            <a:custGeom>
              <a:avLst/>
              <a:gdLst/>
              <a:ahLst/>
              <a:cxnLst/>
              <a:rect l="l" t="t" r="r" b="b"/>
              <a:pathLst>
                <a:path w="3238741" h="506409">
                  <a:moveTo>
                    <a:pt x="0" y="0"/>
                  </a:moveTo>
                  <a:lnTo>
                    <a:pt x="3238741" y="0"/>
                  </a:lnTo>
                  <a:lnTo>
                    <a:pt x="3238741" y="506409"/>
                  </a:lnTo>
                  <a:lnTo>
                    <a:pt x="0" y="506409"/>
                  </a:lnTo>
                  <a:close/>
                </a:path>
              </a:pathLst>
            </a:custGeom>
            <a:solidFill>
              <a:srgbClr val="303030"/>
            </a:solidFill>
          </p:spPr>
          <p:txBody>
            <a:bodyPr/>
            <a:lstStyle/>
            <a:p>
              <a:endParaRPr lang="en-US"/>
            </a:p>
          </p:txBody>
        </p:sp>
        <p:sp>
          <p:nvSpPr>
            <p:cNvPr id="8" name="TextBox 8"/>
            <p:cNvSpPr txBox="1"/>
            <p:nvPr/>
          </p:nvSpPr>
          <p:spPr>
            <a:xfrm>
              <a:off x="0" y="-9525"/>
              <a:ext cx="3238741" cy="51593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
        <p:nvSpPr>
          <p:cNvPr id="10" name="TextBox 10"/>
          <p:cNvSpPr txBox="1"/>
          <p:nvPr/>
        </p:nvSpPr>
        <p:spPr>
          <a:xfrm>
            <a:off x="1947423" y="5006991"/>
            <a:ext cx="1204538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most likely to notify law enforcement about a child (under 18) being sex trafficked?</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3978887" y="9177436"/>
            <a:ext cx="846808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Henderson, M. F. (2022, September). Human Trafficking by Families. University of North Carolina School of Government, Public Management Bulletin, No.24, Sog.unc.edu., p. 12. </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7" name="Freeform 17"/>
          <p:cNvSpPr/>
          <p:nvPr/>
        </p:nvSpPr>
        <p:spPr>
          <a:xfrm>
            <a:off x="14592985"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919993"/>
            <a:ext cx="11177028" cy="1905109"/>
            <a:chOff x="0" y="0"/>
            <a:chExt cx="2943744" cy="501757"/>
          </a:xfrm>
        </p:grpSpPr>
        <p:sp>
          <p:nvSpPr>
            <p:cNvPr id="7" name="Freeform 7"/>
            <p:cNvSpPr/>
            <p:nvPr/>
          </p:nvSpPr>
          <p:spPr>
            <a:xfrm>
              <a:off x="0" y="0"/>
              <a:ext cx="2943744" cy="501757"/>
            </a:xfrm>
            <a:custGeom>
              <a:avLst/>
              <a:gdLst/>
              <a:ahLst/>
              <a:cxnLst/>
              <a:rect l="l" t="t" r="r" b="b"/>
              <a:pathLst>
                <a:path w="2943744" h="501757">
                  <a:moveTo>
                    <a:pt x="0" y="0"/>
                  </a:moveTo>
                  <a:lnTo>
                    <a:pt x="2943744" y="0"/>
                  </a:lnTo>
                  <a:lnTo>
                    <a:pt x="2943744" y="501757"/>
                  </a:lnTo>
                  <a:lnTo>
                    <a:pt x="0" y="501757"/>
                  </a:lnTo>
                  <a:close/>
                </a:path>
              </a:pathLst>
            </a:custGeom>
            <a:solidFill>
              <a:srgbClr val="303030"/>
            </a:solidFill>
          </p:spPr>
          <p:txBody>
            <a:bodyPr/>
            <a:lstStyle/>
            <a:p>
              <a:endParaRPr lang="en-US"/>
            </a:p>
          </p:txBody>
        </p:sp>
        <p:sp>
          <p:nvSpPr>
            <p:cNvPr id="8" name="TextBox 8"/>
            <p:cNvSpPr txBox="1"/>
            <p:nvPr/>
          </p:nvSpPr>
          <p:spPr>
            <a:xfrm>
              <a:off x="0" y="-76200"/>
              <a:ext cx="2943744" cy="57795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grpSp>
        <p:nvGrpSpPr>
          <p:cNvPr id="12" name="Group 12"/>
          <p:cNvGrpSpPr/>
          <p:nvPr/>
        </p:nvGrpSpPr>
        <p:grpSpPr>
          <a:xfrm>
            <a:off x="13193114" y="1062106"/>
            <a:ext cx="4066186" cy="4066719"/>
            <a:chOff x="0" y="0"/>
            <a:chExt cx="1308455" cy="1308626"/>
          </a:xfrm>
        </p:grpSpPr>
        <p:sp>
          <p:nvSpPr>
            <p:cNvPr id="13" name="Freeform 13"/>
            <p:cNvSpPr/>
            <p:nvPr/>
          </p:nvSpPr>
          <p:spPr>
            <a:xfrm>
              <a:off x="0" y="0"/>
              <a:ext cx="1308455" cy="1308626"/>
            </a:xfrm>
            <a:custGeom>
              <a:avLst/>
              <a:gdLst/>
              <a:ahLst/>
              <a:cxnLst/>
              <a:rect l="l" t="t" r="r" b="b"/>
              <a:pathLst>
                <a:path w="1308455" h="1308626">
                  <a:moveTo>
                    <a:pt x="0" y="0"/>
                  </a:moveTo>
                  <a:lnTo>
                    <a:pt x="1308455" y="0"/>
                  </a:lnTo>
                  <a:lnTo>
                    <a:pt x="1308455" y="1308626"/>
                  </a:lnTo>
                  <a:lnTo>
                    <a:pt x="0" y="1308626"/>
                  </a:lnTo>
                  <a:close/>
                </a:path>
              </a:pathLst>
            </a:custGeom>
            <a:solidFill>
              <a:srgbClr val="FFFFFF"/>
            </a:solidFill>
          </p:spPr>
          <p:txBody>
            <a:bodyPr/>
            <a:lstStyle/>
            <a:p>
              <a:endParaRPr lang="en-US"/>
            </a:p>
          </p:txBody>
        </p:sp>
        <p:sp>
          <p:nvSpPr>
            <p:cNvPr id="14" name="TextBox 14"/>
            <p:cNvSpPr txBox="1"/>
            <p:nvPr/>
          </p:nvSpPr>
          <p:spPr>
            <a:xfrm>
              <a:off x="0" y="-47625"/>
              <a:ext cx="1308455" cy="1356251"/>
            </a:xfrm>
            <a:prstGeom prst="rect">
              <a:avLst/>
            </a:prstGeom>
          </p:spPr>
          <p:txBody>
            <a:bodyPr lIns="50800" tIns="50800" rIns="50800" bIns="50800" rtlCol="0" anchor="ctr"/>
            <a:lstStyle/>
            <a:p>
              <a:pPr algn="ctr">
                <a:lnSpc>
                  <a:spcPts val="2100"/>
                </a:lnSpc>
              </a:pPr>
              <a:endParaRPr/>
            </a:p>
          </p:txBody>
        </p:sp>
      </p:grpSp>
      <p:sp>
        <p:nvSpPr>
          <p:cNvPr id="15" name="Freeform 15"/>
          <p:cNvSpPr/>
          <p:nvPr/>
        </p:nvSpPr>
        <p:spPr>
          <a:xfrm>
            <a:off x="13316084" y="1181899"/>
            <a:ext cx="3812399" cy="3348069"/>
          </a:xfrm>
          <a:custGeom>
            <a:avLst/>
            <a:gdLst/>
            <a:ahLst/>
            <a:cxnLst/>
            <a:rect l="l" t="t" r="r" b="b"/>
            <a:pathLst>
              <a:path w="3812399" h="3348069">
                <a:moveTo>
                  <a:pt x="0" y="0"/>
                </a:moveTo>
                <a:lnTo>
                  <a:pt x="3812399" y="0"/>
                </a:lnTo>
                <a:lnTo>
                  <a:pt x="3812399" y="3348069"/>
                </a:lnTo>
                <a:lnTo>
                  <a:pt x="0" y="3348069"/>
                </a:lnTo>
                <a:lnTo>
                  <a:pt x="0" y="0"/>
                </a:lnTo>
                <a:close/>
              </a:path>
            </a:pathLst>
          </a:custGeom>
          <a:blipFill>
            <a:blip r:embed="rId6"/>
            <a:stretch>
              <a:fillRect/>
            </a:stretch>
          </a:blipFill>
        </p:spPr>
        <p:txBody>
          <a:bodyPr/>
          <a:lstStyle/>
          <a:p>
            <a:endParaRPr lang="en-US"/>
          </a:p>
        </p:txBody>
      </p:sp>
      <p:sp>
        <p:nvSpPr>
          <p:cNvPr id="16" name="TextBox 16"/>
          <p:cNvSpPr txBox="1"/>
          <p:nvPr/>
        </p:nvSpPr>
        <p:spPr>
          <a:xfrm>
            <a:off x="1790972" y="5033575"/>
            <a:ext cx="10866769"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might a parent believe they have no other choice but to exploit their children?</a:t>
            </a: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8" name="TextBox 18"/>
          <p:cNvSpPr txBox="1"/>
          <p:nvPr/>
        </p:nvSpPr>
        <p:spPr>
          <a:xfrm>
            <a:off x="945186" y="1250072"/>
            <a:ext cx="1101973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
        <p:nvSpPr>
          <p:cNvPr id="19" name="TextBox 1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grpSp>
        <p:nvGrpSpPr>
          <p:cNvPr id="5" name="Group 5"/>
          <p:cNvGrpSpPr/>
          <p:nvPr/>
        </p:nvGrpSpPr>
        <p:grpSpPr>
          <a:xfrm>
            <a:off x="1480713" y="3019805"/>
            <a:ext cx="6455826" cy="904943"/>
            <a:chOff x="0" y="0"/>
            <a:chExt cx="1700300" cy="238339"/>
          </a:xfrm>
        </p:grpSpPr>
        <p:sp>
          <p:nvSpPr>
            <p:cNvPr id="6" name="Freeform 6"/>
            <p:cNvSpPr/>
            <p:nvPr/>
          </p:nvSpPr>
          <p:spPr>
            <a:xfrm>
              <a:off x="0" y="0"/>
              <a:ext cx="1700300" cy="238339"/>
            </a:xfrm>
            <a:custGeom>
              <a:avLst/>
              <a:gdLst/>
              <a:ahLst/>
              <a:cxnLst/>
              <a:rect l="l" t="t" r="r" b="b"/>
              <a:pathLst>
                <a:path w="1700300" h="238339">
                  <a:moveTo>
                    <a:pt x="0" y="0"/>
                  </a:moveTo>
                  <a:lnTo>
                    <a:pt x="1700300" y="0"/>
                  </a:lnTo>
                  <a:lnTo>
                    <a:pt x="170030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0030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185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Under Pressure</a:t>
            </a:r>
          </a:p>
        </p:txBody>
      </p:sp>
      <p:sp>
        <p:nvSpPr>
          <p:cNvPr id="9" name="TextBox 9"/>
          <p:cNvSpPr txBox="1"/>
          <p:nvPr/>
        </p:nvSpPr>
        <p:spPr>
          <a:xfrm>
            <a:off x="1480713" y="4112670"/>
            <a:ext cx="15512083" cy="721968"/>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Sole financial provider as a single parent.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grpSp>
        <p:nvGrpSpPr>
          <p:cNvPr id="5" name="Group 5"/>
          <p:cNvGrpSpPr/>
          <p:nvPr/>
        </p:nvGrpSpPr>
        <p:grpSpPr>
          <a:xfrm>
            <a:off x="1480713" y="3019805"/>
            <a:ext cx="6455826" cy="904943"/>
            <a:chOff x="0" y="0"/>
            <a:chExt cx="1700300" cy="238339"/>
          </a:xfrm>
        </p:grpSpPr>
        <p:sp>
          <p:nvSpPr>
            <p:cNvPr id="6" name="Freeform 6"/>
            <p:cNvSpPr/>
            <p:nvPr/>
          </p:nvSpPr>
          <p:spPr>
            <a:xfrm>
              <a:off x="0" y="0"/>
              <a:ext cx="1700300" cy="238339"/>
            </a:xfrm>
            <a:custGeom>
              <a:avLst/>
              <a:gdLst/>
              <a:ahLst/>
              <a:cxnLst/>
              <a:rect l="l" t="t" r="r" b="b"/>
              <a:pathLst>
                <a:path w="1700300" h="238339">
                  <a:moveTo>
                    <a:pt x="0" y="0"/>
                  </a:moveTo>
                  <a:lnTo>
                    <a:pt x="1700300" y="0"/>
                  </a:lnTo>
                  <a:lnTo>
                    <a:pt x="170030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0030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185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Under Pressure</a:t>
            </a:r>
          </a:p>
        </p:txBody>
      </p:sp>
      <p:sp>
        <p:nvSpPr>
          <p:cNvPr id="9" name="TextBox 9"/>
          <p:cNvSpPr txBox="1"/>
          <p:nvPr/>
        </p:nvSpPr>
        <p:spPr>
          <a:xfrm>
            <a:off x="1480713" y="4112670"/>
            <a:ext cx="15512083" cy="1464891"/>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Sole financial provider as a single parent.</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Experiencing financial crisis or poverty.</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grpSp>
        <p:nvGrpSpPr>
          <p:cNvPr id="5" name="Group 5"/>
          <p:cNvGrpSpPr/>
          <p:nvPr/>
        </p:nvGrpSpPr>
        <p:grpSpPr>
          <a:xfrm>
            <a:off x="1480713" y="3019805"/>
            <a:ext cx="6455826" cy="904943"/>
            <a:chOff x="0" y="0"/>
            <a:chExt cx="1700300" cy="238339"/>
          </a:xfrm>
        </p:grpSpPr>
        <p:sp>
          <p:nvSpPr>
            <p:cNvPr id="6" name="Freeform 6"/>
            <p:cNvSpPr/>
            <p:nvPr/>
          </p:nvSpPr>
          <p:spPr>
            <a:xfrm>
              <a:off x="0" y="0"/>
              <a:ext cx="1700300" cy="238339"/>
            </a:xfrm>
            <a:custGeom>
              <a:avLst/>
              <a:gdLst/>
              <a:ahLst/>
              <a:cxnLst/>
              <a:rect l="l" t="t" r="r" b="b"/>
              <a:pathLst>
                <a:path w="1700300" h="238339">
                  <a:moveTo>
                    <a:pt x="0" y="0"/>
                  </a:moveTo>
                  <a:lnTo>
                    <a:pt x="1700300" y="0"/>
                  </a:lnTo>
                  <a:lnTo>
                    <a:pt x="170030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0030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185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Under Pressure</a:t>
            </a:r>
          </a:p>
        </p:txBody>
      </p:sp>
      <p:sp>
        <p:nvSpPr>
          <p:cNvPr id="9" name="TextBox 9"/>
          <p:cNvSpPr txBox="1"/>
          <p:nvPr/>
        </p:nvSpPr>
        <p:spPr>
          <a:xfrm>
            <a:off x="1480713" y="4112670"/>
            <a:ext cx="15512083" cy="2207814"/>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Sole financial provider as a single parent.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Experiencing financial crisis or poverty.</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Loss of housing or unable to pay rent.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grpSp>
        <p:nvGrpSpPr>
          <p:cNvPr id="5" name="Group 5"/>
          <p:cNvGrpSpPr/>
          <p:nvPr/>
        </p:nvGrpSpPr>
        <p:grpSpPr>
          <a:xfrm>
            <a:off x="1480713" y="3019805"/>
            <a:ext cx="6455826" cy="904943"/>
            <a:chOff x="0" y="0"/>
            <a:chExt cx="1700300" cy="238339"/>
          </a:xfrm>
        </p:grpSpPr>
        <p:sp>
          <p:nvSpPr>
            <p:cNvPr id="6" name="Freeform 6"/>
            <p:cNvSpPr/>
            <p:nvPr/>
          </p:nvSpPr>
          <p:spPr>
            <a:xfrm>
              <a:off x="0" y="0"/>
              <a:ext cx="1700300" cy="238339"/>
            </a:xfrm>
            <a:custGeom>
              <a:avLst/>
              <a:gdLst/>
              <a:ahLst/>
              <a:cxnLst/>
              <a:rect l="l" t="t" r="r" b="b"/>
              <a:pathLst>
                <a:path w="1700300" h="238339">
                  <a:moveTo>
                    <a:pt x="0" y="0"/>
                  </a:moveTo>
                  <a:lnTo>
                    <a:pt x="1700300" y="0"/>
                  </a:lnTo>
                  <a:lnTo>
                    <a:pt x="170030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0030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185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Under Pressure</a:t>
            </a:r>
          </a:p>
        </p:txBody>
      </p:sp>
      <p:sp>
        <p:nvSpPr>
          <p:cNvPr id="9" name="TextBox 9"/>
          <p:cNvSpPr txBox="1"/>
          <p:nvPr/>
        </p:nvSpPr>
        <p:spPr>
          <a:xfrm>
            <a:off x="1480713" y="4112670"/>
            <a:ext cx="15512083" cy="2950737"/>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Sole financial provider as a single parent.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Experiencing financial crisis or poverty.</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Loss of housing or unable to pay rent.</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Owes money to drug dealers.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grpSp>
        <p:nvGrpSpPr>
          <p:cNvPr id="5" name="Group 5"/>
          <p:cNvGrpSpPr/>
          <p:nvPr/>
        </p:nvGrpSpPr>
        <p:grpSpPr>
          <a:xfrm>
            <a:off x="1480713" y="3019805"/>
            <a:ext cx="6455826" cy="904943"/>
            <a:chOff x="0" y="0"/>
            <a:chExt cx="1700300" cy="238339"/>
          </a:xfrm>
        </p:grpSpPr>
        <p:sp>
          <p:nvSpPr>
            <p:cNvPr id="6" name="Freeform 6"/>
            <p:cNvSpPr/>
            <p:nvPr/>
          </p:nvSpPr>
          <p:spPr>
            <a:xfrm>
              <a:off x="0" y="0"/>
              <a:ext cx="1700300" cy="238339"/>
            </a:xfrm>
            <a:custGeom>
              <a:avLst/>
              <a:gdLst/>
              <a:ahLst/>
              <a:cxnLst/>
              <a:rect l="l" t="t" r="r" b="b"/>
              <a:pathLst>
                <a:path w="1700300" h="238339">
                  <a:moveTo>
                    <a:pt x="0" y="0"/>
                  </a:moveTo>
                  <a:lnTo>
                    <a:pt x="1700300" y="0"/>
                  </a:lnTo>
                  <a:lnTo>
                    <a:pt x="170030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70030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18521" y="3038851"/>
            <a:ext cx="573477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Living Under Pressure</a:t>
            </a:r>
          </a:p>
        </p:txBody>
      </p:sp>
      <p:sp>
        <p:nvSpPr>
          <p:cNvPr id="9" name="TextBox 9"/>
          <p:cNvSpPr txBox="1"/>
          <p:nvPr/>
        </p:nvSpPr>
        <p:spPr>
          <a:xfrm>
            <a:off x="1480713" y="4112670"/>
            <a:ext cx="15512083" cy="3693660"/>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Sole financial provider as a single parent.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Experiencing financial crisis or poverty.</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Loss of housing or unable to pay rent.</a:t>
            </a:r>
          </a:p>
          <a:p>
            <a:pPr marL="906780" lvl="1" indent="-453390" algn="l">
              <a:lnSpc>
                <a:spcPts val="5880"/>
              </a:lnSpc>
              <a:buFont typeface="Arial"/>
              <a:buChar char="•"/>
            </a:pPr>
            <a:r>
              <a:rPr lang="en-US" sz="4200" b="1">
                <a:solidFill>
                  <a:srgbClr val="FFFFFF"/>
                </a:solidFill>
                <a:latin typeface="Roboto Bold"/>
                <a:ea typeface="Roboto Bold"/>
                <a:cs typeface="Roboto Bold"/>
                <a:sym typeface="Roboto Bold"/>
              </a:rPr>
              <a:t>Owes money to drug dealers.</a:t>
            </a:r>
          </a:p>
          <a:p>
            <a:pPr marL="906780" lvl="1" indent="-453390" algn="l">
              <a:lnSpc>
                <a:spcPts val="5880"/>
              </a:lnSpc>
              <a:buFont typeface="Arial"/>
              <a:buChar char="•"/>
            </a:pPr>
            <a:r>
              <a:rPr lang="en-US" sz="4200" b="1">
                <a:solidFill>
                  <a:srgbClr val="004F59"/>
                </a:solidFill>
                <a:latin typeface="Roboto Bold"/>
                <a:ea typeface="Roboto Bold"/>
                <a:cs typeface="Roboto Bold"/>
                <a:sym typeface="Roboto Bold"/>
              </a:rPr>
              <a:t>Under the control of a human trafficker or gang member.</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PARENT TRAFFICKERS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grpSp>
        <p:nvGrpSpPr>
          <p:cNvPr id="8" name="Group 8"/>
          <p:cNvGrpSpPr/>
          <p:nvPr/>
        </p:nvGrpSpPr>
        <p:grpSpPr>
          <a:xfrm>
            <a:off x="1480713" y="2781419"/>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2800466"/>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3902860"/>
            <a:ext cx="14398332" cy="333068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5" name="Group 5"/>
          <p:cNvGrpSpPr/>
          <p:nvPr/>
        </p:nvGrpSpPr>
        <p:grpSpPr>
          <a:xfrm>
            <a:off x="1028700" y="4712708"/>
            <a:ext cx="13227617" cy="2153196"/>
            <a:chOff x="0" y="0"/>
            <a:chExt cx="3483817" cy="567097"/>
          </a:xfrm>
        </p:grpSpPr>
        <p:sp>
          <p:nvSpPr>
            <p:cNvPr id="6" name="Freeform 6"/>
            <p:cNvSpPr/>
            <p:nvPr/>
          </p:nvSpPr>
          <p:spPr>
            <a:xfrm>
              <a:off x="0" y="0"/>
              <a:ext cx="3483817" cy="567097"/>
            </a:xfrm>
            <a:custGeom>
              <a:avLst/>
              <a:gdLst/>
              <a:ahLst/>
              <a:cxnLst/>
              <a:rect l="l" t="t" r="r" b="b"/>
              <a:pathLst>
                <a:path w="3483817" h="567097">
                  <a:moveTo>
                    <a:pt x="0" y="0"/>
                  </a:moveTo>
                  <a:lnTo>
                    <a:pt x="3483817" y="0"/>
                  </a:lnTo>
                  <a:lnTo>
                    <a:pt x="3483817" y="567097"/>
                  </a:lnTo>
                  <a:lnTo>
                    <a:pt x="0" y="567097"/>
                  </a:lnTo>
                  <a:close/>
                </a:path>
              </a:pathLst>
            </a:custGeom>
            <a:solidFill>
              <a:srgbClr val="303030"/>
            </a:solidFill>
          </p:spPr>
          <p:txBody>
            <a:bodyPr/>
            <a:lstStyle/>
            <a:p>
              <a:endParaRPr lang="en-US"/>
            </a:p>
          </p:txBody>
        </p:sp>
        <p:sp>
          <p:nvSpPr>
            <p:cNvPr id="7" name="TextBox 7"/>
            <p:cNvSpPr txBox="1"/>
            <p:nvPr/>
          </p:nvSpPr>
          <p:spPr>
            <a:xfrm>
              <a:off x="0" y="-76200"/>
              <a:ext cx="3483817" cy="643297"/>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377972" y="4922244"/>
            <a:ext cx="1322659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family traffickers or sex offenders often get away with their crimes against children?</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4" name="Freeform 14"/>
          <p:cNvSpPr/>
          <p:nvPr/>
        </p:nvSpPr>
        <p:spPr>
          <a:xfrm>
            <a:off x="14827628" y="952594"/>
            <a:ext cx="3308377" cy="4190906"/>
          </a:xfrm>
          <a:custGeom>
            <a:avLst/>
            <a:gdLst/>
            <a:ahLst/>
            <a:cxnLst/>
            <a:rect l="l" t="t" r="r" b="b"/>
            <a:pathLst>
              <a:path w="3308377" h="4190906">
                <a:moveTo>
                  <a:pt x="0" y="0"/>
                </a:moveTo>
                <a:lnTo>
                  <a:pt x="3308377" y="0"/>
                </a:lnTo>
                <a:lnTo>
                  <a:pt x="3308377" y="4190906"/>
                </a:lnTo>
                <a:lnTo>
                  <a:pt x="0" y="419090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grpSp>
        <p:nvGrpSpPr>
          <p:cNvPr id="5" name="Group 5"/>
          <p:cNvGrpSpPr/>
          <p:nvPr/>
        </p:nvGrpSpPr>
        <p:grpSpPr>
          <a:xfrm>
            <a:off x="1480713" y="3019805"/>
            <a:ext cx="5456932" cy="904943"/>
            <a:chOff x="0" y="0"/>
            <a:chExt cx="1437217" cy="238339"/>
          </a:xfrm>
        </p:grpSpPr>
        <p:sp>
          <p:nvSpPr>
            <p:cNvPr id="6" name="Freeform 6"/>
            <p:cNvSpPr/>
            <p:nvPr/>
          </p:nvSpPr>
          <p:spPr>
            <a:xfrm>
              <a:off x="0" y="0"/>
              <a:ext cx="1437217" cy="238339"/>
            </a:xfrm>
            <a:custGeom>
              <a:avLst/>
              <a:gdLst/>
              <a:ahLst/>
              <a:cxnLst/>
              <a:rect l="l" t="t" r="r" b="b"/>
              <a:pathLst>
                <a:path w="1437217" h="238339">
                  <a:moveTo>
                    <a:pt x="0" y="0"/>
                  </a:moveTo>
                  <a:lnTo>
                    <a:pt x="1437217" y="0"/>
                  </a:lnTo>
                  <a:lnTo>
                    <a:pt x="143721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3721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68994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Deceptive Tactics</a:t>
            </a:r>
          </a:p>
        </p:txBody>
      </p:sp>
      <p:sp>
        <p:nvSpPr>
          <p:cNvPr id="9" name="TextBox 9"/>
          <p:cNvSpPr txBox="1"/>
          <p:nvPr/>
        </p:nvSpPr>
        <p:spPr>
          <a:xfrm>
            <a:off x="1028700" y="4156475"/>
            <a:ext cx="16401752" cy="1186707"/>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Parental Authority:</a:t>
            </a:r>
            <a:r>
              <a:rPr lang="en-US" sz="4200" b="1">
                <a:solidFill>
                  <a:srgbClr val="004F59"/>
                </a:solidFill>
                <a:latin typeface="Roboto Bold"/>
                <a:ea typeface="Roboto Bold"/>
                <a:cs typeface="Roboto Bold"/>
                <a:sym typeface="Roboto Bold"/>
              </a:rPr>
              <a:t> Young people are taught to trust and obey their parents, preventing them from recognizing abuse.</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grpSp>
        <p:nvGrpSpPr>
          <p:cNvPr id="5" name="Group 5"/>
          <p:cNvGrpSpPr/>
          <p:nvPr/>
        </p:nvGrpSpPr>
        <p:grpSpPr>
          <a:xfrm>
            <a:off x="1480713" y="3019805"/>
            <a:ext cx="5456932" cy="904943"/>
            <a:chOff x="0" y="0"/>
            <a:chExt cx="1437217" cy="238339"/>
          </a:xfrm>
        </p:grpSpPr>
        <p:sp>
          <p:nvSpPr>
            <p:cNvPr id="6" name="Freeform 6"/>
            <p:cNvSpPr/>
            <p:nvPr/>
          </p:nvSpPr>
          <p:spPr>
            <a:xfrm>
              <a:off x="0" y="0"/>
              <a:ext cx="1437217" cy="238339"/>
            </a:xfrm>
            <a:custGeom>
              <a:avLst/>
              <a:gdLst/>
              <a:ahLst/>
              <a:cxnLst/>
              <a:rect l="l" t="t" r="r" b="b"/>
              <a:pathLst>
                <a:path w="1437217" h="238339">
                  <a:moveTo>
                    <a:pt x="0" y="0"/>
                  </a:moveTo>
                  <a:lnTo>
                    <a:pt x="1437217" y="0"/>
                  </a:lnTo>
                  <a:lnTo>
                    <a:pt x="143721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3721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68994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Deceptive Tactics</a:t>
            </a:r>
          </a:p>
        </p:txBody>
      </p:sp>
      <p:sp>
        <p:nvSpPr>
          <p:cNvPr id="9" name="TextBox 9"/>
          <p:cNvSpPr txBox="1"/>
          <p:nvPr/>
        </p:nvSpPr>
        <p:spPr>
          <a:xfrm>
            <a:off x="1028700" y="4156475"/>
            <a:ext cx="16401752" cy="3272465"/>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Parental Authority: Young people are taught to trust and obey their parents, preventing them from recognizing abuse.</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Normalization:</a:t>
            </a:r>
            <a:r>
              <a:rPr lang="en-US" sz="4200" b="1">
                <a:solidFill>
                  <a:srgbClr val="004F59"/>
                </a:solidFill>
                <a:latin typeface="Roboto Bold"/>
                <a:ea typeface="Roboto Bold"/>
                <a:cs typeface="Roboto Bold"/>
                <a:sym typeface="Roboto Bold"/>
              </a:rPr>
              <a:t> When selling sex happens at home or in the community, it may seem normal instead of wrong and illegal.</a:t>
            </a:r>
          </a:p>
          <a:p>
            <a:pPr algn="l">
              <a:lnSpc>
                <a:spcPts val="4620"/>
              </a:lnSpc>
            </a:pPr>
            <a:endParaRPr lang="en-US" sz="420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grpSp>
        <p:nvGrpSpPr>
          <p:cNvPr id="5" name="Group 5"/>
          <p:cNvGrpSpPr/>
          <p:nvPr/>
        </p:nvGrpSpPr>
        <p:grpSpPr>
          <a:xfrm>
            <a:off x="1480713" y="3019805"/>
            <a:ext cx="5456932" cy="904943"/>
            <a:chOff x="0" y="0"/>
            <a:chExt cx="1437217" cy="238339"/>
          </a:xfrm>
        </p:grpSpPr>
        <p:sp>
          <p:nvSpPr>
            <p:cNvPr id="6" name="Freeform 6"/>
            <p:cNvSpPr/>
            <p:nvPr/>
          </p:nvSpPr>
          <p:spPr>
            <a:xfrm>
              <a:off x="0" y="0"/>
              <a:ext cx="1437217" cy="238339"/>
            </a:xfrm>
            <a:custGeom>
              <a:avLst/>
              <a:gdLst/>
              <a:ahLst/>
              <a:cxnLst/>
              <a:rect l="l" t="t" r="r" b="b"/>
              <a:pathLst>
                <a:path w="1437217" h="238339">
                  <a:moveTo>
                    <a:pt x="0" y="0"/>
                  </a:moveTo>
                  <a:lnTo>
                    <a:pt x="1437217" y="0"/>
                  </a:lnTo>
                  <a:lnTo>
                    <a:pt x="1437217"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37217"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68994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Deceptive Tactics</a:t>
            </a:r>
          </a:p>
        </p:txBody>
      </p:sp>
      <p:sp>
        <p:nvSpPr>
          <p:cNvPr id="9" name="TextBox 9"/>
          <p:cNvSpPr txBox="1"/>
          <p:nvPr/>
        </p:nvSpPr>
        <p:spPr>
          <a:xfrm>
            <a:off x="1028700" y="4156475"/>
            <a:ext cx="16401752" cy="4196282"/>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Parental Authority: Young people are taught to trust and obey their parents, preventing them from recognizing abuse.</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Normalization: When selling sex happens at home or in the community, it may seem normal instead of wrong and illegal.</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Coercion:</a:t>
            </a:r>
            <a:r>
              <a:rPr lang="en-US" sz="4200" b="1">
                <a:solidFill>
                  <a:srgbClr val="004F59"/>
                </a:solidFill>
                <a:latin typeface="Roboto Bold"/>
                <a:ea typeface="Roboto Bold"/>
                <a:cs typeface="Roboto Bold"/>
                <a:sym typeface="Roboto Bold"/>
              </a:rPr>
              <a:t> Fear and threats cause young people to feel powerless and forced into sexual activity.</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5" name="TextBox 5"/>
          <p:cNvSpPr txBox="1"/>
          <p:nvPr/>
        </p:nvSpPr>
        <p:spPr>
          <a:xfrm>
            <a:off x="1028700" y="4156475"/>
            <a:ext cx="16401752" cy="1767678"/>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Financial Pressure:</a:t>
            </a:r>
            <a:r>
              <a:rPr lang="en-US" sz="4200" b="1">
                <a:solidFill>
                  <a:srgbClr val="004F59"/>
                </a:solidFill>
                <a:latin typeface="Roboto Bold"/>
                <a:ea typeface="Roboto Bold"/>
                <a:cs typeface="Roboto Bold"/>
                <a:sym typeface="Roboto Bold"/>
              </a:rPr>
              <a:t> Young people may feel forced to exchange sex for money to help pay family expenses.</a:t>
            </a:r>
          </a:p>
          <a:p>
            <a:pPr algn="l">
              <a:lnSpc>
                <a:spcPts val="4620"/>
              </a:lnSpc>
            </a:pPr>
            <a:endParaRPr lang="en-US" sz="420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8" name="Group 8"/>
          <p:cNvGrpSpPr/>
          <p:nvPr/>
        </p:nvGrpSpPr>
        <p:grpSpPr>
          <a:xfrm>
            <a:off x="1480713" y="3019805"/>
            <a:ext cx="5456932" cy="904943"/>
            <a:chOff x="0" y="0"/>
            <a:chExt cx="1437217" cy="238339"/>
          </a:xfrm>
        </p:grpSpPr>
        <p:sp>
          <p:nvSpPr>
            <p:cNvPr id="9" name="Freeform 9"/>
            <p:cNvSpPr/>
            <p:nvPr/>
          </p:nvSpPr>
          <p:spPr>
            <a:xfrm>
              <a:off x="0" y="0"/>
              <a:ext cx="1437217" cy="238339"/>
            </a:xfrm>
            <a:custGeom>
              <a:avLst/>
              <a:gdLst/>
              <a:ahLst/>
              <a:cxnLst/>
              <a:rect l="l" t="t" r="r" b="b"/>
              <a:pathLst>
                <a:path w="1437217" h="238339">
                  <a:moveTo>
                    <a:pt x="0" y="0"/>
                  </a:moveTo>
                  <a:lnTo>
                    <a:pt x="1437217" y="0"/>
                  </a:lnTo>
                  <a:lnTo>
                    <a:pt x="143721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3721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68994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Deceptive Tactics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5" name="TextBox 5"/>
          <p:cNvSpPr txBox="1"/>
          <p:nvPr/>
        </p:nvSpPr>
        <p:spPr>
          <a:xfrm>
            <a:off x="1028700" y="4156475"/>
            <a:ext cx="16401752" cy="2691494"/>
          </a:xfrm>
          <a:prstGeom prst="rect">
            <a:avLst/>
          </a:prstGeom>
        </p:spPr>
        <p:txBody>
          <a:bodyPr lIns="0" tIns="0" rIns="0" bIns="0" rtlCol="0" anchor="t">
            <a:spAutoFit/>
          </a:bodyPr>
          <a:lstStyle/>
          <a:p>
            <a:pPr marL="906780" lvl="1" indent="-453390" algn="l">
              <a:lnSpc>
                <a:spcPts val="4620"/>
              </a:lnSpc>
              <a:buFont typeface="Arial"/>
              <a:buChar char="•"/>
            </a:pPr>
            <a:r>
              <a:rPr lang="en-US" sz="4200" b="1">
                <a:solidFill>
                  <a:srgbClr val="FFFFFF"/>
                </a:solidFill>
                <a:latin typeface="Roboto Bold"/>
                <a:ea typeface="Roboto Bold"/>
                <a:cs typeface="Roboto Bold"/>
                <a:sym typeface="Roboto Bold"/>
              </a:rPr>
              <a:t>Financial Pressure: Young people may feel forced to exchange sex for money to help pay family expenses.</a:t>
            </a:r>
          </a:p>
          <a:p>
            <a:pPr algn="l">
              <a:lnSpc>
                <a:spcPts val="2749"/>
              </a:lnSpc>
            </a:pPr>
            <a:endParaRPr lang="en-US" sz="4200" b="1">
              <a:solidFill>
                <a:srgbClr val="FFFFFF"/>
              </a:solidFill>
              <a:latin typeface="Roboto Bold"/>
              <a:ea typeface="Roboto Bold"/>
              <a:cs typeface="Roboto Bold"/>
              <a:sym typeface="Roboto Bold"/>
            </a:endParaRPr>
          </a:p>
          <a:p>
            <a:pPr marL="906780" lvl="1" indent="-453390" algn="l">
              <a:lnSpc>
                <a:spcPts val="4620"/>
              </a:lnSpc>
              <a:buFont typeface="Arial"/>
              <a:buChar char="•"/>
            </a:pPr>
            <a:r>
              <a:rPr lang="en-US" sz="4200" b="1">
                <a:solidFill>
                  <a:srgbClr val="FF5757"/>
                </a:solidFill>
                <a:latin typeface="Roboto Bold"/>
                <a:ea typeface="Roboto Bold"/>
                <a:cs typeface="Roboto Bold"/>
                <a:sym typeface="Roboto Bold"/>
              </a:rPr>
              <a:t>Drugs &amp; Alcohol:</a:t>
            </a:r>
            <a:r>
              <a:rPr lang="en-US" sz="4200" b="1">
                <a:solidFill>
                  <a:srgbClr val="004F59"/>
                </a:solidFill>
                <a:latin typeface="Roboto Bold"/>
                <a:ea typeface="Roboto Bold"/>
                <a:cs typeface="Roboto Bold"/>
                <a:sym typeface="Roboto Bold"/>
              </a:rPr>
              <a:t> Family traffickers may use drugs and alcohol to control victims through memory loss or addiction.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id="8" name="Group 8"/>
          <p:cNvGrpSpPr/>
          <p:nvPr/>
        </p:nvGrpSpPr>
        <p:grpSpPr>
          <a:xfrm>
            <a:off x="1480713" y="3019805"/>
            <a:ext cx="5456932" cy="904943"/>
            <a:chOff x="0" y="0"/>
            <a:chExt cx="1437217" cy="238339"/>
          </a:xfrm>
        </p:grpSpPr>
        <p:sp>
          <p:nvSpPr>
            <p:cNvPr id="9" name="Freeform 9"/>
            <p:cNvSpPr/>
            <p:nvPr/>
          </p:nvSpPr>
          <p:spPr>
            <a:xfrm>
              <a:off x="0" y="0"/>
              <a:ext cx="1437217" cy="238339"/>
            </a:xfrm>
            <a:custGeom>
              <a:avLst/>
              <a:gdLst/>
              <a:ahLst/>
              <a:cxnLst/>
              <a:rect l="l" t="t" r="r" b="b"/>
              <a:pathLst>
                <a:path w="1437217" h="238339">
                  <a:moveTo>
                    <a:pt x="0" y="0"/>
                  </a:moveTo>
                  <a:lnTo>
                    <a:pt x="1437217" y="0"/>
                  </a:lnTo>
                  <a:lnTo>
                    <a:pt x="143721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43721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68994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Deceptive Tactics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5143500"/>
            <a:ext cx="12678327" cy="1348960"/>
            <a:chOff x="0" y="0"/>
            <a:chExt cx="3339148" cy="355282"/>
          </a:xfrm>
        </p:grpSpPr>
        <p:sp>
          <p:nvSpPr>
            <p:cNvPr id="5" name="Freeform 5"/>
            <p:cNvSpPr/>
            <p:nvPr/>
          </p:nvSpPr>
          <p:spPr>
            <a:xfrm>
              <a:off x="0" y="0"/>
              <a:ext cx="3339148" cy="355282"/>
            </a:xfrm>
            <a:custGeom>
              <a:avLst/>
              <a:gdLst/>
              <a:ahLst/>
              <a:cxnLst/>
              <a:rect l="l" t="t" r="r" b="b"/>
              <a:pathLst>
                <a:path w="3339148" h="355282">
                  <a:moveTo>
                    <a:pt x="0" y="0"/>
                  </a:moveTo>
                  <a:lnTo>
                    <a:pt x="3339148" y="0"/>
                  </a:lnTo>
                  <a:lnTo>
                    <a:pt x="3339148" y="355282"/>
                  </a:lnTo>
                  <a:lnTo>
                    <a:pt x="0" y="355282"/>
                  </a:lnTo>
                  <a:close/>
                </a:path>
              </a:pathLst>
            </a:custGeom>
            <a:solidFill>
              <a:srgbClr val="303030"/>
            </a:solidFill>
          </p:spPr>
          <p:txBody>
            <a:bodyPr/>
            <a:lstStyle/>
            <a:p>
              <a:endParaRPr lang="en-US"/>
            </a:p>
          </p:txBody>
        </p:sp>
        <p:sp>
          <p:nvSpPr>
            <p:cNvPr id="6" name="TextBox 6"/>
            <p:cNvSpPr txBox="1"/>
            <p:nvPr/>
          </p:nvSpPr>
          <p:spPr>
            <a:xfrm>
              <a:off x="0" y="-76200"/>
              <a:ext cx="3339148" cy="431482"/>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3809769" y="1028700"/>
            <a:ext cx="3449531" cy="3817591"/>
            <a:chOff x="0" y="0"/>
            <a:chExt cx="1309642" cy="1449379"/>
          </a:xfrm>
        </p:grpSpPr>
        <p:sp>
          <p:nvSpPr>
            <p:cNvPr id="8" name="Freeform 8"/>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9" name="TextBox 9"/>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10" name="Freeform 10"/>
          <p:cNvSpPr/>
          <p:nvPr/>
        </p:nvSpPr>
        <p:spPr>
          <a:xfrm>
            <a:off x="13981532" y="1170528"/>
            <a:ext cx="3103447" cy="3127630"/>
          </a:xfrm>
          <a:custGeom>
            <a:avLst/>
            <a:gdLst/>
            <a:ahLst/>
            <a:cxnLst/>
            <a:rect l="l" t="t" r="r" b="b"/>
            <a:pathLst>
              <a:path w="3103447" h="3127630">
                <a:moveTo>
                  <a:pt x="0" y="0"/>
                </a:moveTo>
                <a:lnTo>
                  <a:pt x="3103447" y="0"/>
                </a:lnTo>
                <a:lnTo>
                  <a:pt x="3103447" y="3127630"/>
                </a:lnTo>
                <a:lnTo>
                  <a:pt x="0" y="3127630"/>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874611" y="5304536"/>
            <a:ext cx="131143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131508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2500"/>
              </a:lnSpc>
            </a:pPr>
            <a:endParaRPr lang="en-US" sz="3399" b="1">
              <a:solidFill>
                <a:srgbClr val="004F59"/>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FFFFFF"/>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grpSp>
        <p:nvGrpSpPr>
          <p:cNvPr id="8" name="Group 8"/>
          <p:cNvGrpSpPr/>
          <p:nvPr/>
        </p:nvGrpSpPr>
        <p:grpSpPr>
          <a:xfrm>
            <a:off x="1480713" y="2781419"/>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2800466"/>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3902860"/>
            <a:ext cx="14398332" cy="428318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Freeform 14"/>
          <p:cNvSpPr/>
          <p:nvPr/>
        </p:nvSpPr>
        <p:spPr>
          <a:xfrm>
            <a:off x="14359058" y="7437404"/>
            <a:ext cx="2131002" cy="1389006"/>
          </a:xfrm>
          <a:custGeom>
            <a:avLst/>
            <a:gdLst/>
            <a:ahLst/>
            <a:cxnLst/>
            <a:rect l="l" t="t" r="r" b="b"/>
            <a:pathLst>
              <a:path w="2131002" h="1389006">
                <a:moveTo>
                  <a:pt x="0" y="0"/>
                </a:moveTo>
                <a:lnTo>
                  <a:pt x="2131002" y="0"/>
                </a:lnTo>
                <a:lnTo>
                  <a:pt x="2131002" y="1389006"/>
                </a:lnTo>
                <a:lnTo>
                  <a:pt x="0" y="1389006"/>
                </a:lnTo>
                <a:lnTo>
                  <a:pt x="0" y="0"/>
                </a:lnTo>
                <a:close/>
              </a:path>
            </a:pathLst>
          </a:custGeom>
          <a:blipFill>
            <a:blip r:embed="rId5"/>
            <a:stretch>
              <a:fillRect l="-23551" t="-58900" r="-26455" b="-71237"/>
            </a:stretch>
          </a:blipFill>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3716990" y="925535"/>
            <a:ext cx="3378596" cy="3739087"/>
            <a:chOff x="0" y="0"/>
            <a:chExt cx="1309642" cy="1449379"/>
          </a:xfrm>
        </p:grpSpPr>
        <p:sp>
          <p:nvSpPr>
            <p:cNvPr id="6" name="Freeform 6"/>
            <p:cNvSpPr/>
            <p:nvPr/>
          </p:nvSpPr>
          <p:spPr>
            <a:xfrm>
              <a:off x="0" y="0"/>
              <a:ext cx="1309642" cy="1449379"/>
            </a:xfrm>
            <a:custGeom>
              <a:avLst/>
              <a:gdLst/>
              <a:ahLst/>
              <a:cxnLst/>
              <a:rect l="l" t="t" r="r" b="b"/>
              <a:pathLst>
                <a:path w="1309642" h="1449379">
                  <a:moveTo>
                    <a:pt x="0" y="0"/>
                  </a:moveTo>
                  <a:lnTo>
                    <a:pt x="1309642" y="0"/>
                  </a:lnTo>
                  <a:lnTo>
                    <a:pt x="1309642" y="1449379"/>
                  </a:lnTo>
                  <a:lnTo>
                    <a:pt x="0" y="1449379"/>
                  </a:lnTo>
                  <a:close/>
                </a:path>
              </a:pathLst>
            </a:custGeom>
            <a:solidFill>
              <a:srgbClr val="FFFFFF"/>
            </a:solidFill>
          </p:spPr>
          <p:txBody>
            <a:bodyPr/>
            <a:lstStyle/>
            <a:p>
              <a:endParaRPr lang="en-US"/>
            </a:p>
          </p:txBody>
        </p:sp>
        <p:sp>
          <p:nvSpPr>
            <p:cNvPr id="7" name="TextBox 7"/>
            <p:cNvSpPr txBox="1"/>
            <p:nvPr/>
          </p:nvSpPr>
          <p:spPr>
            <a:xfrm>
              <a:off x="0" y="-47625"/>
              <a:ext cx="1309642" cy="1497004"/>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85222" y="1064447"/>
            <a:ext cx="3039629" cy="3063314"/>
          </a:xfrm>
          <a:custGeom>
            <a:avLst/>
            <a:gdLst/>
            <a:ahLst/>
            <a:cxnLst/>
            <a:rect l="l" t="t" r="r" b="b"/>
            <a:pathLst>
              <a:path w="3039629" h="3063314">
                <a:moveTo>
                  <a:pt x="0" y="0"/>
                </a:moveTo>
                <a:lnTo>
                  <a:pt x="3039629" y="0"/>
                </a:lnTo>
                <a:lnTo>
                  <a:pt x="3039629" y="3063314"/>
                </a:lnTo>
                <a:lnTo>
                  <a:pt x="0" y="306331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4" name="TextBox 14"/>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97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9462</Words>
  <Application>Microsoft Office PowerPoint</Application>
  <PresentationFormat>Custom</PresentationFormat>
  <Paragraphs>1404</Paragraphs>
  <Slides>97</Slides>
  <Notes>97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Bebas Neue</vt:lpstr>
      <vt:lpstr>Cooperative Bold</vt:lpstr>
      <vt:lpstr>Arial</vt:lpstr>
      <vt:lpstr>League Spartan</vt:lpstr>
      <vt:lpstr>Calibri</vt:lpstr>
      <vt:lpstr>Poppins Medium 2 Bold</vt:lpstr>
      <vt:lpstr>Roboto Bold</vt:lpstr>
      <vt:lpstr>Roboto</vt:lpstr>
      <vt:lpstr>Poppins Medium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PowerPoint-Family_Secret_WalkingWise-7-1-2025</dc:title>
  <cp:lastModifiedBy>Karla Highman</cp:lastModifiedBy>
  <cp:revision>2</cp:revision>
  <dcterms:created xsi:type="dcterms:W3CDTF">2006-08-16T00:00:00Z</dcterms:created>
  <dcterms:modified xsi:type="dcterms:W3CDTF">2025-07-01T20:20:05Z</dcterms:modified>
  <dc:identifier>DAGidZsQP0o</dc:identifier>
</cp:coreProperties>
</file>