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Lst>
  <p:sldSz cx="18288000" cy="10287000"/>
  <p:notesSz cx="6858000" cy="9144000"/>
  <p:embeddedFontLst>
    <p:embeddedFont>
      <p:font typeface="Bebas Neue" panose="020B0604020202020204" charset="0"/>
      <p:regular r:id="rId107"/>
    </p:embeddedFont>
    <p:embeddedFont>
      <p:font typeface="Cooperative Bold" panose="020B0604020202020204" charset="-79"/>
      <p:regular r:id="rId108"/>
    </p:embeddedFont>
    <p:embeddedFont>
      <p:font typeface="League Spartan" panose="020B0604020202020204" charset="0"/>
      <p:regular r:id="rId109"/>
    </p:embeddedFont>
    <p:embeddedFont>
      <p:font typeface="Poppins Medium" panose="020B0604020202020204" charset="0"/>
      <p:regular r:id="rId110"/>
    </p:embeddedFont>
    <p:embeddedFont>
      <p:font typeface="Roboto" panose="020B0604020202020204" charset="0"/>
      <p:regular r:id="rId111"/>
    </p:embeddedFont>
    <p:embeddedFont>
      <p:font typeface="Roboto Bold" panose="020B0604020202020204" charset="0"/>
      <p:regular r:id="rId1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6.fntdata"/><Relationship Id="rId16" Type="http://schemas.openxmlformats.org/officeDocument/2006/relationships/slide" Target="slides/slide15.xml"/><Relationship Id="rId107" Type="http://schemas.openxmlformats.org/officeDocument/2006/relationships/font" Target="fonts/font1.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font" Target="fonts/font2.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3.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4.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Walking Wise Education Guide to implement classroom teaching tips.</a:t>
            </a:r>
          </a:p>
          <a:p>
            <a:endParaRPr lang="en-US"/>
          </a:p>
          <a:p>
            <a:r>
              <a:rPr lang="en-US"/>
              <a:t>Most importantly: </a:t>
            </a:r>
          </a:p>
          <a:p>
            <a:r>
              <a:rPr lang="en-US"/>
              <a:t>• DEFINE SCHOOL POLICY</a:t>
            </a:r>
          </a:p>
          <a:p>
            <a:r>
              <a:rPr lang="en-US"/>
              <a:t>Establish a sexual exploitation reporting protocol with a trauma-informed response. The Walking Wise Implementation Guide provides a sample protocol.</a:t>
            </a:r>
          </a:p>
          <a:p>
            <a:endParaRPr lang="en-US"/>
          </a:p>
          <a:p>
            <a:r>
              <a:rPr lang="en-US"/>
              <a:t>• AGE &amp; AUDIENCE </a:t>
            </a:r>
          </a:p>
          <a:p>
            <a:r>
              <a:rPr lang="en-US"/>
              <a:t>This presentation can be edited by following the procedures on page 3 to align with your school policies, specific age groups, and the involvement of at-risk audiences.</a:t>
            </a:r>
          </a:p>
          <a:p>
            <a:endParaRPr lang="en-US"/>
          </a:p>
          <a:p>
            <a:r>
              <a:rPr lang="en-US"/>
              <a:t>• SUPPORT PROCEDURE</a:t>
            </a:r>
          </a:p>
          <a:p>
            <a:r>
              <a:rPr lang="en-US"/>
              <a:t>Provide your audience with guidance on accessing immediate help or arranging a private meeting with a social worker, counselor, nurse, school resource officer, or another trustworthy staff member to report concerns for themselves or a peer.</a:t>
            </a:r>
          </a:p>
          <a:p>
            <a:endParaRPr lang="en-US"/>
          </a:p>
          <a:p>
            <a:r>
              <a:rPr lang="en-US"/>
              <a:t>• SECOND SAFE ADULT	</a:t>
            </a:r>
          </a:p>
          <a:p>
            <a:r>
              <a:rPr lang="en-US"/>
              <a:t>Ensure a second trustworthy adult, such as a teacher, is present in the learning setting to observe audience reactions and identify those who may benefit from a follow-up meeting. This person should remain focused and free from other duties during the presentation.</a:t>
            </a:r>
          </a:p>
          <a:p>
            <a:endParaRPr lang="en-US"/>
          </a:p>
          <a:p>
            <a:r>
              <a:rPr lang="en-US"/>
              <a:t>• IMPLEMENT SLIDO.com</a:t>
            </a:r>
          </a:p>
          <a:p>
            <a:r>
              <a:rPr lang="en-US"/>
              <a:t>Please log in to WalkingWise.com for instructions on incorporating Slido into the PowerPoint presentation to engage your audience using digital polling.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Presenters may ask their audience to consider adding a few "hotline for help" phone numbers in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endParaRPr lang="en-US"/>
          </a:p>
          <a:p>
            <a:r>
              <a:rPr lang="en-US"/>
              <a:t>• SILENT</a:t>
            </a:r>
          </a:p>
          <a:p>
            <a:r>
              <a:rPr lang="en-US"/>
              <a:t>It can be used silently.  </a:t>
            </a:r>
          </a:p>
          <a:p>
            <a:endParaRPr lang="en-US"/>
          </a:p>
          <a:p>
            <a:r>
              <a:rPr lang="en-US"/>
              <a:t>• UNTRACKABLE</a:t>
            </a:r>
          </a:p>
          <a:p>
            <a:r>
              <a:rPr lang="en-US"/>
              <a:t>It leaves no digital footprint.  </a:t>
            </a:r>
          </a:p>
          <a:p>
            <a:endParaRPr lang="en-US"/>
          </a:p>
          <a:p>
            <a:r>
              <a:rPr lang="en-US"/>
              <a:t>• CONCEALED</a:t>
            </a:r>
          </a:p>
          <a:p>
            <a:r>
              <a:rPr lang="en-US"/>
              <a:t>It can be done secretly when a perpetrator is in the vicinity.</a:t>
            </a:r>
          </a:p>
          <a:p>
            <a:endParaRPr lang="en-US"/>
          </a:p>
          <a:p>
            <a:r>
              <a:rPr lang="en-US"/>
              <a:t>• SIGNALS DISTRESS</a:t>
            </a:r>
          </a:p>
          <a:p>
            <a:r>
              <a:rPr lang="en-US"/>
              <a:t>Combining the hand signal with distressed facial expressions might help attract the attention of an individual who is unfamiliar with the signal's meaning.</a:t>
            </a:r>
          </a:p>
          <a:p>
            <a:endParaRPr lang="en-US"/>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Update this slide with your school/organization's custom QR code and #code. </a:t>
            </a:r>
          </a:p>
          <a:p>
            <a:endParaRPr lang="en-US"/>
          </a:p>
          <a:p>
            <a:r>
              <a:rPr lang="en-US"/>
              <a:t>Please encourage participants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3-Question Survey</a:t>
            </a:r>
          </a:p>
          <a:p>
            <a:endParaRPr lang="en-US"/>
          </a:p>
          <a:p>
            <a:r>
              <a:rPr lang="en-US"/>
              <a:t>NOTE</a:t>
            </a:r>
          </a:p>
          <a:p>
            <a:r>
              <a:rPr lang="en-US"/>
              <a:t>Follow the instructions provided on WalkingWise.com to access your school or organization's custom Slido QR code and #code, which will enable the audience to complete the 3-question evaluation. </a:t>
            </a:r>
          </a:p>
          <a:p>
            <a:endParaRPr lang="en-US"/>
          </a:p>
          <a:p>
            <a:r>
              <a:rPr lang="en-US"/>
              <a:t>Please encourage your audience to scan your organization's custom QR code to share what they enjoyed and what could be improved about the lesson.</a:t>
            </a:r>
          </a:p>
          <a:p>
            <a:endParaRPr lang="en-US"/>
          </a:p>
          <a:p>
            <a:r>
              <a:rPr lang="en-US"/>
              <a:t>Please send any feedback you want to share to Walking Wise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a:t>
            </a:r>
          </a:p>
          <a:p>
            <a:r>
              <a:rPr lang="en-US"/>
              <a:t>To access additional resources about female and peer recruiters, please refer to the last page of Lesson Plan #10 in the Walking Wise Education Guide. </a:t>
            </a:r>
          </a:p>
          <a:p>
            <a:endParaRPr lang="en-US"/>
          </a:p>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Open Text Poll</a:t>
            </a:r>
          </a:p>
          <a:p>
            <a:endParaRPr lang="en-US"/>
          </a:p>
          <a:p>
            <a:r>
              <a:rPr lang="en-US"/>
              <a:t>Name types of businesses or organizations that use recruitment to attract people.</a:t>
            </a:r>
          </a:p>
          <a:p>
            <a:endParaRPr lang="en-US"/>
          </a:p>
          <a:p>
            <a:r>
              <a:rPr lang="en-US"/>
              <a:t>POSSIBLE ANSWERS</a:t>
            </a:r>
          </a:p>
          <a:p>
            <a:r>
              <a:rPr lang="en-US"/>
              <a:t>o Employers	</a:t>
            </a:r>
          </a:p>
          <a:p>
            <a:r>
              <a:rPr lang="en-US"/>
              <a:t>o Professional Sports	</a:t>
            </a:r>
          </a:p>
          <a:p>
            <a:r>
              <a:rPr lang="en-US"/>
              <a:t>o Human Traffickers   	</a:t>
            </a:r>
          </a:p>
          <a:p>
            <a:r>
              <a:rPr lang="en-US"/>
              <a:t>o Gangs</a:t>
            </a:r>
          </a:p>
          <a:p>
            <a:r>
              <a:rPr lang="en-US"/>
              <a:t>o Military	</a:t>
            </a:r>
          </a:p>
          <a:p>
            <a:r>
              <a:rPr lang="en-US"/>
              <a:t>o Colleges		</a:t>
            </a:r>
          </a:p>
          <a:p>
            <a:r>
              <a:rPr lang="en-US"/>
              <a:t>o Organized Crime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LEGAL RECRUITMENT</a:t>
            </a:r>
          </a:p>
          <a:p>
            <a:r>
              <a:rPr lang="en-US"/>
              <a:t>Recruiters obtain new members by hiring employees, enlisting people in the military, selecting strong athletes, or encouraging top students to apply to college. </a:t>
            </a:r>
          </a:p>
          <a:p>
            <a:endParaRPr lang="en-US"/>
          </a:p>
          <a:p>
            <a:r>
              <a:rPr lang="en-US"/>
              <a:t>•  ILLEGAL RECRUITMENT</a:t>
            </a:r>
          </a:p>
          <a:p>
            <a:r>
              <a:rPr lang="en-US"/>
              <a:t>Unlawful groups also work to attract victims using recruitment, including organized crime, street gangs, labor trafficking, family sex trafficking, and the commercial sex trade.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LEGAL RECRUITMENT</a:t>
            </a:r>
          </a:p>
          <a:p>
            <a:r>
              <a:rPr lang="en-US"/>
              <a:t>Recruiters obtain new members by hiring employees, enlisting people in the military, selecting strong athletes, or encouraging top students to apply to college. </a:t>
            </a:r>
          </a:p>
          <a:p>
            <a:endParaRPr lang="en-US"/>
          </a:p>
          <a:p>
            <a:r>
              <a:rPr lang="en-US"/>
              <a:t>•  ILLEGAL RECRUITMENT</a:t>
            </a:r>
          </a:p>
          <a:p>
            <a:r>
              <a:rPr lang="en-US"/>
              <a:t>Unlawful groups also work to attract victims using recruitment, including organized crime, street gangs, labor trafficking, family sex trafficking, and the commercial sex trade.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Message Especially for Teens:</a:t>
            </a:r>
          </a:p>
          <a:p>
            <a:endParaRPr lang="en-US"/>
          </a:p>
          <a:p>
            <a:r>
              <a:rPr lang="en-US"/>
              <a:t>Businesses worldwide use explainer-style animation as a training tool for their employees. So, this 3-minute Walking Wise animated video series is appropriate for both teens (ages 11+) and adults to learn how sexual predators use manipulation, intimidation, and coercion to exploit young people. </a:t>
            </a:r>
          </a:p>
          <a:p>
            <a:endParaRPr lang="en-US"/>
          </a:p>
          <a:p>
            <a:r>
              <a:rPr lang="en-US"/>
              <a:t>NOTE</a:t>
            </a:r>
          </a:p>
          <a:p>
            <a:r>
              <a:rPr lang="en-US"/>
              <a:t>Log in to Walking Wise.com to watch the three-minute animated video with audiences.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Metaphors help explain an idea by comparing it to something more familiar or easier to understand. Example: Saying "the classroom was a zoo" helps clarify that the classroom was noisy and unruly by comparing it to something familiar (a zoo).</a:t>
            </a:r>
          </a:p>
          <a:p>
            <a:endParaRPr lang="en-US"/>
          </a:p>
          <a:p>
            <a:r>
              <a:rPr lang="en-US"/>
              <a:t>•  WOLF IN SHEEP'S CLOTHING</a:t>
            </a:r>
          </a:p>
          <a:p>
            <a:r>
              <a:rPr lang="en-US"/>
              <a:t>The “wolf in sheep’s clothing” refers to a story where the wolf uses trickery to capture sheep. The wolf invades the herd by disguising itself in a sheep’s woolly coat. This metaphor refers to people who hide their true intentions by pretending to be someone they are not to gain acceptance into a group or with another person. Often, their motive is to manipulate or control someone. Eventually, the pre-tender’s true deceitful nature becomes revealed by their actions. </a:t>
            </a:r>
          </a:p>
          <a:p>
            <a:endParaRPr lang="en-US"/>
          </a:p>
          <a:p>
            <a:r>
              <a:rPr lang="en-US"/>
              <a:t>When attempting to trick young people, a trafficker might pretend to be a friend, or they could be a family member. They may also work to appear trustworthy by providing guidance or taking a special interest in a particular young person.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Metaphors help explain an idea by comparing it to something more familiar or easier to understand. Example: Saying "the classroom was a zoo" helps clarify that the classroom was noisy and unruly by comparing it to something familiar (a zoo).</a:t>
            </a:r>
          </a:p>
          <a:p>
            <a:endParaRPr lang="en-US"/>
          </a:p>
          <a:p>
            <a:r>
              <a:rPr lang="en-US"/>
              <a:t>•  WOLF IN SHEEP'S CLOTHING</a:t>
            </a:r>
          </a:p>
          <a:p>
            <a:r>
              <a:rPr lang="en-US"/>
              <a:t>The "wolf in sheep's clothing" refers to a story in which a wolf uses trickery to capture sheep. The wolf invades the herd by disguising itself in a sheep's wooly coat. </a:t>
            </a:r>
          </a:p>
          <a:p>
            <a:endParaRPr lang="en-US"/>
          </a:p>
          <a:p>
            <a:r>
              <a:rPr lang="en-US"/>
              <a:t>•  This metaphor refers to people who disguise their criminal intent by pretending to be someone they aren't to help them become accepted into a group or with another person. Often, their motive is to manipulate or control someone. Eventually, the pretender's true nature becomes revealed by their actions. </a:t>
            </a:r>
          </a:p>
          <a:p>
            <a:endParaRPr lang="en-US"/>
          </a:p>
          <a:p>
            <a:r>
              <a:rPr lang="en-US"/>
              <a:t>•  The "wolf" represents someone who appears trustworthy, harmless, kind, or innocent to hide their deceitful or dangerous intentions.</a:t>
            </a:r>
          </a:p>
          <a:p>
            <a:endParaRPr lang="en-US"/>
          </a:p>
          <a:p>
            <a:r>
              <a:rPr lang="en-US"/>
              <a:t>•  When attempting to trick young people, a trafficker might pretend to be a friend to the youth or be a family member. They might offer guidance or special interest to a particular young person.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METAPHOR</a:t>
            </a:r>
          </a:p>
          <a:p>
            <a:r>
              <a:rPr lang="en-US"/>
              <a:t>Metaphors help explain an idea by comparing it to something more familiar or easier to understand. Example: Saying "the classroom was a zoo" helps clarify that the classroom was noisy and unruly by comparing it to something familiar (a zoo).</a:t>
            </a:r>
          </a:p>
          <a:p>
            <a:endParaRPr lang="en-US"/>
          </a:p>
          <a:p>
            <a:r>
              <a:rPr lang="en-US"/>
              <a:t>•  WOLF IN SHEEP'S CLOTHING</a:t>
            </a:r>
          </a:p>
          <a:p>
            <a:r>
              <a:rPr lang="en-US"/>
              <a:t>The "wolf in sheep's clothing" refers to a story in which a wolf uses trickery to capture sheep. The wolf invades the herd by disguising itself in a sheep's wooly coat. </a:t>
            </a:r>
          </a:p>
          <a:p>
            <a:endParaRPr lang="en-US"/>
          </a:p>
          <a:p>
            <a:r>
              <a:rPr lang="en-US"/>
              <a:t>•  This metaphor refers to people who disguise their criminal intent by pretending to be someone they aren't to help them become accepted into a group or with another person. Often, their motive is to manipulate or control someone. Eventually, the pretender's true nature becomes revealed by their actions. </a:t>
            </a:r>
          </a:p>
          <a:p>
            <a:endParaRPr lang="en-US"/>
          </a:p>
          <a:p>
            <a:r>
              <a:rPr lang="en-US"/>
              <a:t>•  The "wolf" represents someone who appears trustworthy, harmless, kind, or innocent to hide their deceitful or dangerous intentions.</a:t>
            </a:r>
          </a:p>
          <a:p>
            <a:endParaRPr lang="en-US"/>
          </a:p>
          <a:p>
            <a:r>
              <a:rPr lang="en-US"/>
              <a:t>•  When attempting to trick young people, a trafficker might pretend to be a friend to the youth or be a family member. They might offer guidance or special interest to a particular young person.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OPERATIONS</a:t>
            </a:r>
          </a:p>
          <a:p>
            <a:r>
              <a:rPr lang="en-US"/>
              <a:t>Pimps run sex trafficking businesses and assign a female, the bottom girl, to manage or oversee their business operations. She is second in command and usually has the most extended work history with her pimp, has earned his trust, and makes the most money compared to others trafficked by the pimp.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RESPONSIBILITIES</a:t>
            </a:r>
          </a:p>
          <a:p>
            <a:r>
              <a:rPr lang="en-US"/>
              <a:t>The bottom girl is responsible for running various functions of her pimp’s business. She is usually required to lure new girls into the commercial sex trade, schedule clients, collect money, transport girls to clients, discipline the other trafficked girls, and bail out of jail the other girls or her pimp - should arrests occur.  </a:t>
            </a:r>
          </a:p>
          <a:p>
            <a:endParaRPr lang="en-US"/>
          </a:p>
          <a:p>
            <a:r>
              <a:rPr lang="en-US"/>
              <a:t>Source</a:t>
            </a:r>
          </a:p>
          <a:p>
            <a:r>
              <a:rPr lang="en-US"/>
              <a:t>Shamere (2012, March 23). Unavoidable Destiny | The Reality of the “Bottom Girl Part I, Shared Hope International. Sharedhope.org. Retrieved January 23, 2025, from https://sharedhope.org/2012/03/23/unavoidable-destiny-the-reality-of-the-bottom-girl-part-i/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bottom girl’s life appears prestigious, causing the other young women to covet her position of authority. The pimp flaunts her as his preferred companion by putting her in the front car seat, sleeping with her, and giving her power over the other girls. This favoritism stirs envy and motivates the other girls to out-earn the bottom girl by serving more clients to gain this position of power. The pimp's goal of creating rivalry is to make more money.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bottom girl’s life appears prestigious, causing the other young women to covet her position of authority. The pimp flaunts her as his preferred companion by putting her in the front car seat, sleeping with her, and giving her power over the other girls. This favoritism stirs envy and motivates the other girls to out-earn the bottom girl by serving more clients to gain this position of power. The pimp's goal of creating rivalry is to make more money.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bottom girl’s life appears prestigious, causing the other young women to covet her position of authority. The pimp flaunts her as his preferred companion by putting her in the front car seat, sleeping with her, and giving her power over the other girls. This favoritism stirs envy and motivates the other girls to out-earn the bottom girl by serving more clients to gain this position of power. The pimp's goal of creating rivalry is to make more money.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Can women operate as sex traffickers?</a:t>
            </a:r>
          </a:p>
          <a:p>
            <a:endParaRPr lang="en-US"/>
          </a:p>
          <a:p>
            <a:r>
              <a:rPr lang="en-US"/>
              <a:t>A)  YES</a:t>
            </a:r>
          </a:p>
          <a:p>
            <a:r>
              <a:rPr lang="en-US"/>
              <a:t>B)  NO</a:t>
            </a:r>
          </a:p>
          <a:p>
            <a:r>
              <a:rPr lang="en-US"/>
              <a:t>C)  UNSURE</a:t>
            </a:r>
          </a:p>
          <a:p>
            <a:endParaRPr lang="en-US"/>
          </a:p>
          <a:p>
            <a:r>
              <a:rPr lang="en-US"/>
              <a:t>ANSWER</a:t>
            </a:r>
          </a:p>
          <a:p>
            <a:r>
              <a:rPr lang="en-US"/>
              <a:t>A) Yes, women operate as human sex traffickers, too.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FEMALE TRAFFICKERS</a:t>
            </a:r>
          </a:p>
          <a:p>
            <a:r>
              <a:rPr lang="en-US"/>
              <a:t>Similar to male criminals, women can also profit from running an illegal business in the commercial sex trade. Males commonly play this controlling role; however, women of different age groups can also operate as sex traffickers. The term “madam” is widely used to describe a female trafficker.</a:t>
            </a:r>
          </a:p>
          <a:p>
            <a:endParaRPr lang="en-US"/>
          </a:p>
          <a:p>
            <a:r>
              <a:rPr lang="en-US"/>
              <a:t>•  PERSONA</a:t>
            </a:r>
          </a:p>
          <a:p>
            <a:r>
              <a:rPr lang="en-US"/>
              <a:t>Rather than portraying as a “boyfriend” or “daddy” figure, women often present themselves as a “mother,” provider, or protective figure. They can present as a “friend,” mentor, a dominant older “girlfriend,” or a romantic partner. They can also assume the persona of a savvy business manager, flaunting themselves as an image of success or their glamorous and luxurious lifestyle.</a:t>
            </a:r>
          </a:p>
          <a:p>
            <a:endParaRPr lang="en-US"/>
          </a:p>
          <a:p>
            <a:r>
              <a:rPr lang="en-US"/>
              <a:t>•  FAMILY TRAFFICKING</a:t>
            </a:r>
          </a:p>
          <a:p>
            <a:r>
              <a:rPr lang="en-US"/>
              <a:t>Some women traffic family members, including children or other relatives, often out of financial need or coercion from others, such as husbands, boyfriends, or drug dealers.</a:t>
            </a:r>
          </a:p>
          <a:p>
            <a:endParaRPr lang="en-US"/>
          </a:p>
          <a:p>
            <a:r>
              <a:rPr lang="en-US"/>
              <a:t>•  ONLINE PLATFORMS</a:t>
            </a:r>
          </a:p>
          <a:p>
            <a:r>
              <a:rPr lang="en-US"/>
              <a:t>Women may operate online, using social media to lure victims with fake job offers, modeling opportunities, entertainment careers, or romantic relationships.</a:t>
            </a:r>
          </a:p>
          <a:p>
            <a:r>
              <a:rPr lang="en-US"/>
              <a:t>They can appear non-threatening, making them effective in deceiving victims.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FEMALE TRAFFICKERS</a:t>
            </a:r>
          </a:p>
          <a:p>
            <a:r>
              <a:rPr lang="en-US"/>
              <a:t>Similar to male criminals, women can also profit from running an illegal business in the commercial sex trade. Males commonly play this controlling role; however, women of different age groups can also operate as sex traffickers. The term “madam” is widely used to describe a female trafficker.</a:t>
            </a:r>
          </a:p>
          <a:p>
            <a:endParaRPr lang="en-US"/>
          </a:p>
          <a:p>
            <a:r>
              <a:rPr lang="en-US"/>
              <a:t>•  PERSONA</a:t>
            </a:r>
          </a:p>
          <a:p>
            <a:r>
              <a:rPr lang="en-US"/>
              <a:t>Rather than portraying as a “boyfriend” or “daddy” figure, women often present themselves as a “mother,” provider, or protective figure. They can present as a “friend,” mentor, a dominant older “girlfriend,” or a romantic partner. They can also assume the persona of a savvy business manager, flaunting themselves as an image of success or their glamorous and luxurious lifestyle.</a:t>
            </a:r>
          </a:p>
          <a:p>
            <a:endParaRPr lang="en-US"/>
          </a:p>
          <a:p>
            <a:r>
              <a:rPr lang="en-US"/>
              <a:t>•  FAMILY TRAFFICKING</a:t>
            </a:r>
          </a:p>
          <a:p>
            <a:r>
              <a:rPr lang="en-US"/>
              <a:t>Some women traffic family members, including children or other relatives, often out of financial need or coercion from others, such as husbands, boyfriends, or drug dealers.</a:t>
            </a:r>
          </a:p>
          <a:p>
            <a:endParaRPr lang="en-US"/>
          </a:p>
          <a:p>
            <a:r>
              <a:rPr lang="en-US"/>
              <a:t>•  ONLINE PLATFORMS</a:t>
            </a:r>
          </a:p>
          <a:p>
            <a:r>
              <a:rPr lang="en-US"/>
              <a:t>Women may operate online, using social media to lure victims with fake job offers, modeling opportunities, entertainment careers, or romantic relationships.</a:t>
            </a:r>
          </a:p>
          <a:p>
            <a:r>
              <a:rPr lang="en-US"/>
              <a:t>They can appear non-threatening, making them effective in deceiving victims.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FEMALE TRAFFICKERS</a:t>
            </a:r>
          </a:p>
          <a:p>
            <a:r>
              <a:rPr lang="en-US"/>
              <a:t>Similar to male criminals, women can also profit from running an illegal business in the commercial sex trade. Males commonly play this controlling role; however, women of different age groups can also operate as sex traffickers. The term “madam” is widely used to describe a female trafficker.</a:t>
            </a:r>
          </a:p>
          <a:p>
            <a:endParaRPr lang="en-US"/>
          </a:p>
          <a:p>
            <a:r>
              <a:rPr lang="en-US"/>
              <a:t>•  PERSONA</a:t>
            </a:r>
          </a:p>
          <a:p>
            <a:r>
              <a:rPr lang="en-US"/>
              <a:t>Rather than portraying as a “boyfriend” or “daddy” figure, women often present themselves as a “mother,” provider, or protective figure. They can present as a “friend,” mentor, a dominant older “girlfriend,” or a romantic partner. They can also assume the persona of a savvy business manager, flaunting themselves as an image of success or their glamorous and luxurious lifestyle.</a:t>
            </a:r>
          </a:p>
          <a:p>
            <a:endParaRPr lang="en-US"/>
          </a:p>
          <a:p>
            <a:r>
              <a:rPr lang="en-US"/>
              <a:t>•  FAMILY TRAFFICKING</a:t>
            </a:r>
          </a:p>
          <a:p>
            <a:r>
              <a:rPr lang="en-US"/>
              <a:t>Some women traffic family members, including children or other relatives, often out of financial need or coercion from others, such as husbands, boyfriends, or drug dealers.</a:t>
            </a:r>
          </a:p>
          <a:p>
            <a:endParaRPr lang="en-US"/>
          </a:p>
          <a:p>
            <a:r>
              <a:rPr lang="en-US"/>
              <a:t>•  ONLINE PLATFORMS</a:t>
            </a:r>
          </a:p>
          <a:p>
            <a:r>
              <a:rPr lang="en-US"/>
              <a:t>Women may operate online, using social media to lure victims with fake job offers, modeling opportunities, entertainment careers, or romantic relationships.</a:t>
            </a:r>
          </a:p>
          <a:p>
            <a:r>
              <a:rPr lang="en-US"/>
              <a:t>They can appear non-threatening, making them effective in deceiving victims.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FEMALE TRAFFICKERS</a:t>
            </a:r>
          </a:p>
          <a:p>
            <a:r>
              <a:rPr lang="en-US"/>
              <a:t>Similar to male criminals, women can also profit from running an illegal business in the commercial sex trade. Males commonly play this controlling role; however, women of different age groups can also operate as sex traffickers. The term “madam” is widely used to describe a female trafficker.</a:t>
            </a:r>
          </a:p>
          <a:p>
            <a:endParaRPr lang="en-US"/>
          </a:p>
          <a:p>
            <a:r>
              <a:rPr lang="en-US"/>
              <a:t>•  PERSONA</a:t>
            </a:r>
          </a:p>
          <a:p>
            <a:r>
              <a:rPr lang="en-US"/>
              <a:t>Rather than portraying as a “boyfriend” or “daddy” figure, women often present themselves as a “mother,” provider, or protective figure. They can present as a “friend,” mentor, a dominant older “girlfriend,” or a romantic partner. They can also assume the persona of a savvy business manager, flaunting themselves as an image of success or their glamorous and luxurious lifestyle.</a:t>
            </a:r>
          </a:p>
          <a:p>
            <a:endParaRPr lang="en-US"/>
          </a:p>
          <a:p>
            <a:r>
              <a:rPr lang="en-US"/>
              <a:t>•  FAMILY TRAFFICKING</a:t>
            </a:r>
          </a:p>
          <a:p>
            <a:r>
              <a:rPr lang="en-US"/>
              <a:t>Some women traffic family members, including children or other relatives, often out of financial need or coercion from others, such as husbands, boyfriends, or drug dealers.</a:t>
            </a:r>
          </a:p>
          <a:p>
            <a:endParaRPr lang="en-US"/>
          </a:p>
          <a:p>
            <a:r>
              <a:rPr lang="en-US"/>
              <a:t>•  ONLINE PLATFORMS</a:t>
            </a:r>
          </a:p>
          <a:p>
            <a:r>
              <a:rPr lang="en-US"/>
              <a:t>Women may operate online, using social media to lure victims with fake job offers, modeling opportunities, entertainment careers, or romantic relationships.</a:t>
            </a:r>
          </a:p>
          <a:p>
            <a:r>
              <a:rPr lang="en-US"/>
              <a:t>They can appear non-threatening, making them effective in deceiving victims.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 Poll</a:t>
            </a:r>
          </a:p>
          <a:p>
            <a:endParaRPr lang="en-US"/>
          </a:p>
          <a:p>
            <a:r>
              <a:rPr lang="en-US"/>
              <a:t>In 2020, what percentage of individuals prosecuted for human trafficking crimes by the U.S. District Court were FEMALE?</a:t>
            </a:r>
          </a:p>
          <a:p>
            <a:endParaRPr lang="en-US"/>
          </a:p>
          <a:p>
            <a:r>
              <a:rPr lang="en-US"/>
              <a:t>A)  8% female</a:t>
            </a:r>
          </a:p>
          <a:p>
            <a:r>
              <a:rPr lang="en-US"/>
              <a:t>B)  18% female</a:t>
            </a:r>
          </a:p>
          <a:p>
            <a:r>
              <a:rPr lang="en-US"/>
              <a:t>C)  28% female</a:t>
            </a:r>
          </a:p>
          <a:p>
            <a:r>
              <a:rPr lang="en-US"/>
              <a:t>D)  38% female</a:t>
            </a:r>
          </a:p>
          <a:p>
            <a:endParaRPr lang="en-US"/>
          </a:p>
          <a:p>
            <a:r>
              <a:rPr lang="en-US"/>
              <a:t>ANSWER  </a:t>
            </a:r>
          </a:p>
          <a:p>
            <a:r>
              <a:rPr lang="en-US"/>
              <a:t>B) About 8% of the defendants in human trafficking cases were women, according to the 2022 Bureau of Justice report.</a:t>
            </a:r>
          </a:p>
          <a:p>
            <a:endParaRPr lang="en-US"/>
          </a:p>
          <a:p>
            <a:r>
              <a:rPr lang="en-US"/>
              <a:t>Source:</a:t>
            </a:r>
          </a:p>
          <a:p>
            <a:r>
              <a:rPr lang="en-US"/>
              <a:t>Bureau of Justice, 2022 https://bjs.ojp.gov/library/publications/human-trafficking-data-collection-activities-2022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Assisting Source</a:t>
            </a:r>
          </a:p>
          <a:p>
            <a:r>
              <a:rPr lang="en-US"/>
              <a:t>OpenAI. (2024). ChatGPT [Large language model]. https://chatgpt.com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ROLE MODEL </a:t>
            </a:r>
          </a:p>
          <a:p>
            <a:r>
              <a:rPr lang="en-US"/>
              <a:t>The “peer” who operates as a role model by “teaching the ropes,” often normalizes trading sex for money or something of value.</a:t>
            </a:r>
          </a:p>
          <a:p>
            <a:endParaRPr lang="en-US"/>
          </a:p>
          <a:p>
            <a:r>
              <a:rPr lang="en-US"/>
              <a:t>• DOUBLE DATING</a:t>
            </a:r>
          </a:p>
          <a:p>
            <a:r>
              <a:rPr lang="en-US"/>
              <a:t>The “peer” sets up double dates to ease a friend into the business.</a:t>
            </a:r>
          </a:p>
          <a:p>
            <a:endParaRPr lang="en-US"/>
          </a:p>
          <a:p>
            <a:r>
              <a:rPr lang="en-US"/>
              <a:t>• RUNAWAY</a:t>
            </a:r>
          </a:p>
          <a:p>
            <a:r>
              <a:rPr lang="en-US"/>
              <a:t>The “peer” encourages a friend to run away to pursue freedom or a better lifestyle.</a:t>
            </a:r>
          </a:p>
          <a:p>
            <a:endParaRPr lang="en-US"/>
          </a:p>
          <a:p>
            <a:r>
              <a:rPr lang="en-US"/>
              <a:t>• CONNECTIONS</a:t>
            </a:r>
          </a:p>
          <a:p>
            <a:r>
              <a:rPr lang="en-US"/>
              <a:t>The “peer” arranges for a friend to meet with an acquaintance, boyfriend, boss, employer, or job recruiter.</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ROLE MODEL </a:t>
            </a:r>
          </a:p>
          <a:p>
            <a:r>
              <a:rPr lang="en-US"/>
              <a:t>The “peer” who operates as a role model by “teaching the ropes,” often normalizes trading sex for money or something of value.</a:t>
            </a:r>
          </a:p>
          <a:p>
            <a:endParaRPr lang="en-US"/>
          </a:p>
          <a:p>
            <a:r>
              <a:rPr lang="en-US"/>
              <a:t>• DOUBLE DATING</a:t>
            </a:r>
          </a:p>
          <a:p>
            <a:r>
              <a:rPr lang="en-US"/>
              <a:t>The “peer” sets up double dates to ease a friend into the business.</a:t>
            </a:r>
          </a:p>
          <a:p>
            <a:endParaRPr lang="en-US"/>
          </a:p>
          <a:p>
            <a:r>
              <a:rPr lang="en-US"/>
              <a:t>• RUNAWAY</a:t>
            </a:r>
          </a:p>
          <a:p>
            <a:r>
              <a:rPr lang="en-US"/>
              <a:t>The “peer” encourages a friend to run away to pursue freedom or a better lifestyle.</a:t>
            </a:r>
          </a:p>
          <a:p>
            <a:endParaRPr lang="en-US"/>
          </a:p>
          <a:p>
            <a:r>
              <a:rPr lang="en-US"/>
              <a:t>• CONNECTIONS</a:t>
            </a:r>
          </a:p>
          <a:p>
            <a:r>
              <a:rPr lang="en-US"/>
              <a:t>The “peer” arranges for a friend to meet with an acquaintance, boyfriend, boss, employer, or job recruiter.</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ROLE MODEL </a:t>
            </a:r>
          </a:p>
          <a:p>
            <a:r>
              <a:rPr lang="en-US"/>
              <a:t>The “peer” who operates as a role model by “teaching the ropes,” often normalizes trading sex for money or something of value.</a:t>
            </a:r>
          </a:p>
          <a:p>
            <a:endParaRPr lang="en-US"/>
          </a:p>
          <a:p>
            <a:r>
              <a:rPr lang="en-US"/>
              <a:t>• DOUBLE DATING</a:t>
            </a:r>
          </a:p>
          <a:p>
            <a:r>
              <a:rPr lang="en-US"/>
              <a:t>The “peer” sets up double dates to ease a friend into the business.</a:t>
            </a:r>
          </a:p>
          <a:p>
            <a:endParaRPr lang="en-US"/>
          </a:p>
          <a:p>
            <a:r>
              <a:rPr lang="en-US"/>
              <a:t>• RUNAWAY</a:t>
            </a:r>
          </a:p>
          <a:p>
            <a:r>
              <a:rPr lang="en-US"/>
              <a:t>The “peer” encourages a friend to run away to pursue freedom or a better lifestyle.</a:t>
            </a:r>
          </a:p>
          <a:p>
            <a:endParaRPr lang="en-US"/>
          </a:p>
          <a:p>
            <a:r>
              <a:rPr lang="en-US"/>
              <a:t>• CONNECTIONS</a:t>
            </a:r>
          </a:p>
          <a:p>
            <a:r>
              <a:rPr lang="en-US"/>
              <a:t>The “peer” arranges for a friend to meet with an acquaintance, boyfriend, boss, employer, or job recruiter.</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ROLE MODEL </a:t>
            </a:r>
          </a:p>
          <a:p>
            <a:r>
              <a:rPr lang="en-US"/>
              <a:t>The “peer” who operates as a role model by “teaching the ropes,” often normalizes trading sex for money or something of value.</a:t>
            </a:r>
          </a:p>
          <a:p>
            <a:endParaRPr lang="en-US"/>
          </a:p>
          <a:p>
            <a:r>
              <a:rPr lang="en-US"/>
              <a:t>• DOUBLE DATING</a:t>
            </a:r>
          </a:p>
          <a:p>
            <a:r>
              <a:rPr lang="en-US"/>
              <a:t>The “peer” sets up double dates to ease a friend into the business.</a:t>
            </a:r>
          </a:p>
          <a:p>
            <a:endParaRPr lang="en-US"/>
          </a:p>
          <a:p>
            <a:r>
              <a:rPr lang="en-US"/>
              <a:t>• RUNAWAY</a:t>
            </a:r>
          </a:p>
          <a:p>
            <a:r>
              <a:rPr lang="en-US"/>
              <a:t>The “peer” encourages a friend to run away to pursue freedom or a better lifestyle.</a:t>
            </a:r>
          </a:p>
          <a:p>
            <a:endParaRPr lang="en-US"/>
          </a:p>
          <a:p>
            <a:r>
              <a:rPr lang="en-US"/>
              <a:t>• CONNECTIONS</a:t>
            </a:r>
          </a:p>
          <a:p>
            <a:r>
              <a:rPr lang="en-US"/>
              <a:t>The “peer” arranges for a friend to meet with an acquaintance, boyfriend, boss, employer, or job recruiter.</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EASY MONEY</a:t>
            </a:r>
          </a:p>
          <a:p>
            <a:r>
              <a:rPr lang="en-US"/>
              <a:t>The “peer” uses common peer pressure tactics to convince a young person to take advantage of earning easy money.</a:t>
            </a:r>
          </a:p>
          <a:p>
            <a:endParaRPr lang="en-US"/>
          </a:p>
          <a:p>
            <a:r>
              <a:rPr lang="en-US"/>
              <a:t>•  SUBSTANCE USE</a:t>
            </a:r>
          </a:p>
          <a:p>
            <a:r>
              <a:rPr lang="en-US"/>
              <a:t>The “peer” targets a young person who is using drugs and alcohol, or promotes access to free substances through high-pressure invitations to parties.</a:t>
            </a:r>
          </a:p>
          <a:p>
            <a:endParaRPr lang="en-US"/>
          </a:p>
          <a:p>
            <a:r>
              <a:rPr lang="en-US"/>
              <a:t>•  BEFRIENDING</a:t>
            </a:r>
          </a:p>
          <a:p>
            <a:r>
              <a:rPr lang="en-US"/>
              <a:t>The “peer” grooms others who are more vulnerable – younger friends, those who lack a support network, are developmentally delayed, have mental health concerns, or have other disabilities.</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EASY MONEY</a:t>
            </a:r>
          </a:p>
          <a:p>
            <a:r>
              <a:rPr lang="en-US"/>
              <a:t>The “peer” uses common peer pressure tactics to convince a young person to take advantage of earning easy money.</a:t>
            </a:r>
          </a:p>
          <a:p>
            <a:endParaRPr lang="en-US"/>
          </a:p>
          <a:p>
            <a:r>
              <a:rPr lang="en-US"/>
              <a:t>•  SUBSTANCE USE</a:t>
            </a:r>
          </a:p>
          <a:p>
            <a:r>
              <a:rPr lang="en-US"/>
              <a:t>The “peer” targets a young person who is using drugs and alcohol, or promotes access to free substances through high-pressure invitations to parties.</a:t>
            </a:r>
          </a:p>
          <a:p>
            <a:endParaRPr lang="en-US"/>
          </a:p>
          <a:p>
            <a:r>
              <a:rPr lang="en-US"/>
              <a:t>•  BEFRIENDING</a:t>
            </a:r>
          </a:p>
          <a:p>
            <a:r>
              <a:rPr lang="en-US"/>
              <a:t>The “peer” grooms others who are more vulnerable – younger friends, those who lack a support network, are developmentally delayed, have mental health concerns, or have other disabilities.</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For digital interaction with audiences:</a:t>
            </a:r>
          </a:p>
          <a:p>
            <a:endParaRPr lang="en-US"/>
          </a:p>
          <a:p>
            <a:r>
              <a:rPr lang="en-US"/>
              <a:t>Log in to WalkingWise.com to follow instructions on setting up Slido questions/answers for this presentation. Then, replace the QR code and #code in this slide with your custom QR/#code. </a:t>
            </a:r>
          </a:p>
          <a:p>
            <a:endParaRPr lang="en-US"/>
          </a:p>
          <a:p>
            <a:r>
              <a:rPr lang="en-US"/>
              <a:t>Please verify whether the Q&amp;A feature has been activated before presenting to audiences. An adult should monitor questions and comments to ensure appropriateness. Slido has a feature that allows you to delete unwanted questions and comments.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EASY MONEY</a:t>
            </a:r>
          </a:p>
          <a:p>
            <a:r>
              <a:rPr lang="en-US"/>
              <a:t>The “peer” uses common peer pressure tactics to convince a young person to take advantage of earning easy money.</a:t>
            </a:r>
          </a:p>
          <a:p>
            <a:endParaRPr lang="en-US"/>
          </a:p>
          <a:p>
            <a:r>
              <a:rPr lang="en-US"/>
              <a:t>•  SUBSTANCE USE</a:t>
            </a:r>
          </a:p>
          <a:p>
            <a:r>
              <a:rPr lang="en-US"/>
              <a:t>The “peer” targets a young person who is using drugs and alcohol, or promotes access to free substances through high-pressure invitations to parties.</a:t>
            </a:r>
          </a:p>
          <a:p>
            <a:endParaRPr lang="en-US"/>
          </a:p>
          <a:p>
            <a:r>
              <a:rPr lang="en-US"/>
              <a:t>•  BEFRIENDING</a:t>
            </a:r>
          </a:p>
          <a:p>
            <a:r>
              <a:rPr lang="en-US"/>
              <a:t>The “peer” grooms others who are more vulnerable – younger friends, those who lack a support network, are developmentally delayed, have mental health concerns, or have other disabilities.</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EASY MONEY</a:t>
            </a:r>
          </a:p>
          <a:p>
            <a:r>
              <a:rPr lang="en-US"/>
              <a:t>The “peer” uses common peer pressure tactics to convince a young person to take advantage of earning easy money.</a:t>
            </a:r>
          </a:p>
          <a:p>
            <a:endParaRPr lang="en-US"/>
          </a:p>
          <a:p>
            <a:r>
              <a:rPr lang="en-US"/>
              <a:t>•  SUBSTANCE USE</a:t>
            </a:r>
          </a:p>
          <a:p>
            <a:r>
              <a:rPr lang="en-US"/>
              <a:t>The “peer” targets a young person who is using drugs and alcohol, or promotes access to free substances through high-pressure invitations to parties.</a:t>
            </a:r>
          </a:p>
          <a:p>
            <a:endParaRPr lang="en-US"/>
          </a:p>
          <a:p>
            <a:r>
              <a:rPr lang="en-US"/>
              <a:t>•  BEFRIENDING</a:t>
            </a:r>
          </a:p>
          <a:p>
            <a:r>
              <a:rPr lang="en-US"/>
              <a:t>The “peer” grooms others who are more vulnerable – younger friends, those who lack a support network, are developmentally delayed, have mental health concerns, or have other disabilities.</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GLAMOUR</a:t>
            </a:r>
          </a:p>
          <a:p>
            <a:r>
              <a:rPr lang="en-US"/>
              <a:t>The “peer” glamorizes a life of selling sex, drug dealing, or gang involvement to friends.</a:t>
            </a:r>
          </a:p>
          <a:p>
            <a:endParaRPr lang="en-US"/>
          </a:p>
          <a:p>
            <a:r>
              <a:rPr lang="en-US"/>
              <a:t>•  INVITATIONS</a:t>
            </a:r>
          </a:p>
          <a:p>
            <a:r>
              <a:rPr lang="en-US"/>
              <a:t>The “peer” extends an invitation, leading friends to a manipulative trap.</a:t>
            </a:r>
          </a:p>
          <a:p>
            <a:endParaRPr lang="en-US"/>
          </a:p>
          <a:p>
            <a:r>
              <a:rPr lang="en-US"/>
              <a:t>•  IMPOSTER</a:t>
            </a:r>
          </a:p>
          <a:p>
            <a:r>
              <a:rPr lang="en-US"/>
              <a:t>The peer pretends to be a friend during the recruiting process. </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GLAMOUR</a:t>
            </a:r>
          </a:p>
          <a:p>
            <a:r>
              <a:rPr lang="en-US"/>
              <a:t>The “peer” glamorizes a life of selling sex, drug dealing, or gang involvement to friends.</a:t>
            </a:r>
          </a:p>
          <a:p>
            <a:endParaRPr lang="en-US"/>
          </a:p>
          <a:p>
            <a:r>
              <a:rPr lang="en-US"/>
              <a:t>•  INVITATIONS</a:t>
            </a:r>
          </a:p>
          <a:p>
            <a:r>
              <a:rPr lang="en-US"/>
              <a:t>The “peer” extends an invitation, leading friends to a manipulative trap.</a:t>
            </a:r>
          </a:p>
          <a:p>
            <a:endParaRPr lang="en-US"/>
          </a:p>
          <a:p>
            <a:r>
              <a:rPr lang="en-US"/>
              <a:t>•  IMPOSTER</a:t>
            </a:r>
          </a:p>
          <a:p>
            <a:r>
              <a:rPr lang="en-US"/>
              <a:t>The peer pretends to be a friend during the recruiting process. </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GLAMOUR</a:t>
            </a:r>
          </a:p>
          <a:p>
            <a:r>
              <a:rPr lang="en-US"/>
              <a:t>The “peer” glamorizes a life of selling sex, drug dealing, or gang involvement to friends.</a:t>
            </a:r>
          </a:p>
          <a:p>
            <a:endParaRPr lang="en-US"/>
          </a:p>
          <a:p>
            <a:r>
              <a:rPr lang="en-US"/>
              <a:t>•  INVITATIONS</a:t>
            </a:r>
          </a:p>
          <a:p>
            <a:r>
              <a:rPr lang="en-US"/>
              <a:t>The “peer” extends an invitation, leading friends to a manipulative trap.</a:t>
            </a:r>
          </a:p>
          <a:p>
            <a:endParaRPr lang="en-US"/>
          </a:p>
          <a:p>
            <a:r>
              <a:rPr lang="en-US"/>
              <a:t>•  IMPOSTER</a:t>
            </a:r>
          </a:p>
          <a:p>
            <a:r>
              <a:rPr lang="en-US"/>
              <a:t>The peer pretends to be a friend during the recruiting process. </a:t>
            </a:r>
          </a:p>
          <a:p>
            <a:endParaRPr lang="en-US"/>
          </a:p>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Who is most commonly responsible for recruiting sex trafficking victims?</a:t>
            </a:r>
          </a:p>
          <a:p>
            <a:endParaRPr lang="en-US"/>
          </a:p>
          <a:p>
            <a:r>
              <a:rPr lang="en-US"/>
              <a:t>A) Classmates</a:t>
            </a:r>
          </a:p>
          <a:p>
            <a:r>
              <a:rPr lang="en-US"/>
              <a:t>B) Boyfriends</a:t>
            </a:r>
          </a:p>
          <a:p>
            <a:r>
              <a:rPr lang="en-US"/>
              <a:t>C) Female Friends</a:t>
            </a:r>
          </a:p>
          <a:p>
            <a:r>
              <a:rPr lang="en-US"/>
              <a:t>D) Family Friends</a:t>
            </a:r>
          </a:p>
          <a:p>
            <a:endParaRPr lang="en-US"/>
          </a:p>
          <a:p>
            <a:r>
              <a:rPr lang="en-US"/>
              <a:t>ANSWER</a:t>
            </a:r>
          </a:p>
          <a:p>
            <a:r>
              <a:rPr lang="en-US"/>
              <a:t>B) Boyfriends, in particular, having older boyfriends is a risk factor for young females.</a:t>
            </a:r>
          </a:p>
          <a:p>
            <a:endParaRPr lang="en-US"/>
          </a:p>
          <a:p>
            <a:r>
              <a:rPr lang="en-US"/>
              <a:t>Source</a:t>
            </a:r>
          </a:p>
          <a:p>
            <a:r>
              <a:rPr lang="en-US"/>
              <a:t>Baird, K., &amp; Connolly, J. (2023). Recruitment and Entrapment Pathways of Minors into Sex Trafficking in Canada and the United States: A Systematic Review, Trauma, violence &amp; abuse, 24(1), 189–190.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Baird, K., &amp; Connolly, J. (2023). Recruitment and Entrapment Pathways of Minors into Sex Trafficking in Canada and the United States: A Systematic Review. Trauma, violence &amp; abuse, 24(1), 189–202. Retrieved January 30, 2025, from https://doi.org/10.1177/15248380211025241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INCREASE SAFETY</a:t>
            </a:r>
          </a:p>
          <a:p>
            <a:r>
              <a:rPr lang="en-US"/>
              <a:t>Victims seek their pimp's approval, realizing that cooperation is necessary for improving their quality of life or ensuring survival.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INCREASE SAFETY</a:t>
            </a:r>
          </a:p>
          <a:p>
            <a:r>
              <a:rPr lang="en-US"/>
              <a:t>Victims seek their pimp's approval, realizing that cooperation is necessary for improving their quality of life or ensuring survival.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INCREASE SAFETY</a:t>
            </a:r>
          </a:p>
          <a:p>
            <a:r>
              <a:rPr lang="en-US"/>
              <a:t>Victims seek their pimp's approval, realizing that cooperation is necessary for improving their quality of life or ensuring survival.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INCREASE SAFETY</a:t>
            </a:r>
          </a:p>
          <a:p>
            <a:r>
              <a:rPr lang="en-US"/>
              <a:t>Victims seek their pimp's approval, realizing that cooperation is necessary for improving their quality of life or ensuring survival.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INCREASE SAFETY</a:t>
            </a:r>
          </a:p>
          <a:p>
            <a:r>
              <a:rPr lang="en-US"/>
              <a:t>Victims seek their pimp's approval, realizing that cooperation is necessary for improving their quality of life or ensuring survival.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CHILDHOOD EXPLOITATION</a:t>
            </a:r>
          </a:p>
          <a:p>
            <a:r>
              <a:rPr lang="en-US"/>
              <a:t>Peer recruiters and bottom girls are often survivors of early exploitation in their childhood, having endured various forms of abuse, such as neglect or mental, physical, or sexual exploitation. Unfortunately, these experiences normalize criminal adult behavior, leading the recruiter to misunderstand the fact that enticing friends into their traffickers’ circle is a form of victimization. They may genuinely believe they provide access to a better life or a glamorous lifestyle. In their distorted viewpoint, they may even think that they are helping friends in poverty, those facing homelessness, or assisting friends with substance addiction in gaining access to drugs.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CHILDHOOD EXPLOITATION</a:t>
            </a:r>
          </a:p>
          <a:p>
            <a:r>
              <a:rPr lang="en-US"/>
              <a:t>Peer recruiters and bottom girls are often survivors of early exploitation in their childhood, having endured various forms of abuse, such as neglect or mental, physical, or sexual exploitation. Unfortunately, these experiences normalize criminal adult behavior, leading the recruiter to misunderstand the fact that enticing friends into their traffickers’ circle is a form of victimization. They may genuinely believe they provide access to a better life or a glamorous lifestyle. In their distorted viewpoint, they may even think that they are helping friends in poverty, those facing homelessness, or assisting friends with substance addiction in gaining access to drugs.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CHILDHOOD EXPLOITATION</a:t>
            </a:r>
          </a:p>
          <a:p>
            <a:r>
              <a:rPr lang="en-US"/>
              <a:t>Peer recruiters and bottom girls are often survivors of early exploitation in their childhood, having endured various forms of abuse, such as neglect or mental, physical, or sexual exploitation. Unfortunately, these experiences normalize criminal adult behavior, leading the recruiter to misunderstand the fact that enticing friends into their traffickers’ circle is a form of victimization. They may genuinely believe they provide access to a better life or a glamorous lifestyle. In their distorted viewpoint, they may even think that they are helping friends in poverty, those facing homelessness, or assisting friends with substance addiction in gaining access to drugs.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CHILDHOOD EXPLOITATION</a:t>
            </a:r>
          </a:p>
          <a:p>
            <a:r>
              <a:rPr lang="en-US"/>
              <a:t>Peer recruiters and bottom girls are often survivors of early exploitation in their childhood, having endured various forms of abuse, such as neglect or mental, physical, or sexual exploitation. Unfortunately, these experiences normalize criminal adult behavior, leading the recruiter to misunderstand the fact that enticing friends into their traffickers’ circle is a form of victimization. They may genuinely believe they provide access to a better life or a glamorous lifestyle. In their distorted viewpoint, they may even think that they are helping friends in poverty, those facing homelessness, or assisting friends with substance addiction in gaining access to drugs.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VICTIMS</a:t>
            </a:r>
          </a:p>
          <a:p>
            <a:r>
              <a:rPr lang="en-US"/>
              <a:t>Recruiters can be trafficked just like other victims, experiencing manipulation, intimidation, and coercion. </a:t>
            </a:r>
          </a:p>
          <a:p>
            <a:endParaRPr lang="en-US"/>
          </a:p>
          <a:p>
            <a:r>
              <a:rPr lang="en-US"/>
              <a:t>For example, a trafficker may impose severe punishment if the recruiter fails to meet required quotas or profits, does not successfully recruit new individuals into the pimp's network, or if the "bottom girl" is unable to control the other girls under her authority.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VICTIMS</a:t>
            </a:r>
          </a:p>
          <a:p>
            <a:r>
              <a:rPr lang="en-US"/>
              <a:t>Recruiters can be trafficked just like other victims, experiencing manipulation, intimidation, and coercion. </a:t>
            </a:r>
          </a:p>
          <a:p>
            <a:endParaRPr lang="en-US"/>
          </a:p>
          <a:p>
            <a:r>
              <a:rPr lang="en-US"/>
              <a:t>For example, a trafficker may impose severe punishment if the recruiter fails to meet required quotas or profits, does not successfully recruit new individuals into the pimp's network, or if the "bottom girl" is unable to control the other girls under her authority.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TRAFFICKING VICTIMS</a:t>
            </a:r>
          </a:p>
          <a:p>
            <a:r>
              <a:rPr lang="en-US"/>
              <a:t>Recruiters can be trafficked just like other victims, experiencing manipulation, intimidation, and coercion. </a:t>
            </a:r>
          </a:p>
          <a:p>
            <a:endParaRPr lang="en-US"/>
          </a:p>
          <a:p>
            <a:r>
              <a:rPr lang="en-US"/>
              <a:t>For example, a trafficker may impose severe punishment if the recruiter fails to meet required quotas or profits, does not successfully recruit new individuals into the pimp's network, or if the "bottom girl" is unable to control the other girls under her authority.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SLIDO.com Multiple Choice</a:t>
            </a:r>
          </a:p>
          <a:p>
            <a:endParaRPr lang="en-US"/>
          </a:p>
          <a:p>
            <a:r>
              <a:rPr lang="en-US"/>
              <a:t>OPINION: Should peer recruiters or "bottom girls" be legally accountable for their role in human trafficking crimes?</a:t>
            </a:r>
          </a:p>
          <a:p>
            <a:endParaRPr lang="en-US"/>
          </a:p>
          <a:p>
            <a:r>
              <a:rPr lang="en-US"/>
              <a:t>A)  YES</a:t>
            </a:r>
          </a:p>
          <a:p>
            <a:r>
              <a:rPr lang="en-US"/>
              <a:t>B)  NO</a:t>
            </a:r>
          </a:p>
          <a:p>
            <a:r>
              <a:rPr lang="en-US"/>
              <a:t>C)  UNSURE</a:t>
            </a:r>
          </a:p>
          <a:p>
            <a:endParaRPr lang="en-US"/>
          </a:p>
          <a:p>
            <a:r>
              <a:rPr lang="en-US"/>
              <a:t>ANSWER</a:t>
            </a:r>
          </a:p>
          <a:p>
            <a:r>
              <a:rPr lang="en-US"/>
              <a:t>Responses can vary.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DISCUSSION</a:t>
            </a:r>
          </a:p>
          <a:p>
            <a:r>
              <a:rPr lang="en-US"/>
              <a:t>Despite being involved in trafficking crimes, there are cases where the recruiter is successfully defended as a victim.</a:t>
            </a:r>
          </a:p>
          <a:p>
            <a:endParaRPr lang="en-US"/>
          </a:p>
          <a:p>
            <a:r>
              <a:rPr lang="en-US"/>
              <a:t>However, law enforcement may identify a recruiter as a human trafficker if they are actively involved in recruiting children or teens under 18 or if they use force, fraud, or coercion to involve adults in selling sex to buyers. </a:t>
            </a:r>
          </a:p>
          <a:p>
            <a:endParaRPr lang="en-US"/>
          </a:p>
          <a:p>
            <a:r>
              <a:rPr lang="en-US"/>
              <a:t>Legal consequences for recruiters are assessed on a case-by-case basis to determine whether they will be prosecuted as traffickers or recognized as victims needing protection.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entirely relied upon. </a:t>
            </a:r>
          </a:p>
          <a:p>
            <a:endParaRPr lang="en-US"/>
          </a:p>
          <a:p>
            <a:r>
              <a:rPr lang="en-US"/>
              <a:t>Here are a few reasons:</a:t>
            </a:r>
          </a:p>
          <a:p>
            <a:endParaRPr lang="en-US"/>
          </a:p>
          <a:p>
            <a:r>
              <a:rPr lang="en-US"/>
              <a:t>• UNREPORTED</a:t>
            </a:r>
          </a:p>
          <a:p>
            <a:r>
              <a:rPr lang="en-US"/>
              <a:t>Victims may stay silent due to fear, shame, or manipulation.</a:t>
            </a:r>
          </a:p>
          <a:p>
            <a:endParaRPr lang="en-US"/>
          </a:p>
          <a:p>
            <a:r>
              <a:rPr lang="en-US"/>
              <a:t>• INCONSISTENT COLLECTION</a:t>
            </a:r>
          </a:p>
          <a:p>
            <a:r>
              <a:rPr lang="en-US"/>
              <a:t>Geographical areas have different legal definitions for sexual crimes, making data hard to compare.</a:t>
            </a:r>
          </a:p>
          <a:p>
            <a:endParaRPr lang="en-US"/>
          </a:p>
          <a:p>
            <a:r>
              <a:rPr lang="en-US"/>
              <a:t>• 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DISCUSSION</a:t>
            </a:r>
          </a:p>
          <a:p>
            <a:r>
              <a:rPr lang="en-US"/>
              <a:t>Despite being involved in trafficking crimes, there are cases where the recruiter is successfully defended as a victim.</a:t>
            </a:r>
          </a:p>
          <a:p>
            <a:endParaRPr lang="en-US"/>
          </a:p>
          <a:p>
            <a:r>
              <a:rPr lang="en-US"/>
              <a:t>However, law enforcement may identify a recruiter as a human trafficker if they are actively involved in recruiting children or teens under 18 or if they use force, fraud, or coercion to involve adults in selling sex to buyers. </a:t>
            </a:r>
          </a:p>
          <a:p>
            <a:endParaRPr lang="en-US"/>
          </a:p>
          <a:p>
            <a:r>
              <a:rPr lang="en-US"/>
              <a:t>Legal consequences for recruiters are assessed on a case-by-case basis to determine whether they will be prosecuted as traffickers or recognized as victims needing protection.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DISCUSSION</a:t>
            </a:r>
          </a:p>
          <a:p>
            <a:r>
              <a:rPr lang="en-US"/>
              <a:t>Despite being involved in trafficking crimes, there are cases where the recruiter is successfully defended as a victim.</a:t>
            </a:r>
          </a:p>
          <a:p>
            <a:endParaRPr lang="en-US"/>
          </a:p>
          <a:p>
            <a:r>
              <a:rPr lang="en-US"/>
              <a:t>However, law enforcement may identify a recruiter as a human trafficker if they are actively involved in recruiting children or teens under 18 or if they use force, fraud, or coercion to involve adults in selling sex to buyers. </a:t>
            </a:r>
          </a:p>
          <a:p>
            <a:endParaRPr lang="en-US"/>
          </a:p>
          <a:p>
            <a:r>
              <a:rPr lang="en-US"/>
              <a:t>Legal consequences for recruiters are assessed on a case-by-case basis to determine whether they will be prosecuted as traffickers or recognized as victims needing protection.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DISCUSSION</a:t>
            </a:r>
          </a:p>
          <a:p>
            <a:r>
              <a:rPr lang="en-US"/>
              <a:t>Despite being involved in trafficking crimes, there are cases where the recruiter is successfully defended as a victim.</a:t>
            </a:r>
          </a:p>
          <a:p>
            <a:endParaRPr lang="en-US"/>
          </a:p>
          <a:p>
            <a:r>
              <a:rPr lang="en-US"/>
              <a:t>However, law enforcement may identify a recruiter as a human trafficker if they are actively involved in recruiting children or teens under 18 or if they use force, fraud, or coercion to involve adults in selling sex to buyers. </a:t>
            </a:r>
          </a:p>
          <a:p>
            <a:endParaRPr lang="en-US"/>
          </a:p>
          <a:p>
            <a:r>
              <a:rPr lang="en-US"/>
              <a:t>Legal consequences for recruiters are assessed on a case-by-case basis to determine whether they will be prosecuted as traffickers or recognized as victims needing protection.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walkingwise.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6215157" y="1028700"/>
            <a:ext cx="1044143" cy="1044143"/>
          </a:xfrm>
          <a:custGeom>
            <a:avLst/>
            <a:gdLst/>
            <a:ahLst/>
            <a:cxnLst/>
            <a:rect l="l" t="t" r="r" b="b"/>
            <a:pathLst>
              <a:path w="1044143" h="1044143">
                <a:moveTo>
                  <a:pt x="0" y="0"/>
                </a:moveTo>
                <a:lnTo>
                  <a:pt x="1044143" y="0"/>
                </a:lnTo>
                <a:lnTo>
                  <a:pt x="1044143" y="1044143"/>
                </a:lnTo>
                <a:lnTo>
                  <a:pt x="0" y="1044143"/>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454522" y="7876715"/>
            <a:ext cx="17417056" cy="662922"/>
          </a:xfrm>
          <a:prstGeom prst="rect">
            <a:avLst/>
          </a:prstGeom>
        </p:spPr>
        <p:txBody>
          <a:bodyPr lIns="0" tIns="0" rIns="0" bIns="0" rtlCol="0" anchor="t">
            <a:spAutoFit/>
          </a:bodyPr>
          <a:lstStyle/>
          <a:p>
            <a:pPr algn="ctr">
              <a:lnSpc>
                <a:spcPts val="5460"/>
              </a:lnSpc>
            </a:pPr>
            <a:r>
              <a:rPr lang="en-US" sz="3900">
                <a:solidFill>
                  <a:srgbClr val="FFFFFF"/>
                </a:solidFill>
                <a:latin typeface="Poppins Medium"/>
                <a:ea typeface="Poppins Medium"/>
                <a:cs typeface="Poppins Medium"/>
                <a:sym typeface="Poppins Medium"/>
              </a:rPr>
              <a:t>LESSON #10</a:t>
            </a:r>
          </a:p>
        </p:txBody>
      </p:sp>
      <p:sp>
        <p:nvSpPr>
          <p:cNvPr id="6" name="TextBox 6"/>
          <p:cNvSpPr txBox="1"/>
          <p:nvPr/>
        </p:nvSpPr>
        <p:spPr>
          <a:xfrm>
            <a:off x="454522" y="2385219"/>
            <a:ext cx="17417056" cy="2503531"/>
          </a:xfrm>
          <a:prstGeom prst="rect">
            <a:avLst/>
          </a:prstGeom>
        </p:spPr>
        <p:txBody>
          <a:bodyPr lIns="0" tIns="0" rIns="0" bIns="0" rtlCol="0" anchor="t">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id="7" name="TextBox 7"/>
          <p:cNvSpPr txBox="1"/>
          <p:nvPr/>
        </p:nvSpPr>
        <p:spPr>
          <a:xfrm>
            <a:off x="454522" y="5651445"/>
            <a:ext cx="17417056" cy="2282907"/>
          </a:xfrm>
          <a:prstGeom prst="rect">
            <a:avLst/>
          </a:prstGeom>
        </p:spPr>
        <p:txBody>
          <a:bodyPr lIns="0" tIns="0" rIns="0" bIns="0" rtlCol="0" anchor="t">
            <a:spAutoFit/>
          </a:bodyPr>
          <a:lstStyle/>
          <a:p>
            <a:pPr algn="ctr">
              <a:lnSpc>
                <a:spcPts val="11514"/>
              </a:lnSpc>
            </a:pPr>
            <a:r>
              <a:rPr lang="en-US" sz="12793" b="1">
                <a:solidFill>
                  <a:srgbClr val="F44D9F"/>
                </a:solidFill>
                <a:latin typeface="Cooperative Bold"/>
                <a:ea typeface="Cooperative Bold"/>
                <a:cs typeface="Cooperative Bold"/>
                <a:sym typeface="Cooperative Bold"/>
              </a:rPr>
              <a:t>FEmale&amp;Peer</a:t>
            </a:r>
          </a:p>
          <a:p>
            <a:pPr algn="ctr">
              <a:lnSpc>
                <a:spcPts val="6417"/>
              </a:lnSpc>
            </a:pPr>
            <a:r>
              <a:rPr lang="en-US" sz="7130" b="1" spc="-399">
                <a:solidFill>
                  <a:srgbClr val="F44D9F"/>
                </a:solidFill>
                <a:latin typeface="Poppins Medium"/>
                <a:ea typeface="Poppins Medium"/>
                <a:cs typeface="Poppins Medium"/>
                <a:sym typeface="Poppins Medium"/>
              </a:rPr>
              <a:t>RECRUITERS</a:t>
            </a:r>
          </a:p>
        </p:txBody>
      </p:sp>
      <p:sp>
        <p:nvSpPr>
          <p:cNvPr id="8" name="Freeform 8"/>
          <p:cNvSpPr/>
          <p:nvPr/>
        </p:nvSpPr>
        <p:spPr>
          <a:xfrm>
            <a:off x="14954037" y="7028103"/>
            <a:ext cx="2305263" cy="2320480"/>
          </a:xfrm>
          <a:custGeom>
            <a:avLst/>
            <a:gdLst/>
            <a:ahLst/>
            <a:cxnLst/>
            <a:rect l="l" t="t" r="r" b="b"/>
            <a:pathLst>
              <a:path w="2305263" h="2320480">
                <a:moveTo>
                  <a:pt x="0" y="0"/>
                </a:moveTo>
                <a:lnTo>
                  <a:pt x="2305263" y="0"/>
                </a:lnTo>
                <a:lnTo>
                  <a:pt x="2305263" y="2320480"/>
                </a:lnTo>
                <a:lnTo>
                  <a:pt x="0" y="2320480"/>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grpSp>
        <p:nvGrpSpPr>
          <p:cNvPr id="3" name="Group 3"/>
          <p:cNvGrpSpPr/>
          <p:nvPr/>
        </p:nvGrpSpPr>
        <p:grpSpPr>
          <a:xfrm>
            <a:off x="435472" y="456889"/>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2394592" y="2715492"/>
            <a:ext cx="4334750" cy="807115"/>
            <a:chOff x="0" y="0"/>
            <a:chExt cx="1141662" cy="212574"/>
          </a:xfrm>
        </p:grpSpPr>
        <p:sp>
          <p:nvSpPr>
            <p:cNvPr id="6" name="Freeform 6"/>
            <p:cNvSpPr/>
            <p:nvPr/>
          </p:nvSpPr>
          <p:spPr>
            <a:xfrm>
              <a:off x="0" y="0"/>
              <a:ext cx="1141662" cy="212574"/>
            </a:xfrm>
            <a:custGeom>
              <a:avLst/>
              <a:gdLst/>
              <a:ahLst/>
              <a:cxnLst/>
              <a:rect l="l" t="t" r="r" b="b"/>
              <a:pathLst>
                <a:path w="1141662" h="212574">
                  <a:moveTo>
                    <a:pt x="0" y="0"/>
                  </a:moveTo>
                  <a:lnTo>
                    <a:pt x="1141662" y="0"/>
                  </a:lnTo>
                  <a:lnTo>
                    <a:pt x="1141662" y="212574"/>
                  </a:lnTo>
                  <a:lnTo>
                    <a:pt x="0" y="212574"/>
                  </a:lnTo>
                  <a:close/>
                </a:path>
              </a:pathLst>
            </a:custGeom>
            <a:solidFill>
              <a:srgbClr val="303030"/>
            </a:solidFill>
          </p:spPr>
          <p:txBody>
            <a:bodyPr/>
            <a:lstStyle/>
            <a:p>
              <a:endParaRPr lang="en-US"/>
            </a:p>
          </p:txBody>
        </p:sp>
        <p:sp>
          <p:nvSpPr>
            <p:cNvPr id="7" name="TextBox 7"/>
            <p:cNvSpPr txBox="1"/>
            <p:nvPr/>
          </p:nvSpPr>
          <p:spPr>
            <a:xfrm>
              <a:off x="0" y="-76200"/>
              <a:ext cx="1141662" cy="28877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821258" y="2743594"/>
            <a:ext cx="4240691" cy="721968"/>
          </a:xfrm>
          <a:prstGeom prst="rect">
            <a:avLst/>
          </a:prstGeom>
        </p:spPr>
        <p:txBody>
          <a:bodyPr lIns="0" tIns="0" rIns="0" bIns="0" rtlCol="0" anchor="t">
            <a:spAutoFit/>
          </a:bodyPr>
          <a:lstStyle/>
          <a:p>
            <a:pPr algn="l">
              <a:lnSpc>
                <a:spcPts val="5879"/>
              </a:lnSpc>
            </a:pPr>
            <a:r>
              <a:rPr lang="en-US" sz="4199" b="1">
                <a:solidFill>
                  <a:srgbClr val="FFFFFF"/>
                </a:solidFill>
                <a:latin typeface="Roboto Bold"/>
                <a:ea typeface="Roboto Bold"/>
                <a:cs typeface="Roboto Bold"/>
                <a:sym typeface="Roboto Bold"/>
              </a:rPr>
              <a:t>VOCABULARY</a:t>
            </a:r>
          </a:p>
        </p:txBody>
      </p:sp>
      <p:sp>
        <p:nvSpPr>
          <p:cNvPr id="9" name="TextBox 9"/>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4" name="TextBox 14"/>
          <p:cNvSpPr txBox="1"/>
          <p:nvPr/>
        </p:nvSpPr>
        <p:spPr>
          <a:xfrm>
            <a:off x="2935558" y="3665483"/>
            <a:ext cx="5164285" cy="5594771"/>
          </a:xfrm>
          <a:prstGeom prst="rect">
            <a:avLst/>
          </a:prstGeom>
        </p:spPr>
        <p:txBody>
          <a:bodyPr lIns="0" tIns="0" rIns="0" bIns="0" rtlCol="0" anchor="t">
            <a:spAutoFit/>
          </a:bodyPr>
          <a:lstStyle/>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Recruiter </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Shrewd</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Bottom Girl</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Love Bonding</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Trauma Bonding</a:t>
            </a:r>
            <a:r>
              <a:rPr lang="en-US" sz="3499">
                <a:solidFill>
                  <a:srgbClr val="004F59"/>
                </a:solidFill>
                <a:latin typeface="Roboto"/>
                <a:ea typeface="Roboto"/>
                <a:cs typeface="Roboto"/>
                <a:sym typeface="Roboto"/>
              </a:rPr>
              <a:t> </a:t>
            </a:r>
            <a:r>
              <a:rPr lang="en-US" sz="3499">
                <a:solidFill>
                  <a:srgbClr val="FFFFFF"/>
                </a:solidFill>
                <a:latin typeface="Roboto"/>
                <a:ea typeface="Roboto"/>
                <a:cs typeface="Roboto"/>
                <a:sym typeface="Roboto"/>
              </a:rPr>
              <a:t> </a:t>
            </a:r>
          </a:p>
          <a:p>
            <a:pPr marL="755649" lvl="1" indent="-377824" algn="l">
              <a:lnSpc>
                <a:spcPts val="5599"/>
              </a:lnSpc>
              <a:buFont typeface="Arial"/>
              <a:buChar char="•"/>
            </a:pPr>
            <a:r>
              <a:rPr lang="en-US" sz="3499" b="1">
                <a:solidFill>
                  <a:srgbClr val="FFFFFF"/>
                </a:solidFill>
                <a:latin typeface="Roboto Bold"/>
                <a:ea typeface="Roboto Bold"/>
                <a:cs typeface="Roboto Bold"/>
                <a:sym typeface="Roboto Bold"/>
              </a:rPr>
              <a:t>Exploitation</a:t>
            </a:r>
          </a:p>
          <a:p>
            <a:pPr marL="755649" lvl="1" indent="-377824" algn="l">
              <a:lnSpc>
                <a:spcPts val="5599"/>
              </a:lnSpc>
              <a:buFont typeface="Arial"/>
              <a:buChar char="•"/>
            </a:pPr>
            <a:r>
              <a:rPr lang="en-US" sz="3499" b="1">
                <a:solidFill>
                  <a:srgbClr val="004F59"/>
                </a:solidFill>
                <a:latin typeface="Roboto Bold"/>
                <a:ea typeface="Roboto Bold"/>
                <a:cs typeface="Roboto Bold"/>
                <a:sym typeface="Roboto Bold"/>
              </a:rPr>
              <a:t>Peer Pressure</a:t>
            </a:r>
          </a:p>
          <a:p>
            <a:pPr algn="l">
              <a:lnSpc>
                <a:spcPts val="5573"/>
              </a:lnSpc>
            </a:pPr>
            <a:r>
              <a:rPr lang="en-US" sz="3483">
                <a:solidFill>
                  <a:srgbClr val="FFFFFF"/>
                </a:solidFill>
                <a:latin typeface="Roboto"/>
                <a:ea typeface="Roboto"/>
                <a:cs typeface="Roboto"/>
                <a:sym typeface="Roboto"/>
              </a:rPr>
              <a:t>      </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a:t>
            </a:r>
          </a:p>
        </p:txBody>
      </p:sp>
      <p:sp>
        <p:nvSpPr>
          <p:cNvPr id="16" name="Freeform 16"/>
          <p:cNvSpPr/>
          <p:nvPr/>
        </p:nvSpPr>
        <p:spPr>
          <a:xfrm>
            <a:off x="11768185" y="1028700"/>
            <a:ext cx="5491115" cy="3600522"/>
          </a:xfrm>
          <a:custGeom>
            <a:avLst/>
            <a:gdLst/>
            <a:ahLst/>
            <a:cxnLst/>
            <a:rect l="l" t="t" r="r" b="b"/>
            <a:pathLst>
              <a:path w="5491115" h="3600522">
                <a:moveTo>
                  <a:pt x="0" y="0"/>
                </a:moveTo>
                <a:lnTo>
                  <a:pt x="5491115" y="0"/>
                </a:lnTo>
                <a:lnTo>
                  <a:pt x="5491115" y="3600522"/>
                </a:lnTo>
                <a:lnTo>
                  <a:pt x="0" y="3600522"/>
                </a:lnTo>
                <a:lnTo>
                  <a:pt x="0" y="0"/>
                </a:lnTo>
                <a:close/>
              </a:path>
            </a:pathLst>
          </a:custGeom>
          <a:blipFill>
            <a:blip r:embed="rId5"/>
            <a:stretch>
              <a:fillRect l="-2025" r="-2700" b="-59715"/>
            </a:stretch>
          </a:blipFill>
        </p:spPr>
        <p:txBody>
          <a:bodyPr/>
          <a:lstStyle/>
          <a:p>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8109" y="460309"/>
            <a:ext cx="17298397" cy="9369965"/>
          </a:xfrm>
          <a:custGeom>
            <a:avLst/>
            <a:gdLst/>
            <a:ahLst/>
            <a:cxnLst/>
            <a:rect l="l" t="t" r="r" b="b"/>
            <a:pathLst>
              <a:path w="17298397" h="9369965">
                <a:moveTo>
                  <a:pt x="0" y="0"/>
                </a:moveTo>
                <a:lnTo>
                  <a:pt x="17298397" y="0"/>
                </a:lnTo>
                <a:lnTo>
                  <a:pt x="17298397" y="9369965"/>
                </a:lnTo>
                <a:lnTo>
                  <a:pt x="0" y="936996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100</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sp>
        <p:nvSpPr>
          <p:cNvPr id="4" name="Freeform 4"/>
          <p:cNvSpPr/>
          <p:nvPr/>
        </p:nvSpPr>
        <p:spPr>
          <a:xfrm>
            <a:off x="5432397" y="2879164"/>
            <a:ext cx="7423206" cy="5736553"/>
          </a:xfrm>
          <a:custGeom>
            <a:avLst/>
            <a:gdLst/>
            <a:ahLst/>
            <a:cxnLst/>
            <a:rect l="l" t="t" r="r" b="b"/>
            <a:pathLst>
              <a:path w="7423206" h="5736553">
                <a:moveTo>
                  <a:pt x="0" y="0"/>
                </a:moveTo>
                <a:lnTo>
                  <a:pt x="7423206" y="0"/>
                </a:lnTo>
                <a:lnTo>
                  <a:pt x="7423206" y="5736554"/>
                </a:lnTo>
                <a:lnTo>
                  <a:pt x="0" y="5736554"/>
                </a:lnTo>
                <a:lnTo>
                  <a:pt x="0" y="0"/>
                </a:lnTo>
                <a:close/>
              </a:path>
            </a:pathLst>
          </a:custGeom>
          <a:blipFill>
            <a:blip r:embed="rId3"/>
            <a:stretch>
              <a:fillRect l="-3215" t="-3313" r="-1929" b="-3612"/>
            </a:stretch>
          </a:blipFill>
        </p:spPr>
        <p:txBody>
          <a:bodyPr/>
          <a:lstStyle/>
          <a:p>
            <a:endParaRPr lang="en-US"/>
          </a:p>
        </p:txBody>
      </p:sp>
      <p:sp>
        <p:nvSpPr>
          <p:cNvPr id="5" name="TextBox 5"/>
          <p:cNvSpPr txBox="1"/>
          <p:nvPr/>
        </p:nvSpPr>
        <p:spPr>
          <a:xfrm>
            <a:off x="1028700" y="1109322"/>
            <a:ext cx="18486508" cy="1094741"/>
          </a:xfrm>
          <a:prstGeom prst="rect">
            <a:avLst/>
          </a:prstGeom>
        </p:spPr>
        <p:txBody>
          <a:bodyPr lIns="0" tIns="0" rIns="0" bIns="0" rtlCol="0" anchor="t">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id="6" name="TextBox 6"/>
          <p:cNvSpPr txBox="1"/>
          <p:nvPr/>
        </p:nvSpPr>
        <p:spPr>
          <a:xfrm>
            <a:off x="7244293" y="9213103"/>
            <a:ext cx="3699461" cy="224209"/>
          </a:xfrm>
          <a:prstGeom prst="rect">
            <a:avLst/>
          </a:prstGeom>
        </p:spPr>
        <p:txBody>
          <a:bodyPr lIns="0" tIns="0" rIns="0" bIns="0" rtlCol="0" anchor="t">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101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747280" y="2204101"/>
            <a:ext cx="7194610" cy="6518787"/>
          </a:xfrm>
          <a:custGeom>
            <a:avLst/>
            <a:gdLst/>
            <a:ahLst/>
            <a:cxnLst/>
            <a:rect l="l" t="t" r="r" b="b"/>
            <a:pathLst>
              <a:path w="7194610" h="6518787">
                <a:moveTo>
                  <a:pt x="0" y="0"/>
                </a:moveTo>
                <a:lnTo>
                  <a:pt x="7194609" y="0"/>
                </a:lnTo>
                <a:lnTo>
                  <a:pt x="7194609" y="6518787"/>
                </a:lnTo>
                <a:lnTo>
                  <a:pt x="0" y="6518787"/>
                </a:lnTo>
                <a:lnTo>
                  <a:pt x="0" y="0"/>
                </a:lnTo>
                <a:close/>
              </a:path>
            </a:pathLst>
          </a:custGeom>
          <a:blipFill>
            <a:blip r:embed="rId3"/>
            <a:stretch>
              <a:fillRect t="-6955" b="-3412"/>
            </a:stretch>
          </a:blipFill>
        </p:spPr>
        <p:txBody>
          <a:bodyPr/>
          <a:lstStyle/>
          <a:p>
            <a:endParaRPr lang="en-US"/>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EVALUATION</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102</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8" name="Freeform 8"/>
          <p:cNvSpPr/>
          <p:nvPr/>
        </p:nvSpPr>
        <p:spPr>
          <a:xfrm>
            <a:off x="9144000" y="1750701"/>
            <a:ext cx="6814791" cy="6814791"/>
          </a:xfrm>
          <a:custGeom>
            <a:avLst/>
            <a:gdLst/>
            <a:ahLst/>
            <a:cxnLst/>
            <a:rect l="l" t="t" r="r" b="b"/>
            <a:pathLst>
              <a:path w="6814791" h="6814791">
                <a:moveTo>
                  <a:pt x="0" y="0"/>
                </a:moveTo>
                <a:lnTo>
                  <a:pt x="6814791" y="0"/>
                </a:lnTo>
                <a:lnTo>
                  <a:pt x="6814791" y="6814791"/>
                </a:lnTo>
                <a:lnTo>
                  <a:pt x="0" y="6814791"/>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5154388" y="3236134"/>
            <a:ext cx="10589902" cy="2711988"/>
          </a:xfrm>
          <a:prstGeom prst="rect">
            <a:avLst/>
          </a:prstGeom>
        </p:spPr>
        <p:txBody>
          <a:bodyPr lIns="0" tIns="0" rIns="0" bIns="0" rtlCol="0" anchor="t">
            <a:spAutoFit/>
          </a:bodyPr>
          <a:lstStyle/>
          <a:p>
            <a:pPr algn="l">
              <a:lnSpc>
                <a:spcPts val="7279"/>
              </a:lnSpc>
            </a:pPr>
            <a:r>
              <a:rPr lang="en-US" sz="4549" b="1">
                <a:solidFill>
                  <a:srgbClr val="FFFFFF"/>
                </a:solidFill>
                <a:latin typeface="Roboto Bold"/>
                <a:ea typeface="Roboto Bold"/>
                <a:cs typeface="Roboto Bold"/>
                <a:sym typeface="Roboto Bold"/>
              </a:rPr>
              <a:t>1.</a:t>
            </a:r>
            <a:r>
              <a:rPr lang="en-US" sz="4549" b="1">
                <a:solidFill>
                  <a:srgbClr val="004F59"/>
                </a:solidFill>
                <a:latin typeface="Roboto Bold"/>
                <a:ea typeface="Roboto Bold"/>
                <a:cs typeface="Roboto Bold"/>
                <a:sym typeface="Roboto Bold"/>
              </a:rPr>
              <a:t> How would you rate this lesson?</a:t>
            </a:r>
          </a:p>
          <a:p>
            <a:pPr algn="l">
              <a:lnSpc>
                <a:spcPts val="7279"/>
              </a:lnSpc>
            </a:pPr>
            <a:r>
              <a:rPr lang="en-US" sz="4549" b="1">
                <a:solidFill>
                  <a:srgbClr val="FFFFFF"/>
                </a:solidFill>
                <a:latin typeface="Roboto Bold"/>
                <a:ea typeface="Roboto Bold"/>
                <a:cs typeface="Roboto Bold"/>
                <a:sym typeface="Roboto Bold"/>
              </a:rPr>
              <a:t>2.</a:t>
            </a:r>
            <a:r>
              <a:rPr lang="en-US" sz="4549" b="1">
                <a:solidFill>
                  <a:srgbClr val="004F59"/>
                </a:solidFill>
                <a:latin typeface="Roboto Bold"/>
                <a:ea typeface="Roboto Bold"/>
                <a:cs typeface="Roboto Bold"/>
                <a:sym typeface="Roboto Bold"/>
              </a:rPr>
              <a:t> What was the one thing you liked?</a:t>
            </a:r>
          </a:p>
          <a:p>
            <a:pPr algn="l">
              <a:lnSpc>
                <a:spcPts val="7279"/>
              </a:lnSpc>
            </a:pPr>
            <a:r>
              <a:rPr lang="en-US" sz="4549" b="1">
                <a:solidFill>
                  <a:srgbClr val="FFFFFF"/>
                </a:solidFill>
                <a:latin typeface="Roboto Bold"/>
                <a:ea typeface="Roboto Bold"/>
                <a:cs typeface="Roboto Bold"/>
                <a:sym typeface="Roboto Bold"/>
              </a:rPr>
              <a:t>3.</a:t>
            </a:r>
            <a:r>
              <a:rPr lang="en-US" sz="4549" b="1">
                <a:solidFill>
                  <a:srgbClr val="004F59"/>
                </a:solidFill>
                <a:latin typeface="Roboto Bold"/>
                <a:ea typeface="Roboto Bold"/>
                <a:cs typeface="Roboto Bold"/>
                <a:sym typeface="Roboto Bold"/>
              </a:rPr>
              <a:t> What one thing should we improve?</a:t>
            </a:r>
          </a:p>
        </p:txBody>
      </p:sp>
      <p:sp>
        <p:nvSpPr>
          <p:cNvPr id="5" name="TextBox 5"/>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103</a:t>
            </a:r>
          </a:p>
        </p:txBody>
      </p:sp>
      <p:sp>
        <p:nvSpPr>
          <p:cNvPr id="7" name="TextBox 7"/>
          <p:cNvSpPr txBox="1"/>
          <p:nvPr/>
        </p:nvSpPr>
        <p:spPr>
          <a:xfrm>
            <a:off x="7233011" y="8580163"/>
            <a:ext cx="5362641" cy="678137"/>
          </a:xfrm>
          <a:prstGeom prst="rect">
            <a:avLst/>
          </a:prstGeom>
        </p:spPr>
        <p:txBody>
          <a:bodyPr lIns="0" tIns="0" rIns="0" bIns="0" rtlCol="0" anchor="t">
            <a:spAutoFit/>
          </a:bodyPr>
          <a:lstStyle/>
          <a:p>
            <a:pPr algn="ctr">
              <a:lnSpc>
                <a:spcPts val="2725"/>
              </a:lnSpc>
            </a:pPr>
            <a:r>
              <a:rPr lang="en-US" sz="1946" b="1">
                <a:solidFill>
                  <a:srgbClr val="FF3131"/>
                </a:solidFill>
                <a:latin typeface="Roboto Bold"/>
                <a:ea typeface="Roboto Bold"/>
                <a:cs typeface="Roboto Bold"/>
                <a:sym typeface="Roboto Bold"/>
              </a:rPr>
              <a:t>Presenter: Replace “#XXXX” with your organization’s custom Slido code.</a:t>
            </a:r>
          </a:p>
        </p:txBody>
      </p:sp>
      <p:sp>
        <p:nvSpPr>
          <p:cNvPr id="8" name="Freeform 8"/>
          <p:cNvSpPr/>
          <p:nvPr/>
        </p:nvSpPr>
        <p:spPr>
          <a:xfrm>
            <a:off x="7556183" y="6512503"/>
            <a:ext cx="4423686" cy="2043838"/>
          </a:xfrm>
          <a:custGeom>
            <a:avLst/>
            <a:gdLst/>
            <a:ahLst/>
            <a:cxnLst/>
            <a:rect l="l" t="t" r="r" b="b"/>
            <a:pathLst>
              <a:path w="4423686" h="2043838">
                <a:moveTo>
                  <a:pt x="0" y="0"/>
                </a:moveTo>
                <a:lnTo>
                  <a:pt x="4423686" y="0"/>
                </a:lnTo>
                <a:lnTo>
                  <a:pt x="4423686" y="2043838"/>
                </a:lnTo>
                <a:lnTo>
                  <a:pt x="0" y="2043838"/>
                </a:lnTo>
                <a:lnTo>
                  <a:pt x="0" y="0"/>
                </a:lnTo>
                <a:close/>
              </a:path>
            </a:pathLst>
          </a:custGeom>
          <a:blipFill>
            <a:blip r:embed="rId3"/>
            <a:stretch>
              <a:fillRect l="-25842" t="-131127" r="-22721" b="-90425"/>
            </a:stretch>
          </a:blipFill>
        </p:spPr>
        <p:txBody>
          <a:bodyPr/>
          <a:lstStyle/>
          <a:p>
            <a:endParaRPr lang="en-US"/>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Freeform 10"/>
          <p:cNvSpPr/>
          <p:nvPr/>
        </p:nvSpPr>
        <p:spPr>
          <a:xfrm>
            <a:off x="1480713" y="2769046"/>
            <a:ext cx="3510324" cy="5104793"/>
          </a:xfrm>
          <a:custGeom>
            <a:avLst/>
            <a:gdLst/>
            <a:ahLst/>
            <a:cxnLst/>
            <a:rect l="l" t="t" r="r" b="b"/>
            <a:pathLst>
              <a:path w="3510324" h="5104793">
                <a:moveTo>
                  <a:pt x="0" y="0"/>
                </a:moveTo>
                <a:lnTo>
                  <a:pt x="3510324" y="0"/>
                </a:lnTo>
                <a:lnTo>
                  <a:pt x="3510324" y="5104793"/>
                </a:lnTo>
                <a:lnTo>
                  <a:pt x="0" y="5104793"/>
                </a:lnTo>
                <a:lnTo>
                  <a:pt x="0" y="0"/>
                </a:lnTo>
                <a:close/>
              </a:path>
            </a:pathLst>
          </a:custGeom>
          <a:blipFill>
            <a:blip r:embed="rId4"/>
            <a:stretch>
              <a:fillRect l="-28592" r="-16830"/>
            </a:stretch>
          </a:blipFill>
        </p:spPr>
        <p:txBody>
          <a:bodyPr/>
          <a:lstStyle/>
          <a:p>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303030"/>
            </a:solidFill>
          </p:spPr>
          <p:txBody>
            <a:bodyPr/>
            <a:lstStyle/>
            <a:p>
              <a:endParaRPr lang="en-US"/>
            </a:p>
          </p:txBody>
        </p:sp>
      </p:grpSp>
      <p:grpSp>
        <p:nvGrpSpPr>
          <p:cNvPr id="4" name="Group 4"/>
          <p:cNvGrpSpPr/>
          <p:nvPr/>
        </p:nvGrpSpPr>
        <p:grpSpPr>
          <a:xfrm>
            <a:off x="497480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03137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33112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9014768" y="1500298"/>
            <a:ext cx="7095402" cy="7286405"/>
          </a:xfrm>
          <a:custGeom>
            <a:avLst/>
            <a:gdLst/>
            <a:ahLst/>
            <a:cxnLst/>
            <a:rect l="l" t="t" r="r" b="b"/>
            <a:pathLst>
              <a:path w="7095402" h="7286405">
                <a:moveTo>
                  <a:pt x="0" y="0"/>
                </a:moveTo>
                <a:lnTo>
                  <a:pt x="7095402" y="0"/>
                </a:lnTo>
                <a:lnTo>
                  <a:pt x="7095402" y="7286404"/>
                </a:lnTo>
                <a:lnTo>
                  <a:pt x="0" y="7286404"/>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197550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53458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3" name="TextBox 13"/>
          <p:cNvSpPr txBox="1"/>
          <p:nvPr/>
        </p:nvSpPr>
        <p:spPr>
          <a:xfrm>
            <a:off x="332159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104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Someone who encourages or convinces others to join a company, organization, or group.</a:t>
            </a:r>
          </a:p>
        </p:txBody>
      </p:sp>
      <p:grpSp>
        <p:nvGrpSpPr>
          <p:cNvPr id="9" name="Group 9"/>
          <p:cNvGrpSpPr/>
          <p:nvPr/>
        </p:nvGrpSpPr>
        <p:grpSpPr>
          <a:xfrm>
            <a:off x="1480713" y="3637496"/>
            <a:ext cx="4997348" cy="904943"/>
            <a:chOff x="0" y="0"/>
            <a:chExt cx="1316174" cy="238339"/>
          </a:xfrm>
        </p:grpSpPr>
        <p:sp>
          <p:nvSpPr>
            <p:cNvPr id="10" name="Freeform 10"/>
            <p:cNvSpPr/>
            <p:nvPr/>
          </p:nvSpPr>
          <p:spPr>
            <a:xfrm>
              <a:off x="0" y="0"/>
              <a:ext cx="1316174" cy="238339"/>
            </a:xfrm>
            <a:custGeom>
              <a:avLst/>
              <a:gdLst/>
              <a:ahLst/>
              <a:cxnLst/>
              <a:rect l="l" t="t" r="r" b="b"/>
              <a:pathLst>
                <a:path w="1316174" h="238339">
                  <a:moveTo>
                    <a:pt x="0" y="0"/>
                  </a:moveTo>
                  <a:lnTo>
                    <a:pt x="1316174" y="0"/>
                  </a:lnTo>
                  <a:lnTo>
                    <a:pt x="1316174"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316174"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FFFFF"/>
                </a:solidFill>
                <a:latin typeface="Roboto Bold"/>
                <a:ea typeface="Roboto Bold"/>
                <a:cs typeface="Roboto Bold"/>
                <a:sym typeface="Roboto Bold"/>
              </a:rPr>
              <a:t>RECRUITER</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LESSON PLANS</a:t>
            </a:r>
          </a:p>
        </p:txBody>
      </p:sp>
      <p:grpSp>
        <p:nvGrpSpPr>
          <p:cNvPr id="3" name="Group 3"/>
          <p:cNvGrpSpPr/>
          <p:nvPr/>
        </p:nvGrpSpPr>
        <p:grpSpPr>
          <a:xfrm>
            <a:off x="435472" y="447364"/>
            <a:ext cx="17417056" cy="9457832"/>
            <a:chOff x="0" y="0"/>
            <a:chExt cx="5490351" cy="2981378"/>
          </a:xfrm>
        </p:grpSpPr>
        <p:sp>
          <p:nvSpPr>
            <p:cNvPr id="4" name="Freeform 4"/>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5" name="Group 5"/>
          <p:cNvGrpSpPr/>
          <p:nvPr/>
        </p:nvGrpSpPr>
        <p:grpSpPr>
          <a:xfrm>
            <a:off x="2082410" y="4964605"/>
            <a:ext cx="11472793" cy="1815884"/>
            <a:chOff x="0" y="0"/>
            <a:chExt cx="3021641" cy="478258"/>
          </a:xfrm>
        </p:grpSpPr>
        <p:sp>
          <p:nvSpPr>
            <p:cNvPr id="6" name="Freeform 6"/>
            <p:cNvSpPr/>
            <p:nvPr/>
          </p:nvSpPr>
          <p:spPr>
            <a:xfrm>
              <a:off x="0" y="0"/>
              <a:ext cx="3021641" cy="478258"/>
            </a:xfrm>
            <a:custGeom>
              <a:avLst/>
              <a:gdLst/>
              <a:ahLst/>
              <a:cxnLst/>
              <a:rect l="l" t="t" r="r" b="b"/>
              <a:pathLst>
                <a:path w="3021641" h="478258">
                  <a:moveTo>
                    <a:pt x="0" y="0"/>
                  </a:moveTo>
                  <a:lnTo>
                    <a:pt x="3021641" y="0"/>
                  </a:lnTo>
                  <a:lnTo>
                    <a:pt x="3021641" y="478258"/>
                  </a:lnTo>
                  <a:lnTo>
                    <a:pt x="0" y="478258"/>
                  </a:lnTo>
                  <a:close/>
                </a:path>
              </a:pathLst>
            </a:custGeom>
            <a:solidFill>
              <a:srgbClr val="303030"/>
            </a:solidFill>
          </p:spPr>
          <p:txBody>
            <a:bodyPr/>
            <a:lstStyle/>
            <a:p>
              <a:endParaRPr lang="en-US"/>
            </a:p>
          </p:txBody>
        </p:sp>
        <p:sp>
          <p:nvSpPr>
            <p:cNvPr id="7" name="TextBox 7"/>
            <p:cNvSpPr txBox="1"/>
            <p:nvPr/>
          </p:nvSpPr>
          <p:spPr>
            <a:xfrm>
              <a:off x="0" y="-9525"/>
              <a:ext cx="3021641" cy="487783"/>
            </a:xfrm>
            <a:prstGeom prst="rect">
              <a:avLst/>
            </a:prstGeom>
          </p:spPr>
          <p:txBody>
            <a:bodyPr lIns="50800" tIns="50800" rIns="50800" bIns="50800" rtlCol="0" anchor="ctr"/>
            <a:lstStyle/>
            <a:p>
              <a:pPr algn="ctr">
                <a:lnSpc>
                  <a:spcPts val="3074"/>
                </a:lnSpc>
              </a:pPr>
              <a:endParaRPr/>
            </a:p>
          </p:txBody>
        </p:sp>
      </p:gr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945186" y="1250072"/>
            <a:ext cx="10185652"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RECRUITMENT</a:t>
            </a:r>
          </a:p>
        </p:txBody>
      </p:sp>
      <p:sp>
        <p:nvSpPr>
          <p:cNvPr id="10" name="TextBox 10"/>
          <p:cNvSpPr txBox="1"/>
          <p:nvPr/>
        </p:nvSpPr>
        <p:spPr>
          <a:xfrm>
            <a:off x="2588595" y="5062674"/>
            <a:ext cx="11932658"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Name the types of organizations that use recruitment to attract people.</a:t>
            </a:r>
          </a:p>
        </p:txBody>
      </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id="15" name="Freeform 15"/>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83153" y="3831662"/>
            <a:ext cx="5297368"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Business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Military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Colleges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Sports</a:t>
            </a:r>
          </a:p>
        </p:txBody>
      </p:sp>
      <p:grpSp>
        <p:nvGrpSpPr>
          <p:cNvPr id="5" name="Group 5"/>
          <p:cNvGrpSpPr/>
          <p:nvPr/>
        </p:nvGrpSpPr>
        <p:grpSpPr>
          <a:xfrm>
            <a:off x="1842189" y="2947860"/>
            <a:ext cx="5338332" cy="904943"/>
            <a:chOff x="0" y="0"/>
            <a:chExt cx="1405980" cy="238339"/>
          </a:xfrm>
        </p:grpSpPr>
        <p:sp>
          <p:nvSpPr>
            <p:cNvPr id="6" name="Freeform 6"/>
            <p:cNvSpPr/>
            <p:nvPr/>
          </p:nvSpPr>
          <p:spPr>
            <a:xfrm>
              <a:off x="0" y="0"/>
              <a:ext cx="1405980" cy="238339"/>
            </a:xfrm>
            <a:custGeom>
              <a:avLst/>
              <a:gdLst/>
              <a:ahLst/>
              <a:cxnLst/>
              <a:rect l="l" t="t" r="r" b="b"/>
              <a:pathLst>
                <a:path w="1405980" h="238339">
                  <a:moveTo>
                    <a:pt x="0" y="0"/>
                  </a:moveTo>
                  <a:lnTo>
                    <a:pt x="1405980" y="0"/>
                  </a:lnTo>
                  <a:lnTo>
                    <a:pt x="140598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0598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3864" y="2966906"/>
            <a:ext cx="5381854" cy="771499"/>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Legal </a:t>
            </a:r>
            <a:r>
              <a:rPr lang="en-US" sz="4499" b="1">
                <a:solidFill>
                  <a:srgbClr val="FBFDFD"/>
                </a:solidFill>
                <a:latin typeface="Roboto Bold"/>
                <a:ea typeface="Roboto Bold"/>
                <a:cs typeface="Roboto Bold"/>
                <a:sym typeface="Roboto Bold"/>
              </a:rPr>
              <a:t>Recruitment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13</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883153" y="3831662"/>
            <a:ext cx="5297368"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Business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Military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Colleges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Sports</a:t>
            </a:r>
          </a:p>
        </p:txBody>
      </p:sp>
      <p:grpSp>
        <p:nvGrpSpPr>
          <p:cNvPr id="5" name="Group 5"/>
          <p:cNvGrpSpPr/>
          <p:nvPr/>
        </p:nvGrpSpPr>
        <p:grpSpPr>
          <a:xfrm>
            <a:off x="1842189" y="2947860"/>
            <a:ext cx="5338332" cy="904943"/>
            <a:chOff x="0" y="0"/>
            <a:chExt cx="1405980" cy="238339"/>
          </a:xfrm>
        </p:grpSpPr>
        <p:sp>
          <p:nvSpPr>
            <p:cNvPr id="6" name="Freeform 6"/>
            <p:cNvSpPr/>
            <p:nvPr/>
          </p:nvSpPr>
          <p:spPr>
            <a:xfrm>
              <a:off x="0" y="0"/>
              <a:ext cx="1405980" cy="238339"/>
            </a:xfrm>
            <a:custGeom>
              <a:avLst/>
              <a:gdLst/>
              <a:ahLst/>
              <a:cxnLst/>
              <a:rect l="l" t="t" r="r" b="b"/>
              <a:pathLst>
                <a:path w="1405980" h="238339">
                  <a:moveTo>
                    <a:pt x="0" y="0"/>
                  </a:moveTo>
                  <a:lnTo>
                    <a:pt x="1405980" y="0"/>
                  </a:lnTo>
                  <a:lnTo>
                    <a:pt x="140598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40598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2183864" y="2966906"/>
            <a:ext cx="5381854" cy="771499"/>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Legal </a:t>
            </a:r>
            <a:r>
              <a:rPr lang="en-US" sz="4499" b="1">
                <a:solidFill>
                  <a:srgbClr val="FBFDFD"/>
                </a:solidFill>
                <a:latin typeface="Roboto Bold"/>
                <a:ea typeface="Roboto Bold"/>
                <a:cs typeface="Roboto Bold"/>
                <a:sym typeface="Roboto Bold"/>
              </a:rPr>
              <a:t>Recruitment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RECRUITMENT</a:t>
            </a:r>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5" name="TextBox 15"/>
          <p:cNvSpPr txBox="1"/>
          <p:nvPr/>
        </p:nvSpPr>
        <p:spPr>
          <a:xfrm>
            <a:off x="8170804" y="3831662"/>
            <a:ext cx="56825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Organized Crime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Street Gangs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Labor Trafficking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Sex Trafficking</a:t>
            </a:r>
          </a:p>
        </p:txBody>
      </p:sp>
      <p:grpSp>
        <p:nvGrpSpPr>
          <p:cNvPr id="16" name="Group 16"/>
          <p:cNvGrpSpPr/>
          <p:nvPr/>
        </p:nvGrpSpPr>
        <p:grpSpPr>
          <a:xfrm>
            <a:off x="8230331" y="2947860"/>
            <a:ext cx="5506361" cy="904943"/>
            <a:chOff x="0" y="0"/>
            <a:chExt cx="1450235" cy="238339"/>
          </a:xfrm>
        </p:grpSpPr>
        <p:sp>
          <p:nvSpPr>
            <p:cNvPr id="17" name="Freeform 17"/>
            <p:cNvSpPr/>
            <p:nvPr/>
          </p:nvSpPr>
          <p:spPr>
            <a:xfrm>
              <a:off x="0" y="0"/>
              <a:ext cx="1450235" cy="238339"/>
            </a:xfrm>
            <a:custGeom>
              <a:avLst/>
              <a:gdLst/>
              <a:ahLst/>
              <a:cxnLst/>
              <a:rect l="l" t="t" r="r" b="b"/>
              <a:pathLst>
                <a:path w="1450235" h="238339">
                  <a:moveTo>
                    <a:pt x="0" y="0"/>
                  </a:moveTo>
                  <a:lnTo>
                    <a:pt x="1450235" y="0"/>
                  </a:lnTo>
                  <a:lnTo>
                    <a:pt x="1450235" y="238339"/>
                  </a:lnTo>
                  <a:lnTo>
                    <a:pt x="0" y="238339"/>
                  </a:lnTo>
                  <a:close/>
                </a:path>
              </a:pathLst>
            </a:custGeom>
            <a:solidFill>
              <a:srgbClr val="303030"/>
            </a:solidFill>
          </p:spPr>
          <p:txBody>
            <a:bodyPr/>
            <a:lstStyle/>
            <a:p>
              <a:endParaRPr lang="en-US"/>
            </a:p>
          </p:txBody>
        </p:sp>
        <p:sp>
          <p:nvSpPr>
            <p:cNvPr id="18" name="TextBox 18"/>
            <p:cNvSpPr txBox="1"/>
            <p:nvPr/>
          </p:nvSpPr>
          <p:spPr>
            <a:xfrm>
              <a:off x="0" y="-76200"/>
              <a:ext cx="1450235" cy="314539"/>
            </a:xfrm>
            <a:prstGeom prst="rect">
              <a:avLst/>
            </a:prstGeom>
          </p:spPr>
          <p:txBody>
            <a:bodyPr lIns="50800" tIns="50800" rIns="50800" bIns="50800" rtlCol="0" anchor="ctr"/>
            <a:lstStyle/>
            <a:p>
              <a:pPr algn="ctr">
                <a:lnSpc>
                  <a:spcPts val="3074"/>
                </a:lnSpc>
              </a:pPr>
              <a:endParaRPr/>
            </a:p>
          </p:txBody>
        </p:sp>
      </p:grpSp>
      <p:sp>
        <p:nvSpPr>
          <p:cNvPr id="19" name="TextBox 19"/>
          <p:cNvSpPr txBox="1"/>
          <p:nvPr/>
        </p:nvSpPr>
        <p:spPr>
          <a:xfrm>
            <a:off x="8572005" y="2966906"/>
            <a:ext cx="5381854" cy="771499"/>
          </a:xfrm>
          <a:prstGeom prst="rect">
            <a:avLst/>
          </a:prstGeom>
        </p:spPr>
        <p:txBody>
          <a:bodyPr lIns="0" tIns="0" rIns="0" bIns="0" rtlCol="0" anchor="t">
            <a:spAutoFit/>
          </a:bodyPr>
          <a:lstStyle/>
          <a:p>
            <a:pPr algn="l">
              <a:lnSpc>
                <a:spcPts val="6299"/>
              </a:lnSpc>
            </a:pPr>
            <a:r>
              <a:rPr lang="en-US" sz="4499" b="1">
                <a:solidFill>
                  <a:srgbClr val="F1B434"/>
                </a:solidFill>
                <a:latin typeface="Roboto Bold"/>
                <a:ea typeface="Roboto Bold"/>
                <a:cs typeface="Roboto Bold"/>
                <a:sym typeface="Roboto Bold"/>
              </a:rPr>
              <a:t>Illegal </a:t>
            </a:r>
            <a:r>
              <a:rPr lang="en-US" sz="4499" b="1">
                <a:solidFill>
                  <a:srgbClr val="FBFDFD"/>
                </a:solidFill>
                <a:latin typeface="Roboto Bold"/>
                <a:ea typeface="Roboto Bold"/>
                <a:cs typeface="Roboto Bold"/>
                <a:sym typeface="Roboto Bold"/>
              </a:rPr>
              <a:t>Recruitment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5472" y="447364"/>
            <a:ext cx="17417056" cy="9457832"/>
          </a:xfrm>
          <a:custGeom>
            <a:avLst/>
            <a:gdLst/>
            <a:ahLst/>
            <a:cxnLst/>
            <a:rect l="l" t="t" r="r" b="b"/>
            <a:pathLst>
              <a:path w="17417056" h="9457832">
                <a:moveTo>
                  <a:pt x="0" y="0"/>
                </a:moveTo>
                <a:lnTo>
                  <a:pt x="17417056" y="0"/>
                </a:lnTo>
                <a:lnTo>
                  <a:pt x="17417056" y="9457833"/>
                </a:lnTo>
                <a:lnTo>
                  <a:pt x="0" y="9457833"/>
                </a:lnTo>
                <a:lnTo>
                  <a:pt x="0" y="0"/>
                </a:lnTo>
                <a:close/>
              </a:path>
            </a:pathLst>
          </a:custGeom>
          <a:blipFill>
            <a:blip r:embed="rId3"/>
            <a:stretch>
              <a:fillRect t="-2143" b="-1321"/>
            </a:stretch>
          </a:blipFill>
        </p:spPr>
        <p:txBody>
          <a:bodyPr/>
          <a:lstStyle/>
          <a:p>
            <a:endParaRPr lang="en-US"/>
          </a:p>
        </p:txBody>
      </p:sp>
      <p:sp>
        <p:nvSpPr>
          <p:cNvPr id="3" name="TextBox 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grpSp>
        <p:nvGrpSpPr>
          <p:cNvPr id="4" name="Group 4"/>
          <p:cNvGrpSpPr/>
          <p:nvPr/>
        </p:nvGrpSpPr>
        <p:grpSpPr>
          <a:xfrm>
            <a:off x="5343260" y="8468780"/>
            <a:ext cx="8652191" cy="904943"/>
            <a:chOff x="0" y="0"/>
            <a:chExt cx="2278766" cy="238339"/>
          </a:xfrm>
        </p:grpSpPr>
        <p:sp>
          <p:nvSpPr>
            <p:cNvPr id="5" name="Freeform 5"/>
            <p:cNvSpPr/>
            <p:nvPr/>
          </p:nvSpPr>
          <p:spPr>
            <a:xfrm>
              <a:off x="0" y="0"/>
              <a:ext cx="2278766" cy="238339"/>
            </a:xfrm>
            <a:custGeom>
              <a:avLst/>
              <a:gdLst/>
              <a:ahLst/>
              <a:cxnLst/>
              <a:rect l="l" t="t" r="r" b="b"/>
              <a:pathLst>
                <a:path w="2278766" h="238339">
                  <a:moveTo>
                    <a:pt x="0" y="0"/>
                  </a:moveTo>
                  <a:lnTo>
                    <a:pt x="2278766" y="0"/>
                  </a:lnTo>
                  <a:lnTo>
                    <a:pt x="2278766"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78766"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5497894" y="8672821"/>
            <a:ext cx="8608725" cy="439811"/>
          </a:xfrm>
          <a:prstGeom prst="rect">
            <a:avLst/>
          </a:prstGeom>
        </p:spPr>
        <p:txBody>
          <a:bodyPr lIns="0" tIns="0" rIns="0" bIns="0" rtlCol="0" anchor="t">
            <a:spAutoFit/>
          </a:bodyPr>
          <a:lstStyle/>
          <a:p>
            <a:pPr algn="l">
              <a:lnSpc>
                <a:spcPts val="3584"/>
              </a:lnSpc>
            </a:pPr>
            <a:r>
              <a:rPr lang="en-US" sz="2560" b="1" dirty="0">
                <a:solidFill>
                  <a:srgbClr val="FFFFFF"/>
                </a:solidFill>
                <a:latin typeface="Roboto Bold"/>
                <a:ea typeface="Roboto Bold"/>
                <a:cs typeface="Roboto Bold"/>
                <a:sym typeface="Roboto Bold"/>
              </a:rPr>
              <a:t>Log into </a:t>
            </a:r>
            <a:r>
              <a:rPr lang="en-US" sz="2560" b="1" u="sng" dirty="0">
                <a:solidFill>
                  <a:srgbClr val="00B0F0"/>
                </a:solidFill>
                <a:latin typeface="Roboto Bold"/>
                <a:ea typeface="Roboto Bold"/>
                <a:cs typeface="Roboto Bold"/>
                <a:sym typeface="Roboto Bold"/>
                <a:hlinkClick r:id="rId4" tooltip="https://www.walkingwise.com">
                  <a:extLst>
                    <a:ext uri="{A12FA001-AC4F-418D-AE19-62706E023703}">
                      <ahyp:hlinkClr xmlns:ahyp="http://schemas.microsoft.com/office/drawing/2018/hyperlinkcolor" val="tx"/>
                    </a:ext>
                  </a:extLst>
                </a:hlinkClick>
              </a:rPr>
              <a:t>WalkingWise.com</a:t>
            </a:r>
            <a:r>
              <a:rPr lang="en-US" sz="2560" b="1" dirty="0">
                <a:solidFill>
                  <a:srgbClr val="00B0F0"/>
                </a:solidFill>
                <a:latin typeface="Roboto Bold"/>
                <a:ea typeface="Roboto Bold"/>
                <a:cs typeface="Roboto Bold"/>
                <a:sym typeface="Roboto Bold"/>
              </a:rPr>
              <a:t> </a:t>
            </a:r>
            <a:r>
              <a:rPr lang="en-US" sz="2560" b="1" dirty="0">
                <a:solidFill>
                  <a:srgbClr val="FFFFFF"/>
                </a:solidFill>
                <a:latin typeface="Roboto Bold"/>
                <a:ea typeface="Roboto Bold"/>
                <a:cs typeface="Roboto Bold"/>
                <a:sym typeface="Roboto Bold"/>
              </a:rPr>
              <a:t>to access this animated video.</a:t>
            </a:r>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480713" y="4508231"/>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To be clever or to use sharp judgment – sometimes at the expense of honesty or fairness.</a:t>
            </a:r>
          </a:p>
        </p:txBody>
      </p:sp>
      <p:grpSp>
        <p:nvGrpSpPr>
          <p:cNvPr id="9" name="Group 9"/>
          <p:cNvGrpSpPr/>
          <p:nvPr/>
        </p:nvGrpSpPr>
        <p:grpSpPr>
          <a:xfrm>
            <a:off x="1480713" y="3637496"/>
            <a:ext cx="4234980" cy="904943"/>
            <a:chOff x="0" y="0"/>
            <a:chExt cx="1115386" cy="238339"/>
          </a:xfrm>
        </p:grpSpPr>
        <p:sp>
          <p:nvSpPr>
            <p:cNvPr id="10" name="Freeform 10"/>
            <p:cNvSpPr/>
            <p:nvPr/>
          </p:nvSpPr>
          <p:spPr>
            <a:xfrm>
              <a:off x="0" y="0"/>
              <a:ext cx="1115386" cy="238339"/>
            </a:xfrm>
            <a:custGeom>
              <a:avLst/>
              <a:gdLst/>
              <a:ahLst/>
              <a:cxnLst/>
              <a:rect l="l" t="t" r="r" b="b"/>
              <a:pathLst>
                <a:path w="1115386" h="238339">
                  <a:moveTo>
                    <a:pt x="0" y="0"/>
                  </a:moveTo>
                  <a:lnTo>
                    <a:pt x="1115386" y="0"/>
                  </a:lnTo>
                  <a:lnTo>
                    <a:pt x="111538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11538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950962" y="3513774"/>
            <a:ext cx="4075305" cy="1028648"/>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SHREWD</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16</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131441" y="4672426"/>
            <a:ext cx="14366522" cy="1916809"/>
            <a:chOff x="0" y="0"/>
            <a:chExt cx="3783775" cy="504839"/>
          </a:xfrm>
        </p:grpSpPr>
        <p:sp>
          <p:nvSpPr>
            <p:cNvPr id="5" name="Freeform 5"/>
            <p:cNvSpPr/>
            <p:nvPr/>
          </p:nvSpPr>
          <p:spPr>
            <a:xfrm>
              <a:off x="0" y="0"/>
              <a:ext cx="3783775" cy="504839"/>
            </a:xfrm>
            <a:custGeom>
              <a:avLst/>
              <a:gdLst/>
              <a:ahLst/>
              <a:cxnLst/>
              <a:rect l="l" t="t" r="r" b="b"/>
              <a:pathLst>
                <a:path w="3783775" h="504839">
                  <a:moveTo>
                    <a:pt x="0" y="0"/>
                  </a:moveTo>
                  <a:lnTo>
                    <a:pt x="3783775" y="0"/>
                  </a:lnTo>
                  <a:lnTo>
                    <a:pt x="3783775" y="504839"/>
                  </a:lnTo>
                  <a:lnTo>
                    <a:pt x="0" y="504839"/>
                  </a:lnTo>
                  <a:close/>
                </a:path>
              </a:pathLst>
            </a:custGeom>
            <a:solidFill>
              <a:srgbClr val="303030"/>
            </a:solidFill>
          </p:spPr>
          <p:txBody>
            <a:bodyPr/>
            <a:lstStyle/>
            <a:p>
              <a:endParaRPr lang="en-US"/>
            </a:p>
          </p:txBody>
        </p:sp>
        <p:sp>
          <p:nvSpPr>
            <p:cNvPr id="6" name="TextBox 6"/>
            <p:cNvSpPr txBox="1"/>
            <p:nvPr/>
          </p:nvSpPr>
          <p:spPr>
            <a:xfrm>
              <a:off x="0" y="-76200"/>
              <a:ext cx="3783775" cy="5810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131441" y="1109322"/>
            <a:ext cx="1257233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SHEEP’S CLOTHING</a:t>
            </a:r>
          </a:p>
        </p:txBody>
      </p:sp>
      <p:sp>
        <p:nvSpPr>
          <p:cNvPr id="9" name="TextBox 9"/>
          <p:cNvSpPr txBox="1"/>
          <p:nvPr/>
        </p:nvSpPr>
        <p:spPr>
          <a:xfrm>
            <a:off x="1330605" y="4802182"/>
            <a:ext cx="14381883" cy="1562047"/>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What does a “wolf in sheep’s clothing” mean, and how can this saying help explain recruiters’ behavior?</a:t>
            </a:r>
          </a:p>
        </p:txBody>
      </p:sp>
      <p:grpSp>
        <p:nvGrpSpPr>
          <p:cNvPr id="10" name="Group 10"/>
          <p:cNvGrpSpPr/>
          <p:nvPr/>
        </p:nvGrpSpPr>
        <p:grpSpPr>
          <a:xfrm>
            <a:off x="12991749" y="1028700"/>
            <a:ext cx="4267551" cy="3327259"/>
            <a:chOff x="0" y="0"/>
            <a:chExt cx="1160720" cy="904973"/>
          </a:xfrm>
        </p:grpSpPr>
        <p:sp>
          <p:nvSpPr>
            <p:cNvPr id="11" name="Freeform 11"/>
            <p:cNvSpPr/>
            <p:nvPr/>
          </p:nvSpPr>
          <p:spPr>
            <a:xfrm>
              <a:off x="0" y="0"/>
              <a:ext cx="1160721" cy="904973"/>
            </a:xfrm>
            <a:custGeom>
              <a:avLst/>
              <a:gdLst/>
              <a:ahLst/>
              <a:cxnLst/>
              <a:rect l="l" t="t" r="r" b="b"/>
              <a:pathLst>
                <a:path w="1160721" h="904973">
                  <a:moveTo>
                    <a:pt x="0" y="0"/>
                  </a:moveTo>
                  <a:lnTo>
                    <a:pt x="1160721" y="0"/>
                  </a:lnTo>
                  <a:lnTo>
                    <a:pt x="1160721" y="904973"/>
                  </a:lnTo>
                  <a:lnTo>
                    <a:pt x="0" y="904973"/>
                  </a:lnTo>
                  <a:close/>
                </a:path>
              </a:pathLst>
            </a:custGeom>
            <a:solidFill>
              <a:srgbClr val="FFFFFF"/>
            </a:solidFill>
          </p:spPr>
          <p:txBody>
            <a:bodyPr/>
            <a:lstStyle/>
            <a:p>
              <a:endParaRPr lang="en-US"/>
            </a:p>
          </p:txBody>
        </p:sp>
        <p:sp>
          <p:nvSpPr>
            <p:cNvPr id="12" name="TextBox 12"/>
            <p:cNvSpPr txBox="1"/>
            <p:nvPr/>
          </p:nvSpPr>
          <p:spPr>
            <a:xfrm>
              <a:off x="0" y="-76200"/>
              <a:ext cx="1160720" cy="981173"/>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3197381" y="1223285"/>
            <a:ext cx="3856288" cy="2944682"/>
          </a:xfrm>
          <a:custGeom>
            <a:avLst/>
            <a:gdLst/>
            <a:ahLst/>
            <a:cxnLst/>
            <a:rect l="l" t="t" r="r" b="b"/>
            <a:pathLst>
              <a:path w="3856288" h="2944682">
                <a:moveTo>
                  <a:pt x="0" y="0"/>
                </a:moveTo>
                <a:lnTo>
                  <a:pt x="3856287" y="0"/>
                </a:lnTo>
                <a:lnTo>
                  <a:pt x="3856287" y="2944682"/>
                </a:lnTo>
                <a:lnTo>
                  <a:pt x="0" y="2944682"/>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18</a:t>
            </a:r>
          </a:p>
        </p:txBody>
      </p:sp>
      <p:grpSp>
        <p:nvGrpSpPr>
          <p:cNvPr id="5" name="Group 5"/>
          <p:cNvGrpSpPr/>
          <p:nvPr/>
        </p:nvGrpSpPr>
        <p:grpSpPr>
          <a:xfrm>
            <a:off x="1480713" y="3019805"/>
            <a:ext cx="8851631" cy="904943"/>
            <a:chOff x="0" y="0"/>
            <a:chExt cx="2331294" cy="238339"/>
          </a:xfrm>
        </p:grpSpPr>
        <p:sp>
          <p:nvSpPr>
            <p:cNvPr id="6" name="Freeform 6"/>
            <p:cNvSpPr/>
            <p:nvPr/>
          </p:nvSpPr>
          <p:spPr>
            <a:xfrm>
              <a:off x="0" y="0"/>
              <a:ext cx="2331294" cy="238339"/>
            </a:xfrm>
            <a:custGeom>
              <a:avLst/>
              <a:gdLst/>
              <a:ahLst/>
              <a:cxnLst/>
              <a:rect l="l" t="t" r="r" b="b"/>
              <a:pathLst>
                <a:path w="2331294" h="238339">
                  <a:moveTo>
                    <a:pt x="0" y="0"/>
                  </a:moveTo>
                  <a:lnTo>
                    <a:pt x="2331294" y="0"/>
                  </a:lnTo>
                  <a:lnTo>
                    <a:pt x="233129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33129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9288431"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Metaphors Help Explain an Idea</a:t>
            </a:r>
          </a:p>
        </p:txBody>
      </p:sp>
      <p:sp>
        <p:nvSpPr>
          <p:cNvPr id="9" name="TextBox 9"/>
          <p:cNvSpPr txBox="1"/>
          <p:nvPr/>
        </p:nvSpPr>
        <p:spPr>
          <a:xfrm>
            <a:off x="1480713" y="4141245"/>
            <a:ext cx="15173002"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“wolf” uses </a:t>
            </a:r>
            <a:r>
              <a:rPr lang="en-US" sz="4250" b="1">
                <a:solidFill>
                  <a:srgbClr val="FF5757"/>
                </a:solidFill>
                <a:latin typeface="Roboto Bold"/>
                <a:ea typeface="Roboto Bold"/>
                <a:cs typeface="Roboto Bold"/>
                <a:sym typeface="Roboto Bold"/>
              </a:rPr>
              <a:t>trickery </a:t>
            </a:r>
            <a:r>
              <a:rPr lang="en-US" sz="4250" b="1">
                <a:solidFill>
                  <a:srgbClr val="004F59"/>
                </a:solidFill>
                <a:latin typeface="Roboto Bold"/>
                <a:ea typeface="Roboto Bold"/>
                <a:cs typeface="Roboto Bold"/>
                <a:sym typeface="Roboto Bold"/>
              </a:rPr>
              <a:t>to capture sheep.</a:t>
            </a:r>
          </a:p>
          <a:p>
            <a:pPr algn="l">
              <a:lnSpc>
                <a:spcPts val="4675"/>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IN SHEEP’S CLOTHING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grpSp>
        <p:nvGrpSpPr>
          <p:cNvPr id="5" name="Group 5"/>
          <p:cNvGrpSpPr/>
          <p:nvPr/>
        </p:nvGrpSpPr>
        <p:grpSpPr>
          <a:xfrm>
            <a:off x="1480713" y="3019805"/>
            <a:ext cx="8851631" cy="904943"/>
            <a:chOff x="0" y="0"/>
            <a:chExt cx="2331294" cy="238339"/>
          </a:xfrm>
        </p:grpSpPr>
        <p:sp>
          <p:nvSpPr>
            <p:cNvPr id="6" name="Freeform 6"/>
            <p:cNvSpPr/>
            <p:nvPr/>
          </p:nvSpPr>
          <p:spPr>
            <a:xfrm>
              <a:off x="0" y="0"/>
              <a:ext cx="2331294" cy="238339"/>
            </a:xfrm>
            <a:custGeom>
              <a:avLst/>
              <a:gdLst/>
              <a:ahLst/>
              <a:cxnLst/>
              <a:rect l="l" t="t" r="r" b="b"/>
              <a:pathLst>
                <a:path w="2331294" h="238339">
                  <a:moveTo>
                    <a:pt x="0" y="0"/>
                  </a:moveTo>
                  <a:lnTo>
                    <a:pt x="2331294" y="0"/>
                  </a:lnTo>
                  <a:lnTo>
                    <a:pt x="233129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33129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9288431"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Metaphors Help Explain an Idea</a:t>
            </a:r>
          </a:p>
        </p:txBody>
      </p:sp>
      <p:sp>
        <p:nvSpPr>
          <p:cNvPr id="9" name="TextBox 9"/>
          <p:cNvSpPr txBox="1"/>
          <p:nvPr/>
        </p:nvSpPr>
        <p:spPr>
          <a:xfrm>
            <a:off x="1480713" y="4141245"/>
            <a:ext cx="15173002" cy="2721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“wolf” uses trickery to capture sheep.</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“wolf” hides its deceitful and harmful intentions by </a:t>
            </a:r>
            <a:r>
              <a:rPr lang="en-US" sz="4250" b="1">
                <a:solidFill>
                  <a:srgbClr val="FF5757"/>
                </a:solidFill>
                <a:latin typeface="Roboto Bold"/>
                <a:ea typeface="Roboto Bold"/>
                <a:cs typeface="Roboto Bold"/>
                <a:sym typeface="Roboto Bold"/>
              </a:rPr>
              <a:t>blending in</a:t>
            </a:r>
            <a:r>
              <a:rPr lang="en-US" sz="4250" b="1">
                <a:solidFill>
                  <a:srgbClr val="004F59"/>
                </a:solidFill>
                <a:latin typeface="Roboto Bold"/>
                <a:ea typeface="Roboto Bold"/>
                <a:cs typeface="Roboto Bold"/>
                <a:sym typeface="Roboto Bold"/>
              </a:rPr>
              <a:t> or appearing trustworthy and kind.</a:t>
            </a:r>
          </a:p>
          <a:p>
            <a:pPr algn="l">
              <a:lnSpc>
                <a:spcPts val="4675"/>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IN SHEEP’S CLOTHING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1256804" y="1419794"/>
            <a:ext cx="15787901" cy="7360921"/>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10" name="Freeform 10"/>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20</a:t>
            </a:r>
          </a:p>
        </p:txBody>
      </p:sp>
      <p:grpSp>
        <p:nvGrpSpPr>
          <p:cNvPr id="5" name="Group 5"/>
          <p:cNvGrpSpPr/>
          <p:nvPr/>
        </p:nvGrpSpPr>
        <p:grpSpPr>
          <a:xfrm>
            <a:off x="1480713" y="3019805"/>
            <a:ext cx="8851631" cy="904943"/>
            <a:chOff x="0" y="0"/>
            <a:chExt cx="2331294" cy="238339"/>
          </a:xfrm>
        </p:grpSpPr>
        <p:sp>
          <p:nvSpPr>
            <p:cNvPr id="6" name="Freeform 6"/>
            <p:cNvSpPr/>
            <p:nvPr/>
          </p:nvSpPr>
          <p:spPr>
            <a:xfrm>
              <a:off x="0" y="0"/>
              <a:ext cx="2331294" cy="238339"/>
            </a:xfrm>
            <a:custGeom>
              <a:avLst/>
              <a:gdLst/>
              <a:ahLst/>
              <a:cxnLst/>
              <a:rect l="l" t="t" r="r" b="b"/>
              <a:pathLst>
                <a:path w="2331294" h="238339">
                  <a:moveTo>
                    <a:pt x="0" y="0"/>
                  </a:moveTo>
                  <a:lnTo>
                    <a:pt x="2331294" y="0"/>
                  </a:lnTo>
                  <a:lnTo>
                    <a:pt x="233129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33129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9288431"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Metaphors Help Explain an Idea</a:t>
            </a:r>
          </a:p>
        </p:txBody>
      </p:sp>
      <p:sp>
        <p:nvSpPr>
          <p:cNvPr id="9" name="TextBox 9"/>
          <p:cNvSpPr txBox="1"/>
          <p:nvPr/>
        </p:nvSpPr>
        <p:spPr>
          <a:xfrm>
            <a:off x="1480713" y="4141245"/>
            <a:ext cx="15173002" cy="357827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“wolf” uses trickery to capture sheep.</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“wolf” hides its deceitful and harmful intentions by blending in or appearing trustworthy and kind.</a:t>
            </a:r>
          </a:p>
          <a:p>
            <a:pPr algn="l">
              <a:lnSpc>
                <a:spcPts val="2145"/>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Deceptive recruiters</a:t>
            </a:r>
            <a:r>
              <a:rPr lang="en-US" sz="4250" b="1">
                <a:solidFill>
                  <a:srgbClr val="004F59"/>
                </a:solidFill>
                <a:latin typeface="Roboto Bold"/>
                <a:ea typeface="Roboto Bold"/>
                <a:cs typeface="Roboto Bold"/>
                <a:sym typeface="Roboto Bold"/>
              </a:rPr>
              <a:t> can seem like loyal friends or fun, new acquaintances.</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257233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WOLF IN SHEEP’S CLOTHING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300471" y="4508231"/>
            <a:ext cx="16069621"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female who is appointed by her trafficker or pimp to manage the various functions of his sex trafficking operation.</a:t>
            </a:r>
          </a:p>
        </p:txBody>
      </p:sp>
      <p:grpSp>
        <p:nvGrpSpPr>
          <p:cNvPr id="9" name="Group 9"/>
          <p:cNvGrpSpPr/>
          <p:nvPr/>
        </p:nvGrpSpPr>
        <p:grpSpPr>
          <a:xfrm>
            <a:off x="1300471" y="3637496"/>
            <a:ext cx="5874833" cy="904943"/>
            <a:chOff x="0" y="0"/>
            <a:chExt cx="1547281" cy="238339"/>
          </a:xfrm>
        </p:grpSpPr>
        <p:sp>
          <p:nvSpPr>
            <p:cNvPr id="10" name="Freeform 10"/>
            <p:cNvSpPr/>
            <p:nvPr/>
          </p:nvSpPr>
          <p:spPr>
            <a:xfrm>
              <a:off x="0" y="0"/>
              <a:ext cx="1547281" cy="238339"/>
            </a:xfrm>
            <a:custGeom>
              <a:avLst/>
              <a:gdLst/>
              <a:ahLst/>
              <a:cxnLst/>
              <a:rect l="l" t="t" r="r" b="b"/>
              <a:pathLst>
                <a:path w="1547281" h="238339">
                  <a:moveTo>
                    <a:pt x="0" y="0"/>
                  </a:moveTo>
                  <a:lnTo>
                    <a:pt x="1547281" y="0"/>
                  </a:lnTo>
                  <a:lnTo>
                    <a:pt x="1547281"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547281"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694520" y="3513774"/>
            <a:ext cx="6855588" cy="1028648"/>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BOTTOM GIRL</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62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5143500"/>
            <a:ext cx="14364626" cy="1270564"/>
            <a:chOff x="0" y="0"/>
            <a:chExt cx="3783276" cy="334634"/>
          </a:xfrm>
        </p:grpSpPr>
        <p:sp>
          <p:nvSpPr>
            <p:cNvPr id="5" name="Freeform 5"/>
            <p:cNvSpPr/>
            <p:nvPr/>
          </p:nvSpPr>
          <p:spPr>
            <a:xfrm>
              <a:off x="0" y="0"/>
              <a:ext cx="3783276" cy="334634"/>
            </a:xfrm>
            <a:custGeom>
              <a:avLst/>
              <a:gdLst/>
              <a:ahLst/>
              <a:cxnLst/>
              <a:rect l="l" t="t" r="r" b="b"/>
              <a:pathLst>
                <a:path w="3783276" h="334634">
                  <a:moveTo>
                    <a:pt x="0" y="0"/>
                  </a:moveTo>
                  <a:lnTo>
                    <a:pt x="3783276" y="0"/>
                  </a:lnTo>
                  <a:lnTo>
                    <a:pt x="3783276" y="334634"/>
                  </a:lnTo>
                  <a:lnTo>
                    <a:pt x="0" y="334634"/>
                  </a:lnTo>
                  <a:close/>
                </a:path>
              </a:pathLst>
            </a:custGeom>
            <a:solidFill>
              <a:srgbClr val="303030"/>
            </a:solidFill>
          </p:spPr>
          <p:txBody>
            <a:bodyPr/>
            <a:lstStyle/>
            <a:p>
              <a:endParaRPr lang="en-US"/>
            </a:p>
          </p:txBody>
        </p:sp>
        <p:sp>
          <p:nvSpPr>
            <p:cNvPr id="6" name="TextBox 6"/>
            <p:cNvSpPr txBox="1"/>
            <p:nvPr/>
          </p:nvSpPr>
          <p:spPr>
            <a:xfrm>
              <a:off x="0" y="-76200"/>
              <a:ext cx="3783276" cy="410834"/>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955670" y="914400"/>
            <a:ext cx="4341730" cy="3419627"/>
            <a:chOff x="0" y="0"/>
            <a:chExt cx="1676083" cy="1320114"/>
          </a:xfrm>
        </p:grpSpPr>
        <p:sp>
          <p:nvSpPr>
            <p:cNvPr id="9" name="Freeform 9"/>
            <p:cNvSpPr/>
            <p:nvPr/>
          </p:nvSpPr>
          <p:spPr>
            <a:xfrm>
              <a:off x="0" y="0"/>
              <a:ext cx="1676083" cy="1320114"/>
            </a:xfrm>
            <a:custGeom>
              <a:avLst/>
              <a:gdLst/>
              <a:ahLst/>
              <a:cxnLst/>
              <a:rect l="l" t="t" r="r" b="b"/>
              <a:pathLst>
                <a:path w="1676083" h="1320114">
                  <a:moveTo>
                    <a:pt x="0" y="0"/>
                  </a:moveTo>
                  <a:lnTo>
                    <a:pt x="1676083" y="0"/>
                  </a:lnTo>
                  <a:lnTo>
                    <a:pt x="1676083" y="1320114"/>
                  </a:lnTo>
                  <a:lnTo>
                    <a:pt x="0" y="1320114"/>
                  </a:lnTo>
                  <a:close/>
                </a:path>
              </a:pathLst>
            </a:custGeom>
            <a:solidFill>
              <a:srgbClr val="FFFFFF"/>
            </a:solidFill>
          </p:spPr>
          <p:txBody>
            <a:bodyPr/>
            <a:lstStyle/>
            <a:p>
              <a:endParaRPr lang="en-US"/>
            </a:p>
          </p:txBody>
        </p:sp>
        <p:sp>
          <p:nvSpPr>
            <p:cNvPr id="10" name="TextBox 10"/>
            <p:cNvSpPr txBox="1"/>
            <p:nvPr/>
          </p:nvSpPr>
          <p:spPr>
            <a:xfrm>
              <a:off x="0" y="-76200"/>
              <a:ext cx="1676083" cy="1396314"/>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2" name="Freeform 12"/>
          <p:cNvSpPr/>
          <p:nvPr/>
        </p:nvSpPr>
        <p:spPr>
          <a:xfrm>
            <a:off x="13129942" y="1090890"/>
            <a:ext cx="4023071" cy="2791006"/>
          </a:xfrm>
          <a:custGeom>
            <a:avLst/>
            <a:gdLst/>
            <a:ahLst/>
            <a:cxnLst/>
            <a:rect l="l" t="t" r="r" b="b"/>
            <a:pathLst>
              <a:path w="4023071" h="2791006">
                <a:moveTo>
                  <a:pt x="0" y="0"/>
                </a:moveTo>
                <a:lnTo>
                  <a:pt x="4023071" y="0"/>
                </a:lnTo>
                <a:lnTo>
                  <a:pt x="4023071" y="2791006"/>
                </a:lnTo>
                <a:lnTo>
                  <a:pt x="0" y="2791006"/>
                </a:lnTo>
                <a:lnTo>
                  <a:pt x="0" y="0"/>
                </a:lnTo>
                <a:close/>
              </a:path>
            </a:pathLst>
          </a:custGeom>
          <a:blipFill>
            <a:blip r:embed="rId5"/>
            <a:stretch>
              <a:fillRect/>
            </a:stretch>
          </a:blipFill>
        </p:spPr>
        <p:txBody>
          <a:bodyPr/>
          <a:lstStyle/>
          <a:p>
            <a:endParaRPr lang="en-US"/>
          </a:p>
        </p:txBody>
      </p:sp>
      <p:sp>
        <p:nvSpPr>
          <p:cNvPr id="13" name="TextBox 13"/>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4" name="TextBox 14"/>
          <p:cNvSpPr txBox="1"/>
          <p:nvPr/>
        </p:nvSpPr>
        <p:spPr>
          <a:xfrm>
            <a:off x="1818252" y="5345408"/>
            <a:ext cx="14169765"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Who is the “Bottom Girl” in the commercial sex trade?</a:t>
            </a:r>
          </a:p>
        </p:txBody>
      </p:sp>
      <p:sp>
        <p:nvSpPr>
          <p:cNvPr id="15" name="TextBox 15"/>
          <p:cNvSpPr txBox="1"/>
          <p:nvPr/>
        </p:nvSpPr>
        <p:spPr>
          <a:xfrm>
            <a:off x="14165677" y="7838138"/>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grpSp>
        <p:nvGrpSpPr>
          <p:cNvPr id="5" name="Group 5"/>
          <p:cNvGrpSpPr/>
          <p:nvPr/>
        </p:nvGrpSpPr>
        <p:grpSpPr>
          <a:xfrm>
            <a:off x="1480713" y="3019805"/>
            <a:ext cx="9147088" cy="904943"/>
            <a:chOff x="0" y="0"/>
            <a:chExt cx="2409110" cy="238339"/>
          </a:xfrm>
        </p:grpSpPr>
        <p:sp>
          <p:nvSpPr>
            <p:cNvPr id="6" name="Freeform 6"/>
            <p:cNvSpPr/>
            <p:nvPr/>
          </p:nvSpPr>
          <p:spPr>
            <a:xfrm>
              <a:off x="0" y="0"/>
              <a:ext cx="2409110" cy="238339"/>
            </a:xfrm>
            <a:custGeom>
              <a:avLst/>
              <a:gdLst/>
              <a:ahLst/>
              <a:cxnLst/>
              <a:rect l="l" t="t" r="r" b="b"/>
              <a:pathLst>
                <a:path w="2409110" h="238339">
                  <a:moveTo>
                    <a:pt x="0" y="0"/>
                  </a:moveTo>
                  <a:lnTo>
                    <a:pt x="2409110" y="0"/>
                  </a:lnTo>
                  <a:lnTo>
                    <a:pt x="240911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0911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Trafficker’s Operations Manager</a:t>
            </a:r>
          </a:p>
        </p:txBody>
      </p:sp>
      <p:sp>
        <p:nvSpPr>
          <p:cNvPr id="9" name="TextBox 9"/>
          <p:cNvSpPr txBox="1"/>
          <p:nvPr/>
        </p:nvSpPr>
        <p:spPr>
          <a:xfrm>
            <a:off x="1223538" y="3931695"/>
            <a:ext cx="16745212"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 ‘Bottom’ is </a:t>
            </a:r>
            <a:r>
              <a:rPr lang="en-US" sz="4250" b="1">
                <a:solidFill>
                  <a:srgbClr val="FF5757"/>
                </a:solidFill>
                <a:latin typeface="Roboto Bold"/>
                <a:ea typeface="Roboto Bold"/>
                <a:cs typeface="Roboto Bold"/>
                <a:sym typeface="Roboto Bold"/>
              </a:rPr>
              <a:t>second in command</a:t>
            </a:r>
            <a:r>
              <a:rPr lang="en-US" sz="4250" b="1">
                <a:solidFill>
                  <a:srgbClr val="004F59"/>
                </a:solidFill>
                <a:latin typeface="Roboto Bold"/>
                <a:ea typeface="Roboto Bold"/>
                <a:cs typeface="Roboto Bold"/>
                <a:sym typeface="Roboto Bold"/>
              </a:rPr>
              <a:t>.</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2" name="TextBox 12"/>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24</a:t>
            </a:r>
          </a:p>
        </p:txBody>
      </p:sp>
      <p:grpSp>
        <p:nvGrpSpPr>
          <p:cNvPr id="5" name="Group 5"/>
          <p:cNvGrpSpPr/>
          <p:nvPr/>
        </p:nvGrpSpPr>
        <p:grpSpPr>
          <a:xfrm>
            <a:off x="1480713" y="3019805"/>
            <a:ext cx="9147088" cy="904943"/>
            <a:chOff x="0" y="0"/>
            <a:chExt cx="2409110" cy="238339"/>
          </a:xfrm>
        </p:grpSpPr>
        <p:sp>
          <p:nvSpPr>
            <p:cNvPr id="6" name="Freeform 6"/>
            <p:cNvSpPr/>
            <p:nvPr/>
          </p:nvSpPr>
          <p:spPr>
            <a:xfrm>
              <a:off x="0" y="0"/>
              <a:ext cx="2409110" cy="238339"/>
            </a:xfrm>
            <a:custGeom>
              <a:avLst/>
              <a:gdLst/>
              <a:ahLst/>
              <a:cxnLst/>
              <a:rect l="l" t="t" r="r" b="b"/>
              <a:pathLst>
                <a:path w="2409110" h="238339">
                  <a:moveTo>
                    <a:pt x="0" y="0"/>
                  </a:moveTo>
                  <a:lnTo>
                    <a:pt x="2409110" y="0"/>
                  </a:lnTo>
                  <a:lnTo>
                    <a:pt x="240911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0911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223538" y="3931695"/>
            <a:ext cx="16745212"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 ‘Bottom’ is second in command.</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She tends to have a </a:t>
            </a:r>
            <a:r>
              <a:rPr lang="en-US" sz="4250" b="1">
                <a:solidFill>
                  <a:srgbClr val="FF5757"/>
                </a:solidFill>
                <a:latin typeface="Roboto Bold"/>
                <a:ea typeface="Roboto Bold"/>
                <a:cs typeface="Roboto Bold"/>
                <a:sym typeface="Roboto Bold"/>
              </a:rPr>
              <a:t>long history</a:t>
            </a:r>
            <a:r>
              <a:rPr lang="en-US" sz="4250" b="1">
                <a:solidFill>
                  <a:srgbClr val="004F59"/>
                </a:solidFill>
                <a:latin typeface="Roboto Bold"/>
                <a:ea typeface="Roboto Bold"/>
                <a:cs typeface="Roboto Bold"/>
                <a:sym typeface="Roboto Bold"/>
              </a:rPr>
              <a:t> with her Trafficker.</a:t>
            </a:r>
          </a:p>
          <a:p>
            <a:pPr algn="l">
              <a:lnSpc>
                <a:spcPts val="6800"/>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1" name="TextBox 11"/>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Trafficker’s Operations Manager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grpSp>
        <p:nvGrpSpPr>
          <p:cNvPr id="5" name="Group 5"/>
          <p:cNvGrpSpPr/>
          <p:nvPr/>
        </p:nvGrpSpPr>
        <p:grpSpPr>
          <a:xfrm>
            <a:off x="1480713" y="3019805"/>
            <a:ext cx="9147088" cy="904943"/>
            <a:chOff x="0" y="0"/>
            <a:chExt cx="2409110" cy="238339"/>
          </a:xfrm>
        </p:grpSpPr>
        <p:sp>
          <p:nvSpPr>
            <p:cNvPr id="6" name="Freeform 6"/>
            <p:cNvSpPr/>
            <p:nvPr/>
          </p:nvSpPr>
          <p:spPr>
            <a:xfrm>
              <a:off x="0" y="0"/>
              <a:ext cx="2409110" cy="238339"/>
            </a:xfrm>
            <a:custGeom>
              <a:avLst/>
              <a:gdLst/>
              <a:ahLst/>
              <a:cxnLst/>
              <a:rect l="l" t="t" r="r" b="b"/>
              <a:pathLst>
                <a:path w="2409110" h="238339">
                  <a:moveTo>
                    <a:pt x="0" y="0"/>
                  </a:moveTo>
                  <a:lnTo>
                    <a:pt x="2409110" y="0"/>
                  </a:lnTo>
                  <a:lnTo>
                    <a:pt x="240911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0911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223538" y="3931695"/>
            <a:ext cx="16745212"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 ‘Bottom’ is second in command.</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She tends to have a long history with her Trafficker.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The Trafficker </a:t>
            </a:r>
            <a:r>
              <a:rPr lang="en-US" sz="4250" b="1">
                <a:solidFill>
                  <a:srgbClr val="FF5757"/>
                </a:solidFill>
                <a:latin typeface="Roboto Bold"/>
                <a:ea typeface="Roboto Bold"/>
                <a:cs typeface="Roboto Bold"/>
                <a:sym typeface="Roboto Bold"/>
              </a:rPr>
              <a:t>trusts her</a:t>
            </a:r>
            <a:r>
              <a:rPr lang="en-US" sz="4250" b="1">
                <a:solidFill>
                  <a:srgbClr val="004F59"/>
                </a:solidFill>
                <a:latin typeface="Roboto Bold"/>
                <a:ea typeface="Roboto Bold"/>
                <a:cs typeface="Roboto Bold"/>
                <a:sym typeface="Roboto Bold"/>
              </a:rPr>
              <a:t>.</a:t>
            </a:r>
          </a:p>
          <a:p>
            <a:pPr algn="l">
              <a:lnSpc>
                <a:spcPts val="6800"/>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1" name="TextBox 11"/>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Trafficker’s Operations Manager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26</a:t>
            </a:r>
          </a:p>
        </p:txBody>
      </p:sp>
      <p:grpSp>
        <p:nvGrpSpPr>
          <p:cNvPr id="5" name="Group 5"/>
          <p:cNvGrpSpPr/>
          <p:nvPr/>
        </p:nvGrpSpPr>
        <p:grpSpPr>
          <a:xfrm>
            <a:off x="1480713" y="3019805"/>
            <a:ext cx="9147088" cy="904943"/>
            <a:chOff x="0" y="0"/>
            <a:chExt cx="2409110" cy="238339"/>
          </a:xfrm>
        </p:grpSpPr>
        <p:sp>
          <p:nvSpPr>
            <p:cNvPr id="6" name="Freeform 6"/>
            <p:cNvSpPr/>
            <p:nvPr/>
          </p:nvSpPr>
          <p:spPr>
            <a:xfrm>
              <a:off x="0" y="0"/>
              <a:ext cx="2409110" cy="238339"/>
            </a:xfrm>
            <a:custGeom>
              <a:avLst/>
              <a:gdLst/>
              <a:ahLst/>
              <a:cxnLst/>
              <a:rect l="l" t="t" r="r" b="b"/>
              <a:pathLst>
                <a:path w="2409110" h="238339">
                  <a:moveTo>
                    <a:pt x="0" y="0"/>
                  </a:moveTo>
                  <a:lnTo>
                    <a:pt x="2409110" y="0"/>
                  </a:lnTo>
                  <a:lnTo>
                    <a:pt x="240911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0911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223538" y="3931695"/>
            <a:ext cx="16745212"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 ‘Bottom’ is second in command.</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She tends to have a long history with her Trafficker.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 Trafficker trusts her.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She </a:t>
            </a:r>
            <a:r>
              <a:rPr lang="en-US" sz="4250" b="1">
                <a:solidFill>
                  <a:srgbClr val="FF5757"/>
                </a:solidFill>
                <a:latin typeface="Roboto Bold"/>
                <a:ea typeface="Roboto Bold"/>
                <a:cs typeface="Roboto Bold"/>
                <a:sym typeface="Roboto Bold"/>
              </a:rPr>
              <a:t>meets </a:t>
            </a:r>
            <a:r>
              <a:rPr lang="en-US" sz="4250" b="1">
                <a:solidFill>
                  <a:srgbClr val="004F59"/>
                </a:solidFill>
                <a:latin typeface="Roboto Bold"/>
                <a:ea typeface="Roboto Bold"/>
                <a:cs typeface="Roboto Bold"/>
                <a:sym typeface="Roboto Bold"/>
              </a:rPr>
              <a:t>the Trafficker’s financial </a:t>
            </a:r>
            <a:r>
              <a:rPr lang="en-US" sz="4250" b="1">
                <a:solidFill>
                  <a:srgbClr val="FF5757"/>
                </a:solidFill>
                <a:latin typeface="Roboto Bold"/>
                <a:ea typeface="Roboto Bold"/>
                <a:cs typeface="Roboto Bold"/>
                <a:sym typeface="Roboto Bold"/>
              </a:rPr>
              <a:t>expectations</a:t>
            </a:r>
            <a:r>
              <a:rPr lang="en-US" sz="4250" b="1">
                <a:solidFill>
                  <a:srgbClr val="004F59"/>
                </a:solidFill>
                <a:latin typeface="Roboto Bold"/>
                <a:ea typeface="Roboto Bold"/>
                <a:cs typeface="Roboto Bold"/>
                <a:sym typeface="Roboto Bold"/>
              </a:rPr>
              <a:t>.</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1" name="TextBox 11"/>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Trafficker’s Operations Manager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grpSp>
        <p:nvGrpSpPr>
          <p:cNvPr id="5" name="Group 5"/>
          <p:cNvGrpSpPr/>
          <p:nvPr/>
        </p:nvGrpSpPr>
        <p:grpSpPr>
          <a:xfrm>
            <a:off x="1480713" y="3019805"/>
            <a:ext cx="9147088" cy="904943"/>
            <a:chOff x="0" y="0"/>
            <a:chExt cx="2409110" cy="238339"/>
          </a:xfrm>
        </p:grpSpPr>
        <p:sp>
          <p:nvSpPr>
            <p:cNvPr id="6" name="Freeform 6"/>
            <p:cNvSpPr/>
            <p:nvPr/>
          </p:nvSpPr>
          <p:spPr>
            <a:xfrm>
              <a:off x="0" y="0"/>
              <a:ext cx="2409110" cy="238339"/>
            </a:xfrm>
            <a:custGeom>
              <a:avLst/>
              <a:gdLst/>
              <a:ahLst/>
              <a:cxnLst/>
              <a:rect l="l" t="t" r="r" b="b"/>
              <a:pathLst>
                <a:path w="2409110" h="238339">
                  <a:moveTo>
                    <a:pt x="0" y="0"/>
                  </a:moveTo>
                  <a:lnTo>
                    <a:pt x="2409110" y="0"/>
                  </a:lnTo>
                  <a:lnTo>
                    <a:pt x="2409110"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409110"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223538" y="3931695"/>
            <a:ext cx="16745212"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 ‘Bottom’ is second in command.</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She tends to have a long history with her Trafficker.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The Trafficker trusts her.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She meets the Trafficker’s financial expectations.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She attracts </a:t>
            </a:r>
            <a:r>
              <a:rPr lang="en-US" sz="4250" b="1">
                <a:solidFill>
                  <a:srgbClr val="FF5757"/>
                </a:solidFill>
                <a:latin typeface="Roboto Bold"/>
                <a:ea typeface="Roboto Bold"/>
                <a:cs typeface="Roboto Bold"/>
                <a:sym typeface="Roboto Bold"/>
              </a:rPr>
              <a:t>new recruits</a:t>
            </a:r>
            <a:r>
              <a:rPr lang="en-US" sz="4250" b="1">
                <a:solidFill>
                  <a:srgbClr val="004F59"/>
                </a:solidFill>
                <a:latin typeface="Roboto Bold"/>
                <a:ea typeface="Roboto Bold"/>
                <a:cs typeface="Roboto Bold"/>
                <a:sym typeface="Roboto Bold"/>
              </a:rPr>
              <a:t> and </a:t>
            </a:r>
            <a:r>
              <a:rPr lang="en-US" sz="4250" b="1">
                <a:solidFill>
                  <a:srgbClr val="FF5757"/>
                </a:solidFill>
                <a:latin typeface="Roboto Bold"/>
                <a:ea typeface="Roboto Bold"/>
                <a:cs typeface="Roboto Bold"/>
                <a:sym typeface="Roboto Bold"/>
              </a:rPr>
              <a:t>manages others</a:t>
            </a:r>
            <a:r>
              <a:rPr lang="en-US" sz="4250" b="1">
                <a:solidFill>
                  <a:srgbClr val="004F59"/>
                </a:solidFill>
                <a:latin typeface="Roboto Bold"/>
                <a:ea typeface="Roboto Bold"/>
                <a:cs typeface="Roboto Bold"/>
                <a:sym typeface="Roboto Bold"/>
              </a:rPr>
              <a:t> being trafficked.</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0724020"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GIRL</a:t>
            </a:r>
          </a:p>
        </p:txBody>
      </p:sp>
      <p:sp>
        <p:nvSpPr>
          <p:cNvPr id="11" name="TextBox 11"/>
          <p:cNvSpPr txBox="1"/>
          <p:nvPr/>
        </p:nvSpPr>
        <p:spPr>
          <a:xfrm>
            <a:off x="4321118" y="9282225"/>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TextBox 12"/>
          <p:cNvSpPr txBox="1"/>
          <p:nvPr/>
        </p:nvSpPr>
        <p:spPr>
          <a:xfrm>
            <a:off x="1780421" y="3038851"/>
            <a:ext cx="11795078"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Trafficker’s Operations Manager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0762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4792192"/>
            <a:ext cx="9834536" cy="2040101"/>
            <a:chOff x="0" y="0"/>
            <a:chExt cx="2590166" cy="537310"/>
          </a:xfrm>
        </p:grpSpPr>
        <p:sp>
          <p:nvSpPr>
            <p:cNvPr id="5" name="Freeform 5"/>
            <p:cNvSpPr/>
            <p:nvPr/>
          </p:nvSpPr>
          <p:spPr>
            <a:xfrm>
              <a:off x="0" y="0"/>
              <a:ext cx="2590166" cy="537310"/>
            </a:xfrm>
            <a:custGeom>
              <a:avLst/>
              <a:gdLst/>
              <a:ahLst/>
              <a:cxnLst/>
              <a:rect l="l" t="t" r="r" b="b"/>
              <a:pathLst>
                <a:path w="2590166" h="537310">
                  <a:moveTo>
                    <a:pt x="0" y="0"/>
                  </a:moveTo>
                  <a:lnTo>
                    <a:pt x="2590166" y="0"/>
                  </a:lnTo>
                  <a:lnTo>
                    <a:pt x="2590166" y="537310"/>
                  </a:lnTo>
                  <a:lnTo>
                    <a:pt x="0" y="537310"/>
                  </a:lnTo>
                  <a:close/>
                </a:path>
              </a:pathLst>
            </a:custGeom>
            <a:solidFill>
              <a:srgbClr val="303030"/>
            </a:solidFill>
          </p:spPr>
          <p:txBody>
            <a:bodyPr/>
            <a:lstStyle/>
            <a:p>
              <a:endParaRPr lang="en-US"/>
            </a:p>
          </p:txBody>
        </p:sp>
        <p:sp>
          <p:nvSpPr>
            <p:cNvPr id="6" name="TextBox 6"/>
            <p:cNvSpPr txBox="1"/>
            <p:nvPr/>
          </p:nvSpPr>
          <p:spPr>
            <a:xfrm>
              <a:off x="0" y="-76200"/>
              <a:ext cx="2590166" cy="613510"/>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2241418" y="887148"/>
            <a:ext cx="4621779" cy="3905044"/>
            <a:chOff x="0" y="0"/>
            <a:chExt cx="1784193" cy="1507505"/>
          </a:xfrm>
        </p:grpSpPr>
        <p:sp>
          <p:nvSpPr>
            <p:cNvPr id="10" name="Freeform 10"/>
            <p:cNvSpPr/>
            <p:nvPr/>
          </p:nvSpPr>
          <p:spPr>
            <a:xfrm>
              <a:off x="0" y="0"/>
              <a:ext cx="1784193" cy="1507505"/>
            </a:xfrm>
            <a:custGeom>
              <a:avLst/>
              <a:gdLst/>
              <a:ahLst/>
              <a:cxnLst/>
              <a:rect l="l" t="t" r="r" b="b"/>
              <a:pathLst>
                <a:path w="1784193" h="1507505">
                  <a:moveTo>
                    <a:pt x="0" y="0"/>
                  </a:moveTo>
                  <a:lnTo>
                    <a:pt x="1784193" y="0"/>
                  </a:lnTo>
                  <a:lnTo>
                    <a:pt x="1784193" y="1507505"/>
                  </a:lnTo>
                  <a:lnTo>
                    <a:pt x="0" y="1507505"/>
                  </a:lnTo>
                  <a:close/>
                </a:path>
              </a:pathLst>
            </a:custGeom>
            <a:solidFill>
              <a:srgbClr val="FFFFFF"/>
            </a:solidFill>
          </p:spPr>
          <p:txBody>
            <a:bodyPr/>
            <a:lstStyle/>
            <a:p>
              <a:endParaRPr lang="en-US"/>
            </a:p>
          </p:txBody>
        </p:sp>
        <p:sp>
          <p:nvSpPr>
            <p:cNvPr id="11" name="TextBox 11"/>
            <p:cNvSpPr txBox="1"/>
            <p:nvPr/>
          </p:nvSpPr>
          <p:spPr>
            <a:xfrm>
              <a:off x="0" y="-76200"/>
              <a:ext cx="1784193" cy="1583705"/>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028700" y="1086520"/>
            <a:ext cx="12572339"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RESPONSIBILITIES</a:t>
            </a:r>
          </a:p>
        </p:txBody>
      </p:sp>
      <p:sp>
        <p:nvSpPr>
          <p:cNvPr id="13" name="Freeform 13"/>
          <p:cNvSpPr/>
          <p:nvPr/>
        </p:nvSpPr>
        <p:spPr>
          <a:xfrm>
            <a:off x="12450354" y="1076325"/>
            <a:ext cx="4193836" cy="3193716"/>
          </a:xfrm>
          <a:custGeom>
            <a:avLst/>
            <a:gdLst/>
            <a:ahLst/>
            <a:cxnLst/>
            <a:rect l="l" t="t" r="r" b="b"/>
            <a:pathLst>
              <a:path w="4193836" h="3193716">
                <a:moveTo>
                  <a:pt x="0" y="0"/>
                </a:moveTo>
                <a:lnTo>
                  <a:pt x="4193836" y="0"/>
                </a:lnTo>
                <a:lnTo>
                  <a:pt x="4193836" y="3193716"/>
                </a:lnTo>
                <a:lnTo>
                  <a:pt x="0" y="3193716"/>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819958" y="4986043"/>
            <a:ext cx="9642599" cy="1562137"/>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What are the responsibilities of the </a:t>
            </a:r>
          </a:p>
          <a:p>
            <a:pPr algn="l">
              <a:lnSpc>
                <a:spcPts val="6299"/>
              </a:lnSpc>
            </a:pPr>
            <a:r>
              <a:rPr lang="en-US" sz="4499" b="1">
                <a:solidFill>
                  <a:srgbClr val="FBFDFD"/>
                </a:solidFill>
                <a:latin typeface="Roboto Bold"/>
                <a:ea typeface="Roboto Bold"/>
                <a:cs typeface="Roboto Bold"/>
                <a:sym typeface="Roboto Bold"/>
              </a:rPr>
              <a:t>‘Bottom Girl?’</a:t>
            </a:r>
          </a:p>
        </p:txBody>
      </p:sp>
      <p:sp>
        <p:nvSpPr>
          <p:cNvPr id="15" name="TextBox 15"/>
          <p:cNvSpPr txBox="1"/>
          <p:nvPr/>
        </p:nvSpPr>
        <p:spPr>
          <a:xfrm>
            <a:off x="14165677" y="7838138"/>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grpSp>
        <p:nvGrpSpPr>
          <p:cNvPr id="5" name="Group 5"/>
          <p:cNvGrpSpPr/>
          <p:nvPr/>
        </p:nvGrpSpPr>
        <p:grpSpPr>
          <a:xfrm>
            <a:off x="1480713" y="2829305"/>
            <a:ext cx="5293915" cy="904943"/>
            <a:chOff x="0" y="0"/>
            <a:chExt cx="1394282" cy="238339"/>
          </a:xfrm>
        </p:grpSpPr>
        <p:sp>
          <p:nvSpPr>
            <p:cNvPr id="6" name="Freeform 6"/>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2806241"/>
            <a:ext cx="565825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Trafficking Duties</a:t>
            </a:r>
          </a:p>
        </p:txBody>
      </p:sp>
      <p:sp>
        <p:nvSpPr>
          <p:cNvPr id="9" name="TextBox 9"/>
          <p:cNvSpPr txBox="1"/>
          <p:nvPr/>
        </p:nvSpPr>
        <p:spPr>
          <a:xfrm>
            <a:off x="1480713" y="3603835"/>
            <a:ext cx="15635712"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Lures new victims by </a:t>
            </a:r>
            <a:r>
              <a:rPr lang="en-US" sz="4250" b="1">
                <a:solidFill>
                  <a:srgbClr val="FF5757"/>
                </a:solidFill>
                <a:latin typeface="Roboto Bold"/>
                <a:ea typeface="Roboto Bold"/>
                <a:cs typeface="Roboto Bold"/>
                <a:sym typeface="Roboto Bold"/>
              </a:rPr>
              <a:t>grooming recruits</a:t>
            </a:r>
            <a:r>
              <a:rPr lang="en-US" sz="4250" b="1">
                <a:solidFill>
                  <a:srgbClr val="004F59"/>
                </a:solidFill>
                <a:latin typeface="Roboto Bold"/>
                <a:ea typeface="Roboto Bold"/>
                <a:cs typeface="Roboto Bold"/>
                <a:sym typeface="Roboto Bold"/>
              </a:rPr>
              <a:t>.</a:t>
            </a:r>
          </a:p>
          <a:p>
            <a:pPr algn="l">
              <a:lnSpc>
                <a:spcPts val="6800"/>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2" name="TextBox 12"/>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3" name="Freeform 13"/>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30</a:t>
            </a:r>
          </a:p>
        </p:txBody>
      </p:sp>
      <p:grpSp>
        <p:nvGrpSpPr>
          <p:cNvPr id="5" name="Group 5"/>
          <p:cNvGrpSpPr/>
          <p:nvPr/>
        </p:nvGrpSpPr>
        <p:grpSpPr>
          <a:xfrm>
            <a:off x="1480713" y="2829305"/>
            <a:ext cx="5293915" cy="904943"/>
            <a:chOff x="0" y="0"/>
            <a:chExt cx="1394282" cy="238339"/>
          </a:xfrm>
        </p:grpSpPr>
        <p:sp>
          <p:nvSpPr>
            <p:cNvPr id="6" name="Freeform 6"/>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3603835"/>
            <a:ext cx="15635712"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Schedules </a:t>
            </a:r>
            <a:r>
              <a:rPr lang="en-US" sz="4250" b="1">
                <a:solidFill>
                  <a:srgbClr val="004F59"/>
                </a:solidFill>
                <a:latin typeface="Roboto Bold"/>
                <a:ea typeface="Roboto Bold"/>
                <a:cs typeface="Roboto Bold"/>
                <a:sym typeface="Roboto Bold"/>
              </a:rPr>
              <a:t>‘</a:t>
            </a:r>
            <a:r>
              <a:rPr lang="en-US" sz="4250" b="1">
                <a:solidFill>
                  <a:srgbClr val="FF5757"/>
                </a:solidFill>
                <a:latin typeface="Roboto Bold"/>
                <a:ea typeface="Roboto Bold"/>
                <a:cs typeface="Roboto Bold"/>
                <a:sym typeface="Roboto Bold"/>
              </a:rPr>
              <a:t>client</a:t>
            </a:r>
            <a:r>
              <a:rPr lang="en-US" sz="4250" b="1">
                <a:solidFill>
                  <a:srgbClr val="004F59"/>
                </a:solidFill>
                <a:latin typeface="Roboto Bold"/>
                <a:ea typeface="Roboto Bold"/>
                <a:cs typeface="Roboto Bold"/>
                <a:sym typeface="Roboto Bold"/>
              </a:rPr>
              <a:t>’ meetings.</a:t>
            </a:r>
          </a:p>
          <a:p>
            <a:pPr algn="l">
              <a:lnSpc>
                <a:spcPts val="6800"/>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Freeform 12"/>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80421" y="2806241"/>
            <a:ext cx="565825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Trafficking Duties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grpSp>
        <p:nvGrpSpPr>
          <p:cNvPr id="5" name="Group 5"/>
          <p:cNvGrpSpPr/>
          <p:nvPr/>
        </p:nvGrpSpPr>
        <p:grpSpPr>
          <a:xfrm>
            <a:off x="1480713" y="2829305"/>
            <a:ext cx="5293915" cy="904943"/>
            <a:chOff x="0" y="0"/>
            <a:chExt cx="1394282" cy="238339"/>
          </a:xfrm>
        </p:grpSpPr>
        <p:sp>
          <p:nvSpPr>
            <p:cNvPr id="6" name="Freeform 6"/>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3603835"/>
            <a:ext cx="15635712"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Schedules ‘client’ meetings.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Transports victims</a:t>
            </a:r>
            <a:r>
              <a:rPr lang="en-US" sz="4250" b="1">
                <a:solidFill>
                  <a:srgbClr val="004F59"/>
                </a:solidFill>
                <a:latin typeface="Roboto Bold"/>
                <a:ea typeface="Roboto Bold"/>
                <a:cs typeface="Roboto Bold"/>
                <a:sym typeface="Roboto Bold"/>
              </a:rPr>
              <a:t> to ‘clients.’</a:t>
            </a:r>
          </a:p>
          <a:p>
            <a:pPr algn="l">
              <a:lnSpc>
                <a:spcPts val="6800"/>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Freeform 12"/>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80421" y="2806241"/>
            <a:ext cx="565825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Trafficking Duties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grpSp>
        <p:nvGrpSpPr>
          <p:cNvPr id="5" name="Group 5"/>
          <p:cNvGrpSpPr/>
          <p:nvPr/>
        </p:nvGrpSpPr>
        <p:grpSpPr>
          <a:xfrm>
            <a:off x="1480713" y="2829305"/>
            <a:ext cx="5293915" cy="904943"/>
            <a:chOff x="0" y="0"/>
            <a:chExt cx="1394282" cy="238339"/>
          </a:xfrm>
        </p:grpSpPr>
        <p:sp>
          <p:nvSpPr>
            <p:cNvPr id="6" name="Freeform 6"/>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3603835"/>
            <a:ext cx="15635712"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Arranges ‘client’ meetings.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Transports victims to ‘clients.’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Collects money</a:t>
            </a:r>
            <a:r>
              <a:rPr lang="en-US" sz="4250" b="1">
                <a:solidFill>
                  <a:srgbClr val="004F59"/>
                </a:solidFill>
                <a:latin typeface="Roboto Bold"/>
                <a:ea typeface="Roboto Bold"/>
                <a:cs typeface="Roboto Bold"/>
                <a:sym typeface="Roboto Bold"/>
              </a:rPr>
              <a:t> from ‘clients’ for her trafficker.</a:t>
            </a:r>
          </a:p>
          <a:p>
            <a:pPr algn="l">
              <a:lnSpc>
                <a:spcPts val="6800"/>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Freeform 12"/>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80421" y="2806241"/>
            <a:ext cx="565825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Trafficking Duties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grpSp>
        <p:nvGrpSpPr>
          <p:cNvPr id="5" name="Group 5"/>
          <p:cNvGrpSpPr/>
          <p:nvPr/>
        </p:nvGrpSpPr>
        <p:grpSpPr>
          <a:xfrm>
            <a:off x="1480713" y="2829305"/>
            <a:ext cx="5293915" cy="904943"/>
            <a:chOff x="0" y="0"/>
            <a:chExt cx="1394282" cy="238339"/>
          </a:xfrm>
        </p:grpSpPr>
        <p:sp>
          <p:nvSpPr>
            <p:cNvPr id="6" name="Freeform 6"/>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3603835"/>
            <a:ext cx="15635712"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Schedules ‘client’ meetings.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Transports victims to ‘clients.’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Collects money from ‘clients’ for her trafficker.</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Disciplines victims</a:t>
            </a:r>
            <a:r>
              <a:rPr lang="en-US" sz="4250" b="1">
                <a:solidFill>
                  <a:srgbClr val="004F59"/>
                </a:solidFill>
                <a:latin typeface="Roboto Bold"/>
                <a:ea typeface="Roboto Bold"/>
                <a:cs typeface="Roboto Bold"/>
                <a:sym typeface="Roboto Bold"/>
              </a:rPr>
              <a:t> to enforce rules.</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Freeform 12"/>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80421" y="2806241"/>
            <a:ext cx="565825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Trafficking Duties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34</a:t>
            </a:r>
          </a:p>
        </p:txBody>
      </p:sp>
      <p:grpSp>
        <p:nvGrpSpPr>
          <p:cNvPr id="5" name="Group 5"/>
          <p:cNvGrpSpPr/>
          <p:nvPr/>
        </p:nvGrpSpPr>
        <p:grpSpPr>
          <a:xfrm>
            <a:off x="1480713" y="2829305"/>
            <a:ext cx="5293915" cy="904943"/>
            <a:chOff x="0" y="0"/>
            <a:chExt cx="1394282" cy="238339"/>
          </a:xfrm>
        </p:grpSpPr>
        <p:sp>
          <p:nvSpPr>
            <p:cNvPr id="6" name="Freeform 6"/>
            <p:cNvSpPr/>
            <p:nvPr/>
          </p:nvSpPr>
          <p:spPr>
            <a:xfrm>
              <a:off x="0" y="0"/>
              <a:ext cx="1394282" cy="238339"/>
            </a:xfrm>
            <a:custGeom>
              <a:avLst/>
              <a:gdLst/>
              <a:ahLst/>
              <a:cxnLst/>
              <a:rect l="l" t="t" r="r" b="b"/>
              <a:pathLst>
                <a:path w="1394282" h="238339">
                  <a:moveTo>
                    <a:pt x="0" y="0"/>
                  </a:moveTo>
                  <a:lnTo>
                    <a:pt x="1394282" y="0"/>
                  </a:lnTo>
                  <a:lnTo>
                    <a:pt x="139428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9428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3603835"/>
            <a:ext cx="15635712" cy="5099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Lures new victims by grooming recruits.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Arranges ‘client’ meetings.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Transports victims to ‘clients.’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Collects money from ‘clients’ for her trafficker.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Disciplines victims to enforce rules.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Posts bail for her trafficker &amp; others.</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2614478"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BOTTOM RESPONSIBILITY</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Freeform 12"/>
          <p:cNvSpPr/>
          <p:nvPr/>
        </p:nvSpPr>
        <p:spPr>
          <a:xfrm>
            <a:off x="14096560" y="1028700"/>
            <a:ext cx="3162740" cy="2807866"/>
          </a:xfrm>
          <a:custGeom>
            <a:avLst/>
            <a:gdLst/>
            <a:ahLst/>
            <a:cxnLst/>
            <a:rect l="l" t="t" r="r" b="b"/>
            <a:pathLst>
              <a:path w="3162740" h="2807866">
                <a:moveTo>
                  <a:pt x="0" y="0"/>
                </a:moveTo>
                <a:lnTo>
                  <a:pt x="3162740" y="0"/>
                </a:lnTo>
                <a:lnTo>
                  <a:pt x="3162740" y="2807866"/>
                </a:lnTo>
                <a:lnTo>
                  <a:pt x="0" y="2807866"/>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80421" y="2806241"/>
            <a:ext cx="565825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Trafficking Duties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66438" y="4549386"/>
            <a:ext cx="16380846"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Manipulating someone by giving attention, affection, compliments, or gifts to gain power in the relationship.</a:t>
            </a:r>
          </a:p>
        </p:txBody>
      </p:sp>
      <p:grpSp>
        <p:nvGrpSpPr>
          <p:cNvPr id="9" name="Group 9"/>
          <p:cNvGrpSpPr/>
          <p:nvPr/>
        </p:nvGrpSpPr>
        <p:grpSpPr>
          <a:xfrm>
            <a:off x="1480713" y="3637496"/>
            <a:ext cx="6285570" cy="904943"/>
            <a:chOff x="0" y="0"/>
            <a:chExt cx="1655459" cy="238339"/>
          </a:xfrm>
        </p:grpSpPr>
        <p:sp>
          <p:nvSpPr>
            <p:cNvPr id="10" name="Freeform 10"/>
            <p:cNvSpPr/>
            <p:nvPr/>
          </p:nvSpPr>
          <p:spPr>
            <a:xfrm>
              <a:off x="0" y="0"/>
              <a:ext cx="1655459" cy="238339"/>
            </a:xfrm>
            <a:custGeom>
              <a:avLst/>
              <a:gdLst/>
              <a:ahLst/>
              <a:cxnLst/>
              <a:rect l="l" t="t" r="r" b="b"/>
              <a:pathLst>
                <a:path w="1655459" h="238339">
                  <a:moveTo>
                    <a:pt x="0" y="0"/>
                  </a:moveTo>
                  <a:lnTo>
                    <a:pt x="1655459" y="0"/>
                  </a:lnTo>
                  <a:lnTo>
                    <a:pt x="165545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5545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LOVE BOMBING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35</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648742" y="5068775"/>
            <a:ext cx="14184866" cy="1701408"/>
            <a:chOff x="0" y="0"/>
            <a:chExt cx="3735932" cy="448107"/>
          </a:xfrm>
        </p:grpSpPr>
        <p:sp>
          <p:nvSpPr>
            <p:cNvPr id="5" name="Freeform 5"/>
            <p:cNvSpPr/>
            <p:nvPr/>
          </p:nvSpPr>
          <p:spPr>
            <a:xfrm>
              <a:off x="0" y="0"/>
              <a:ext cx="3735932" cy="448107"/>
            </a:xfrm>
            <a:custGeom>
              <a:avLst/>
              <a:gdLst/>
              <a:ahLst/>
              <a:cxnLst/>
              <a:rect l="l" t="t" r="r" b="b"/>
              <a:pathLst>
                <a:path w="3735932" h="448107">
                  <a:moveTo>
                    <a:pt x="0" y="0"/>
                  </a:moveTo>
                  <a:lnTo>
                    <a:pt x="3735932" y="0"/>
                  </a:lnTo>
                  <a:lnTo>
                    <a:pt x="3735932" y="448107"/>
                  </a:lnTo>
                  <a:lnTo>
                    <a:pt x="0" y="448107"/>
                  </a:lnTo>
                  <a:close/>
                </a:path>
              </a:pathLst>
            </a:custGeom>
            <a:solidFill>
              <a:srgbClr val="303030"/>
            </a:solidFill>
          </p:spPr>
          <p:txBody>
            <a:bodyPr/>
            <a:lstStyle/>
            <a:p>
              <a:endParaRPr lang="en-US"/>
            </a:p>
          </p:txBody>
        </p:sp>
        <p:sp>
          <p:nvSpPr>
            <p:cNvPr id="6" name="TextBox 6"/>
            <p:cNvSpPr txBox="1"/>
            <p:nvPr/>
          </p:nvSpPr>
          <p:spPr>
            <a:xfrm>
              <a:off x="0" y="-76200"/>
              <a:ext cx="3735932" cy="524307"/>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1857777" y="1233147"/>
            <a:ext cx="5258648" cy="3129903"/>
            <a:chOff x="0" y="0"/>
            <a:chExt cx="1430286" cy="851295"/>
          </a:xfrm>
        </p:grpSpPr>
        <p:sp>
          <p:nvSpPr>
            <p:cNvPr id="9" name="Freeform 9"/>
            <p:cNvSpPr/>
            <p:nvPr/>
          </p:nvSpPr>
          <p:spPr>
            <a:xfrm>
              <a:off x="0" y="0"/>
              <a:ext cx="1430286" cy="851295"/>
            </a:xfrm>
            <a:custGeom>
              <a:avLst/>
              <a:gdLst/>
              <a:ahLst/>
              <a:cxnLst/>
              <a:rect l="l" t="t" r="r" b="b"/>
              <a:pathLst>
                <a:path w="1430286" h="851295">
                  <a:moveTo>
                    <a:pt x="0" y="0"/>
                  </a:moveTo>
                  <a:lnTo>
                    <a:pt x="1430286" y="0"/>
                  </a:lnTo>
                  <a:lnTo>
                    <a:pt x="1430286" y="851295"/>
                  </a:lnTo>
                  <a:lnTo>
                    <a:pt x="0" y="851295"/>
                  </a:lnTo>
                  <a:close/>
                </a:path>
              </a:pathLst>
            </a:custGeom>
            <a:solidFill>
              <a:srgbClr val="FFFFFF"/>
            </a:solidFill>
          </p:spPr>
          <p:txBody>
            <a:bodyPr/>
            <a:lstStyle/>
            <a:p>
              <a:endParaRPr lang="en-US"/>
            </a:p>
          </p:txBody>
        </p:sp>
        <p:sp>
          <p:nvSpPr>
            <p:cNvPr id="10" name="TextBox 10"/>
            <p:cNvSpPr txBox="1"/>
            <p:nvPr/>
          </p:nvSpPr>
          <p:spPr>
            <a:xfrm>
              <a:off x="0" y="-76200"/>
              <a:ext cx="1430286" cy="92749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982124" y="5090830"/>
            <a:ext cx="13851485" cy="1562047"/>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can emotional abuse cause a recruiter to target their friends or peers?</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Freeform 13"/>
          <p:cNvSpPr/>
          <p:nvPr/>
        </p:nvSpPr>
        <p:spPr>
          <a:xfrm>
            <a:off x="12042251" y="1432039"/>
            <a:ext cx="4889701" cy="2732120"/>
          </a:xfrm>
          <a:custGeom>
            <a:avLst/>
            <a:gdLst/>
            <a:ahLst/>
            <a:cxnLst/>
            <a:rect l="l" t="t" r="r" b="b"/>
            <a:pathLst>
              <a:path w="4889701" h="2732120">
                <a:moveTo>
                  <a:pt x="0" y="0"/>
                </a:moveTo>
                <a:lnTo>
                  <a:pt x="4889700" y="0"/>
                </a:lnTo>
                <a:lnTo>
                  <a:pt x="4889700" y="2732120"/>
                </a:lnTo>
                <a:lnTo>
                  <a:pt x="0" y="2732120"/>
                </a:lnTo>
                <a:lnTo>
                  <a:pt x="0" y="0"/>
                </a:lnTo>
                <a:close/>
              </a:path>
            </a:pathLst>
          </a:custGeom>
          <a:blipFill>
            <a:blip r:embed="rId5"/>
            <a:stretch>
              <a:fillRect/>
            </a:stretch>
          </a:blipFill>
        </p:spPr>
        <p:txBody>
          <a:bodyPr/>
          <a:lstStyle/>
          <a:p>
            <a:endParaRPr lang="en-US"/>
          </a:p>
        </p:txBody>
      </p:sp>
      <p:sp>
        <p:nvSpPr>
          <p:cNvPr id="14" name="TextBox 14"/>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EMOTIONAL ABUSE</a:t>
            </a:r>
          </a:p>
        </p:txBody>
      </p:sp>
      <p:sp>
        <p:nvSpPr>
          <p:cNvPr id="15" name="TextBox 15"/>
          <p:cNvSpPr txBox="1"/>
          <p:nvPr/>
        </p:nvSpPr>
        <p:spPr>
          <a:xfrm>
            <a:off x="14263533" y="7914338"/>
            <a:ext cx="2711885"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6069621"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Manipulating someone by switching between abuse and acts of kindness or affection to create a deep emotional attachment. </a:t>
            </a:r>
          </a:p>
        </p:txBody>
      </p:sp>
      <p:grpSp>
        <p:nvGrpSpPr>
          <p:cNvPr id="9" name="Group 9"/>
          <p:cNvGrpSpPr/>
          <p:nvPr/>
        </p:nvGrpSpPr>
        <p:grpSpPr>
          <a:xfrm>
            <a:off x="1480713" y="3637496"/>
            <a:ext cx="7424433" cy="904943"/>
            <a:chOff x="0" y="0"/>
            <a:chExt cx="1955406" cy="238339"/>
          </a:xfrm>
        </p:grpSpPr>
        <p:sp>
          <p:nvSpPr>
            <p:cNvPr id="10" name="Freeform 10"/>
            <p:cNvSpPr/>
            <p:nvPr/>
          </p:nvSpPr>
          <p:spPr>
            <a:xfrm>
              <a:off x="0" y="0"/>
              <a:ext cx="1955406" cy="238339"/>
            </a:xfrm>
            <a:custGeom>
              <a:avLst/>
              <a:gdLst/>
              <a:ahLst/>
              <a:cxnLst/>
              <a:rect l="l" t="t" r="r" b="b"/>
              <a:pathLst>
                <a:path w="1955406" h="238339">
                  <a:moveTo>
                    <a:pt x="0" y="0"/>
                  </a:moveTo>
                  <a:lnTo>
                    <a:pt x="1955406" y="0"/>
                  </a:lnTo>
                  <a:lnTo>
                    <a:pt x="1955406"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955406"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92928" cy="1028648"/>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TRAUMA BONDING</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37</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690530"/>
            <a:ext cx="8822274" cy="904943"/>
            <a:chOff x="0" y="0"/>
            <a:chExt cx="2323562" cy="238339"/>
          </a:xfrm>
        </p:grpSpPr>
        <p:sp>
          <p:nvSpPr>
            <p:cNvPr id="5" name="Freeform 5"/>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3783882"/>
            <a:ext cx="16800747"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Grooming</a:t>
            </a:r>
            <a:r>
              <a:rPr lang="en-US" sz="4250" b="1">
                <a:solidFill>
                  <a:srgbClr val="004F59"/>
                </a:solidFill>
                <a:latin typeface="Roboto Bold"/>
                <a:ea typeface="Roboto Bold"/>
                <a:cs typeface="Roboto Bold"/>
                <a:sym typeface="Roboto Bold"/>
              </a:rPr>
              <a:t>: Predators give gifts, attention, and affection while fulfilling other unmet needs to create a love bond. </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700102"/>
            <a:ext cx="8720564"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Cycles of Reward &amp; Punishment</a:t>
            </a:r>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38</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690530"/>
            <a:ext cx="8822274" cy="904943"/>
            <a:chOff x="0" y="0"/>
            <a:chExt cx="2323562" cy="238339"/>
          </a:xfrm>
        </p:grpSpPr>
        <p:sp>
          <p:nvSpPr>
            <p:cNvPr id="5" name="Freeform 5"/>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3783882"/>
            <a:ext cx="16800747" cy="3311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Grooming: Predators give gifts, attention, and affection while fulfilling other unmet needs to create a love bond.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Abuse</a:t>
            </a:r>
            <a:r>
              <a:rPr lang="en-US" sz="4250" b="1">
                <a:solidFill>
                  <a:srgbClr val="004F59"/>
                </a:solidFill>
                <a:latin typeface="Roboto Bold"/>
                <a:ea typeface="Roboto Bold"/>
                <a:cs typeface="Roboto Bold"/>
                <a:sym typeface="Roboto Bold"/>
              </a:rPr>
              <a:t>: Traffickers then gain control through fear, using physical and psychological abuse to enforce obedience.</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2" name="TextBox 12"/>
          <p:cNvSpPr txBox="1"/>
          <p:nvPr/>
        </p:nvSpPr>
        <p:spPr>
          <a:xfrm>
            <a:off x="1546446" y="2700102"/>
            <a:ext cx="8720564"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Cycles of Reward &amp; Punishment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FFFFFF"/>
                </a:solidFill>
                <a:latin typeface="Roboto"/>
                <a:ea typeface="Roboto"/>
                <a:cs typeface="Roboto"/>
                <a:sym typeface="Roboto"/>
              </a:rPr>
              <a:t>©2025 Walking Wise</a:t>
            </a:r>
          </a:p>
        </p:txBody>
      </p:sp>
      <p:sp>
        <p:nvSpPr>
          <p:cNvPr id="15" name="Freeform 15"/>
          <p:cNvSpPr/>
          <p:nvPr/>
        </p:nvSpPr>
        <p:spPr>
          <a:xfrm>
            <a:off x="2204909" y="2832478"/>
            <a:ext cx="6096922" cy="6261047"/>
          </a:xfrm>
          <a:custGeom>
            <a:avLst/>
            <a:gdLst/>
            <a:ahLst/>
            <a:cxnLst/>
            <a:rect l="l" t="t" r="r" b="b"/>
            <a:pathLst>
              <a:path w="6096922" h="6261047">
                <a:moveTo>
                  <a:pt x="0" y="0"/>
                </a:moveTo>
                <a:lnTo>
                  <a:pt x="6096922" y="0"/>
                </a:lnTo>
                <a:lnTo>
                  <a:pt x="6096922" y="6261047"/>
                </a:lnTo>
                <a:lnTo>
                  <a:pt x="0" y="626104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690530"/>
            <a:ext cx="8822274" cy="904943"/>
            <a:chOff x="0" y="0"/>
            <a:chExt cx="2323562" cy="238339"/>
          </a:xfrm>
        </p:grpSpPr>
        <p:sp>
          <p:nvSpPr>
            <p:cNvPr id="5" name="Freeform 5"/>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865082" y="3783882"/>
            <a:ext cx="16800747" cy="4835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Grooming: Predators give gifts, attention, and affection while fulfilling other unmet needs to create a love bond. </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Abuse: Traffickers then gain control through fear, using physical and psychological abuse to enforce obedience.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Trauma Bond</a:t>
            </a:r>
            <a:r>
              <a:rPr lang="en-US" sz="4250" b="1">
                <a:solidFill>
                  <a:srgbClr val="004F59"/>
                </a:solidFill>
                <a:latin typeface="Roboto Bold"/>
                <a:ea typeface="Roboto Bold"/>
                <a:cs typeface="Roboto Bold"/>
                <a:sym typeface="Roboto Bold"/>
              </a:rPr>
              <a:t>: Victims develop a sense of loyalty toward their trafficker, causing them to comply with orders instead of making their own decisions.</a:t>
            </a:r>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2" name="TextBox 12"/>
          <p:cNvSpPr txBox="1"/>
          <p:nvPr/>
        </p:nvSpPr>
        <p:spPr>
          <a:xfrm>
            <a:off x="1546446" y="2700102"/>
            <a:ext cx="8720564"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Cycles of Reward &amp; Punishment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Abusing one’s position of power against a vulnerable person, often for personal gain or money.</a:t>
            </a:r>
          </a:p>
        </p:txBody>
      </p:sp>
      <p:grpSp>
        <p:nvGrpSpPr>
          <p:cNvPr id="9" name="Group 9"/>
          <p:cNvGrpSpPr/>
          <p:nvPr/>
        </p:nvGrpSpPr>
        <p:grpSpPr>
          <a:xfrm>
            <a:off x="1480713" y="3637496"/>
            <a:ext cx="6192221" cy="904943"/>
            <a:chOff x="0" y="0"/>
            <a:chExt cx="1630873" cy="238339"/>
          </a:xfrm>
        </p:grpSpPr>
        <p:sp>
          <p:nvSpPr>
            <p:cNvPr id="10" name="Freeform 10"/>
            <p:cNvSpPr/>
            <p:nvPr/>
          </p:nvSpPr>
          <p:spPr>
            <a:xfrm>
              <a:off x="0" y="0"/>
              <a:ext cx="1630873" cy="238339"/>
            </a:xfrm>
            <a:custGeom>
              <a:avLst/>
              <a:gdLst/>
              <a:ahLst/>
              <a:cxnLst/>
              <a:rect l="l" t="t" r="r" b="b"/>
              <a:pathLst>
                <a:path w="1630873" h="238339">
                  <a:moveTo>
                    <a:pt x="0" y="0"/>
                  </a:moveTo>
                  <a:lnTo>
                    <a:pt x="1630873" y="0"/>
                  </a:lnTo>
                  <a:lnTo>
                    <a:pt x="1630873"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630873"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EXPLOITATION</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41</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6672" y="364114"/>
            <a:ext cx="17574656" cy="9558772"/>
            <a:chOff x="0" y="0"/>
            <a:chExt cx="5540031" cy="3013197"/>
          </a:xfrm>
        </p:grpSpPr>
        <p:sp>
          <p:nvSpPr>
            <p:cNvPr id="3" name="Freeform 3"/>
            <p:cNvSpPr/>
            <p:nvPr/>
          </p:nvSpPr>
          <p:spPr>
            <a:xfrm>
              <a:off x="0" y="0"/>
              <a:ext cx="5540031" cy="3013197"/>
            </a:xfrm>
            <a:custGeom>
              <a:avLst/>
              <a:gdLst/>
              <a:ahLst/>
              <a:cxnLst/>
              <a:rect l="l" t="t" r="r" b="b"/>
              <a:pathLst>
                <a:path w="5540031" h="3013197">
                  <a:moveTo>
                    <a:pt x="0" y="0"/>
                  </a:moveTo>
                  <a:lnTo>
                    <a:pt x="5540031" y="0"/>
                  </a:lnTo>
                  <a:lnTo>
                    <a:pt x="5540031" y="3013197"/>
                  </a:lnTo>
                  <a:lnTo>
                    <a:pt x="0" y="3013197"/>
                  </a:lnTo>
                  <a:close/>
                </a:path>
              </a:pathLst>
            </a:custGeom>
            <a:solidFill>
              <a:srgbClr val="68D2DF"/>
            </a:solidFill>
          </p:spPr>
          <p:txBody>
            <a:bodyPr/>
            <a:lstStyle/>
            <a:p>
              <a:endParaRPr lang="en-US"/>
            </a:p>
          </p:txBody>
        </p:sp>
      </p:grpSp>
      <p:grpSp>
        <p:nvGrpSpPr>
          <p:cNvPr id="4" name="Group 4"/>
          <p:cNvGrpSpPr/>
          <p:nvPr/>
        </p:nvGrpSpPr>
        <p:grpSpPr>
          <a:xfrm>
            <a:off x="1480713" y="4850759"/>
            <a:ext cx="11680636" cy="1902827"/>
            <a:chOff x="0" y="0"/>
            <a:chExt cx="3076381" cy="501156"/>
          </a:xfrm>
        </p:grpSpPr>
        <p:sp>
          <p:nvSpPr>
            <p:cNvPr id="5" name="Freeform 5"/>
            <p:cNvSpPr/>
            <p:nvPr/>
          </p:nvSpPr>
          <p:spPr>
            <a:xfrm>
              <a:off x="0" y="0"/>
              <a:ext cx="3076381" cy="501156"/>
            </a:xfrm>
            <a:custGeom>
              <a:avLst/>
              <a:gdLst/>
              <a:ahLst/>
              <a:cxnLst/>
              <a:rect l="l" t="t" r="r" b="b"/>
              <a:pathLst>
                <a:path w="3076381" h="501156">
                  <a:moveTo>
                    <a:pt x="0" y="0"/>
                  </a:moveTo>
                  <a:lnTo>
                    <a:pt x="3076381" y="0"/>
                  </a:lnTo>
                  <a:lnTo>
                    <a:pt x="3076381" y="501156"/>
                  </a:lnTo>
                  <a:lnTo>
                    <a:pt x="0" y="501156"/>
                  </a:lnTo>
                  <a:close/>
                </a:path>
              </a:pathLst>
            </a:custGeom>
            <a:solidFill>
              <a:srgbClr val="303030"/>
            </a:solidFill>
          </p:spPr>
          <p:txBody>
            <a:bodyPr/>
            <a:lstStyle/>
            <a:p>
              <a:endParaRPr lang="en-US"/>
            </a:p>
          </p:txBody>
        </p:sp>
        <p:sp>
          <p:nvSpPr>
            <p:cNvPr id="6" name="TextBox 6"/>
            <p:cNvSpPr txBox="1"/>
            <p:nvPr/>
          </p:nvSpPr>
          <p:spPr>
            <a:xfrm>
              <a:off x="0" y="-76200"/>
              <a:ext cx="3076381" cy="577356"/>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150491" y="1109322"/>
            <a:ext cx="10787823"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sp>
        <p:nvSpPr>
          <p:cNvPr id="9" name="TextBox 9"/>
          <p:cNvSpPr txBox="1"/>
          <p:nvPr/>
        </p:nvSpPr>
        <p:spPr>
          <a:xfrm>
            <a:off x="1793784" y="4897363"/>
            <a:ext cx="11095066" cy="1666984"/>
          </a:xfrm>
          <a:prstGeom prst="rect">
            <a:avLst/>
          </a:prstGeom>
        </p:spPr>
        <p:txBody>
          <a:bodyPr lIns="0" tIns="0" rIns="0" bIns="0" rtlCol="0" anchor="t">
            <a:spAutoFit/>
          </a:bodyPr>
          <a:lstStyle/>
          <a:p>
            <a:pPr algn="l">
              <a:lnSpc>
                <a:spcPts val="6749"/>
              </a:lnSpc>
            </a:pPr>
            <a:r>
              <a:rPr lang="en-US" sz="4499" b="1">
                <a:solidFill>
                  <a:srgbClr val="FBFDFD"/>
                </a:solidFill>
                <a:latin typeface="Roboto Bold"/>
                <a:ea typeface="Roboto Bold"/>
                <a:cs typeface="Roboto Bold"/>
                <a:sym typeface="Roboto Bold"/>
              </a:rPr>
              <a:t>Why do pimps instigate rivalries among the women they control?</a:t>
            </a:r>
          </a:p>
        </p:txBody>
      </p:sp>
      <p:grpSp>
        <p:nvGrpSpPr>
          <p:cNvPr id="10" name="Group 10"/>
          <p:cNvGrpSpPr/>
          <p:nvPr/>
        </p:nvGrpSpPr>
        <p:grpSpPr>
          <a:xfrm>
            <a:off x="12538604" y="1028700"/>
            <a:ext cx="4720696" cy="3554084"/>
            <a:chOff x="0" y="0"/>
            <a:chExt cx="1428188" cy="1075244"/>
          </a:xfrm>
        </p:grpSpPr>
        <p:sp>
          <p:nvSpPr>
            <p:cNvPr id="11" name="Freeform 11"/>
            <p:cNvSpPr/>
            <p:nvPr/>
          </p:nvSpPr>
          <p:spPr>
            <a:xfrm>
              <a:off x="0" y="0"/>
              <a:ext cx="1428188" cy="1075244"/>
            </a:xfrm>
            <a:custGeom>
              <a:avLst/>
              <a:gdLst/>
              <a:ahLst/>
              <a:cxnLst/>
              <a:rect l="l" t="t" r="r" b="b"/>
              <a:pathLst>
                <a:path w="1428188" h="1075244">
                  <a:moveTo>
                    <a:pt x="0" y="0"/>
                  </a:moveTo>
                  <a:lnTo>
                    <a:pt x="1428188" y="0"/>
                  </a:lnTo>
                  <a:lnTo>
                    <a:pt x="1428188" y="1075244"/>
                  </a:lnTo>
                  <a:lnTo>
                    <a:pt x="0" y="1075244"/>
                  </a:lnTo>
                  <a:close/>
                </a:path>
              </a:pathLst>
            </a:custGeom>
            <a:solidFill>
              <a:srgbClr val="FFFFFF"/>
            </a:solidFill>
          </p:spPr>
          <p:txBody>
            <a:bodyPr/>
            <a:lstStyle/>
            <a:p>
              <a:endParaRPr lang="en-US"/>
            </a:p>
          </p:txBody>
        </p:sp>
        <p:sp>
          <p:nvSpPr>
            <p:cNvPr id="12" name="TextBox 12"/>
            <p:cNvSpPr txBox="1"/>
            <p:nvPr/>
          </p:nvSpPr>
          <p:spPr>
            <a:xfrm>
              <a:off x="0" y="-76200"/>
              <a:ext cx="1428188" cy="1151444"/>
            </a:xfrm>
            <a:prstGeom prst="rect">
              <a:avLst/>
            </a:prstGeom>
          </p:spPr>
          <p:txBody>
            <a:bodyPr lIns="50800" tIns="50800" rIns="50800" bIns="50800" rtlCol="0" anchor="ctr"/>
            <a:lstStyle/>
            <a:p>
              <a:pPr algn="ctr">
                <a:lnSpc>
                  <a:spcPts val="3074"/>
                </a:lnSpc>
              </a:pPr>
              <a:endParaRPr/>
            </a:p>
          </p:txBody>
        </p:sp>
      </p:grpSp>
      <p:sp>
        <p:nvSpPr>
          <p:cNvPr id="13" name="Freeform 13"/>
          <p:cNvSpPr/>
          <p:nvPr/>
        </p:nvSpPr>
        <p:spPr>
          <a:xfrm>
            <a:off x="12697583" y="1208139"/>
            <a:ext cx="4285246" cy="2788706"/>
          </a:xfrm>
          <a:custGeom>
            <a:avLst/>
            <a:gdLst/>
            <a:ahLst/>
            <a:cxnLst/>
            <a:rect l="l" t="t" r="r" b="b"/>
            <a:pathLst>
              <a:path w="4285246" h="2788706">
                <a:moveTo>
                  <a:pt x="0" y="0"/>
                </a:moveTo>
                <a:lnTo>
                  <a:pt x="4285246" y="0"/>
                </a:lnTo>
                <a:lnTo>
                  <a:pt x="4285246" y="2788706"/>
                </a:lnTo>
                <a:lnTo>
                  <a:pt x="0" y="2788706"/>
                </a:lnTo>
                <a:lnTo>
                  <a:pt x="0" y="0"/>
                </a:lnTo>
                <a:close/>
              </a:path>
            </a:pathLst>
          </a:custGeom>
          <a:blipFill>
            <a:blip r:embed="rId4"/>
            <a:stretch>
              <a:fillRect/>
            </a:stretch>
          </a:blipFill>
        </p:spPr>
        <p:txBody>
          <a:bodyPr/>
          <a:lstStyle/>
          <a:p>
            <a:endParaRPr lang="en-US"/>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5" name="TextBox 15"/>
          <p:cNvSpPr txBox="1"/>
          <p:nvPr/>
        </p:nvSpPr>
        <p:spPr>
          <a:xfrm>
            <a:off x="14165677" y="7838138"/>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43</a:t>
            </a:r>
          </a:p>
        </p:txBody>
      </p:sp>
      <p:grpSp>
        <p:nvGrpSpPr>
          <p:cNvPr id="6" name="Group 6"/>
          <p:cNvGrpSpPr/>
          <p:nvPr/>
        </p:nvGrpSpPr>
        <p:grpSpPr>
          <a:xfrm>
            <a:off x="1480713" y="3019805"/>
            <a:ext cx="4638297" cy="904943"/>
            <a:chOff x="0" y="0"/>
            <a:chExt cx="1221609" cy="238339"/>
          </a:xfrm>
        </p:grpSpPr>
        <p:sp>
          <p:nvSpPr>
            <p:cNvPr id="7" name="Freeform 7"/>
            <p:cNvSpPr/>
            <p:nvPr/>
          </p:nvSpPr>
          <p:spPr>
            <a:xfrm>
              <a:off x="0" y="0"/>
              <a:ext cx="1221609" cy="238339"/>
            </a:xfrm>
            <a:custGeom>
              <a:avLst/>
              <a:gdLst/>
              <a:ahLst/>
              <a:cxnLst/>
              <a:rect l="l" t="t" r="r" b="b"/>
              <a:pathLst>
                <a:path w="1221609" h="238339">
                  <a:moveTo>
                    <a:pt x="0" y="0"/>
                  </a:moveTo>
                  <a:lnTo>
                    <a:pt x="1221609" y="0"/>
                  </a:lnTo>
                  <a:lnTo>
                    <a:pt x="1221609" y="238339"/>
                  </a:lnTo>
                  <a:lnTo>
                    <a:pt x="0" y="238339"/>
                  </a:lnTo>
                  <a:close/>
                </a:path>
              </a:pathLst>
            </a:custGeom>
            <a:solidFill>
              <a:srgbClr val="303030"/>
            </a:solidFill>
          </p:spPr>
          <p:txBody>
            <a:bodyPr/>
            <a:lstStyle/>
            <a:p>
              <a:endParaRPr lang="en-US"/>
            </a:p>
          </p:txBody>
        </p:sp>
        <p:sp>
          <p:nvSpPr>
            <p:cNvPr id="8" name="TextBox 8"/>
            <p:cNvSpPr txBox="1"/>
            <p:nvPr/>
          </p:nvSpPr>
          <p:spPr>
            <a:xfrm>
              <a:off x="0" y="-76200"/>
              <a:ext cx="1221609" cy="31453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780421" y="3038851"/>
            <a:ext cx="480729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Increase Profit</a:t>
            </a:r>
          </a:p>
        </p:txBody>
      </p:sp>
      <p:sp>
        <p:nvSpPr>
          <p:cNvPr id="10" name="TextBox 10"/>
          <p:cNvSpPr txBox="1"/>
          <p:nvPr/>
        </p:nvSpPr>
        <p:spPr>
          <a:xfrm>
            <a:off x="1137813" y="4141245"/>
            <a:ext cx="16371815" cy="206388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Flaunting the ‘Bottom Girl’ as living an envious lifestyle encourages others to </a:t>
            </a:r>
            <a:r>
              <a:rPr lang="en-US" sz="4250" b="1">
                <a:solidFill>
                  <a:srgbClr val="FF5757"/>
                </a:solidFill>
                <a:latin typeface="Roboto Bold"/>
                <a:ea typeface="Roboto Bold"/>
                <a:cs typeface="Roboto Bold"/>
                <a:sym typeface="Roboto Bold"/>
              </a:rPr>
              <a:t>want her position of authority</a:t>
            </a:r>
            <a:r>
              <a:rPr lang="en-US" sz="4250" b="1">
                <a:solidFill>
                  <a:srgbClr val="004F59"/>
                </a:solidFill>
                <a:latin typeface="Roboto Bold"/>
                <a:ea typeface="Roboto Bold"/>
                <a:cs typeface="Roboto Bold"/>
                <a:sym typeface="Roboto Bold"/>
              </a:rPr>
              <a:t>.</a:t>
            </a:r>
          </a:p>
          <a:p>
            <a:pPr algn="l">
              <a:lnSpc>
                <a:spcPts val="2200"/>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44</a:t>
            </a:r>
          </a:p>
        </p:txBody>
      </p:sp>
      <p:sp>
        <p:nvSpPr>
          <p:cNvPr id="6" name="TextBox 6"/>
          <p:cNvSpPr txBox="1"/>
          <p:nvPr/>
        </p:nvSpPr>
        <p:spPr>
          <a:xfrm>
            <a:off x="1137813" y="4141245"/>
            <a:ext cx="16371815" cy="352131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Flaunting the ‘Bottom Girl’ as living an envious lifestyle encourages others to want her position of authority.</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Displaying favoritism creates jealousy, </a:t>
            </a:r>
            <a:r>
              <a:rPr lang="en-US" sz="4250" b="1">
                <a:solidFill>
                  <a:srgbClr val="FF5757"/>
                </a:solidFill>
                <a:latin typeface="Roboto Bold"/>
                <a:ea typeface="Roboto Bold"/>
                <a:cs typeface="Roboto Bold"/>
                <a:sym typeface="Roboto Bold"/>
              </a:rPr>
              <a:t>motivating individuals to compete</a:t>
            </a:r>
            <a:r>
              <a:rPr lang="en-US" sz="4250" b="1">
                <a:solidFill>
                  <a:srgbClr val="004F59"/>
                </a:solidFill>
                <a:latin typeface="Roboto Bold"/>
                <a:ea typeface="Roboto Bold"/>
                <a:cs typeface="Roboto Bold"/>
                <a:sym typeface="Roboto Bold"/>
              </a:rPr>
              <a:t> for the favored role.</a:t>
            </a:r>
          </a:p>
          <a:p>
            <a:pPr algn="l">
              <a:lnSpc>
                <a:spcPts val="2200"/>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480713" y="3019805"/>
            <a:ext cx="4638297" cy="904943"/>
            <a:chOff x="0" y="0"/>
            <a:chExt cx="1221609" cy="238339"/>
          </a:xfrm>
        </p:grpSpPr>
        <p:sp>
          <p:nvSpPr>
            <p:cNvPr id="9" name="Freeform 9"/>
            <p:cNvSpPr/>
            <p:nvPr/>
          </p:nvSpPr>
          <p:spPr>
            <a:xfrm>
              <a:off x="0" y="0"/>
              <a:ext cx="1221609" cy="238339"/>
            </a:xfrm>
            <a:custGeom>
              <a:avLst/>
              <a:gdLst/>
              <a:ahLst/>
              <a:cxnLst/>
              <a:rect l="l" t="t" r="r" b="b"/>
              <a:pathLst>
                <a:path w="1221609" h="238339">
                  <a:moveTo>
                    <a:pt x="0" y="0"/>
                  </a:moveTo>
                  <a:lnTo>
                    <a:pt x="1221609" y="0"/>
                  </a:lnTo>
                  <a:lnTo>
                    <a:pt x="122160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22160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480729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Increase Profit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RIVALRY</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45</a:t>
            </a:r>
          </a:p>
        </p:txBody>
      </p:sp>
      <p:sp>
        <p:nvSpPr>
          <p:cNvPr id="6" name="TextBox 6"/>
          <p:cNvSpPr txBox="1"/>
          <p:nvPr/>
        </p:nvSpPr>
        <p:spPr>
          <a:xfrm>
            <a:off x="1137813" y="4141245"/>
            <a:ext cx="16371815" cy="411189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Flaunting the ‘Bottom Girl’ as living an envious lifestyle encourages others to want her position of authority.</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Displaying favoritism creates jealousy, motivating individuals to compete for the favored role.</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trafficker exploits this rivalry to motivate others to work harder to </a:t>
            </a:r>
            <a:r>
              <a:rPr lang="en-US" sz="4250" b="1">
                <a:solidFill>
                  <a:srgbClr val="FF5757"/>
                </a:solidFill>
                <a:latin typeface="Roboto Bold"/>
                <a:ea typeface="Roboto Bold"/>
                <a:cs typeface="Roboto Bold"/>
                <a:sym typeface="Roboto Bold"/>
              </a:rPr>
              <a:t>make more money for him</a:t>
            </a:r>
            <a:r>
              <a:rPr lang="en-US" sz="4250" b="1">
                <a:solidFill>
                  <a:srgbClr val="004F59"/>
                </a:solidFill>
                <a:latin typeface="Roboto Bold"/>
                <a:ea typeface="Roboto Bold"/>
                <a:cs typeface="Roboto Bold"/>
                <a:sym typeface="Roboto Bold"/>
              </a:rPr>
              <a:t>.</a:t>
            </a:r>
          </a:p>
        </p:txBody>
      </p:sp>
      <p:sp>
        <p:nvSpPr>
          <p:cNvPr id="7" name="TextBox 7"/>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8" name="Group 8"/>
          <p:cNvGrpSpPr/>
          <p:nvPr/>
        </p:nvGrpSpPr>
        <p:grpSpPr>
          <a:xfrm>
            <a:off x="1480713" y="3019805"/>
            <a:ext cx="4638297" cy="904943"/>
            <a:chOff x="0" y="0"/>
            <a:chExt cx="1221609" cy="238339"/>
          </a:xfrm>
        </p:grpSpPr>
        <p:sp>
          <p:nvSpPr>
            <p:cNvPr id="9" name="Freeform 9"/>
            <p:cNvSpPr/>
            <p:nvPr/>
          </p:nvSpPr>
          <p:spPr>
            <a:xfrm>
              <a:off x="0" y="0"/>
              <a:ext cx="1221609" cy="238339"/>
            </a:xfrm>
            <a:custGeom>
              <a:avLst/>
              <a:gdLst/>
              <a:ahLst/>
              <a:cxnLst/>
              <a:rect l="l" t="t" r="r" b="b"/>
              <a:pathLst>
                <a:path w="1221609" h="238339">
                  <a:moveTo>
                    <a:pt x="0" y="0"/>
                  </a:moveTo>
                  <a:lnTo>
                    <a:pt x="1221609" y="0"/>
                  </a:lnTo>
                  <a:lnTo>
                    <a:pt x="1221609"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221609"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4807299"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Increase Profit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8345"/>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004964"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grpSp>
        <p:nvGrpSpPr>
          <p:cNvPr id="5" name="Group 5"/>
          <p:cNvGrpSpPr/>
          <p:nvPr/>
        </p:nvGrpSpPr>
        <p:grpSpPr>
          <a:xfrm>
            <a:off x="1480713" y="4879725"/>
            <a:ext cx="11680636" cy="1156202"/>
            <a:chOff x="0" y="0"/>
            <a:chExt cx="3076381" cy="304514"/>
          </a:xfrm>
        </p:grpSpPr>
        <p:sp>
          <p:nvSpPr>
            <p:cNvPr id="6" name="Freeform 6"/>
            <p:cNvSpPr/>
            <p:nvPr/>
          </p:nvSpPr>
          <p:spPr>
            <a:xfrm>
              <a:off x="0" y="0"/>
              <a:ext cx="3076381" cy="304514"/>
            </a:xfrm>
            <a:custGeom>
              <a:avLst/>
              <a:gdLst/>
              <a:ahLst/>
              <a:cxnLst/>
              <a:rect l="l" t="t" r="r" b="b"/>
              <a:pathLst>
                <a:path w="3076381" h="304514">
                  <a:moveTo>
                    <a:pt x="0" y="0"/>
                  </a:moveTo>
                  <a:lnTo>
                    <a:pt x="3076381" y="0"/>
                  </a:lnTo>
                  <a:lnTo>
                    <a:pt x="3076381" y="304514"/>
                  </a:lnTo>
                  <a:lnTo>
                    <a:pt x="0" y="304514"/>
                  </a:lnTo>
                  <a:close/>
                </a:path>
              </a:pathLst>
            </a:custGeom>
            <a:solidFill>
              <a:srgbClr val="303030"/>
            </a:solidFill>
          </p:spPr>
          <p:txBody>
            <a:bodyPr/>
            <a:lstStyle/>
            <a:p>
              <a:endParaRPr lang="en-US"/>
            </a:p>
          </p:txBody>
        </p:sp>
        <p:sp>
          <p:nvSpPr>
            <p:cNvPr id="7" name="TextBox 7"/>
            <p:cNvSpPr txBox="1"/>
            <p:nvPr/>
          </p:nvSpPr>
          <p:spPr>
            <a:xfrm>
              <a:off x="0" y="-76200"/>
              <a:ext cx="3076381" cy="380714"/>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808792" y="5024505"/>
            <a:ext cx="11352557" cy="771544"/>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Can women operate as human traffickers?  </a:t>
            </a:r>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1" name="TextBox 11"/>
          <p:cNvSpPr txBox="1"/>
          <p:nvPr/>
        </p:nvSpPr>
        <p:spPr>
          <a:xfrm>
            <a:off x="14165677" y="7838138"/>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46</a:t>
            </a:r>
          </a:p>
        </p:txBody>
      </p:sp>
      <p:sp>
        <p:nvSpPr>
          <p:cNvPr id="14" name="Freeform 14"/>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47</a:t>
            </a:r>
          </a:p>
        </p:txBody>
      </p:sp>
      <p:grpSp>
        <p:nvGrpSpPr>
          <p:cNvPr id="5" name="Group 5"/>
          <p:cNvGrpSpPr/>
          <p:nvPr/>
        </p:nvGrpSpPr>
        <p:grpSpPr>
          <a:xfrm>
            <a:off x="1480713" y="2676439"/>
            <a:ext cx="7817856" cy="904943"/>
            <a:chOff x="0" y="0"/>
            <a:chExt cx="2059024" cy="238339"/>
          </a:xfrm>
        </p:grpSpPr>
        <p:sp>
          <p:nvSpPr>
            <p:cNvPr id="6" name="Freeform 6"/>
            <p:cNvSpPr/>
            <p:nvPr/>
          </p:nvSpPr>
          <p:spPr>
            <a:xfrm>
              <a:off x="0" y="0"/>
              <a:ext cx="2059024" cy="238339"/>
            </a:xfrm>
            <a:custGeom>
              <a:avLst/>
              <a:gdLst/>
              <a:ahLst/>
              <a:cxnLst/>
              <a:rect l="l" t="t" r="r" b="b"/>
              <a:pathLst>
                <a:path w="2059024" h="238339">
                  <a:moveTo>
                    <a:pt x="0" y="0"/>
                  </a:moveTo>
                  <a:lnTo>
                    <a:pt x="2059024" y="0"/>
                  </a:lnTo>
                  <a:lnTo>
                    <a:pt x="205902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05902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2695486"/>
            <a:ext cx="8477273"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Types of Female Traffickers</a:t>
            </a:r>
          </a:p>
        </p:txBody>
      </p:sp>
      <p:sp>
        <p:nvSpPr>
          <p:cNvPr id="9" name="TextBox 9"/>
          <p:cNvSpPr txBox="1"/>
          <p:nvPr/>
        </p:nvSpPr>
        <p:spPr>
          <a:xfrm>
            <a:off x="1480713" y="3702630"/>
            <a:ext cx="15635712" cy="201626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Madams </a:t>
            </a:r>
            <a:r>
              <a:rPr lang="en-US" sz="4250" b="1">
                <a:solidFill>
                  <a:srgbClr val="004F59"/>
                </a:solidFill>
                <a:latin typeface="Roboto Bold"/>
                <a:ea typeface="Roboto Bold"/>
                <a:cs typeface="Roboto Bold"/>
                <a:sym typeface="Roboto Bold"/>
              </a:rPr>
              <a:t>operate brothels, escort services, and illicit massage parlors.</a:t>
            </a:r>
          </a:p>
          <a:p>
            <a:pPr algn="l">
              <a:lnSpc>
                <a:spcPts val="186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0724020"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id="12" name="TextBox 12"/>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48</a:t>
            </a:r>
          </a:p>
        </p:txBody>
      </p:sp>
      <p:grpSp>
        <p:nvGrpSpPr>
          <p:cNvPr id="5" name="Group 5"/>
          <p:cNvGrpSpPr/>
          <p:nvPr/>
        </p:nvGrpSpPr>
        <p:grpSpPr>
          <a:xfrm>
            <a:off x="1480713" y="2676439"/>
            <a:ext cx="7817856" cy="904943"/>
            <a:chOff x="0" y="0"/>
            <a:chExt cx="2059024" cy="238339"/>
          </a:xfrm>
        </p:grpSpPr>
        <p:sp>
          <p:nvSpPr>
            <p:cNvPr id="6" name="Freeform 6"/>
            <p:cNvSpPr/>
            <p:nvPr/>
          </p:nvSpPr>
          <p:spPr>
            <a:xfrm>
              <a:off x="0" y="0"/>
              <a:ext cx="2059024" cy="238339"/>
            </a:xfrm>
            <a:custGeom>
              <a:avLst/>
              <a:gdLst/>
              <a:ahLst/>
              <a:cxnLst/>
              <a:rect l="l" t="t" r="r" b="b"/>
              <a:pathLst>
                <a:path w="2059024" h="238339">
                  <a:moveTo>
                    <a:pt x="0" y="0"/>
                  </a:moveTo>
                  <a:lnTo>
                    <a:pt x="2059024" y="0"/>
                  </a:lnTo>
                  <a:lnTo>
                    <a:pt x="205902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05902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3702630"/>
            <a:ext cx="15635712" cy="31974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Madams operate brothels, escort services, and illicit massage parlors.</a:t>
            </a:r>
          </a:p>
          <a:p>
            <a:pPr algn="l">
              <a:lnSpc>
                <a:spcPts val="186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Women can be involved with trafficking </a:t>
            </a:r>
            <a:r>
              <a:rPr lang="en-US" sz="4250" b="1">
                <a:solidFill>
                  <a:srgbClr val="FF5757"/>
                </a:solidFill>
                <a:latin typeface="Roboto Bold"/>
                <a:ea typeface="Roboto Bold"/>
                <a:cs typeface="Roboto Bold"/>
                <a:sym typeface="Roboto Bold"/>
              </a:rPr>
              <a:t>children </a:t>
            </a:r>
            <a:r>
              <a:rPr lang="en-US" sz="4250" b="1">
                <a:solidFill>
                  <a:srgbClr val="004F59"/>
                </a:solidFill>
                <a:latin typeface="Roboto Bold"/>
                <a:ea typeface="Roboto Bold"/>
                <a:cs typeface="Roboto Bold"/>
                <a:sym typeface="Roboto Bold"/>
              </a:rPr>
              <a:t>within their</a:t>
            </a:r>
            <a:r>
              <a:rPr lang="en-US" sz="4250" b="1">
                <a:solidFill>
                  <a:srgbClr val="FF5757"/>
                </a:solidFill>
                <a:latin typeface="Roboto Bold"/>
                <a:ea typeface="Roboto Bold"/>
                <a:cs typeface="Roboto Bold"/>
                <a:sym typeface="Roboto Bold"/>
              </a:rPr>
              <a:t> own families</a:t>
            </a:r>
            <a:r>
              <a:rPr lang="en-US" sz="4250" b="1">
                <a:solidFill>
                  <a:srgbClr val="004F59"/>
                </a:solidFill>
                <a:latin typeface="Roboto Bold"/>
                <a:ea typeface="Roboto Bold"/>
                <a:cs typeface="Roboto Bold"/>
                <a:sym typeface="Roboto Bold"/>
              </a:rPr>
              <a:t>.</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0724020"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TextBox 12"/>
          <p:cNvSpPr txBox="1"/>
          <p:nvPr/>
        </p:nvSpPr>
        <p:spPr>
          <a:xfrm>
            <a:off x="1780421" y="2695486"/>
            <a:ext cx="8477273"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Types of Female Traffickers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49</a:t>
            </a:r>
          </a:p>
        </p:txBody>
      </p:sp>
      <p:grpSp>
        <p:nvGrpSpPr>
          <p:cNvPr id="5" name="Group 5"/>
          <p:cNvGrpSpPr/>
          <p:nvPr/>
        </p:nvGrpSpPr>
        <p:grpSpPr>
          <a:xfrm>
            <a:off x="1480713" y="2676439"/>
            <a:ext cx="7817856" cy="904943"/>
            <a:chOff x="0" y="0"/>
            <a:chExt cx="2059024" cy="238339"/>
          </a:xfrm>
        </p:grpSpPr>
        <p:sp>
          <p:nvSpPr>
            <p:cNvPr id="6" name="Freeform 6"/>
            <p:cNvSpPr/>
            <p:nvPr/>
          </p:nvSpPr>
          <p:spPr>
            <a:xfrm>
              <a:off x="0" y="0"/>
              <a:ext cx="2059024" cy="238339"/>
            </a:xfrm>
            <a:custGeom>
              <a:avLst/>
              <a:gdLst/>
              <a:ahLst/>
              <a:cxnLst/>
              <a:rect l="l" t="t" r="r" b="b"/>
              <a:pathLst>
                <a:path w="2059024" h="238339">
                  <a:moveTo>
                    <a:pt x="0" y="0"/>
                  </a:moveTo>
                  <a:lnTo>
                    <a:pt x="2059024" y="0"/>
                  </a:lnTo>
                  <a:lnTo>
                    <a:pt x="205902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05902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3702630"/>
            <a:ext cx="15635712" cy="460722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Madams operate brothels, escort services, and illicit massage parlors.</a:t>
            </a:r>
          </a:p>
          <a:p>
            <a:pPr algn="l">
              <a:lnSpc>
                <a:spcPts val="186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Women can be involved with trafficking children within their own families.</a:t>
            </a:r>
          </a:p>
          <a:p>
            <a:pPr algn="l">
              <a:lnSpc>
                <a:spcPts val="186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Online recruitment</a:t>
            </a:r>
            <a:r>
              <a:rPr lang="en-US" sz="4250" b="1">
                <a:solidFill>
                  <a:srgbClr val="004F59"/>
                </a:solidFill>
                <a:latin typeface="Roboto Bold"/>
                <a:ea typeface="Roboto Bold"/>
                <a:cs typeface="Roboto Bold"/>
                <a:sym typeface="Roboto Bold"/>
              </a:rPr>
              <a:t> by females often involves fake jobs (like modeling) or pretend romantic relationships.</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0724020"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TextBox 12"/>
          <p:cNvSpPr txBox="1"/>
          <p:nvPr/>
        </p:nvSpPr>
        <p:spPr>
          <a:xfrm>
            <a:off x="1780421" y="2695486"/>
            <a:ext cx="8477273"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Types of Female Traffickers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303030"/>
                </a:solidFill>
                <a:latin typeface="Roboto"/>
                <a:ea typeface="Roboto"/>
                <a:cs typeface="Roboto"/>
                <a:sym typeface="Roboto"/>
              </a:rPr>
              <a:t>©2025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50</a:t>
            </a:r>
          </a:p>
        </p:txBody>
      </p:sp>
      <p:grpSp>
        <p:nvGrpSpPr>
          <p:cNvPr id="5" name="Group 5"/>
          <p:cNvGrpSpPr/>
          <p:nvPr/>
        </p:nvGrpSpPr>
        <p:grpSpPr>
          <a:xfrm>
            <a:off x="1480713" y="2676439"/>
            <a:ext cx="7817856" cy="904943"/>
            <a:chOff x="0" y="0"/>
            <a:chExt cx="2059024" cy="238339"/>
          </a:xfrm>
        </p:grpSpPr>
        <p:sp>
          <p:nvSpPr>
            <p:cNvPr id="6" name="Freeform 6"/>
            <p:cNvSpPr/>
            <p:nvPr/>
          </p:nvSpPr>
          <p:spPr>
            <a:xfrm>
              <a:off x="0" y="0"/>
              <a:ext cx="2059024" cy="238339"/>
            </a:xfrm>
            <a:custGeom>
              <a:avLst/>
              <a:gdLst/>
              <a:ahLst/>
              <a:cxnLst/>
              <a:rect l="l" t="t" r="r" b="b"/>
              <a:pathLst>
                <a:path w="2059024" h="238339">
                  <a:moveTo>
                    <a:pt x="0" y="0"/>
                  </a:moveTo>
                  <a:lnTo>
                    <a:pt x="2059024" y="0"/>
                  </a:lnTo>
                  <a:lnTo>
                    <a:pt x="2059024"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2059024"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80713" y="3702630"/>
            <a:ext cx="15635712" cy="4835877"/>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Madams operate brothels, escort services, and illicit massage parlors.</a:t>
            </a:r>
          </a:p>
          <a:p>
            <a:pPr algn="l">
              <a:lnSpc>
                <a:spcPts val="186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Women can be involved with trafficking children within their own families.</a:t>
            </a:r>
          </a:p>
          <a:p>
            <a:pPr algn="l">
              <a:lnSpc>
                <a:spcPts val="186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Online recruitment by females often involves fake jobs (like modeling) or pretend romantic relationships.</a:t>
            </a:r>
          </a:p>
          <a:p>
            <a:pPr algn="l">
              <a:lnSpc>
                <a:spcPts val="186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Females can pose as a mother figure, friend, or girlfriend.</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0724020"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TRAFFICKERS</a:t>
            </a:r>
          </a:p>
        </p:txBody>
      </p:sp>
      <p:sp>
        <p:nvSpPr>
          <p:cNvPr id="11" name="TextBox 11"/>
          <p:cNvSpPr txBox="1"/>
          <p:nvPr/>
        </p:nvSpPr>
        <p:spPr>
          <a:xfrm>
            <a:off x="4321118" y="9371773"/>
            <a:ext cx="8824290" cy="207672"/>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Shamere (2012, March 23). Unavoidable Destiny | The Reality of the “Bottom Girl Part I, Shared Hope International. Sharedhope.org.</a:t>
            </a:r>
          </a:p>
        </p:txBody>
      </p:sp>
      <p:sp>
        <p:nvSpPr>
          <p:cNvPr id="12" name="TextBox 12"/>
          <p:cNvSpPr txBox="1"/>
          <p:nvPr/>
        </p:nvSpPr>
        <p:spPr>
          <a:xfrm>
            <a:off x="1780421" y="2695486"/>
            <a:ext cx="8477273"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Types of Female Traffickers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330023" y="4082882"/>
            <a:ext cx="12222205" cy="2697377"/>
            <a:chOff x="0" y="0"/>
            <a:chExt cx="3219017" cy="710420"/>
          </a:xfrm>
        </p:grpSpPr>
        <p:sp>
          <p:nvSpPr>
            <p:cNvPr id="7" name="Freeform 7"/>
            <p:cNvSpPr/>
            <p:nvPr/>
          </p:nvSpPr>
          <p:spPr>
            <a:xfrm>
              <a:off x="0" y="0"/>
              <a:ext cx="3219017" cy="710420"/>
            </a:xfrm>
            <a:custGeom>
              <a:avLst/>
              <a:gdLst/>
              <a:ahLst/>
              <a:cxnLst/>
              <a:rect l="l" t="t" r="r" b="b"/>
              <a:pathLst>
                <a:path w="3219017" h="710420">
                  <a:moveTo>
                    <a:pt x="0" y="0"/>
                  </a:moveTo>
                  <a:lnTo>
                    <a:pt x="3219017" y="0"/>
                  </a:lnTo>
                  <a:lnTo>
                    <a:pt x="3219017" y="710420"/>
                  </a:lnTo>
                  <a:lnTo>
                    <a:pt x="0" y="710420"/>
                  </a:lnTo>
                  <a:close/>
                </a:path>
              </a:pathLst>
            </a:custGeom>
            <a:solidFill>
              <a:srgbClr val="303030"/>
            </a:solidFill>
          </p:spPr>
          <p:txBody>
            <a:bodyPr/>
            <a:lstStyle/>
            <a:p>
              <a:endParaRPr lang="en-US"/>
            </a:p>
          </p:txBody>
        </p:sp>
        <p:sp>
          <p:nvSpPr>
            <p:cNvPr id="8" name="TextBox 8"/>
            <p:cNvSpPr txBox="1"/>
            <p:nvPr/>
          </p:nvSpPr>
          <p:spPr>
            <a:xfrm>
              <a:off x="0" y="-76200"/>
              <a:ext cx="3219017" cy="786620"/>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330023" y="1250072"/>
            <a:ext cx="1076424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FEMALE DEFENDANTS</a:t>
            </a:r>
          </a:p>
        </p:txBody>
      </p:sp>
      <p:sp>
        <p:nvSpPr>
          <p:cNvPr id="10" name="TextBox 10"/>
          <p:cNvSpPr txBox="1"/>
          <p:nvPr/>
        </p:nvSpPr>
        <p:spPr>
          <a:xfrm>
            <a:off x="1689577" y="4193054"/>
            <a:ext cx="11591603" cy="2352676"/>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In 2020, what percentage of individuals prosecuted for human trafficking crimes by the U.S. District Court were FEMALE?</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id="16" name="Freeform 16"/>
          <p:cNvSpPr/>
          <p:nvPr/>
        </p:nvSpPr>
        <p:spPr>
          <a:xfrm>
            <a:off x="14592985" y="952594"/>
            <a:ext cx="3259542" cy="4328686"/>
          </a:xfrm>
          <a:custGeom>
            <a:avLst/>
            <a:gdLst/>
            <a:ahLst/>
            <a:cxnLst/>
            <a:rect l="l" t="t" r="r" b="b"/>
            <a:pathLst>
              <a:path w="3259542" h="4328686">
                <a:moveTo>
                  <a:pt x="0" y="0"/>
                </a:moveTo>
                <a:lnTo>
                  <a:pt x="3259543" y="0"/>
                </a:lnTo>
                <a:lnTo>
                  <a:pt x="3259543" y="4328686"/>
                </a:lnTo>
                <a:lnTo>
                  <a:pt x="0" y="4328686"/>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a:ea typeface="Poppins Medium"/>
                <a:cs typeface="Poppins Medium"/>
                <a:sym typeface="Poppins Medium"/>
              </a:rPr>
              <a:t> EDUCATON GUIDE</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56889"/>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32526" y="4549386"/>
            <a:ext cx="15121189" cy="1686451"/>
          </a:xfrm>
          <a:prstGeom prst="rect">
            <a:avLst/>
          </a:prstGeom>
        </p:spPr>
        <p:txBody>
          <a:bodyPr lIns="0" tIns="0" rIns="0" bIns="0" rtlCol="0" anchor="t">
            <a:spAutoFit/>
          </a:bodyPr>
          <a:lstStyle/>
          <a:p>
            <a:pPr algn="l">
              <a:lnSpc>
                <a:spcPts val="6880"/>
              </a:lnSpc>
            </a:pPr>
            <a:r>
              <a:rPr lang="en-US" sz="4300" b="1">
                <a:solidFill>
                  <a:srgbClr val="004F59"/>
                </a:solidFill>
                <a:latin typeface="Roboto Bold"/>
                <a:ea typeface="Roboto Bold"/>
                <a:cs typeface="Roboto Bold"/>
                <a:sym typeface="Roboto Bold"/>
              </a:rPr>
              <a:t>A social influence of peers to mimic certain behaviors, actions, or values to gain acceptance within a group.</a:t>
            </a:r>
          </a:p>
        </p:txBody>
      </p:sp>
      <p:grpSp>
        <p:nvGrpSpPr>
          <p:cNvPr id="9" name="Group 9"/>
          <p:cNvGrpSpPr/>
          <p:nvPr/>
        </p:nvGrpSpPr>
        <p:grpSpPr>
          <a:xfrm>
            <a:off x="1480713" y="3637496"/>
            <a:ext cx="6546949" cy="904943"/>
            <a:chOff x="0" y="0"/>
            <a:chExt cx="1724299" cy="238339"/>
          </a:xfrm>
        </p:grpSpPr>
        <p:sp>
          <p:nvSpPr>
            <p:cNvPr id="10" name="Freeform 10"/>
            <p:cNvSpPr/>
            <p:nvPr/>
          </p:nvSpPr>
          <p:spPr>
            <a:xfrm>
              <a:off x="0" y="0"/>
              <a:ext cx="1724299" cy="238339"/>
            </a:xfrm>
            <a:custGeom>
              <a:avLst/>
              <a:gdLst/>
              <a:ahLst/>
              <a:cxnLst/>
              <a:rect l="l" t="t" r="r" b="b"/>
              <a:pathLst>
                <a:path w="1724299" h="238339">
                  <a:moveTo>
                    <a:pt x="0" y="0"/>
                  </a:moveTo>
                  <a:lnTo>
                    <a:pt x="1724299" y="0"/>
                  </a:lnTo>
                  <a:lnTo>
                    <a:pt x="172429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72429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874762" y="3513774"/>
            <a:ext cx="6855588" cy="1028648"/>
          </a:xfrm>
          <a:prstGeom prst="rect">
            <a:avLst/>
          </a:prstGeom>
        </p:spPr>
        <p:txBody>
          <a:bodyPr lIns="0" tIns="0" rIns="0" bIns="0" rtlCol="0" anchor="t">
            <a:spAutoFit/>
          </a:bodyPr>
          <a:lstStyle/>
          <a:p>
            <a:pPr algn="l">
              <a:lnSpc>
                <a:spcPts val="8399"/>
              </a:lnSpc>
            </a:pPr>
            <a:r>
              <a:rPr lang="en-US" sz="5999" b="1">
                <a:solidFill>
                  <a:srgbClr val="FBFDFD"/>
                </a:solidFill>
                <a:latin typeface="Roboto Bold"/>
                <a:ea typeface="Roboto Bold"/>
                <a:cs typeface="Roboto Bold"/>
                <a:sym typeface="Roboto Bold"/>
              </a:rPr>
              <a:t>PEER PRESSURE</a:t>
            </a:r>
          </a:p>
        </p:txBody>
      </p:sp>
      <p:sp>
        <p:nvSpPr>
          <p:cNvPr id="13" name="TextBox 13"/>
          <p:cNvSpPr txBox="1"/>
          <p:nvPr/>
        </p:nvSpPr>
        <p:spPr>
          <a:xfrm>
            <a:off x="1131441" y="1109322"/>
            <a:ext cx="12801576"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id="15" name="TextBox 1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6" name="TextBox 16"/>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8345"/>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grpSp>
        <p:nvGrpSpPr>
          <p:cNvPr id="5" name="Group 5"/>
          <p:cNvGrpSpPr/>
          <p:nvPr/>
        </p:nvGrpSpPr>
        <p:grpSpPr>
          <a:xfrm>
            <a:off x="1480713" y="4867169"/>
            <a:ext cx="11022425" cy="1787343"/>
            <a:chOff x="0" y="0"/>
            <a:chExt cx="2903026" cy="470741"/>
          </a:xfrm>
        </p:grpSpPr>
        <p:sp>
          <p:nvSpPr>
            <p:cNvPr id="6" name="Freeform 6"/>
            <p:cNvSpPr/>
            <p:nvPr/>
          </p:nvSpPr>
          <p:spPr>
            <a:xfrm>
              <a:off x="0" y="0"/>
              <a:ext cx="2903026" cy="470741"/>
            </a:xfrm>
            <a:custGeom>
              <a:avLst/>
              <a:gdLst/>
              <a:ahLst/>
              <a:cxnLst/>
              <a:rect l="l" t="t" r="r" b="b"/>
              <a:pathLst>
                <a:path w="2903026" h="470741">
                  <a:moveTo>
                    <a:pt x="0" y="0"/>
                  </a:moveTo>
                  <a:lnTo>
                    <a:pt x="2903026" y="0"/>
                  </a:lnTo>
                  <a:lnTo>
                    <a:pt x="2903026" y="470741"/>
                  </a:lnTo>
                  <a:lnTo>
                    <a:pt x="0" y="470741"/>
                  </a:lnTo>
                  <a:close/>
                </a:path>
              </a:pathLst>
            </a:custGeom>
            <a:solidFill>
              <a:srgbClr val="303030"/>
            </a:solidFill>
          </p:spPr>
          <p:txBody>
            <a:bodyPr/>
            <a:lstStyle/>
            <a:p>
              <a:endParaRPr lang="en-US"/>
            </a:p>
          </p:txBody>
        </p:sp>
        <p:sp>
          <p:nvSpPr>
            <p:cNvPr id="7" name="TextBox 7"/>
            <p:cNvSpPr txBox="1"/>
            <p:nvPr/>
          </p:nvSpPr>
          <p:spPr>
            <a:xfrm>
              <a:off x="0" y="-76200"/>
              <a:ext cx="2903026" cy="546941"/>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902414" y="4932298"/>
            <a:ext cx="10904588" cy="1562047"/>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What are ways a peer can recruit friends or acquaintances into sex trafficking?   </a:t>
            </a:r>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1" name="TextBox 11"/>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2" name="TextBox 12"/>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grpSp>
        <p:nvGrpSpPr>
          <p:cNvPr id="13" name="Group 13"/>
          <p:cNvGrpSpPr/>
          <p:nvPr/>
        </p:nvGrpSpPr>
        <p:grpSpPr>
          <a:xfrm>
            <a:off x="13516457" y="1055728"/>
            <a:ext cx="3572822" cy="3811441"/>
            <a:chOff x="0" y="0"/>
            <a:chExt cx="1366530" cy="1457797"/>
          </a:xfrm>
        </p:grpSpPr>
        <p:sp>
          <p:nvSpPr>
            <p:cNvPr id="14" name="Freeform 14"/>
            <p:cNvSpPr/>
            <p:nvPr/>
          </p:nvSpPr>
          <p:spPr>
            <a:xfrm>
              <a:off x="0" y="0"/>
              <a:ext cx="1366530" cy="1457797"/>
            </a:xfrm>
            <a:custGeom>
              <a:avLst/>
              <a:gdLst/>
              <a:ahLst/>
              <a:cxnLst/>
              <a:rect l="l" t="t" r="r" b="b"/>
              <a:pathLst>
                <a:path w="1366530" h="1457797">
                  <a:moveTo>
                    <a:pt x="0" y="0"/>
                  </a:moveTo>
                  <a:lnTo>
                    <a:pt x="1366530" y="0"/>
                  </a:lnTo>
                  <a:lnTo>
                    <a:pt x="1366530" y="1457797"/>
                  </a:lnTo>
                  <a:lnTo>
                    <a:pt x="0" y="1457797"/>
                  </a:lnTo>
                  <a:close/>
                </a:path>
              </a:pathLst>
            </a:custGeom>
            <a:solidFill>
              <a:srgbClr val="FFFFFF"/>
            </a:solidFill>
          </p:spPr>
          <p:txBody>
            <a:bodyPr/>
            <a:lstStyle/>
            <a:p>
              <a:endParaRPr lang="en-US"/>
            </a:p>
          </p:txBody>
        </p:sp>
        <p:sp>
          <p:nvSpPr>
            <p:cNvPr id="15" name="TextBox 15"/>
            <p:cNvSpPr txBox="1"/>
            <p:nvPr/>
          </p:nvSpPr>
          <p:spPr>
            <a:xfrm>
              <a:off x="0" y="-76200"/>
              <a:ext cx="1366530" cy="1533997"/>
            </a:xfrm>
            <a:prstGeom prst="rect">
              <a:avLst/>
            </a:prstGeom>
          </p:spPr>
          <p:txBody>
            <a:bodyPr lIns="50800" tIns="50800" rIns="50800" bIns="50800" rtlCol="0" anchor="ctr"/>
            <a:lstStyle/>
            <a:p>
              <a:pPr algn="ctr">
                <a:lnSpc>
                  <a:spcPts val="3074"/>
                </a:lnSpc>
              </a:pPr>
              <a:endParaRPr/>
            </a:p>
          </p:txBody>
        </p:sp>
      </p:grpSp>
      <p:sp>
        <p:nvSpPr>
          <p:cNvPr id="16" name="Freeform 16"/>
          <p:cNvSpPr/>
          <p:nvPr/>
        </p:nvSpPr>
        <p:spPr>
          <a:xfrm>
            <a:off x="13680061" y="1260176"/>
            <a:ext cx="3266343" cy="3200417"/>
          </a:xfrm>
          <a:custGeom>
            <a:avLst/>
            <a:gdLst/>
            <a:ahLst/>
            <a:cxnLst/>
            <a:rect l="l" t="t" r="r" b="b"/>
            <a:pathLst>
              <a:path w="3266343" h="3200417">
                <a:moveTo>
                  <a:pt x="0" y="0"/>
                </a:moveTo>
                <a:lnTo>
                  <a:pt x="3266343" y="0"/>
                </a:lnTo>
                <a:lnTo>
                  <a:pt x="3266343" y="3200416"/>
                </a:lnTo>
                <a:lnTo>
                  <a:pt x="0" y="3200416"/>
                </a:lnTo>
                <a:lnTo>
                  <a:pt x="0" y="0"/>
                </a:lnTo>
                <a:close/>
              </a:path>
            </a:pathLst>
          </a:custGeom>
          <a:blipFill>
            <a:blip r:embed="rId5"/>
            <a:stretch>
              <a:fillRect/>
            </a:stretch>
          </a:blipFill>
        </p:spPr>
        <p:txBody>
          <a:bodyPr/>
          <a:lstStyle/>
          <a:p>
            <a:endParaRPr lang="en-US"/>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54</a:t>
            </a:r>
          </a:p>
        </p:txBody>
      </p:sp>
      <p:grpSp>
        <p:nvGrpSpPr>
          <p:cNvPr id="5" name="Group 5"/>
          <p:cNvGrpSpPr/>
          <p:nvPr/>
        </p:nvGrpSpPr>
        <p:grpSpPr>
          <a:xfrm>
            <a:off x="1480713" y="2829305"/>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
        <p:nvSpPr>
          <p:cNvPr id="9" name="TextBox 9"/>
          <p:cNvSpPr txBox="1"/>
          <p:nvPr/>
        </p:nvSpPr>
        <p:spPr>
          <a:xfrm>
            <a:off x="1028700" y="3760245"/>
            <a:ext cx="17077229"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Normalizes </a:t>
            </a:r>
            <a:r>
              <a:rPr lang="en-US" sz="4250" b="1">
                <a:solidFill>
                  <a:srgbClr val="004F59"/>
                </a:solidFill>
                <a:latin typeface="Roboto Bold"/>
                <a:ea typeface="Roboto Bold"/>
                <a:cs typeface="Roboto Bold"/>
                <a:sym typeface="Roboto Bold"/>
              </a:rPr>
              <a:t>trading sex for money and “</a:t>
            </a:r>
            <a:r>
              <a:rPr lang="en-US" sz="4250" b="1">
                <a:solidFill>
                  <a:srgbClr val="FF5757"/>
                </a:solidFill>
                <a:latin typeface="Roboto Bold"/>
                <a:ea typeface="Roboto Bold"/>
                <a:cs typeface="Roboto Bold"/>
                <a:sym typeface="Roboto Bold"/>
              </a:rPr>
              <a:t>teaches the ropes</a:t>
            </a:r>
            <a:r>
              <a:rPr lang="en-US" sz="4250" b="1">
                <a:solidFill>
                  <a:srgbClr val="004F59"/>
                </a:solidFill>
                <a:latin typeface="Roboto Bold"/>
                <a:ea typeface="Roboto Bold"/>
                <a:cs typeface="Roboto Bold"/>
                <a:sym typeface="Roboto Bold"/>
              </a:rPr>
              <a:t>.”</a:t>
            </a:r>
          </a:p>
          <a:p>
            <a:pPr algn="l">
              <a:lnSpc>
                <a:spcPts val="6800"/>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3" name="Freeform 13"/>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4" name="TextBox 14"/>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5" name="TextBox 15"/>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55</a:t>
            </a:r>
          </a:p>
        </p:txBody>
      </p:sp>
      <p:grpSp>
        <p:nvGrpSpPr>
          <p:cNvPr id="5" name="Group 5"/>
          <p:cNvGrpSpPr/>
          <p:nvPr/>
        </p:nvGrpSpPr>
        <p:grpSpPr>
          <a:xfrm>
            <a:off x="1480713" y="2829305"/>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3760245"/>
            <a:ext cx="17077229"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Normalizes trading sex for money and “teaches the ropes.”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Arrange double dates</a:t>
            </a:r>
            <a:r>
              <a:rPr lang="en-US" sz="4250" b="1">
                <a:solidFill>
                  <a:srgbClr val="004F59"/>
                </a:solidFill>
                <a:latin typeface="Roboto Bold"/>
                <a:ea typeface="Roboto Bold"/>
                <a:cs typeface="Roboto Bold"/>
                <a:sym typeface="Roboto Bold"/>
              </a:rPr>
              <a:t> to ease a friend into the business.</a:t>
            </a:r>
          </a:p>
          <a:p>
            <a:pPr algn="l">
              <a:lnSpc>
                <a:spcPts val="6800"/>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TextBox 13"/>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4" name="TextBox 14"/>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56</a:t>
            </a:r>
          </a:p>
        </p:txBody>
      </p:sp>
      <p:grpSp>
        <p:nvGrpSpPr>
          <p:cNvPr id="5" name="Group 5"/>
          <p:cNvGrpSpPr/>
          <p:nvPr/>
        </p:nvGrpSpPr>
        <p:grpSpPr>
          <a:xfrm>
            <a:off x="1480713" y="2829305"/>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3760245"/>
            <a:ext cx="17077229" cy="3252814"/>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Normalizes trading sex for money and “teaches the ropes.”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Arrange double dates to ease a friend into the business.</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Encourages running away</a:t>
            </a:r>
            <a:r>
              <a:rPr lang="en-US" sz="4250" b="1">
                <a:solidFill>
                  <a:srgbClr val="004F59"/>
                </a:solidFill>
                <a:latin typeface="Roboto Bold"/>
                <a:ea typeface="Roboto Bold"/>
                <a:cs typeface="Roboto Bold"/>
                <a:sym typeface="Roboto Bold"/>
              </a:rPr>
              <a:t> to pursue freedom or a better lifestyle.</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TextBox 13"/>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4" name="TextBox 14"/>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57</a:t>
            </a:r>
          </a:p>
        </p:txBody>
      </p:sp>
      <p:grpSp>
        <p:nvGrpSpPr>
          <p:cNvPr id="5" name="Group 5"/>
          <p:cNvGrpSpPr/>
          <p:nvPr/>
        </p:nvGrpSpPr>
        <p:grpSpPr>
          <a:xfrm>
            <a:off x="1480713" y="2829305"/>
            <a:ext cx="6906702" cy="904943"/>
            <a:chOff x="0" y="0"/>
            <a:chExt cx="1819049" cy="238339"/>
          </a:xfrm>
        </p:grpSpPr>
        <p:sp>
          <p:nvSpPr>
            <p:cNvPr id="6" name="Freeform 6"/>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3760245"/>
            <a:ext cx="17077229" cy="4043362"/>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Normalizes trading sex for money and “teaches the ropes.”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Arrange double dates to ease a friend into the business.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Encourages running away to pursue freedom or a better lifestyle.</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Arranges friends to meet</a:t>
            </a:r>
            <a:r>
              <a:rPr lang="en-US" sz="4250" b="1">
                <a:solidFill>
                  <a:srgbClr val="004F59"/>
                </a:solidFill>
                <a:latin typeface="Roboto Bold"/>
                <a:ea typeface="Roboto Bold"/>
                <a:cs typeface="Roboto Bold"/>
                <a:sym typeface="Roboto Bold"/>
              </a:rPr>
              <a:t> with an acquaintance, boyfriend, boss, employer, or job recruiter.</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3" name="TextBox 13"/>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4" name="TextBox 14"/>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58</a:t>
            </a:r>
          </a:p>
        </p:txBody>
      </p:sp>
      <p:sp>
        <p:nvSpPr>
          <p:cNvPr id="5" name="TextBox 5"/>
          <p:cNvSpPr txBox="1"/>
          <p:nvPr/>
        </p:nvSpPr>
        <p:spPr>
          <a:xfrm>
            <a:off x="748720" y="3819333"/>
            <a:ext cx="17577380"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Brags </a:t>
            </a:r>
            <a:r>
              <a:rPr lang="en-US" sz="4250" b="1">
                <a:solidFill>
                  <a:srgbClr val="004F59"/>
                </a:solidFill>
                <a:latin typeface="Roboto Bold"/>
                <a:ea typeface="Roboto Bold"/>
                <a:cs typeface="Roboto Bold"/>
                <a:sym typeface="Roboto Bold"/>
              </a:rPr>
              <a:t>about earning easy money.</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480713" y="2829305"/>
            <a:ext cx="6906702" cy="904943"/>
            <a:chOff x="0" y="0"/>
            <a:chExt cx="1819049" cy="238339"/>
          </a:xfrm>
        </p:grpSpPr>
        <p:sp>
          <p:nvSpPr>
            <p:cNvPr id="10" name="Freeform 10"/>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3" name="TextBox 13"/>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4" name="TextBox 14"/>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59</a:t>
            </a:r>
          </a:p>
        </p:txBody>
      </p:sp>
      <p:sp>
        <p:nvSpPr>
          <p:cNvPr id="5" name="TextBox 5"/>
          <p:cNvSpPr txBox="1"/>
          <p:nvPr/>
        </p:nvSpPr>
        <p:spPr>
          <a:xfrm>
            <a:off x="748720" y="3819333"/>
            <a:ext cx="1757738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Brags about earning easy money.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Targets those using drugs with </a:t>
            </a:r>
            <a:r>
              <a:rPr lang="en-US" sz="4250" b="1">
                <a:solidFill>
                  <a:srgbClr val="FF5757"/>
                </a:solidFill>
                <a:latin typeface="Roboto Bold"/>
                <a:ea typeface="Roboto Bold"/>
                <a:cs typeface="Roboto Bold"/>
                <a:sym typeface="Roboto Bold"/>
              </a:rPr>
              <a:t>free drugs &amp; invitations to parties</a:t>
            </a:r>
            <a:r>
              <a:rPr lang="en-US" sz="4250" b="1">
                <a:solidFill>
                  <a:srgbClr val="004F59"/>
                </a:solidFill>
                <a:latin typeface="Roboto Bold"/>
                <a:ea typeface="Roboto Bold"/>
                <a:cs typeface="Roboto Bold"/>
                <a:sym typeface="Roboto Bold"/>
              </a:rPr>
              <a:t>.</a:t>
            </a:r>
          </a:p>
          <a:p>
            <a:pPr algn="l">
              <a:lnSpc>
                <a:spcPts val="68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480713" y="2829305"/>
            <a:ext cx="6906702" cy="904943"/>
            <a:chOff x="0" y="0"/>
            <a:chExt cx="1819049" cy="238339"/>
          </a:xfrm>
        </p:grpSpPr>
        <p:sp>
          <p:nvSpPr>
            <p:cNvPr id="10" name="Freeform 10"/>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3" name="TextBox 13"/>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4" name="TextBox 14"/>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5" name="Freeform 5"/>
          <p:cNvSpPr/>
          <p:nvPr/>
        </p:nvSpPr>
        <p:spPr>
          <a:xfrm>
            <a:off x="1227390" y="2435362"/>
            <a:ext cx="7916610" cy="6413389"/>
          </a:xfrm>
          <a:custGeom>
            <a:avLst/>
            <a:gdLst/>
            <a:ahLst/>
            <a:cxnLst/>
            <a:rect l="l" t="t" r="r" b="b"/>
            <a:pathLst>
              <a:path w="7916610" h="6413389">
                <a:moveTo>
                  <a:pt x="0" y="0"/>
                </a:moveTo>
                <a:lnTo>
                  <a:pt x="7916610" y="0"/>
                </a:lnTo>
                <a:lnTo>
                  <a:pt x="7916610" y="6413389"/>
                </a:lnTo>
                <a:lnTo>
                  <a:pt x="0" y="6413389"/>
                </a:lnTo>
                <a:lnTo>
                  <a:pt x="0" y="0"/>
                </a:lnTo>
                <a:close/>
              </a:path>
            </a:pathLst>
          </a:custGeom>
          <a:blipFill>
            <a:blip r:embed="rId3"/>
            <a:stretch>
              <a:fillRect t="-11719" b="-11719"/>
            </a:stretch>
          </a:blipFill>
        </p:spPr>
        <p:txBody>
          <a:bodyPr/>
          <a:lstStyle/>
          <a:p>
            <a:endParaRPr lang="en-US"/>
          </a:p>
        </p:txBody>
      </p:sp>
      <p:sp>
        <p:nvSpPr>
          <p:cNvPr id="6" name="Freeform 6"/>
          <p:cNvSpPr/>
          <p:nvPr/>
        </p:nvSpPr>
        <p:spPr>
          <a:xfrm>
            <a:off x="9144000" y="2435362"/>
            <a:ext cx="6413389" cy="6413389"/>
          </a:xfrm>
          <a:custGeom>
            <a:avLst/>
            <a:gdLst/>
            <a:ahLst/>
            <a:cxnLst/>
            <a:rect l="l" t="t" r="r" b="b"/>
            <a:pathLst>
              <a:path w="6413389" h="6413389">
                <a:moveTo>
                  <a:pt x="0" y="0"/>
                </a:moveTo>
                <a:lnTo>
                  <a:pt x="6413389" y="0"/>
                </a:lnTo>
                <a:lnTo>
                  <a:pt x="6413389" y="6413389"/>
                </a:lnTo>
                <a:lnTo>
                  <a:pt x="0" y="6413389"/>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8" name="TextBox 8"/>
          <p:cNvSpPr txBox="1"/>
          <p:nvPr/>
        </p:nvSpPr>
        <p:spPr>
          <a:xfrm>
            <a:off x="1131441" y="1109322"/>
            <a:ext cx="12801576"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DIGITAL PARTICIPATION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60</a:t>
            </a:r>
          </a:p>
        </p:txBody>
      </p:sp>
      <p:sp>
        <p:nvSpPr>
          <p:cNvPr id="5" name="TextBox 5"/>
          <p:cNvSpPr txBox="1"/>
          <p:nvPr/>
        </p:nvSpPr>
        <p:spPr>
          <a:xfrm>
            <a:off x="748720" y="3819333"/>
            <a:ext cx="17577380"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Brags about earning easy money.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Targets those using drugs with free drugs &amp; invitations to parties.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Groom vulnerable teens who </a:t>
            </a:r>
            <a:r>
              <a:rPr lang="en-US" sz="4250" b="1">
                <a:solidFill>
                  <a:srgbClr val="FF5757"/>
                </a:solidFill>
                <a:latin typeface="Roboto Bold"/>
                <a:ea typeface="Roboto Bold"/>
                <a:cs typeface="Roboto Bold"/>
                <a:sym typeface="Roboto Bold"/>
              </a:rPr>
              <a:t>lack a support network</a:t>
            </a:r>
            <a:r>
              <a:rPr lang="en-US" sz="4250" b="1">
                <a:solidFill>
                  <a:srgbClr val="004F59"/>
                </a:solidFill>
                <a:latin typeface="Roboto Bold"/>
                <a:ea typeface="Roboto Bold"/>
                <a:cs typeface="Roboto Bold"/>
                <a:sym typeface="Roboto Bold"/>
              </a:rPr>
              <a:t>.</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480713" y="2829305"/>
            <a:ext cx="6906702" cy="904943"/>
            <a:chOff x="0" y="0"/>
            <a:chExt cx="1819049" cy="238339"/>
          </a:xfrm>
        </p:grpSpPr>
        <p:sp>
          <p:nvSpPr>
            <p:cNvPr id="10" name="Freeform 10"/>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3" name="TextBox 13"/>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4" name="TextBox 14"/>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61</a:t>
            </a:r>
          </a:p>
        </p:txBody>
      </p:sp>
      <p:sp>
        <p:nvSpPr>
          <p:cNvPr id="5" name="TextBox 5"/>
          <p:cNvSpPr txBox="1"/>
          <p:nvPr/>
        </p:nvSpPr>
        <p:spPr>
          <a:xfrm>
            <a:off x="748720" y="3819333"/>
            <a:ext cx="17577380"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Brags about earning easy money.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Targets those using drugs with free drugs &amp; invitations to parties.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Grooms vulnerable teens who lack a support network.</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Targets those who have </a:t>
            </a:r>
            <a:r>
              <a:rPr lang="en-US" sz="4250" b="1">
                <a:solidFill>
                  <a:srgbClr val="FF5757"/>
                </a:solidFill>
                <a:latin typeface="Roboto Bold"/>
                <a:ea typeface="Roboto Bold"/>
                <a:cs typeface="Roboto Bold"/>
                <a:sym typeface="Roboto Bold"/>
              </a:rPr>
              <a:t>mental or physical health concerns</a:t>
            </a:r>
            <a:r>
              <a:rPr lang="en-US" sz="4250" b="1">
                <a:solidFill>
                  <a:srgbClr val="004F59"/>
                </a:solidFill>
                <a:latin typeface="Roboto Bold"/>
                <a:ea typeface="Roboto Bold"/>
                <a:cs typeface="Roboto Bold"/>
                <a:sym typeface="Roboto Bold"/>
              </a:rPr>
              <a:t>.</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480713" y="2829305"/>
            <a:ext cx="6906702" cy="904943"/>
            <a:chOff x="0" y="0"/>
            <a:chExt cx="1819049" cy="238339"/>
          </a:xfrm>
        </p:grpSpPr>
        <p:sp>
          <p:nvSpPr>
            <p:cNvPr id="10" name="Freeform 10"/>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3" name="TextBox 13"/>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4" name="TextBox 14"/>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62</a:t>
            </a:r>
          </a:p>
        </p:txBody>
      </p:sp>
      <p:sp>
        <p:nvSpPr>
          <p:cNvPr id="5" name="TextBox 5"/>
          <p:cNvSpPr txBox="1"/>
          <p:nvPr/>
        </p:nvSpPr>
        <p:spPr>
          <a:xfrm>
            <a:off x="1021675" y="3794125"/>
            <a:ext cx="17011828"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Glamorizes </a:t>
            </a:r>
            <a:r>
              <a:rPr lang="en-US" sz="4250" b="1">
                <a:solidFill>
                  <a:srgbClr val="004F59"/>
                </a:solidFill>
                <a:latin typeface="Roboto Bold"/>
                <a:ea typeface="Roboto Bold"/>
                <a:cs typeface="Roboto Bold"/>
                <a:sym typeface="Roboto Bold"/>
              </a:rPr>
              <a:t>selling sex, drug dealing, or gang involvement.  </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480713" y="2829305"/>
            <a:ext cx="6906702" cy="904943"/>
            <a:chOff x="0" y="0"/>
            <a:chExt cx="1819049" cy="238339"/>
          </a:xfrm>
        </p:grpSpPr>
        <p:sp>
          <p:nvSpPr>
            <p:cNvPr id="10" name="Freeform 10"/>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3" name="TextBox 13"/>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4" name="TextBox 14"/>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63</a:t>
            </a:r>
          </a:p>
        </p:txBody>
      </p:sp>
      <p:sp>
        <p:nvSpPr>
          <p:cNvPr id="5" name="TextBox 5"/>
          <p:cNvSpPr txBox="1"/>
          <p:nvPr/>
        </p:nvSpPr>
        <p:spPr>
          <a:xfrm>
            <a:off x="1021675" y="3794125"/>
            <a:ext cx="17011828"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Glamorizes selling sex, drug dealing, or gang involvement.</a:t>
            </a:r>
          </a:p>
          <a:p>
            <a:pPr marL="917576" lvl="1" indent="-458788" algn="l">
              <a:lnSpc>
                <a:spcPts val="6800"/>
              </a:lnSpc>
              <a:buFont typeface="Arial"/>
              <a:buChar char="•"/>
            </a:pPr>
            <a:r>
              <a:rPr lang="en-US" sz="4250" b="1">
                <a:solidFill>
                  <a:srgbClr val="FF5757"/>
                </a:solidFill>
                <a:latin typeface="Roboto Bold"/>
                <a:ea typeface="Roboto Bold"/>
                <a:cs typeface="Roboto Bold"/>
                <a:sym typeface="Roboto Bold"/>
              </a:rPr>
              <a:t>Extends an invitation</a:t>
            </a:r>
            <a:r>
              <a:rPr lang="en-US" sz="4250" b="1">
                <a:solidFill>
                  <a:srgbClr val="004F59"/>
                </a:solidFill>
                <a:latin typeface="Roboto Bold"/>
                <a:ea typeface="Roboto Bold"/>
                <a:cs typeface="Roboto Bold"/>
                <a:sym typeface="Roboto Bold"/>
              </a:rPr>
              <a:t>, leading friends to a trap.</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480713" y="2829305"/>
            <a:ext cx="6906702" cy="904943"/>
            <a:chOff x="0" y="0"/>
            <a:chExt cx="1819049" cy="238339"/>
          </a:xfrm>
        </p:grpSpPr>
        <p:sp>
          <p:nvSpPr>
            <p:cNvPr id="10" name="Freeform 10"/>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3" name="TextBox 13"/>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4" name="TextBox 14"/>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64</a:t>
            </a:r>
          </a:p>
        </p:txBody>
      </p:sp>
      <p:sp>
        <p:nvSpPr>
          <p:cNvPr id="5" name="TextBox 5"/>
          <p:cNvSpPr txBox="1"/>
          <p:nvPr/>
        </p:nvSpPr>
        <p:spPr>
          <a:xfrm>
            <a:off x="1021675" y="3794125"/>
            <a:ext cx="17011828"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Glamorizes selling sex, drug dealing, or gang involvement.</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Extends an invitation, leading friends to a trap.</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Imposter </a:t>
            </a:r>
            <a:r>
              <a:rPr lang="en-US" sz="4250" b="1">
                <a:solidFill>
                  <a:srgbClr val="FF5757"/>
                </a:solidFill>
                <a:latin typeface="Roboto Bold"/>
                <a:ea typeface="Roboto Bold"/>
                <a:cs typeface="Roboto Bold"/>
                <a:sym typeface="Roboto Bold"/>
              </a:rPr>
              <a:t>pretends to be a friend</a:t>
            </a:r>
            <a:r>
              <a:rPr lang="en-US" sz="4250" b="1">
                <a:solidFill>
                  <a:srgbClr val="004F59"/>
                </a:solidFill>
                <a:latin typeface="Roboto Bold"/>
                <a:ea typeface="Roboto Bold"/>
                <a:cs typeface="Roboto Bold"/>
                <a:sym typeface="Roboto Bold"/>
              </a:rPr>
              <a:t> during the recruiting process.  </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grpSp>
        <p:nvGrpSpPr>
          <p:cNvPr id="9" name="Group 9"/>
          <p:cNvGrpSpPr/>
          <p:nvPr/>
        </p:nvGrpSpPr>
        <p:grpSpPr>
          <a:xfrm>
            <a:off x="1480713" y="2829305"/>
            <a:ext cx="6906702" cy="904943"/>
            <a:chOff x="0" y="0"/>
            <a:chExt cx="1819049" cy="238339"/>
          </a:xfrm>
        </p:grpSpPr>
        <p:sp>
          <p:nvSpPr>
            <p:cNvPr id="10" name="Freeform 10"/>
            <p:cNvSpPr/>
            <p:nvPr/>
          </p:nvSpPr>
          <p:spPr>
            <a:xfrm>
              <a:off x="0" y="0"/>
              <a:ext cx="1819049" cy="238339"/>
            </a:xfrm>
            <a:custGeom>
              <a:avLst/>
              <a:gdLst/>
              <a:ahLst/>
              <a:cxnLst/>
              <a:rect l="l" t="t" r="r" b="b"/>
              <a:pathLst>
                <a:path w="1819049" h="238339">
                  <a:moveTo>
                    <a:pt x="0" y="0"/>
                  </a:moveTo>
                  <a:lnTo>
                    <a:pt x="1819049" y="0"/>
                  </a:lnTo>
                  <a:lnTo>
                    <a:pt x="1819049"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819049"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3" name="TextBox 13"/>
          <p:cNvSpPr txBox="1"/>
          <p:nvPr/>
        </p:nvSpPr>
        <p:spPr>
          <a:xfrm>
            <a:off x="945186" y="1250072"/>
            <a:ext cx="11004964"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FRIEND RECRUITMENT</a:t>
            </a:r>
          </a:p>
        </p:txBody>
      </p:sp>
      <p:sp>
        <p:nvSpPr>
          <p:cNvPr id="14" name="TextBox 14"/>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5" name="TextBox 15"/>
          <p:cNvSpPr txBox="1"/>
          <p:nvPr/>
        </p:nvSpPr>
        <p:spPr>
          <a:xfrm>
            <a:off x="1780421" y="2848351"/>
            <a:ext cx="714273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Recruitment Techniques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612407"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FREQUENT RECRUITER</a:t>
            </a:r>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7" name="TextBox 7"/>
          <p:cNvSpPr txBox="1"/>
          <p:nvPr/>
        </p:nvSpPr>
        <p:spPr>
          <a:xfrm>
            <a:off x="14147007" y="7968729"/>
            <a:ext cx="2711885"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 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8" name="TextBox 8"/>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9" name="TextBox 9"/>
          <p:cNvSpPr txBox="1"/>
          <p:nvPr/>
        </p:nvSpPr>
        <p:spPr>
          <a:xfrm>
            <a:off x="3944913" y="9177436"/>
            <a:ext cx="9112975"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189–190. </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65</a:t>
            </a:r>
          </a:p>
        </p:txBody>
      </p:sp>
      <p:grpSp>
        <p:nvGrpSpPr>
          <p:cNvPr id="11" name="Group 11"/>
          <p:cNvGrpSpPr/>
          <p:nvPr/>
        </p:nvGrpSpPr>
        <p:grpSpPr>
          <a:xfrm>
            <a:off x="1131441" y="4768795"/>
            <a:ext cx="13517838" cy="1873734"/>
            <a:chOff x="0" y="0"/>
            <a:chExt cx="3560254" cy="493494"/>
          </a:xfrm>
        </p:grpSpPr>
        <p:sp>
          <p:nvSpPr>
            <p:cNvPr id="12" name="Freeform 12"/>
            <p:cNvSpPr/>
            <p:nvPr/>
          </p:nvSpPr>
          <p:spPr>
            <a:xfrm>
              <a:off x="0" y="0"/>
              <a:ext cx="3560254" cy="493494"/>
            </a:xfrm>
            <a:custGeom>
              <a:avLst/>
              <a:gdLst/>
              <a:ahLst/>
              <a:cxnLst/>
              <a:rect l="l" t="t" r="r" b="b"/>
              <a:pathLst>
                <a:path w="3560254" h="493494">
                  <a:moveTo>
                    <a:pt x="0" y="0"/>
                  </a:moveTo>
                  <a:lnTo>
                    <a:pt x="3560254" y="0"/>
                  </a:lnTo>
                  <a:lnTo>
                    <a:pt x="3560254" y="493494"/>
                  </a:lnTo>
                  <a:lnTo>
                    <a:pt x="0" y="493494"/>
                  </a:lnTo>
                  <a:close/>
                </a:path>
              </a:pathLst>
            </a:custGeom>
            <a:solidFill>
              <a:srgbClr val="303030"/>
            </a:solidFill>
          </p:spPr>
          <p:txBody>
            <a:bodyPr/>
            <a:lstStyle/>
            <a:p>
              <a:endParaRPr lang="en-US"/>
            </a:p>
          </p:txBody>
        </p:sp>
        <p:sp>
          <p:nvSpPr>
            <p:cNvPr id="13" name="TextBox 13"/>
            <p:cNvSpPr txBox="1"/>
            <p:nvPr/>
          </p:nvSpPr>
          <p:spPr>
            <a:xfrm>
              <a:off x="0" y="-76200"/>
              <a:ext cx="3560254" cy="56969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694538" y="4837120"/>
            <a:ext cx="12954741"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Who is most commonly responsible for recruiting sex trafficking victims?</a:t>
            </a:r>
          </a:p>
        </p:txBody>
      </p:sp>
      <p:sp>
        <p:nvSpPr>
          <p:cNvPr id="15" name="Freeform 15"/>
          <p:cNvSpPr/>
          <p:nvPr/>
        </p:nvSpPr>
        <p:spPr>
          <a:xfrm>
            <a:off x="14922393" y="952594"/>
            <a:ext cx="2996810" cy="3979776"/>
          </a:xfrm>
          <a:custGeom>
            <a:avLst/>
            <a:gdLst/>
            <a:ahLst/>
            <a:cxnLst/>
            <a:rect l="l" t="t" r="r" b="b"/>
            <a:pathLst>
              <a:path w="2996810" h="3979776">
                <a:moveTo>
                  <a:pt x="0" y="0"/>
                </a:moveTo>
                <a:lnTo>
                  <a:pt x="2996810" y="0"/>
                </a:lnTo>
                <a:lnTo>
                  <a:pt x="2996810" y="3979776"/>
                </a:lnTo>
                <a:lnTo>
                  <a:pt x="0" y="3979776"/>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66</a:t>
            </a:r>
          </a:p>
        </p:txBody>
      </p:sp>
      <p:sp>
        <p:nvSpPr>
          <p:cNvPr id="5" name="TextBox 5"/>
          <p:cNvSpPr txBox="1"/>
          <p:nvPr/>
        </p:nvSpPr>
        <p:spPr>
          <a:xfrm>
            <a:off x="1021675" y="3956050"/>
            <a:ext cx="16830853" cy="1952544"/>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Financial Gain:</a:t>
            </a:r>
            <a:r>
              <a:rPr lang="en-US" sz="4250" b="1">
                <a:solidFill>
                  <a:srgbClr val="004F59"/>
                </a:solidFill>
                <a:latin typeface="Roboto Bold"/>
                <a:ea typeface="Roboto Bold"/>
                <a:cs typeface="Roboto Bold"/>
                <a:sym typeface="Roboto Bold"/>
              </a:rPr>
              <a:t> BOYFRIENDS often pressure their partners into commercial sex to make money for themselves.</a:t>
            </a: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480713" y="2829305"/>
            <a:ext cx="5776601" cy="904943"/>
            <a:chOff x="0" y="0"/>
            <a:chExt cx="1521409" cy="238339"/>
          </a:xfrm>
        </p:grpSpPr>
        <p:sp>
          <p:nvSpPr>
            <p:cNvPr id="8" name="Freeform 8"/>
            <p:cNvSpPr/>
            <p:nvPr/>
          </p:nvSpPr>
          <p:spPr>
            <a:xfrm>
              <a:off x="0" y="0"/>
              <a:ext cx="1521409" cy="238339"/>
            </a:xfrm>
            <a:custGeom>
              <a:avLst/>
              <a:gdLst/>
              <a:ahLst/>
              <a:cxnLst/>
              <a:rect l="l" t="t" r="r" b="b"/>
              <a:pathLst>
                <a:path w="1521409" h="238339">
                  <a:moveTo>
                    <a:pt x="0" y="0"/>
                  </a:moveTo>
                  <a:lnTo>
                    <a:pt x="1521409" y="0"/>
                  </a:lnTo>
                  <a:lnTo>
                    <a:pt x="152140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2140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780421" y="2848351"/>
            <a:ext cx="5307750"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Deception &amp; Control</a:t>
            </a:r>
          </a:p>
        </p:txBody>
      </p:sp>
      <p:sp>
        <p:nvSpPr>
          <p:cNvPr id="11" name="TextBox 11"/>
          <p:cNvSpPr txBox="1"/>
          <p:nvPr/>
        </p:nvSpPr>
        <p:spPr>
          <a:xfrm>
            <a:off x="945186" y="1250072"/>
            <a:ext cx="1100496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BOYFRIEND RECRUITERS</a:t>
            </a:r>
          </a:p>
        </p:txBody>
      </p:sp>
      <p:sp>
        <p:nvSpPr>
          <p:cNvPr id="12" name="TextBox 12"/>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67</a:t>
            </a:r>
          </a:p>
        </p:txBody>
      </p:sp>
      <p:sp>
        <p:nvSpPr>
          <p:cNvPr id="5" name="TextBox 5"/>
          <p:cNvSpPr txBox="1"/>
          <p:nvPr/>
        </p:nvSpPr>
        <p:spPr>
          <a:xfrm>
            <a:off x="1021675" y="3956050"/>
            <a:ext cx="16830853" cy="355271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Financial Gain: BOYFRIENDS often pressure their partners into commercial sex to make money for themselves.</a:t>
            </a:r>
          </a:p>
          <a:p>
            <a:pPr algn="l">
              <a:lnSpc>
                <a:spcPts val="24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Control &amp; Power:</a:t>
            </a:r>
            <a:r>
              <a:rPr lang="en-US" sz="4250" b="1">
                <a:solidFill>
                  <a:srgbClr val="004F59"/>
                </a:solidFill>
                <a:latin typeface="Roboto Bold"/>
                <a:ea typeface="Roboto Bold"/>
                <a:cs typeface="Roboto Bold"/>
                <a:sym typeface="Roboto Bold"/>
              </a:rPr>
              <a:t>  They manipulate and pressure their partner to gain control and exploit them.</a:t>
            </a:r>
          </a:p>
          <a:p>
            <a:pPr algn="l">
              <a:lnSpc>
                <a:spcPts val="5100"/>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480713" y="2829305"/>
            <a:ext cx="5776601" cy="904943"/>
            <a:chOff x="0" y="0"/>
            <a:chExt cx="1521409" cy="238339"/>
          </a:xfrm>
        </p:grpSpPr>
        <p:sp>
          <p:nvSpPr>
            <p:cNvPr id="8" name="Freeform 8"/>
            <p:cNvSpPr/>
            <p:nvPr/>
          </p:nvSpPr>
          <p:spPr>
            <a:xfrm>
              <a:off x="0" y="0"/>
              <a:ext cx="1521409" cy="238339"/>
            </a:xfrm>
            <a:custGeom>
              <a:avLst/>
              <a:gdLst/>
              <a:ahLst/>
              <a:cxnLst/>
              <a:rect l="l" t="t" r="r" b="b"/>
              <a:pathLst>
                <a:path w="1521409" h="238339">
                  <a:moveTo>
                    <a:pt x="0" y="0"/>
                  </a:moveTo>
                  <a:lnTo>
                    <a:pt x="1521409" y="0"/>
                  </a:lnTo>
                  <a:lnTo>
                    <a:pt x="152140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2140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945186" y="1250072"/>
            <a:ext cx="1100496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BOYFRIEND RECRUITERS</a:t>
            </a:r>
          </a:p>
        </p:txBody>
      </p:sp>
      <p:sp>
        <p:nvSpPr>
          <p:cNvPr id="11" name="TextBox 11"/>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2" name="TextBox 12"/>
          <p:cNvSpPr txBox="1"/>
          <p:nvPr/>
        </p:nvSpPr>
        <p:spPr>
          <a:xfrm>
            <a:off x="1780421" y="2848351"/>
            <a:ext cx="5307750"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Deception &amp; Control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68</a:t>
            </a:r>
          </a:p>
        </p:txBody>
      </p:sp>
      <p:sp>
        <p:nvSpPr>
          <p:cNvPr id="5" name="TextBox 5"/>
          <p:cNvSpPr txBox="1"/>
          <p:nvPr/>
        </p:nvSpPr>
        <p:spPr>
          <a:xfrm>
            <a:off x="1021675" y="3956050"/>
            <a:ext cx="16830853" cy="4505217"/>
          </a:xfrm>
          <a:prstGeom prst="rect">
            <a:avLst/>
          </a:prstGeom>
        </p:spPr>
        <p:txBody>
          <a:bodyPr lIns="0" tIns="0" rIns="0" bIns="0" rtlCol="0" anchor="t">
            <a:spAutoFit/>
          </a:bodyPr>
          <a:lstStyle/>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Financial Gain: BOYFRIENDS often pressure their partners into commercial sex to make money for themselves.</a:t>
            </a:r>
          </a:p>
          <a:p>
            <a:pPr algn="l">
              <a:lnSpc>
                <a:spcPts val="24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FFFF"/>
                </a:solidFill>
                <a:latin typeface="Roboto Bold"/>
                <a:ea typeface="Roboto Bold"/>
                <a:cs typeface="Roboto Bold"/>
                <a:sym typeface="Roboto Bold"/>
              </a:rPr>
              <a:t>Control &amp; Power:  They manipulate and pressure their partner to gain control and exploit them.</a:t>
            </a:r>
          </a:p>
          <a:p>
            <a:pPr algn="l">
              <a:lnSpc>
                <a:spcPts val="2400"/>
              </a:lnSpc>
            </a:pPr>
            <a:endParaRPr lang="en-US" sz="4250" b="1">
              <a:solidFill>
                <a:srgbClr val="FFFFFF"/>
              </a:solidFill>
              <a:latin typeface="Roboto Bold"/>
              <a:ea typeface="Roboto Bold"/>
              <a:cs typeface="Roboto Bold"/>
              <a:sym typeface="Roboto Bold"/>
            </a:endParaRPr>
          </a:p>
          <a:p>
            <a:pPr marL="917576" lvl="1" indent="-458788" algn="l">
              <a:lnSpc>
                <a:spcPts val="5100"/>
              </a:lnSpc>
              <a:buFont typeface="Arial"/>
              <a:buChar char="•"/>
            </a:pPr>
            <a:r>
              <a:rPr lang="en-US" sz="4250" b="1">
                <a:solidFill>
                  <a:srgbClr val="FF5757"/>
                </a:solidFill>
                <a:latin typeface="Roboto Bold"/>
                <a:ea typeface="Roboto Bold"/>
                <a:cs typeface="Roboto Bold"/>
                <a:sym typeface="Roboto Bold"/>
              </a:rPr>
              <a:t>Gangs or Criminals:</a:t>
            </a:r>
            <a:r>
              <a:rPr lang="en-US" sz="4250" b="1">
                <a:solidFill>
                  <a:srgbClr val="004F59"/>
                </a:solidFill>
                <a:latin typeface="Roboto Bold"/>
                <a:ea typeface="Roboto Bold"/>
                <a:cs typeface="Roboto Bold"/>
                <a:sym typeface="Roboto Bold"/>
              </a:rPr>
              <a:t> Some traffickers are involved in gangs or crime and pretend to be loving boyfriends to lure victims in.</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7" name="Group 7"/>
          <p:cNvGrpSpPr/>
          <p:nvPr/>
        </p:nvGrpSpPr>
        <p:grpSpPr>
          <a:xfrm>
            <a:off x="1480713" y="2829305"/>
            <a:ext cx="5776601" cy="904943"/>
            <a:chOff x="0" y="0"/>
            <a:chExt cx="1521409" cy="238339"/>
          </a:xfrm>
        </p:grpSpPr>
        <p:sp>
          <p:nvSpPr>
            <p:cNvPr id="8" name="Freeform 8"/>
            <p:cNvSpPr/>
            <p:nvPr/>
          </p:nvSpPr>
          <p:spPr>
            <a:xfrm>
              <a:off x="0" y="0"/>
              <a:ext cx="1521409" cy="238339"/>
            </a:xfrm>
            <a:custGeom>
              <a:avLst/>
              <a:gdLst/>
              <a:ahLst/>
              <a:cxnLst/>
              <a:rect l="l" t="t" r="r" b="b"/>
              <a:pathLst>
                <a:path w="1521409" h="238339">
                  <a:moveTo>
                    <a:pt x="0" y="0"/>
                  </a:moveTo>
                  <a:lnTo>
                    <a:pt x="1521409" y="0"/>
                  </a:lnTo>
                  <a:lnTo>
                    <a:pt x="1521409"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521409"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945186" y="1250072"/>
            <a:ext cx="1100496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BOYFRIEND RECRUITERS</a:t>
            </a:r>
          </a:p>
        </p:txBody>
      </p:sp>
      <p:sp>
        <p:nvSpPr>
          <p:cNvPr id="11" name="TextBox 11"/>
          <p:cNvSpPr txBox="1"/>
          <p:nvPr/>
        </p:nvSpPr>
        <p:spPr>
          <a:xfrm>
            <a:off x="3841452" y="9229725"/>
            <a:ext cx="9055952"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Baird, K., &amp; Connolly, J. (2023). Recruitment and Entrapment Pathways of Minors into Sex Trafficking in Canada and the United States: A Systematic Review. Trauma, violence &amp; abuse, 24(1), 189–202. </a:t>
            </a:r>
          </a:p>
        </p:txBody>
      </p:sp>
      <p:sp>
        <p:nvSpPr>
          <p:cNvPr id="12" name="TextBox 12"/>
          <p:cNvSpPr txBox="1"/>
          <p:nvPr/>
        </p:nvSpPr>
        <p:spPr>
          <a:xfrm>
            <a:off x="1780421" y="2848351"/>
            <a:ext cx="5307750"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Deception &amp; Control</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8" name="TextBox 8"/>
          <p:cNvSpPr txBox="1"/>
          <p:nvPr/>
        </p:nvSpPr>
        <p:spPr>
          <a:xfrm>
            <a:off x="1131441" y="1109322"/>
            <a:ext cx="1138266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VICTIMS TARGET VICTIMS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69</a:t>
            </a:r>
          </a:p>
        </p:txBody>
      </p:sp>
      <p:grpSp>
        <p:nvGrpSpPr>
          <p:cNvPr id="10" name="Group 10"/>
          <p:cNvGrpSpPr/>
          <p:nvPr/>
        </p:nvGrpSpPr>
        <p:grpSpPr>
          <a:xfrm>
            <a:off x="1156863" y="4914900"/>
            <a:ext cx="14165454" cy="1924184"/>
            <a:chOff x="0" y="0"/>
            <a:chExt cx="3730819" cy="506781"/>
          </a:xfrm>
        </p:grpSpPr>
        <p:sp>
          <p:nvSpPr>
            <p:cNvPr id="11" name="Freeform 11"/>
            <p:cNvSpPr/>
            <p:nvPr/>
          </p:nvSpPr>
          <p:spPr>
            <a:xfrm>
              <a:off x="0" y="0"/>
              <a:ext cx="3730819" cy="506781"/>
            </a:xfrm>
            <a:custGeom>
              <a:avLst/>
              <a:gdLst/>
              <a:ahLst/>
              <a:cxnLst/>
              <a:rect l="l" t="t" r="r" b="b"/>
              <a:pathLst>
                <a:path w="3730819" h="506781">
                  <a:moveTo>
                    <a:pt x="0" y="0"/>
                  </a:moveTo>
                  <a:lnTo>
                    <a:pt x="3730819" y="0"/>
                  </a:lnTo>
                  <a:lnTo>
                    <a:pt x="3730819" y="506781"/>
                  </a:lnTo>
                  <a:lnTo>
                    <a:pt x="0" y="506781"/>
                  </a:lnTo>
                  <a:close/>
                </a:path>
              </a:pathLst>
            </a:custGeom>
            <a:solidFill>
              <a:srgbClr val="303030"/>
            </a:solidFill>
          </p:spPr>
          <p:txBody>
            <a:bodyPr/>
            <a:lstStyle/>
            <a:p>
              <a:endParaRPr lang="en-US"/>
            </a:p>
          </p:txBody>
        </p:sp>
        <p:sp>
          <p:nvSpPr>
            <p:cNvPr id="12" name="TextBox 12"/>
            <p:cNvSpPr txBox="1"/>
            <p:nvPr/>
          </p:nvSpPr>
          <p:spPr>
            <a:xfrm>
              <a:off x="0" y="-76200"/>
              <a:ext cx="3730819" cy="582981"/>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48672" y="5023971"/>
            <a:ext cx="14603650"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Why would a trafficking victim inflict this experience upon unsuspecting friends?</a:t>
            </a:r>
          </a:p>
        </p:txBody>
      </p:sp>
      <p:grpSp>
        <p:nvGrpSpPr>
          <p:cNvPr id="14" name="Group 14"/>
          <p:cNvGrpSpPr/>
          <p:nvPr/>
        </p:nvGrpSpPr>
        <p:grpSpPr>
          <a:xfrm>
            <a:off x="14362388" y="809245"/>
            <a:ext cx="2915962" cy="3677030"/>
            <a:chOff x="0" y="0"/>
            <a:chExt cx="1330826" cy="1678172"/>
          </a:xfrm>
        </p:grpSpPr>
        <p:sp>
          <p:nvSpPr>
            <p:cNvPr id="15" name="Freeform 15"/>
            <p:cNvSpPr/>
            <p:nvPr/>
          </p:nvSpPr>
          <p:spPr>
            <a:xfrm>
              <a:off x="0" y="0"/>
              <a:ext cx="1330826" cy="1678172"/>
            </a:xfrm>
            <a:custGeom>
              <a:avLst/>
              <a:gdLst/>
              <a:ahLst/>
              <a:cxnLst/>
              <a:rect l="l" t="t" r="r" b="b"/>
              <a:pathLst>
                <a:path w="1330826" h="1678172">
                  <a:moveTo>
                    <a:pt x="0" y="0"/>
                  </a:moveTo>
                  <a:lnTo>
                    <a:pt x="1330826" y="0"/>
                  </a:lnTo>
                  <a:lnTo>
                    <a:pt x="1330826" y="1678172"/>
                  </a:lnTo>
                  <a:lnTo>
                    <a:pt x="0" y="1678172"/>
                  </a:lnTo>
                  <a:close/>
                </a:path>
              </a:pathLst>
            </a:custGeom>
            <a:solidFill>
              <a:srgbClr val="FFFFFF"/>
            </a:solidFill>
          </p:spPr>
          <p:txBody>
            <a:bodyPr/>
            <a:lstStyle/>
            <a:p>
              <a:endParaRPr lang="en-US"/>
            </a:p>
          </p:txBody>
        </p:sp>
        <p:sp>
          <p:nvSpPr>
            <p:cNvPr id="16" name="TextBox 16"/>
            <p:cNvSpPr txBox="1"/>
            <p:nvPr/>
          </p:nvSpPr>
          <p:spPr>
            <a:xfrm>
              <a:off x="0" y="-76200"/>
              <a:ext cx="1330826" cy="1754372"/>
            </a:xfrm>
            <a:prstGeom prst="rect">
              <a:avLst/>
            </a:prstGeom>
          </p:spPr>
          <p:txBody>
            <a:bodyPr lIns="50800" tIns="50800" rIns="50800" bIns="50800" rtlCol="0" anchor="ctr"/>
            <a:lstStyle/>
            <a:p>
              <a:pPr algn="ctr">
                <a:lnSpc>
                  <a:spcPts val="3074"/>
                </a:lnSpc>
              </a:pPr>
              <a:endParaRPr/>
            </a:p>
          </p:txBody>
        </p:sp>
      </p:grpSp>
      <p:sp>
        <p:nvSpPr>
          <p:cNvPr id="17" name="Freeform 17"/>
          <p:cNvSpPr/>
          <p:nvPr/>
        </p:nvSpPr>
        <p:spPr>
          <a:xfrm>
            <a:off x="14492097" y="993159"/>
            <a:ext cx="2656544" cy="3321886"/>
          </a:xfrm>
          <a:custGeom>
            <a:avLst/>
            <a:gdLst/>
            <a:ahLst/>
            <a:cxnLst/>
            <a:rect l="l" t="t" r="r" b="b"/>
            <a:pathLst>
              <a:path w="2656544" h="3321886">
                <a:moveTo>
                  <a:pt x="0" y="0"/>
                </a:moveTo>
                <a:lnTo>
                  <a:pt x="2656544" y="0"/>
                </a:lnTo>
                <a:lnTo>
                  <a:pt x="2656544" y="3321885"/>
                </a:lnTo>
                <a:lnTo>
                  <a:pt x="0" y="3321885"/>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a:t>
            </a:r>
          </a:p>
        </p:txBody>
      </p:sp>
      <p:grpSp>
        <p:nvGrpSpPr>
          <p:cNvPr id="8" name="Group 8"/>
          <p:cNvGrpSpPr/>
          <p:nvPr/>
        </p:nvGrpSpPr>
        <p:grpSpPr>
          <a:xfrm>
            <a:off x="1480713" y="3019805"/>
            <a:ext cx="7918137" cy="904943"/>
            <a:chOff x="0" y="0"/>
            <a:chExt cx="2085435" cy="238339"/>
          </a:xfrm>
        </p:grpSpPr>
        <p:sp>
          <p:nvSpPr>
            <p:cNvPr id="9" name="Freeform 9"/>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80421" y="3038851"/>
            <a:ext cx="801389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
        <p:nvSpPr>
          <p:cNvPr id="12" name="TextBox 12"/>
          <p:cNvSpPr txBox="1"/>
          <p:nvPr/>
        </p:nvSpPr>
        <p:spPr>
          <a:xfrm>
            <a:off x="1480713" y="4122195"/>
            <a:ext cx="1439833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Study results may be unreliable because most sexual crimes go unreported.</a:t>
            </a:r>
          </a:p>
          <a:p>
            <a:pPr algn="l">
              <a:lnSpc>
                <a:spcPts val="4675"/>
              </a:lnSpc>
            </a:pPr>
            <a:endParaRPr lang="en-US" sz="4250" b="1">
              <a:solidFill>
                <a:srgbClr val="004F59"/>
              </a:solidFill>
              <a:latin typeface="Roboto Bold"/>
              <a:ea typeface="Roboto Bold"/>
              <a:cs typeface="Roboto Bold"/>
              <a:sym typeface="Roboto Bold"/>
            </a:endParaRPr>
          </a:p>
        </p:txBody>
      </p:sp>
      <p:sp>
        <p:nvSpPr>
          <p:cNvPr id="13" name="TextBox 13"/>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4" name="TextBox 14"/>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70</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7" name="TextBox 7"/>
          <p:cNvSpPr txBox="1"/>
          <p:nvPr/>
        </p:nvSpPr>
        <p:spPr>
          <a:xfrm>
            <a:off x="1131441" y="1109322"/>
            <a:ext cx="1332222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MANIPULATING RECRUITERS</a:t>
            </a:r>
          </a:p>
        </p:txBody>
      </p:sp>
      <p:grpSp>
        <p:nvGrpSpPr>
          <p:cNvPr id="8" name="Group 8"/>
          <p:cNvGrpSpPr/>
          <p:nvPr/>
        </p:nvGrpSpPr>
        <p:grpSpPr>
          <a:xfrm>
            <a:off x="1235789" y="3202442"/>
            <a:ext cx="7826402" cy="904943"/>
            <a:chOff x="0" y="0"/>
            <a:chExt cx="2061275" cy="238339"/>
          </a:xfrm>
        </p:grpSpPr>
        <p:sp>
          <p:nvSpPr>
            <p:cNvPr id="9" name="Freeform 9"/>
            <p:cNvSpPr/>
            <p:nvPr/>
          </p:nvSpPr>
          <p:spPr>
            <a:xfrm>
              <a:off x="0" y="0"/>
              <a:ext cx="2061275" cy="238339"/>
            </a:xfrm>
            <a:custGeom>
              <a:avLst/>
              <a:gdLst/>
              <a:ahLst/>
              <a:cxnLst/>
              <a:rect l="l" t="t" r="r" b="b"/>
              <a:pathLst>
                <a:path w="2061275" h="238339">
                  <a:moveTo>
                    <a:pt x="0" y="0"/>
                  </a:moveTo>
                  <a:lnTo>
                    <a:pt x="2061275" y="0"/>
                  </a:lnTo>
                  <a:lnTo>
                    <a:pt x="2061275"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061275"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865082" y="4295794"/>
            <a:ext cx="16394218"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Victims </a:t>
            </a:r>
            <a:r>
              <a:rPr lang="en-US" sz="4250" b="1">
                <a:solidFill>
                  <a:srgbClr val="FF5757"/>
                </a:solidFill>
                <a:latin typeface="Roboto Bold"/>
                <a:ea typeface="Roboto Bold"/>
                <a:cs typeface="Roboto Bold"/>
                <a:sym typeface="Roboto Bold"/>
              </a:rPr>
              <a:t>don’t recognize the crimes</a:t>
            </a:r>
            <a:r>
              <a:rPr lang="en-US" sz="4250" b="1">
                <a:solidFill>
                  <a:srgbClr val="004F59"/>
                </a:solidFill>
                <a:latin typeface="Roboto Bold"/>
                <a:ea typeface="Roboto Bold"/>
                <a:cs typeface="Roboto Bold"/>
                <a:sym typeface="Roboto Bold"/>
              </a:rPr>
              <a:t> committed against them.</a:t>
            </a:r>
          </a:p>
          <a:p>
            <a:pPr algn="l">
              <a:lnSpc>
                <a:spcPts val="4675"/>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584546" y="3212014"/>
            <a:ext cx="747764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Decieve Victims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71</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7" name="TextBox 7"/>
          <p:cNvSpPr txBox="1"/>
          <p:nvPr/>
        </p:nvSpPr>
        <p:spPr>
          <a:xfrm>
            <a:off x="1131441" y="1109322"/>
            <a:ext cx="1332222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MANIPULATING RECRUITERS</a:t>
            </a:r>
          </a:p>
        </p:txBody>
      </p:sp>
      <p:sp>
        <p:nvSpPr>
          <p:cNvPr id="8" name="TextBox 8"/>
          <p:cNvSpPr txBox="1"/>
          <p:nvPr/>
        </p:nvSpPr>
        <p:spPr>
          <a:xfrm>
            <a:off x="865082" y="4295794"/>
            <a:ext cx="16394218" cy="213045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don’t recognize the crimes committed against them.</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make victims believe </a:t>
            </a:r>
            <a:r>
              <a:rPr lang="en-US" sz="4250" b="1">
                <a:solidFill>
                  <a:srgbClr val="FF5757"/>
                </a:solidFill>
                <a:latin typeface="Roboto Bold"/>
                <a:ea typeface="Roboto Bold"/>
                <a:cs typeface="Roboto Bold"/>
                <a:sym typeface="Roboto Bold"/>
              </a:rPr>
              <a:t>they chose to participate</a:t>
            </a:r>
            <a:r>
              <a:rPr lang="en-US" sz="4250" b="1">
                <a:solidFill>
                  <a:srgbClr val="004F59"/>
                </a:solidFill>
                <a:latin typeface="Roboto Bold"/>
                <a:ea typeface="Roboto Bold"/>
                <a:cs typeface="Roboto Bold"/>
                <a:sym typeface="Roboto Bold"/>
              </a:rPr>
              <a:t>.</a:t>
            </a:r>
          </a:p>
          <a:p>
            <a:pPr algn="l">
              <a:lnSpc>
                <a:spcPts val="4675"/>
              </a:lnSpc>
            </a:pPr>
            <a:endParaRPr lang="en-US" sz="4250" b="1">
              <a:solidFill>
                <a:srgbClr val="004F59"/>
              </a:solidFill>
              <a:latin typeface="Roboto Bold"/>
              <a:ea typeface="Roboto Bold"/>
              <a:cs typeface="Roboto Bold"/>
              <a:sym typeface="Roboto Bold"/>
            </a:endParaRPr>
          </a:p>
        </p:txBody>
      </p:sp>
      <p:grpSp>
        <p:nvGrpSpPr>
          <p:cNvPr id="9" name="Group 9"/>
          <p:cNvGrpSpPr/>
          <p:nvPr/>
        </p:nvGrpSpPr>
        <p:grpSpPr>
          <a:xfrm>
            <a:off x="1235789" y="3202442"/>
            <a:ext cx="7826402" cy="904943"/>
            <a:chOff x="0" y="0"/>
            <a:chExt cx="2061275" cy="238339"/>
          </a:xfrm>
        </p:grpSpPr>
        <p:sp>
          <p:nvSpPr>
            <p:cNvPr id="10" name="Freeform 10"/>
            <p:cNvSpPr/>
            <p:nvPr/>
          </p:nvSpPr>
          <p:spPr>
            <a:xfrm>
              <a:off x="0" y="0"/>
              <a:ext cx="2061275" cy="238339"/>
            </a:xfrm>
            <a:custGeom>
              <a:avLst/>
              <a:gdLst/>
              <a:ahLst/>
              <a:cxnLst/>
              <a:rect l="l" t="t" r="r" b="b"/>
              <a:pathLst>
                <a:path w="2061275" h="238339">
                  <a:moveTo>
                    <a:pt x="0" y="0"/>
                  </a:moveTo>
                  <a:lnTo>
                    <a:pt x="2061275" y="0"/>
                  </a:lnTo>
                  <a:lnTo>
                    <a:pt x="206127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6127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84546" y="3212014"/>
            <a:ext cx="747764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Decieve Victims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72</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7" name="TextBox 7"/>
          <p:cNvSpPr txBox="1"/>
          <p:nvPr/>
        </p:nvSpPr>
        <p:spPr>
          <a:xfrm>
            <a:off x="1131441" y="1109322"/>
            <a:ext cx="1332222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MANIPULATING RECRUITERS</a:t>
            </a:r>
          </a:p>
        </p:txBody>
      </p:sp>
      <p:sp>
        <p:nvSpPr>
          <p:cNvPr id="8" name="TextBox 8"/>
          <p:cNvSpPr txBox="1"/>
          <p:nvPr/>
        </p:nvSpPr>
        <p:spPr>
          <a:xfrm>
            <a:off x="865082" y="4295794"/>
            <a:ext cx="16394218" cy="306387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don’t recognize the crimes committed against them.</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make victims believe they chose to participate.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a:t>
            </a:r>
            <a:r>
              <a:rPr lang="en-US" sz="4250" b="1">
                <a:solidFill>
                  <a:srgbClr val="FF5757"/>
                </a:solidFill>
                <a:latin typeface="Roboto Bold"/>
                <a:ea typeface="Roboto Bold"/>
                <a:cs typeface="Roboto Bold"/>
                <a:sym typeface="Roboto Bold"/>
              </a:rPr>
              <a:t>normalize sexual activity</a:t>
            </a:r>
            <a:r>
              <a:rPr lang="en-US" sz="4250" b="1">
                <a:solidFill>
                  <a:srgbClr val="004F59"/>
                </a:solidFill>
                <a:latin typeface="Roboto Bold"/>
                <a:ea typeface="Roboto Bold"/>
                <a:cs typeface="Roboto Bold"/>
                <a:sym typeface="Roboto Bold"/>
              </a:rPr>
              <a:t> with their victims.</a:t>
            </a:r>
          </a:p>
          <a:p>
            <a:pPr algn="l">
              <a:lnSpc>
                <a:spcPts val="4675"/>
              </a:lnSpc>
            </a:pPr>
            <a:endParaRPr lang="en-US" sz="4250" b="1">
              <a:solidFill>
                <a:srgbClr val="004F59"/>
              </a:solidFill>
              <a:latin typeface="Roboto Bold"/>
              <a:ea typeface="Roboto Bold"/>
              <a:cs typeface="Roboto Bold"/>
              <a:sym typeface="Roboto Bold"/>
            </a:endParaRPr>
          </a:p>
        </p:txBody>
      </p:sp>
      <p:grpSp>
        <p:nvGrpSpPr>
          <p:cNvPr id="9" name="Group 9"/>
          <p:cNvGrpSpPr/>
          <p:nvPr/>
        </p:nvGrpSpPr>
        <p:grpSpPr>
          <a:xfrm>
            <a:off x="1235789" y="3202442"/>
            <a:ext cx="7826402" cy="904943"/>
            <a:chOff x="0" y="0"/>
            <a:chExt cx="2061275" cy="238339"/>
          </a:xfrm>
        </p:grpSpPr>
        <p:sp>
          <p:nvSpPr>
            <p:cNvPr id="10" name="Freeform 10"/>
            <p:cNvSpPr/>
            <p:nvPr/>
          </p:nvSpPr>
          <p:spPr>
            <a:xfrm>
              <a:off x="0" y="0"/>
              <a:ext cx="2061275" cy="238339"/>
            </a:xfrm>
            <a:custGeom>
              <a:avLst/>
              <a:gdLst/>
              <a:ahLst/>
              <a:cxnLst/>
              <a:rect l="l" t="t" r="r" b="b"/>
              <a:pathLst>
                <a:path w="2061275" h="238339">
                  <a:moveTo>
                    <a:pt x="0" y="0"/>
                  </a:moveTo>
                  <a:lnTo>
                    <a:pt x="2061275" y="0"/>
                  </a:lnTo>
                  <a:lnTo>
                    <a:pt x="206127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6127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84546" y="3212014"/>
            <a:ext cx="747764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Decieve Victims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73</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6" name="TextBox 6"/>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7" name="TextBox 7"/>
          <p:cNvSpPr txBox="1"/>
          <p:nvPr/>
        </p:nvSpPr>
        <p:spPr>
          <a:xfrm>
            <a:off x="1131441" y="1109322"/>
            <a:ext cx="13322225"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MANIPULATING RECRUITERS</a:t>
            </a:r>
          </a:p>
        </p:txBody>
      </p:sp>
      <p:sp>
        <p:nvSpPr>
          <p:cNvPr id="8" name="TextBox 8"/>
          <p:cNvSpPr txBox="1"/>
          <p:nvPr/>
        </p:nvSpPr>
        <p:spPr>
          <a:xfrm>
            <a:off x="865082" y="4295794"/>
            <a:ext cx="16394218" cy="340672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Victims don’t recognize the crimes committed against them.</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make victims believe they chose to participate.</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normalize sexual activity with their victims.</a:t>
            </a:r>
          </a:p>
          <a:p>
            <a:pPr algn="l">
              <a:lnSpc>
                <a:spcPts val="27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Traffickers </a:t>
            </a:r>
            <a:r>
              <a:rPr lang="en-US" sz="4250" b="1">
                <a:solidFill>
                  <a:srgbClr val="FF5757"/>
                </a:solidFill>
                <a:latin typeface="Roboto Bold"/>
                <a:ea typeface="Roboto Bold"/>
                <a:cs typeface="Roboto Bold"/>
                <a:sym typeface="Roboto Bold"/>
              </a:rPr>
              <a:t>silence</a:t>
            </a:r>
            <a:r>
              <a:rPr lang="en-US" sz="4250" b="1">
                <a:solidFill>
                  <a:srgbClr val="004F59"/>
                </a:solidFill>
                <a:latin typeface="Roboto Bold"/>
                <a:ea typeface="Roboto Bold"/>
                <a:cs typeface="Roboto Bold"/>
                <a:sym typeface="Roboto Bold"/>
              </a:rPr>
              <a:t> their victims using </a:t>
            </a:r>
            <a:r>
              <a:rPr lang="en-US" sz="4250" b="1">
                <a:solidFill>
                  <a:srgbClr val="FF5757"/>
                </a:solidFill>
                <a:latin typeface="Roboto Bold"/>
                <a:ea typeface="Roboto Bold"/>
                <a:cs typeface="Roboto Bold"/>
                <a:sym typeface="Roboto Bold"/>
              </a:rPr>
              <a:t>blame and shame</a:t>
            </a:r>
            <a:r>
              <a:rPr lang="en-US" sz="4250" b="1">
                <a:solidFill>
                  <a:srgbClr val="004F59"/>
                </a:solidFill>
                <a:latin typeface="Roboto Bold"/>
                <a:ea typeface="Roboto Bold"/>
                <a:cs typeface="Roboto Bold"/>
                <a:sym typeface="Roboto Bold"/>
              </a:rPr>
              <a:t>.</a:t>
            </a:r>
          </a:p>
        </p:txBody>
      </p:sp>
      <p:grpSp>
        <p:nvGrpSpPr>
          <p:cNvPr id="9" name="Group 9"/>
          <p:cNvGrpSpPr/>
          <p:nvPr/>
        </p:nvGrpSpPr>
        <p:grpSpPr>
          <a:xfrm>
            <a:off x="1235789" y="3202442"/>
            <a:ext cx="7826402" cy="904943"/>
            <a:chOff x="0" y="0"/>
            <a:chExt cx="2061275" cy="238339"/>
          </a:xfrm>
        </p:grpSpPr>
        <p:sp>
          <p:nvSpPr>
            <p:cNvPr id="10" name="Freeform 10"/>
            <p:cNvSpPr/>
            <p:nvPr/>
          </p:nvSpPr>
          <p:spPr>
            <a:xfrm>
              <a:off x="0" y="0"/>
              <a:ext cx="2061275" cy="238339"/>
            </a:xfrm>
            <a:custGeom>
              <a:avLst/>
              <a:gdLst/>
              <a:ahLst/>
              <a:cxnLst/>
              <a:rect l="l" t="t" r="r" b="b"/>
              <a:pathLst>
                <a:path w="2061275" h="238339">
                  <a:moveTo>
                    <a:pt x="0" y="0"/>
                  </a:moveTo>
                  <a:lnTo>
                    <a:pt x="2061275" y="0"/>
                  </a:lnTo>
                  <a:lnTo>
                    <a:pt x="2061275"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2061275"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584546" y="3212014"/>
            <a:ext cx="7477645"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Traffickers Decieve Victims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74</a:t>
            </a:r>
          </a:p>
        </p:txBody>
      </p:sp>
      <p:grpSp>
        <p:nvGrpSpPr>
          <p:cNvPr id="5" name="Group 5"/>
          <p:cNvGrpSpPr/>
          <p:nvPr/>
        </p:nvGrpSpPr>
        <p:grpSpPr>
          <a:xfrm>
            <a:off x="1480713" y="3019805"/>
            <a:ext cx="5005634" cy="904943"/>
            <a:chOff x="0" y="0"/>
            <a:chExt cx="1318356" cy="238339"/>
          </a:xfrm>
        </p:grpSpPr>
        <p:sp>
          <p:nvSpPr>
            <p:cNvPr id="6" name="Freeform 6"/>
            <p:cNvSpPr/>
            <p:nvPr/>
          </p:nvSpPr>
          <p:spPr>
            <a:xfrm>
              <a:off x="0" y="0"/>
              <a:ext cx="1318356" cy="238339"/>
            </a:xfrm>
            <a:custGeom>
              <a:avLst/>
              <a:gdLst/>
              <a:ahLst/>
              <a:cxnLst/>
              <a:rect l="l" t="t" r="r" b="b"/>
              <a:pathLst>
                <a:path w="1318356" h="238339">
                  <a:moveTo>
                    <a:pt x="0" y="0"/>
                  </a:moveTo>
                  <a:lnTo>
                    <a:pt x="1318356" y="0"/>
                  </a:lnTo>
                  <a:lnTo>
                    <a:pt x="1318356"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18356"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547456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Targeting Peers</a:t>
            </a:r>
          </a:p>
        </p:txBody>
      </p:sp>
      <p:sp>
        <p:nvSpPr>
          <p:cNvPr id="9" name="TextBox 9"/>
          <p:cNvSpPr txBox="1"/>
          <p:nvPr/>
        </p:nvSpPr>
        <p:spPr>
          <a:xfrm>
            <a:off x="1019175" y="4198395"/>
            <a:ext cx="16705509" cy="1197029"/>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victim feels </a:t>
            </a:r>
            <a:r>
              <a:rPr lang="en-US" sz="4250" b="1">
                <a:solidFill>
                  <a:srgbClr val="FF5757"/>
                </a:solidFill>
                <a:latin typeface="Roboto Bold"/>
                <a:ea typeface="Roboto Bold"/>
                <a:cs typeface="Roboto Bold"/>
                <a:sym typeface="Roboto Bold"/>
              </a:rPr>
              <a:t>threatened or coerced</a:t>
            </a:r>
            <a:r>
              <a:rPr lang="en-US" sz="4250" b="1">
                <a:solidFill>
                  <a:srgbClr val="004F59"/>
                </a:solidFill>
                <a:latin typeface="Roboto Bold"/>
                <a:ea typeface="Roboto Bold"/>
                <a:cs typeface="Roboto Bold"/>
                <a:sym typeface="Roboto Bold"/>
              </a:rPr>
              <a:t> by their trafficker.</a:t>
            </a:r>
          </a:p>
          <a:p>
            <a:pPr algn="l">
              <a:lnSpc>
                <a:spcPts val="4675"/>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894574" y="9319274"/>
            <a:ext cx="100410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Family Youth Service Bureau: Tip Sheet, n.d.</a:t>
            </a:r>
          </a:p>
        </p:txBody>
      </p:sp>
      <p:sp>
        <p:nvSpPr>
          <p:cNvPr id="12" name="TextBox 12"/>
          <p:cNvSpPr txBox="1"/>
          <p:nvPr/>
        </p:nvSpPr>
        <p:spPr>
          <a:xfrm>
            <a:off x="1131441" y="1109322"/>
            <a:ext cx="11382665"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TARGET PEERS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75</a:t>
            </a:r>
          </a:p>
        </p:txBody>
      </p:sp>
      <p:grpSp>
        <p:nvGrpSpPr>
          <p:cNvPr id="5" name="Group 5"/>
          <p:cNvGrpSpPr/>
          <p:nvPr/>
        </p:nvGrpSpPr>
        <p:grpSpPr>
          <a:xfrm>
            <a:off x="1480713" y="3019805"/>
            <a:ext cx="5005634" cy="904943"/>
            <a:chOff x="0" y="0"/>
            <a:chExt cx="1318356" cy="238339"/>
          </a:xfrm>
        </p:grpSpPr>
        <p:sp>
          <p:nvSpPr>
            <p:cNvPr id="6" name="Freeform 6"/>
            <p:cNvSpPr/>
            <p:nvPr/>
          </p:nvSpPr>
          <p:spPr>
            <a:xfrm>
              <a:off x="0" y="0"/>
              <a:ext cx="1318356" cy="238339"/>
            </a:xfrm>
            <a:custGeom>
              <a:avLst/>
              <a:gdLst/>
              <a:ahLst/>
              <a:cxnLst/>
              <a:rect l="l" t="t" r="r" b="b"/>
              <a:pathLst>
                <a:path w="1318356" h="238339">
                  <a:moveTo>
                    <a:pt x="0" y="0"/>
                  </a:moveTo>
                  <a:lnTo>
                    <a:pt x="1318356" y="0"/>
                  </a:lnTo>
                  <a:lnTo>
                    <a:pt x="1318356"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18356"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19175" y="4198395"/>
            <a:ext cx="16705509" cy="199718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victim feels threatened or coerced by their trafficker.</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Cooperating increases the youths’ </a:t>
            </a:r>
            <a:r>
              <a:rPr lang="en-US" sz="4250" b="1">
                <a:solidFill>
                  <a:srgbClr val="FF5757"/>
                </a:solidFill>
                <a:latin typeface="Roboto Bold"/>
                <a:ea typeface="Roboto Bold"/>
                <a:cs typeface="Roboto Bold"/>
                <a:sym typeface="Roboto Bold"/>
              </a:rPr>
              <a:t>safety</a:t>
            </a:r>
            <a:r>
              <a:rPr lang="en-US" sz="4250" b="1">
                <a:solidFill>
                  <a:srgbClr val="004F59"/>
                </a:solidFill>
                <a:latin typeface="Roboto Bold"/>
                <a:ea typeface="Roboto Bold"/>
                <a:cs typeface="Roboto Bold"/>
                <a:sym typeface="Roboto Bold"/>
              </a:rPr>
              <a:t>.</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894574" y="9319274"/>
            <a:ext cx="100410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Family Youth Service Bureau: Tip Sheet, n.d.</a:t>
            </a:r>
          </a:p>
        </p:txBody>
      </p:sp>
      <p:sp>
        <p:nvSpPr>
          <p:cNvPr id="11" name="TextBox 11"/>
          <p:cNvSpPr txBox="1"/>
          <p:nvPr/>
        </p:nvSpPr>
        <p:spPr>
          <a:xfrm>
            <a:off x="1131441" y="1109322"/>
            <a:ext cx="11382665"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TARGET PEERS</a:t>
            </a:r>
          </a:p>
        </p:txBody>
      </p:sp>
      <p:sp>
        <p:nvSpPr>
          <p:cNvPr id="12" name="TextBox 12"/>
          <p:cNvSpPr txBox="1"/>
          <p:nvPr/>
        </p:nvSpPr>
        <p:spPr>
          <a:xfrm>
            <a:off x="1780421" y="3038851"/>
            <a:ext cx="547456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Targeting Peers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76</a:t>
            </a:r>
          </a:p>
        </p:txBody>
      </p:sp>
      <p:grpSp>
        <p:nvGrpSpPr>
          <p:cNvPr id="5" name="Group 5"/>
          <p:cNvGrpSpPr/>
          <p:nvPr/>
        </p:nvGrpSpPr>
        <p:grpSpPr>
          <a:xfrm>
            <a:off x="1480713" y="3019805"/>
            <a:ext cx="5005634" cy="904943"/>
            <a:chOff x="0" y="0"/>
            <a:chExt cx="1318356" cy="238339"/>
          </a:xfrm>
        </p:grpSpPr>
        <p:sp>
          <p:nvSpPr>
            <p:cNvPr id="6" name="Freeform 6"/>
            <p:cNvSpPr/>
            <p:nvPr/>
          </p:nvSpPr>
          <p:spPr>
            <a:xfrm>
              <a:off x="0" y="0"/>
              <a:ext cx="1318356" cy="238339"/>
            </a:xfrm>
            <a:custGeom>
              <a:avLst/>
              <a:gdLst/>
              <a:ahLst/>
              <a:cxnLst/>
              <a:rect l="l" t="t" r="r" b="b"/>
              <a:pathLst>
                <a:path w="1318356" h="238339">
                  <a:moveTo>
                    <a:pt x="0" y="0"/>
                  </a:moveTo>
                  <a:lnTo>
                    <a:pt x="1318356" y="0"/>
                  </a:lnTo>
                  <a:lnTo>
                    <a:pt x="1318356"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18356"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19175" y="4198395"/>
            <a:ext cx="16705509" cy="33879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victim feels threatened or coerced by their trafficker.</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Cooperating increases the youths’ safety.</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Involving more victims </a:t>
            </a:r>
            <a:r>
              <a:rPr lang="en-US" sz="4250" b="1">
                <a:solidFill>
                  <a:srgbClr val="FF5757"/>
                </a:solidFill>
                <a:latin typeface="Roboto Bold"/>
                <a:ea typeface="Roboto Bold"/>
                <a:cs typeface="Roboto Bold"/>
                <a:sym typeface="Roboto Bold"/>
              </a:rPr>
              <a:t>lowers the quota</a:t>
            </a:r>
            <a:r>
              <a:rPr lang="en-US" sz="4250" b="1">
                <a:solidFill>
                  <a:srgbClr val="004F59"/>
                </a:solidFill>
                <a:latin typeface="Roboto Bold"/>
                <a:ea typeface="Roboto Bold"/>
                <a:cs typeface="Roboto Bold"/>
                <a:sym typeface="Roboto Bold"/>
              </a:rPr>
              <a:t> demanded by their trafficker.</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894574" y="9319274"/>
            <a:ext cx="100410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Family Youth Service Bureau: Tip Sheet, n.d.</a:t>
            </a:r>
          </a:p>
        </p:txBody>
      </p:sp>
      <p:sp>
        <p:nvSpPr>
          <p:cNvPr id="11" name="TextBox 11"/>
          <p:cNvSpPr txBox="1"/>
          <p:nvPr/>
        </p:nvSpPr>
        <p:spPr>
          <a:xfrm>
            <a:off x="1131441" y="1109322"/>
            <a:ext cx="11382665"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TARGET PEERS</a:t>
            </a:r>
          </a:p>
        </p:txBody>
      </p:sp>
      <p:sp>
        <p:nvSpPr>
          <p:cNvPr id="12" name="TextBox 12"/>
          <p:cNvSpPr txBox="1"/>
          <p:nvPr/>
        </p:nvSpPr>
        <p:spPr>
          <a:xfrm>
            <a:off x="1780421" y="3038851"/>
            <a:ext cx="547456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Targeting Peers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77</a:t>
            </a:r>
          </a:p>
        </p:txBody>
      </p:sp>
      <p:grpSp>
        <p:nvGrpSpPr>
          <p:cNvPr id="5" name="Group 5"/>
          <p:cNvGrpSpPr/>
          <p:nvPr/>
        </p:nvGrpSpPr>
        <p:grpSpPr>
          <a:xfrm>
            <a:off x="1480713" y="3019805"/>
            <a:ext cx="5005634" cy="904943"/>
            <a:chOff x="0" y="0"/>
            <a:chExt cx="1318356" cy="238339"/>
          </a:xfrm>
        </p:grpSpPr>
        <p:sp>
          <p:nvSpPr>
            <p:cNvPr id="6" name="Freeform 6"/>
            <p:cNvSpPr/>
            <p:nvPr/>
          </p:nvSpPr>
          <p:spPr>
            <a:xfrm>
              <a:off x="0" y="0"/>
              <a:ext cx="1318356" cy="238339"/>
            </a:xfrm>
            <a:custGeom>
              <a:avLst/>
              <a:gdLst/>
              <a:ahLst/>
              <a:cxnLst/>
              <a:rect l="l" t="t" r="r" b="b"/>
              <a:pathLst>
                <a:path w="1318356" h="238339">
                  <a:moveTo>
                    <a:pt x="0" y="0"/>
                  </a:moveTo>
                  <a:lnTo>
                    <a:pt x="1318356" y="0"/>
                  </a:lnTo>
                  <a:lnTo>
                    <a:pt x="1318356"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18356"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19175" y="4198395"/>
            <a:ext cx="16705509" cy="439764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individual feels threatened or coerced by their trafficker.</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Cooperating with the trafficker increases the youths’ safety.</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Involving more victims lowers the quota demanded by their trafficker.</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Recruiter gains </a:t>
            </a:r>
            <a:r>
              <a:rPr lang="en-US" sz="4250" b="1">
                <a:solidFill>
                  <a:srgbClr val="FF5757"/>
                </a:solidFill>
                <a:latin typeface="Roboto Bold"/>
                <a:ea typeface="Roboto Bold"/>
                <a:cs typeface="Roboto Bold"/>
                <a:sym typeface="Roboto Bold"/>
              </a:rPr>
              <a:t>preferential treatment</a:t>
            </a:r>
            <a:r>
              <a:rPr lang="en-US" sz="4250" b="1">
                <a:solidFill>
                  <a:srgbClr val="004F59"/>
                </a:solidFill>
                <a:latin typeface="Roboto Bold"/>
                <a:ea typeface="Roboto Bold"/>
                <a:cs typeface="Roboto Bold"/>
                <a:sym typeface="Roboto Bold"/>
              </a:rPr>
              <a:t> - serving as the ‘bottom.’</a:t>
            </a:r>
          </a:p>
          <a:p>
            <a:pPr algn="l">
              <a:lnSpc>
                <a:spcPts val="1650"/>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894574" y="9319274"/>
            <a:ext cx="100410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Family Youth Service Bureau: Tip Sheet, n.d.</a:t>
            </a:r>
          </a:p>
        </p:txBody>
      </p:sp>
      <p:sp>
        <p:nvSpPr>
          <p:cNvPr id="11" name="TextBox 11"/>
          <p:cNvSpPr txBox="1"/>
          <p:nvPr/>
        </p:nvSpPr>
        <p:spPr>
          <a:xfrm>
            <a:off x="1131441" y="1109322"/>
            <a:ext cx="11382665"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TARGET PEERS</a:t>
            </a:r>
          </a:p>
        </p:txBody>
      </p:sp>
      <p:sp>
        <p:nvSpPr>
          <p:cNvPr id="12" name="TextBox 12"/>
          <p:cNvSpPr txBox="1"/>
          <p:nvPr/>
        </p:nvSpPr>
        <p:spPr>
          <a:xfrm>
            <a:off x="1780421" y="3038851"/>
            <a:ext cx="547456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Targeting Peers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78</a:t>
            </a:r>
          </a:p>
        </p:txBody>
      </p:sp>
      <p:grpSp>
        <p:nvGrpSpPr>
          <p:cNvPr id="5" name="Group 5"/>
          <p:cNvGrpSpPr/>
          <p:nvPr/>
        </p:nvGrpSpPr>
        <p:grpSpPr>
          <a:xfrm>
            <a:off x="1480713" y="3019805"/>
            <a:ext cx="5005634" cy="904943"/>
            <a:chOff x="0" y="0"/>
            <a:chExt cx="1318356" cy="238339"/>
          </a:xfrm>
        </p:grpSpPr>
        <p:sp>
          <p:nvSpPr>
            <p:cNvPr id="6" name="Freeform 6"/>
            <p:cNvSpPr/>
            <p:nvPr/>
          </p:nvSpPr>
          <p:spPr>
            <a:xfrm>
              <a:off x="0" y="0"/>
              <a:ext cx="1318356" cy="238339"/>
            </a:xfrm>
            <a:custGeom>
              <a:avLst/>
              <a:gdLst/>
              <a:ahLst/>
              <a:cxnLst/>
              <a:rect l="l" t="t" r="r" b="b"/>
              <a:pathLst>
                <a:path w="1318356" h="238339">
                  <a:moveTo>
                    <a:pt x="0" y="0"/>
                  </a:moveTo>
                  <a:lnTo>
                    <a:pt x="1318356" y="0"/>
                  </a:lnTo>
                  <a:lnTo>
                    <a:pt x="1318356"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318356"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19175" y="4198395"/>
            <a:ext cx="16705509" cy="439764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victim feels threatened or coerced by their trafficker.</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Cooperating increases the youths’ safety.</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Involving more victims lowers the quota demanded by their trafficker.</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 gains preferential treatment - serving as the ‘bottom.’</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Recruiters </a:t>
            </a:r>
            <a:r>
              <a:rPr lang="en-US" sz="4250" b="1">
                <a:solidFill>
                  <a:srgbClr val="FF5757"/>
                </a:solidFill>
                <a:latin typeface="Roboto Bold"/>
                <a:ea typeface="Roboto Bold"/>
                <a:cs typeface="Roboto Bold"/>
                <a:sym typeface="Roboto Bold"/>
              </a:rPr>
              <a:t>don’t realize</a:t>
            </a:r>
            <a:r>
              <a:rPr lang="en-US" sz="4250" b="1">
                <a:solidFill>
                  <a:srgbClr val="004F59"/>
                </a:solidFill>
                <a:latin typeface="Roboto Bold"/>
                <a:ea typeface="Roboto Bold"/>
                <a:cs typeface="Roboto Bold"/>
                <a:sym typeface="Roboto Bold"/>
              </a:rPr>
              <a:t> that they are victimizing others.</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894574" y="9319274"/>
            <a:ext cx="10041047" cy="207672"/>
          </a:xfrm>
          <a:prstGeom prst="rect">
            <a:avLst/>
          </a:prstGeom>
        </p:spPr>
        <p:txBody>
          <a:bodyPr lIns="0" tIns="0" rIns="0" bIns="0" rtlCol="0" anchor="t">
            <a:spAutoFit/>
          </a:bodyPr>
          <a:lstStyle/>
          <a:p>
            <a:pPr algn="ctr">
              <a:lnSpc>
                <a:spcPts val="1679"/>
              </a:lnSpc>
            </a:pPr>
            <a:r>
              <a:rPr lang="en-US" sz="1200">
                <a:solidFill>
                  <a:srgbClr val="004F59"/>
                </a:solidFill>
                <a:latin typeface="Roboto"/>
                <a:ea typeface="Roboto"/>
                <a:cs typeface="Roboto"/>
                <a:sym typeface="Roboto"/>
              </a:rPr>
              <a:t>Family Youth Service Bureau: Tip Sheet, n.d.</a:t>
            </a:r>
          </a:p>
        </p:txBody>
      </p:sp>
      <p:sp>
        <p:nvSpPr>
          <p:cNvPr id="11" name="TextBox 11"/>
          <p:cNvSpPr txBox="1"/>
          <p:nvPr/>
        </p:nvSpPr>
        <p:spPr>
          <a:xfrm>
            <a:off x="1131441" y="1109322"/>
            <a:ext cx="11382665" cy="109470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WHY TARGET PEERS</a:t>
            </a:r>
          </a:p>
        </p:txBody>
      </p:sp>
      <p:sp>
        <p:nvSpPr>
          <p:cNvPr id="12" name="TextBox 12"/>
          <p:cNvSpPr txBox="1"/>
          <p:nvPr/>
        </p:nvSpPr>
        <p:spPr>
          <a:xfrm>
            <a:off x="1780421" y="3038851"/>
            <a:ext cx="547456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Targeting Peers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80713" y="4926543"/>
            <a:ext cx="11263135" cy="1751379"/>
            <a:chOff x="0" y="0"/>
            <a:chExt cx="2966422" cy="461269"/>
          </a:xfrm>
        </p:grpSpPr>
        <p:sp>
          <p:nvSpPr>
            <p:cNvPr id="5" name="Freeform 5"/>
            <p:cNvSpPr/>
            <p:nvPr/>
          </p:nvSpPr>
          <p:spPr>
            <a:xfrm>
              <a:off x="0" y="0"/>
              <a:ext cx="2966422" cy="461269"/>
            </a:xfrm>
            <a:custGeom>
              <a:avLst/>
              <a:gdLst/>
              <a:ahLst/>
              <a:cxnLst/>
              <a:rect l="l" t="t" r="r" b="b"/>
              <a:pathLst>
                <a:path w="2966422" h="461269">
                  <a:moveTo>
                    <a:pt x="0" y="0"/>
                  </a:moveTo>
                  <a:lnTo>
                    <a:pt x="2966422" y="0"/>
                  </a:lnTo>
                  <a:lnTo>
                    <a:pt x="2966422" y="461269"/>
                  </a:lnTo>
                  <a:lnTo>
                    <a:pt x="0" y="461269"/>
                  </a:lnTo>
                  <a:close/>
                </a:path>
              </a:pathLst>
            </a:custGeom>
            <a:solidFill>
              <a:srgbClr val="303030"/>
            </a:solidFill>
          </p:spPr>
          <p:txBody>
            <a:bodyPr/>
            <a:lstStyle/>
            <a:p>
              <a:endParaRPr lang="en-US"/>
            </a:p>
          </p:txBody>
        </p:sp>
        <p:sp>
          <p:nvSpPr>
            <p:cNvPr id="6" name="TextBox 6"/>
            <p:cNvSpPr txBox="1"/>
            <p:nvPr/>
          </p:nvSpPr>
          <p:spPr>
            <a:xfrm>
              <a:off x="0" y="-76200"/>
              <a:ext cx="2966422" cy="53746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3585344" y="1028700"/>
            <a:ext cx="3673956" cy="4389302"/>
            <a:chOff x="0" y="0"/>
            <a:chExt cx="1282806" cy="1532577"/>
          </a:xfrm>
        </p:grpSpPr>
        <p:sp>
          <p:nvSpPr>
            <p:cNvPr id="9" name="Freeform 9"/>
            <p:cNvSpPr/>
            <p:nvPr/>
          </p:nvSpPr>
          <p:spPr>
            <a:xfrm>
              <a:off x="0" y="0"/>
              <a:ext cx="1282806" cy="1532577"/>
            </a:xfrm>
            <a:custGeom>
              <a:avLst/>
              <a:gdLst/>
              <a:ahLst/>
              <a:cxnLst/>
              <a:rect l="l" t="t" r="r" b="b"/>
              <a:pathLst>
                <a:path w="1282806" h="1532577">
                  <a:moveTo>
                    <a:pt x="0" y="0"/>
                  </a:moveTo>
                  <a:lnTo>
                    <a:pt x="1282806" y="0"/>
                  </a:lnTo>
                  <a:lnTo>
                    <a:pt x="1282806" y="1532577"/>
                  </a:lnTo>
                  <a:lnTo>
                    <a:pt x="0" y="1532577"/>
                  </a:lnTo>
                  <a:close/>
                </a:path>
              </a:pathLst>
            </a:custGeom>
            <a:solidFill>
              <a:srgbClr val="FFFFFF"/>
            </a:solidFill>
          </p:spPr>
          <p:txBody>
            <a:bodyPr/>
            <a:lstStyle/>
            <a:p>
              <a:endParaRPr lang="en-US"/>
            </a:p>
          </p:txBody>
        </p:sp>
        <p:sp>
          <p:nvSpPr>
            <p:cNvPr id="10" name="TextBox 10"/>
            <p:cNvSpPr txBox="1"/>
            <p:nvPr/>
          </p:nvSpPr>
          <p:spPr>
            <a:xfrm>
              <a:off x="0" y="-76200"/>
              <a:ext cx="1282806" cy="1608777"/>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3747477" y="1167800"/>
            <a:ext cx="3349690" cy="3602931"/>
          </a:xfrm>
          <a:custGeom>
            <a:avLst/>
            <a:gdLst/>
            <a:ahLst/>
            <a:cxnLst/>
            <a:rect l="l" t="t" r="r" b="b"/>
            <a:pathLst>
              <a:path w="3349690" h="3602931">
                <a:moveTo>
                  <a:pt x="0" y="0"/>
                </a:moveTo>
                <a:lnTo>
                  <a:pt x="3349690" y="0"/>
                </a:lnTo>
                <a:lnTo>
                  <a:pt x="3349690" y="3602930"/>
                </a:lnTo>
                <a:lnTo>
                  <a:pt x="0" y="3602930"/>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id="13" name="TextBox 13"/>
          <p:cNvSpPr txBox="1"/>
          <p:nvPr/>
        </p:nvSpPr>
        <p:spPr>
          <a:xfrm>
            <a:off x="1876342" y="4982920"/>
            <a:ext cx="10867507" cy="1562047"/>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Why do some recruiters view themselves as mentors rather than traffickers?</a:t>
            </a:r>
          </a:p>
        </p:txBody>
      </p:sp>
      <p:sp>
        <p:nvSpPr>
          <p:cNvPr id="14" name="TextBox 14"/>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5" name="Freeform 1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6" name="TextBox 16"/>
          <p:cNvSpPr txBox="1"/>
          <p:nvPr/>
        </p:nvSpPr>
        <p:spPr>
          <a:xfrm>
            <a:off x="14483065" y="7968803"/>
            <a:ext cx="1946420" cy="814668"/>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79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a:t>
            </a:r>
          </a:p>
        </p:txBody>
      </p:sp>
      <p:sp>
        <p:nvSpPr>
          <p:cNvPr id="8" name="TextBox 8"/>
          <p:cNvSpPr txBox="1"/>
          <p:nvPr/>
        </p:nvSpPr>
        <p:spPr>
          <a:xfrm>
            <a:off x="1480713" y="4122195"/>
            <a:ext cx="14398332" cy="316873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methods used to collect information can vary widely between studies, leading to inconsistency.</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grpSp>
        <p:nvGrpSpPr>
          <p:cNvPr id="11" name="Group 11"/>
          <p:cNvGrpSpPr/>
          <p:nvPr/>
        </p:nvGrpSpPr>
        <p:grpSpPr>
          <a:xfrm>
            <a:off x="1480713" y="3019805"/>
            <a:ext cx="7918137" cy="904943"/>
            <a:chOff x="0" y="0"/>
            <a:chExt cx="2085435" cy="238339"/>
          </a:xfrm>
        </p:grpSpPr>
        <p:sp>
          <p:nvSpPr>
            <p:cNvPr id="12" name="Freeform 12"/>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801389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80</a:t>
            </a:r>
          </a:p>
        </p:txBody>
      </p:sp>
      <p:grpSp>
        <p:nvGrpSpPr>
          <p:cNvPr id="5" name="Group 5"/>
          <p:cNvGrpSpPr/>
          <p:nvPr/>
        </p:nvGrpSpPr>
        <p:grpSpPr>
          <a:xfrm>
            <a:off x="1480713" y="2610644"/>
            <a:ext cx="5827109" cy="904943"/>
            <a:chOff x="0" y="0"/>
            <a:chExt cx="1534712" cy="238339"/>
          </a:xfrm>
        </p:grpSpPr>
        <p:sp>
          <p:nvSpPr>
            <p:cNvPr id="6" name="Freeform 6"/>
            <p:cNvSpPr/>
            <p:nvPr/>
          </p:nvSpPr>
          <p:spPr>
            <a:xfrm>
              <a:off x="0" y="0"/>
              <a:ext cx="1534712" cy="238339"/>
            </a:xfrm>
            <a:custGeom>
              <a:avLst/>
              <a:gdLst/>
              <a:ahLst/>
              <a:cxnLst/>
              <a:rect l="l" t="t" r="r" b="b"/>
              <a:pathLst>
                <a:path w="1534712" h="238339">
                  <a:moveTo>
                    <a:pt x="0" y="0"/>
                  </a:moveTo>
                  <a:lnTo>
                    <a:pt x="1534712" y="0"/>
                  </a:lnTo>
                  <a:lnTo>
                    <a:pt x="153471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3471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2629691"/>
            <a:ext cx="6160370"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Recruiter Dynamics</a:t>
            </a:r>
          </a:p>
        </p:txBody>
      </p:sp>
      <p:sp>
        <p:nvSpPr>
          <p:cNvPr id="9" name="TextBox 9"/>
          <p:cNvSpPr txBox="1"/>
          <p:nvPr/>
        </p:nvSpPr>
        <p:spPr>
          <a:xfrm>
            <a:off x="1028700" y="3660811"/>
            <a:ext cx="16401752"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Recruiters are often survivors of </a:t>
            </a:r>
            <a:r>
              <a:rPr lang="en-US" sz="4250" b="1">
                <a:solidFill>
                  <a:srgbClr val="FF5757"/>
                </a:solidFill>
                <a:latin typeface="Roboto Bold"/>
                <a:ea typeface="Roboto Bold"/>
                <a:cs typeface="Roboto Bold"/>
                <a:sym typeface="Roboto Bold"/>
              </a:rPr>
              <a:t>early childhood abuse</a:t>
            </a:r>
            <a:r>
              <a:rPr lang="en-US" sz="4250" b="1">
                <a:solidFill>
                  <a:srgbClr val="004F59"/>
                </a:solidFill>
                <a:latin typeface="Roboto Bold"/>
                <a:ea typeface="Roboto Bold"/>
                <a:cs typeface="Roboto Bold"/>
                <a:sym typeface="Roboto Bold"/>
              </a:rPr>
              <a:t>, which shapes their understanding of relationships and survival.</a:t>
            </a:r>
          </a:p>
          <a:p>
            <a:pPr algn="l">
              <a:lnSpc>
                <a:spcPts val="4675"/>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81</a:t>
            </a:r>
          </a:p>
        </p:txBody>
      </p:sp>
      <p:grpSp>
        <p:nvGrpSpPr>
          <p:cNvPr id="5" name="Group 5"/>
          <p:cNvGrpSpPr/>
          <p:nvPr/>
        </p:nvGrpSpPr>
        <p:grpSpPr>
          <a:xfrm>
            <a:off x="1480713" y="2610644"/>
            <a:ext cx="5827109" cy="904943"/>
            <a:chOff x="0" y="0"/>
            <a:chExt cx="1534712" cy="238339"/>
          </a:xfrm>
        </p:grpSpPr>
        <p:sp>
          <p:nvSpPr>
            <p:cNvPr id="6" name="Freeform 6"/>
            <p:cNvSpPr/>
            <p:nvPr/>
          </p:nvSpPr>
          <p:spPr>
            <a:xfrm>
              <a:off x="0" y="0"/>
              <a:ext cx="1534712" cy="238339"/>
            </a:xfrm>
            <a:custGeom>
              <a:avLst/>
              <a:gdLst/>
              <a:ahLst/>
              <a:cxnLst/>
              <a:rect l="l" t="t" r="r" b="b"/>
              <a:pathLst>
                <a:path w="1534712" h="238339">
                  <a:moveTo>
                    <a:pt x="0" y="0"/>
                  </a:moveTo>
                  <a:lnTo>
                    <a:pt x="1534712" y="0"/>
                  </a:lnTo>
                  <a:lnTo>
                    <a:pt x="153471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3471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3660811"/>
            <a:ext cx="16401752" cy="316873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are often survivors of early childhood abuse, which shapes their understanding of relationships and survival.</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may view criminal activity as a </a:t>
            </a:r>
            <a:r>
              <a:rPr lang="en-US" sz="4250" b="1">
                <a:solidFill>
                  <a:srgbClr val="FF5757"/>
                </a:solidFill>
                <a:latin typeface="Roboto Bold"/>
                <a:ea typeface="Roboto Bold"/>
                <a:cs typeface="Roboto Bold"/>
                <a:sym typeface="Roboto Bold"/>
              </a:rPr>
              <a:t>normal lifestyle</a:t>
            </a:r>
            <a:r>
              <a:rPr lang="en-US" sz="4250" b="1">
                <a:solidFill>
                  <a:srgbClr val="004F59"/>
                </a:solidFill>
                <a:latin typeface="Roboto Bold"/>
                <a:ea typeface="Roboto Bold"/>
                <a:cs typeface="Roboto Bold"/>
                <a:sym typeface="Roboto Bold"/>
              </a:rPr>
              <a:t> due to their own experiences. </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id="11" name="TextBox 11"/>
          <p:cNvSpPr txBox="1"/>
          <p:nvPr/>
        </p:nvSpPr>
        <p:spPr>
          <a:xfrm>
            <a:off x="1780421" y="2629691"/>
            <a:ext cx="6160370"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Recruiter Dynamics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82</a:t>
            </a:r>
          </a:p>
        </p:txBody>
      </p:sp>
      <p:grpSp>
        <p:nvGrpSpPr>
          <p:cNvPr id="5" name="Group 5"/>
          <p:cNvGrpSpPr/>
          <p:nvPr/>
        </p:nvGrpSpPr>
        <p:grpSpPr>
          <a:xfrm>
            <a:off x="1480713" y="2610644"/>
            <a:ext cx="5827109" cy="904943"/>
            <a:chOff x="0" y="0"/>
            <a:chExt cx="1534712" cy="238339"/>
          </a:xfrm>
        </p:grpSpPr>
        <p:sp>
          <p:nvSpPr>
            <p:cNvPr id="6" name="Freeform 6"/>
            <p:cNvSpPr/>
            <p:nvPr/>
          </p:nvSpPr>
          <p:spPr>
            <a:xfrm>
              <a:off x="0" y="0"/>
              <a:ext cx="1534712" cy="238339"/>
            </a:xfrm>
            <a:custGeom>
              <a:avLst/>
              <a:gdLst/>
              <a:ahLst/>
              <a:cxnLst/>
              <a:rect l="l" t="t" r="r" b="b"/>
              <a:pathLst>
                <a:path w="1534712" h="238339">
                  <a:moveTo>
                    <a:pt x="0" y="0"/>
                  </a:moveTo>
                  <a:lnTo>
                    <a:pt x="1534712" y="0"/>
                  </a:lnTo>
                  <a:lnTo>
                    <a:pt x="153471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3471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3660811"/>
            <a:ext cx="16401752" cy="454985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are often survivors of early childhood abuse, which shapes their understanding of relationships and survival.</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may view criminal activity as a normal way of life due to their own experiences. </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Recruiters might believe they are </a:t>
            </a:r>
            <a:r>
              <a:rPr lang="en-US" sz="4250" b="1">
                <a:solidFill>
                  <a:srgbClr val="FF5757"/>
                </a:solidFill>
                <a:latin typeface="Roboto Bold"/>
                <a:ea typeface="Roboto Bold"/>
                <a:cs typeface="Roboto Bold"/>
                <a:sym typeface="Roboto Bold"/>
              </a:rPr>
              <a:t>helping a friend</a:t>
            </a:r>
            <a:r>
              <a:rPr lang="en-US" sz="4250" b="1">
                <a:solidFill>
                  <a:srgbClr val="004F59"/>
                </a:solidFill>
                <a:latin typeface="Roboto Bold"/>
                <a:ea typeface="Roboto Bold"/>
                <a:cs typeface="Roboto Bold"/>
                <a:sym typeface="Roboto Bold"/>
              </a:rPr>
              <a:t> by providing access to money, housing, or drugs.</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id="11" name="TextBox 11"/>
          <p:cNvSpPr txBox="1"/>
          <p:nvPr/>
        </p:nvSpPr>
        <p:spPr>
          <a:xfrm>
            <a:off x="1780421" y="2629691"/>
            <a:ext cx="6160370"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Recruiter Dynamics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83</a:t>
            </a:r>
          </a:p>
        </p:txBody>
      </p:sp>
      <p:grpSp>
        <p:nvGrpSpPr>
          <p:cNvPr id="5" name="Group 5"/>
          <p:cNvGrpSpPr/>
          <p:nvPr/>
        </p:nvGrpSpPr>
        <p:grpSpPr>
          <a:xfrm>
            <a:off x="1480713" y="2610644"/>
            <a:ext cx="5827109" cy="904943"/>
            <a:chOff x="0" y="0"/>
            <a:chExt cx="1534712" cy="238339"/>
          </a:xfrm>
        </p:grpSpPr>
        <p:sp>
          <p:nvSpPr>
            <p:cNvPr id="6" name="Freeform 6"/>
            <p:cNvSpPr/>
            <p:nvPr/>
          </p:nvSpPr>
          <p:spPr>
            <a:xfrm>
              <a:off x="0" y="0"/>
              <a:ext cx="1534712" cy="238339"/>
            </a:xfrm>
            <a:custGeom>
              <a:avLst/>
              <a:gdLst/>
              <a:ahLst/>
              <a:cxnLst/>
              <a:rect l="l" t="t" r="r" b="b"/>
              <a:pathLst>
                <a:path w="1534712" h="238339">
                  <a:moveTo>
                    <a:pt x="0" y="0"/>
                  </a:moveTo>
                  <a:lnTo>
                    <a:pt x="1534712" y="0"/>
                  </a:lnTo>
                  <a:lnTo>
                    <a:pt x="1534712"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34712"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028700" y="3660811"/>
            <a:ext cx="16401752" cy="534040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are often survivors of early childhood abuse, which shapes their understanding of relationships and survival.</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may view criminal activity as a normal way of life due to their own experiences. </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might believe they are helping a friend by providing access to money, housing, or drugs.</a:t>
            </a:r>
          </a:p>
          <a:p>
            <a:pPr algn="l">
              <a:lnSpc>
                <a:spcPts val="164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may see their actions as teaching a struggling friend </a:t>
            </a:r>
            <a:r>
              <a:rPr lang="en-US" sz="4250" b="1">
                <a:solidFill>
                  <a:srgbClr val="FF5757"/>
                </a:solidFill>
                <a:latin typeface="Roboto Bold"/>
                <a:ea typeface="Roboto Bold"/>
                <a:cs typeface="Roboto Bold"/>
                <a:sym typeface="Roboto Bold"/>
              </a:rPr>
              <a:t>helpful survival skills</a:t>
            </a:r>
            <a:r>
              <a:rPr lang="en-US" sz="4250" b="1">
                <a:solidFill>
                  <a:srgbClr val="004F59"/>
                </a:solidFill>
                <a:latin typeface="Roboto Bold"/>
                <a:ea typeface="Roboto Bold"/>
                <a:cs typeface="Roboto Bold"/>
                <a:sym typeface="Roboto Bold"/>
              </a:rPr>
              <a:t>. </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MISTAKEN MENTOR</a:t>
            </a:r>
          </a:p>
        </p:txBody>
      </p:sp>
      <p:sp>
        <p:nvSpPr>
          <p:cNvPr id="11" name="TextBox 11"/>
          <p:cNvSpPr txBox="1"/>
          <p:nvPr/>
        </p:nvSpPr>
        <p:spPr>
          <a:xfrm>
            <a:off x="1780421" y="2629691"/>
            <a:ext cx="6160370"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Recruiter Dynamics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422773" y="4816332"/>
            <a:ext cx="11403998" cy="1153943"/>
            <a:chOff x="0" y="0"/>
            <a:chExt cx="3003522" cy="303919"/>
          </a:xfrm>
        </p:grpSpPr>
        <p:sp>
          <p:nvSpPr>
            <p:cNvPr id="5" name="Freeform 5"/>
            <p:cNvSpPr/>
            <p:nvPr/>
          </p:nvSpPr>
          <p:spPr>
            <a:xfrm>
              <a:off x="0" y="0"/>
              <a:ext cx="3003522" cy="303919"/>
            </a:xfrm>
            <a:custGeom>
              <a:avLst/>
              <a:gdLst/>
              <a:ahLst/>
              <a:cxnLst/>
              <a:rect l="l" t="t" r="r" b="b"/>
              <a:pathLst>
                <a:path w="3003522" h="303919">
                  <a:moveTo>
                    <a:pt x="0" y="0"/>
                  </a:moveTo>
                  <a:lnTo>
                    <a:pt x="3003522" y="0"/>
                  </a:lnTo>
                  <a:lnTo>
                    <a:pt x="3003522" y="303919"/>
                  </a:lnTo>
                  <a:lnTo>
                    <a:pt x="0" y="303919"/>
                  </a:lnTo>
                  <a:close/>
                </a:path>
              </a:pathLst>
            </a:custGeom>
            <a:solidFill>
              <a:srgbClr val="303030"/>
            </a:solidFill>
          </p:spPr>
          <p:txBody>
            <a:bodyPr/>
            <a:lstStyle/>
            <a:p>
              <a:endParaRPr lang="en-US"/>
            </a:p>
          </p:txBody>
        </p:sp>
        <p:sp>
          <p:nvSpPr>
            <p:cNvPr id="6" name="TextBox 6"/>
            <p:cNvSpPr txBox="1"/>
            <p:nvPr/>
          </p:nvSpPr>
          <p:spPr>
            <a:xfrm>
              <a:off x="0" y="-76200"/>
              <a:ext cx="3003522" cy="38011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3675376" y="1028700"/>
            <a:ext cx="3583924" cy="4086239"/>
            <a:chOff x="0" y="0"/>
            <a:chExt cx="1160720" cy="1323405"/>
          </a:xfrm>
        </p:grpSpPr>
        <p:sp>
          <p:nvSpPr>
            <p:cNvPr id="9" name="Freeform 9"/>
            <p:cNvSpPr/>
            <p:nvPr/>
          </p:nvSpPr>
          <p:spPr>
            <a:xfrm>
              <a:off x="0" y="0"/>
              <a:ext cx="1160721" cy="1323404"/>
            </a:xfrm>
            <a:custGeom>
              <a:avLst/>
              <a:gdLst/>
              <a:ahLst/>
              <a:cxnLst/>
              <a:rect l="l" t="t" r="r" b="b"/>
              <a:pathLst>
                <a:path w="1160721" h="1323404">
                  <a:moveTo>
                    <a:pt x="0" y="0"/>
                  </a:moveTo>
                  <a:lnTo>
                    <a:pt x="1160721" y="0"/>
                  </a:lnTo>
                  <a:lnTo>
                    <a:pt x="1160721" y="1323404"/>
                  </a:lnTo>
                  <a:lnTo>
                    <a:pt x="0" y="1323404"/>
                  </a:lnTo>
                  <a:close/>
                </a:path>
              </a:pathLst>
            </a:custGeom>
            <a:solidFill>
              <a:srgbClr val="FFFFFF"/>
            </a:solidFill>
          </p:spPr>
          <p:txBody>
            <a:bodyPr/>
            <a:lstStyle/>
            <a:p>
              <a:endParaRPr lang="en-US"/>
            </a:p>
          </p:txBody>
        </p:sp>
        <p:sp>
          <p:nvSpPr>
            <p:cNvPr id="10" name="TextBox 10"/>
            <p:cNvSpPr txBox="1"/>
            <p:nvPr/>
          </p:nvSpPr>
          <p:spPr>
            <a:xfrm>
              <a:off x="0" y="-76200"/>
              <a:ext cx="1160720" cy="1399605"/>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TRAFFICKED</a:t>
            </a:r>
          </a:p>
        </p:txBody>
      </p:sp>
      <p:sp>
        <p:nvSpPr>
          <p:cNvPr id="12" name="Freeform 12"/>
          <p:cNvSpPr/>
          <p:nvPr/>
        </p:nvSpPr>
        <p:spPr>
          <a:xfrm>
            <a:off x="13864125" y="1195047"/>
            <a:ext cx="3225477" cy="3259635"/>
          </a:xfrm>
          <a:custGeom>
            <a:avLst/>
            <a:gdLst/>
            <a:ahLst/>
            <a:cxnLst/>
            <a:rect l="l" t="t" r="r" b="b"/>
            <a:pathLst>
              <a:path w="3225477" h="3259635">
                <a:moveTo>
                  <a:pt x="0" y="0"/>
                </a:moveTo>
                <a:lnTo>
                  <a:pt x="3225476" y="0"/>
                </a:lnTo>
                <a:lnTo>
                  <a:pt x="3225476" y="3259635"/>
                </a:lnTo>
                <a:lnTo>
                  <a:pt x="0" y="3259635"/>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818402" y="4956152"/>
            <a:ext cx="12045723" cy="771544"/>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can a recruiter be just as victimized?</a:t>
            </a:r>
          </a:p>
        </p:txBody>
      </p:sp>
      <p:sp>
        <p:nvSpPr>
          <p:cNvPr id="14" name="Freeform 1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5">
              <a:alphaModFix amt="71000"/>
            </a:blip>
            <a:stretch>
              <a:fillRect/>
            </a:stretch>
          </a:blipFill>
        </p:spPr>
        <p:txBody>
          <a:bodyPr/>
          <a:lstStyle/>
          <a:p>
            <a:endParaRPr lang="en-US"/>
          </a:p>
        </p:txBody>
      </p:sp>
      <p:sp>
        <p:nvSpPr>
          <p:cNvPr id="15" name="TextBox 15"/>
          <p:cNvSpPr txBox="1"/>
          <p:nvPr/>
        </p:nvSpPr>
        <p:spPr>
          <a:xfrm>
            <a:off x="14165677" y="7838138"/>
            <a:ext cx="285150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6" name="TextBox 1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7" name="TextBox 1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85</a:t>
            </a:r>
          </a:p>
        </p:txBody>
      </p:sp>
      <p:grpSp>
        <p:nvGrpSpPr>
          <p:cNvPr id="5" name="Group 5"/>
          <p:cNvGrpSpPr/>
          <p:nvPr/>
        </p:nvGrpSpPr>
        <p:grpSpPr>
          <a:xfrm>
            <a:off x="1480713" y="3019805"/>
            <a:ext cx="6051148" cy="904943"/>
            <a:chOff x="0" y="0"/>
            <a:chExt cx="1593718" cy="238339"/>
          </a:xfrm>
        </p:grpSpPr>
        <p:sp>
          <p:nvSpPr>
            <p:cNvPr id="6" name="Freeform 6"/>
            <p:cNvSpPr/>
            <p:nvPr/>
          </p:nvSpPr>
          <p:spPr>
            <a:xfrm>
              <a:off x="0" y="0"/>
              <a:ext cx="1593718" cy="238339"/>
            </a:xfrm>
            <a:custGeom>
              <a:avLst/>
              <a:gdLst/>
              <a:ahLst/>
              <a:cxnLst/>
              <a:rect l="l" t="t" r="r" b="b"/>
              <a:pathLst>
                <a:path w="1593718" h="238339">
                  <a:moveTo>
                    <a:pt x="0" y="0"/>
                  </a:moveTo>
                  <a:lnTo>
                    <a:pt x="1593718" y="0"/>
                  </a:lnTo>
                  <a:lnTo>
                    <a:pt x="159371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9371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780421" y="3038851"/>
            <a:ext cx="5895394"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Victimized Recruiters</a:t>
            </a:r>
          </a:p>
        </p:txBody>
      </p:sp>
      <p:sp>
        <p:nvSpPr>
          <p:cNvPr id="9" name="TextBox 9"/>
          <p:cNvSpPr txBox="1"/>
          <p:nvPr/>
        </p:nvSpPr>
        <p:spPr>
          <a:xfrm>
            <a:off x="1102866" y="4141245"/>
            <a:ext cx="16156434"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Recruiters are often trafficked victims</a:t>
            </a:r>
            <a:r>
              <a:rPr lang="en-US" sz="4250" b="1">
                <a:solidFill>
                  <a:srgbClr val="004F59"/>
                </a:solidFill>
                <a:latin typeface="Roboto Bold"/>
                <a:ea typeface="Roboto Bold"/>
                <a:cs typeface="Roboto Bold"/>
                <a:sym typeface="Roboto Bold"/>
              </a:rPr>
              <a:t>, just like the people they recruit.</a:t>
            </a:r>
          </a:p>
          <a:p>
            <a:pPr algn="l">
              <a:lnSpc>
                <a:spcPts val="4675"/>
              </a:lnSpc>
            </a:pPr>
            <a:endParaRPr lang="en-US" sz="4250" b="1">
              <a:solidFill>
                <a:srgbClr val="004F59"/>
              </a:solidFill>
              <a:latin typeface="Roboto Bold"/>
              <a:ea typeface="Roboto Bold"/>
              <a:cs typeface="Roboto Bold"/>
              <a:sym typeface="Roboto Bold"/>
            </a:endParaRPr>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1" name="TextBox 11"/>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86</a:t>
            </a:r>
          </a:p>
        </p:txBody>
      </p:sp>
      <p:grpSp>
        <p:nvGrpSpPr>
          <p:cNvPr id="5" name="Group 5"/>
          <p:cNvGrpSpPr/>
          <p:nvPr/>
        </p:nvGrpSpPr>
        <p:grpSpPr>
          <a:xfrm>
            <a:off x="1480713" y="3019805"/>
            <a:ext cx="6051148" cy="904943"/>
            <a:chOff x="0" y="0"/>
            <a:chExt cx="1593718" cy="238339"/>
          </a:xfrm>
        </p:grpSpPr>
        <p:sp>
          <p:nvSpPr>
            <p:cNvPr id="6" name="Freeform 6"/>
            <p:cNvSpPr/>
            <p:nvPr/>
          </p:nvSpPr>
          <p:spPr>
            <a:xfrm>
              <a:off x="0" y="0"/>
              <a:ext cx="1593718" cy="238339"/>
            </a:xfrm>
            <a:custGeom>
              <a:avLst/>
              <a:gdLst/>
              <a:ahLst/>
              <a:cxnLst/>
              <a:rect l="l" t="t" r="r" b="b"/>
              <a:pathLst>
                <a:path w="1593718" h="238339">
                  <a:moveTo>
                    <a:pt x="0" y="0"/>
                  </a:moveTo>
                  <a:lnTo>
                    <a:pt x="1593718" y="0"/>
                  </a:lnTo>
                  <a:lnTo>
                    <a:pt x="159371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9371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102866" y="4141245"/>
            <a:ext cx="16749662" cy="2930741"/>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are often trafficked victims, just like the people they recruit.</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Traffickers </a:t>
            </a:r>
            <a:r>
              <a:rPr lang="en-US" sz="4250" b="1">
                <a:solidFill>
                  <a:srgbClr val="004F59"/>
                </a:solidFill>
                <a:latin typeface="Roboto Bold"/>
                <a:ea typeface="Roboto Bold"/>
                <a:cs typeface="Roboto Bold"/>
                <a:sym typeface="Roboto Bold"/>
              </a:rPr>
              <a:t>pressure the recruiter with </a:t>
            </a:r>
            <a:r>
              <a:rPr lang="en-US" sz="4250" b="1">
                <a:solidFill>
                  <a:srgbClr val="FF5757"/>
                </a:solidFill>
                <a:latin typeface="Roboto Bold"/>
                <a:ea typeface="Roboto Bold"/>
                <a:cs typeface="Roboto Bold"/>
                <a:sym typeface="Roboto Bold"/>
              </a:rPr>
              <a:t>high expectations</a:t>
            </a:r>
            <a:r>
              <a:rPr lang="en-US" sz="4250" b="1">
                <a:solidFill>
                  <a:srgbClr val="004F59"/>
                </a:solidFill>
                <a:latin typeface="Roboto Bold"/>
                <a:ea typeface="Roboto Bold"/>
                <a:cs typeface="Roboto Bold"/>
                <a:sym typeface="Roboto Bold"/>
              </a:rPr>
              <a:t>.</a:t>
            </a:r>
          </a:p>
          <a:p>
            <a:pPr algn="l">
              <a:lnSpc>
                <a:spcPts val="2200"/>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TRAFFICKED</a:t>
            </a:r>
          </a:p>
        </p:txBody>
      </p:sp>
      <p:sp>
        <p:nvSpPr>
          <p:cNvPr id="11" name="TextBox 11"/>
          <p:cNvSpPr txBox="1"/>
          <p:nvPr/>
        </p:nvSpPr>
        <p:spPr>
          <a:xfrm>
            <a:off x="1780421" y="3038851"/>
            <a:ext cx="5895394"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Victimized Recruiters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87</a:t>
            </a:r>
          </a:p>
        </p:txBody>
      </p:sp>
      <p:grpSp>
        <p:nvGrpSpPr>
          <p:cNvPr id="5" name="Group 5"/>
          <p:cNvGrpSpPr/>
          <p:nvPr/>
        </p:nvGrpSpPr>
        <p:grpSpPr>
          <a:xfrm>
            <a:off x="1480713" y="3019805"/>
            <a:ext cx="6051148" cy="904943"/>
            <a:chOff x="0" y="0"/>
            <a:chExt cx="1593718" cy="238339"/>
          </a:xfrm>
        </p:grpSpPr>
        <p:sp>
          <p:nvSpPr>
            <p:cNvPr id="6" name="Freeform 6"/>
            <p:cNvSpPr/>
            <p:nvPr/>
          </p:nvSpPr>
          <p:spPr>
            <a:xfrm>
              <a:off x="0" y="0"/>
              <a:ext cx="1593718" cy="238339"/>
            </a:xfrm>
            <a:custGeom>
              <a:avLst/>
              <a:gdLst/>
              <a:ahLst/>
              <a:cxnLst/>
              <a:rect l="l" t="t" r="r" b="b"/>
              <a:pathLst>
                <a:path w="1593718" h="238339">
                  <a:moveTo>
                    <a:pt x="0" y="0"/>
                  </a:moveTo>
                  <a:lnTo>
                    <a:pt x="1593718" y="0"/>
                  </a:lnTo>
                  <a:lnTo>
                    <a:pt x="1593718" y="238339"/>
                  </a:lnTo>
                  <a:lnTo>
                    <a:pt x="0" y="238339"/>
                  </a:lnTo>
                  <a:close/>
                </a:path>
              </a:pathLst>
            </a:custGeom>
            <a:solidFill>
              <a:srgbClr val="303030"/>
            </a:solidFill>
          </p:spPr>
          <p:txBody>
            <a:bodyPr/>
            <a:lstStyle/>
            <a:p>
              <a:endParaRPr lang="en-US"/>
            </a:p>
          </p:txBody>
        </p:sp>
        <p:sp>
          <p:nvSpPr>
            <p:cNvPr id="7" name="TextBox 7"/>
            <p:cNvSpPr txBox="1"/>
            <p:nvPr/>
          </p:nvSpPr>
          <p:spPr>
            <a:xfrm>
              <a:off x="0" y="-76200"/>
              <a:ext cx="1593718" cy="314539"/>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102866" y="4141245"/>
            <a:ext cx="16749662" cy="352131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are often trafficked victims themselves, just like the people they recruit.</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Traffickers pressure the recruiter with high expectations.</a:t>
            </a:r>
          </a:p>
          <a:p>
            <a:pPr algn="l">
              <a:lnSpc>
                <a:spcPts val="22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Punishments are often inflicted</a:t>
            </a:r>
            <a:r>
              <a:rPr lang="en-US" sz="4250" b="1">
                <a:solidFill>
                  <a:srgbClr val="004F59"/>
                </a:solidFill>
                <a:latin typeface="Roboto Bold"/>
                <a:ea typeface="Roboto Bold"/>
                <a:cs typeface="Roboto Bold"/>
                <a:sym typeface="Roboto Bold"/>
              </a:rPr>
              <a:t> if recruiters fail to recruit, control others, or meet quotas. </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TRAFFICKED</a:t>
            </a:r>
          </a:p>
        </p:txBody>
      </p:sp>
      <p:sp>
        <p:nvSpPr>
          <p:cNvPr id="11" name="TextBox 11"/>
          <p:cNvSpPr txBox="1"/>
          <p:nvPr/>
        </p:nvSpPr>
        <p:spPr>
          <a:xfrm>
            <a:off x="1780421" y="3038851"/>
            <a:ext cx="5895394"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Victimized Recruiters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6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grpSp>
        <p:nvGrpSpPr>
          <p:cNvPr id="5" name="Group 5"/>
          <p:cNvGrpSpPr/>
          <p:nvPr/>
        </p:nvGrpSpPr>
        <p:grpSpPr>
          <a:xfrm>
            <a:off x="1028700" y="4888974"/>
            <a:ext cx="14970362" cy="1826519"/>
            <a:chOff x="0" y="0"/>
            <a:chExt cx="3942811" cy="481058"/>
          </a:xfrm>
        </p:grpSpPr>
        <p:sp>
          <p:nvSpPr>
            <p:cNvPr id="6" name="Freeform 6"/>
            <p:cNvSpPr/>
            <p:nvPr/>
          </p:nvSpPr>
          <p:spPr>
            <a:xfrm>
              <a:off x="0" y="0"/>
              <a:ext cx="3942811" cy="481058"/>
            </a:xfrm>
            <a:custGeom>
              <a:avLst/>
              <a:gdLst/>
              <a:ahLst/>
              <a:cxnLst/>
              <a:rect l="l" t="t" r="r" b="b"/>
              <a:pathLst>
                <a:path w="3942811" h="481058">
                  <a:moveTo>
                    <a:pt x="0" y="0"/>
                  </a:moveTo>
                  <a:lnTo>
                    <a:pt x="3942811" y="0"/>
                  </a:lnTo>
                  <a:lnTo>
                    <a:pt x="3942811" y="481058"/>
                  </a:lnTo>
                  <a:lnTo>
                    <a:pt x="0" y="481058"/>
                  </a:lnTo>
                  <a:close/>
                </a:path>
              </a:pathLst>
            </a:custGeom>
            <a:solidFill>
              <a:srgbClr val="303030"/>
            </a:solidFill>
          </p:spPr>
          <p:txBody>
            <a:bodyPr/>
            <a:lstStyle/>
            <a:p>
              <a:endParaRPr lang="en-US"/>
            </a:p>
          </p:txBody>
        </p:sp>
        <p:sp>
          <p:nvSpPr>
            <p:cNvPr id="7" name="TextBox 7"/>
            <p:cNvSpPr txBox="1"/>
            <p:nvPr/>
          </p:nvSpPr>
          <p:spPr>
            <a:xfrm>
              <a:off x="0" y="-76200"/>
              <a:ext cx="3942811" cy="557258"/>
            </a:xfrm>
            <a:prstGeom prst="rect">
              <a:avLst/>
            </a:prstGeom>
          </p:spPr>
          <p:txBody>
            <a:bodyPr lIns="50800" tIns="50800" rIns="50800" bIns="50800" rtlCol="0" anchor="ctr"/>
            <a:lstStyle/>
            <a:p>
              <a:pPr algn="ctr">
                <a:lnSpc>
                  <a:spcPts val="3074"/>
                </a:lnSpc>
              </a:pPr>
              <a:endParaRPr/>
            </a:p>
          </p:txBody>
        </p:sp>
      </p:grpSp>
      <p:sp>
        <p:nvSpPr>
          <p:cNvPr id="8" name="TextBox 8"/>
          <p:cNvSpPr txBox="1"/>
          <p:nvPr/>
        </p:nvSpPr>
        <p:spPr>
          <a:xfrm>
            <a:off x="1444291" y="5009679"/>
            <a:ext cx="14479084" cy="1562101"/>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OPINION:  Should recruiters be held legally accountable for their role in human trafficking crimes?</a:t>
            </a:r>
          </a:p>
        </p:txBody>
      </p:sp>
      <p:sp>
        <p:nvSpPr>
          <p:cNvPr id="9" name="Freeform 9"/>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3"/>
            <a:stretch>
              <a:fillRect/>
            </a:stretch>
          </a:blipFill>
        </p:spPr>
        <p:txBody>
          <a:bodyPr/>
          <a:lstStyle/>
          <a:p>
            <a:endParaRPr lang="en-US"/>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4">
              <a:alphaModFix amt="71000"/>
            </a:blip>
            <a:stretch>
              <a:fillRect/>
            </a:stretch>
          </a:blipFill>
        </p:spPr>
        <p:txBody>
          <a:bodyPr/>
          <a:lstStyle/>
          <a:p>
            <a:endParaRPr lang="en-US"/>
          </a:p>
        </p:txBody>
      </p:sp>
      <p:sp>
        <p:nvSpPr>
          <p:cNvPr id="11" name="TextBox 11"/>
          <p:cNvSpPr txBox="1"/>
          <p:nvPr/>
        </p:nvSpPr>
        <p:spPr>
          <a:xfrm>
            <a:off x="14165677" y="7838138"/>
            <a:ext cx="2950748"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 &amp; 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sp>
        <p:nvSpPr>
          <p:cNvPr id="12" name="TextBox 12"/>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3" name="TextBox 13"/>
          <p:cNvSpPr txBox="1"/>
          <p:nvPr/>
        </p:nvSpPr>
        <p:spPr>
          <a:xfrm>
            <a:off x="17268825"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88</a:t>
            </a:r>
          </a:p>
        </p:txBody>
      </p:sp>
      <p:sp>
        <p:nvSpPr>
          <p:cNvPr id="14" name="Freeform 14"/>
          <p:cNvSpPr/>
          <p:nvPr/>
        </p:nvSpPr>
        <p:spPr>
          <a:xfrm>
            <a:off x="15038431" y="828769"/>
            <a:ext cx="2947447" cy="3914222"/>
          </a:xfrm>
          <a:custGeom>
            <a:avLst/>
            <a:gdLst/>
            <a:ahLst/>
            <a:cxnLst/>
            <a:rect l="l" t="t" r="r" b="b"/>
            <a:pathLst>
              <a:path w="2947447" h="3914222">
                <a:moveTo>
                  <a:pt x="0" y="0"/>
                </a:moveTo>
                <a:lnTo>
                  <a:pt x="2947447" y="0"/>
                </a:lnTo>
                <a:lnTo>
                  <a:pt x="2947447" y="3914222"/>
                </a:lnTo>
                <a:lnTo>
                  <a:pt x="0" y="3914222"/>
                </a:lnTo>
                <a:lnTo>
                  <a:pt x="0" y="0"/>
                </a:lnTo>
                <a:close/>
              </a:path>
            </a:pathLst>
          </a:custGeom>
          <a:blipFill>
            <a:blip r:embed="rId5"/>
            <a:stretch>
              <a:fillRect l="-26110" r="-6690"/>
            </a:stretch>
          </a:blipFill>
        </p:spPr>
        <p:txBody>
          <a:bodyP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89</a:t>
            </a:r>
          </a:p>
        </p:txBody>
      </p:sp>
      <p:grpSp>
        <p:nvGrpSpPr>
          <p:cNvPr id="5" name="Group 5"/>
          <p:cNvGrpSpPr/>
          <p:nvPr/>
        </p:nvGrpSpPr>
        <p:grpSpPr>
          <a:xfrm>
            <a:off x="1480713" y="2577218"/>
            <a:ext cx="6088488" cy="941318"/>
            <a:chOff x="0" y="0"/>
            <a:chExt cx="1603552" cy="247919"/>
          </a:xfrm>
        </p:grpSpPr>
        <p:sp>
          <p:nvSpPr>
            <p:cNvPr id="6" name="Freeform 6"/>
            <p:cNvSpPr/>
            <p:nvPr/>
          </p:nvSpPr>
          <p:spPr>
            <a:xfrm>
              <a:off x="0" y="0"/>
              <a:ext cx="1603552" cy="247919"/>
            </a:xfrm>
            <a:custGeom>
              <a:avLst/>
              <a:gdLst/>
              <a:ahLst/>
              <a:cxnLst/>
              <a:rect l="l" t="t" r="r" b="b"/>
              <a:pathLst>
                <a:path w="1603552" h="247919">
                  <a:moveTo>
                    <a:pt x="0" y="0"/>
                  </a:moveTo>
                  <a:lnTo>
                    <a:pt x="1603552" y="0"/>
                  </a:lnTo>
                  <a:lnTo>
                    <a:pt x="1603552" y="247919"/>
                  </a:lnTo>
                  <a:lnTo>
                    <a:pt x="0" y="247919"/>
                  </a:lnTo>
                  <a:close/>
                </a:path>
              </a:pathLst>
            </a:custGeom>
            <a:solidFill>
              <a:srgbClr val="303030"/>
            </a:solidFill>
          </p:spPr>
          <p:txBody>
            <a:bodyPr/>
            <a:lstStyle/>
            <a:p>
              <a:endParaRPr lang="en-US"/>
            </a:p>
          </p:txBody>
        </p:sp>
        <p:sp>
          <p:nvSpPr>
            <p:cNvPr id="7" name="TextBox 7"/>
            <p:cNvSpPr txBox="1"/>
            <p:nvPr/>
          </p:nvSpPr>
          <p:spPr>
            <a:xfrm>
              <a:off x="0" y="-28575"/>
              <a:ext cx="1603552" cy="276494"/>
            </a:xfrm>
            <a:prstGeom prst="rect">
              <a:avLst/>
            </a:prstGeom>
          </p:spPr>
          <p:txBody>
            <a:bodyPr lIns="50800" tIns="50800" rIns="50800" bIns="50800" rtlCol="0" anchor="ctr"/>
            <a:lstStyle/>
            <a:p>
              <a:pPr algn="l">
                <a:lnSpc>
                  <a:spcPts val="5535"/>
                </a:lnSpc>
              </a:pPr>
              <a:r>
                <a:rPr lang="en-US" sz="4500" b="1">
                  <a:solidFill>
                    <a:srgbClr val="FBFDFD"/>
                  </a:solidFill>
                  <a:latin typeface="Roboto Bold"/>
                  <a:ea typeface="Roboto Bold"/>
                  <a:cs typeface="Roboto Bold"/>
                  <a:sym typeface="Roboto Bold"/>
                </a:rPr>
                <a:t>   Legal Consequence</a:t>
              </a:r>
            </a:p>
          </p:txBody>
        </p:sp>
      </p:grpSp>
      <p:sp>
        <p:nvSpPr>
          <p:cNvPr id="8" name="TextBox 8"/>
          <p:cNvSpPr txBox="1"/>
          <p:nvPr/>
        </p:nvSpPr>
        <p:spPr>
          <a:xfrm>
            <a:off x="696578" y="3698659"/>
            <a:ext cx="17155950" cy="17876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Recruiters may be prosecuted as traffickers if they </a:t>
            </a:r>
            <a:r>
              <a:rPr lang="en-US" sz="4250" b="1">
                <a:solidFill>
                  <a:srgbClr val="FF5757"/>
                </a:solidFill>
                <a:latin typeface="Roboto Bold"/>
                <a:ea typeface="Roboto Bold"/>
                <a:cs typeface="Roboto Bold"/>
                <a:sym typeface="Roboto Bold"/>
              </a:rPr>
              <a:t>recruit a child or teen under 18.</a:t>
            </a:r>
          </a:p>
          <a:p>
            <a:pPr algn="l">
              <a:lnSpc>
                <a:spcPts val="4675"/>
              </a:lnSpc>
            </a:pPr>
            <a:endParaRPr lang="en-US" sz="4250" b="1">
              <a:solidFill>
                <a:srgbClr val="FF5757"/>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Freeform 4"/>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5" name="Freeform 5"/>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131441" y="1109322"/>
            <a:ext cx="12801576"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a:t>
            </a:r>
          </a:p>
        </p:txBody>
      </p:sp>
      <p:sp>
        <p:nvSpPr>
          <p:cNvPr id="8" name="TextBox 8"/>
          <p:cNvSpPr txBox="1"/>
          <p:nvPr/>
        </p:nvSpPr>
        <p:spPr>
          <a:xfrm>
            <a:off x="1480713" y="4122195"/>
            <a:ext cx="14398332" cy="40165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Study results may be unreliable because most sexual crimes go unreported.</a:t>
            </a:r>
          </a:p>
          <a:p>
            <a:pPr algn="l">
              <a:lnSpc>
                <a:spcPts val="160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methods used to collect information can vary widely between studies, leading to inconsistency.</a:t>
            </a:r>
          </a:p>
          <a:p>
            <a:pPr algn="l">
              <a:lnSpc>
                <a:spcPts val="2079"/>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Focus groups in studies may not accurately represent the larger population.</a:t>
            </a: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4165677" y="8016354"/>
            <a:ext cx="3093623" cy="814817"/>
          </a:xfrm>
          <a:prstGeom prst="rect">
            <a:avLst/>
          </a:prstGeom>
        </p:spPr>
        <p:txBody>
          <a:bodyPr lIns="0" tIns="0" rIns="0" bIns="0" rtlCol="0" anchor="t">
            <a:spAutoFit/>
          </a:bodyPr>
          <a:lstStyle/>
          <a:p>
            <a:pPr algn="ctr">
              <a:lnSpc>
                <a:spcPts val="4142"/>
              </a:lnSpc>
            </a:pPr>
            <a:r>
              <a:rPr lang="en-US" sz="4602" b="1">
                <a:solidFill>
                  <a:srgbClr val="F44D9F"/>
                </a:solidFill>
                <a:latin typeface="Cooperative Bold"/>
                <a:ea typeface="Cooperative Bold"/>
                <a:cs typeface="Cooperative Bold"/>
                <a:sym typeface="Cooperative Bold"/>
              </a:rPr>
              <a:t>PEER&amp;FEmale</a:t>
            </a:r>
          </a:p>
          <a:p>
            <a:pPr algn="ctr">
              <a:lnSpc>
                <a:spcPts val="2308"/>
              </a:lnSpc>
            </a:pPr>
            <a:r>
              <a:rPr lang="en-US" sz="2565" b="1" spc="-143">
                <a:solidFill>
                  <a:srgbClr val="F44D9F"/>
                </a:solidFill>
                <a:latin typeface="Poppins Medium"/>
                <a:ea typeface="Poppins Medium"/>
                <a:cs typeface="Poppins Medium"/>
                <a:sym typeface="Poppins Medium"/>
              </a:rPr>
              <a:t>RECRUITERS</a:t>
            </a:r>
          </a:p>
        </p:txBody>
      </p:sp>
      <p:grpSp>
        <p:nvGrpSpPr>
          <p:cNvPr id="11" name="Group 11"/>
          <p:cNvGrpSpPr/>
          <p:nvPr/>
        </p:nvGrpSpPr>
        <p:grpSpPr>
          <a:xfrm>
            <a:off x="1480713" y="3019805"/>
            <a:ext cx="7918137" cy="904943"/>
            <a:chOff x="0" y="0"/>
            <a:chExt cx="2085435" cy="238339"/>
          </a:xfrm>
        </p:grpSpPr>
        <p:sp>
          <p:nvSpPr>
            <p:cNvPr id="12" name="Freeform 12"/>
            <p:cNvSpPr/>
            <p:nvPr/>
          </p:nvSpPr>
          <p:spPr>
            <a:xfrm>
              <a:off x="0" y="0"/>
              <a:ext cx="2085435" cy="238339"/>
            </a:xfrm>
            <a:custGeom>
              <a:avLst/>
              <a:gdLst/>
              <a:ahLst/>
              <a:cxnLst/>
              <a:rect l="l" t="t" r="r" b="b"/>
              <a:pathLst>
                <a:path w="2085435" h="238339">
                  <a:moveTo>
                    <a:pt x="0" y="0"/>
                  </a:moveTo>
                  <a:lnTo>
                    <a:pt x="2085435" y="0"/>
                  </a:lnTo>
                  <a:lnTo>
                    <a:pt x="2085435" y="238339"/>
                  </a:lnTo>
                  <a:lnTo>
                    <a:pt x="0" y="238339"/>
                  </a:lnTo>
                  <a:close/>
                </a:path>
              </a:pathLst>
            </a:custGeom>
            <a:solidFill>
              <a:srgbClr val="303030"/>
            </a:solidFill>
          </p:spPr>
          <p:txBody>
            <a:bodyPr/>
            <a:lstStyle/>
            <a:p>
              <a:endParaRPr lang="en-US"/>
            </a:p>
          </p:txBody>
        </p:sp>
        <p:sp>
          <p:nvSpPr>
            <p:cNvPr id="13" name="TextBox 13"/>
            <p:cNvSpPr txBox="1"/>
            <p:nvPr/>
          </p:nvSpPr>
          <p:spPr>
            <a:xfrm>
              <a:off x="0" y="-76200"/>
              <a:ext cx="2085435" cy="314539"/>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3038851"/>
            <a:ext cx="8013892"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Statistics are Only Estimates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90</a:t>
            </a:r>
          </a:p>
        </p:txBody>
      </p:sp>
      <p:grpSp>
        <p:nvGrpSpPr>
          <p:cNvPr id="5" name="Group 5"/>
          <p:cNvGrpSpPr/>
          <p:nvPr/>
        </p:nvGrpSpPr>
        <p:grpSpPr>
          <a:xfrm>
            <a:off x="1480713" y="2577218"/>
            <a:ext cx="6088488" cy="941318"/>
            <a:chOff x="0" y="0"/>
            <a:chExt cx="1603552" cy="247919"/>
          </a:xfrm>
        </p:grpSpPr>
        <p:sp>
          <p:nvSpPr>
            <p:cNvPr id="6" name="Freeform 6"/>
            <p:cNvSpPr/>
            <p:nvPr/>
          </p:nvSpPr>
          <p:spPr>
            <a:xfrm>
              <a:off x="0" y="0"/>
              <a:ext cx="1603552" cy="247919"/>
            </a:xfrm>
            <a:custGeom>
              <a:avLst/>
              <a:gdLst/>
              <a:ahLst/>
              <a:cxnLst/>
              <a:rect l="l" t="t" r="r" b="b"/>
              <a:pathLst>
                <a:path w="1603552" h="247919">
                  <a:moveTo>
                    <a:pt x="0" y="0"/>
                  </a:moveTo>
                  <a:lnTo>
                    <a:pt x="1603552" y="0"/>
                  </a:lnTo>
                  <a:lnTo>
                    <a:pt x="1603552" y="247919"/>
                  </a:lnTo>
                  <a:lnTo>
                    <a:pt x="0" y="247919"/>
                  </a:lnTo>
                  <a:close/>
                </a:path>
              </a:pathLst>
            </a:custGeom>
            <a:solidFill>
              <a:srgbClr val="303030"/>
            </a:solidFill>
          </p:spPr>
          <p:txBody>
            <a:bodyPr/>
            <a:lstStyle/>
            <a:p>
              <a:endParaRPr lang="en-US"/>
            </a:p>
          </p:txBody>
        </p:sp>
        <p:sp>
          <p:nvSpPr>
            <p:cNvPr id="7" name="TextBox 7"/>
            <p:cNvSpPr txBox="1"/>
            <p:nvPr/>
          </p:nvSpPr>
          <p:spPr>
            <a:xfrm>
              <a:off x="0" y="-28575"/>
              <a:ext cx="1603552" cy="276494"/>
            </a:xfrm>
            <a:prstGeom prst="rect">
              <a:avLst/>
            </a:prstGeom>
          </p:spPr>
          <p:txBody>
            <a:bodyPr lIns="50800" tIns="50800" rIns="50800" bIns="50800" rtlCol="0" anchor="ctr"/>
            <a:lstStyle/>
            <a:p>
              <a:pPr algn="l">
                <a:lnSpc>
                  <a:spcPts val="5535"/>
                </a:lnSpc>
              </a:pPr>
              <a:r>
                <a:rPr lang="en-US" sz="4500" b="1">
                  <a:solidFill>
                    <a:srgbClr val="FBFDFD"/>
                  </a:solidFill>
                  <a:latin typeface="Roboto Bold"/>
                  <a:ea typeface="Roboto Bold"/>
                  <a:cs typeface="Roboto Bold"/>
                  <a:sym typeface="Roboto Bold"/>
                </a:rPr>
                <a:t>   Legal Consequence</a:t>
              </a:r>
            </a:p>
          </p:txBody>
        </p:sp>
      </p:grpSp>
      <p:sp>
        <p:nvSpPr>
          <p:cNvPr id="8" name="TextBox 8"/>
          <p:cNvSpPr txBox="1"/>
          <p:nvPr/>
        </p:nvSpPr>
        <p:spPr>
          <a:xfrm>
            <a:off x="696578" y="3698659"/>
            <a:ext cx="17155950" cy="3178337"/>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may be prosecuted as traffickers if they recruit a child or teen under 18.</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They may be prosecuted as a trafficker if they recruit an adult using </a:t>
            </a:r>
            <a:r>
              <a:rPr lang="en-US" sz="4250" b="1">
                <a:solidFill>
                  <a:srgbClr val="FF5757"/>
                </a:solidFill>
                <a:latin typeface="Roboto Bold"/>
                <a:ea typeface="Roboto Bold"/>
                <a:cs typeface="Roboto Bold"/>
                <a:sym typeface="Roboto Bold"/>
              </a:rPr>
              <a:t>force, fraud, or coercion</a:t>
            </a:r>
            <a:r>
              <a:rPr lang="en-US" sz="4250" b="1">
                <a:solidFill>
                  <a:srgbClr val="004F59"/>
                </a:solidFill>
                <a:latin typeface="Roboto Bold"/>
                <a:ea typeface="Roboto Bold"/>
                <a:cs typeface="Roboto Bold"/>
                <a:sym typeface="Roboto Bold"/>
              </a:rPr>
              <a:t>.</a:t>
            </a:r>
          </a:p>
          <a:p>
            <a:pPr algn="l">
              <a:lnSpc>
                <a:spcPts val="4675"/>
              </a:lnSpc>
            </a:pPr>
            <a:endParaRPr lang="en-US" sz="4250" b="1">
              <a:solidFill>
                <a:srgbClr val="004F59"/>
              </a:solidFill>
              <a:latin typeface="Roboto Bold"/>
              <a:ea typeface="Roboto Bold"/>
              <a:cs typeface="Roboto Bold"/>
              <a:sym typeface="Roboto Bold"/>
            </a:endParaRPr>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91</a:t>
            </a:r>
          </a:p>
        </p:txBody>
      </p:sp>
      <p:sp>
        <p:nvSpPr>
          <p:cNvPr id="5" name="TextBox 5"/>
          <p:cNvSpPr txBox="1"/>
          <p:nvPr/>
        </p:nvSpPr>
        <p:spPr>
          <a:xfrm>
            <a:off x="696578" y="3698659"/>
            <a:ext cx="17155950" cy="4911915"/>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may be prosecuted as traffickers if they recruit a child or teen under 18.</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may be prosecuted as a trafficker if they recruit an adult using force, fraud, or coercion.</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The </a:t>
            </a:r>
            <a:r>
              <a:rPr lang="en-US" sz="4250" b="1">
                <a:solidFill>
                  <a:srgbClr val="FF5757"/>
                </a:solidFill>
                <a:latin typeface="Roboto Bold"/>
                <a:ea typeface="Roboto Bold"/>
                <a:cs typeface="Roboto Bold"/>
                <a:sym typeface="Roboto Bold"/>
              </a:rPr>
              <a:t>law may recognize the recruiter as a victim</a:t>
            </a:r>
            <a:r>
              <a:rPr lang="en-US" sz="4250" b="1">
                <a:solidFill>
                  <a:srgbClr val="004F59"/>
                </a:solidFill>
                <a:latin typeface="Roboto Bold"/>
                <a:ea typeface="Roboto Bold"/>
                <a:cs typeface="Roboto Bold"/>
                <a:sym typeface="Roboto Bold"/>
              </a:rPr>
              <a:t> if trafficked as a child or if they were exploited through force, fraud, or coercion.</a:t>
            </a:r>
          </a:p>
          <a:p>
            <a:pPr algn="l">
              <a:lnSpc>
                <a:spcPts val="2749"/>
              </a:lnSpc>
            </a:pPr>
            <a:endParaRPr lang="en-US" sz="4250" b="1">
              <a:solidFill>
                <a:srgbClr val="004F59"/>
              </a:solidFill>
              <a:latin typeface="Roboto Bold"/>
              <a:ea typeface="Roboto Bold"/>
              <a:cs typeface="Roboto Bold"/>
              <a:sym typeface="Roboto Bold"/>
            </a:endParaRPr>
          </a:p>
          <a:p>
            <a:pPr algn="l">
              <a:lnSpc>
                <a:spcPts val="4675"/>
              </a:lnSpc>
            </a:pPr>
            <a:endParaRPr lang="en-US" sz="4250" b="1">
              <a:solidFill>
                <a:srgbClr val="004F59"/>
              </a:solidFill>
              <a:latin typeface="Roboto Bold"/>
              <a:ea typeface="Roboto Bold"/>
              <a:cs typeface="Roboto Bold"/>
              <a:sym typeface="Roboto Bold"/>
            </a:endParaRP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grpSp>
        <p:nvGrpSpPr>
          <p:cNvPr id="8" name="Group 8"/>
          <p:cNvGrpSpPr/>
          <p:nvPr/>
        </p:nvGrpSpPr>
        <p:grpSpPr>
          <a:xfrm>
            <a:off x="1480713" y="2577218"/>
            <a:ext cx="6088488" cy="941318"/>
            <a:chOff x="0" y="0"/>
            <a:chExt cx="1603552" cy="247919"/>
          </a:xfrm>
        </p:grpSpPr>
        <p:sp>
          <p:nvSpPr>
            <p:cNvPr id="9" name="Freeform 9"/>
            <p:cNvSpPr/>
            <p:nvPr/>
          </p:nvSpPr>
          <p:spPr>
            <a:xfrm>
              <a:off x="0" y="0"/>
              <a:ext cx="1603552" cy="247919"/>
            </a:xfrm>
            <a:custGeom>
              <a:avLst/>
              <a:gdLst/>
              <a:ahLst/>
              <a:cxnLst/>
              <a:rect l="l" t="t" r="r" b="b"/>
              <a:pathLst>
                <a:path w="1603552" h="247919">
                  <a:moveTo>
                    <a:pt x="0" y="0"/>
                  </a:moveTo>
                  <a:lnTo>
                    <a:pt x="1603552" y="0"/>
                  </a:lnTo>
                  <a:lnTo>
                    <a:pt x="1603552" y="247919"/>
                  </a:lnTo>
                  <a:lnTo>
                    <a:pt x="0" y="247919"/>
                  </a:lnTo>
                  <a:close/>
                </a:path>
              </a:pathLst>
            </a:custGeom>
            <a:solidFill>
              <a:srgbClr val="303030"/>
            </a:solidFill>
          </p:spPr>
          <p:txBody>
            <a:bodyPr/>
            <a:lstStyle/>
            <a:p>
              <a:endParaRPr lang="en-US"/>
            </a:p>
          </p:txBody>
        </p:sp>
        <p:sp>
          <p:nvSpPr>
            <p:cNvPr id="10" name="TextBox 10"/>
            <p:cNvSpPr txBox="1"/>
            <p:nvPr/>
          </p:nvSpPr>
          <p:spPr>
            <a:xfrm>
              <a:off x="0" y="-28575"/>
              <a:ext cx="1603552" cy="276494"/>
            </a:xfrm>
            <a:prstGeom prst="rect">
              <a:avLst/>
            </a:prstGeom>
          </p:spPr>
          <p:txBody>
            <a:bodyPr lIns="50800" tIns="50800" rIns="50800" bIns="50800" rtlCol="0" anchor="ctr"/>
            <a:lstStyle/>
            <a:p>
              <a:pPr algn="l">
                <a:lnSpc>
                  <a:spcPts val="5535"/>
                </a:lnSpc>
              </a:pPr>
              <a:r>
                <a:rPr lang="en-US" sz="4500" b="1">
                  <a:solidFill>
                    <a:srgbClr val="FBFDFD"/>
                  </a:solidFill>
                  <a:latin typeface="Roboto Bold"/>
                  <a:ea typeface="Roboto Bold"/>
                  <a:cs typeface="Roboto Bold"/>
                  <a:sym typeface="Roboto Bold"/>
                </a:rPr>
                <a:t>   Legal Consequence</a:t>
              </a: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92</a:t>
            </a:r>
          </a:p>
        </p:txBody>
      </p:sp>
      <p:sp>
        <p:nvSpPr>
          <p:cNvPr id="5" name="TextBox 5"/>
          <p:cNvSpPr txBox="1"/>
          <p:nvPr/>
        </p:nvSpPr>
        <p:spPr>
          <a:xfrm>
            <a:off x="696578" y="3698659"/>
            <a:ext cx="17155950" cy="5369223"/>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Recruiters may be prosecuted as traffickers if they recruit a child or teen under 18.</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They may be prosecuted as a trafficker if they recruit an adult using force, fraud, or coercion.</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The law may recognize the recruiter as a victim trafficked as a child or if they were exploited through force, fraud, or coercion.</a:t>
            </a:r>
          </a:p>
          <a:p>
            <a:pPr algn="l">
              <a:lnSpc>
                <a:spcPts val="1650"/>
              </a:lnSpc>
            </a:pPr>
            <a:endParaRPr lang="en-US" sz="4250" b="1">
              <a:solidFill>
                <a:srgbClr val="FFFFFF"/>
              </a:solidFill>
              <a:latin typeface="Roboto Bold"/>
              <a:ea typeface="Roboto Bold"/>
              <a:cs typeface="Roboto Bold"/>
              <a:sym typeface="Roboto Bold"/>
            </a:endParaRPr>
          </a:p>
          <a:p>
            <a:pPr marL="917576" lvl="1" indent="-458788" algn="l">
              <a:lnSpc>
                <a:spcPts val="4675"/>
              </a:lnSpc>
              <a:buFont typeface="Arial"/>
              <a:buChar char="•"/>
            </a:pPr>
            <a:r>
              <a:rPr lang="en-US" sz="4250" b="1">
                <a:solidFill>
                  <a:srgbClr val="FF5757"/>
                </a:solidFill>
                <a:latin typeface="Roboto Bold"/>
                <a:ea typeface="Roboto Bold"/>
                <a:cs typeface="Roboto Bold"/>
                <a:sym typeface="Roboto Bold"/>
              </a:rPr>
              <a:t>Safe Harbor Laws</a:t>
            </a:r>
            <a:r>
              <a:rPr lang="en-US" sz="4250" b="1">
                <a:solidFill>
                  <a:srgbClr val="004F59"/>
                </a:solidFill>
                <a:latin typeface="Roboto Bold"/>
                <a:ea typeface="Roboto Bold"/>
                <a:cs typeface="Roboto Bold"/>
                <a:sym typeface="Roboto Bold"/>
              </a:rPr>
              <a:t> can protect individuals from being prosecuted for certain crimes committed while they were trafficked.</a:t>
            </a:r>
          </a:p>
        </p:txBody>
      </p:sp>
      <p:sp>
        <p:nvSpPr>
          <p:cNvPr id="6" name="TextBox 6"/>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7" name="TextBox 7"/>
          <p:cNvSpPr txBox="1"/>
          <p:nvPr/>
        </p:nvSpPr>
        <p:spPr>
          <a:xfrm>
            <a:off x="1131441" y="1109322"/>
            <a:ext cx="11612407"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VICTIM OR CRIMINAL?</a:t>
            </a:r>
          </a:p>
        </p:txBody>
      </p:sp>
      <p:grpSp>
        <p:nvGrpSpPr>
          <p:cNvPr id="8" name="Group 8"/>
          <p:cNvGrpSpPr/>
          <p:nvPr/>
        </p:nvGrpSpPr>
        <p:grpSpPr>
          <a:xfrm>
            <a:off x="1480713" y="2577218"/>
            <a:ext cx="6088488" cy="941318"/>
            <a:chOff x="0" y="0"/>
            <a:chExt cx="1603552" cy="247919"/>
          </a:xfrm>
        </p:grpSpPr>
        <p:sp>
          <p:nvSpPr>
            <p:cNvPr id="9" name="Freeform 9"/>
            <p:cNvSpPr/>
            <p:nvPr/>
          </p:nvSpPr>
          <p:spPr>
            <a:xfrm>
              <a:off x="0" y="0"/>
              <a:ext cx="1603552" cy="247919"/>
            </a:xfrm>
            <a:custGeom>
              <a:avLst/>
              <a:gdLst/>
              <a:ahLst/>
              <a:cxnLst/>
              <a:rect l="l" t="t" r="r" b="b"/>
              <a:pathLst>
                <a:path w="1603552" h="247919">
                  <a:moveTo>
                    <a:pt x="0" y="0"/>
                  </a:moveTo>
                  <a:lnTo>
                    <a:pt x="1603552" y="0"/>
                  </a:lnTo>
                  <a:lnTo>
                    <a:pt x="1603552" y="247919"/>
                  </a:lnTo>
                  <a:lnTo>
                    <a:pt x="0" y="247919"/>
                  </a:lnTo>
                  <a:close/>
                </a:path>
              </a:pathLst>
            </a:custGeom>
            <a:solidFill>
              <a:srgbClr val="303030"/>
            </a:solidFill>
          </p:spPr>
          <p:txBody>
            <a:bodyPr/>
            <a:lstStyle/>
            <a:p>
              <a:endParaRPr lang="en-US"/>
            </a:p>
          </p:txBody>
        </p:sp>
        <p:sp>
          <p:nvSpPr>
            <p:cNvPr id="10" name="TextBox 10"/>
            <p:cNvSpPr txBox="1"/>
            <p:nvPr/>
          </p:nvSpPr>
          <p:spPr>
            <a:xfrm>
              <a:off x="0" y="-28575"/>
              <a:ext cx="1603552" cy="276494"/>
            </a:xfrm>
            <a:prstGeom prst="rect">
              <a:avLst/>
            </a:prstGeom>
          </p:spPr>
          <p:txBody>
            <a:bodyPr lIns="50800" tIns="50800" rIns="50800" bIns="50800" rtlCol="0" anchor="ctr"/>
            <a:lstStyle/>
            <a:p>
              <a:pPr algn="l">
                <a:lnSpc>
                  <a:spcPts val="5535"/>
                </a:lnSpc>
              </a:pPr>
              <a:r>
                <a:rPr lang="en-US" sz="4500" b="1">
                  <a:solidFill>
                    <a:srgbClr val="FBFDFD"/>
                  </a:solidFill>
                  <a:latin typeface="Roboto Bold"/>
                  <a:ea typeface="Roboto Bold"/>
                  <a:cs typeface="Roboto Bold"/>
                  <a:sym typeface="Roboto Bold"/>
                </a:rPr>
                <a:t>   Legal Consequence</a:t>
              </a:r>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4006834" y="2764741"/>
            <a:ext cx="10888980" cy="6424800"/>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TextBox 7"/>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8" name="Freeform 8"/>
          <p:cNvSpPr/>
          <p:nvPr/>
        </p:nvSpPr>
        <p:spPr>
          <a:xfrm>
            <a:off x="4279466" y="3046074"/>
            <a:ext cx="10343716" cy="5862133"/>
          </a:xfrm>
          <a:custGeom>
            <a:avLst/>
            <a:gdLst/>
            <a:ahLst/>
            <a:cxnLst/>
            <a:rect l="l" t="t" r="r" b="b"/>
            <a:pathLst>
              <a:path w="10343716" h="5862133">
                <a:moveTo>
                  <a:pt x="0" y="0"/>
                </a:moveTo>
                <a:lnTo>
                  <a:pt x="10343716" y="0"/>
                </a:lnTo>
                <a:lnTo>
                  <a:pt x="10343716" y="5862134"/>
                </a:lnTo>
                <a:lnTo>
                  <a:pt x="0" y="5862134"/>
                </a:lnTo>
                <a:lnTo>
                  <a:pt x="0" y="0"/>
                </a:lnTo>
                <a:close/>
              </a:path>
            </a:pathLst>
          </a:custGeom>
          <a:blipFill>
            <a:blip r:embed="rId3"/>
            <a:stretch>
              <a:fillRect l="-320" r="-320"/>
            </a:stretch>
          </a:blipFill>
        </p:spPr>
        <p:txBody>
          <a:bodyPr/>
          <a:lstStyle/>
          <a:p>
            <a:endParaRPr lang="en-US"/>
          </a:p>
        </p:txBody>
      </p:sp>
      <p:sp>
        <p:nvSpPr>
          <p:cNvPr id="9" name="TextBox 9"/>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id="5" name="TextBox 5"/>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6" name="Group 6"/>
          <p:cNvGrpSpPr/>
          <p:nvPr/>
        </p:nvGrpSpPr>
        <p:grpSpPr>
          <a:xfrm>
            <a:off x="1480713" y="5143500"/>
            <a:ext cx="12550392" cy="1567494"/>
            <a:chOff x="0" y="0"/>
            <a:chExt cx="3305453" cy="412838"/>
          </a:xfrm>
        </p:grpSpPr>
        <p:sp>
          <p:nvSpPr>
            <p:cNvPr id="7" name="Freeform 7"/>
            <p:cNvSpPr/>
            <p:nvPr/>
          </p:nvSpPr>
          <p:spPr>
            <a:xfrm>
              <a:off x="0" y="0"/>
              <a:ext cx="3305453" cy="412838"/>
            </a:xfrm>
            <a:custGeom>
              <a:avLst/>
              <a:gdLst/>
              <a:ahLst/>
              <a:cxnLst/>
              <a:rect l="l" t="t" r="r" b="b"/>
              <a:pathLst>
                <a:path w="3305453" h="412838">
                  <a:moveTo>
                    <a:pt x="0" y="0"/>
                  </a:moveTo>
                  <a:lnTo>
                    <a:pt x="3305453" y="0"/>
                  </a:lnTo>
                  <a:lnTo>
                    <a:pt x="3305453" y="412838"/>
                  </a:lnTo>
                  <a:lnTo>
                    <a:pt x="0" y="412838"/>
                  </a:lnTo>
                  <a:close/>
                </a:path>
              </a:pathLst>
            </a:custGeom>
            <a:solidFill>
              <a:srgbClr val="303030"/>
            </a:solidFill>
          </p:spPr>
          <p:txBody>
            <a:bodyPr/>
            <a:lstStyle/>
            <a:p>
              <a:endParaRPr lang="en-US"/>
            </a:p>
          </p:txBody>
        </p:sp>
        <p:sp>
          <p:nvSpPr>
            <p:cNvPr id="8" name="TextBox 8"/>
            <p:cNvSpPr txBox="1"/>
            <p:nvPr/>
          </p:nvSpPr>
          <p:spPr>
            <a:xfrm>
              <a:off x="0" y="-76200"/>
              <a:ext cx="3305453" cy="489038"/>
            </a:xfrm>
            <a:prstGeom prst="rect">
              <a:avLst/>
            </a:prstGeom>
          </p:spPr>
          <p:txBody>
            <a:bodyPr lIns="50800" tIns="50800" rIns="50800" bIns="50800" rtlCol="0" anchor="ctr"/>
            <a:lstStyle/>
            <a:p>
              <a:pPr algn="ctr">
                <a:lnSpc>
                  <a:spcPts val="3074"/>
                </a:lnSpc>
              </a:pPr>
              <a:endParaRPr/>
            </a:p>
          </p:txBody>
        </p:sp>
      </p:grpSp>
      <p:grpSp>
        <p:nvGrpSpPr>
          <p:cNvPr id="9" name="Group 9"/>
          <p:cNvGrpSpPr/>
          <p:nvPr/>
        </p:nvGrpSpPr>
        <p:grpSpPr>
          <a:xfrm>
            <a:off x="14112659" y="1026066"/>
            <a:ext cx="3146641" cy="3895621"/>
            <a:chOff x="0" y="0"/>
            <a:chExt cx="1042665" cy="1290846"/>
          </a:xfrm>
        </p:grpSpPr>
        <p:sp>
          <p:nvSpPr>
            <p:cNvPr id="10" name="Freeform 10"/>
            <p:cNvSpPr/>
            <p:nvPr/>
          </p:nvSpPr>
          <p:spPr>
            <a:xfrm>
              <a:off x="0" y="0"/>
              <a:ext cx="1042665" cy="1290846"/>
            </a:xfrm>
            <a:custGeom>
              <a:avLst/>
              <a:gdLst/>
              <a:ahLst/>
              <a:cxnLst/>
              <a:rect l="l" t="t" r="r" b="b"/>
              <a:pathLst>
                <a:path w="1042665" h="1290846">
                  <a:moveTo>
                    <a:pt x="0" y="0"/>
                  </a:moveTo>
                  <a:lnTo>
                    <a:pt x="1042665" y="0"/>
                  </a:lnTo>
                  <a:lnTo>
                    <a:pt x="1042665" y="1290846"/>
                  </a:lnTo>
                  <a:lnTo>
                    <a:pt x="0" y="1290846"/>
                  </a:lnTo>
                  <a:close/>
                </a:path>
              </a:pathLst>
            </a:custGeom>
            <a:solidFill>
              <a:srgbClr val="FFFFFF"/>
            </a:solidFill>
          </p:spPr>
          <p:txBody>
            <a:bodyPr/>
            <a:lstStyle/>
            <a:p>
              <a:endParaRPr lang="en-US"/>
            </a:p>
          </p:txBody>
        </p:sp>
        <p:sp>
          <p:nvSpPr>
            <p:cNvPr id="11" name="TextBox 11"/>
            <p:cNvSpPr txBox="1"/>
            <p:nvPr/>
          </p:nvSpPr>
          <p:spPr>
            <a:xfrm>
              <a:off x="0" y="-76200"/>
              <a:ext cx="1042665" cy="1367046"/>
            </a:xfrm>
            <a:prstGeom prst="rect">
              <a:avLst/>
            </a:prstGeom>
          </p:spPr>
          <p:txBody>
            <a:bodyPr lIns="50800" tIns="50800" rIns="50800" bIns="50800" rtlCol="0" anchor="ctr"/>
            <a:lstStyle/>
            <a:p>
              <a:pPr algn="ctr">
                <a:lnSpc>
                  <a:spcPts val="3074"/>
                </a:lnSpc>
              </a:pPr>
              <a:endParaRPr/>
            </a:p>
          </p:txBody>
        </p:sp>
      </p:grpSp>
      <p:sp>
        <p:nvSpPr>
          <p:cNvPr id="12" name="Freeform 12"/>
          <p:cNvSpPr/>
          <p:nvPr/>
        </p:nvSpPr>
        <p:spPr>
          <a:xfrm>
            <a:off x="14338377" y="1301720"/>
            <a:ext cx="2695206" cy="3344313"/>
          </a:xfrm>
          <a:custGeom>
            <a:avLst/>
            <a:gdLst/>
            <a:ahLst/>
            <a:cxnLst/>
            <a:rect l="l" t="t" r="r" b="b"/>
            <a:pathLst>
              <a:path w="2695206" h="3344313">
                <a:moveTo>
                  <a:pt x="0" y="0"/>
                </a:moveTo>
                <a:lnTo>
                  <a:pt x="2695206" y="0"/>
                </a:lnTo>
                <a:lnTo>
                  <a:pt x="2695206" y="3344313"/>
                </a:lnTo>
                <a:lnTo>
                  <a:pt x="0" y="3344313"/>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770610" y="5434211"/>
            <a:ext cx="12076400" cy="771526"/>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What are ways young people can ask for help?</a:t>
            </a:r>
          </a:p>
        </p:txBody>
      </p:sp>
      <p:sp>
        <p:nvSpPr>
          <p:cNvPr id="14" name="TextBox 14"/>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1629383"/>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in immediate danger, dial 911.</a:t>
            </a:r>
          </a:p>
          <a:p>
            <a:pPr algn="l">
              <a:lnSpc>
                <a:spcPts val="2500"/>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2372306"/>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96</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2800931"/>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the sexual predator is NOT family, consider telling a parent.</a:t>
            </a:r>
          </a:p>
          <a:p>
            <a:pPr algn="l">
              <a:lnSpc>
                <a:spcPts val="3399"/>
              </a:lnSpc>
            </a:pPr>
            <a:endParaRPr lang="en-US" sz="3399" b="1">
              <a:solidFill>
                <a:srgbClr val="004F59"/>
              </a:solidFill>
              <a:latin typeface="Roboto Bold"/>
              <a:ea typeface="Roboto Bold"/>
              <a:cs typeface="Roboto Bold"/>
              <a:sym typeface="Roboto Bold"/>
            </a:endParaRP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3543854"/>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98</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131441" y="1109322"/>
            <a:ext cx="9721199" cy="109467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id="5" name="Group 5"/>
          <p:cNvGrpSpPr/>
          <p:nvPr/>
        </p:nvGrpSpPr>
        <p:grpSpPr>
          <a:xfrm>
            <a:off x="14171736" y="925535"/>
            <a:ext cx="2923851" cy="3591602"/>
            <a:chOff x="0" y="0"/>
            <a:chExt cx="1133369" cy="1392209"/>
          </a:xfrm>
        </p:grpSpPr>
        <p:sp>
          <p:nvSpPr>
            <p:cNvPr id="6" name="Freeform 6"/>
            <p:cNvSpPr/>
            <p:nvPr/>
          </p:nvSpPr>
          <p:spPr>
            <a:xfrm>
              <a:off x="0" y="0"/>
              <a:ext cx="1133369" cy="1392209"/>
            </a:xfrm>
            <a:custGeom>
              <a:avLst/>
              <a:gdLst/>
              <a:ahLst/>
              <a:cxnLst/>
              <a:rect l="l" t="t" r="r" b="b"/>
              <a:pathLst>
                <a:path w="1133369" h="1392209">
                  <a:moveTo>
                    <a:pt x="0" y="0"/>
                  </a:moveTo>
                  <a:lnTo>
                    <a:pt x="1133369" y="0"/>
                  </a:lnTo>
                  <a:lnTo>
                    <a:pt x="1133369" y="1392209"/>
                  </a:lnTo>
                  <a:lnTo>
                    <a:pt x="0" y="1392209"/>
                  </a:lnTo>
                  <a:close/>
                </a:path>
              </a:pathLst>
            </a:custGeom>
            <a:solidFill>
              <a:srgbClr val="FFFFFF"/>
            </a:solidFill>
          </p:spPr>
          <p:txBody>
            <a:bodyPr/>
            <a:lstStyle/>
            <a:p>
              <a:endParaRPr lang="en-US"/>
            </a:p>
          </p:txBody>
        </p:sp>
        <p:sp>
          <p:nvSpPr>
            <p:cNvPr id="7" name="TextBox 7"/>
            <p:cNvSpPr txBox="1"/>
            <p:nvPr/>
          </p:nvSpPr>
          <p:spPr>
            <a:xfrm>
              <a:off x="0" y="-47625"/>
              <a:ext cx="1133369" cy="1439834"/>
            </a:xfrm>
            <a:prstGeom prst="rect">
              <a:avLst/>
            </a:prstGeom>
          </p:spPr>
          <p:txBody>
            <a:bodyPr lIns="50800" tIns="50800" rIns="50800" bIns="50800" rtlCol="0" anchor="ctr"/>
            <a:lstStyle/>
            <a:p>
              <a:pPr algn="ctr">
                <a:lnSpc>
                  <a:spcPts val="2100"/>
                </a:lnSpc>
              </a:pPr>
              <a:endParaRPr/>
            </a:p>
          </p:txBody>
        </p:sp>
      </p:grpSp>
      <p:sp>
        <p:nvSpPr>
          <p:cNvPr id="8" name="TextBox 8"/>
          <p:cNvSpPr txBox="1"/>
          <p:nvPr/>
        </p:nvSpPr>
        <p:spPr>
          <a:xfrm>
            <a:off x="1131441" y="3996129"/>
            <a:ext cx="15960060" cy="4715402"/>
          </a:xfrm>
          <a:prstGeom prst="rect">
            <a:avLst/>
          </a:prstGeom>
        </p:spPr>
        <p:txBody>
          <a:bodyPr lIns="0" tIns="0" rIns="0" bIns="0" rtlCol="0" anchor="t">
            <a:spAutoFit/>
          </a:bodyPr>
          <a:lstStyle/>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in immediate danger, dial 911.</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a family member, consider telling a trustworthy adult.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the sexual predator is NOT family, consider telling a parent.</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FFFFFF"/>
                </a:solidFill>
                <a:latin typeface="Roboto Bold"/>
                <a:ea typeface="Roboto Bold"/>
                <a:cs typeface="Roboto Bold"/>
                <a:sym typeface="Roboto Bold"/>
              </a:rPr>
              <a:t>If you are a student in school, consider telling a trustworthy teacher, coach, school nurse, social worker, counselor, resource officer, or principal.</a:t>
            </a:r>
          </a:p>
          <a:p>
            <a:pPr algn="l">
              <a:lnSpc>
                <a:spcPts val="2500"/>
              </a:lnSpc>
            </a:pPr>
            <a:endParaRPr lang="en-US" sz="3399" b="1">
              <a:solidFill>
                <a:srgbClr val="FFFFFF"/>
              </a:solidFill>
              <a:latin typeface="Roboto Bold"/>
              <a:ea typeface="Roboto Bold"/>
              <a:cs typeface="Roboto Bold"/>
              <a:sym typeface="Roboto Bold"/>
            </a:endParaRPr>
          </a:p>
          <a:p>
            <a:pPr marL="734059" lvl="1" indent="-367030" algn="l">
              <a:lnSpc>
                <a:spcPts val="3399"/>
              </a:lnSpc>
              <a:buFont typeface="Arial"/>
              <a:buChar char="•"/>
            </a:pPr>
            <a:r>
              <a:rPr lang="en-US" sz="3399" b="1">
                <a:solidFill>
                  <a:srgbClr val="004F59"/>
                </a:solidFill>
                <a:latin typeface="Roboto Bold"/>
                <a:ea typeface="Roboto Bold"/>
                <a:cs typeface="Roboto Bold"/>
                <a:sym typeface="Roboto Bold"/>
              </a:rPr>
              <a:t>To gain internet access for help, consider using a computer at your school or a public library.</a:t>
            </a:r>
          </a:p>
          <a:p>
            <a:pPr algn="l">
              <a:lnSpc>
                <a:spcPts val="3399"/>
              </a:lnSpc>
            </a:pPr>
            <a:endParaRPr lang="en-US" sz="3399" b="1">
              <a:solidFill>
                <a:srgbClr val="004F59"/>
              </a:solidFill>
              <a:latin typeface="Roboto Bold"/>
              <a:ea typeface="Roboto Bold"/>
              <a:cs typeface="Roboto Bold"/>
              <a:sym typeface="Roboto Bold"/>
            </a:endParaRPr>
          </a:p>
        </p:txBody>
      </p:sp>
      <p:sp>
        <p:nvSpPr>
          <p:cNvPr id="9" name="Freeform 9"/>
          <p:cNvSpPr/>
          <p:nvPr/>
        </p:nvSpPr>
        <p:spPr>
          <a:xfrm>
            <a:off x="14383462" y="1152606"/>
            <a:ext cx="2513771" cy="3119182"/>
          </a:xfrm>
          <a:custGeom>
            <a:avLst/>
            <a:gdLst/>
            <a:ahLst/>
            <a:cxnLst/>
            <a:rect l="l" t="t" r="r" b="b"/>
            <a:pathLst>
              <a:path w="2513771" h="3119182">
                <a:moveTo>
                  <a:pt x="0" y="0"/>
                </a:moveTo>
                <a:lnTo>
                  <a:pt x="2513772" y="0"/>
                </a:lnTo>
                <a:lnTo>
                  <a:pt x="2513772" y="3119182"/>
                </a:lnTo>
                <a:lnTo>
                  <a:pt x="0" y="3119182"/>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480713" y="9352723"/>
            <a:ext cx="2360739" cy="276299"/>
          </a:xfrm>
          <a:prstGeom prst="rect">
            <a:avLst/>
          </a:prstGeom>
        </p:spPr>
        <p:txBody>
          <a:bodyPr lIns="0" tIns="0" rIns="0" bIns="0" rtlCol="0" anchor="t">
            <a:spAutoFit/>
          </a:bodyPr>
          <a:lstStyle/>
          <a:p>
            <a:pPr algn="l">
              <a:lnSpc>
                <a:spcPts val="2100"/>
              </a:lnSpc>
            </a:pPr>
            <a:r>
              <a:rPr lang="en-US" sz="1500">
                <a:solidFill>
                  <a:srgbClr val="004F59"/>
                </a:solidFill>
                <a:latin typeface="Roboto"/>
                <a:ea typeface="Roboto"/>
                <a:cs typeface="Roboto"/>
                <a:sym typeface="Roboto"/>
              </a:rPr>
              <a:t>©2025 Walking Wise</a:t>
            </a:r>
          </a:p>
        </p:txBody>
      </p:sp>
      <p:grpSp>
        <p:nvGrpSpPr>
          <p:cNvPr id="11" name="Group 11"/>
          <p:cNvGrpSpPr/>
          <p:nvPr/>
        </p:nvGrpSpPr>
        <p:grpSpPr>
          <a:xfrm>
            <a:off x="1480713" y="2807061"/>
            <a:ext cx="5801526" cy="807115"/>
            <a:chOff x="0" y="0"/>
            <a:chExt cx="1527974" cy="212574"/>
          </a:xfrm>
        </p:grpSpPr>
        <p:sp>
          <p:nvSpPr>
            <p:cNvPr id="12" name="Freeform 12"/>
            <p:cNvSpPr/>
            <p:nvPr/>
          </p:nvSpPr>
          <p:spPr>
            <a:xfrm>
              <a:off x="0" y="0"/>
              <a:ext cx="1527974" cy="212574"/>
            </a:xfrm>
            <a:custGeom>
              <a:avLst/>
              <a:gdLst/>
              <a:ahLst/>
              <a:cxnLst/>
              <a:rect l="l" t="t" r="r" b="b"/>
              <a:pathLst>
                <a:path w="1527974" h="212574">
                  <a:moveTo>
                    <a:pt x="0" y="0"/>
                  </a:moveTo>
                  <a:lnTo>
                    <a:pt x="1527974" y="0"/>
                  </a:lnTo>
                  <a:lnTo>
                    <a:pt x="1527974" y="212574"/>
                  </a:lnTo>
                  <a:lnTo>
                    <a:pt x="0" y="212574"/>
                  </a:lnTo>
                  <a:close/>
                </a:path>
              </a:pathLst>
            </a:custGeom>
            <a:solidFill>
              <a:srgbClr val="303030"/>
            </a:solidFill>
          </p:spPr>
          <p:txBody>
            <a:bodyPr/>
            <a:lstStyle/>
            <a:p>
              <a:endParaRPr lang="en-US"/>
            </a:p>
          </p:txBody>
        </p:sp>
        <p:sp>
          <p:nvSpPr>
            <p:cNvPr id="13" name="TextBox 13"/>
            <p:cNvSpPr txBox="1"/>
            <p:nvPr/>
          </p:nvSpPr>
          <p:spPr>
            <a:xfrm>
              <a:off x="0" y="-76200"/>
              <a:ext cx="1527974" cy="288774"/>
            </a:xfrm>
            <a:prstGeom prst="rect">
              <a:avLst/>
            </a:prstGeom>
          </p:spPr>
          <p:txBody>
            <a:bodyPr lIns="50800" tIns="50800" rIns="50800" bIns="50800" rtlCol="0" anchor="ctr"/>
            <a:lstStyle/>
            <a:p>
              <a:pPr algn="ctr">
                <a:lnSpc>
                  <a:spcPts val="3074"/>
                </a:lnSpc>
              </a:pPr>
              <a:endParaRPr/>
            </a:p>
          </p:txBody>
        </p:sp>
      </p:grpSp>
      <p:sp>
        <p:nvSpPr>
          <p:cNvPr id="14" name="TextBox 14"/>
          <p:cNvSpPr txBox="1"/>
          <p:nvPr/>
        </p:nvSpPr>
        <p:spPr>
          <a:xfrm>
            <a:off x="1780421" y="2777245"/>
            <a:ext cx="6364257" cy="771499"/>
          </a:xfrm>
          <a:prstGeom prst="rect">
            <a:avLst/>
          </a:prstGeom>
        </p:spPr>
        <p:txBody>
          <a:bodyPr lIns="0" tIns="0" rIns="0" bIns="0" rtlCol="0" anchor="t">
            <a:spAutoFit/>
          </a:bodyPr>
          <a:lstStyle/>
          <a:p>
            <a:pPr algn="l">
              <a:lnSpc>
                <a:spcPts val="6299"/>
              </a:lnSpc>
            </a:pPr>
            <a:r>
              <a:rPr lang="en-US" sz="4499" b="1">
                <a:solidFill>
                  <a:srgbClr val="FBFDFD"/>
                </a:solidFill>
                <a:latin typeface="Roboto Bold"/>
                <a:ea typeface="Roboto Bold"/>
                <a:cs typeface="Roboto Bold"/>
                <a:sym typeface="Roboto Bold"/>
              </a:rPr>
              <a:t>How to Ask for Help</a:t>
            </a:r>
          </a:p>
        </p:txBody>
      </p:sp>
      <p:sp>
        <p:nvSpPr>
          <p:cNvPr id="15" name="TextBox 1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99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13554</Words>
  <Application>Microsoft Office PowerPoint</Application>
  <PresentationFormat>Custom</PresentationFormat>
  <Paragraphs>1591</Paragraphs>
  <Slides>104</Slides>
  <Notes>104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104</vt:i4>
      </vt:variant>
    </vt:vector>
  </HeadingPairs>
  <TitlesOfParts>
    <vt:vector size="113" baseType="lpstr">
      <vt:lpstr>Cooperative Bold</vt:lpstr>
      <vt:lpstr>Arial</vt:lpstr>
      <vt:lpstr>Roboto</vt:lpstr>
      <vt:lpstr>Bebas Neue</vt:lpstr>
      <vt:lpstr>Roboto Bold</vt:lpstr>
      <vt:lpstr>Calibri</vt:lpstr>
      <vt:lpstr>Poppins Medium</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PowerPoint-Female+Peer_Recruiter_WalkingWise-7-1-2025</dc:title>
  <cp:lastModifiedBy>Karla Highman</cp:lastModifiedBy>
  <cp:revision>2</cp:revision>
  <dcterms:created xsi:type="dcterms:W3CDTF">2006-08-16T00:00:00Z</dcterms:created>
  <dcterms:modified xsi:type="dcterms:W3CDTF">2025-07-01T20:20:51Z</dcterms:modified>
  <dc:identifier>DAGeKMeKGr4</dc:identifier>
</cp:coreProperties>
</file>