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Lst>
  <p:sldSz cx="18288000" cy="10287000"/>
  <p:notesSz cx="6858000" cy="9144000"/>
  <p:embeddedFontLst>
    <p:embeddedFont>
      <p:font typeface="Bebas Neue" panose="020B0606020202050201" pitchFamily="34" charset="0"/>
      <p:regular r:id="rId106"/>
    </p:embeddedFont>
    <p:embeddedFont>
      <p:font typeface="Cooperative Bold" panose="020B0604020202020204" charset="-79"/>
      <p:regular r:id="rId107"/>
    </p:embeddedFont>
    <p:embeddedFont>
      <p:font typeface="League Spartan" panose="020B0604020202020204" charset="0"/>
      <p:regular r:id="rId108"/>
    </p:embeddedFont>
    <p:embeddedFont>
      <p:font typeface="Poppins Medium 1" panose="020B0604020202020204" charset="0"/>
      <p:regular r:id="rId109"/>
    </p:embeddedFont>
    <p:embeddedFont>
      <p:font typeface="Poppins Medium 2" panose="020B0604020202020204" charset="0"/>
      <p:regular r:id="rId110"/>
    </p:embeddedFont>
    <p:embeddedFont>
      <p:font typeface="Roboto" panose="02000000000000000000" pitchFamily="2" charset="0"/>
      <p:regular r:id="rId111"/>
    </p:embeddedFont>
    <p:embeddedFont>
      <p:font typeface="Roboto Bold" panose="02000000000000000000" charset="0"/>
      <p:regular r:id="rId1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820" y="2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microsoft.com/office/2016/11/relationships/changesInfo" Target="changesInfos/changesInfo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7.fntdata"/><Relationship Id="rId16" Type="http://schemas.openxmlformats.org/officeDocument/2006/relationships/slide" Target="slides/slide15.xml"/><Relationship Id="rId107" Type="http://schemas.openxmlformats.org/officeDocument/2006/relationships/font" Target="fonts/font2.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font" Target="fonts/font3.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4.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5.fntdata"/><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6.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a Highman" userId="ecdc3769a33ca4ef" providerId="LiveId" clId="{8CEB6716-474A-4E71-8E3E-428941D68341}"/>
    <pc:docChg chg="modSld">
      <pc:chgData name="Karla Highman" userId="ecdc3769a33ca4ef" providerId="LiveId" clId="{8CEB6716-474A-4E71-8E3E-428941D68341}" dt="2026-03-14T19:21:08.577" v="0" actId="207"/>
      <pc:docMkLst>
        <pc:docMk/>
      </pc:docMkLst>
      <pc:sldChg chg="modSp mod">
        <pc:chgData name="Karla Highman" userId="ecdc3769a33ca4ef" providerId="LiveId" clId="{8CEB6716-474A-4E71-8E3E-428941D68341}" dt="2026-03-14T19:21:08.577" v="0" actId="207"/>
        <pc:sldMkLst>
          <pc:docMk/>
          <pc:sldMk cId="0" sldId="271"/>
        </pc:sldMkLst>
        <pc:spChg chg="mod">
          <ac:chgData name="Karla Highman" userId="ecdc3769a33ca4ef" providerId="LiveId" clId="{8CEB6716-474A-4E71-8E3E-428941D68341}" dt="2026-03-14T19:21:08.577" v="0" actId="207"/>
          <ac:spMkLst>
            <pc:docMk/>
            <pc:sldMk cId="0" sldId="271"/>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14.03.2026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Log in to WalkingWise.com and refer to the Implementation Toolkit for classroom teaching tips.</a:t>
            </a:r>
          </a:p>
          <a:p>
            <a:endParaRPr lang="en-US"/>
          </a:p>
          <a:p>
            <a:r>
              <a:rPr lang="en-US"/>
              <a:t>Most importantly: </a:t>
            </a:r>
          </a:p>
          <a:p>
            <a:r>
              <a:rPr lang="en-US"/>
              <a:t>DEFINE SCHOOL POLICY</a:t>
            </a:r>
          </a:p>
          <a:p>
            <a:r>
              <a:rPr lang="en-US"/>
              <a:t>Establish a sexual exploitation reporting protocol with a trauma-informed response. The Walking Wise Implementation Toolkit provides a sample protocol.</a:t>
            </a:r>
          </a:p>
          <a:p>
            <a:endParaRPr lang="en-US"/>
          </a:p>
          <a:p>
            <a:r>
              <a:rPr lang="en-US"/>
              <a:t>AGE &amp; AUDIENCE </a:t>
            </a:r>
          </a:p>
          <a:p>
            <a:r>
              <a:rPr lang="en-US"/>
              <a:t>This presentation can be edited by following the procedures on page 3 to align with your school policies, specific age groups, and the involvement of at-risk audiences.</a:t>
            </a:r>
          </a:p>
          <a:p>
            <a:endParaRPr lang="en-US"/>
          </a:p>
          <a:p>
            <a:r>
              <a:rPr lang="en-US"/>
              <a:t>SUPPORT PROCEDURE</a:t>
            </a:r>
          </a:p>
          <a:p>
            <a:r>
              <a:rPr lang="en-US"/>
              <a:t>Provide your students with guidance on how to access immediate help or arrange a private meeting with a social worker, counselor, nurse, school resource officer, or another trustworthy staff member to report concerns about themselves or a peer.</a:t>
            </a:r>
          </a:p>
          <a:p>
            <a:endParaRPr lang="en-US"/>
          </a:p>
          <a:p>
            <a:r>
              <a:rPr lang="en-US"/>
              <a:t>SECOND SAFE ADULT	</a:t>
            </a:r>
          </a:p>
          <a:p>
            <a:r>
              <a:rPr lang="en-US"/>
              <a:t>Ensure a second trustworthy adult, such as a teacher, is present in the learning setting to observe student reactions and identify those who may benefit from a follow-up meeting. This person should remain focused and free from other duties during the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goal of this lesson is to help young people be informed, not to make them feel afraid.</a:t>
            </a:r>
          </a:p>
          <a:p>
            <a:endParaRPr lang="en-US"/>
          </a:p>
          <a:p>
            <a:r>
              <a:rPr lang="en-US"/>
              <a:t>Most adults are caring and want to provide protection. However, unsafe adults, older teens, or peers may try to manipulate or take advantage of others.</a:t>
            </a:r>
          </a:p>
          <a:p>
            <a:endParaRPr lang="en-US"/>
          </a:p>
          <a:p>
            <a:r>
              <a:rPr lang="en-US"/>
              <a:t>By learning how grooming works, young people can better recognize unsafe behavior and feel confident asking a trustworthy adult for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Presenters may ask their audience to consider adding a few "hotline for help" phone numbers in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Two ways to conduct a pre-/post-student evaluation:</a:t>
            </a:r>
          </a:p>
          <a:p>
            <a:endParaRPr lang="en-US"/>
          </a:p>
          <a:p>
            <a:r>
              <a:rPr lang="en-US"/>
              <a:t>1) Use the pre/post survey in the Walking Wise lesson plan for this topic. </a:t>
            </a:r>
          </a:p>
          <a:p>
            <a:endParaRPr lang="en-US"/>
          </a:p>
          <a:p>
            <a:r>
              <a:rPr lang="en-US"/>
              <a:t>2) Activate Slido.com to conduct an online survey.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3-Question Survey</a:t>
            </a:r>
          </a:p>
          <a:p>
            <a:endParaRPr lang="en-US"/>
          </a:p>
          <a:p>
            <a:r>
              <a:rPr lang="en-US"/>
              <a:t>IF SLIDO IS ACTIVATED:</a:t>
            </a:r>
          </a:p>
          <a:p>
            <a:r>
              <a:rPr lang="en-US"/>
              <a:t>Follow the instructions provided on WalkingWise.com to access your school or organization's custom Slido QR code and #code, which the audience will use to complete the 3-question evaluation. </a:t>
            </a:r>
          </a:p>
          <a:p>
            <a:endParaRPr lang="en-US"/>
          </a:p>
          <a:p>
            <a:r>
              <a:rPr lang="en-US"/>
              <a:t>Please encourage your audience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To access additional resources on the grooming process, please see the last page of Lesson Plan #3 on the Walking Wise Learning Platform. </a:t>
            </a:r>
          </a:p>
          <a:p>
            <a:endParaRPr lang="en-US"/>
          </a:p>
          <a:p>
            <a:r>
              <a:rPr lang="en-US"/>
              <a:t>We welcome your feedback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goal of this lesson is to help young people be informed, not to make them feel afraid.</a:t>
            </a:r>
          </a:p>
          <a:p>
            <a:endParaRPr lang="en-US"/>
          </a:p>
          <a:p>
            <a:r>
              <a:rPr lang="en-US"/>
              <a:t>Most adults are caring and want to provide protection. However, unsafe adults, older teens, or peers may try to manipulate or take advantage of others.</a:t>
            </a:r>
          </a:p>
          <a:p>
            <a:endParaRPr lang="en-US"/>
          </a:p>
          <a:p>
            <a:r>
              <a:rPr lang="en-US"/>
              <a:t>By learning how grooming works, young people can better recognize unsafe behavior and feel confident asking a trustworthy adult for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Understanding vocabulary terms related to the behaviors of sexual predators can empower young people to recognize warning signs of harmful situations. </a:t>
            </a:r>
          </a:p>
          <a:p>
            <a:endParaRPr lang="en-US"/>
          </a:p>
          <a:p>
            <a:r>
              <a:rPr lang="en-US"/>
              <a:t>Knowing terminology helps them identify manipulative tactics predators use to build trust and exploit vulnerabilities. </a:t>
            </a:r>
          </a:p>
          <a:p>
            <a:endParaRPr lang="en-US"/>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Grooming usually does not begin with obvious abuse. Instead, the person may act kind, supportive, or friendly at first. Over time, they slowly manipulate the young person.</a:t>
            </a:r>
          </a:p>
          <a:p>
            <a:endParaRPr lang="en-US"/>
          </a:p>
          <a:p>
            <a:endParaRPr lang="en-US"/>
          </a:p>
          <a:p>
            <a:r>
              <a:rPr lang="en-US"/>
              <a:t>Assisting Source</a:t>
            </a:r>
          </a:p>
          <a:p>
            <a:r>
              <a:rPr lang="en-US"/>
              <a:t>OpenAI. (2025).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(2025).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(2025).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Message Especially for Teens:</a:t>
            </a:r>
          </a:p>
          <a:p>
            <a:endParaRPr lang="en-US"/>
          </a:p>
          <a:p>
            <a:r>
              <a:rPr lang="en-US"/>
              <a:t>Explainer-style animation is used by businesses worldwide for employee training. </a:t>
            </a:r>
          </a:p>
          <a:p>
            <a:endParaRPr lang="en-US"/>
          </a:p>
          <a:p>
            <a:r>
              <a:rPr lang="en-US"/>
              <a:t>Similarly, the Walking Wise animated video series is designed for teenagers (ages 11+) and adults to understand how sexual predators use manipulation, intimidation, and coercion to exploit young people. </a:t>
            </a:r>
          </a:p>
          <a:p>
            <a:endParaRPr lang="en-US"/>
          </a:p>
          <a:p>
            <a:r>
              <a:rPr lang="en-US"/>
              <a:t>NOTE</a:t>
            </a:r>
          </a:p>
          <a:p>
            <a:r>
              <a:rPr lang="en-US"/>
              <a:t>Log in to Walking Wise.com to watch the three-minute animated video with audiences.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Word Cloud</a:t>
            </a:r>
          </a:p>
          <a:p>
            <a:endParaRPr lang="en-US"/>
          </a:p>
          <a:p>
            <a:r>
              <a:rPr lang="en-US"/>
              <a:t>NOTE</a:t>
            </a:r>
          </a:p>
          <a:p>
            <a:r>
              <a:rPr lang="en-US"/>
              <a:t>The more frequently a word is used, the larger it appears in the cloud, making it easy to see which words or ideas are most common among the audience. </a:t>
            </a:r>
          </a:p>
          <a:p>
            <a:endParaRPr lang="en-US"/>
          </a:p>
          <a:p>
            <a:r>
              <a:rPr lang="en-US"/>
              <a:t>POSSIBLE ANSWERS</a:t>
            </a:r>
          </a:p>
          <a:p>
            <a:r>
              <a:rPr lang="en-US"/>
              <a:t>Gaining Trust</a:t>
            </a:r>
          </a:p>
          <a:p>
            <a:r>
              <a:rPr lang="en-US"/>
              <a:t>Giving Attention</a:t>
            </a:r>
          </a:p>
          <a:p>
            <a:r>
              <a:rPr lang="en-US"/>
              <a:t>Love &amp; Care</a:t>
            </a:r>
          </a:p>
          <a:p>
            <a:r>
              <a:rPr lang="en-US"/>
              <a:t>Giving Gifts</a:t>
            </a:r>
          </a:p>
          <a:p>
            <a:r>
              <a:rPr lang="en-US"/>
              <a:t>Giving Money</a:t>
            </a:r>
          </a:p>
          <a:p>
            <a:r>
              <a:rPr lang="en-US"/>
              <a:t>Flattery</a:t>
            </a:r>
          </a:p>
          <a:p>
            <a:r>
              <a:rPr lang="en-US"/>
              <a:t>Compliments</a:t>
            </a:r>
          </a:p>
          <a:p>
            <a:r>
              <a:rPr lang="en-US"/>
              <a:t>Making Promises</a:t>
            </a:r>
          </a:p>
          <a:p>
            <a:r>
              <a:rPr lang="en-US"/>
              <a:t>Promising a Better Life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gain trust, groomers often begin by giving a young person things that make them feel valued and cared for. This may include extra attention, compliments, kindness, gifts, or promises of love and support. </a:t>
            </a:r>
          </a:p>
          <a:p>
            <a:endParaRPr lang="en-US"/>
          </a:p>
          <a:p>
            <a:r>
              <a:rPr lang="en-US"/>
              <a:t>At first, these behaviors may seem positive or harmless. However, the goal is often to build a special connection so the young person begins to trust the groomer more than others. </a:t>
            </a:r>
          </a:p>
          <a:p>
            <a:endParaRPr lang="en-US"/>
          </a:p>
          <a:p>
            <a:r>
              <a:rPr lang="en-US"/>
              <a:t>Once trust is established, the groomer usually begins to manipulate the relationship to gain influence and control. </a:t>
            </a:r>
          </a:p>
          <a:p>
            <a:endParaRPr lang="en-US"/>
          </a:p>
          <a:p>
            <a:r>
              <a:rPr lang="en-US"/>
              <a:t>Young people should learn that predators often start by acting kind and supportive before their behavior becomes harmful.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The presenter is welcome to customize this Walking Wise presentation according to the instructions provided on this page.  </a:t>
            </a:r>
          </a:p>
          <a:p>
            <a:endParaRPr lang="en-US"/>
          </a:p>
          <a:p>
            <a:r>
              <a:rPr lang="en-US"/>
              <a:t>For revision requests, please email us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Grooming is usually a process that happens step by step.</a:t>
            </a:r>
          </a:p>
          <a:p>
            <a:r>
              <a:rPr lang="en-US"/>
              <a:t>The predator first becomes trusted, then looks for weaknesses or unmet needs, and finally tries to make the young person dependent on them.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Trust is normally healthy in relationships, but predators misuse it. When someone trusts another person deeply, they may ignore warning signs or feel pressure to cooperate.</a:t>
            </a:r>
          </a:p>
          <a:p>
            <a:endParaRPr lang="en-US"/>
          </a:p>
          <a:p>
            <a:r>
              <a:rPr lang="en-US"/>
              <a:t>Once the groomer earns trust, they can more easily identify the youths’ vulnerabilities and exploit them.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Targeted youth may sense that the expectation is inappropriate, unfair, or illegal, but once the groomer gains trust, they can persuade the victim to cooperate.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targeted person is less likely to resist or challenge the requests made of them.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 is easier to manipulate and control the victims once trust is gained, especially when the victims are younger.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What percent of victims said their trafficker (groomer) gained their trust within one month?</a:t>
            </a:r>
          </a:p>
          <a:p>
            <a:endParaRPr lang="en-US"/>
          </a:p>
          <a:p>
            <a:r>
              <a:rPr lang="en-US"/>
              <a:t>A) 12%</a:t>
            </a:r>
          </a:p>
          <a:p>
            <a:r>
              <a:rPr lang="en-US"/>
              <a:t>B) 22%</a:t>
            </a:r>
          </a:p>
          <a:p>
            <a:r>
              <a:rPr lang="en-US"/>
              <a:t>C) 32%</a:t>
            </a:r>
          </a:p>
          <a:p>
            <a:r>
              <a:rPr lang="en-US"/>
              <a:t>D) 42%</a:t>
            </a:r>
          </a:p>
          <a:p>
            <a:endParaRPr lang="en-US"/>
          </a:p>
          <a:p>
            <a:r>
              <a:rPr lang="en-US"/>
              <a:t>ANSWERS</a:t>
            </a:r>
          </a:p>
          <a:p>
            <a:r>
              <a:rPr lang="en-US"/>
              <a:t>D) 42% of victims said their trafficker gained their trust within one month.</a:t>
            </a:r>
          </a:p>
          <a:p>
            <a:endParaRPr lang="en-US"/>
          </a:p>
          <a:p>
            <a:endParaRPr lang="en-US"/>
          </a:p>
          <a:p>
            <a:r>
              <a:rPr lang="en-US"/>
              <a:t>Source</a:t>
            </a:r>
          </a:p>
          <a:p>
            <a:r>
              <a:rPr lang="en-US"/>
              <a:t>Thorn (2018). Survivor Insights: The Role of Technology in Domestic Minor</a:t>
            </a:r>
          </a:p>
          <a:p>
            <a:r>
              <a:rPr lang="en-US"/>
              <a:t>Sex Trafficking, p. 27.</a:t>
            </a:r>
          </a:p>
          <a:p>
            <a:r>
              <a:rPr lang="en-US"/>
              <a:t>https://www.thorn.org/wp-content/uploads/2018/06/Thorn_Survivor_Insights_061118.pdf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endParaRPr lang="en-US"/>
          </a:p>
          <a:p>
            <a:r>
              <a:rPr lang="en-US"/>
              <a:t>Here are a few reasons:</a:t>
            </a:r>
          </a:p>
          <a:p>
            <a:endParaRPr lang="en-US"/>
          </a:p>
          <a:p>
            <a:r>
              <a:rPr lang="en-US"/>
              <a:t>UNREPORTED</a:t>
            </a:r>
          </a:p>
          <a:p>
            <a:r>
              <a:rPr lang="en-US"/>
              <a:t>Victims often do not report the crimes committed against them due to fear, shame, or manipulation.</a:t>
            </a:r>
          </a:p>
          <a:p>
            <a:endParaRPr lang="en-US"/>
          </a:p>
          <a:p>
            <a:r>
              <a:rPr lang="en-US"/>
              <a:t>INCONSISTENT COLLECTION</a:t>
            </a:r>
          </a:p>
          <a:p>
            <a:r>
              <a:rPr lang="en-US"/>
              <a:t>Geographical areas have different legal definitions for sexual crimes, which may make data hard to compare.</a:t>
            </a:r>
          </a:p>
          <a:p>
            <a:endParaRPr lang="en-US"/>
          </a:p>
          <a:p>
            <a:r>
              <a:rPr lang="en-US"/>
              <a:t>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Delete this slide if you are using Slido.com for audience interaction.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Delete this slide if you are using Slido.com for audience interaction.</a:t>
            </a:r>
          </a:p>
          <a:p>
            <a:endParaRPr lang="en-US"/>
          </a:p>
          <a:p>
            <a:endParaRPr lang="en-US"/>
          </a:p>
          <a:p>
            <a:r>
              <a:rPr lang="en-US"/>
              <a:t>Source</a:t>
            </a:r>
          </a:p>
          <a:p>
            <a:r>
              <a:rPr lang="en-US"/>
              <a:t>Thorn (2018). Survivor Insights: The Role of Technology in Domestic Minor</a:t>
            </a:r>
          </a:p>
          <a:p>
            <a:r>
              <a:rPr lang="en-US"/>
              <a:t>Sex Trafficking, p. 27.</a:t>
            </a:r>
          </a:p>
          <a:p>
            <a:r>
              <a:rPr lang="en-US"/>
              <a:t>https://www.thorn.org/wp-content/uploads/2018/06/Thorn_Survivor_Insights_061118.pdf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The phrase “hidden in plain sight” means someone can appear normal or trustworthy while hiding harmful intentions.</a:t>
            </a:r>
          </a:p>
          <a:p>
            <a:endParaRPr lang="en-US"/>
          </a:p>
          <a:p>
            <a:r>
              <a:rPr lang="en-US"/>
              <a:t>Groomers often work to build a good reputation so others will not suspect them. </a:t>
            </a:r>
          </a:p>
          <a:p>
            <a:endParaRPr lang="en-US"/>
          </a:p>
          <a:p>
            <a:r>
              <a:rPr lang="en-US"/>
              <a:t>They may be respected adults, family friends, or people involved in school, sports, or community activities. Because they appear trustworthy, their behavior may go unnoticed for a long time. </a:t>
            </a:r>
          </a:p>
          <a:p>
            <a:endParaRPr lang="en-US"/>
          </a:p>
          <a:p>
            <a:r>
              <a:rPr lang="en-US"/>
              <a:t>It's important not to be afraid, but to recognize unsafe behaviors, even when the adult, older teen, or peer seems friendly or respected.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Word Cloud</a:t>
            </a:r>
          </a:p>
          <a:p>
            <a:endParaRPr lang="en-US"/>
          </a:p>
          <a:p>
            <a:r>
              <a:rPr lang="en-US"/>
              <a:t>NOTE</a:t>
            </a:r>
          </a:p>
          <a:p>
            <a:r>
              <a:rPr lang="en-US"/>
              <a:t>The more frequently a word is used, the larger it appears in the cloud, making it easy to see which words or ideas are most common among the audience.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Groomers are not usually strangers. In many cases, they are someone the young person already knows or trusts.</a:t>
            </a:r>
          </a:p>
          <a:p>
            <a:endParaRPr lang="en-US"/>
          </a:p>
          <a:p>
            <a:r>
              <a:rPr lang="en-US"/>
              <a:t>The purpose of this lesson is to help us understand that grooming can occur in many different types of relationships. Because of this, it is important to recognize unsafe behaviors, rather than focusing only on who the person is or what role they hold.</a:t>
            </a:r>
          </a:p>
          <a:p>
            <a:endParaRPr lang="en-US"/>
          </a:p>
          <a:p>
            <a:r>
              <a:rPr lang="en-US"/>
              <a:t>Most people in these roles genuinely care about young people and want to protect them. However, when someone manipulates, pressures, or crosses personal boundaries, that behavior is unsafe, no matter who the person is.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For Online Interactive Polling with audiences:</a:t>
            </a:r>
          </a:p>
          <a:p>
            <a:endParaRPr lang="en-US"/>
          </a:p>
          <a:p>
            <a:r>
              <a:rPr lang="en-US"/>
              <a:t>Join Walking Wise in using Slido.com to create an anonymous user experience.</a:t>
            </a:r>
          </a:p>
          <a:p>
            <a:endParaRPr lang="en-US"/>
          </a:p>
          <a:p>
            <a:r>
              <a:rPr lang="en-US"/>
              <a:t>Contact us at support@WalkingWise.com for more information.</a:t>
            </a:r>
          </a:p>
          <a:p>
            <a:endParaRPr lang="en-US"/>
          </a:p>
          <a:p>
            <a:r>
              <a:rPr lang="en-US"/>
              <a:t>Upon activating Slido.com:</a:t>
            </a:r>
          </a:p>
          <a:p>
            <a:r>
              <a:rPr lang="en-US"/>
              <a:t>Determine whether the Q&amp;A feature will be enabled. If activated, a staff member should monitor questions and comments to ensure they remain appropriate for the audience. Slido’s moderation tools allow administrators to delete or hide inappropriate submissions.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What percent of minors (ages 9 to 17) report connecting online with adults they don’t know in person?</a:t>
            </a:r>
          </a:p>
          <a:p>
            <a:endParaRPr lang="en-US"/>
          </a:p>
          <a:p>
            <a:r>
              <a:rPr lang="en-US"/>
              <a:t>A) 22%</a:t>
            </a:r>
          </a:p>
          <a:p>
            <a:r>
              <a:rPr lang="en-US"/>
              <a:t>B) 52%</a:t>
            </a:r>
          </a:p>
          <a:p>
            <a:r>
              <a:rPr lang="en-US"/>
              <a:t>C) 82%</a:t>
            </a:r>
          </a:p>
          <a:p>
            <a:r>
              <a:rPr lang="en-US"/>
              <a:t>D) 92%</a:t>
            </a:r>
          </a:p>
          <a:p>
            <a:endParaRPr lang="en-US"/>
          </a:p>
          <a:p>
            <a:r>
              <a:rPr lang="en-US"/>
              <a:t>ANSWER</a:t>
            </a:r>
          </a:p>
          <a:p>
            <a:r>
              <a:rPr lang="en-US"/>
              <a:t>C) 82% of minors interact online with adults they do not know in person.</a:t>
            </a:r>
          </a:p>
          <a:p>
            <a:endParaRPr lang="en-US"/>
          </a:p>
          <a:p>
            <a:r>
              <a:rPr lang="en-US"/>
              <a:t>SOURCE</a:t>
            </a:r>
          </a:p>
          <a:p>
            <a:endParaRPr lang="en-US"/>
          </a:p>
          <a:p>
            <a:r>
              <a:rPr lang="en-US"/>
              <a:t>Thorn (2022, April). Online Grooming: Examining</a:t>
            </a:r>
          </a:p>
          <a:p>
            <a:r>
              <a:rPr lang="en-US"/>
              <a:t>risky encounters amid</a:t>
            </a:r>
          </a:p>
          <a:p>
            <a:r>
              <a:rPr lang="en-US"/>
              <a:t>everyday digital socialization, p. 14. </a:t>
            </a:r>
          </a:p>
          <a:p>
            <a:r>
              <a:rPr lang="en-US"/>
              <a:t>  https://info.thorn.org/hubfs/Research/2022_Online_Grooming_Report.pdf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Delete this slide if you are using Slido.com for audience interaction.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Delete this slide if you are using Slido.com for audience interaction.</a:t>
            </a:r>
          </a:p>
          <a:p>
            <a:endParaRPr lang="en-US"/>
          </a:p>
          <a:p>
            <a:endParaRPr lang="en-US"/>
          </a:p>
          <a:p>
            <a:r>
              <a:rPr lang="en-US"/>
              <a:t>SOURCE</a:t>
            </a:r>
          </a:p>
          <a:p>
            <a:r>
              <a:rPr lang="en-US"/>
              <a:t>Thorn (2022, April). Online Grooming: Examining</a:t>
            </a:r>
          </a:p>
          <a:p>
            <a:r>
              <a:rPr lang="en-US"/>
              <a:t>risky encounters amid</a:t>
            </a:r>
          </a:p>
          <a:p>
            <a:r>
              <a:rPr lang="en-US"/>
              <a:t>everyday digital socialization, p. 14. Retrieved January 12, 2026, from  https://info.thorn.org/hubfs/Research/2022_Online_Grooming_Report.pdf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Presenter Guidelines for Delivery</a:t>
            </a:r>
          </a:p>
          <a:p>
            <a:endParaRPr lang="en-US"/>
          </a:p>
          <a:p>
            <a:r>
              <a:rPr lang="en-US"/>
              <a:t>Present the information in a calm, matter-of-fact way and avoid sensational language.</a:t>
            </a:r>
          </a:p>
          <a:p>
            <a:endParaRPr lang="en-US"/>
          </a:p>
          <a:p>
            <a:r>
              <a:rPr lang="en-US"/>
              <a:t>Avoid graphic details. Focus on understanding behaviors and staying safe.</a:t>
            </a:r>
          </a:p>
          <a:p>
            <a:endParaRPr lang="en-US"/>
          </a:p>
          <a:p>
            <a:r>
              <a:rPr lang="en-US"/>
              <a:t>Never blame victims. Responsibility always belongs to the person who caused harm.</a:t>
            </a:r>
          </a:p>
          <a:p>
            <a:endParaRPr lang="en-US"/>
          </a:p>
          <a:p>
            <a:r>
              <a:rPr lang="en-US"/>
              <a:t>Maintain a steady tone. Students often mirror the presenter’s emotional cues.</a:t>
            </a:r>
          </a:p>
          <a:p>
            <a:endParaRPr lang="en-US"/>
          </a:p>
          <a:p>
            <a:r>
              <a:rPr lang="en-US"/>
              <a:t>Do not ask students to share personal experiences.</a:t>
            </a:r>
          </a:p>
          <a:p>
            <a:endParaRPr lang="en-US"/>
          </a:p>
          <a:p>
            <a:r>
              <a:rPr lang="en-US"/>
              <a:t>If students laugh or react awkwardly, stay calm and continue teaching.</a:t>
            </a:r>
          </a:p>
          <a:p>
            <a:endParaRPr lang="en-US"/>
          </a:p>
          <a:p>
            <a:r>
              <a:rPr lang="en-US"/>
              <a:t>Always pair risk information with solutions and support.</a:t>
            </a:r>
          </a:p>
          <a:p>
            <a:endParaRPr lang="en-US"/>
          </a:p>
          <a:p>
            <a:r>
              <a:rPr lang="en-US"/>
              <a:t>Remind students they are not alone and help is available.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endParaRPr lang="en-US"/>
          </a:p>
          <a:p>
            <a:r>
              <a:rPr lang="en-US"/>
              <a:t>Thorn (2022, April). Online Grooming: Examining</a:t>
            </a:r>
          </a:p>
          <a:p>
            <a:r>
              <a:rPr lang="en-US"/>
              <a:t>risky encounters amid</a:t>
            </a:r>
          </a:p>
          <a:p>
            <a:r>
              <a:rPr lang="en-US"/>
              <a:t>everyday digital socialization, p. 14. Retrieved on 10/31/2024 from:</a:t>
            </a:r>
          </a:p>
          <a:p>
            <a:r>
              <a:rPr lang="en-US"/>
              <a:t>  https://info.thorn.org/hubfs/Research/2022_Online_Grooming_Report.pdf.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endParaRPr lang="en-US"/>
          </a:p>
          <a:p>
            <a:r>
              <a:rPr lang="en-US"/>
              <a:t>Thorn (2022, April). Online Grooming: Examining</a:t>
            </a:r>
          </a:p>
          <a:p>
            <a:r>
              <a:rPr lang="en-US"/>
              <a:t>risky encounters amid</a:t>
            </a:r>
          </a:p>
          <a:p>
            <a:r>
              <a:rPr lang="en-US"/>
              <a:t>everyday digital socialization, p. 14. Retrieved on 10/31/2024 from:</a:t>
            </a:r>
          </a:p>
          <a:p>
            <a:r>
              <a:rPr lang="en-US"/>
              <a:t>  https://info.thorn.org/hubfs/Research/2022_Online_Grooming_Report.pdf.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a:t>
            </a:r>
          </a:p>
          <a:p>
            <a:r>
              <a:rPr lang="en-US"/>
              <a:t>Groomers can attempt to gain a young person’s friendship online using social media apps and gaming platforms. </a:t>
            </a:r>
          </a:p>
          <a:p>
            <a:endParaRPr lang="en-US"/>
          </a:p>
          <a:p>
            <a:r>
              <a:rPr lang="en-US"/>
              <a:t>PUBLIC PLACES</a:t>
            </a:r>
          </a:p>
          <a:p>
            <a:r>
              <a:rPr lang="en-US"/>
              <a:t>They can meet young people in public places like parks, concerts, and shopping malls.</a:t>
            </a:r>
          </a:p>
          <a:p>
            <a:endParaRPr lang="en-US"/>
          </a:p>
          <a:p>
            <a:r>
              <a:rPr lang="en-US"/>
              <a:t>SOCIAL GATHERINGS</a:t>
            </a:r>
          </a:p>
          <a:p>
            <a:r>
              <a:rPr lang="en-US"/>
              <a:t>They might meet a youth at a friend’s or acquaintance’s party and pretend to be interested in developing a friendship or romantic relationship. </a:t>
            </a:r>
          </a:p>
          <a:p>
            <a:endParaRPr lang="en-US"/>
          </a:p>
          <a:p>
            <a:r>
              <a:rPr lang="en-US"/>
              <a:t>ACQUAINTANCES</a:t>
            </a:r>
          </a:p>
          <a:p>
            <a:r>
              <a:rPr lang="en-US"/>
              <a:t>They often already know the youth, so they work to build a special relationship by pretending to share interests or hobbies.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Kindness should never come with pressure, secrecy, or expectations in return.</a:t>
            </a:r>
          </a:p>
          <a:p>
            <a:endParaRPr lang="en-US"/>
          </a:p>
          <a:p>
            <a:r>
              <a:rPr lang="en-US"/>
              <a:t>Groomers often create a feeling that the young person “owes” them something because of gifts, attention, or kindness. </a:t>
            </a:r>
          </a:p>
          <a:p>
            <a:endParaRPr lang="en-US"/>
          </a:p>
          <a:p>
            <a:r>
              <a:rPr lang="en-US"/>
              <a:t>This manipulation can make it harder for the young person to say no or recognize that something is wrong. </a:t>
            </a:r>
          </a:p>
          <a:p>
            <a:endParaRPr lang="en-US"/>
          </a:p>
          <a:p>
            <a:r>
              <a:rPr lang="en-US"/>
              <a:t>Groomers may also use compliments, sympathy, or favoritism to make the young person feel special and emotionally connected to them. </a:t>
            </a:r>
          </a:p>
          <a:p>
            <a:endParaRPr lang="en-US"/>
          </a:p>
          <a:p>
            <a:r>
              <a:rPr lang="en-US"/>
              <a:t>Over time, these tactics can create a sense of loyalty, guilt, or pressure, which the groomer later uses to influence the young person’s decisions.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Education is one of the strongest tools for preventing exploitation. </a:t>
            </a:r>
          </a:p>
          <a:p>
            <a:endParaRPr lang="en-US"/>
          </a:p>
          <a:p>
            <a:r>
              <a:rPr lang="en-US"/>
              <a:t>When young people understand how predators operate, they are better able to recognize manipulation and avoid dangerous situations. </a:t>
            </a:r>
          </a:p>
          <a:p>
            <a:endParaRPr lang="en-US"/>
          </a:p>
          <a:p>
            <a:r>
              <a:rPr lang="en-US"/>
              <a:t>Reinforce that awareness increases safety.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Healthy relationships do not create pressure, control, or dependence.</a:t>
            </a:r>
          </a:p>
          <a:p>
            <a:endParaRPr lang="en-US"/>
          </a:p>
          <a:p>
            <a:r>
              <a:rPr lang="en-US"/>
              <a:t>Some groomers try to make young people feel they need the predator to receive important things. This might include money, food, clothing, transportation, or a place to stay. </a:t>
            </a:r>
          </a:p>
          <a:p>
            <a:endParaRPr lang="en-US"/>
          </a:p>
          <a:p>
            <a:r>
              <a:rPr lang="en-US"/>
              <a:t>Over time, the young person may begin to rely on the groomer for their daily needs.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Healthy relationships do not involve pressure, threats, or isolation from family and friends.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Sexual exploitation can include:</a:t>
            </a:r>
          </a:p>
          <a:p>
            <a:endParaRPr lang="en-US"/>
          </a:p>
          <a:p>
            <a:r>
              <a:rPr lang="en-US"/>
              <a:t>GROOMING</a:t>
            </a:r>
          </a:p>
          <a:p>
            <a:r>
              <a:rPr lang="en-US"/>
              <a:t>Building trust to manipulate someone.</a:t>
            </a:r>
          </a:p>
          <a:p>
            <a:endParaRPr lang="en-US"/>
          </a:p>
          <a:p>
            <a:r>
              <a:rPr lang="en-US"/>
              <a:t>SEXTORTION</a:t>
            </a:r>
          </a:p>
          <a:p>
            <a:r>
              <a:rPr lang="en-US"/>
              <a:t>Threatening to share private images.</a:t>
            </a:r>
          </a:p>
          <a:p>
            <a:endParaRPr lang="en-US"/>
          </a:p>
          <a:p>
            <a:r>
              <a:rPr lang="en-US"/>
              <a:t>PORNOGRAPHY</a:t>
            </a:r>
          </a:p>
          <a:p>
            <a:r>
              <a:rPr lang="en-US"/>
              <a:t>Involving vulnerable people in creating sexual images or videos.</a:t>
            </a:r>
          </a:p>
          <a:p>
            <a:endParaRPr lang="en-US"/>
          </a:p>
          <a:p>
            <a:r>
              <a:rPr lang="en-US"/>
              <a:t>SEX TRAFFICKING</a:t>
            </a:r>
          </a:p>
          <a:p>
            <a:r>
              <a:rPr lang="en-US"/>
              <a:t>Manipulating or forcing someone into sexual activity in exchange for money or something of value.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Once the groomer gains trust and influence, their behavior changes.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They usually start making demands, using pressure, or threatening to take away things they previously provided.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Groomers may also try to separate the young person from trusted adults and friends who might recognize the danger.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Groomers may encourage the young person to rebel against trusted adults in their life, such as parents, teachers, or coaches, by breaking rules or ignoring expectations. </a:t>
            </a:r>
          </a:p>
          <a:p>
            <a:endParaRPr lang="en-US"/>
          </a:p>
          <a:p>
            <a:r>
              <a:rPr lang="en-US"/>
              <a:t>They may also pressure the young person to drop out of activities, teams, or clubs that keep them connected to supportive people.</a:t>
            </a:r>
          </a:p>
          <a:p>
            <a:endParaRPr lang="en-US"/>
          </a:p>
          <a:p>
            <a:r>
              <a:rPr lang="en-US"/>
              <a:t>This shift from kindness to control is an important warning sign.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Abuse is never the victim’s fault. Sometimes it can be hard to ask for help, but telling a trusted adult is an important step toward safety and support.</a:t>
            </a:r>
          </a:p>
          <a:p>
            <a:endParaRPr lang="en-US"/>
          </a:p>
          <a:p>
            <a:r>
              <a:rPr lang="en-US"/>
              <a:t>Many victims do not report abuse right away, and some may never tell anyone. </a:t>
            </a:r>
          </a:p>
          <a:p>
            <a:endParaRPr lang="en-US"/>
          </a:p>
          <a:p>
            <a:r>
              <a:rPr lang="en-US"/>
              <a:t>Groomers often use fear, threats, manipulation, or shame to keep victims silent.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Victims may also blame themselves or feel embarrassed about what happened.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Oftentimes, the groomer slowly normalizes the behavior so the young person does not immediately recognize that it is wrong or illegal.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Oftentimes, the groomer slowly normalizes the behavior so the young person does not immediately recognize that it is wrong or illegal.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Polling Interaction</a:t>
            </a:r>
          </a:p>
          <a:p>
            <a:r>
              <a:rPr lang="en-US"/>
              <a:t>SLIDO.com: Open Text</a:t>
            </a:r>
          </a:p>
          <a:p>
            <a:endParaRPr lang="en-US"/>
          </a:p>
          <a:p>
            <a:r>
              <a:rPr lang="en-US"/>
              <a:t>NOTE</a:t>
            </a:r>
          </a:p>
          <a:p>
            <a:r>
              <a:rPr lang="en-US"/>
              <a:t>An open-text poll allows participants to type in their answers or comments, making it ideal for sharing detailed responses.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Predators use bonds as forms of manipulation to control victims by causing them to feel emotionally or physically dependent upon them, making leaving feel impossible. However, help is available even when someone feels trapped or afraid.</a:t>
            </a:r>
          </a:p>
          <a:p>
            <a:endParaRPr lang="en-US"/>
          </a:p>
          <a:p>
            <a:r>
              <a:rPr lang="en-US"/>
              <a:t>LOVE BOND: A love bond forms when the predator pretends to care deeply, expresses love, or gives attention that makes the young person feel special and loyal.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DEBT BOND</a:t>
            </a:r>
          </a:p>
          <a:p>
            <a:r>
              <a:rPr lang="en-US"/>
              <a:t>A debt bond occurs when the predator provides things the young person needs—such as money, food, housing, or transportation—so the victim feels they owe the predator something or fears losing those necessities.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DRUG BOND</a:t>
            </a:r>
          </a:p>
          <a:p>
            <a:r>
              <a:rPr lang="en-US"/>
              <a:t>A drug bond develops when the predator introduces or controls access to drugs or alcohol, creating dependence that makes it harder for the victim to leave.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FAMILY BOND</a:t>
            </a:r>
          </a:p>
          <a:p>
            <a:r>
              <a:rPr lang="en-US"/>
              <a:t>A family bond may occur when the victim fears rejection, punishment, or being forced out of their family if they do not comply.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Predators often use fear and intimidation to make victims feel trapped and unable to leave. </a:t>
            </a:r>
          </a:p>
          <a:p>
            <a:endParaRPr lang="en-US"/>
          </a:p>
          <a:p>
            <a:r>
              <a:rPr lang="en-US"/>
              <a:t>SEXTORTION</a:t>
            </a:r>
          </a:p>
          <a:p>
            <a:r>
              <a:rPr lang="en-US"/>
              <a:t>Sextortion occurs when the predator threatens to share embarrassing or explicit images of the victim with friends, family, or online unless the victim continues to comply with demands.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ISOLATION</a:t>
            </a:r>
          </a:p>
          <a:p>
            <a:r>
              <a:rPr lang="en-US"/>
              <a:t>Isolation is another tactic where the predator slowly separates the victim from supportive people, convincing them that no one else cares about them or would believe them.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PHYSICAL THREATS</a:t>
            </a:r>
          </a:p>
          <a:p>
            <a:r>
              <a:rPr lang="en-US"/>
              <a:t>Physical threats may involve threats of harm toward the victim, their siblings, parents, or even pets, creating fear that speaking up will cause someone to get hurt.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LEGAL THREATS</a:t>
            </a:r>
          </a:p>
          <a:p>
            <a:r>
              <a:rPr lang="en-US"/>
              <a:t>Legal threats occur when predators lie about laws or police involvement, making the victim believe they will get in trouble or be arrested if they tell anyone. </a:t>
            </a:r>
          </a:p>
          <a:p>
            <a:endParaRPr lang="en-US"/>
          </a:p>
          <a:p>
            <a:r>
              <a:rPr lang="en-US"/>
              <a:t>These tactics are meant to create fear and silence, but victims are not criminals, and help is always available through trusted adults and authorities.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goal of this lesson is to help young people be informed, not to make them feel afraid.</a:t>
            </a:r>
          </a:p>
          <a:p>
            <a:endParaRPr lang="en-US"/>
          </a:p>
          <a:p>
            <a:r>
              <a:rPr lang="en-US"/>
              <a:t>Most adults are caring and want to provide protection. However, unsafe adults, older teens, or peers may try to manipulate or take advantage of others.</a:t>
            </a:r>
          </a:p>
          <a:p>
            <a:endParaRPr lang="en-US"/>
          </a:p>
          <a:p>
            <a:r>
              <a:rPr lang="en-US"/>
              <a:t>By learning how grooming works, young people can better recognize unsafe behavior and feel confident asking a trustworthy adult for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something feels wrong, trust your instincts or intuition. Groomers might try to make you feel obligated, but feeling uncomfortable is a valid signal.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Communicate your boundaries and stick to them. Don't let anyone cross the line to pressure you into doing something that makes you uncomfortable.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Practice saying a firm "NO" without hesitation. If someone makes you feel uncomfortable, you're not obligated to give them any time, attention, or explanation.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Think about the manipulation tactics you've just learned groomers use, such as guilt trips or emotional control. Being aware helps avoid falling into their traps.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Remember that your well-being comes first. Don't feel obligated to hang out with someone who makes you feel awkward or asks you to do something that makes you feel uncomfortable.</a:t>
            </a:r>
          </a:p>
          <a:p>
            <a:endParaRPr lang="en-US"/>
          </a:p>
          <a:p>
            <a:r>
              <a:rPr lang="en-US"/>
              <a:t>Discontinue all communication, even if frightened by threats or embarrassed by what happened.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Keep all communication received from the groomer, including any embarrassing texts, online messages, images, and threats, as evidence so law enforcement can investigate.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feeling at risk, immediately inform a trustworthy adult. </a:t>
            </a:r>
          </a:p>
          <a:p>
            <a:endParaRPr lang="en-US"/>
          </a:p>
          <a:p>
            <a:r>
              <a:rPr lang="en-US"/>
              <a:t>If that adult does not help, go to other trustworthy adults, such as an adult who has the authority or connections to help you break free of a sexual predator's influence.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you are in immediate danger, dial 911.</a:t>
            </a:r>
          </a:p>
          <a:p>
            <a:endParaRPr lang="en-US"/>
          </a:p>
          <a:p>
            <a:r>
              <a:rPr lang="en-US"/>
              <a:t>If the sexual predator IS a family member, consider telling a trustworthy adult.</a:t>
            </a:r>
          </a:p>
          <a:p>
            <a:endParaRPr lang="en-US"/>
          </a:p>
          <a:p>
            <a:r>
              <a:rPr lang="en-US"/>
              <a:t>If the sexual predator is NOT family, consider telling a parent.</a:t>
            </a:r>
          </a:p>
          <a:p>
            <a:endParaRPr lang="en-US"/>
          </a:p>
          <a:p>
            <a:r>
              <a:rPr lang="en-US"/>
              <a:t>If you are a student in school, consider telling a trustworthy teacher, coach, school nurse, social worker, counselor, resource officer, or principal.</a:t>
            </a:r>
          </a:p>
          <a:p>
            <a:endParaRPr lang="en-US"/>
          </a:p>
          <a:p>
            <a:r>
              <a:rPr lang="en-US"/>
              <a:t>To get online for help, consider using a computer at your school or a public library.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the hand signal for help has not yet achieved universal recognition, it may discreetly get someone's attention in urgent situations.</a:t>
            </a:r>
          </a:p>
          <a:p>
            <a:endParaRPr lang="en-US"/>
          </a:p>
          <a:p>
            <a:r>
              <a:rPr lang="en-US"/>
              <a:t>SILENT</a:t>
            </a:r>
          </a:p>
          <a:p>
            <a:r>
              <a:rPr lang="en-US"/>
              <a:t>It can be used silently.  </a:t>
            </a:r>
          </a:p>
          <a:p>
            <a:endParaRPr lang="en-US"/>
          </a:p>
          <a:p>
            <a:r>
              <a:rPr lang="en-US"/>
              <a:t>UNTRACKABLE</a:t>
            </a:r>
          </a:p>
          <a:p>
            <a:r>
              <a:rPr lang="en-US"/>
              <a:t>It leaves no digital footprint.  </a:t>
            </a:r>
          </a:p>
          <a:p>
            <a:endParaRPr lang="en-US"/>
          </a:p>
          <a:p>
            <a:r>
              <a:rPr lang="en-US"/>
              <a:t>CONCEALED</a:t>
            </a:r>
          </a:p>
          <a:p>
            <a:r>
              <a:rPr lang="en-US"/>
              <a:t>It can be done secretly when a perpetrator is nearby.</a:t>
            </a:r>
          </a:p>
          <a:p>
            <a:endParaRPr lang="en-US"/>
          </a:p>
          <a:p>
            <a:r>
              <a:rPr lang="en-US"/>
              <a:t>SIGNALS DISTRESS</a:t>
            </a:r>
          </a:p>
          <a:p>
            <a:r>
              <a:rPr lang="en-US"/>
              <a:t>Combining the hand signal with distressed facial expressions might help attract the attention of an individual who is unfamiliar with the signal's meaning.</a:t>
            </a:r>
          </a:p>
          <a:p>
            <a:endParaRPr lang="en-US"/>
          </a:p>
          <a:p>
            <a:r>
              <a:rPr lang="en-US"/>
              <a:t>Source</a:t>
            </a:r>
          </a:p>
          <a:p>
            <a:r>
              <a:rPr lang="en-US"/>
              <a:t>Canadian Women's Foundation, April 2020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0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0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walkingwise.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8.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8.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0.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8.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Freeform 4"/>
          <p:cNvSpPr/>
          <p:nvPr/>
        </p:nvSpPr>
        <p:spPr>
          <a:xfrm>
            <a:off x="16215157" y="1028700"/>
            <a:ext cx="1044143" cy="1044143"/>
          </a:xfrm>
          <a:custGeom>
            <a:avLst/>
            <a:gdLst/>
            <a:ahLst/>
            <a:cxnLst/>
            <a:rect l="l" t="t" r="r" b="b"/>
            <a:pathLst>
              <a:path w="1044143" h="1044143">
                <a:moveTo>
                  <a:pt x="0" y="0"/>
                </a:moveTo>
                <a:lnTo>
                  <a:pt x="1044143" y="0"/>
                </a:lnTo>
                <a:lnTo>
                  <a:pt x="1044143" y="1044143"/>
                </a:lnTo>
                <a:lnTo>
                  <a:pt x="0" y="1044143"/>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454522" y="7694075"/>
            <a:ext cx="17417056" cy="662967"/>
          </a:xfrm>
          <a:prstGeom prst="rect">
            <a:avLst/>
          </a:prstGeom>
        </p:spPr>
        <p:txBody>
          <a:bodyPr lIns="0" tIns="0" rIns="0" bIns="0" rtlCol="0" anchor="t">
            <a:spAutoFit/>
          </a:bodyPr>
          <a:lstStyle/>
          <a:p>
            <a:pPr algn="ctr">
              <a:lnSpc>
                <a:spcPts val="5460"/>
              </a:lnSpc>
            </a:pPr>
            <a:r>
              <a:rPr lang="en-US" sz="3900">
                <a:solidFill>
                  <a:srgbClr val="FFFFFF"/>
                </a:solidFill>
                <a:latin typeface="Poppins Medium 1"/>
                <a:ea typeface="Poppins Medium 1"/>
                <a:cs typeface="Poppins Medium 1"/>
                <a:sym typeface="Poppins Medium 1"/>
              </a:rPr>
              <a:t>LESSON #3</a:t>
            </a:r>
          </a:p>
        </p:txBody>
      </p:sp>
      <p:sp>
        <p:nvSpPr>
          <p:cNvPr id="6" name="TextBox 6"/>
          <p:cNvSpPr txBox="1"/>
          <p:nvPr/>
        </p:nvSpPr>
        <p:spPr>
          <a:xfrm>
            <a:off x="454522" y="2385219"/>
            <a:ext cx="17417056" cy="2503531"/>
          </a:xfrm>
          <a:prstGeom prst="rect">
            <a:avLst/>
          </a:prstGeom>
        </p:spPr>
        <p:txBody>
          <a:bodyPr lIns="0" tIns="0" rIns="0" bIns="0" rtlCol="0" anchor="t">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id="7" name="TextBox 7"/>
          <p:cNvSpPr txBox="1"/>
          <p:nvPr/>
        </p:nvSpPr>
        <p:spPr>
          <a:xfrm>
            <a:off x="454522" y="5438559"/>
            <a:ext cx="17417056" cy="2577474"/>
          </a:xfrm>
          <a:prstGeom prst="rect">
            <a:avLst/>
          </a:prstGeom>
        </p:spPr>
        <p:txBody>
          <a:bodyPr lIns="0" tIns="0" rIns="0" bIns="0" rtlCol="0" anchor="t">
            <a:spAutoFit/>
          </a:bodyPr>
          <a:lstStyle/>
          <a:p>
            <a:pPr algn="ctr">
              <a:lnSpc>
                <a:spcPts val="10822"/>
              </a:lnSpc>
            </a:pPr>
            <a:r>
              <a:rPr lang="en-US" sz="12298" b="1">
                <a:solidFill>
                  <a:srgbClr val="6735DE"/>
                </a:solidFill>
                <a:latin typeface="Cooperative Bold"/>
                <a:ea typeface="Cooperative Bold"/>
                <a:cs typeface="Cooperative Bold"/>
                <a:sym typeface="Cooperative Bold"/>
              </a:rPr>
              <a:t>GROOMING</a:t>
            </a:r>
          </a:p>
          <a:p>
            <a:pPr algn="ctr">
              <a:lnSpc>
                <a:spcPts val="8808"/>
              </a:lnSpc>
            </a:pPr>
            <a:r>
              <a:rPr lang="en-US" sz="10010">
                <a:solidFill>
                  <a:srgbClr val="6735DE"/>
                </a:solidFill>
                <a:latin typeface="Poppins Medium 2"/>
                <a:ea typeface="Poppins Medium 2"/>
                <a:cs typeface="Poppins Medium 2"/>
                <a:sym typeface="Poppins Medium 2"/>
              </a:rPr>
              <a:t>PROCESS</a:t>
            </a:r>
          </a:p>
        </p:txBody>
      </p:sp>
      <p:sp>
        <p:nvSpPr>
          <p:cNvPr id="8" name="Freeform 8"/>
          <p:cNvSpPr/>
          <p:nvPr/>
        </p:nvSpPr>
        <p:spPr>
          <a:xfrm>
            <a:off x="14931588" y="7062206"/>
            <a:ext cx="2451537" cy="2467718"/>
          </a:xfrm>
          <a:custGeom>
            <a:avLst/>
            <a:gdLst/>
            <a:ahLst/>
            <a:cxnLst/>
            <a:rect l="l" t="t" r="r" b="b"/>
            <a:pathLst>
              <a:path w="2451537" h="2467718">
                <a:moveTo>
                  <a:pt x="0" y="0"/>
                </a:moveTo>
                <a:lnTo>
                  <a:pt x="2451537" y="0"/>
                </a:lnTo>
                <a:lnTo>
                  <a:pt x="2451537" y="2467718"/>
                </a:lnTo>
                <a:lnTo>
                  <a:pt x="0" y="246771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2045016" y="4538954"/>
            <a:ext cx="15214284" cy="803276"/>
          </a:xfrm>
          <a:prstGeom prst="rect">
            <a:avLst/>
          </a:prstGeom>
        </p:spPr>
        <p:txBody>
          <a:bodyPr lIns="0" tIns="0" rIns="0" bIns="0" rtlCol="0" anchor="t">
            <a:spAutoFit/>
          </a:bodyPr>
          <a:lstStyle/>
          <a:p>
            <a:pPr algn="l">
              <a:lnSpc>
                <a:spcPts val="6799"/>
              </a:lnSpc>
            </a:pPr>
            <a:r>
              <a:rPr lang="en-US" sz="4249" b="1">
                <a:solidFill>
                  <a:srgbClr val="004F59"/>
                </a:solidFill>
                <a:latin typeface="Roboto Bold"/>
                <a:ea typeface="Roboto Bold"/>
                <a:cs typeface="Roboto Bold"/>
                <a:sym typeface="Roboto Bold"/>
              </a:rPr>
              <a:t>It helps us recognize </a:t>
            </a:r>
            <a:r>
              <a:rPr lang="en-US" sz="4249" b="1">
                <a:solidFill>
                  <a:srgbClr val="9D1BE3"/>
                </a:solidFill>
                <a:latin typeface="Roboto Bold"/>
                <a:ea typeface="Roboto Bold"/>
                <a:cs typeface="Roboto Bold"/>
                <a:sym typeface="Roboto Bold"/>
              </a:rPr>
              <a:t>warning signs.</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648343" y="3295831"/>
            <a:ext cx="7596057" cy="913596"/>
            <a:chOff x="0" y="0"/>
            <a:chExt cx="2000608" cy="240618"/>
          </a:xfrm>
        </p:grpSpPr>
        <p:sp>
          <p:nvSpPr>
            <p:cNvPr id="11" name="Freeform 11"/>
            <p:cNvSpPr/>
            <p:nvPr/>
          </p:nvSpPr>
          <p:spPr>
            <a:xfrm>
              <a:off x="0" y="0"/>
              <a:ext cx="2000608" cy="240618"/>
            </a:xfrm>
            <a:custGeom>
              <a:avLst/>
              <a:gdLst/>
              <a:ahLst/>
              <a:cxnLst/>
              <a:rect l="l" t="t" r="r" b="b"/>
              <a:pathLst>
                <a:path w="2000608" h="240618">
                  <a:moveTo>
                    <a:pt x="0" y="0"/>
                  </a:moveTo>
                  <a:lnTo>
                    <a:pt x="2000608" y="0"/>
                  </a:lnTo>
                  <a:lnTo>
                    <a:pt x="2000608" y="240618"/>
                  </a:lnTo>
                  <a:lnTo>
                    <a:pt x="0" y="240618"/>
                  </a:lnTo>
                  <a:close/>
                </a:path>
              </a:pathLst>
            </a:custGeom>
            <a:solidFill>
              <a:srgbClr val="303030"/>
            </a:solidFill>
          </p:spPr>
          <p:txBody>
            <a:bodyPr/>
            <a:lstStyle/>
            <a:p>
              <a:endParaRPr lang="en-US"/>
            </a:p>
          </p:txBody>
        </p:sp>
        <p:sp>
          <p:nvSpPr>
            <p:cNvPr id="12" name="TextBox 12"/>
            <p:cNvSpPr txBox="1"/>
            <p:nvPr/>
          </p:nvSpPr>
          <p:spPr>
            <a:xfrm>
              <a:off x="0" y="-76200"/>
              <a:ext cx="2000608" cy="316818"/>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45016" y="3319204"/>
            <a:ext cx="10640745"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Learning About Grooming</a:t>
            </a:r>
          </a:p>
        </p:txBody>
      </p:sp>
      <p:sp>
        <p:nvSpPr>
          <p:cNvPr id="14" name="TextBox 14"/>
          <p:cNvSpPr txBox="1"/>
          <p:nvPr/>
        </p:nvSpPr>
        <p:spPr>
          <a:xfrm>
            <a:off x="1131441" y="1109322"/>
            <a:ext cx="9721199"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KNOWLEDGE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8109" y="460309"/>
            <a:ext cx="17298397" cy="9369965"/>
          </a:xfrm>
          <a:custGeom>
            <a:avLst/>
            <a:gdLst/>
            <a:ahLst/>
            <a:cxnLst/>
            <a:rect l="l" t="t" r="r" b="b"/>
            <a:pathLst>
              <a:path w="17298397" h="9369965">
                <a:moveTo>
                  <a:pt x="0" y="0"/>
                </a:moveTo>
                <a:lnTo>
                  <a:pt x="17298397" y="0"/>
                </a:lnTo>
                <a:lnTo>
                  <a:pt x="17298397" y="9369965"/>
                </a:lnTo>
                <a:lnTo>
                  <a:pt x="0" y="936996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4F59"/>
                </a:solidFill>
                <a:latin typeface="Roboto"/>
                <a:ea typeface="Roboto"/>
                <a:cs typeface="Roboto"/>
                <a:sym typeface="Roboto"/>
              </a:rPr>
              <a:t>100</a:t>
            </a:r>
          </a:p>
        </p:txBody>
      </p:sp>
      <p:sp>
        <p:nvSpPr>
          <p:cNvPr id="4" name="TextBox 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EVALUATION</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101</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7" name="Freeform 7"/>
          <p:cNvSpPr/>
          <p:nvPr/>
        </p:nvSpPr>
        <p:spPr>
          <a:xfrm>
            <a:off x="6201271" y="2682377"/>
            <a:ext cx="6150341" cy="6150341"/>
          </a:xfrm>
          <a:custGeom>
            <a:avLst/>
            <a:gdLst/>
            <a:ahLst/>
            <a:cxnLst/>
            <a:rect l="l" t="t" r="r" b="b"/>
            <a:pathLst>
              <a:path w="6150341" h="6150341">
                <a:moveTo>
                  <a:pt x="0" y="0"/>
                </a:moveTo>
                <a:lnTo>
                  <a:pt x="6150341" y="0"/>
                </a:lnTo>
                <a:lnTo>
                  <a:pt x="6150341" y="6150341"/>
                </a:lnTo>
                <a:lnTo>
                  <a:pt x="0" y="6150341"/>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39241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17143581" y="9536923"/>
            <a:ext cx="464110" cy="274274"/>
          </a:xfrm>
          <a:prstGeom prst="rect">
            <a:avLst/>
          </a:prstGeom>
        </p:spPr>
        <p:txBody>
          <a:bodyPr lIns="0" tIns="0" rIns="0" bIns="0" rtlCol="0" anchor="t">
            <a:spAutoFit/>
          </a:bodyPr>
          <a:lstStyle/>
          <a:p>
            <a:pPr algn="ctr">
              <a:lnSpc>
                <a:spcPts val="2199"/>
              </a:lnSpc>
            </a:pPr>
            <a:endParaRPr/>
          </a:p>
        </p:txBody>
      </p:sp>
      <p:sp>
        <p:nvSpPr>
          <p:cNvPr id="5" name="TextBox 5"/>
          <p:cNvSpPr txBox="1"/>
          <p:nvPr/>
        </p:nvSpPr>
        <p:spPr>
          <a:xfrm>
            <a:off x="4792438" y="3236134"/>
            <a:ext cx="10589902" cy="2711988"/>
          </a:xfrm>
          <a:prstGeom prst="rect">
            <a:avLst/>
          </a:prstGeom>
        </p:spPr>
        <p:txBody>
          <a:bodyPr lIns="0" tIns="0" rIns="0" bIns="0" rtlCol="0" anchor="t">
            <a:spAutoFit/>
          </a:bodyPr>
          <a:lstStyle/>
          <a:p>
            <a:pPr algn="l">
              <a:lnSpc>
                <a:spcPts val="7279"/>
              </a:lnSpc>
            </a:pPr>
            <a:r>
              <a:rPr lang="en-US" sz="4549" b="1">
                <a:solidFill>
                  <a:srgbClr val="FFFFFF"/>
                </a:solidFill>
                <a:latin typeface="Roboto Bold"/>
                <a:ea typeface="Roboto Bold"/>
                <a:cs typeface="Roboto Bold"/>
                <a:sym typeface="Roboto Bold"/>
              </a:rPr>
              <a:t>1.</a:t>
            </a:r>
            <a:r>
              <a:rPr lang="en-US" sz="4549" b="1">
                <a:solidFill>
                  <a:srgbClr val="004F59"/>
                </a:solidFill>
                <a:latin typeface="Roboto Bold"/>
                <a:ea typeface="Roboto Bold"/>
                <a:cs typeface="Roboto Bold"/>
                <a:sym typeface="Roboto Bold"/>
              </a:rPr>
              <a:t> How would you rate this lesson?</a:t>
            </a:r>
          </a:p>
          <a:p>
            <a:pPr algn="l">
              <a:lnSpc>
                <a:spcPts val="7279"/>
              </a:lnSpc>
            </a:pPr>
            <a:r>
              <a:rPr lang="en-US" sz="4549" b="1">
                <a:solidFill>
                  <a:srgbClr val="FFFFFF"/>
                </a:solidFill>
                <a:latin typeface="Roboto Bold"/>
                <a:ea typeface="Roboto Bold"/>
                <a:cs typeface="Roboto Bold"/>
                <a:sym typeface="Roboto Bold"/>
              </a:rPr>
              <a:t>2.</a:t>
            </a:r>
            <a:r>
              <a:rPr lang="en-US" sz="4549" b="1">
                <a:solidFill>
                  <a:srgbClr val="004F59"/>
                </a:solidFill>
                <a:latin typeface="Roboto Bold"/>
                <a:ea typeface="Roboto Bold"/>
                <a:cs typeface="Roboto Bold"/>
                <a:sym typeface="Roboto Bold"/>
              </a:rPr>
              <a:t> What was the one thing you liked?</a:t>
            </a:r>
          </a:p>
          <a:p>
            <a:pPr algn="l">
              <a:lnSpc>
                <a:spcPts val="7279"/>
              </a:lnSpc>
            </a:pPr>
            <a:r>
              <a:rPr lang="en-US" sz="4549" b="1">
                <a:solidFill>
                  <a:srgbClr val="FFFFFF"/>
                </a:solidFill>
                <a:latin typeface="Roboto Bold"/>
                <a:ea typeface="Roboto Bold"/>
                <a:cs typeface="Roboto Bold"/>
                <a:sym typeface="Roboto Bold"/>
              </a:rPr>
              <a:t>3.</a:t>
            </a:r>
            <a:r>
              <a:rPr lang="en-US" sz="4549" b="1">
                <a:solidFill>
                  <a:srgbClr val="004F59"/>
                </a:solidFill>
                <a:latin typeface="Roboto Bold"/>
                <a:ea typeface="Roboto Bold"/>
                <a:cs typeface="Roboto Bold"/>
                <a:sym typeface="Roboto Bold"/>
              </a:rPr>
              <a:t> What one thing should we improve?</a:t>
            </a:r>
          </a:p>
        </p:txBody>
      </p:sp>
      <p:sp>
        <p:nvSpPr>
          <p:cNvPr id="6" name="TextBox 6"/>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SHARE YOUR THOUGHTS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102</a:t>
            </a:r>
          </a:p>
        </p:txBody>
      </p:sp>
      <p:sp>
        <p:nvSpPr>
          <p:cNvPr id="8" name="TextBox 8"/>
          <p:cNvSpPr txBox="1"/>
          <p:nvPr/>
        </p:nvSpPr>
        <p:spPr>
          <a:xfrm>
            <a:off x="7233011" y="8580163"/>
            <a:ext cx="5362641" cy="677976"/>
          </a:xfrm>
          <a:prstGeom prst="rect">
            <a:avLst/>
          </a:prstGeom>
        </p:spPr>
        <p:txBody>
          <a:bodyPr lIns="0" tIns="0" rIns="0" bIns="0" rtlCol="0" anchor="t">
            <a:spAutoFit/>
          </a:bodyPr>
          <a:lstStyle/>
          <a:p>
            <a:pPr algn="ctr">
              <a:lnSpc>
                <a:spcPts val="2725"/>
              </a:lnSpc>
            </a:pPr>
            <a:r>
              <a:rPr lang="en-US" sz="1946" b="1">
                <a:solidFill>
                  <a:srgbClr val="9D1BE3"/>
                </a:solidFill>
                <a:latin typeface="Roboto Bold"/>
                <a:ea typeface="Roboto Bold"/>
                <a:cs typeface="Roboto Bold"/>
                <a:sym typeface="Roboto Bold"/>
              </a:rPr>
              <a:t>If Using Slido: Replace “#XXXX” with your organization’s custom Slido code.</a:t>
            </a:r>
          </a:p>
        </p:txBody>
      </p:sp>
      <p:sp>
        <p:nvSpPr>
          <p:cNvPr id="9" name="Freeform 9"/>
          <p:cNvSpPr/>
          <p:nvPr/>
        </p:nvSpPr>
        <p:spPr>
          <a:xfrm>
            <a:off x="7556183" y="6512503"/>
            <a:ext cx="4423686" cy="2043838"/>
          </a:xfrm>
          <a:custGeom>
            <a:avLst/>
            <a:gdLst/>
            <a:ahLst/>
            <a:cxnLst/>
            <a:rect l="l" t="t" r="r" b="b"/>
            <a:pathLst>
              <a:path w="4423686" h="2043838">
                <a:moveTo>
                  <a:pt x="0" y="0"/>
                </a:moveTo>
                <a:lnTo>
                  <a:pt x="4423686" y="0"/>
                </a:lnTo>
                <a:lnTo>
                  <a:pt x="4423686" y="2043838"/>
                </a:lnTo>
                <a:lnTo>
                  <a:pt x="0" y="2043838"/>
                </a:lnTo>
                <a:lnTo>
                  <a:pt x="0" y="0"/>
                </a:lnTo>
                <a:close/>
              </a:path>
            </a:pathLst>
          </a:custGeom>
          <a:blipFill>
            <a:blip r:embed="rId3"/>
            <a:stretch>
              <a:fillRect l="-25842" t="-131127" r="-22721" b="-90425"/>
            </a:stretch>
          </a:blipFill>
        </p:spPr>
        <p:txBody>
          <a:bodyPr/>
          <a:lstStyle/>
          <a:p>
            <a:endParaRPr lang="en-US"/>
          </a:p>
        </p:txBody>
      </p:sp>
      <p:sp>
        <p:nvSpPr>
          <p:cNvPr id="10" name="Freeform 10"/>
          <p:cNvSpPr/>
          <p:nvPr/>
        </p:nvSpPr>
        <p:spPr>
          <a:xfrm>
            <a:off x="1480713" y="2867985"/>
            <a:ext cx="3683770" cy="4666437"/>
          </a:xfrm>
          <a:custGeom>
            <a:avLst/>
            <a:gdLst/>
            <a:ahLst/>
            <a:cxnLst/>
            <a:rect l="l" t="t" r="r" b="b"/>
            <a:pathLst>
              <a:path w="3683770" h="4666437">
                <a:moveTo>
                  <a:pt x="0" y="0"/>
                </a:moveTo>
                <a:lnTo>
                  <a:pt x="3683770" y="0"/>
                </a:lnTo>
                <a:lnTo>
                  <a:pt x="3683770" y="4666437"/>
                </a:lnTo>
                <a:lnTo>
                  <a:pt x="0" y="4666437"/>
                </a:lnTo>
                <a:lnTo>
                  <a:pt x="0" y="0"/>
                </a:lnTo>
                <a:close/>
              </a:path>
            </a:pathLst>
          </a:custGeom>
          <a:blipFill>
            <a:blip r:embed="rId4"/>
            <a:stretch>
              <a:fillRect l="-24906" r="-1769"/>
            </a:stretch>
          </a:blipFill>
        </p:spPr>
        <p:txBody>
          <a:bodyPr/>
          <a:lstStyle/>
          <a:p>
            <a:endParaRPr lang="en-US"/>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303030"/>
            </a:solidFill>
          </p:spPr>
          <p:txBody>
            <a:bodyPr/>
            <a:lstStyle/>
            <a:p>
              <a:endParaRPr lang="en-US"/>
            </a:p>
          </p:txBody>
        </p:sp>
      </p:grpSp>
      <p:grpSp>
        <p:nvGrpSpPr>
          <p:cNvPr id="4" name="Group 4"/>
          <p:cNvGrpSpPr/>
          <p:nvPr/>
        </p:nvGrpSpPr>
        <p:grpSpPr>
          <a:xfrm>
            <a:off x="4974805" y="5996262"/>
            <a:ext cx="1662732" cy="1662732"/>
            <a:chOff x="0" y="0"/>
            <a:chExt cx="437921" cy="437921"/>
          </a:xfrm>
        </p:grpSpPr>
        <p:sp>
          <p:nvSpPr>
            <p:cNvPr id="5" name="Freeform 5"/>
            <p:cNvSpPr/>
            <p:nvPr/>
          </p:nvSpPr>
          <p:spPr>
            <a:xfrm>
              <a:off x="0" y="0"/>
              <a:ext cx="437921" cy="437921"/>
            </a:xfrm>
            <a:custGeom>
              <a:avLst/>
              <a:gdLst/>
              <a:ahLst/>
              <a:cxnLst/>
              <a:rect l="l" t="t" r="r" b="b"/>
              <a:pathLst>
                <a:path w="437921" h="437921">
                  <a:moveTo>
                    <a:pt x="0" y="0"/>
                  </a:moveTo>
                  <a:lnTo>
                    <a:pt x="437921" y="0"/>
                  </a:lnTo>
                  <a:lnTo>
                    <a:pt x="437921" y="437921"/>
                  </a:lnTo>
                  <a:lnTo>
                    <a:pt x="0" y="437921"/>
                  </a:lnTo>
                  <a:close/>
                </a:path>
              </a:pathLst>
            </a:custGeom>
            <a:solidFill>
              <a:srgbClr val="FFFFFF"/>
            </a:solidFill>
          </p:spPr>
          <p:txBody>
            <a:bodyPr/>
            <a:lstStyle/>
            <a:p>
              <a:endParaRPr lang="en-US"/>
            </a:p>
          </p:txBody>
        </p:sp>
        <p:sp>
          <p:nvSpPr>
            <p:cNvPr id="6" name="TextBox 6"/>
            <p:cNvSpPr txBox="1"/>
            <p:nvPr/>
          </p:nvSpPr>
          <p:spPr>
            <a:xfrm>
              <a:off x="0" y="-47625"/>
              <a:ext cx="437921" cy="485546"/>
            </a:xfrm>
            <a:prstGeom prst="rect">
              <a:avLst/>
            </a:prstGeom>
          </p:spPr>
          <p:txBody>
            <a:bodyPr lIns="50800" tIns="50800" rIns="50800" bIns="50800" rtlCol="0" anchor="ctr"/>
            <a:lstStyle/>
            <a:p>
              <a:pPr algn="ctr">
                <a:lnSpc>
                  <a:spcPts val="2100"/>
                </a:lnSpc>
              </a:pPr>
              <a:endParaRPr/>
            </a:p>
          </p:txBody>
        </p:sp>
      </p:grpSp>
      <p:sp>
        <p:nvSpPr>
          <p:cNvPr id="7" name="Freeform 7"/>
          <p:cNvSpPr/>
          <p:nvPr/>
        </p:nvSpPr>
        <p:spPr>
          <a:xfrm>
            <a:off x="5031371" y="6072952"/>
            <a:ext cx="1549601" cy="1509351"/>
          </a:xfrm>
          <a:custGeom>
            <a:avLst/>
            <a:gdLst/>
            <a:ahLst/>
            <a:cxnLst/>
            <a:rect l="l" t="t" r="r" b="b"/>
            <a:pathLst>
              <a:path w="1549601" h="1509351">
                <a:moveTo>
                  <a:pt x="0" y="0"/>
                </a:moveTo>
                <a:lnTo>
                  <a:pt x="1549600" y="0"/>
                </a:lnTo>
                <a:lnTo>
                  <a:pt x="1549600" y="1509352"/>
                </a:lnTo>
                <a:lnTo>
                  <a:pt x="0" y="1509352"/>
                </a:lnTo>
                <a:lnTo>
                  <a:pt x="0" y="0"/>
                </a:lnTo>
                <a:close/>
              </a:path>
            </a:pathLst>
          </a:custGeom>
          <a:blipFill>
            <a:blip r:embed="rId3"/>
            <a:stretch>
              <a:fillRect/>
            </a:stretch>
          </a:blipFill>
        </p:spPr>
        <p:txBody>
          <a:bodyPr/>
          <a:lstStyle/>
          <a:p>
            <a:endParaRPr lang="en-US"/>
          </a:p>
        </p:txBody>
      </p:sp>
      <p:sp>
        <p:nvSpPr>
          <p:cNvPr id="8" name="Freeform 8"/>
          <p:cNvSpPr/>
          <p:nvPr/>
        </p:nvSpPr>
        <p:spPr>
          <a:xfrm>
            <a:off x="3331123" y="5996262"/>
            <a:ext cx="1662732" cy="1662732"/>
          </a:xfrm>
          <a:custGeom>
            <a:avLst/>
            <a:gdLst/>
            <a:ahLst/>
            <a:cxnLst/>
            <a:rect l="l" t="t" r="r" b="b"/>
            <a:pathLst>
              <a:path w="1662732" h="1662732">
                <a:moveTo>
                  <a:pt x="0" y="0"/>
                </a:moveTo>
                <a:lnTo>
                  <a:pt x="1662732" y="0"/>
                </a:lnTo>
                <a:lnTo>
                  <a:pt x="1662732" y="1662732"/>
                </a:lnTo>
                <a:lnTo>
                  <a:pt x="0" y="1662732"/>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975504" y="2152256"/>
            <a:ext cx="6480699" cy="1676342"/>
          </a:xfrm>
          <a:prstGeom prst="rect">
            <a:avLst/>
          </a:prstGeom>
        </p:spPr>
        <p:txBody>
          <a:bodyPr lIns="0" tIns="0" rIns="0" bIns="0" rtlCol="0" anchor="t">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id="10" name="TextBox 10"/>
          <p:cNvSpPr txBox="1"/>
          <p:nvPr/>
        </p:nvSpPr>
        <p:spPr>
          <a:xfrm>
            <a:off x="2534585" y="3878911"/>
            <a:ext cx="5362537" cy="904820"/>
          </a:xfrm>
          <a:prstGeom prst="rect">
            <a:avLst/>
          </a:prstGeom>
        </p:spPr>
        <p:txBody>
          <a:bodyPr lIns="0" tIns="0" rIns="0" bIns="0" rtlCol="0" anchor="t">
            <a:spAutoFit/>
          </a:bodyPr>
          <a:lstStyle/>
          <a:p>
            <a:pPr algn="ctr">
              <a:lnSpc>
                <a:spcPts val="7349"/>
              </a:lnSpc>
            </a:pPr>
            <a:r>
              <a:rPr lang="en-US" sz="5249" b="1">
                <a:solidFill>
                  <a:srgbClr val="FFFFFF"/>
                </a:solidFill>
                <a:latin typeface="Roboto Bold"/>
                <a:ea typeface="Roboto Bold"/>
                <a:cs typeface="Roboto Bold"/>
                <a:sym typeface="Roboto Bold"/>
              </a:rPr>
              <a:t>WalkingWise.com</a:t>
            </a:r>
          </a:p>
        </p:txBody>
      </p:sp>
      <p:sp>
        <p:nvSpPr>
          <p:cNvPr id="11" name="TextBox 11"/>
          <p:cNvSpPr txBox="1"/>
          <p:nvPr/>
        </p:nvSpPr>
        <p:spPr>
          <a:xfrm>
            <a:off x="3321598" y="7782819"/>
            <a:ext cx="3315939" cy="745598"/>
          </a:xfrm>
          <a:prstGeom prst="rect">
            <a:avLst/>
          </a:prstGeom>
        </p:spPr>
        <p:txBody>
          <a:bodyPr lIns="0" tIns="0" rIns="0" bIns="0" rtlCol="0" anchor="t">
            <a:spAutoFit/>
          </a:bodyPr>
          <a:lstStyle/>
          <a:p>
            <a:pPr algn="ctr">
              <a:lnSpc>
                <a:spcPts val="1959"/>
              </a:lnSpc>
            </a:pPr>
            <a:r>
              <a:rPr lang="en-US" sz="1399">
                <a:solidFill>
                  <a:srgbClr val="FFFFFF"/>
                </a:solidFill>
                <a:latin typeface="Roboto"/>
                <a:ea typeface="Roboto"/>
                <a:cs typeface="Roboto"/>
                <a:sym typeface="Roboto"/>
              </a:rPr>
              <a:t>Online Course for Adults Accredited by: Postgraduate Institue for Medicine Academy of Forensic Nursing</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103</a:t>
            </a:r>
          </a:p>
        </p:txBody>
      </p:sp>
      <p:sp>
        <p:nvSpPr>
          <p:cNvPr id="13" name="Freeform 13"/>
          <p:cNvSpPr/>
          <p:nvPr/>
        </p:nvSpPr>
        <p:spPr>
          <a:xfrm>
            <a:off x="8633315" y="1373523"/>
            <a:ext cx="7858309" cy="7301968"/>
          </a:xfrm>
          <a:custGeom>
            <a:avLst/>
            <a:gdLst/>
            <a:ahLst/>
            <a:cxnLst/>
            <a:rect l="l" t="t" r="r" b="b"/>
            <a:pathLst>
              <a:path w="7858309" h="7301968">
                <a:moveTo>
                  <a:pt x="0" y="0"/>
                </a:moveTo>
                <a:lnTo>
                  <a:pt x="7858309" y="0"/>
                </a:lnTo>
                <a:lnTo>
                  <a:pt x="7858309" y="7301968"/>
                </a:lnTo>
                <a:lnTo>
                  <a:pt x="0" y="7301968"/>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2045016" y="4538954"/>
            <a:ext cx="15214284" cy="803276"/>
          </a:xfrm>
          <a:prstGeom prst="rect">
            <a:avLst/>
          </a:prstGeom>
        </p:spPr>
        <p:txBody>
          <a:bodyPr lIns="0" tIns="0" rIns="0" bIns="0" rtlCol="0" anchor="t">
            <a:spAutoFit/>
          </a:bodyPr>
          <a:lstStyle/>
          <a:p>
            <a:pPr algn="l">
              <a:lnSpc>
                <a:spcPts val="6799"/>
              </a:lnSpc>
            </a:pPr>
            <a:r>
              <a:rPr lang="en-US" sz="4249" b="1">
                <a:solidFill>
                  <a:srgbClr val="004F59"/>
                </a:solidFill>
                <a:latin typeface="Roboto Bold"/>
                <a:ea typeface="Roboto Bold"/>
                <a:cs typeface="Roboto Bold"/>
                <a:sym typeface="Roboto Bold"/>
              </a:rPr>
              <a:t>Increases confidence to ask a trustworthy adult for </a:t>
            </a:r>
            <a:r>
              <a:rPr lang="en-US" sz="4249" b="1">
                <a:solidFill>
                  <a:srgbClr val="9D1BE3"/>
                </a:solidFill>
                <a:latin typeface="Roboto Bold"/>
                <a:ea typeface="Roboto Bold"/>
                <a:cs typeface="Roboto Bold"/>
                <a:sym typeface="Roboto Bold"/>
              </a:rPr>
              <a:t>help</a:t>
            </a:r>
            <a:r>
              <a:rPr lang="en-US" sz="4249" b="1">
                <a:solidFill>
                  <a:srgbClr val="004F59"/>
                </a:solidFill>
                <a:latin typeface="Roboto Bold"/>
                <a:ea typeface="Roboto Bold"/>
                <a:cs typeface="Roboto Bold"/>
                <a:sym typeface="Roboto Bold"/>
              </a:rPr>
              <a:t>. </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648343" y="3295831"/>
            <a:ext cx="7596057" cy="913596"/>
            <a:chOff x="0" y="0"/>
            <a:chExt cx="2000608" cy="240618"/>
          </a:xfrm>
        </p:grpSpPr>
        <p:sp>
          <p:nvSpPr>
            <p:cNvPr id="11" name="Freeform 11"/>
            <p:cNvSpPr/>
            <p:nvPr/>
          </p:nvSpPr>
          <p:spPr>
            <a:xfrm>
              <a:off x="0" y="0"/>
              <a:ext cx="2000608" cy="240618"/>
            </a:xfrm>
            <a:custGeom>
              <a:avLst/>
              <a:gdLst/>
              <a:ahLst/>
              <a:cxnLst/>
              <a:rect l="l" t="t" r="r" b="b"/>
              <a:pathLst>
                <a:path w="2000608" h="240618">
                  <a:moveTo>
                    <a:pt x="0" y="0"/>
                  </a:moveTo>
                  <a:lnTo>
                    <a:pt x="2000608" y="0"/>
                  </a:lnTo>
                  <a:lnTo>
                    <a:pt x="2000608" y="240618"/>
                  </a:lnTo>
                  <a:lnTo>
                    <a:pt x="0" y="240618"/>
                  </a:lnTo>
                  <a:close/>
                </a:path>
              </a:pathLst>
            </a:custGeom>
            <a:solidFill>
              <a:srgbClr val="303030"/>
            </a:solidFill>
          </p:spPr>
          <p:txBody>
            <a:bodyPr/>
            <a:lstStyle/>
            <a:p>
              <a:endParaRPr lang="en-US"/>
            </a:p>
          </p:txBody>
        </p:sp>
        <p:sp>
          <p:nvSpPr>
            <p:cNvPr id="12" name="TextBox 12"/>
            <p:cNvSpPr txBox="1"/>
            <p:nvPr/>
          </p:nvSpPr>
          <p:spPr>
            <a:xfrm>
              <a:off x="0" y="-76200"/>
              <a:ext cx="2000608" cy="316818"/>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45016" y="3319204"/>
            <a:ext cx="10640745"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Learning About Grooming</a:t>
            </a:r>
          </a:p>
        </p:txBody>
      </p:sp>
      <p:sp>
        <p:nvSpPr>
          <p:cNvPr id="14" name="TextBox 14"/>
          <p:cNvSpPr txBox="1"/>
          <p:nvPr/>
        </p:nvSpPr>
        <p:spPr>
          <a:xfrm>
            <a:off x="1131441" y="1109322"/>
            <a:ext cx="9721199"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KNOWLEDGE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Freeform 9"/>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a:t>
            </a:r>
          </a:p>
        </p:txBody>
      </p:sp>
      <p:sp>
        <p:nvSpPr>
          <p:cNvPr id="11" name="Freeform 11"/>
          <p:cNvSpPr/>
          <p:nvPr/>
        </p:nvSpPr>
        <p:spPr>
          <a:xfrm>
            <a:off x="11625310" y="1192941"/>
            <a:ext cx="5491115" cy="2502461"/>
          </a:xfrm>
          <a:custGeom>
            <a:avLst/>
            <a:gdLst/>
            <a:ahLst/>
            <a:cxnLst/>
            <a:rect l="l" t="t" r="r" b="b"/>
            <a:pathLst>
              <a:path w="5491115" h="2502461">
                <a:moveTo>
                  <a:pt x="0" y="0"/>
                </a:moveTo>
                <a:lnTo>
                  <a:pt x="5491115" y="0"/>
                </a:lnTo>
                <a:lnTo>
                  <a:pt x="5491115" y="2502461"/>
                </a:lnTo>
                <a:lnTo>
                  <a:pt x="0" y="2502461"/>
                </a:lnTo>
                <a:lnTo>
                  <a:pt x="0" y="0"/>
                </a:lnTo>
                <a:close/>
              </a:path>
            </a:pathLst>
          </a:custGeom>
          <a:blipFill>
            <a:blip r:embed="rId6"/>
            <a:stretch>
              <a:fillRect l="-2025" t="-43879" r="-2700" b="-85918"/>
            </a:stretch>
          </a:blipFill>
        </p:spPr>
        <p:txBody>
          <a:bodyPr/>
          <a:lstStyle/>
          <a:p>
            <a:endParaRPr lang="en-US"/>
          </a:p>
        </p:txBody>
      </p:sp>
      <p:sp>
        <p:nvSpPr>
          <p:cNvPr id="12" name="TextBox 12"/>
          <p:cNvSpPr txBox="1"/>
          <p:nvPr/>
        </p:nvSpPr>
        <p:spPr>
          <a:xfrm>
            <a:off x="2530956" y="4148789"/>
            <a:ext cx="5001273" cy="4271020"/>
          </a:xfrm>
          <a:prstGeom prst="rect">
            <a:avLst/>
          </a:prstGeom>
        </p:spPr>
        <p:txBody>
          <a:bodyPr lIns="0" tIns="0" rIns="0" bIns="0" rtlCol="0" anchor="t">
            <a:spAutoFit/>
          </a:bodyPr>
          <a:lstStyle/>
          <a:p>
            <a:pPr marL="928365" lvl="1" indent="-464182" algn="l">
              <a:lnSpc>
                <a:spcPts val="6879"/>
              </a:lnSpc>
              <a:buFont typeface="Arial"/>
              <a:buChar char="•"/>
            </a:pPr>
            <a:r>
              <a:rPr lang="en-US" sz="4299" b="1">
                <a:solidFill>
                  <a:srgbClr val="004F59"/>
                </a:solidFill>
                <a:latin typeface="Roboto Bold"/>
                <a:ea typeface="Roboto Bold"/>
                <a:cs typeface="Roboto Bold"/>
                <a:sym typeface="Roboto Bold"/>
              </a:rPr>
              <a:t>Groomer</a:t>
            </a:r>
          </a:p>
          <a:p>
            <a:pPr marL="928365" lvl="1" indent="-464182" algn="l">
              <a:lnSpc>
                <a:spcPts val="6879"/>
              </a:lnSpc>
              <a:buFont typeface="Arial"/>
              <a:buChar char="•"/>
            </a:pPr>
            <a:r>
              <a:rPr lang="en-US" sz="4299" b="1">
                <a:solidFill>
                  <a:srgbClr val="004F59"/>
                </a:solidFill>
                <a:latin typeface="Roboto Bold"/>
                <a:ea typeface="Roboto Bold"/>
                <a:cs typeface="Roboto Bold"/>
                <a:sym typeface="Roboto Bold"/>
              </a:rPr>
              <a:t>Opportunist</a:t>
            </a:r>
          </a:p>
          <a:p>
            <a:pPr marL="928365" lvl="1" indent="-464182" algn="l">
              <a:lnSpc>
                <a:spcPts val="6879"/>
              </a:lnSpc>
              <a:buFont typeface="Arial"/>
              <a:buChar char="•"/>
            </a:pPr>
            <a:r>
              <a:rPr lang="en-US" sz="4299" b="1">
                <a:solidFill>
                  <a:srgbClr val="004F59"/>
                </a:solidFill>
                <a:latin typeface="Roboto Bold"/>
                <a:ea typeface="Roboto Bold"/>
                <a:cs typeface="Roboto Bold"/>
                <a:sym typeface="Roboto Bold"/>
              </a:rPr>
              <a:t>Boundary</a:t>
            </a:r>
          </a:p>
          <a:p>
            <a:pPr marL="928365" lvl="1" indent="-464182" algn="l">
              <a:lnSpc>
                <a:spcPts val="6879"/>
              </a:lnSpc>
              <a:buFont typeface="Arial"/>
              <a:buChar char="•"/>
            </a:pPr>
            <a:r>
              <a:rPr lang="en-US" sz="4299" b="1">
                <a:solidFill>
                  <a:srgbClr val="004F59"/>
                </a:solidFill>
                <a:latin typeface="Roboto Bold"/>
                <a:ea typeface="Roboto Bold"/>
                <a:cs typeface="Roboto Bold"/>
                <a:sym typeface="Roboto Bold"/>
              </a:rPr>
              <a:t>Virtual Stranger</a:t>
            </a:r>
            <a:r>
              <a:rPr lang="en-US" sz="4299" b="1">
                <a:solidFill>
                  <a:srgbClr val="FFFFFF"/>
                </a:solidFill>
                <a:latin typeface="Roboto Bold"/>
                <a:ea typeface="Roboto Bold"/>
                <a:cs typeface="Roboto Bold"/>
                <a:sym typeface="Roboto Bold"/>
              </a:rPr>
              <a:t> </a:t>
            </a:r>
          </a:p>
          <a:p>
            <a:pPr algn="l">
              <a:lnSpc>
                <a:spcPts val="6693"/>
              </a:lnSpc>
            </a:pPr>
            <a:r>
              <a:rPr lang="en-US" sz="4183">
                <a:solidFill>
                  <a:srgbClr val="FFFFFF"/>
                </a:solidFill>
                <a:latin typeface="Roboto"/>
                <a:ea typeface="Roboto"/>
                <a:cs typeface="Roboto"/>
                <a:sym typeface="Roboto"/>
              </a:rPr>
              <a:t>     </a:t>
            </a:r>
          </a:p>
        </p:txBody>
      </p:sp>
      <p:sp>
        <p:nvSpPr>
          <p:cNvPr id="13" name="TextBox 13"/>
          <p:cNvSpPr txBox="1"/>
          <p:nvPr/>
        </p:nvSpPr>
        <p:spPr>
          <a:xfrm>
            <a:off x="7694154" y="4148789"/>
            <a:ext cx="4667357" cy="4270797"/>
          </a:xfrm>
          <a:prstGeom prst="rect">
            <a:avLst/>
          </a:prstGeom>
        </p:spPr>
        <p:txBody>
          <a:bodyPr lIns="0" tIns="0" rIns="0" bIns="0" rtlCol="0" anchor="t">
            <a:spAutoFit/>
          </a:bodyPr>
          <a:lstStyle/>
          <a:p>
            <a:pPr marL="928365" lvl="1" indent="-464182" algn="l">
              <a:lnSpc>
                <a:spcPts val="6879"/>
              </a:lnSpc>
              <a:buFont typeface="Arial"/>
              <a:buChar char="•"/>
            </a:pPr>
            <a:r>
              <a:rPr lang="en-US" sz="4299" b="1">
                <a:solidFill>
                  <a:srgbClr val="004F59"/>
                </a:solidFill>
                <a:latin typeface="Roboto Bold"/>
                <a:ea typeface="Roboto Bold"/>
                <a:cs typeface="Roboto Bold"/>
                <a:sym typeface="Roboto Bold"/>
              </a:rPr>
              <a:t>Brainwash</a:t>
            </a:r>
          </a:p>
          <a:p>
            <a:pPr marL="928365" lvl="1" indent="-464182" algn="l">
              <a:lnSpc>
                <a:spcPts val="6879"/>
              </a:lnSpc>
              <a:buFont typeface="Arial"/>
              <a:buChar char="•"/>
            </a:pPr>
            <a:r>
              <a:rPr lang="en-US" sz="4299" b="1">
                <a:solidFill>
                  <a:srgbClr val="004F59"/>
                </a:solidFill>
                <a:latin typeface="Roboto Bold"/>
                <a:ea typeface="Roboto Bold"/>
                <a:cs typeface="Roboto Bold"/>
                <a:sym typeface="Roboto Bold"/>
              </a:rPr>
              <a:t>Isolate</a:t>
            </a:r>
          </a:p>
          <a:p>
            <a:pPr marL="928365" lvl="1" indent="-464182" algn="l">
              <a:lnSpc>
                <a:spcPts val="6879"/>
              </a:lnSpc>
              <a:buFont typeface="Arial"/>
              <a:buChar char="•"/>
            </a:pPr>
            <a:r>
              <a:rPr lang="en-US" sz="4299" b="1">
                <a:solidFill>
                  <a:srgbClr val="004F59"/>
                </a:solidFill>
                <a:latin typeface="Roboto Bold"/>
                <a:ea typeface="Roboto Bold"/>
                <a:cs typeface="Roboto Bold"/>
                <a:sym typeface="Roboto Bold"/>
              </a:rPr>
              <a:t>Bond</a:t>
            </a:r>
          </a:p>
          <a:p>
            <a:pPr marL="928365" lvl="1" indent="-464182" algn="l">
              <a:lnSpc>
                <a:spcPts val="6879"/>
              </a:lnSpc>
              <a:buFont typeface="Arial"/>
              <a:buChar char="•"/>
            </a:pPr>
            <a:r>
              <a:rPr lang="en-US" sz="4299" b="1">
                <a:solidFill>
                  <a:srgbClr val="004F59"/>
                </a:solidFill>
                <a:latin typeface="Roboto Bold"/>
                <a:ea typeface="Roboto Bold"/>
                <a:cs typeface="Roboto Bold"/>
                <a:sym typeface="Roboto Bold"/>
              </a:rPr>
              <a:t>Freedom   </a:t>
            </a:r>
            <a:r>
              <a:rPr lang="en-US" sz="4299">
                <a:solidFill>
                  <a:srgbClr val="004F59"/>
                </a:solidFill>
                <a:latin typeface="Roboto"/>
                <a:ea typeface="Roboto"/>
                <a:cs typeface="Roboto"/>
                <a:sym typeface="Roboto"/>
              </a:rPr>
              <a:t>  </a:t>
            </a:r>
          </a:p>
          <a:p>
            <a:pPr algn="l">
              <a:lnSpc>
                <a:spcPts val="6693"/>
              </a:lnSpc>
            </a:pPr>
            <a:r>
              <a:rPr lang="en-US" sz="4183">
                <a:solidFill>
                  <a:srgbClr val="FFFFFF"/>
                </a:solidFill>
                <a:latin typeface="Roboto"/>
                <a:ea typeface="Roboto"/>
                <a:cs typeface="Roboto"/>
                <a:sym typeface="Roboto"/>
              </a:rPr>
              <a:t>     </a:t>
            </a:r>
          </a:p>
        </p:txBody>
      </p:sp>
      <p:grpSp>
        <p:nvGrpSpPr>
          <p:cNvPr id="14" name="Group 14"/>
          <p:cNvGrpSpPr/>
          <p:nvPr/>
        </p:nvGrpSpPr>
        <p:grpSpPr>
          <a:xfrm>
            <a:off x="2680133" y="3319145"/>
            <a:ext cx="4485291" cy="807115"/>
            <a:chOff x="0" y="0"/>
            <a:chExt cx="1181311" cy="212574"/>
          </a:xfrm>
        </p:grpSpPr>
        <p:sp>
          <p:nvSpPr>
            <p:cNvPr id="15" name="Freeform 15"/>
            <p:cNvSpPr/>
            <p:nvPr/>
          </p:nvSpPr>
          <p:spPr>
            <a:xfrm>
              <a:off x="0" y="0"/>
              <a:ext cx="1181311" cy="212574"/>
            </a:xfrm>
            <a:custGeom>
              <a:avLst/>
              <a:gdLst/>
              <a:ahLst/>
              <a:cxnLst/>
              <a:rect l="l" t="t" r="r" b="b"/>
              <a:pathLst>
                <a:path w="1181311" h="212574">
                  <a:moveTo>
                    <a:pt x="0" y="0"/>
                  </a:moveTo>
                  <a:lnTo>
                    <a:pt x="1181311" y="0"/>
                  </a:lnTo>
                  <a:lnTo>
                    <a:pt x="1181311" y="212574"/>
                  </a:lnTo>
                  <a:lnTo>
                    <a:pt x="0" y="212574"/>
                  </a:lnTo>
                  <a:close/>
                </a:path>
              </a:pathLst>
            </a:custGeom>
            <a:solidFill>
              <a:srgbClr val="303030"/>
            </a:solidFill>
          </p:spPr>
          <p:txBody>
            <a:bodyPr/>
            <a:lstStyle/>
            <a:p>
              <a:endParaRPr lang="en-US"/>
            </a:p>
          </p:txBody>
        </p:sp>
        <p:sp>
          <p:nvSpPr>
            <p:cNvPr id="16" name="TextBox 16"/>
            <p:cNvSpPr txBox="1"/>
            <p:nvPr/>
          </p:nvSpPr>
          <p:spPr>
            <a:xfrm>
              <a:off x="0" y="-76200"/>
              <a:ext cx="1181311" cy="288774"/>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3106799" y="3347247"/>
            <a:ext cx="4240691" cy="721958"/>
          </a:xfrm>
          <a:prstGeom prst="rect">
            <a:avLst/>
          </a:prstGeom>
        </p:spPr>
        <p:txBody>
          <a:bodyPr lIns="0" tIns="0" rIns="0" bIns="0" rtlCol="0" anchor="t">
            <a:spAutoFit/>
          </a:bodyPr>
          <a:lstStyle/>
          <a:p>
            <a:pPr algn="l">
              <a:lnSpc>
                <a:spcPts val="5879"/>
              </a:lnSpc>
            </a:pPr>
            <a:r>
              <a:rPr lang="en-US" sz="4199" b="1">
                <a:solidFill>
                  <a:srgbClr val="FFFFFF"/>
                </a:solidFill>
                <a:latin typeface="Roboto Bold"/>
                <a:ea typeface="Roboto Bold"/>
                <a:cs typeface="Roboto Bold"/>
                <a:sym typeface="Roboto Bold"/>
              </a:rPr>
              <a:t>VOCABULARY</a:t>
            </a:r>
          </a:p>
        </p:txBody>
      </p:sp>
      <p:sp>
        <p:nvSpPr>
          <p:cNvPr id="18" name="TextBox 1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2017780" y="4536816"/>
            <a:ext cx="14635935" cy="1686560"/>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Someone who builds trust with a young person to manipulate or harm them.</a:t>
            </a:r>
          </a:p>
        </p:txBody>
      </p:sp>
      <p:grpSp>
        <p:nvGrpSpPr>
          <p:cNvPr id="10" name="Group 10"/>
          <p:cNvGrpSpPr/>
          <p:nvPr/>
        </p:nvGrpSpPr>
        <p:grpSpPr>
          <a:xfrm>
            <a:off x="1965967" y="3624926"/>
            <a:ext cx="4377337" cy="904943"/>
            <a:chOff x="0" y="0"/>
            <a:chExt cx="1152879" cy="238339"/>
          </a:xfrm>
        </p:grpSpPr>
        <p:sp>
          <p:nvSpPr>
            <p:cNvPr id="11" name="Freeform 11"/>
            <p:cNvSpPr/>
            <p:nvPr/>
          </p:nvSpPr>
          <p:spPr>
            <a:xfrm>
              <a:off x="0" y="0"/>
              <a:ext cx="1152879" cy="238339"/>
            </a:xfrm>
            <a:custGeom>
              <a:avLst/>
              <a:gdLst/>
              <a:ahLst/>
              <a:cxnLst/>
              <a:rect l="l" t="t" r="r" b="b"/>
              <a:pathLst>
                <a:path w="1152879" h="238339">
                  <a:moveTo>
                    <a:pt x="0" y="0"/>
                  </a:moveTo>
                  <a:lnTo>
                    <a:pt x="1152879" y="0"/>
                  </a:lnTo>
                  <a:lnTo>
                    <a:pt x="1152879"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152879"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288412" y="3529676"/>
            <a:ext cx="3965392"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GROOMER</a:t>
            </a:r>
          </a:p>
        </p:txBody>
      </p:sp>
      <p:sp>
        <p:nvSpPr>
          <p:cNvPr id="14" name="TextBox 14"/>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2017780" y="4536816"/>
            <a:ext cx="15241520" cy="1686560"/>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person who looks for chances to take advantage of others for their own benefit.</a:t>
            </a:r>
          </a:p>
        </p:txBody>
      </p:sp>
      <p:grpSp>
        <p:nvGrpSpPr>
          <p:cNvPr id="10" name="Group 10"/>
          <p:cNvGrpSpPr/>
          <p:nvPr/>
        </p:nvGrpSpPr>
        <p:grpSpPr>
          <a:xfrm>
            <a:off x="1965967" y="3624926"/>
            <a:ext cx="5863112" cy="904943"/>
            <a:chOff x="0" y="0"/>
            <a:chExt cx="1544194" cy="238339"/>
          </a:xfrm>
        </p:grpSpPr>
        <p:sp>
          <p:nvSpPr>
            <p:cNvPr id="11" name="Freeform 11"/>
            <p:cNvSpPr/>
            <p:nvPr/>
          </p:nvSpPr>
          <p:spPr>
            <a:xfrm>
              <a:off x="0" y="0"/>
              <a:ext cx="1544194" cy="238339"/>
            </a:xfrm>
            <a:custGeom>
              <a:avLst/>
              <a:gdLst/>
              <a:ahLst/>
              <a:cxnLst/>
              <a:rect l="l" t="t" r="r" b="b"/>
              <a:pathLst>
                <a:path w="1544194" h="238339">
                  <a:moveTo>
                    <a:pt x="0" y="0"/>
                  </a:moveTo>
                  <a:lnTo>
                    <a:pt x="1544194" y="0"/>
                  </a:lnTo>
                  <a:lnTo>
                    <a:pt x="1544194"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544194"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288412" y="3529676"/>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OPPORTUNIST</a:t>
            </a:r>
          </a:p>
        </p:txBody>
      </p:sp>
      <p:sp>
        <p:nvSpPr>
          <p:cNvPr id="14" name="TextBox 14"/>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grpSp>
        <p:nvGrpSpPr>
          <p:cNvPr id="9" name="Group 9"/>
          <p:cNvGrpSpPr/>
          <p:nvPr/>
        </p:nvGrpSpPr>
        <p:grpSpPr>
          <a:xfrm>
            <a:off x="1965967" y="3624926"/>
            <a:ext cx="4767386" cy="904943"/>
            <a:chOff x="0" y="0"/>
            <a:chExt cx="1255608" cy="238339"/>
          </a:xfrm>
        </p:grpSpPr>
        <p:sp>
          <p:nvSpPr>
            <p:cNvPr id="10" name="Freeform 10"/>
            <p:cNvSpPr/>
            <p:nvPr/>
          </p:nvSpPr>
          <p:spPr>
            <a:xfrm>
              <a:off x="0" y="0"/>
              <a:ext cx="1255608" cy="238339"/>
            </a:xfrm>
            <a:custGeom>
              <a:avLst/>
              <a:gdLst/>
              <a:ahLst/>
              <a:cxnLst/>
              <a:rect l="l" t="t" r="r" b="b"/>
              <a:pathLst>
                <a:path w="1255608" h="238339">
                  <a:moveTo>
                    <a:pt x="0" y="0"/>
                  </a:moveTo>
                  <a:lnTo>
                    <a:pt x="1255608" y="0"/>
                  </a:lnTo>
                  <a:lnTo>
                    <a:pt x="1255608"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255608"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288412" y="3529676"/>
            <a:ext cx="4588147"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BOUNDARY</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6" name="TextBox 16"/>
          <p:cNvSpPr txBox="1"/>
          <p:nvPr/>
        </p:nvSpPr>
        <p:spPr>
          <a:xfrm>
            <a:off x="1965967" y="4536816"/>
            <a:ext cx="15636181" cy="1653540"/>
          </a:xfrm>
          <a:prstGeom prst="rect">
            <a:avLst/>
          </a:prstGeom>
        </p:spPr>
        <p:txBody>
          <a:bodyPr lIns="0" tIns="0" rIns="0" bIns="0" rtlCol="0" anchor="t">
            <a:spAutoFit/>
          </a:bodyPr>
          <a:lstStyle/>
          <a:p>
            <a:pPr algn="l">
              <a:lnSpc>
                <a:spcPts val="6720"/>
              </a:lnSpc>
            </a:pPr>
            <a:r>
              <a:rPr lang="en-US" sz="4200" b="1">
                <a:solidFill>
                  <a:srgbClr val="004F59"/>
                </a:solidFill>
                <a:latin typeface="Roboto Bold"/>
                <a:ea typeface="Roboto Bold"/>
                <a:cs typeface="Roboto Bold"/>
                <a:sym typeface="Roboto Bold"/>
              </a:rPr>
              <a:t>A personal limit that protects our body, feelings, and values. </a:t>
            </a:r>
          </a:p>
          <a:p>
            <a:pPr algn="l">
              <a:lnSpc>
                <a:spcPts val="6720"/>
              </a:lnSpc>
            </a:pPr>
            <a:r>
              <a:rPr lang="en-US" sz="4200" b="1">
                <a:solidFill>
                  <a:srgbClr val="004F59"/>
                </a:solidFill>
                <a:latin typeface="Roboto Bold"/>
                <a:ea typeface="Roboto Bold"/>
                <a:cs typeface="Roboto Bold"/>
                <a:sym typeface="Roboto Bold"/>
              </a:rPr>
              <a:t>It helps us decide what behavior is acceptable or unacceptable.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4522" y="414584"/>
            <a:ext cx="17417056" cy="9502173"/>
          </a:xfrm>
          <a:custGeom>
            <a:avLst/>
            <a:gdLst/>
            <a:ahLst/>
            <a:cxnLst/>
            <a:rect l="l" t="t" r="r" b="b"/>
            <a:pathLst>
              <a:path w="17417056" h="9502173">
                <a:moveTo>
                  <a:pt x="0" y="0"/>
                </a:moveTo>
                <a:lnTo>
                  <a:pt x="17417056" y="0"/>
                </a:lnTo>
                <a:lnTo>
                  <a:pt x="17417056" y="9502173"/>
                </a:lnTo>
                <a:lnTo>
                  <a:pt x="0" y="9502173"/>
                </a:lnTo>
                <a:lnTo>
                  <a:pt x="0" y="0"/>
                </a:lnTo>
                <a:close/>
              </a:path>
            </a:pathLst>
          </a:custGeom>
          <a:blipFill>
            <a:blip r:embed="rId3"/>
            <a:stretch>
              <a:fillRect t="-288" b="-3896"/>
            </a:stretch>
          </a:blipFill>
        </p:spPr>
        <p:txBody>
          <a:bodyPr/>
          <a:lstStyle/>
          <a:p>
            <a:endParaRPr lang="en-US"/>
          </a:p>
        </p:txBody>
      </p:sp>
      <p:grpSp>
        <p:nvGrpSpPr>
          <p:cNvPr id="3" name="Group 3"/>
          <p:cNvGrpSpPr/>
          <p:nvPr/>
        </p:nvGrpSpPr>
        <p:grpSpPr>
          <a:xfrm>
            <a:off x="5292786" y="8591854"/>
            <a:ext cx="8631917" cy="666446"/>
            <a:chOff x="0" y="0"/>
            <a:chExt cx="2663497" cy="205641"/>
          </a:xfrm>
        </p:grpSpPr>
        <p:sp>
          <p:nvSpPr>
            <p:cNvPr id="4" name="Freeform 4"/>
            <p:cNvSpPr/>
            <p:nvPr/>
          </p:nvSpPr>
          <p:spPr>
            <a:xfrm>
              <a:off x="0" y="0"/>
              <a:ext cx="2663497" cy="205641"/>
            </a:xfrm>
            <a:custGeom>
              <a:avLst/>
              <a:gdLst/>
              <a:ahLst/>
              <a:cxnLst/>
              <a:rect l="l" t="t" r="r" b="b"/>
              <a:pathLst>
                <a:path w="2663497" h="205641">
                  <a:moveTo>
                    <a:pt x="0" y="0"/>
                  </a:moveTo>
                  <a:lnTo>
                    <a:pt x="2663497" y="0"/>
                  </a:lnTo>
                  <a:lnTo>
                    <a:pt x="2663497" y="205641"/>
                  </a:lnTo>
                  <a:lnTo>
                    <a:pt x="0" y="205641"/>
                  </a:lnTo>
                  <a:close/>
                </a:path>
              </a:pathLst>
            </a:custGeom>
            <a:solidFill>
              <a:srgbClr val="303030"/>
            </a:solidFill>
          </p:spPr>
          <p:txBody>
            <a:bodyPr/>
            <a:lstStyle/>
            <a:p>
              <a:endParaRPr lang="en-US"/>
            </a:p>
          </p:txBody>
        </p:sp>
        <p:sp>
          <p:nvSpPr>
            <p:cNvPr id="5" name="TextBox 5"/>
            <p:cNvSpPr txBox="1"/>
            <p:nvPr/>
          </p:nvSpPr>
          <p:spPr>
            <a:xfrm>
              <a:off x="0" y="-76200"/>
              <a:ext cx="2663497" cy="281841"/>
            </a:xfrm>
            <a:prstGeom prst="rect">
              <a:avLst/>
            </a:prstGeom>
          </p:spPr>
          <p:txBody>
            <a:bodyPr lIns="50800" tIns="50800" rIns="50800" bIns="50800" rtlCol="0" anchor="ctr"/>
            <a:lstStyle/>
            <a:p>
              <a:pPr algn="ctr">
                <a:lnSpc>
                  <a:spcPts val="3074"/>
                </a:lnSpc>
              </a:pPr>
              <a:endParaRPr/>
            </a:p>
          </p:txBody>
        </p:sp>
      </p:grpSp>
      <p:sp>
        <p:nvSpPr>
          <p:cNvPr id="6" name="TextBox 6"/>
          <p:cNvSpPr txBox="1"/>
          <p:nvPr/>
        </p:nvSpPr>
        <p:spPr>
          <a:xfrm>
            <a:off x="5497894" y="8672821"/>
            <a:ext cx="8608725" cy="439784"/>
          </a:xfrm>
          <a:prstGeom prst="rect">
            <a:avLst/>
          </a:prstGeom>
        </p:spPr>
        <p:txBody>
          <a:bodyPr lIns="0" tIns="0" rIns="0" bIns="0" rtlCol="0" anchor="t">
            <a:spAutoFit/>
          </a:bodyPr>
          <a:lstStyle/>
          <a:p>
            <a:pPr algn="l">
              <a:lnSpc>
                <a:spcPts val="3584"/>
              </a:lnSpc>
            </a:pPr>
            <a:r>
              <a:rPr lang="en-US" sz="2560" dirty="0">
                <a:solidFill>
                  <a:srgbClr val="FFFFFF"/>
                </a:solidFill>
                <a:latin typeface="Roboto"/>
                <a:ea typeface="Roboto"/>
                <a:cs typeface="Roboto"/>
                <a:sym typeface="Roboto"/>
              </a:rPr>
              <a:t>Log in to </a:t>
            </a:r>
            <a:r>
              <a:rPr lang="en-US" sz="2560" u="sng" dirty="0">
                <a:solidFill>
                  <a:srgbClr val="00B0F0"/>
                </a:solidFill>
                <a:latin typeface="Roboto"/>
                <a:ea typeface="Roboto"/>
                <a:cs typeface="Roboto"/>
                <a:sym typeface="Roboto"/>
                <a:hlinkClick r:id="rId4" tooltip="https://www.walkingwise.com">
                  <a:extLst>
                    <a:ext uri="{A12FA001-AC4F-418D-AE19-62706E023703}">
                      <ahyp:hlinkClr xmlns:ahyp="http://schemas.microsoft.com/office/drawing/2018/hyperlinkcolor" val="tx"/>
                    </a:ext>
                  </a:extLst>
                </a:hlinkClick>
              </a:rPr>
              <a:t>WalkingWise.com</a:t>
            </a:r>
            <a:r>
              <a:rPr lang="en-US" sz="2560" dirty="0">
                <a:solidFill>
                  <a:srgbClr val="FFFFFF"/>
                </a:solidFill>
                <a:latin typeface="Roboto"/>
                <a:ea typeface="Roboto"/>
                <a:cs typeface="Roboto"/>
                <a:sym typeface="Roboto"/>
              </a:rPr>
              <a:t> to access this animated video.</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17</a:t>
            </a:r>
          </a:p>
        </p:txBody>
      </p:sp>
      <p:sp>
        <p:nvSpPr>
          <p:cNvPr id="5" name="Freeform 5"/>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3"/>
            <a:stretch>
              <a:fillRect l="-24906" r="-1769"/>
            </a:stretch>
          </a:blipFill>
        </p:spPr>
        <p:txBody>
          <a:bodyPr/>
          <a:lstStyle/>
          <a:p>
            <a:endParaRPr lang="en-US"/>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7" name="TextBox 7"/>
          <p:cNvSpPr txBox="1"/>
          <p:nvPr/>
        </p:nvSpPr>
        <p:spPr>
          <a:xfrm>
            <a:off x="1131441" y="1109322"/>
            <a:ext cx="10532895"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GROOMING PROCESS</a:t>
            </a:r>
          </a:p>
        </p:txBody>
      </p:sp>
      <p:grpSp>
        <p:nvGrpSpPr>
          <p:cNvPr id="8" name="Group 8"/>
          <p:cNvGrpSpPr/>
          <p:nvPr/>
        </p:nvGrpSpPr>
        <p:grpSpPr>
          <a:xfrm>
            <a:off x="1131441" y="4425711"/>
            <a:ext cx="13030616" cy="2419262"/>
            <a:chOff x="0" y="0"/>
            <a:chExt cx="3431932" cy="637172"/>
          </a:xfrm>
        </p:grpSpPr>
        <p:sp>
          <p:nvSpPr>
            <p:cNvPr id="9" name="Freeform 9"/>
            <p:cNvSpPr/>
            <p:nvPr/>
          </p:nvSpPr>
          <p:spPr>
            <a:xfrm>
              <a:off x="0" y="0"/>
              <a:ext cx="3431932" cy="637172"/>
            </a:xfrm>
            <a:custGeom>
              <a:avLst/>
              <a:gdLst/>
              <a:ahLst/>
              <a:cxnLst/>
              <a:rect l="l" t="t" r="r" b="b"/>
              <a:pathLst>
                <a:path w="3431932" h="637172">
                  <a:moveTo>
                    <a:pt x="0" y="0"/>
                  </a:moveTo>
                  <a:lnTo>
                    <a:pt x="3431932" y="0"/>
                  </a:lnTo>
                  <a:lnTo>
                    <a:pt x="3431932" y="637172"/>
                  </a:lnTo>
                  <a:lnTo>
                    <a:pt x="0" y="637172"/>
                  </a:lnTo>
                  <a:close/>
                </a:path>
              </a:pathLst>
            </a:custGeom>
            <a:solidFill>
              <a:srgbClr val="303030"/>
            </a:solidFill>
          </p:spPr>
          <p:txBody>
            <a:bodyPr/>
            <a:lstStyle/>
            <a:p>
              <a:endParaRPr lang="en-US"/>
            </a:p>
          </p:txBody>
        </p:sp>
        <p:sp>
          <p:nvSpPr>
            <p:cNvPr id="10" name="TextBox 10"/>
            <p:cNvSpPr txBox="1"/>
            <p:nvPr/>
          </p:nvSpPr>
          <p:spPr>
            <a:xfrm>
              <a:off x="0" y="-9525"/>
              <a:ext cx="3431932" cy="646697"/>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596392" y="4806592"/>
            <a:ext cx="12226007"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 two words, name a way you think groomers target young people.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18</a:t>
            </a:r>
          </a:p>
        </p:txBody>
      </p:sp>
      <p:sp>
        <p:nvSpPr>
          <p:cNvPr id="5" name="TextBox 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6" name="TextBox 6"/>
          <p:cNvSpPr txBox="1"/>
          <p:nvPr/>
        </p:nvSpPr>
        <p:spPr>
          <a:xfrm>
            <a:off x="1028700" y="904875"/>
            <a:ext cx="9147136" cy="1094741"/>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ANSWERS</a:t>
            </a:r>
          </a:p>
        </p:txBody>
      </p:sp>
      <p:grpSp>
        <p:nvGrpSpPr>
          <p:cNvPr id="7" name="Group 7"/>
          <p:cNvGrpSpPr/>
          <p:nvPr/>
        </p:nvGrpSpPr>
        <p:grpSpPr>
          <a:xfrm>
            <a:off x="2661083" y="3381295"/>
            <a:ext cx="13025384" cy="4942174"/>
            <a:chOff x="0" y="0"/>
            <a:chExt cx="3575110" cy="1356491"/>
          </a:xfrm>
        </p:grpSpPr>
        <p:sp>
          <p:nvSpPr>
            <p:cNvPr id="8" name="Freeform 8"/>
            <p:cNvSpPr/>
            <p:nvPr/>
          </p:nvSpPr>
          <p:spPr>
            <a:xfrm>
              <a:off x="0" y="0"/>
              <a:ext cx="3575110" cy="1356491"/>
            </a:xfrm>
            <a:custGeom>
              <a:avLst/>
              <a:gdLst/>
              <a:ahLst/>
              <a:cxnLst/>
              <a:rect l="l" t="t" r="r" b="b"/>
              <a:pathLst>
                <a:path w="3575110" h="1356491">
                  <a:moveTo>
                    <a:pt x="0" y="0"/>
                  </a:moveTo>
                  <a:lnTo>
                    <a:pt x="3575110" y="0"/>
                  </a:lnTo>
                  <a:lnTo>
                    <a:pt x="3575110" y="1356491"/>
                  </a:lnTo>
                  <a:lnTo>
                    <a:pt x="0" y="1356491"/>
                  </a:lnTo>
                  <a:close/>
                </a:path>
              </a:pathLst>
            </a:custGeom>
            <a:solidFill>
              <a:srgbClr val="FBFDFD"/>
            </a:solidFill>
          </p:spPr>
          <p:txBody>
            <a:bodyPr/>
            <a:lstStyle/>
            <a:p>
              <a:endParaRPr lang="en-US"/>
            </a:p>
          </p:txBody>
        </p:sp>
        <p:sp>
          <p:nvSpPr>
            <p:cNvPr id="9" name="TextBox 9"/>
            <p:cNvSpPr txBox="1"/>
            <p:nvPr/>
          </p:nvSpPr>
          <p:spPr>
            <a:xfrm>
              <a:off x="0" y="-76200"/>
              <a:ext cx="3575110" cy="1432691"/>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4225718" y="4212533"/>
            <a:ext cx="4225981" cy="3187700"/>
          </a:xfrm>
          <a:prstGeom prst="rect">
            <a:avLst/>
          </a:prstGeom>
        </p:spPr>
        <p:txBody>
          <a:bodyPr lIns="0" tIns="0" rIns="0" bIns="0" rtlCol="0" anchor="t">
            <a:spAutoFit/>
          </a:bodyPr>
          <a:lstStyle/>
          <a:p>
            <a:pPr algn="l">
              <a:lnSpc>
                <a:spcPts val="6399"/>
              </a:lnSpc>
            </a:pPr>
            <a:r>
              <a:rPr lang="en-US" sz="3999" b="1">
                <a:solidFill>
                  <a:srgbClr val="303030"/>
                </a:solidFill>
                <a:latin typeface="Roboto Bold"/>
                <a:ea typeface="Roboto Bold"/>
                <a:cs typeface="Roboto Bold"/>
                <a:sym typeface="Roboto Bold"/>
              </a:rPr>
              <a:t>Gaining Trust</a:t>
            </a:r>
          </a:p>
          <a:p>
            <a:pPr algn="l">
              <a:lnSpc>
                <a:spcPts val="6399"/>
              </a:lnSpc>
            </a:pPr>
            <a:r>
              <a:rPr lang="en-US" sz="3999" b="1">
                <a:solidFill>
                  <a:srgbClr val="303030"/>
                </a:solidFill>
                <a:latin typeface="Roboto Bold"/>
                <a:ea typeface="Roboto Bold"/>
                <a:cs typeface="Roboto Bold"/>
                <a:sym typeface="Roboto Bold"/>
              </a:rPr>
              <a:t>Giving Attention</a:t>
            </a:r>
          </a:p>
          <a:p>
            <a:pPr algn="l">
              <a:lnSpc>
                <a:spcPts val="6399"/>
              </a:lnSpc>
            </a:pPr>
            <a:r>
              <a:rPr lang="en-US" sz="3999" b="1">
                <a:solidFill>
                  <a:srgbClr val="303030"/>
                </a:solidFill>
                <a:latin typeface="Roboto Bold"/>
                <a:ea typeface="Roboto Bold"/>
                <a:cs typeface="Roboto Bold"/>
                <a:sym typeface="Roboto Bold"/>
              </a:rPr>
              <a:t>Love &amp; Care</a:t>
            </a:r>
          </a:p>
          <a:p>
            <a:pPr algn="l">
              <a:lnSpc>
                <a:spcPts val="6399"/>
              </a:lnSpc>
            </a:pPr>
            <a:r>
              <a:rPr lang="en-US" sz="3999" b="1">
                <a:solidFill>
                  <a:srgbClr val="303030"/>
                </a:solidFill>
                <a:latin typeface="Roboto Bold"/>
                <a:ea typeface="Roboto Bold"/>
                <a:cs typeface="Roboto Bold"/>
                <a:sym typeface="Roboto Bold"/>
              </a:rPr>
              <a:t>Giving Gifts</a:t>
            </a:r>
          </a:p>
        </p:txBody>
      </p:sp>
      <p:sp>
        <p:nvSpPr>
          <p:cNvPr id="11" name="TextBox 11"/>
          <p:cNvSpPr txBox="1"/>
          <p:nvPr/>
        </p:nvSpPr>
        <p:spPr>
          <a:xfrm>
            <a:off x="9279959" y="4212533"/>
            <a:ext cx="5766546" cy="3187700"/>
          </a:xfrm>
          <a:prstGeom prst="rect">
            <a:avLst/>
          </a:prstGeom>
        </p:spPr>
        <p:txBody>
          <a:bodyPr lIns="0" tIns="0" rIns="0" bIns="0" rtlCol="0" anchor="t">
            <a:spAutoFit/>
          </a:bodyPr>
          <a:lstStyle/>
          <a:p>
            <a:pPr algn="l">
              <a:lnSpc>
                <a:spcPts val="6399"/>
              </a:lnSpc>
            </a:pPr>
            <a:r>
              <a:rPr lang="en-US" sz="3999" b="1">
                <a:solidFill>
                  <a:srgbClr val="303030"/>
                </a:solidFill>
                <a:latin typeface="Roboto Bold"/>
                <a:ea typeface="Roboto Bold"/>
                <a:cs typeface="Roboto Bold"/>
                <a:sym typeface="Roboto Bold"/>
              </a:rPr>
              <a:t>Giving Money</a:t>
            </a:r>
          </a:p>
          <a:p>
            <a:pPr algn="l">
              <a:lnSpc>
                <a:spcPts val="6399"/>
              </a:lnSpc>
            </a:pPr>
            <a:r>
              <a:rPr lang="en-US" sz="3999" b="1">
                <a:solidFill>
                  <a:srgbClr val="303030"/>
                </a:solidFill>
                <a:latin typeface="Roboto Bold"/>
                <a:ea typeface="Roboto Bold"/>
                <a:cs typeface="Roboto Bold"/>
                <a:sym typeface="Roboto Bold"/>
              </a:rPr>
              <a:t>Flattery</a:t>
            </a:r>
          </a:p>
          <a:p>
            <a:pPr algn="l">
              <a:lnSpc>
                <a:spcPts val="6399"/>
              </a:lnSpc>
            </a:pPr>
            <a:r>
              <a:rPr lang="en-US" sz="3999" b="1">
                <a:solidFill>
                  <a:srgbClr val="303030"/>
                </a:solidFill>
                <a:latin typeface="Roboto Bold"/>
                <a:ea typeface="Roboto Bold"/>
                <a:cs typeface="Roboto Bold"/>
                <a:sym typeface="Roboto Bold"/>
              </a:rPr>
              <a:t>Compliments</a:t>
            </a:r>
          </a:p>
          <a:p>
            <a:pPr algn="l">
              <a:lnSpc>
                <a:spcPts val="6399"/>
              </a:lnSpc>
            </a:pPr>
            <a:r>
              <a:rPr lang="en-US" sz="3999" b="1">
                <a:solidFill>
                  <a:srgbClr val="303030"/>
                </a:solidFill>
                <a:latin typeface="Roboto Bold"/>
                <a:ea typeface="Roboto Bold"/>
                <a:cs typeface="Roboto Bold"/>
                <a:sym typeface="Roboto Bold"/>
              </a:rPr>
              <a:t>Promising a Better Life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19</a:t>
            </a:r>
          </a:p>
        </p:txBody>
      </p:sp>
      <p:sp>
        <p:nvSpPr>
          <p:cNvPr id="5" name="TextBox 5"/>
          <p:cNvSpPr txBox="1"/>
          <p:nvPr/>
        </p:nvSpPr>
        <p:spPr>
          <a:xfrm>
            <a:off x="1131441" y="1109322"/>
            <a:ext cx="10532895"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GROOMING PROCESS</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7" name="Group 7"/>
          <p:cNvGrpSpPr/>
          <p:nvPr/>
        </p:nvGrpSpPr>
        <p:grpSpPr>
          <a:xfrm>
            <a:off x="1471188" y="3424528"/>
            <a:ext cx="6605849" cy="1007538"/>
            <a:chOff x="0" y="0"/>
            <a:chExt cx="1739812" cy="265360"/>
          </a:xfrm>
        </p:grpSpPr>
        <p:sp>
          <p:nvSpPr>
            <p:cNvPr id="8" name="Freeform 8"/>
            <p:cNvSpPr/>
            <p:nvPr/>
          </p:nvSpPr>
          <p:spPr>
            <a:xfrm>
              <a:off x="0" y="0"/>
              <a:ext cx="1739812" cy="265360"/>
            </a:xfrm>
            <a:custGeom>
              <a:avLst/>
              <a:gdLst/>
              <a:ahLst/>
              <a:cxnLst/>
              <a:rect l="l" t="t" r="r" b="b"/>
              <a:pathLst>
                <a:path w="1739812" h="265360">
                  <a:moveTo>
                    <a:pt x="0" y="0"/>
                  </a:moveTo>
                  <a:lnTo>
                    <a:pt x="1739812" y="0"/>
                  </a:lnTo>
                  <a:lnTo>
                    <a:pt x="1739812" y="265360"/>
                  </a:lnTo>
                  <a:lnTo>
                    <a:pt x="0" y="265360"/>
                  </a:lnTo>
                  <a:close/>
                </a:path>
              </a:pathLst>
            </a:custGeom>
            <a:solidFill>
              <a:srgbClr val="303030"/>
            </a:solidFill>
          </p:spPr>
          <p:txBody>
            <a:bodyPr/>
            <a:lstStyle/>
            <a:p>
              <a:endParaRPr lang="en-US"/>
            </a:p>
          </p:txBody>
        </p:sp>
        <p:sp>
          <p:nvSpPr>
            <p:cNvPr id="9" name="TextBox 9"/>
            <p:cNvSpPr txBox="1"/>
            <p:nvPr/>
          </p:nvSpPr>
          <p:spPr>
            <a:xfrm>
              <a:off x="0" y="-76200"/>
              <a:ext cx="1739812" cy="341560"/>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32547" y="3494872"/>
            <a:ext cx="10090329"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The Grooming Pattern</a:t>
            </a:r>
          </a:p>
        </p:txBody>
      </p:sp>
      <p:sp>
        <p:nvSpPr>
          <p:cNvPr id="11" name="TextBox 11"/>
          <p:cNvSpPr txBox="1"/>
          <p:nvPr/>
        </p:nvSpPr>
        <p:spPr>
          <a:xfrm>
            <a:off x="1480713" y="5057775"/>
            <a:ext cx="16143872" cy="778510"/>
          </a:xfrm>
          <a:prstGeom prst="rect">
            <a:avLst/>
          </a:prstGeom>
        </p:spPr>
        <p:txBody>
          <a:bodyPr lIns="0" tIns="0" rIns="0" bIns="0" rtlCol="0" anchor="t">
            <a:spAutoFit/>
          </a:bodyPr>
          <a:lstStyle/>
          <a:p>
            <a:pPr algn="l">
              <a:lnSpc>
                <a:spcPts val="6440"/>
              </a:lnSpc>
              <a:spcBef>
                <a:spcPct val="0"/>
              </a:spcBef>
            </a:pPr>
            <a:r>
              <a:rPr lang="en-US" sz="4600" b="1">
                <a:solidFill>
                  <a:srgbClr val="9D1BE3"/>
                </a:solidFill>
                <a:latin typeface="League Spartan"/>
                <a:ea typeface="League Spartan"/>
                <a:cs typeface="League Spartan"/>
                <a:sym typeface="League Spartan"/>
              </a:rPr>
              <a:t>FRIENDSHIP → TRUST → DEPENDENCE → CONTROL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id="8" name="TextBox 8"/>
          <p:cNvSpPr txBox="1"/>
          <p:nvPr/>
        </p:nvSpPr>
        <p:spPr>
          <a:xfrm>
            <a:off x="1256804" y="1419794"/>
            <a:ext cx="16045284" cy="7360921"/>
          </a:xfrm>
          <a:prstGeom prst="rect">
            <a:avLst/>
          </a:prstGeom>
        </p:spPr>
        <p:txBody>
          <a:bodyPr lIns="0" tIns="0" rIns="0" bIns="0" rtlCol="0" anchor="t">
            <a:spAutoFit/>
          </a:bodyPr>
          <a:lstStyle/>
          <a:p>
            <a:pPr algn="l">
              <a:lnSpc>
                <a:spcPts val="3919"/>
              </a:lnSpc>
            </a:pPr>
            <a:r>
              <a:rPr lang="en-US" sz="2799" b="1">
                <a:solidFill>
                  <a:srgbClr val="9D1BE3"/>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Walking Wise encourages the use of Slido.com, an interactive digital tool, to enhance audience engagement. For more information, contact us at support@WalkingWise.com. Once configured, integrate Slido polling and add a post-evaluation to the PowerPoint presentation.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and content from this Walking Wise presentation to ensure the information aligns with your school policies, is age-appropriate, and fits within available class time. However, the slides are copyright-protected and may not be reworded without prior written permission from Walking Wise.</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9D1BE3"/>
                </a:solidFill>
                <a:latin typeface="Roboto"/>
                <a:ea typeface="Roboto"/>
                <a:cs typeface="Roboto"/>
                <a:sym typeface="Roboto"/>
              </a:rPr>
              <a:t>We encourage you to add your own content by following these instructions:</a:t>
            </a:r>
          </a:p>
          <a:p>
            <a:pPr marL="561336" lvl="1" indent="-280668" algn="l">
              <a:lnSpc>
                <a:spcPts val="3639"/>
              </a:lnSpc>
              <a:buFont typeface="Arial"/>
              <a:buChar char="•"/>
            </a:pPr>
            <a:r>
              <a:rPr lang="en-US" sz="2599">
                <a:solidFill>
                  <a:srgbClr val="303030"/>
                </a:solidFill>
                <a:latin typeface="Roboto"/>
                <a:ea typeface="Roboto"/>
                <a:cs typeface="Roboto"/>
                <a:sym typeface="Roboto"/>
              </a:rPr>
              <a:t>Insert new PowerPoint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Remove the Walking Wise logo and copyright "©2026 Walking Wise" from the new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id="9" name="Freeform 9"/>
          <p:cNvSpPr/>
          <p:nvPr/>
        </p:nvSpPr>
        <p:spPr>
          <a:xfrm>
            <a:off x="14655066" y="7862453"/>
            <a:ext cx="2164759" cy="1165639"/>
          </a:xfrm>
          <a:custGeom>
            <a:avLst/>
            <a:gdLst/>
            <a:ahLst/>
            <a:cxnLst/>
            <a:rect l="l" t="t" r="r" b="b"/>
            <a:pathLst>
              <a:path w="2164759" h="1165639">
                <a:moveTo>
                  <a:pt x="0" y="0"/>
                </a:moveTo>
                <a:lnTo>
                  <a:pt x="2164759" y="0"/>
                </a:lnTo>
                <a:lnTo>
                  <a:pt x="2164759" y="1165639"/>
                </a:lnTo>
                <a:lnTo>
                  <a:pt x="0" y="1165639"/>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30724" y="4605249"/>
            <a:ext cx="14507175" cy="2517776"/>
          </a:xfrm>
          <a:prstGeom prst="rect">
            <a:avLst/>
          </a:prstGeom>
        </p:spPr>
        <p:txBody>
          <a:bodyPr lIns="0" tIns="0" rIns="0" bIns="0" rtlCol="0" anchor="t">
            <a:spAutoFit/>
          </a:bodyPr>
          <a:lstStyle/>
          <a:p>
            <a:pPr algn="l">
              <a:lnSpc>
                <a:spcPts val="6799"/>
              </a:lnSpc>
            </a:pPr>
            <a:r>
              <a:rPr lang="en-US" sz="4249" b="1">
                <a:solidFill>
                  <a:srgbClr val="004F59"/>
                </a:solidFill>
                <a:latin typeface="Roboto Bold"/>
                <a:ea typeface="Roboto Bold"/>
                <a:cs typeface="Roboto Bold"/>
                <a:sym typeface="Roboto Bold"/>
              </a:rPr>
              <a:t>Step 1: </a:t>
            </a:r>
            <a:r>
              <a:rPr lang="en-US" sz="4249" b="1">
                <a:solidFill>
                  <a:srgbClr val="9D1BE3"/>
                </a:solidFill>
                <a:latin typeface="Roboto Bold"/>
                <a:ea typeface="Roboto Bold"/>
                <a:cs typeface="Roboto Bold"/>
                <a:sym typeface="Roboto Bold"/>
              </a:rPr>
              <a:t>Gain Trust</a:t>
            </a:r>
          </a:p>
          <a:p>
            <a:pPr algn="l">
              <a:lnSpc>
                <a:spcPts val="6799"/>
              </a:lnSpc>
            </a:pPr>
            <a:r>
              <a:rPr lang="en-US" sz="4249" b="1">
                <a:solidFill>
                  <a:srgbClr val="004F59"/>
                </a:solidFill>
                <a:latin typeface="Roboto Bold"/>
                <a:ea typeface="Roboto Bold"/>
                <a:cs typeface="Roboto Bold"/>
                <a:sym typeface="Roboto Bold"/>
              </a:rPr>
              <a:t>They try to become someone the young person trusts.</a:t>
            </a:r>
          </a:p>
          <a:p>
            <a:pPr algn="l">
              <a:lnSpc>
                <a:spcPts val="6799"/>
              </a:lnSpc>
            </a:pPr>
            <a:r>
              <a:rPr lang="en-US" sz="4249" b="1">
                <a:solidFill>
                  <a:srgbClr val="004F59"/>
                </a:solidFill>
                <a:latin typeface="Roboto Bold"/>
                <a:ea typeface="Roboto Bold"/>
                <a:cs typeface="Roboto Bold"/>
                <a:sym typeface="Roboto Bold"/>
              </a:rPr>
              <a:t> </a:t>
            </a:r>
          </a:p>
        </p:txBody>
      </p:sp>
      <p:sp>
        <p:nvSpPr>
          <p:cNvPr id="5" name="TextBox 5"/>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20</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1" name="Group 11"/>
          <p:cNvGrpSpPr/>
          <p:nvPr/>
        </p:nvGrpSpPr>
        <p:grpSpPr>
          <a:xfrm>
            <a:off x="1629079" y="3135059"/>
            <a:ext cx="9057501" cy="1007538"/>
            <a:chOff x="0" y="0"/>
            <a:chExt cx="2385515" cy="265360"/>
          </a:xfrm>
        </p:grpSpPr>
        <p:sp>
          <p:nvSpPr>
            <p:cNvPr id="12" name="Freeform 12"/>
            <p:cNvSpPr/>
            <p:nvPr/>
          </p:nvSpPr>
          <p:spPr>
            <a:xfrm>
              <a:off x="0" y="0"/>
              <a:ext cx="2385515" cy="265360"/>
            </a:xfrm>
            <a:custGeom>
              <a:avLst/>
              <a:gdLst/>
              <a:ahLst/>
              <a:cxnLst/>
              <a:rect l="l" t="t" r="r" b="b"/>
              <a:pathLst>
                <a:path w="2385515" h="265360">
                  <a:moveTo>
                    <a:pt x="0" y="0"/>
                  </a:moveTo>
                  <a:lnTo>
                    <a:pt x="2385515" y="0"/>
                  </a:lnTo>
                  <a:lnTo>
                    <a:pt x="2385515" y="265360"/>
                  </a:lnTo>
                  <a:lnTo>
                    <a:pt x="0" y="265360"/>
                  </a:lnTo>
                  <a:close/>
                </a:path>
              </a:pathLst>
            </a:custGeom>
            <a:solidFill>
              <a:srgbClr val="303030"/>
            </a:solidFill>
          </p:spPr>
          <p:txBody>
            <a:bodyPr/>
            <a:lstStyle/>
            <a:p>
              <a:endParaRPr lang="en-US"/>
            </a:p>
          </p:txBody>
        </p:sp>
        <p:sp>
          <p:nvSpPr>
            <p:cNvPr id="13" name="TextBox 13"/>
            <p:cNvSpPr txBox="1"/>
            <p:nvPr/>
          </p:nvSpPr>
          <p:spPr>
            <a:xfrm>
              <a:off x="0" y="-76200"/>
              <a:ext cx="2385515" cy="341560"/>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890438" y="3205403"/>
            <a:ext cx="10090329"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Groomers Often Follow Patterns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Freeform 6"/>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21</a:t>
            </a:r>
          </a:p>
        </p:txBody>
      </p:sp>
      <p:sp>
        <p:nvSpPr>
          <p:cNvPr id="8" name="TextBox 8"/>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0" name="TextBox 10"/>
          <p:cNvSpPr txBox="1"/>
          <p:nvPr/>
        </p:nvSpPr>
        <p:spPr>
          <a:xfrm>
            <a:off x="1730724" y="4605249"/>
            <a:ext cx="15124322" cy="3375026"/>
          </a:xfrm>
          <a:prstGeom prst="rect">
            <a:avLst/>
          </a:prstGeom>
        </p:spPr>
        <p:txBody>
          <a:bodyPr lIns="0" tIns="0" rIns="0" bIns="0" rtlCol="0" anchor="t">
            <a:spAutoFit/>
          </a:bodyPr>
          <a:lstStyle/>
          <a:p>
            <a:pPr algn="l">
              <a:lnSpc>
                <a:spcPts val="6799"/>
              </a:lnSpc>
            </a:pPr>
            <a:r>
              <a:rPr lang="en-US" sz="4249" b="1">
                <a:solidFill>
                  <a:srgbClr val="004F59"/>
                </a:solidFill>
                <a:latin typeface="Roboto Bold"/>
                <a:ea typeface="Roboto Bold"/>
                <a:cs typeface="Roboto Bold"/>
                <a:sym typeface="Roboto Bold"/>
              </a:rPr>
              <a:t>Step 2: </a:t>
            </a:r>
            <a:r>
              <a:rPr lang="en-US" sz="4249" b="1">
                <a:solidFill>
                  <a:srgbClr val="9D1BE3"/>
                </a:solidFill>
                <a:latin typeface="Roboto Bold"/>
                <a:ea typeface="Roboto Bold"/>
                <a:cs typeface="Roboto Bold"/>
                <a:sym typeface="Roboto Bold"/>
              </a:rPr>
              <a:t>Identify Vulnerabilities</a:t>
            </a:r>
          </a:p>
          <a:p>
            <a:pPr algn="l">
              <a:lnSpc>
                <a:spcPts val="6799"/>
              </a:lnSpc>
            </a:pPr>
            <a:r>
              <a:rPr lang="en-US" sz="4249" b="1">
                <a:solidFill>
                  <a:srgbClr val="004F59"/>
                </a:solidFill>
                <a:latin typeface="Roboto Bold"/>
                <a:ea typeface="Roboto Bold"/>
                <a:cs typeface="Roboto Bold"/>
                <a:sym typeface="Roboto Bold"/>
              </a:rPr>
              <a:t>They look for struggles or needs they can take advantage of.</a:t>
            </a:r>
          </a:p>
          <a:p>
            <a:pPr algn="l">
              <a:lnSpc>
                <a:spcPts val="6799"/>
              </a:lnSpc>
            </a:pPr>
            <a:endParaRPr lang="en-US" sz="4249" b="1">
              <a:solidFill>
                <a:srgbClr val="004F59"/>
              </a:solidFill>
              <a:latin typeface="Roboto Bold"/>
              <a:ea typeface="Roboto Bold"/>
              <a:cs typeface="Roboto Bold"/>
              <a:sym typeface="Roboto Bold"/>
            </a:endParaRPr>
          </a:p>
          <a:p>
            <a:pPr algn="l">
              <a:lnSpc>
                <a:spcPts val="6799"/>
              </a:lnSpc>
            </a:pPr>
            <a:r>
              <a:rPr lang="en-US" sz="4249" b="1">
                <a:solidFill>
                  <a:srgbClr val="004F59"/>
                </a:solidFill>
                <a:latin typeface="Roboto Bold"/>
                <a:ea typeface="Roboto Bold"/>
                <a:cs typeface="Roboto Bold"/>
                <a:sym typeface="Roboto Bold"/>
              </a:rPr>
              <a:t> </a:t>
            </a:r>
          </a:p>
        </p:txBody>
      </p:sp>
      <p:grpSp>
        <p:nvGrpSpPr>
          <p:cNvPr id="11" name="Group 11"/>
          <p:cNvGrpSpPr/>
          <p:nvPr/>
        </p:nvGrpSpPr>
        <p:grpSpPr>
          <a:xfrm>
            <a:off x="1629079" y="3135059"/>
            <a:ext cx="9057501" cy="1007538"/>
            <a:chOff x="0" y="0"/>
            <a:chExt cx="2385515" cy="265360"/>
          </a:xfrm>
        </p:grpSpPr>
        <p:sp>
          <p:nvSpPr>
            <p:cNvPr id="12" name="Freeform 12"/>
            <p:cNvSpPr/>
            <p:nvPr/>
          </p:nvSpPr>
          <p:spPr>
            <a:xfrm>
              <a:off x="0" y="0"/>
              <a:ext cx="2385515" cy="265360"/>
            </a:xfrm>
            <a:custGeom>
              <a:avLst/>
              <a:gdLst/>
              <a:ahLst/>
              <a:cxnLst/>
              <a:rect l="l" t="t" r="r" b="b"/>
              <a:pathLst>
                <a:path w="2385515" h="265360">
                  <a:moveTo>
                    <a:pt x="0" y="0"/>
                  </a:moveTo>
                  <a:lnTo>
                    <a:pt x="2385515" y="0"/>
                  </a:lnTo>
                  <a:lnTo>
                    <a:pt x="2385515" y="265360"/>
                  </a:lnTo>
                  <a:lnTo>
                    <a:pt x="0" y="265360"/>
                  </a:lnTo>
                  <a:close/>
                </a:path>
              </a:pathLst>
            </a:custGeom>
            <a:solidFill>
              <a:srgbClr val="303030"/>
            </a:solidFill>
          </p:spPr>
          <p:txBody>
            <a:bodyPr/>
            <a:lstStyle/>
            <a:p>
              <a:endParaRPr lang="en-US"/>
            </a:p>
          </p:txBody>
        </p:sp>
        <p:sp>
          <p:nvSpPr>
            <p:cNvPr id="13" name="TextBox 13"/>
            <p:cNvSpPr txBox="1"/>
            <p:nvPr/>
          </p:nvSpPr>
          <p:spPr>
            <a:xfrm>
              <a:off x="0" y="-76200"/>
              <a:ext cx="2385515" cy="341560"/>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890438" y="3205403"/>
            <a:ext cx="10090329"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Groomers Often Follow Patterns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Freeform 6"/>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22</a:t>
            </a:r>
          </a:p>
        </p:txBody>
      </p:sp>
      <p:sp>
        <p:nvSpPr>
          <p:cNvPr id="8" name="TextBox 8"/>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0" name="TextBox 10"/>
          <p:cNvSpPr txBox="1"/>
          <p:nvPr/>
        </p:nvSpPr>
        <p:spPr>
          <a:xfrm>
            <a:off x="1730724" y="4605249"/>
            <a:ext cx="14507175" cy="3375026"/>
          </a:xfrm>
          <a:prstGeom prst="rect">
            <a:avLst/>
          </a:prstGeom>
        </p:spPr>
        <p:txBody>
          <a:bodyPr lIns="0" tIns="0" rIns="0" bIns="0" rtlCol="0" anchor="t">
            <a:spAutoFit/>
          </a:bodyPr>
          <a:lstStyle/>
          <a:p>
            <a:pPr algn="l">
              <a:lnSpc>
                <a:spcPts val="6799"/>
              </a:lnSpc>
            </a:pPr>
            <a:r>
              <a:rPr lang="en-US" sz="4249" b="1">
                <a:solidFill>
                  <a:srgbClr val="004F59"/>
                </a:solidFill>
                <a:latin typeface="Roboto Bold"/>
                <a:ea typeface="Roboto Bold"/>
                <a:cs typeface="Roboto Bold"/>
                <a:sym typeface="Roboto Bold"/>
              </a:rPr>
              <a:t>Step 3: </a:t>
            </a:r>
            <a:r>
              <a:rPr lang="en-US" sz="4249" b="1">
                <a:solidFill>
                  <a:srgbClr val="9D1BE3"/>
                </a:solidFill>
                <a:latin typeface="Roboto Bold"/>
                <a:ea typeface="Roboto Bold"/>
                <a:cs typeface="Roboto Bold"/>
                <a:sym typeface="Roboto Bold"/>
              </a:rPr>
              <a:t>Fulfill Needs</a:t>
            </a:r>
          </a:p>
          <a:p>
            <a:pPr algn="l">
              <a:lnSpc>
                <a:spcPts val="6799"/>
              </a:lnSpc>
            </a:pPr>
            <a:r>
              <a:rPr lang="en-US" sz="4249" b="1">
                <a:solidFill>
                  <a:srgbClr val="004F59"/>
                </a:solidFill>
                <a:latin typeface="Roboto Bold"/>
                <a:ea typeface="Roboto Bold"/>
                <a:cs typeface="Roboto Bold"/>
                <a:sym typeface="Roboto Bold"/>
              </a:rPr>
              <a:t>They provide attention, gifts, or support to make the young person rely on them.</a:t>
            </a:r>
          </a:p>
          <a:p>
            <a:pPr algn="l">
              <a:lnSpc>
                <a:spcPts val="6799"/>
              </a:lnSpc>
            </a:pPr>
            <a:r>
              <a:rPr lang="en-US" sz="4249" b="1">
                <a:solidFill>
                  <a:srgbClr val="004F59"/>
                </a:solidFill>
                <a:latin typeface="Roboto Bold"/>
                <a:ea typeface="Roboto Bold"/>
                <a:cs typeface="Roboto Bold"/>
                <a:sym typeface="Roboto Bold"/>
              </a:rPr>
              <a:t> </a:t>
            </a:r>
          </a:p>
        </p:txBody>
      </p:sp>
      <p:grpSp>
        <p:nvGrpSpPr>
          <p:cNvPr id="11" name="Group 11"/>
          <p:cNvGrpSpPr/>
          <p:nvPr/>
        </p:nvGrpSpPr>
        <p:grpSpPr>
          <a:xfrm>
            <a:off x="1629079" y="3135059"/>
            <a:ext cx="9057501" cy="1007538"/>
            <a:chOff x="0" y="0"/>
            <a:chExt cx="2385515" cy="265360"/>
          </a:xfrm>
        </p:grpSpPr>
        <p:sp>
          <p:nvSpPr>
            <p:cNvPr id="12" name="Freeform 12"/>
            <p:cNvSpPr/>
            <p:nvPr/>
          </p:nvSpPr>
          <p:spPr>
            <a:xfrm>
              <a:off x="0" y="0"/>
              <a:ext cx="2385515" cy="265360"/>
            </a:xfrm>
            <a:custGeom>
              <a:avLst/>
              <a:gdLst/>
              <a:ahLst/>
              <a:cxnLst/>
              <a:rect l="l" t="t" r="r" b="b"/>
              <a:pathLst>
                <a:path w="2385515" h="265360">
                  <a:moveTo>
                    <a:pt x="0" y="0"/>
                  </a:moveTo>
                  <a:lnTo>
                    <a:pt x="2385515" y="0"/>
                  </a:lnTo>
                  <a:lnTo>
                    <a:pt x="2385515" y="265360"/>
                  </a:lnTo>
                  <a:lnTo>
                    <a:pt x="0" y="265360"/>
                  </a:lnTo>
                  <a:close/>
                </a:path>
              </a:pathLst>
            </a:custGeom>
            <a:solidFill>
              <a:srgbClr val="303030"/>
            </a:solidFill>
          </p:spPr>
          <p:txBody>
            <a:bodyPr/>
            <a:lstStyle/>
            <a:p>
              <a:endParaRPr lang="en-US"/>
            </a:p>
          </p:txBody>
        </p:sp>
        <p:sp>
          <p:nvSpPr>
            <p:cNvPr id="13" name="TextBox 13"/>
            <p:cNvSpPr txBox="1"/>
            <p:nvPr/>
          </p:nvSpPr>
          <p:spPr>
            <a:xfrm>
              <a:off x="0" y="-76200"/>
              <a:ext cx="2385515" cy="341560"/>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890438" y="3205403"/>
            <a:ext cx="10090329"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Grooming Often Follow Patterns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Freeform 6"/>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23</a:t>
            </a:r>
          </a:p>
        </p:txBody>
      </p:sp>
      <p:sp>
        <p:nvSpPr>
          <p:cNvPr id="8" name="TextBox 8"/>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0" name="TextBox 10"/>
          <p:cNvSpPr txBox="1"/>
          <p:nvPr/>
        </p:nvSpPr>
        <p:spPr>
          <a:xfrm>
            <a:off x="1730724" y="4605249"/>
            <a:ext cx="14507175" cy="2517776"/>
          </a:xfrm>
          <a:prstGeom prst="rect">
            <a:avLst/>
          </a:prstGeom>
        </p:spPr>
        <p:txBody>
          <a:bodyPr lIns="0" tIns="0" rIns="0" bIns="0" rtlCol="0" anchor="t">
            <a:spAutoFit/>
          </a:bodyPr>
          <a:lstStyle/>
          <a:p>
            <a:pPr algn="l">
              <a:lnSpc>
                <a:spcPts val="6799"/>
              </a:lnSpc>
            </a:pPr>
            <a:r>
              <a:rPr lang="en-US" sz="4249" b="1">
                <a:solidFill>
                  <a:srgbClr val="004F59"/>
                </a:solidFill>
                <a:latin typeface="Roboto Bold"/>
                <a:ea typeface="Roboto Bold"/>
                <a:cs typeface="Roboto Bold"/>
                <a:sym typeface="Roboto Bold"/>
              </a:rPr>
              <a:t>Step 3: </a:t>
            </a:r>
            <a:r>
              <a:rPr lang="en-US" sz="4249" b="1">
                <a:solidFill>
                  <a:srgbClr val="9D1BE3"/>
                </a:solidFill>
                <a:latin typeface="Roboto Bold"/>
                <a:ea typeface="Roboto Bold"/>
                <a:cs typeface="Roboto Bold"/>
                <a:sym typeface="Roboto Bold"/>
              </a:rPr>
              <a:t>Control</a:t>
            </a:r>
          </a:p>
          <a:p>
            <a:pPr algn="l">
              <a:lnSpc>
                <a:spcPts val="6799"/>
              </a:lnSpc>
            </a:pPr>
            <a:r>
              <a:rPr lang="en-US" sz="4249" b="1">
                <a:solidFill>
                  <a:srgbClr val="004F59"/>
                </a:solidFill>
                <a:latin typeface="Roboto Bold"/>
                <a:ea typeface="Roboto Bold"/>
                <a:cs typeface="Roboto Bold"/>
                <a:sym typeface="Roboto Bold"/>
              </a:rPr>
              <a:t>They begin making demands, using pressure, threats, or secrets to control the young person.</a:t>
            </a:r>
          </a:p>
        </p:txBody>
      </p:sp>
      <p:grpSp>
        <p:nvGrpSpPr>
          <p:cNvPr id="11" name="Group 11"/>
          <p:cNvGrpSpPr/>
          <p:nvPr/>
        </p:nvGrpSpPr>
        <p:grpSpPr>
          <a:xfrm>
            <a:off x="1629079" y="3135059"/>
            <a:ext cx="9057501" cy="1007538"/>
            <a:chOff x="0" y="0"/>
            <a:chExt cx="2385515" cy="265360"/>
          </a:xfrm>
        </p:grpSpPr>
        <p:sp>
          <p:nvSpPr>
            <p:cNvPr id="12" name="Freeform 12"/>
            <p:cNvSpPr/>
            <p:nvPr/>
          </p:nvSpPr>
          <p:spPr>
            <a:xfrm>
              <a:off x="0" y="0"/>
              <a:ext cx="2385515" cy="265360"/>
            </a:xfrm>
            <a:custGeom>
              <a:avLst/>
              <a:gdLst/>
              <a:ahLst/>
              <a:cxnLst/>
              <a:rect l="l" t="t" r="r" b="b"/>
              <a:pathLst>
                <a:path w="2385515" h="265360">
                  <a:moveTo>
                    <a:pt x="0" y="0"/>
                  </a:moveTo>
                  <a:lnTo>
                    <a:pt x="2385515" y="0"/>
                  </a:lnTo>
                  <a:lnTo>
                    <a:pt x="2385515" y="265360"/>
                  </a:lnTo>
                  <a:lnTo>
                    <a:pt x="0" y="265360"/>
                  </a:lnTo>
                  <a:close/>
                </a:path>
              </a:pathLst>
            </a:custGeom>
            <a:solidFill>
              <a:srgbClr val="303030"/>
            </a:solidFill>
          </p:spPr>
          <p:txBody>
            <a:bodyPr/>
            <a:lstStyle/>
            <a:p>
              <a:endParaRPr lang="en-US"/>
            </a:p>
          </p:txBody>
        </p:sp>
        <p:sp>
          <p:nvSpPr>
            <p:cNvPr id="13" name="TextBox 13"/>
            <p:cNvSpPr txBox="1"/>
            <p:nvPr/>
          </p:nvSpPr>
          <p:spPr>
            <a:xfrm>
              <a:off x="0" y="-76200"/>
              <a:ext cx="2385515" cy="341560"/>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890438" y="3205403"/>
            <a:ext cx="10090329"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Grooming Often Follow Patterns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grpSp>
        <p:nvGrpSpPr>
          <p:cNvPr id="3" name="Group 3"/>
          <p:cNvGrpSpPr/>
          <p:nvPr/>
        </p:nvGrpSpPr>
        <p:grpSpPr>
          <a:xfrm>
            <a:off x="435472" y="414584"/>
            <a:ext cx="17417056" cy="9457832"/>
            <a:chOff x="0" y="0"/>
            <a:chExt cx="5490351" cy="2981378"/>
          </a:xfrm>
        </p:grpSpPr>
        <p:sp>
          <p:nvSpPr>
            <p:cNvPr id="4" name="Freeform 4"/>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grpSp>
        <p:nvGrpSpPr>
          <p:cNvPr id="8" name="Group 8"/>
          <p:cNvGrpSpPr/>
          <p:nvPr/>
        </p:nvGrpSpPr>
        <p:grpSpPr>
          <a:xfrm>
            <a:off x="12427239" y="952594"/>
            <a:ext cx="4832061" cy="3534712"/>
            <a:chOff x="0" y="0"/>
            <a:chExt cx="1416320" cy="1036056"/>
          </a:xfrm>
        </p:grpSpPr>
        <p:sp>
          <p:nvSpPr>
            <p:cNvPr id="9" name="Freeform 9"/>
            <p:cNvSpPr/>
            <p:nvPr/>
          </p:nvSpPr>
          <p:spPr>
            <a:xfrm>
              <a:off x="0" y="0"/>
              <a:ext cx="1416320" cy="1036056"/>
            </a:xfrm>
            <a:custGeom>
              <a:avLst/>
              <a:gdLst/>
              <a:ahLst/>
              <a:cxnLst/>
              <a:rect l="l" t="t" r="r" b="b"/>
              <a:pathLst>
                <a:path w="1416320" h="1036056">
                  <a:moveTo>
                    <a:pt x="0" y="0"/>
                  </a:moveTo>
                  <a:lnTo>
                    <a:pt x="1416320" y="0"/>
                  </a:lnTo>
                  <a:lnTo>
                    <a:pt x="1416320" y="1036056"/>
                  </a:lnTo>
                  <a:lnTo>
                    <a:pt x="0" y="1036056"/>
                  </a:lnTo>
                  <a:close/>
                </a:path>
              </a:pathLst>
            </a:custGeom>
            <a:solidFill>
              <a:srgbClr val="FFFFFF"/>
            </a:solidFill>
          </p:spPr>
          <p:txBody>
            <a:bodyPr/>
            <a:lstStyle/>
            <a:p>
              <a:endParaRPr lang="en-US"/>
            </a:p>
          </p:txBody>
        </p:sp>
        <p:sp>
          <p:nvSpPr>
            <p:cNvPr id="10" name="TextBox 10"/>
            <p:cNvSpPr txBox="1"/>
            <p:nvPr/>
          </p:nvSpPr>
          <p:spPr>
            <a:xfrm>
              <a:off x="0" y="-9525"/>
              <a:ext cx="1416320" cy="1045581"/>
            </a:xfrm>
            <a:prstGeom prst="rect">
              <a:avLst/>
            </a:prstGeom>
          </p:spPr>
          <p:txBody>
            <a:bodyPr lIns="50800" tIns="50800" rIns="50800" bIns="50800" rtlCol="0" anchor="ctr"/>
            <a:lstStyle/>
            <a:p>
              <a:pPr algn="ctr">
                <a:lnSpc>
                  <a:spcPts val="3074"/>
                </a:lnSpc>
              </a:pPr>
              <a:endParaRPr/>
            </a:p>
          </p:txBody>
        </p:sp>
      </p:grpSp>
      <p:sp>
        <p:nvSpPr>
          <p:cNvPr id="11" name="Freeform 11"/>
          <p:cNvSpPr/>
          <p:nvPr/>
        </p:nvSpPr>
        <p:spPr>
          <a:xfrm>
            <a:off x="12624208" y="1152668"/>
            <a:ext cx="4422764" cy="2802385"/>
          </a:xfrm>
          <a:custGeom>
            <a:avLst/>
            <a:gdLst/>
            <a:ahLst/>
            <a:cxnLst/>
            <a:rect l="l" t="t" r="r" b="b"/>
            <a:pathLst>
              <a:path w="4422764" h="2802385">
                <a:moveTo>
                  <a:pt x="0" y="0"/>
                </a:moveTo>
                <a:lnTo>
                  <a:pt x="4422764" y="0"/>
                </a:lnTo>
                <a:lnTo>
                  <a:pt x="4422764" y="2802385"/>
                </a:lnTo>
                <a:lnTo>
                  <a:pt x="0" y="2802385"/>
                </a:lnTo>
                <a:lnTo>
                  <a:pt x="0" y="0"/>
                </a:lnTo>
                <a:close/>
              </a:path>
            </a:pathLst>
          </a:custGeom>
          <a:blipFill>
            <a:blip r:embed="rId6"/>
            <a:stretch>
              <a:fillRect l="-1926" r="-1926"/>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24</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131441" y="1109322"/>
            <a:ext cx="9953112"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WHY TRUST MATTERS</a:t>
            </a:r>
          </a:p>
        </p:txBody>
      </p:sp>
      <p:grpSp>
        <p:nvGrpSpPr>
          <p:cNvPr id="15" name="Group 15"/>
          <p:cNvGrpSpPr/>
          <p:nvPr/>
        </p:nvGrpSpPr>
        <p:grpSpPr>
          <a:xfrm>
            <a:off x="1480713" y="4982632"/>
            <a:ext cx="10946526" cy="1681148"/>
            <a:chOff x="0" y="0"/>
            <a:chExt cx="2883036" cy="442771"/>
          </a:xfrm>
        </p:grpSpPr>
        <p:sp>
          <p:nvSpPr>
            <p:cNvPr id="16" name="Freeform 16"/>
            <p:cNvSpPr/>
            <p:nvPr/>
          </p:nvSpPr>
          <p:spPr>
            <a:xfrm>
              <a:off x="0" y="0"/>
              <a:ext cx="2883035" cy="442771"/>
            </a:xfrm>
            <a:custGeom>
              <a:avLst/>
              <a:gdLst/>
              <a:ahLst/>
              <a:cxnLst/>
              <a:rect l="l" t="t" r="r" b="b"/>
              <a:pathLst>
                <a:path w="2883035" h="442771">
                  <a:moveTo>
                    <a:pt x="0" y="0"/>
                  </a:moveTo>
                  <a:lnTo>
                    <a:pt x="2883035" y="0"/>
                  </a:lnTo>
                  <a:lnTo>
                    <a:pt x="2883035" y="442771"/>
                  </a:lnTo>
                  <a:lnTo>
                    <a:pt x="0" y="442771"/>
                  </a:lnTo>
                  <a:close/>
                </a:path>
              </a:pathLst>
            </a:custGeom>
            <a:solidFill>
              <a:srgbClr val="303030"/>
            </a:solidFill>
          </p:spPr>
          <p:txBody>
            <a:bodyPr/>
            <a:lstStyle/>
            <a:p>
              <a:endParaRPr lang="en-US"/>
            </a:p>
          </p:txBody>
        </p:sp>
        <p:sp>
          <p:nvSpPr>
            <p:cNvPr id="17" name="TextBox 17"/>
            <p:cNvSpPr txBox="1"/>
            <p:nvPr/>
          </p:nvSpPr>
          <p:spPr>
            <a:xfrm>
              <a:off x="0" y="-76200"/>
              <a:ext cx="2883036" cy="518971"/>
            </a:xfrm>
            <a:prstGeom prst="rect">
              <a:avLst/>
            </a:prstGeom>
          </p:spPr>
          <p:txBody>
            <a:bodyPr lIns="50800" tIns="50800" rIns="50800" bIns="50800" rtlCol="0" anchor="ctr"/>
            <a:lstStyle/>
            <a:p>
              <a:pPr algn="ctr">
                <a:lnSpc>
                  <a:spcPts val="3074"/>
                </a:lnSpc>
              </a:pPr>
              <a:endParaRPr/>
            </a:p>
          </p:txBody>
        </p:sp>
      </p:grpSp>
      <p:sp>
        <p:nvSpPr>
          <p:cNvPr id="18" name="TextBox 18"/>
          <p:cNvSpPr txBox="1"/>
          <p:nvPr/>
        </p:nvSpPr>
        <p:spPr>
          <a:xfrm>
            <a:off x="1896660" y="5360901"/>
            <a:ext cx="12946609"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do groomers work to gain trust?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Freeform 6"/>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25</a:t>
            </a:r>
          </a:p>
        </p:txBody>
      </p:sp>
      <p:sp>
        <p:nvSpPr>
          <p:cNvPr id="8" name="TextBox 8"/>
          <p:cNvSpPr txBox="1"/>
          <p:nvPr/>
        </p:nvSpPr>
        <p:spPr>
          <a:xfrm>
            <a:off x="2089218" y="5033270"/>
            <a:ext cx="13898798" cy="1482726"/>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Once trusted, it is easier to determine a young person's </a:t>
            </a:r>
            <a:r>
              <a:rPr lang="en-US" sz="4249" b="1">
                <a:solidFill>
                  <a:srgbClr val="9D1BE3"/>
                </a:solidFill>
                <a:latin typeface="Roboto Bold"/>
                <a:ea typeface="Roboto Bold"/>
                <a:cs typeface="Roboto Bold"/>
                <a:sym typeface="Roboto Bold"/>
              </a:rPr>
              <a:t>needs or problems.</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0" name="TextBox 10"/>
          <p:cNvSpPr txBox="1"/>
          <p:nvPr/>
        </p:nvSpPr>
        <p:spPr>
          <a:xfrm>
            <a:off x="1131441" y="1109322"/>
            <a:ext cx="9953112"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WHY TRUST MATTERS</a:t>
            </a:r>
          </a:p>
        </p:txBody>
      </p:sp>
      <p:grpSp>
        <p:nvGrpSpPr>
          <p:cNvPr id="11" name="Group 11"/>
          <p:cNvGrpSpPr/>
          <p:nvPr/>
        </p:nvGrpSpPr>
        <p:grpSpPr>
          <a:xfrm>
            <a:off x="1657975" y="3790990"/>
            <a:ext cx="8894996" cy="913494"/>
            <a:chOff x="0" y="0"/>
            <a:chExt cx="2342715" cy="240591"/>
          </a:xfrm>
        </p:grpSpPr>
        <p:sp>
          <p:nvSpPr>
            <p:cNvPr id="12" name="Freeform 12"/>
            <p:cNvSpPr/>
            <p:nvPr/>
          </p:nvSpPr>
          <p:spPr>
            <a:xfrm>
              <a:off x="0" y="0"/>
              <a:ext cx="2342715" cy="240591"/>
            </a:xfrm>
            <a:custGeom>
              <a:avLst/>
              <a:gdLst/>
              <a:ahLst/>
              <a:cxnLst/>
              <a:rect l="l" t="t" r="r" b="b"/>
              <a:pathLst>
                <a:path w="2342715" h="240591">
                  <a:moveTo>
                    <a:pt x="0" y="0"/>
                  </a:moveTo>
                  <a:lnTo>
                    <a:pt x="2342715" y="0"/>
                  </a:lnTo>
                  <a:lnTo>
                    <a:pt x="2342715" y="240591"/>
                  </a:lnTo>
                  <a:lnTo>
                    <a:pt x="0" y="240591"/>
                  </a:lnTo>
                  <a:close/>
                </a:path>
              </a:pathLst>
            </a:custGeom>
            <a:solidFill>
              <a:srgbClr val="303030"/>
            </a:solidFill>
          </p:spPr>
          <p:txBody>
            <a:bodyPr/>
            <a:lstStyle/>
            <a:p>
              <a:endParaRPr lang="en-US"/>
            </a:p>
          </p:txBody>
        </p:sp>
        <p:sp>
          <p:nvSpPr>
            <p:cNvPr id="13" name="TextBox 13"/>
            <p:cNvSpPr txBox="1"/>
            <p:nvPr/>
          </p:nvSpPr>
          <p:spPr>
            <a:xfrm>
              <a:off x="0" y="-76200"/>
              <a:ext cx="2342715" cy="316791"/>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089218" y="3814363"/>
            <a:ext cx="10019437"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Trust is Used by Groomers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Freeform 6"/>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26</a:t>
            </a:r>
          </a:p>
        </p:txBody>
      </p:sp>
      <p:sp>
        <p:nvSpPr>
          <p:cNvPr id="8" name="TextBox 8"/>
          <p:cNvSpPr txBox="1"/>
          <p:nvPr/>
        </p:nvSpPr>
        <p:spPr>
          <a:xfrm>
            <a:off x="2089218" y="5038725"/>
            <a:ext cx="15027207" cy="730251"/>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They gain more </a:t>
            </a:r>
            <a:r>
              <a:rPr lang="en-US" sz="4249" b="1">
                <a:solidFill>
                  <a:srgbClr val="9D1BE3"/>
                </a:solidFill>
                <a:latin typeface="Roboto Bold"/>
                <a:ea typeface="Roboto Bold"/>
                <a:cs typeface="Roboto Bold"/>
                <a:sym typeface="Roboto Bold"/>
              </a:rPr>
              <a:t>influence </a:t>
            </a:r>
            <a:r>
              <a:rPr lang="en-US" sz="4249" b="1">
                <a:solidFill>
                  <a:srgbClr val="004F59"/>
                </a:solidFill>
                <a:latin typeface="Roboto Bold"/>
                <a:ea typeface="Roboto Bold"/>
                <a:cs typeface="Roboto Bold"/>
                <a:sym typeface="Roboto Bold"/>
              </a:rPr>
              <a:t>over a young person’s decisions.</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0" name="TextBox 10"/>
          <p:cNvSpPr txBox="1"/>
          <p:nvPr/>
        </p:nvSpPr>
        <p:spPr>
          <a:xfrm>
            <a:off x="1131441" y="1109322"/>
            <a:ext cx="9953112"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WHY TRUST MATTERS</a:t>
            </a:r>
          </a:p>
        </p:txBody>
      </p:sp>
      <p:grpSp>
        <p:nvGrpSpPr>
          <p:cNvPr id="11" name="Group 11"/>
          <p:cNvGrpSpPr/>
          <p:nvPr/>
        </p:nvGrpSpPr>
        <p:grpSpPr>
          <a:xfrm>
            <a:off x="1657975" y="3790990"/>
            <a:ext cx="8894996" cy="913494"/>
            <a:chOff x="0" y="0"/>
            <a:chExt cx="2342715" cy="240591"/>
          </a:xfrm>
        </p:grpSpPr>
        <p:sp>
          <p:nvSpPr>
            <p:cNvPr id="12" name="Freeform 12"/>
            <p:cNvSpPr/>
            <p:nvPr/>
          </p:nvSpPr>
          <p:spPr>
            <a:xfrm>
              <a:off x="0" y="0"/>
              <a:ext cx="2342715" cy="240591"/>
            </a:xfrm>
            <a:custGeom>
              <a:avLst/>
              <a:gdLst/>
              <a:ahLst/>
              <a:cxnLst/>
              <a:rect l="l" t="t" r="r" b="b"/>
              <a:pathLst>
                <a:path w="2342715" h="240591">
                  <a:moveTo>
                    <a:pt x="0" y="0"/>
                  </a:moveTo>
                  <a:lnTo>
                    <a:pt x="2342715" y="0"/>
                  </a:lnTo>
                  <a:lnTo>
                    <a:pt x="2342715" y="240591"/>
                  </a:lnTo>
                  <a:lnTo>
                    <a:pt x="0" y="240591"/>
                  </a:lnTo>
                  <a:close/>
                </a:path>
              </a:pathLst>
            </a:custGeom>
            <a:solidFill>
              <a:srgbClr val="303030"/>
            </a:solidFill>
          </p:spPr>
          <p:txBody>
            <a:bodyPr/>
            <a:lstStyle/>
            <a:p>
              <a:endParaRPr lang="en-US"/>
            </a:p>
          </p:txBody>
        </p:sp>
        <p:sp>
          <p:nvSpPr>
            <p:cNvPr id="13" name="TextBox 13"/>
            <p:cNvSpPr txBox="1"/>
            <p:nvPr/>
          </p:nvSpPr>
          <p:spPr>
            <a:xfrm>
              <a:off x="0" y="-76200"/>
              <a:ext cx="2342715" cy="316791"/>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089218" y="3814363"/>
            <a:ext cx="10019437"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Trust is Used by Groomers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Freeform 6"/>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27</a:t>
            </a:r>
          </a:p>
        </p:txBody>
      </p:sp>
      <p:sp>
        <p:nvSpPr>
          <p:cNvPr id="8" name="TextBox 8"/>
          <p:cNvSpPr txBox="1"/>
          <p:nvPr/>
        </p:nvSpPr>
        <p:spPr>
          <a:xfrm>
            <a:off x="2089218" y="5050475"/>
            <a:ext cx="15964936" cy="730251"/>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It is easier to cross personal </a:t>
            </a:r>
            <a:r>
              <a:rPr lang="en-US" sz="4249" b="1">
                <a:solidFill>
                  <a:srgbClr val="9D1BE3"/>
                </a:solidFill>
                <a:latin typeface="Roboto Bold"/>
                <a:ea typeface="Roboto Bold"/>
                <a:cs typeface="Roboto Bold"/>
                <a:sym typeface="Roboto Bold"/>
              </a:rPr>
              <a:t>boundaries.</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0" name="TextBox 10"/>
          <p:cNvSpPr txBox="1"/>
          <p:nvPr/>
        </p:nvSpPr>
        <p:spPr>
          <a:xfrm>
            <a:off x="1131441" y="1109322"/>
            <a:ext cx="9953112"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WHY TRUST MATTERS</a:t>
            </a:r>
          </a:p>
        </p:txBody>
      </p:sp>
      <p:grpSp>
        <p:nvGrpSpPr>
          <p:cNvPr id="11" name="Group 11"/>
          <p:cNvGrpSpPr/>
          <p:nvPr/>
        </p:nvGrpSpPr>
        <p:grpSpPr>
          <a:xfrm>
            <a:off x="1657975" y="3790990"/>
            <a:ext cx="8894996" cy="913494"/>
            <a:chOff x="0" y="0"/>
            <a:chExt cx="2342715" cy="240591"/>
          </a:xfrm>
        </p:grpSpPr>
        <p:sp>
          <p:nvSpPr>
            <p:cNvPr id="12" name="Freeform 12"/>
            <p:cNvSpPr/>
            <p:nvPr/>
          </p:nvSpPr>
          <p:spPr>
            <a:xfrm>
              <a:off x="0" y="0"/>
              <a:ext cx="2342715" cy="240591"/>
            </a:xfrm>
            <a:custGeom>
              <a:avLst/>
              <a:gdLst/>
              <a:ahLst/>
              <a:cxnLst/>
              <a:rect l="l" t="t" r="r" b="b"/>
              <a:pathLst>
                <a:path w="2342715" h="240591">
                  <a:moveTo>
                    <a:pt x="0" y="0"/>
                  </a:moveTo>
                  <a:lnTo>
                    <a:pt x="2342715" y="0"/>
                  </a:lnTo>
                  <a:lnTo>
                    <a:pt x="2342715" y="240591"/>
                  </a:lnTo>
                  <a:lnTo>
                    <a:pt x="0" y="240591"/>
                  </a:lnTo>
                  <a:close/>
                </a:path>
              </a:pathLst>
            </a:custGeom>
            <a:solidFill>
              <a:srgbClr val="303030"/>
            </a:solidFill>
          </p:spPr>
          <p:txBody>
            <a:bodyPr/>
            <a:lstStyle/>
            <a:p>
              <a:endParaRPr lang="en-US"/>
            </a:p>
          </p:txBody>
        </p:sp>
        <p:sp>
          <p:nvSpPr>
            <p:cNvPr id="13" name="TextBox 13"/>
            <p:cNvSpPr txBox="1"/>
            <p:nvPr/>
          </p:nvSpPr>
          <p:spPr>
            <a:xfrm>
              <a:off x="0" y="-76200"/>
              <a:ext cx="2342715" cy="316791"/>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089218" y="3814363"/>
            <a:ext cx="10019437"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Trust is Used by Groomers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Freeform 6"/>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28</a:t>
            </a:r>
          </a:p>
        </p:txBody>
      </p:sp>
      <p:sp>
        <p:nvSpPr>
          <p:cNvPr id="8" name="TextBox 8"/>
          <p:cNvSpPr txBox="1"/>
          <p:nvPr/>
        </p:nvSpPr>
        <p:spPr>
          <a:xfrm>
            <a:off x="2089218" y="5029200"/>
            <a:ext cx="15964936" cy="730251"/>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Trust reduces the chance a young person will say “no”.</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0" name="TextBox 10"/>
          <p:cNvSpPr txBox="1"/>
          <p:nvPr/>
        </p:nvSpPr>
        <p:spPr>
          <a:xfrm>
            <a:off x="1131441" y="1109322"/>
            <a:ext cx="9953112"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WHY TRUST MATTERS</a:t>
            </a:r>
          </a:p>
        </p:txBody>
      </p:sp>
      <p:grpSp>
        <p:nvGrpSpPr>
          <p:cNvPr id="11" name="Group 11"/>
          <p:cNvGrpSpPr/>
          <p:nvPr/>
        </p:nvGrpSpPr>
        <p:grpSpPr>
          <a:xfrm>
            <a:off x="1657975" y="3790990"/>
            <a:ext cx="8894996" cy="913494"/>
            <a:chOff x="0" y="0"/>
            <a:chExt cx="2342715" cy="240591"/>
          </a:xfrm>
        </p:grpSpPr>
        <p:sp>
          <p:nvSpPr>
            <p:cNvPr id="12" name="Freeform 12"/>
            <p:cNvSpPr/>
            <p:nvPr/>
          </p:nvSpPr>
          <p:spPr>
            <a:xfrm>
              <a:off x="0" y="0"/>
              <a:ext cx="2342715" cy="240591"/>
            </a:xfrm>
            <a:custGeom>
              <a:avLst/>
              <a:gdLst/>
              <a:ahLst/>
              <a:cxnLst/>
              <a:rect l="l" t="t" r="r" b="b"/>
              <a:pathLst>
                <a:path w="2342715" h="240591">
                  <a:moveTo>
                    <a:pt x="0" y="0"/>
                  </a:moveTo>
                  <a:lnTo>
                    <a:pt x="2342715" y="0"/>
                  </a:lnTo>
                  <a:lnTo>
                    <a:pt x="2342715" y="240591"/>
                  </a:lnTo>
                  <a:lnTo>
                    <a:pt x="0" y="240591"/>
                  </a:lnTo>
                  <a:close/>
                </a:path>
              </a:pathLst>
            </a:custGeom>
            <a:solidFill>
              <a:srgbClr val="303030"/>
            </a:solidFill>
          </p:spPr>
          <p:txBody>
            <a:bodyPr/>
            <a:lstStyle/>
            <a:p>
              <a:endParaRPr lang="en-US"/>
            </a:p>
          </p:txBody>
        </p:sp>
        <p:sp>
          <p:nvSpPr>
            <p:cNvPr id="13" name="TextBox 13"/>
            <p:cNvSpPr txBox="1"/>
            <p:nvPr/>
          </p:nvSpPr>
          <p:spPr>
            <a:xfrm>
              <a:off x="0" y="-76200"/>
              <a:ext cx="2342715" cy="316791"/>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089218" y="3814363"/>
            <a:ext cx="10019437"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Trust is Used by Groomers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131441" y="4789503"/>
            <a:ext cx="12691792" cy="2025443"/>
            <a:chOff x="0" y="0"/>
            <a:chExt cx="3342694" cy="533450"/>
          </a:xfrm>
        </p:grpSpPr>
        <p:sp>
          <p:nvSpPr>
            <p:cNvPr id="5" name="Freeform 5"/>
            <p:cNvSpPr/>
            <p:nvPr/>
          </p:nvSpPr>
          <p:spPr>
            <a:xfrm>
              <a:off x="0" y="0"/>
              <a:ext cx="3342694" cy="533450"/>
            </a:xfrm>
            <a:custGeom>
              <a:avLst/>
              <a:gdLst/>
              <a:ahLst/>
              <a:cxnLst/>
              <a:rect l="l" t="t" r="r" b="b"/>
              <a:pathLst>
                <a:path w="3342694" h="533450">
                  <a:moveTo>
                    <a:pt x="0" y="0"/>
                  </a:moveTo>
                  <a:lnTo>
                    <a:pt x="3342694" y="0"/>
                  </a:lnTo>
                  <a:lnTo>
                    <a:pt x="3342694" y="533450"/>
                  </a:lnTo>
                  <a:lnTo>
                    <a:pt x="0" y="533450"/>
                  </a:lnTo>
                  <a:close/>
                </a:path>
              </a:pathLst>
            </a:custGeom>
            <a:solidFill>
              <a:srgbClr val="303030"/>
            </a:solidFill>
          </p:spPr>
          <p:txBody>
            <a:bodyPr/>
            <a:lstStyle/>
            <a:p>
              <a:endParaRPr lang="en-US"/>
            </a:p>
          </p:txBody>
        </p:sp>
        <p:sp>
          <p:nvSpPr>
            <p:cNvPr id="6" name="TextBox 6"/>
            <p:cNvSpPr txBox="1"/>
            <p:nvPr/>
          </p:nvSpPr>
          <p:spPr>
            <a:xfrm>
              <a:off x="0" y="-9525"/>
              <a:ext cx="3342694" cy="54297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87998" y="4957934"/>
            <a:ext cx="12410531"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percent of victims said their trafficker gained their trust within one month?</a:t>
            </a:r>
          </a:p>
        </p:txBody>
      </p:sp>
      <p:sp>
        <p:nvSpPr>
          <p:cNvPr id="8" name="TextBox 8"/>
          <p:cNvSpPr txBox="1"/>
          <p:nvPr/>
        </p:nvSpPr>
        <p:spPr>
          <a:xfrm>
            <a:off x="1131441" y="1109322"/>
            <a:ext cx="9721199"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GAINING TRUST</a:t>
            </a:r>
          </a:p>
        </p:txBody>
      </p:sp>
      <p:sp>
        <p:nvSpPr>
          <p:cNvPr id="9" name="TextBox 9"/>
          <p:cNvSpPr txBox="1"/>
          <p:nvPr/>
        </p:nvSpPr>
        <p:spPr>
          <a:xfrm>
            <a:off x="12056271" y="6982297"/>
            <a:ext cx="1766962" cy="422239"/>
          </a:xfrm>
          <a:prstGeom prst="rect">
            <a:avLst/>
          </a:prstGeom>
        </p:spPr>
        <p:txBody>
          <a:bodyPr lIns="0" tIns="0" rIns="0" bIns="0" rtlCol="0" anchor="t">
            <a:spAutoFit/>
          </a:bodyPr>
          <a:lstStyle/>
          <a:p>
            <a:pPr algn="ctr">
              <a:lnSpc>
                <a:spcPts val="3499"/>
              </a:lnSpc>
            </a:pPr>
            <a:r>
              <a:rPr lang="en-US" sz="2499">
                <a:solidFill>
                  <a:srgbClr val="004F59"/>
                </a:solidFill>
                <a:latin typeface="Roboto"/>
                <a:ea typeface="Roboto"/>
                <a:cs typeface="Roboto"/>
                <a:sym typeface="Roboto"/>
              </a:rPr>
              <a:t>n=86 minors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29</a:t>
            </a:r>
          </a:p>
        </p:txBody>
      </p:sp>
      <p:sp>
        <p:nvSpPr>
          <p:cNvPr id="11" name="Freeform 11"/>
          <p:cNvSpPr/>
          <p:nvPr/>
        </p:nvSpPr>
        <p:spPr>
          <a:xfrm>
            <a:off x="14659660"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3"/>
            <a:stretch>
              <a:fillRect l="-24906" r="-1769"/>
            </a:stretch>
          </a:blipFill>
        </p:spPr>
        <p:txBody>
          <a:bodyPr/>
          <a:lstStyle/>
          <a:p>
            <a:endParaRPr lang="en-US"/>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262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a:t>
            </a:r>
          </a:p>
        </p:txBody>
      </p:sp>
      <p:grpSp>
        <p:nvGrpSpPr>
          <p:cNvPr id="6" name="Group 6"/>
          <p:cNvGrpSpPr/>
          <p:nvPr/>
        </p:nvGrpSpPr>
        <p:grpSpPr>
          <a:xfrm>
            <a:off x="1480713" y="3019805"/>
            <a:ext cx="8313886" cy="904943"/>
            <a:chOff x="0" y="0"/>
            <a:chExt cx="2189665" cy="238339"/>
          </a:xfrm>
        </p:grpSpPr>
        <p:sp>
          <p:nvSpPr>
            <p:cNvPr id="7" name="Freeform 7"/>
            <p:cNvSpPr/>
            <p:nvPr/>
          </p:nvSpPr>
          <p:spPr>
            <a:xfrm>
              <a:off x="0" y="0"/>
              <a:ext cx="2189665" cy="238339"/>
            </a:xfrm>
            <a:custGeom>
              <a:avLst/>
              <a:gdLst/>
              <a:ahLst/>
              <a:cxnLst/>
              <a:rect l="l" t="t" r="r" b="b"/>
              <a:pathLst>
                <a:path w="2189665" h="238339">
                  <a:moveTo>
                    <a:pt x="0" y="0"/>
                  </a:moveTo>
                  <a:lnTo>
                    <a:pt x="2189665" y="0"/>
                  </a:lnTo>
                  <a:lnTo>
                    <a:pt x="2189665"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2189665"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99496" y="3038851"/>
            <a:ext cx="839517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Study Results Can Vary</a:t>
            </a:r>
          </a:p>
        </p:txBody>
      </p:sp>
      <p:sp>
        <p:nvSpPr>
          <p:cNvPr id="10" name="TextBox 10"/>
          <p:cNvSpPr txBox="1"/>
          <p:nvPr/>
        </p:nvSpPr>
        <p:spPr>
          <a:xfrm>
            <a:off x="1480713" y="4141245"/>
            <a:ext cx="14679941" cy="376872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Some crimes are never reported, making it hard to reveal the entire issue.</a:t>
            </a:r>
          </a:p>
          <a:p>
            <a:pPr algn="l">
              <a:lnSpc>
                <a:spcPts val="3200"/>
              </a:lnSpc>
            </a:pPr>
            <a:endParaRPr lang="en-US" sz="4250" b="1">
              <a:solidFill>
                <a:srgbClr val="004F59"/>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Studies collect information in different ways, leading to different results.</a:t>
            </a:r>
          </a:p>
          <a:p>
            <a:pPr algn="l">
              <a:lnSpc>
                <a:spcPts val="3200"/>
              </a:lnSpc>
            </a:pPr>
            <a:endParaRPr lang="en-US" sz="4250" b="1">
              <a:solidFill>
                <a:srgbClr val="004F59"/>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Small studies may not represent everyone. </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303030"/>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028700" y="904875"/>
            <a:ext cx="10325530" cy="1094741"/>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id="8" name="TextBox 8"/>
          <p:cNvSpPr txBox="1"/>
          <p:nvPr/>
        </p:nvSpPr>
        <p:spPr>
          <a:xfrm>
            <a:off x="3403662" y="4718186"/>
            <a:ext cx="11730024" cy="3187700"/>
          </a:xfrm>
          <a:prstGeom prst="rect">
            <a:avLst/>
          </a:prstGeom>
        </p:spPr>
        <p:txBody>
          <a:bodyPr lIns="0" tIns="0" rIns="0" bIns="0" rtlCol="0" anchor="t">
            <a:spAutoFit/>
          </a:bodyPr>
          <a:lstStyle/>
          <a:p>
            <a:pPr algn="l">
              <a:lnSpc>
                <a:spcPts val="6399"/>
              </a:lnSpc>
            </a:pPr>
            <a:r>
              <a:rPr lang="en-US" sz="3999" b="1">
                <a:solidFill>
                  <a:srgbClr val="FBFDFD"/>
                </a:solidFill>
                <a:latin typeface="Roboto Bold"/>
                <a:ea typeface="Roboto Bold"/>
                <a:cs typeface="Roboto Bold"/>
                <a:sym typeface="Roboto Bold"/>
              </a:rPr>
              <a:t>A) 12%</a:t>
            </a:r>
          </a:p>
          <a:p>
            <a:pPr algn="l">
              <a:lnSpc>
                <a:spcPts val="6399"/>
              </a:lnSpc>
            </a:pPr>
            <a:r>
              <a:rPr lang="en-US" sz="3999" b="1">
                <a:solidFill>
                  <a:srgbClr val="FBFDFD"/>
                </a:solidFill>
                <a:latin typeface="Roboto Bold"/>
                <a:ea typeface="Roboto Bold"/>
                <a:cs typeface="Roboto Bold"/>
                <a:sym typeface="Roboto Bold"/>
              </a:rPr>
              <a:t>B) 22%</a:t>
            </a:r>
          </a:p>
          <a:p>
            <a:pPr algn="l">
              <a:lnSpc>
                <a:spcPts val="6399"/>
              </a:lnSpc>
            </a:pPr>
            <a:r>
              <a:rPr lang="en-US" sz="3999" b="1">
                <a:solidFill>
                  <a:srgbClr val="FBFDFD"/>
                </a:solidFill>
                <a:latin typeface="Roboto Bold"/>
                <a:ea typeface="Roboto Bold"/>
                <a:cs typeface="Roboto Bold"/>
                <a:sym typeface="Roboto Bold"/>
              </a:rPr>
              <a:t>C) 32%</a:t>
            </a:r>
          </a:p>
          <a:p>
            <a:pPr algn="l">
              <a:lnSpc>
                <a:spcPts val="6399"/>
              </a:lnSpc>
            </a:pPr>
            <a:r>
              <a:rPr lang="en-US" sz="3999" b="1">
                <a:solidFill>
                  <a:srgbClr val="FBFDFD"/>
                </a:solidFill>
                <a:latin typeface="Roboto Bold"/>
                <a:ea typeface="Roboto Bold"/>
                <a:cs typeface="Roboto Bold"/>
                <a:sym typeface="Roboto Bold"/>
              </a:rPr>
              <a:t>D) 42%</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30</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3009441" y="3476482"/>
            <a:ext cx="12541829" cy="1619250"/>
          </a:xfrm>
          <a:prstGeom prst="rect">
            <a:avLst/>
          </a:prstGeom>
        </p:spPr>
        <p:txBody>
          <a:bodyPr lIns="0" tIns="0" rIns="0" bIns="0" rtlCol="0" anchor="t">
            <a:spAutoFit/>
          </a:bodyPr>
          <a:lstStyle/>
          <a:p>
            <a:pPr algn="l">
              <a:lnSpc>
                <a:spcPts val="4200"/>
              </a:lnSpc>
            </a:pPr>
            <a:r>
              <a:rPr lang="en-US" sz="3500">
                <a:solidFill>
                  <a:srgbClr val="FFFFFF"/>
                </a:solidFill>
                <a:latin typeface="Roboto"/>
                <a:ea typeface="Roboto"/>
                <a:cs typeface="Roboto"/>
                <a:sym typeface="Roboto"/>
              </a:rPr>
              <a:t>What percent of victims said their trafficker gained their trust within one month?</a:t>
            </a:r>
          </a:p>
          <a:p>
            <a:pPr algn="l">
              <a:lnSpc>
                <a:spcPts val="4200"/>
              </a:lnSpc>
            </a:pPr>
            <a:endParaRPr lang="en-US" sz="3500">
              <a:solidFill>
                <a:srgbClr val="FFFFFF"/>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3037404" y="4613411"/>
            <a:ext cx="12096282" cy="190817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42% </a:t>
            </a:r>
            <a:r>
              <a:rPr lang="en-US" sz="5499">
                <a:solidFill>
                  <a:srgbClr val="303030"/>
                </a:solidFill>
                <a:latin typeface="Roboto"/>
                <a:ea typeface="Roboto"/>
                <a:cs typeface="Roboto"/>
                <a:sym typeface="Roboto"/>
              </a:rPr>
              <a:t>of victims said their trafficker gained their trust within on month.</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31</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553853" y="9319297"/>
            <a:ext cx="7140302" cy="207719"/>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Thorn (2018). Survivor Insights: The Role of Technology in Domestic Minor Sex Trafficking, pl. 27. </a:t>
            </a:r>
          </a:p>
        </p:txBody>
      </p:sp>
      <p:sp>
        <p:nvSpPr>
          <p:cNvPr id="11" name="TextBox 11"/>
          <p:cNvSpPr txBox="1"/>
          <p:nvPr/>
        </p:nvSpPr>
        <p:spPr>
          <a:xfrm>
            <a:off x="980285" y="1430861"/>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id="12" name="TextBox 1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MULTIPLE CHOICE: 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799019" y="4059665"/>
            <a:ext cx="9348389" cy="2233231"/>
            <a:chOff x="0" y="0"/>
            <a:chExt cx="2462127" cy="588176"/>
          </a:xfrm>
        </p:grpSpPr>
        <p:sp>
          <p:nvSpPr>
            <p:cNvPr id="7" name="Freeform 7"/>
            <p:cNvSpPr/>
            <p:nvPr/>
          </p:nvSpPr>
          <p:spPr>
            <a:xfrm>
              <a:off x="0" y="0"/>
              <a:ext cx="2462127" cy="588176"/>
            </a:xfrm>
            <a:custGeom>
              <a:avLst/>
              <a:gdLst/>
              <a:ahLst/>
              <a:cxnLst/>
              <a:rect l="l" t="t" r="r" b="b"/>
              <a:pathLst>
                <a:path w="2462127" h="588176">
                  <a:moveTo>
                    <a:pt x="0" y="0"/>
                  </a:moveTo>
                  <a:lnTo>
                    <a:pt x="2462127" y="0"/>
                  </a:lnTo>
                  <a:lnTo>
                    <a:pt x="2462127" y="588176"/>
                  </a:lnTo>
                  <a:lnTo>
                    <a:pt x="0" y="588176"/>
                  </a:lnTo>
                  <a:close/>
                </a:path>
              </a:pathLst>
            </a:custGeom>
            <a:solidFill>
              <a:srgbClr val="303030"/>
            </a:solidFill>
          </p:spPr>
          <p:txBody>
            <a:bodyPr/>
            <a:lstStyle/>
            <a:p>
              <a:endParaRPr lang="en-US"/>
            </a:p>
          </p:txBody>
        </p:sp>
        <p:sp>
          <p:nvSpPr>
            <p:cNvPr id="8" name="TextBox 8"/>
            <p:cNvSpPr txBox="1"/>
            <p:nvPr/>
          </p:nvSpPr>
          <p:spPr>
            <a:xfrm>
              <a:off x="0" y="-9525"/>
              <a:ext cx="2462127" cy="597701"/>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grpSp>
        <p:nvGrpSpPr>
          <p:cNvPr id="12" name="Group 12"/>
          <p:cNvGrpSpPr/>
          <p:nvPr/>
        </p:nvGrpSpPr>
        <p:grpSpPr>
          <a:xfrm>
            <a:off x="12388103" y="1433289"/>
            <a:ext cx="4034117" cy="5055614"/>
            <a:chOff x="0" y="0"/>
            <a:chExt cx="1062483" cy="1331520"/>
          </a:xfrm>
        </p:grpSpPr>
        <p:sp>
          <p:nvSpPr>
            <p:cNvPr id="13" name="Freeform 13"/>
            <p:cNvSpPr/>
            <p:nvPr/>
          </p:nvSpPr>
          <p:spPr>
            <a:xfrm>
              <a:off x="0" y="0"/>
              <a:ext cx="1062483" cy="1331520"/>
            </a:xfrm>
            <a:custGeom>
              <a:avLst/>
              <a:gdLst/>
              <a:ahLst/>
              <a:cxnLst/>
              <a:rect l="l" t="t" r="r" b="b"/>
              <a:pathLst>
                <a:path w="1062483" h="1331520">
                  <a:moveTo>
                    <a:pt x="0" y="0"/>
                  </a:moveTo>
                  <a:lnTo>
                    <a:pt x="1062483" y="0"/>
                  </a:lnTo>
                  <a:lnTo>
                    <a:pt x="1062483" y="1331520"/>
                  </a:lnTo>
                  <a:lnTo>
                    <a:pt x="0" y="1331520"/>
                  </a:lnTo>
                  <a:close/>
                </a:path>
              </a:pathLst>
            </a:custGeom>
            <a:solidFill>
              <a:srgbClr val="FFFFFF"/>
            </a:solidFill>
          </p:spPr>
          <p:txBody>
            <a:bodyPr/>
            <a:lstStyle/>
            <a:p>
              <a:endParaRPr lang="en-US"/>
            </a:p>
          </p:txBody>
        </p:sp>
        <p:sp>
          <p:nvSpPr>
            <p:cNvPr id="14" name="TextBox 14"/>
            <p:cNvSpPr txBox="1"/>
            <p:nvPr/>
          </p:nvSpPr>
          <p:spPr>
            <a:xfrm>
              <a:off x="0" y="-9525"/>
              <a:ext cx="1062483" cy="1341045"/>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2599927" y="1667758"/>
            <a:ext cx="3581533" cy="4543997"/>
          </a:xfrm>
          <a:custGeom>
            <a:avLst/>
            <a:gdLst/>
            <a:ahLst/>
            <a:cxnLst/>
            <a:rect l="l" t="t" r="r" b="b"/>
            <a:pathLst>
              <a:path w="3581533" h="4543997">
                <a:moveTo>
                  <a:pt x="0" y="0"/>
                </a:moveTo>
                <a:lnTo>
                  <a:pt x="3581533" y="0"/>
                </a:lnTo>
                <a:lnTo>
                  <a:pt x="3581533" y="4543997"/>
                </a:lnTo>
                <a:lnTo>
                  <a:pt x="0" y="4543997"/>
                </a:lnTo>
                <a:lnTo>
                  <a:pt x="0" y="0"/>
                </a:lnTo>
                <a:close/>
              </a:path>
            </a:pathLst>
          </a:custGeom>
          <a:blipFill>
            <a:blip r:embed="rId6"/>
            <a:stretch>
              <a:fillRect t="-16675"/>
            </a:stretch>
          </a:blipFill>
        </p:spPr>
        <p:txBody>
          <a:bodyPr/>
          <a:lstStyle/>
          <a:p>
            <a:endParaRPr lang="en-US"/>
          </a:p>
        </p:txBody>
      </p:sp>
      <p:sp>
        <p:nvSpPr>
          <p:cNvPr id="16" name="TextBox 16"/>
          <p:cNvSpPr txBox="1"/>
          <p:nvPr/>
        </p:nvSpPr>
        <p:spPr>
          <a:xfrm>
            <a:off x="945186" y="1250072"/>
            <a:ext cx="20509683"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HIDDEN IN PLAIN SIGHT</a:t>
            </a:r>
          </a:p>
        </p:txBody>
      </p:sp>
      <p:sp>
        <p:nvSpPr>
          <p:cNvPr id="17" name="TextBox 17"/>
          <p:cNvSpPr txBox="1"/>
          <p:nvPr/>
        </p:nvSpPr>
        <p:spPr>
          <a:xfrm>
            <a:off x="2311594" y="4352173"/>
            <a:ext cx="9308327"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can groomers be “hidden in plain sight”? </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32</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87065" y="4691354"/>
            <a:ext cx="16065462" cy="730251"/>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They can appear as </a:t>
            </a:r>
            <a:r>
              <a:rPr lang="en-US" sz="4249" b="1">
                <a:solidFill>
                  <a:srgbClr val="9D1BE3"/>
                </a:solidFill>
                <a:latin typeface="Roboto Bold"/>
                <a:ea typeface="Roboto Bold"/>
                <a:cs typeface="Roboto Bold"/>
                <a:sym typeface="Roboto Bold"/>
              </a:rPr>
              <a:t>trustworthy adults or friends.</a:t>
            </a:r>
          </a:p>
        </p:txBody>
      </p:sp>
      <p:sp>
        <p:nvSpPr>
          <p:cNvPr id="5" name="TextBox 5"/>
          <p:cNvSpPr txBox="1"/>
          <p:nvPr/>
        </p:nvSpPr>
        <p:spPr>
          <a:xfrm>
            <a:off x="945186" y="1250072"/>
            <a:ext cx="11149083"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HIDDEN IN PLAIN SIGHT</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33</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8" name="Group 8"/>
          <p:cNvGrpSpPr/>
          <p:nvPr/>
        </p:nvGrpSpPr>
        <p:grpSpPr>
          <a:xfrm>
            <a:off x="1447543" y="3295831"/>
            <a:ext cx="9390006" cy="913596"/>
            <a:chOff x="0" y="0"/>
            <a:chExt cx="2473088" cy="240618"/>
          </a:xfrm>
        </p:grpSpPr>
        <p:sp>
          <p:nvSpPr>
            <p:cNvPr id="9" name="Freeform 9"/>
            <p:cNvSpPr/>
            <p:nvPr/>
          </p:nvSpPr>
          <p:spPr>
            <a:xfrm>
              <a:off x="0" y="0"/>
              <a:ext cx="2473088" cy="240618"/>
            </a:xfrm>
            <a:custGeom>
              <a:avLst/>
              <a:gdLst/>
              <a:ahLst/>
              <a:cxnLst/>
              <a:rect l="l" t="t" r="r" b="b"/>
              <a:pathLst>
                <a:path w="2473088" h="240618">
                  <a:moveTo>
                    <a:pt x="0" y="0"/>
                  </a:moveTo>
                  <a:lnTo>
                    <a:pt x="2473088" y="0"/>
                  </a:lnTo>
                  <a:lnTo>
                    <a:pt x="2473088" y="240618"/>
                  </a:lnTo>
                  <a:lnTo>
                    <a:pt x="0" y="240618"/>
                  </a:lnTo>
                  <a:close/>
                </a:path>
              </a:pathLst>
            </a:custGeom>
            <a:solidFill>
              <a:srgbClr val="303030"/>
            </a:solidFill>
          </p:spPr>
          <p:txBody>
            <a:bodyPr/>
            <a:lstStyle/>
            <a:p>
              <a:endParaRPr lang="en-US"/>
            </a:p>
          </p:txBody>
        </p:sp>
        <p:sp>
          <p:nvSpPr>
            <p:cNvPr id="10" name="TextBox 10"/>
            <p:cNvSpPr txBox="1"/>
            <p:nvPr/>
          </p:nvSpPr>
          <p:spPr>
            <a:xfrm>
              <a:off x="0" y="-76200"/>
              <a:ext cx="2473088" cy="316818"/>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7065" y="3319204"/>
            <a:ext cx="9050484"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Groomers Often Go Unnotice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87065" y="4691354"/>
            <a:ext cx="16065462" cy="730251"/>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They may hold </a:t>
            </a:r>
            <a:r>
              <a:rPr lang="en-US" sz="4249" b="1">
                <a:solidFill>
                  <a:srgbClr val="9D1BE3"/>
                </a:solidFill>
                <a:latin typeface="Roboto Bold"/>
                <a:ea typeface="Roboto Bold"/>
                <a:cs typeface="Roboto Bold"/>
                <a:sym typeface="Roboto Bold"/>
              </a:rPr>
              <a:t>positions of authority</a:t>
            </a:r>
            <a:r>
              <a:rPr lang="en-US" sz="4249" b="1">
                <a:solidFill>
                  <a:srgbClr val="004F59"/>
                </a:solidFill>
                <a:latin typeface="Roboto Bold"/>
                <a:ea typeface="Roboto Bold"/>
                <a:cs typeface="Roboto Bold"/>
                <a:sym typeface="Roboto Bold"/>
              </a:rPr>
              <a:t>.</a:t>
            </a:r>
          </a:p>
        </p:txBody>
      </p:sp>
      <p:sp>
        <p:nvSpPr>
          <p:cNvPr id="5" name="TextBox 5"/>
          <p:cNvSpPr txBox="1"/>
          <p:nvPr/>
        </p:nvSpPr>
        <p:spPr>
          <a:xfrm>
            <a:off x="945186" y="1250072"/>
            <a:ext cx="11149083"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HIDDEN IN PLAIN SIGHT</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34</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8" name="Group 8"/>
          <p:cNvGrpSpPr/>
          <p:nvPr/>
        </p:nvGrpSpPr>
        <p:grpSpPr>
          <a:xfrm>
            <a:off x="1447543" y="3295831"/>
            <a:ext cx="9390006" cy="913596"/>
            <a:chOff x="0" y="0"/>
            <a:chExt cx="2473088" cy="240618"/>
          </a:xfrm>
        </p:grpSpPr>
        <p:sp>
          <p:nvSpPr>
            <p:cNvPr id="9" name="Freeform 9"/>
            <p:cNvSpPr/>
            <p:nvPr/>
          </p:nvSpPr>
          <p:spPr>
            <a:xfrm>
              <a:off x="0" y="0"/>
              <a:ext cx="2473088" cy="240618"/>
            </a:xfrm>
            <a:custGeom>
              <a:avLst/>
              <a:gdLst/>
              <a:ahLst/>
              <a:cxnLst/>
              <a:rect l="l" t="t" r="r" b="b"/>
              <a:pathLst>
                <a:path w="2473088" h="240618">
                  <a:moveTo>
                    <a:pt x="0" y="0"/>
                  </a:moveTo>
                  <a:lnTo>
                    <a:pt x="2473088" y="0"/>
                  </a:lnTo>
                  <a:lnTo>
                    <a:pt x="2473088" y="240618"/>
                  </a:lnTo>
                  <a:lnTo>
                    <a:pt x="0" y="240618"/>
                  </a:lnTo>
                  <a:close/>
                </a:path>
              </a:pathLst>
            </a:custGeom>
            <a:solidFill>
              <a:srgbClr val="303030"/>
            </a:solidFill>
          </p:spPr>
          <p:txBody>
            <a:bodyPr/>
            <a:lstStyle/>
            <a:p>
              <a:endParaRPr lang="en-US"/>
            </a:p>
          </p:txBody>
        </p:sp>
        <p:sp>
          <p:nvSpPr>
            <p:cNvPr id="10" name="TextBox 10"/>
            <p:cNvSpPr txBox="1"/>
            <p:nvPr/>
          </p:nvSpPr>
          <p:spPr>
            <a:xfrm>
              <a:off x="0" y="-76200"/>
              <a:ext cx="2473088" cy="316818"/>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7065" y="3319204"/>
            <a:ext cx="9050484"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Groomers Often Go Unnotice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87065" y="4691354"/>
            <a:ext cx="16065462" cy="730251"/>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They often </a:t>
            </a:r>
            <a:r>
              <a:rPr lang="en-US" sz="4249" b="1">
                <a:solidFill>
                  <a:srgbClr val="9D1BE3"/>
                </a:solidFill>
                <a:latin typeface="Roboto Bold"/>
                <a:ea typeface="Roboto Bold"/>
                <a:cs typeface="Roboto Bold"/>
                <a:sym typeface="Roboto Bold"/>
              </a:rPr>
              <a:t>already know the young person</a:t>
            </a:r>
            <a:r>
              <a:rPr lang="en-US" sz="4249" b="1">
                <a:solidFill>
                  <a:srgbClr val="004F59"/>
                </a:solidFill>
                <a:latin typeface="Roboto Bold"/>
                <a:ea typeface="Roboto Bold"/>
                <a:cs typeface="Roboto Bold"/>
                <a:sym typeface="Roboto Bold"/>
              </a:rPr>
              <a:t> they target.</a:t>
            </a:r>
          </a:p>
        </p:txBody>
      </p:sp>
      <p:sp>
        <p:nvSpPr>
          <p:cNvPr id="5" name="TextBox 5"/>
          <p:cNvSpPr txBox="1"/>
          <p:nvPr/>
        </p:nvSpPr>
        <p:spPr>
          <a:xfrm>
            <a:off x="945186" y="1250072"/>
            <a:ext cx="11149083"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HIDDEN IN PLAIN SIGHT</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35</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8" name="Group 8"/>
          <p:cNvGrpSpPr/>
          <p:nvPr/>
        </p:nvGrpSpPr>
        <p:grpSpPr>
          <a:xfrm>
            <a:off x="1447543" y="3295831"/>
            <a:ext cx="9390006" cy="913596"/>
            <a:chOff x="0" y="0"/>
            <a:chExt cx="2473088" cy="240618"/>
          </a:xfrm>
        </p:grpSpPr>
        <p:sp>
          <p:nvSpPr>
            <p:cNvPr id="9" name="Freeform 9"/>
            <p:cNvSpPr/>
            <p:nvPr/>
          </p:nvSpPr>
          <p:spPr>
            <a:xfrm>
              <a:off x="0" y="0"/>
              <a:ext cx="2473088" cy="240618"/>
            </a:xfrm>
            <a:custGeom>
              <a:avLst/>
              <a:gdLst/>
              <a:ahLst/>
              <a:cxnLst/>
              <a:rect l="l" t="t" r="r" b="b"/>
              <a:pathLst>
                <a:path w="2473088" h="240618">
                  <a:moveTo>
                    <a:pt x="0" y="0"/>
                  </a:moveTo>
                  <a:lnTo>
                    <a:pt x="2473088" y="0"/>
                  </a:lnTo>
                  <a:lnTo>
                    <a:pt x="2473088" y="240618"/>
                  </a:lnTo>
                  <a:lnTo>
                    <a:pt x="0" y="240618"/>
                  </a:lnTo>
                  <a:close/>
                </a:path>
              </a:pathLst>
            </a:custGeom>
            <a:solidFill>
              <a:srgbClr val="303030"/>
            </a:solidFill>
          </p:spPr>
          <p:txBody>
            <a:bodyPr/>
            <a:lstStyle/>
            <a:p>
              <a:endParaRPr lang="en-US"/>
            </a:p>
          </p:txBody>
        </p:sp>
        <p:sp>
          <p:nvSpPr>
            <p:cNvPr id="10" name="TextBox 10"/>
            <p:cNvSpPr txBox="1"/>
            <p:nvPr/>
          </p:nvSpPr>
          <p:spPr>
            <a:xfrm>
              <a:off x="0" y="-76200"/>
              <a:ext cx="2473088" cy="316818"/>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7065" y="3319204"/>
            <a:ext cx="9050484"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Groomers Often Go Unnotice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87065" y="4691354"/>
            <a:ext cx="16065462" cy="730251"/>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They can earn the </a:t>
            </a:r>
            <a:r>
              <a:rPr lang="en-US" sz="4249" b="1">
                <a:solidFill>
                  <a:srgbClr val="9D1BE3"/>
                </a:solidFill>
                <a:latin typeface="Roboto Bold"/>
                <a:ea typeface="Roboto Bold"/>
                <a:cs typeface="Roboto Bold"/>
                <a:sym typeface="Roboto Bold"/>
              </a:rPr>
              <a:t>trust of parents and other adults.</a:t>
            </a:r>
          </a:p>
        </p:txBody>
      </p:sp>
      <p:sp>
        <p:nvSpPr>
          <p:cNvPr id="5" name="TextBox 5"/>
          <p:cNvSpPr txBox="1"/>
          <p:nvPr/>
        </p:nvSpPr>
        <p:spPr>
          <a:xfrm>
            <a:off x="945186" y="1250072"/>
            <a:ext cx="11149083"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HIDDEN IN PLAIN SIGHT</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36</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8" name="Group 8"/>
          <p:cNvGrpSpPr/>
          <p:nvPr/>
        </p:nvGrpSpPr>
        <p:grpSpPr>
          <a:xfrm>
            <a:off x="1447543" y="3295831"/>
            <a:ext cx="9390006" cy="913596"/>
            <a:chOff x="0" y="0"/>
            <a:chExt cx="2473088" cy="240618"/>
          </a:xfrm>
        </p:grpSpPr>
        <p:sp>
          <p:nvSpPr>
            <p:cNvPr id="9" name="Freeform 9"/>
            <p:cNvSpPr/>
            <p:nvPr/>
          </p:nvSpPr>
          <p:spPr>
            <a:xfrm>
              <a:off x="0" y="0"/>
              <a:ext cx="2473088" cy="240618"/>
            </a:xfrm>
            <a:custGeom>
              <a:avLst/>
              <a:gdLst/>
              <a:ahLst/>
              <a:cxnLst/>
              <a:rect l="l" t="t" r="r" b="b"/>
              <a:pathLst>
                <a:path w="2473088" h="240618">
                  <a:moveTo>
                    <a:pt x="0" y="0"/>
                  </a:moveTo>
                  <a:lnTo>
                    <a:pt x="2473088" y="0"/>
                  </a:lnTo>
                  <a:lnTo>
                    <a:pt x="2473088" y="240618"/>
                  </a:lnTo>
                  <a:lnTo>
                    <a:pt x="0" y="240618"/>
                  </a:lnTo>
                  <a:close/>
                </a:path>
              </a:pathLst>
            </a:custGeom>
            <a:solidFill>
              <a:srgbClr val="303030"/>
            </a:solidFill>
          </p:spPr>
          <p:txBody>
            <a:bodyPr/>
            <a:lstStyle/>
            <a:p>
              <a:endParaRPr lang="en-US"/>
            </a:p>
          </p:txBody>
        </p:sp>
        <p:sp>
          <p:nvSpPr>
            <p:cNvPr id="10" name="TextBox 10"/>
            <p:cNvSpPr txBox="1"/>
            <p:nvPr/>
          </p:nvSpPr>
          <p:spPr>
            <a:xfrm>
              <a:off x="0" y="-76200"/>
              <a:ext cx="2473088" cy="316818"/>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7065" y="3319204"/>
            <a:ext cx="9050484"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Groomers Often Go Unnotice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87065" y="4691354"/>
            <a:ext cx="16065462" cy="730251"/>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Groomers can </a:t>
            </a:r>
            <a:r>
              <a:rPr lang="en-US" sz="4249" b="1">
                <a:solidFill>
                  <a:srgbClr val="9D1BE3"/>
                </a:solidFill>
                <a:latin typeface="Roboto Bold"/>
                <a:ea typeface="Roboto Bold"/>
                <a:cs typeface="Roboto Bold"/>
                <a:sym typeface="Roboto Bold"/>
              </a:rPr>
              <a:t>fool everyone, </a:t>
            </a:r>
            <a:r>
              <a:rPr lang="en-US" sz="4249" b="1">
                <a:solidFill>
                  <a:srgbClr val="004F59"/>
                </a:solidFill>
                <a:latin typeface="Roboto Bold"/>
                <a:ea typeface="Roboto Bold"/>
                <a:cs typeface="Roboto Bold"/>
                <a:sym typeface="Roboto Bold"/>
              </a:rPr>
              <a:t>even an entire community.</a:t>
            </a:r>
          </a:p>
        </p:txBody>
      </p:sp>
      <p:sp>
        <p:nvSpPr>
          <p:cNvPr id="5" name="TextBox 5"/>
          <p:cNvSpPr txBox="1"/>
          <p:nvPr/>
        </p:nvSpPr>
        <p:spPr>
          <a:xfrm>
            <a:off x="945186" y="1250072"/>
            <a:ext cx="11149083"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HIDDEN IN PLAIN SIGHT</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37</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8" name="Group 8"/>
          <p:cNvGrpSpPr/>
          <p:nvPr/>
        </p:nvGrpSpPr>
        <p:grpSpPr>
          <a:xfrm>
            <a:off x="1447543" y="3295831"/>
            <a:ext cx="9390006" cy="913596"/>
            <a:chOff x="0" y="0"/>
            <a:chExt cx="2473088" cy="240618"/>
          </a:xfrm>
        </p:grpSpPr>
        <p:sp>
          <p:nvSpPr>
            <p:cNvPr id="9" name="Freeform 9"/>
            <p:cNvSpPr/>
            <p:nvPr/>
          </p:nvSpPr>
          <p:spPr>
            <a:xfrm>
              <a:off x="0" y="0"/>
              <a:ext cx="2473088" cy="240618"/>
            </a:xfrm>
            <a:custGeom>
              <a:avLst/>
              <a:gdLst/>
              <a:ahLst/>
              <a:cxnLst/>
              <a:rect l="l" t="t" r="r" b="b"/>
              <a:pathLst>
                <a:path w="2473088" h="240618">
                  <a:moveTo>
                    <a:pt x="0" y="0"/>
                  </a:moveTo>
                  <a:lnTo>
                    <a:pt x="2473088" y="0"/>
                  </a:lnTo>
                  <a:lnTo>
                    <a:pt x="2473088" y="240618"/>
                  </a:lnTo>
                  <a:lnTo>
                    <a:pt x="0" y="240618"/>
                  </a:lnTo>
                  <a:close/>
                </a:path>
              </a:pathLst>
            </a:custGeom>
            <a:solidFill>
              <a:srgbClr val="303030"/>
            </a:solidFill>
          </p:spPr>
          <p:txBody>
            <a:bodyPr/>
            <a:lstStyle/>
            <a:p>
              <a:endParaRPr lang="en-US"/>
            </a:p>
          </p:txBody>
        </p:sp>
        <p:sp>
          <p:nvSpPr>
            <p:cNvPr id="10" name="TextBox 10"/>
            <p:cNvSpPr txBox="1"/>
            <p:nvPr/>
          </p:nvSpPr>
          <p:spPr>
            <a:xfrm>
              <a:off x="0" y="-76200"/>
              <a:ext cx="2473088" cy="316818"/>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7065" y="3319204"/>
            <a:ext cx="9050484"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Groomers Often Go Unnotice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GROOMERS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38</a:t>
            </a:r>
          </a:p>
        </p:txBody>
      </p:sp>
      <p:sp>
        <p:nvSpPr>
          <p:cNvPr id="6" name="Freeform 6"/>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3"/>
            <a:stretch>
              <a:fillRect l="-24906" r="-1769"/>
            </a:stretch>
          </a:blipFill>
        </p:spPr>
        <p:txBody>
          <a:bodyPr/>
          <a:lstStyle/>
          <a:p>
            <a:endParaRPr lang="en-US"/>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8" name="Group 8"/>
          <p:cNvGrpSpPr/>
          <p:nvPr/>
        </p:nvGrpSpPr>
        <p:grpSpPr>
          <a:xfrm>
            <a:off x="1480713" y="4742144"/>
            <a:ext cx="12064715" cy="2120161"/>
            <a:chOff x="0" y="0"/>
            <a:chExt cx="3177538" cy="558396"/>
          </a:xfrm>
        </p:grpSpPr>
        <p:sp>
          <p:nvSpPr>
            <p:cNvPr id="9" name="Freeform 9"/>
            <p:cNvSpPr/>
            <p:nvPr/>
          </p:nvSpPr>
          <p:spPr>
            <a:xfrm>
              <a:off x="0" y="0"/>
              <a:ext cx="3177538" cy="558396"/>
            </a:xfrm>
            <a:custGeom>
              <a:avLst/>
              <a:gdLst/>
              <a:ahLst/>
              <a:cxnLst/>
              <a:rect l="l" t="t" r="r" b="b"/>
              <a:pathLst>
                <a:path w="3177538" h="558396">
                  <a:moveTo>
                    <a:pt x="0" y="0"/>
                  </a:moveTo>
                  <a:lnTo>
                    <a:pt x="3177538" y="0"/>
                  </a:lnTo>
                  <a:lnTo>
                    <a:pt x="3177538" y="558396"/>
                  </a:lnTo>
                  <a:lnTo>
                    <a:pt x="0" y="558396"/>
                  </a:lnTo>
                  <a:close/>
                </a:path>
              </a:pathLst>
            </a:custGeom>
            <a:solidFill>
              <a:srgbClr val="303030"/>
            </a:solidFill>
          </p:spPr>
          <p:txBody>
            <a:bodyPr/>
            <a:lstStyle/>
            <a:p>
              <a:endParaRPr lang="en-US"/>
            </a:p>
          </p:txBody>
        </p:sp>
        <p:sp>
          <p:nvSpPr>
            <p:cNvPr id="10" name="TextBox 10"/>
            <p:cNvSpPr txBox="1"/>
            <p:nvPr/>
          </p:nvSpPr>
          <p:spPr>
            <a:xfrm>
              <a:off x="0" y="-9525"/>
              <a:ext cx="3177538" cy="567921"/>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927129" y="4973475"/>
            <a:ext cx="11482531"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 two words, what roles or positions might a groomer hold?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Freeform 6"/>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GROOMERS</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39</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638711" y="3318789"/>
            <a:ext cx="5137962" cy="1006263"/>
            <a:chOff x="0" y="0"/>
            <a:chExt cx="1353208" cy="265024"/>
          </a:xfrm>
        </p:grpSpPr>
        <p:sp>
          <p:nvSpPr>
            <p:cNvPr id="11" name="Freeform 11"/>
            <p:cNvSpPr/>
            <p:nvPr/>
          </p:nvSpPr>
          <p:spPr>
            <a:xfrm>
              <a:off x="0" y="0"/>
              <a:ext cx="1353208" cy="265024"/>
            </a:xfrm>
            <a:custGeom>
              <a:avLst/>
              <a:gdLst/>
              <a:ahLst/>
              <a:cxnLst/>
              <a:rect l="l" t="t" r="r" b="b"/>
              <a:pathLst>
                <a:path w="1353208" h="265024">
                  <a:moveTo>
                    <a:pt x="0" y="0"/>
                  </a:moveTo>
                  <a:lnTo>
                    <a:pt x="1353208" y="0"/>
                  </a:lnTo>
                  <a:lnTo>
                    <a:pt x="1353208" y="265024"/>
                  </a:lnTo>
                  <a:lnTo>
                    <a:pt x="0" y="265024"/>
                  </a:lnTo>
                  <a:close/>
                </a:path>
              </a:pathLst>
            </a:custGeom>
            <a:solidFill>
              <a:srgbClr val="303030"/>
            </a:solidFill>
          </p:spPr>
          <p:txBody>
            <a:bodyPr/>
            <a:lstStyle/>
            <a:p>
              <a:endParaRPr lang="en-US"/>
            </a:p>
          </p:txBody>
        </p:sp>
        <p:sp>
          <p:nvSpPr>
            <p:cNvPr id="12" name="TextBox 12"/>
            <p:cNvSpPr txBox="1"/>
            <p:nvPr/>
          </p:nvSpPr>
          <p:spPr>
            <a:xfrm>
              <a:off x="0" y="-76200"/>
              <a:ext cx="1353208" cy="34122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69954" y="3415676"/>
            <a:ext cx="4706720"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Family Members</a:t>
            </a:r>
          </a:p>
        </p:txBody>
      </p:sp>
      <p:sp>
        <p:nvSpPr>
          <p:cNvPr id="14" name="TextBox 14"/>
          <p:cNvSpPr txBox="1"/>
          <p:nvPr/>
        </p:nvSpPr>
        <p:spPr>
          <a:xfrm>
            <a:off x="1638711" y="4606434"/>
            <a:ext cx="14599188" cy="25177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Parent, Stepparent, Foster Parent</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Aunt or Uncle, Grandparent, Sibling</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Other Relative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a:t>
            </a:r>
          </a:p>
        </p:txBody>
      </p:sp>
      <p:sp>
        <p:nvSpPr>
          <p:cNvPr id="5" name="TextBox 5"/>
          <p:cNvSpPr txBox="1"/>
          <p:nvPr/>
        </p:nvSpPr>
        <p:spPr>
          <a:xfrm>
            <a:off x="1131441" y="1109322"/>
            <a:ext cx="1280157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INTERACTIVE PARTICIPATION</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7" name="Freeform 7"/>
          <p:cNvSpPr/>
          <p:nvPr/>
        </p:nvSpPr>
        <p:spPr>
          <a:xfrm>
            <a:off x="7532229" y="4252833"/>
            <a:ext cx="6189586" cy="4433673"/>
          </a:xfrm>
          <a:custGeom>
            <a:avLst/>
            <a:gdLst/>
            <a:ahLst/>
            <a:cxnLst/>
            <a:rect l="l" t="t" r="r" b="b"/>
            <a:pathLst>
              <a:path w="6189586" h="4433673">
                <a:moveTo>
                  <a:pt x="0" y="0"/>
                </a:moveTo>
                <a:lnTo>
                  <a:pt x="6189586" y="0"/>
                </a:lnTo>
                <a:lnTo>
                  <a:pt x="6189586" y="4433673"/>
                </a:lnTo>
                <a:lnTo>
                  <a:pt x="0" y="4433673"/>
                </a:lnTo>
                <a:lnTo>
                  <a:pt x="0" y="0"/>
                </a:lnTo>
                <a:close/>
              </a:path>
            </a:pathLst>
          </a:custGeom>
          <a:blipFill>
            <a:blip r:embed="rId3"/>
            <a:stretch>
              <a:fillRect t="-22417" b="-17186"/>
            </a:stretch>
          </a:blipFill>
        </p:spPr>
        <p:txBody>
          <a:bodyPr/>
          <a:lstStyle/>
          <a:p>
            <a:endParaRPr lang="en-US"/>
          </a:p>
        </p:txBody>
      </p:sp>
      <p:grpSp>
        <p:nvGrpSpPr>
          <p:cNvPr id="8" name="Group 8"/>
          <p:cNvGrpSpPr/>
          <p:nvPr/>
        </p:nvGrpSpPr>
        <p:grpSpPr>
          <a:xfrm>
            <a:off x="3328672" y="2888981"/>
            <a:ext cx="10393144" cy="904943"/>
            <a:chOff x="0" y="0"/>
            <a:chExt cx="2737289" cy="238339"/>
          </a:xfrm>
        </p:grpSpPr>
        <p:sp>
          <p:nvSpPr>
            <p:cNvPr id="9" name="Freeform 9"/>
            <p:cNvSpPr/>
            <p:nvPr/>
          </p:nvSpPr>
          <p:spPr>
            <a:xfrm>
              <a:off x="0" y="0"/>
              <a:ext cx="2737289" cy="238339"/>
            </a:xfrm>
            <a:custGeom>
              <a:avLst/>
              <a:gdLst/>
              <a:ahLst/>
              <a:cxnLst/>
              <a:rect l="l" t="t" r="r" b="b"/>
              <a:pathLst>
                <a:path w="2737289" h="238339">
                  <a:moveTo>
                    <a:pt x="0" y="0"/>
                  </a:moveTo>
                  <a:lnTo>
                    <a:pt x="2737289" y="0"/>
                  </a:lnTo>
                  <a:lnTo>
                    <a:pt x="2737289"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737289"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3847454" y="2908028"/>
            <a:ext cx="11111874"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Use Slido for Anonymous Questions</a:t>
            </a:r>
          </a:p>
        </p:txBody>
      </p:sp>
      <p:sp>
        <p:nvSpPr>
          <p:cNvPr id="12" name="TextBox 12"/>
          <p:cNvSpPr txBox="1"/>
          <p:nvPr/>
        </p:nvSpPr>
        <p:spPr>
          <a:xfrm>
            <a:off x="3431971" y="4432099"/>
            <a:ext cx="3803915" cy="3489325"/>
          </a:xfrm>
          <a:prstGeom prst="rect">
            <a:avLst/>
          </a:prstGeom>
        </p:spPr>
        <p:txBody>
          <a:bodyPr lIns="0" tIns="0" rIns="0" bIns="0" rtlCol="0" anchor="t">
            <a:spAutoFit/>
          </a:bodyPr>
          <a:lstStyle/>
          <a:p>
            <a:pPr algn="ctr">
              <a:lnSpc>
                <a:spcPts val="3499"/>
              </a:lnSpc>
            </a:pPr>
            <a:r>
              <a:rPr lang="en-US" sz="2499" b="1" spc="107">
                <a:solidFill>
                  <a:srgbClr val="000000"/>
                </a:solidFill>
                <a:latin typeface="Roboto Bold"/>
                <a:ea typeface="Roboto Bold"/>
                <a:cs typeface="Roboto Bold"/>
                <a:sym typeface="Roboto Bold"/>
              </a:rPr>
              <a:t>Presenter Instruction</a:t>
            </a:r>
          </a:p>
          <a:p>
            <a:pPr algn="ctr">
              <a:lnSpc>
                <a:spcPts val="3499"/>
              </a:lnSpc>
            </a:pPr>
            <a:r>
              <a:rPr lang="en-US" sz="2499" spc="107">
                <a:solidFill>
                  <a:srgbClr val="000000"/>
                </a:solidFill>
                <a:latin typeface="Roboto"/>
                <a:ea typeface="Roboto"/>
                <a:cs typeface="Roboto"/>
                <a:sym typeface="Roboto"/>
              </a:rPr>
              <a:t>After setting up Slido for this lesson, add the assigned access code or QR code to this slide so participants can join at Slido.com using their computers or phones.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Freeform 6"/>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GROOMERS</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40</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0" name="TextBox 10"/>
          <p:cNvSpPr txBox="1"/>
          <p:nvPr/>
        </p:nvSpPr>
        <p:spPr>
          <a:xfrm>
            <a:off x="1638711" y="4587359"/>
            <a:ext cx="5302681" cy="33750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Teacher</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Coach</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Counselor</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School Staff</a:t>
            </a:r>
          </a:p>
        </p:txBody>
      </p:sp>
      <p:grpSp>
        <p:nvGrpSpPr>
          <p:cNvPr id="11" name="Group 11"/>
          <p:cNvGrpSpPr/>
          <p:nvPr/>
        </p:nvGrpSpPr>
        <p:grpSpPr>
          <a:xfrm>
            <a:off x="1638711" y="3321565"/>
            <a:ext cx="10372571" cy="977366"/>
            <a:chOff x="0" y="0"/>
            <a:chExt cx="2731871" cy="257413"/>
          </a:xfrm>
        </p:grpSpPr>
        <p:sp>
          <p:nvSpPr>
            <p:cNvPr id="12" name="Freeform 12"/>
            <p:cNvSpPr/>
            <p:nvPr/>
          </p:nvSpPr>
          <p:spPr>
            <a:xfrm>
              <a:off x="0" y="0"/>
              <a:ext cx="2731871" cy="257413"/>
            </a:xfrm>
            <a:custGeom>
              <a:avLst/>
              <a:gdLst/>
              <a:ahLst/>
              <a:cxnLst/>
              <a:rect l="l" t="t" r="r" b="b"/>
              <a:pathLst>
                <a:path w="2731871" h="257413">
                  <a:moveTo>
                    <a:pt x="0" y="0"/>
                  </a:moveTo>
                  <a:lnTo>
                    <a:pt x="2731871" y="0"/>
                  </a:lnTo>
                  <a:lnTo>
                    <a:pt x="2731871" y="257413"/>
                  </a:lnTo>
                  <a:lnTo>
                    <a:pt x="0" y="257413"/>
                  </a:lnTo>
                  <a:close/>
                </a:path>
              </a:pathLst>
            </a:custGeom>
            <a:solidFill>
              <a:srgbClr val="303030"/>
            </a:solidFill>
          </p:spPr>
          <p:txBody>
            <a:bodyPr/>
            <a:lstStyle/>
            <a:p>
              <a:endParaRPr lang="en-US"/>
            </a:p>
          </p:txBody>
        </p:sp>
        <p:sp>
          <p:nvSpPr>
            <p:cNvPr id="13" name="TextBox 13"/>
            <p:cNvSpPr txBox="1"/>
            <p:nvPr/>
          </p:nvSpPr>
          <p:spPr>
            <a:xfrm>
              <a:off x="0" y="-76200"/>
              <a:ext cx="2731871" cy="333613"/>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021365" y="3376823"/>
            <a:ext cx="10388589"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Trusted Adult or Community Member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Freeform 6"/>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GROOMERS</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41</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0" name="TextBox 10"/>
          <p:cNvSpPr txBox="1"/>
          <p:nvPr/>
        </p:nvSpPr>
        <p:spPr>
          <a:xfrm>
            <a:off x="1638711" y="4587359"/>
            <a:ext cx="5302681" cy="33750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Teacher</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Coach</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Counselor</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School Staff</a:t>
            </a:r>
          </a:p>
        </p:txBody>
      </p:sp>
      <p:sp>
        <p:nvSpPr>
          <p:cNvPr id="11" name="TextBox 11"/>
          <p:cNvSpPr txBox="1"/>
          <p:nvPr/>
        </p:nvSpPr>
        <p:spPr>
          <a:xfrm>
            <a:off x="6134545" y="4587359"/>
            <a:ext cx="6344389" cy="33750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Religious Leader</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Employer or Boss</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Police Officer</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Doctor / Dentist</a:t>
            </a:r>
          </a:p>
        </p:txBody>
      </p:sp>
      <p:grpSp>
        <p:nvGrpSpPr>
          <p:cNvPr id="12" name="Group 12"/>
          <p:cNvGrpSpPr/>
          <p:nvPr/>
        </p:nvGrpSpPr>
        <p:grpSpPr>
          <a:xfrm>
            <a:off x="1638711" y="3321565"/>
            <a:ext cx="10372571" cy="977366"/>
            <a:chOff x="0" y="0"/>
            <a:chExt cx="2731871" cy="257413"/>
          </a:xfrm>
        </p:grpSpPr>
        <p:sp>
          <p:nvSpPr>
            <p:cNvPr id="13" name="Freeform 13"/>
            <p:cNvSpPr/>
            <p:nvPr/>
          </p:nvSpPr>
          <p:spPr>
            <a:xfrm>
              <a:off x="0" y="0"/>
              <a:ext cx="2731871" cy="257413"/>
            </a:xfrm>
            <a:custGeom>
              <a:avLst/>
              <a:gdLst/>
              <a:ahLst/>
              <a:cxnLst/>
              <a:rect l="l" t="t" r="r" b="b"/>
              <a:pathLst>
                <a:path w="2731871" h="257413">
                  <a:moveTo>
                    <a:pt x="0" y="0"/>
                  </a:moveTo>
                  <a:lnTo>
                    <a:pt x="2731871" y="0"/>
                  </a:lnTo>
                  <a:lnTo>
                    <a:pt x="2731871" y="257413"/>
                  </a:lnTo>
                  <a:lnTo>
                    <a:pt x="0" y="257413"/>
                  </a:lnTo>
                  <a:close/>
                </a:path>
              </a:pathLst>
            </a:custGeom>
            <a:solidFill>
              <a:srgbClr val="303030"/>
            </a:solidFill>
          </p:spPr>
          <p:txBody>
            <a:bodyPr/>
            <a:lstStyle/>
            <a:p>
              <a:endParaRPr lang="en-US"/>
            </a:p>
          </p:txBody>
        </p:sp>
        <p:sp>
          <p:nvSpPr>
            <p:cNvPr id="14" name="TextBox 14"/>
            <p:cNvSpPr txBox="1"/>
            <p:nvPr/>
          </p:nvSpPr>
          <p:spPr>
            <a:xfrm>
              <a:off x="0" y="-76200"/>
              <a:ext cx="2731871" cy="333613"/>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2021365" y="3376823"/>
            <a:ext cx="10388589"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Trusted Adult or Community Member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Freeform 6"/>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GROOMERS</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42</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629079" y="3324414"/>
            <a:ext cx="7932796" cy="1006263"/>
            <a:chOff x="0" y="0"/>
            <a:chExt cx="2089296" cy="265024"/>
          </a:xfrm>
        </p:grpSpPr>
        <p:sp>
          <p:nvSpPr>
            <p:cNvPr id="11" name="Freeform 11"/>
            <p:cNvSpPr/>
            <p:nvPr/>
          </p:nvSpPr>
          <p:spPr>
            <a:xfrm>
              <a:off x="0" y="0"/>
              <a:ext cx="2089296" cy="265024"/>
            </a:xfrm>
            <a:custGeom>
              <a:avLst/>
              <a:gdLst/>
              <a:ahLst/>
              <a:cxnLst/>
              <a:rect l="l" t="t" r="r" b="b"/>
              <a:pathLst>
                <a:path w="2089296" h="265024">
                  <a:moveTo>
                    <a:pt x="0" y="0"/>
                  </a:moveTo>
                  <a:lnTo>
                    <a:pt x="2089296" y="0"/>
                  </a:lnTo>
                  <a:lnTo>
                    <a:pt x="2089296" y="265024"/>
                  </a:lnTo>
                  <a:lnTo>
                    <a:pt x="0" y="265024"/>
                  </a:lnTo>
                  <a:close/>
                </a:path>
              </a:pathLst>
            </a:custGeom>
            <a:solidFill>
              <a:srgbClr val="303030"/>
            </a:solidFill>
          </p:spPr>
          <p:txBody>
            <a:bodyPr/>
            <a:lstStyle/>
            <a:p>
              <a:endParaRPr lang="en-US"/>
            </a:p>
          </p:txBody>
        </p:sp>
        <p:sp>
          <p:nvSpPr>
            <p:cNvPr id="12" name="TextBox 12"/>
            <p:cNvSpPr txBox="1"/>
            <p:nvPr/>
          </p:nvSpPr>
          <p:spPr>
            <a:xfrm>
              <a:off x="0" y="-76200"/>
              <a:ext cx="2089296" cy="34122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50689" y="3394121"/>
            <a:ext cx="7511186"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Peer or Other Relationships</a:t>
            </a:r>
          </a:p>
        </p:txBody>
      </p:sp>
      <p:sp>
        <p:nvSpPr>
          <p:cNvPr id="14" name="TextBox 14"/>
          <p:cNvSpPr txBox="1"/>
          <p:nvPr/>
        </p:nvSpPr>
        <p:spPr>
          <a:xfrm>
            <a:off x="1629079" y="4619105"/>
            <a:ext cx="8330554" cy="25177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Friend</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Romantic Partner</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Older Teen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Freeform 6"/>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GROOMERS</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43</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629079" y="3324414"/>
            <a:ext cx="7932796" cy="1006263"/>
            <a:chOff x="0" y="0"/>
            <a:chExt cx="2089296" cy="265024"/>
          </a:xfrm>
        </p:grpSpPr>
        <p:sp>
          <p:nvSpPr>
            <p:cNvPr id="11" name="Freeform 11"/>
            <p:cNvSpPr/>
            <p:nvPr/>
          </p:nvSpPr>
          <p:spPr>
            <a:xfrm>
              <a:off x="0" y="0"/>
              <a:ext cx="2089296" cy="265024"/>
            </a:xfrm>
            <a:custGeom>
              <a:avLst/>
              <a:gdLst/>
              <a:ahLst/>
              <a:cxnLst/>
              <a:rect l="l" t="t" r="r" b="b"/>
              <a:pathLst>
                <a:path w="2089296" h="265024">
                  <a:moveTo>
                    <a:pt x="0" y="0"/>
                  </a:moveTo>
                  <a:lnTo>
                    <a:pt x="2089296" y="0"/>
                  </a:lnTo>
                  <a:lnTo>
                    <a:pt x="2089296" y="265024"/>
                  </a:lnTo>
                  <a:lnTo>
                    <a:pt x="0" y="265024"/>
                  </a:lnTo>
                  <a:close/>
                </a:path>
              </a:pathLst>
            </a:custGeom>
            <a:solidFill>
              <a:srgbClr val="303030"/>
            </a:solidFill>
          </p:spPr>
          <p:txBody>
            <a:bodyPr/>
            <a:lstStyle/>
            <a:p>
              <a:endParaRPr lang="en-US"/>
            </a:p>
          </p:txBody>
        </p:sp>
        <p:sp>
          <p:nvSpPr>
            <p:cNvPr id="12" name="TextBox 12"/>
            <p:cNvSpPr txBox="1"/>
            <p:nvPr/>
          </p:nvSpPr>
          <p:spPr>
            <a:xfrm>
              <a:off x="0" y="-76200"/>
              <a:ext cx="2089296" cy="34122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50689" y="3394121"/>
            <a:ext cx="7511186"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Peer or Other Relationships</a:t>
            </a:r>
          </a:p>
        </p:txBody>
      </p:sp>
      <p:sp>
        <p:nvSpPr>
          <p:cNvPr id="14" name="TextBox 14"/>
          <p:cNvSpPr txBox="1"/>
          <p:nvPr/>
        </p:nvSpPr>
        <p:spPr>
          <a:xfrm>
            <a:off x="1629079" y="4619105"/>
            <a:ext cx="8330554" cy="25177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Friend</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Romantic Partner</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Older Teen</a:t>
            </a:r>
          </a:p>
        </p:txBody>
      </p:sp>
      <p:sp>
        <p:nvSpPr>
          <p:cNvPr id="15" name="TextBox 15"/>
          <p:cNvSpPr txBox="1"/>
          <p:nvPr/>
        </p:nvSpPr>
        <p:spPr>
          <a:xfrm>
            <a:off x="7363957" y="4619105"/>
            <a:ext cx="8330554" cy="25177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Classmate</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Neighbor</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Acquaintance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Freeform 6"/>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GROOMERS</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44</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716149" y="3323621"/>
            <a:ext cx="3814221" cy="977366"/>
            <a:chOff x="0" y="0"/>
            <a:chExt cx="1004568" cy="257413"/>
          </a:xfrm>
        </p:grpSpPr>
        <p:sp>
          <p:nvSpPr>
            <p:cNvPr id="11" name="Freeform 11"/>
            <p:cNvSpPr/>
            <p:nvPr/>
          </p:nvSpPr>
          <p:spPr>
            <a:xfrm>
              <a:off x="0" y="0"/>
              <a:ext cx="1004568" cy="257413"/>
            </a:xfrm>
            <a:custGeom>
              <a:avLst/>
              <a:gdLst/>
              <a:ahLst/>
              <a:cxnLst/>
              <a:rect l="l" t="t" r="r" b="b"/>
              <a:pathLst>
                <a:path w="1004568" h="257413">
                  <a:moveTo>
                    <a:pt x="0" y="0"/>
                  </a:moveTo>
                  <a:lnTo>
                    <a:pt x="1004568" y="0"/>
                  </a:lnTo>
                  <a:lnTo>
                    <a:pt x="1004568" y="257413"/>
                  </a:lnTo>
                  <a:lnTo>
                    <a:pt x="0" y="257413"/>
                  </a:lnTo>
                  <a:close/>
                </a:path>
              </a:pathLst>
            </a:custGeom>
            <a:solidFill>
              <a:srgbClr val="303030"/>
            </a:solidFill>
          </p:spPr>
          <p:txBody>
            <a:bodyPr/>
            <a:lstStyle/>
            <a:p>
              <a:endParaRPr lang="en-US"/>
            </a:p>
          </p:txBody>
        </p:sp>
        <p:sp>
          <p:nvSpPr>
            <p:cNvPr id="12" name="TextBox 12"/>
            <p:cNvSpPr txBox="1"/>
            <p:nvPr/>
          </p:nvSpPr>
          <p:spPr>
            <a:xfrm>
              <a:off x="0" y="-76200"/>
              <a:ext cx="1004568" cy="333613"/>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212677" y="3378879"/>
            <a:ext cx="2821164"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Stranger</a:t>
            </a:r>
          </a:p>
        </p:txBody>
      </p:sp>
      <p:sp>
        <p:nvSpPr>
          <p:cNvPr id="14" name="TextBox 14"/>
          <p:cNvSpPr txBox="1"/>
          <p:nvPr/>
        </p:nvSpPr>
        <p:spPr>
          <a:xfrm>
            <a:off x="1624417" y="4618847"/>
            <a:ext cx="7083192"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Online Connection</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Someone Unknown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2017780" y="4536816"/>
            <a:ext cx="14869911"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Someone met online whose true identity and intentions cannot be verified or confirmed. </a:t>
            </a:r>
          </a:p>
        </p:txBody>
      </p:sp>
      <p:grpSp>
        <p:nvGrpSpPr>
          <p:cNvPr id="7" name="Group 7"/>
          <p:cNvGrpSpPr/>
          <p:nvPr/>
        </p:nvGrpSpPr>
        <p:grpSpPr>
          <a:xfrm>
            <a:off x="1965967" y="3624926"/>
            <a:ext cx="8347555" cy="904943"/>
            <a:chOff x="0" y="0"/>
            <a:chExt cx="2198533" cy="238339"/>
          </a:xfrm>
        </p:grpSpPr>
        <p:sp>
          <p:nvSpPr>
            <p:cNvPr id="8" name="Freeform 8"/>
            <p:cNvSpPr/>
            <p:nvPr/>
          </p:nvSpPr>
          <p:spPr>
            <a:xfrm>
              <a:off x="0" y="0"/>
              <a:ext cx="2198533" cy="238339"/>
            </a:xfrm>
            <a:custGeom>
              <a:avLst/>
              <a:gdLst/>
              <a:ahLst/>
              <a:cxnLst/>
              <a:rect l="l" t="t" r="r" b="b"/>
              <a:pathLst>
                <a:path w="2198533" h="238339">
                  <a:moveTo>
                    <a:pt x="0" y="0"/>
                  </a:moveTo>
                  <a:lnTo>
                    <a:pt x="2198533" y="0"/>
                  </a:lnTo>
                  <a:lnTo>
                    <a:pt x="2198533"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2198533"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288412" y="3529676"/>
            <a:ext cx="8430863"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‘VIRTUAL’ STRANGER</a:t>
            </a:r>
          </a:p>
        </p:txBody>
      </p:sp>
      <p:sp>
        <p:nvSpPr>
          <p:cNvPr id="11" name="TextBox 11"/>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45</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2159" y="485786"/>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131441" y="4891102"/>
            <a:ext cx="15270523" cy="1836228"/>
            <a:chOff x="0" y="0"/>
            <a:chExt cx="4021866" cy="483616"/>
          </a:xfrm>
        </p:grpSpPr>
        <p:sp>
          <p:nvSpPr>
            <p:cNvPr id="5" name="Freeform 5"/>
            <p:cNvSpPr/>
            <p:nvPr/>
          </p:nvSpPr>
          <p:spPr>
            <a:xfrm>
              <a:off x="0" y="0"/>
              <a:ext cx="4021866" cy="483616"/>
            </a:xfrm>
            <a:custGeom>
              <a:avLst/>
              <a:gdLst/>
              <a:ahLst/>
              <a:cxnLst/>
              <a:rect l="l" t="t" r="r" b="b"/>
              <a:pathLst>
                <a:path w="4021866" h="483616">
                  <a:moveTo>
                    <a:pt x="0" y="0"/>
                  </a:moveTo>
                  <a:lnTo>
                    <a:pt x="4021866" y="0"/>
                  </a:lnTo>
                  <a:lnTo>
                    <a:pt x="4021866" y="483616"/>
                  </a:lnTo>
                  <a:lnTo>
                    <a:pt x="0" y="483616"/>
                  </a:lnTo>
                  <a:close/>
                </a:path>
              </a:pathLst>
            </a:custGeom>
            <a:solidFill>
              <a:srgbClr val="303030"/>
            </a:solidFill>
          </p:spPr>
          <p:txBody>
            <a:bodyPr/>
            <a:lstStyle/>
            <a:p>
              <a:endParaRPr lang="en-US"/>
            </a:p>
          </p:txBody>
        </p:sp>
        <p:sp>
          <p:nvSpPr>
            <p:cNvPr id="6" name="TextBox 6"/>
            <p:cNvSpPr txBox="1"/>
            <p:nvPr/>
          </p:nvSpPr>
          <p:spPr>
            <a:xfrm>
              <a:off x="0" y="-9525"/>
              <a:ext cx="4021866" cy="49314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437535" y="4958501"/>
            <a:ext cx="14964428"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percent of minors (ages 9 to 17) reported connecting online with adults they don’t know in person?</a:t>
            </a:r>
          </a:p>
        </p:txBody>
      </p:sp>
      <p:sp>
        <p:nvSpPr>
          <p:cNvPr id="8" name="TextBox 8"/>
          <p:cNvSpPr txBox="1"/>
          <p:nvPr/>
        </p:nvSpPr>
        <p:spPr>
          <a:xfrm>
            <a:off x="12107151" y="9067699"/>
            <a:ext cx="2951192" cy="422222"/>
          </a:xfrm>
          <a:prstGeom prst="rect">
            <a:avLst/>
          </a:prstGeom>
        </p:spPr>
        <p:txBody>
          <a:bodyPr lIns="0" tIns="0" rIns="0" bIns="0" rtlCol="0" anchor="t">
            <a:spAutoFit/>
          </a:bodyPr>
          <a:lstStyle/>
          <a:p>
            <a:pPr algn="ctr">
              <a:lnSpc>
                <a:spcPts val="3499"/>
              </a:lnSpc>
            </a:pPr>
            <a:r>
              <a:rPr lang="en-US" sz="2499">
                <a:solidFill>
                  <a:srgbClr val="004F59"/>
                </a:solidFill>
                <a:latin typeface="Roboto"/>
                <a:ea typeface="Roboto"/>
                <a:cs typeface="Roboto"/>
                <a:sym typeface="Roboto"/>
              </a:rPr>
              <a:t>n=1,200 minors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46</a:t>
            </a:r>
          </a:p>
        </p:txBody>
      </p:sp>
      <p:sp>
        <p:nvSpPr>
          <p:cNvPr id="10" name="TextBox 10"/>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VIRTUAL STRANGER</a:t>
            </a:r>
          </a:p>
        </p:txBody>
      </p:sp>
      <p:sp>
        <p:nvSpPr>
          <p:cNvPr id="11" name="Freeform 11"/>
          <p:cNvSpPr/>
          <p:nvPr/>
        </p:nvSpPr>
        <p:spPr>
          <a:xfrm>
            <a:off x="15224325" y="952594"/>
            <a:ext cx="2785803" cy="3528933"/>
          </a:xfrm>
          <a:custGeom>
            <a:avLst/>
            <a:gdLst/>
            <a:ahLst/>
            <a:cxnLst/>
            <a:rect l="l" t="t" r="r" b="b"/>
            <a:pathLst>
              <a:path w="2785803" h="3528933">
                <a:moveTo>
                  <a:pt x="0" y="0"/>
                </a:moveTo>
                <a:lnTo>
                  <a:pt x="2785803" y="0"/>
                </a:lnTo>
                <a:lnTo>
                  <a:pt x="2785803" y="3528933"/>
                </a:lnTo>
                <a:lnTo>
                  <a:pt x="0" y="3528933"/>
                </a:lnTo>
                <a:lnTo>
                  <a:pt x="0" y="0"/>
                </a:lnTo>
                <a:close/>
              </a:path>
            </a:pathLst>
          </a:custGeom>
          <a:blipFill>
            <a:blip r:embed="rId3"/>
            <a:stretch>
              <a:fillRect l="-24906" r="-1769"/>
            </a:stretch>
          </a:blipFill>
        </p:spPr>
        <p:txBody>
          <a:bodyPr/>
          <a:lstStyle/>
          <a:p>
            <a:endParaRPr lang="en-US"/>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303030"/>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028700" y="904875"/>
            <a:ext cx="10325530" cy="1094741"/>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id="8" name="TextBox 8"/>
          <p:cNvSpPr txBox="1"/>
          <p:nvPr/>
        </p:nvSpPr>
        <p:spPr>
          <a:xfrm>
            <a:off x="3403662" y="4718186"/>
            <a:ext cx="11730024" cy="3187700"/>
          </a:xfrm>
          <a:prstGeom prst="rect">
            <a:avLst/>
          </a:prstGeom>
        </p:spPr>
        <p:txBody>
          <a:bodyPr lIns="0" tIns="0" rIns="0" bIns="0" rtlCol="0" anchor="t">
            <a:spAutoFit/>
          </a:bodyPr>
          <a:lstStyle/>
          <a:p>
            <a:pPr algn="l">
              <a:lnSpc>
                <a:spcPts val="6399"/>
              </a:lnSpc>
            </a:pPr>
            <a:r>
              <a:rPr lang="en-US" sz="3999" b="1">
                <a:solidFill>
                  <a:srgbClr val="FBFDFD"/>
                </a:solidFill>
                <a:latin typeface="Roboto Bold"/>
                <a:ea typeface="Roboto Bold"/>
                <a:cs typeface="Roboto Bold"/>
                <a:sym typeface="Roboto Bold"/>
              </a:rPr>
              <a:t>A) 22%</a:t>
            </a:r>
          </a:p>
          <a:p>
            <a:pPr algn="l">
              <a:lnSpc>
                <a:spcPts val="6399"/>
              </a:lnSpc>
            </a:pPr>
            <a:r>
              <a:rPr lang="en-US" sz="3999" b="1">
                <a:solidFill>
                  <a:srgbClr val="FBFDFD"/>
                </a:solidFill>
                <a:latin typeface="Roboto Bold"/>
                <a:ea typeface="Roboto Bold"/>
                <a:cs typeface="Roboto Bold"/>
                <a:sym typeface="Roboto Bold"/>
              </a:rPr>
              <a:t>B) 52%</a:t>
            </a:r>
          </a:p>
          <a:p>
            <a:pPr algn="l">
              <a:lnSpc>
                <a:spcPts val="6399"/>
              </a:lnSpc>
            </a:pPr>
            <a:r>
              <a:rPr lang="en-US" sz="3999" b="1">
                <a:solidFill>
                  <a:srgbClr val="FBFDFD"/>
                </a:solidFill>
                <a:latin typeface="Roboto Bold"/>
                <a:ea typeface="Roboto Bold"/>
                <a:cs typeface="Roboto Bold"/>
                <a:sym typeface="Roboto Bold"/>
              </a:rPr>
              <a:t>C) 82%</a:t>
            </a:r>
          </a:p>
          <a:p>
            <a:pPr algn="l">
              <a:lnSpc>
                <a:spcPts val="6399"/>
              </a:lnSpc>
            </a:pPr>
            <a:r>
              <a:rPr lang="en-US" sz="3999" b="1">
                <a:solidFill>
                  <a:srgbClr val="FBFDFD"/>
                </a:solidFill>
                <a:latin typeface="Roboto Bold"/>
                <a:ea typeface="Roboto Bold"/>
                <a:cs typeface="Roboto Bold"/>
                <a:sym typeface="Roboto Bold"/>
              </a:rPr>
              <a:t>D) 92%</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47</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3009441" y="3476482"/>
            <a:ext cx="12541829" cy="1085850"/>
          </a:xfrm>
          <a:prstGeom prst="rect">
            <a:avLst/>
          </a:prstGeom>
        </p:spPr>
        <p:txBody>
          <a:bodyPr lIns="0" tIns="0" rIns="0" bIns="0" rtlCol="0" anchor="t">
            <a:spAutoFit/>
          </a:bodyPr>
          <a:lstStyle/>
          <a:p>
            <a:pPr algn="l">
              <a:lnSpc>
                <a:spcPts val="4200"/>
              </a:lnSpc>
            </a:pPr>
            <a:r>
              <a:rPr lang="en-US" sz="3500">
                <a:solidFill>
                  <a:srgbClr val="FFFFFF"/>
                </a:solidFill>
                <a:latin typeface="Roboto"/>
                <a:ea typeface="Roboto"/>
                <a:cs typeface="Roboto"/>
                <a:sym typeface="Roboto"/>
              </a:rPr>
              <a:t>What percent of minors (ages 9 to 17) reported connecting online with adults they don’t know in person?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3037404" y="4613411"/>
            <a:ext cx="12096282" cy="190817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82% </a:t>
            </a:r>
            <a:r>
              <a:rPr lang="en-US" sz="5499">
                <a:solidFill>
                  <a:srgbClr val="303030"/>
                </a:solidFill>
                <a:latin typeface="Roboto"/>
                <a:ea typeface="Roboto"/>
                <a:cs typeface="Roboto"/>
                <a:sym typeface="Roboto"/>
              </a:rPr>
              <a:t>of minors interact online with adults they do NOT know in person.</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48</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814764" y="9229725"/>
            <a:ext cx="8796764" cy="207719"/>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Thorn (2022, April). Online Grooming: Examining risky encounters amid everyday digital socialization, p. 14.</a:t>
            </a:r>
          </a:p>
        </p:txBody>
      </p:sp>
      <p:sp>
        <p:nvSpPr>
          <p:cNvPr id="11" name="TextBox 11"/>
          <p:cNvSpPr txBox="1"/>
          <p:nvPr/>
        </p:nvSpPr>
        <p:spPr>
          <a:xfrm>
            <a:off x="980285" y="1309464"/>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id="12" name="TextBox 1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MULTIPLE CHOICE:  C</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grpSp>
        <p:nvGrpSpPr>
          <p:cNvPr id="3" name="Group 3"/>
          <p:cNvGrpSpPr/>
          <p:nvPr/>
        </p:nvGrpSpPr>
        <p:grpSpPr>
          <a:xfrm>
            <a:off x="435472" y="433634"/>
            <a:ext cx="17417056" cy="9457832"/>
            <a:chOff x="0" y="0"/>
            <a:chExt cx="5490351" cy="2981378"/>
          </a:xfrm>
        </p:grpSpPr>
        <p:sp>
          <p:nvSpPr>
            <p:cNvPr id="4" name="Freeform 4"/>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49</a:t>
            </a:r>
          </a:p>
        </p:txBody>
      </p:sp>
      <p:sp>
        <p:nvSpPr>
          <p:cNvPr id="9" name="TextBox 9"/>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VIRTUAL STRANGER</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1" name="Group 11"/>
          <p:cNvGrpSpPr/>
          <p:nvPr/>
        </p:nvGrpSpPr>
        <p:grpSpPr>
          <a:xfrm>
            <a:off x="12000018" y="1185314"/>
            <a:ext cx="5344859" cy="3164843"/>
            <a:chOff x="0" y="0"/>
            <a:chExt cx="1507145" cy="892423"/>
          </a:xfrm>
        </p:grpSpPr>
        <p:sp>
          <p:nvSpPr>
            <p:cNvPr id="12" name="Freeform 12"/>
            <p:cNvSpPr/>
            <p:nvPr/>
          </p:nvSpPr>
          <p:spPr>
            <a:xfrm>
              <a:off x="0" y="0"/>
              <a:ext cx="1507145" cy="892423"/>
            </a:xfrm>
            <a:custGeom>
              <a:avLst/>
              <a:gdLst/>
              <a:ahLst/>
              <a:cxnLst/>
              <a:rect l="l" t="t" r="r" b="b"/>
              <a:pathLst>
                <a:path w="1507145" h="892423">
                  <a:moveTo>
                    <a:pt x="0" y="0"/>
                  </a:moveTo>
                  <a:lnTo>
                    <a:pt x="1507145" y="0"/>
                  </a:lnTo>
                  <a:lnTo>
                    <a:pt x="1507145" y="892423"/>
                  </a:lnTo>
                  <a:lnTo>
                    <a:pt x="0" y="892423"/>
                  </a:lnTo>
                  <a:close/>
                </a:path>
              </a:pathLst>
            </a:custGeom>
            <a:solidFill>
              <a:srgbClr val="FFFFFF"/>
            </a:solidFill>
          </p:spPr>
          <p:txBody>
            <a:bodyPr/>
            <a:lstStyle/>
            <a:p>
              <a:endParaRPr lang="en-US"/>
            </a:p>
          </p:txBody>
        </p:sp>
        <p:sp>
          <p:nvSpPr>
            <p:cNvPr id="13" name="TextBox 13"/>
            <p:cNvSpPr txBox="1"/>
            <p:nvPr/>
          </p:nvSpPr>
          <p:spPr>
            <a:xfrm>
              <a:off x="0" y="-9525"/>
              <a:ext cx="1507145" cy="901948"/>
            </a:xfrm>
            <a:prstGeom prst="rect">
              <a:avLst/>
            </a:prstGeom>
          </p:spPr>
          <p:txBody>
            <a:bodyPr lIns="50800" tIns="50800" rIns="50800" bIns="50800" rtlCol="0" anchor="ctr"/>
            <a:lstStyle/>
            <a:p>
              <a:pPr algn="ctr">
                <a:lnSpc>
                  <a:spcPts val="3074"/>
                </a:lnSpc>
              </a:pPr>
              <a:endParaRPr/>
            </a:p>
          </p:txBody>
        </p:sp>
      </p:grpSp>
      <p:sp>
        <p:nvSpPr>
          <p:cNvPr id="14" name="Freeform 14"/>
          <p:cNvSpPr/>
          <p:nvPr/>
        </p:nvSpPr>
        <p:spPr>
          <a:xfrm>
            <a:off x="12176799" y="1382652"/>
            <a:ext cx="4991295" cy="2770169"/>
          </a:xfrm>
          <a:custGeom>
            <a:avLst/>
            <a:gdLst/>
            <a:ahLst/>
            <a:cxnLst/>
            <a:rect l="l" t="t" r="r" b="b"/>
            <a:pathLst>
              <a:path w="4991295" h="2770169">
                <a:moveTo>
                  <a:pt x="0" y="0"/>
                </a:moveTo>
                <a:lnTo>
                  <a:pt x="4991295" y="0"/>
                </a:lnTo>
                <a:lnTo>
                  <a:pt x="4991295" y="2770168"/>
                </a:lnTo>
                <a:lnTo>
                  <a:pt x="0" y="2770168"/>
                </a:lnTo>
                <a:lnTo>
                  <a:pt x="0" y="0"/>
                </a:lnTo>
                <a:close/>
              </a:path>
            </a:pathLst>
          </a:custGeom>
          <a:blipFill>
            <a:blip r:embed="rId6"/>
            <a:stretch>
              <a:fillRect/>
            </a:stretch>
          </a:blipFill>
        </p:spPr>
        <p:txBody>
          <a:bodyPr/>
          <a:lstStyle/>
          <a:p>
            <a:endParaRPr lang="en-US"/>
          </a:p>
        </p:txBody>
      </p:sp>
      <p:grpSp>
        <p:nvGrpSpPr>
          <p:cNvPr id="15" name="Group 15"/>
          <p:cNvGrpSpPr/>
          <p:nvPr/>
        </p:nvGrpSpPr>
        <p:grpSpPr>
          <a:xfrm>
            <a:off x="2014113" y="4784559"/>
            <a:ext cx="8945588" cy="2035332"/>
            <a:chOff x="0" y="0"/>
            <a:chExt cx="2356040" cy="536054"/>
          </a:xfrm>
        </p:grpSpPr>
        <p:sp>
          <p:nvSpPr>
            <p:cNvPr id="16" name="Freeform 16"/>
            <p:cNvSpPr/>
            <p:nvPr/>
          </p:nvSpPr>
          <p:spPr>
            <a:xfrm>
              <a:off x="0" y="0"/>
              <a:ext cx="2356040" cy="536054"/>
            </a:xfrm>
            <a:custGeom>
              <a:avLst/>
              <a:gdLst/>
              <a:ahLst/>
              <a:cxnLst/>
              <a:rect l="l" t="t" r="r" b="b"/>
              <a:pathLst>
                <a:path w="2356040" h="536054">
                  <a:moveTo>
                    <a:pt x="0" y="0"/>
                  </a:moveTo>
                  <a:lnTo>
                    <a:pt x="2356040" y="0"/>
                  </a:lnTo>
                  <a:lnTo>
                    <a:pt x="2356040" y="536054"/>
                  </a:lnTo>
                  <a:lnTo>
                    <a:pt x="0" y="536054"/>
                  </a:lnTo>
                  <a:close/>
                </a:path>
              </a:pathLst>
            </a:custGeom>
            <a:solidFill>
              <a:srgbClr val="303030"/>
            </a:solidFill>
          </p:spPr>
          <p:txBody>
            <a:bodyPr/>
            <a:lstStyle/>
            <a:p>
              <a:endParaRPr lang="en-US"/>
            </a:p>
          </p:txBody>
        </p:sp>
        <p:sp>
          <p:nvSpPr>
            <p:cNvPr id="17" name="TextBox 17"/>
            <p:cNvSpPr txBox="1"/>
            <p:nvPr/>
          </p:nvSpPr>
          <p:spPr>
            <a:xfrm>
              <a:off x="0" y="-76200"/>
              <a:ext cx="2356040" cy="612254"/>
            </a:xfrm>
            <a:prstGeom prst="rect">
              <a:avLst/>
            </a:prstGeom>
          </p:spPr>
          <p:txBody>
            <a:bodyPr lIns="50800" tIns="50800" rIns="50800" bIns="50800" rtlCol="0" anchor="ctr"/>
            <a:lstStyle/>
            <a:p>
              <a:pPr algn="ctr">
                <a:lnSpc>
                  <a:spcPts val="3074"/>
                </a:lnSpc>
              </a:pPr>
              <a:endParaRPr/>
            </a:p>
          </p:txBody>
        </p:sp>
      </p:grpSp>
      <p:sp>
        <p:nvSpPr>
          <p:cNvPr id="18" name="TextBox 18"/>
          <p:cNvSpPr txBox="1"/>
          <p:nvPr/>
        </p:nvSpPr>
        <p:spPr>
          <a:xfrm>
            <a:off x="2430228" y="4971042"/>
            <a:ext cx="10279971"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Adults online can pretend to be someone they are not.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9" name="TextBox 9"/>
          <p:cNvSpPr txBox="1"/>
          <p:nvPr/>
        </p:nvSpPr>
        <p:spPr>
          <a:xfrm>
            <a:off x="1899120" y="3478836"/>
            <a:ext cx="14908859" cy="4493897"/>
          </a:xfrm>
          <a:prstGeom prst="rect">
            <a:avLst/>
          </a:prstGeom>
        </p:spPr>
        <p:txBody>
          <a:bodyPr lIns="0" tIns="0" rIns="0" bIns="0" rtlCol="0" anchor="t">
            <a:spAutoFit/>
          </a:bodyPr>
          <a:lstStyle/>
          <a:p>
            <a:pPr algn="l">
              <a:lnSpc>
                <a:spcPts val="5879"/>
              </a:lnSpc>
            </a:pPr>
            <a:r>
              <a:rPr lang="en-US" sz="4199">
                <a:solidFill>
                  <a:srgbClr val="303030"/>
                </a:solidFill>
                <a:latin typeface="Roboto"/>
                <a:ea typeface="Roboto"/>
                <a:cs typeface="Roboto"/>
                <a:sym typeface="Roboto"/>
              </a:rPr>
              <a:t>We’ll be discussing serious safety issues today.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Some topics may be difficult to hear.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You’re not alone—help is available.</a:t>
            </a:r>
          </a:p>
        </p:txBody>
      </p:sp>
      <p:sp>
        <p:nvSpPr>
          <p:cNvPr id="10" name="TextBox 10"/>
          <p:cNvSpPr txBox="1"/>
          <p:nvPr/>
        </p:nvSpPr>
        <p:spPr>
          <a:xfrm>
            <a:off x="980285" y="1430861"/>
            <a:ext cx="9147136" cy="1094741"/>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NOTICE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SENSITIVE TOPICS WILL BE DISCUSSED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VIRTUAL STRANGER</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50</a:t>
            </a:r>
          </a:p>
        </p:txBody>
      </p:sp>
      <p:sp>
        <p:nvSpPr>
          <p:cNvPr id="6" name="TextBox 6"/>
          <p:cNvSpPr txBox="1"/>
          <p:nvPr/>
        </p:nvSpPr>
        <p:spPr>
          <a:xfrm>
            <a:off x="2000070" y="4675997"/>
            <a:ext cx="14710271" cy="1482726"/>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Survey: </a:t>
            </a:r>
            <a:r>
              <a:rPr lang="en-US" sz="4249" b="1">
                <a:solidFill>
                  <a:srgbClr val="9D1BE3"/>
                </a:solidFill>
                <a:latin typeface="Roboto Bold"/>
                <a:ea typeface="Roboto Bold"/>
                <a:cs typeface="Roboto Bold"/>
                <a:sym typeface="Roboto Bold"/>
              </a:rPr>
              <a:t>1-in-4 teens</a:t>
            </a:r>
            <a:r>
              <a:rPr lang="en-US" sz="4249" b="1">
                <a:solidFill>
                  <a:srgbClr val="004F59"/>
                </a:solidFill>
                <a:latin typeface="Roboto Bold"/>
                <a:ea typeface="Roboto Bold"/>
                <a:cs typeface="Roboto Bold"/>
                <a:sym typeface="Roboto Bold"/>
              </a:rPr>
              <a:t> (ages 13-17) said they interact online with someone they believe is 30 or older.</a:t>
            </a:r>
          </a:p>
        </p:txBody>
      </p:sp>
      <p:sp>
        <p:nvSpPr>
          <p:cNvPr id="7" name="TextBox 7"/>
          <p:cNvSpPr txBox="1"/>
          <p:nvPr/>
        </p:nvSpPr>
        <p:spPr>
          <a:xfrm>
            <a:off x="5073932" y="9282350"/>
            <a:ext cx="7368296" cy="207571"/>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Thorn (2022, April). Online Grooming: Examining risky encounters amid everyday digital socialization, p. 14. </a:t>
            </a:r>
          </a:p>
        </p:txBody>
      </p:sp>
      <p:sp>
        <p:nvSpPr>
          <p:cNvPr id="8" name="TextBox 8"/>
          <p:cNvSpPr txBox="1"/>
          <p:nvPr/>
        </p:nvSpPr>
        <p:spPr>
          <a:xfrm>
            <a:off x="12905087" y="9112949"/>
            <a:ext cx="2951192" cy="422222"/>
          </a:xfrm>
          <a:prstGeom prst="rect">
            <a:avLst/>
          </a:prstGeom>
        </p:spPr>
        <p:txBody>
          <a:bodyPr lIns="0" tIns="0" rIns="0" bIns="0" rtlCol="0" anchor="t">
            <a:spAutoFit/>
          </a:bodyPr>
          <a:lstStyle/>
          <a:p>
            <a:pPr algn="l">
              <a:lnSpc>
                <a:spcPts val="3499"/>
              </a:lnSpc>
            </a:pPr>
            <a:r>
              <a:rPr lang="en-US" sz="2499">
                <a:solidFill>
                  <a:srgbClr val="004F59"/>
                </a:solidFill>
                <a:latin typeface="Roboto"/>
                <a:ea typeface="Roboto"/>
                <a:cs typeface="Roboto"/>
                <a:sym typeface="Roboto"/>
              </a:rPr>
              <a:t>n=1,200 minors</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657975" y="3333467"/>
            <a:ext cx="5746591" cy="913596"/>
            <a:chOff x="0" y="0"/>
            <a:chExt cx="1513505" cy="240618"/>
          </a:xfrm>
        </p:grpSpPr>
        <p:sp>
          <p:nvSpPr>
            <p:cNvPr id="11" name="Freeform 11"/>
            <p:cNvSpPr/>
            <p:nvPr/>
          </p:nvSpPr>
          <p:spPr>
            <a:xfrm>
              <a:off x="0" y="0"/>
              <a:ext cx="1513505" cy="240618"/>
            </a:xfrm>
            <a:custGeom>
              <a:avLst/>
              <a:gdLst/>
              <a:ahLst/>
              <a:cxnLst/>
              <a:rect l="l" t="t" r="r" b="b"/>
              <a:pathLst>
                <a:path w="1513505" h="240618">
                  <a:moveTo>
                    <a:pt x="0" y="0"/>
                  </a:moveTo>
                  <a:lnTo>
                    <a:pt x="1513505" y="0"/>
                  </a:lnTo>
                  <a:lnTo>
                    <a:pt x="1513505" y="240618"/>
                  </a:lnTo>
                  <a:lnTo>
                    <a:pt x="0" y="240618"/>
                  </a:lnTo>
                  <a:close/>
                </a:path>
              </a:pathLst>
            </a:custGeom>
            <a:solidFill>
              <a:srgbClr val="303030"/>
            </a:solidFill>
          </p:spPr>
          <p:txBody>
            <a:bodyPr/>
            <a:lstStyle/>
            <a:p>
              <a:endParaRPr lang="en-US"/>
            </a:p>
          </p:txBody>
        </p:sp>
        <p:sp>
          <p:nvSpPr>
            <p:cNvPr id="12" name="TextBox 12"/>
            <p:cNvSpPr txBox="1"/>
            <p:nvPr/>
          </p:nvSpPr>
          <p:spPr>
            <a:xfrm>
              <a:off x="0" y="-76200"/>
              <a:ext cx="1513505" cy="316818"/>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98850" y="3356840"/>
            <a:ext cx="5386952"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Adult Connections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VIRTUAL STRANGER</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51</a:t>
            </a:r>
          </a:p>
        </p:txBody>
      </p:sp>
      <p:sp>
        <p:nvSpPr>
          <p:cNvPr id="6" name="TextBox 6"/>
          <p:cNvSpPr txBox="1"/>
          <p:nvPr/>
        </p:nvSpPr>
        <p:spPr>
          <a:xfrm>
            <a:off x="2000070" y="4670971"/>
            <a:ext cx="14739167" cy="1482726"/>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Survey:</a:t>
            </a:r>
            <a:r>
              <a:rPr lang="en-US" sz="4249">
                <a:solidFill>
                  <a:srgbClr val="004F59"/>
                </a:solidFill>
                <a:latin typeface="Roboto"/>
                <a:ea typeface="Roboto"/>
                <a:cs typeface="Roboto"/>
                <a:sym typeface="Roboto"/>
              </a:rPr>
              <a:t> </a:t>
            </a:r>
            <a:r>
              <a:rPr lang="en-US" sz="4249" b="1">
                <a:solidFill>
                  <a:srgbClr val="9D1BE3"/>
                </a:solidFill>
                <a:latin typeface="Roboto Bold"/>
                <a:ea typeface="Roboto Bold"/>
                <a:cs typeface="Roboto Bold"/>
                <a:sym typeface="Roboto Bold"/>
              </a:rPr>
              <a:t>2-in-3 children</a:t>
            </a:r>
            <a:r>
              <a:rPr lang="en-US" sz="4249" b="1">
                <a:solidFill>
                  <a:srgbClr val="004F59"/>
                </a:solidFill>
                <a:latin typeface="Roboto Bold"/>
                <a:ea typeface="Roboto Bold"/>
                <a:cs typeface="Roboto Bold"/>
                <a:sym typeface="Roboto Bold"/>
              </a:rPr>
              <a:t> (ages 9-12) said they interact online with adults they don’t know in real life.</a:t>
            </a:r>
          </a:p>
        </p:txBody>
      </p:sp>
      <p:sp>
        <p:nvSpPr>
          <p:cNvPr id="7" name="TextBox 7"/>
          <p:cNvSpPr txBox="1"/>
          <p:nvPr/>
        </p:nvSpPr>
        <p:spPr>
          <a:xfrm>
            <a:off x="5073932" y="9282350"/>
            <a:ext cx="7368296" cy="207571"/>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Thorn (2022, April). Online Grooming: Examining risky encounters amid everyday digital socialization, p. 14. </a:t>
            </a:r>
          </a:p>
        </p:txBody>
      </p:sp>
      <p:sp>
        <p:nvSpPr>
          <p:cNvPr id="8" name="TextBox 8"/>
          <p:cNvSpPr txBox="1"/>
          <p:nvPr/>
        </p:nvSpPr>
        <p:spPr>
          <a:xfrm>
            <a:off x="12905087" y="9112949"/>
            <a:ext cx="2951192" cy="422222"/>
          </a:xfrm>
          <a:prstGeom prst="rect">
            <a:avLst/>
          </a:prstGeom>
        </p:spPr>
        <p:txBody>
          <a:bodyPr lIns="0" tIns="0" rIns="0" bIns="0" rtlCol="0" anchor="t">
            <a:spAutoFit/>
          </a:bodyPr>
          <a:lstStyle/>
          <a:p>
            <a:pPr algn="l">
              <a:lnSpc>
                <a:spcPts val="3499"/>
              </a:lnSpc>
            </a:pPr>
            <a:r>
              <a:rPr lang="en-US" sz="2499">
                <a:solidFill>
                  <a:srgbClr val="004F59"/>
                </a:solidFill>
                <a:latin typeface="Roboto"/>
                <a:ea typeface="Roboto"/>
                <a:cs typeface="Roboto"/>
                <a:sym typeface="Roboto"/>
              </a:rPr>
              <a:t>n=1,200 minors</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657975" y="3333467"/>
            <a:ext cx="5746591" cy="913596"/>
            <a:chOff x="0" y="0"/>
            <a:chExt cx="1513505" cy="240618"/>
          </a:xfrm>
        </p:grpSpPr>
        <p:sp>
          <p:nvSpPr>
            <p:cNvPr id="11" name="Freeform 11"/>
            <p:cNvSpPr/>
            <p:nvPr/>
          </p:nvSpPr>
          <p:spPr>
            <a:xfrm>
              <a:off x="0" y="0"/>
              <a:ext cx="1513505" cy="240618"/>
            </a:xfrm>
            <a:custGeom>
              <a:avLst/>
              <a:gdLst/>
              <a:ahLst/>
              <a:cxnLst/>
              <a:rect l="l" t="t" r="r" b="b"/>
              <a:pathLst>
                <a:path w="1513505" h="240618">
                  <a:moveTo>
                    <a:pt x="0" y="0"/>
                  </a:moveTo>
                  <a:lnTo>
                    <a:pt x="1513505" y="0"/>
                  </a:lnTo>
                  <a:lnTo>
                    <a:pt x="1513505" y="240618"/>
                  </a:lnTo>
                  <a:lnTo>
                    <a:pt x="0" y="240618"/>
                  </a:lnTo>
                  <a:close/>
                </a:path>
              </a:pathLst>
            </a:custGeom>
            <a:solidFill>
              <a:srgbClr val="303030"/>
            </a:solidFill>
          </p:spPr>
          <p:txBody>
            <a:bodyPr/>
            <a:lstStyle/>
            <a:p>
              <a:endParaRPr lang="en-US"/>
            </a:p>
          </p:txBody>
        </p:sp>
        <p:sp>
          <p:nvSpPr>
            <p:cNvPr id="12" name="TextBox 12"/>
            <p:cNvSpPr txBox="1"/>
            <p:nvPr/>
          </p:nvSpPr>
          <p:spPr>
            <a:xfrm>
              <a:off x="0" y="-76200"/>
              <a:ext cx="1513505" cy="316818"/>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98850" y="3356840"/>
            <a:ext cx="5386952"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Adult Connections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grpSp>
        <p:nvGrpSpPr>
          <p:cNvPr id="3" name="Group 3"/>
          <p:cNvGrpSpPr/>
          <p:nvPr/>
        </p:nvGrpSpPr>
        <p:grpSpPr>
          <a:xfrm>
            <a:off x="435472" y="414584"/>
            <a:ext cx="17417056" cy="9457832"/>
            <a:chOff x="0" y="0"/>
            <a:chExt cx="5490351" cy="2981378"/>
          </a:xfrm>
        </p:grpSpPr>
        <p:sp>
          <p:nvSpPr>
            <p:cNvPr id="4" name="Freeform 4"/>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5" name="Group 5"/>
          <p:cNvGrpSpPr/>
          <p:nvPr/>
        </p:nvGrpSpPr>
        <p:grpSpPr>
          <a:xfrm>
            <a:off x="1480713" y="4399153"/>
            <a:ext cx="9214798" cy="2035332"/>
            <a:chOff x="0" y="0"/>
            <a:chExt cx="2426943" cy="536054"/>
          </a:xfrm>
        </p:grpSpPr>
        <p:sp>
          <p:nvSpPr>
            <p:cNvPr id="6" name="Freeform 6"/>
            <p:cNvSpPr/>
            <p:nvPr/>
          </p:nvSpPr>
          <p:spPr>
            <a:xfrm>
              <a:off x="0" y="0"/>
              <a:ext cx="2426943" cy="536054"/>
            </a:xfrm>
            <a:custGeom>
              <a:avLst/>
              <a:gdLst/>
              <a:ahLst/>
              <a:cxnLst/>
              <a:rect l="l" t="t" r="r" b="b"/>
              <a:pathLst>
                <a:path w="2426943" h="536054">
                  <a:moveTo>
                    <a:pt x="0" y="0"/>
                  </a:moveTo>
                  <a:lnTo>
                    <a:pt x="2426943" y="0"/>
                  </a:lnTo>
                  <a:lnTo>
                    <a:pt x="2426943" y="536054"/>
                  </a:lnTo>
                  <a:lnTo>
                    <a:pt x="0" y="536054"/>
                  </a:lnTo>
                  <a:close/>
                </a:path>
              </a:pathLst>
            </a:custGeom>
            <a:solidFill>
              <a:srgbClr val="303030"/>
            </a:solidFill>
          </p:spPr>
          <p:txBody>
            <a:bodyPr/>
            <a:lstStyle/>
            <a:p>
              <a:endParaRPr lang="en-US"/>
            </a:p>
          </p:txBody>
        </p:sp>
        <p:sp>
          <p:nvSpPr>
            <p:cNvPr id="7" name="TextBox 7"/>
            <p:cNvSpPr txBox="1"/>
            <p:nvPr/>
          </p:nvSpPr>
          <p:spPr>
            <a:xfrm>
              <a:off x="0" y="-76200"/>
              <a:ext cx="2426943" cy="612254"/>
            </a:xfrm>
            <a:prstGeom prst="rect">
              <a:avLst/>
            </a:prstGeom>
          </p:spPr>
          <p:txBody>
            <a:bodyPr lIns="50800" tIns="50800" rIns="50800" bIns="50800" rtlCol="0" anchor="ctr"/>
            <a:lstStyle/>
            <a:p>
              <a:pPr algn="ctr">
                <a:lnSpc>
                  <a:spcPts val="3074"/>
                </a:lnSpc>
              </a:pPr>
              <a:endParaRPr/>
            </a:p>
          </p:txBody>
        </p:sp>
      </p:gr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0" name="Freeform 10"/>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grpSp>
        <p:nvGrpSpPr>
          <p:cNvPr id="11" name="Group 11"/>
          <p:cNvGrpSpPr/>
          <p:nvPr/>
        </p:nvGrpSpPr>
        <p:grpSpPr>
          <a:xfrm>
            <a:off x="12047220" y="1433289"/>
            <a:ext cx="3771596" cy="5249170"/>
            <a:chOff x="0" y="0"/>
            <a:chExt cx="993342" cy="1382498"/>
          </a:xfrm>
        </p:grpSpPr>
        <p:sp>
          <p:nvSpPr>
            <p:cNvPr id="12" name="Freeform 12"/>
            <p:cNvSpPr/>
            <p:nvPr/>
          </p:nvSpPr>
          <p:spPr>
            <a:xfrm>
              <a:off x="0" y="0"/>
              <a:ext cx="993342" cy="1382497"/>
            </a:xfrm>
            <a:custGeom>
              <a:avLst/>
              <a:gdLst/>
              <a:ahLst/>
              <a:cxnLst/>
              <a:rect l="l" t="t" r="r" b="b"/>
              <a:pathLst>
                <a:path w="993342" h="1382497">
                  <a:moveTo>
                    <a:pt x="0" y="0"/>
                  </a:moveTo>
                  <a:lnTo>
                    <a:pt x="993342" y="0"/>
                  </a:lnTo>
                  <a:lnTo>
                    <a:pt x="993342" y="1382497"/>
                  </a:lnTo>
                  <a:lnTo>
                    <a:pt x="0" y="1382497"/>
                  </a:lnTo>
                  <a:close/>
                </a:path>
              </a:pathLst>
            </a:custGeom>
            <a:solidFill>
              <a:srgbClr val="FFFFFF"/>
            </a:solidFill>
          </p:spPr>
          <p:txBody>
            <a:bodyPr/>
            <a:lstStyle/>
            <a:p>
              <a:endParaRPr lang="en-US"/>
            </a:p>
          </p:txBody>
        </p:sp>
        <p:sp>
          <p:nvSpPr>
            <p:cNvPr id="13" name="TextBox 13"/>
            <p:cNvSpPr txBox="1"/>
            <p:nvPr/>
          </p:nvSpPr>
          <p:spPr>
            <a:xfrm>
              <a:off x="0" y="-9525"/>
              <a:ext cx="993342" cy="1392023"/>
            </a:xfrm>
            <a:prstGeom prst="rect">
              <a:avLst/>
            </a:prstGeom>
          </p:spPr>
          <p:txBody>
            <a:bodyPr lIns="50800" tIns="50800" rIns="50800" bIns="50800" rtlCol="0" anchor="ctr"/>
            <a:lstStyle/>
            <a:p>
              <a:pPr algn="ctr">
                <a:lnSpc>
                  <a:spcPts val="3074"/>
                </a:lnSpc>
              </a:pPr>
              <a:endParaRPr/>
            </a:p>
          </p:txBody>
        </p:sp>
      </p:grpSp>
      <p:sp>
        <p:nvSpPr>
          <p:cNvPr id="14" name="Freeform 14"/>
          <p:cNvSpPr/>
          <p:nvPr/>
        </p:nvSpPr>
        <p:spPr>
          <a:xfrm>
            <a:off x="12306376" y="1728097"/>
            <a:ext cx="3245145" cy="4679671"/>
          </a:xfrm>
          <a:custGeom>
            <a:avLst/>
            <a:gdLst/>
            <a:ahLst/>
            <a:cxnLst/>
            <a:rect l="l" t="t" r="r" b="b"/>
            <a:pathLst>
              <a:path w="3245145" h="4679671">
                <a:moveTo>
                  <a:pt x="0" y="0"/>
                </a:moveTo>
                <a:lnTo>
                  <a:pt x="3245145" y="0"/>
                </a:lnTo>
                <a:lnTo>
                  <a:pt x="3245145" y="4679671"/>
                </a:lnTo>
                <a:lnTo>
                  <a:pt x="0" y="4679671"/>
                </a:lnTo>
                <a:lnTo>
                  <a:pt x="0" y="0"/>
                </a:lnTo>
                <a:close/>
              </a:path>
            </a:pathLst>
          </a:custGeom>
          <a:blipFill>
            <a:blip r:embed="rId6"/>
            <a:stretch>
              <a:fillRect/>
            </a:stretch>
          </a:blipFill>
        </p:spPr>
        <p:txBody>
          <a:bodyPr/>
          <a:lstStyle/>
          <a:p>
            <a:endParaRPr lang="en-US"/>
          </a:p>
        </p:txBody>
      </p:sp>
      <p:sp>
        <p:nvSpPr>
          <p:cNvPr id="15" name="TextBox 15"/>
          <p:cNvSpPr txBox="1"/>
          <p:nvPr/>
        </p:nvSpPr>
        <p:spPr>
          <a:xfrm>
            <a:off x="1131441" y="1109322"/>
            <a:ext cx="9184468"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CONNECTIONS</a:t>
            </a:r>
          </a:p>
        </p:txBody>
      </p:sp>
      <p:sp>
        <p:nvSpPr>
          <p:cNvPr id="16" name="TextBox 16"/>
          <p:cNvSpPr txBox="1"/>
          <p:nvPr/>
        </p:nvSpPr>
        <p:spPr>
          <a:xfrm>
            <a:off x="1896828" y="4585637"/>
            <a:ext cx="8798683"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do groomers often meet the young people they target?</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52</a:t>
            </a:r>
          </a:p>
        </p:txBody>
      </p:sp>
      <p:sp>
        <p:nvSpPr>
          <p:cNvPr id="18" name="TextBox 1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Freeform 6"/>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1131441" y="1109322"/>
            <a:ext cx="9184468"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CONNECTIONS</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53</a:t>
            </a:r>
          </a:p>
        </p:txBody>
      </p:sp>
      <p:sp>
        <p:nvSpPr>
          <p:cNvPr id="9" name="TextBox 9"/>
          <p:cNvSpPr txBox="1"/>
          <p:nvPr/>
        </p:nvSpPr>
        <p:spPr>
          <a:xfrm>
            <a:off x="2103454" y="4685537"/>
            <a:ext cx="15816499" cy="730325"/>
          </a:xfrm>
          <a:prstGeom prst="rect">
            <a:avLst/>
          </a:prstGeom>
        </p:spPr>
        <p:txBody>
          <a:bodyPr lIns="0" tIns="0" rIns="0" bIns="0" rtlCol="0" anchor="t">
            <a:spAutoFit/>
          </a:bodyPr>
          <a:lstStyle/>
          <a:p>
            <a:pPr algn="l">
              <a:lnSpc>
                <a:spcPts val="5949"/>
              </a:lnSpc>
            </a:pPr>
            <a:r>
              <a:rPr lang="en-US" sz="4249" b="1">
                <a:solidFill>
                  <a:srgbClr val="9D1BE3"/>
                </a:solidFill>
                <a:latin typeface="Roboto Bold"/>
                <a:ea typeface="Roboto Bold"/>
                <a:cs typeface="Roboto Bold"/>
                <a:sym typeface="Roboto Bold"/>
              </a:rPr>
              <a:t>Online:</a:t>
            </a:r>
            <a:r>
              <a:rPr lang="en-US" sz="4249" b="1">
                <a:solidFill>
                  <a:srgbClr val="004F59"/>
                </a:solidFill>
                <a:latin typeface="Roboto Bold"/>
                <a:ea typeface="Roboto Bold"/>
                <a:cs typeface="Roboto Bold"/>
                <a:sym typeface="Roboto Bold"/>
              </a:rPr>
              <a:t> Social media apps and gaming platforms</a:t>
            </a:r>
          </a:p>
        </p:txBody>
      </p:sp>
      <p:grpSp>
        <p:nvGrpSpPr>
          <p:cNvPr id="10" name="Group 10"/>
          <p:cNvGrpSpPr/>
          <p:nvPr/>
        </p:nvGrpSpPr>
        <p:grpSpPr>
          <a:xfrm>
            <a:off x="1648343" y="3319344"/>
            <a:ext cx="8318443" cy="1006263"/>
            <a:chOff x="0" y="0"/>
            <a:chExt cx="2190866" cy="265024"/>
          </a:xfrm>
        </p:grpSpPr>
        <p:sp>
          <p:nvSpPr>
            <p:cNvPr id="11" name="Freeform 11"/>
            <p:cNvSpPr/>
            <p:nvPr/>
          </p:nvSpPr>
          <p:spPr>
            <a:xfrm>
              <a:off x="0" y="0"/>
              <a:ext cx="2190866" cy="265024"/>
            </a:xfrm>
            <a:custGeom>
              <a:avLst/>
              <a:gdLst/>
              <a:ahLst/>
              <a:cxnLst/>
              <a:rect l="l" t="t" r="r" b="b"/>
              <a:pathLst>
                <a:path w="2190866" h="265024">
                  <a:moveTo>
                    <a:pt x="0" y="0"/>
                  </a:moveTo>
                  <a:lnTo>
                    <a:pt x="2190866" y="0"/>
                  </a:lnTo>
                  <a:lnTo>
                    <a:pt x="2190866" y="265024"/>
                  </a:lnTo>
                  <a:lnTo>
                    <a:pt x="0" y="265024"/>
                  </a:lnTo>
                  <a:close/>
                </a:path>
              </a:pathLst>
            </a:custGeom>
            <a:solidFill>
              <a:srgbClr val="303030"/>
            </a:solidFill>
          </p:spPr>
          <p:txBody>
            <a:bodyPr/>
            <a:lstStyle/>
            <a:p>
              <a:endParaRPr lang="en-US"/>
            </a:p>
          </p:txBody>
        </p:sp>
        <p:sp>
          <p:nvSpPr>
            <p:cNvPr id="12" name="TextBox 12"/>
            <p:cNvSpPr txBox="1"/>
            <p:nvPr/>
          </p:nvSpPr>
          <p:spPr>
            <a:xfrm>
              <a:off x="0" y="-76200"/>
              <a:ext cx="2190866" cy="34122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103454" y="3389088"/>
            <a:ext cx="7863332"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Meeting Targeted Individuals</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Freeform 6"/>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1131441" y="1109322"/>
            <a:ext cx="9184468"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CONNECTIONS</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54</a:t>
            </a:r>
          </a:p>
        </p:txBody>
      </p:sp>
      <p:sp>
        <p:nvSpPr>
          <p:cNvPr id="9" name="TextBox 9"/>
          <p:cNvSpPr txBox="1"/>
          <p:nvPr/>
        </p:nvSpPr>
        <p:spPr>
          <a:xfrm>
            <a:off x="2103454" y="4685537"/>
            <a:ext cx="15816499" cy="730325"/>
          </a:xfrm>
          <a:prstGeom prst="rect">
            <a:avLst/>
          </a:prstGeom>
        </p:spPr>
        <p:txBody>
          <a:bodyPr lIns="0" tIns="0" rIns="0" bIns="0" rtlCol="0" anchor="t">
            <a:spAutoFit/>
          </a:bodyPr>
          <a:lstStyle/>
          <a:p>
            <a:pPr algn="l">
              <a:lnSpc>
                <a:spcPts val="5949"/>
              </a:lnSpc>
            </a:pPr>
            <a:r>
              <a:rPr lang="en-US" sz="4249" b="1">
                <a:solidFill>
                  <a:srgbClr val="9D1BE3"/>
                </a:solidFill>
                <a:latin typeface="Roboto Bold"/>
                <a:ea typeface="Roboto Bold"/>
                <a:cs typeface="Roboto Bold"/>
                <a:sym typeface="Roboto Bold"/>
              </a:rPr>
              <a:t>Public Places:</a:t>
            </a:r>
            <a:r>
              <a:rPr lang="en-US" sz="4249" b="1">
                <a:solidFill>
                  <a:srgbClr val="004F59"/>
                </a:solidFill>
                <a:latin typeface="Roboto Bold"/>
                <a:ea typeface="Roboto Bold"/>
                <a:cs typeface="Roboto Bold"/>
                <a:sym typeface="Roboto Bold"/>
              </a:rPr>
              <a:t> Parks, concerts, shopping malls</a:t>
            </a:r>
          </a:p>
        </p:txBody>
      </p:sp>
      <p:grpSp>
        <p:nvGrpSpPr>
          <p:cNvPr id="10" name="Group 10"/>
          <p:cNvGrpSpPr/>
          <p:nvPr/>
        </p:nvGrpSpPr>
        <p:grpSpPr>
          <a:xfrm>
            <a:off x="1648343" y="3319344"/>
            <a:ext cx="8318443" cy="1006263"/>
            <a:chOff x="0" y="0"/>
            <a:chExt cx="2190866" cy="265024"/>
          </a:xfrm>
        </p:grpSpPr>
        <p:sp>
          <p:nvSpPr>
            <p:cNvPr id="11" name="Freeform 11"/>
            <p:cNvSpPr/>
            <p:nvPr/>
          </p:nvSpPr>
          <p:spPr>
            <a:xfrm>
              <a:off x="0" y="0"/>
              <a:ext cx="2190866" cy="265024"/>
            </a:xfrm>
            <a:custGeom>
              <a:avLst/>
              <a:gdLst/>
              <a:ahLst/>
              <a:cxnLst/>
              <a:rect l="l" t="t" r="r" b="b"/>
              <a:pathLst>
                <a:path w="2190866" h="265024">
                  <a:moveTo>
                    <a:pt x="0" y="0"/>
                  </a:moveTo>
                  <a:lnTo>
                    <a:pt x="2190866" y="0"/>
                  </a:lnTo>
                  <a:lnTo>
                    <a:pt x="2190866" y="265024"/>
                  </a:lnTo>
                  <a:lnTo>
                    <a:pt x="0" y="265024"/>
                  </a:lnTo>
                  <a:close/>
                </a:path>
              </a:pathLst>
            </a:custGeom>
            <a:solidFill>
              <a:srgbClr val="303030"/>
            </a:solidFill>
          </p:spPr>
          <p:txBody>
            <a:bodyPr/>
            <a:lstStyle/>
            <a:p>
              <a:endParaRPr lang="en-US"/>
            </a:p>
          </p:txBody>
        </p:sp>
        <p:sp>
          <p:nvSpPr>
            <p:cNvPr id="12" name="TextBox 12"/>
            <p:cNvSpPr txBox="1"/>
            <p:nvPr/>
          </p:nvSpPr>
          <p:spPr>
            <a:xfrm>
              <a:off x="0" y="-76200"/>
              <a:ext cx="2190866" cy="34122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103454" y="3389088"/>
            <a:ext cx="7863332"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Meeting Targeted Individuals</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Freeform 6"/>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1131441" y="1109322"/>
            <a:ext cx="9184468"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CONNECTIONS</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55</a:t>
            </a:r>
          </a:p>
        </p:txBody>
      </p:sp>
      <p:sp>
        <p:nvSpPr>
          <p:cNvPr id="9" name="TextBox 9"/>
          <p:cNvSpPr txBox="1"/>
          <p:nvPr/>
        </p:nvSpPr>
        <p:spPr>
          <a:xfrm>
            <a:off x="2028966" y="4685537"/>
            <a:ext cx="15890987" cy="730325"/>
          </a:xfrm>
          <a:prstGeom prst="rect">
            <a:avLst/>
          </a:prstGeom>
        </p:spPr>
        <p:txBody>
          <a:bodyPr lIns="0" tIns="0" rIns="0" bIns="0" rtlCol="0" anchor="t">
            <a:spAutoFit/>
          </a:bodyPr>
          <a:lstStyle/>
          <a:p>
            <a:pPr algn="l">
              <a:lnSpc>
                <a:spcPts val="5949"/>
              </a:lnSpc>
            </a:pPr>
            <a:r>
              <a:rPr lang="en-US" sz="4249" b="1">
                <a:solidFill>
                  <a:srgbClr val="9D1BE3"/>
                </a:solidFill>
                <a:latin typeface="Roboto Bold"/>
                <a:ea typeface="Roboto Bold"/>
                <a:cs typeface="Roboto Bold"/>
                <a:sym typeface="Roboto Bold"/>
              </a:rPr>
              <a:t>Social Gatherings:</a:t>
            </a:r>
            <a:r>
              <a:rPr lang="en-US" sz="4249" b="1">
                <a:solidFill>
                  <a:srgbClr val="004F59"/>
                </a:solidFill>
                <a:latin typeface="Roboto Bold"/>
                <a:ea typeface="Roboto Bold"/>
                <a:cs typeface="Roboto Bold"/>
                <a:sym typeface="Roboto Bold"/>
              </a:rPr>
              <a:t> Friends’ parties and local meet-up spots</a:t>
            </a:r>
          </a:p>
        </p:txBody>
      </p:sp>
      <p:grpSp>
        <p:nvGrpSpPr>
          <p:cNvPr id="10" name="Group 10"/>
          <p:cNvGrpSpPr/>
          <p:nvPr/>
        </p:nvGrpSpPr>
        <p:grpSpPr>
          <a:xfrm>
            <a:off x="1648343" y="3319344"/>
            <a:ext cx="8318443" cy="1006263"/>
            <a:chOff x="0" y="0"/>
            <a:chExt cx="2190866" cy="265024"/>
          </a:xfrm>
        </p:grpSpPr>
        <p:sp>
          <p:nvSpPr>
            <p:cNvPr id="11" name="Freeform 11"/>
            <p:cNvSpPr/>
            <p:nvPr/>
          </p:nvSpPr>
          <p:spPr>
            <a:xfrm>
              <a:off x="0" y="0"/>
              <a:ext cx="2190866" cy="265024"/>
            </a:xfrm>
            <a:custGeom>
              <a:avLst/>
              <a:gdLst/>
              <a:ahLst/>
              <a:cxnLst/>
              <a:rect l="l" t="t" r="r" b="b"/>
              <a:pathLst>
                <a:path w="2190866" h="265024">
                  <a:moveTo>
                    <a:pt x="0" y="0"/>
                  </a:moveTo>
                  <a:lnTo>
                    <a:pt x="2190866" y="0"/>
                  </a:lnTo>
                  <a:lnTo>
                    <a:pt x="2190866" y="265024"/>
                  </a:lnTo>
                  <a:lnTo>
                    <a:pt x="0" y="265024"/>
                  </a:lnTo>
                  <a:close/>
                </a:path>
              </a:pathLst>
            </a:custGeom>
            <a:solidFill>
              <a:srgbClr val="303030"/>
            </a:solidFill>
          </p:spPr>
          <p:txBody>
            <a:bodyPr/>
            <a:lstStyle/>
            <a:p>
              <a:endParaRPr lang="en-US"/>
            </a:p>
          </p:txBody>
        </p:sp>
        <p:sp>
          <p:nvSpPr>
            <p:cNvPr id="12" name="TextBox 12"/>
            <p:cNvSpPr txBox="1"/>
            <p:nvPr/>
          </p:nvSpPr>
          <p:spPr>
            <a:xfrm>
              <a:off x="0" y="-76200"/>
              <a:ext cx="2190866" cy="34122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103454" y="3389088"/>
            <a:ext cx="7863332"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Meeting Targeted Individuals</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Freeform 6"/>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1131441" y="1109322"/>
            <a:ext cx="9184468"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CONNECTIONS</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56</a:t>
            </a:r>
          </a:p>
        </p:txBody>
      </p:sp>
      <p:sp>
        <p:nvSpPr>
          <p:cNvPr id="9" name="TextBox 9"/>
          <p:cNvSpPr txBox="1"/>
          <p:nvPr/>
        </p:nvSpPr>
        <p:spPr>
          <a:xfrm>
            <a:off x="1648343" y="4685537"/>
            <a:ext cx="16070835" cy="730251"/>
          </a:xfrm>
          <a:prstGeom prst="rect">
            <a:avLst/>
          </a:prstGeom>
        </p:spPr>
        <p:txBody>
          <a:bodyPr lIns="0" tIns="0" rIns="0" bIns="0" rtlCol="0" anchor="t">
            <a:spAutoFit/>
          </a:bodyPr>
          <a:lstStyle/>
          <a:p>
            <a:pPr algn="l">
              <a:lnSpc>
                <a:spcPts val="5949"/>
              </a:lnSpc>
            </a:pPr>
            <a:r>
              <a:rPr lang="en-US" sz="4249" b="1">
                <a:solidFill>
                  <a:srgbClr val="9D1BE3"/>
                </a:solidFill>
                <a:latin typeface="Roboto Bold"/>
                <a:ea typeface="Roboto Bold"/>
                <a:cs typeface="Roboto Bold"/>
                <a:sym typeface="Roboto Bold"/>
              </a:rPr>
              <a:t>Acquaintances:</a:t>
            </a:r>
            <a:r>
              <a:rPr lang="en-US" sz="4249" b="1">
                <a:solidFill>
                  <a:srgbClr val="004F59"/>
                </a:solidFill>
                <a:latin typeface="Roboto Bold"/>
                <a:ea typeface="Roboto Bold"/>
                <a:cs typeface="Roboto Bold"/>
                <a:sym typeface="Roboto Bold"/>
              </a:rPr>
              <a:t> Someone who already knows the young person.</a:t>
            </a:r>
          </a:p>
        </p:txBody>
      </p:sp>
      <p:grpSp>
        <p:nvGrpSpPr>
          <p:cNvPr id="10" name="Group 10"/>
          <p:cNvGrpSpPr/>
          <p:nvPr/>
        </p:nvGrpSpPr>
        <p:grpSpPr>
          <a:xfrm>
            <a:off x="1648343" y="3319344"/>
            <a:ext cx="8318443" cy="1006263"/>
            <a:chOff x="0" y="0"/>
            <a:chExt cx="2190866" cy="265024"/>
          </a:xfrm>
        </p:grpSpPr>
        <p:sp>
          <p:nvSpPr>
            <p:cNvPr id="11" name="Freeform 11"/>
            <p:cNvSpPr/>
            <p:nvPr/>
          </p:nvSpPr>
          <p:spPr>
            <a:xfrm>
              <a:off x="0" y="0"/>
              <a:ext cx="2190866" cy="265024"/>
            </a:xfrm>
            <a:custGeom>
              <a:avLst/>
              <a:gdLst/>
              <a:ahLst/>
              <a:cxnLst/>
              <a:rect l="l" t="t" r="r" b="b"/>
              <a:pathLst>
                <a:path w="2190866" h="265024">
                  <a:moveTo>
                    <a:pt x="0" y="0"/>
                  </a:moveTo>
                  <a:lnTo>
                    <a:pt x="2190866" y="0"/>
                  </a:lnTo>
                  <a:lnTo>
                    <a:pt x="2190866" y="265024"/>
                  </a:lnTo>
                  <a:lnTo>
                    <a:pt x="0" y="265024"/>
                  </a:lnTo>
                  <a:close/>
                </a:path>
              </a:pathLst>
            </a:custGeom>
            <a:solidFill>
              <a:srgbClr val="303030"/>
            </a:solidFill>
          </p:spPr>
          <p:txBody>
            <a:bodyPr/>
            <a:lstStyle/>
            <a:p>
              <a:endParaRPr lang="en-US"/>
            </a:p>
          </p:txBody>
        </p:sp>
        <p:sp>
          <p:nvSpPr>
            <p:cNvPr id="12" name="TextBox 12"/>
            <p:cNvSpPr txBox="1"/>
            <p:nvPr/>
          </p:nvSpPr>
          <p:spPr>
            <a:xfrm>
              <a:off x="0" y="-76200"/>
              <a:ext cx="2190866" cy="34122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103454" y="3389088"/>
            <a:ext cx="7863332"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Meeting Targeted Individuals</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2017780" y="4536816"/>
            <a:ext cx="14237415"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manipulate someone’s thoughts and beliefs until they accept new ideas without question.</a:t>
            </a:r>
          </a:p>
        </p:txBody>
      </p:sp>
      <p:grpSp>
        <p:nvGrpSpPr>
          <p:cNvPr id="10" name="Group 10"/>
          <p:cNvGrpSpPr/>
          <p:nvPr/>
        </p:nvGrpSpPr>
        <p:grpSpPr>
          <a:xfrm>
            <a:off x="1965967" y="3624926"/>
            <a:ext cx="5123210" cy="904943"/>
            <a:chOff x="0" y="0"/>
            <a:chExt cx="1349323" cy="238339"/>
          </a:xfrm>
        </p:grpSpPr>
        <p:sp>
          <p:nvSpPr>
            <p:cNvPr id="11" name="Freeform 11"/>
            <p:cNvSpPr/>
            <p:nvPr/>
          </p:nvSpPr>
          <p:spPr>
            <a:xfrm>
              <a:off x="0" y="0"/>
              <a:ext cx="1349323" cy="238339"/>
            </a:xfrm>
            <a:custGeom>
              <a:avLst/>
              <a:gdLst/>
              <a:ahLst/>
              <a:cxnLst/>
              <a:rect l="l" t="t" r="r" b="b"/>
              <a:pathLst>
                <a:path w="1349323" h="238339">
                  <a:moveTo>
                    <a:pt x="0" y="0"/>
                  </a:moveTo>
                  <a:lnTo>
                    <a:pt x="1349323" y="0"/>
                  </a:lnTo>
                  <a:lnTo>
                    <a:pt x="1349323"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349323"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288412" y="3520151"/>
            <a:ext cx="593667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BRAINWASH</a:t>
            </a:r>
          </a:p>
        </p:txBody>
      </p:sp>
      <p:sp>
        <p:nvSpPr>
          <p:cNvPr id="14" name="TextBox 14"/>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57</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2017780" y="4536816"/>
            <a:ext cx="13304537" cy="1686560"/>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separate or cut someone off from their support network of family or friends.</a:t>
            </a:r>
          </a:p>
        </p:txBody>
      </p:sp>
      <p:grpSp>
        <p:nvGrpSpPr>
          <p:cNvPr id="10" name="Group 10"/>
          <p:cNvGrpSpPr/>
          <p:nvPr/>
        </p:nvGrpSpPr>
        <p:grpSpPr>
          <a:xfrm>
            <a:off x="1965967" y="3624926"/>
            <a:ext cx="3764938" cy="904943"/>
            <a:chOff x="0" y="0"/>
            <a:chExt cx="991589" cy="238339"/>
          </a:xfrm>
        </p:grpSpPr>
        <p:sp>
          <p:nvSpPr>
            <p:cNvPr id="11" name="Freeform 11"/>
            <p:cNvSpPr/>
            <p:nvPr/>
          </p:nvSpPr>
          <p:spPr>
            <a:xfrm>
              <a:off x="0" y="0"/>
              <a:ext cx="991589" cy="238339"/>
            </a:xfrm>
            <a:custGeom>
              <a:avLst/>
              <a:gdLst/>
              <a:ahLst/>
              <a:cxnLst/>
              <a:rect l="l" t="t" r="r" b="b"/>
              <a:pathLst>
                <a:path w="991589" h="238339">
                  <a:moveTo>
                    <a:pt x="0" y="0"/>
                  </a:moveTo>
                  <a:lnTo>
                    <a:pt x="991589" y="0"/>
                  </a:lnTo>
                  <a:lnTo>
                    <a:pt x="991589"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991589"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288412" y="3510626"/>
            <a:ext cx="4612015"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ISOLATE</a:t>
            </a:r>
          </a:p>
        </p:txBody>
      </p:sp>
      <p:sp>
        <p:nvSpPr>
          <p:cNvPr id="14" name="TextBox 14"/>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58</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grpSp>
        <p:nvGrpSpPr>
          <p:cNvPr id="3" name="Group 3"/>
          <p:cNvGrpSpPr/>
          <p:nvPr/>
        </p:nvGrpSpPr>
        <p:grpSpPr>
          <a:xfrm>
            <a:off x="435472" y="414584"/>
            <a:ext cx="17417056" cy="9457832"/>
            <a:chOff x="0" y="0"/>
            <a:chExt cx="5490351" cy="2981378"/>
          </a:xfrm>
        </p:grpSpPr>
        <p:sp>
          <p:nvSpPr>
            <p:cNvPr id="4" name="Freeform 4"/>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5" name="Group 5"/>
          <p:cNvGrpSpPr/>
          <p:nvPr/>
        </p:nvGrpSpPr>
        <p:grpSpPr>
          <a:xfrm>
            <a:off x="1480713" y="4328975"/>
            <a:ext cx="10797954" cy="2175687"/>
            <a:chOff x="0" y="0"/>
            <a:chExt cx="2843906" cy="573020"/>
          </a:xfrm>
        </p:grpSpPr>
        <p:sp>
          <p:nvSpPr>
            <p:cNvPr id="6" name="Freeform 6"/>
            <p:cNvSpPr/>
            <p:nvPr/>
          </p:nvSpPr>
          <p:spPr>
            <a:xfrm>
              <a:off x="0" y="0"/>
              <a:ext cx="2843906" cy="573020"/>
            </a:xfrm>
            <a:custGeom>
              <a:avLst/>
              <a:gdLst/>
              <a:ahLst/>
              <a:cxnLst/>
              <a:rect l="l" t="t" r="r" b="b"/>
              <a:pathLst>
                <a:path w="2843906" h="573020">
                  <a:moveTo>
                    <a:pt x="0" y="0"/>
                  </a:moveTo>
                  <a:lnTo>
                    <a:pt x="2843906" y="0"/>
                  </a:lnTo>
                  <a:lnTo>
                    <a:pt x="2843906" y="573020"/>
                  </a:lnTo>
                  <a:lnTo>
                    <a:pt x="0" y="573020"/>
                  </a:lnTo>
                  <a:close/>
                </a:path>
              </a:pathLst>
            </a:custGeom>
            <a:solidFill>
              <a:srgbClr val="303030"/>
            </a:solidFill>
          </p:spPr>
          <p:txBody>
            <a:bodyPr/>
            <a:lstStyle/>
            <a:p>
              <a:endParaRPr lang="en-US"/>
            </a:p>
          </p:txBody>
        </p:sp>
        <p:sp>
          <p:nvSpPr>
            <p:cNvPr id="7" name="TextBox 7"/>
            <p:cNvSpPr txBox="1"/>
            <p:nvPr/>
          </p:nvSpPr>
          <p:spPr>
            <a:xfrm>
              <a:off x="0" y="-76200"/>
              <a:ext cx="2843906" cy="649220"/>
            </a:xfrm>
            <a:prstGeom prst="rect">
              <a:avLst/>
            </a:prstGeom>
          </p:spPr>
          <p:txBody>
            <a:bodyPr lIns="50800" tIns="50800" rIns="50800" bIns="50800" rtlCol="0" anchor="ctr"/>
            <a:lstStyle/>
            <a:p>
              <a:pPr algn="ctr">
                <a:lnSpc>
                  <a:spcPts val="3074"/>
                </a:lnSpc>
              </a:pPr>
              <a:endParaRPr/>
            </a:p>
          </p:txBody>
        </p:sp>
      </p:gr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0" name="Freeform 10"/>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grpSp>
        <p:nvGrpSpPr>
          <p:cNvPr id="11" name="Group 11"/>
          <p:cNvGrpSpPr/>
          <p:nvPr/>
        </p:nvGrpSpPr>
        <p:grpSpPr>
          <a:xfrm>
            <a:off x="13161349" y="1192941"/>
            <a:ext cx="3543551" cy="5403801"/>
            <a:chOff x="0" y="0"/>
            <a:chExt cx="999821" cy="1524695"/>
          </a:xfrm>
        </p:grpSpPr>
        <p:sp>
          <p:nvSpPr>
            <p:cNvPr id="12" name="Freeform 12"/>
            <p:cNvSpPr/>
            <p:nvPr/>
          </p:nvSpPr>
          <p:spPr>
            <a:xfrm>
              <a:off x="0" y="0"/>
              <a:ext cx="999821" cy="1524695"/>
            </a:xfrm>
            <a:custGeom>
              <a:avLst/>
              <a:gdLst/>
              <a:ahLst/>
              <a:cxnLst/>
              <a:rect l="l" t="t" r="r" b="b"/>
              <a:pathLst>
                <a:path w="999821" h="1524695">
                  <a:moveTo>
                    <a:pt x="0" y="0"/>
                  </a:moveTo>
                  <a:lnTo>
                    <a:pt x="999821" y="0"/>
                  </a:lnTo>
                  <a:lnTo>
                    <a:pt x="999821" y="1524695"/>
                  </a:lnTo>
                  <a:lnTo>
                    <a:pt x="0" y="1524695"/>
                  </a:lnTo>
                  <a:close/>
                </a:path>
              </a:pathLst>
            </a:custGeom>
            <a:solidFill>
              <a:srgbClr val="FFFFFF"/>
            </a:solidFill>
          </p:spPr>
          <p:txBody>
            <a:bodyPr/>
            <a:lstStyle/>
            <a:p>
              <a:endParaRPr lang="en-US"/>
            </a:p>
          </p:txBody>
        </p:sp>
        <p:sp>
          <p:nvSpPr>
            <p:cNvPr id="13" name="TextBox 13"/>
            <p:cNvSpPr txBox="1"/>
            <p:nvPr/>
          </p:nvSpPr>
          <p:spPr>
            <a:xfrm>
              <a:off x="0" y="-9525"/>
              <a:ext cx="999821" cy="1534220"/>
            </a:xfrm>
            <a:prstGeom prst="rect">
              <a:avLst/>
            </a:prstGeom>
          </p:spPr>
          <p:txBody>
            <a:bodyPr lIns="50800" tIns="50800" rIns="50800" bIns="50800" rtlCol="0" anchor="ctr"/>
            <a:lstStyle/>
            <a:p>
              <a:pPr algn="ctr">
                <a:lnSpc>
                  <a:spcPts val="3074"/>
                </a:lnSpc>
              </a:pPr>
              <a:endParaRPr/>
            </a:p>
          </p:txBody>
        </p:sp>
      </p:grpSp>
      <p:sp>
        <p:nvSpPr>
          <p:cNvPr id="14" name="Freeform 14"/>
          <p:cNvSpPr/>
          <p:nvPr/>
        </p:nvSpPr>
        <p:spPr>
          <a:xfrm>
            <a:off x="13408431" y="1450723"/>
            <a:ext cx="3049388" cy="4871639"/>
          </a:xfrm>
          <a:custGeom>
            <a:avLst/>
            <a:gdLst/>
            <a:ahLst/>
            <a:cxnLst/>
            <a:rect l="l" t="t" r="r" b="b"/>
            <a:pathLst>
              <a:path w="3049388" h="4871639">
                <a:moveTo>
                  <a:pt x="0" y="0"/>
                </a:moveTo>
                <a:lnTo>
                  <a:pt x="3049387" y="0"/>
                </a:lnTo>
                <a:lnTo>
                  <a:pt x="3049387" y="4871639"/>
                </a:lnTo>
                <a:lnTo>
                  <a:pt x="0" y="4871639"/>
                </a:lnTo>
                <a:lnTo>
                  <a:pt x="0" y="0"/>
                </a:lnTo>
                <a:close/>
              </a:path>
            </a:pathLst>
          </a:custGeom>
          <a:blipFill>
            <a:blip r:embed="rId6"/>
            <a:stretch>
              <a:fillRect/>
            </a:stretch>
          </a:blipFill>
        </p:spPr>
        <p:txBody>
          <a:bodyPr/>
          <a:lstStyle/>
          <a:p>
            <a:endParaRPr lang="en-US"/>
          </a:p>
        </p:txBody>
      </p:sp>
      <p:sp>
        <p:nvSpPr>
          <p:cNvPr id="15" name="TextBox 15"/>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OBLIGATION</a:t>
            </a:r>
          </a:p>
        </p:txBody>
      </p:sp>
      <p:sp>
        <p:nvSpPr>
          <p:cNvPr id="16" name="TextBox 16"/>
          <p:cNvSpPr txBox="1"/>
          <p:nvPr/>
        </p:nvSpPr>
        <p:spPr>
          <a:xfrm>
            <a:off x="1812066" y="4614178"/>
            <a:ext cx="10898475" cy="1510031"/>
          </a:xfrm>
          <a:prstGeom prst="rect">
            <a:avLst/>
          </a:prstGeom>
        </p:spPr>
        <p:txBody>
          <a:bodyPr lIns="0" tIns="0" rIns="0" bIns="0" rtlCol="0" anchor="t">
            <a:spAutoFit/>
          </a:bodyPr>
          <a:lstStyle/>
          <a:p>
            <a:pPr algn="l">
              <a:lnSpc>
                <a:spcPts val="6019"/>
              </a:lnSpc>
            </a:pPr>
            <a:r>
              <a:rPr lang="en-US" sz="4299" b="1">
                <a:solidFill>
                  <a:srgbClr val="FFFFFF"/>
                </a:solidFill>
                <a:latin typeface="Roboto Bold"/>
                <a:ea typeface="Roboto Bold"/>
                <a:cs typeface="Roboto Bold"/>
                <a:sym typeface="Roboto Bold"/>
              </a:rPr>
              <a:t>Groomers often manipulate victims to create a sense of loyalty and obligation.</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59</a:t>
            </a:r>
          </a:p>
        </p:txBody>
      </p:sp>
      <p:sp>
        <p:nvSpPr>
          <p:cNvPr id="18" name="TextBox 1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336520" y="4248035"/>
            <a:ext cx="11003777" cy="3849759"/>
            <a:chOff x="0" y="0"/>
            <a:chExt cx="3020234" cy="1056653"/>
          </a:xfrm>
        </p:grpSpPr>
        <p:sp>
          <p:nvSpPr>
            <p:cNvPr id="5" name="Freeform 5"/>
            <p:cNvSpPr/>
            <p:nvPr/>
          </p:nvSpPr>
          <p:spPr>
            <a:xfrm>
              <a:off x="0" y="0"/>
              <a:ext cx="3020234" cy="1056653"/>
            </a:xfrm>
            <a:custGeom>
              <a:avLst/>
              <a:gdLst/>
              <a:ahLst/>
              <a:cxnLst/>
              <a:rect l="l" t="t" r="r" b="b"/>
              <a:pathLst>
                <a:path w="3020234" h="1056653">
                  <a:moveTo>
                    <a:pt x="0" y="0"/>
                  </a:moveTo>
                  <a:lnTo>
                    <a:pt x="3020234" y="0"/>
                  </a:lnTo>
                  <a:lnTo>
                    <a:pt x="3020234" y="1056653"/>
                  </a:lnTo>
                  <a:lnTo>
                    <a:pt x="0" y="1056653"/>
                  </a:lnTo>
                  <a:close/>
                </a:path>
              </a:pathLst>
            </a:custGeom>
            <a:solidFill>
              <a:srgbClr val="FFFFFF"/>
            </a:solidFill>
          </p:spPr>
          <p:txBody>
            <a:bodyPr/>
            <a:lstStyle/>
            <a:p>
              <a:endParaRPr lang="en-US"/>
            </a:p>
          </p:txBody>
        </p:sp>
        <p:sp>
          <p:nvSpPr>
            <p:cNvPr id="6" name="TextBox 6"/>
            <p:cNvSpPr txBox="1"/>
            <p:nvPr/>
          </p:nvSpPr>
          <p:spPr>
            <a:xfrm>
              <a:off x="0" y="-76200"/>
              <a:ext cx="3020234" cy="1132853"/>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7690113" y="5026145"/>
            <a:ext cx="7520438" cy="2207897"/>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KNOWLEDGE </a:t>
            </a:r>
            <a:r>
              <a:rPr lang="en-US" sz="4199">
                <a:solidFill>
                  <a:srgbClr val="006272"/>
                </a:solidFill>
                <a:latin typeface="Roboto"/>
                <a:ea typeface="Roboto"/>
                <a:cs typeface="Roboto"/>
                <a:sym typeface="Roboto"/>
              </a:rPr>
              <a:t>serves as a </a:t>
            </a:r>
          </a:p>
          <a:p>
            <a:pPr algn="ctr">
              <a:lnSpc>
                <a:spcPts val="5879"/>
              </a:lnSpc>
            </a:pPr>
            <a:r>
              <a:rPr lang="en-US" sz="4199">
                <a:solidFill>
                  <a:srgbClr val="006272"/>
                </a:solidFill>
                <a:latin typeface="Roboto"/>
                <a:ea typeface="Roboto"/>
                <a:cs typeface="Roboto"/>
                <a:sym typeface="Roboto"/>
              </a:rPr>
              <a:t>powerful defense against </a:t>
            </a:r>
          </a:p>
          <a:p>
            <a:pPr algn="ctr">
              <a:lnSpc>
                <a:spcPts val="5879"/>
              </a:lnSpc>
            </a:pPr>
            <a:r>
              <a:rPr lang="en-US" sz="4199">
                <a:solidFill>
                  <a:srgbClr val="006272"/>
                </a:solidFill>
                <a:latin typeface="Roboto"/>
                <a:ea typeface="Roboto"/>
                <a:cs typeface="Roboto"/>
                <a:sym typeface="Roboto"/>
              </a:rPr>
              <a:t>a groomer.</a:t>
            </a:r>
          </a:p>
        </p:txBody>
      </p:sp>
      <p:sp>
        <p:nvSpPr>
          <p:cNvPr id="8" name="TextBox 8"/>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9" name="TextBox 9"/>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6</a:t>
            </a:r>
          </a:p>
        </p:txBody>
      </p:sp>
      <p:sp>
        <p:nvSpPr>
          <p:cNvPr id="11" name="Freeform 11"/>
          <p:cNvSpPr/>
          <p:nvPr/>
        </p:nvSpPr>
        <p:spPr>
          <a:xfrm>
            <a:off x="2204909" y="2832478"/>
            <a:ext cx="6096922" cy="6261047"/>
          </a:xfrm>
          <a:custGeom>
            <a:avLst/>
            <a:gdLst/>
            <a:ahLst/>
            <a:cxnLst/>
            <a:rect l="l" t="t" r="r" b="b"/>
            <a:pathLst>
              <a:path w="6096922" h="6261047">
                <a:moveTo>
                  <a:pt x="0" y="0"/>
                </a:moveTo>
                <a:lnTo>
                  <a:pt x="6096922" y="0"/>
                </a:lnTo>
                <a:lnTo>
                  <a:pt x="6096922" y="6261047"/>
                </a:lnTo>
                <a:lnTo>
                  <a:pt x="0" y="6261047"/>
                </a:lnTo>
                <a:lnTo>
                  <a:pt x="0" y="0"/>
                </a:lnTo>
                <a:close/>
              </a:path>
            </a:pathLst>
          </a:custGeom>
          <a:blipFill>
            <a:blip r:embed="rId3"/>
            <a:stretch>
              <a:fillRect/>
            </a:stretch>
          </a:blipFill>
        </p:spPr>
        <p:txBody>
          <a:bodyPr/>
          <a:lstStyle/>
          <a:p>
            <a:endParaRPr lang="en-US"/>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60</a:t>
            </a:r>
          </a:p>
        </p:txBody>
      </p:sp>
      <p:sp>
        <p:nvSpPr>
          <p:cNvPr id="5" name="TextBox 5"/>
          <p:cNvSpPr txBox="1"/>
          <p:nvPr/>
        </p:nvSpPr>
        <p:spPr>
          <a:xfrm>
            <a:off x="1976249" y="4908550"/>
            <a:ext cx="15743757" cy="1482726"/>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Groomers can use </a:t>
            </a:r>
            <a:r>
              <a:rPr lang="en-US" sz="4249" b="1">
                <a:solidFill>
                  <a:srgbClr val="9D1BE3"/>
                </a:solidFill>
                <a:latin typeface="Roboto Bold"/>
                <a:ea typeface="Roboto Bold"/>
                <a:cs typeface="Roboto Bold"/>
                <a:sym typeface="Roboto Bold"/>
              </a:rPr>
              <a:t>gifts, money, or special favors </a:t>
            </a:r>
            <a:r>
              <a:rPr lang="en-US" sz="4249" b="1">
                <a:solidFill>
                  <a:srgbClr val="004F59"/>
                </a:solidFill>
                <a:latin typeface="Roboto Bold"/>
                <a:ea typeface="Roboto Bold"/>
                <a:cs typeface="Roboto Bold"/>
                <a:sym typeface="Roboto Bold"/>
              </a:rPr>
              <a:t>to create a sense of owing something to them.</a:t>
            </a:r>
          </a:p>
        </p:txBody>
      </p:sp>
      <p:grpSp>
        <p:nvGrpSpPr>
          <p:cNvPr id="6" name="Group 6"/>
          <p:cNvGrpSpPr/>
          <p:nvPr/>
        </p:nvGrpSpPr>
        <p:grpSpPr>
          <a:xfrm>
            <a:off x="1657975" y="3796565"/>
            <a:ext cx="8077565" cy="913423"/>
            <a:chOff x="0" y="0"/>
            <a:chExt cx="2127425" cy="240572"/>
          </a:xfrm>
        </p:grpSpPr>
        <p:sp>
          <p:nvSpPr>
            <p:cNvPr id="7" name="Freeform 7"/>
            <p:cNvSpPr/>
            <p:nvPr/>
          </p:nvSpPr>
          <p:spPr>
            <a:xfrm>
              <a:off x="0" y="0"/>
              <a:ext cx="2127425" cy="240572"/>
            </a:xfrm>
            <a:custGeom>
              <a:avLst/>
              <a:gdLst/>
              <a:ahLst/>
              <a:cxnLst/>
              <a:rect l="l" t="t" r="r" b="b"/>
              <a:pathLst>
                <a:path w="2127425" h="240572">
                  <a:moveTo>
                    <a:pt x="0" y="0"/>
                  </a:moveTo>
                  <a:lnTo>
                    <a:pt x="2127425" y="0"/>
                  </a:lnTo>
                  <a:lnTo>
                    <a:pt x="2127425" y="240572"/>
                  </a:lnTo>
                  <a:lnTo>
                    <a:pt x="0" y="240572"/>
                  </a:lnTo>
                  <a:close/>
                </a:path>
              </a:pathLst>
            </a:custGeom>
            <a:solidFill>
              <a:srgbClr val="303030"/>
            </a:solidFill>
          </p:spPr>
          <p:txBody>
            <a:bodyPr/>
            <a:lstStyle/>
            <a:p>
              <a:endParaRPr lang="en-US"/>
            </a:p>
          </p:txBody>
        </p:sp>
        <p:sp>
          <p:nvSpPr>
            <p:cNvPr id="8" name="TextBox 8"/>
            <p:cNvSpPr txBox="1"/>
            <p:nvPr/>
          </p:nvSpPr>
          <p:spPr>
            <a:xfrm>
              <a:off x="0" y="-76200"/>
              <a:ext cx="2127425" cy="316772"/>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76249" y="3819913"/>
            <a:ext cx="819113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Feelings of Guilt or Pressure</a:t>
            </a:r>
          </a:p>
        </p:txBody>
      </p:sp>
      <p:sp>
        <p:nvSpPr>
          <p:cNvPr id="10" name="TextBox 10"/>
          <p:cNvSpPr txBox="1"/>
          <p:nvPr/>
        </p:nvSpPr>
        <p:spPr>
          <a:xfrm>
            <a:off x="1131441" y="1109322"/>
            <a:ext cx="11526808"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LOYALTY &amp; OBLIGATION</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61</a:t>
            </a:r>
          </a:p>
        </p:txBody>
      </p:sp>
      <p:sp>
        <p:nvSpPr>
          <p:cNvPr id="5" name="TextBox 5"/>
          <p:cNvSpPr txBox="1"/>
          <p:nvPr/>
        </p:nvSpPr>
        <p:spPr>
          <a:xfrm>
            <a:off x="1976249" y="4908550"/>
            <a:ext cx="15876279" cy="1482726"/>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They often give </a:t>
            </a:r>
            <a:r>
              <a:rPr lang="en-US" sz="4249" b="1">
                <a:solidFill>
                  <a:srgbClr val="9D1BE3"/>
                </a:solidFill>
                <a:latin typeface="Roboto Bold"/>
                <a:ea typeface="Roboto Bold"/>
                <a:cs typeface="Roboto Bold"/>
                <a:sym typeface="Roboto Bold"/>
              </a:rPr>
              <a:t>praise or compliments</a:t>
            </a:r>
            <a:r>
              <a:rPr lang="en-US" sz="4249" b="1">
                <a:solidFill>
                  <a:srgbClr val="004F59"/>
                </a:solidFill>
                <a:latin typeface="Roboto Bold"/>
                <a:ea typeface="Roboto Bold"/>
                <a:cs typeface="Roboto Bold"/>
                <a:sym typeface="Roboto Bold"/>
              </a:rPr>
              <a:t>, especially to someone who feels left out or unsure of themselves.</a:t>
            </a:r>
          </a:p>
        </p:txBody>
      </p:sp>
      <p:grpSp>
        <p:nvGrpSpPr>
          <p:cNvPr id="6" name="Group 6"/>
          <p:cNvGrpSpPr/>
          <p:nvPr/>
        </p:nvGrpSpPr>
        <p:grpSpPr>
          <a:xfrm>
            <a:off x="1657975" y="3796565"/>
            <a:ext cx="8077565" cy="913423"/>
            <a:chOff x="0" y="0"/>
            <a:chExt cx="2127425" cy="240572"/>
          </a:xfrm>
        </p:grpSpPr>
        <p:sp>
          <p:nvSpPr>
            <p:cNvPr id="7" name="Freeform 7"/>
            <p:cNvSpPr/>
            <p:nvPr/>
          </p:nvSpPr>
          <p:spPr>
            <a:xfrm>
              <a:off x="0" y="0"/>
              <a:ext cx="2127425" cy="240572"/>
            </a:xfrm>
            <a:custGeom>
              <a:avLst/>
              <a:gdLst/>
              <a:ahLst/>
              <a:cxnLst/>
              <a:rect l="l" t="t" r="r" b="b"/>
              <a:pathLst>
                <a:path w="2127425" h="240572">
                  <a:moveTo>
                    <a:pt x="0" y="0"/>
                  </a:moveTo>
                  <a:lnTo>
                    <a:pt x="2127425" y="0"/>
                  </a:lnTo>
                  <a:lnTo>
                    <a:pt x="2127425" y="240572"/>
                  </a:lnTo>
                  <a:lnTo>
                    <a:pt x="0" y="240572"/>
                  </a:lnTo>
                  <a:close/>
                </a:path>
              </a:pathLst>
            </a:custGeom>
            <a:solidFill>
              <a:srgbClr val="303030"/>
            </a:solidFill>
          </p:spPr>
          <p:txBody>
            <a:bodyPr/>
            <a:lstStyle/>
            <a:p>
              <a:endParaRPr lang="en-US"/>
            </a:p>
          </p:txBody>
        </p:sp>
        <p:sp>
          <p:nvSpPr>
            <p:cNvPr id="8" name="TextBox 8"/>
            <p:cNvSpPr txBox="1"/>
            <p:nvPr/>
          </p:nvSpPr>
          <p:spPr>
            <a:xfrm>
              <a:off x="0" y="-76200"/>
              <a:ext cx="2127425" cy="316772"/>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76249" y="3819913"/>
            <a:ext cx="819113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Feelings of Guilt or Pressure</a:t>
            </a:r>
          </a:p>
        </p:txBody>
      </p:sp>
      <p:sp>
        <p:nvSpPr>
          <p:cNvPr id="10" name="TextBox 10"/>
          <p:cNvSpPr txBox="1"/>
          <p:nvPr/>
        </p:nvSpPr>
        <p:spPr>
          <a:xfrm>
            <a:off x="1131441" y="1109322"/>
            <a:ext cx="11526808"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LOYALTY &amp; OBLIGATION</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62</a:t>
            </a:r>
          </a:p>
        </p:txBody>
      </p:sp>
      <p:sp>
        <p:nvSpPr>
          <p:cNvPr id="5" name="TextBox 5"/>
          <p:cNvSpPr txBox="1"/>
          <p:nvPr/>
        </p:nvSpPr>
        <p:spPr>
          <a:xfrm>
            <a:off x="1976249" y="4908550"/>
            <a:ext cx="15454204" cy="2235201"/>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They may make </a:t>
            </a:r>
            <a:r>
              <a:rPr lang="en-US" sz="4249" b="1">
                <a:solidFill>
                  <a:srgbClr val="9D1BE3"/>
                </a:solidFill>
                <a:latin typeface="Roboto Bold"/>
                <a:ea typeface="Roboto Bold"/>
                <a:cs typeface="Roboto Bold"/>
                <a:sym typeface="Roboto Bold"/>
              </a:rPr>
              <a:t>risky or harmful behavior</a:t>
            </a:r>
            <a:r>
              <a:rPr lang="en-US" sz="4249" b="1">
                <a:solidFill>
                  <a:srgbClr val="004F59"/>
                </a:solidFill>
                <a:latin typeface="Roboto Bold"/>
                <a:ea typeface="Roboto Bold"/>
                <a:cs typeface="Roboto Bold"/>
                <a:sym typeface="Roboto Bold"/>
              </a:rPr>
              <a:t> seem normal, exciting, or grown-up.</a:t>
            </a:r>
          </a:p>
          <a:p>
            <a:pPr algn="l">
              <a:lnSpc>
                <a:spcPts val="5949"/>
              </a:lnSpc>
            </a:pPr>
            <a:endParaRPr lang="en-US" sz="4249" b="1">
              <a:solidFill>
                <a:srgbClr val="004F59"/>
              </a:solidFill>
              <a:latin typeface="Roboto Bold"/>
              <a:ea typeface="Roboto Bold"/>
              <a:cs typeface="Roboto Bold"/>
              <a:sym typeface="Roboto Bold"/>
            </a:endParaRPr>
          </a:p>
        </p:txBody>
      </p:sp>
      <p:grpSp>
        <p:nvGrpSpPr>
          <p:cNvPr id="6" name="Group 6"/>
          <p:cNvGrpSpPr/>
          <p:nvPr/>
        </p:nvGrpSpPr>
        <p:grpSpPr>
          <a:xfrm>
            <a:off x="1657975" y="3796565"/>
            <a:ext cx="8077565" cy="913423"/>
            <a:chOff x="0" y="0"/>
            <a:chExt cx="2127425" cy="240572"/>
          </a:xfrm>
        </p:grpSpPr>
        <p:sp>
          <p:nvSpPr>
            <p:cNvPr id="7" name="Freeform 7"/>
            <p:cNvSpPr/>
            <p:nvPr/>
          </p:nvSpPr>
          <p:spPr>
            <a:xfrm>
              <a:off x="0" y="0"/>
              <a:ext cx="2127425" cy="240572"/>
            </a:xfrm>
            <a:custGeom>
              <a:avLst/>
              <a:gdLst/>
              <a:ahLst/>
              <a:cxnLst/>
              <a:rect l="l" t="t" r="r" b="b"/>
              <a:pathLst>
                <a:path w="2127425" h="240572">
                  <a:moveTo>
                    <a:pt x="0" y="0"/>
                  </a:moveTo>
                  <a:lnTo>
                    <a:pt x="2127425" y="0"/>
                  </a:lnTo>
                  <a:lnTo>
                    <a:pt x="2127425" y="240572"/>
                  </a:lnTo>
                  <a:lnTo>
                    <a:pt x="0" y="240572"/>
                  </a:lnTo>
                  <a:close/>
                </a:path>
              </a:pathLst>
            </a:custGeom>
            <a:solidFill>
              <a:srgbClr val="303030"/>
            </a:solidFill>
          </p:spPr>
          <p:txBody>
            <a:bodyPr/>
            <a:lstStyle/>
            <a:p>
              <a:endParaRPr lang="en-US"/>
            </a:p>
          </p:txBody>
        </p:sp>
        <p:sp>
          <p:nvSpPr>
            <p:cNvPr id="8" name="TextBox 8"/>
            <p:cNvSpPr txBox="1"/>
            <p:nvPr/>
          </p:nvSpPr>
          <p:spPr>
            <a:xfrm>
              <a:off x="0" y="-76200"/>
              <a:ext cx="2127425" cy="316772"/>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76249" y="3819913"/>
            <a:ext cx="819113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Feelings of Guilt or Pressure</a:t>
            </a:r>
          </a:p>
        </p:txBody>
      </p:sp>
      <p:sp>
        <p:nvSpPr>
          <p:cNvPr id="10" name="TextBox 10"/>
          <p:cNvSpPr txBox="1"/>
          <p:nvPr/>
        </p:nvSpPr>
        <p:spPr>
          <a:xfrm>
            <a:off x="1131441" y="1109322"/>
            <a:ext cx="11526808"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LOYALTY &amp; OBLIGATION</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63</a:t>
            </a:r>
          </a:p>
        </p:txBody>
      </p:sp>
      <p:sp>
        <p:nvSpPr>
          <p:cNvPr id="5" name="TextBox 5"/>
          <p:cNvSpPr txBox="1"/>
          <p:nvPr/>
        </p:nvSpPr>
        <p:spPr>
          <a:xfrm>
            <a:off x="1976249" y="4908550"/>
            <a:ext cx="13572056" cy="1482726"/>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They often use </a:t>
            </a:r>
            <a:r>
              <a:rPr lang="en-US" sz="4249" b="1">
                <a:solidFill>
                  <a:srgbClr val="9D1BE3"/>
                </a:solidFill>
                <a:latin typeface="Roboto Bold"/>
                <a:ea typeface="Roboto Bold"/>
                <a:cs typeface="Roboto Bold"/>
                <a:sym typeface="Roboto Bold"/>
              </a:rPr>
              <a:t>guilt or sympathy</a:t>
            </a:r>
            <a:r>
              <a:rPr lang="en-US" sz="4249" b="1">
                <a:solidFill>
                  <a:srgbClr val="004F59"/>
                </a:solidFill>
                <a:latin typeface="Roboto Bold"/>
                <a:ea typeface="Roboto Bold"/>
                <a:cs typeface="Roboto Bold"/>
                <a:sym typeface="Roboto Bold"/>
              </a:rPr>
              <a:t> to create emotional attachment.</a:t>
            </a:r>
          </a:p>
        </p:txBody>
      </p:sp>
      <p:grpSp>
        <p:nvGrpSpPr>
          <p:cNvPr id="6" name="Group 6"/>
          <p:cNvGrpSpPr/>
          <p:nvPr/>
        </p:nvGrpSpPr>
        <p:grpSpPr>
          <a:xfrm>
            <a:off x="1657975" y="3796565"/>
            <a:ext cx="8077565" cy="913423"/>
            <a:chOff x="0" y="0"/>
            <a:chExt cx="2127425" cy="240572"/>
          </a:xfrm>
        </p:grpSpPr>
        <p:sp>
          <p:nvSpPr>
            <p:cNvPr id="7" name="Freeform 7"/>
            <p:cNvSpPr/>
            <p:nvPr/>
          </p:nvSpPr>
          <p:spPr>
            <a:xfrm>
              <a:off x="0" y="0"/>
              <a:ext cx="2127425" cy="240572"/>
            </a:xfrm>
            <a:custGeom>
              <a:avLst/>
              <a:gdLst/>
              <a:ahLst/>
              <a:cxnLst/>
              <a:rect l="l" t="t" r="r" b="b"/>
              <a:pathLst>
                <a:path w="2127425" h="240572">
                  <a:moveTo>
                    <a:pt x="0" y="0"/>
                  </a:moveTo>
                  <a:lnTo>
                    <a:pt x="2127425" y="0"/>
                  </a:lnTo>
                  <a:lnTo>
                    <a:pt x="2127425" y="240572"/>
                  </a:lnTo>
                  <a:lnTo>
                    <a:pt x="0" y="240572"/>
                  </a:lnTo>
                  <a:close/>
                </a:path>
              </a:pathLst>
            </a:custGeom>
            <a:solidFill>
              <a:srgbClr val="303030"/>
            </a:solidFill>
          </p:spPr>
          <p:txBody>
            <a:bodyPr/>
            <a:lstStyle/>
            <a:p>
              <a:endParaRPr lang="en-US"/>
            </a:p>
          </p:txBody>
        </p:sp>
        <p:sp>
          <p:nvSpPr>
            <p:cNvPr id="8" name="TextBox 8"/>
            <p:cNvSpPr txBox="1"/>
            <p:nvPr/>
          </p:nvSpPr>
          <p:spPr>
            <a:xfrm>
              <a:off x="0" y="-76200"/>
              <a:ext cx="2127425" cy="316772"/>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76249" y="3819913"/>
            <a:ext cx="819113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Feelings of Guilt or Pressure</a:t>
            </a:r>
          </a:p>
        </p:txBody>
      </p:sp>
      <p:sp>
        <p:nvSpPr>
          <p:cNvPr id="10" name="TextBox 10"/>
          <p:cNvSpPr txBox="1"/>
          <p:nvPr/>
        </p:nvSpPr>
        <p:spPr>
          <a:xfrm>
            <a:off x="1131441" y="1109322"/>
            <a:ext cx="11526808"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LOYALTY &amp; OBLIGATION</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64</a:t>
            </a:r>
          </a:p>
        </p:txBody>
      </p:sp>
      <p:sp>
        <p:nvSpPr>
          <p:cNvPr id="5" name="TextBox 5"/>
          <p:cNvSpPr txBox="1"/>
          <p:nvPr/>
        </p:nvSpPr>
        <p:spPr>
          <a:xfrm>
            <a:off x="1976249" y="4908550"/>
            <a:ext cx="13201879" cy="1482726"/>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They can use </a:t>
            </a:r>
            <a:r>
              <a:rPr lang="en-US" sz="4249" b="1">
                <a:solidFill>
                  <a:srgbClr val="9D1BE3"/>
                </a:solidFill>
                <a:latin typeface="Roboto Bold"/>
                <a:ea typeface="Roboto Bold"/>
                <a:cs typeface="Roboto Bold"/>
                <a:sym typeface="Roboto Bold"/>
              </a:rPr>
              <a:t>favoritism</a:t>
            </a:r>
            <a:r>
              <a:rPr lang="en-US" sz="4249" b="1">
                <a:solidFill>
                  <a:srgbClr val="004F59"/>
                </a:solidFill>
                <a:latin typeface="Roboto Bold"/>
                <a:ea typeface="Roboto Bold"/>
                <a:cs typeface="Roboto Bold"/>
                <a:sym typeface="Roboto Bold"/>
              </a:rPr>
              <a:t> to separate a young person from their peers.</a:t>
            </a:r>
          </a:p>
        </p:txBody>
      </p:sp>
      <p:grpSp>
        <p:nvGrpSpPr>
          <p:cNvPr id="6" name="Group 6"/>
          <p:cNvGrpSpPr/>
          <p:nvPr/>
        </p:nvGrpSpPr>
        <p:grpSpPr>
          <a:xfrm>
            <a:off x="1657975" y="3796565"/>
            <a:ext cx="8077565" cy="913423"/>
            <a:chOff x="0" y="0"/>
            <a:chExt cx="2127425" cy="240572"/>
          </a:xfrm>
        </p:grpSpPr>
        <p:sp>
          <p:nvSpPr>
            <p:cNvPr id="7" name="Freeform 7"/>
            <p:cNvSpPr/>
            <p:nvPr/>
          </p:nvSpPr>
          <p:spPr>
            <a:xfrm>
              <a:off x="0" y="0"/>
              <a:ext cx="2127425" cy="240572"/>
            </a:xfrm>
            <a:custGeom>
              <a:avLst/>
              <a:gdLst/>
              <a:ahLst/>
              <a:cxnLst/>
              <a:rect l="l" t="t" r="r" b="b"/>
              <a:pathLst>
                <a:path w="2127425" h="240572">
                  <a:moveTo>
                    <a:pt x="0" y="0"/>
                  </a:moveTo>
                  <a:lnTo>
                    <a:pt x="2127425" y="0"/>
                  </a:lnTo>
                  <a:lnTo>
                    <a:pt x="2127425" y="240572"/>
                  </a:lnTo>
                  <a:lnTo>
                    <a:pt x="0" y="240572"/>
                  </a:lnTo>
                  <a:close/>
                </a:path>
              </a:pathLst>
            </a:custGeom>
            <a:solidFill>
              <a:srgbClr val="303030"/>
            </a:solidFill>
          </p:spPr>
          <p:txBody>
            <a:bodyPr/>
            <a:lstStyle/>
            <a:p>
              <a:endParaRPr lang="en-US"/>
            </a:p>
          </p:txBody>
        </p:sp>
        <p:sp>
          <p:nvSpPr>
            <p:cNvPr id="8" name="TextBox 8"/>
            <p:cNvSpPr txBox="1"/>
            <p:nvPr/>
          </p:nvSpPr>
          <p:spPr>
            <a:xfrm>
              <a:off x="0" y="-76200"/>
              <a:ext cx="2127425" cy="316772"/>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76249" y="3819913"/>
            <a:ext cx="819113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Feelings of Guilt or Pressure</a:t>
            </a:r>
          </a:p>
        </p:txBody>
      </p:sp>
      <p:sp>
        <p:nvSpPr>
          <p:cNvPr id="10" name="TextBox 10"/>
          <p:cNvSpPr txBox="1"/>
          <p:nvPr/>
        </p:nvSpPr>
        <p:spPr>
          <a:xfrm>
            <a:off x="1131441" y="1109322"/>
            <a:ext cx="11526808"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LOYALTY &amp; OBLIGATION</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grpSp>
        <p:nvGrpSpPr>
          <p:cNvPr id="3" name="Group 3"/>
          <p:cNvGrpSpPr/>
          <p:nvPr/>
        </p:nvGrpSpPr>
        <p:grpSpPr>
          <a:xfrm>
            <a:off x="435472" y="414584"/>
            <a:ext cx="17417056" cy="9457832"/>
            <a:chOff x="0" y="0"/>
            <a:chExt cx="5490351" cy="2981378"/>
          </a:xfrm>
        </p:grpSpPr>
        <p:sp>
          <p:nvSpPr>
            <p:cNvPr id="4" name="Freeform 4"/>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65</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131441" y="4331879"/>
            <a:ext cx="11473827" cy="2169879"/>
            <a:chOff x="0" y="0"/>
            <a:chExt cx="3021913" cy="571491"/>
          </a:xfrm>
        </p:grpSpPr>
        <p:sp>
          <p:nvSpPr>
            <p:cNvPr id="11" name="Freeform 11"/>
            <p:cNvSpPr/>
            <p:nvPr/>
          </p:nvSpPr>
          <p:spPr>
            <a:xfrm>
              <a:off x="0" y="0"/>
              <a:ext cx="3021913" cy="571491"/>
            </a:xfrm>
            <a:custGeom>
              <a:avLst/>
              <a:gdLst/>
              <a:ahLst/>
              <a:cxnLst/>
              <a:rect l="l" t="t" r="r" b="b"/>
              <a:pathLst>
                <a:path w="3021913" h="571491">
                  <a:moveTo>
                    <a:pt x="0" y="0"/>
                  </a:moveTo>
                  <a:lnTo>
                    <a:pt x="3021913" y="0"/>
                  </a:lnTo>
                  <a:lnTo>
                    <a:pt x="3021913" y="571491"/>
                  </a:lnTo>
                  <a:lnTo>
                    <a:pt x="0" y="571491"/>
                  </a:lnTo>
                  <a:close/>
                </a:path>
              </a:pathLst>
            </a:custGeom>
            <a:solidFill>
              <a:srgbClr val="303030"/>
            </a:solidFill>
          </p:spPr>
          <p:txBody>
            <a:bodyPr/>
            <a:lstStyle/>
            <a:p>
              <a:endParaRPr lang="en-US"/>
            </a:p>
          </p:txBody>
        </p:sp>
        <p:sp>
          <p:nvSpPr>
            <p:cNvPr id="12" name="TextBox 12"/>
            <p:cNvSpPr txBox="1"/>
            <p:nvPr/>
          </p:nvSpPr>
          <p:spPr>
            <a:xfrm>
              <a:off x="0" y="-76200"/>
              <a:ext cx="3021913" cy="647691"/>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437459" y="4641409"/>
            <a:ext cx="11022008" cy="1464946"/>
          </a:xfrm>
          <a:prstGeom prst="rect">
            <a:avLst/>
          </a:prstGeom>
        </p:spPr>
        <p:txBody>
          <a:bodyPr lIns="0" tIns="0" rIns="0" bIns="0" rtlCol="0" anchor="t">
            <a:spAutoFit/>
          </a:bodyPr>
          <a:lstStyle/>
          <a:p>
            <a:pPr algn="l">
              <a:lnSpc>
                <a:spcPts val="5879"/>
              </a:lnSpc>
            </a:pPr>
            <a:r>
              <a:rPr lang="en-US" sz="4199" b="1">
                <a:solidFill>
                  <a:srgbClr val="FFFFFF"/>
                </a:solidFill>
                <a:latin typeface="Roboto Bold"/>
                <a:ea typeface="Roboto Bold"/>
                <a:cs typeface="Roboto Bold"/>
                <a:sym typeface="Roboto Bold"/>
              </a:rPr>
              <a:t>Groomers often manipulate young people to make them feel dependent?</a:t>
            </a:r>
          </a:p>
        </p:txBody>
      </p:sp>
      <p:grpSp>
        <p:nvGrpSpPr>
          <p:cNvPr id="14" name="Group 14"/>
          <p:cNvGrpSpPr/>
          <p:nvPr/>
        </p:nvGrpSpPr>
        <p:grpSpPr>
          <a:xfrm>
            <a:off x="13303020" y="1233147"/>
            <a:ext cx="3671735" cy="4160182"/>
            <a:chOff x="0" y="0"/>
            <a:chExt cx="1138696" cy="1290175"/>
          </a:xfrm>
        </p:grpSpPr>
        <p:sp>
          <p:nvSpPr>
            <p:cNvPr id="15" name="Freeform 15"/>
            <p:cNvSpPr/>
            <p:nvPr/>
          </p:nvSpPr>
          <p:spPr>
            <a:xfrm>
              <a:off x="0" y="0"/>
              <a:ext cx="1138696" cy="1290176"/>
            </a:xfrm>
            <a:custGeom>
              <a:avLst/>
              <a:gdLst/>
              <a:ahLst/>
              <a:cxnLst/>
              <a:rect l="l" t="t" r="r" b="b"/>
              <a:pathLst>
                <a:path w="1138696" h="1290176">
                  <a:moveTo>
                    <a:pt x="0" y="0"/>
                  </a:moveTo>
                  <a:lnTo>
                    <a:pt x="1138696" y="0"/>
                  </a:lnTo>
                  <a:lnTo>
                    <a:pt x="1138696" y="1290176"/>
                  </a:lnTo>
                  <a:lnTo>
                    <a:pt x="0" y="1290176"/>
                  </a:lnTo>
                  <a:close/>
                </a:path>
              </a:pathLst>
            </a:custGeom>
            <a:solidFill>
              <a:srgbClr val="FFFFFF"/>
            </a:solidFill>
          </p:spPr>
          <p:txBody>
            <a:bodyPr/>
            <a:lstStyle/>
            <a:p>
              <a:endParaRPr lang="en-US"/>
            </a:p>
          </p:txBody>
        </p:sp>
        <p:sp>
          <p:nvSpPr>
            <p:cNvPr id="16" name="TextBox 16"/>
            <p:cNvSpPr txBox="1"/>
            <p:nvPr/>
          </p:nvSpPr>
          <p:spPr>
            <a:xfrm>
              <a:off x="0" y="-9525"/>
              <a:ext cx="1138696" cy="1299700"/>
            </a:xfrm>
            <a:prstGeom prst="rect">
              <a:avLst/>
            </a:prstGeom>
          </p:spPr>
          <p:txBody>
            <a:bodyPr lIns="50800" tIns="50800" rIns="50800" bIns="50800" rtlCol="0" anchor="ctr"/>
            <a:lstStyle/>
            <a:p>
              <a:pPr algn="ctr">
                <a:lnSpc>
                  <a:spcPts val="3074"/>
                </a:lnSpc>
              </a:pPr>
              <a:endParaRPr/>
            </a:p>
          </p:txBody>
        </p:sp>
      </p:grpSp>
      <p:sp>
        <p:nvSpPr>
          <p:cNvPr id="17" name="Freeform 17"/>
          <p:cNvSpPr/>
          <p:nvPr/>
        </p:nvSpPr>
        <p:spPr>
          <a:xfrm>
            <a:off x="13493985" y="1467336"/>
            <a:ext cx="3289805" cy="3392590"/>
          </a:xfrm>
          <a:custGeom>
            <a:avLst/>
            <a:gdLst/>
            <a:ahLst/>
            <a:cxnLst/>
            <a:rect l="l" t="t" r="r" b="b"/>
            <a:pathLst>
              <a:path w="3289805" h="3392590">
                <a:moveTo>
                  <a:pt x="0" y="0"/>
                </a:moveTo>
                <a:lnTo>
                  <a:pt x="3289804" y="0"/>
                </a:lnTo>
                <a:lnTo>
                  <a:pt x="3289804" y="3392590"/>
                </a:lnTo>
                <a:lnTo>
                  <a:pt x="0" y="3392590"/>
                </a:lnTo>
                <a:lnTo>
                  <a:pt x="0" y="0"/>
                </a:lnTo>
                <a:close/>
              </a:path>
            </a:pathLst>
          </a:custGeom>
          <a:blipFill>
            <a:blip r:embed="rId6"/>
            <a:stretch>
              <a:fillRect t="-476"/>
            </a:stretch>
          </a:blipFill>
        </p:spPr>
        <p:txBody>
          <a:bodyPr/>
          <a:lstStyle/>
          <a:p>
            <a:endParaRPr lang="en-US"/>
          </a:p>
        </p:txBody>
      </p:sp>
      <p:sp>
        <p:nvSpPr>
          <p:cNvPr id="18" name="TextBox 18"/>
          <p:cNvSpPr txBox="1"/>
          <p:nvPr/>
        </p:nvSpPr>
        <p:spPr>
          <a:xfrm>
            <a:off x="1131441" y="1109322"/>
            <a:ext cx="11328025"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CREATING DEPENDENCE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66</a:t>
            </a:r>
          </a:p>
        </p:txBody>
      </p:sp>
      <p:sp>
        <p:nvSpPr>
          <p:cNvPr id="5" name="TextBox 5"/>
          <p:cNvSpPr txBox="1"/>
          <p:nvPr/>
        </p:nvSpPr>
        <p:spPr>
          <a:xfrm>
            <a:off x="1213252" y="4748988"/>
            <a:ext cx="15082067" cy="1232535"/>
          </a:xfrm>
          <a:prstGeom prst="rect">
            <a:avLst/>
          </a:prstGeom>
        </p:spPr>
        <p:txBody>
          <a:bodyPr lIns="0" tIns="0" rIns="0" bIns="0" rtlCol="0" anchor="t">
            <a:spAutoFit/>
          </a:bodyPr>
          <a:lstStyle/>
          <a:p>
            <a:pPr marL="917569" lvl="1" indent="-458785" algn="l">
              <a:lnSpc>
                <a:spcPts val="4844"/>
              </a:lnSpc>
              <a:buFont typeface="Arial"/>
              <a:buChar char="•"/>
            </a:pPr>
            <a:r>
              <a:rPr lang="en-US" sz="4249" b="1">
                <a:solidFill>
                  <a:srgbClr val="004F59"/>
                </a:solidFill>
                <a:latin typeface="Roboto Bold"/>
                <a:ea typeface="Roboto Bold"/>
                <a:cs typeface="Roboto Bold"/>
                <a:sym typeface="Roboto Bold"/>
              </a:rPr>
              <a:t>Groomers may provide </a:t>
            </a:r>
            <a:r>
              <a:rPr lang="en-US" sz="4249" b="1">
                <a:solidFill>
                  <a:srgbClr val="9D1BE3"/>
                </a:solidFill>
                <a:latin typeface="Roboto Bold"/>
                <a:ea typeface="Roboto Bold"/>
                <a:cs typeface="Roboto Bold"/>
                <a:sym typeface="Roboto Bold"/>
              </a:rPr>
              <a:t>basic needs </a:t>
            </a:r>
            <a:r>
              <a:rPr lang="en-US" sz="4249" b="1">
                <a:solidFill>
                  <a:srgbClr val="004F59"/>
                </a:solidFill>
                <a:latin typeface="Roboto Bold"/>
                <a:ea typeface="Roboto Bold"/>
                <a:cs typeface="Roboto Bold"/>
                <a:sym typeface="Roboto Bold"/>
              </a:rPr>
              <a:t>like money, food, or a place to stay.</a:t>
            </a:r>
          </a:p>
        </p:txBody>
      </p:sp>
      <p:sp>
        <p:nvSpPr>
          <p:cNvPr id="6" name="TextBox 6"/>
          <p:cNvSpPr txBox="1"/>
          <p:nvPr/>
        </p:nvSpPr>
        <p:spPr>
          <a:xfrm>
            <a:off x="1131441" y="1109322"/>
            <a:ext cx="11328025"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CREATING DEPENDENCE</a:t>
            </a:r>
          </a:p>
        </p:txBody>
      </p:sp>
      <p:grpSp>
        <p:nvGrpSpPr>
          <p:cNvPr id="7" name="Group 7"/>
          <p:cNvGrpSpPr/>
          <p:nvPr/>
        </p:nvGrpSpPr>
        <p:grpSpPr>
          <a:xfrm>
            <a:off x="1612830" y="3322018"/>
            <a:ext cx="9466799" cy="913446"/>
            <a:chOff x="0" y="0"/>
            <a:chExt cx="2493313" cy="240578"/>
          </a:xfrm>
        </p:grpSpPr>
        <p:sp>
          <p:nvSpPr>
            <p:cNvPr id="8" name="Freeform 8"/>
            <p:cNvSpPr/>
            <p:nvPr/>
          </p:nvSpPr>
          <p:spPr>
            <a:xfrm>
              <a:off x="0" y="0"/>
              <a:ext cx="2493313" cy="240578"/>
            </a:xfrm>
            <a:custGeom>
              <a:avLst/>
              <a:gdLst/>
              <a:ahLst/>
              <a:cxnLst/>
              <a:rect l="l" t="t" r="r" b="b"/>
              <a:pathLst>
                <a:path w="2493313" h="240578">
                  <a:moveTo>
                    <a:pt x="0" y="0"/>
                  </a:moveTo>
                  <a:lnTo>
                    <a:pt x="2493313" y="0"/>
                  </a:lnTo>
                  <a:lnTo>
                    <a:pt x="2493313" y="240578"/>
                  </a:lnTo>
                  <a:lnTo>
                    <a:pt x="0" y="240578"/>
                  </a:lnTo>
                  <a:close/>
                </a:path>
              </a:pathLst>
            </a:custGeom>
            <a:solidFill>
              <a:srgbClr val="303030"/>
            </a:solidFill>
          </p:spPr>
          <p:txBody>
            <a:bodyPr/>
            <a:lstStyle/>
            <a:p>
              <a:endParaRPr lang="en-US"/>
            </a:p>
          </p:txBody>
        </p:sp>
        <p:sp>
          <p:nvSpPr>
            <p:cNvPr id="9" name="TextBox 9"/>
            <p:cNvSpPr txBox="1"/>
            <p:nvPr/>
          </p:nvSpPr>
          <p:spPr>
            <a:xfrm>
              <a:off x="0" y="-76200"/>
              <a:ext cx="2493313" cy="316778"/>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960536" y="3345367"/>
            <a:ext cx="9119093"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Groomers Become “Needed”</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67</a:t>
            </a:r>
          </a:p>
        </p:txBody>
      </p:sp>
      <p:sp>
        <p:nvSpPr>
          <p:cNvPr id="5" name="TextBox 5"/>
          <p:cNvSpPr txBox="1"/>
          <p:nvPr/>
        </p:nvSpPr>
        <p:spPr>
          <a:xfrm>
            <a:off x="1213252" y="4748988"/>
            <a:ext cx="15649671" cy="2119630"/>
          </a:xfrm>
          <a:prstGeom prst="rect">
            <a:avLst/>
          </a:prstGeom>
        </p:spPr>
        <p:txBody>
          <a:bodyPr lIns="0" tIns="0" rIns="0" bIns="0" rtlCol="0" anchor="t">
            <a:spAutoFit/>
          </a:bodyPr>
          <a:lstStyle/>
          <a:p>
            <a:pPr marL="917569" lvl="1" indent="-458785" algn="l">
              <a:lnSpc>
                <a:spcPts val="4844"/>
              </a:lnSpc>
              <a:buFont typeface="Arial"/>
              <a:buChar char="•"/>
            </a:pPr>
            <a:r>
              <a:rPr lang="en-US" sz="4249" b="1">
                <a:solidFill>
                  <a:srgbClr val="FFFFFF"/>
                </a:solidFill>
                <a:latin typeface="Roboto Bold"/>
                <a:ea typeface="Roboto Bold"/>
                <a:cs typeface="Roboto Bold"/>
                <a:sym typeface="Roboto Bold"/>
              </a:rPr>
              <a:t>Groomers may provide basic needs like money, food, or a place to stay.</a:t>
            </a:r>
          </a:p>
          <a:p>
            <a:pPr algn="l">
              <a:lnSpc>
                <a:spcPts val="2280"/>
              </a:lnSpc>
            </a:pPr>
            <a:endParaRPr lang="en-US" sz="4249" b="1">
              <a:solidFill>
                <a:srgbClr val="FFFFFF"/>
              </a:solidFill>
              <a:latin typeface="Roboto Bold"/>
              <a:ea typeface="Roboto Bold"/>
              <a:cs typeface="Roboto Bold"/>
              <a:sym typeface="Roboto Bold"/>
            </a:endParaRPr>
          </a:p>
          <a:p>
            <a:pPr marL="917569" lvl="1" indent="-458785" algn="l">
              <a:lnSpc>
                <a:spcPts val="4674"/>
              </a:lnSpc>
              <a:buFont typeface="Arial"/>
              <a:buChar char="•"/>
            </a:pPr>
            <a:r>
              <a:rPr lang="en-US" sz="4249" b="1">
                <a:solidFill>
                  <a:srgbClr val="004F59"/>
                </a:solidFill>
                <a:latin typeface="Roboto Bold"/>
                <a:ea typeface="Roboto Bold"/>
                <a:cs typeface="Roboto Bold"/>
                <a:sym typeface="Roboto Bold"/>
              </a:rPr>
              <a:t>They might give clothing, phones, rides, or other favors. </a:t>
            </a:r>
          </a:p>
        </p:txBody>
      </p:sp>
      <p:sp>
        <p:nvSpPr>
          <p:cNvPr id="6" name="TextBox 6"/>
          <p:cNvSpPr txBox="1"/>
          <p:nvPr/>
        </p:nvSpPr>
        <p:spPr>
          <a:xfrm>
            <a:off x="1131441" y="1109322"/>
            <a:ext cx="11328025"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CREATING DEPENDENCE</a:t>
            </a:r>
          </a:p>
        </p:txBody>
      </p:sp>
      <p:grpSp>
        <p:nvGrpSpPr>
          <p:cNvPr id="7" name="Group 7"/>
          <p:cNvGrpSpPr/>
          <p:nvPr/>
        </p:nvGrpSpPr>
        <p:grpSpPr>
          <a:xfrm>
            <a:off x="1612830" y="3322018"/>
            <a:ext cx="9466799" cy="913446"/>
            <a:chOff x="0" y="0"/>
            <a:chExt cx="2493313" cy="240578"/>
          </a:xfrm>
        </p:grpSpPr>
        <p:sp>
          <p:nvSpPr>
            <p:cNvPr id="8" name="Freeform 8"/>
            <p:cNvSpPr/>
            <p:nvPr/>
          </p:nvSpPr>
          <p:spPr>
            <a:xfrm>
              <a:off x="0" y="0"/>
              <a:ext cx="2493313" cy="240578"/>
            </a:xfrm>
            <a:custGeom>
              <a:avLst/>
              <a:gdLst/>
              <a:ahLst/>
              <a:cxnLst/>
              <a:rect l="l" t="t" r="r" b="b"/>
              <a:pathLst>
                <a:path w="2493313" h="240578">
                  <a:moveTo>
                    <a:pt x="0" y="0"/>
                  </a:moveTo>
                  <a:lnTo>
                    <a:pt x="2493313" y="0"/>
                  </a:lnTo>
                  <a:lnTo>
                    <a:pt x="2493313" y="240578"/>
                  </a:lnTo>
                  <a:lnTo>
                    <a:pt x="0" y="240578"/>
                  </a:lnTo>
                  <a:close/>
                </a:path>
              </a:pathLst>
            </a:custGeom>
            <a:solidFill>
              <a:srgbClr val="303030"/>
            </a:solidFill>
          </p:spPr>
          <p:txBody>
            <a:bodyPr/>
            <a:lstStyle/>
            <a:p>
              <a:endParaRPr lang="en-US"/>
            </a:p>
          </p:txBody>
        </p:sp>
        <p:sp>
          <p:nvSpPr>
            <p:cNvPr id="9" name="TextBox 9"/>
            <p:cNvSpPr txBox="1"/>
            <p:nvPr/>
          </p:nvSpPr>
          <p:spPr>
            <a:xfrm>
              <a:off x="0" y="-76200"/>
              <a:ext cx="2493313" cy="316778"/>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960536" y="3345367"/>
            <a:ext cx="9119093"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Groomers Become “Needed”</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68</a:t>
            </a:r>
          </a:p>
        </p:txBody>
      </p:sp>
      <p:sp>
        <p:nvSpPr>
          <p:cNvPr id="5" name="TextBox 5"/>
          <p:cNvSpPr txBox="1"/>
          <p:nvPr/>
        </p:nvSpPr>
        <p:spPr>
          <a:xfrm>
            <a:off x="1213252" y="4748988"/>
            <a:ext cx="16217275" cy="2986405"/>
          </a:xfrm>
          <a:prstGeom prst="rect">
            <a:avLst/>
          </a:prstGeom>
        </p:spPr>
        <p:txBody>
          <a:bodyPr lIns="0" tIns="0" rIns="0" bIns="0" rtlCol="0" anchor="t">
            <a:spAutoFit/>
          </a:bodyPr>
          <a:lstStyle/>
          <a:p>
            <a:pPr marL="917569" lvl="1" indent="-458785" algn="l">
              <a:lnSpc>
                <a:spcPts val="4844"/>
              </a:lnSpc>
              <a:buFont typeface="Arial"/>
              <a:buChar char="•"/>
            </a:pPr>
            <a:r>
              <a:rPr lang="en-US" sz="4249" b="1">
                <a:solidFill>
                  <a:srgbClr val="FFFFFF"/>
                </a:solidFill>
                <a:latin typeface="Roboto Bold"/>
                <a:ea typeface="Roboto Bold"/>
                <a:cs typeface="Roboto Bold"/>
                <a:sym typeface="Roboto Bold"/>
              </a:rPr>
              <a:t>Groomers may provide basic needs like money, food, or a place to stay.</a:t>
            </a:r>
          </a:p>
          <a:p>
            <a:pPr algn="l">
              <a:lnSpc>
                <a:spcPts val="2280"/>
              </a:lnSpc>
            </a:pPr>
            <a:endParaRPr lang="en-US" sz="4249" b="1">
              <a:solidFill>
                <a:srgbClr val="FFFFFF"/>
              </a:solidFill>
              <a:latin typeface="Roboto Bold"/>
              <a:ea typeface="Roboto Bold"/>
              <a:cs typeface="Roboto Bold"/>
              <a:sym typeface="Roboto Bold"/>
            </a:endParaRPr>
          </a:p>
          <a:p>
            <a:pPr marL="917569" lvl="1" indent="-458785" algn="l">
              <a:lnSpc>
                <a:spcPts val="4674"/>
              </a:lnSpc>
              <a:buFont typeface="Arial"/>
              <a:buChar char="•"/>
            </a:pPr>
            <a:r>
              <a:rPr lang="en-US" sz="4249" b="1">
                <a:solidFill>
                  <a:srgbClr val="FFFFFF"/>
                </a:solidFill>
                <a:latin typeface="Roboto Bold"/>
                <a:ea typeface="Roboto Bold"/>
                <a:cs typeface="Roboto Bold"/>
                <a:sym typeface="Roboto Bold"/>
              </a:rPr>
              <a:t>They might give clothing, phones, rides, or other favors. </a:t>
            </a:r>
          </a:p>
          <a:p>
            <a:pPr algn="l">
              <a:lnSpc>
                <a:spcPts val="2200"/>
              </a:lnSpc>
            </a:pPr>
            <a:endParaRPr lang="en-US" sz="4249" b="1">
              <a:solidFill>
                <a:srgbClr val="FFFFFF"/>
              </a:solidFill>
              <a:latin typeface="Roboto Bold"/>
              <a:ea typeface="Roboto Bold"/>
              <a:cs typeface="Roboto Bold"/>
              <a:sym typeface="Roboto Bold"/>
            </a:endParaRPr>
          </a:p>
          <a:p>
            <a:pPr marL="917569" lvl="1" indent="-458785" algn="l">
              <a:lnSpc>
                <a:spcPts val="4674"/>
              </a:lnSpc>
              <a:buFont typeface="Arial"/>
              <a:buChar char="•"/>
            </a:pPr>
            <a:r>
              <a:rPr lang="en-US" sz="4249" b="1">
                <a:solidFill>
                  <a:srgbClr val="004F59"/>
                </a:solidFill>
                <a:latin typeface="Roboto Bold"/>
                <a:ea typeface="Roboto Bold"/>
                <a:cs typeface="Roboto Bold"/>
                <a:sym typeface="Roboto Bold"/>
              </a:rPr>
              <a:t>They may offer free</a:t>
            </a:r>
            <a:r>
              <a:rPr lang="en-US" sz="4249" b="1">
                <a:solidFill>
                  <a:srgbClr val="9D1BE3"/>
                </a:solidFill>
                <a:latin typeface="Roboto Bold"/>
                <a:ea typeface="Roboto Bold"/>
                <a:cs typeface="Roboto Bold"/>
                <a:sym typeface="Roboto Bold"/>
              </a:rPr>
              <a:t> alcohol or drugs.</a:t>
            </a:r>
          </a:p>
        </p:txBody>
      </p:sp>
      <p:sp>
        <p:nvSpPr>
          <p:cNvPr id="6" name="TextBox 6"/>
          <p:cNvSpPr txBox="1"/>
          <p:nvPr/>
        </p:nvSpPr>
        <p:spPr>
          <a:xfrm>
            <a:off x="1131441" y="1109322"/>
            <a:ext cx="11328025"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CREATING DEPENDENCE</a:t>
            </a:r>
          </a:p>
        </p:txBody>
      </p:sp>
      <p:grpSp>
        <p:nvGrpSpPr>
          <p:cNvPr id="7" name="Group 7"/>
          <p:cNvGrpSpPr/>
          <p:nvPr/>
        </p:nvGrpSpPr>
        <p:grpSpPr>
          <a:xfrm>
            <a:off x="1612830" y="3322018"/>
            <a:ext cx="9466799" cy="913446"/>
            <a:chOff x="0" y="0"/>
            <a:chExt cx="2493313" cy="240578"/>
          </a:xfrm>
        </p:grpSpPr>
        <p:sp>
          <p:nvSpPr>
            <p:cNvPr id="8" name="Freeform 8"/>
            <p:cNvSpPr/>
            <p:nvPr/>
          </p:nvSpPr>
          <p:spPr>
            <a:xfrm>
              <a:off x="0" y="0"/>
              <a:ext cx="2493313" cy="240578"/>
            </a:xfrm>
            <a:custGeom>
              <a:avLst/>
              <a:gdLst/>
              <a:ahLst/>
              <a:cxnLst/>
              <a:rect l="l" t="t" r="r" b="b"/>
              <a:pathLst>
                <a:path w="2493313" h="240578">
                  <a:moveTo>
                    <a:pt x="0" y="0"/>
                  </a:moveTo>
                  <a:lnTo>
                    <a:pt x="2493313" y="0"/>
                  </a:lnTo>
                  <a:lnTo>
                    <a:pt x="2493313" y="240578"/>
                  </a:lnTo>
                  <a:lnTo>
                    <a:pt x="0" y="240578"/>
                  </a:lnTo>
                  <a:close/>
                </a:path>
              </a:pathLst>
            </a:custGeom>
            <a:solidFill>
              <a:srgbClr val="303030"/>
            </a:solidFill>
          </p:spPr>
          <p:txBody>
            <a:bodyPr/>
            <a:lstStyle/>
            <a:p>
              <a:endParaRPr lang="en-US"/>
            </a:p>
          </p:txBody>
        </p:sp>
        <p:sp>
          <p:nvSpPr>
            <p:cNvPr id="9" name="TextBox 9"/>
            <p:cNvSpPr txBox="1"/>
            <p:nvPr/>
          </p:nvSpPr>
          <p:spPr>
            <a:xfrm>
              <a:off x="0" y="-76200"/>
              <a:ext cx="2493313" cy="316778"/>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960536" y="3345367"/>
            <a:ext cx="9119093"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Groomers Become “Needed”</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356672" y="364114"/>
            <a:ext cx="17574656" cy="9558772"/>
            <a:chOff x="0" y="0"/>
            <a:chExt cx="5540031" cy="3013197"/>
          </a:xfrm>
        </p:grpSpPr>
        <p:sp>
          <p:nvSpPr>
            <p:cNvPr id="5" name="Freeform 5"/>
            <p:cNvSpPr/>
            <p:nvPr/>
          </p:nvSpPr>
          <p:spPr>
            <a:xfrm>
              <a:off x="0" y="0"/>
              <a:ext cx="5540031" cy="3013197"/>
            </a:xfrm>
            <a:custGeom>
              <a:avLst/>
              <a:gdLst/>
              <a:ahLst/>
              <a:cxnLst/>
              <a:rect l="l" t="t" r="r" b="b"/>
              <a:pathLst>
                <a:path w="5540031" h="3013197">
                  <a:moveTo>
                    <a:pt x="0" y="0"/>
                  </a:moveTo>
                  <a:lnTo>
                    <a:pt x="5540031" y="0"/>
                  </a:lnTo>
                  <a:lnTo>
                    <a:pt x="5540031" y="3013197"/>
                  </a:lnTo>
                  <a:lnTo>
                    <a:pt x="0" y="3013197"/>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9" name="Freeform 9"/>
          <p:cNvSpPr/>
          <p:nvPr/>
        </p:nvSpPr>
        <p:spPr>
          <a:xfrm>
            <a:off x="11887058" y="1373897"/>
            <a:ext cx="5483035" cy="4101617"/>
          </a:xfrm>
          <a:custGeom>
            <a:avLst/>
            <a:gdLst/>
            <a:ahLst/>
            <a:cxnLst/>
            <a:rect l="l" t="t" r="r" b="b"/>
            <a:pathLst>
              <a:path w="5483035" h="4101617">
                <a:moveTo>
                  <a:pt x="0" y="0"/>
                </a:moveTo>
                <a:lnTo>
                  <a:pt x="5483035" y="0"/>
                </a:lnTo>
                <a:lnTo>
                  <a:pt x="5483035" y="4101617"/>
                </a:lnTo>
                <a:lnTo>
                  <a:pt x="0" y="4101617"/>
                </a:lnTo>
                <a:lnTo>
                  <a:pt x="0" y="0"/>
                </a:lnTo>
                <a:close/>
              </a:path>
            </a:pathLst>
          </a:custGeom>
          <a:blipFill>
            <a:blip r:embed="rId6"/>
            <a:stretch>
              <a:fillRect/>
            </a:stretch>
          </a:blipFill>
        </p:spPr>
        <p:txBody>
          <a:bodyPr/>
          <a:lstStyle/>
          <a:p>
            <a:endParaRPr lang="en-US"/>
          </a:p>
        </p:txBody>
      </p:sp>
      <p:grpSp>
        <p:nvGrpSpPr>
          <p:cNvPr id="10" name="Group 10"/>
          <p:cNvGrpSpPr/>
          <p:nvPr/>
        </p:nvGrpSpPr>
        <p:grpSpPr>
          <a:xfrm>
            <a:off x="16323989" y="5704254"/>
            <a:ext cx="1046103" cy="1255340"/>
            <a:chOff x="0" y="0"/>
            <a:chExt cx="2510966" cy="3013197"/>
          </a:xfrm>
        </p:grpSpPr>
        <p:sp>
          <p:nvSpPr>
            <p:cNvPr id="11" name="Freeform 11"/>
            <p:cNvSpPr/>
            <p:nvPr/>
          </p:nvSpPr>
          <p:spPr>
            <a:xfrm>
              <a:off x="0" y="0"/>
              <a:ext cx="2510966" cy="3013197"/>
            </a:xfrm>
            <a:custGeom>
              <a:avLst/>
              <a:gdLst/>
              <a:ahLst/>
              <a:cxnLst/>
              <a:rect l="l" t="t" r="r" b="b"/>
              <a:pathLst>
                <a:path w="2510966" h="3013197">
                  <a:moveTo>
                    <a:pt x="0" y="0"/>
                  </a:moveTo>
                  <a:lnTo>
                    <a:pt x="2510966" y="0"/>
                  </a:lnTo>
                  <a:lnTo>
                    <a:pt x="2510966" y="3013197"/>
                  </a:lnTo>
                  <a:lnTo>
                    <a:pt x="0" y="3013197"/>
                  </a:lnTo>
                  <a:close/>
                </a:path>
              </a:pathLst>
            </a:custGeom>
            <a:solidFill>
              <a:srgbClr val="68D2DF"/>
            </a:solidFill>
          </p:spPr>
          <p:txBody>
            <a:bodyPr/>
            <a:lstStyle/>
            <a:p>
              <a:endParaRPr lang="en-US"/>
            </a:p>
          </p:txBody>
        </p:sp>
      </p:gr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69</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4" name="Group 14"/>
          <p:cNvGrpSpPr/>
          <p:nvPr/>
        </p:nvGrpSpPr>
        <p:grpSpPr>
          <a:xfrm>
            <a:off x="1538506" y="4775604"/>
            <a:ext cx="10363594" cy="2059652"/>
            <a:chOff x="0" y="0"/>
            <a:chExt cx="2729506" cy="542460"/>
          </a:xfrm>
        </p:grpSpPr>
        <p:sp>
          <p:nvSpPr>
            <p:cNvPr id="15" name="Freeform 15"/>
            <p:cNvSpPr/>
            <p:nvPr/>
          </p:nvSpPr>
          <p:spPr>
            <a:xfrm>
              <a:off x="0" y="0"/>
              <a:ext cx="2729506" cy="542460"/>
            </a:xfrm>
            <a:custGeom>
              <a:avLst/>
              <a:gdLst/>
              <a:ahLst/>
              <a:cxnLst/>
              <a:rect l="l" t="t" r="r" b="b"/>
              <a:pathLst>
                <a:path w="2729506" h="542460">
                  <a:moveTo>
                    <a:pt x="0" y="0"/>
                  </a:moveTo>
                  <a:lnTo>
                    <a:pt x="2729506" y="0"/>
                  </a:lnTo>
                  <a:lnTo>
                    <a:pt x="2729506" y="542460"/>
                  </a:lnTo>
                  <a:lnTo>
                    <a:pt x="0" y="542460"/>
                  </a:lnTo>
                  <a:close/>
                </a:path>
              </a:pathLst>
            </a:custGeom>
            <a:solidFill>
              <a:srgbClr val="303030"/>
            </a:solidFill>
          </p:spPr>
          <p:txBody>
            <a:bodyPr/>
            <a:lstStyle/>
            <a:p>
              <a:endParaRPr lang="en-US"/>
            </a:p>
          </p:txBody>
        </p:sp>
        <p:sp>
          <p:nvSpPr>
            <p:cNvPr id="16" name="TextBox 16"/>
            <p:cNvSpPr txBox="1"/>
            <p:nvPr/>
          </p:nvSpPr>
          <p:spPr>
            <a:xfrm>
              <a:off x="0" y="-76200"/>
              <a:ext cx="2729506" cy="618660"/>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773624" y="5029200"/>
            <a:ext cx="9978434" cy="1466925"/>
          </a:xfrm>
          <a:prstGeom prst="rect">
            <a:avLst/>
          </a:prstGeom>
        </p:spPr>
        <p:txBody>
          <a:bodyPr lIns="0" tIns="0" rIns="0" bIns="0" rtlCol="0" anchor="t">
            <a:spAutoFit/>
          </a:bodyPr>
          <a:lstStyle/>
          <a:p>
            <a:pPr algn="l">
              <a:lnSpc>
                <a:spcPts val="5999"/>
              </a:lnSpc>
            </a:pPr>
            <a:r>
              <a:rPr lang="en-US" sz="3999" b="1">
                <a:solidFill>
                  <a:srgbClr val="FFFFFF"/>
                </a:solidFill>
                <a:latin typeface="Roboto Bold"/>
                <a:ea typeface="Roboto Bold"/>
                <a:cs typeface="Roboto Bold"/>
                <a:sym typeface="Roboto Bold"/>
              </a:rPr>
              <a:t>Once trust is gained, how do groomers change their behavior to control the victim?</a:t>
            </a:r>
          </a:p>
        </p:txBody>
      </p:sp>
      <p:sp>
        <p:nvSpPr>
          <p:cNvPr id="18" name="TextBox 18"/>
          <p:cNvSpPr txBox="1"/>
          <p:nvPr/>
        </p:nvSpPr>
        <p:spPr>
          <a:xfrm>
            <a:off x="964236" y="1250072"/>
            <a:ext cx="1140073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GROOMERS CHANGE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8" name="TextBox 8"/>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9" name="TextBox 9"/>
          <p:cNvSpPr txBox="1"/>
          <p:nvPr/>
        </p:nvSpPr>
        <p:spPr>
          <a:xfrm>
            <a:off x="8183000" y="4740395"/>
            <a:ext cx="7023201" cy="2950738"/>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SEXUAL EXPLOITATION </a:t>
            </a:r>
            <a:r>
              <a:rPr lang="en-US" sz="4199">
                <a:solidFill>
                  <a:srgbClr val="004F59"/>
                </a:solidFill>
                <a:latin typeface="Roboto"/>
                <a:ea typeface="Roboto"/>
                <a:cs typeface="Roboto"/>
                <a:sym typeface="Roboto"/>
              </a:rPr>
              <a:t>includes grooming, sextortion, pornography </a:t>
            </a:r>
          </a:p>
          <a:p>
            <a:pPr algn="ctr">
              <a:lnSpc>
                <a:spcPts val="5879"/>
              </a:lnSpc>
            </a:pPr>
            <a:r>
              <a:rPr lang="en-US" sz="4199">
                <a:solidFill>
                  <a:srgbClr val="004F59"/>
                </a:solidFill>
                <a:latin typeface="Roboto"/>
                <a:ea typeface="Roboto"/>
                <a:cs typeface="Roboto"/>
                <a:sym typeface="Roboto"/>
              </a:rPr>
              <a:t>&amp; sex trafficking.</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7</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id="12" name="Freeform 12"/>
          <p:cNvSpPr/>
          <p:nvPr/>
        </p:nvSpPr>
        <p:spPr>
          <a:xfrm>
            <a:off x="1933398" y="2832478"/>
            <a:ext cx="6771839" cy="6292417"/>
          </a:xfrm>
          <a:custGeom>
            <a:avLst/>
            <a:gdLst/>
            <a:ahLst/>
            <a:cxnLst/>
            <a:rect l="l" t="t" r="r" b="b"/>
            <a:pathLst>
              <a:path w="6771839" h="6292417">
                <a:moveTo>
                  <a:pt x="0" y="0"/>
                </a:moveTo>
                <a:lnTo>
                  <a:pt x="6771839" y="0"/>
                </a:lnTo>
                <a:lnTo>
                  <a:pt x="6771839" y="6292417"/>
                </a:lnTo>
                <a:lnTo>
                  <a:pt x="0" y="629241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70</a:t>
            </a:r>
          </a:p>
        </p:txBody>
      </p:sp>
      <p:sp>
        <p:nvSpPr>
          <p:cNvPr id="5" name="TextBox 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6" name="Group 6"/>
          <p:cNvGrpSpPr/>
          <p:nvPr/>
        </p:nvGrpSpPr>
        <p:grpSpPr>
          <a:xfrm>
            <a:off x="1629079" y="3307454"/>
            <a:ext cx="10238936" cy="913547"/>
            <a:chOff x="0" y="0"/>
            <a:chExt cx="2696675" cy="240605"/>
          </a:xfrm>
        </p:grpSpPr>
        <p:sp>
          <p:nvSpPr>
            <p:cNvPr id="7" name="Freeform 7"/>
            <p:cNvSpPr/>
            <p:nvPr/>
          </p:nvSpPr>
          <p:spPr>
            <a:xfrm>
              <a:off x="0" y="0"/>
              <a:ext cx="2696675" cy="240605"/>
            </a:xfrm>
            <a:custGeom>
              <a:avLst/>
              <a:gdLst/>
              <a:ahLst/>
              <a:cxnLst/>
              <a:rect l="l" t="t" r="r" b="b"/>
              <a:pathLst>
                <a:path w="2696675" h="240605">
                  <a:moveTo>
                    <a:pt x="0" y="0"/>
                  </a:moveTo>
                  <a:lnTo>
                    <a:pt x="2696675" y="0"/>
                  </a:lnTo>
                  <a:lnTo>
                    <a:pt x="2696675" y="240605"/>
                  </a:lnTo>
                  <a:lnTo>
                    <a:pt x="0" y="240605"/>
                  </a:lnTo>
                  <a:close/>
                </a:path>
              </a:pathLst>
            </a:custGeom>
            <a:solidFill>
              <a:srgbClr val="303030"/>
            </a:solidFill>
          </p:spPr>
          <p:txBody>
            <a:bodyPr/>
            <a:lstStyle/>
            <a:p>
              <a:endParaRPr lang="en-US"/>
            </a:p>
          </p:txBody>
        </p:sp>
        <p:sp>
          <p:nvSpPr>
            <p:cNvPr id="8" name="TextBox 8"/>
            <p:cNvSpPr txBox="1"/>
            <p:nvPr/>
          </p:nvSpPr>
          <p:spPr>
            <a:xfrm>
              <a:off x="0" y="-76200"/>
              <a:ext cx="2696675" cy="316805"/>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57520" y="3330803"/>
            <a:ext cx="10887315"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The Shift from Kindness to Demands</a:t>
            </a:r>
          </a:p>
        </p:txBody>
      </p:sp>
      <p:sp>
        <p:nvSpPr>
          <p:cNvPr id="10" name="TextBox 10"/>
          <p:cNvSpPr txBox="1"/>
          <p:nvPr/>
        </p:nvSpPr>
        <p:spPr>
          <a:xfrm>
            <a:off x="1957520" y="4575174"/>
            <a:ext cx="16123828" cy="803276"/>
          </a:xfrm>
          <a:prstGeom prst="rect">
            <a:avLst/>
          </a:prstGeom>
        </p:spPr>
        <p:txBody>
          <a:bodyPr lIns="0" tIns="0" rIns="0" bIns="0" rtlCol="0" anchor="t">
            <a:spAutoFit/>
          </a:bodyPr>
          <a:lstStyle/>
          <a:p>
            <a:pPr algn="l">
              <a:lnSpc>
                <a:spcPts val="6799"/>
              </a:lnSpc>
            </a:pPr>
            <a:r>
              <a:rPr lang="en-US" sz="4249" b="1">
                <a:solidFill>
                  <a:srgbClr val="004F59"/>
                </a:solidFill>
                <a:latin typeface="Roboto Bold"/>
                <a:ea typeface="Roboto Bold"/>
                <a:cs typeface="Roboto Bold"/>
                <a:sym typeface="Roboto Bold"/>
              </a:rPr>
              <a:t>Groomers </a:t>
            </a:r>
            <a:r>
              <a:rPr lang="en-US" sz="4249" b="1">
                <a:solidFill>
                  <a:srgbClr val="9D1BE3"/>
                </a:solidFill>
                <a:latin typeface="Roboto Bold"/>
                <a:ea typeface="Roboto Bold"/>
                <a:cs typeface="Roboto Bold"/>
                <a:sym typeface="Roboto Bold"/>
              </a:rPr>
              <a:t>take control</a:t>
            </a:r>
            <a:r>
              <a:rPr lang="en-US" sz="4249" b="1">
                <a:solidFill>
                  <a:srgbClr val="004F59"/>
                </a:solidFill>
                <a:latin typeface="Roboto Bold"/>
                <a:ea typeface="Roboto Bold"/>
                <a:cs typeface="Roboto Bold"/>
                <a:sym typeface="Roboto Bold"/>
              </a:rPr>
              <a:t> by making demands.</a:t>
            </a:r>
          </a:p>
        </p:txBody>
      </p:sp>
      <p:sp>
        <p:nvSpPr>
          <p:cNvPr id="11" name="TextBox 11"/>
          <p:cNvSpPr txBox="1"/>
          <p:nvPr/>
        </p:nvSpPr>
        <p:spPr>
          <a:xfrm>
            <a:off x="964236" y="1250072"/>
            <a:ext cx="1140073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GROOMERS CHANGE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71</a:t>
            </a:r>
          </a:p>
        </p:txBody>
      </p:sp>
      <p:sp>
        <p:nvSpPr>
          <p:cNvPr id="5" name="TextBox 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6" name="Group 6"/>
          <p:cNvGrpSpPr/>
          <p:nvPr/>
        </p:nvGrpSpPr>
        <p:grpSpPr>
          <a:xfrm>
            <a:off x="1629079" y="3307454"/>
            <a:ext cx="10238936" cy="913547"/>
            <a:chOff x="0" y="0"/>
            <a:chExt cx="2696675" cy="240605"/>
          </a:xfrm>
        </p:grpSpPr>
        <p:sp>
          <p:nvSpPr>
            <p:cNvPr id="7" name="Freeform 7"/>
            <p:cNvSpPr/>
            <p:nvPr/>
          </p:nvSpPr>
          <p:spPr>
            <a:xfrm>
              <a:off x="0" y="0"/>
              <a:ext cx="2696675" cy="240605"/>
            </a:xfrm>
            <a:custGeom>
              <a:avLst/>
              <a:gdLst/>
              <a:ahLst/>
              <a:cxnLst/>
              <a:rect l="l" t="t" r="r" b="b"/>
              <a:pathLst>
                <a:path w="2696675" h="240605">
                  <a:moveTo>
                    <a:pt x="0" y="0"/>
                  </a:moveTo>
                  <a:lnTo>
                    <a:pt x="2696675" y="0"/>
                  </a:lnTo>
                  <a:lnTo>
                    <a:pt x="2696675" y="240605"/>
                  </a:lnTo>
                  <a:lnTo>
                    <a:pt x="0" y="240605"/>
                  </a:lnTo>
                  <a:close/>
                </a:path>
              </a:pathLst>
            </a:custGeom>
            <a:solidFill>
              <a:srgbClr val="303030"/>
            </a:solidFill>
          </p:spPr>
          <p:txBody>
            <a:bodyPr/>
            <a:lstStyle/>
            <a:p>
              <a:endParaRPr lang="en-US"/>
            </a:p>
          </p:txBody>
        </p:sp>
        <p:sp>
          <p:nvSpPr>
            <p:cNvPr id="8" name="TextBox 8"/>
            <p:cNvSpPr txBox="1"/>
            <p:nvPr/>
          </p:nvSpPr>
          <p:spPr>
            <a:xfrm>
              <a:off x="0" y="-76200"/>
              <a:ext cx="2696675" cy="316805"/>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57520" y="3330803"/>
            <a:ext cx="10887315"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The Shift from Kindness to Demands</a:t>
            </a:r>
          </a:p>
        </p:txBody>
      </p:sp>
      <p:sp>
        <p:nvSpPr>
          <p:cNvPr id="10" name="TextBox 10"/>
          <p:cNvSpPr txBox="1"/>
          <p:nvPr/>
        </p:nvSpPr>
        <p:spPr>
          <a:xfrm>
            <a:off x="1957520" y="4575174"/>
            <a:ext cx="14421004" cy="1660526"/>
          </a:xfrm>
          <a:prstGeom prst="rect">
            <a:avLst/>
          </a:prstGeom>
        </p:spPr>
        <p:txBody>
          <a:bodyPr lIns="0" tIns="0" rIns="0" bIns="0" rtlCol="0" anchor="t">
            <a:spAutoFit/>
          </a:bodyPr>
          <a:lstStyle/>
          <a:p>
            <a:pPr algn="l">
              <a:lnSpc>
                <a:spcPts val="6799"/>
              </a:lnSpc>
            </a:pPr>
            <a:r>
              <a:rPr lang="en-US" sz="4249" b="1">
                <a:solidFill>
                  <a:srgbClr val="004F59"/>
                </a:solidFill>
                <a:latin typeface="Roboto Bold"/>
                <a:ea typeface="Roboto Bold"/>
                <a:cs typeface="Roboto Bold"/>
                <a:sym typeface="Roboto Bold"/>
              </a:rPr>
              <a:t>They might </a:t>
            </a:r>
            <a:r>
              <a:rPr lang="en-US" sz="4249" b="1">
                <a:solidFill>
                  <a:srgbClr val="9D1BE3"/>
                </a:solidFill>
                <a:latin typeface="Roboto Bold"/>
                <a:ea typeface="Roboto Bold"/>
                <a:cs typeface="Roboto Bold"/>
                <a:sym typeface="Roboto Bold"/>
              </a:rPr>
              <a:t>threaten to take away support,</a:t>
            </a:r>
            <a:r>
              <a:rPr lang="en-US" sz="4249" b="1">
                <a:solidFill>
                  <a:srgbClr val="004F59"/>
                </a:solidFill>
                <a:latin typeface="Roboto Bold"/>
                <a:ea typeface="Roboto Bold"/>
                <a:cs typeface="Roboto Bold"/>
                <a:sym typeface="Roboto Bold"/>
              </a:rPr>
              <a:t> like money, housing, gifts, or affection.</a:t>
            </a:r>
          </a:p>
        </p:txBody>
      </p:sp>
      <p:sp>
        <p:nvSpPr>
          <p:cNvPr id="11" name="TextBox 11"/>
          <p:cNvSpPr txBox="1"/>
          <p:nvPr/>
        </p:nvSpPr>
        <p:spPr>
          <a:xfrm>
            <a:off x="964236" y="1250072"/>
            <a:ext cx="1140073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GROOMERS CHANGE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72</a:t>
            </a:r>
          </a:p>
        </p:txBody>
      </p:sp>
      <p:sp>
        <p:nvSpPr>
          <p:cNvPr id="5" name="TextBox 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6" name="Group 6"/>
          <p:cNvGrpSpPr/>
          <p:nvPr/>
        </p:nvGrpSpPr>
        <p:grpSpPr>
          <a:xfrm>
            <a:off x="1629079" y="3307454"/>
            <a:ext cx="10238936" cy="913547"/>
            <a:chOff x="0" y="0"/>
            <a:chExt cx="2696675" cy="240605"/>
          </a:xfrm>
        </p:grpSpPr>
        <p:sp>
          <p:nvSpPr>
            <p:cNvPr id="7" name="Freeform 7"/>
            <p:cNvSpPr/>
            <p:nvPr/>
          </p:nvSpPr>
          <p:spPr>
            <a:xfrm>
              <a:off x="0" y="0"/>
              <a:ext cx="2696675" cy="240605"/>
            </a:xfrm>
            <a:custGeom>
              <a:avLst/>
              <a:gdLst/>
              <a:ahLst/>
              <a:cxnLst/>
              <a:rect l="l" t="t" r="r" b="b"/>
              <a:pathLst>
                <a:path w="2696675" h="240605">
                  <a:moveTo>
                    <a:pt x="0" y="0"/>
                  </a:moveTo>
                  <a:lnTo>
                    <a:pt x="2696675" y="0"/>
                  </a:lnTo>
                  <a:lnTo>
                    <a:pt x="2696675" y="240605"/>
                  </a:lnTo>
                  <a:lnTo>
                    <a:pt x="0" y="240605"/>
                  </a:lnTo>
                  <a:close/>
                </a:path>
              </a:pathLst>
            </a:custGeom>
            <a:solidFill>
              <a:srgbClr val="303030"/>
            </a:solidFill>
          </p:spPr>
          <p:txBody>
            <a:bodyPr/>
            <a:lstStyle/>
            <a:p>
              <a:endParaRPr lang="en-US"/>
            </a:p>
          </p:txBody>
        </p:sp>
        <p:sp>
          <p:nvSpPr>
            <p:cNvPr id="8" name="TextBox 8"/>
            <p:cNvSpPr txBox="1"/>
            <p:nvPr/>
          </p:nvSpPr>
          <p:spPr>
            <a:xfrm>
              <a:off x="0" y="-76200"/>
              <a:ext cx="2696675" cy="316805"/>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57520" y="3330803"/>
            <a:ext cx="10887315"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The Shift from Kindness to Demands</a:t>
            </a:r>
          </a:p>
        </p:txBody>
      </p:sp>
      <p:sp>
        <p:nvSpPr>
          <p:cNvPr id="10" name="TextBox 10"/>
          <p:cNvSpPr txBox="1"/>
          <p:nvPr/>
        </p:nvSpPr>
        <p:spPr>
          <a:xfrm>
            <a:off x="1957520" y="4575174"/>
            <a:ext cx="14618433" cy="1660526"/>
          </a:xfrm>
          <a:prstGeom prst="rect">
            <a:avLst/>
          </a:prstGeom>
        </p:spPr>
        <p:txBody>
          <a:bodyPr lIns="0" tIns="0" rIns="0" bIns="0" rtlCol="0" anchor="t">
            <a:spAutoFit/>
          </a:bodyPr>
          <a:lstStyle/>
          <a:p>
            <a:pPr algn="l">
              <a:lnSpc>
                <a:spcPts val="6799"/>
              </a:lnSpc>
            </a:pPr>
            <a:r>
              <a:rPr lang="en-US" sz="4249" b="1">
                <a:solidFill>
                  <a:srgbClr val="004F59"/>
                </a:solidFill>
                <a:latin typeface="Roboto Bold"/>
                <a:ea typeface="Roboto Bold"/>
                <a:cs typeface="Roboto Bold"/>
                <a:sym typeface="Roboto Bold"/>
              </a:rPr>
              <a:t>They often </a:t>
            </a:r>
            <a:r>
              <a:rPr lang="en-US" sz="4249" b="1">
                <a:solidFill>
                  <a:srgbClr val="9D1BE3"/>
                </a:solidFill>
                <a:latin typeface="Roboto Bold"/>
                <a:ea typeface="Roboto Bold"/>
                <a:cs typeface="Roboto Bold"/>
                <a:sym typeface="Roboto Bold"/>
              </a:rPr>
              <a:t>isolate the young person</a:t>
            </a:r>
            <a:r>
              <a:rPr lang="en-US" sz="4249" b="1">
                <a:solidFill>
                  <a:srgbClr val="004F59"/>
                </a:solidFill>
                <a:latin typeface="Roboto Bold"/>
                <a:ea typeface="Roboto Bold"/>
                <a:cs typeface="Roboto Bold"/>
                <a:sym typeface="Roboto Bold"/>
              </a:rPr>
              <a:t> by pressuring them to pull away from family and friends.</a:t>
            </a:r>
          </a:p>
        </p:txBody>
      </p:sp>
      <p:sp>
        <p:nvSpPr>
          <p:cNvPr id="11" name="TextBox 11"/>
          <p:cNvSpPr txBox="1"/>
          <p:nvPr/>
        </p:nvSpPr>
        <p:spPr>
          <a:xfrm>
            <a:off x="964236" y="1250072"/>
            <a:ext cx="1140073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GROOMERS CHANGE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73</a:t>
            </a:r>
          </a:p>
        </p:txBody>
      </p:sp>
      <p:sp>
        <p:nvSpPr>
          <p:cNvPr id="5" name="TextBox 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6" name="Group 6"/>
          <p:cNvGrpSpPr/>
          <p:nvPr/>
        </p:nvGrpSpPr>
        <p:grpSpPr>
          <a:xfrm>
            <a:off x="1629079" y="3307454"/>
            <a:ext cx="10238936" cy="913547"/>
            <a:chOff x="0" y="0"/>
            <a:chExt cx="2696675" cy="240605"/>
          </a:xfrm>
        </p:grpSpPr>
        <p:sp>
          <p:nvSpPr>
            <p:cNvPr id="7" name="Freeform 7"/>
            <p:cNvSpPr/>
            <p:nvPr/>
          </p:nvSpPr>
          <p:spPr>
            <a:xfrm>
              <a:off x="0" y="0"/>
              <a:ext cx="2696675" cy="240605"/>
            </a:xfrm>
            <a:custGeom>
              <a:avLst/>
              <a:gdLst/>
              <a:ahLst/>
              <a:cxnLst/>
              <a:rect l="l" t="t" r="r" b="b"/>
              <a:pathLst>
                <a:path w="2696675" h="240605">
                  <a:moveTo>
                    <a:pt x="0" y="0"/>
                  </a:moveTo>
                  <a:lnTo>
                    <a:pt x="2696675" y="0"/>
                  </a:lnTo>
                  <a:lnTo>
                    <a:pt x="2696675" y="240605"/>
                  </a:lnTo>
                  <a:lnTo>
                    <a:pt x="0" y="240605"/>
                  </a:lnTo>
                  <a:close/>
                </a:path>
              </a:pathLst>
            </a:custGeom>
            <a:solidFill>
              <a:srgbClr val="303030"/>
            </a:solidFill>
          </p:spPr>
          <p:txBody>
            <a:bodyPr/>
            <a:lstStyle/>
            <a:p>
              <a:endParaRPr lang="en-US"/>
            </a:p>
          </p:txBody>
        </p:sp>
        <p:sp>
          <p:nvSpPr>
            <p:cNvPr id="8" name="TextBox 8"/>
            <p:cNvSpPr txBox="1"/>
            <p:nvPr/>
          </p:nvSpPr>
          <p:spPr>
            <a:xfrm>
              <a:off x="0" y="-76200"/>
              <a:ext cx="2696675" cy="316805"/>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57520" y="3330803"/>
            <a:ext cx="10887315"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The Shift from Kindness to Demands</a:t>
            </a:r>
          </a:p>
        </p:txBody>
      </p:sp>
      <p:sp>
        <p:nvSpPr>
          <p:cNvPr id="10" name="TextBox 10"/>
          <p:cNvSpPr txBox="1"/>
          <p:nvPr/>
        </p:nvSpPr>
        <p:spPr>
          <a:xfrm>
            <a:off x="1957520" y="4651374"/>
            <a:ext cx="14322290" cy="1482726"/>
          </a:xfrm>
          <a:prstGeom prst="rect">
            <a:avLst/>
          </a:prstGeom>
        </p:spPr>
        <p:txBody>
          <a:bodyPr lIns="0" tIns="0" rIns="0" bIns="0" rtlCol="0" anchor="t">
            <a:spAutoFit/>
          </a:bodyPr>
          <a:lstStyle/>
          <a:p>
            <a:pPr algn="l">
              <a:lnSpc>
                <a:spcPts val="5949"/>
              </a:lnSpc>
            </a:pPr>
            <a:r>
              <a:rPr lang="en-US" sz="4249" b="1">
                <a:solidFill>
                  <a:srgbClr val="004F59"/>
                </a:solidFill>
                <a:latin typeface="Roboto Bold"/>
                <a:ea typeface="Roboto Bold"/>
                <a:cs typeface="Roboto Bold"/>
                <a:sym typeface="Roboto Bold"/>
              </a:rPr>
              <a:t>They may apply pressure to </a:t>
            </a:r>
            <a:r>
              <a:rPr lang="en-US" sz="4249" b="1">
                <a:solidFill>
                  <a:srgbClr val="9D1BE3"/>
                </a:solidFill>
                <a:latin typeface="Roboto Bold"/>
                <a:ea typeface="Roboto Bold"/>
                <a:cs typeface="Roboto Bold"/>
                <a:sym typeface="Roboto Bold"/>
              </a:rPr>
              <a:t>break rules or rebel</a:t>
            </a:r>
            <a:r>
              <a:rPr lang="en-US" sz="4249" b="1">
                <a:solidFill>
                  <a:srgbClr val="004F59"/>
                </a:solidFill>
                <a:latin typeface="Roboto Bold"/>
                <a:ea typeface="Roboto Bold"/>
                <a:cs typeface="Roboto Bold"/>
                <a:sym typeface="Roboto Bold"/>
              </a:rPr>
              <a:t> against adults, such as parents, coaches, and teachers.</a:t>
            </a:r>
          </a:p>
        </p:txBody>
      </p:sp>
      <p:sp>
        <p:nvSpPr>
          <p:cNvPr id="11" name="TextBox 11"/>
          <p:cNvSpPr txBox="1"/>
          <p:nvPr/>
        </p:nvSpPr>
        <p:spPr>
          <a:xfrm>
            <a:off x="964236" y="1250072"/>
            <a:ext cx="1140073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GROOMERS CHANGE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grpSp>
        <p:nvGrpSpPr>
          <p:cNvPr id="3" name="Group 3"/>
          <p:cNvGrpSpPr/>
          <p:nvPr/>
        </p:nvGrpSpPr>
        <p:grpSpPr>
          <a:xfrm>
            <a:off x="435472" y="414584"/>
            <a:ext cx="17417056" cy="9457832"/>
            <a:chOff x="0" y="0"/>
            <a:chExt cx="5490351" cy="2981378"/>
          </a:xfrm>
        </p:grpSpPr>
        <p:sp>
          <p:nvSpPr>
            <p:cNvPr id="4" name="Freeform 4"/>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74</a:t>
            </a:r>
          </a:p>
        </p:txBody>
      </p:sp>
      <p:grpSp>
        <p:nvGrpSpPr>
          <p:cNvPr id="10" name="Group 10"/>
          <p:cNvGrpSpPr/>
          <p:nvPr/>
        </p:nvGrpSpPr>
        <p:grpSpPr>
          <a:xfrm>
            <a:off x="13463644" y="1049157"/>
            <a:ext cx="3860776" cy="4960050"/>
            <a:chOff x="0" y="0"/>
            <a:chExt cx="1016830" cy="1306351"/>
          </a:xfrm>
        </p:grpSpPr>
        <p:sp>
          <p:nvSpPr>
            <p:cNvPr id="11" name="Freeform 11"/>
            <p:cNvSpPr/>
            <p:nvPr/>
          </p:nvSpPr>
          <p:spPr>
            <a:xfrm>
              <a:off x="0" y="0"/>
              <a:ext cx="1016830" cy="1306350"/>
            </a:xfrm>
            <a:custGeom>
              <a:avLst/>
              <a:gdLst/>
              <a:ahLst/>
              <a:cxnLst/>
              <a:rect l="l" t="t" r="r" b="b"/>
              <a:pathLst>
                <a:path w="1016830" h="1306350">
                  <a:moveTo>
                    <a:pt x="0" y="0"/>
                  </a:moveTo>
                  <a:lnTo>
                    <a:pt x="1016830" y="0"/>
                  </a:lnTo>
                  <a:lnTo>
                    <a:pt x="1016830" y="1306350"/>
                  </a:lnTo>
                  <a:lnTo>
                    <a:pt x="0" y="1306350"/>
                  </a:lnTo>
                  <a:close/>
                </a:path>
              </a:pathLst>
            </a:custGeom>
            <a:solidFill>
              <a:srgbClr val="FFFFFF"/>
            </a:solidFill>
          </p:spPr>
          <p:txBody>
            <a:bodyPr/>
            <a:lstStyle/>
            <a:p>
              <a:endParaRPr lang="en-US"/>
            </a:p>
          </p:txBody>
        </p:sp>
        <p:sp>
          <p:nvSpPr>
            <p:cNvPr id="12" name="TextBox 12"/>
            <p:cNvSpPr txBox="1"/>
            <p:nvPr/>
          </p:nvSpPr>
          <p:spPr>
            <a:xfrm>
              <a:off x="0" y="-9525"/>
              <a:ext cx="1016830" cy="1315876"/>
            </a:xfrm>
            <a:prstGeom prst="rect">
              <a:avLst/>
            </a:prstGeom>
          </p:spPr>
          <p:txBody>
            <a:bodyPr lIns="50800" tIns="50800" rIns="50800" bIns="50800" rtlCol="0" anchor="ctr"/>
            <a:lstStyle/>
            <a:p>
              <a:pPr algn="ctr">
                <a:lnSpc>
                  <a:spcPts val="3074"/>
                </a:lnSpc>
              </a:pPr>
              <a:endParaRPr/>
            </a:p>
          </p:txBody>
        </p:sp>
      </p:grpSp>
      <p:sp>
        <p:nvSpPr>
          <p:cNvPr id="13" name="Freeform 13"/>
          <p:cNvSpPr/>
          <p:nvPr/>
        </p:nvSpPr>
        <p:spPr>
          <a:xfrm>
            <a:off x="13625438" y="1289504"/>
            <a:ext cx="3537189" cy="4149394"/>
          </a:xfrm>
          <a:custGeom>
            <a:avLst/>
            <a:gdLst/>
            <a:ahLst/>
            <a:cxnLst/>
            <a:rect l="l" t="t" r="r" b="b"/>
            <a:pathLst>
              <a:path w="3537189" h="4149394">
                <a:moveTo>
                  <a:pt x="0" y="0"/>
                </a:moveTo>
                <a:lnTo>
                  <a:pt x="3537188" y="0"/>
                </a:lnTo>
                <a:lnTo>
                  <a:pt x="3537188" y="4149395"/>
                </a:lnTo>
                <a:lnTo>
                  <a:pt x="0" y="4149395"/>
                </a:lnTo>
                <a:lnTo>
                  <a:pt x="0" y="0"/>
                </a:lnTo>
                <a:close/>
              </a:path>
            </a:pathLst>
          </a:custGeom>
          <a:blipFill>
            <a:blip r:embed="rId6"/>
            <a:stretch>
              <a:fillRect/>
            </a:stretch>
          </a:blipFill>
        </p:spPr>
        <p:txBody>
          <a:bodyPr/>
          <a:lstStyle/>
          <a:p>
            <a:endParaRPr lang="en-US"/>
          </a:p>
        </p:txBody>
      </p:sp>
      <p:grpSp>
        <p:nvGrpSpPr>
          <p:cNvPr id="14" name="Group 14"/>
          <p:cNvGrpSpPr/>
          <p:nvPr/>
        </p:nvGrpSpPr>
        <p:grpSpPr>
          <a:xfrm>
            <a:off x="1538506" y="4775604"/>
            <a:ext cx="10363594" cy="2059652"/>
            <a:chOff x="0" y="0"/>
            <a:chExt cx="2729506" cy="542460"/>
          </a:xfrm>
        </p:grpSpPr>
        <p:sp>
          <p:nvSpPr>
            <p:cNvPr id="15" name="Freeform 15"/>
            <p:cNvSpPr/>
            <p:nvPr/>
          </p:nvSpPr>
          <p:spPr>
            <a:xfrm>
              <a:off x="0" y="0"/>
              <a:ext cx="2729506" cy="542460"/>
            </a:xfrm>
            <a:custGeom>
              <a:avLst/>
              <a:gdLst/>
              <a:ahLst/>
              <a:cxnLst/>
              <a:rect l="l" t="t" r="r" b="b"/>
              <a:pathLst>
                <a:path w="2729506" h="542460">
                  <a:moveTo>
                    <a:pt x="0" y="0"/>
                  </a:moveTo>
                  <a:lnTo>
                    <a:pt x="2729506" y="0"/>
                  </a:lnTo>
                  <a:lnTo>
                    <a:pt x="2729506" y="542460"/>
                  </a:lnTo>
                  <a:lnTo>
                    <a:pt x="0" y="542460"/>
                  </a:lnTo>
                  <a:close/>
                </a:path>
              </a:pathLst>
            </a:custGeom>
            <a:solidFill>
              <a:srgbClr val="303030"/>
            </a:solidFill>
          </p:spPr>
          <p:txBody>
            <a:bodyPr/>
            <a:lstStyle/>
            <a:p>
              <a:endParaRPr lang="en-US"/>
            </a:p>
          </p:txBody>
        </p:sp>
        <p:sp>
          <p:nvSpPr>
            <p:cNvPr id="16" name="TextBox 16"/>
            <p:cNvSpPr txBox="1"/>
            <p:nvPr/>
          </p:nvSpPr>
          <p:spPr>
            <a:xfrm>
              <a:off x="0" y="-76200"/>
              <a:ext cx="2729506" cy="618660"/>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8" name="TextBox 18"/>
          <p:cNvSpPr txBox="1"/>
          <p:nvPr/>
        </p:nvSpPr>
        <p:spPr>
          <a:xfrm>
            <a:off x="2144476" y="4973549"/>
            <a:ext cx="9823265"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Many crimes involving abuse are never reported.</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967152" y="4628372"/>
            <a:ext cx="15885376" cy="803276"/>
          </a:xfrm>
          <a:prstGeom prst="rect">
            <a:avLst/>
          </a:prstGeom>
        </p:spPr>
        <p:txBody>
          <a:bodyPr lIns="0" tIns="0" rIns="0" bIns="0" rtlCol="0" anchor="t">
            <a:spAutoFit/>
          </a:bodyPr>
          <a:lstStyle/>
          <a:p>
            <a:pPr algn="l">
              <a:lnSpc>
                <a:spcPts val="6799"/>
              </a:lnSpc>
            </a:pPr>
            <a:r>
              <a:rPr lang="en-US" sz="4249" b="1">
                <a:solidFill>
                  <a:srgbClr val="004F59"/>
                </a:solidFill>
                <a:latin typeface="Roboto Bold"/>
                <a:ea typeface="Roboto Bold"/>
                <a:cs typeface="Roboto Bold"/>
                <a:sym typeface="Roboto Bold"/>
              </a:rPr>
              <a:t>Victims may feel </a:t>
            </a:r>
            <a:r>
              <a:rPr lang="en-US" sz="4249" b="1">
                <a:solidFill>
                  <a:srgbClr val="9D1BE3"/>
                </a:solidFill>
                <a:latin typeface="Roboto Bold"/>
                <a:ea typeface="Roboto Bold"/>
                <a:cs typeface="Roboto Bold"/>
                <a:sym typeface="Roboto Bold"/>
              </a:rPr>
              <a:t>threatened, scared, or embarrassed.</a:t>
            </a:r>
          </a:p>
        </p:txBody>
      </p:sp>
      <p:grpSp>
        <p:nvGrpSpPr>
          <p:cNvPr id="5" name="Group 5"/>
          <p:cNvGrpSpPr/>
          <p:nvPr/>
        </p:nvGrpSpPr>
        <p:grpSpPr>
          <a:xfrm>
            <a:off x="1629079" y="3334753"/>
            <a:ext cx="8504266" cy="977366"/>
            <a:chOff x="0" y="0"/>
            <a:chExt cx="2239807" cy="257413"/>
          </a:xfrm>
        </p:grpSpPr>
        <p:sp>
          <p:nvSpPr>
            <p:cNvPr id="6" name="Freeform 6"/>
            <p:cNvSpPr/>
            <p:nvPr/>
          </p:nvSpPr>
          <p:spPr>
            <a:xfrm>
              <a:off x="0" y="0"/>
              <a:ext cx="2239807" cy="257413"/>
            </a:xfrm>
            <a:custGeom>
              <a:avLst/>
              <a:gdLst/>
              <a:ahLst/>
              <a:cxnLst/>
              <a:rect l="l" t="t" r="r" b="b"/>
              <a:pathLst>
                <a:path w="2239807" h="257413">
                  <a:moveTo>
                    <a:pt x="0" y="0"/>
                  </a:moveTo>
                  <a:lnTo>
                    <a:pt x="2239807" y="0"/>
                  </a:lnTo>
                  <a:lnTo>
                    <a:pt x="2239807" y="257413"/>
                  </a:lnTo>
                  <a:lnTo>
                    <a:pt x="0" y="257413"/>
                  </a:lnTo>
                  <a:close/>
                </a:path>
              </a:pathLst>
            </a:custGeom>
            <a:solidFill>
              <a:srgbClr val="303030"/>
            </a:solidFill>
          </p:spPr>
          <p:txBody>
            <a:bodyPr/>
            <a:lstStyle/>
            <a:p>
              <a:endParaRPr lang="en-US"/>
            </a:p>
          </p:txBody>
        </p:sp>
        <p:sp>
          <p:nvSpPr>
            <p:cNvPr id="7" name="TextBox 7"/>
            <p:cNvSpPr txBox="1"/>
            <p:nvPr/>
          </p:nvSpPr>
          <p:spPr>
            <a:xfrm>
              <a:off x="0" y="-76200"/>
              <a:ext cx="2239807" cy="333613"/>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967152" y="3390048"/>
            <a:ext cx="869768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Many Victims Stay Silent</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75</a:t>
            </a:r>
          </a:p>
        </p:txBody>
      </p:sp>
      <p:sp>
        <p:nvSpPr>
          <p:cNvPr id="10" name="TextBox 10"/>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967152" y="4628372"/>
            <a:ext cx="15885376" cy="803276"/>
          </a:xfrm>
          <a:prstGeom prst="rect">
            <a:avLst/>
          </a:prstGeom>
        </p:spPr>
        <p:txBody>
          <a:bodyPr lIns="0" tIns="0" rIns="0" bIns="0" rtlCol="0" anchor="t">
            <a:spAutoFit/>
          </a:bodyPr>
          <a:lstStyle/>
          <a:p>
            <a:pPr algn="l">
              <a:lnSpc>
                <a:spcPts val="6799"/>
              </a:lnSpc>
            </a:pPr>
            <a:r>
              <a:rPr lang="en-US" sz="4249" b="1">
                <a:solidFill>
                  <a:srgbClr val="004F59"/>
                </a:solidFill>
                <a:latin typeface="Roboto Bold"/>
                <a:ea typeface="Roboto Bold"/>
                <a:cs typeface="Roboto Bold"/>
                <a:sym typeface="Roboto Bold"/>
              </a:rPr>
              <a:t>They feel </a:t>
            </a:r>
            <a:r>
              <a:rPr lang="en-US" sz="4249" b="1">
                <a:solidFill>
                  <a:srgbClr val="9D1BE3"/>
                </a:solidFill>
                <a:latin typeface="Roboto Bold"/>
                <a:ea typeface="Roboto Bold"/>
                <a:cs typeface="Roboto Bold"/>
                <a:sym typeface="Roboto Bold"/>
              </a:rPr>
              <a:t>ashamed or blame</a:t>
            </a:r>
            <a:r>
              <a:rPr lang="en-US" sz="4249" b="1">
                <a:solidFill>
                  <a:srgbClr val="004F59"/>
                </a:solidFill>
                <a:latin typeface="Roboto Bold"/>
                <a:ea typeface="Roboto Bold"/>
                <a:cs typeface="Roboto Bold"/>
                <a:sym typeface="Roboto Bold"/>
              </a:rPr>
              <a:t> themselves.</a:t>
            </a:r>
          </a:p>
        </p:txBody>
      </p:sp>
      <p:grpSp>
        <p:nvGrpSpPr>
          <p:cNvPr id="5" name="Group 5"/>
          <p:cNvGrpSpPr/>
          <p:nvPr/>
        </p:nvGrpSpPr>
        <p:grpSpPr>
          <a:xfrm>
            <a:off x="1629079" y="3334753"/>
            <a:ext cx="8504266" cy="977366"/>
            <a:chOff x="0" y="0"/>
            <a:chExt cx="2239807" cy="257413"/>
          </a:xfrm>
        </p:grpSpPr>
        <p:sp>
          <p:nvSpPr>
            <p:cNvPr id="6" name="Freeform 6"/>
            <p:cNvSpPr/>
            <p:nvPr/>
          </p:nvSpPr>
          <p:spPr>
            <a:xfrm>
              <a:off x="0" y="0"/>
              <a:ext cx="2239807" cy="257413"/>
            </a:xfrm>
            <a:custGeom>
              <a:avLst/>
              <a:gdLst/>
              <a:ahLst/>
              <a:cxnLst/>
              <a:rect l="l" t="t" r="r" b="b"/>
              <a:pathLst>
                <a:path w="2239807" h="257413">
                  <a:moveTo>
                    <a:pt x="0" y="0"/>
                  </a:moveTo>
                  <a:lnTo>
                    <a:pt x="2239807" y="0"/>
                  </a:lnTo>
                  <a:lnTo>
                    <a:pt x="2239807" y="257413"/>
                  </a:lnTo>
                  <a:lnTo>
                    <a:pt x="0" y="257413"/>
                  </a:lnTo>
                  <a:close/>
                </a:path>
              </a:pathLst>
            </a:custGeom>
            <a:solidFill>
              <a:srgbClr val="303030"/>
            </a:solidFill>
          </p:spPr>
          <p:txBody>
            <a:bodyPr/>
            <a:lstStyle/>
            <a:p>
              <a:endParaRPr lang="en-US"/>
            </a:p>
          </p:txBody>
        </p:sp>
        <p:sp>
          <p:nvSpPr>
            <p:cNvPr id="7" name="TextBox 7"/>
            <p:cNvSpPr txBox="1"/>
            <p:nvPr/>
          </p:nvSpPr>
          <p:spPr>
            <a:xfrm>
              <a:off x="0" y="-76200"/>
              <a:ext cx="2239807" cy="333613"/>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967152" y="3390048"/>
            <a:ext cx="869768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Many Victims Stay Silent</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76</a:t>
            </a:r>
          </a:p>
        </p:txBody>
      </p:sp>
      <p:sp>
        <p:nvSpPr>
          <p:cNvPr id="10" name="TextBox 10"/>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967152" y="4628372"/>
            <a:ext cx="15885376" cy="803276"/>
          </a:xfrm>
          <a:prstGeom prst="rect">
            <a:avLst/>
          </a:prstGeom>
        </p:spPr>
        <p:txBody>
          <a:bodyPr lIns="0" tIns="0" rIns="0" bIns="0" rtlCol="0" anchor="t">
            <a:spAutoFit/>
          </a:bodyPr>
          <a:lstStyle/>
          <a:p>
            <a:pPr algn="l">
              <a:lnSpc>
                <a:spcPts val="6799"/>
              </a:lnSpc>
            </a:pPr>
            <a:r>
              <a:rPr lang="en-US" sz="4249" b="1">
                <a:solidFill>
                  <a:srgbClr val="004F59"/>
                </a:solidFill>
                <a:latin typeface="Roboto Bold"/>
                <a:ea typeface="Roboto Bold"/>
                <a:cs typeface="Roboto Bold"/>
                <a:sym typeface="Roboto Bold"/>
              </a:rPr>
              <a:t>The predator may make the abuse seem </a:t>
            </a:r>
            <a:r>
              <a:rPr lang="en-US" sz="4249" b="1">
                <a:solidFill>
                  <a:srgbClr val="9D1BE3"/>
                </a:solidFill>
                <a:latin typeface="Roboto Bold"/>
                <a:ea typeface="Roboto Bold"/>
                <a:cs typeface="Roboto Bold"/>
                <a:sym typeface="Roboto Bold"/>
              </a:rPr>
              <a:t>“normal”.</a:t>
            </a:r>
          </a:p>
        </p:txBody>
      </p:sp>
      <p:grpSp>
        <p:nvGrpSpPr>
          <p:cNvPr id="5" name="Group 5"/>
          <p:cNvGrpSpPr/>
          <p:nvPr/>
        </p:nvGrpSpPr>
        <p:grpSpPr>
          <a:xfrm>
            <a:off x="1629079" y="3334753"/>
            <a:ext cx="8504266" cy="977366"/>
            <a:chOff x="0" y="0"/>
            <a:chExt cx="2239807" cy="257413"/>
          </a:xfrm>
        </p:grpSpPr>
        <p:sp>
          <p:nvSpPr>
            <p:cNvPr id="6" name="Freeform 6"/>
            <p:cNvSpPr/>
            <p:nvPr/>
          </p:nvSpPr>
          <p:spPr>
            <a:xfrm>
              <a:off x="0" y="0"/>
              <a:ext cx="2239807" cy="257413"/>
            </a:xfrm>
            <a:custGeom>
              <a:avLst/>
              <a:gdLst/>
              <a:ahLst/>
              <a:cxnLst/>
              <a:rect l="l" t="t" r="r" b="b"/>
              <a:pathLst>
                <a:path w="2239807" h="257413">
                  <a:moveTo>
                    <a:pt x="0" y="0"/>
                  </a:moveTo>
                  <a:lnTo>
                    <a:pt x="2239807" y="0"/>
                  </a:lnTo>
                  <a:lnTo>
                    <a:pt x="2239807" y="257413"/>
                  </a:lnTo>
                  <a:lnTo>
                    <a:pt x="0" y="257413"/>
                  </a:lnTo>
                  <a:close/>
                </a:path>
              </a:pathLst>
            </a:custGeom>
            <a:solidFill>
              <a:srgbClr val="303030"/>
            </a:solidFill>
          </p:spPr>
          <p:txBody>
            <a:bodyPr/>
            <a:lstStyle/>
            <a:p>
              <a:endParaRPr lang="en-US"/>
            </a:p>
          </p:txBody>
        </p:sp>
        <p:sp>
          <p:nvSpPr>
            <p:cNvPr id="7" name="TextBox 7"/>
            <p:cNvSpPr txBox="1"/>
            <p:nvPr/>
          </p:nvSpPr>
          <p:spPr>
            <a:xfrm>
              <a:off x="0" y="-76200"/>
              <a:ext cx="2239807" cy="333613"/>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967152" y="3390048"/>
            <a:ext cx="869768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Many Victims Stay Silent</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77</a:t>
            </a:r>
          </a:p>
        </p:txBody>
      </p:sp>
      <p:sp>
        <p:nvSpPr>
          <p:cNvPr id="10" name="TextBox 10"/>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967152" y="4628372"/>
            <a:ext cx="15885376" cy="803276"/>
          </a:xfrm>
          <a:prstGeom prst="rect">
            <a:avLst/>
          </a:prstGeom>
        </p:spPr>
        <p:txBody>
          <a:bodyPr lIns="0" tIns="0" rIns="0" bIns="0" rtlCol="0" anchor="t">
            <a:spAutoFit/>
          </a:bodyPr>
          <a:lstStyle/>
          <a:p>
            <a:pPr algn="l">
              <a:lnSpc>
                <a:spcPts val="6799"/>
              </a:lnSpc>
            </a:pPr>
            <a:r>
              <a:rPr lang="en-US" sz="4249" b="1">
                <a:solidFill>
                  <a:srgbClr val="004F59"/>
                </a:solidFill>
                <a:latin typeface="Roboto Bold"/>
                <a:ea typeface="Roboto Bold"/>
                <a:cs typeface="Roboto Bold"/>
                <a:sym typeface="Roboto Bold"/>
              </a:rPr>
              <a:t>Some </a:t>
            </a:r>
            <a:r>
              <a:rPr lang="en-US" sz="4249" b="1">
                <a:solidFill>
                  <a:srgbClr val="9D1BE3"/>
                </a:solidFill>
                <a:latin typeface="Roboto Bold"/>
                <a:ea typeface="Roboto Bold"/>
                <a:cs typeface="Roboto Bold"/>
                <a:sym typeface="Roboto Bold"/>
              </a:rPr>
              <a:t>do not realize</a:t>
            </a:r>
            <a:r>
              <a:rPr lang="en-US" sz="4249" b="1">
                <a:solidFill>
                  <a:srgbClr val="004F59"/>
                </a:solidFill>
                <a:latin typeface="Roboto Bold"/>
                <a:ea typeface="Roboto Bold"/>
                <a:cs typeface="Roboto Bold"/>
                <a:sym typeface="Roboto Bold"/>
              </a:rPr>
              <a:t> that what is happening is a crime.</a:t>
            </a:r>
          </a:p>
        </p:txBody>
      </p:sp>
      <p:grpSp>
        <p:nvGrpSpPr>
          <p:cNvPr id="5" name="Group 5"/>
          <p:cNvGrpSpPr/>
          <p:nvPr/>
        </p:nvGrpSpPr>
        <p:grpSpPr>
          <a:xfrm>
            <a:off x="1629079" y="3334753"/>
            <a:ext cx="8504266" cy="977366"/>
            <a:chOff x="0" y="0"/>
            <a:chExt cx="2239807" cy="257413"/>
          </a:xfrm>
        </p:grpSpPr>
        <p:sp>
          <p:nvSpPr>
            <p:cNvPr id="6" name="Freeform 6"/>
            <p:cNvSpPr/>
            <p:nvPr/>
          </p:nvSpPr>
          <p:spPr>
            <a:xfrm>
              <a:off x="0" y="0"/>
              <a:ext cx="2239807" cy="257413"/>
            </a:xfrm>
            <a:custGeom>
              <a:avLst/>
              <a:gdLst/>
              <a:ahLst/>
              <a:cxnLst/>
              <a:rect l="l" t="t" r="r" b="b"/>
              <a:pathLst>
                <a:path w="2239807" h="257413">
                  <a:moveTo>
                    <a:pt x="0" y="0"/>
                  </a:moveTo>
                  <a:lnTo>
                    <a:pt x="2239807" y="0"/>
                  </a:lnTo>
                  <a:lnTo>
                    <a:pt x="2239807" y="257413"/>
                  </a:lnTo>
                  <a:lnTo>
                    <a:pt x="0" y="257413"/>
                  </a:lnTo>
                  <a:close/>
                </a:path>
              </a:pathLst>
            </a:custGeom>
            <a:solidFill>
              <a:srgbClr val="303030"/>
            </a:solidFill>
          </p:spPr>
          <p:txBody>
            <a:bodyPr/>
            <a:lstStyle/>
            <a:p>
              <a:endParaRPr lang="en-US"/>
            </a:p>
          </p:txBody>
        </p:sp>
        <p:sp>
          <p:nvSpPr>
            <p:cNvPr id="7" name="TextBox 7"/>
            <p:cNvSpPr txBox="1"/>
            <p:nvPr/>
          </p:nvSpPr>
          <p:spPr>
            <a:xfrm>
              <a:off x="0" y="-76200"/>
              <a:ext cx="2239807" cy="333613"/>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967152" y="3390048"/>
            <a:ext cx="869768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Many Victims Stay Silent</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78</a:t>
            </a:r>
          </a:p>
        </p:txBody>
      </p:sp>
      <p:sp>
        <p:nvSpPr>
          <p:cNvPr id="10" name="TextBox 10"/>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266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250057"/>
            <a:ext cx="12492149" cy="2333523"/>
            <a:chOff x="0" y="0"/>
            <a:chExt cx="3290113" cy="614590"/>
          </a:xfrm>
        </p:grpSpPr>
        <p:sp>
          <p:nvSpPr>
            <p:cNvPr id="7" name="Freeform 7"/>
            <p:cNvSpPr/>
            <p:nvPr/>
          </p:nvSpPr>
          <p:spPr>
            <a:xfrm>
              <a:off x="0" y="0"/>
              <a:ext cx="3290113" cy="614590"/>
            </a:xfrm>
            <a:custGeom>
              <a:avLst/>
              <a:gdLst/>
              <a:ahLst/>
              <a:cxnLst/>
              <a:rect l="l" t="t" r="r" b="b"/>
              <a:pathLst>
                <a:path w="3290113" h="614590">
                  <a:moveTo>
                    <a:pt x="0" y="0"/>
                  </a:moveTo>
                  <a:lnTo>
                    <a:pt x="3290113" y="0"/>
                  </a:lnTo>
                  <a:lnTo>
                    <a:pt x="3290113" y="614590"/>
                  </a:lnTo>
                  <a:lnTo>
                    <a:pt x="0" y="614590"/>
                  </a:lnTo>
                  <a:close/>
                </a:path>
              </a:pathLst>
            </a:custGeom>
            <a:solidFill>
              <a:srgbClr val="303030"/>
            </a:solidFill>
          </p:spPr>
          <p:txBody>
            <a:bodyPr/>
            <a:lstStyle/>
            <a:p>
              <a:endParaRPr lang="en-US"/>
            </a:p>
          </p:txBody>
        </p:sp>
        <p:sp>
          <p:nvSpPr>
            <p:cNvPr id="8" name="TextBox 8"/>
            <p:cNvSpPr txBox="1"/>
            <p:nvPr/>
          </p:nvSpPr>
          <p:spPr>
            <a:xfrm>
              <a:off x="0" y="-76200"/>
              <a:ext cx="3290113" cy="690790"/>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70144" y="4588143"/>
            <a:ext cx="11856187"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might make it hard for a young person to leave an abusive situation?</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WHY STAY?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79</a:t>
            </a:r>
          </a:p>
        </p:txBody>
      </p:sp>
      <p:sp>
        <p:nvSpPr>
          <p:cNvPr id="15" name="Freeform 15"/>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6"/>
            <a:stretch>
              <a:fillRect l="-24906" r="-1769"/>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KNOWLEDGE </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grpSp>
        <p:nvGrpSpPr>
          <p:cNvPr id="6" name="Group 6"/>
          <p:cNvGrpSpPr/>
          <p:nvPr/>
        </p:nvGrpSpPr>
        <p:grpSpPr>
          <a:xfrm>
            <a:off x="1785513" y="4488575"/>
            <a:ext cx="12518921" cy="2025443"/>
            <a:chOff x="0" y="0"/>
            <a:chExt cx="3297164" cy="533450"/>
          </a:xfrm>
        </p:grpSpPr>
        <p:sp>
          <p:nvSpPr>
            <p:cNvPr id="7" name="Freeform 7"/>
            <p:cNvSpPr/>
            <p:nvPr/>
          </p:nvSpPr>
          <p:spPr>
            <a:xfrm>
              <a:off x="0" y="0"/>
              <a:ext cx="3297164" cy="533450"/>
            </a:xfrm>
            <a:custGeom>
              <a:avLst/>
              <a:gdLst/>
              <a:ahLst/>
              <a:cxnLst/>
              <a:rect l="l" t="t" r="r" b="b"/>
              <a:pathLst>
                <a:path w="3297164" h="533450">
                  <a:moveTo>
                    <a:pt x="0" y="0"/>
                  </a:moveTo>
                  <a:lnTo>
                    <a:pt x="3297164" y="0"/>
                  </a:lnTo>
                  <a:lnTo>
                    <a:pt x="3297164" y="533450"/>
                  </a:lnTo>
                  <a:lnTo>
                    <a:pt x="0" y="533450"/>
                  </a:lnTo>
                  <a:close/>
                </a:path>
              </a:pathLst>
            </a:custGeom>
            <a:solidFill>
              <a:srgbClr val="303030"/>
            </a:solidFill>
          </p:spPr>
          <p:txBody>
            <a:bodyPr/>
            <a:lstStyle/>
            <a:p>
              <a:endParaRPr lang="en-US"/>
            </a:p>
          </p:txBody>
        </p:sp>
        <p:sp>
          <p:nvSpPr>
            <p:cNvPr id="8" name="TextBox 8"/>
            <p:cNvSpPr txBox="1"/>
            <p:nvPr/>
          </p:nvSpPr>
          <p:spPr>
            <a:xfrm>
              <a:off x="0" y="-9525"/>
              <a:ext cx="3297164" cy="542975"/>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451323" y="4657006"/>
            <a:ext cx="11853112"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Understanding tricky or unsafe behavior can increase a young person’s safety.</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0505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2017780" y="4536816"/>
            <a:ext cx="14635935" cy="1686560"/>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strong emotional connection that makes someone feel attached, loyal, or dependent on another person.</a:t>
            </a:r>
          </a:p>
        </p:txBody>
      </p:sp>
      <p:grpSp>
        <p:nvGrpSpPr>
          <p:cNvPr id="10" name="Group 10"/>
          <p:cNvGrpSpPr/>
          <p:nvPr/>
        </p:nvGrpSpPr>
        <p:grpSpPr>
          <a:xfrm>
            <a:off x="1965967" y="3624926"/>
            <a:ext cx="3550128" cy="904943"/>
            <a:chOff x="0" y="0"/>
            <a:chExt cx="935013" cy="238339"/>
          </a:xfrm>
        </p:grpSpPr>
        <p:sp>
          <p:nvSpPr>
            <p:cNvPr id="11" name="Freeform 11"/>
            <p:cNvSpPr/>
            <p:nvPr/>
          </p:nvSpPr>
          <p:spPr>
            <a:xfrm>
              <a:off x="0" y="0"/>
              <a:ext cx="935013" cy="238339"/>
            </a:xfrm>
            <a:custGeom>
              <a:avLst/>
              <a:gdLst/>
              <a:ahLst/>
              <a:cxnLst/>
              <a:rect l="l" t="t" r="r" b="b"/>
              <a:pathLst>
                <a:path w="935013" h="238339">
                  <a:moveTo>
                    <a:pt x="0" y="0"/>
                  </a:moveTo>
                  <a:lnTo>
                    <a:pt x="935013" y="0"/>
                  </a:lnTo>
                  <a:lnTo>
                    <a:pt x="935013"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935013"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640837" y="3501101"/>
            <a:ext cx="3227683" cy="1028702"/>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BOND</a:t>
            </a:r>
          </a:p>
        </p:txBody>
      </p:sp>
      <p:sp>
        <p:nvSpPr>
          <p:cNvPr id="14" name="TextBox 14"/>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80</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938380" y="4593907"/>
            <a:ext cx="16142968" cy="606425"/>
          </a:xfrm>
          <a:prstGeom prst="rect">
            <a:avLst/>
          </a:prstGeom>
        </p:spPr>
        <p:txBody>
          <a:bodyPr lIns="0" tIns="0" rIns="0" bIns="0" rtlCol="0" anchor="t">
            <a:spAutoFit/>
          </a:bodyPr>
          <a:lstStyle/>
          <a:p>
            <a:pPr algn="l">
              <a:lnSpc>
                <a:spcPts val="4674"/>
              </a:lnSpc>
            </a:pPr>
            <a:r>
              <a:rPr lang="en-US" sz="4249" b="1">
                <a:solidFill>
                  <a:srgbClr val="9D1BE3"/>
                </a:solidFill>
                <a:latin typeface="Roboto Bold"/>
                <a:ea typeface="Roboto Bold"/>
                <a:cs typeface="Roboto Bold"/>
                <a:sym typeface="Roboto Bold"/>
              </a:rPr>
              <a:t>Love Bond:</a:t>
            </a:r>
            <a:r>
              <a:rPr lang="en-US" sz="4249" b="1">
                <a:solidFill>
                  <a:srgbClr val="004F59"/>
                </a:solidFill>
                <a:latin typeface="Roboto Bold"/>
                <a:ea typeface="Roboto Bold"/>
                <a:cs typeface="Roboto Bold"/>
                <a:sym typeface="Roboto Bold"/>
              </a:rPr>
              <a:t> Predator creates an emotional attachment.</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81</a:t>
            </a:r>
          </a:p>
        </p:txBody>
      </p:sp>
      <p:grpSp>
        <p:nvGrpSpPr>
          <p:cNvPr id="6" name="Group 6"/>
          <p:cNvGrpSpPr/>
          <p:nvPr/>
        </p:nvGrpSpPr>
        <p:grpSpPr>
          <a:xfrm>
            <a:off x="1629079" y="3155230"/>
            <a:ext cx="10874111" cy="948470"/>
            <a:chOff x="0" y="0"/>
            <a:chExt cx="2863963" cy="249803"/>
          </a:xfrm>
        </p:grpSpPr>
        <p:sp>
          <p:nvSpPr>
            <p:cNvPr id="7" name="Freeform 7"/>
            <p:cNvSpPr/>
            <p:nvPr/>
          </p:nvSpPr>
          <p:spPr>
            <a:xfrm>
              <a:off x="0" y="0"/>
              <a:ext cx="2863963" cy="249803"/>
            </a:xfrm>
            <a:custGeom>
              <a:avLst/>
              <a:gdLst/>
              <a:ahLst/>
              <a:cxnLst/>
              <a:rect l="l" t="t" r="r" b="b"/>
              <a:pathLst>
                <a:path w="2863963" h="249803">
                  <a:moveTo>
                    <a:pt x="0" y="0"/>
                  </a:moveTo>
                  <a:lnTo>
                    <a:pt x="2863963" y="0"/>
                  </a:lnTo>
                  <a:lnTo>
                    <a:pt x="2863963" y="249803"/>
                  </a:lnTo>
                  <a:lnTo>
                    <a:pt x="0" y="249803"/>
                  </a:lnTo>
                  <a:close/>
                </a:path>
              </a:pathLst>
            </a:custGeom>
            <a:solidFill>
              <a:srgbClr val="303030"/>
            </a:solidFill>
          </p:spPr>
          <p:txBody>
            <a:bodyPr/>
            <a:lstStyle/>
            <a:p>
              <a:endParaRPr lang="en-US"/>
            </a:p>
          </p:txBody>
        </p:sp>
        <p:sp>
          <p:nvSpPr>
            <p:cNvPr id="8" name="TextBox 8"/>
            <p:cNvSpPr txBox="1"/>
            <p:nvPr/>
          </p:nvSpPr>
          <p:spPr>
            <a:xfrm>
              <a:off x="0" y="-76200"/>
              <a:ext cx="2863963" cy="32600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38380" y="3217874"/>
            <a:ext cx="12456697"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Bonds Can Make It Hard To Break Away</a:t>
            </a:r>
          </a:p>
        </p:txBody>
      </p:sp>
      <p:sp>
        <p:nvSpPr>
          <p:cNvPr id="10" name="TextBox 10"/>
          <p:cNvSpPr txBox="1"/>
          <p:nvPr/>
        </p:nvSpPr>
        <p:spPr>
          <a:xfrm>
            <a:off x="1131441" y="1109322"/>
            <a:ext cx="9721199"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WHY STAY?</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938380" y="4593907"/>
            <a:ext cx="16142968" cy="606425"/>
          </a:xfrm>
          <a:prstGeom prst="rect">
            <a:avLst/>
          </a:prstGeom>
        </p:spPr>
        <p:txBody>
          <a:bodyPr lIns="0" tIns="0" rIns="0" bIns="0" rtlCol="0" anchor="t">
            <a:spAutoFit/>
          </a:bodyPr>
          <a:lstStyle/>
          <a:p>
            <a:pPr algn="l">
              <a:lnSpc>
                <a:spcPts val="4674"/>
              </a:lnSpc>
            </a:pPr>
            <a:r>
              <a:rPr lang="en-US" sz="4249" b="1">
                <a:solidFill>
                  <a:srgbClr val="9D1BE3"/>
                </a:solidFill>
                <a:latin typeface="Roboto Bold"/>
                <a:ea typeface="Roboto Bold"/>
                <a:cs typeface="Roboto Bold"/>
                <a:sym typeface="Roboto Bold"/>
              </a:rPr>
              <a:t>Debt Bond:</a:t>
            </a:r>
            <a:r>
              <a:rPr lang="en-US" sz="4249" b="1">
                <a:solidFill>
                  <a:srgbClr val="004F59"/>
                </a:solidFill>
                <a:latin typeface="Roboto Bold"/>
                <a:ea typeface="Roboto Bold"/>
                <a:cs typeface="Roboto Bold"/>
                <a:sym typeface="Roboto Bold"/>
              </a:rPr>
              <a:t> Victim fears losing basic needs they cannot afford.</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82</a:t>
            </a:r>
          </a:p>
        </p:txBody>
      </p:sp>
      <p:grpSp>
        <p:nvGrpSpPr>
          <p:cNvPr id="6" name="Group 6"/>
          <p:cNvGrpSpPr/>
          <p:nvPr/>
        </p:nvGrpSpPr>
        <p:grpSpPr>
          <a:xfrm>
            <a:off x="1629079" y="3155230"/>
            <a:ext cx="10874111" cy="948470"/>
            <a:chOff x="0" y="0"/>
            <a:chExt cx="2863963" cy="249803"/>
          </a:xfrm>
        </p:grpSpPr>
        <p:sp>
          <p:nvSpPr>
            <p:cNvPr id="7" name="Freeform 7"/>
            <p:cNvSpPr/>
            <p:nvPr/>
          </p:nvSpPr>
          <p:spPr>
            <a:xfrm>
              <a:off x="0" y="0"/>
              <a:ext cx="2863963" cy="249803"/>
            </a:xfrm>
            <a:custGeom>
              <a:avLst/>
              <a:gdLst/>
              <a:ahLst/>
              <a:cxnLst/>
              <a:rect l="l" t="t" r="r" b="b"/>
              <a:pathLst>
                <a:path w="2863963" h="249803">
                  <a:moveTo>
                    <a:pt x="0" y="0"/>
                  </a:moveTo>
                  <a:lnTo>
                    <a:pt x="2863963" y="0"/>
                  </a:lnTo>
                  <a:lnTo>
                    <a:pt x="2863963" y="249803"/>
                  </a:lnTo>
                  <a:lnTo>
                    <a:pt x="0" y="249803"/>
                  </a:lnTo>
                  <a:close/>
                </a:path>
              </a:pathLst>
            </a:custGeom>
            <a:solidFill>
              <a:srgbClr val="303030"/>
            </a:solidFill>
          </p:spPr>
          <p:txBody>
            <a:bodyPr/>
            <a:lstStyle/>
            <a:p>
              <a:endParaRPr lang="en-US"/>
            </a:p>
          </p:txBody>
        </p:sp>
        <p:sp>
          <p:nvSpPr>
            <p:cNvPr id="8" name="TextBox 8"/>
            <p:cNvSpPr txBox="1"/>
            <p:nvPr/>
          </p:nvSpPr>
          <p:spPr>
            <a:xfrm>
              <a:off x="0" y="-76200"/>
              <a:ext cx="2863963" cy="32600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38380" y="3217874"/>
            <a:ext cx="12456697"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Bonds Can Make It Hard To Break Away</a:t>
            </a:r>
          </a:p>
        </p:txBody>
      </p:sp>
      <p:sp>
        <p:nvSpPr>
          <p:cNvPr id="10" name="TextBox 10"/>
          <p:cNvSpPr txBox="1"/>
          <p:nvPr/>
        </p:nvSpPr>
        <p:spPr>
          <a:xfrm>
            <a:off x="1131441" y="1109322"/>
            <a:ext cx="9721199"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WHY STAY?</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938380" y="4393882"/>
            <a:ext cx="16142968" cy="803276"/>
          </a:xfrm>
          <a:prstGeom prst="rect">
            <a:avLst/>
          </a:prstGeom>
        </p:spPr>
        <p:txBody>
          <a:bodyPr lIns="0" tIns="0" rIns="0" bIns="0" rtlCol="0" anchor="t">
            <a:spAutoFit/>
          </a:bodyPr>
          <a:lstStyle/>
          <a:p>
            <a:pPr algn="l">
              <a:lnSpc>
                <a:spcPts val="6799"/>
              </a:lnSpc>
            </a:pPr>
            <a:r>
              <a:rPr lang="en-US" sz="4249" b="1">
                <a:solidFill>
                  <a:srgbClr val="9D1BE3"/>
                </a:solidFill>
                <a:latin typeface="Roboto Bold"/>
                <a:ea typeface="Roboto Bold"/>
                <a:cs typeface="Roboto Bold"/>
                <a:sym typeface="Roboto Bold"/>
              </a:rPr>
              <a:t>Drug Bond:</a:t>
            </a:r>
            <a:r>
              <a:rPr lang="en-US" sz="4249" b="1">
                <a:solidFill>
                  <a:srgbClr val="004F59"/>
                </a:solidFill>
                <a:latin typeface="Roboto Bold"/>
                <a:ea typeface="Roboto Bold"/>
                <a:cs typeface="Roboto Bold"/>
                <a:sym typeface="Roboto Bold"/>
              </a:rPr>
              <a:t> Predator controls access to drugs &amp; alcohol.</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83</a:t>
            </a:r>
          </a:p>
        </p:txBody>
      </p:sp>
      <p:grpSp>
        <p:nvGrpSpPr>
          <p:cNvPr id="6" name="Group 6"/>
          <p:cNvGrpSpPr/>
          <p:nvPr/>
        </p:nvGrpSpPr>
        <p:grpSpPr>
          <a:xfrm>
            <a:off x="1629079" y="3155230"/>
            <a:ext cx="10874111" cy="948470"/>
            <a:chOff x="0" y="0"/>
            <a:chExt cx="2863963" cy="249803"/>
          </a:xfrm>
        </p:grpSpPr>
        <p:sp>
          <p:nvSpPr>
            <p:cNvPr id="7" name="Freeform 7"/>
            <p:cNvSpPr/>
            <p:nvPr/>
          </p:nvSpPr>
          <p:spPr>
            <a:xfrm>
              <a:off x="0" y="0"/>
              <a:ext cx="2863963" cy="249803"/>
            </a:xfrm>
            <a:custGeom>
              <a:avLst/>
              <a:gdLst/>
              <a:ahLst/>
              <a:cxnLst/>
              <a:rect l="l" t="t" r="r" b="b"/>
              <a:pathLst>
                <a:path w="2863963" h="249803">
                  <a:moveTo>
                    <a:pt x="0" y="0"/>
                  </a:moveTo>
                  <a:lnTo>
                    <a:pt x="2863963" y="0"/>
                  </a:lnTo>
                  <a:lnTo>
                    <a:pt x="2863963" y="249803"/>
                  </a:lnTo>
                  <a:lnTo>
                    <a:pt x="0" y="249803"/>
                  </a:lnTo>
                  <a:close/>
                </a:path>
              </a:pathLst>
            </a:custGeom>
            <a:solidFill>
              <a:srgbClr val="303030"/>
            </a:solidFill>
          </p:spPr>
          <p:txBody>
            <a:bodyPr/>
            <a:lstStyle/>
            <a:p>
              <a:endParaRPr lang="en-US"/>
            </a:p>
          </p:txBody>
        </p:sp>
        <p:sp>
          <p:nvSpPr>
            <p:cNvPr id="8" name="TextBox 8"/>
            <p:cNvSpPr txBox="1"/>
            <p:nvPr/>
          </p:nvSpPr>
          <p:spPr>
            <a:xfrm>
              <a:off x="0" y="-76200"/>
              <a:ext cx="2863963" cy="32600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38380" y="3217874"/>
            <a:ext cx="12456697"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Bonds Can Make It Hard To Break Away</a:t>
            </a:r>
          </a:p>
        </p:txBody>
      </p:sp>
      <p:sp>
        <p:nvSpPr>
          <p:cNvPr id="10" name="TextBox 10"/>
          <p:cNvSpPr txBox="1"/>
          <p:nvPr/>
        </p:nvSpPr>
        <p:spPr>
          <a:xfrm>
            <a:off x="1131441" y="1109322"/>
            <a:ext cx="9721199"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WHY STAY?</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938380" y="4393882"/>
            <a:ext cx="16142968" cy="803276"/>
          </a:xfrm>
          <a:prstGeom prst="rect">
            <a:avLst/>
          </a:prstGeom>
        </p:spPr>
        <p:txBody>
          <a:bodyPr lIns="0" tIns="0" rIns="0" bIns="0" rtlCol="0" anchor="t">
            <a:spAutoFit/>
          </a:bodyPr>
          <a:lstStyle/>
          <a:p>
            <a:pPr algn="l">
              <a:lnSpc>
                <a:spcPts val="6799"/>
              </a:lnSpc>
            </a:pPr>
            <a:r>
              <a:rPr lang="en-US" sz="4249" b="1">
                <a:solidFill>
                  <a:srgbClr val="9D1BE3"/>
                </a:solidFill>
                <a:latin typeface="Roboto Bold"/>
                <a:ea typeface="Roboto Bold"/>
                <a:cs typeface="Roboto Bold"/>
                <a:sym typeface="Roboto Bold"/>
              </a:rPr>
              <a:t>Family Bond: </a:t>
            </a:r>
            <a:r>
              <a:rPr lang="en-US" sz="4249" b="1">
                <a:solidFill>
                  <a:srgbClr val="004F59"/>
                </a:solidFill>
                <a:latin typeface="Roboto Bold"/>
                <a:ea typeface="Roboto Bold"/>
                <a:cs typeface="Roboto Bold"/>
                <a:sym typeface="Roboto Bold"/>
              </a:rPr>
              <a:t>Victim fears they’ll be forced out of their family.</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84</a:t>
            </a:r>
          </a:p>
        </p:txBody>
      </p:sp>
      <p:grpSp>
        <p:nvGrpSpPr>
          <p:cNvPr id="6" name="Group 6"/>
          <p:cNvGrpSpPr/>
          <p:nvPr/>
        </p:nvGrpSpPr>
        <p:grpSpPr>
          <a:xfrm>
            <a:off x="1629079" y="3155230"/>
            <a:ext cx="10874111" cy="948470"/>
            <a:chOff x="0" y="0"/>
            <a:chExt cx="2863963" cy="249803"/>
          </a:xfrm>
        </p:grpSpPr>
        <p:sp>
          <p:nvSpPr>
            <p:cNvPr id="7" name="Freeform 7"/>
            <p:cNvSpPr/>
            <p:nvPr/>
          </p:nvSpPr>
          <p:spPr>
            <a:xfrm>
              <a:off x="0" y="0"/>
              <a:ext cx="2863963" cy="249803"/>
            </a:xfrm>
            <a:custGeom>
              <a:avLst/>
              <a:gdLst/>
              <a:ahLst/>
              <a:cxnLst/>
              <a:rect l="l" t="t" r="r" b="b"/>
              <a:pathLst>
                <a:path w="2863963" h="249803">
                  <a:moveTo>
                    <a:pt x="0" y="0"/>
                  </a:moveTo>
                  <a:lnTo>
                    <a:pt x="2863963" y="0"/>
                  </a:lnTo>
                  <a:lnTo>
                    <a:pt x="2863963" y="249803"/>
                  </a:lnTo>
                  <a:lnTo>
                    <a:pt x="0" y="249803"/>
                  </a:lnTo>
                  <a:close/>
                </a:path>
              </a:pathLst>
            </a:custGeom>
            <a:solidFill>
              <a:srgbClr val="303030"/>
            </a:solidFill>
          </p:spPr>
          <p:txBody>
            <a:bodyPr/>
            <a:lstStyle/>
            <a:p>
              <a:endParaRPr lang="en-US"/>
            </a:p>
          </p:txBody>
        </p:sp>
        <p:sp>
          <p:nvSpPr>
            <p:cNvPr id="8" name="TextBox 8"/>
            <p:cNvSpPr txBox="1"/>
            <p:nvPr/>
          </p:nvSpPr>
          <p:spPr>
            <a:xfrm>
              <a:off x="0" y="-76200"/>
              <a:ext cx="2863963" cy="32600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38380" y="3217874"/>
            <a:ext cx="12456697"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Bonds Can Make It Hard To Break Away</a:t>
            </a:r>
          </a:p>
        </p:txBody>
      </p:sp>
      <p:sp>
        <p:nvSpPr>
          <p:cNvPr id="10" name="TextBox 10"/>
          <p:cNvSpPr txBox="1"/>
          <p:nvPr/>
        </p:nvSpPr>
        <p:spPr>
          <a:xfrm>
            <a:off x="1131441" y="1109322"/>
            <a:ext cx="9721199"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WHY STAY?</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85</a:t>
            </a:r>
          </a:p>
        </p:txBody>
      </p:sp>
      <p:sp>
        <p:nvSpPr>
          <p:cNvPr id="5" name="TextBox 5"/>
          <p:cNvSpPr txBox="1"/>
          <p:nvPr/>
        </p:nvSpPr>
        <p:spPr>
          <a:xfrm>
            <a:off x="1938380" y="4517113"/>
            <a:ext cx="15811561" cy="803276"/>
          </a:xfrm>
          <a:prstGeom prst="rect">
            <a:avLst/>
          </a:prstGeom>
        </p:spPr>
        <p:txBody>
          <a:bodyPr lIns="0" tIns="0" rIns="0" bIns="0" rtlCol="0" anchor="t">
            <a:spAutoFit/>
          </a:bodyPr>
          <a:lstStyle/>
          <a:p>
            <a:pPr algn="l">
              <a:lnSpc>
                <a:spcPts val="6799"/>
              </a:lnSpc>
            </a:pPr>
            <a:r>
              <a:rPr lang="en-US" sz="4249" b="1">
                <a:solidFill>
                  <a:srgbClr val="9D1BE3"/>
                </a:solidFill>
                <a:latin typeface="Roboto Bold"/>
                <a:ea typeface="Roboto Bold"/>
                <a:cs typeface="Roboto Bold"/>
                <a:sym typeface="Roboto Bold"/>
              </a:rPr>
              <a:t>Sextortion:</a:t>
            </a:r>
            <a:r>
              <a:rPr lang="en-US" sz="4249" b="1">
                <a:solidFill>
                  <a:srgbClr val="004F59"/>
                </a:solidFill>
                <a:latin typeface="Roboto Bold"/>
                <a:ea typeface="Roboto Bold"/>
                <a:cs typeface="Roboto Bold"/>
                <a:sym typeface="Roboto Bold"/>
              </a:rPr>
              <a:t> Predator threatens to release images of the victim.</a:t>
            </a:r>
          </a:p>
        </p:txBody>
      </p:sp>
      <p:sp>
        <p:nvSpPr>
          <p:cNvPr id="6" name="TextBox 6"/>
          <p:cNvSpPr txBox="1"/>
          <p:nvPr/>
        </p:nvSpPr>
        <p:spPr>
          <a:xfrm>
            <a:off x="1131441" y="1109322"/>
            <a:ext cx="9721199"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WHY STAY?</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8" name="Group 8"/>
          <p:cNvGrpSpPr/>
          <p:nvPr/>
        </p:nvGrpSpPr>
        <p:grpSpPr>
          <a:xfrm>
            <a:off x="1629079" y="3291290"/>
            <a:ext cx="10443415" cy="948470"/>
            <a:chOff x="0" y="0"/>
            <a:chExt cx="2750529" cy="249803"/>
          </a:xfrm>
        </p:grpSpPr>
        <p:sp>
          <p:nvSpPr>
            <p:cNvPr id="9" name="Freeform 9"/>
            <p:cNvSpPr/>
            <p:nvPr/>
          </p:nvSpPr>
          <p:spPr>
            <a:xfrm>
              <a:off x="0" y="0"/>
              <a:ext cx="2750529" cy="249803"/>
            </a:xfrm>
            <a:custGeom>
              <a:avLst/>
              <a:gdLst/>
              <a:ahLst/>
              <a:cxnLst/>
              <a:rect l="l" t="t" r="r" b="b"/>
              <a:pathLst>
                <a:path w="2750529" h="249803">
                  <a:moveTo>
                    <a:pt x="0" y="0"/>
                  </a:moveTo>
                  <a:lnTo>
                    <a:pt x="2750529" y="0"/>
                  </a:lnTo>
                  <a:lnTo>
                    <a:pt x="2750529" y="249803"/>
                  </a:lnTo>
                  <a:lnTo>
                    <a:pt x="0" y="249803"/>
                  </a:lnTo>
                  <a:close/>
                </a:path>
              </a:pathLst>
            </a:custGeom>
            <a:solidFill>
              <a:srgbClr val="303030"/>
            </a:solidFill>
          </p:spPr>
          <p:txBody>
            <a:bodyPr/>
            <a:lstStyle/>
            <a:p>
              <a:endParaRPr lang="en-US"/>
            </a:p>
          </p:txBody>
        </p:sp>
        <p:sp>
          <p:nvSpPr>
            <p:cNvPr id="10" name="TextBox 10"/>
            <p:cNvSpPr txBox="1"/>
            <p:nvPr/>
          </p:nvSpPr>
          <p:spPr>
            <a:xfrm>
              <a:off x="0" y="-76200"/>
              <a:ext cx="2750529" cy="326003"/>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938380" y="3332174"/>
            <a:ext cx="12456697"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Fear Can Make It Hard To Break Away</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86</a:t>
            </a:r>
          </a:p>
        </p:txBody>
      </p:sp>
      <p:sp>
        <p:nvSpPr>
          <p:cNvPr id="5" name="TextBox 5"/>
          <p:cNvSpPr txBox="1"/>
          <p:nvPr/>
        </p:nvSpPr>
        <p:spPr>
          <a:xfrm>
            <a:off x="1938380" y="4517113"/>
            <a:ext cx="15811561" cy="803276"/>
          </a:xfrm>
          <a:prstGeom prst="rect">
            <a:avLst/>
          </a:prstGeom>
        </p:spPr>
        <p:txBody>
          <a:bodyPr lIns="0" tIns="0" rIns="0" bIns="0" rtlCol="0" anchor="t">
            <a:spAutoFit/>
          </a:bodyPr>
          <a:lstStyle/>
          <a:p>
            <a:pPr algn="l">
              <a:lnSpc>
                <a:spcPts val="6799"/>
              </a:lnSpc>
            </a:pPr>
            <a:r>
              <a:rPr lang="en-US" sz="4249" b="1">
                <a:solidFill>
                  <a:srgbClr val="9D1BE3"/>
                </a:solidFill>
                <a:latin typeface="Roboto Bold"/>
                <a:ea typeface="Roboto Bold"/>
                <a:cs typeface="Roboto Bold"/>
                <a:sym typeface="Roboto Bold"/>
              </a:rPr>
              <a:t>Isolation:</a:t>
            </a:r>
            <a:r>
              <a:rPr lang="en-US" sz="4249" b="1">
                <a:solidFill>
                  <a:srgbClr val="004F59"/>
                </a:solidFill>
                <a:latin typeface="Roboto Bold"/>
                <a:ea typeface="Roboto Bold"/>
                <a:cs typeface="Roboto Bold"/>
                <a:sym typeface="Roboto Bold"/>
              </a:rPr>
              <a:t> Predator makes them believe they have no one else.</a:t>
            </a:r>
          </a:p>
        </p:txBody>
      </p:sp>
      <p:sp>
        <p:nvSpPr>
          <p:cNvPr id="6" name="TextBox 6"/>
          <p:cNvSpPr txBox="1"/>
          <p:nvPr/>
        </p:nvSpPr>
        <p:spPr>
          <a:xfrm>
            <a:off x="1131441" y="1109322"/>
            <a:ext cx="9721199"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WHY STAY?</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8" name="Group 8"/>
          <p:cNvGrpSpPr/>
          <p:nvPr/>
        </p:nvGrpSpPr>
        <p:grpSpPr>
          <a:xfrm>
            <a:off x="1629079" y="3291290"/>
            <a:ext cx="10443415" cy="948470"/>
            <a:chOff x="0" y="0"/>
            <a:chExt cx="2750529" cy="249803"/>
          </a:xfrm>
        </p:grpSpPr>
        <p:sp>
          <p:nvSpPr>
            <p:cNvPr id="9" name="Freeform 9"/>
            <p:cNvSpPr/>
            <p:nvPr/>
          </p:nvSpPr>
          <p:spPr>
            <a:xfrm>
              <a:off x="0" y="0"/>
              <a:ext cx="2750529" cy="249803"/>
            </a:xfrm>
            <a:custGeom>
              <a:avLst/>
              <a:gdLst/>
              <a:ahLst/>
              <a:cxnLst/>
              <a:rect l="l" t="t" r="r" b="b"/>
              <a:pathLst>
                <a:path w="2750529" h="249803">
                  <a:moveTo>
                    <a:pt x="0" y="0"/>
                  </a:moveTo>
                  <a:lnTo>
                    <a:pt x="2750529" y="0"/>
                  </a:lnTo>
                  <a:lnTo>
                    <a:pt x="2750529" y="249803"/>
                  </a:lnTo>
                  <a:lnTo>
                    <a:pt x="0" y="249803"/>
                  </a:lnTo>
                  <a:close/>
                </a:path>
              </a:pathLst>
            </a:custGeom>
            <a:solidFill>
              <a:srgbClr val="303030"/>
            </a:solidFill>
          </p:spPr>
          <p:txBody>
            <a:bodyPr/>
            <a:lstStyle/>
            <a:p>
              <a:endParaRPr lang="en-US"/>
            </a:p>
          </p:txBody>
        </p:sp>
        <p:sp>
          <p:nvSpPr>
            <p:cNvPr id="10" name="TextBox 10"/>
            <p:cNvSpPr txBox="1"/>
            <p:nvPr/>
          </p:nvSpPr>
          <p:spPr>
            <a:xfrm>
              <a:off x="0" y="-76200"/>
              <a:ext cx="2750529" cy="326003"/>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938380" y="3332174"/>
            <a:ext cx="12456697"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Fear Can Make It Hard To Break Away</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87</a:t>
            </a:r>
          </a:p>
        </p:txBody>
      </p:sp>
      <p:sp>
        <p:nvSpPr>
          <p:cNvPr id="5" name="TextBox 5"/>
          <p:cNvSpPr txBox="1"/>
          <p:nvPr/>
        </p:nvSpPr>
        <p:spPr>
          <a:xfrm>
            <a:off x="1938380" y="4517113"/>
            <a:ext cx="15811561" cy="803276"/>
          </a:xfrm>
          <a:prstGeom prst="rect">
            <a:avLst/>
          </a:prstGeom>
        </p:spPr>
        <p:txBody>
          <a:bodyPr lIns="0" tIns="0" rIns="0" bIns="0" rtlCol="0" anchor="t">
            <a:spAutoFit/>
          </a:bodyPr>
          <a:lstStyle/>
          <a:p>
            <a:pPr algn="l">
              <a:lnSpc>
                <a:spcPts val="6799"/>
              </a:lnSpc>
            </a:pPr>
            <a:r>
              <a:rPr lang="en-US" sz="4249" b="1">
                <a:solidFill>
                  <a:srgbClr val="9D1BE3"/>
                </a:solidFill>
                <a:latin typeface="Roboto Bold"/>
                <a:ea typeface="Roboto Bold"/>
                <a:cs typeface="Roboto Bold"/>
                <a:sym typeface="Roboto Bold"/>
              </a:rPr>
              <a:t>Physical Threats:</a:t>
            </a:r>
            <a:r>
              <a:rPr lang="en-US" sz="4249" b="1">
                <a:solidFill>
                  <a:srgbClr val="004F59"/>
                </a:solidFill>
                <a:latin typeface="Roboto Bold"/>
                <a:ea typeface="Roboto Bold"/>
                <a:cs typeface="Roboto Bold"/>
                <a:sym typeface="Roboto Bold"/>
              </a:rPr>
              <a:t> Victim fears harm to themself or loved ones.</a:t>
            </a:r>
          </a:p>
        </p:txBody>
      </p:sp>
      <p:sp>
        <p:nvSpPr>
          <p:cNvPr id="6" name="TextBox 6"/>
          <p:cNvSpPr txBox="1"/>
          <p:nvPr/>
        </p:nvSpPr>
        <p:spPr>
          <a:xfrm>
            <a:off x="1131441" y="1109322"/>
            <a:ext cx="9721199"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WHY STAY?</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8" name="Group 8"/>
          <p:cNvGrpSpPr/>
          <p:nvPr/>
        </p:nvGrpSpPr>
        <p:grpSpPr>
          <a:xfrm>
            <a:off x="1629079" y="3291290"/>
            <a:ext cx="10443415" cy="948470"/>
            <a:chOff x="0" y="0"/>
            <a:chExt cx="2750529" cy="249803"/>
          </a:xfrm>
        </p:grpSpPr>
        <p:sp>
          <p:nvSpPr>
            <p:cNvPr id="9" name="Freeform 9"/>
            <p:cNvSpPr/>
            <p:nvPr/>
          </p:nvSpPr>
          <p:spPr>
            <a:xfrm>
              <a:off x="0" y="0"/>
              <a:ext cx="2750529" cy="249803"/>
            </a:xfrm>
            <a:custGeom>
              <a:avLst/>
              <a:gdLst/>
              <a:ahLst/>
              <a:cxnLst/>
              <a:rect l="l" t="t" r="r" b="b"/>
              <a:pathLst>
                <a:path w="2750529" h="249803">
                  <a:moveTo>
                    <a:pt x="0" y="0"/>
                  </a:moveTo>
                  <a:lnTo>
                    <a:pt x="2750529" y="0"/>
                  </a:lnTo>
                  <a:lnTo>
                    <a:pt x="2750529" y="249803"/>
                  </a:lnTo>
                  <a:lnTo>
                    <a:pt x="0" y="249803"/>
                  </a:lnTo>
                  <a:close/>
                </a:path>
              </a:pathLst>
            </a:custGeom>
            <a:solidFill>
              <a:srgbClr val="303030"/>
            </a:solidFill>
          </p:spPr>
          <p:txBody>
            <a:bodyPr/>
            <a:lstStyle/>
            <a:p>
              <a:endParaRPr lang="en-US"/>
            </a:p>
          </p:txBody>
        </p:sp>
        <p:sp>
          <p:nvSpPr>
            <p:cNvPr id="10" name="TextBox 10"/>
            <p:cNvSpPr txBox="1"/>
            <p:nvPr/>
          </p:nvSpPr>
          <p:spPr>
            <a:xfrm>
              <a:off x="0" y="-76200"/>
              <a:ext cx="2750529" cy="326003"/>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938380" y="3332174"/>
            <a:ext cx="12456697"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Fear Can Make It Hard To Break Away</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88</a:t>
            </a:r>
          </a:p>
        </p:txBody>
      </p:sp>
      <p:sp>
        <p:nvSpPr>
          <p:cNvPr id="5" name="TextBox 5"/>
          <p:cNvSpPr txBox="1"/>
          <p:nvPr/>
        </p:nvSpPr>
        <p:spPr>
          <a:xfrm>
            <a:off x="1938380" y="4517113"/>
            <a:ext cx="15811561" cy="803276"/>
          </a:xfrm>
          <a:prstGeom prst="rect">
            <a:avLst/>
          </a:prstGeom>
        </p:spPr>
        <p:txBody>
          <a:bodyPr lIns="0" tIns="0" rIns="0" bIns="0" rtlCol="0" anchor="t">
            <a:spAutoFit/>
          </a:bodyPr>
          <a:lstStyle/>
          <a:p>
            <a:pPr algn="l">
              <a:lnSpc>
                <a:spcPts val="6799"/>
              </a:lnSpc>
            </a:pPr>
            <a:r>
              <a:rPr lang="en-US" sz="4249" b="1">
                <a:solidFill>
                  <a:srgbClr val="9D1BE3"/>
                </a:solidFill>
                <a:latin typeface="Roboto Bold"/>
                <a:ea typeface="Roboto Bold"/>
                <a:cs typeface="Roboto Bold"/>
                <a:sym typeface="Roboto Bold"/>
              </a:rPr>
              <a:t>Legal Threats:</a:t>
            </a:r>
            <a:r>
              <a:rPr lang="en-US" sz="4249" b="1">
                <a:solidFill>
                  <a:srgbClr val="004F59"/>
                </a:solidFill>
                <a:latin typeface="Roboto Bold"/>
                <a:ea typeface="Roboto Bold"/>
                <a:cs typeface="Roboto Bold"/>
                <a:sym typeface="Roboto Bold"/>
              </a:rPr>
              <a:t> Predator makes the victim feel like a criminal.</a:t>
            </a:r>
          </a:p>
        </p:txBody>
      </p:sp>
      <p:sp>
        <p:nvSpPr>
          <p:cNvPr id="6" name="TextBox 6"/>
          <p:cNvSpPr txBox="1"/>
          <p:nvPr/>
        </p:nvSpPr>
        <p:spPr>
          <a:xfrm>
            <a:off x="1131441" y="1109322"/>
            <a:ext cx="9721199"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WHY STAY?</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8" name="Group 8"/>
          <p:cNvGrpSpPr/>
          <p:nvPr/>
        </p:nvGrpSpPr>
        <p:grpSpPr>
          <a:xfrm>
            <a:off x="1629079" y="3291290"/>
            <a:ext cx="10443415" cy="948470"/>
            <a:chOff x="0" y="0"/>
            <a:chExt cx="2750529" cy="249803"/>
          </a:xfrm>
        </p:grpSpPr>
        <p:sp>
          <p:nvSpPr>
            <p:cNvPr id="9" name="Freeform 9"/>
            <p:cNvSpPr/>
            <p:nvPr/>
          </p:nvSpPr>
          <p:spPr>
            <a:xfrm>
              <a:off x="0" y="0"/>
              <a:ext cx="2750529" cy="249803"/>
            </a:xfrm>
            <a:custGeom>
              <a:avLst/>
              <a:gdLst/>
              <a:ahLst/>
              <a:cxnLst/>
              <a:rect l="l" t="t" r="r" b="b"/>
              <a:pathLst>
                <a:path w="2750529" h="249803">
                  <a:moveTo>
                    <a:pt x="0" y="0"/>
                  </a:moveTo>
                  <a:lnTo>
                    <a:pt x="2750529" y="0"/>
                  </a:lnTo>
                  <a:lnTo>
                    <a:pt x="2750529" y="249803"/>
                  </a:lnTo>
                  <a:lnTo>
                    <a:pt x="0" y="249803"/>
                  </a:lnTo>
                  <a:close/>
                </a:path>
              </a:pathLst>
            </a:custGeom>
            <a:solidFill>
              <a:srgbClr val="303030"/>
            </a:solidFill>
          </p:spPr>
          <p:txBody>
            <a:bodyPr/>
            <a:lstStyle/>
            <a:p>
              <a:endParaRPr lang="en-US"/>
            </a:p>
          </p:txBody>
        </p:sp>
        <p:sp>
          <p:nvSpPr>
            <p:cNvPr id="10" name="TextBox 10"/>
            <p:cNvSpPr txBox="1"/>
            <p:nvPr/>
          </p:nvSpPr>
          <p:spPr>
            <a:xfrm>
              <a:off x="0" y="-76200"/>
              <a:ext cx="2750529" cy="326003"/>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938380" y="3332174"/>
            <a:ext cx="12456697"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Fear Can Make It Hard To Break Away</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2017780" y="4536816"/>
            <a:ext cx="13879398"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allow someone the power to move, think, speak, and choose for themselves without restriction.</a:t>
            </a:r>
          </a:p>
        </p:txBody>
      </p:sp>
      <p:grpSp>
        <p:nvGrpSpPr>
          <p:cNvPr id="10" name="Group 10"/>
          <p:cNvGrpSpPr/>
          <p:nvPr/>
        </p:nvGrpSpPr>
        <p:grpSpPr>
          <a:xfrm>
            <a:off x="1965967" y="3624926"/>
            <a:ext cx="4087154" cy="904943"/>
            <a:chOff x="0" y="0"/>
            <a:chExt cx="1076452" cy="238339"/>
          </a:xfrm>
        </p:grpSpPr>
        <p:sp>
          <p:nvSpPr>
            <p:cNvPr id="11" name="Freeform 11"/>
            <p:cNvSpPr/>
            <p:nvPr/>
          </p:nvSpPr>
          <p:spPr>
            <a:xfrm>
              <a:off x="0" y="0"/>
              <a:ext cx="1076452" cy="238339"/>
            </a:xfrm>
            <a:custGeom>
              <a:avLst/>
              <a:gdLst/>
              <a:ahLst/>
              <a:cxnLst/>
              <a:rect l="l" t="t" r="r" b="b"/>
              <a:pathLst>
                <a:path w="1076452" h="238339">
                  <a:moveTo>
                    <a:pt x="0" y="0"/>
                  </a:moveTo>
                  <a:lnTo>
                    <a:pt x="1076452" y="0"/>
                  </a:lnTo>
                  <a:lnTo>
                    <a:pt x="1076452"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076452"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288412" y="3510626"/>
            <a:ext cx="4612015"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FREEDOM</a:t>
            </a:r>
          </a:p>
        </p:txBody>
      </p:sp>
      <p:sp>
        <p:nvSpPr>
          <p:cNvPr id="14" name="TextBox 14"/>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89</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2045016" y="4538954"/>
            <a:ext cx="15214284" cy="803276"/>
          </a:xfrm>
          <a:prstGeom prst="rect">
            <a:avLst/>
          </a:prstGeom>
        </p:spPr>
        <p:txBody>
          <a:bodyPr lIns="0" tIns="0" rIns="0" bIns="0" rtlCol="0" anchor="t">
            <a:spAutoFit/>
          </a:bodyPr>
          <a:lstStyle/>
          <a:p>
            <a:pPr algn="l">
              <a:lnSpc>
                <a:spcPts val="6799"/>
              </a:lnSpc>
            </a:pPr>
            <a:r>
              <a:rPr lang="en-US" sz="4249" b="1">
                <a:solidFill>
                  <a:srgbClr val="004F59"/>
                </a:solidFill>
                <a:latin typeface="Roboto Bold"/>
                <a:ea typeface="Roboto Bold"/>
                <a:cs typeface="Roboto Bold"/>
                <a:sym typeface="Roboto Bold"/>
              </a:rPr>
              <a:t>Understanding unsafe behavior is </a:t>
            </a:r>
            <a:r>
              <a:rPr lang="en-US" sz="4249" b="1">
                <a:solidFill>
                  <a:srgbClr val="9D1BE3"/>
                </a:solidFill>
                <a:latin typeface="Roboto Bold"/>
                <a:ea typeface="Roboto Bold"/>
                <a:cs typeface="Roboto Bold"/>
                <a:sym typeface="Roboto Bold"/>
              </a:rPr>
              <a:t>empowering</a:t>
            </a:r>
            <a:r>
              <a:rPr lang="en-US" sz="4249" b="1">
                <a:solidFill>
                  <a:srgbClr val="004F59"/>
                </a:solidFill>
                <a:latin typeface="Roboto Bold"/>
                <a:ea typeface="Roboto Bold"/>
                <a:cs typeface="Roboto Bold"/>
                <a:sym typeface="Roboto Bold"/>
              </a:rPr>
              <a:t>.</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648343" y="3295831"/>
            <a:ext cx="7596057" cy="913596"/>
            <a:chOff x="0" y="0"/>
            <a:chExt cx="2000608" cy="240618"/>
          </a:xfrm>
        </p:grpSpPr>
        <p:sp>
          <p:nvSpPr>
            <p:cNvPr id="11" name="Freeform 11"/>
            <p:cNvSpPr/>
            <p:nvPr/>
          </p:nvSpPr>
          <p:spPr>
            <a:xfrm>
              <a:off x="0" y="0"/>
              <a:ext cx="2000608" cy="240618"/>
            </a:xfrm>
            <a:custGeom>
              <a:avLst/>
              <a:gdLst/>
              <a:ahLst/>
              <a:cxnLst/>
              <a:rect l="l" t="t" r="r" b="b"/>
              <a:pathLst>
                <a:path w="2000608" h="240618">
                  <a:moveTo>
                    <a:pt x="0" y="0"/>
                  </a:moveTo>
                  <a:lnTo>
                    <a:pt x="2000608" y="0"/>
                  </a:lnTo>
                  <a:lnTo>
                    <a:pt x="2000608" y="240618"/>
                  </a:lnTo>
                  <a:lnTo>
                    <a:pt x="0" y="240618"/>
                  </a:lnTo>
                  <a:close/>
                </a:path>
              </a:pathLst>
            </a:custGeom>
            <a:solidFill>
              <a:srgbClr val="303030"/>
            </a:solidFill>
          </p:spPr>
          <p:txBody>
            <a:bodyPr/>
            <a:lstStyle/>
            <a:p>
              <a:endParaRPr lang="en-US"/>
            </a:p>
          </p:txBody>
        </p:sp>
        <p:sp>
          <p:nvSpPr>
            <p:cNvPr id="12" name="TextBox 12"/>
            <p:cNvSpPr txBox="1"/>
            <p:nvPr/>
          </p:nvSpPr>
          <p:spPr>
            <a:xfrm>
              <a:off x="0" y="-76200"/>
              <a:ext cx="2000608" cy="316818"/>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45016" y="3319204"/>
            <a:ext cx="10640745"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Learning About Grooming</a:t>
            </a:r>
          </a:p>
        </p:txBody>
      </p:sp>
      <p:sp>
        <p:nvSpPr>
          <p:cNvPr id="14" name="TextBox 14"/>
          <p:cNvSpPr txBox="1"/>
          <p:nvPr/>
        </p:nvSpPr>
        <p:spPr>
          <a:xfrm>
            <a:off x="1131441" y="1109322"/>
            <a:ext cx="9721199"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KNOWLEDGE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390561"/>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EMPOWERMENT</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90</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2" name="Group 12"/>
          <p:cNvGrpSpPr/>
          <p:nvPr/>
        </p:nvGrpSpPr>
        <p:grpSpPr>
          <a:xfrm>
            <a:off x="2424931" y="4440967"/>
            <a:ext cx="7815666" cy="2162732"/>
            <a:chOff x="0" y="0"/>
            <a:chExt cx="2058447" cy="569608"/>
          </a:xfrm>
        </p:grpSpPr>
        <p:sp>
          <p:nvSpPr>
            <p:cNvPr id="13" name="Freeform 13"/>
            <p:cNvSpPr/>
            <p:nvPr/>
          </p:nvSpPr>
          <p:spPr>
            <a:xfrm>
              <a:off x="0" y="0"/>
              <a:ext cx="2058447" cy="569608"/>
            </a:xfrm>
            <a:custGeom>
              <a:avLst/>
              <a:gdLst/>
              <a:ahLst/>
              <a:cxnLst/>
              <a:rect l="l" t="t" r="r" b="b"/>
              <a:pathLst>
                <a:path w="2058447" h="569608">
                  <a:moveTo>
                    <a:pt x="0" y="0"/>
                  </a:moveTo>
                  <a:lnTo>
                    <a:pt x="2058447" y="0"/>
                  </a:lnTo>
                  <a:lnTo>
                    <a:pt x="2058447" y="569608"/>
                  </a:lnTo>
                  <a:lnTo>
                    <a:pt x="0" y="569608"/>
                  </a:lnTo>
                  <a:close/>
                </a:path>
              </a:pathLst>
            </a:custGeom>
            <a:solidFill>
              <a:srgbClr val="303030"/>
            </a:solidFill>
          </p:spPr>
          <p:txBody>
            <a:bodyPr/>
            <a:lstStyle/>
            <a:p>
              <a:endParaRPr lang="en-US"/>
            </a:p>
          </p:txBody>
        </p:sp>
        <p:sp>
          <p:nvSpPr>
            <p:cNvPr id="14" name="TextBox 14"/>
            <p:cNvSpPr txBox="1"/>
            <p:nvPr/>
          </p:nvSpPr>
          <p:spPr>
            <a:xfrm>
              <a:off x="0" y="-76200"/>
              <a:ext cx="2058447" cy="645808"/>
            </a:xfrm>
            <a:prstGeom prst="rect">
              <a:avLst/>
            </a:prstGeom>
          </p:spPr>
          <p:txBody>
            <a:bodyPr lIns="50800" tIns="50800" rIns="50800" bIns="50800" rtlCol="0" anchor="ctr"/>
            <a:lstStyle/>
            <a:p>
              <a:pPr algn="ctr">
                <a:lnSpc>
                  <a:spcPts val="3074"/>
                </a:lnSpc>
              </a:pPr>
              <a:endParaRPr/>
            </a:p>
          </p:txBody>
        </p:sp>
      </p:grpSp>
      <p:grpSp>
        <p:nvGrpSpPr>
          <p:cNvPr id="15" name="Group 15"/>
          <p:cNvGrpSpPr/>
          <p:nvPr/>
        </p:nvGrpSpPr>
        <p:grpSpPr>
          <a:xfrm>
            <a:off x="12482365" y="1192941"/>
            <a:ext cx="4634060" cy="4329391"/>
            <a:chOff x="0" y="0"/>
            <a:chExt cx="1191787" cy="1113432"/>
          </a:xfrm>
        </p:grpSpPr>
        <p:sp>
          <p:nvSpPr>
            <p:cNvPr id="16" name="Freeform 16"/>
            <p:cNvSpPr/>
            <p:nvPr/>
          </p:nvSpPr>
          <p:spPr>
            <a:xfrm>
              <a:off x="0" y="0"/>
              <a:ext cx="1191787" cy="1113432"/>
            </a:xfrm>
            <a:custGeom>
              <a:avLst/>
              <a:gdLst/>
              <a:ahLst/>
              <a:cxnLst/>
              <a:rect l="l" t="t" r="r" b="b"/>
              <a:pathLst>
                <a:path w="1191787" h="1113432">
                  <a:moveTo>
                    <a:pt x="0" y="0"/>
                  </a:moveTo>
                  <a:lnTo>
                    <a:pt x="1191787" y="0"/>
                  </a:lnTo>
                  <a:lnTo>
                    <a:pt x="1191787" y="1113432"/>
                  </a:lnTo>
                  <a:lnTo>
                    <a:pt x="0" y="1113432"/>
                  </a:lnTo>
                  <a:close/>
                </a:path>
              </a:pathLst>
            </a:custGeom>
            <a:solidFill>
              <a:srgbClr val="FFFFFF"/>
            </a:solidFill>
          </p:spPr>
          <p:txBody>
            <a:bodyPr/>
            <a:lstStyle/>
            <a:p>
              <a:endParaRPr lang="en-US"/>
            </a:p>
          </p:txBody>
        </p:sp>
        <p:sp>
          <p:nvSpPr>
            <p:cNvPr id="17" name="TextBox 17"/>
            <p:cNvSpPr txBox="1"/>
            <p:nvPr/>
          </p:nvSpPr>
          <p:spPr>
            <a:xfrm>
              <a:off x="0" y="-9525"/>
              <a:ext cx="1191787" cy="1122957"/>
            </a:xfrm>
            <a:prstGeom prst="rect">
              <a:avLst/>
            </a:prstGeom>
          </p:spPr>
          <p:txBody>
            <a:bodyPr lIns="50800" tIns="50800" rIns="50800" bIns="50800" rtlCol="0" anchor="ctr"/>
            <a:lstStyle/>
            <a:p>
              <a:pPr algn="ctr">
                <a:lnSpc>
                  <a:spcPts val="3074"/>
                </a:lnSpc>
              </a:pPr>
              <a:endParaRPr/>
            </a:p>
          </p:txBody>
        </p:sp>
      </p:grpSp>
      <p:sp>
        <p:nvSpPr>
          <p:cNvPr id="18" name="Freeform 18"/>
          <p:cNvSpPr/>
          <p:nvPr/>
        </p:nvSpPr>
        <p:spPr>
          <a:xfrm>
            <a:off x="12732961" y="1428489"/>
            <a:ext cx="4128379" cy="3435769"/>
          </a:xfrm>
          <a:custGeom>
            <a:avLst/>
            <a:gdLst/>
            <a:ahLst/>
            <a:cxnLst/>
            <a:rect l="l" t="t" r="r" b="b"/>
            <a:pathLst>
              <a:path w="4128379" h="3435769">
                <a:moveTo>
                  <a:pt x="0" y="0"/>
                </a:moveTo>
                <a:lnTo>
                  <a:pt x="4128379" y="0"/>
                </a:lnTo>
                <a:lnTo>
                  <a:pt x="4128379" y="3435769"/>
                </a:lnTo>
                <a:lnTo>
                  <a:pt x="0" y="3435769"/>
                </a:lnTo>
                <a:lnTo>
                  <a:pt x="0" y="0"/>
                </a:lnTo>
                <a:close/>
              </a:path>
            </a:pathLst>
          </a:custGeom>
          <a:blipFill>
            <a:blip r:embed="rId6"/>
            <a:stretch>
              <a:fillRect l="-13686" r="-9270"/>
            </a:stretch>
          </a:blipFill>
        </p:spPr>
        <p:txBody>
          <a:bodyPr/>
          <a:lstStyle/>
          <a:p>
            <a:endParaRPr lang="en-US"/>
          </a:p>
        </p:txBody>
      </p:sp>
      <p:sp>
        <p:nvSpPr>
          <p:cNvPr id="19" name="TextBox 19"/>
          <p:cNvSpPr txBox="1"/>
          <p:nvPr/>
        </p:nvSpPr>
        <p:spPr>
          <a:xfrm>
            <a:off x="2888503" y="4723378"/>
            <a:ext cx="7616876" cy="1510031"/>
          </a:xfrm>
          <a:prstGeom prst="rect">
            <a:avLst/>
          </a:prstGeom>
        </p:spPr>
        <p:txBody>
          <a:bodyPr lIns="0" tIns="0" rIns="0" bIns="0" rtlCol="0" anchor="t">
            <a:spAutoFit/>
          </a:bodyPr>
          <a:lstStyle/>
          <a:p>
            <a:pPr algn="l">
              <a:lnSpc>
                <a:spcPts val="6019"/>
              </a:lnSpc>
            </a:pPr>
            <a:r>
              <a:rPr lang="en-US" sz="4299" b="1">
                <a:solidFill>
                  <a:srgbClr val="FFFFFF"/>
                </a:solidFill>
                <a:latin typeface="Roboto Bold"/>
                <a:ea typeface="Roboto Bold"/>
                <a:cs typeface="Roboto Bold"/>
                <a:sym typeface="Roboto Bold"/>
              </a:rPr>
              <a:t>How young people can help protect themselves.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91</a:t>
            </a:r>
          </a:p>
        </p:txBody>
      </p:sp>
      <p:sp>
        <p:nvSpPr>
          <p:cNvPr id="5" name="TextBox 5"/>
          <p:cNvSpPr txBox="1"/>
          <p:nvPr/>
        </p:nvSpPr>
        <p:spPr>
          <a:xfrm>
            <a:off x="1958072" y="4644148"/>
            <a:ext cx="15938117" cy="800688"/>
          </a:xfrm>
          <a:prstGeom prst="rect">
            <a:avLst/>
          </a:prstGeom>
        </p:spPr>
        <p:txBody>
          <a:bodyPr lIns="0" tIns="0" rIns="0" bIns="0" rtlCol="0" anchor="t">
            <a:spAutoFit/>
          </a:bodyPr>
          <a:lstStyle/>
          <a:p>
            <a:pPr marL="917570" lvl="1" indent="-458785" algn="l">
              <a:lnSpc>
                <a:spcPts val="6799"/>
              </a:lnSpc>
              <a:buFont typeface="Arial"/>
              <a:buChar char="•"/>
            </a:pPr>
            <a:r>
              <a:rPr lang="en-US" sz="4249" b="1">
                <a:solidFill>
                  <a:srgbClr val="004F59"/>
                </a:solidFill>
                <a:latin typeface="Roboto Bold"/>
                <a:ea typeface="Roboto Bold"/>
                <a:cs typeface="Roboto Bold"/>
                <a:sym typeface="Roboto Bold"/>
              </a:rPr>
              <a:t>Trust your instincts or feelings.</a:t>
            </a:r>
          </a:p>
        </p:txBody>
      </p:sp>
      <p:sp>
        <p:nvSpPr>
          <p:cNvPr id="6" name="TextBox 6"/>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EMPOWERMENT</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8" name="Group 8"/>
          <p:cNvGrpSpPr/>
          <p:nvPr/>
        </p:nvGrpSpPr>
        <p:grpSpPr>
          <a:xfrm>
            <a:off x="1638711" y="3313251"/>
            <a:ext cx="7159655" cy="1150744"/>
            <a:chOff x="0" y="0"/>
            <a:chExt cx="1885671" cy="303077"/>
          </a:xfrm>
        </p:grpSpPr>
        <p:sp>
          <p:nvSpPr>
            <p:cNvPr id="9" name="Freeform 9"/>
            <p:cNvSpPr/>
            <p:nvPr/>
          </p:nvSpPr>
          <p:spPr>
            <a:xfrm>
              <a:off x="0" y="0"/>
              <a:ext cx="1885671" cy="303077"/>
            </a:xfrm>
            <a:custGeom>
              <a:avLst/>
              <a:gdLst/>
              <a:ahLst/>
              <a:cxnLst/>
              <a:rect l="l" t="t" r="r" b="b"/>
              <a:pathLst>
                <a:path w="1885671" h="303077">
                  <a:moveTo>
                    <a:pt x="0" y="0"/>
                  </a:moveTo>
                  <a:lnTo>
                    <a:pt x="1885671" y="0"/>
                  </a:lnTo>
                  <a:lnTo>
                    <a:pt x="1885671" y="303077"/>
                  </a:lnTo>
                  <a:lnTo>
                    <a:pt x="0" y="303077"/>
                  </a:lnTo>
                  <a:close/>
                </a:path>
              </a:pathLst>
            </a:custGeom>
            <a:solidFill>
              <a:srgbClr val="303030"/>
            </a:solidFill>
          </p:spPr>
          <p:txBody>
            <a:bodyPr/>
            <a:lstStyle/>
            <a:p>
              <a:endParaRPr lang="en-US"/>
            </a:p>
          </p:txBody>
        </p:sp>
        <p:sp>
          <p:nvSpPr>
            <p:cNvPr id="10" name="TextBox 10"/>
            <p:cNvSpPr txBox="1"/>
            <p:nvPr/>
          </p:nvSpPr>
          <p:spPr>
            <a:xfrm>
              <a:off x="0" y="-76200"/>
              <a:ext cx="1885671" cy="379277"/>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958072" y="3445673"/>
            <a:ext cx="11595526"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Ways to Protect Yourself</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92</a:t>
            </a:r>
          </a:p>
        </p:txBody>
      </p:sp>
      <p:sp>
        <p:nvSpPr>
          <p:cNvPr id="5" name="TextBox 5"/>
          <p:cNvSpPr txBox="1"/>
          <p:nvPr/>
        </p:nvSpPr>
        <p:spPr>
          <a:xfrm>
            <a:off x="1958072" y="4644148"/>
            <a:ext cx="15938117"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Trust your instincts or feelings.</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Set clear boundaries.</a:t>
            </a:r>
          </a:p>
        </p:txBody>
      </p:sp>
      <p:sp>
        <p:nvSpPr>
          <p:cNvPr id="6" name="TextBox 6"/>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EMPOWERMENT</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8" name="Group 8"/>
          <p:cNvGrpSpPr/>
          <p:nvPr/>
        </p:nvGrpSpPr>
        <p:grpSpPr>
          <a:xfrm>
            <a:off x="1638711" y="3313251"/>
            <a:ext cx="7159655" cy="1150744"/>
            <a:chOff x="0" y="0"/>
            <a:chExt cx="1885671" cy="303077"/>
          </a:xfrm>
        </p:grpSpPr>
        <p:sp>
          <p:nvSpPr>
            <p:cNvPr id="9" name="Freeform 9"/>
            <p:cNvSpPr/>
            <p:nvPr/>
          </p:nvSpPr>
          <p:spPr>
            <a:xfrm>
              <a:off x="0" y="0"/>
              <a:ext cx="1885671" cy="303077"/>
            </a:xfrm>
            <a:custGeom>
              <a:avLst/>
              <a:gdLst/>
              <a:ahLst/>
              <a:cxnLst/>
              <a:rect l="l" t="t" r="r" b="b"/>
              <a:pathLst>
                <a:path w="1885671" h="303077">
                  <a:moveTo>
                    <a:pt x="0" y="0"/>
                  </a:moveTo>
                  <a:lnTo>
                    <a:pt x="1885671" y="0"/>
                  </a:lnTo>
                  <a:lnTo>
                    <a:pt x="1885671" y="303077"/>
                  </a:lnTo>
                  <a:lnTo>
                    <a:pt x="0" y="303077"/>
                  </a:lnTo>
                  <a:close/>
                </a:path>
              </a:pathLst>
            </a:custGeom>
            <a:solidFill>
              <a:srgbClr val="303030"/>
            </a:solidFill>
          </p:spPr>
          <p:txBody>
            <a:bodyPr/>
            <a:lstStyle/>
            <a:p>
              <a:endParaRPr lang="en-US"/>
            </a:p>
          </p:txBody>
        </p:sp>
        <p:sp>
          <p:nvSpPr>
            <p:cNvPr id="10" name="TextBox 10"/>
            <p:cNvSpPr txBox="1"/>
            <p:nvPr/>
          </p:nvSpPr>
          <p:spPr>
            <a:xfrm>
              <a:off x="0" y="-76200"/>
              <a:ext cx="1885671" cy="379277"/>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958072" y="3445673"/>
            <a:ext cx="11595526"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Ways to Protect Yourself</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93</a:t>
            </a:r>
          </a:p>
        </p:txBody>
      </p:sp>
      <p:sp>
        <p:nvSpPr>
          <p:cNvPr id="5" name="TextBox 5"/>
          <p:cNvSpPr txBox="1"/>
          <p:nvPr/>
        </p:nvSpPr>
        <p:spPr>
          <a:xfrm>
            <a:off x="1958072" y="4644148"/>
            <a:ext cx="15938117" cy="25177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Trust your instincts or feelings.</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Set clear boundaries.</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Say “NO” confidently.</a:t>
            </a:r>
          </a:p>
        </p:txBody>
      </p:sp>
      <p:sp>
        <p:nvSpPr>
          <p:cNvPr id="6" name="TextBox 6"/>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EMPOWERMENT</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8" name="Group 8"/>
          <p:cNvGrpSpPr/>
          <p:nvPr/>
        </p:nvGrpSpPr>
        <p:grpSpPr>
          <a:xfrm>
            <a:off x="1638711" y="3313251"/>
            <a:ext cx="7159655" cy="1150744"/>
            <a:chOff x="0" y="0"/>
            <a:chExt cx="1885671" cy="303077"/>
          </a:xfrm>
        </p:grpSpPr>
        <p:sp>
          <p:nvSpPr>
            <p:cNvPr id="9" name="Freeform 9"/>
            <p:cNvSpPr/>
            <p:nvPr/>
          </p:nvSpPr>
          <p:spPr>
            <a:xfrm>
              <a:off x="0" y="0"/>
              <a:ext cx="1885671" cy="303077"/>
            </a:xfrm>
            <a:custGeom>
              <a:avLst/>
              <a:gdLst/>
              <a:ahLst/>
              <a:cxnLst/>
              <a:rect l="l" t="t" r="r" b="b"/>
              <a:pathLst>
                <a:path w="1885671" h="303077">
                  <a:moveTo>
                    <a:pt x="0" y="0"/>
                  </a:moveTo>
                  <a:lnTo>
                    <a:pt x="1885671" y="0"/>
                  </a:lnTo>
                  <a:lnTo>
                    <a:pt x="1885671" y="303077"/>
                  </a:lnTo>
                  <a:lnTo>
                    <a:pt x="0" y="303077"/>
                  </a:lnTo>
                  <a:close/>
                </a:path>
              </a:pathLst>
            </a:custGeom>
            <a:solidFill>
              <a:srgbClr val="303030"/>
            </a:solidFill>
          </p:spPr>
          <p:txBody>
            <a:bodyPr/>
            <a:lstStyle/>
            <a:p>
              <a:endParaRPr lang="en-US"/>
            </a:p>
          </p:txBody>
        </p:sp>
        <p:sp>
          <p:nvSpPr>
            <p:cNvPr id="10" name="TextBox 10"/>
            <p:cNvSpPr txBox="1"/>
            <p:nvPr/>
          </p:nvSpPr>
          <p:spPr>
            <a:xfrm>
              <a:off x="0" y="-76200"/>
              <a:ext cx="1885671" cy="379277"/>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958072" y="3445673"/>
            <a:ext cx="11595526"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Ways to Protect Yourself</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94</a:t>
            </a:r>
          </a:p>
        </p:txBody>
      </p:sp>
      <p:sp>
        <p:nvSpPr>
          <p:cNvPr id="5" name="TextBox 5"/>
          <p:cNvSpPr txBox="1"/>
          <p:nvPr/>
        </p:nvSpPr>
        <p:spPr>
          <a:xfrm>
            <a:off x="1958072" y="4644148"/>
            <a:ext cx="15938117" cy="33750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Trust your instincts or feelings.</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Set clear boundaries.</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Say “NO” confidently. </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Recognize manipulation.</a:t>
            </a:r>
          </a:p>
        </p:txBody>
      </p:sp>
      <p:sp>
        <p:nvSpPr>
          <p:cNvPr id="6" name="TextBox 6"/>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EMPOWERMENT</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8" name="Group 8"/>
          <p:cNvGrpSpPr/>
          <p:nvPr/>
        </p:nvGrpSpPr>
        <p:grpSpPr>
          <a:xfrm>
            <a:off x="1638711" y="3313251"/>
            <a:ext cx="7159655" cy="1150744"/>
            <a:chOff x="0" y="0"/>
            <a:chExt cx="1885671" cy="303077"/>
          </a:xfrm>
        </p:grpSpPr>
        <p:sp>
          <p:nvSpPr>
            <p:cNvPr id="9" name="Freeform 9"/>
            <p:cNvSpPr/>
            <p:nvPr/>
          </p:nvSpPr>
          <p:spPr>
            <a:xfrm>
              <a:off x="0" y="0"/>
              <a:ext cx="1885671" cy="303077"/>
            </a:xfrm>
            <a:custGeom>
              <a:avLst/>
              <a:gdLst/>
              <a:ahLst/>
              <a:cxnLst/>
              <a:rect l="l" t="t" r="r" b="b"/>
              <a:pathLst>
                <a:path w="1885671" h="303077">
                  <a:moveTo>
                    <a:pt x="0" y="0"/>
                  </a:moveTo>
                  <a:lnTo>
                    <a:pt x="1885671" y="0"/>
                  </a:lnTo>
                  <a:lnTo>
                    <a:pt x="1885671" y="303077"/>
                  </a:lnTo>
                  <a:lnTo>
                    <a:pt x="0" y="303077"/>
                  </a:lnTo>
                  <a:close/>
                </a:path>
              </a:pathLst>
            </a:custGeom>
            <a:solidFill>
              <a:srgbClr val="303030"/>
            </a:solidFill>
          </p:spPr>
          <p:txBody>
            <a:bodyPr/>
            <a:lstStyle/>
            <a:p>
              <a:endParaRPr lang="en-US"/>
            </a:p>
          </p:txBody>
        </p:sp>
        <p:sp>
          <p:nvSpPr>
            <p:cNvPr id="10" name="TextBox 10"/>
            <p:cNvSpPr txBox="1"/>
            <p:nvPr/>
          </p:nvSpPr>
          <p:spPr>
            <a:xfrm>
              <a:off x="0" y="-76200"/>
              <a:ext cx="1885671" cy="379277"/>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958072" y="3445673"/>
            <a:ext cx="11595526"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Ways to Protect Yourself</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95</a:t>
            </a:r>
          </a:p>
        </p:txBody>
      </p:sp>
      <p:sp>
        <p:nvSpPr>
          <p:cNvPr id="5" name="TextBox 5"/>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EMPOWERMENT</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7" name="Group 7"/>
          <p:cNvGrpSpPr/>
          <p:nvPr/>
        </p:nvGrpSpPr>
        <p:grpSpPr>
          <a:xfrm>
            <a:off x="1638711" y="3321097"/>
            <a:ext cx="6778655" cy="996631"/>
            <a:chOff x="0" y="0"/>
            <a:chExt cx="1785325" cy="262487"/>
          </a:xfrm>
        </p:grpSpPr>
        <p:sp>
          <p:nvSpPr>
            <p:cNvPr id="8" name="Freeform 8"/>
            <p:cNvSpPr/>
            <p:nvPr/>
          </p:nvSpPr>
          <p:spPr>
            <a:xfrm>
              <a:off x="0" y="0"/>
              <a:ext cx="1785325" cy="262487"/>
            </a:xfrm>
            <a:custGeom>
              <a:avLst/>
              <a:gdLst/>
              <a:ahLst/>
              <a:cxnLst/>
              <a:rect l="l" t="t" r="r" b="b"/>
              <a:pathLst>
                <a:path w="1785325" h="262487">
                  <a:moveTo>
                    <a:pt x="0" y="0"/>
                  </a:moveTo>
                  <a:lnTo>
                    <a:pt x="1785325" y="0"/>
                  </a:lnTo>
                  <a:lnTo>
                    <a:pt x="1785325" y="262487"/>
                  </a:lnTo>
                  <a:lnTo>
                    <a:pt x="0" y="262487"/>
                  </a:lnTo>
                  <a:close/>
                </a:path>
              </a:pathLst>
            </a:custGeom>
            <a:solidFill>
              <a:srgbClr val="303030"/>
            </a:solidFill>
          </p:spPr>
          <p:txBody>
            <a:bodyPr/>
            <a:lstStyle/>
            <a:p>
              <a:endParaRPr lang="en-US"/>
            </a:p>
          </p:txBody>
        </p:sp>
        <p:sp>
          <p:nvSpPr>
            <p:cNvPr id="9" name="TextBox 9"/>
            <p:cNvSpPr txBox="1"/>
            <p:nvPr/>
          </p:nvSpPr>
          <p:spPr>
            <a:xfrm>
              <a:off x="0" y="-76200"/>
              <a:ext cx="1785325" cy="338687"/>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958072" y="3385987"/>
            <a:ext cx="8265917"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Important Safety Steps</a:t>
            </a:r>
          </a:p>
        </p:txBody>
      </p:sp>
      <p:sp>
        <p:nvSpPr>
          <p:cNvPr id="11" name="TextBox 11"/>
          <p:cNvSpPr txBox="1"/>
          <p:nvPr/>
        </p:nvSpPr>
        <p:spPr>
          <a:xfrm>
            <a:off x="1958072" y="4644148"/>
            <a:ext cx="15938117" cy="803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Stop communicating with the person.</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96</a:t>
            </a:r>
          </a:p>
        </p:txBody>
      </p:sp>
      <p:sp>
        <p:nvSpPr>
          <p:cNvPr id="5" name="TextBox 5"/>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EMPOWERMENT</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7" name="Group 7"/>
          <p:cNvGrpSpPr/>
          <p:nvPr/>
        </p:nvGrpSpPr>
        <p:grpSpPr>
          <a:xfrm>
            <a:off x="1638711" y="3321097"/>
            <a:ext cx="6778655" cy="996631"/>
            <a:chOff x="0" y="0"/>
            <a:chExt cx="1785325" cy="262487"/>
          </a:xfrm>
        </p:grpSpPr>
        <p:sp>
          <p:nvSpPr>
            <p:cNvPr id="8" name="Freeform 8"/>
            <p:cNvSpPr/>
            <p:nvPr/>
          </p:nvSpPr>
          <p:spPr>
            <a:xfrm>
              <a:off x="0" y="0"/>
              <a:ext cx="1785325" cy="262487"/>
            </a:xfrm>
            <a:custGeom>
              <a:avLst/>
              <a:gdLst/>
              <a:ahLst/>
              <a:cxnLst/>
              <a:rect l="l" t="t" r="r" b="b"/>
              <a:pathLst>
                <a:path w="1785325" h="262487">
                  <a:moveTo>
                    <a:pt x="0" y="0"/>
                  </a:moveTo>
                  <a:lnTo>
                    <a:pt x="1785325" y="0"/>
                  </a:lnTo>
                  <a:lnTo>
                    <a:pt x="1785325" y="262487"/>
                  </a:lnTo>
                  <a:lnTo>
                    <a:pt x="0" y="262487"/>
                  </a:lnTo>
                  <a:close/>
                </a:path>
              </a:pathLst>
            </a:custGeom>
            <a:solidFill>
              <a:srgbClr val="303030"/>
            </a:solidFill>
          </p:spPr>
          <p:txBody>
            <a:bodyPr/>
            <a:lstStyle/>
            <a:p>
              <a:endParaRPr lang="en-US"/>
            </a:p>
          </p:txBody>
        </p:sp>
        <p:sp>
          <p:nvSpPr>
            <p:cNvPr id="9" name="TextBox 9"/>
            <p:cNvSpPr txBox="1"/>
            <p:nvPr/>
          </p:nvSpPr>
          <p:spPr>
            <a:xfrm>
              <a:off x="0" y="-76200"/>
              <a:ext cx="1785325" cy="338687"/>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958072" y="3385987"/>
            <a:ext cx="8265917"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Important Safety Steps</a:t>
            </a:r>
          </a:p>
        </p:txBody>
      </p:sp>
      <p:sp>
        <p:nvSpPr>
          <p:cNvPr id="11" name="TextBox 11"/>
          <p:cNvSpPr txBox="1"/>
          <p:nvPr/>
        </p:nvSpPr>
        <p:spPr>
          <a:xfrm>
            <a:off x="1958072" y="4644148"/>
            <a:ext cx="15938117"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Stop communicating with the person</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Keep messages and images as evidence.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97</a:t>
            </a:r>
          </a:p>
        </p:txBody>
      </p:sp>
      <p:sp>
        <p:nvSpPr>
          <p:cNvPr id="5" name="TextBox 5"/>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EMPOWERMENT</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7" name="Group 7"/>
          <p:cNvGrpSpPr/>
          <p:nvPr/>
        </p:nvGrpSpPr>
        <p:grpSpPr>
          <a:xfrm>
            <a:off x="1638711" y="3321097"/>
            <a:ext cx="6778655" cy="996631"/>
            <a:chOff x="0" y="0"/>
            <a:chExt cx="1785325" cy="262487"/>
          </a:xfrm>
        </p:grpSpPr>
        <p:sp>
          <p:nvSpPr>
            <p:cNvPr id="8" name="Freeform 8"/>
            <p:cNvSpPr/>
            <p:nvPr/>
          </p:nvSpPr>
          <p:spPr>
            <a:xfrm>
              <a:off x="0" y="0"/>
              <a:ext cx="1785325" cy="262487"/>
            </a:xfrm>
            <a:custGeom>
              <a:avLst/>
              <a:gdLst/>
              <a:ahLst/>
              <a:cxnLst/>
              <a:rect l="l" t="t" r="r" b="b"/>
              <a:pathLst>
                <a:path w="1785325" h="262487">
                  <a:moveTo>
                    <a:pt x="0" y="0"/>
                  </a:moveTo>
                  <a:lnTo>
                    <a:pt x="1785325" y="0"/>
                  </a:lnTo>
                  <a:lnTo>
                    <a:pt x="1785325" y="262487"/>
                  </a:lnTo>
                  <a:lnTo>
                    <a:pt x="0" y="262487"/>
                  </a:lnTo>
                  <a:close/>
                </a:path>
              </a:pathLst>
            </a:custGeom>
            <a:solidFill>
              <a:srgbClr val="303030"/>
            </a:solidFill>
          </p:spPr>
          <p:txBody>
            <a:bodyPr/>
            <a:lstStyle/>
            <a:p>
              <a:endParaRPr lang="en-US"/>
            </a:p>
          </p:txBody>
        </p:sp>
        <p:sp>
          <p:nvSpPr>
            <p:cNvPr id="9" name="TextBox 9"/>
            <p:cNvSpPr txBox="1"/>
            <p:nvPr/>
          </p:nvSpPr>
          <p:spPr>
            <a:xfrm>
              <a:off x="0" y="-76200"/>
              <a:ext cx="1785325" cy="338687"/>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958072" y="3385987"/>
            <a:ext cx="8265917"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Important Safety Steps</a:t>
            </a:r>
          </a:p>
        </p:txBody>
      </p:sp>
      <p:sp>
        <p:nvSpPr>
          <p:cNvPr id="11" name="TextBox 11"/>
          <p:cNvSpPr txBox="1"/>
          <p:nvPr/>
        </p:nvSpPr>
        <p:spPr>
          <a:xfrm>
            <a:off x="1958072" y="4644148"/>
            <a:ext cx="15938117" cy="25177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Stop communicating with the person</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Keep messages or evidence </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Ask for help until someone listens.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4006834" y="2764741"/>
            <a:ext cx="10888980" cy="6424800"/>
            <a:chOff x="0" y="0"/>
            <a:chExt cx="2867880" cy="1692128"/>
          </a:xfrm>
        </p:grpSpPr>
        <p:sp>
          <p:nvSpPr>
            <p:cNvPr id="5" name="Freeform 5"/>
            <p:cNvSpPr/>
            <p:nvPr/>
          </p:nvSpPr>
          <p:spPr>
            <a:xfrm>
              <a:off x="0" y="0"/>
              <a:ext cx="2867880" cy="1692128"/>
            </a:xfrm>
            <a:custGeom>
              <a:avLst/>
              <a:gdLst/>
              <a:ahLst/>
              <a:cxnLst/>
              <a:rect l="l" t="t" r="r" b="b"/>
              <a:pathLst>
                <a:path w="2867880" h="1692128">
                  <a:moveTo>
                    <a:pt x="0" y="0"/>
                  </a:moveTo>
                  <a:lnTo>
                    <a:pt x="2867880" y="0"/>
                  </a:lnTo>
                  <a:lnTo>
                    <a:pt x="2867880" y="1692128"/>
                  </a:lnTo>
                  <a:lnTo>
                    <a:pt x="0" y="1692128"/>
                  </a:lnTo>
                  <a:close/>
                </a:path>
              </a:pathLst>
            </a:custGeom>
            <a:solidFill>
              <a:srgbClr val="FFFFFF"/>
            </a:solidFill>
          </p:spPr>
          <p:txBody>
            <a:bodyPr/>
            <a:lstStyle/>
            <a:p>
              <a:endParaRPr lang="en-US"/>
            </a:p>
          </p:txBody>
        </p:sp>
        <p:sp>
          <p:nvSpPr>
            <p:cNvPr id="6" name="TextBox 6"/>
            <p:cNvSpPr txBox="1"/>
            <p:nvPr/>
          </p:nvSpPr>
          <p:spPr>
            <a:xfrm>
              <a:off x="0" y="-38100"/>
              <a:ext cx="2867880" cy="1730228"/>
            </a:xfrm>
            <a:prstGeom prst="rect">
              <a:avLst/>
            </a:prstGeom>
          </p:spPr>
          <p:txBody>
            <a:bodyPr lIns="50800" tIns="50800" rIns="50800" bIns="50800" rtlCol="0" anchor="ctr"/>
            <a:lstStyle/>
            <a:p>
              <a:pPr algn="ctr">
                <a:lnSpc>
                  <a:spcPts val="2899"/>
                </a:lnSpc>
              </a:pPr>
              <a:endParaRPr/>
            </a:p>
          </p:txBody>
        </p:sp>
      </p:grpSp>
      <p:sp>
        <p:nvSpPr>
          <p:cNvPr id="7" name="Freeform 7"/>
          <p:cNvSpPr/>
          <p:nvPr/>
        </p:nvSpPr>
        <p:spPr>
          <a:xfrm>
            <a:off x="4279466" y="3046074"/>
            <a:ext cx="10343716" cy="5862133"/>
          </a:xfrm>
          <a:custGeom>
            <a:avLst/>
            <a:gdLst/>
            <a:ahLst/>
            <a:cxnLst/>
            <a:rect l="l" t="t" r="r" b="b"/>
            <a:pathLst>
              <a:path w="10343716" h="5862133">
                <a:moveTo>
                  <a:pt x="0" y="0"/>
                </a:moveTo>
                <a:lnTo>
                  <a:pt x="10343716" y="0"/>
                </a:lnTo>
                <a:lnTo>
                  <a:pt x="10343716" y="5862134"/>
                </a:lnTo>
                <a:lnTo>
                  <a:pt x="0" y="5862134"/>
                </a:lnTo>
                <a:lnTo>
                  <a:pt x="0" y="0"/>
                </a:lnTo>
                <a:close/>
              </a:path>
            </a:pathLst>
          </a:custGeom>
          <a:blipFill>
            <a:blip r:embed="rId3"/>
            <a:stretch>
              <a:fillRect l="-320" r="-320"/>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98</a:t>
            </a:r>
          </a:p>
        </p:txBody>
      </p:sp>
      <p:sp>
        <p:nvSpPr>
          <p:cNvPr id="9" name="TextBox 9"/>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sp>
        <p:nvSpPr>
          <p:cNvPr id="4" name="Freeform 4"/>
          <p:cNvSpPr/>
          <p:nvPr/>
        </p:nvSpPr>
        <p:spPr>
          <a:xfrm>
            <a:off x="5432397" y="2879164"/>
            <a:ext cx="7423206" cy="5736553"/>
          </a:xfrm>
          <a:custGeom>
            <a:avLst/>
            <a:gdLst/>
            <a:ahLst/>
            <a:cxnLst/>
            <a:rect l="l" t="t" r="r" b="b"/>
            <a:pathLst>
              <a:path w="7423206" h="5736553">
                <a:moveTo>
                  <a:pt x="0" y="0"/>
                </a:moveTo>
                <a:lnTo>
                  <a:pt x="7423206" y="0"/>
                </a:lnTo>
                <a:lnTo>
                  <a:pt x="7423206" y="5736554"/>
                </a:lnTo>
                <a:lnTo>
                  <a:pt x="0" y="5736554"/>
                </a:lnTo>
                <a:lnTo>
                  <a:pt x="0" y="0"/>
                </a:lnTo>
                <a:close/>
              </a:path>
            </a:pathLst>
          </a:custGeom>
          <a:blipFill>
            <a:blip r:embed="rId3"/>
            <a:stretch>
              <a:fillRect l="-3215" t="-3313" r="-1929" b="-3612"/>
            </a:stretch>
          </a:blipFill>
        </p:spPr>
        <p:txBody>
          <a:bodyPr/>
          <a:lstStyle/>
          <a:p>
            <a:endParaRPr lang="en-US"/>
          </a:p>
        </p:txBody>
      </p:sp>
      <p:sp>
        <p:nvSpPr>
          <p:cNvPr id="5" name="TextBox 5"/>
          <p:cNvSpPr txBox="1"/>
          <p:nvPr/>
        </p:nvSpPr>
        <p:spPr>
          <a:xfrm>
            <a:off x="1028700" y="1109322"/>
            <a:ext cx="18486508" cy="1094741"/>
          </a:xfrm>
          <a:prstGeom prst="rect">
            <a:avLst/>
          </a:prstGeom>
        </p:spPr>
        <p:txBody>
          <a:bodyPr lIns="0" tIns="0" rIns="0" bIns="0" rtlCol="0" anchor="t">
            <a:spAutoFit/>
          </a:bodyPr>
          <a:lstStyle/>
          <a:p>
            <a:pPr algn="l">
              <a:lnSpc>
                <a:spcPts val="8959"/>
              </a:lnSpc>
              <a:spcBef>
                <a:spcPct val="0"/>
              </a:spcBef>
            </a:pPr>
            <a:r>
              <a:rPr lang="en-US" sz="6399">
                <a:solidFill>
                  <a:srgbClr val="FFFFFF"/>
                </a:solidFill>
                <a:latin typeface="League Spartan"/>
                <a:ea typeface="League Spartan"/>
                <a:cs typeface="League Spartan"/>
                <a:sym typeface="League Spartan"/>
              </a:rPr>
              <a:t>HAND SIGNAL FOR HELP</a:t>
            </a:r>
          </a:p>
        </p:txBody>
      </p:sp>
      <p:sp>
        <p:nvSpPr>
          <p:cNvPr id="6" name="TextBox 6"/>
          <p:cNvSpPr txBox="1"/>
          <p:nvPr/>
        </p:nvSpPr>
        <p:spPr>
          <a:xfrm>
            <a:off x="7244293" y="9213103"/>
            <a:ext cx="3699461" cy="224209"/>
          </a:xfrm>
          <a:prstGeom prst="rect">
            <a:avLst/>
          </a:prstGeom>
        </p:spPr>
        <p:txBody>
          <a:bodyPr lIns="0" tIns="0" rIns="0" bIns="0" rtlCol="0" anchor="t">
            <a:spAutoFit/>
          </a:bodyPr>
          <a:lstStyle/>
          <a:p>
            <a:pPr algn="ctr">
              <a:lnSpc>
                <a:spcPts val="1819"/>
              </a:lnSpc>
            </a:pPr>
            <a:r>
              <a:rPr lang="en-US" sz="1299">
                <a:solidFill>
                  <a:srgbClr val="FFFFFF"/>
                </a:solidFill>
                <a:latin typeface="Roboto"/>
                <a:ea typeface="Roboto"/>
                <a:cs typeface="Roboto"/>
                <a:sym typeface="Roboto"/>
              </a:rPr>
              <a:t>Source: Canadian Women’s Foundation, April 2020</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99</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6731</Words>
  <Application>Microsoft Office PowerPoint</Application>
  <PresentationFormat>Custom</PresentationFormat>
  <Paragraphs>1193</Paragraphs>
  <Slides>103</Slides>
  <Notes>103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103</vt:i4>
      </vt:variant>
    </vt:vector>
  </HeadingPairs>
  <TitlesOfParts>
    <vt:vector size="113" baseType="lpstr">
      <vt:lpstr>Poppins Medium 1</vt:lpstr>
      <vt:lpstr>Cooperative Bold</vt:lpstr>
      <vt:lpstr>Roboto</vt:lpstr>
      <vt:lpstr>Calibri</vt:lpstr>
      <vt:lpstr>Arial</vt:lpstr>
      <vt:lpstr>League Spartan</vt:lpstr>
      <vt:lpstr>Bebas Neue</vt:lpstr>
      <vt:lpstr>Poppins Medium 2</vt:lpstr>
      <vt:lpstr>Roboto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PowerPoint-Grooming_Process_WalkingWise-3-14-2026</dc:title>
  <cp:lastModifiedBy>Karla Highman</cp:lastModifiedBy>
  <cp:revision>1</cp:revision>
  <dcterms:created xsi:type="dcterms:W3CDTF">2006-08-16T00:00:00Z</dcterms:created>
  <dcterms:modified xsi:type="dcterms:W3CDTF">2026-03-14T19:21:12Z</dcterms:modified>
  <dc:identifier>DAGVi2G-G_k</dc:identifier>
</cp:coreProperties>
</file>