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9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Lst>
  <p:sldSz cx="18288000" cy="10287000"/>
  <p:notesSz cx="6858000" cy="9144000"/>
  <p:embeddedFontLst>
    <p:embeddedFont>
      <p:font typeface="Cooperative Bold" charset="1" panose="00000800000000000000"/>
      <p:regular r:id="rId102"/>
    </p:embeddedFont>
    <p:embeddedFont>
      <p:font typeface="Poppins Medium 1" charset="1" panose="00000600000000000000"/>
      <p:regular r:id="rId103"/>
    </p:embeddedFont>
    <p:embeddedFont>
      <p:font typeface="Roboto" charset="1" panose="02000000000000000000"/>
      <p:regular r:id="rId104"/>
    </p:embeddedFont>
    <p:embeddedFont>
      <p:font typeface="League Spartan" charset="1" panose="00000800000000000000"/>
      <p:regular r:id="rId105"/>
    </p:embeddedFont>
    <p:embeddedFont>
      <p:font typeface="Poppins Medium 2" charset="1" panose="02000000000000000000"/>
      <p:regular r:id="rId106"/>
    </p:embeddedFont>
    <p:embeddedFont>
      <p:font typeface="Roboto Bold Italics" charset="1" panose="02000000000000000000"/>
      <p:regular r:id="rId108"/>
    </p:embeddedFont>
    <p:embeddedFont>
      <p:font typeface="Cooperative" charset="1" panose="00000500000000000000"/>
      <p:regular r:id="rId109"/>
    </p:embeddedFont>
    <p:embeddedFont>
      <p:font typeface="Roboto Bold" charset="1" panose="02000000000000000000"/>
      <p:regular r:id="rId110"/>
    </p:embeddedFont>
    <p:embeddedFont>
      <p:font typeface="Bebas Neue" charset="1" panose="00000500000000000000"/>
      <p:regular r:id="rId121"/>
    </p:embeddedFont>
    <p:embeddedFont>
      <p:font typeface="Poppins Medium 1 Bold" charset="1" panose="00000700000000000000"/>
      <p:regular r:id="rId1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theme/theme2.xml" Type="http://schemas.openxmlformats.org/officeDocument/2006/relationships/theme"/><Relationship Id="rId101" Target="notesSlides/notesSlide1.xml" Type="http://schemas.openxmlformats.org/officeDocument/2006/relationships/notesSlide"/><Relationship Id="rId102" Target="fonts/font102.fntdata" Type="http://schemas.openxmlformats.org/officeDocument/2006/relationships/font"/><Relationship Id="rId103" Target="fonts/font103.fntdata" Type="http://schemas.openxmlformats.org/officeDocument/2006/relationships/font"/><Relationship Id="rId104" Target="fonts/font104.fntdata" Type="http://schemas.openxmlformats.org/officeDocument/2006/relationships/font"/><Relationship Id="rId105" Target="fonts/font105.fntdata" Type="http://schemas.openxmlformats.org/officeDocument/2006/relationships/font"/><Relationship Id="rId106" Target="fonts/font106.fntdata" Type="http://schemas.openxmlformats.org/officeDocument/2006/relationships/font"/><Relationship Id="rId107" Target="notesSlides/notesSlide2.xml" Type="http://schemas.openxmlformats.org/officeDocument/2006/relationships/notesSlide"/><Relationship Id="rId108" Target="fonts/font108.fntdata" Type="http://schemas.openxmlformats.org/officeDocument/2006/relationships/font"/><Relationship Id="rId109" Target="fonts/font109.fntdata" Type="http://schemas.openxmlformats.org/officeDocument/2006/relationships/font"/><Relationship Id="rId11" Target="slides/slide6.xml" Type="http://schemas.openxmlformats.org/officeDocument/2006/relationships/slide"/><Relationship Id="rId110" Target="fonts/font110.fntdata" Type="http://schemas.openxmlformats.org/officeDocument/2006/relationships/font"/><Relationship Id="rId111" Target="notesSlides/notesSlide3.xml" Type="http://schemas.openxmlformats.org/officeDocument/2006/relationships/notesSlide"/><Relationship Id="rId112" Target="notesSlides/notesSlide4.xml" Type="http://schemas.openxmlformats.org/officeDocument/2006/relationships/notesSlide"/><Relationship Id="rId113" Target="notesSlides/notesSlide5.xml" Type="http://schemas.openxmlformats.org/officeDocument/2006/relationships/notesSlide"/><Relationship Id="rId114" Target="notesSlides/notesSlide6.xml" Type="http://schemas.openxmlformats.org/officeDocument/2006/relationships/notesSlide"/><Relationship Id="rId115" Target="notesSlides/notesSlide7.xml" Type="http://schemas.openxmlformats.org/officeDocument/2006/relationships/notesSlide"/><Relationship Id="rId116" Target="notesSlides/notesSlide8.xml" Type="http://schemas.openxmlformats.org/officeDocument/2006/relationships/notesSlide"/><Relationship Id="rId117" Target="notesSlides/notesSlide9.xml" Type="http://schemas.openxmlformats.org/officeDocument/2006/relationships/notesSlide"/><Relationship Id="rId118" Target="notesSlides/notesSlide10.xml" Type="http://schemas.openxmlformats.org/officeDocument/2006/relationships/notesSlide"/><Relationship Id="rId119" Target="notesSlides/notesSlide11.xml" Type="http://schemas.openxmlformats.org/officeDocument/2006/relationships/notesSlide"/><Relationship Id="rId12" Target="slides/slide7.xml" Type="http://schemas.openxmlformats.org/officeDocument/2006/relationships/slide"/><Relationship Id="rId120" Target="notesSlides/notesSlide12.xml" Type="http://schemas.openxmlformats.org/officeDocument/2006/relationships/notesSlide"/><Relationship Id="rId121" Target="fonts/font121.fntdata" Type="http://schemas.openxmlformats.org/officeDocument/2006/relationships/font"/><Relationship Id="rId122" Target="notesSlides/notesSlide13.xml" Type="http://schemas.openxmlformats.org/officeDocument/2006/relationships/notesSlide"/><Relationship Id="rId123" Target="notesSlides/notesSlide14.xml" Type="http://schemas.openxmlformats.org/officeDocument/2006/relationships/notesSlide"/><Relationship Id="rId124" Target="notesSlides/notesSlide15.xml" Type="http://schemas.openxmlformats.org/officeDocument/2006/relationships/notesSlide"/><Relationship Id="rId125" Target="notesSlides/notesSlide16.xml" Type="http://schemas.openxmlformats.org/officeDocument/2006/relationships/notesSlide"/><Relationship Id="rId126" Target="notesSlides/notesSlide17.xml" Type="http://schemas.openxmlformats.org/officeDocument/2006/relationships/notesSlide"/><Relationship Id="rId127" Target="notesSlides/notesSlide18.xml" Type="http://schemas.openxmlformats.org/officeDocument/2006/relationships/notesSlide"/><Relationship Id="rId128" Target="notesSlides/notesSlide19.xml" Type="http://schemas.openxmlformats.org/officeDocument/2006/relationships/notesSlide"/><Relationship Id="rId129" Target="notesSlides/notesSlide20.xml" Type="http://schemas.openxmlformats.org/officeDocument/2006/relationships/notesSlide"/><Relationship Id="rId13" Target="slides/slide8.xml" Type="http://schemas.openxmlformats.org/officeDocument/2006/relationships/slide"/><Relationship Id="rId130" Target="notesSlides/notesSlide21.xml" Type="http://schemas.openxmlformats.org/officeDocument/2006/relationships/notesSlide"/><Relationship Id="rId131" Target="notesSlides/notesSlide22.xml" Type="http://schemas.openxmlformats.org/officeDocument/2006/relationships/notesSlide"/><Relationship Id="rId132" Target="notesSlides/notesSlide23.xml" Type="http://schemas.openxmlformats.org/officeDocument/2006/relationships/notesSlide"/><Relationship Id="rId133" Target="notesSlides/notesSlide24.xml" Type="http://schemas.openxmlformats.org/officeDocument/2006/relationships/notesSlide"/><Relationship Id="rId134" Target="notesSlides/notesSlide25.xml" Type="http://schemas.openxmlformats.org/officeDocument/2006/relationships/notesSlide"/><Relationship Id="rId135" Target="notesSlides/notesSlide26.xml" Type="http://schemas.openxmlformats.org/officeDocument/2006/relationships/notesSlide"/><Relationship Id="rId136" Target="notesSlides/notesSlide27.xml" Type="http://schemas.openxmlformats.org/officeDocument/2006/relationships/notesSlide"/><Relationship Id="rId137" Target="notesSlides/notesSlide28.xml" Type="http://schemas.openxmlformats.org/officeDocument/2006/relationships/notesSlide"/><Relationship Id="rId138" Target="notesSlides/notesSlide29.xml" Type="http://schemas.openxmlformats.org/officeDocument/2006/relationships/notesSlide"/><Relationship Id="rId139" Target="notesSlides/notesSlide30.xml" Type="http://schemas.openxmlformats.org/officeDocument/2006/relationships/notesSlide"/><Relationship Id="rId14" Target="slides/slide9.xml" Type="http://schemas.openxmlformats.org/officeDocument/2006/relationships/slide"/><Relationship Id="rId140" Target="notesSlides/notesSlide31.xml" Type="http://schemas.openxmlformats.org/officeDocument/2006/relationships/notesSlide"/><Relationship Id="rId141" Target="notesSlides/notesSlide32.xml" Type="http://schemas.openxmlformats.org/officeDocument/2006/relationships/notesSlide"/><Relationship Id="rId142" Target="notesSlides/notesSlide33.xml" Type="http://schemas.openxmlformats.org/officeDocument/2006/relationships/notesSlide"/><Relationship Id="rId143" Target="notesSlides/notesSlide34.xml" Type="http://schemas.openxmlformats.org/officeDocument/2006/relationships/notesSlide"/><Relationship Id="rId144" Target="notesSlides/notesSlide35.xml" Type="http://schemas.openxmlformats.org/officeDocument/2006/relationships/notesSlide"/><Relationship Id="rId145" Target="notesSlides/notesSlide36.xml" Type="http://schemas.openxmlformats.org/officeDocument/2006/relationships/notesSlide"/><Relationship Id="rId146" Target="notesSlides/notesSlide37.xml" Type="http://schemas.openxmlformats.org/officeDocument/2006/relationships/notesSlide"/><Relationship Id="rId147" Target="notesSlides/notesSlide38.xml" Type="http://schemas.openxmlformats.org/officeDocument/2006/relationships/notesSlide"/><Relationship Id="rId148" Target="notesSlides/notesSlide39.xml" Type="http://schemas.openxmlformats.org/officeDocument/2006/relationships/notesSlide"/><Relationship Id="rId149" Target="notesSlides/notesSlide40.xml" Type="http://schemas.openxmlformats.org/officeDocument/2006/relationships/notesSlide"/><Relationship Id="rId15" Target="slides/slide10.xml" Type="http://schemas.openxmlformats.org/officeDocument/2006/relationships/slide"/><Relationship Id="rId150" Target="notesSlides/notesSlide41.xml" Type="http://schemas.openxmlformats.org/officeDocument/2006/relationships/notesSlide"/><Relationship Id="rId151" Target="notesSlides/notesSlide42.xml" Type="http://schemas.openxmlformats.org/officeDocument/2006/relationships/notesSlide"/><Relationship Id="rId152" Target="notesSlides/notesSlide43.xml" Type="http://schemas.openxmlformats.org/officeDocument/2006/relationships/notesSlide"/><Relationship Id="rId153" Target="notesSlides/notesSlide44.xml" Type="http://schemas.openxmlformats.org/officeDocument/2006/relationships/notesSlide"/><Relationship Id="rId154" Target="notesSlides/notesSlide45.xml" Type="http://schemas.openxmlformats.org/officeDocument/2006/relationships/notesSlide"/><Relationship Id="rId155" Target="notesSlides/notesSlide46.xml" Type="http://schemas.openxmlformats.org/officeDocument/2006/relationships/notesSlide"/><Relationship Id="rId156" Target="notesSlides/notesSlide47.xml" Type="http://schemas.openxmlformats.org/officeDocument/2006/relationships/notesSlide"/><Relationship Id="rId157" Target="notesSlides/notesSlide48.xml" Type="http://schemas.openxmlformats.org/officeDocument/2006/relationships/notesSlide"/><Relationship Id="rId158" Target="notesSlides/notesSlide49.xml" Type="http://schemas.openxmlformats.org/officeDocument/2006/relationships/notesSlide"/><Relationship Id="rId159" Target="notesSlides/notesSlide50.xml" Type="http://schemas.openxmlformats.org/officeDocument/2006/relationships/notesSlide"/><Relationship Id="rId16" Target="slides/slide11.xml" Type="http://schemas.openxmlformats.org/officeDocument/2006/relationships/slide"/><Relationship Id="rId160" Target="notesSlides/notesSlide51.xml" Type="http://schemas.openxmlformats.org/officeDocument/2006/relationships/notesSlide"/><Relationship Id="rId161" Target="notesSlides/notesSlide52.xml" Type="http://schemas.openxmlformats.org/officeDocument/2006/relationships/notesSlide"/><Relationship Id="rId162" Target="notesSlides/notesSlide53.xml" Type="http://schemas.openxmlformats.org/officeDocument/2006/relationships/notesSlide"/><Relationship Id="rId163" Target="notesSlides/notesSlide54.xml" Type="http://schemas.openxmlformats.org/officeDocument/2006/relationships/notesSlide"/><Relationship Id="rId164" Target="notesSlides/notesSlide55.xml" Type="http://schemas.openxmlformats.org/officeDocument/2006/relationships/notesSlide"/><Relationship Id="rId165" Target="notesSlides/notesSlide56.xml" Type="http://schemas.openxmlformats.org/officeDocument/2006/relationships/notesSlide"/><Relationship Id="rId166" Target="notesSlides/notesSlide57.xml" Type="http://schemas.openxmlformats.org/officeDocument/2006/relationships/notesSlide"/><Relationship Id="rId167" Target="notesSlides/notesSlide58.xml" Type="http://schemas.openxmlformats.org/officeDocument/2006/relationships/notesSlide"/><Relationship Id="rId168" Target="notesSlides/notesSlide59.xml" Type="http://schemas.openxmlformats.org/officeDocument/2006/relationships/notesSlide"/><Relationship Id="rId169" Target="notesSlides/notesSlide60.xml" Type="http://schemas.openxmlformats.org/officeDocument/2006/relationships/notesSlide"/><Relationship Id="rId17" Target="slides/slide12.xml" Type="http://schemas.openxmlformats.org/officeDocument/2006/relationships/slide"/><Relationship Id="rId170" Target="notesSlides/notesSlide61.xml" Type="http://schemas.openxmlformats.org/officeDocument/2006/relationships/notesSlide"/><Relationship Id="rId171" Target="notesSlides/notesSlide62.xml" Type="http://schemas.openxmlformats.org/officeDocument/2006/relationships/notesSlide"/><Relationship Id="rId172" Target="notesSlides/notesSlide63.xml" Type="http://schemas.openxmlformats.org/officeDocument/2006/relationships/notesSlide"/><Relationship Id="rId173" Target="notesSlides/notesSlide64.xml" Type="http://schemas.openxmlformats.org/officeDocument/2006/relationships/notesSlide"/><Relationship Id="rId174" Target="notesSlides/notesSlide65.xml" Type="http://schemas.openxmlformats.org/officeDocument/2006/relationships/notesSlide"/><Relationship Id="rId175" Target="notesSlides/notesSlide66.xml" Type="http://schemas.openxmlformats.org/officeDocument/2006/relationships/notesSlide"/><Relationship Id="rId176" Target="fonts/font176.fntdata" Type="http://schemas.openxmlformats.org/officeDocument/2006/relationships/font"/><Relationship Id="rId177" Target="notesSlides/notesSlide67.xml" Type="http://schemas.openxmlformats.org/officeDocument/2006/relationships/notesSlide"/><Relationship Id="rId178" Target="notesSlides/notesSlide68.xml" Type="http://schemas.openxmlformats.org/officeDocument/2006/relationships/notesSlide"/><Relationship Id="rId179" Target="notesSlides/notesSlide69.xml" Type="http://schemas.openxmlformats.org/officeDocument/2006/relationships/notesSlide"/><Relationship Id="rId18" Target="slides/slide13.xml" Type="http://schemas.openxmlformats.org/officeDocument/2006/relationships/slide"/><Relationship Id="rId180" Target="notesSlides/notesSlide70.xml" Type="http://schemas.openxmlformats.org/officeDocument/2006/relationships/notesSlide"/><Relationship Id="rId181" Target="notesSlides/notesSlide71.xml" Type="http://schemas.openxmlformats.org/officeDocument/2006/relationships/notesSlide"/><Relationship Id="rId182" Target="notesSlides/notesSlide72.xml" Type="http://schemas.openxmlformats.org/officeDocument/2006/relationships/notesSlide"/><Relationship Id="rId183" Target="notesSlides/notesSlide73.xml" Type="http://schemas.openxmlformats.org/officeDocument/2006/relationships/notesSlide"/><Relationship Id="rId184" Target="notesSlides/notesSlide74.xml" Type="http://schemas.openxmlformats.org/officeDocument/2006/relationships/notesSlide"/><Relationship Id="rId185" Target="notesSlides/notesSlide75.xml" Type="http://schemas.openxmlformats.org/officeDocument/2006/relationships/notesSlide"/><Relationship Id="rId186" Target="notesSlides/notesSlide76.xml" Type="http://schemas.openxmlformats.org/officeDocument/2006/relationships/notesSlide"/><Relationship Id="rId187" Target="notesSlides/notesSlide77.xml" Type="http://schemas.openxmlformats.org/officeDocument/2006/relationships/notesSlide"/><Relationship Id="rId188" Target="notesSlides/notesSlide78.xml" Type="http://schemas.openxmlformats.org/officeDocument/2006/relationships/notesSlide"/><Relationship Id="rId189" Target="notesSlides/notesSlide79.xml" Type="http://schemas.openxmlformats.org/officeDocument/2006/relationships/notesSlide"/><Relationship Id="rId19" Target="slides/slide14.xml" Type="http://schemas.openxmlformats.org/officeDocument/2006/relationships/slide"/><Relationship Id="rId190" Target="notesSlides/notesSlide80.xml" Type="http://schemas.openxmlformats.org/officeDocument/2006/relationships/notesSlide"/><Relationship Id="rId191" Target="notesSlides/notesSlide81.xml" Type="http://schemas.openxmlformats.org/officeDocument/2006/relationships/notesSlide"/><Relationship Id="rId192" Target="notesSlides/notesSlide82.xml" Type="http://schemas.openxmlformats.org/officeDocument/2006/relationships/notesSlide"/><Relationship Id="rId193" Target="notesSlides/notesSlide83.xml" Type="http://schemas.openxmlformats.org/officeDocument/2006/relationships/notesSlide"/><Relationship Id="rId194" Target="notesSlides/notesSlide84.xml" Type="http://schemas.openxmlformats.org/officeDocument/2006/relationships/notesSlide"/><Relationship Id="rId195" Target="notesSlides/notesSlide85.xml" Type="http://schemas.openxmlformats.org/officeDocument/2006/relationships/notesSlide"/><Relationship Id="rId196" Target="notesSlides/notesSlide86.xml" Type="http://schemas.openxmlformats.org/officeDocument/2006/relationships/notesSlide"/><Relationship Id="rId197" Target="notesSlides/notesSlide87.xml" Type="http://schemas.openxmlformats.org/officeDocument/2006/relationships/notesSlide"/><Relationship Id="rId198" Target="notesSlides/notesSlide88.xml" Type="http://schemas.openxmlformats.org/officeDocument/2006/relationships/notesSlide"/><Relationship Id="rId199" Target="notesSlides/notesSlide89.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90.xml" Type="http://schemas.openxmlformats.org/officeDocument/2006/relationships/notesSlide"/><Relationship Id="rId201" Target="notesSlides/notesSlide91.xml" Type="http://schemas.openxmlformats.org/officeDocument/2006/relationships/notesSlide"/><Relationship Id="rId202" Target="notesSlides/notesSlide92.xml" Type="http://schemas.openxmlformats.org/officeDocument/2006/relationships/notesSlide"/><Relationship Id="rId203" Target="notesSlides/notesSlide93.xml" Type="http://schemas.openxmlformats.org/officeDocument/2006/relationships/note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r>
              <a:rPr lang="en-US"/>
              <a:t/>
            </a:r>
          </a:p>
          <a:p>
            <a:r>
              <a:rPr lang="en-US"/>
              <a:t>Most adults are caring and want to provide protection. However, unsafe adults, older teens, or peers may try to manipulate, lie to, or take advantage of others.</a:t>
            </a:r>
          </a:p>
          <a:p>
            <a:r>
              <a:rPr lang="en-US"/>
              <a:t/>
            </a:r>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r>
              <a:rPr lang="en-US"/>
              <a:t/>
            </a:r>
          </a:p>
          <a:p>
            <a:r>
              <a:rPr lang="en-US"/>
              <a:t>Most adults are caring and want to provide protection. However, unsafe adults, older teens, or peers may try to manipulate, lie to, or take advantage of others.</a:t>
            </a:r>
          </a:p>
          <a:p>
            <a:r>
              <a:rPr lang="en-US"/>
              <a:t/>
            </a:r>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Grooming usually does not begin with obvious abuse. Instead, the person may initially act kind, supportive, or friendly. Over time, they slowly manipulate the young person.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opportunist may also be referred to as a "manipulator."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POSSIBLE ANSWERS</a:t>
            </a:r>
          </a:p>
          <a:p>
            <a:r>
              <a:rPr lang="en-US"/>
              <a:t>Gaining Trust</a:t>
            </a:r>
          </a:p>
          <a:p>
            <a:r>
              <a:rPr lang="en-US"/>
              <a:t>Giving Attention</a:t>
            </a:r>
          </a:p>
          <a:p>
            <a:r>
              <a:rPr lang="en-US"/>
              <a:t>Love &amp; Care</a:t>
            </a:r>
          </a:p>
          <a:p>
            <a:r>
              <a:rPr lang="en-US"/>
              <a:t>Giving Gifts</a:t>
            </a:r>
          </a:p>
          <a:p>
            <a:r>
              <a:rPr lang="en-US"/>
              <a:t>Giving Money</a:t>
            </a:r>
          </a:p>
          <a:p>
            <a:r>
              <a:rPr lang="en-US"/>
              <a:t>Flattery</a:t>
            </a:r>
          </a:p>
          <a:p>
            <a:r>
              <a:rPr lang="en-US"/>
              <a:t>Compliments</a:t>
            </a:r>
          </a:p>
          <a:p>
            <a:r>
              <a:rPr lang="en-US"/>
              <a:t>Making Promises</a:t>
            </a:r>
          </a:p>
          <a:p>
            <a:r>
              <a:rPr lang="en-US"/>
              <a:t>Promising a Better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gain trust, groomers often begin by giving a young person things that make them feel valued and cared for. This may include extra attention, compliments, kindness, gifts, or promises of love and support. </a:t>
            </a:r>
          </a:p>
          <a:p>
            <a:r>
              <a:rPr lang="en-US"/>
              <a:t/>
            </a:r>
          </a:p>
          <a:p>
            <a:r>
              <a:rPr lang="en-US"/>
              <a:t>At first, these behaviors may seem positive or harmless. However, the goal is often to build a special connection so the young person begins to trust the groomer more than others. </a:t>
            </a:r>
          </a:p>
          <a:p>
            <a:r>
              <a:rPr lang="en-US"/>
              <a:t/>
            </a:r>
          </a:p>
          <a:p>
            <a:r>
              <a:rPr lang="en-US"/>
              <a:t>Once trust is established, the groomer usually begins to manipulate the relationship to gain influence and control. </a:t>
            </a:r>
          </a:p>
          <a:p>
            <a:r>
              <a:rPr lang="en-US"/>
              <a:t/>
            </a:r>
          </a:p>
          <a:p>
            <a:r>
              <a:rPr lang="en-US"/>
              <a:t>Young people should learn that predators often start by acting kind and supportive before their behavior becomes harmful.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Grooming is usually a process that happens step by step.</a:t>
            </a:r>
          </a:p>
          <a:p>
            <a:r>
              <a:rPr lang="en-US"/>
              <a:t>The predator first becomes trusted, then looks for weaknesses or unmet needs, and finally tries to make the young person dependent on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 is normally healthy in relationships, but predators misuse it. When someone trusts another person deeply, they may ignore warning signs or feel pressure to cooperate.</a:t>
            </a:r>
          </a:p>
          <a:p>
            <a:r>
              <a:rPr lang="en-US"/>
              <a:t/>
            </a:r>
          </a:p>
          <a:p>
            <a:r>
              <a:rPr lang="en-US"/>
              <a:t>Once the groomer earns trust, they can more easily identify the youths’ vulnerabilities and exploit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 is normally healthy in relationships, but predators misuse it. When someone trusts another person deeply, they may ignore warning signs or feel pressure to cooperate.</a:t>
            </a:r>
          </a:p>
          <a:p>
            <a:r>
              <a:rPr lang="en-US"/>
              <a:t/>
            </a:r>
          </a:p>
          <a:p>
            <a:r>
              <a:rPr lang="en-US"/>
              <a:t>Once the groomer earns trust, they can more easily identify the youths’ vulnerabilities and exploit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Targeted youth may sense that the expectation is inappropriate, unfair, or illegal, but once the groomer gains trust, they can persuade the victim to cooperate.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targeted person is less likely to resist or challenge the requests made of them.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easier to manipulate and control the victims once trust is gained, especially when the victims are younger.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adults often move much faster than people expect. Building trust quickly helps them control the situation.</a:t>
            </a:r>
          </a:p>
          <a:p>
            <a:r>
              <a:rPr lang="en-US"/>
              <a:t/>
            </a:r>
          </a:p>
          <a:p>
            <a:r>
              <a:rPr lang="en-US"/>
              <a:t>Source</a:t>
            </a:r>
          </a:p>
          <a:p>
            <a:r>
              <a:rPr lang="en-US"/>
              <a:t>Thorn (2018). Survivor Insights: The Role of Technology in Domestic Minor</a:t>
            </a:r>
          </a:p>
          <a:p>
            <a:r>
              <a:rPr lang="en-US"/>
              <a:t>Sex Trafficking, p. 27.</a:t>
            </a:r>
          </a:p>
          <a:p>
            <a:r>
              <a:rPr lang="en-US"/>
              <a:t>https://www.thorn.org/wp-content/uploads/2018/06/Thorn_Survivor_Insights_061118.pdf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phrase “hidden in plain sight” means someone can appear normal or trustworthy while hiding harmful intentions.</a:t>
            </a:r>
          </a:p>
          <a:p>
            <a:r>
              <a:rPr lang="en-US"/>
              <a:t/>
            </a:r>
          </a:p>
          <a:p>
            <a:r>
              <a:rPr lang="en-US"/>
              <a:t>Groomers often work to build a good reputation so others will not suspect them. </a:t>
            </a:r>
          </a:p>
          <a:p>
            <a:r>
              <a:rPr lang="en-US"/>
              <a:t/>
            </a:r>
          </a:p>
          <a:p>
            <a:r>
              <a:rPr lang="en-US"/>
              <a:t>They may be respected adults, family friends, or people involved in school, sports, or community activities. Because they appear trustworthy, their behavior may go unnoticed for a long time. </a:t>
            </a:r>
          </a:p>
          <a:p>
            <a:r>
              <a:rPr lang="en-US"/>
              <a:t/>
            </a:r>
          </a:p>
          <a:p>
            <a:r>
              <a:rPr lang="en-US"/>
              <a:t>It's important not to be afraid, but to recognize unsafe behaviors, even when the adult, older teen, or peer seems friendly or respected.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are not usually strangers. In many cases, they are someone the young person already knows or trusts.</a:t>
            </a:r>
          </a:p>
          <a:p>
            <a:r>
              <a:rPr lang="en-US"/>
              <a:t/>
            </a:r>
          </a:p>
          <a:p>
            <a:r>
              <a:rPr lang="en-US"/>
              <a:t>The purpose of this lesson is to help us understand that grooming can occur in many different types of relationships. Because of this, it is important to recognize unsafe behaviors, rather than focusing only on who the person is or what role they hold.</a:t>
            </a:r>
          </a:p>
          <a:p>
            <a:r>
              <a:rPr lang="en-US"/>
              <a:t/>
            </a:r>
          </a:p>
          <a:p>
            <a:r>
              <a:rPr lang="en-US"/>
              <a:t>Most people in these roles genuinely care about young people and want to protect them. However, when someone manipulates, pressures, or crosses personal boundaries, that behavior is unsafe.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(2022, April). Online Grooming: Examining</a:t>
            </a:r>
          </a:p>
          <a:p>
            <a:r>
              <a:rPr lang="en-US"/>
              <a:t>risky encounters amid</a:t>
            </a:r>
          </a:p>
          <a:p>
            <a:r>
              <a:rPr lang="en-US"/>
              <a:t>everyday digital socialization, p. 14. Retrieved January 12, 2026,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(2022, April). Online Grooming: Examining risky encounters amid everyday digital socialization, p. 14. Retrieved on 10/31/2024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(2022, April). Online Grooming: Examining risky encounters amid everyday digital socialization, p. 14. Retrieved on 10/31/2024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a:t>
            </a:r>
          </a:p>
          <a:p>
            <a:r>
              <a:rPr lang="en-US"/>
              <a:t>Groomers can attempt to gain a young person’s friendship online using social media apps and gaming platforms.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PUBLIC PLACES</a:t>
            </a:r>
          </a:p>
          <a:p>
            <a:r>
              <a:rPr lang="en-US"/>
              <a:t>They can meet young people in public places like parks, concerts, and shopping malls.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SOCIAL GATHERINGS</a:t>
            </a:r>
          </a:p>
          <a:p>
            <a:r>
              <a:rPr lang="en-US"/>
              <a:t>They might meet a youth at a friend’s or acquaintance’s party and pretend to be interested in developing a friendship or romantic relationship.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ACQUAINTANCES</a:t>
            </a:r>
          </a:p>
          <a:p>
            <a:r>
              <a:rPr lang="en-US"/>
              <a:t>They often already know the youth, so they work to build a special relationship by pretending to share interests or hobbies.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Kindness should never come with pressure, secrecy, or expectations in return.</a:t>
            </a:r>
          </a:p>
          <a:p>
            <a:r>
              <a:rPr lang="en-US"/>
              <a:t/>
            </a:r>
          </a:p>
          <a:p>
            <a:r>
              <a:rPr lang="en-US"/>
              <a:t>Groomers often create a feeling that the young person “owes” them something because of gifts, attention, or kindness. </a:t>
            </a:r>
          </a:p>
          <a:p>
            <a:r>
              <a:rPr lang="en-US"/>
              <a:t/>
            </a:r>
          </a:p>
          <a:p>
            <a:r>
              <a:rPr lang="en-US"/>
              <a:t>This manipulation can make it harder for the young person to say no or recognize that something is wrong.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also use compliments, sympathy, or favoritism to make the young person feel special and emotionally connected to them. </a:t>
            </a:r>
          </a:p>
          <a:p>
            <a:r>
              <a:rPr lang="en-US"/>
              <a:t/>
            </a:r>
          </a:p>
          <a:p>
            <a:r>
              <a:rPr lang="en-US"/>
              <a:t>Over time, these tactics can create a sense of loyalty, guilt, or pressure, which the groomer later uses to influence the young person’s decisions.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also use compliments, sympathy, or favoritism to make the young person feel special and emotionally connected to them. </a:t>
            </a:r>
          </a:p>
          <a:p>
            <a:r>
              <a:rPr lang="en-US"/>
              <a:t/>
            </a:r>
          </a:p>
          <a:p>
            <a:r>
              <a:rPr lang="en-US"/>
              <a:t>Over time, these tactics can create a sense of loyalty, guilt, or pressure, which the groomer later uses to influence the young person’s decisions.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Healthy relationships do not create pressure, control, or dependence.</a:t>
            </a:r>
          </a:p>
          <a:p>
            <a:r>
              <a:rPr lang="en-US"/>
              <a:t/>
            </a:r>
          </a:p>
          <a:p>
            <a:r>
              <a:rPr lang="en-US"/>
              <a:t>Some groomers try to make young people feel they need them to receive important things. This might include money, food, clothing, transportation, or a place to stay. </a:t>
            </a:r>
          </a:p>
          <a:p>
            <a:r>
              <a:rPr lang="en-US"/>
              <a:t/>
            </a:r>
          </a:p>
          <a:p>
            <a:r>
              <a:rPr lang="en-US"/>
              <a:t>Over time, the young person may begin to rely on the groomer for their daily needs.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Healthy relationships do not create pressure, control, or dependence.</a:t>
            </a:r>
          </a:p>
          <a:p>
            <a:r>
              <a:rPr lang="en-US"/>
              <a:t/>
            </a:r>
          </a:p>
          <a:p>
            <a:r>
              <a:rPr lang="en-US"/>
              <a:t>Some groomers try to make young people feel they need them to receive important things. This might include money, food, clothing, transportation, or a place to stay. </a:t>
            </a:r>
          </a:p>
          <a:p>
            <a:r>
              <a:rPr lang="en-US"/>
              <a:t/>
            </a:r>
          </a:p>
          <a:p>
            <a:r>
              <a:rPr lang="en-US"/>
              <a:t>Over time, the young person may begin to rely on the groomer for their daily needs.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is pressured, or unable or 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Providing substances to young or vulnerable people creates dependency that often leads to control. Drugs and alcohol can increase a victim's economic, physical, and emotional reliance on their trafficker.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Healthy relationships do not involve threats or isolation from family and friends.</a:t>
            </a:r>
          </a:p>
          <a:p>
            <a:r>
              <a:rPr lang="en-US"/>
              <a:t/>
            </a:r>
          </a:p>
          <a:p>
            <a:r>
              <a:rPr lang="en-US"/>
              <a:t>Once the groomer gains trust and influence, their behavior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They usually start making demands, using pressure, or threatening to take away things they previously provided.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also try to separate the young person from trusted adults and friends who might recognize the danger.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encourage the young person to rebel against trusted adults in their life, such as parents, teachers, or coaches, by breaking rules or ignoring expectations. </a:t>
            </a:r>
          </a:p>
          <a:p>
            <a:r>
              <a:rPr lang="en-US"/>
              <a:t/>
            </a:r>
          </a:p>
          <a:p>
            <a:r>
              <a:rPr lang="en-US"/>
              <a:t>They may also pressure the young person to drop out of activities, teams, or clubs that keep them connected to supportive people.</a:t>
            </a:r>
          </a:p>
          <a:p>
            <a:r>
              <a:rPr lang="en-US"/>
              <a:t/>
            </a:r>
          </a:p>
          <a:p>
            <a:r>
              <a:rPr lang="en-US"/>
              <a:t>This shift from kindness to control is an important warning 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is never a young or vulnerable person's fault. </a:t>
            </a:r>
          </a:p>
          <a:p>
            <a:r>
              <a:rPr lang="en-US"/>
              <a:t/>
            </a:r>
          </a:p>
          <a:p>
            <a:r>
              <a:rPr lang="en-US"/>
              <a:t>Sometimes it can be hard to ask for help, but telling a trusted adult is an important step toward safety and support.</a:t>
            </a:r>
          </a:p>
          <a:p>
            <a:r>
              <a:rPr lang="en-US"/>
              <a:t/>
            </a:r>
          </a:p>
          <a:p>
            <a:r>
              <a:rPr lang="en-US"/>
              <a:t>Many victims do not report abuse right away, and some may never tell anyone. </a:t>
            </a:r>
          </a:p>
          <a:p>
            <a:r>
              <a:rPr lang="en-US"/>
              <a:t/>
            </a:r>
          </a:p>
          <a:p>
            <a:r>
              <a:rPr lang="en-US"/>
              <a:t>Groomers often use fear, threats, manipulation, or shame to keep victims silent.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may also blame themselves or feel embarrassed about what happened.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Oftentimes, the groomer slowly normalizes the behavior so the young person does not immediately recognize that it is wrong or illegal.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Oftentimes, the groomer slowly normalizes the behavior so the young person does not immediately recognize that it is wrong or illegal.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something feels wrong, trust your instincts or intuition. Groomers might try to make you feel obligated, but feeling uncomfortable is a valid signal.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Communicate your boundaries and stick to them. Don't let anyone cross the line to pressure you into doing something that makes you uncomfortable.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Practice saying a firm "NO" without hesitation. If someone makes you feel uncomfortable, you're not obligated to give them any time, attention, or explanation.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about the manipulation tactics you've just learned groomers use, such as guilt trips or emotional control. Being aware helps avoid falling into their traps.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that your well-being comes first. Don't feel obligated to hang out with someone who makes you feel awkward or asks you to do something that makes you feel uncomfortable.</a:t>
            </a:r>
          </a:p>
          <a:p>
            <a:r>
              <a:rPr lang="en-US"/>
              <a:t/>
            </a:r>
          </a:p>
          <a:p>
            <a:r>
              <a:rPr lang="en-US"/>
              <a:t>Discontinue all communication, even if frightened by threats or embarrassed by what happened.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Keep all communication received from the groomer, including any embarrassing texts, online messages, images, and threats, as evidence so law enforcement can investigate.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feeling at risk, immediately inform a trustworthy adult. </a:t>
            </a:r>
          </a:p>
          <a:p>
            <a:r>
              <a:rPr lang="en-US"/>
              <a:t/>
            </a:r>
          </a:p>
          <a:p>
            <a:r>
              <a:rPr lang="en-US"/>
              <a:t>If that adult does not help, go to other trustworthy adults, such as an adult who has the authority or connections to help you break free of a sexual predator's influence. </a:t>
            </a:r>
          </a:p>
          <a:p>
            <a:r>
              <a:rPr lang="en-US"/>
              <a:t/>
            </a:r>
          </a:p>
          <a:p>
            <a:r>
              <a:rPr lang="en-US"/>
              <a:t>Call the National Human Trafficking Hotline 1-888-373-7888.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r>
              <a:rPr lang="en-US"/>
              <a:t/>
            </a:r>
          </a:p>
          <a:p>
            <a:r>
              <a:rPr lang="en-US"/>
              <a:t>Most adults are caring and want to provide protection. However, unsafe adults, older teens, or peers may try to manipulate, lie to, or take advantage of others.</a:t>
            </a:r>
          </a:p>
          <a:p>
            <a:r>
              <a:rPr lang="en-US"/>
              <a:t/>
            </a:r>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on the grooming process, please see the last page of Lesson Plan #3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3.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4.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6.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7.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8.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9.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20.pn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21.pn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22.pn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 Id="rId3" Target="../media/image23.png" Type="http://schemas.openxmlformats.org/officeDocument/2006/relationships/image"/><Relationship Id="rId4" Target="../media/image24.jpeg" Type="http://schemas.openxmlformats.org/officeDocument/2006/relationships/image"/><Relationship Id="rId5"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6215157" y="1028700"/>
            <a:ext cx="1044143" cy="1044143"/>
          </a:xfrm>
          <a:custGeom>
            <a:avLst/>
            <a:gdLst/>
            <a:ahLst/>
            <a:cxnLst/>
            <a:rect r="r" b="b" t="t" l="l"/>
            <a:pathLst>
              <a:path h="1044143" w="1044143">
                <a:moveTo>
                  <a:pt x="0" y="0"/>
                </a:moveTo>
                <a:lnTo>
                  <a:pt x="1044143" y="0"/>
                </a:lnTo>
                <a:lnTo>
                  <a:pt x="1044143" y="1044143"/>
                </a:lnTo>
                <a:lnTo>
                  <a:pt x="0" y="1044143"/>
                </a:lnTo>
                <a:lnTo>
                  <a:pt x="0" y="0"/>
                </a:lnTo>
                <a:close/>
              </a:path>
            </a:pathLst>
          </a:custGeom>
          <a:blipFill>
            <a:blip r:embed="rId3"/>
            <a:stretch>
              <a:fillRect l="0" t="0" r="0" b="0"/>
            </a:stretch>
          </a:blipFill>
        </p:spPr>
      </p:sp>
      <p:sp>
        <p:nvSpPr>
          <p:cNvPr name="TextBox 5" id="5"/>
          <p:cNvSpPr txBox="true"/>
          <p:nvPr/>
        </p:nvSpPr>
        <p:spPr>
          <a:xfrm rot="0">
            <a:off x="454522" y="5154701"/>
            <a:ext cx="17417056" cy="2577474"/>
          </a:xfrm>
          <a:prstGeom prst="rect">
            <a:avLst/>
          </a:prstGeom>
        </p:spPr>
        <p:txBody>
          <a:bodyPr anchor="t" rtlCol="false" tIns="0" lIns="0" bIns="0" rIns="0">
            <a:spAutoFit/>
          </a:bodyPr>
          <a:lstStyle/>
          <a:p>
            <a:pPr algn="ctr">
              <a:lnSpc>
                <a:spcPts val="10822"/>
              </a:lnSpc>
            </a:pPr>
            <a:r>
              <a:rPr lang="en-US" sz="12298" b="true">
                <a:solidFill>
                  <a:srgbClr val="6735DE"/>
                </a:solidFill>
                <a:latin typeface="Cooperative Bold"/>
                <a:ea typeface="Cooperative Bold"/>
                <a:cs typeface="Cooperative Bold"/>
                <a:sym typeface="Cooperative Bold"/>
              </a:rPr>
              <a:t>GROOMING</a:t>
            </a:r>
          </a:p>
          <a:p>
            <a:pPr algn="ctr">
              <a:lnSpc>
                <a:spcPts val="8808"/>
              </a:lnSpc>
            </a:pPr>
            <a:r>
              <a:rPr lang="en-US" sz="10010">
                <a:solidFill>
                  <a:srgbClr val="6735DE"/>
                </a:solidFill>
                <a:latin typeface="Poppins Medium 1"/>
                <a:ea typeface="Poppins Medium 1"/>
                <a:cs typeface="Poppins Medium 1"/>
                <a:sym typeface="Poppins Medium 1"/>
              </a:rPr>
              <a:t>PROCESS</a:t>
            </a:r>
          </a:p>
        </p:txBody>
      </p:sp>
      <p:sp>
        <p:nvSpPr>
          <p:cNvPr name="Freeform 6" id="6"/>
          <p:cNvSpPr/>
          <p:nvPr/>
        </p:nvSpPr>
        <p:spPr>
          <a:xfrm flipH="false" flipV="false" rot="0">
            <a:off x="14931588" y="7062206"/>
            <a:ext cx="2451537" cy="2467718"/>
          </a:xfrm>
          <a:custGeom>
            <a:avLst/>
            <a:gdLst/>
            <a:ahLst/>
            <a:cxnLst/>
            <a:rect r="r" b="b" t="t" l="l"/>
            <a:pathLst>
              <a:path h="2467718" w="2451537">
                <a:moveTo>
                  <a:pt x="0" y="0"/>
                </a:moveTo>
                <a:lnTo>
                  <a:pt x="2451537" y="0"/>
                </a:lnTo>
                <a:lnTo>
                  <a:pt x="2451537" y="2467718"/>
                </a:lnTo>
                <a:lnTo>
                  <a:pt x="0" y="2467718"/>
                </a:lnTo>
                <a:lnTo>
                  <a:pt x="0" y="0"/>
                </a:lnTo>
                <a:close/>
              </a:path>
            </a:pathLst>
          </a:custGeom>
          <a:blipFill>
            <a:blip r:embed="rId4"/>
            <a:stretch>
              <a:fillRect l="0" t="0" r="0" b="0"/>
            </a:stretch>
          </a:blipFill>
        </p:spPr>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454522" y="2385219"/>
            <a:ext cx="17417056" cy="2581717"/>
          </a:xfrm>
          <a:prstGeom prst="rect">
            <a:avLst/>
          </a:prstGeom>
        </p:spPr>
        <p:txBody>
          <a:bodyPr anchor="t" rtlCol="false" tIns="0" lIns="0" bIns="0" rIns="0">
            <a:spAutoFit/>
          </a:bodyPr>
          <a:lstStyle/>
          <a:p>
            <a:pPr algn="ctr">
              <a:lnSpc>
                <a:spcPts val="7082"/>
              </a:lnSpc>
            </a:pPr>
            <a:r>
              <a:rPr lang="en-US" sz="6212">
                <a:solidFill>
                  <a:srgbClr val="303030"/>
                </a:solidFill>
                <a:latin typeface="League Spartan"/>
                <a:ea typeface="League Spartan"/>
                <a:cs typeface="League Spartan"/>
                <a:sym typeface="League Spartan"/>
              </a:rPr>
              <a:t>CHILD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9" id="9"/>
          <p:cNvSpPr txBox="true"/>
          <p:nvPr/>
        </p:nvSpPr>
        <p:spPr>
          <a:xfrm rot="0">
            <a:off x="454522" y="765597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045016" y="4538954"/>
            <a:ext cx="15214284"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It helps us recognize </a:t>
            </a:r>
            <a:r>
              <a:rPr lang="en-US" sz="4249" b="true">
                <a:solidFill>
                  <a:srgbClr val="9D1BE3"/>
                </a:solidFill>
                <a:latin typeface="Roboto Bold"/>
                <a:ea typeface="Roboto Bold"/>
                <a:cs typeface="Roboto Bold"/>
                <a:sym typeface="Roboto Bold"/>
              </a:rPr>
              <a:t>warning signs.</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48343" y="3295831"/>
            <a:ext cx="7596057" cy="913596"/>
            <a:chOff x="0" y="0"/>
            <a:chExt cx="2000608" cy="240618"/>
          </a:xfrm>
        </p:grpSpPr>
        <p:sp>
          <p:nvSpPr>
            <p:cNvPr name="Freeform 11" id="11"/>
            <p:cNvSpPr/>
            <p:nvPr/>
          </p:nvSpPr>
          <p:spPr>
            <a:xfrm flipH="false" flipV="false" rot="0">
              <a:off x="0" y="0"/>
              <a:ext cx="2000608" cy="240618"/>
            </a:xfrm>
            <a:custGeom>
              <a:avLst/>
              <a:gdLst/>
              <a:ahLst/>
              <a:cxnLst/>
              <a:rect r="r" b="b" t="t" l="l"/>
              <a:pathLst>
                <a:path h="240618" w="2000608">
                  <a:moveTo>
                    <a:pt x="0" y="0"/>
                  </a:moveTo>
                  <a:lnTo>
                    <a:pt x="2000608" y="0"/>
                  </a:lnTo>
                  <a:lnTo>
                    <a:pt x="2000608" y="240618"/>
                  </a:lnTo>
                  <a:lnTo>
                    <a:pt x="0" y="240618"/>
                  </a:lnTo>
                  <a:close/>
                </a:path>
              </a:pathLst>
            </a:custGeom>
            <a:solidFill>
              <a:srgbClr val="303030"/>
            </a:solidFill>
          </p:spPr>
        </p:sp>
        <p:sp>
          <p:nvSpPr>
            <p:cNvPr name="TextBox 12" id="12"/>
            <p:cNvSpPr txBox="true"/>
            <p:nvPr/>
          </p:nvSpPr>
          <p:spPr>
            <a:xfrm>
              <a:off x="0" y="-76200"/>
              <a:ext cx="2000608" cy="316818"/>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45016" y="3319204"/>
            <a:ext cx="10640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Learning About Grooming</a:t>
            </a:r>
          </a:p>
        </p:txBody>
      </p:sp>
      <p:sp>
        <p:nvSpPr>
          <p:cNvPr name="TextBox 14" id="1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045016" y="4538954"/>
            <a:ext cx="15214284"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Increases confidence to ask a trustworthy adult for </a:t>
            </a:r>
            <a:r>
              <a:rPr lang="en-US" sz="4249" b="true">
                <a:solidFill>
                  <a:srgbClr val="9D1BE3"/>
                </a:solidFill>
                <a:latin typeface="Roboto Bold"/>
                <a:ea typeface="Roboto Bold"/>
                <a:cs typeface="Roboto Bold"/>
                <a:sym typeface="Roboto Bold"/>
              </a:rPr>
              <a:t>help</a:t>
            </a:r>
            <a:r>
              <a:rPr lang="en-US" sz="4249" b="true">
                <a:solidFill>
                  <a:srgbClr val="004F59"/>
                </a:solidFill>
                <a:latin typeface="Roboto Bold"/>
                <a:ea typeface="Roboto Bold"/>
                <a:cs typeface="Roboto Bold"/>
                <a:sym typeface="Roboto Bold"/>
              </a:rPr>
              <a:t>. </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48343" y="3295831"/>
            <a:ext cx="7596057" cy="913596"/>
            <a:chOff x="0" y="0"/>
            <a:chExt cx="2000608" cy="240618"/>
          </a:xfrm>
        </p:grpSpPr>
        <p:sp>
          <p:nvSpPr>
            <p:cNvPr name="Freeform 11" id="11"/>
            <p:cNvSpPr/>
            <p:nvPr/>
          </p:nvSpPr>
          <p:spPr>
            <a:xfrm flipH="false" flipV="false" rot="0">
              <a:off x="0" y="0"/>
              <a:ext cx="2000608" cy="240618"/>
            </a:xfrm>
            <a:custGeom>
              <a:avLst/>
              <a:gdLst/>
              <a:ahLst/>
              <a:cxnLst/>
              <a:rect r="r" b="b" t="t" l="l"/>
              <a:pathLst>
                <a:path h="240618" w="2000608">
                  <a:moveTo>
                    <a:pt x="0" y="0"/>
                  </a:moveTo>
                  <a:lnTo>
                    <a:pt x="2000608" y="0"/>
                  </a:lnTo>
                  <a:lnTo>
                    <a:pt x="2000608" y="240618"/>
                  </a:lnTo>
                  <a:lnTo>
                    <a:pt x="0" y="240618"/>
                  </a:lnTo>
                  <a:close/>
                </a:path>
              </a:pathLst>
            </a:custGeom>
            <a:solidFill>
              <a:srgbClr val="303030"/>
            </a:solidFill>
          </p:spPr>
        </p:sp>
        <p:sp>
          <p:nvSpPr>
            <p:cNvPr name="TextBox 12" id="12"/>
            <p:cNvSpPr txBox="true"/>
            <p:nvPr/>
          </p:nvSpPr>
          <p:spPr>
            <a:xfrm>
              <a:off x="0" y="-76200"/>
              <a:ext cx="2000608" cy="316818"/>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45016" y="3319204"/>
            <a:ext cx="10640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Learning About Grooming</a:t>
            </a:r>
          </a:p>
        </p:txBody>
      </p:sp>
      <p:sp>
        <p:nvSpPr>
          <p:cNvPr name="TextBox 14" id="1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Freeform 11" id="11"/>
          <p:cNvSpPr/>
          <p:nvPr/>
        </p:nvSpPr>
        <p:spPr>
          <a:xfrm flipH="false" flipV="false" rot="0">
            <a:off x="11625310" y="1192941"/>
            <a:ext cx="5491115" cy="2502461"/>
          </a:xfrm>
          <a:custGeom>
            <a:avLst/>
            <a:gdLst/>
            <a:ahLst/>
            <a:cxnLst/>
            <a:rect r="r" b="b" t="t" l="l"/>
            <a:pathLst>
              <a:path h="2502461" w="5491115">
                <a:moveTo>
                  <a:pt x="0" y="0"/>
                </a:moveTo>
                <a:lnTo>
                  <a:pt x="5491115" y="0"/>
                </a:lnTo>
                <a:lnTo>
                  <a:pt x="5491115" y="2502461"/>
                </a:lnTo>
                <a:lnTo>
                  <a:pt x="0" y="2502461"/>
                </a:lnTo>
                <a:lnTo>
                  <a:pt x="0" y="0"/>
                </a:lnTo>
                <a:close/>
              </a:path>
            </a:pathLst>
          </a:custGeom>
          <a:blipFill>
            <a:blip r:embed="rId6"/>
            <a:stretch>
              <a:fillRect l="-2025" t="-43879" r="-2700" b="-85918"/>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2530956" y="4795397"/>
            <a:ext cx="5001273" cy="4271020"/>
          </a:xfrm>
          <a:prstGeom prst="rect">
            <a:avLst/>
          </a:prstGeom>
        </p:spPr>
        <p:txBody>
          <a:bodyPr anchor="t" rtlCol="false" tIns="0" lIns="0" bIns="0" rIns="0">
            <a:spAutoFit/>
          </a:bodyPr>
          <a:lstStyle/>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Groomer</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Opportunist</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Boundary</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Virtual Stranger</a:t>
            </a:r>
            <a:r>
              <a:rPr lang="en-US" b="true" sz="4299">
                <a:solidFill>
                  <a:srgbClr val="FFFFFF"/>
                </a:solidFill>
                <a:latin typeface="Roboto Bold"/>
                <a:ea typeface="Roboto Bold"/>
                <a:cs typeface="Roboto Bold"/>
                <a:sym typeface="Roboto Bold"/>
              </a:rPr>
              <a:t> </a:t>
            </a:r>
          </a:p>
          <a:p>
            <a:pPr algn="l">
              <a:lnSpc>
                <a:spcPts val="6693"/>
              </a:lnSpc>
            </a:pPr>
            <a:r>
              <a:rPr lang="en-US" sz="4183">
                <a:solidFill>
                  <a:srgbClr val="FFFFFF"/>
                </a:solidFill>
                <a:latin typeface="Roboto"/>
                <a:ea typeface="Roboto"/>
                <a:cs typeface="Roboto"/>
                <a:sym typeface="Roboto"/>
              </a:rPr>
              <a:t>     </a:t>
            </a:r>
          </a:p>
        </p:txBody>
      </p:sp>
      <p:sp>
        <p:nvSpPr>
          <p:cNvPr name="TextBox 14" id="14"/>
          <p:cNvSpPr txBox="true"/>
          <p:nvPr/>
        </p:nvSpPr>
        <p:spPr>
          <a:xfrm rot="0">
            <a:off x="7589379" y="4795397"/>
            <a:ext cx="4667357" cy="4270797"/>
          </a:xfrm>
          <a:prstGeom prst="rect">
            <a:avLst/>
          </a:prstGeom>
        </p:spPr>
        <p:txBody>
          <a:bodyPr anchor="t" rtlCol="false" tIns="0" lIns="0" bIns="0" rIns="0">
            <a:spAutoFit/>
          </a:bodyPr>
          <a:lstStyle/>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Mind Games</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Bond</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Isolate</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Freedom   </a:t>
            </a:r>
            <a:r>
              <a:rPr lang="en-US" sz="4299">
                <a:solidFill>
                  <a:srgbClr val="004F59"/>
                </a:solidFill>
                <a:latin typeface="Roboto"/>
                <a:ea typeface="Roboto"/>
                <a:cs typeface="Roboto"/>
                <a:sym typeface="Roboto"/>
              </a:rPr>
              <a:t>  </a:t>
            </a:r>
          </a:p>
          <a:p>
            <a:pPr algn="l">
              <a:lnSpc>
                <a:spcPts val="6693"/>
              </a:lnSpc>
            </a:pPr>
            <a:r>
              <a:rPr lang="en-US" sz="4183">
                <a:solidFill>
                  <a:srgbClr val="FFFFFF"/>
                </a:solidFill>
                <a:latin typeface="Roboto"/>
                <a:ea typeface="Roboto"/>
                <a:cs typeface="Roboto"/>
                <a:sym typeface="Roboto"/>
              </a:rPr>
              <a:t>     </a:t>
            </a:r>
          </a:p>
        </p:txBody>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2288412" y="4536816"/>
            <a:ext cx="1436530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Someone who builds trust with a young person to manipulate or harm them.</a:t>
            </a:r>
          </a:p>
        </p:txBody>
      </p:sp>
      <p:grpSp>
        <p:nvGrpSpPr>
          <p:cNvPr name="Group 10" id="10"/>
          <p:cNvGrpSpPr/>
          <p:nvPr/>
        </p:nvGrpSpPr>
        <p:grpSpPr>
          <a:xfrm rot="0">
            <a:off x="1965967" y="3624926"/>
            <a:ext cx="4377337" cy="904943"/>
            <a:chOff x="0" y="0"/>
            <a:chExt cx="1152879" cy="238339"/>
          </a:xfrm>
        </p:grpSpPr>
        <p:sp>
          <p:nvSpPr>
            <p:cNvPr name="Freeform 11" id="11"/>
            <p:cNvSpPr/>
            <p:nvPr/>
          </p:nvSpPr>
          <p:spPr>
            <a:xfrm flipH="false" flipV="false" rot="0">
              <a:off x="0" y="0"/>
              <a:ext cx="1152879" cy="238339"/>
            </a:xfrm>
            <a:custGeom>
              <a:avLst/>
              <a:gdLst/>
              <a:ahLst/>
              <a:cxnLst/>
              <a:rect r="r" b="b" t="t" l="l"/>
              <a:pathLst>
                <a:path h="238339" w="1152879">
                  <a:moveTo>
                    <a:pt x="0" y="0"/>
                  </a:moveTo>
                  <a:lnTo>
                    <a:pt x="1152879" y="0"/>
                  </a:lnTo>
                  <a:lnTo>
                    <a:pt x="1152879" y="238339"/>
                  </a:lnTo>
                  <a:lnTo>
                    <a:pt x="0" y="238339"/>
                  </a:lnTo>
                  <a:close/>
                </a:path>
              </a:pathLst>
            </a:custGeom>
            <a:solidFill>
              <a:srgbClr val="303030"/>
            </a:solidFill>
          </p:spPr>
        </p:sp>
        <p:sp>
          <p:nvSpPr>
            <p:cNvPr name="TextBox 12" id="12"/>
            <p:cNvSpPr txBox="true"/>
            <p:nvPr/>
          </p:nvSpPr>
          <p:spPr>
            <a:xfrm>
              <a:off x="0" y="-76200"/>
              <a:ext cx="1152879"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88412" y="3529676"/>
            <a:ext cx="3965392"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GROOMER</a:t>
            </a:r>
          </a:p>
        </p:txBody>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2288412" y="4536816"/>
            <a:ext cx="14970888"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looks for chances to take advantage of others for their own benefit.</a:t>
            </a:r>
          </a:p>
        </p:txBody>
      </p:sp>
      <p:grpSp>
        <p:nvGrpSpPr>
          <p:cNvPr name="Group 10" id="10"/>
          <p:cNvGrpSpPr/>
          <p:nvPr/>
        </p:nvGrpSpPr>
        <p:grpSpPr>
          <a:xfrm rot="0">
            <a:off x="1965967" y="3624926"/>
            <a:ext cx="5863112" cy="904943"/>
            <a:chOff x="0" y="0"/>
            <a:chExt cx="1544194" cy="238339"/>
          </a:xfrm>
        </p:grpSpPr>
        <p:sp>
          <p:nvSpPr>
            <p:cNvPr name="Freeform 11" id="11"/>
            <p:cNvSpPr/>
            <p:nvPr/>
          </p:nvSpPr>
          <p:spPr>
            <a:xfrm flipH="false" flipV="false" rot="0">
              <a:off x="0" y="0"/>
              <a:ext cx="1544194" cy="238339"/>
            </a:xfrm>
            <a:custGeom>
              <a:avLst/>
              <a:gdLst/>
              <a:ahLst/>
              <a:cxnLst/>
              <a:rect r="r" b="b" t="t" l="l"/>
              <a:pathLst>
                <a:path h="238339" w="1544194">
                  <a:moveTo>
                    <a:pt x="0" y="0"/>
                  </a:moveTo>
                  <a:lnTo>
                    <a:pt x="1544194" y="0"/>
                  </a:lnTo>
                  <a:lnTo>
                    <a:pt x="1544194" y="238339"/>
                  </a:lnTo>
                  <a:lnTo>
                    <a:pt x="0" y="238339"/>
                  </a:lnTo>
                  <a:close/>
                </a:path>
              </a:pathLst>
            </a:custGeom>
            <a:solidFill>
              <a:srgbClr val="303030"/>
            </a:solidFill>
          </p:spPr>
        </p:sp>
        <p:sp>
          <p:nvSpPr>
            <p:cNvPr name="TextBox 12" id="12"/>
            <p:cNvSpPr txBox="true"/>
            <p:nvPr/>
          </p:nvSpPr>
          <p:spPr>
            <a:xfrm>
              <a:off x="0" y="-76200"/>
              <a:ext cx="154419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88412" y="3529676"/>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OPPORTUNIST</a:t>
            </a:r>
          </a:p>
        </p:txBody>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grpSp>
        <p:nvGrpSpPr>
          <p:cNvPr name="Group 9" id="9"/>
          <p:cNvGrpSpPr/>
          <p:nvPr/>
        </p:nvGrpSpPr>
        <p:grpSpPr>
          <a:xfrm rot="0">
            <a:off x="1965967" y="3624926"/>
            <a:ext cx="4767386" cy="904943"/>
            <a:chOff x="0" y="0"/>
            <a:chExt cx="1255608" cy="238339"/>
          </a:xfrm>
        </p:grpSpPr>
        <p:sp>
          <p:nvSpPr>
            <p:cNvPr name="Freeform 10" id="10"/>
            <p:cNvSpPr/>
            <p:nvPr/>
          </p:nvSpPr>
          <p:spPr>
            <a:xfrm flipH="false" flipV="false" rot="0">
              <a:off x="0" y="0"/>
              <a:ext cx="1255608" cy="238339"/>
            </a:xfrm>
            <a:custGeom>
              <a:avLst/>
              <a:gdLst/>
              <a:ahLst/>
              <a:cxnLst/>
              <a:rect r="r" b="b" t="t" l="l"/>
              <a:pathLst>
                <a:path h="238339" w="1255608">
                  <a:moveTo>
                    <a:pt x="0" y="0"/>
                  </a:moveTo>
                  <a:lnTo>
                    <a:pt x="1255608" y="0"/>
                  </a:lnTo>
                  <a:lnTo>
                    <a:pt x="1255608" y="238339"/>
                  </a:lnTo>
                  <a:lnTo>
                    <a:pt x="0" y="238339"/>
                  </a:lnTo>
                  <a:close/>
                </a:path>
              </a:pathLst>
            </a:custGeom>
            <a:solidFill>
              <a:srgbClr val="303030"/>
            </a:solidFill>
          </p:spPr>
        </p:sp>
        <p:sp>
          <p:nvSpPr>
            <p:cNvPr name="TextBox 11" id="11"/>
            <p:cNvSpPr txBox="true"/>
            <p:nvPr/>
          </p:nvSpPr>
          <p:spPr>
            <a:xfrm>
              <a:off x="0" y="-76200"/>
              <a:ext cx="125560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88412" y="3529676"/>
            <a:ext cx="4588147"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BOUNDARY</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2288412" y="4536816"/>
            <a:ext cx="15313736" cy="1653540"/>
          </a:xfrm>
          <a:prstGeom prst="rect">
            <a:avLst/>
          </a:prstGeom>
        </p:spPr>
        <p:txBody>
          <a:bodyPr anchor="t" rtlCol="false" tIns="0" lIns="0" bIns="0" rIns="0">
            <a:spAutoFit/>
          </a:bodyPr>
          <a:lstStyle/>
          <a:p>
            <a:pPr algn="l">
              <a:lnSpc>
                <a:spcPts val="6720"/>
              </a:lnSpc>
            </a:pPr>
            <a:r>
              <a:rPr lang="en-US" sz="4200" b="true">
                <a:solidFill>
                  <a:srgbClr val="004F59"/>
                </a:solidFill>
                <a:latin typeface="Roboto Bold"/>
                <a:ea typeface="Roboto Bold"/>
                <a:cs typeface="Roboto Bold"/>
                <a:sym typeface="Roboto Bold"/>
              </a:rPr>
              <a:t>A personal limit that protects our body, feelings, and values. </a:t>
            </a:r>
          </a:p>
          <a:p>
            <a:pPr algn="l">
              <a:lnSpc>
                <a:spcPts val="6720"/>
              </a:lnSpc>
            </a:pPr>
            <a:r>
              <a:rPr lang="en-US" sz="4200" b="true">
                <a:solidFill>
                  <a:srgbClr val="004F59"/>
                </a:solidFill>
                <a:latin typeface="Roboto Bold"/>
                <a:ea typeface="Roboto Bold"/>
                <a:cs typeface="Roboto Bold"/>
                <a:sym typeface="Roboto Bold"/>
              </a:rPr>
              <a:t>It helps us decide what behavior is acceptable or unacceptable.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4522" y="414584"/>
            <a:ext cx="17417056" cy="9502173"/>
          </a:xfrm>
          <a:custGeom>
            <a:avLst/>
            <a:gdLst/>
            <a:ahLst/>
            <a:cxnLst/>
            <a:rect r="r" b="b" t="t" l="l"/>
            <a:pathLst>
              <a:path h="9502173" w="17417056">
                <a:moveTo>
                  <a:pt x="0" y="0"/>
                </a:moveTo>
                <a:lnTo>
                  <a:pt x="17417056" y="0"/>
                </a:lnTo>
                <a:lnTo>
                  <a:pt x="17417056" y="9502173"/>
                </a:lnTo>
                <a:lnTo>
                  <a:pt x="0" y="9502173"/>
                </a:lnTo>
                <a:lnTo>
                  <a:pt x="0" y="0"/>
                </a:lnTo>
                <a:close/>
              </a:path>
            </a:pathLst>
          </a:custGeom>
          <a:blipFill>
            <a:blip r:embed="rId3"/>
            <a:stretch>
              <a:fillRect l="0" t="-288" r="0" b="-3896"/>
            </a:stretch>
          </a:blipFill>
        </p:spPr>
      </p:sp>
      <p:grpSp>
        <p:nvGrpSpPr>
          <p:cNvPr name="Group 3" id="3"/>
          <p:cNvGrpSpPr/>
          <p:nvPr/>
        </p:nvGrpSpPr>
        <p:grpSpPr>
          <a:xfrm rot="0">
            <a:off x="5292786" y="8591854"/>
            <a:ext cx="8631917" cy="666446"/>
            <a:chOff x="0" y="0"/>
            <a:chExt cx="2663497" cy="205641"/>
          </a:xfrm>
        </p:grpSpPr>
        <p:sp>
          <p:nvSpPr>
            <p:cNvPr name="Freeform 4" id="4"/>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5" id="5"/>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6" id="6"/>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6" id="6"/>
          <p:cNvGrpSpPr/>
          <p:nvPr/>
        </p:nvGrpSpPr>
        <p:grpSpPr>
          <a:xfrm rot="0">
            <a:off x="3138721" y="4425711"/>
            <a:ext cx="11511960" cy="2419262"/>
            <a:chOff x="0" y="0"/>
            <a:chExt cx="3031956" cy="637172"/>
          </a:xfrm>
        </p:grpSpPr>
        <p:sp>
          <p:nvSpPr>
            <p:cNvPr name="Freeform 7" id="7"/>
            <p:cNvSpPr/>
            <p:nvPr/>
          </p:nvSpPr>
          <p:spPr>
            <a:xfrm flipH="false" flipV="false" rot="0">
              <a:off x="0" y="0"/>
              <a:ext cx="3031956" cy="637172"/>
            </a:xfrm>
            <a:custGeom>
              <a:avLst/>
              <a:gdLst/>
              <a:ahLst/>
              <a:cxnLst/>
              <a:rect r="r" b="b" t="t" l="l"/>
              <a:pathLst>
                <a:path h="637172" w="3031956">
                  <a:moveTo>
                    <a:pt x="0" y="0"/>
                  </a:moveTo>
                  <a:lnTo>
                    <a:pt x="3031956" y="0"/>
                  </a:lnTo>
                  <a:lnTo>
                    <a:pt x="3031956" y="637172"/>
                  </a:lnTo>
                  <a:lnTo>
                    <a:pt x="0" y="637172"/>
                  </a:lnTo>
                  <a:close/>
                </a:path>
              </a:pathLst>
            </a:custGeom>
            <a:solidFill>
              <a:srgbClr val="303030"/>
            </a:solidFill>
          </p:spPr>
        </p:sp>
        <p:sp>
          <p:nvSpPr>
            <p:cNvPr name="TextBox 8" id="8"/>
            <p:cNvSpPr txBox="true"/>
            <p:nvPr/>
          </p:nvSpPr>
          <p:spPr>
            <a:xfrm>
              <a:off x="0" y="-9525"/>
              <a:ext cx="3031956" cy="646697"/>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4136727" y="4806592"/>
            <a:ext cx="1094223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a groomer might target young people?</a:t>
            </a:r>
          </a:p>
        </p:txBody>
      </p:sp>
      <p:sp>
        <p:nvSpPr>
          <p:cNvPr name="TextBox 10" id="10"/>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6" id="6"/>
          <p:cNvSpPr txBox="true"/>
          <p:nvPr/>
        </p:nvSpPr>
        <p:spPr>
          <a:xfrm rot="0">
            <a:off x="1028700" y="904875"/>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ANSWERS</a:t>
            </a:r>
          </a:p>
        </p:txBody>
      </p:sp>
      <p:grpSp>
        <p:nvGrpSpPr>
          <p:cNvPr name="Group 7" id="7"/>
          <p:cNvGrpSpPr/>
          <p:nvPr/>
        </p:nvGrpSpPr>
        <p:grpSpPr>
          <a:xfrm rot="0">
            <a:off x="2661083" y="3381295"/>
            <a:ext cx="13025384" cy="4942174"/>
            <a:chOff x="0" y="0"/>
            <a:chExt cx="3575110" cy="1356491"/>
          </a:xfrm>
        </p:grpSpPr>
        <p:sp>
          <p:nvSpPr>
            <p:cNvPr name="Freeform 8" id="8"/>
            <p:cNvSpPr/>
            <p:nvPr/>
          </p:nvSpPr>
          <p:spPr>
            <a:xfrm flipH="false" flipV="false" rot="0">
              <a:off x="0" y="0"/>
              <a:ext cx="3575110" cy="1356491"/>
            </a:xfrm>
            <a:custGeom>
              <a:avLst/>
              <a:gdLst/>
              <a:ahLst/>
              <a:cxnLst/>
              <a:rect r="r" b="b" t="t" l="l"/>
              <a:pathLst>
                <a:path h="1356491" w="3575110">
                  <a:moveTo>
                    <a:pt x="0" y="0"/>
                  </a:moveTo>
                  <a:lnTo>
                    <a:pt x="3575110" y="0"/>
                  </a:lnTo>
                  <a:lnTo>
                    <a:pt x="3575110" y="1356491"/>
                  </a:lnTo>
                  <a:lnTo>
                    <a:pt x="0" y="1356491"/>
                  </a:lnTo>
                  <a:close/>
                </a:path>
              </a:pathLst>
            </a:custGeom>
            <a:solidFill>
              <a:srgbClr val="FBFDFD"/>
            </a:solidFill>
          </p:spPr>
        </p:sp>
        <p:sp>
          <p:nvSpPr>
            <p:cNvPr name="TextBox 9" id="9"/>
            <p:cNvSpPr txBox="true"/>
            <p:nvPr/>
          </p:nvSpPr>
          <p:spPr>
            <a:xfrm>
              <a:off x="0" y="-76200"/>
              <a:ext cx="3575110" cy="1432691"/>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4225718" y="4212533"/>
            <a:ext cx="4225981" cy="3187700"/>
          </a:xfrm>
          <a:prstGeom prst="rect">
            <a:avLst/>
          </a:prstGeom>
        </p:spPr>
        <p:txBody>
          <a:bodyPr anchor="t" rtlCol="false" tIns="0" lIns="0" bIns="0" rIns="0">
            <a:spAutoFit/>
          </a:bodyPr>
          <a:lstStyle/>
          <a:p>
            <a:pPr algn="l">
              <a:lnSpc>
                <a:spcPts val="6399"/>
              </a:lnSpc>
            </a:pPr>
            <a:r>
              <a:rPr lang="en-US" sz="3999" b="true">
                <a:solidFill>
                  <a:srgbClr val="303030"/>
                </a:solidFill>
                <a:latin typeface="Roboto Bold"/>
                <a:ea typeface="Roboto Bold"/>
                <a:cs typeface="Roboto Bold"/>
                <a:sym typeface="Roboto Bold"/>
              </a:rPr>
              <a:t>Gaining Trust</a:t>
            </a:r>
          </a:p>
          <a:p>
            <a:pPr algn="l">
              <a:lnSpc>
                <a:spcPts val="6399"/>
              </a:lnSpc>
            </a:pPr>
            <a:r>
              <a:rPr lang="en-US" sz="3999" b="true">
                <a:solidFill>
                  <a:srgbClr val="303030"/>
                </a:solidFill>
                <a:latin typeface="Roboto Bold"/>
                <a:ea typeface="Roboto Bold"/>
                <a:cs typeface="Roboto Bold"/>
                <a:sym typeface="Roboto Bold"/>
              </a:rPr>
              <a:t>Giving </a:t>
            </a:r>
            <a:r>
              <a:rPr lang="en-US" sz="3999" b="true">
                <a:solidFill>
                  <a:srgbClr val="303030"/>
                </a:solidFill>
                <a:latin typeface="Roboto Bold"/>
                <a:ea typeface="Roboto Bold"/>
                <a:cs typeface="Roboto Bold"/>
                <a:sym typeface="Roboto Bold"/>
              </a:rPr>
              <a:t>Attention</a:t>
            </a:r>
          </a:p>
          <a:p>
            <a:pPr algn="l">
              <a:lnSpc>
                <a:spcPts val="6399"/>
              </a:lnSpc>
            </a:pPr>
            <a:r>
              <a:rPr lang="en-US" sz="3999" b="true">
                <a:solidFill>
                  <a:srgbClr val="303030"/>
                </a:solidFill>
                <a:latin typeface="Roboto Bold"/>
                <a:ea typeface="Roboto Bold"/>
                <a:cs typeface="Roboto Bold"/>
                <a:sym typeface="Roboto Bold"/>
              </a:rPr>
              <a:t>Love &amp; Care</a:t>
            </a:r>
          </a:p>
          <a:p>
            <a:pPr algn="l">
              <a:lnSpc>
                <a:spcPts val="6399"/>
              </a:lnSpc>
            </a:pPr>
            <a:r>
              <a:rPr lang="en-US" b="true" sz="3999">
                <a:solidFill>
                  <a:srgbClr val="303030"/>
                </a:solidFill>
                <a:latin typeface="Roboto Bold"/>
                <a:ea typeface="Roboto Bold"/>
                <a:cs typeface="Roboto Bold"/>
                <a:sym typeface="Roboto Bold"/>
              </a:rPr>
              <a:t>Giving</a:t>
            </a:r>
            <a:r>
              <a:rPr lang="en-US" b="true" sz="3999">
                <a:solidFill>
                  <a:srgbClr val="303030"/>
                </a:solidFill>
                <a:latin typeface="Roboto Bold"/>
                <a:ea typeface="Roboto Bold"/>
                <a:cs typeface="Roboto Bold"/>
                <a:sym typeface="Roboto Bold"/>
              </a:rPr>
              <a:t> Gifts</a:t>
            </a:r>
          </a:p>
        </p:txBody>
      </p:sp>
      <p:sp>
        <p:nvSpPr>
          <p:cNvPr name="TextBox 11" id="11"/>
          <p:cNvSpPr txBox="true"/>
          <p:nvPr/>
        </p:nvSpPr>
        <p:spPr>
          <a:xfrm rot="0">
            <a:off x="9279959" y="4212533"/>
            <a:ext cx="5766546" cy="3187700"/>
          </a:xfrm>
          <a:prstGeom prst="rect">
            <a:avLst/>
          </a:prstGeom>
        </p:spPr>
        <p:txBody>
          <a:bodyPr anchor="t" rtlCol="false" tIns="0" lIns="0" bIns="0" rIns="0">
            <a:spAutoFit/>
          </a:bodyPr>
          <a:lstStyle/>
          <a:p>
            <a:pPr algn="l">
              <a:lnSpc>
                <a:spcPts val="6399"/>
              </a:lnSpc>
            </a:pPr>
            <a:r>
              <a:rPr lang="en-US" sz="3999" b="true">
                <a:solidFill>
                  <a:srgbClr val="303030"/>
                </a:solidFill>
                <a:latin typeface="Roboto Bold"/>
                <a:ea typeface="Roboto Bold"/>
                <a:cs typeface="Roboto Bold"/>
                <a:sym typeface="Roboto Bold"/>
              </a:rPr>
              <a:t>Giving Money</a:t>
            </a:r>
          </a:p>
          <a:p>
            <a:pPr algn="l">
              <a:lnSpc>
                <a:spcPts val="6399"/>
              </a:lnSpc>
            </a:pPr>
            <a:r>
              <a:rPr lang="en-US" sz="3999" b="true">
                <a:solidFill>
                  <a:srgbClr val="303030"/>
                </a:solidFill>
                <a:latin typeface="Roboto Bold"/>
                <a:ea typeface="Roboto Bold"/>
                <a:cs typeface="Roboto Bold"/>
                <a:sym typeface="Roboto Bold"/>
              </a:rPr>
              <a:t>Flattery</a:t>
            </a:r>
          </a:p>
          <a:p>
            <a:pPr algn="l">
              <a:lnSpc>
                <a:spcPts val="6399"/>
              </a:lnSpc>
            </a:pPr>
            <a:r>
              <a:rPr lang="en-US" sz="3999" b="true">
                <a:solidFill>
                  <a:srgbClr val="303030"/>
                </a:solidFill>
                <a:latin typeface="Roboto Bold"/>
                <a:ea typeface="Roboto Bold"/>
                <a:cs typeface="Roboto Bold"/>
                <a:sym typeface="Roboto Bold"/>
              </a:rPr>
              <a:t>Compliments</a:t>
            </a:r>
          </a:p>
          <a:p>
            <a:pPr algn="l">
              <a:lnSpc>
                <a:spcPts val="6399"/>
              </a:lnSpc>
            </a:pPr>
            <a:r>
              <a:rPr lang="en-US" b="true" sz="3999">
                <a:solidFill>
                  <a:srgbClr val="303030"/>
                </a:solidFill>
                <a:latin typeface="Roboto Bold"/>
                <a:ea typeface="Roboto Bold"/>
                <a:cs typeface="Roboto Bold"/>
                <a:sym typeface="Roboto Bold"/>
              </a:rPr>
              <a:t>Promising a Better Life</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5" id="5"/>
          <p:cNvSpPr txBox="true"/>
          <p:nvPr/>
        </p:nvSpPr>
        <p:spPr>
          <a:xfrm rot="0">
            <a:off x="1131441" y="1109322"/>
            <a:ext cx="105328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GROOMING PROCESS</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471188" y="3424528"/>
            <a:ext cx="6605849" cy="1007538"/>
            <a:chOff x="0" y="0"/>
            <a:chExt cx="1739812" cy="265360"/>
          </a:xfrm>
        </p:grpSpPr>
        <p:sp>
          <p:nvSpPr>
            <p:cNvPr name="Freeform 8" id="8"/>
            <p:cNvSpPr/>
            <p:nvPr/>
          </p:nvSpPr>
          <p:spPr>
            <a:xfrm flipH="false" flipV="false" rot="0">
              <a:off x="0" y="0"/>
              <a:ext cx="1739812" cy="265360"/>
            </a:xfrm>
            <a:custGeom>
              <a:avLst/>
              <a:gdLst/>
              <a:ahLst/>
              <a:cxnLst/>
              <a:rect r="r" b="b" t="t" l="l"/>
              <a:pathLst>
                <a:path h="265360" w="1739812">
                  <a:moveTo>
                    <a:pt x="0" y="0"/>
                  </a:moveTo>
                  <a:lnTo>
                    <a:pt x="1739812" y="0"/>
                  </a:lnTo>
                  <a:lnTo>
                    <a:pt x="1739812" y="265360"/>
                  </a:lnTo>
                  <a:lnTo>
                    <a:pt x="0" y="265360"/>
                  </a:lnTo>
                  <a:close/>
                </a:path>
              </a:pathLst>
            </a:custGeom>
            <a:solidFill>
              <a:srgbClr val="303030"/>
            </a:solidFill>
          </p:spPr>
        </p:sp>
        <p:sp>
          <p:nvSpPr>
            <p:cNvPr name="TextBox 9" id="9"/>
            <p:cNvSpPr txBox="true"/>
            <p:nvPr/>
          </p:nvSpPr>
          <p:spPr>
            <a:xfrm>
              <a:off x="0" y="-76200"/>
              <a:ext cx="1739812" cy="34156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732547" y="3494872"/>
            <a:ext cx="1009032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Grooming Pattern</a:t>
            </a:r>
          </a:p>
        </p:txBody>
      </p:sp>
      <p:sp>
        <p:nvSpPr>
          <p:cNvPr name="TextBox 11" id="11"/>
          <p:cNvSpPr txBox="true"/>
          <p:nvPr/>
        </p:nvSpPr>
        <p:spPr>
          <a:xfrm rot="0">
            <a:off x="1480713" y="5057775"/>
            <a:ext cx="16143872" cy="778510"/>
          </a:xfrm>
          <a:prstGeom prst="rect">
            <a:avLst/>
          </a:prstGeom>
        </p:spPr>
        <p:txBody>
          <a:bodyPr anchor="t" rtlCol="false" tIns="0" lIns="0" bIns="0" rIns="0">
            <a:spAutoFit/>
          </a:bodyPr>
          <a:lstStyle/>
          <a:p>
            <a:pPr algn="l">
              <a:lnSpc>
                <a:spcPts val="6440"/>
              </a:lnSpc>
              <a:spcBef>
                <a:spcPct val="0"/>
              </a:spcBef>
            </a:pPr>
            <a:r>
              <a:rPr lang="en-US" b="true" sz="4600">
                <a:solidFill>
                  <a:srgbClr val="9D1BE3"/>
                </a:solidFill>
                <a:latin typeface="League Spartan"/>
                <a:ea typeface="League Spartan"/>
                <a:cs typeface="League Spartan"/>
                <a:sym typeface="League Spartan"/>
              </a:rPr>
              <a:t>FRIENDSHIP → TRUST → DEPENDENCE → CONTROL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30724" y="4605249"/>
            <a:ext cx="14507175" cy="25177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Step 1: </a:t>
            </a:r>
            <a:r>
              <a:rPr lang="en-US" sz="4249" b="true">
                <a:solidFill>
                  <a:srgbClr val="9D1BE3"/>
                </a:solidFill>
                <a:latin typeface="Roboto Bold"/>
                <a:ea typeface="Roboto Bold"/>
                <a:cs typeface="Roboto Bold"/>
                <a:sym typeface="Roboto Bold"/>
              </a:rPr>
              <a:t>Gain Trust</a:t>
            </a:r>
          </a:p>
          <a:p>
            <a:pPr algn="l">
              <a:lnSpc>
                <a:spcPts val="6799"/>
              </a:lnSpc>
            </a:pPr>
            <a:r>
              <a:rPr lang="en-US" sz="4249" b="true">
                <a:solidFill>
                  <a:srgbClr val="004F59"/>
                </a:solidFill>
                <a:latin typeface="Roboto Bold"/>
                <a:ea typeface="Roboto Bold"/>
                <a:cs typeface="Roboto Bold"/>
                <a:sym typeface="Roboto Bold"/>
              </a:rPr>
              <a:t>They try to become someone the young person trusts.</a:t>
            </a:r>
          </a:p>
          <a:p>
            <a:pPr algn="l">
              <a:lnSpc>
                <a:spcPts val="6799"/>
              </a:lnSpc>
            </a:pPr>
            <a:r>
              <a:rPr lang="en-US" sz="4249" b="true">
                <a:solidFill>
                  <a:srgbClr val="004F59"/>
                </a:solidFill>
                <a:latin typeface="Roboto Bold"/>
                <a:ea typeface="Roboto Bold"/>
                <a:cs typeface="Roboto Bold"/>
                <a:sym typeface="Roboto Bold"/>
              </a:rPr>
              <a:t> </a:t>
            </a:r>
          </a:p>
        </p:txBody>
      </p:sp>
      <p:sp>
        <p:nvSpPr>
          <p:cNvPr name="TextBox 5" id="5"/>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629079" y="3135059"/>
            <a:ext cx="9057501" cy="1007538"/>
            <a:chOff x="0" y="0"/>
            <a:chExt cx="2385515" cy="265360"/>
          </a:xfrm>
        </p:grpSpPr>
        <p:sp>
          <p:nvSpPr>
            <p:cNvPr name="Freeform 12" id="12"/>
            <p:cNvSpPr/>
            <p:nvPr/>
          </p:nvSpPr>
          <p:spPr>
            <a:xfrm flipH="false" flipV="false" rot="0">
              <a:off x="0" y="0"/>
              <a:ext cx="2385515" cy="265360"/>
            </a:xfrm>
            <a:custGeom>
              <a:avLst/>
              <a:gdLst/>
              <a:ahLst/>
              <a:cxnLst/>
              <a:rect r="r" b="b" t="t" l="l"/>
              <a:pathLst>
                <a:path h="265360" w="2385515">
                  <a:moveTo>
                    <a:pt x="0" y="0"/>
                  </a:moveTo>
                  <a:lnTo>
                    <a:pt x="2385515" y="0"/>
                  </a:lnTo>
                  <a:lnTo>
                    <a:pt x="2385515" y="265360"/>
                  </a:lnTo>
                  <a:lnTo>
                    <a:pt x="0" y="265360"/>
                  </a:lnTo>
                  <a:close/>
                </a:path>
              </a:pathLst>
            </a:custGeom>
            <a:solidFill>
              <a:srgbClr val="303030"/>
            </a:solidFill>
          </p:spPr>
        </p:sp>
        <p:sp>
          <p:nvSpPr>
            <p:cNvPr name="TextBox 13" id="13"/>
            <p:cNvSpPr txBox="true"/>
            <p:nvPr/>
          </p:nvSpPr>
          <p:spPr>
            <a:xfrm>
              <a:off x="0" y="-76200"/>
              <a:ext cx="2385515" cy="34156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890438" y="3205403"/>
            <a:ext cx="1009032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Groomers Often Follow Patterns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8" id="8"/>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730724" y="4605249"/>
            <a:ext cx="15124322" cy="337502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Step 2: </a:t>
            </a:r>
            <a:r>
              <a:rPr lang="en-US" sz="4249" b="true">
                <a:solidFill>
                  <a:srgbClr val="9D1BE3"/>
                </a:solidFill>
                <a:latin typeface="Roboto Bold"/>
                <a:ea typeface="Roboto Bold"/>
                <a:cs typeface="Roboto Bold"/>
                <a:sym typeface="Roboto Bold"/>
              </a:rPr>
              <a:t>Look for Needs</a:t>
            </a:r>
          </a:p>
          <a:p>
            <a:pPr algn="l">
              <a:lnSpc>
                <a:spcPts val="6799"/>
              </a:lnSpc>
            </a:pPr>
            <a:r>
              <a:rPr lang="en-US" sz="4249" b="true">
                <a:solidFill>
                  <a:srgbClr val="004F59"/>
                </a:solidFill>
                <a:latin typeface="Roboto Bold"/>
                <a:ea typeface="Roboto Bold"/>
                <a:cs typeface="Roboto Bold"/>
                <a:sym typeface="Roboto Bold"/>
              </a:rPr>
              <a:t>They look for struggles or needs they can take advantage of.</a:t>
            </a:r>
          </a:p>
          <a:p>
            <a:pPr algn="l">
              <a:lnSpc>
                <a:spcPts val="6799"/>
              </a:lnSpc>
            </a:pPr>
          </a:p>
          <a:p>
            <a:pPr algn="l">
              <a:lnSpc>
                <a:spcPts val="6799"/>
              </a:lnSpc>
            </a:pPr>
            <a:r>
              <a:rPr lang="en-US" sz="4249" b="true">
                <a:solidFill>
                  <a:srgbClr val="004F59"/>
                </a:solidFill>
                <a:latin typeface="Roboto Bold"/>
                <a:ea typeface="Roboto Bold"/>
                <a:cs typeface="Roboto Bold"/>
                <a:sym typeface="Roboto Bold"/>
              </a:rPr>
              <a:t> </a:t>
            </a:r>
          </a:p>
        </p:txBody>
      </p:sp>
      <p:grpSp>
        <p:nvGrpSpPr>
          <p:cNvPr name="Group 11" id="11"/>
          <p:cNvGrpSpPr/>
          <p:nvPr/>
        </p:nvGrpSpPr>
        <p:grpSpPr>
          <a:xfrm rot="0">
            <a:off x="1629079" y="3135059"/>
            <a:ext cx="9057501" cy="1007538"/>
            <a:chOff x="0" y="0"/>
            <a:chExt cx="2385515" cy="265360"/>
          </a:xfrm>
        </p:grpSpPr>
        <p:sp>
          <p:nvSpPr>
            <p:cNvPr name="Freeform 12" id="12"/>
            <p:cNvSpPr/>
            <p:nvPr/>
          </p:nvSpPr>
          <p:spPr>
            <a:xfrm flipH="false" flipV="false" rot="0">
              <a:off x="0" y="0"/>
              <a:ext cx="2385515" cy="265360"/>
            </a:xfrm>
            <a:custGeom>
              <a:avLst/>
              <a:gdLst/>
              <a:ahLst/>
              <a:cxnLst/>
              <a:rect r="r" b="b" t="t" l="l"/>
              <a:pathLst>
                <a:path h="265360" w="2385515">
                  <a:moveTo>
                    <a:pt x="0" y="0"/>
                  </a:moveTo>
                  <a:lnTo>
                    <a:pt x="2385515" y="0"/>
                  </a:lnTo>
                  <a:lnTo>
                    <a:pt x="2385515" y="265360"/>
                  </a:lnTo>
                  <a:lnTo>
                    <a:pt x="0" y="265360"/>
                  </a:lnTo>
                  <a:close/>
                </a:path>
              </a:pathLst>
            </a:custGeom>
            <a:solidFill>
              <a:srgbClr val="303030"/>
            </a:solidFill>
          </p:spPr>
        </p:sp>
        <p:sp>
          <p:nvSpPr>
            <p:cNvPr name="TextBox 13" id="13"/>
            <p:cNvSpPr txBox="true"/>
            <p:nvPr/>
          </p:nvSpPr>
          <p:spPr>
            <a:xfrm>
              <a:off x="0" y="-76200"/>
              <a:ext cx="2385515" cy="34156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890438" y="3205403"/>
            <a:ext cx="1009032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Groomers Often Follow Patterns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8" id="8"/>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730724" y="4605249"/>
            <a:ext cx="14507175" cy="337502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Step 3: </a:t>
            </a:r>
            <a:r>
              <a:rPr lang="en-US" sz="4249" b="true">
                <a:solidFill>
                  <a:srgbClr val="9D1BE3"/>
                </a:solidFill>
                <a:latin typeface="Roboto Bold"/>
                <a:ea typeface="Roboto Bold"/>
                <a:cs typeface="Roboto Bold"/>
                <a:sym typeface="Roboto Bold"/>
              </a:rPr>
              <a:t>Fulfill Needs</a:t>
            </a:r>
          </a:p>
          <a:p>
            <a:pPr algn="l">
              <a:lnSpc>
                <a:spcPts val="6799"/>
              </a:lnSpc>
            </a:pPr>
            <a:r>
              <a:rPr lang="en-US" sz="4249" b="true">
                <a:solidFill>
                  <a:srgbClr val="004F59"/>
                </a:solidFill>
                <a:latin typeface="Roboto Bold"/>
                <a:ea typeface="Roboto Bold"/>
                <a:cs typeface="Roboto Bold"/>
                <a:sym typeface="Roboto Bold"/>
              </a:rPr>
              <a:t>They provide attention, gifts, or support to make the young person rely on them.</a:t>
            </a:r>
          </a:p>
          <a:p>
            <a:pPr algn="l">
              <a:lnSpc>
                <a:spcPts val="6799"/>
              </a:lnSpc>
            </a:pPr>
            <a:r>
              <a:rPr lang="en-US" sz="4249" b="true">
                <a:solidFill>
                  <a:srgbClr val="004F59"/>
                </a:solidFill>
                <a:latin typeface="Roboto Bold"/>
                <a:ea typeface="Roboto Bold"/>
                <a:cs typeface="Roboto Bold"/>
                <a:sym typeface="Roboto Bold"/>
              </a:rPr>
              <a:t> </a:t>
            </a:r>
          </a:p>
        </p:txBody>
      </p:sp>
      <p:grpSp>
        <p:nvGrpSpPr>
          <p:cNvPr name="Group 11" id="11"/>
          <p:cNvGrpSpPr/>
          <p:nvPr/>
        </p:nvGrpSpPr>
        <p:grpSpPr>
          <a:xfrm rot="0">
            <a:off x="1629079" y="3135059"/>
            <a:ext cx="9057501" cy="1007538"/>
            <a:chOff x="0" y="0"/>
            <a:chExt cx="2385515" cy="265360"/>
          </a:xfrm>
        </p:grpSpPr>
        <p:sp>
          <p:nvSpPr>
            <p:cNvPr name="Freeform 12" id="12"/>
            <p:cNvSpPr/>
            <p:nvPr/>
          </p:nvSpPr>
          <p:spPr>
            <a:xfrm flipH="false" flipV="false" rot="0">
              <a:off x="0" y="0"/>
              <a:ext cx="2385515" cy="265360"/>
            </a:xfrm>
            <a:custGeom>
              <a:avLst/>
              <a:gdLst/>
              <a:ahLst/>
              <a:cxnLst/>
              <a:rect r="r" b="b" t="t" l="l"/>
              <a:pathLst>
                <a:path h="265360" w="2385515">
                  <a:moveTo>
                    <a:pt x="0" y="0"/>
                  </a:moveTo>
                  <a:lnTo>
                    <a:pt x="2385515" y="0"/>
                  </a:lnTo>
                  <a:lnTo>
                    <a:pt x="2385515" y="265360"/>
                  </a:lnTo>
                  <a:lnTo>
                    <a:pt x="0" y="265360"/>
                  </a:lnTo>
                  <a:close/>
                </a:path>
              </a:pathLst>
            </a:custGeom>
            <a:solidFill>
              <a:srgbClr val="303030"/>
            </a:solidFill>
          </p:spPr>
        </p:sp>
        <p:sp>
          <p:nvSpPr>
            <p:cNvPr name="TextBox 13" id="13"/>
            <p:cNvSpPr txBox="true"/>
            <p:nvPr/>
          </p:nvSpPr>
          <p:spPr>
            <a:xfrm>
              <a:off x="0" y="-76200"/>
              <a:ext cx="2385515" cy="34156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890438" y="3205403"/>
            <a:ext cx="1009032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Grooming Often Follow Patterns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8" id="8"/>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730724" y="4605249"/>
            <a:ext cx="14507175" cy="25177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Step 3: </a:t>
            </a:r>
            <a:r>
              <a:rPr lang="en-US" sz="4249" b="true">
                <a:solidFill>
                  <a:srgbClr val="9D1BE3"/>
                </a:solidFill>
                <a:latin typeface="Roboto Bold"/>
                <a:ea typeface="Roboto Bold"/>
                <a:cs typeface="Roboto Bold"/>
                <a:sym typeface="Roboto Bold"/>
              </a:rPr>
              <a:t>Control</a:t>
            </a:r>
          </a:p>
          <a:p>
            <a:pPr algn="l">
              <a:lnSpc>
                <a:spcPts val="6799"/>
              </a:lnSpc>
            </a:pPr>
            <a:r>
              <a:rPr lang="en-US" sz="4249" b="true">
                <a:solidFill>
                  <a:srgbClr val="004F59"/>
                </a:solidFill>
                <a:latin typeface="Roboto Bold"/>
                <a:ea typeface="Roboto Bold"/>
                <a:cs typeface="Roboto Bold"/>
                <a:sym typeface="Roboto Bold"/>
              </a:rPr>
              <a:t>They begin making demands, using pressure, threats, or secrets to control the young person.</a:t>
            </a:r>
          </a:p>
        </p:txBody>
      </p:sp>
      <p:grpSp>
        <p:nvGrpSpPr>
          <p:cNvPr name="Group 11" id="11"/>
          <p:cNvGrpSpPr/>
          <p:nvPr/>
        </p:nvGrpSpPr>
        <p:grpSpPr>
          <a:xfrm rot="0">
            <a:off x="1629079" y="3135059"/>
            <a:ext cx="9057501" cy="1007538"/>
            <a:chOff x="0" y="0"/>
            <a:chExt cx="2385515" cy="265360"/>
          </a:xfrm>
        </p:grpSpPr>
        <p:sp>
          <p:nvSpPr>
            <p:cNvPr name="Freeform 12" id="12"/>
            <p:cNvSpPr/>
            <p:nvPr/>
          </p:nvSpPr>
          <p:spPr>
            <a:xfrm flipH="false" flipV="false" rot="0">
              <a:off x="0" y="0"/>
              <a:ext cx="2385515" cy="265360"/>
            </a:xfrm>
            <a:custGeom>
              <a:avLst/>
              <a:gdLst/>
              <a:ahLst/>
              <a:cxnLst/>
              <a:rect r="r" b="b" t="t" l="l"/>
              <a:pathLst>
                <a:path h="265360" w="2385515">
                  <a:moveTo>
                    <a:pt x="0" y="0"/>
                  </a:moveTo>
                  <a:lnTo>
                    <a:pt x="2385515" y="0"/>
                  </a:lnTo>
                  <a:lnTo>
                    <a:pt x="2385515" y="265360"/>
                  </a:lnTo>
                  <a:lnTo>
                    <a:pt x="0" y="265360"/>
                  </a:lnTo>
                  <a:close/>
                </a:path>
              </a:pathLst>
            </a:custGeom>
            <a:solidFill>
              <a:srgbClr val="303030"/>
            </a:solidFill>
          </p:spPr>
        </p:sp>
        <p:sp>
          <p:nvSpPr>
            <p:cNvPr name="TextBox 13" id="13"/>
            <p:cNvSpPr txBox="true"/>
            <p:nvPr/>
          </p:nvSpPr>
          <p:spPr>
            <a:xfrm>
              <a:off x="0" y="-76200"/>
              <a:ext cx="2385515" cy="34156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890438" y="3205403"/>
            <a:ext cx="1009032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Grooming Often Follow Patterns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grpSp>
        <p:nvGrpSpPr>
          <p:cNvPr name="Group 8" id="8"/>
          <p:cNvGrpSpPr/>
          <p:nvPr/>
        </p:nvGrpSpPr>
        <p:grpSpPr>
          <a:xfrm rot="0">
            <a:off x="12427239" y="952594"/>
            <a:ext cx="4832061" cy="3534712"/>
            <a:chOff x="0" y="0"/>
            <a:chExt cx="1416320" cy="1036056"/>
          </a:xfrm>
        </p:grpSpPr>
        <p:sp>
          <p:nvSpPr>
            <p:cNvPr name="Freeform 9" id="9"/>
            <p:cNvSpPr/>
            <p:nvPr/>
          </p:nvSpPr>
          <p:spPr>
            <a:xfrm flipH="false" flipV="false" rot="0">
              <a:off x="0" y="0"/>
              <a:ext cx="1416320" cy="1036056"/>
            </a:xfrm>
            <a:custGeom>
              <a:avLst/>
              <a:gdLst/>
              <a:ahLst/>
              <a:cxnLst/>
              <a:rect r="r" b="b" t="t" l="l"/>
              <a:pathLst>
                <a:path h="1036056" w="1416320">
                  <a:moveTo>
                    <a:pt x="0" y="0"/>
                  </a:moveTo>
                  <a:lnTo>
                    <a:pt x="1416320" y="0"/>
                  </a:lnTo>
                  <a:lnTo>
                    <a:pt x="1416320" y="1036056"/>
                  </a:lnTo>
                  <a:lnTo>
                    <a:pt x="0" y="1036056"/>
                  </a:lnTo>
                  <a:close/>
                </a:path>
              </a:pathLst>
            </a:custGeom>
            <a:solidFill>
              <a:srgbClr val="FFFFFF"/>
            </a:solidFill>
          </p:spPr>
        </p:sp>
        <p:sp>
          <p:nvSpPr>
            <p:cNvPr name="TextBox 10" id="10"/>
            <p:cNvSpPr txBox="true"/>
            <p:nvPr/>
          </p:nvSpPr>
          <p:spPr>
            <a:xfrm>
              <a:off x="0" y="-9525"/>
              <a:ext cx="1416320" cy="1045581"/>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2624208" y="1152668"/>
            <a:ext cx="4422764" cy="2802385"/>
          </a:xfrm>
          <a:custGeom>
            <a:avLst/>
            <a:gdLst/>
            <a:ahLst/>
            <a:cxnLst/>
            <a:rect r="r" b="b" t="t" l="l"/>
            <a:pathLst>
              <a:path h="2802385" w="4422764">
                <a:moveTo>
                  <a:pt x="0" y="0"/>
                </a:moveTo>
                <a:lnTo>
                  <a:pt x="4422764" y="0"/>
                </a:lnTo>
                <a:lnTo>
                  <a:pt x="4422764" y="2802385"/>
                </a:lnTo>
                <a:lnTo>
                  <a:pt x="0" y="2802385"/>
                </a:lnTo>
                <a:lnTo>
                  <a:pt x="0" y="0"/>
                </a:lnTo>
                <a:close/>
              </a:path>
            </a:pathLst>
          </a:custGeom>
          <a:blipFill>
            <a:blip r:embed="rId6"/>
            <a:stretch>
              <a:fillRect l="-1926" t="0" r="-1926"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5" id="15"/>
          <p:cNvGrpSpPr/>
          <p:nvPr/>
        </p:nvGrpSpPr>
        <p:grpSpPr>
          <a:xfrm rot="0">
            <a:off x="1480713" y="4982632"/>
            <a:ext cx="10946526" cy="1681148"/>
            <a:chOff x="0" y="0"/>
            <a:chExt cx="2883036" cy="442771"/>
          </a:xfrm>
        </p:grpSpPr>
        <p:sp>
          <p:nvSpPr>
            <p:cNvPr name="Freeform 16" id="16"/>
            <p:cNvSpPr/>
            <p:nvPr/>
          </p:nvSpPr>
          <p:spPr>
            <a:xfrm flipH="false" flipV="false" rot="0">
              <a:off x="0" y="0"/>
              <a:ext cx="2883035" cy="442771"/>
            </a:xfrm>
            <a:custGeom>
              <a:avLst/>
              <a:gdLst/>
              <a:ahLst/>
              <a:cxnLst/>
              <a:rect r="r" b="b" t="t" l="l"/>
              <a:pathLst>
                <a:path h="442771" w="2883035">
                  <a:moveTo>
                    <a:pt x="0" y="0"/>
                  </a:moveTo>
                  <a:lnTo>
                    <a:pt x="2883035" y="0"/>
                  </a:lnTo>
                  <a:lnTo>
                    <a:pt x="2883035" y="442771"/>
                  </a:lnTo>
                  <a:lnTo>
                    <a:pt x="0" y="442771"/>
                  </a:lnTo>
                  <a:close/>
                </a:path>
              </a:pathLst>
            </a:custGeom>
            <a:solidFill>
              <a:srgbClr val="303030"/>
            </a:solidFill>
          </p:spPr>
        </p:sp>
        <p:sp>
          <p:nvSpPr>
            <p:cNvPr name="TextBox 17" id="17"/>
            <p:cNvSpPr txBox="true"/>
            <p:nvPr/>
          </p:nvSpPr>
          <p:spPr>
            <a:xfrm>
              <a:off x="0" y="-76200"/>
              <a:ext cx="2883036" cy="518971"/>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1896660" y="5360901"/>
            <a:ext cx="129466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do groomers work to gain trust?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8" id="8"/>
          <p:cNvSpPr txBox="true"/>
          <p:nvPr/>
        </p:nvSpPr>
        <p:spPr>
          <a:xfrm rot="0">
            <a:off x="2089218" y="5033270"/>
            <a:ext cx="13898798"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Once trusted, it is easier to determine a young person's </a:t>
            </a:r>
            <a:r>
              <a:rPr lang="en-US" sz="4249" b="true">
                <a:solidFill>
                  <a:srgbClr val="9D1BE3"/>
                </a:solidFill>
                <a:latin typeface="Roboto Bold"/>
                <a:ea typeface="Roboto Bold"/>
                <a:cs typeface="Roboto Bold"/>
                <a:sym typeface="Roboto Bold"/>
              </a:rPr>
              <a:t>needs or problems.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1" id="11"/>
          <p:cNvGrpSpPr/>
          <p:nvPr/>
        </p:nvGrpSpPr>
        <p:grpSpPr>
          <a:xfrm rot="0">
            <a:off x="1657975" y="3790990"/>
            <a:ext cx="8894996" cy="913494"/>
            <a:chOff x="0" y="0"/>
            <a:chExt cx="2342715" cy="240591"/>
          </a:xfrm>
        </p:grpSpPr>
        <p:sp>
          <p:nvSpPr>
            <p:cNvPr name="Freeform 12" id="12"/>
            <p:cNvSpPr/>
            <p:nvPr/>
          </p:nvSpPr>
          <p:spPr>
            <a:xfrm flipH="false" flipV="false" rot="0">
              <a:off x="0" y="0"/>
              <a:ext cx="2342715" cy="240591"/>
            </a:xfrm>
            <a:custGeom>
              <a:avLst/>
              <a:gdLst/>
              <a:ahLst/>
              <a:cxnLst/>
              <a:rect r="r" b="b" t="t" l="l"/>
              <a:pathLst>
                <a:path h="240591" w="2342715">
                  <a:moveTo>
                    <a:pt x="0" y="0"/>
                  </a:moveTo>
                  <a:lnTo>
                    <a:pt x="2342715" y="0"/>
                  </a:lnTo>
                  <a:lnTo>
                    <a:pt x="2342715" y="240591"/>
                  </a:lnTo>
                  <a:lnTo>
                    <a:pt x="0" y="240591"/>
                  </a:lnTo>
                  <a:close/>
                </a:path>
              </a:pathLst>
            </a:custGeom>
            <a:solidFill>
              <a:srgbClr val="303030"/>
            </a:solidFill>
          </p:spPr>
        </p:sp>
        <p:sp>
          <p:nvSpPr>
            <p:cNvPr name="TextBox 13" id="13"/>
            <p:cNvSpPr txBox="true"/>
            <p:nvPr/>
          </p:nvSpPr>
          <p:spPr>
            <a:xfrm>
              <a:off x="0" y="-76200"/>
              <a:ext cx="2342715" cy="316791"/>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89218" y="3814363"/>
            <a:ext cx="1001943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8" id="8"/>
          <p:cNvSpPr txBox="true"/>
          <p:nvPr/>
        </p:nvSpPr>
        <p:spPr>
          <a:xfrm rot="0">
            <a:off x="2089218" y="5033270"/>
            <a:ext cx="13898798"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It is more likely </a:t>
            </a:r>
            <a:r>
              <a:rPr lang="en-US" sz="4249" b="true">
                <a:solidFill>
                  <a:srgbClr val="9D1BE3"/>
                </a:solidFill>
                <a:latin typeface="Roboto Bold"/>
                <a:ea typeface="Roboto Bold"/>
                <a:cs typeface="Roboto Bold"/>
                <a:sym typeface="Roboto Bold"/>
              </a:rPr>
              <a:t>they will share</a:t>
            </a:r>
            <a:r>
              <a:rPr lang="en-US" sz="4249" b="true">
                <a:solidFill>
                  <a:srgbClr val="004F59"/>
                </a:solidFill>
                <a:latin typeface="Roboto Bold"/>
                <a:ea typeface="Roboto Bold"/>
                <a:cs typeface="Roboto Bold"/>
                <a:sym typeface="Roboto Bold"/>
              </a:rPr>
              <a:t> their personal problems.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1" id="11"/>
          <p:cNvGrpSpPr/>
          <p:nvPr/>
        </p:nvGrpSpPr>
        <p:grpSpPr>
          <a:xfrm rot="0">
            <a:off x="1657975" y="3790990"/>
            <a:ext cx="8894996" cy="913494"/>
            <a:chOff x="0" y="0"/>
            <a:chExt cx="2342715" cy="240591"/>
          </a:xfrm>
        </p:grpSpPr>
        <p:sp>
          <p:nvSpPr>
            <p:cNvPr name="Freeform 12" id="12"/>
            <p:cNvSpPr/>
            <p:nvPr/>
          </p:nvSpPr>
          <p:spPr>
            <a:xfrm flipH="false" flipV="false" rot="0">
              <a:off x="0" y="0"/>
              <a:ext cx="2342715" cy="240591"/>
            </a:xfrm>
            <a:custGeom>
              <a:avLst/>
              <a:gdLst/>
              <a:ahLst/>
              <a:cxnLst/>
              <a:rect r="r" b="b" t="t" l="l"/>
              <a:pathLst>
                <a:path h="240591" w="2342715">
                  <a:moveTo>
                    <a:pt x="0" y="0"/>
                  </a:moveTo>
                  <a:lnTo>
                    <a:pt x="2342715" y="0"/>
                  </a:lnTo>
                  <a:lnTo>
                    <a:pt x="2342715" y="240591"/>
                  </a:lnTo>
                  <a:lnTo>
                    <a:pt x="0" y="240591"/>
                  </a:lnTo>
                  <a:close/>
                </a:path>
              </a:pathLst>
            </a:custGeom>
            <a:solidFill>
              <a:srgbClr val="303030"/>
            </a:solidFill>
          </p:spPr>
        </p:sp>
        <p:sp>
          <p:nvSpPr>
            <p:cNvPr name="TextBox 13" id="13"/>
            <p:cNvSpPr txBox="true"/>
            <p:nvPr/>
          </p:nvSpPr>
          <p:spPr>
            <a:xfrm>
              <a:off x="0" y="-76200"/>
              <a:ext cx="2342715" cy="316791"/>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89218" y="3814363"/>
            <a:ext cx="1001943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8" id="8"/>
          <p:cNvSpPr txBox="true"/>
          <p:nvPr/>
        </p:nvSpPr>
        <p:spPr>
          <a:xfrm rot="0">
            <a:off x="2089218" y="5038725"/>
            <a:ext cx="15027207"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gain more </a:t>
            </a:r>
            <a:r>
              <a:rPr lang="en-US" sz="4249" b="true">
                <a:solidFill>
                  <a:srgbClr val="9D1BE3"/>
                </a:solidFill>
                <a:latin typeface="Roboto Bold"/>
                <a:ea typeface="Roboto Bold"/>
                <a:cs typeface="Roboto Bold"/>
                <a:sym typeface="Roboto Bold"/>
              </a:rPr>
              <a:t>influence </a:t>
            </a:r>
            <a:r>
              <a:rPr lang="en-US" sz="4249" b="true">
                <a:solidFill>
                  <a:srgbClr val="004F59"/>
                </a:solidFill>
                <a:latin typeface="Roboto Bold"/>
                <a:ea typeface="Roboto Bold"/>
                <a:cs typeface="Roboto Bold"/>
                <a:sym typeface="Roboto Bold"/>
              </a:rPr>
              <a:t>over a young person’s decisions.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1" id="11"/>
          <p:cNvGrpSpPr/>
          <p:nvPr/>
        </p:nvGrpSpPr>
        <p:grpSpPr>
          <a:xfrm rot="0">
            <a:off x="1657975" y="3790990"/>
            <a:ext cx="8894996" cy="913494"/>
            <a:chOff x="0" y="0"/>
            <a:chExt cx="2342715" cy="240591"/>
          </a:xfrm>
        </p:grpSpPr>
        <p:sp>
          <p:nvSpPr>
            <p:cNvPr name="Freeform 12" id="12"/>
            <p:cNvSpPr/>
            <p:nvPr/>
          </p:nvSpPr>
          <p:spPr>
            <a:xfrm flipH="false" flipV="false" rot="0">
              <a:off x="0" y="0"/>
              <a:ext cx="2342715" cy="240591"/>
            </a:xfrm>
            <a:custGeom>
              <a:avLst/>
              <a:gdLst/>
              <a:ahLst/>
              <a:cxnLst/>
              <a:rect r="r" b="b" t="t" l="l"/>
              <a:pathLst>
                <a:path h="240591" w="2342715">
                  <a:moveTo>
                    <a:pt x="0" y="0"/>
                  </a:moveTo>
                  <a:lnTo>
                    <a:pt x="2342715" y="0"/>
                  </a:lnTo>
                  <a:lnTo>
                    <a:pt x="2342715" y="240591"/>
                  </a:lnTo>
                  <a:lnTo>
                    <a:pt x="0" y="240591"/>
                  </a:lnTo>
                  <a:close/>
                </a:path>
              </a:pathLst>
            </a:custGeom>
            <a:solidFill>
              <a:srgbClr val="303030"/>
            </a:solidFill>
          </p:spPr>
        </p:sp>
        <p:sp>
          <p:nvSpPr>
            <p:cNvPr name="TextBox 13" id="13"/>
            <p:cNvSpPr txBox="true"/>
            <p:nvPr/>
          </p:nvSpPr>
          <p:spPr>
            <a:xfrm>
              <a:off x="0" y="-76200"/>
              <a:ext cx="2342715" cy="316791"/>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89218" y="3814363"/>
            <a:ext cx="1001943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8" id="8"/>
          <p:cNvSpPr txBox="true"/>
          <p:nvPr/>
        </p:nvSpPr>
        <p:spPr>
          <a:xfrm rot="0">
            <a:off x="2089218" y="5050475"/>
            <a:ext cx="15964936"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It is easier to cross personal </a:t>
            </a:r>
            <a:r>
              <a:rPr lang="en-US" sz="4249" b="true">
                <a:solidFill>
                  <a:srgbClr val="9D1BE3"/>
                </a:solidFill>
                <a:latin typeface="Roboto Bold"/>
                <a:ea typeface="Roboto Bold"/>
                <a:cs typeface="Roboto Bold"/>
                <a:sym typeface="Roboto Bold"/>
              </a:rPr>
              <a:t>boundaries.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1" id="11"/>
          <p:cNvGrpSpPr/>
          <p:nvPr/>
        </p:nvGrpSpPr>
        <p:grpSpPr>
          <a:xfrm rot="0">
            <a:off x="1657975" y="3790990"/>
            <a:ext cx="8894996" cy="913494"/>
            <a:chOff x="0" y="0"/>
            <a:chExt cx="2342715" cy="240591"/>
          </a:xfrm>
        </p:grpSpPr>
        <p:sp>
          <p:nvSpPr>
            <p:cNvPr name="Freeform 12" id="12"/>
            <p:cNvSpPr/>
            <p:nvPr/>
          </p:nvSpPr>
          <p:spPr>
            <a:xfrm flipH="false" flipV="false" rot="0">
              <a:off x="0" y="0"/>
              <a:ext cx="2342715" cy="240591"/>
            </a:xfrm>
            <a:custGeom>
              <a:avLst/>
              <a:gdLst/>
              <a:ahLst/>
              <a:cxnLst/>
              <a:rect r="r" b="b" t="t" l="l"/>
              <a:pathLst>
                <a:path h="240591" w="2342715">
                  <a:moveTo>
                    <a:pt x="0" y="0"/>
                  </a:moveTo>
                  <a:lnTo>
                    <a:pt x="2342715" y="0"/>
                  </a:lnTo>
                  <a:lnTo>
                    <a:pt x="2342715" y="240591"/>
                  </a:lnTo>
                  <a:lnTo>
                    <a:pt x="0" y="240591"/>
                  </a:lnTo>
                  <a:close/>
                </a:path>
              </a:pathLst>
            </a:custGeom>
            <a:solidFill>
              <a:srgbClr val="303030"/>
            </a:solidFill>
          </p:spPr>
        </p:sp>
        <p:sp>
          <p:nvSpPr>
            <p:cNvPr name="TextBox 13" id="13"/>
            <p:cNvSpPr txBox="true"/>
            <p:nvPr/>
          </p:nvSpPr>
          <p:spPr>
            <a:xfrm>
              <a:off x="0" y="-76200"/>
              <a:ext cx="2342715" cy="316791"/>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89218" y="3814363"/>
            <a:ext cx="1001943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8" id="8"/>
          <p:cNvSpPr txBox="true"/>
          <p:nvPr/>
        </p:nvSpPr>
        <p:spPr>
          <a:xfrm rot="0">
            <a:off x="2089218" y="5029200"/>
            <a:ext cx="15964936"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Trust reduces the chance a young person will </a:t>
            </a:r>
            <a:r>
              <a:rPr lang="en-US" sz="4249" b="true">
                <a:solidFill>
                  <a:srgbClr val="9D1BE3"/>
                </a:solidFill>
                <a:latin typeface="Roboto Bold"/>
                <a:ea typeface="Roboto Bold"/>
                <a:cs typeface="Roboto Bold"/>
                <a:sym typeface="Roboto Bold"/>
              </a:rPr>
              <a:t>say “no.”</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9531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name="Group 11" id="11"/>
          <p:cNvGrpSpPr/>
          <p:nvPr/>
        </p:nvGrpSpPr>
        <p:grpSpPr>
          <a:xfrm rot="0">
            <a:off x="1657975" y="3790990"/>
            <a:ext cx="8894996" cy="913494"/>
            <a:chOff x="0" y="0"/>
            <a:chExt cx="2342715" cy="240591"/>
          </a:xfrm>
        </p:grpSpPr>
        <p:sp>
          <p:nvSpPr>
            <p:cNvPr name="Freeform 12" id="12"/>
            <p:cNvSpPr/>
            <p:nvPr/>
          </p:nvSpPr>
          <p:spPr>
            <a:xfrm flipH="false" flipV="false" rot="0">
              <a:off x="0" y="0"/>
              <a:ext cx="2342715" cy="240591"/>
            </a:xfrm>
            <a:custGeom>
              <a:avLst/>
              <a:gdLst/>
              <a:ahLst/>
              <a:cxnLst/>
              <a:rect r="r" b="b" t="t" l="l"/>
              <a:pathLst>
                <a:path h="240591" w="2342715">
                  <a:moveTo>
                    <a:pt x="0" y="0"/>
                  </a:moveTo>
                  <a:lnTo>
                    <a:pt x="2342715" y="0"/>
                  </a:lnTo>
                  <a:lnTo>
                    <a:pt x="2342715" y="240591"/>
                  </a:lnTo>
                  <a:lnTo>
                    <a:pt x="0" y="240591"/>
                  </a:lnTo>
                  <a:close/>
                </a:path>
              </a:pathLst>
            </a:custGeom>
            <a:solidFill>
              <a:srgbClr val="303030"/>
            </a:solidFill>
          </p:spPr>
        </p:sp>
        <p:sp>
          <p:nvSpPr>
            <p:cNvPr name="TextBox 13" id="13"/>
            <p:cNvSpPr txBox="true"/>
            <p:nvPr/>
          </p:nvSpPr>
          <p:spPr>
            <a:xfrm>
              <a:off x="0" y="-76200"/>
              <a:ext cx="2342715" cy="316791"/>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89218" y="3814363"/>
            <a:ext cx="1001943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grpSp>
        <p:nvGrpSpPr>
          <p:cNvPr name="Group 5" id="5"/>
          <p:cNvGrpSpPr/>
          <p:nvPr/>
        </p:nvGrpSpPr>
        <p:grpSpPr>
          <a:xfrm rot="0">
            <a:off x="2661083" y="4506654"/>
            <a:ext cx="12668008" cy="2025443"/>
            <a:chOff x="0" y="0"/>
            <a:chExt cx="3336430" cy="533450"/>
          </a:xfrm>
        </p:grpSpPr>
        <p:sp>
          <p:nvSpPr>
            <p:cNvPr name="Freeform 6" id="6"/>
            <p:cNvSpPr/>
            <p:nvPr/>
          </p:nvSpPr>
          <p:spPr>
            <a:xfrm flipH="false" flipV="false" rot="0">
              <a:off x="0" y="0"/>
              <a:ext cx="3336430" cy="533450"/>
            </a:xfrm>
            <a:custGeom>
              <a:avLst/>
              <a:gdLst/>
              <a:ahLst/>
              <a:cxnLst/>
              <a:rect r="r" b="b" t="t" l="l"/>
              <a:pathLst>
                <a:path h="533450" w="3336430">
                  <a:moveTo>
                    <a:pt x="0" y="0"/>
                  </a:moveTo>
                  <a:lnTo>
                    <a:pt x="3336430" y="0"/>
                  </a:lnTo>
                  <a:lnTo>
                    <a:pt x="3336430" y="533450"/>
                  </a:lnTo>
                  <a:lnTo>
                    <a:pt x="0" y="533450"/>
                  </a:lnTo>
                  <a:close/>
                </a:path>
              </a:pathLst>
            </a:custGeom>
            <a:solidFill>
              <a:srgbClr val="303030"/>
            </a:solidFill>
          </p:spPr>
        </p:sp>
        <p:sp>
          <p:nvSpPr>
            <p:cNvPr name="TextBox 7" id="7"/>
            <p:cNvSpPr txBox="true"/>
            <p:nvPr/>
          </p:nvSpPr>
          <p:spPr>
            <a:xfrm>
              <a:off x="0" y="-9525"/>
              <a:ext cx="3336430" cy="542975"/>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3374517" y="4675085"/>
            <a:ext cx="1277496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 of victims said their trafficker gained their trust within one month?</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12%</a:t>
            </a:r>
          </a:p>
          <a:p>
            <a:pPr algn="l">
              <a:lnSpc>
                <a:spcPts val="6399"/>
              </a:lnSpc>
            </a:pPr>
            <a:r>
              <a:rPr lang="en-US" sz="3999" b="true">
                <a:solidFill>
                  <a:srgbClr val="FBFDFD"/>
                </a:solidFill>
                <a:latin typeface="Roboto Bold"/>
                <a:ea typeface="Roboto Bold"/>
                <a:cs typeface="Roboto Bold"/>
                <a:sym typeface="Roboto Bold"/>
              </a:rPr>
              <a:t>B) 22</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32%</a:t>
            </a:r>
          </a:p>
          <a:p>
            <a:pPr algn="l">
              <a:lnSpc>
                <a:spcPts val="6399"/>
              </a:lnSpc>
            </a:pPr>
            <a:r>
              <a:rPr lang="en-US" sz="3999" b="true">
                <a:solidFill>
                  <a:srgbClr val="FBFDFD"/>
                </a:solidFill>
                <a:latin typeface="Roboto Bold"/>
                <a:ea typeface="Roboto Bold"/>
                <a:cs typeface="Roboto Bold"/>
                <a:sym typeface="Roboto Bold"/>
              </a:rPr>
              <a:t>D) 42%</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6192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 of victims said their trafficker gained their trust within one month?</a:t>
            </a:r>
          </a:p>
          <a:p>
            <a:pPr algn="l">
              <a:lnSpc>
                <a:spcPts val="4200"/>
              </a:lnSpc>
            </a:pP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37404" y="4613411"/>
            <a:ext cx="1209628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42% </a:t>
            </a:r>
            <a:r>
              <a:rPr lang="en-US" sz="5499">
                <a:solidFill>
                  <a:srgbClr val="303030"/>
                </a:solidFill>
                <a:latin typeface="Roboto"/>
                <a:ea typeface="Roboto"/>
                <a:cs typeface="Roboto"/>
                <a:sym typeface="Roboto"/>
              </a:rPr>
              <a:t>of victims said their trafficker gained their trust within one month.</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553853" y="9319297"/>
            <a:ext cx="7140302"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Thorn (2018). Survivor Insights: The Role of Technology in Domestic Minor Sex Trafficking, pl. 27.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799019" y="4059665"/>
            <a:ext cx="9348389" cy="2233231"/>
            <a:chOff x="0" y="0"/>
            <a:chExt cx="2462127" cy="588176"/>
          </a:xfrm>
        </p:grpSpPr>
        <p:sp>
          <p:nvSpPr>
            <p:cNvPr name="Freeform 7" id="7"/>
            <p:cNvSpPr/>
            <p:nvPr/>
          </p:nvSpPr>
          <p:spPr>
            <a:xfrm flipH="false" flipV="false" rot="0">
              <a:off x="0" y="0"/>
              <a:ext cx="2462127" cy="588176"/>
            </a:xfrm>
            <a:custGeom>
              <a:avLst/>
              <a:gdLst/>
              <a:ahLst/>
              <a:cxnLst/>
              <a:rect r="r" b="b" t="t" l="l"/>
              <a:pathLst>
                <a:path h="588176" w="2462127">
                  <a:moveTo>
                    <a:pt x="0" y="0"/>
                  </a:moveTo>
                  <a:lnTo>
                    <a:pt x="2462127" y="0"/>
                  </a:lnTo>
                  <a:lnTo>
                    <a:pt x="2462127" y="588176"/>
                  </a:lnTo>
                  <a:lnTo>
                    <a:pt x="0" y="588176"/>
                  </a:lnTo>
                  <a:close/>
                </a:path>
              </a:pathLst>
            </a:custGeom>
            <a:solidFill>
              <a:srgbClr val="303030"/>
            </a:solidFill>
          </p:spPr>
        </p:sp>
        <p:sp>
          <p:nvSpPr>
            <p:cNvPr name="TextBox 8" id="8"/>
            <p:cNvSpPr txBox="true"/>
            <p:nvPr/>
          </p:nvSpPr>
          <p:spPr>
            <a:xfrm>
              <a:off x="0" y="-9525"/>
              <a:ext cx="2462127" cy="597701"/>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grpSp>
        <p:nvGrpSpPr>
          <p:cNvPr name="Group 12" id="12"/>
          <p:cNvGrpSpPr/>
          <p:nvPr/>
        </p:nvGrpSpPr>
        <p:grpSpPr>
          <a:xfrm rot="0">
            <a:off x="12388103" y="1433289"/>
            <a:ext cx="4034117" cy="5055614"/>
            <a:chOff x="0" y="0"/>
            <a:chExt cx="1062483" cy="1331520"/>
          </a:xfrm>
        </p:grpSpPr>
        <p:sp>
          <p:nvSpPr>
            <p:cNvPr name="Freeform 13" id="13"/>
            <p:cNvSpPr/>
            <p:nvPr/>
          </p:nvSpPr>
          <p:spPr>
            <a:xfrm flipH="false" flipV="false" rot="0">
              <a:off x="0" y="0"/>
              <a:ext cx="1062483" cy="1331520"/>
            </a:xfrm>
            <a:custGeom>
              <a:avLst/>
              <a:gdLst/>
              <a:ahLst/>
              <a:cxnLst/>
              <a:rect r="r" b="b" t="t" l="l"/>
              <a:pathLst>
                <a:path h="1331520" w="1062483">
                  <a:moveTo>
                    <a:pt x="0" y="0"/>
                  </a:moveTo>
                  <a:lnTo>
                    <a:pt x="1062483" y="0"/>
                  </a:lnTo>
                  <a:lnTo>
                    <a:pt x="1062483" y="1331520"/>
                  </a:lnTo>
                  <a:lnTo>
                    <a:pt x="0" y="1331520"/>
                  </a:lnTo>
                  <a:close/>
                </a:path>
              </a:pathLst>
            </a:custGeom>
            <a:solidFill>
              <a:srgbClr val="FFFFFF"/>
            </a:solidFill>
          </p:spPr>
        </p:sp>
        <p:sp>
          <p:nvSpPr>
            <p:cNvPr name="TextBox 14" id="14"/>
            <p:cNvSpPr txBox="true"/>
            <p:nvPr/>
          </p:nvSpPr>
          <p:spPr>
            <a:xfrm>
              <a:off x="0" y="-9525"/>
              <a:ext cx="1062483" cy="1341045"/>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2599927" y="1667758"/>
            <a:ext cx="3581533" cy="4543997"/>
          </a:xfrm>
          <a:custGeom>
            <a:avLst/>
            <a:gdLst/>
            <a:ahLst/>
            <a:cxnLst/>
            <a:rect r="r" b="b" t="t" l="l"/>
            <a:pathLst>
              <a:path h="4543997" w="3581533">
                <a:moveTo>
                  <a:pt x="0" y="0"/>
                </a:moveTo>
                <a:lnTo>
                  <a:pt x="3581533" y="0"/>
                </a:lnTo>
                <a:lnTo>
                  <a:pt x="3581533" y="4543997"/>
                </a:lnTo>
                <a:lnTo>
                  <a:pt x="0" y="4543997"/>
                </a:lnTo>
                <a:lnTo>
                  <a:pt x="0" y="0"/>
                </a:lnTo>
                <a:close/>
              </a:path>
            </a:pathLst>
          </a:custGeom>
          <a:blipFill>
            <a:blip r:embed="rId6"/>
            <a:stretch>
              <a:fillRect l="0" t="-16675" r="0" b="0"/>
            </a:stretch>
          </a:blipFill>
        </p:spPr>
      </p:sp>
      <p:sp>
        <p:nvSpPr>
          <p:cNvPr name="TextBox 16" id="16"/>
          <p:cNvSpPr txBox="true"/>
          <p:nvPr/>
        </p:nvSpPr>
        <p:spPr>
          <a:xfrm rot="0">
            <a:off x="945186" y="1250072"/>
            <a:ext cx="20509683"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HIDDEN IN PLAIN SIGHT</a:t>
            </a:r>
          </a:p>
        </p:txBody>
      </p:sp>
      <p:sp>
        <p:nvSpPr>
          <p:cNvPr name="TextBox 17" id="17"/>
          <p:cNvSpPr txBox="true"/>
          <p:nvPr/>
        </p:nvSpPr>
        <p:spPr>
          <a:xfrm rot="0">
            <a:off x="2311594" y="4352173"/>
            <a:ext cx="930832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groomers be “hidden in plain sight”? </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87065" y="4691354"/>
            <a:ext cx="16065462"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can appear as </a:t>
            </a:r>
            <a:r>
              <a:rPr lang="en-US" sz="4249" b="true">
                <a:solidFill>
                  <a:srgbClr val="9D1BE3"/>
                </a:solidFill>
                <a:latin typeface="Roboto Bold"/>
                <a:ea typeface="Roboto Bold"/>
                <a:cs typeface="Roboto Bold"/>
                <a:sym typeface="Roboto Bold"/>
              </a:rPr>
              <a:t>trustworthy adults or friends.</a:t>
            </a:r>
          </a:p>
        </p:txBody>
      </p:sp>
      <p:sp>
        <p:nvSpPr>
          <p:cNvPr name="TextBox 5" id="5"/>
          <p:cNvSpPr txBox="true"/>
          <p:nvPr/>
        </p:nvSpPr>
        <p:spPr>
          <a:xfrm rot="0">
            <a:off x="945186" y="1250072"/>
            <a:ext cx="11149083"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447543" y="3295831"/>
            <a:ext cx="9390006" cy="913596"/>
            <a:chOff x="0" y="0"/>
            <a:chExt cx="2473088" cy="240618"/>
          </a:xfrm>
        </p:grpSpPr>
        <p:sp>
          <p:nvSpPr>
            <p:cNvPr name="Freeform 9" id="9"/>
            <p:cNvSpPr/>
            <p:nvPr/>
          </p:nvSpPr>
          <p:spPr>
            <a:xfrm flipH="false" flipV="false" rot="0">
              <a:off x="0" y="0"/>
              <a:ext cx="2473088" cy="240618"/>
            </a:xfrm>
            <a:custGeom>
              <a:avLst/>
              <a:gdLst/>
              <a:ahLst/>
              <a:cxnLst/>
              <a:rect r="r" b="b" t="t" l="l"/>
              <a:pathLst>
                <a:path h="240618" w="2473088">
                  <a:moveTo>
                    <a:pt x="0" y="0"/>
                  </a:moveTo>
                  <a:lnTo>
                    <a:pt x="2473088" y="0"/>
                  </a:lnTo>
                  <a:lnTo>
                    <a:pt x="2473088" y="240618"/>
                  </a:lnTo>
                  <a:lnTo>
                    <a:pt x="0" y="240618"/>
                  </a:lnTo>
                  <a:close/>
                </a:path>
              </a:pathLst>
            </a:custGeom>
            <a:solidFill>
              <a:srgbClr val="303030"/>
            </a:solidFill>
          </p:spPr>
        </p:sp>
        <p:sp>
          <p:nvSpPr>
            <p:cNvPr name="TextBox 10" id="10"/>
            <p:cNvSpPr txBox="true"/>
            <p:nvPr/>
          </p:nvSpPr>
          <p:spPr>
            <a:xfrm>
              <a:off x="0" y="-76200"/>
              <a:ext cx="2473088" cy="316818"/>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065" y="3319204"/>
            <a:ext cx="905048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87065" y="4691354"/>
            <a:ext cx="16065462"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may hold </a:t>
            </a:r>
            <a:r>
              <a:rPr lang="en-US" sz="4249" b="true">
                <a:solidFill>
                  <a:srgbClr val="9D1BE3"/>
                </a:solidFill>
                <a:latin typeface="Roboto Bold"/>
                <a:ea typeface="Roboto Bold"/>
                <a:cs typeface="Roboto Bold"/>
                <a:sym typeface="Roboto Bold"/>
              </a:rPr>
              <a:t>positions of authority.</a:t>
            </a:r>
          </a:p>
        </p:txBody>
      </p:sp>
      <p:sp>
        <p:nvSpPr>
          <p:cNvPr name="TextBox 5" id="5"/>
          <p:cNvSpPr txBox="true"/>
          <p:nvPr/>
        </p:nvSpPr>
        <p:spPr>
          <a:xfrm rot="0">
            <a:off x="945186" y="1250072"/>
            <a:ext cx="11149083"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447543" y="3295831"/>
            <a:ext cx="9390006" cy="913596"/>
            <a:chOff x="0" y="0"/>
            <a:chExt cx="2473088" cy="240618"/>
          </a:xfrm>
        </p:grpSpPr>
        <p:sp>
          <p:nvSpPr>
            <p:cNvPr name="Freeform 9" id="9"/>
            <p:cNvSpPr/>
            <p:nvPr/>
          </p:nvSpPr>
          <p:spPr>
            <a:xfrm flipH="false" flipV="false" rot="0">
              <a:off x="0" y="0"/>
              <a:ext cx="2473088" cy="240618"/>
            </a:xfrm>
            <a:custGeom>
              <a:avLst/>
              <a:gdLst/>
              <a:ahLst/>
              <a:cxnLst/>
              <a:rect r="r" b="b" t="t" l="l"/>
              <a:pathLst>
                <a:path h="240618" w="2473088">
                  <a:moveTo>
                    <a:pt x="0" y="0"/>
                  </a:moveTo>
                  <a:lnTo>
                    <a:pt x="2473088" y="0"/>
                  </a:lnTo>
                  <a:lnTo>
                    <a:pt x="2473088" y="240618"/>
                  </a:lnTo>
                  <a:lnTo>
                    <a:pt x="0" y="240618"/>
                  </a:lnTo>
                  <a:close/>
                </a:path>
              </a:pathLst>
            </a:custGeom>
            <a:solidFill>
              <a:srgbClr val="303030"/>
            </a:solidFill>
          </p:spPr>
        </p:sp>
        <p:sp>
          <p:nvSpPr>
            <p:cNvPr name="TextBox 10" id="10"/>
            <p:cNvSpPr txBox="true"/>
            <p:nvPr/>
          </p:nvSpPr>
          <p:spPr>
            <a:xfrm>
              <a:off x="0" y="-76200"/>
              <a:ext cx="2473088" cy="316818"/>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065" y="3319204"/>
            <a:ext cx="905048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87065" y="4691354"/>
            <a:ext cx="16065462"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often </a:t>
            </a:r>
            <a:r>
              <a:rPr lang="en-US" sz="4249" b="true">
                <a:solidFill>
                  <a:srgbClr val="9D1BE3"/>
                </a:solidFill>
                <a:latin typeface="Roboto Bold"/>
                <a:ea typeface="Roboto Bold"/>
                <a:cs typeface="Roboto Bold"/>
                <a:sym typeface="Roboto Bold"/>
              </a:rPr>
              <a:t>already know the young person</a:t>
            </a:r>
            <a:r>
              <a:rPr lang="en-US" sz="4249" b="true">
                <a:solidFill>
                  <a:srgbClr val="004F59"/>
                </a:solidFill>
                <a:latin typeface="Roboto Bold"/>
                <a:ea typeface="Roboto Bold"/>
                <a:cs typeface="Roboto Bold"/>
                <a:sym typeface="Roboto Bold"/>
              </a:rPr>
              <a:t> they target.</a:t>
            </a:r>
          </a:p>
        </p:txBody>
      </p:sp>
      <p:sp>
        <p:nvSpPr>
          <p:cNvPr name="TextBox 5" id="5"/>
          <p:cNvSpPr txBox="true"/>
          <p:nvPr/>
        </p:nvSpPr>
        <p:spPr>
          <a:xfrm rot="0">
            <a:off x="945186" y="1250072"/>
            <a:ext cx="11149083"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447543" y="3295831"/>
            <a:ext cx="9390006" cy="913596"/>
            <a:chOff x="0" y="0"/>
            <a:chExt cx="2473088" cy="240618"/>
          </a:xfrm>
        </p:grpSpPr>
        <p:sp>
          <p:nvSpPr>
            <p:cNvPr name="Freeform 9" id="9"/>
            <p:cNvSpPr/>
            <p:nvPr/>
          </p:nvSpPr>
          <p:spPr>
            <a:xfrm flipH="false" flipV="false" rot="0">
              <a:off x="0" y="0"/>
              <a:ext cx="2473088" cy="240618"/>
            </a:xfrm>
            <a:custGeom>
              <a:avLst/>
              <a:gdLst/>
              <a:ahLst/>
              <a:cxnLst/>
              <a:rect r="r" b="b" t="t" l="l"/>
              <a:pathLst>
                <a:path h="240618" w="2473088">
                  <a:moveTo>
                    <a:pt x="0" y="0"/>
                  </a:moveTo>
                  <a:lnTo>
                    <a:pt x="2473088" y="0"/>
                  </a:lnTo>
                  <a:lnTo>
                    <a:pt x="2473088" y="240618"/>
                  </a:lnTo>
                  <a:lnTo>
                    <a:pt x="0" y="240618"/>
                  </a:lnTo>
                  <a:close/>
                </a:path>
              </a:pathLst>
            </a:custGeom>
            <a:solidFill>
              <a:srgbClr val="303030"/>
            </a:solidFill>
          </p:spPr>
        </p:sp>
        <p:sp>
          <p:nvSpPr>
            <p:cNvPr name="TextBox 10" id="10"/>
            <p:cNvSpPr txBox="true"/>
            <p:nvPr/>
          </p:nvSpPr>
          <p:spPr>
            <a:xfrm>
              <a:off x="0" y="-76200"/>
              <a:ext cx="2473088" cy="316818"/>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065" y="3319204"/>
            <a:ext cx="905048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87065" y="4691354"/>
            <a:ext cx="16065462"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can earn the </a:t>
            </a:r>
            <a:r>
              <a:rPr lang="en-US" sz="4249" b="true">
                <a:solidFill>
                  <a:srgbClr val="9D1BE3"/>
                </a:solidFill>
                <a:latin typeface="Roboto Bold"/>
                <a:ea typeface="Roboto Bold"/>
                <a:cs typeface="Roboto Bold"/>
                <a:sym typeface="Roboto Bold"/>
              </a:rPr>
              <a:t>trust of parents and other adults.</a:t>
            </a:r>
          </a:p>
        </p:txBody>
      </p:sp>
      <p:sp>
        <p:nvSpPr>
          <p:cNvPr name="TextBox 5" id="5"/>
          <p:cNvSpPr txBox="true"/>
          <p:nvPr/>
        </p:nvSpPr>
        <p:spPr>
          <a:xfrm rot="0">
            <a:off x="945186" y="1250072"/>
            <a:ext cx="11149083"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447543" y="3295831"/>
            <a:ext cx="9390006" cy="913596"/>
            <a:chOff x="0" y="0"/>
            <a:chExt cx="2473088" cy="240618"/>
          </a:xfrm>
        </p:grpSpPr>
        <p:sp>
          <p:nvSpPr>
            <p:cNvPr name="Freeform 9" id="9"/>
            <p:cNvSpPr/>
            <p:nvPr/>
          </p:nvSpPr>
          <p:spPr>
            <a:xfrm flipH="false" flipV="false" rot="0">
              <a:off x="0" y="0"/>
              <a:ext cx="2473088" cy="240618"/>
            </a:xfrm>
            <a:custGeom>
              <a:avLst/>
              <a:gdLst/>
              <a:ahLst/>
              <a:cxnLst/>
              <a:rect r="r" b="b" t="t" l="l"/>
              <a:pathLst>
                <a:path h="240618" w="2473088">
                  <a:moveTo>
                    <a:pt x="0" y="0"/>
                  </a:moveTo>
                  <a:lnTo>
                    <a:pt x="2473088" y="0"/>
                  </a:lnTo>
                  <a:lnTo>
                    <a:pt x="2473088" y="240618"/>
                  </a:lnTo>
                  <a:lnTo>
                    <a:pt x="0" y="240618"/>
                  </a:lnTo>
                  <a:close/>
                </a:path>
              </a:pathLst>
            </a:custGeom>
            <a:solidFill>
              <a:srgbClr val="303030"/>
            </a:solidFill>
          </p:spPr>
        </p:sp>
        <p:sp>
          <p:nvSpPr>
            <p:cNvPr name="TextBox 10" id="10"/>
            <p:cNvSpPr txBox="true"/>
            <p:nvPr/>
          </p:nvSpPr>
          <p:spPr>
            <a:xfrm>
              <a:off x="0" y="-76200"/>
              <a:ext cx="2473088" cy="316818"/>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065" y="3319204"/>
            <a:ext cx="905048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87065" y="4691354"/>
            <a:ext cx="16065462" cy="73025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Groomers can </a:t>
            </a:r>
            <a:r>
              <a:rPr lang="en-US" sz="4249" b="true">
                <a:solidFill>
                  <a:srgbClr val="9D1BE3"/>
                </a:solidFill>
                <a:latin typeface="Roboto Bold"/>
                <a:ea typeface="Roboto Bold"/>
                <a:cs typeface="Roboto Bold"/>
                <a:sym typeface="Roboto Bold"/>
              </a:rPr>
              <a:t>fool everyone, </a:t>
            </a:r>
            <a:r>
              <a:rPr lang="en-US" sz="4249" b="true">
                <a:solidFill>
                  <a:srgbClr val="004F59"/>
                </a:solidFill>
                <a:latin typeface="Roboto Bold"/>
                <a:ea typeface="Roboto Bold"/>
                <a:cs typeface="Roboto Bold"/>
                <a:sym typeface="Roboto Bold"/>
              </a:rPr>
              <a:t>even an entire community.</a:t>
            </a:r>
          </a:p>
        </p:txBody>
      </p:sp>
      <p:sp>
        <p:nvSpPr>
          <p:cNvPr name="TextBox 5" id="5"/>
          <p:cNvSpPr txBox="true"/>
          <p:nvPr/>
        </p:nvSpPr>
        <p:spPr>
          <a:xfrm rot="0">
            <a:off x="945186" y="1250072"/>
            <a:ext cx="11149083"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447543" y="3295831"/>
            <a:ext cx="9390006" cy="913596"/>
            <a:chOff x="0" y="0"/>
            <a:chExt cx="2473088" cy="240618"/>
          </a:xfrm>
        </p:grpSpPr>
        <p:sp>
          <p:nvSpPr>
            <p:cNvPr name="Freeform 9" id="9"/>
            <p:cNvSpPr/>
            <p:nvPr/>
          </p:nvSpPr>
          <p:spPr>
            <a:xfrm flipH="false" flipV="false" rot="0">
              <a:off x="0" y="0"/>
              <a:ext cx="2473088" cy="240618"/>
            </a:xfrm>
            <a:custGeom>
              <a:avLst/>
              <a:gdLst/>
              <a:ahLst/>
              <a:cxnLst/>
              <a:rect r="r" b="b" t="t" l="l"/>
              <a:pathLst>
                <a:path h="240618" w="2473088">
                  <a:moveTo>
                    <a:pt x="0" y="0"/>
                  </a:moveTo>
                  <a:lnTo>
                    <a:pt x="2473088" y="0"/>
                  </a:lnTo>
                  <a:lnTo>
                    <a:pt x="2473088" y="240618"/>
                  </a:lnTo>
                  <a:lnTo>
                    <a:pt x="0" y="240618"/>
                  </a:lnTo>
                  <a:close/>
                </a:path>
              </a:pathLst>
            </a:custGeom>
            <a:solidFill>
              <a:srgbClr val="303030"/>
            </a:solidFill>
          </p:spPr>
        </p:sp>
        <p:sp>
          <p:nvSpPr>
            <p:cNvPr name="TextBox 10" id="10"/>
            <p:cNvSpPr txBox="true"/>
            <p:nvPr/>
          </p:nvSpPr>
          <p:spPr>
            <a:xfrm>
              <a:off x="0" y="-76200"/>
              <a:ext cx="2473088" cy="316818"/>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065" y="3319204"/>
            <a:ext cx="905048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661083" y="4760223"/>
            <a:ext cx="13093533" cy="1867052"/>
            <a:chOff x="0" y="0"/>
            <a:chExt cx="3448503" cy="491734"/>
          </a:xfrm>
        </p:grpSpPr>
        <p:sp>
          <p:nvSpPr>
            <p:cNvPr name="Freeform 8" id="8"/>
            <p:cNvSpPr/>
            <p:nvPr/>
          </p:nvSpPr>
          <p:spPr>
            <a:xfrm flipH="false" flipV="false" rot="0">
              <a:off x="0" y="0"/>
              <a:ext cx="3448503" cy="491734"/>
            </a:xfrm>
            <a:custGeom>
              <a:avLst/>
              <a:gdLst/>
              <a:ahLst/>
              <a:cxnLst/>
              <a:rect r="r" b="b" t="t" l="l"/>
              <a:pathLst>
                <a:path h="491734" w="3448503">
                  <a:moveTo>
                    <a:pt x="0" y="0"/>
                  </a:moveTo>
                  <a:lnTo>
                    <a:pt x="3448503" y="0"/>
                  </a:lnTo>
                  <a:lnTo>
                    <a:pt x="3448503" y="491734"/>
                  </a:lnTo>
                  <a:lnTo>
                    <a:pt x="0" y="491734"/>
                  </a:lnTo>
                  <a:close/>
                </a:path>
              </a:pathLst>
            </a:custGeom>
            <a:solidFill>
              <a:srgbClr val="303030"/>
            </a:solidFill>
          </p:spPr>
        </p:sp>
        <p:sp>
          <p:nvSpPr>
            <p:cNvPr name="TextBox 9" id="9"/>
            <p:cNvSpPr txBox="true"/>
            <p:nvPr/>
          </p:nvSpPr>
          <p:spPr>
            <a:xfrm>
              <a:off x="0" y="-9525"/>
              <a:ext cx="3448503" cy="50125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3243693" y="5260361"/>
            <a:ext cx="127274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roles or positions might a groomer hold?</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38711" y="3318789"/>
            <a:ext cx="5137962" cy="1006263"/>
            <a:chOff x="0" y="0"/>
            <a:chExt cx="1353208" cy="265024"/>
          </a:xfrm>
        </p:grpSpPr>
        <p:sp>
          <p:nvSpPr>
            <p:cNvPr name="Freeform 11" id="11"/>
            <p:cNvSpPr/>
            <p:nvPr/>
          </p:nvSpPr>
          <p:spPr>
            <a:xfrm flipH="false" flipV="false" rot="0">
              <a:off x="0" y="0"/>
              <a:ext cx="1353208" cy="265024"/>
            </a:xfrm>
            <a:custGeom>
              <a:avLst/>
              <a:gdLst/>
              <a:ahLst/>
              <a:cxnLst/>
              <a:rect r="r" b="b" t="t" l="l"/>
              <a:pathLst>
                <a:path h="265024" w="1353208">
                  <a:moveTo>
                    <a:pt x="0" y="0"/>
                  </a:moveTo>
                  <a:lnTo>
                    <a:pt x="1353208" y="0"/>
                  </a:lnTo>
                  <a:lnTo>
                    <a:pt x="1353208" y="265024"/>
                  </a:lnTo>
                  <a:lnTo>
                    <a:pt x="0" y="265024"/>
                  </a:lnTo>
                  <a:close/>
                </a:path>
              </a:pathLst>
            </a:custGeom>
            <a:solidFill>
              <a:srgbClr val="303030"/>
            </a:solidFill>
          </p:spPr>
        </p:sp>
        <p:sp>
          <p:nvSpPr>
            <p:cNvPr name="TextBox 12" id="12"/>
            <p:cNvSpPr txBox="true"/>
            <p:nvPr/>
          </p:nvSpPr>
          <p:spPr>
            <a:xfrm>
              <a:off x="0" y="-76200"/>
              <a:ext cx="1353208"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69954" y="3415676"/>
            <a:ext cx="4706720"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Family Members</a:t>
            </a:r>
          </a:p>
        </p:txBody>
      </p:sp>
      <p:sp>
        <p:nvSpPr>
          <p:cNvPr name="TextBox 14" id="14"/>
          <p:cNvSpPr txBox="true"/>
          <p:nvPr/>
        </p:nvSpPr>
        <p:spPr>
          <a:xfrm rot="0">
            <a:off x="1638711" y="4606434"/>
            <a:ext cx="14599188"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Parent, Stepparent, Foster Parent</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Aunt or Uncle, Grandparent, Sibling</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Other Relative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638711" y="4587359"/>
            <a:ext cx="5302681"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Teacher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Coach</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Counselor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School Staff</a:t>
            </a:r>
          </a:p>
        </p:txBody>
      </p:sp>
      <p:grpSp>
        <p:nvGrpSpPr>
          <p:cNvPr name="Group 11" id="11"/>
          <p:cNvGrpSpPr/>
          <p:nvPr/>
        </p:nvGrpSpPr>
        <p:grpSpPr>
          <a:xfrm rot="0">
            <a:off x="1638711" y="3321565"/>
            <a:ext cx="10372571" cy="977366"/>
            <a:chOff x="0" y="0"/>
            <a:chExt cx="2731871" cy="257413"/>
          </a:xfrm>
        </p:grpSpPr>
        <p:sp>
          <p:nvSpPr>
            <p:cNvPr name="Freeform 12" id="12"/>
            <p:cNvSpPr/>
            <p:nvPr/>
          </p:nvSpPr>
          <p:spPr>
            <a:xfrm flipH="false" flipV="false" rot="0">
              <a:off x="0" y="0"/>
              <a:ext cx="2731871" cy="257413"/>
            </a:xfrm>
            <a:custGeom>
              <a:avLst/>
              <a:gdLst/>
              <a:ahLst/>
              <a:cxnLst/>
              <a:rect r="r" b="b" t="t" l="l"/>
              <a:pathLst>
                <a:path h="257413" w="2731871">
                  <a:moveTo>
                    <a:pt x="0" y="0"/>
                  </a:moveTo>
                  <a:lnTo>
                    <a:pt x="2731871" y="0"/>
                  </a:lnTo>
                  <a:lnTo>
                    <a:pt x="2731871" y="257413"/>
                  </a:lnTo>
                  <a:lnTo>
                    <a:pt x="0" y="257413"/>
                  </a:lnTo>
                  <a:close/>
                </a:path>
              </a:pathLst>
            </a:custGeom>
            <a:solidFill>
              <a:srgbClr val="303030"/>
            </a:solidFill>
          </p:spPr>
        </p:sp>
        <p:sp>
          <p:nvSpPr>
            <p:cNvPr name="TextBox 13" id="13"/>
            <p:cNvSpPr txBox="true"/>
            <p:nvPr/>
          </p:nvSpPr>
          <p:spPr>
            <a:xfrm>
              <a:off x="0" y="-76200"/>
              <a:ext cx="2731871" cy="33361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365" y="3376823"/>
            <a:ext cx="1038858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Trusted Adult or Community Member</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638711" y="4587359"/>
            <a:ext cx="5302681"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Teacher</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Coach</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Counselor</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School Staff</a:t>
            </a:r>
          </a:p>
        </p:txBody>
      </p:sp>
      <p:sp>
        <p:nvSpPr>
          <p:cNvPr name="TextBox 11" id="11"/>
          <p:cNvSpPr txBox="true"/>
          <p:nvPr/>
        </p:nvSpPr>
        <p:spPr>
          <a:xfrm rot="0">
            <a:off x="6134545" y="4587359"/>
            <a:ext cx="6344389"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Religious Leader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Employer or Boss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Police Officer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Doctor / Dentist</a:t>
            </a:r>
          </a:p>
        </p:txBody>
      </p:sp>
      <p:grpSp>
        <p:nvGrpSpPr>
          <p:cNvPr name="Group 12" id="12"/>
          <p:cNvGrpSpPr/>
          <p:nvPr/>
        </p:nvGrpSpPr>
        <p:grpSpPr>
          <a:xfrm rot="0">
            <a:off x="1638711" y="3321565"/>
            <a:ext cx="10372571" cy="977366"/>
            <a:chOff x="0" y="0"/>
            <a:chExt cx="2731871" cy="257413"/>
          </a:xfrm>
        </p:grpSpPr>
        <p:sp>
          <p:nvSpPr>
            <p:cNvPr name="Freeform 13" id="13"/>
            <p:cNvSpPr/>
            <p:nvPr/>
          </p:nvSpPr>
          <p:spPr>
            <a:xfrm flipH="false" flipV="false" rot="0">
              <a:off x="0" y="0"/>
              <a:ext cx="2731871" cy="257413"/>
            </a:xfrm>
            <a:custGeom>
              <a:avLst/>
              <a:gdLst/>
              <a:ahLst/>
              <a:cxnLst/>
              <a:rect r="r" b="b" t="t" l="l"/>
              <a:pathLst>
                <a:path h="257413" w="2731871">
                  <a:moveTo>
                    <a:pt x="0" y="0"/>
                  </a:moveTo>
                  <a:lnTo>
                    <a:pt x="2731871" y="0"/>
                  </a:lnTo>
                  <a:lnTo>
                    <a:pt x="2731871" y="257413"/>
                  </a:lnTo>
                  <a:lnTo>
                    <a:pt x="0" y="257413"/>
                  </a:lnTo>
                  <a:close/>
                </a:path>
              </a:pathLst>
            </a:custGeom>
            <a:solidFill>
              <a:srgbClr val="303030"/>
            </a:solidFill>
          </p:spPr>
        </p:sp>
        <p:sp>
          <p:nvSpPr>
            <p:cNvPr name="TextBox 14" id="14"/>
            <p:cNvSpPr txBox="true"/>
            <p:nvPr/>
          </p:nvSpPr>
          <p:spPr>
            <a:xfrm>
              <a:off x="0" y="-76200"/>
              <a:ext cx="2731871" cy="333613"/>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021365" y="3376823"/>
            <a:ext cx="1038858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Trusted Adult or Community Member</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29079" y="3324414"/>
            <a:ext cx="7932796" cy="1006263"/>
            <a:chOff x="0" y="0"/>
            <a:chExt cx="2089296" cy="265024"/>
          </a:xfrm>
        </p:grpSpPr>
        <p:sp>
          <p:nvSpPr>
            <p:cNvPr name="Freeform 11" id="11"/>
            <p:cNvSpPr/>
            <p:nvPr/>
          </p:nvSpPr>
          <p:spPr>
            <a:xfrm flipH="false" flipV="false" rot="0">
              <a:off x="0" y="0"/>
              <a:ext cx="2089296" cy="265024"/>
            </a:xfrm>
            <a:custGeom>
              <a:avLst/>
              <a:gdLst/>
              <a:ahLst/>
              <a:cxnLst/>
              <a:rect r="r" b="b" t="t" l="l"/>
              <a:pathLst>
                <a:path h="265024" w="2089296">
                  <a:moveTo>
                    <a:pt x="0" y="0"/>
                  </a:moveTo>
                  <a:lnTo>
                    <a:pt x="2089296" y="0"/>
                  </a:lnTo>
                  <a:lnTo>
                    <a:pt x="2089296" y="265024"/>
                  </a:lnTo>
                  <a:lnTo>
                    <a:pt x="0" y="265024"/>
                  </a:lnTo>
                  <a:close/>
                </a:path>
              </a:pathLst>
            </a:custGeom>
            <a:solidFill>
              <a:srgbClr val="303030"/>
            </a:solidFill>
          </p:spPr>
        </p:sp>
        <p:sp>
          <p:nvSpPr>
            <p:cNvPr name="TextBox 12" id="12"/>
            <p:cNvSpPr txBox="true"/>
            <p:nvPr/>
          </p:nvSpPr>
          <p:spPr>
            <a:xfrm>
              <a:off x="0" y="-76200"/>
              <a:ext cx="208929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50689" y="3394121"/>
            <a:ext cx="751118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Peer or Other Relationships</a:t>
            </a:r>
          </a:p>
        </p:txBody>
      </p:sp>
      <p:sp>
        <p:nvSpPr>
          <p:cNvPr name="TextBox 14" id="14"/>
          <p:cNvSpPr txBox="true"/>
          <p:nvPr/>
        </p:nvSpPr>
        <p:spPr>
          <a:xfrm rot="0">
            <a:off x="1629079" y="4619105"/>
            <a:ext cx="8330554"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Friend</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Romantic Partner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Older Teen</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29079" y="3324414"/>
            <a:ext cx="7932796" cy="1006263"/>
            <a:chOff x="0" y="0"/>
            <a:chExt cx="2089296" cy="265024"/>
          </a:xfrm>
        </p:grpSpPr>
        <p:sp>
          <p:nvSpPr>
            <p:cNvPr name="Freeform 11" id="11"/>
            <p:cNvSpPr/>
            <p:nvPr/>
          </p:nvSpPr>
          <p:spPr>
            <a:xfrm flipH="false" flipV="false" rot="0">
              <a:off x="0" y="0"/>
              <a:ext cx="2089296" cy="265024"/>
            </a:xfrm>
            <a:custGeom>
              <a:avLst/>
              <a:gdLst/>
              <a:ahLst/>
              <a:cxnLst/>
              <a:rect r="r" b="b" t="t" l="l"/>
              <a:pathLst>
                <a:path h="265024" w="2089296">
                  <a:moveTo>
                    <a:pt x="0" y="0"/>
                  </a:moveTo>
                  <a:lnTo>
                    <a:pt x="2089296" y="0"/>
                  </a:lnTo>
                  <a:lnTo>
                    <a:pt x="2089296" y="265024"/>
                  </a:lnTo>
                  <a:lnTo>
                    <a:pt x="0" y="265024"/>
                  </a:lnTo>
                  <a:close/>
                </a:path>
              </a:pathLst>
            </a:custGeom>
            <a:solidFill>
              <a:srgbClr val="303030"/>
            </a:solidFill>
          </p:spPr>
        </p:sp>
        <p:sp>
          <p:nvSpPr>
            <p:cNvPr name="TextBox 12" id="12"/>
            <p:cNvSpPr txBox="true"/>
            <p:nvPr/>
          </p:nvSpPr>
          <p:spPr>
            <a:xfrm>
              <a:off x="0" y="-76200"/>
              <a:ext cx="208929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50689" y="3394121"/>
            <a:ext cx="751118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Peer or Other Relationships</a:t>
            </a:r>
          </a:p>
        </p:txBody>
      </p:sp>
      <p:sp>
        <p:nvSpPr>
          <p:cNvPr name="TextBox 14" id="14"/>
          <p:cNvSpPr txBox="true"/>
          <p:nvPr/>
        </p:nvSpPr>
        <p:spPr>
          <a:xfrm rot="0">
            <a:off x="1629079" y="4619105"/>
            <a:ext cx="8330554"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Friend</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Romantic Partner</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Older Teen</a:t>
            </a:r>
          </a:p>
        </p:txBody>
      </p:sp>
      <p:sp>
        <p:nvSpPr>
          <p:cNvPr name="TextBox 15" id="15"/>
          <p:cNvSpPr txBox="true"/>
          <p:nvPr/>
        </p:nvSpPr>
        <p:spPr>
          <a:xfrm rot="0">
            <a:off x="7363957" y="4619105"/>
            <a:ext cx="8330554"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Classmate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Neighbor</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Acquaintance</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716149" y="3323621"/>
            <a:ext cx="3814221" cy="977366"/>
            <a:chOff x="0" y="0"/>
            <a:chExt cx="1004568" cy="257413"/>
          </a:xfrm>
        </p:grpSpPr>
        <p:sp>
          <p:nvSpPr>
            <p:cNvPr name="Freeform 11" id="11"/>
            <p:cNvSpPr/>
            <p:nvPr/>
          </p:nvSpPr>
          <p:spPr>
            <a:xfrm flipH="false" flipV="false" rot="0">
              <a:off x="0" y="0"/>
              <a:ext cx="1004568" cy="257413"/>
            </a:xfrm>
            <a:custGeom>
              <a:avLst/>
              <a:gdLst/>
              <a:ahLst/>
              <a:cxnLst/>
              <a:rect r="r" b="b" t="t" l="l"/>
              <a:pathLst>
                <a:path h="257413" w="1004568">
                  <a:moveTo>
                    <a:pt x="0" y="0"/>
                  </a:moveTo>
                  <a:lnTo>
                    <a:pt x="1004568" y="0"/>
                  </a:lnTo>
                  <a:lnTo>
                    <a:pt x="1004568" y="257413"/>
                  </a:lnTo>
                  <a:lnTo>
                    <a:pt x="0" y="257413"/>
                  </a:lnTo>
                  <a:close/>
                </a:path>
              </a:pathLst>
            </a:custGeom>
            <a:solidFill>
              <a:srgbClr val="303030"/>
            </a:solidFill>
          </p:spPr>
        </p:sp>
        <p:sp>
          <p:nvSpPr>
            <p:cNvPr name="TextBox 12" id="12"/>
            <p:cNvSpPr txBox="true"/>
            <p:nvPr/>
          </p:nvSpPr>
          <p:spPr>
            <a:xfrm>
              <a:off x="0" y="-76200"/>
              <a:ext cx="1004568" cy="333613"/>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12677" y="3378879"/>
            <a:ext cx="2821164"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Stranger</a:t>
            </a:r>
          </a:p>
        </p:txBody>
      </p:sp>
      <p:sp>
        <p:nvSpPr>
          <p:cNvPr name="TextBox 14" id="14"/>
          <p:cNvSpPr txBox="true"/>
          <p:nvPr/>
        </p:nvSpPr>
        <p:spPr>
          <a:xfrm rot="0">
            <a:off x="1624417" y="4618847"/>
            <a:ext cx="7083192"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Online Connection</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Someone Unknown</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88412" y="4536816"/>
            <a:ext cx="14599279"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Someone met online whose true identity and intentions cannot be verified or confirmed. </a:t>
            </a:r>
          </a:p>
        </p:txBody>
      </p:sp>
      <p:grpSp>
        <p:nvGrpSpPr>
          <p:cNvPr name="Group 7" id="7"/>
          <p:cNvGrpSpPr/>
          <p:nvPr/>
        </p:nvGrpSpPr>
        <p:grpSpPr>
          <a:xfrm rot="0">
            <a:off x="1965967" y="3624926"/>
            <a:ext cx="8347555" cy="904943"/>
            <a:chOff x="0" y="0"/>
            <a:chExt cx="2198533" cy="238339"/>
          </a:xfrm>
        </p:grpSpPr>
        <p:sp>
          <p:nvSpPr>
            <p:cNvPr name="Freeform 8" id="8"/>
            <p:cNvSpPr/>
            <p:nvPr/>
          </p:nvSpPr>
          <p:spPr>
            <a:xfrm flipH="false" flipV="false" rot="0">
              <a:off x="0" y="0"/>
              <a:ext cx="2198533" cy="238339"/>
            </a:xfrm>
            <a:custGeom>
              <a:avLst/>
              <a:gdLst/>
              <a:ahLst/>
              <a:cxnLst/>
              <a:rect r="r" b="b" t="t" l="l"/>
              <a:pathLst>
                <a:path h="238339" w="2198533">
                  <a:moveTo>
                    <a:pt x="0" y="0"/>
                  </a:moveTo>
                  <a:lnTo>
                    <a:pt x="2198533" y="0"/>
                  </a:lnTo>
                  <a:lnTo>
                    <a:pt x="2198533" y="238339"/>
                  </a:lnTo>
                  <a:lnTo>
                    <a:pt x="0" y="238339"/>
                  </a:lnTo>
                  <a:close/>
                </a:path>
              </a:pathLst>
            </a:custGeom>
            <a:solidFill>
              <a:srgbClr val="303030"/>
            </a:solidFill>
          </p:spPr>
        </p:sp>
        <p:sp>
          <p:nvSpPr>
            <p:cNvPr name="TextBox 9" id="9"/>
            <p:cNvSpPr txBox="true"/>
            <p:nvPr/>
          </p:nvSpPr>
          <p:spPr>
            <a:xfrm>
              <a:off x="0" y="-76200"/>
              <a:ext cx="219853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88412" y="3529676"/>
            <a:ext cx="8430863"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‘VIRTUAL’ STRANGER</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grpSp>
        <p:nvGrpSpPr>
          <p:cNvPr name="Group 5" id="5"/>
          <p:cNvGrpSpPr/>
          <p:nvPr/>
        </p:nvGrpSpPr>
        <p:grpSpPr>
          <a:xfrm rot="0">
            <a:off x="1480713" y="4524671"/>
            <a:ext cx="15270523" cy="1691179"/>
            <a:chOff x="0" y="0"/>
            <a:chExt cx="4021866" cy="445413"/>
          </a:xfrm>
        </p:grpSpPr>
        <p:sp>
          <p:nvSpPr>
            <p:cNvPr name="Freeform 6" id="6"/>
            <p:cNvSpPr/>
            <p:nvPr/>
          </p:nvSpPr>
          <p:spPr>
            <a:xfrm flipH="false" flipV="false" rot="0">
              <a:off x="0" y="0"/>
              <a:ext cx="4021866" cy="445413"/>
            </a:xfrm>
            <a:custGeom>
              <a:avLst/>
              <a:gdLst/>
              <a:ahLst/>
              <a:cxnLst/>
              <a:rect r="r" b="b" t="t" l="l"/>
              <a:pathLst>
                <a:path h="445413" w="4021866">
                  <a:moveTo>
                    <a:pt x="0" y="0"/>
                  </a:moveTo>
                  <a:lnTo>
                    <a:pt x="4021866" y="0"/>
                  </a:lnTo>
                  <a:lnTo>
                    <a:pt x="4021866" y="445413"/>
                  </a:lnTo>
                  <a:lnTo>
                    <a:pt x="0" y="445413"/>
                  </a:lnTo>
                  <a:close/>
                </a:path>
              </a:pathLst>
            </a:custGeom>
            <a:solidFill>
              <a:srgbClr val="303030"/>
            </a:solidFill>
          </p:spPr>
        </p:sp>
        <p:sp>
          <p:nvSpPr>
            <p:cNvPr name="TextBox 7" id="7"/>
            <p:cNvSpPr txBox="true"/>
            <p:nvPr/>
          </p:nvSpPr>
          <p:spPr>
            <a:xfrm>
              <a:off x="0" y="-9525"/>
              <a:ext cx="4021866" cy="454938"/>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86807" y="4520647"/>
            <a:ext cx="1496442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 of minors (ages 9 to 17) reported connecting online with adults they don’t know in person?</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22%</a:t>
            </a:r>
          </a:p>
          <a:p>
            <a:pPr algn="l">
              <a:lnSpc>
                <a:spcPts val="6399"/>
              </a:lnSpc>
            </a:pPr>
            <a:r>
              <a:rPr lang="en-US" sz="3999" b="true">
                <a:solidFill>
                  <a:srgbClr val="FBFDFD"/>
                </a:solidFill>
                <a:latin typeface="Roboto Bold"/>
                <a:ea typeface="Roboto Bold"/>
                <a:cs typeface="Roboto Bold"/>
                <a:sym typeface="Roboto Bold"/>
              </a:rPr>
              <a:t>B) 52</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82%</a:t>
            </a:r>
          </a:p>
          <a:p>
            <a:pPr algn="l">
              <a:lnSpc>
                <a:spcPts val="6399"/>
              </a:lnSpc>
            </a:pPr>
            <a:r>
              <a:rPr lang="en-US" sz="3999" b="true">
                <a:solidFill>
                  <a:srgbClr val="FBFDFD"/>
                </a:solidFill>
                <a:latin typeface="Roboto Bold"/>
                <a:ea typeface="Roboto Bold"/>
                <a:cs typeface="Roboto Bold"/>
                <a:sym typeface="Roboto Bold"/>
              </a:rPr>
              <a:t>D) 92%</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 of minors (ages 9 to 17) reported connecting online with adults they don’t know in person?</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37404" y="4613411"/>
            <a:ext cx="1209628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82% </a:t>
            </a:r>
            <a:r>
              <a:rPr lang="en-US" sz="5499">
                <a:solidFill>
                  <a:srgbClr val="303030"/>
                </a:solidFill>
                <a:latin typeface="Roboto"/>
                <a:ea typeface="Roboto"/>
                <a:cs typeface="Roboto"/>
                <a:sym typeface="Roboto"/>
              </a:rPr>
              <a:t>of minors interact online with adults they do NOT know in person.</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Thorn (2022, April). Online Grooming: Examining risky encounters amid everyday digital socialization, p. 14.</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12" id="12"/>
          <p:cNvSpPr txBox="true"/>
          <p:nvPr/>
        </p:nvSpPr>
        <p:spPr>
          <a:xfrm rot="0">
            <a:off x="13127738" y="9067699"/>
            <a:ext cx="3081882" cy="422222"/>
          </a:xfrm>
          <a:prstGeom prst="rect">
            <a:avLst/>
          </a:prstGeom>
        </p:spPr>
        <p:txBody>
          <a:bodyPr anchor="t" rtlCol="false" tIns="0" lIns="0" bIns="0" rIns="0">
            <a:spAutoFit/>
          </a:bodyPr>
          <a:lstStyle/>
          <a:p>
            <a:pPr algn="ctr">
              <a:lnSpc>
                <a:spcPts val="3499"/>
              </a:lnSpc>
            </a:pPr>
            <a:r>
              <a:rPr lang="en-US" sz="2499">
                <a:solidFill>
                  <a:srgbClr val="303030"/>
                </a:solidFill>
                <a:latin typeface="Roboto"/>
                <a:ea typeface="Roboto"/>
                <a:cs typeface="Roboto"/>
                <a:sym typeface="Roboto"/>
              </a:rPr>
              <a:t>n=1,200 minors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3363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2000018" y="1185314"/>
            <a:ext cx="5344859" cy="3164843"/>
            <a:chOff x="0" y="0"/>
            <a:chExt cx="1507145" cy="892423"/>
          </a:xfrm>
        </p:grpSpPr>
        <p:sp>
          <p:nvSpPr>
            <p:cNvPr name="Freeform 12" id="12"/>
            <p:cNvSpPr/>
            <p:nvPr/>
          </p:nvSpPr>
          <p:spPr>
            <a:xfrm flipH="false" flipV="false" rot="0">
              <a:off x="0" y="0"/>
              <a:ext cx="1507145" cy="892423"/>
            </a:xfrm>
            <a:custGeom>
              <a:avLst/>
              <a:gdLst/>
              <a:ahLst/>
              <a:cxnLst/>
              <a:rect r="r" b="b" t="t" l="l"/>
              <a:pathLst>
                <a:path h="892423" w="1507145">
                  <a:moveTo>
                    <a:pt x="0" y="0"/>
                  </a:moveTo>
                  <a:lnTo>
                    <a:pt x="1507145" y="0"/>
                  </a:lnTo>
                  <a:lnTo>
                    <a:pt x="1507145" y="892423"/>
                  </a:lnTo>
                  <a:lnTo>
                    <a:pt x="0" y="892423"/>
                  </a:lnTo>
                  <a:close/>
                </a:path>
              </a:pathLst>
            </a:custGeom>
            <a:solidFill>
              <a:srgbClr val="FFFFFF"/>
            </a:solidFill>
          </p:spPr>
        </p:sp>
        <p:sp>
          <p:nvSpPr>
            <p:cNvPr name="TextBox 13" id="13"/>
            <p:cNvSpPr txBox="true"/>
            <p:nvPr/>
          </p:nvSpPr>
          <p:spPr>
            <a:xfrm>
              <a:off x="0" y="-9525"/>
              <a:ext cx="1507145" cy="901948"/>
            </a:xfrm>
            <a:prstGeom prst="rect">
              <a:avLst/>
            </a:prstGeom>
          </p:spPr>
          <p:txBody>
            <a:bodyPr anchor="ctr" rtlCol="false" tIns="50800" lIns="50800" bIns="50800" rIns="50800"/>
            <a:lstStyle/>
            <a:p>
              <a:pPr algn="ctr">
                <a:lnSpc>
                  <a:spcPts val="3074"/>
                </a:lnSpc>
              </a:pPr>
            </a:p>
          </p:txBody>
        </p:sp>
      </p:grpSp>
      <p:sp>
        <p:nvSpPr>
          <p:cNvPr name="Freeform 14" id="14"/>
          <p:cNvSpPr/>
          <p:nvPr/>
        </p:nvSpPr>
        <p:spPr>
          <a:xfrm flipH="false" flipV="false" rot="0">
            <a:off x="12176799" y="1382652"/>
            <a:ext cx="4991295" cy="2770169"/>
          </a:xfrm>
          <a:custGeom>
            <a:avLst/>
            <a:gdLst/>
            <a:ahLst/>
            <a:cxnLst/>
            <a:rect r="r" b="b" t="t" l="l"/>
            <a:pathLst>
              <a:path h="2770169" w="4991295">
                <a:moveTo>
                  <a:pt x="0" y="0"/>
                </a:moveTo>
                <a:lnTo>
                  <a:pt x="4991295" y="0"/>
                </a:lnTo>
                <a:lnTo>
                  <a:pt x="4991295" y="2770168"/>
                </a:lnTo>
                <a:lnTo>
                  <a:pt x="0" y="2770168"/>
                </a:lnTo>
                <a:lnTo>
                  <a:pt x="0" y="0"/>
                </a:lnTo>
                <a:close/>
              </a:path>
            </a:pathLst>
          </a:custGeom>
          <a:blipFill>
            <a:blip r:embed="rId6"/>
            <a:stretch>
              <a:fillRect l="0" t="0" r="0" b="0"/>
            </a:stretch>
          </a:blipFill>
        </p:spPr>
      </p:sp>
      <p:grpSp>
        <p:nvGrpSpPr>
          <p:cNvPr name="Group 15" id="15"/>
          <p:cNvGrpSpPr/>
          <p:nvPr/>
        </p:nvGrpSpPr>
        <p:grpSpPr>
          <a:xfrm rot="0">
            <a:off x="2014113" y="4784559"/>
            <a:ext cx="8945588" cy="2035332"/>
            <a:chOff x="0" y="0"/>
            <a:chExt cx="2356040" cy="536054"/>
          </a:xfrm>
        </p:grpSpPr>
        <p:sp>
          <p:nvSpPr>
            <p:cNvPr name="Freeform 16" id="16"/>
            <p:cNvSpPr/>
            <p:nvPr/>
          </p:nvSpPr>
          <p:spPr>
            <a:xfrm flipH="false" flipV="false" rot="0">
              <a:off x="0" y="0"/>
              <a:ext cx="2356040" cy="536054"/>
            </a:xfrm>
            <a:custGeom>
              <a:avLst/>
              <a:gdLst/>
              <a:ahLst/>
              <a:cxnLst/>
              <a:rect r="r" b="b" t="t" l="l"/>
              <a:pathLst>
                <a:path h="536054" w="2356040">
                  <a:moveTo>
                    <a:pt x="0" y="0"/>
                  </a:moveTo>
                  <a:lnTo>
                    <a:pt x="2356040" y="0"/>
                  </a:lnTo>
                  <a:lnTo>
                    <a:pt x="2356040" y="536054"/>
                  </a:lnTo>
                  <a:lnTo>
                    <a:pt x="0" y="536054"/>
                  </a:lnTo>
                  <a:close/>
                </a:path>
              </a:pathLst>
            </a:custGeom>
            <a:solidFill>
              <a:srgbClr val="303030"/>
            </a:solidFill>
          </p:spPr>
        </p:sp>
        <p:sp>
          <p:nvSpPr>
            <p:cNvPr name="TextBox 17" id="17"/>
            <p:cNvSpPr txBox="true"/>
            <p:nvPr/>
          </p:nvSpPr>
          <p:spPr>
            <a:xfrm>
              <a:off x="0" y="-76200"/>
              <a:ext cx="2356040" cy="61225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430228" y="4971042"/>
            <a:ext cx="1027997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Adults online can pretend to be someone they are not.</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6" id="6"/>
          <p:cNvSpPr txBox="true"/>
          <p:nvPr/>
        </p:nvSpPr>
        <p:spPr>
          <a:xfrm rot="0">
            <a:off x="2000070" y="4675997"/>
            <a:ext cx="14710271"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Survey: </a:t>
            </a:r>
            <a:r>
              <a:rPr lang="en-US" sz="4249" b="true">
                <a:solidFill>
                  <a:srgbClr val="9D1BE3"/>
                </a:solidFill>
                <a:latin typeface="Roboto Bold"/>
                <a:ea typeface="Roboto Bold"/>
                <a:cs typeface="Roboto Bold"/>
                <a:sym typeface="Roboto Bold"/>
              </a:rPr>
              <a:t>1-in-4 teens</a:t>
            </a:r>
            <a:r>
              <a:rPr lang="en-US" sz="4249" b="true">
                <a:solidFill>
                  <a:srgbClr val="004F59"/>
                </a:solidFill>
                <a:latin typeface="Roboto Bold"/>
                <a:ea typeface="Roboto Bold"/>
                <a:cs typeface="Roboto Bold"/>
                <a:sym typeface="Roboto Bold"/>
              </a:rPr>
              <a:t> (ages 13-17) said they interact </a:t>
            </a:r>
            <a:r>
              <a:rPr lang="en-US" sz="4249" b="true">
                <a:solidFill>
                  <a:srgbClr val="004F59"/>
                </a:solidFill>
                <a:latin typeface="Roboto Bold"/>
                <a:ea typeface="Roboto Bold"/>
                <a:cs typeface="Roboto Bold"/>
                <a:sym typeface="Roboto Bold"/>
              </a:rPr>
              <a:t>online with someone they believe is 30 or older.</a:t>
            </a:r>
          </a:p>
        </p:txBody>
      </p:sp>
      <p:sp>
        <p:nvSpPr>
          <p:cNvPr name="TextBox 7" id="7"/>
          <p:cNvSpPr txBox="true"/>
          <p:nvPr/>
        </p:nvSpPr>
        <p:spPr>
          <a:xfrm rot="0">
            <a:off x="5073932" y="9282350"/>
            <a:ext cx="7368296" cy="207571"/>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Thorn (2022, April). Online Grooming: Examining </a:t>
            </a:r>
            <a:r>
              <a:rPr lang="en-US" sz="1200">
                <a:solidFill>
                  <a:srgbClr val="004F59"/>
                </a:solidFill>
                <a:latin typeface="Roboto"/>
                <a:ea typeface="Roboto"/>
                <a:cs typeface="Roboto"/>
                <a:sym typeface="Roboto"/>
              </a:rPr>
              <a:t>risky encounters amid everyday digital socialization, p. 14. </a:t>
            </a:r>
          </a:p>
        </p:txBody>
      </p:sp>
      <p:sp>
        <p:nvSpPr>
          <p:cNvPr name="TextBox 8" id="8"/>
          <p:cNvSpPr txBox="true"/>
          <p:nvPr/>
        </p:nvSpPr>
        <p:spPr>
          <a:xfrm rot="0">
            <a:off x="12905087" y="9112949"/>
            <a:ext cx="2951192" cy="422222"/>
          </a:xfrm>
          <a:prstGeom prst="rect">
            <a:avLst/>
          </a:prstGeom>
        </p:spPr>
        <p:txBody>
          <a:bodyPr anchor="t" rtlCol="false" tIns="0" lIns="0" bIns="0" rIns="0">
            <a:spAutoFit/>
          </a:bodyPr>
          <a:lstStyle/>
          <a:p>
            <a:pPr algn="l">
              <a:lnSpc>
                <a:spcPts val="3499"/>
              </a:lnSpc>
            </a:pPr>
            <a:r>
              <a:rPr lang="en-US" sz="2499">
                <a:solidFill>
                  <a:srgbClr val="004F59"/>
                </a:solidFill>
                <a:latin typeface="Roboto"/>
                <a:ea typeface="Roboto"/>
                <a:cs typeface="Roboto"/>
                <a:sym typeface="Roboto"/>
              </a:rPr>
              <a:t>n=1,200 minors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57975" y="3333467"/>
            <a:ext cx="5746591" cy="913596"/>
            <a:chOff x="0" y="0"/>
            <a:chExt cx="1513505" cy="240618"/>
          </a:xfrm>
        </p:grpSpPr>
        <p:sp>
          <p:nvSpPr>
            <p:cNvPr name="Freeform 11" id="11"/>
            <p:cNvSpPr/>
            <p:nvPr/>
          </p:nvSpPr>
          <p:spPr>
            <a:xfrm flipH="false" flipV="false" rot="0">
              <a:off x="0" y="0"/>
              <a:ext cx="1513505" cy="240618"/>
            </a:xfrm>
            <a:custGeom>
              <a:avLst/>
              <a:gdLst/>
              <a:ahLst/>
              <a:cxnLst/>
              <a:rect r="r" b="b" t="t" l="l"/>
              <a:pathLst>
                <a:path h="240618" w="1513505">
                  <a:moveTo>
                    <a:pt x="0" y="0"/>
                  </a:moveTo>
                  <a:lnTo>
                    <a:pt x="1513505" y="0"/>
                  </a:lnTo>
                  <a:lnTo>
                    <a:pt x="1513505" y="240618"/>
                  </a:lnTo>
                  <a:lnTo>
                    <a:pt x="0" y="240618"/>
                  </a:lnTo>
                  <a:close/>
                </a:path>
              </a:pathLst>
            </a:custGeom>
            <a:solidFill>
              <a:srgbClr val="303030"/>
            </a:solidFill>
          </p:spPr>
        </p:sp>
        <p:sp>
          <p:nvSpPr>
            <p:cNvPr name="TextBox 12" id="12"/>
            <p:cNvSpPr txBox="true"/>
            <p:nvPr/>
          </p:nvSpPr>
          <p:spPr>
            <a:xfrm>
              <a:off x="0" y="-76200"/>
              <a:ext cx="1513505" cy="316818"/>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98850" y="3356840"/>
            <a:ext cx="5386952"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Adult Connections</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6" id="6"/>
          <p:cNvSpPr txBox="true"/>
          <p:nvPr/>
        </p:nvSpPr>
        <p:spPr>
          <a:xfrm rot="0">
            <a:off x="2000070" y="4670971"/>
            <a:ext cx="14739167"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Survey:</a:t>
            </a:r>
            <a:r>
              <a:rPr lang="en-US" sz="4249">
                <a:solidFill>
                  <a:srgbClr val="004F59"/>
                </a:solidFill>
                <a:latin typeface="Roboto"/>
                <a:ea typeface="Roboto"/>
                <a:cs typeface="Roboto"/>
                <a:sym typeface="Roboto"/>
              </a:rPr>
              <a:t> </a:t>
            </a:r>
            <a:r>
              <a:rPr lang="en-US" sz="4249" b="true">
                <a:solidFill>
                  <a:srgbClr val="9D1BE3"/>
                </a:solidFill>
                <a:latin typeface="Roboto Bold"/>
                <a:ea typeface="Roboto Bold"/>
                <a:cs typeface="Roboto Bold"/>
                <a:sym typeface="Roboto Bold"/>
              </a:rPr>
              <a:t>2-in-3 children</a:t>
            </a:r>
            <a:r>
              <a:rPr lang="en-US" sz="4249" b="true">
                <a:solidFill>
                  <a:srgbClr val="004F59"/>
                </a:solidFill>
                <a:latin typeface="Roboto Bold"/>
                <a:ea typeface="Roboto Bold"/>
                <a:cs typeface="Roboto Bold"/>
                <a:sym typeface="Roboto Bold"/>
              </a:rPr>
              <a:t> (ages 9-12) said they interact online with adults they don’t know in real life.</a:t>
            </a:r>
          </a:p>
        </p:txBody>
      </p:sp>
      <p:sp>
        <p:nvSpPr>
          <p:cNvPr name="TextBox 7" id="7"/>
          <p:cNvSpPr txBox="true"/>
          <p:nvPr/>
        </p:nvSpPr>
        <p:spPr>
          <a:xfrm rot="0">
            <a:off x="5073932" y="9282350"/>
            <a:ext cx="7368296" cy="207571"/>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Thorn (2022, April). Online Grooming: Examining </a:t>
            </a:r>
            <a:r>
              <a:rPr lang="en-US" sz="1200">
                <a:solidFill>
                  <a:srgbClr val="004F59"/>
                </a:solidFill>
                <a:latin typeface="Roboto"/>
                <a:ea typeface="Roboto"/>
                <a:cs typeface="Roboto"/>
                <a:sym typeface="Roboto"/>
              </a:rPr>
              <a:t>risky encounters amid everyday digital socialization, p. 14. </a:t>
            </a:r>
          </a:p>
        </p:txBody>
      </p:sp>
      <p:sp>
        <p:nvSpPr>
          <p:cNvPr name="TextBox 8" id="8"/>
          <p:cNvSpPr txBox="true"/>
          <p:nvPr/>
        </p:nvSpPr>
        <p:spPr>
          <a:xfrm rot="0">
            <a:off x="12905087" y="9112949"/>
            <a:ext cx="2951192" cy="422222"/>
          </a:xfrm>
          <a:prstGeom prst="rect">
            <a:avLst/>
          </a:prstGeom>
        </p:spPr>
        <p:txBody>
          <a:bodyPr anchor="t" rtlCol="false" tIns="0" lIns="0" bIns="0" rIns="0">
            <a:spAutoFit/>
          </a:bodyPr>
          <a:lstStyle/>
          <a:p>
            <a:pPr algn="l">
              <a:lnSpc>
                <a:spcPts val="3499"/>
              </a:lnSpc>
            </a:pPr>
            <a:r>
              <a:rPr lang="en-US" sz="2499">
                <a:solidFill>
                  <a:srgbClr val="004F59"/>
                </a:solidFill>
                <a:latin typeface="Roboto"/>
                <a:ea typeface="Roboto"/>
                <a:cs typeface="Roboto"/>
                <a:sym typeface="Roboto"/>
              </a:rPr>
              <a:t>n=1,200 minors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57975" y="3333467"/>
            <a:ext cx="5746591" cy="913596"/>
            <a:chOff x="0" y="0"/>
            <a:chExt cx="1513505" cy="240618"/>
          </a:xfrm>
        </p:grpSpPr>
        <p:sp>
          <p:nvSpPr>
            <p:cNvPr name="Freeform 11" id="11"/>
            <p:cNvSpPr/>
            <p:nvPr/>
          </p:nvSpPr>
          <p:spPr>
            <a:xfrm flipH="false" flipV="false" rot="0">
              <a:off x="0" y="0"/>
              <a:ext cx="1513505" cy="240618"/>
            </a:xfrm>
            <a:custGeom>
              <a:avLst/>
              <a:gdLst/>
              <a:ahLst/>
              <a:cxnLst/>
              <a:rect r="r" b="b" t="t" l="l"/>
              <a:pathLst>
                <a:path h="240618" w="1513505">
                  <a:moveTo>
                    <a:pt x="0" y="0"/>
                  </a:moveTo>
                  <a:lnTo>
                    <a:pt x="1513505" y="0"/>
                  </a:lnTo>
                  <a:lnTo>
                    <a:pt x="1513505" y="240618"/>
                  </a:lnTo>
                  <a:lnTo>
                    <a:pt x="0" y="240618"/>
                  </a:lnTo>
                  <a:close/>
                </a:path>
              </a:pathLst>
            </a:custGeom>
            <a:solidFill>
              <a:srgbClr val="303030"/>
            </a:solidFill>
          </p:spPr>
        </p:sp>
        <p:sp>
          <p:nvSpPr>
            <p:cNvPr name="TextBox 12" id="12"/>
            <p:cNvSpPr txBox="true"/>
            <p:nvPr/>
          </p:nvSpPr>
          <p:spPr>
            <a:xfrm>
              <a:off x="0" y="-76200"/>
              <a:ext cx="1513505" cy="316818"/>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98850" y="3356840"/>
            <a:ext cx="5386952"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Adult Connections</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5" id="5"/>
          <p:cNvGrpSpPr/>
          <p:nvPr/>
        </p:nvGrpSpPr>
        <p:grpSpPr>
          <a:xfrm rot="0">
            <a:off x="1480713" y="4399153"/>
            <a:ext cx="9214798" cy="2035332"/>
            <a:chOff x="0" y="0"/>
            <a:chExt cx="2426943" cy="536054"/>
          </a:xfrm>
        </p:grpSpPr>
        <p:sp>
          <p:nvSpPr>
            <p:cNvPr name="Freeform 6" id="6"/>
            <p:cNvSpPr/>
            <p:nvPr/>
          </p:nvSpPr>
          <p:spPr>
            <a:xfrm flipH="false" flipV="false" rot="0">
              <a:off x="0" y="0"/>
              <a:ext cx="2426943" cy="536054"/>
            </a:xfrm>
            <a:custGeom>
              <a:avLst/>
              <a:gdLst/>
              <a:ahLst/>
              <a:cxnLst/>
              <a:rect r="r" b="b" t="t" l="l"/>
              <a:pathLst>
                <a:path h="536054" w="2426943">
                  <a:moveTo>
                    <a:pt x="0" y="0"/>
                  </a:moveTo>
                  <a:lnTo>
                    <a:pt x="2426943" y="0"/>
                  </a:lnTo>
                  <a:lnTo>
                    <a:pt x="2426943" y="536054"/>
                  </a:lnTo>
                  <a:lnTo>
                    <a:pt x="0" y="536054"/>
                  </a:lnTo>
                  <a:close/>
                </a:path>
              </a:pathLst>
            </a:custGeom>
            <a:solidFill>
              <a:srgbClr val="303030"/>
            </a:solidFill>
          </p:spPr>
        </p:sp>
        <p:sp>
          <p:nvSpPr>
            <p:cNvPr name="TextBox 7" id="7"/>
            <p:cNvSpPr txBox="true"/>
            <p:nvPr/>
          </p:nvSpPr>
          <p:spPr>
            <a:xfrm>
              <a:off x="0" y="-76200"/>
              <a:ext cx="2426943" cy="612254"/>
            </a:xfrm>
            <a:prstGeom prst="rect">
              <a:avLst/>
            </a:prstGeom>
          </p:spPr>
          <p:txBody>
            <a:bodyPr anchor="ctr" rtlCol="false" tIns="50800" lIns="50800" bIns="50800" rIns="50800"/>
            <a:lstStyle/>
            <a:p>
              <a:pPr algn="ctr">
                <a:lnSpc>
                  <a:spcPts val="3074"/>
                </a:lnSpc>
              </a:pPr>
            </a:p>
          </p:txBody>
        </p:sp>
      </p:gr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0" id="10"/>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grpSp>
        <p:nvGrpSpPr>
          <p:cNvPr name="Group 11" id="11"/>
          <p:cNvGrpSpPr/>
          <p:nvPr/>
        </p:nvGrpSpPr>
        <p:grpSpPr>
          <a:xfrm rot="0">
            <a:off x="12047220" y="1433289"/>
            <a:ext cx="3771596" cy="5249170"/>
            <a:chOff x="0" y="0"/>
            <a:chExt cx="993342" cy="1382498"/>
          </a:xfrm>
        </p:grpSpPr>
        <p:sp>
          <p:nvSpPr>
            <p:cNvPr name="Freeform 12" id="12"/>
            <p:cNvSpPr/>
            <p:nvPr/>
          </p:nvSpPr>
          <p:spPr>
            <a:xfrm flipH="false" flipV="false" rot="0">
              <a:off x="0" y="0"/>
              <a:ext cx="993342" cy="1382497"/>
            </a:xfrm>
            <a:custGeom>
              <a:avLst/>
              <a:gdLst/>
              <a:ahLst/>
              <a:cxnLst/>
              <a:rect r="r" b="b" t="t" l="l"/>
              <a:pathLst>
                <a:path h="1382497" w="993342">
                  <a:moveTo>
                    <a:pt x="0" y="0"/>
                  </a:moveTo>
                  <a:lnTo>
                    <a:pt x="993342" y="0"/>
                  </a:lnTo>
                  <a:lnTo>
                    <a:pt x="993342" y="1382497"/>
                  </a:lnTo>
                  <a:lnTo>
                    <a:pt x="0" y="1382497"/>
                  </a:lnTo>
                  <a:close/>
                </a:path>
              </a:pathLst>
            </a:custGeom>
            <a:solidFill>
              <a:srgbClr val="FFFFFF"/>
            </a:solidFill>
          </p:spPr>
        </p:sp>
        <p:sp>
          <p:nvSpPr>
            <p:cNvPr name="TextBox 13" id="13"/>
            <p:cNvSpPr txBox="true"/>
            <p:nvPr/>
          </p:nvSpPr>
          <p:spPr>
            <a:xfrm>
              <a:off x="0" y="-9525"/>
              <a:ext cx="993342" cy="1392023"/>
            </a:xfrm>
            <a:prstGeom prst="rect">
              <a:avLst/>
            </a:prstGeom>
          </p:spPr>
          <p:txBody>
            <a:bodyPr anchor="ctr" rtlCol="false" tIns="50800" lIns="50800" bIns="50800" rIns="50800"/>
            <a:lstStyle/>
            <a:p>
              <a:pPr algn="ctr">
                <a:lnSpc>
                  <a:spcPts val="3074"/>
                </a:lnSpc>
              </a:pPr>
            </a:p>
          </p:txBody>
        </p:sp>
      </p:grpSp>
      <p:sp>
        <p:nvSpPr>
          <p:cNvPr name="Freeform 14" id="14"/>
          <p:cNvSpPr/>
          <p:nvPr/>
        </p:nvSpPr>
        <p:spPr>
          <a:xfrm flipH="false" flipV="false" rot="0">
            <a:off x="12306376" y="1728097"/>
            <a:ext cx="3245145" cy="4679671"/>
          </a:xfrm>
          <a:custGeom>
            <a:avLst/>
            <a:gdLst/>
            <a:ahLst/>
            <a:cxnLst/>
            <a:rect r="r" b="b" t="t" l="l"/>
            <a:pathLst>
              <a:path h="4679671" w="3245145">
                <a:moveTo>
                  <a:pt x="0" y="0"/>
                </a:moveTo>
                <a:lnTo>
                  <a:pt x="3245145" y="0"/>
                </a:lnTo>
                <a:lnTo>
                  <a:pt x="3245145" y="4679671"/>
                </a:lnTo>
                <a:lnTo>
                  <a:pt x="0" y="4679671"/>
                </a:lnTo>
                <a:lnTo>
                  <a:pt x="0" y="0"/>
                </a:lnTo>
                <a:close/>
              </a:path>
            </a:pathLst>
          </a:custGeom>
          <a:blipFill>
            <a:blip r:embed="rId6"/>
            <a:stretch>
              <a:fillRect l="0" t="0" r="0" b="0"/>
            </a:stretch>
          </a:blipFill>
        </p:spPr>
      </p:sp>
      <p:sp>
        <p:nvSpPr>
          <p:cNvPr name="TextBox 15" id="15"/>
          <p:cNvSpPr txBox="true"/>
          <p:nvPr/>
        </p:nvSpPr>
        <p:spPr>
          <a:xfrm rot="0">
            <a:off x="1131441" y="1109322"/>
            <a:ext cx="9184468"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name="TextBox 16" id="16"/>
          <p:cNvSpPr txBox="true"/>
          <p:nvPr/>
        </p:nvSpPr>
        <p:spPr>
          <a:xfrm rot="0">
            <a:off x="1896828" y="4585637"/>
            <a:ext cx="8798683"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groomers often meet the young people they target?</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184468"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9" id="9"/>
          <p:cNvSpPr txBox="true"/>
          <p:nvPr/>
        </p:nvSpPr>
        <p:spPr>
          <a:xfrm rot="0">
            <a:off x="2103454" y="4685537"/>
            <a:ext cx="15816499" cy="730325"/>
          </a:xfrm>
          <a:prstGeom prst="rect">
            <a:avLst/>
          </a:prstGeom>
        </p:spPr>
        <p:txBody>
          <a:bodyPr anchor="t" rtlCol="false" tIns="0" lIns="0" bIns="0" rIns="0">
            <a:spAutoFit/>
          </a:bodyPr>
          <a:lstStyle/>
          <a:p>
            <a:pPr algn="l">
              <a:lnSpc>
                <a:spcPts val="5949"/>
              </a:lnSpc>
            </a:pPr>
            <a:r>
              <a:rPr lang="en-US" sz="4249" b="true">
                <a:solidFill>
                  <a:srgbClr val="9D1BE3"/>
                </a:solidFill>
                <a:latin typeface="Roboto Bold"/>
                <a:ea typeface="Roboto Bold"/>
                <a:cs typeface="Roboto Bold"/>
                <a:sym typeface="Roboto Bold"/>
              </a:rPr>
              <a:t>Online:</a:t>
            </a:r>
            <a:r>
              <a:rPr lang="en-US" sz="4249" b="true">
                <a:solidFill>
                  <a:srgbClr val="004F59"/>
                </a:solidFill>
                <a:latin typeface="Roboto Bold"/>
                <a:ea typeface="Roboto Bold"/>
                <a:cs typeface="Roboto Bold"/>
                <a:sym typeface="Roboto Bold"/>
              </a:rPr>
              <a:t> Social media apps and gaming platforms</a:t>
            </a:r>
          </a:p>
        </p:txBody>
      </p:sp>
      <p:grpSp>
        <p:nvGrpSpPr>
          <p:cNvPr name="Group 10" id="10"/>
          <p:cNvGrpSpPr/>
          <p:nvPr/>
        </p:nvGrpSpPr>
        <p:grpSpPr>
          <a:xfrm rot="0">
            <a:off x="1648343" y="3319344"/>
            <a:ext cx="8318443" cy="1006263"/>
            <a:chOff x="0" y="0"/>
            <a:chExt cx="2190866" cy="265024"/>
          </a:xfrm>
        </p:grpSpPr>
        <p:sp>
          <p:nvSpPr>
            <p:cNvPr name="Freeform 11" id="11"/>
            <p:cNvSpPr/>
            <p:nvPr/>
          </p:nvSpPr>
          <p:spPr>
            <a:xfrm flipH="false" flipV="false" rot="0">
              <a:off x="0" y="0"/>
              <a:ext cx="2190866" cy="265024"/>
            </a:xfrm>
            <a:custGeom>
              <a:avLst/>
              <a:gdLst/>
              <a:ahLst/>
              <a:cxnLst/>
              <a:rect r="r" b="b" t="t" l="l"/>
              <a:pathLst>
                <a:path h="265024" w="2190866">
                  <a:moveTo>
                    <a:pt x="0" y="0"/>
                  </a:moveTo>
                  <a:lnTo>
                    <a:pt x="2190866" y="0"/>
                  </a:lnTo>
                  <a:lnTo>
                    <a:pt x="2190866" y="265024"/>
                  </a:lnTo>
                  <a:lnTo>
                    <a:pt x="0" y="265024"/>
                  </a:lnTo>
                  <a:close/>
                </a:path>
              </a:pathLst>
            </a:custGeom>
            <a:solidFill>
              <a:srgbClr val="303030"/>
            </a:solidFill>
          </p:spPr>
        </p:sp>
        <p:sp>
          <p:nvSpPr>
            <p:cNvPr name="TextBox 12" id="12"/>
            <p:cNvSpPr txBox="true"/>
            <p:nvPr/>
          </p:nvSpPr>
          <p:spPr>
            <a:xfrm>
              <a:off x="0" y="-76200"/>
              <a:ext cx="219086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103454" y="3389088"/>
            <a:ext cx="7863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Meeting Targeted Individuals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184468"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9" id="9"/>
          <p:cNvSpPr txBox="true"/>
          <p:nvPr/>
        </p:nvSpPr>
        <p:spPr>
          <a:xfrm rot="0">
            <a:off x="2103454" y="4685537"/>
            <a:ext cx="15816499" cy="730325"/>
          </a:xfrm>
          <a:prstGeom prst="rect">
            <a:avLst/>
          </a:prstGeom>
        </p:spPr>
        <p:txBody>
          <a:bodyPr anchor="t" rtlCol="false" tIns="0" lIns="0" bIns="0" rIns="0">
            <a:spAutoFit/>
          </a:bodyPr>
          <a:lstStyle/>
          <a:p>
            <a:pPr algn="l">
              <a:lnSpc>
                <a:spcPts val="5949"/>
              </a:lnSpc>
            </a:pPr>
            <a:r>
              <a:rPr lang="en-US" sz="4249" b="true">
                <a:solidFill>
                  <a:srgbClr val="9D1BE3"/>
                </a:solidFill>
                <a:latin typeface="Roboto Bold"/>
                <a:ea typeface="Roboto Bold"/>
                <a:cs typeface="Roboto Bold"/>
                <a:sym typeface="Roboto Bold"/>
              </a:rPr>
              <a:t>Public Places:</a:t>
            </a:r>
            <a:r>
              <a:rPr lang="en-US" sz="4249" b="true">
                <a:solidFill>
                  <a:srgbClr val="004F59"/>
                </a:solidFill>
                <a:latin typeface="Roboto Bold"/>
                <a:ea typeface="Roboto Bold"/>
                <a:cs typeface="Roboto Bold"/>
                <a:sym typeface="Roboto Bold"/>
              </a:rPr>
              <a:t> Parks, concerts, shopping malls</a:t>
            </a:r>
          </a:p>
        </p:txBody>
      </p:sp>
      <p:grpSp>
        <p:nvGrpSpPr>
          <p:cNvPr name="Group 10" id="10"/>
          <p:cNvGrpSpPr/>
          <p:nvPr/>
        </p:nvGrpSpPr>
        <p:grpSpPr>
          <a:xfrm rot="0">
            <a:off x="1648343" y="3319344"/>
            <a:ext cx="8318443" cy="1006263"/>
            <a:chOff x="0" y="0"/>
            <a:chExt cx="2190866" cy="265024"/>
          </a:xfrm>
        </p:grpSpPr>
        <p:sp>
          <p:nvSpPr>
            <p:cNvPr name="Freeform 11" id="11"/>
            <p:cNvSpPr/>
            <p:nvPr/>
          </p:nvSpPr>
          <p:spPr>
            <a:xfrm flipH="false" flipV="false" rot="0">
              <a:off x="0" y="0"/>
              <a:ext cx="2190866" cy="265024"/>
            </a:xfrm>
            <a:custGeom>
              <a:avLst/>
              <a:gdLst/>
              <a:ahLst/>
              <a:cxnLst/>
              <a:rect r="r" b="b" t="t" l="l"/>
              <a:pathLst>
                <a:path h="265024" w="2190866">
                  <a:moveTo>
                    <a:pt x="0" y="0"/>
                  </a:moveTo>
                  <a:lnTo>
                    <a:pt x="2190866" y="0"/>
                  </a:lnTo>
                  <a:lnTo>
                    <a:pt x="2190866" y="265024"/>
                  </a:lnTo>
                  <a:lnTo>
                    <a:pt x="0" y="265024"/>
                  </a:lnTo>
                  <a:close/>
                </a:path>
              </a:pathLst>
            </a:custGeom>
            <a:solidFill>
              <a:srgbClr val="303030"/>
            </a:solidFill>
          </p:spPr>
        </p:sp>
        <p:sp>
          <p:nvSpPr>
            <p:cNvPr name="TextBox 12" id="12"/>
            <p:cNvSpPr txBox="true"/>
            <p:nvPr/>
          </p:nvSpPr>
          <p:spPr>
            <a:xfrm>
              <a:off x="0" y="-76200"/>
              <a:ext cx="219086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103454" y="3389088"/>
            <a:ext cx="7863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Meeting Targeted Individuals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184468"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9" id="9"/>
          <p:cNvSpPr txBox="true"/>
          <p:nvPr/>
        </p:nvSpPr>
        <p:spPr>
          <a:xfrm rot="0">
            <a:off x="2028966" y="4685537"/>
            <a:ext cx="15890987" cy="730325"/>
          </a:xfrm>
          <a:prstGeom prst="rect">
            <a:avLst/>
          </a:prstGeom>
        </p:spPr>
        <p:txBody>
          <a:bodyPr anchor="t" rtlCol="false" tIns="0" lIns="0" bIns="0" rIns="0">
            <a:spAutoFit/>
          </a:bodyPr>
          <a:lstStyle/>
          <a:p>
            <a:pPr algn="l">
              <a:lnSpc>
                <a:spcPts val="5949"/>
              </a:lnSpc>
            </a:pPr>
            <a:r>
              <a:rPr lang="en-US" sz="4249" b="true">
                <a:solidFill>
                  <a:srgbClr val="9D1BE3"/>
                </a:solidFill>
                <a:latin typeface="Roboto Bold"/>
                <a:ea typeface="Roboto Bold"/>
                <a:cs typeface="Roboto Bold"/>
                <a:sym typeface="Roboto Bold"/>
              </a:rPr>
              <a:t>Social Gatherings:</a:t>
            </a:r>
            <a:r>
              <a:rPr lang="en-US" sz="4249" b="true">
                <a:solidFill>
                  <a:srgbClr val="004F59"/>
                </a:solidFill>
                <a:latin typeface="Roboto Bold"/>
                <a:ea typeface="Roboto Bold"/>
                <a:cs typeface="Roboto Bold"/>
                <a:sym typeface="Roboto Bold"/>
              </a:rPr>
              <a:t> Friends’ parties and local meet-up spots</a:t>
            </a:r>
          </a:p>
        </p:txBody>
      </p:sp>
      <p:grpSp>
        <p:nvGrpSpPr>
          <p:cNvPr name="Group 10" id="10"/>
          <p:cNvGrpSpPr/>
          <p:nvPr/>
        </p:nvGrpSpPr>
        <p:grpSpPr>
          <a:xfrm rot="0">
            <a:off x="1648343" y="3319344"/>
            <a:ext cx="8318443" cy="1006263"/>
            <a:chOff x="0" y="0"/>
            <a:chExt cx="2190866" cy="265024"/>
          </a:xfrm>
        </p:grpSpPr>
        <p:sp>
          <p:nvSpPr>
            <p:cNvPr name="Freeform 11" id="11"/>
            <p:cNvSpPr/>
            <p:nvPr/>
          </p:nvSpPr>
          <p:spPr>
            <a:xfrm flipH="false" flipV="false" rot="0">
              <a:off x="0" y="0"/>
              <a:ext cx="2190866" cy="265024"/>
            </a:xfrm>
            <a:custGeom>
              <a:avLst/>
              <a:gdLst/>
              <a:ahLst/>
              <a:cxnLst/>
              <a:rect r="r" b="b" t="t" l="l"/>
              <a:pathLst>
                <a:path h="265024" w="2190866">
                  <a:moveTo>
                    <a:pt x="0" y="0"/>
                  </a:moveTo>
                  <a:lnTo>
                    <a:pt x="2190866" y="0"/>
                  </a:lnTo>
                  <a:lnTo>
                    <a:pt x="2190866" y="265024"/>
                  </a:lnTo>
                  <a:lnTo>
                    <a:pt x="0" y="265024"/>
                  </a:lnTo>
                  <a:close/>
                </a:path>
              </a:pathLst>
            </a:custGeom>
            <a:solidFill>
              <a:srgbClr val="303030"/>
            </a:solidFill>
          </p:spPr>
        </p:sp>
        <p:sp>
          <p:nvSpPr>
            <p:cNvPr name="TextBox 12" id="12"/>
            <p:cNvSpPr txBox="true"/>
            <p:nvPr/>
          </p:nvSpPr>
          <p:spPr>
            <a:xfrm>
              <a:off x="0" y="-76200"/>
              <a:ext cx="219086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103454" y="3389088"/>
            <a:ext cx="7863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Meeting Targeted Individuals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6" id="6"/>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7" id="7"/>
          <p:cNvSpPr txBox="true"/>
          <p:nvPr/>
        </p:nvSpPr>
        <p:spPr>
          <a:xfrm rot="0">
            <a:off x="1131441" y="1109322"/>
            <a:ext cx="9184468"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9" id="9"/>
          <p:cNvSpPr txBox="true"/>
          <p:nvPr/>
        </p:nvSpPr>
        <p:spPr>
          <a:xfrm rot="0">
            <a:off x="1648343" y="4685537"/>
            <a:ext cx="16070835" cy="730251"/>
          </a:xfrm>
          <a:prstGeom prst="rect">
            <a:avLst/>
          </a:prstGeom>
        </p:spPr>
        <p:txBody>
          <a:bodyPr anchor="t" rtlCol="false" tIns="0" lIns="0" bIns="0" rIns="0">
            <a:spAutoFit/>
          </a:bodyPr>
          <a:lstStyle/>
          <a:p>
            <a:pPr algn="l">
              <a:lnSpc>
                <a:spcPts val="5949"/>
              </a:lnSpc>
            </a:pPr>
            <a:r>
              <a:rPr lang="en-US" sz="4249" b="true">
                <a:solidFill>
                  <a:srgbClr val="9D1BE3"/>
                </a:solidFill>
                <a:latin typeface="Roboto Bold"/>
                <a:ea typeface="Roboto Bold"/>
                <a:cs typeface="Roboto Bold"/>
                <a:sym typeface="Roboto Bold"/>
              </a:rPr>
              <a:t>Acquaintances:</a:t>
            </a:r>
            <a:r>
              <a:rPr lang="en-US" sz="4249" b="true">
                <a:solidFill>
                  <a:srgbClr val="004F59"/>
                </a:solidFill>
                <a:latin typeface="Roboto Bold"/>
                <a:ea typeface="Roboto Bold"/>
                <a:cs typeface="Roboto Bold"/>
                <a:sym typeface="Roboto Bold"/>
              </a:rPr>
              <a:t> Someone who already knows the young person.</a:t>
            </a:r>
          </a:p>
        </p:txBody>
      </p:sp>
      <p:grpSp>
        <p:nvGrpSpPr>
          <p:cNvPr name="Group 10" id="10"/>
          <p:cNvGrpSpPr/>
          <p:nvPr/>
        </p:nvGrpSpPr>
        <p:grpSpPr>
          <a:xfrm rot="0">
            <a:off x="1648343" y="3319344"/>
            <a:ext cx="8318443" cy="1006263"/>
            <a:chOff x="0" y="0"/>
            <a:chExt cx="2190866" cy="265024"/>
          </a:xfrm>
        </p:grpSpPr>
        <p:sp>
          <p:nvSpPr>
            <p:cNvPr name="Freeform 11" id="11"/>
            <p:cNvSpPr/>
            <p:nvPr/>
          </p:nvSpPr>
          <p:spPr>
            <a:xfrm flipH="false" flipV="false" rot="0">
              <a:off x="0" y="0"/>
              <a:ext cx="2190866" cy="265024"/>
            </a:xfrm>
            <a:custGeom>
              <a:avLst/>
              <a:gdLst/>
              <a:ahLst/>
              <a:cxnLst/>
              <a:rect r="r" b="b" t="t" l="l"/>
              <a:pathLst>
                <a:path h="265024" w="2190866">
                  <a:moveTo>
                    <a:pt x="0" y="0"/>
                  </a:moveTo>
                  <a:lnTo>
                    <a:pt x="2190866" y="0"/>
                  </a:lnTo>
                  <a:lnTo>
                    <a:pt x="2190866" y="265024"/>
                  </a:lnTo>
                  <a:lnTo>
                    <a:pt x="0" y="265024"/>
                  </a:lnTo>
                  <a:close/>
                </a:path>
              </a:pathLst>
            </a:custGeom>
            <a:solidFill>
              <a:srgbClr val="303030"/>
            </a:solidFill>
          </p:spPr>
        </p:sp>
        <p:sp>
          <p:nvSpPr>
            <p:cNvPr name="TextBox 12" id="12"/>
            <p:cNvSpPr txBox="true"/>
            <p:nvPr/>
          </p:nvSpPr>
          <p:spPr>
            <a:xfrm>
              <a:off x="0" y="-76200"/>
              <a:ext cx="2190866" cy="34122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103454" y="3389088"/>
            <a:ext cx="7863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Meeting Targeted Individuals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803158" y="4536816"/>
            <a:ext cx="14850557"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Tricking or influencing someone’s thoughts and feelings so they begin to believe or follow along without questioning.</a:t>
            </a:r>
          </a:p>
        </p:txBody>
      </p:sp>
      <p:grpSp>
        <p:nvGrpSpPr>
          <p:cNvPr name="Group 13" id="13"/>
          <p:cNvGrpSpPr/>
          <p:nvPr/>
        </p:nvGrpSpPr>
        <p:grpSpPr>
          <a:xfrm rot="0">
            <a:off x="1480713" y="3624926"/>
            <a:ext cx="5376320" cy="904943"/>
            <a:chOff x="0" y="0"/>
            <a:chExt cx="1415985" cy="238339"/>
          </a:xfrm>
        </p:grpSpPr>
        <p:sp>
          <p:nvSpPr>
            <p:cNvPr name="Freeform 14" id="14"/>
            <p:cNvSpPr/>
            <p:nvPr/>
          </p:nvSpPr>
          <p:spPr>
            <a:xfrm flipH="false" flipV="false" rot="0">
              <a:off x="0" y="0"/>
              <a:ext cx="1415985" cy="238339"/>
            </a:xfrm>
            <a:custGeom>
              <a:avLst/>
              <a:gdLst/>
              <a:ahLst/>
              <a:cxnLst/>
              <a:rect r="r" b="b" t="t" l="l"/>
              <a:pathLst>
                <a:path h="238339" w="1415985">
                  <a:moveTo>
                    <a:pt x="0" y="0"/>
                  </a:moveTo>
                  <a:lnTo>
                    <a:pt x="1415985" y="0"/>
                  </a:lnTo>
                  <a:lnTo>
                    <a:pt x="1415985" y="238339"/>
                  </a:lnTo>
                  <a:lnTo>
                    <a:pt x="0" y="238339"/>
                  </a:lnTo>
                  <a:close/>
                </a:path>
              </a:pathLst>
            </a:custGeom>
            <a:solidFill>
              <a:srgbClr val="303030"/>
            </a:solidFill>
          </p:spPr>
        </p:sp>
        <p:sp>
          <p:nvSpPr>
            <p:cNvPr name="TextBox 15" id="15"/>
            <p:cNvSpPr txBox="true"/>
            <p:nvPr/>
          </p:nvSpPr>
          <p:spPr>
            <a:xfrm>
              <a:off x="0" y="-76200"/>
              <a:ext cx="1415985" cy="314539"/>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1803158" y="3529676"/>
            <a:ext cx="593667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MIND GAMES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2288412" y="4536816"/>
            <a:ext cx="13033905"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separate or cut someone off from their support network of family or friends.</a:t>
            </a:r>
          </a:p>
        </p:txBody>
      </p:sp>
      <p:grpSp>
        <p:nvGrpSpPr>
          <p:cNvPr name="Group 10" id="10"/>
          <p:cNvGrpSpPr/>
          <p:nvPr/>
        </p:nvGrpSpPr>
        <p:grpSpPr>
          <a:xfrm rot="0">
            <a:off x="1965967" y="3624926"/>
            <a:ext cx="3764938" cy="904943"/>
            <a:chOff x="0" y="0"/>
            <a:chExt cx="991589" cy="238339"/>
          </a:xfrm>
        </p:grpSpPr>
        <p:sp>
          <p:nvSpPr>
            <p:cNvPr name="Freeform 11" id="11"/>
            <p:cNvSpPr/>
            <p:nvPr/>
          </p:nvSpPr>
          <p:spPr>
            <a:xfrm flipH="false" flipV="false" rot="0">
              <a:off x="0" y="0"/>
              <a:ext cx="991589" cy="238339"/>
            </a:xfrm>
            <a:custGeom>
              <a:avLst/>
              <a:gdLst/>
              <a:ahLst/>
              <a:cxnLst/>
              <a:rect r="r" b="b" t="t" l="l"/>
              <a:pathLst>
                <a:path h="238339" w="991589">
                  <a:moveTo>
                    <a:pt x="0" y="0"/>
                  </a:moveTo>
                  <a:lnTo>
                    <a:pt x="991589" y="0"/>
                  </a:lnTo>
                  <a:lnTo>
                    <a:pt x="991589" y="238339"/>
                  </a:lnTo>
                  <a:lnTo>
                    <a:pt x="0" y="238339"/>
                  </a:lnTo>
                  <a:close/>
                </a:path>
              </a:pathLst>
            </a:custGeom>
            <a:solidFill>
              <a:srgbClr val="303030"/>
            </a:solidFill>
          </p:spPr>
        </p:sp>
        <p:sp>
          <p:nvSpPr>
            <p:cNvPr name="TextBox 12" id="12"/>
            <p:cNvSpPr txBox="true"/>
            <p:nvPr/>
          </p:nvSpPr>
          <p:spPr>
            <a:xfrm>
              <a:off x="0" y="-76200"/>
              <a:ext cx="991589"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88412" y="3510626"/>
            <a:ext cx="4612015"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ISOLATE</a:t>
            </a:r>
          </a:p>
        </p:txBody>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214013" y="2791421"/>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7672033" y="5369651"/>
            <a:ext cx="7863944" cy="721997"/>
          </a:xfrm>
          <a:prstGeom prst="rect">
            <a:avLst/>
          </a:prstGeom>
        </p:spPr>
        <p:txBody>
          <a:bodyPr anchor="t" rtlCol="false" tIns="0" lIns="0" bIns="0" rIns="0">
            <a:spAutoFit/>
          </a:bodyPr>
          <a:lstStyle/>
          <a:p>
            <a:pPr algn="ctr">
              <a:lnSpc>
                <a:spcPts val="5879"/>
              </a:lnSpc>
            </a:pPr>
            <a:r>
              <a:rPr lang="en-US" b="true" sz="4199">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helps keep us safe.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grpSp>
        <p:nvGrpSpPr>
          <p:cNvPr name="Group 8" id="8"/>
          <p:cNvGrpSpPr/>
          <p:nvPr/>
        </p:nvGrpSpPr>
        <p:grpSpPr>
          <a:xfrm rot="0">
            <a:off x="13443311" y="1192941"/>
            <a:ext cx="3543551" cy="5403801"/>
            <a:chOff x="0" y="0"/>
            <a:chExt cx="999821" cy="1524695"/>
          </a:xfrm>
        </p:grpSpPr>
        <p:sp>
          <p:nvSpPr>
            <p:cNvPr name="Freeform 9" id="9"/>
            <p:cNvSpPr/>
            <p:nvPr/>
          </p:nvSpPr>
          <p:spPr>
            <a:xfrm flipH="false" flipV="false" rot="0">
              <a:off x="0" y="0"/>
              <a:ext cx="999821" cy="1524695"/>
            </a:xfrm>
            <a:custGeom>
              <a:avLst/>
              <a:gdLst/>
              <a:ahLst/>
              <a:cxnLst/>
              <a:rect r="r" b="b" t="t" l="l"/>
              <a:pathLst>
                <a:path h="1524695" w="999821">
                  <a:moveTo>
                    <a:pt x="0" y="0"/>
                  </a:moveTo>
                  <a:lnTo>
                    <a:pt x="999821" y="0"/>
                  </a:lnTo>
                  <a:lnTo>
                    <a:pt x="999821" y="1524695"/>
                  </a:lnTo>
                  <a:lnTo>
                    <a:pt x="0" y="1524695"/>
                  </a:lnTo>
                  <a:close/>
                </a:path>
              </a:pathLst>
            </a:custGeom>
            <a:solidFill>
              <a:srgbClr val="FFFFFF"/>
            </a:solidFill>
          </p:spPr>
        </p:sp>
        <p:sp>
          <p:nvSpPr>
            <p:cNvPr name="TextBox 10" id="10"/>
            <p:cNvSpPr txBox="true"/>
            <p:nvPr/>
          </p:nvSpPr>
          <p:spPr>
            <a:xfrm>
              <a:off x="0" y="-9525"/>
              <a:ext cx="999821" cy="1534220"/>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3690393" y="1450723"/>
            <a:ext cx="3049388" cy="4871639"/>
          </a:xfrm>
          <a:custGeom>
            <a:avLst/>
            <a:gdLst/>
            <a:ahLst/>
            <a:cxnLst/>
            <a:rect r="r" b="b" t="t" l="l"/>
            <a:pathLst>
              <a:path h="4871639" w="3049388">
                <a:moveTo>
                  <a:pt x="0" y="0"/>
                </a:moveTo>
                <a:lnTo>
                  <a:pt x="3049388" y="0"/>
                </a:lnTo>
                <a:lnTo>
                  <a:pt x="3049388" y="4871639"/>
                </a:lnTo>
                <a:lnTo>
                  <a:pt x="0" y="4871639"/>
                </a:lnTo>
                <a:lnTo>
                  <a:pt x="0" y="0"/>
                </a:lnTo>
                <a:close/>
              </a:path>
            </a:pathLst>
          </a:custGeom>
          <a:blipFill>
            <a:blip r:embed="rId6"/>
            <a:stretch>
              <a:fillRect l="0" t="0" r="0" b="0"/>
            </a:stretch>
          </a:blipFill>
        </p:spPr>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5" id="15"/>
          <p:cNvGrpSpPr/>
          <p:nvPr/>
        </p:nvGrpSpPr>
        <p:grpSpPr>
          <a:xfrm rot="0">
            <a:off x="1328807" y="4666431"/>
            <a:ext cx="11577697" cy="2175687"/>
            <a:chOff x="0" y="0"/>
            <a:chExt cx="3049270" cy="573020"/>
          </a:xfrm>
        </p:grpSpPr>
        <p:sp>
          <p:nvSpPr>
            <p:cNvPr name="Freeform 16" id="16"/>
            <p:cNvSpPr/>
            <p:nvPr/>
          </p:nvSpPr>
          <p:spPr>
            <a:xfrm flipH="false" flipV="false" rot="0">
              <a:off x="0" y="0"/>
              <a:ext cx="3049270" cy="573020"/>
            </a:xfrm>
            <a:custGeom>
              <a:avLst/>
              <a:gdLst/>
              <a:ahLst/>
              <a:cxnLst/>
              <a:rect r="r" b="b" t="t" l="l"/>
              <a:pathLst>
                <a:path h="573020" w="3049270">
                  <a:moveTo>
                    <a:pt x="0" y="0"/>
                  </a:moveTo>
                  <a:lnTo>
                    <a:pt x="3049270" y="0"/>
                  </a:lnTo>
                  <a:lnTo>
                    <a:pt x="3049270" y="573020"/>
                  </a:lnTo>
                  <a:lnTo>
                    <a:pt x="0" y="573020"/>
                  </a:lnTo>
                  <a:close/>
                </a:path>
              </a:pathLst>
            </a:custGeom>
            <a:solidFill>
              <a:srgbClr val="303030"/>
            </a:solidFill>
          </p:spPr>
        </p:sp>
        <p:sp>
          <p:nvSpPr>
            <p:cNvPr name="TextBox 17" id="17"/>
            <p:cNvSpPr txBox="true"/>
            <p:nvPr/>
          </p:nvSpPr>
          <p:spPr>
            <a:xfrm>
              <a:off x="0" y="-76200"/>
              <a:ext cx="3049270" cy="649220"/>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1778187" y="4951634"/>
            <a:ext cx="11544519" cy="2272031"/>
          </a:xfrm>
          <a:prstGeom prst="rect">
            <a:avLst/>
          </a:prstGeom>
        </p:spPr>
        <p:txBody>
          <a:bodyPr anchor="t" rtlCol="false" tIns="0" lIns="0" bIns="0" rIns="0">
            <a:spAutoFit/>
          </a:bodyPr>
          <a:lstStyle/>
          <a:p>
            <a:pPr algn="l">
              <a:lnSpc>
                <a:spcPts val="6019"/>
              </a:lnSpc>
            </a:pPr>
            <a:r>
              <a:rPr lang="en-US" sz="4299" b="true">
                <a:solidFill>
                  <a:srgbClr val="FFFFFF"/>
                </a:solidFill>
                <a:latin typeface="Roboto Bold"/>
                <a:ea typeface="Roboto Bold"/>
                <a:cs typeface="Roboto Bold"/>
                <a:sym typeface="Roboto Bold"/>
              </a:rPr>
              <a:t>Groomers often manipulate young people to create a false sense of loyalty or obligation.</a:t>
            </a:r>
          </a:p>
          <a:p>
            <a:pPr algn="l">
              <a:lnSpc>
                <a:spcPts val="6019"/>
              </a:lnSpc>
            </a:pP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5" id="5"/>
          <p:cNvSpPr txBox="true"/>
          <p:nvPr/>
        </p:nvSpPr>
        <p:spPr>
          <a:xfrm rot="0">
            <a:off x="1976249" y="4908550"/>
            <a:ext cx="15454204"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Groomers can use </a:t>
            </a:r>
            <a:r>
              <a:rPr lang="en-US" sz="4249" b="true">
                <a:solidFill>
                  <a:srgbClr val="9D1BE3"/>
                </a:solidFill>
                <a:latin typeface="Roboto Bold"/>
                <a:ea typeface="Roboto Bold"/>
                <a:cs typeface="Roboto Bold"/>
                <a:sym typeface="Roboto Bold"/>
              </a:rPr>
              <a:t>gifts, money, basic needs, or special favors </a:t>
            </a:r>
            <a:r>
              <a:rPr lang="en-US" sz="4249" b="true">
                <a:solidFill>
                  <a:srgbClr val="004F59"/>
                </a:solidFill>
                <a:latin typeface="Roboto Bold"/>
                <a:ea typeface="Roboto Bold"/>
                <a:cs typeface="Roboto Bold"/>
                <a:sym typeface="Roboto Bold"/>
              </a:rPr>
              <a:t>to create a sense of owing something to them.</a:t>
            </a:r>
          </a:p>
        </p:txBody>
      </p:sp>
      <p:grpSp>
        <p:nvGrpSpPr>
          <p:cNvPr name="Group 6" id="6"/>
          <p:cNvGrpSpPr/>
          <p:nvPr/>
        </p:nvGrpSpPr>
        <p:grpSpPr>
          <a:xfrm rot="0">
            <a:off x="1657975" y="3796565"/>
            <a:ext cx="8077565" cy="913423"/>
            <a:chOff x="0" y="0"/>
            <a:chExt cx="2127425" cy="240572"/>
          </a:xfrm>
        </p:grpSpPr>
        <p:sp>
          <p:nvSpPr>
            <p:cNvPr name="Freeform 7" id="7"/>
            <p:cNvSpPr/>
            <p:nvPr/>
          </p:nvSpPr>
          <p:spPr>
            <a:xfrm flipH="false" flipV="false" rot="0">
              <a:off x="0" y="0"/>
              <a:ext cx="2127425" cy="240572"/>
            </a:xfrm>
            <a:custGeom>
              <a:avLst/>
              <a:gdLst/>
              <a:ahLst/>
              <a:cxnLst/>
              <a:rect r="r" b="b" t="t" l="l"/>
              <a:pathLst>
                <a:path h="240572" w="2127425">
                  <a:moveTo>
                    <a:pt x="0" y="0"/>
                  </a:moveTo>
                  <a:lnTo>
                    <a:pt x="2127425" y="0"/>
                  </a:lnTo>
                  <a:lnTo>
                    <a:pt x="2127425" y="240572"/>
                  </a:lnTo>
                  <a:lnTo>
                    <a:pt x="0" y="240572"/>
                  </a:lnTo>
                  <a:close/>
                </a:path>
              </a:pathLst>
            </a:custGeom>
            <a:solidFill>
              <a:srgbClr val="303030"/>
            </a:solidFill>
          </p:spPr>
        </p:sp>
        <p:sp>
          <p:nvSpPr>
            <p:cNvPr name="TextBox 8" id="8"/>
            <p:cNvSpPr txBox="true"/>
            <p:nvPr/>
          </p:nvSpPr>
          <p:spPr>
            <a:xfrm>
              <a:off x="0" y="-76200"/>
              <a:ext cx="2127425" cy="3167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76249" y="3819913"/>
            <a:ext cx="819113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Feelings of Guilt or Pressure</a:t>
            </a:r>
          </a:p>
        </p:txBody>
      </p:sp>
      <p:sp>
        <p:nvSpPr>
          <p:cNvPr name="TextBox 10" id="10"/>
          <p:cNvSpPr txBox="true"/>
          <p:nvPr/>
        </p:nvSpPr>
        <p:spPr>
          <a:xfrm rot="0">
            <a:off x="1131441" y="1109322"/>
            <a:ext cx="11526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5" id="5"/>
          <p:cNvSpPr txBox="true"/>
          <p:nvPr/>
        </p:nvSpPr>
        <p:spPr>
          <a:xfrm rot="0">
            <a:off x="1976249" y="4908550"/>
            <a:ext cx="15876279"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often give </a:t>
            </a:r>
            <a:r>
              <a:rPr lang="en-US" sz="4249" b="true">
                <a:solidFill>
                  <a:srgbClr val="9D1BE3"/>
                </a:solidFill>
                <a:latin typeface="Roboto Bold"/>
                <a:ea typeface="Roboto Bold"/>
                <a:cs typeface="Roboto Bold"/>
                <a:sym typeface="Roboto Bold"/>
              </a:rPr>
              <a:t>praise or compliments</a:t>
            </a:r>
            <a:r>
              <a:rPr lang="en-US" sz="4249" b="true">
                <a:solidFill>
                  <a:srgbClr val="004F59"/>
                </a:solidFill>
                <a:latin typeface="Roboto Bold"/>
                <a:ea typeface="Roboto Bold"/>
                <a:cs typeface="Roboto Bold"/>
                <a:sym typeface="Roboto Bold"/>
              </a:rPr>
              <a:t>, especially to someone who feels left out or unsure of themselves.</a:t>
            </a:r>
          </a:p>
        </p:txBody>
      </p:sp>
      <p:grpSp>
        <p:nvGrpSpPr>
          <p:cNvPr name="Group 6" id="6"/>
          <p:cNvGrpSpPr/>
          <p:nvPr/>
        </p:nvGrpSpPr>
        <p:grpSpPr>
          <a:xfrm rot="0">
            <a:off x="1657975" y="3796565"/>
            <a:ext cx="8077565" cy="913423"/>
            <a:chOff x="0" y="0"/>
            <a:chExt cx="2127425" cy="240572"/>
          </a:xfrm>
        </p:grpSpPr>
        <p:sp>
          <p:nvSpPr>
            <p:cNvPr name="Freeform 7" id="7"/>
            <p:cNvSpPr/>
            <p:nvPr/>
          </p:nvSpPr>
          <p:spPr>
            <a:xfrm flipH="false" flipV="false" rot="0">
              <a:off x="0" y="0"/>
              <a:ext cx="2127425" cy="240572"/>
            </a:xfrm>
            <a:custGeom>
              <a:avLst/>
              <a:gdLst/>
              <a:ahLst/>
              <a:cxnLst/>
              <a:rect r="r" b="b" t="t" l="l"/>
              <a:pathLst>
                <a:path h="240572" w="2127425">
                  <a:moveTo>
                    <a:pt x="0" y="0"/>
                  </a:moveTo>
                  <a:lnTo>
                    <a:pt x="2127425" y="0"/>
                  </a:lnTo>
                  <a:lnTo>
                    <a:pt x="2127425" y="240572"/>
                  </a:lnTo>
                  <a:lnTo>
                    <a:pt x="0" y="240572"/>
                  </a:lnTo>
                  <a:close/>
                </a:path>
              </a:pathLst>
            </a:custGeom>
            <a:solidFill>
              <a:srgbClr val="303030"/>
            </a:solidFill>
          </p:spPr>
        </p:sp>
        <p:sp>
          <p:nvSpPr>
            <p:cNvPr name="TextBox 8" id="8"/>
            <p:cNvSpPr txBox="true"/>
            <p:nvPr/>
          </p:nvSpPr>
          <p:spPr>
            <a:xfrm>
              <a:off x="0" y="-76200"/>
              <a:ext cx="2127425" cy="3167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76249" y="3819913"/>
            <a:ext cx="819113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Feelings of Guilt or Pressure</a:t>
            </a:r>
          </a:p>
        </p:txBody>
      </p:sp>
      <p:sp>
        <p:nvSpPr>
          <p:cNvPr name="TextBox 10" id="10"/>
          <p:cNvSpPr txBox="true"/>
          <p:nvPr/>
        </p:nvSpPr>
        <p:spPr>
          <a:xfrm rot="0">
            <a:off x="1131441" y="1109322"/>
            <a:ext cx="11526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5" id="5"/>
          <p:cNvSpPr txBox="true"/>
          <p:nvPr/>
        </p:nvSpPr>
        <p:spPr>
          <a:xfrm rot="0">
            <a:off x="1976249" y="4908550"/>
            <a:ext cx="15454204" cy="2235201"/>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may make </a:t>
            </a:r>
            <a:r>
              <a:rPr lang="en-US" sz="4249" b="true">
                <a:solidFill>
                  <a:srgbClr val="9D1BE3"/>
                </a:solidFill>
                <a:latin typeface="Roboto Bold"/>
                <a:ea typeface="Roboto Bold"/>
                <a:cs typeface="Roboto Bold"/>
                <a:sym typeface="Roboto Bold"/>
              </a:rPr>
              <a:t>risky or harmful behavior</a:t>
            </a:r>
            <a:r>
              <a:rPr lang="en-US" sz="4249" b="true">
                <a:solidFill>
                  <a:srgbClr val="004F59"/>
                </a:solidFill>
                <a:latin typeface="Roboto Bold"/>
                <a:ea typeface="Roboto Bold"/>
                <a:cs typeface="Roboto Bold"/>
                <a:sym typeface="Roboto Bold"/>
              </a:rPr>
              <a:t> seem normal, exciting, or grown-up.</a:t>
            </a:r>
          </a:p>
          <a:p>
            <a:pPr algn="l">
              <a:lnSpc>
                <a:spcPts val="5949"/>
              </a:lnSpc>
            </a:pPr>
          </a:p>
        </p:txBody>
      </p:sp>
      <p:grpSp>
        <p:nvGrpSpPr>
          <p:cNvPr name="Group 6" id="6"/>
          <p:cNvGrpSpPr/>
          <p:nvPr/>
        </p:nvGrpSpPr>
        <p:grpSpPr>
          <a:xfrm rot="0">
            <a:off x="1657975" y="3796565"/>
            <a:ext cx="8077565" cy="913423"/>
            <a:chOff x="0" y="0"/>
            <a:chExt cx="2127425" cy="240572"/>
          </a:xfrm>
        </p:grpSpPr>
        <p:sp>
          <p:nvSpPr>
            <p:cNvPr name="Freeform 7" id="7"/>
            <p:cNvSpPr/>
            <p:nvPr/>
          </p:nvSpPr>
          <p:spPr>
            <a:xfrm flipH="false" flipV="false" rot="0">
              <a:off x="0" y="0"/>
              <a:ext cx="2127425" cy="240572"/>
            </a:xfrm>
            <a:custGeom>
              <a:avLst/>
              <a:gdLst/>
              <a:ahLst/>
              <a:cxnLst/>
              <a:rect r="r" b="b" t="t" l="l"/>
              <a:pathLst>
                <a:path h="240572" w="2127425">
                  <a:moveTo>
                    <a:pt x="0" y="0"/>
                  </a:moveTo>
                  <a:lnTo>
                    <a:pt x="2127425" y="0"/>
                  </a:lnTo>
                  <a:lnTo>
                    <a:pt x="2127425" y="240572"/>
                  </a:lnTo>
                  <a:lnTo>
                    <a:pt x="0" y="240572"/>
                  </a:lnTo>
                  <a:close/>
                </a:path>
              </a:pathLst>
            </a:custGeom>
            <a:solidFill>
              <a:srgbClr val="303030"/>
            </a:solidFill>
          </p:spPr>
        </p:sp>
        <p:sp>
          <p:nvSpPr>
            <p:cNvPr name="TextBox 8" id="8"/>
            <p:cNvSpPr txBox="true"/>
            <p:nvPr/>
          </p:nvSpPr>
          <p:spPr>
            <a:xfrm>
              <a:off x="0" y="-76200"/>
              <a:ext cx="2127425" cy="3167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76249" y="3819913"/>
            <a:ext cx="819113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Feelings of Guilt or Pressure</a:t>
            </a:r>
          </a:p>
        </p:txBody>
      </p:sp>
      <p:sp>
        <p:nvSpPr>
          <p:cNvPr name="TextBox 10" id="10"/>
          <p:cNvSpPr txBox="true"/>
          <p:nvPr/>
        </p:nvSpPr>
        <p:spPr>
          <a:xfrm rot="0">
            <a:off x="1131441" y="1109322"/>
            <a:ext cx="11526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5" id="5"/>
          <p:cNvSpPr txBox="true"/>
          <p:nvPr/>
        </p:nvSpPr>
        <p:spPr>
          <a:xfrm rot="0">
            <a:off x="1976249" y="4908550"/>
            <a:ext cx="13572056"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often use </a:t>
            </a:r>
            <a:r>
              <a:rPr lang="en-US" sz="4249" b="true">
                <a:solidFill>
                  <a:srgbClr val="9D1BE3"/>
                </a:solidFill>
                <a:latin typeface="Roboto Bold"/>
                <a:ea typeface="Roboto Bold"/>
                <a:cs typeface="Roboto Bold"/>
                <a:sym typeface="Roboto Bold"/>
              </a:rPr>
              <a:t>guilt or sympathy</a:t>
            </a:r>
            <a:r>
              <a:rPr lang="en-US" sz="4249" b="true">
                <a:solidFill>
                  <a:srgbClr val="004F59"/>
                </a:solidFill>
                <a:latin typeface="Roboto Bold"/>
                <a:ea typeface="Roboto Bold"/>
                <a:cs typeface="Roboto Bold"/>
                <a:sym typeface="Roboto Bold"/>
              </a:rPr>
              <a:t> to create </a:t>
            </a:r>
            <a:r>
              <a:rPr lang="en-US" sz="4249" b="true">
                <a:solidFill>
                  <a:srgbClr val="004F59"/>
                </a:solidFill>
                <a:latin typeface="Roboto Bold"/>
                <a:ea typeface="Roboto Bold"/>
                <a:cs typeface="Roboto Bold"/>
                <a:sym typeface="Roboto Bold"/>
              </a:rPr>
              <a:t>emotional attachment.</a:t>
            </a:r>
          </a:p>
        </p:txBody>
      </p:sp>
      <p:grpSp>
        <p:nvGrpSpPr>
          <p:cNvPr name="Group 6" id="6"/>
          <p:cNvGrpSpPr/>
          <p:nvPr/>
        </p:nvGrpSpPr>
        <p:grpSpPr>
          <a:xfrm rot="0">
            <a:off x="1657975" y="3796565"/>
            <a:ext cx="8077565" cy="913423"/>
            <a:chOff x="0" y="0"/>
            <a:chExt cx="2127425" cy="240572"/>
          </a:xfrm>
        </p:grpSpPr>
        <p:sp>
          <p:nvSpPr>
            <p:cNvPr name="Freeform 7" id="7"/>
            <p:cNvSpPr/>
            <p:nvPr/>
          </p:nvSpPr>
          <p:spPr>
            <a:xfrm flipH="false" flipV="false" rot="0">
              <a:off x="0" y="0"/>
              <a:ext cx="2127425" cy="240572"/>
            </a:xfrm>
            <a:custGeom>
              <a:avLst/>
              <a:gdLst/>
              <a:ahLst/>
              <a:cxnLst/>
              <a:rect r="r" b="b" t="t" l="l"/>
              <a:pathLst>
                <a:path h="240572" w="2127425">
                  <a:moveTo>
                    <a:pt x="0" y="0"/>
                  </a:moveTo>
                  <a:lnTo>
                    <a:pt x="2127425" y="0"/>
                  </a:lnTo>
                  <a:lnTo>
                    <a:pt x="2127425" y="240572"/>
                  </a:lnTo>
                  <a:lnTo>
                    <a:pt x="0" y="240572"/>
                  </a:lnTo>
                  <a:close/>
                </a:path>
              </a:pathLst>
            </a:custGeom>
            <a:solidFill>
              <a:srgbClr val="303030"/>
            </a:solidFill>
          </p:spPr>
        </p:sp>
        <p:sp>
          <p:nvSpPr>
            <p:cNvPr name="TextBox 8" id="8"/>
            <p:cNvSpPr txBox="true"/>
            <p:nvPr/>
          </p:nvSpPr>
          <p:spPr>
            <a:xfrm>
              <a:off x="0" y="-76200"/>
              <a:ext cx="2127425" cy="3167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76249" y="3819913"/>
            <a:ext cx="819113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Feelings of Guilt or Pressure</a:t>
            </a:r>
          </a:p>
        </p:txBody>
      </p:sp>
      <p:sp>
        <p:nvSpPr>
          <p:cNvPr name="TextBox 10" id="10"/>
          <p:cNvSpPr txBox="true"/>
          <p:nvPr/>
        </p:nvSpPr>
        <p:spPr>
          <a:xfrm rot="0">
            <a:off x="1131441" y="1109322"/>
            <a:ext cx="11526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5" id="5"/>
          <p:cNvSpPr txBox="true"/>
          <p:nvPr/>
        </p:nvSpPr>
        <p:spPr>
          <a:xfrm rot="0">
            <a:off x="1976249" y="4908550"/>
            <a:ext cx="13201879"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can use </a:t>
            </a:r>
            <a:r>
              <a:rPr lang="en-US" sz="4249" b="true">
                <a:solidFill>
                  <a:srgbClr val="9D1BE3"/>
                </a:solidFill>
                <a:latin typeface="Roboto Bold"/>
                <a:ea typeface="Roboto Bold"/>
                <a:cs typeface="Roboto Bold"/>
                <a:sym typeface="Roboto Bold"/>
              </a:rPr>
              <a:t>f</a:t>
            </a:r>
            <a:r>
              <a:rPr lang="en-US" sz="4249" b="true">
                <a:solidFill>
                  <a:srgbClr val="9D1BE3"/>
                </a:solidFill>
                <a:latin typeface="Roboto Bold"/>
                <a:ea typeface="Roboto Bold"/>
                <a:cs typeface="Roboto Bold"/>
                <a:sym typeface="Roboto Bold"/>
              </a:rPr>
              <a:t>avoritism</a:t>
            </a:r>
            <a:r>
              <a:rPr lang="en-US" sz="4249" b="true">
                <a:solidFill>
                  <a:srgbClr val="004F59"/>
                </a:solidFill>
                <a:latin typeface="Roboto Bold"/>
                <a:ea typeface="Roboto Bold"/>
                <a:cs typeface="Roboto Bold"/>
                <a:sym typeface="Roboto Bold"/>
              </a:rPr>
              <a:t> to separate a young person from their peers.</a:t>
            </a:r>
          </a:p>
        </p:txBody>
      </p:sp>
      <p:grpSp>
        <p:nvGrpSpPr>
          <p:cNvPr name="Group 6" id="6"/>
          <p:cNvGrpSpPr/>
          <p:nvPr/>
        </p:nvGrpSpPr>
        <p:grpSpPr>
          <a:xfrm rot="0">
            <a:off x="1657975" y="3796565"/>
            <a:ext cx="8077565" cy="913423"/>
            <a:chOff x="0" y="0"/>
            <a:chExt cx="2127425" cy="240572"/>
          </a:xfrm>
        </p:grpSpPr>
        <p:sp>
          <p:nvSpPr>
            <p:cNvPr name="Freeform 7" id="7"/>
            <p:cNvSpPr/>
            <p:nvPr/>
          </p:nvSpPr>
          <p:spPr>
            <a:xfrm flipH="false" flipV="false" rot="0">
              <a:off x="0" y="0"/>
              <a:ext cx="2127425" cy="240572"/>
            </a:xfrm>
            <a:custGeom>
              <a:avLst/>
              <a:gdLst/>
              <a:ahLst/>
              <a:cxnLst/>
              <a:rect r="r" b="b" t="t" l="l"/>
              <a:pathLst>
                <a:path h="240572" w="2127425">
                  <a:moveTo>
                    <a:pt x="0" y="0"/>
                  </a:moveTo>
                  <a:lnTo>
                    <a:pt x="2127425" y="0"/>
                  </a:lnTo>
                  <a:lnTo>
                    <a:pt x="2127425" y="240572"/>
                  </a:lnTo>
                  <a:lnTo>
                    <a:pt x="0" y="240572"/>
                  </a:lnTo>
                  <a:close/>
                </a:path>
              </a:pathLst>
            </a:custGeom>
            <a:solidFill>
              <a:srgbClr val="303030"/>
            </a:solidFill>
          </p:spPr>
        </p:sp>
        <p:sp>
          <p:nvSpPr>
            <p:cNvPr name="TextBox 8" id="8"/>
            <p:cNvSpPr txBox="true"/>
            <p:nvPr/>
          </p:nvSpPr>
          <p:spPr>
            <a:xfrm>
              <a:off x="0" y="-76200"/>
              <a:ext cx="2127425" cy="3167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76249" y="3819913"/>
            <a:ext cx="819113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Feelings of Guilt or Pressure</a:t>
            </a:r>
          </a:p>
        </p:txBody>
      </p:sp>
      <p:sp>
        <p:nvSpPr>
          <p:cNvPr name="TextBox 10" id="10"/>
          <p:cNvSpPr txBox="true"/>
          <p:nvPr/>
        </p:nvSpPr>
        <p:spPr>
          <a:xfrm rot="0">
            <a:off x="1131441" y="1109322"/>
            <a:ext cx="11526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25586"/>
            <a:ext cx="15495331" cy="1510030"/>
          </a:xfrm>
          <a:prstGeom prst="rect">
            <a:avLst/>
          </a:prstGeom>
        </p:spPr>
        <p:txBody>
          <a:bodyPr anchor="t" rtlCol="false" tIns="0" lIns="0" bIns="0" rIns="0">
            <a:spAutoFit/>
          </a:bodyPr>
          <a:lstStyle/>
          <a:p>
            <a:pPr algn="l">
              <a:lnSpc>
                <a:spcPts val="6020"/>
              </a:lnSpc>
            </a:pPr>
            <a:r>
              <a:rPr lang="en-US" sz="4300" b="true">
                <a:solidFill>
                  <a:srgbClr val="004F59"/>
                </a:solidFill>
                <a:latin typeface="Roboto Bold"/>
                <a:ea typeface="Roboto Bold"/>
                <a:cs typeface="Roboto Bold"/>
                <a:sym typeface="Roboto Bold"/>
              </a:rPr>
              <a:t>A bond is something that makes a person feel connected, dependent, or unable to leave.</a:t>
            </a:r>
          </a:p>
        </p:txBody>
      </p:sp>
      <p:grpSp>
        <p:nvGrpSpPr>
          <p:cNvPr name="Group 9" id="9"/>
          <p:cNvGrpSpPr/>
          <p:nvPr/>
        </p:nvGrpSpPr>
        <p:grpSpPr>
          <a:xfrm rot="0">
            <a:off x="1480713" y="3637496"/>
            <a:ext cx="2983118" cy="904943"/>
            <a:chOff x="0" y="0"/>
            <a:chExt cx="785677" cy="238339"/>
          </a:xfrm>
        </p:grpSpPr>
        <p:sp>
          <p:nvSpPr>
            <p:cNvPr name="Freeform 10" id="10"/>
            <p:cNvSpPr/>
            <p:nvPr/>
          </p:nvSpPr>
          <p:spPr>
            <a:xfrm flipH="false" flipV="false" rot="0">
              <a:off x="0" y="0"/>
              <a:ext cx="785677" cy="238339"/>
            </a:xfrm>
            <a:custGeom>
              <a:avLst/>
              <a:gdLst/>
              <a:ahLst/>
              <a:cxnLst/>
              <a:rect r="r" b="b" t="t" l="l"/>
              <a:pathLst>
                <a:path h="238339" w="785677">
                  <a:moveTo>
                    <a:pt x="0" y="0"/>
                  </a:moveTo>
                  <a:lnTo>
                    <a:pt x="785677" y="0"/>
                  </a:lnTo>
                  <a:lnTo>
                    <a:pt x="785677" y="238339"/>
                  </a:lnTo>
                  <a:lnTo>
                    <a:pt x="0" y="238339"/>
                  </a:lnTo>
                  <a:close/>
                </a:path>
              </a:pathLst>
            </a:custGeom>
            <a:solidFill>
              <a:srgbClr val="303030"/>
            </a:solidFill>
          </p:spPr>
        </p:sp>
        <p:sp>
          <p:nvSpPr>
            <p:cNvPr name="TextBox 11" id="11"/>
            <p:cNvSpPr txBox="true"/>
            <p:nvPr/>
          </p:nvSpPr>
          <p:spPr>
            <a:xfrm>
              <a:off x="0" y="-76200"/>
              <a:ext cx="785677"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31912" y="3513774"/>
            <a:ext cx="685558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BOND</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131441" y="4331879"/>
            <a:ext cx="11473827" cy="2169879"/>
            <a:chOff x="0" y="0"/>
            <a:chExt cx="3021913" cy="571491"/>
          </a:xfrm>
        </p:grpSpPr>
        <p:sp>
          <p:nvSpPr>
            <p:cNvPr name="Freeform 11" id="11"/>
            <p:cNvSpPr/>
            <p:nvPr/>
          </p:nvSpPr>
          <p:spPr>
            <a:xfrm flipH="false" flipV="false" rot="0">
              <a:off x="0" y="0"/>
              <a:ext cx="3021913" cy="571491"/>
            </a:xfrm>
            <a:custGeom>
              <a:avLst/>
              <a:gdLst/>
              <a:ahLst/>
              <a:cxnLst/>
              <a:rect r="r" b="b" t="t" l="l"/>
              <a:pathLst>
                <a:path h="571491" w="3021913">
                  <a:moveTo>
                    <a:pt x="0" y="0"/>
                  </a:moveTo>
                  <a:lnTo>
                    <a:pt x="3021913" y="0"/>
                  </a:lnTo>
                  <a:lnTo>
                    <a:pt x="3021913" y="571491"/>
                  </a:lnTo>
                  <a:lnTo>
                    <a:pt x="0" y="571491"/>
                  </a:lnTo>
                  <a:close/>
                </a:path>
              </a:pathLst>
            </a:custGeom>
            <a:solidFill>
              <a:srgbClr val="303030"/>
            </a:solidFill>
          </p:spPr>
        </p:sp>
        <p:sp>
          <p:nvSpPr>
            <p:cNvPr name="TextBox 12" id="12"/>
            <p:cNvSpPr txBox="true"/>
            <p:nvPr/>
          </p:nvSpPr>
          <p:spPr>
            <a:xfrm>
              <a:off x="0" y="-76200"/>
              <a:ext cx="3021913" cy="647691"/>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437459" y="4641409"/>
            <a:ext cx="11022008" cy="1464946"/>
          </a:xfrm>
          <a:prstGeom prst="rect">
            <a:avLst/>
          </a:prstGeom>
        </p:spPr>
        <p:txBody>
          <a:bodyPr anchor="t" rtlCol="false" tIns="0" lIns="0" bIns="0" rIns="0">
            <a:spAutoFit/>
          </a:bodyPr>
          <a:lstStyle/>
          <a:p>
            <a:pPr algn="l">
              <a:lnSpc>
                <a:spcPts val="5879"/>
              </a:lnSpc>
            </a:pPr>
            <a:r>
              <a:rPr lang="en-US" sz="4199" b="true">
                <a:solidFill>
                  <a:srgbClr val="FFFFFF"/>
                </a:solidFill>
                <a:latin typeface="Roboto Bold"/>
                <a:ea typeface="Roboto Bold"/>
                <a:cs typeface="Roboto Bold"/>
                <a:sym typeface="Roboto Bold"/>
              </a:rPr>
              <a:t>Groomers often manipulate young people to make them feel dependent?</a:t>
            </a:r>
          </a:p>
        </p:txBody>
      </p:sp>
      <p:grpSp>
        <p:nvGrpSpPr>
          <p:cNvPr name="Group 14" id="14"/>
          <p:cNvGrpSpPr/>
          <p:nvPr/>
        </p:nvGrpSpPr>
        <p:grpSpPr>
          <a:xfrm rot="0">
            <a:off x="13303020" y="1233147"/>
            <a:ext cx="3671735" cy="4160182"/>
            <a:chOff x="0" y="0"/>
            <a:chExt cx="1138696" cy="1290175"/>
          </a:xfrm>
        </p:grpSpPr>
        <p:sp>
          <p:nvSpPr>
            <p:cNvPr name="Freeform 15" id="15"/>
            <p:cNvSpPr/>
            <p:nvPr/>
          </p:nvSpPr>
          <p:spPr>
            <a:xfrm flipH="false" flipV="false" rot="0">
              <a:off x="0" y="0"/>
              <a:ext cx="1138696" cy="1290176"/>
            </a:xfrm>
            <a:custGeom>
              <a:avLst/>
              <a:gdLst/>
              <a:ahLst/>
              <a:cxnLst/>
              <a:rect r="r" b="b" t="t" l="l"/>
              <a:pathLst>
                <a:path h="1290176" w="1138696">
                  <a:moveTo>
                    <a:pt x="0" y="0"/>
                  </a:moveTo>
                  <a:lnTo>
                    <a:pt x="1138696" y="0"/>
                  </a:lnTo>
                  <a:lnTo>
                    <a:pt x="1138696" y="1290176"/>
                  </a:lnTo>
                  <a:lnTo>
                    <a:pt x="0" y="1290176"/>
                  </a:lnTo>
                  <a:close/>
                </a:path>
              </a:pathLst>
            </a:custGeom>
            <a:solidFill>
              <a:srgbClr val="FFFFFF"/>
            </a:solidFill>
          </p:spPr>
        </p:sp>
        <p:sp>
          <p:nvSpPr>
            <p:cNvPr name="TextBox 16" id="16"/>
            <p:cNvSpPr txBox="true"/>
            <p:nvPr/>
          </p:nvSpPr>
          <p:spPr>
            <a:xfrm>
              <a:off x="0" y="-9525"/>
              <a:ext cx="1138696" cy="1299700"/>
            </a:xfrm>
            <a:prstGeom prst="rect">
              <a:avLst/>
            </a:prstGeom>
          </p:spPr>
          <p:txBody>
            <a:bodyPr anchor="ctr" rtlCol="false" tIns="50800" lIns="50800" bIns="50800" rIns="50800"/>
            <a:lstStyle/>
            <a:p>
              <a:pPr algn="ctr">
                <a:lnSpc>
                  <a:spcPts val="3074"/>
                </a:lnSpc>
              </a:pPr>
            </a:p>
          </p:txBody>
        </p:sp>
      </p:grpSp>
      <p:sp>
        <p:nvSpPr>
          <p:cNvPr name="Freeform 17" id="17"/>
          <p:cNvSpPr/>
          <p:nvPr/>
        </p:nvSpPr>
        <p:spPr>
          <a:xfrm flipH="false" flipV="false" rot="0">
            <a:off x="13493985" y="1467336"/>
            <a:ext cx="3289805" cy="3392590"/>
          </a:xfrm>
          <a:custGeom>
            <a:avLst/>
            <a:gdLst/>
            <a:ahLst/>
            <a:cxnLst/>
            <a:rect r="r" b="b" t="t" l="l"/>
            <a:pathLst>
              <a:path h="3392590" w="3289805">
                <a:moveTo>
                  <a:pt x="0" y="0"/>
                </a:moveTo>
                <a:lnTo>
                  <a:pt x="3289804" y="0"/>
                </a:lnTo>
                <a:lnTo>
                  <a:pt x="3289804" y="3392590"/>
                </a:lnTo>
                <a:lnTo>
                  <a:pt x="0" y="3392590"/>
                </a:lnTo>
                <a:lnTo>
                  <a:pt x="0" y="0"/>
                </a:lnTo>
                <a:close/>
              </a:path>
            </a:pathLst>
          </a:custGeom>
          <a:blipFill>
            <a:blip r:embed="rId6"/>
            <a:stretch>
              <a:fillRect l="0" t="-476" r="0" b="0"/>
            </a:stretch>
          </a:blipFill>
        </p:spPr>
      </p:sp>
      <p:sp>
        <p:nvSpPr>
          <p:cNvPr name="TextBox 18" id="18"/>
          <p:cNvSpPr txBox="true"/>
          <p:nvPr/>
        </p:nvSpPr>
        <p:spPr>
          <a:xfrm rot="0">
            <a:off x="1131441" y="1109322"/>
            <a:ext cx="1132802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5" id="5"/>
          <p:cNvSpPr txBox="true"/>
          <p:nvPr/>
        </p:nvSpPr>
        <p:spPr>
          <a:xfrm rot="0">
            <a:off x="1213252" y="4748988"/>
            <a:ext cx="15082067" cy="1232535"/>
          </a:xfrm>
          <a:prstGeom prst="rect">
            <a:avLst/>
          </a:prstGeom>
        </p:spPr>
        <p:txBody>
          <a:bodyPr anchor="t" rtlCol="false" tIns="0" lIns="0" bIns="0" rIns="0">
            <a:spAutoFit/>
          </a:bodyPr>
          <a:lstStyle/>
          <a:p>
            <a:pPr algn="l" marL="917569" indent="-458785" lvl="1">
              <a:lnSpc>
                <a:spcPts val="4844"/>
              </a:lnSpc>
              <a:buFont typeface="Arial"/>
              <a:buChar char="•"/>
            </a:pPr>
            <a:r>
              <a:rPr lang="en-US" b="true" sz="4249">
                <a:solidFill>
                  <a:srgbClr val="004F59"/>
                </a:solidFill>
                <a:latin typeface="Roboto Bold"/>
                <a:ea typeface="Roboto Bold"/>
                <a:cs typeface="Roboto Bold"/>
                <a:sym typeface="Roboto Bold"/>
              </a:rPr>
              <a:t>Groomers may provide </a:t>
            </a:r>
            <a:r>
              <a:rPr lang="en-US" b="true" sz="4249">
                <a:solidFill>
                  <a:srgbClr val="9D1BE3"/>
                </a:solidFill>
                <a:latin typeface="Roboto Bold"/>
                <a:ea typeface="Roboto Bold"/>
                <a:cs typeface="Roboto Bold"/>
                <a:sym typeface="Roboto Bold"/>
              </a:rPr>
              <a:t>basic needs </a:t>
            </a:r>
            <a:r>
              <a:rPr lang="en-US" b="true" sz="4249">
                <a:solidFill>
                  <a:srgbClr val="004F59"/>
                </a:solidFill>
                <a:latin typeface="Roboto Bold"/>
                <a:ea typeface="Roboto Bold"/>
                <a:cs typeface="Roboto Bold"/>
                <a:sym typeface="Roboto Bold"/>
              </a:rPr>
              <a:t>like money, food, or a place to stay.</a:t>
            </a:r>
          </a:p>
        </p:txBody>
      </p:sp>
      <p:sp>
        <p:nvSpPr>
          <p:cNvPr name="TextBox 6" id="6"/>
          <p:cNvSpPr txBox="true"/>
          <p:nvPr/>
        </p:nvSpPr>
        <p:spPr>
          <a:xfrm rot="0">
            <a:off x="1131441" y="1109322"/>
            <a:ext cx="1132802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name="Group 7" id="7"/>
          <p:cNvGrpSpPr/>
          <p:nvPr/>
        </p:nvGrpSpPr>
        <p:grpSpPr>
          <a:xfrm rot="0">
            <a:off x="1612830" y="3322018"/>
            <a:ext cx="9466799" cy="913446"/>
            <a:chOff x="0" y="0"/>
            <a:chExt cx="2493313" cy="240578"/>
          </a:xfrm>
        </p:grpSpPr>
        <p:sp>
          <p:nvSpPr>
            <p:cNvPr name="Freeform 8" id="8"/>
            <p:cNvSpPr/>
            <p:nvPr/>
          </p:nvSpPr>
          <p:spPr>
            <a:xfrm flipH="false" flipV="false" rot="0">
              <a:off x="0" y="0"/>
              <a:ext cx="2493313" cy="240578"/>
            </a:xfrm>
            <a:custGeom>
              <a:avLst/>
              <a:gdLst/>
              <a:ahLst/>
              <a:cxnLst/>
              <a:rect r="r" b="b" t="t" l="l"/>
              <a:pathLst>
                <a:path h="240578" w="2493313">
                  <a:moveTo>
                    <a:pt x="0" y="0"/>
                  </a:moveTo>
                  <a:lnTo>
                    <a:pt x="2493313" y="0"/>
                  </a:lnTo>
                  <a:lnTo>
                    <a:pt x="2493313" y="240578"/>
                  </a:lnTo>
                  <a:lnTo>
                    <a:pt x="0" y="240578"/>
                  </a:lnTo>
                  <a:close/>
                </a:path>
              </a:pathLst>
            </a:custGeom>
            <a:solidFill>
              <a:srgbClr val="303030"/>
            </a:solidFill>
          </p:spPr>
        </p:sp>
        <p:sp>
          <p:nvSpPr>
            <p:cNvPr name="TextBox 9" id="9"/>
            <p:cNvSpPr txBox="true"/>
            <p:nvPr/>
          </p:nvSpPr>
          <p:spPr>
            <a:xfrm>
              <a:off x="0" y="-76200"/>
              <a:ext cx="2493313" cy="31677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60536" y="3345367"/>
            <a:ext cx="91190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Groomers Become “Needed”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5" id="5"/>
          <p:cNvSpPr txBox="true"/>
          <p:nvPr/>
        </p:nvSpPr>
        <p:spPr>
          <a:xfrm rot="0">
            <a:off x="1213252" y="4748988"/>
            <a:ext cx="15649671" cy="2119630"/>
          </a:xfrm>
          <a:prstGeom prst="rect">
            <a:avLst/>
          </a:prstGeom>
        </p:spPr>
        <p:txBody>
          <a:bodyPr anchor="t" rtlCol="false" tIns="0" lIns="0" bIns="0" rIns="0">
            <a:spAutoFit/>
          </a:bodyPr>
          <a:lstStyle/>
          <a:p>
            <a:pPr algn="l" marL="917569" indent="-458785" lvl="1">
              <a:lnSpc>
                <a:spcPts val="4844"/>
              </a:lnSpc>
              <a:buFont typeface="Arial"/>
              <a:buChar char="•"/>
            </a:pPr>
            <a:r>
              <a:rPr lang="en-US" b="true" sz="4249">
                <a:solidFill>
                  <a:srgbClr val="FFFFFF"/>
                </a:solidFill>
                <a:latin typeface="Roboto Bold"/>
                <a:ea typeface="Roboto Bold"/>
                <a:cs typeface="Roboto Bold"/>
                <a:sym typeface="Roboto Bold"/>
              </a:rPr>
              <a:t>Groomers may provide basic needs like money, food, or a place to stay.</a:t>
            </a:r>
          </a:p>
          <a:p>
            <a:pPr algn="l">
              <a:lnSpc>
                <a:spcPts val="2280"/>
              </a:lnSpc>
            </a:pPr>
          </a:p>
          <a:p>
            <a:pPr algn="l" marL="917569" indent="-458785" lvl="1">
              <a:lnSpc>
                <a:spcPts val="4674"/>
              </a:lnSpc>
              <a:buFont typeface="Arial"/>
              <a:buChar char="•"/>
            </a:pPr>
            <a:r>
              <a:rPr lang="en-US" b="true" sz="4249">
                <a:solidFill>
                  <a:srgbClr val="004F59"/>
                </a:solidFill>
                <a:latin typeface="Roboto Bold"/>
                <a:ea typeface="Roboto Bold"/>
                <a:cs typeface="Roboto Bold"/>
                <a:sym typeface="Roboto Bold"/>
              </a:rPr>
              <a:t>They might give clothing, phones, rides, or other favors. </a:t>
            </a:r>
          </a:p>
        </p:txBody>
      </p:sp>
      <p:sp>
        <p:nvSpPr>
          <p:cNvPr name="TextBox 6" id="6"/>
          <p:cNvSpPr txBox="true"/>
          <p:nvPr/>
        </p:nvSpPr>
        <p:spPr>
          <a:xfrm rot="0">
            <a:off x="1131441" y="1109322"/>
            <a:ext cx="1132802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name="Group 7" id="7"/>
          <p:cNvGrpSpPr/>
          <p:nvPr/>
        </p:nvGrpSpPr>
        <p:grpSpPr>
          <a:xfrm rot="0">
            <a:off x="1612830" y="3322018"/>
            <a:ext cx="9466799" cy="913446"/>
            <a:chOff x="0" y="0"/>
            <a:chExt cx="2493313" cy="240578"/>
          </a:xfrm>
        </p:grpSpPr>
        <p:sp>
          <p:nvSpPr>
            <p:cNvPr name="Freeform 8" id="8"/>
            <p:cNvSpPr/>
            <p:nvPr/>
          </p:nvSpPr>
          <p:spPr>
            <a:xfrm flipH="false" flipV="false" rot="0">
              <a:off x="0" y="0"/>
              <a:ext cx="2493313" cy="240578"/>
            </a:xfrm>
            <a:custGeom>
              <a:avLst/>
              <a:gdLst/>
              <a:ahLst/>
              <a:cxnLst/>
              <a:rect r="r" b="b" t="t" l="l"/>
              <a:pathLst>
                <a:path h="240578" w="2493313">
                  <a:moveTo>
                    <a:pt x="0" y="0"/>
                  </a:moveTo>
                  <a:lnTo>
                    <a:pt x="2493313" y="0"/>
                  </a:lnTo>
                  <a:lnTo>
                    <a:pt x="2493313" y="240578"/>
                  </a:lnTo>
                  <a:lnTo>
                    <a:pt x="0" y="240578"/>
                  </a:lnTo>
                  <a:close/>
                </a:path>
              </a:pathLst>
            </a:custGeom>
            <a:solidFill>
              <a:srgbClr val="303030"/>
            </a:solidFill>
          </p:spPr>
        </p:sp>
        <p:sp>
          <p:nvSpPr>
            <p:cNvPr name="TextBox 9" id="9"/>
            <p:cNvSpPr txBox="true"/>
            <p:nvPr/>
          </p:nvSpPr>
          <p:spPr>
            <a:xfrm>
              <a:off x="0" y="-76200"/>
              <a:ext cx="2493313" cy="31677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60536" y="3345367"/>
            <a:ext cx="91190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Groomers Become “Needed”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5" id="5"/>
          <p:cNvSpPr txBox="true"/>
          <p:nvPr/>
        </p:nvSpPr>
        <p:spPr>
          <a:xfrm rot="0">
            <a:off x="1213252" y="4748988"/>
            <a:ext cx="16217275" cy="2986405"/>
          </a:xfrm>
          <a:prstGeom prst="rect">
            <a:avLst/>
          </a:prstGeom>
        </p:spPr>
        <p:txBody>
          <a:bodyPr anchor="t" rtlCol="false" tIns="0" lIns="0" bIns="0" rIns="0">
            <a:spAutoFit/>
          </a:bodyPr>
          <a:lstStyle/>
          <a:p>
            <a:pPr algn="l" marL="917569" indent="-458785" lvl="1">
              <a:lnSpc>
                <a:spcPts val="4844"/>
              </a:lnSpc>
              <a:buFont typeface="Arial"/>
              <a:buChar char="•"/>
            </a:pPr>
            <a:r>
              <a:rPr lang="en-US" b="true" sz="4249">
                <a:solidFill>
                  <a:srgbClr val="FFFFFF"/>
                </a:solidFill>
                <a:latin typeface="Roboto Bold"/>
                <a:ea typeface="Roboto Bold"/>
                <a:cs typeface="Roboto Bold"/>
                <a:sym typeface="Roboto Bold"/>
              </a:rPr>
              <a:t>Groomers may provide basic needs like money, food, or a place to stay.</a:t>
            </a:r>
          </a:p>
          <a:p>
            <a:pPr algn="l">
              <a:lnSpc>
                <a:spcPts val="2280"/>
              </a:lnSpc>
            </a:pPr>
          </a:p>
          <a:p>
            <a:pPr algn="l" marL="917569" indent="-458785" lvl="1">
              <a:lnSpc>
                <a:spcPts val="4674"/>
              </a:lnSpc>
              <a:buFont typeface="Arial"/>
              <a:buChar char="•"/>
            </a:pPr>
            <a:r>
              <a:rPr lang="en-US" b="true" sz="4249">
                <a:solidFill>
                  <a:srgbClr val="FFFFFF"/>
                </a:solidFill>
                <a:latin typeface="Roboto Bold"/>
                <a:ea typeface="Roboto Bold"/>
                <a:cs typeface="Roboto Bold"/>
                <a:sym typeface="Roboto Bold"/>
              </a:rPr>
              <a:t>They might give clothing, phones, rides, or other favors. </a:t>
            </a:r>
          </a:p>
          <a:p>
            <a:pPr algn="l">
              <a:lnSpc>
                <a:spcPts val="2200"/>
              </a:lnSpc>
            </a:pPr>
          </a:p>
          <a:p>
            <a:pPr algn="l" marL="917569" indent="-458785" lvl="1">
              <a:lnSpc>
                <a:spcPts val="4674"/>
              </a:lnSpc>
              <a:buFont typeface="Arial"/>
              <a:buChar char="•"/>
            </a:pPr>
            <a:r>
              <a:rPr lang="en-US" b="true" sz="4249">
                <a:solidFill>
                  <a:srgbClr val="004F59"/>
                </a:solidFill>
                <a:latin typeface="Roboto Bold"/>
                <a:ea typeface="Roboto Bold"/>
                <a:cs typeface="Roboto Bold"/>
                <a:sym typeface="Roboto Bold"/>
              </a:rPr>
              <a:t>They may offer free</a:t>
            </a:r>
            <a:r>
              <a:rPr lang="en-US" b="true" sz="4249">
                <a:solidFill>
                  <a:srgbClr val="9D1BE3"/>
                </a:solidFill>
                <a:latin typeface="Roboto Bold"/>
                <a:ea typeface="Roboto Bold"/>
                <a:cs typeface="Roboto Bold"/>
                <a:sym typeface="Roboto Bold"/>
              </a:rPr>
              <a:t> alcohol or drugs</a:t>
            </a:r>
            <a:r>
              <a:rPr lang="en-US" b="true" sz="4249">
                <a:solidFill>
                  <a:srgbClr val="9D1BE3"/>
                </a:solidFill>
                <a:latin typeface="Roboto Bold"/>
                <a:ea typeface="Roboto Bold"/>
                <a:cs typeface="Roboto Bold"/>
                <a:sym typeface="Roboto Bold"/>
              </a:rPr>
              <a:t>.</a:t>
            </a:r>
          </a:p>
        </p:txBody>
      </p:sp>
      <p:sp>
        <p:nvSpPr>
          <p:cNvPr name="TextBox 6" id="6"/>
          <p:cNvSpPr txBox="true"/>
          <p:nvPr/>
        </p:nvSpPr>
        <p:spPr>
          <a:xfrm rot="0">
            <a:off x="1131441" y="1109322"/>
            <a:ext cx="1132802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name="Group 7" id="7"/>
          <p:cNvGrpSpPr/>
          <p:nvPr/>
        </p:nvGrpSpPr>
        <p:grpSpPr>
          <a:xfrm rot="0">
            <a:off x="1612830" y="3322018"/>
            <a:ext cx="9466799" cy="913446"/>
            <a:chOff x="0" y="0"/>
            <a:chExt cx="2493313" cy="240578"/>
          </a:xfrm>
        </p:grpSpPr>
        <p:sp>
          <p:nvSpPr>
            <p:cNvPr name="Freeform 8" id="8"/>
            <p:cNvSpPr/>
            <p:nvPr/>
          </p:nvSpPr>
          <p:spPr>
            <a:xfrm flipH="false" flipV="false" rot="0">
              <a:off x="0" y="0"/>
              <a:ext cx="2493313" cy="240578"/>
            </a:xfrm>
            <a:custGeom>
              <a:avLst/>
              <a:gdLst/>
              <a:ahLst/>
              <a:cxnLst/>
              <a:rect r="r" b="b" t="t" l="l"/>
              <a:pathLst>
                <a:path h="240578" w="2493313">
                  <a:moveTo>
                    <a:pt x="0" y="0"/>
                  </a:moveTo>
                  <a:lnTo>
                    <a:pt x="2493313" y="0"/>
                  </a:lnTo>
                  <a:lnTo>
                    <a:pt x="2493313" y="240578"/>
                  </a:lnTo>
                  <a:lnTo>
                    <a:pt x="0" y="240578"/>
                  </a:lnTo>
                  <a:close/>
                </a:path>
              </a:pathLst>
            </a:custGeom>
            <a:solidFill>
              <a:srgbClr val="303030"/>
            </a:solidFill>
          </p:spPr>
        </p:sp>
        <p:sp>
          <p:nvSpPr>
            <p:cNvPr name="TextBox 9" id="9"/>
            <p:cNvSpPr txBox="true"/>
            <p:nvPr/>
          </p:nvSpPr>
          <p:spPr>
            <a:xfrm>
              <a:off x="0" y="-76200"/>
              <a:ext cx="2493313" cy="31677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60536" y="3345367"/>
            <a:ext cx="91190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Groomers Become “Needed”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6672" y="36411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Freeform 9" id="9"/>
          <p:cNvSpPr/>
          <p:nvPr/>
        </p:nvSpPr>
        <p:spPr>
          <a:xfrm flipH="false" flipV="false" rot="0">
            <a:off x="11887058" y="1373897"/>
            <a:ext cx="5483035" cy="4101617"/>
          </a:xfrm>
          <a:custGeom>
            <a:avLst/>
            <a:gdLst/>
            <a:ahLst/>
            <a:cxnLst/>
            <a:rect r="r" b="b" t="t" l="l"/>
            <a:pathLst>
              <a:path h="4101617" w="5483035">
                <a:moveTo>
                  <a:pt x="0" y="0"/>
                </a:moveTo>
                <a:lnTo>
                  <a:pt x="5483035" y="0"/>
                </a:lnTo>
                <a:lnTo>
                  <a:pt x="5483035" y="4101617"/>
                </a:lnTo>
                <a:lnTo>
                  <a:pt x="0" y="4101617"/>
                </a:lnTo>
                <a:lnTo>
                  <a:pt x="0" y="0"/>
                </a:lnTo>
                <a:close/>
              </a:path>
            </a:pathLst>
          </a:custGeom>
          <a:blipFill>
            <a:blip r:embed="rId6"/>
            <a:stretch>
              <a:fillRect l="0" t="0" r="0" b="0"/>
            </a:stretch>
          </a:blipFill>
        </p:spPr>
      </p:sp>
      <p:grpSp>
        <p:nvGrpSpPr>
          <p:cNvPr name="Group 10" id="10"/>
          <p:cNvGrpSpPr/>
          <p:nvPr/>
        </p:nvGrpSpPr>
        <p:grpSpPr>
          <a:xfrm rot="0">
            <a:off x="16323989" y="5704254"/>
            <a:ext cx="1046103" cy="1255340"/>
            <a:chOff x="0" y="0"/>
            <a:chExt cx="2510966" cy="3013197"/>
          </a:xfrm>
        </p:grpSpPr>
        <p:sp>
          <p:nvSpPr>
            <p:cNvPr name="Freeform 11" id="11"/>
            <p:cNvSpPr/>
            <p:nvPr/>
          </p:nvSpPr>
          <p:spPr>
            <a:xfrm flipH="false" flipV="false" rot="0">
              <a:off x="0" y="0"/>
              <a:ext cx="2510966" cy="3013197"/>
            </a:xfrm>
            <a:custGeom>
              <a:avLst/>
              <a:gdLst/>
              <a:ahLst/>
              <a:cxnLst/>
              <a:rect r="r" b="b" t="t" l="l"/>
              <a:pathLst>
                <a:path h="3013197" w="2510966">
                  <a:moveTo>
                    <a:pt x="0" y="0"/>
                  </a:moveTo>
                  <a:lnTo>
                    <a:pt x="2510966" y="0"/>
                  </a:lnTo>
                  <a:lnTo>
                    <a:pt x="2510966" y="3013197"/>
                  </a:lnTo>
                  <a:lnTo>
                    <a:pt x="0" y="3013197"/>
                  </a:lnTo>
                  <a:close/>
                </a:path>
              </a:pathLst>
            </a:custGeom>
            <a:solidFill>
              <a:srgbClr val="68D2DF"/>
            </a:solidFill>
          </p:spPr>
        </p:sp>
      </p:gr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4" id="14"/>
          <p:cNvGrpSpPr/>
          <p:nvPr/>
        </p:nvGrpSpPr>
        <p:grpSpPr>
          <a:xfrm rot="0">
            <a:off x="1538506" y="4775604"/>
            <a:ext cx="10363594" cy="2059652"/>
            <a:chOff x="0" y="0"/>
            <a:chExt cx="2729506" cy="542460"/>
          </a:xfrm>
        </p:grpSpPr>
        <p:sp>
          <p:nvSpPr>
            <p:cNvPr name="Freeform 15" id="15"/>
            <p:cNvSpPr/>
            <p:nvPr/>
          </p:nvSpPr>
          <p:spPr>
            <a:xfrm flipH="false" flipV="false" rot="0">
              <a:off x="0" y="0"/>
              <a:ext cx="2729506" cy="542460"/>
            </a:xfrm>
            <a:custGeom>
              <a:avLst/>
              <a:gdLst/>
              <a:ahLst/>
              <a:cxnLst/>
              <a:rect r="r" b="b" t="t" l="l"/>
              <a:pathLst>
                <a:path h="542460" w="2729506">
                  <a:moveTo>
                    <a:pt x="0" y="0"/>
                  </a:moveTo>
                  <a:lnTo>
                    <a:pt x="2729506" y="0"/>
                  </a:lnTo>
                  <a:lnTo>
                    <a:pt x="2729506" y="542460"/>
                  </a:lnTo>
                  <a:lnTo>
                    <a:pt x="0" y="542460"/>
                  </a:lnTo>
                  <a:close/>
                </a:path>
              </a:pathLst>
            </a:custGeom>
            <a:solidFill>
              <a:srgbClr val="303030"/>
            </a:solidFill>
          </p:spPr>
        </p:sp>
        <p:sp>
          <p:nvSpPr>
            <p:cNvPr name="TextBox 16" id="16"/>
            <p:cNvSpPr txBox="true"/>
            <p:nvPr/>
          </p:nvSpPr>
          <p:spPr>
            <a:xfrm>
              <a:off x="0" y="-76200"/>
              <a:ext cx="2729506" cy="618660"/>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964236" y="1250072"/>
            <a:ext cx="1140073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
        <p:nvSpPr>
          <p:cNvPr name="TextBox 18" id="18"/>
          <p:cNvSpPr txBox="true"/>
          <p:nvPr/>
        </p:nvSpPr>
        <p:spPr>
          <a:xfrm rot="0">
            <a:off x="1802199" y="5029200"/>
            <a:ext cx="9978434" cy="1466851"/>
          </a:xfrm>
          <a:prstGeom prst="rect">
            <a:avLst/>
          </a:prstGeom>
        </p:spPr>
        <p:txBody>
          <a:bodyPr anchor="t" rtlCol="false" tIns="0" lIns="0" bIns="0" rIns="0">
            <a:spAutoFit/>
          </a:bodyPr>
          <a:lstStyle/>
          <a:p>
            <a:pPr algn="l">
              <a:lnSpc>
                <a:spcPts val="5999"/>
              </a:lnSpc>
            </a:pPr>
            <a:r>
              <a:rPr lang="en-US" sz="3999" b="true">
                <a:solidFill>
                  <a:srgbClr val="FFFFFF"/>
                </a:solidFill>
                <a:latin typeface="Roboto Bold"/>
                <a:ea typeface="Roboto Bold"/>
                <a:cs typeface="Roboto Bold"/>
                <a:sym typeface="Roboto Bold"/>
              </a:rPr>
              <a:t>After gaining trust, groomers change their behavior to gain control.</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6" id="6"/>
          <p:cNvGrpSpPr/>
          <p:nvPr/>
        </p:nvGrpSpPr>
        <p:grpSpPr>
          <a:xfrm rot="0">
            <a:off x="1629079" y="3307454"/>
            <a:ext cx="10238936" cy="913547"/>
            <a:chOff x="0" y="0"/>
            <a:chExt cx="2696675" cy="240605"/>
          </a:xfrm>
        </p:grpSpPr>
        <p:sp>
          <p:nvSpPr>
            <p:cNvPr name="Freeform 7" id="7"/>
            <p:cNvSpPr/>
            <p:nvPr/>
          </p:nvSpPr>
          <p:spPr>
            <a:xfrm flipH="false" flipV="false" rot="0">
              <a:off x="0" y="0"/>
              <a:ext cx="2696675" cy="240605"/>
            </a:xfrm>
            <a:custGeom>
              <a:avLst/>
              <a:gdLst/>
              <a:ahLst/>
              <a:cxnLst/>
              <a:rect r="r" b="b" t="t" l="l"/>
              <a:pathLst>
                <a:path h="240605" w="2696675">
                  <a:moveTo>
                    <a:pt x="0" y="0"/>
                  </a:moveTo>
                  <a:lnTo>
                    <a:pt x="2696675" y="0"/>
                  </a:lnTo>
                  <a:lnTo>
                    <a:pt x="2696675" y="240605"/>
                  </a:lnTo>
                  <a:lnTo>
                    <a:pt x="0" y="240605"/>
                  </a:lnTo>
                  <a:close/>
                </a:path>
              </a:pathLst>
            </a:custGeom>
            <a:solidFill>
              <a:srgbClr val="303030"/>
            </a:solidFill>
          </p:spPr>
        </p:sp>
        <p:sp>
          <p:nvSpPr>
            <p:cNvPr name="TextBox 8" id="8"/>
            <p:cNvSpPr txBox="true"/>
            <p:nvPr/>
          </p:nvSpPr>
          <p:spPr>
            <a:xfrm>
              <a:off x="0" y="-76200"/>
              <a:ext cx="2696675" cy="31680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57520" y="3330803"/>
            <a:ext cx="108873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Shift from Kindness to Demands</a:t>
            </a:r>
          </a:p>
        </p:txBody>
      </p:sp>
      <p:sp>
        <p:nvSpPr>
          <p:cNvPr name="TextBox 10" id="10"/>
          <p:cNvSpPr txBox="true"/>
          <p:nvPr/>
        </p:nvSpPr>
        <p:spPr>
          <a:xfrm rot="0">
            <a:off x="1957520" y="4575174"/>
            <a:ext cx="16123828"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Groomers </a:t>
            </a:r>
            <a:r>
              <a:rPr lang="en-US" sz="4249" b="true">
                <a:solidFill>
                  <a:srgbClr val="9D1BE3"/>
                </a:solidFill>
                <a:latin typeface="Roboto Bold"/>
                <a:ea typeface="Roboto Bold"/>
                <a:cs typeface="Roboto Bold"/>
                <a:sym typeface="Roboto Bold"/>
              </a:rPr>
              <a:t>take control</a:t>
            </a:r>
            <a:r>
              <a:rPr lang="en-US" sz="4249" b="true">
                <a:solidFill>
                  <a:srgbClr val="004F59"/>
                </a:solidFill>
                <a:latin typeface="Roboto Bold"/>
                <a:ea typeface="Roboto Bold"/>
                <a:cs typeface="Roboto Bold"/>
                <a:sym typeface="Roboto Bold"/>
              </a:rPr>
              <a:t> by making demands.</a:t>
            </a:r>
          </a:p>
        </p:txBody>
      </p:sp>
      <p:sp>
        <p:nvSpPr>
          <p:cNvPr name="TextBox 11" id="11"/>
          <p:cNvSpPr txBox="true"/>
          <p:nvPr/>
        </p:nvSpPr>
        <p:spPr>
          <a:xfrm rot="0">
            <a:off x="964236" y="1250072"/>
            <a:ext cx="1140073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6" id="6"/>
          <p:cNvGrpSpPr/>
          <p:nvPr/>
        </p:nvGrpSpPr>
        <p:grpSpPr>
          <a:xfrm rot="0">
            <a:off x="1629079" y="3307454"/>
            <a:ext cx="10238936" cy="913547"/>
            <a:chOff x="0" y="0"/>
            <a:chExt cx="2696675" cy="240605"/>
          </a:xfrm>
        </p:grpSpPr>
        <p:sp>
          <p:nvSpPr>
            <p:cNvPr name="Freeform 7" id="7"/>
            <p:cNvSpPr/>
            <p:nvPr/>
          </p:nvSpPr>
          <p:spPr>
            <a:xfrm flipH="false" flipV="false" rot="0">
              <a:off x="0" y="0"/>
              <a:ext cx="2696675" cy="240605"/>
            </a:xfrm>
            <a:custGeom>
              <a:avLst/>
              <a:gdLst/>
              <a:ahLst/>
              <a:cxnLst/>
              <a:rect r="r" b="b" t="t" l="l"/>
              <a:pathLst>
                <a:path h="240605" w="2696675">
                  <a:moveTo>
                    <a:pt x="0" y="0"/>
                  </a:moveTo>
                  <a:lnTo>
                    <a:pt x="2696675" y="0"/>
                  </a:lnTo>
                  <a:lnTo>
                    <a:pt x="2696675" y="240605"/>
                  </a:lnTo>
                  <a:lnTo>
                    <a:pt x="0" y="240605"/>
                  </a:lnTo>
                  <a:close/>
                </a:path>
              </a:pathLst>
            </a:custGeom>
            <a:solidFill>
              <a:srgbClr val="303030"/>
            </a:solidFill>
          </p:spPr>
        </p:sp>
        <p:sp>
          <p:nvSpPr>
            <p:cNvPr name="TextBox 8" id="8"/>
            <p:cNvSpPr txBox="true"/>
            <p:nvPr/>
          </p:nvSpPr>
          <p:spPr>
            <a:xfrm>
              <a:off x="0" y="-76200"/>
              <a:ext cx="2696675" cy="31680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57520" y="3330803"/>
            <a:ext cx="108873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Shift from Kindness to Demands</a:t>
            </a:r>
          </a:p>
        </p:txBody>
      </p:sp>
      <p:sp>
        <p:nvSpPr>
          <p:cNvPr name="TextBox 10" id="10"/>
          <p:cNvSpPr txBox="true"/>
          <p:nvPr/>
        </p:nvSpPr>
        <p:spPr>
          <a:xfrm rot="0">
            <a:off x="1957520" y="4575174"/>
            <a:ext cx="14421004" cy="166052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They might </a:t>
            </a:r>
            <a:r>
              <a:rPr lang="en-US" sz="4249" b="true">
                <a:solidFill>
                  <a:srgbClr val="9D1BE3"/>
                </a:solidFill>
                <a:latin typeface="Roboto Bold"/>
                <a:ea typeface="Roboto Bold"/>
                <a:cs typeface="Roboto Bold"/>
                <a:sym typeface="Roboto Bold"/>
              </a:rPr>
              <a:t>threaten to take away support,</a:t>
            </a:r>
            <a:r>
              <a:rPr lang="en-US" sz="4249" b="true">
                <a:solidFill>
                  <a:srgbClr val="004F59"/>
                </a:solidFill>
                <a:latin typeface="Roboto Bold"/>
                <a:ea typeface="Roboto Bold"/>
                <a:cs typeface="Roboto Bold"/>
                <a:sym typeface="Roboto Bold"/>
              </a:rPr>
              <a:t> like money, housing, gifts, or affection.</a:t>
            </a:r>
          </a:p>
        </p:txBody>
      </p:sp>
      <p:sp>
        <p:nvSpPr>
          <p:cNvPr name="TextBox 11" id="11"/>
          <p:cNvSpPr txBox="true"/>
          <p:nvPr/>
        </p:nvSpPr>
        <p:spPr>
          <a:xfrm rot="0">
            <a:off x="964236" y="1250072"/>
            <a:ext cx="1140073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6" id="6"/>
          <p:cNvGrpSpPr/>
          <p:nvPr/>
        </p:nvGrpSpPr>
        <p:grpSpPr>
          <a:xfrm rot="0">
            <a:off x="1629079" y="3307454"/>
            <a:ext cx="10238936" cy="913547"/>
            <a:chOff x="0" y="0"/>
            <a:chExt cx="2696675" cy="240605"/>
          </a:xfrm>
        </p:grpSpPr>
        <p:sp>
          <p:nvSpPr>
            <p:cNvPr name="Freeform 7" id="7"/>
            <p:cNvSpPr/>
            <p:nvPr/>
          </p:nvSpPr>
          <p:spPr>
            <a:xfrm flipH="false" flipV="false" rot="0">
              <a:off x="0" y="0"/>
              <a:ext cx="2696675" cy="240605"/>
            </a:xfrm>
            <a:custGeom>
              <a:avLst/>
              <a:gdLst/>
              <a:ahLst/>
              <a:cxnLst/>
              <a:rect r="r" b="b" t="t" l="l"/>
              <a:pathLst>
                <a:path h="240605" w="2696675">
                  <a:moveTo>
                    <a:pt x="0" y="0"/>
                  </a:moveTo>
                  <a:lnTo>
                    <a:pt x="2696675" y="0"/>
                  </a:lnTo>
                  <a:lnTo>
                    <a:pt x="2696675" y="240605"/>
                  </a:lnTo>
                  <a:lnTo>
                    <a:pt x="0" y="240605"/>
                  </a:lnTo>
                  <a:close/>
                </a:path>
              </a:pathLst>
            </a:custGeom>
            <a:solidFill>
              <a:srgbClr val="303030"/>
            </a:solidFill>
          </p:spPr>
        </p:sp>
        <p:sp>
          <p:nvSpPr>
            <p:cNvPr name="TextBox 8" id="8"/>
            <p:cNvSpPr txBox="true"/>
            <p:nvPr/>
          </p:nvSpPr>
          <p:spPr>
            <a:xfrm>
              <a:off x="0" y="-76200"/>
              <a:ext cx="2696675" cy="31680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57520" y="3330803"/>
            <a:ext cx="108873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Shift from Kindness to Demands</a:t>
            </a:r>
          </a:p>
        </p:txBody>
      </p:sp>
      <p:sp>
        <p:nvSpPr>
          <p:cNvPr name="TextBox 10" id="10"/>
          <p:cNvSpPr txBox="true"/>
          <p:nvPr/>
        </p:nvSpPr>
        <p:spPr>
          <a:xfrm rot="0">
            <a:off x="1957520" y="4575174"/>
            <a:ext cx="14618433" cy="166052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They often </a:t>
            </a:r>
            <a:r>
              <a:rPr lang="en-US" sz="4249" b="true">
                <a:solidFill>
                  <a:srgbClr val="9D1BE3"/>
                </a:solidFill>
                <a:latin typeface="Roboto Bold"/>
                <a:ea typeface="Roboto Bold"/>
                <a:cs typeface="Roboto Bold"/>
                <a:sym typeface="Roboto Bold"/>
              </a:rPr>
              <a:t>isolate the young person</a:t>
            </a:r>
            <a:r>
              <a:rPr lang="en-US" sz="4249" b="true">
                <a:solidFill>
                  <a:srgbClr val="004F59"/>
                </a:solidFill>
                <a:latin typeface="Roboto Bold"/>
                <a:ea typeface="Roboto Bold"/>
                <a:cs typeface="Roboto Bold"/>
                <a:sym typeface="Roboto Bold"/>
              </a:rPr>
              <a:t> by pressuring them to pull away from family and friends.</a:t>
            </a:r>
          </a:p>
        </p:txBody>
      </p:sp>
      <p:sp>
        <p:nvSpPr>
          <p:cNvPr name="TextBox 11" id="11"/>
          <p:cNvSpPr txBox="true"/>
          <p:nvPr/>
        </p:nvSpPr>
        <p:spPr>
          <a:xfrm rot="0">
            <a:off x="964236" y="1250072"/>
            <a:ext cx="1140073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6" id="6"/>
          <p:cNvGrpSpPr/>
          <p:nvPr/>
        </p:nvGrpSpPr>
        <p:grpSpPr>
          <a:xfrm rot="0">
            <a:off x="1629079" y="3307454"/>
            <a:ext cx="10238936" cy="913547"/>
            <a:chOff x="0" y="0"/>
            <a:chExt cx="2696675" cy="240605"/>
          </a:xfrm>
        </p:grpSpPr>
        <p:sp>
          <p:nvSpPr>
            <p:cNvPr name="Freeform 7" id="7"/>
            <p:cNvSpPr/>
            <p:nvPr/>
          </p:nvSpPr>
          <p:spPr>
            <a:xfrm flipH="false" flipV="false" rot="0">
              <a:off x="0" y="0"/>
              <a:ext cx="2696675" cy="240605"/>
            </a:xfrm>
            <a:custGeom>
              <a:avLst/>
              <a:gdLst/>
              <a:ahLst/>
              <a:cxnLst/>
              <a:rect r="r" b="b" t="t" l="l"/>
              <a:pathLst>
                <a:path h="240605" w="2696675">
                  <a:moveTo>
                    <a:pt x="0" y="0"/>
                  </a:moveTo>
                  <a:lnTo>
                    <a:pt x="2696675" y="0"/>
                  </a:lnTo>
                  <a:lnTo>
                    <a:pt x="2696675" y="240605"/>
                  </a:lnTo>
                  <a:lnTo>
                    <a:pt x="0" y="240605"/>
                  </a:lnTo>
                  <a:close/>
                </a:path>
              </a:pathLst>
            </a:custGeom>
            <a:solidFill>
              <a:srgbClr val="303030"/>
            </a:solidFill>
          </p:spPr>
        </p:sp>
        <p:sp>
          <p:nvSpPr>
            <p:cNvPr name="TextBox 8" id="8"/>
            <p:cNvSpPr txBox="true"/>
            <p:nvPr/>
          </p:nvSpPr>
          <p:spPr>
            <a:xfrm>
              <a:off x="0" y="-76200"/>
              <a:ext cx="2696675" cy="31680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57520" y="3330803"/>
            <a:ext cx="108873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Shift from Kindness to Demands</a:t>
            </a:r>
          </a:p>
        </p:txBody>
      </p:sp>
      <p:sp>
        <p:nvSpPr>
          <p:cNvPr name="TextBox 10" id="10"/>
          <p:cNvSpPr txBox="true"/>
          <p:nvPr/>
        </p:nvSpPr>
        <p:spPr>
          <a:xfrm rot="0">
            <a:off x="1957520" y="4651374"/>
            <a:ext cx="14322290"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They may apply pressure to </a:t>
            </a:r>
            <a:r>
              <a:rPr lang="en-US" sz="4249" b="true">
                <a:solidFill>
                  <a:srgbClr val="9D1BE3"/>
                </a:solidFill>
                <a:latin typeface="Roboto Bold"/>
                <a:ea typeface="Roboto Bold"/>
                <a:cs typeface="Roboto Bold"/>
                <a:sym typeface="Roboto Bold"/>
              </a:rPr>
              <a:t>break rules or rebel</a:t>
            </a:r>
            <a:r>
              <a:rPr lang="en-US" sz="4249" b="true">
                <a:solidFill>
                  <a:srgbClr val="004F59"/>
                </a:solidFill>
                <a:latin typeface="Roboto Bold"/>
                <a:ea typeface="Roboto Bold"/>
                <a:cs typeface="Roboto Bold"/>
                <a:sym typeface="Roboto Bold"/>
              </a:rPr>
              <a:t> against adults, such as parents, coaches, and teachers.</a:t>
            </a:r>
          </a:p>
        </p:txBody>
      </p:sp>
      <p:sp>
        <p:nvSpPr>
          <p:cNvPr name="TextBox 11" id="11"/>
          <p:cNvSpPr txBox="true"/>
          <p:nvPr/>
        </p:nvSpPr>
        <p:spPr>
          <a:xfrm rot="0">
            <a:off x="964236" y="1250072"/>
            <a:ext cx="1140073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grpSp>
        <p:nvGrpSpPr>
          <p:cNvPr name="Group 10" id="10"/>
          <p:cNvGrpSpPr/>
          <p:nvPr/>
        </p:nvGrpSpPr>
        <p:grpSpPr>
          <a:xfrm rot="0">
            <a:off x="13463644" y="1049157"/>
            <a:ext cx="3860776" cy="4960050"/>
            <a:chOff x="0" y="0"/>
            <a:chExt cx="1016830" cy="1306351"/>
          </a:xfrm>
        </p:grpSpPr>
        <p:sp>
          <p:nvSpPr>
            <p:cNvPr name="Freeform 11" id="11"/>
            <p:cNvSpPr/>
            <p:nvPr/>
          </p:nvSpPr>
          <p:spPr>
            <a:xfrm flipH="false" flipV="false" rot="0">
              <a:off x="0" y="0"/>
              <a:ext cx="1016830" cy="1306350"/>
            </a:xfrm>
            <a:custGeom>
              <a:avLst/>
              <a:gdLst/>
              <a:ahLst/>
              <a:cxnLst/>
              <a:rect r="r" b="b" t="t" l="l"/>
              <a:pathLst>
                <a:path h="1306350" w="1016830">
                  <a:moveTo>
                    <a:pt x="0" y="0"/>
                  </a:moveTo>
                  <a:lnTo>
                    <a:pt x="1016830" y="0"/>
                  </a:lnTo>
                  <a:lnTo>
                    <a:pt x="1016830" y="1306350"/>
                  </a:lnTo>
                  <a:lnTo>
                    <a:pt x="0" y="1306350"/>
                  </a:lnTo>
                  <a:close/>
                </a:path>
              </a:pathLst>
            </a:custGeom>
            <a:solidFill>
              <a:srgbClr val="FFFFFF"/>
            </a:solidFill>
          </p:spPr>
        </p:sp>
        <p:sp>
          <p:nvSpPr>
            <p:cNvPr name="TextBox 12" id="12"/>
            <p:cNvSpPr txBox="true"/>
            <p:nvPr/>
          </p:nvSpPr>
          <p:spPr>
            <a:xfrm>
              <a:off x="0" y="-9525"/>
              <a:ext cx="1016830" cy="1315876"/>
            </a:xfrm>
            <a:prstGeom prst="rect">
              <a:avLst/>
            </a:prstGeom>
          </p:spPr>
          <p:txBody>
            <a:bodyPr anchor="ctr" rtlCol="false" tIns="50800" lIns="50800" bIns="50800" rIns="50800"/>
            <a:lstStyle/>
            <a:p>
              <a:pPr algn="ctr">
                <a:lnSpc>
                  <a:spcPts val="3074"/>
                </a:lnSpc>
              </a:pPr>
            </a:p>
          </p:txBody>
        </p:sp>
      </p:grpSp>
      <p:sp>
        <p:nvSpPr>
          <p:cNvPr name="Freeform 13" id="13"/>
          <p:cNvSpPr/>
          <p:nvPr/>
        </p:nvSpPr>
        <p:spPr>
          <a:xfrm flipH="false" flipV="false" rot="0">
            <a:off x="13625438" y="1289504"/>
            <a:ext cx="3537189" cy="4149394"/>
          </a:xfrm>
          <a:custGeom>
            <a:avLst/>
            <a:gdLst/>
            <a:ahLst/>
            <a:cxnLst/>
            <a:rect r="r" b="b" t="t" l="l"/>
            <a:pathLst>
              <a:path h="4149394" w="3537189">
                <a:moveTo>
                  <a:pt x="0" y="0"/>
                </a:moveTo>
                <a:lnTo>
                  <a:pt x="3537188" y="0"/>
                </a:lnTo>
                <a:lnTo>
                  <a:pt x="3537188" y="4149395"/>
                </a:lnTo>
                <a:lnTo>
                  <a:pt x="0" y="4149395"/>
                </a:lnTo>
                <a:lnTo>
                  <a:pt x="0" y="0"/>
                </a:lnTo>
                <a:close/>
              </a:path>
            </a:pathLst>
          </a:custGeom>
          <a:blipFill>
            <a:blip r:embed="rId6"/>
            <a:stretch>
              <a:fillRect l="0" t="0" r="0" b="0"/>
            </a:stretch>
          </a:blipFill>
        </p:spPr>
      </p:sp>
      <p:grpSp>
        <p:nvGrpSpPr>
          <p:cNvPr name="Group 14" id="14"/>
          <p:cNvGrpSpPr/>
          <p:nvPr/>
        </p:nvGrpSpPr>
        <p:grpSpPr>
          <a:xfrm rot="0">
            <a:off x="1538506" y="4775604"/>
            <a:ext cx="10363594" cy="2059652"/>
            <a:chOff x="0" y="0"/>
            <a:chExt cx="2729506" cy="542460"/>
          </a:xfrm>
        </p:grpSpPr>
        <p:sp>
          <p:nvSpPr>
            <p:cNvPr name="Freeform 15" id="15"/>
            <p:cNvSpPr/>
            <p:nvPr/>
          </p:nvSpPr>
          <p:spPr>
            <a:xfrm flipH="false" flipV="false" rot="0">
              <a:off x="0" y="0"/>
              <a:ext cx="2729506" cy="542460"/>
            </a:xfrm>
            <a:custGeom>
              <a:avLst/>
              <a:gdLst/>
              <a:ahLst/>
              <a:cxnLst/>
              <a:rect r="r" b="b" t="t" l="l"/>
              <a:pathLst>
                <a:path h="542460" w="2729506">
                  <a:moveTo>
                    <a:pt x="0" y="0"/>
                  </a:moveTo>
                  <a:lnTo>
                    <a:pt x="2729506" y="0"/>
                  </a:lnTo>
                  <a:lnTo>
                    <a:pt x="2729506" y="542460"/>
                  </a:lnTo>
                  <a:lnTo>
                    <a:pt x="0" y="542460"/>
                  </a:lnTo>
                  <a:close/>
                </a:path>
              </a:pathLst>
            </a:custGeom>
            <a:solidFill>
              <a:srgbClr val="303030"/>
            </a:solidFill>
          </p:spPr>
        </p:sp>
        <p:sp>
          <p:nvSpPr>
            <p:cNvPr name="TextBox 16" id="16"/>
            <p:cNvSpPr txBox="true"/>
            <p:nvPr/>
          </p:nvSpPr>
          <p:spPr>
            <a:xfrm>
              <a:off x="0" y="-76200"/>
              <a:ext cx="2729506" cy="618660"/>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8" id="18"/>
          <p:cNvSpPr txBox="true"/>
          <p:nvPr/>
        </p:nvSpPr>
        <p:spPr>
          <a:xfrm rot="0">
            <a:off x="2144476" y="4973549"/>
            <a:ext cx="982326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Many crimes involving abuse are never reported.</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67152" y="4628372"/>
            <a:ext cx="1588537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Victims may feel </a:t>
            </a:r>
            <a:r>
              <a:rPr lang="en-US" sz="4249" b="true">
                <a:solidFill>
                  <a:srgbClr val="9D1BE3"/>
                </a:solidFill>
                <a:latin typeface="Roboto Bold"/>
                <a:ea typeface="Roboto Bold"/>
                <a:cs typeface="Roboto Bold"/>
                <a:sym typeface="Roboto Bold"/>
              </a:rPr>
              <a:t>threatened, scared, or embarrassed.</a:t>
            </a:r>
          </a:p>
        </p:txBody>
      </p:sp>
      <p:grpSp>
        <p:nvGrpSpPr>
          <p:cNvPr name="Group 5" id="5"/>
          <p:cNvGrpSpPr/>
          <p:nvPr/>
        </p:nvGrpSpPr>
        <p:grpSpPr>
          <a:xfrm rot="0">
            <a:off x="1629079" y="3334753"/>
            <a:ext cx="8504266" cy="977366"/>
            <a:chOff x="0" y="0"/>
            <a:chExt cx="2239807" cy="257413"/>
          </a:xfrm>
        </p:grpSpPr>
        <p:sp>
          <p:nvSpPr>
            <p:cNvPr name="Freeform 6" id="6"/>
            <p:cNvSpPr/>
            <p:nvPr/>
          </p:nvSpPr>
          <p:spPr>
            <a:xfrm flipH="false" flipV="false" rot="0">
              <a:off x="0" y="0"/>
              <a:ext cx="2239807" cy="257413"/>
            </a:xfrm>
            <a:custGeom>
              <a:avLst/>
              <a:gdLst/>
              <a:ahLst/>
              <a:cxnLst/>
              <a:rect r="r" b="b" t="t" l="l"/>
              <a:pathLst>
                <a:path h="257413" w="2239807">
                  <a:moveTo>
                    <a:pt x="0" y="0"/>
                  </a:moveTo>
                  <a:lnTo>
                    <a:pt x="2239807" y="0"/>
                  </a:lnTo>
                  <a:lnTo>
                    <a:pt x="2239807" y="257413"/>
                  </a:lnTo>
                  <a:lnTo>
                    <a:pt x="0" y="257413"/>
                  </a:lnTo>
                  <a:close/>
                </a:path>
              </a:pathLst>
            </a:custGeom>
            <a:solidFill>
              <a:srgbClr val="303030"/>
            </a:solidFill>
          </p:spPr>
        </p:sp>
        <p:sp>
          <p:nvSpPr>
            <p:cNvPr name="TextBox 7" id="7"/>
            <p:cNvSpPr txBox="true"/>
            <p:nvPr/>
          </p:nvSpPr>
          <p:spPr>
            <a:xfrm>
              <a:off x="0" y="-76200"/>
              <a:ext cx="2239807" cy="333613"/>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7152" y="3390048"/>
            <a:ext cx="869768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Many Victims Stay Silent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0" id="10"/>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67152" y="4628372"/>
            <a:ext cx="1588537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They feel </a:t>
            </a:r>
            <a:r>
              <a:rPr lang="en-US" sz="4249" b="true">
                <a:solidFill>
                  <a:srgbClr val="9D1BE3"/>
                </a:solidFill>
                <a:latin typeface="Roboto Bold"/>
                <a:ea typeface="Roboto Bold"/>
                <a:cs typeface="Roboto Bold"/>
                <a:sym typeface="Roboto Bold"/>
              </a:rPr>
              <a:t>ashamed or blame</a:t>
            </a:r>
            <a:r>
              <a:rPr lang="en-US" sz="4249" b="true">
                <a:solidFill>
                  <a:srgbClr val="004F59"/>
                </a:solidFill>
                <a:latin typeface="Roboto Bold"/>
                <a:ea typeface="Roboto Bold"/>
                <a:cs typeface="Roboto Bold"/>
                <a:sym typeface="Roboto Bold"/>
              </a:rPr>
              <a:t> themselves.</a:t>
            </a:r>
          </a:p>
        </p:txBody>
      </p:sp>
      <p:grpSp>
        <p:nvGrpSpPr>
          <p:cNvPr name="Group 5" id="5"/>
          <p:cNvGrpSpPr/>
          <p:nvPr/>
        </p:nvGrpSpPr>
        <p:grpSpPr>
          <a:xfrm rot="0">
            <a:off x="1629079" y="3334753"/>
            <a:ext cx="8504266" cy="977366"/>
            <a:chOff x="0" y="0"/>
            <a:chExt cx="2239807" cy="257413"/>
          </a:xfrm>
        </p:grpSpPr>
        <p:sp>
          <p:nvSpPr>
            <p:cNvPr name="Freeform 6" id="6"/>
            <p:cNvSpPr/>
            <p:nvPr/>
          </p:nvSpPr>
          <p:spPr>
            <a:xfrm flipH="false" flipV="false" rot="0">
              <a:off x="0" y="0"/>
              <a:ext cx="2239807" cy="257413"/>
            </a:xfrm>
            <a:custGeom>
              <a:avLst/>
              <a:gdLst/>
              <a:ahLst/>
              <a:cxnLst/>
              <a:rect r="r" b="b" t="t" l="l"/>
              <a:pathLst>
                <a:path h="257413" w="2239807">
                  <a:moveTo>
                    <a:pt x="0" y="0"/>
                  </a:moveTo>
                  <a:lnTo>
                    <a:pt x="2239807" y="0"/>
                  </a:lnTo>
                  <a:lnTo>
                    <a:pt x="2239807" y="257413"/>
                  </a:lnTo>
                  <a:lnTo>
                    <a:pt x="0" y="257413"/>
                  </a:lnTo>
                  <a:close/>
                </a:path>
              </a:pathLst>
            </a:custGeom>
            <a:solidFill>
              <a:srgbClr val="303030"/>
            </a:solidFill>
          </p:spPr>
        </p:sp>
        <p:sp>
          <p:nvSpPr>
            <p:cNvPr name="TextBox 7" id="7"/>
            <p:cNvSpPr txBox="true"/>
            <p:nvPr/>
          </p:nvSpPr>
          <p:spPr>
            <a:xfrm>
              <a:off x="0" y="-76200"/>
              <a:ext cx="2239807" cy="333613"/>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7152" y="3390048"/>
            <a:ext cx="869768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Many Victims Stay Silent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10" id="10"/>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67152" y="4628372"/>
            <a:ext cx="1588537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The predator may make the abuse seem </a:t>
            </a:r>
            <a:r>
              <a:rPr lang="en-US" sz="4249" b="true">
                <a:solidFill>
                  <a:srgbClr val="9D1BE3"/>
                </a:solidFill>
                <a:latin typeface="Roboto Bold"/>
                <a:ea typeface="Roboto Bold"/>
                <a:cs typeface="Roboto Bold"/>
                <a:sym typeface="Roboto Bold"/>
              </a:rPr>
              <a:t>“normal.”</a:t>
            </a:r>
          </a:p>
        </p:txBody>
      </p:sp>
      <p:grpSp>
        <p:nvGrpSpPr>
          <p:cNvPr name="Group 5" id="5"/>
          <p:cNvGrpSpPr/>
          <p:nvPr/>
        </p:nvGrpSpPr>
        <p:grpSpPr>
          <a:xfrm rot="0">
            <a:off x="1629079" y="3334753"/>
            <a:ext cx="8504266" cy="977366"/>
            <a:chOff x="0" y="0"/>
            <a:chExt cx="2239807" cy="257413"/>
          </a:xfrm>
        </p:grpSpPr>
        <p:sp>
          <p:nvSpPr>
            <p:cNvPr name="Freeform 6" id="6"/>
            <p:cNvSpPr/>
            <p:nvPr/>
          </p:nvSpPr>
          <p:spPr>
            <a:xfrm flipH="false" flipV="false" rot="0">
              <a:off x="0" y="0"/>
              <a:ext cx="2239807" cy="257413"/>
            </a:xfrm>
            <a:custGeom>
              <a:avLst/>
              <a:gdLst/>
              <a:ahLst/>
              <a:cxnLst/>
              <a:rect r="r" b="b" t="t" l="l"/>
              <a:pathLst>
                <a:path h="257413" w="2239807">
                  <a:moveTo>
                    <a:pt x="0" y="0"/>
                  </a:moveTo>
                  <a:lnTo>
                    <a:pt x="2239807" y="0"/>
                  </a:lnTo>
                  <a:lnTo>
                    <a:pt x="2239807" y="257413"/>
                  </a:lnTo>
                  <a:lnTo>
                    <a:pt x="0" y="257413"/>
                  </a:lnTo>
                  <a:close/>
                </a:path>
              </a:pathLst>
            </a:custGeom>
            <a:solidFill>
              <a:srgbClr val="303030"/>
            </a:solidFill>
          </p:spPr>
        </p:sp>
        <p:sp>
          <p:nvSpPr>
            <p:cNvPr name="TextBox 7" id="7"/>
            <p:cNvSpPr txBox="true"/>
            <p:nvPr/>
          </p:nvSpPr>
          <p:spPr>
            <a:xfrm>
              <a:off x="0" y="-76200"/>
              <a:ext cx="2239807" cy="333613"/>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7152" y="3390048"/>
            <a:ext cx="869768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Many Victims Stay Silent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10" id="10"/>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name="Group 6" id="6"/>
          <p:cNvGrpSpPr/>
          <p:nvPr/>
        </p:nvGrpSpPr>
        <p:grpSpPr>
          <a:xfrm rot="0">
            <a:off x="1785513" y="4488575"/>
            <a:ext cx="12518921" cy="2025443"/>
            <a:chOff x="0" y="0"/>
            <a:chExt cx="3297164" cy="533450"/>
          </a:xfrm>
        </p:grpSpPr>
        <p:sp>
          <p:nvSpPr>
            <p:cNvPr name="Freeform 7" id="7"/>
            <p:cNvSpPr/>
            <p:nvPr/>
          </p:nvSpPr>
          <p:spPr>
            <a:xfrm flipH="false" flipV="false" rot="0">
              <a:off x="0" y="0"/>
              <a:ext cx="3297164" cy="533450"/>
            </a:xfrm>
            <a:custGeom>
              <a:avLst/>
              <a:gdLst/>
              <a:ahLst/>
              <a:cxnLst/>
              <a:rect r="r" b="b" t="t" l="l"/>
              <a:pathLst>
                <a:path h="533450" w="3297164">
                  <a:moveTo>
                    <a:pt x="0" y="0"/>
                  </a:moveTo>
                  <a:lnTo>
                    <a:pt x="3297164" y="0"/>
                  </a:lnTo>
                  <a:lnTo>
                    <a:pt x="3297164" y="533450"/>
                  </a:lnTo>
                  <a:lnTo>
                    <a:pt x="0" y="533450"/>
                  </a:lnTo>
                  <a:close/>
                </a:path>
              </a:pathLst>
            </a:custGeom>
            <a:solidFill>
              <a:srgbClr val="303030"/>
            </a:solidFill>
          </p:spPr>
        </p:sp>
        <p:sp>
          <p:nvSpPr>
            <p:cNvPr name="TextBox 8" id="8"/>
            <p:cNvSpPr txBox="true"/>
            <p:nvPr/>
          </p:nvSpPr>
          <p:spPr>
            <a:xfrm>
              <a:off x="0" y="-9525"/>
              <a:ext cx="3297164" cy="54297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51323" y="4657006"/>
            <a:ext cx="1185311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Understanding tricky or unsafe behavior can increase a young person’s safety.</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67152" y="4628372"/>
            <a:ext cx="1588537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Some </a:t>
            </a:r>
            <a:r>
              <a:rPr lang="en-US" sz="4249" b="true">
                <a:solidFill>
                  <a:srgbClr val="9D1BE3"/>
                </a:solidFill>
                <a:latin typeface="Roboto Bold"/>
                <a:ea typeface="Roboto Bold"/>
                <a:cs typeface="Roboto Bold"/>
                <a:sym typeface="Roboto Bold"/>
              </a:rPr>
              <a:t>do not realize</a:t>
            </a:r>
            <a:r>
              <a:rPr lang="en-US" sz="4249" b="true">
                <a:solidFill>
                  <a:srgbClr val="004F59"/>
                </a:solidFill>
                <a:latin typeface="Roboto Bold"/>
                <a:ea typeface="Roboto Bold"/>
                <a:cs typeface="Roboto Bold"/>
                <a:sym typeface="Roboto Bold"/>
              </a:rPr>
              <a:t> that what is happening is a crime.</a:t>
            </a:r>
          </a:p>
        </p:txBody>
      </p:sp>
      <p:grpSp>
        <p:nvGrpSpPr>
          <p:cNvPr name="Group 5" id="5"/>
          <p:cNvGrpSpPr/>
          <p:nvPr/>
        </p:nvGrpSpPr>
        <p:grpSpPr>
          <a:xfrm rot="0">
            <a:off x="1629079" y="3334753"/>
            <a:ext cx="8504266" cy="977366"/>
            <a:chOff x="0" y="0"/>
            <a:chExt cx="2239807" cy="257413"/>
          </a:xfrm>
        </p:grpSpPr>
        <p:sp>
          <p:nvSpPr>
            <p:cNvPr name="Freeform 6" id="6"/>
            <p:cNvSpPr/>
            <p:nvPr/>
          </p:nvSpPr>
          <p:spPr>
            <a:xfrm flipH="false" flipV="false" rot="0">
              <a:off x="0" y="0"/>
              <a:ext cx="2239807" cy="257413"/>
            </a:xfrm>
            <a:custGeom>
              <a:avLst/>
              <a:gdLst/>
              <a:ahLst/>
              <a:cxnLst/>
              <a:rect r="r" b="b" t="t" l="l"/>
              <a:pathLst>
                <a:path h="257413" w="2239807">
                  <a:moveTo>
                    <a:pt x="0" y="0"/>
                  </a:moveTo>
                  <a:lnTo>
                    <a:pt x="2239807" y="0"/>
                  </a:lnTo>
                  <a:lnTo>
                    <a:pt x="2239807" y="257413"/>
                  </a:lnTo>
                  <a:lnTo>
                    <a:pt x="0" y="257413"/>
                  </a:lnTo>
                  <a:close/>
                </a:path>
              </a:pathLst>
            </a:custGeom>
            <a:solidFill>
              <a:srgbClr val="303030"/>
            </a:solidFill>
          </p:spPr>
        </p:sp>
        <p:sp>
          <p:nvSpPr>
            <p:cNvPr name="TextBox 7" id="7"/>
            <p:cNvSpPr txBox="true"/>
            <p:nvPr/>
          </p:nvSpPr>
          <p:spPr>
            <a:xfrm>
              <a:off x="0" y="-76200"/>
              <a:ext cx="2239807" cy="333613"/>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7152" y="3390048"/>
            <a:ext cx="869768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Many Victims Stay Silent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10" id="10"/>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2017780" y="4536816"/>
            <a:ext cx="13879398" cy="168648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allow someone the power to move, think, speak, and choose for themselves without restriction.</a:t>
            </a:r>
          </a:p>
        </p:txBody>
      </p:sp>
      <p:grpSp>
        <p:nvGrpSpPr>
          <p:cNvPr name="Group 10" id="10"/>
          <p:cNvGrpSpPr/>
          <p:nvPr/>
        </p:nvGrpSpPr>
        <p:grpSpPr>
          <a:xfrm rot="0">
            <a:off x="1965967" y="3624926"/>
            <a:ext cx="4087154" cy="904943"/>
            <a:chOff x="0" y="0"/>
            <a:chExt cx="1076452" cy="238339"/>
          </a:xfrm>
        </p:grpSpPr>
        <p:sp>
          <p:nvSpPr>
            <p:cNvPr name="Freeform 11" id="11"/>
            <p:cNvSpPr/>
            <p:nvPr/>
          </p:nvSpPr>
          <p:spPr>
            <a:xfrm flipH="false" flipV="false" rot="0">
              <a:off x="0" y="0"/>
              <a:ext cx="1076452" cy="238339"/>
            </a:xfrm>
            <a:custGeom>
              <a:avLst/>
              <a:gdLst/>
              <a:ahLst/>
              <a:cxnLst/>
              <a:rect r="r" b="b" t="t" l="l"/>
              <a:pathLst>
                <a:path h="238339" w="1076452">
                  <a:moveTo>
                    <a:pt x="0" y="0"/>
                  </a:moveTo>
                  <a:lnTo>
                    <a:pt x="1076452" y="0"/>
                  </a:lnTo>
                  <a:lnTo>
                    <a:pt x="1076452" y="238339"/>
                  </a:lnTo>
                  <a:lnTo>
                    <a:pt x="0" y="238339"/>
                  </a:lnTo>
                  <a:close/>
                </a:path>
              </a:pathLst>
            </a:custGeom>
            <a:solidFill>
              <a:srgbClr val="303030"/>
            </a:solidFill>
          </p:spPr>
        </p:sp>
        <p:sp>
          <p:nvSpPr>
            <p:cNvPr name="TextBox 12" id="12"/>
            <p:cNvSpPr txBox="true"/>
            <p:nvPr/>
          </p:nvSpPr>
          <p:spPr>
            <a:xfrm>
              <a:off x="0" y="-76200"/>
              <a:ext cx="107645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88412" y="3510626"/>
            <a:ext cx="4612015"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FREEDOM</a:t>
            </a:r>
          </a:p>
        </p:txBody>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90561"/>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2482365" y="1192941"/>
            <a:ext cx="4634060" cy="4329391"/>
            <a:chOff x="0" y="0"/>
            <a:chExt cx="1191787" cy="1113432"/>
          </a:xfrm>
        </p:grpSpPr>
        <p:sp>
          <p:nvSpPr>
            <p:cNvPr name="Freeform 13" id="13"/>
            <p:cNvSpPr/>
            <p:nvPr/>
          </p:nvSpPr>
          <p:spPr>
            <a:xfrm flipH="false" flipV="false" rot="0">
              <a:off x="0" y="0"/>
              <a:ext cx="1191787" cy="1113432"/>
            </a:xfrm>
            <a:custGeom>
              <a:avLst/>
              <a:gdLst/>
              <a:ahLst/>
              <a:cxnLst/>
              <a:rect r="r" b="b" t="t" l="l"/>
              <a:pathLst>
                <a:path h="1113432" w="1191787">
                  <a:moveTo>
                    <a:pt x="0" y="0"/>
                  </a:moveTo>
                  <a:lnTo>
                    <a:pt x="1191787" y="0"/>
                  </a:lnTo>
                  <a:lnTo>
                    <a:pt x="1191787" y="1113432"/>
                  </a:lnTo>
                  <a:lnTo>
                    <a:pt x="0" y="1113432"/>
                  </a:lnTo>
                  <a:close/>
                </a:path>
              </a:pathLst>
            </a:custGeom>
            <a:solidFill>
              <a:srgbClr val="FFFFFF"/>
            </a:solidFill>
          </p:spPr>
        </p:sp>
        <p:sp>
          <p:nvSpPr>
            <p:cNvPr name="TextBox 14" id="14"/>
            <p:cNvSpPr txBox="true"/>
            <p:nvPr/>
          </p:nvSpPr>
          <p:spPr>
            <a:xfrm>
              <a:off x="0" y="-9525"/>
              <a:ext cx="1191787" cy="1122957"/>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2732961" y="1428489"/>
            <a:ext cx="4128379" cy="3435769"/>
          </a:xfrm>
          <a:custGeom>
            <a:avLst/>
            <a:gdLst/>
            <a:ahLst/>
            <a:cxnLst/>
            <a:rect r="r" b="b" t="t" l="l"/>
            <a:pathLst>
              <a:path h="3435769" w="4128379">
                <a:moveTo>
                  <a:pt x="0" y="0"/>
                </a:moveTo>
                <a:lnTo>
                  <a:pt x="4128379" y="0"/>
                </a:lnTo>
                <a:lnTo>
                  <a:pt x="4128379" y="3435769"/>
                </a:lnTo>
                <a:lnTo>
                  <a:pt x="0" y="3435769"/>
                </a:lnTo>
                <a:lnTo>
                  <a:pt x="0" y="0"/>
                </a:lnTo>
                <a:close/>
              </a:path>
            </a:pathLst>
          </a:custGeom>
          <a:blipFill>
            <a:blip r:embed="rId6"/>
            <a:stretch>
              <a:fillRect l="-13686" t="0" r="-9270" b="0"/>
            </a:stretch>
          </a:blipFill>
        </p:spPr>
      </p:sp>
      <p:grpSp>
        <p:nvGrpSpPr>
          <p:cNvPr name="Group 16" id="16"/>
          <p:cNvGrpSpPr/>
          <p:nvPr/>
        </p:nvGrpSpPr>
        <p:grpSpPr>
          <a:xfrm rot="0">
            <a:off x="1480713" y="4864258"/>
            <a:ext cx="10057434" cy="2162732"/>
            <a:chOff x="0" y="0"/>
            <a:chExt cx="2648871" cy="569608"/>
          </a:xfrm>
        </p:grpSpPr>
        <p:sp>
          <p:nvSpPr>
            <p:cNvPr name="Freeform 17" id="17"/>
            <p:cNvSpPr/>
            <p:nvPr/>
          </p:nvSpPr>
          <p:spPr>
            <a:xfrm flipH="false" flipV="false" rot="0">
              <a:off x="0" y="0"/>
              <a:ext cx="2648871" cy="569608"/>
            </a:xfrm>
            <a:custGeom>
              <a:avLst/>
              <a:gdLst/>
              <a:ahLst/>
              <a:cxnLst/>
              <a:rect r="r" b="b" t="t" l="l"/>
              <a:pathLst>
                <a:path h="569608" w="2648871">
                  <a:moveTo>
                    <a:pt x="0" y="0"/>
                  </a:moveTo>
                  <a:lnTo>
                    <a:pt x="2648871" y="0"/>
                  </a:lnTo>
                  <a:lnTo>
                    <a:pt x="2648871" y="569608"/>
                  </a:lnTo>
                  <a:lnTo>
                    <a:pt x="0" y="569608"/>
                  </a:lnTo>
                  <a:close/>
                </a:path>
              </a:pathLst>
            </a:custGeom>
            <a:solidFill>
              <a:srgbClr val="303030"/>
            </a:solidFill>
          </p:spPr>
        </p:sp>
        <p:sp>
          <p:nvSpPr>
            <p:cNvPr name="TextBox 18" id="18"/>
            <p:cNvSpPr txBox="true"/>
            <p:nvPr/>
          </p:nvSpPr>
          <p:spPr>
            <a:xfrm>
              <a:off x="0" y="-76200"/>
              <a:ext cx="2648871" cy="645808"/>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1944285" y="5146670"/>
            <a:ext cx="9180981" cy="1510031"/>
          </a:xfrm>
          <a:prstGeom prst="rect">
            <a:avLst/>
          </a:prstGeom>
        </p:spPr>
        <p:txBody>
          <a:bodyPr anchor="t" rtlCol="false" tIns="0" lIns="0" bIns="0" rIns="0">
            <a:spAutoFit/>
          </a:bodyPr>
          <a:lstStyle/>
          <a:p>
            <a:pPr algn="l">
              <a:lnSpc>
                <a:spcPts val="6019"/>
              </a:lnSpc>
            </a:pPr>
            <a:r>
              <a:rPr lang="en-US" sz="4299" b="true">
                <a:solidFill>
                  <a:srgbClr val="FFFFFF"/>
                </a:solidFill>
                <a:latin typeface="Roboto Bold"/>
                <a:ea typeface="Roboto Bold"/>
                <a:cs typeface="Roboto Bold"/>
                <a:sym typeface="Roboto Bold"/>
              </a:rPr>
              <a:t>How young people can help protect themselves.</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5" id="5"/>
          <p:cNvSpPr txBox="true"/>
          <p:nvPr/>
        </p:nvSpPr>
        <p:spPr>
          <a:xfrm rot="0">
            <a:off x="1958072" y="4644148"/>
            <a:ext cx="15938117" cy="800688"/>
          </a:xfrm>
          <a:prstGeom prst="rect">
            <a:avLst/>
          </a:prstGeom>
        </p:spPr>
        <p:txBody>
          <a:bodyPr anchor="t" rtlCol="false" tIns="0" lIns="0" bIns="0" rIns="0">
            <a:spAutoFit/>
          </a:bodyPr>
          <a:lstStyle/>
          <a:p>
            <a:pPr algn="l" marL="917570" indent="-458785" lvl="1">
              <a:lnSpc>
                <a:spcPts val="6799"/>
              </a:lnSpc>
              <a:buFont typeface="Arial"/>
              <a:buChar char="•"/>
            </a:pPr>
            <a:r>
              <a:rPr lang="en-US" b="true" sz="4249">
                <a:solidFill>
                  <a:srgbClr val="004F59"/>
                </a:solidFill>
                <a:latin typeface="Roboto Bold"/>
                <a:ea typeface="Roboto Bold"/>
                <a:cs typeface="Roboto Bold"/>
                <a:sym typeface="Roboto Bold"/>
              </a:rPr>
              <a:t>Trust your instincts or feelings.</a:t>
            </a:r>
          </a:p>
        </p:txBody>
      </p:sp>
      <p:sp>
        <p:nvSpPr>
          <p:cNvPr name="TextBox 6" id="6"/>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8711" y="3313251"/>
            <a:ext cx="7159655" cy="1150744"/>
            <a:chOff x="0" y="0"/>
            <a:chExt cx="1885671" cy="303077"/>
          </a:xfrm>
        </p:grpSpPr>
        <p:sp>
          <p:nvSpPr>
            <p:cNvPr name="Freeform 9" id="9"/>
            <p:cNvSpPr/>
            <p:nvPr/>
          </p:nvSpPr>
          <p:spPr>
            <a:xfrm flipH="false" flipV="false" rot="0">
              <a:off x="0" y="0"/>
              <a:ext cx="1885671" cy="303077"/>
            </a:xfrm>
            <a:custGeom>
              <a:avLst/>
              <a:gdLst/>
              <a:ahLst/>
              <a:cxnLst/>
              <a:rect r="r" b="b" t="t" l="l"/>
              <a:pathLst>
                <a:path h="303077" w="1885671">
                  <a:moveTo>
                    <a:pt x="0" y="0"/>
                  </a:moveTo>
                  <a:lnTo>
                    <a:pt x="1885671" y="0"/>
                  </a:lnTo>
                  <a:lnTo>
                    <a:pt x="1885671" y="303077"/>
                  </a:lnTo>
                  <a:lnTo>
                    <a:pt x="0" y="303077"/>
                  </a:lnTo>
                  <a:close/>
                </a:path>
              </a:pathLst>
            </a:custGeom>
            <a:solidFill>
              <a:srgbClr val="303030"/>
            </a:solidFill>
          </p:spPr>
        </p:sp>
        <p:sp>
          <p:nvSpPr>
            <p:cNvPr name="TextBox 10" id="10"/>
            <p:cNvSpPr txBox="true"/>
            <p:nvPr/>
          </p:nvSpPr>
          <p:spPr>
            <a:xfrm>
              <a:off x="0" y="-76200"/>
              <a:ext cx="1885671" cy="379277"/>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58072" y="3445673"/>
            <a:ext cx="1159552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5" id="5"/>
          <p:cNvSpPr txBox="true"/>
          <p:nvPr/>
        </p:nvSpPr>
        <p:spPr>
          <a:xfrm rot="0">
            <a:off x="1958072" y="4644148"/>
            <a:ext cx="1593811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Trust your instincts or feelings.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Set clear boundaries.</a:t>
            </a:r>
          </a:p>
        </p:txBody>
      </p:sp>
      <p:sp>
        <p:nvSpPr>
          <p:cNvPr name="TextBox 6" id="6"/>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8711" y="3313251"/>
            <a:ext cx="7159655" cy="1150744"/>
            <a:chOff x="0" y="0"/>
            <a:chExt cx="1885671" cy="303077"/>
          </a:xfrm>
        </p:grpSpPr>
        <p:sp>
          <p:nvSpPr>
            <p:cNvPr name="Freeform 9" id="9"/>
            <p:cNvSpPr/>
            <p:nvPr/>
          </p:nvSpPr>
          <p:spPr>
            <a:xfrm flipH="false" flipV="false" rot="0">
              <a:off x="0" y="0"/>
              <a:ext cx="1885671" cy="303077"/>
            </a:xfrm>
            <a:custGeom>
              <a:avLst/>
              <a:gdLst/>
              <a:ahLst/>
              <a:cxnLst/>
              <a:rect r="r" b="b" t="t" l="l"/>
              <a:pathLst>
                <a:path h="303077" w="1885671">
                  <a:moveTo>
                    <a:pt x="0" y="0"/>
                  </a:moveTo>
                  <a:lnTo>
                    <a:pt x="1885671" y="0"/>
                  </a:lnTo>
                  <a:lnTo>
                    <a:pt x="1885671" y="303077"/>
                  </a:lnTo>
                  <a:lnTo>
                    <a:pt x="0" y="303077"/>
                  </a:lnTo>
                  <a:close/>
                </a:path>
              </a:pathLst>
            </a:custGeom>
            <a:solidFill>
              <a:srgbClr val="303030"/>
            </a:solidFill>
          </p:spPr>
        </p:sp>
        <p:sp>
          <p:nvSpPr>
            <p:cNvPr name="TextBox 10" id="10"/>
            <p:cNvSpPr txBox="true"/>
            <p:nvPr/>
          </p:nvSpPr>
          <p:spPr>
            <a:xfrm>
              <a:off x="0" y="-76200"/>
              <a:ext cx="1885671" cy="379277"/>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58072" y="3445673"/>
            <a:ext cx="1159552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5" id="5"/>
          <p:cNvSpPr txBox="true"/>
          <p:nvPr/>
        </p:nvSpPr>
        <p:spPr>
          <a:xfrm rot="0">
            <a:off x="1958072" y="4644148"/>
            <a:ext cx="1593811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Trust your instincts or feelings.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Set clear boundaries.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Say “NO” confidently.</a:t>
            </a:r>
          </a:p>
        </p:txBody>
      </p:sp>
      <p:sp>
        <p:nvSpPr>
          <p:cNvPr name="TextBox 6" id="6"/>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8711" y="3313251"/>
            <a:ext cx="7159655" cy="1150744"/>
            <a:chOff x="0" y="0"/>
            <a:chExt cx="1885671" cy="303077"/>
          </a:xfrm>
        </p:grpSpPr>
        <p:sp>
          <p:nvSpPr>
            <p:cNvPr name="Freeform 9" id="9"/>
            <p:cNvSpPr/>
            <p:nvPr/>
          </p:nvSpPr>
          <p:spPr>
            <a:xfrm flipH="false" flipV="false" rot="0">
              <a:off x="0" y="0"/>
              <a:ext cx="1885671" cy="303077"/>
            </a:xfrm>
            <a:custGeom>
              <a:avLst/>
              <a:gdLst/>
              <a:ahLst/>
              <a:cxnLst/>
              <a:rect r="r" b="b" t="t" l="l"/>
              <a:pathLst>
                <a:path h="303077" w="1885671">
                  <a:moveTo>
                    <a:pt x="0" y="0"/>
                  </a:moveTo>
                  <a:lnTo>
                    <a:pt x="1885671" y="0"/>
                  </a:lnTo>
                  <a:lnTo>
                    <a:pt x="1885671" y="303077"/>
                  </a:lnTo>
                  <a:lnTo>
                    <a:pt x="0" y="303077"/>
                  </a:lnTo>
                  <a:close/>
                </a:path>
              </a:pathLst>
            </a:custGeom>
            <a:solidFill>
              <a:srgbClr val="303030"/>
            </a:solidFill>
          </p:spPr>
        </p:sp>
        <p:sp>
          <p:nvSpPr>
            <p:cNvPr name="TextBox 10" id="10"/>
            <p:cNvSpPr txBox="true"/>
            <p:nvPr/>
          </p:nvSpPr>
          <p:spPr>
            <a:xfrm>
              <a:off x="0" y="-76200"/>
              <a:ext cx="1885671" cy="379277"/>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58072" y="3445673"/>
            <a:ext cx="1159552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5" id="5"/>
          <p:cNvSpPr txBox="true"/>
          <p:nvPr/>
        </p:nvSpPr>
        <p:spPr>
          <a:xfrm rot="0">
            <a:off x="1958072" y="4644148"/>
            <a:ext cx="15938117"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Trust your instincts or feelings.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Set clear boundaries.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Say “NO” confidently.</a:t>
            </a:r>
            <a:r>
              <a:rPr lang="en-US" b="true" sz="4249">
                <a:solidFill>
                  <a:srgbClr val="FFFFFF"/>
                </a:solidFill>
                <a:latin typeface="Roboto Bold"/>
                <a:ea typeface="Roboto Bold"/>
                <a:cs typeface="Roboto Bold"/>
                <a:sym typeface="Roboto Bold"/>
              </a:rPr>
              <a:t> </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Recognize manipulation.</a:t>
            </a:r>
          </a:p>
        </p:txBody>
      </p:sp>
      <p:sp>
        <p:nvSpPr>
          <p:cNvPr name="TextBox 6" id="6"/>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8711" y="3313251"/>
            <a:ext cx="7159655" cy="1150744"/>
            <a:chOff x="0" y="0"/>
            <a:chExt cx="1885671" cy="303077"/>
          </a:xfrm>
        </p:grpSpPr>
        <p:sp>
          <p:nvSpPr>
            <p:cNvPr name="Freeform 9" id="9"/>
            <p:cNvSpPr/>
            <p:nvPr/>
          </p:nvSpPr>
          <p:spPr>
            <a:xfrm flipH="false" flipV="false" rot="0">
              <a:off x="0" y="0"/>
              <a:ext cx="1885671" cy="303077"/>
            </a:xfrm>
            <a:custGeom>
              <a:avLst/>
              <a:gdLst/>
              <a:ahLst/>
              <a:cxnLst/>
              <a:rect r="r" b="b" t="t" l="l"/>
              <a:pathLst>
                <a:path h="303077" w="1885671">
                  <a:moveTo>
                    <a:pt x="0" y="0"/>
                  </a:moveTo>
                  <a:lnTo>
                    <a:pt x="1885671" y="0"/>
                  </a:lnTo>
                  <a:lnTo>
                    <a:pt x="1885671" y="303077"/>
                  </a:lnTo>
                  <a:lnTo>
                    <a:pt x="0" y="303077"/>
                  </a:lnTo>
                  <a:close/>
                </a:path>
              </a:pathLst>
            </a:custGeom>
            <a:solidFill>
              <a:srgbClr val="303030"/>
            </a:solidFill>
          </p:spPr>
        </p:sp>
        <p:sp>
          <p:nvSpPr>
            <p:cNvPr name="TextBox 10" id="10"/>
            <p:cNvSpPr txBox="true"/>
            <p:nvPr/>
          </p:nvSpPr>
          <p:spPr>
            <a:xfrm>
              <a:off x="0" y="-76200"/>
              <a:ext cx="1885671" cy="379277"/>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58072" y="3445673"/>
            <a:ext cx="1159552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5" id="5"/>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638711" y="3321097"/>
            <a:ext cx="6778655" cy="996631"/>
            <a:chOff x="0" y="0"/>
            <a:chExt cx="1785325" cy="262487"/>
          </a:xfrm>
        </p:grpSpPr>
        <p:sp>
          <p:nvSpPr>
            <p:cNvPr name="Freeform 8" id="8"/>
            <p:cNvSpPr/>
            <p:nvPr/>
          </p:nvSpPr>
          <p:spPr>
            <a:xfrm flipH="false" flipV="false" rot="0">
              <a:off x="0" y="0"/>
              <a:ext cx="1785325" cy="262487"/>
            </a:xfrm>
            <a:custGeom>
              <a:avLst/>
              <a:gdLst/>
              <a:ahLst/>
              <a:cxnLst/>
              <a:rect r="r" b="b" t="t" l="l"/>
              <a:pathLst>
                <a:path h="262487" w="1785325">
                  <a:moveTo>
                    <a:pt x="0" y="0"/>
                  </a:moveTo>
                  <a:lnTo>
                    <a:pt x="1785325" y="0"/>
                  </a:lnTo>
                  <a:lnTo>
                    <a:pt x="1785325" y="262487"/>
                  </a:lnTo>
                  <a:lnTo>
                    <a:pt x="0" y="262487"/>
                  </a:lnTo>
                  <a:close/>
                </a:path>
              </a:pathLst>
            </a:custGeom>
            <a:solidFill>
              <a:srgbClr val="303030"/>
            </a:solidFill>
          </p:spPr>
        </p:sp>
        <p:sp>
          <p:nvSpPr>
            <p:cNvPr name="TextBox 9" id="9"/>
            <p:cNvSpPr txBox="true"/>
            <p:nvPr/>
          </p:nvSpPr>
          <p:spPr>
            <a:xfrm>
              <a:off x="0" y="-76200"/>
              <a:ext cx="1785325" cy="33868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58072" y="3385987"/>
            <a:ext cx="826591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Important Safety Steps</a:t>
            </a:r>
          </a:p>
        </p:txBody>
      </p:sp>
      <p:sp>
        <p:nvSpPr>
          <p:cNvPr name="TextBox 11" id="11"/>
          <p:cNvSpPr txBox="true"/>
          <p:nvPr/>
        </p:nvSpPr>
        <p:spPr>
          <a:xfrm rot="0">
            <a:off x="1958072" y="4644148"/>
            <a:ext cx="15938117"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Stop communicating with the person.</a:t>
            </a:r>
          </a:p>
        </p:txBody>
      </p:sp>
    </p:spTree>
  </p:cSld>
  <p:clrMapOvr>
    <a:masterClrMapping/>
  </p:clrMapOvr>
</p:sld>
</file>

<file path=ppt/slides/slide8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5" id="5"/>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638711" y="3321097"/>
            <a:ext cx="6778655" cy="996631"/>
            <a:chOff x="0" y="0"/>
            <a:chExt cx="1785325" cy="262487"/>
          </a:xfrm>
        </p:grpSpPr>
        <p:sp>
          <p:nvSpPr>
            <p:cNvPr name="Freeform 8" id="8"/>
            <p:cNvSpPr/>
            <p:nvPr/>
          </p:nvSpPr>
          <p:spPr>
            <a:xfrm flipH="false" flipV="false" rot="0">
              <a:off x="0" y="0"/>
              <a:ext cx="1785325" cy="262487"/>
            </a:xfrm>
            <a:custGeom>
              <a:avLst/>
              <a:gdLst/>
              <a:ahLst/>
              <a:cxnLst/>
              <a:rect r="r" b="b" t="t" l="l"/>
              <a:pathLst>
                <a:path h="262487" w="1785325">
                  <a:moveTo>
                    <a:pt x="0" y="0"/>
                  </a:moveTo>
                  <a:lnTo>
                    <a:pt x="1785325" y="0"/>
                  </a:lnTo>
                  <a:lnTo>
                    <a:pt x="1785325" y="262487"/>
                  </a:lnTo>
                  <a:lnTo>
                    <a:pt x="0" y="262487"/>
                  </a:lnTo>
                  <a:close/>
                </a:path>
              </a:pathLst>
            </a:custGeom>
            <a:solidFill>
              <a:srgbClr val="303030"/>
            </a:solidFill>
          </p:spPr>
        </p:sp>
        <p:sp>
          <p:nvSpPr>
            <p:cNvPr name="TextBox 9" id="9"/>
            <p:cNvSpPr txBox="true"/>
            <p:nvPr/>
          </p:nvSpPr>
          <p:spPr>
            <a:xfrm>
              <a:off x="0" y="-76200"/>
              <a:ext cx="1785325" cy="33868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58072" y="3385987"/>
            <a:ext cx="826591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Important Safety Steps</a:t>
            </a:r>
          </a:p>
        </p:txBody>
      </p:sp>
      <p:sp>
        <p:nvSpPr>
          <p:cNvPr name="TextBox 11" id="11"/>
          <p:cNvSpPr txBox="true"/>
          <p:nvPr/>
        </p:nvSpPr>
        <p:spPr>
          <a:xfrm rot="0">
            <a:off x="1958072" y="4644148"/>
            <a:ext cx="1593811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Stop communicating with the person</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Keep messages and images as evidence. </a:t>
            </a:r>
          </a:p>
        </p:txBody>
      </p:sp>
    </p:spTree>
  </p:cSld>
  <p:clrMapOvr>
    <a:masterClrMapping/>
  </p:clrMapOvr>
</p:sld>
</file>

<file path=ppt/slides/slide8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1935"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5" id="5"/>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638711" y="3321097"/>
            <a:ext cx="6778655" cy="996631"/>
            <a:chOff x="0" y="0"/>
            <a:chExt cx="1785325" cy="262487"/>
          </a:xfrm>
        </p:grpSpPr>
        <p:sp>
          <p:nvSpPr>
            <p:cNvPr name="Freeform 8" id="8"/>
            <p:cNvSpPr/>
            <p:nvPr/>
          </p:nvSpPr>
          <p:spPr>
            <a:xfrm flipH="false" flipV="false" rot="0">
              <a:off x="0" y="0"/>
              <a:ext cx="1785325" cy="262487"/>
            </a:xfrm>
            <a:custGeom>
              <a:avLst/>
              <a:gdLst/>
              <a:ahLst/>
              <a:cxnLst/>
              <a:rect r="r" b="b" t="t" l="l"/>
              <a:pathLst>
                <a:path h="262487" w="1785325">
                  <a:moveTo>
                    <a:pt x="0" y="0"/>
                  </a:moveTo>
                  <a:lnTo>
                    <a:pt x="1785325" y="0"/>
                  </a:lnTo>
                  <a:lnTo>
                    <a:pt x="1785325" y="262487"/>
                  </a:lnTo>
                  <a:lnTo>
                    <a:pt x="0" y="262487"/>
                  </a:lnTo>
                  <a:close/>
                </a:path>
              </a:pathLst>
            </a:custGeom>
            <a:solidFill>
              <a:srgbClr val="303030"/>
            </a:solidFill>
          </p:spPr>
        </p:sp>
        <p:sp>
          <p:nvSpPr>
            <p:cNvPr name="TextBox 9" id="9"/>
            <p:cNvSpPr txBox="true"/>
            <p:nvPr/>
          </p:nvSpPr>
          <p:spPr>
            <a:xfrm>
              <a:off x="0" y="-76200"/>
              <a:ext cx="1785325" cy="33868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58072" y="3385987"/>
            <a:ext cx="826591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Important Safety Steps</a:t>
            </a:r>
          </a:p>
        </p:txBody>
      </p:sp>
      <p:sp>
        <p:nvSpPr>
          <p:cNvPr name="TextBox 11" id="11"/>
          <p:cNvSpPr txBox="true"/>
          <p:nvPr/>
        </p:nvSpPr>
        <p:spPr>
          <a:xfrm rot="0">
            <a:off x="1958072" y="4644148"/>
            <a:ext cx="1593811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Stop communicating with the person</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Keep messages or evidence </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Ask for help until someone listens.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045016" y="4538954"/>
            <a:ext cx="15214284"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Understanding unsafe behavior is </a:t>
            </a:r>
            <a:r>
              <a:rPr lang="en-US" sz="4249" b="true">
                <a:solidFill>
                  <a:srgbClr val="9D1BE3"/>
                </a:solidFill>
                <a:latin typeface="Roboto Bold"/>
                <a:ea typeface="Roboto Bold"/>
                <a:cs typeface="Roboto Bold"/>
                <a:sym typeface="Roboto Bold"/>
              </a:rPr>
              <a:t>empowering</a:t>
            </a:r>
            <a:r>
              <a:rPr lang="en-US" sz="4249" b="true">
                <a:solidFill>
                  <a:srgbClr val="004F59"/>
                </a:solidFill>
                <a:latin typeface="Roboto Bold"/>
                <a:ea typeface="Roboto Bold"/>
                <a:cs typeface="Roboto Bold"/>
                <a:sym typeface="Roboto Bold"/>
              </a:rPr>
              <a:t>.</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3933017" y="6835256"/>
            <a:ext cx="2922029" cy="2922029"/>
          </a:xfrm>
          <a:custGeom>
            <a:avLst/>
            <a:gdLst/>
            <a:ahLst/>
            <a:cxnLst/>
            <a:rect r="r" b="b" t="t" l="l"/>
            <a:pathLst>
              <a:path h="2922029" w="2922029">
                <a:moveTo>
                  <a:pt x="0" y="0"/>
                </a:moveTo>
                <a:lnTo>
                  <a:pt x="2922030" y="0"/>
                </a:lnTo>
                <a:lnTo>
                  <a:pt x="2922030" y="2922029"/>
                </a:lnTo>
                <a:lnTo>
                  <a:pt x="0" y="2922029"/>
                </a:lnTo>
                <a:lnTo>
                  <a:pt x="0" y="0"/>
                </a:lnTo>
                <a:close/>
              </a:path>
            </a:pathLst>
          </a:custGeom>
          <a:blipFill>
            <a:blip r:embed="rId5"/>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48343" y="3295831"/>
            <a:ext cx="7596057" cy="913596"/>
            <a:chOff x="0" y="0"/>
            <a:chExt cx="2000608" cy="240618"/>
          </a:xfrm>
        </p:grpSpPr>
        <p:sp>
          <p:nvSpPr>
            <p:cNvPr name="Freeform 11" id="11"/>
            <p:cNvSpPr/>
            <p:nvPr/>
          </p:nvSpPr>
          <p:spPr>
            <a:xfrm flipH="false" flipV="false" rot="0">
              <a:off x="0" y="0"/>
              <a:ext cx="2000608" cy="240618"/>
            </a:xfrm>
            <a:custGeom>
              <a:avLst/>
              <a:gdLst/>
              <a:ahLst/>
              <a:cxnLst/>
              <a:rect r="r" b="b" t="t" l="l"/>
              <a:pathLst>
                <a:path h="240618" w="2000608">
                  <a:moveTo>
                    <a:pt x="0" y="0"/>
                  </a:moveTo>
                  <a:lnTo>
                    <a:pt x="2000608" y="0"/>
                  </a:lnTo>
                  <a:lnTo>
                    <a:pt x="2000608" y="240618"/>
                  </a:lnTo>
                  <a:lnTo>
                    <a:pt x="0" y="240618"/>
                  </a:lnTo>
                  <a:close/>
                </a:path>
              </a:pathLst>
            </a:custGeom>
            <a:solidFill>
              <a:srgbClr val="303030"/>
            </a:solidFill>
          </p:spPr>
        </p:sp>
        <p:sp>
          <p:nvSpPr>
            <p:cNvPr name="TextBox 12" id="12"/>
            <p:cNvSpPr txBox="true"/>
            <p:nvPr/>
          </p:nvSpPr>
          <p:spPr>
            <a:xfrm>
              <a:off x="0" y="-76200"/>
              <a:ext cx="2000608" cy="316818"/>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45016" y="3319204"/>
            <a:ext cx="10640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Learning About Grooming</a:t>
            </a:r>
          </a:p>
        </p:txBody>
      </p:sp>
      <p:sp>
        <p:nvSpPr>
          <p:cNvPr name="TextBox 14" id="1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Freeform 7" id="7"/>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91</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4F59"/>
                </a:solidFill>
                <a:latin typeface="Roboto"/>
                <a:ea typeface="Roboto"/>
                <a:cs typeface="Roboto"/>
                <a:sym typeface="Roboto"/>
              </a:rPr>
              <a:t>92</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TextBox 9" id="9"/>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0" id="10"/>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1" id="11"/>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Postgraduate Institute for Medicine Academy of Forensic Nursing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93</a:t>
            </a:r>
          </a:p>
        </p:txBody>
      </p:sp>
      <p:sp>
        <p:nvSpPr>
          <p:cNvPr name="Freeform 13" id="13"/>
          <p:cNvSpPr/>
          <p:nvPr/>
        </p:nvSpPr>
        <p:spPr>
          <a:xfrm flipH="false" flipV="false" rot="0">
            <a:off x="8633315" y="1373523"/>
            <a:ext cx="7858309" cy="7301968"/>
          </a:xfrm>
          <a:custGeom>
            <a:avLst/>
            <a:gdLst/>
            <a:ahLst/>
            <a:cxnLst/>
            <a:rect r="r" b="b" t="t" l="l"/>
            <a:pathLst>
              <a:path h="7301968" w="7858309">
                <a:moveTo>
                  <a:pt x="0" y="0"/>
                </a:moveTo>
                <a:lnTo>
                  <a:pt x="7858309" y="0"/>
                </a:lnTo>
                <a:lnTo>
                  <a:pt x="7858309" y="7301968"/>
                </a:lnTo>
                <a:lnTo>
                  <a:pt x="0" y="730196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DAGVi2G-G_k</dc:identifier>
  <dcterms:modified xsi:type="dcterms:W3CDTF">2011-08-01T06:04:30Z</dcterms:modified>
  <cp:revision>1</cp:revision>
  <dc:title>PowerPoint-Grooming_Process_WalkingWise-4-14-2026</dc:title>
</cp:coreProperties>
</file>