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Lst>
  <p:sldSz cx="18288000" cy="10287000"/>
  <p:notesSz cx="6858000" cy="9144000"/>
  <p:embeddedFontLst>
    <p:embeddedFont>
      <p:font typeface="Bebas Neue" panose="020B0604020202020204" charset="0"/>
      <p:regular r:id="rId105"/>
    </p:embeddedFont>
    <p:embeddedFont>
      <p:font typeface="Cooperative Bold" panose="020B0604020202020204" charset="-79"/>
      <p:regular r:id="rId106"/>
    </p:embeddedFont>
    <p:embeddedFont>
      <p:font typeface="League Spartan" panose="020B0604020202020204" charset="0"/>
      <p:regular r:id="rId107"/>
    </p:embeddedFont>
    <p:embeddedFont>
      <p:font typeface="Poppins Medium 1" panose="020B0604020202020204" charset="0"/>
      <p:regular r:id="rId108"/>
    </p:embeddedFont>
    <p:embeddedFont>
      <p:font typeface="Poppins Medium 2" panose="020B0604020202020204" charset="0"/>
      <p:regular r:id="rId109"/>
    </p:embeddedFont>
    <p:embeddedFont>
      <p:font typeface="Roboto" panose="020B0604020202020204" charset="0"/>
      <p:regular r:id="rId110"/>
    </p:embeddedFont>
    <p:embeddedFont>
      <p:font typeface="Roboto Bold" panose="020B0604020202020204" charset="0"/>
      <p:regular r:id="rId1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680"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font" Target="fonts/font3.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font" Target="fonts/font4.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2.fntdata"/><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5.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6.fntdata"/><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Walking Wise Education Guide to implement classroom teaching tips.</a:t>
            </a:r>
          </a:p>
          <a:p>
            <a:endParaRPr lang="en-US"/>
          </a:p>
          <a:p>
            <a:r>
              <a:rPr lang="en-US"/>
              <a:t>Most importantly: </a:t>
            </a:r>
          </a:p>
          <a:p>
            <a:r>
              <a:rPr lang="en-US"/>
              <a:t>• DEFINE SCHOOL POLICY</a:t>
            </a:r>
          </a:p>
          <a:p>
            <a:r>
              <a:rPr lang="en-US"/>
              <a:t>Establish a sexual exploitation reporting protocol with a trauma-informed response. The Walking Wise Implementation Guide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Provide your audience with guidance on accessing immediate help or arranging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audience reactions and identify those who may benefit from a follow-up meeting. This person should remain focused and free from other duties during the presentation.</a:t>
            </a:r>
          </a:p>
          <a:p>
            <a:endParaRPr lang="en-US"/>
          </a:p>
          <a:p>
            <a:r>
              <a:rPr lang="en-US"/>
              <a:t>• IMPLEMENT SLIDO.com</a:t>
            </a:r>
          </a:p>
          <a:p>
            <a:r>
              <a:rPr lang="en-US"/>
              <a:t>Please log in to WalkingWise.com for instructions on incorporating Slido into the PowerPoint presentation to engage your audience using digital polling.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What percent of child victims said their trafficker groomed or gained their trust within one month?</a:t>
            </a:r>
          </a:p>
          <a:p>
            <a:r>
              <a:rPr lang="en-US"/>
              <a:t>A) 12%</a:t>
            </a:r>
          </a:p>
          <a:p>
            <a:r>
              <a:rPr lang="en-US"/>
              <a:t>B) 22%</a:t>
            </a:r>
          </a:p>
          <a:p>
            <a:r>
              <a:rPr lang="en-US"/>
              <a:t>C) 32%</a:t>
            </a:r>
          </a:p>
          <a:p>
            <a:r>
              <a:rPr lang="en-US"/>
              <a:t>D) 42%</a:t>
            </a:r>
          </a:p>
          <a:p>
            <a:endParaRPr lang="en-US"/>
          </a:p>
          <a:p>
            <a:r>
              <a:rPr lang="en-US"/>
              <a:t>ANSWERS</a:t>
            </a:r>
          </a:p>
          <a:p>
            <a:r>
              <a:rPr lang="en-US"/>
              <a:t>D) 42% of child victims said their trafficker gained their trust within one month.</a:t>
            </a:r>
          </a:p>
          <a:p>
            <a:endParaRPr lang="en-US"/>
          </a:p>
          <a:p>
            <a:r>
              <a:rPr lang="en-US"/>
              <a:t>Source</a:t>
            </a:r>
          </a:p>
          <a:p>
            <a:r>
              <a:rPr lang="en-US"/>
              <a:t>Thorn (2018). Survivor Insights: The Role of Technology in Domestic Minor</a:t>
            </a:r>
          </a:p>
          <a:p>
            <a:r>
              <a:rPr lang="en-US"/>
              <a:t>Sex Trafficking, p. 27.</a:t>
            </a:r>
          </a:p>
          <a:p>
            <a:r>
              <a:rPr lang="en-US"/>
              <a:t>https://www.thorn.org/wp-content/uploads/2018/06/Thorn_Survivor_Insights_061118.pdf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Explainer-style animation is widely used by businesses worldwide for employee training. </a:t>
            </a:r>
          </a:p>
          <a:p>
            <a:endParaRPr lang="en-US"/>
          </a:p>
          <a:p>
            <a:r>
              <a:rPr lang="en-US"/>
              <a:t>Similarly, the Walking Wise animated video series is designed for teenagers (ages 11+) and adults to understand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Word Cloud</a:t>
            </a:r>
          </a:p>
          <a:p>
            <a:endParaRPr lang="en-US"/>
          </a:p>
          <a:p>
            <a:r>
              <a:rPr lang="en-US"/>
              <a:t>NOTE</a:t>
            </a:r>
          </a:p>
          <a:p>
            <a:r>
              <a:rPr lang="en-US"/>
              <a:t>The more frequently a word is used, the larger it appears in the cloud, making it easy to see which words or ideas are most common among the audience. </a:t>
            </a:r>
          </a:p>
          <a:p>
            <a:endParaRPr lang="en-US"/>
          </a:p>
          <a:p>
            <a:r>
              <a:rPr lang="en-US"/>
              <a:t>POSSIBLE ANSWERS</a:t>
            </a:r>
          </a:p>
          <a:p>
            <a:r>
              <a:rPr lang="en-US"/>
              <a:t>Gaining Trust</a:t>
            </a:r>
          </a:p>
          <a:p>
            <a:r>
              <a:rPr lang="en-US"/>
              <a:t>Giving Attention</a:t>
            </a:r>
          </a:p>
          <a:p>
            <a:r>
              <a:rPr lang="en-US"/>
              <a:t>Love &amp; Care</a:t>
            </a:r>
          </a:p>
          <a:p>
            <a:r>
              <a:rPr lang="en-US"/>
              <a:t>Giving Gifts</a:t>
            </a:r>
          </a:p>
          <a:p>
            <a:r>
              <a:rPr lang="en-US"/>
              <a:t>Giving Money</a:t>
            </a:r>
          </a:p>
          <a:p>
            <a:r>
              <a:rPr lang="en-US"/>
              <a:t>Flattery</a:t>
            </a:r>
          </a:p>
          <a:p>
            <a:r>
              <a:rPr lang="en-US"/>
              <a:t>Compliments</a:t>
            </a:r>
          </a:p>
          <a:p>
            <a:r>
              <a:rPr lang="en-US"/>
              <a:t>Making Promises</a:t>
            </a:r>
          </a:p>
          <a:p>
            <a:r>
              <a:rPr lang="en-US"/>
              <a:t>Better Life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GAIN TRUST</a:t>
            </a:r>
          </a:p>
          <a:p>
            <a:r>
              <a:rPr lang="en-US"/>
              <a:t>Groomers identify minors who are more willing to form a bond.</a:t>
            </a:r>
          </a:p>
          <a:p>
            <a:endParaRPr lang="en-US"/>
          </a:p>
          <a:p>
            <a:r>
              <a:rPr lang="en-US"/>
              <a:t>• IDENTIFY VULNERABILITIES</a:t>
            </a:r>
          </a:p>
          <a:p>
            <a:r>
              <a:rPr lang="en-US"/>
              <a:t>Groomers identify vulnerabilities, such as minors who are passive, quiet, lonely, or lacking parental supervision.</a:t>
            </a:r>
          </a:p>
          <a:p>
            <a:endParaRPr lang="en-US"/>
          </a:p>
          <a:p>
            <a:r>
              <a:rPr lang="en-US"/>
              <a:t>• FULFILL NEEDS</a:t>
            </a:r>
          </a:p>
          <a:p>
            <a:r>
              <a:rPr lang="en-US"/>
              <a:t>Groomers provide basic needs, such as food, shelter, and clothing, to create a dependency for the victim.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GAIN TRUST</a:t>
            </a:r>
          </a:p>
          <a:p>
            <a:r>
              <a:rPr lang="en-US"/>
              <a:t>Groomers identify minors who are more willing to form a bond.</a:t>
            </a:r>
          </a:p>
          <a:p>
            <a:endParaRPr lang="en-US"/>
          </a:p>
          <a:p>
            <a:r>
              <a:rPr lang="en-US"/>
              <a:t>• IDENTIFY VULNERABILITIES</a:t>
            </a:r>
          </a:p>
          <a:p>
            <a:r>
              <a:rPr lang="en-US"/>
              <a:t>Groomers identify vulnerabilities, such as minors who are passive, quiet, lonely, or lacking parental supervision.</a:t>
            </a:r>
          </a:p>
          <a:p>
            <a:endParaRPr lang="en-US"/>
          </a:p>
          <a:p>
            <a:r>
              <a:rPr lang="en-US"/>
              <a:t>• FULFILL NEEDS</a:t>
            </a:r>
          </a:p>
          <a:p>
            <a:r>
              <a:rPr lang="en-US"/>
              <a:t>Groomers provide basic needs, such as food, shelter, and clothing, to create a dependency for the victim.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GAIN TRUST</a:t>
            </a:r>
          </a:p>
          <a:p>
            <a:r>
              <a:rPr lang="en-US"/>
              <a:t>Groomers identify minors who are more willing to form a bond.</a:t>
            </a:r>
          </a:p>
          <a:p>
            <a:endParaRPr lang="en-US"/>
          </a:p>
          <a:p>
            <a:r>
              <a:rPr lang="en-US"/>
              <a:t>• IDENTIFY VULNERABILITIES</a:t>
            </a:r>
          </a:p>
          <a:p>
            <a:r>
              <a:rPr lang="en-US"/>
              <a:t>Groomers identify vulnerabilities, such as minors who are passive, quiet, lonely, or lacking parental supervision.</a:t>
            </a:r>
          </a:p>
          <a:p>
            <a:endParaRPr lang="en-US"/>
          </a:p>
          <a:p>
            <a:r>
              <a:rPr lang="en-US"/>
              <a:t>• FULFILL NEEDS</a:t>
            </a:r>
          </a:p>
          <a:p>
            <a:r>
              <a:rPr lang="en-US"/>
              <a:t>Groomers provide basic needs, such as food, shelter, and clothing, to create a dependency for the victim.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send an email to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VULNERABILITIES</a:t>
            </a:r>
          </a:p>
          <a:p>
            <a:r>
              <a:rPr lang="en-US"/>
              <a:t>The groomer learns the youths’ vulnerabilities and how to exploit them. </a:t>
            </a:r>
          </a:p>
          <a:p>
            <a:endParaRPr lang="en-US"/>
          </a:p>
          <a:p>
            <a:r>
              <a:rPr lang="en-US"/>
              <a:t>• PERSUASION</a:t>
            </a:r>
          </a:p>
          <a:p>
            <a:r>
              <a:rPr lang="en-US"/>
              <a:t>Targeted youth may sense the expectation is inappropriate, unfair, or illegal, but once the groomer gains trust, they can persuade the victim to cooperate.  </a:t>
            </a:r>
          </a:p>
          <a:p>
            <a:endParaRPr lang="en-US"/>
          </a:p>
          <a:p>
            <a:r>
              <a:rPr lang="en-US"/>
              <a:t>• LESS RESISTANCE</a:t>
            </a:r>
          </a:p>
          <a:p>
            <a:r>
              <a:rPr lang="en-US"/>
              <a:t>The targeted person is less likely to resist or challenge the requests made of them. </a:t>
            </a:r>
          </a:p>
          <a:p>
            <a:endParaRPr lang="en-US"/>
          </a:p>
          <a:p>
            <a:r>
              <a:rPr lang="en-US"/>
              <a:t>• CONTROL</a:t>
            </a:r>
          </a:p>
          <a:p>
            <a:r>
              <a:rPr lang="en-US"/>
              <a:t>It is easier to manipulate and control the victims once trust is gained, especially when victims are younger.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VULNERABILITIES</a:t>
            </a:r>
          </a:p>
          <a:p>
            <a:r>
              <a:rPr lang="en-US"/>
              <a:t>The groomer learns the youths’ vulnerabilities and how to exploit them. </a:t>
            </a:r>
          </a:p>
          <a:p>
            <a:endParaRPr lang="en-US"/>
          </a:p>
          <a:p>
            <a:r>
              <a:rPr lang="en-US"/>
              <a:t>• PERSUASION</a:t>
            </a:r>
          </a:p>
          <a:p>
            <a:r>
              <a:rPr lang="en-US"/>
              <a:t>Targeted youth may sense the expectation is inappropriate, unfair, or illegal, but once the groomer gains trust, they can persuade the victim to cooperate.  </a:t>
            </a:r>
          </a:p>
          <a:p>
            <a:endParaRPr lang="en-US"/>
          </a:p>
          <a:p>
            <a:r>
              <a:rPr lang="en-US"/>
              <a:t>• LESS RESISTANCE</a:t>
            </a:r>
          </a:p>
          <a:p>
            <a:r>
              <a:rPr lang="en-US"/>
              <a:t>The targeted person is less likely to resist or challenge the requests made of them. </a:t>
            </a:r>
          </a:p>
          <a:p>
            <a:endParaRPr lang="en-US"/>
          </a:p>
          <a:p>
            <a:r>
              <a:rPr lang="en-US"/>
              <a:t>• CONTROL</a:t>
            </a:r>
          </a:p>
          <a:p>
            <a:r>
              <a:rPr lang="en-US"/>
              <a:t>It is easier to manipulate and control the victims once trust is gained, especially when victims are younger.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VULNERABILITIES</a:t>
            </a:r>
          </a:p>
          <a:p>
            <a:r>
              <a:rPr lang="en-US"/>
              <a:t>The groomer learns the youths’ vulnerabilities and how to exploit them. </a:t>
            </a:r>
          </a:p>
          <a:p>
            <a:endParaRPr lang="en-US"/>
          </a:p>
          <a:p>
            <a:r>
              <a:rPr lang="en-US"/>
              <a:t>• PERSUASION</a:t>
            </a:r>
          </a:p>
          <a:p>
            <a:r>
              <a:rPr lang="en-US"/>
              <a:t>Targeted youth may sense the expectation is inappropriate, unfair, or illegal, but once the groomer gains trust, they can persuade the victim to cooperate.  </a:t>
            </a:r>
          </a:p>
          <a:p>
            <a:endParaRPr lang="en-US"/>
          </a:p>
          <a:p>
            <a:r>
              <a:rPr lang="en-US"/>
              <a:t>• LESS RESISTANCE</a:t>
            </a:r>
          </a:p>
          <a:p>
            <a:r>
              <a:rPr lang="en-US"/>
              <a:t>The targeted person is less likely to resist or challenge the requests made of them. </a:t>
            </a:r>
          </a:p>
          <a:p>
            <a:endParaRPr lang="en-US"/>
          </a:p>
          <a:p>
            <a:r>
              <a:rPr lang="en-US"/>
              <a:t>• CONTROL</a:t>
            </a:r>
          </a:p>
          <a:p>
            <a:r>
              <a:rPr lang="en-US"/>
              <a:t>It is easier to manipulate and control the victims once trust is gained, especially when victims are younger.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VULNERABILITIES</a:t>
            </a:r>
          </a:p>
          <a:p>
            <a:r>
              <a:rPr lang="en-US"/>
              <a:t>The groomer learns the youths’ vulnerabilities and how to exploit them. </a:t>
            </a:r>
          </a:p>
          <a:p>
            <a:endParaRPr lang="en-US"/>
          </a:p>
          <a:p>
            <a:r>
              <a:rPr lang="en-US"/>
              <a:t>• PERSUASION</a:t>
            </a:r>
          </a:p>
          <a:p>
            <a:r>
              <a:rPr lang="en-US"/>
              <a:t>Targeted youth may sense the expectation is inappropriate, unfair, or illegal, but once the groomer gains trust, they can persuade the victim to cooperate.  </a:t>
            </a:r>
          </a:p>
          <a:p>
            <a:endParaRPr lang="en-US"/>
          </a:p>
          <a:p>
            <a:r>
              <a:rPr lang="en-US"/>
              <a:t>• LESS RESISTANCE</a:t>
            </a:r>
          </a:p>
          <a:p>
            <a:r>
              <a:rPr lang="en-US"/>
              <a:t>The targeted person is less likely to resist or challenge the requests made of them. </a:t>
            </a:r>
          </a:p>
          <a:p>
            <a:endParaRPr lang="en-US"/>
          </a:p>
          <a:p>
            <a:r>
              <a:rPr lang="en-US"/>
              <a:t>• CONTROL</a:t>
            </a:r>
          </a:p>
          <a:p>
            <a:r>
              <a:rPr lang="en-US"/>
              <a:t>It is easier to manipulate and control the victims once trust is gained, especially when victims are younger.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VULNERABILITIES</a:t>
            </a:r>
          </a:p>
          <a:p>
            <a:r>
              <a:rPr lang="en-US"/>
              <a:t>The groomer learns the youths’ vulnerabilities and how to exploit them. </a:t>
            </a:r>
          </a:p>
          <a:p>
            <a:endParaRPr lang="en-US"/>
          </a:p>
          <a:p>
            <a:r>
              <a:rPr lang="en-US"/>
              <a:t>• PERSUASION</a:t>
            </a:r>
          </a:p>
          <a:p>
            <a:r>
              <a:rPr lang="en-US"/>
              <a:t>Targeted youth may sense the expectation is inappropriate, unfair, or illegal, but once the groomer gains trust, they can persuade the victim to cooperate.  </a:t>
            </a:r>
          </a:p>
          <a:p>
            <a:endParaRPr lang="en-US"/>
          </a:p>
          <a:p>
            <a:r>
              <a:rPr lang="en-US"/>
              <a:t>• LESS RESISTANCE</a:t>
            </a:r>
          </a:p>
          <a:p>
            <a:r>
              <a:rPr lang="en-US"/>
              <a:t>The targeted person is less likely to resist or challenge the requests made of them. </a:t>
            </a:r>
          </a:p>
          <a:p>
            <a:endParaRPr lang="en-US"/>
          </a:p>
          <a:p>
            <a:r>
              <a:rPr lang="en-US"/>
              <a:t>• CONTROL</a:t>
            </a:r>
          </a:p>
          <a:p>
            <a:r>
              <a:rPr lang="en-US"/>
              <a:t>It is easier to manipulate and control the victims once trust is gained, especially when victims are younger.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Word Cloud</a:t>
            </a:r>
          </a:p>
          <a:p>
            <a:endParaRPr lang="en-US"/>
          </a:p>
          <a:p>
            <a:r>
              <a:rPr lang="en-US"/>
              <a:t>NOTE</a:t>
            </a:r>
          </a:p>
          <a:p>
            <a:r>
              <a:rPr lang="en-US"/>
              <a:t>The more frequently a word is used, the larger it appears in the cloud, making it easy to see which words or ideas are most common among the audience.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FAMILY MEMBER</a:t>
            </a:r>
          </a:p>
          <a:p>
            <a:r>
              <a:rPr lang="en-US"/>
              <a:t>- Parent</a:t>
            </a:r>
          </a:p>
          <a:p>
            <a:r>
              <a:rPr lang="en-US"/>
              <a:t>- Foster Parent</a:t>
            </a:r>
          </a:p>
          <a:p>
            <a:r>
              <a:rPr lang="en-US"/>
              <a:t>- Stepparent</a:t>
            </a:r>
          </a:p>
          <a:p>
            <a:r>
              <a:rPr lang="en-US"/>
              <a:t>- Stepfamily Member</a:t>
            </a:r>
          </a:p>
          <a:p>
            <a:r>
              <a:rPr lang="en-US"/>
              <a:t>- Aunt</a:t>
            </a:r>
          </a:p>
          <a:p>
            <a:r>
              <a:rPr lang="en-US"/>
              <a:t>- Uncle</a:t>
            </a:r>
          </a:p>
          <a:p>
            <a:r>
              <a:rPr lang="en-US"/>
              <a:t>- Sibling</a:t>
            </a:r>
          </a:p>
          <a:p>
            <a:r>
              <a:rPr lang="en-US"/>
              <a:t>- Grandparent</a:t>
            </a:r>
          </a:p>
          <a:p>
            <a:endParaRPr lang="en-US"/>
          </a:p>
          <a:p>
            <a:r>
              <a:rPr lang="en-US"/>
              <a:t>• AUTHORITY FIGURE</a:t>
            </a:r>
          </a:p>
          <a:p>
            <a:r>
              <a:rPr lang="en-US"/>
              <a:t>- Teacher</a:t>
            </a:r>
          </a:p>
          <a:p>
            <a:r>
              <a:rPr lang="en-US"/>
              <a:t>- Coach</a:t>
            </a:r>
          </a:p>
          <a:p>
            <a:r>
              <a:rPr lang="en-US"/>
              <a:t>- Counselor</a:t>
            </a:r>
          </a:p>
          <a:p>
            <a:r>
              <a:rPr lang="en-US"/>
              <a:t>- Spiritual Leader</a:t>
            </a:r>
          </a:p>
          <a:p>
            <a:r>
              <a:rPr lang="en-US"/>
              <a:t>- Employer</a:t>
            </a:r>
          </a:p>
          <a:p>
            <a:r>
              <a:rPr lang="en-US"/>
              <a:t>- Police Officer</a:t>
            </a:r>
          </a:p>
          <a:p>
            <a:r>
              <a:rPr lang="en-US"/>
              <a:t>- Doctor / Dentist</a:t>
            </a:r>
          </a:p>
          <a:p>
            <a:endParaRPr lang="en-US"/>
          </a:p>
          <a:p>
            <a:r>
              <a:rPr lang="en-US"/>
              <a:t>• RELATIONSHIP</a:t>
            </a:r>
          </a:p>
          <a:p>
            <a:r>
              <a:rPr lang="en-US"/>
              <a:t>- Romantic Partner</a:t>
            </a:r>
          </a:p>
          <a:p>
            <a:r>
              <a:rPr lang="en-US"/>
              <a:t>- Friend</a:t>
            </a:r>
          </a:p>
          <a:p>
            <a:r>
              <a:rPr lang="en-US"/>
              <a:t>- Peer</a:t>
            </a:r>
          </a:p>
          <a:p>
            <a:r>
              <a:rPr lang="en-US"/>
              <a:t>- Neighbor</a:t>
            </a:r>
          </a:p>
          <a:p>
            <a:r>
              <a:rPr lang="en-US"/>
              <a:t>- Acquaintance</a:t>
            </a:r>
          </a:p>
          <a:p>
            <a:endParaRPr lang="en-US"/>
          </a:p>
          <a:p>
            <a:r>
              <a:rPr lang="en-US"/>
              <a:t>• STRANGER</a:t>
            </a:r>
          </a:p>
          <a:p>
            <a:r>
              <a:rPr lang="en-US"/>
              <a:t>- Online Connection</a:t>
            </a:r>
          </a:p>
          <a:p>
            <a:r>
              <a:rPr lang="en-US"/>
              <a:t>- Someone Unknown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FAMILY MEMBER</a:t>
            </a:r>
          </a:p>
          <a:p>
            <a:r>
              <a:rPr lang="en-US"/>
              <a:t>- Parent</a:t>
            </a:r>
          </a:p>
          <a:p>
            <a:r>
              <a:rPr lang="en-US"/>
              <a:t>- Foster Parent</a:t>
            </a:r>
          </a:p>
          <a:p>
            <a:r>
              <a:rPr lang="en-US"/>
              <a:t>- Stepparent</a:t>
            </a:r>
          </a:p>
          <a:p>
            <a:r>
              <a:rPr lang="en-US"/>
              <a:t>- Stepfamily Member</a:t>
            </a:r>
          </a:p>
          <a:p>
            <a:r>
              <a:rPr lang="en-US"/>
              <a:t>- Aunt</a:t>
            </a:r>
          </a:p>
          <a:p>
            <a:r>
              <a:rPr lang="en-US"/>
              <a:t>- Uncle</a:t>
            </a:r>
          </a:p>
          <a:p>
            <a:r>
              <a:rPr lang="en-US"/>
              <a:t>- Sibling</a:t>
            </a:r>
          </a:p>
          <a:p>
            <a:r>
              <a:rPr lang="en-US"/>
              <a:t>- Grandparent</a:t>
            </a:r>
          </a:p>
          <a:p>
            <a:endParaRPr lang="en-US"/>
          </a:p>
          <a:p>
            <a:r>
              <a:rPr lang="en-US"/>
              <a:t>• AUTHORITY FIGURE</a:t>
            </a:r>
          </a:p>
          <a:p>
            <a:r>
              <a:rPr lang="en-US"/>
              <a:t>- Teacher</a:t>
            </a:r>
          </a:p>
          <a:p>
            <a:r>
              <a:rPr lang="en-US"/>
              <a:t>- Coach</a:t>
            </a:r>
          </a:p>
          <a:p>
            <a:r>
              <a:rPr lang="en-US"/>
              <a:t>- Counselor</a:t>
            </a:r>
          </a:p>
          <a:p>
            <a:r>
              <a:rPr lang="en-US"/>
              <a:t>- Spiritual Leader</a:t>
            </a:r>
          </a:p>
          <a:p>
            <a:r>
              <a:rPr lang="en-US"/>
              <a:t>- Employer</a:t>
            </a:r>
          </a:p>
          <a:p>
            <a:r>
              <a:rPr lang="en-US"/>
              <a:t>- Police Officer</a:t>
            </a:r>
          </a:p>
          <a:p>
            <a:r>
              <a:rPr lang="en-US"/>
              <a:t>- Doctor / Dentist</a:t>
            </a:r>
          </a:p>
          <a:p>
            <a:endParaRPr lang="en-US"/>
          </a:p>
          <a:p>
            <a:r>
              <a:rPr lang="en-US"/>
              <a:t>• RELATIONSHIP</a:t>
            </a:r>
          </a:p>
          <a:p>
            <a:r>
              <a:rPr lang="en-US"/>
              <a:t>- Romantic Partner</a:t>
            </a:r>
          </a:p>
          <a:p>
            <a:r>
              <a:rPr lang="en-US"/>
              <a:t>- Friend</a:t>
            </a:r>
          </a:p>
          <a:p>
            <a:r>
              <a:rPr lang="en-US"/>
              <a:t>- Peer</a:t>
            </a:r>
          </a:p>
          <a:p>
            <a:r>
              <a:rPr lang="en-US"/>
              <a:t>- Neighbor</a:t>
            </a:r>
          </a:p>
          <a:p>
            <a:r>
              <a:rPr lang="en-US"/>
              <a:t>- Acquaintance</a:t>
            </a:r>
          </a:p>
          <a:p>
            <a:endParaRPr lang="en-US"/>
          </a:p>
          <a:p>
            <a:r>
              <a:rPr lang="en-US"/>
              <a:t>• STRANGER</a:t>
            </a:r>
          </a:p>
          <a:p>
            <a:r>
              <a:rPr lang="en-US"/>
              <a:t>- Online Connection</a:t>
            </a:r>
          </a:p>
          <a:p>
            <a:r>
              <a:rPr lang="en-US"/>
              <a:t>- Someone Unknown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FAMILY MEMBER</a:t>
            </a:r>
          </a:p>
          <a:p>
            <a:r>
              <a:rPr lang="en-US"/>
              <a:t>- Parent</a:t>
            </a:r>
          </a:p>
          <a:p>
            <a:r>
              <a:rPr lang="en-US"/>
              <a:t>- Foster Parent</a:t>
            </a:r>
          </a:p>
          <a:p>
            <a:r>
              <a:rPr lang="en-US"/>
              <a:t>- Stepparent</a:t>
            </a:r>
          </a:p>
          <a:p>
            <a:r>
              <a:rPr lang="en-US"/>
              <a:t>- Stepfamily Member</a:t>
            </a:r>
          </a:p>
          <a:p>
            <a:r>
              <a:rPr lang="en-US"/>
              <a:t>- Aunt</a:t>
            </a:r>
          </a:p>
          <a:p>
            <a:r>
              <a:rPr lang="en-US"/>
              <a:t>- Uncle</a:t>
            </a:r>
          </a:p>
          <a:p>
            <a:r>
              <a:rPr lang="en-US"/>
              <a:t>- Sibling</a:t>
            </a:r>
          </a:p>
          <a:p>
            <a:r>
              <a:rPr lang="en-US"/>
              <a:t>- Grandparent</a:t>
            </a:r>
          </a:p>
          <a:p>
            <a:endParaRPr lang="en-US"/>
          </a:p>
          <a:p>
            <a:r>
              <a:rPr lang="en-US"/>
              <a:t>• AUTHORITY FIGURE</a:t>
            </a:r>
          </a:p>
          <a:p>
            <a:r>
              <a:rPr lang="en-US"/>
              <a:t>- Teacher</a:t>
            </a:r>
          </a:p>
          <a:p>
            <a:r>
              <a:rPr lang="en-US"/>
              <a:t>- Coach</a:t>
            </a:r>
          </a:p>
          <a:p>
            <a:r>
              <a:rPr lang="en-US"/>
              <a:t>- Counselor</a:t>
            </a:r>
          </a:p>
          <a:p>
            <a:r>
              <a:rPr lang="en-US"/>
              <a:t>- Spiritual Leader</a:t>
            </a:r>
          </a:p>
          <a:p>
            <a:r>
              <a:rPr lang="en-US"/>
              <a:t>- Employer</a:t>
            </a:r>
          </a:p>
          <a:p>
            <a:r>
              <a:rPr lang="en-US"/>
              <a:t>- Police Officer</a:t>
            </a:r>
          </a:p>
          <a:p>
            <a:r>
              <a:rPr lang="en-US"/>
              <a:t>- Doctor / Dentist</a:t>
            </a:r>
          </a:p>
          <a:p>
            <a:endParaRPr lang="en-US"/>
          </a:p>
          <a:p>
            <a:r>
              <a:rPr lang="en-US"/>
              <a:t>• RELATIONSHIP</a:t>
            </a:r>
          </a:p>
          <a:p>
            <a:r>
              <a:rPr lang="en-US"/>
              <a:t>- Romantic Partner</a:t>
            </a:r>
          </a:p>
          <a:p>
            <a:r>
              <a:rPr lang="en-US"/>
              <a:t>- Friend</a:t>
            </a:r>
          </a:p>
          <a:p>
            <a:r>
              <a:rPr lang="en-US"/>
              <a:t>- Peer</a:t>
            </a:r>
          </a:p>
          <a:p>
            <a:r>
              <a:rPr lang="en-US"/>
              <a:t>- Neighbor</a:t>
            </a:r>
          </a:p>
          <a:p>
            <a:r>
              <a:rPr lang="en-US"/>
              <a:t>- Acquaintance</a:t>
            </a:r>
          </a:p>
          <a:p>
            <a:endParaRPr lang="en-US"/>
          </a:p>
          <a:p>
            <a:r>
              <a:rPr lang="en-US"/>
              <a:t>• STRANGER</a:t>
            </a:r>
          </a:p>
          <a:p>
            <a:r>
              <a:rPr lang="en-US"/>
              <a:t>- Online Connection</a:t>
            </a:r>
          </a:p>
          <a:p>
            <a:r>
              <a:rPr lang="en-US"/>
              <a:t>- Someone Unknown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FAMILY MEMBER</a:t>
            </a:r>
          </a:p>
          <a:p>
            <a:r>
              <a:rPr lang="en-US"/>
              <a:t>- Parent</a:t>
            </a:r>
          </a:p>
          <a:p>
            <a:r>
              <a:rPr lang="en-US"/>
              <a:t>- Foster Parent</a:t>
            </a:r>
          </a:p>
          <a:p>
            <a:r>
              <a:rPr lang="en-US"/>
              <a:t>- Stepparent</a:t>
            </a:r>
          </a:p>
          <a:p>
            <a:r>
              <a:rPr lang="en-US"/>
              <a:t>- Stepfamily Member</a:t>
            </a:r>
          </a:p>
          <a:p>
            <a:r>
              <a:rPr lang="en-US"/>
              <a:t>- Aunt</a:t>
            </a:r>
          </a:p>
          <a:p>
            <a:r>
              <a:rPr lang="en-US"/>
              <a:t>- Uncle</a:t>
            </a:r>
          </a:p>
          <a:p>
            <a:r>
              <a:rPr lang="en-US"/>
              <a:t>- Sibling</a:t>
            </a:r>
          </a:p>
          <a:p>
            <a:r>
              <a:rPr lang="en-US"/>
              <a:t>- Grandparent</a:t>
            </a:r>
          </a:p>
          <a:p>
            <a:endParaRPr lang="en-US"/>
          </a:p>
          <a:p>
            <a:r>
              <a:rPr lang="en-US"/>
              <a:t>• AUTHORITY FIGURE</a:t>
            </a:r>
          </a:p>
          <a:p>
            <a:r>
              <a:rPr lang="en-US"/>
              <a:t>- Teacher</a:t>
            </a:r>
          </a:p>
          <a:p>
            <a:r>
              <a:rPr lang="en-US"/>
              <a:t>- Coach</a:t>
            </a:r>
          </a:p>
          <a:p>
            <a:r>
              <a:rPr lang="en-US"/>
              <a:t>- Counselor</a:t>
            </a:r>
          </a:p>
          <a:p>
            <a:r>
              <a:rPr lang="en-US"/>
              <a:t>- Spiritual Leader</a:t>
            </a:r>
          </a:p>
          <a:p>
            <a:r>
              <a:rPr lang="en-US"/>
              <a:t>- Employer</a:t>
            </a:r>
          </a:p>
          <a:p>
            <a:r>
              <a:rPr lang="en-US"/>
              <a:t>- Police Officer</a:t>
            </a:r>
          </a:p>
          <a:p>
            <a:r>
              <a:rPr lang="en-US"/>
              <a:t>- Doctor / Dentist</a:t>
            </a:r>
          </a:p>
          <a:p>
            <a:endParaRPr lang="en-US"/>
          </a:p>
          <a:p>
            <a:r>
              <a:rPr lang="en-US"/>
              <a:t>• RELATIONSHIP</a:t>
            </a:r>
          </a:p>
          <a:p>
            <a:r>
              <a:rPr lang="en-US"/>
              <a:t>- Romantic Partner</a:t>
            </a:r>
          </a:p>
          <a:p>
            <a:r>
              <a:rPr lang="en-US"/>
              <a:t>- Friend</a:t>
            </a:r>
          </a:p>
          <a:p>
            <a:r>
              <a:rPr lang="en-US"/>
              <a:t>- Peer</a:t>
            </a:r>
          </a:p>
          <a:p>
            <a:r>
              <a:rPr lang="en-US"/>
              <a:t>- Neighbor</a:t>
            </a:r>
          </a:p>
          <a:p>
            <a:r>
              <a:rPr lang="en-US"/>
              <a:t>- Acquaintance</a:t>
            </a:r>
          </a:p>
          <a:p>
            <a:endParaRPr lang="en-US"/>
          </a:p>
          <a:p>
            <a:r>
              <a:rPr lang="en-US"/>
              <a:t>• STRANGER</a:t>
            </a:r>
          </a:p>
          <a:p>
            <a:r>
              <a:rPr lang="en-US"/>
              <a:t>- Online Connection</a:t>
            </a:r>
          </a:p>
          <a:p>
            <a:r>
              <a:rPr lang="en-US"/>
              <a:t>- Someone Unknown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FAMILY MEMBER</a:t>
            </a:r>
          </a:p>
          <a:p>
            <a:r>
              <a:rPr lang="en-US"/>
              <a:t>- Parent</a:t>
            </a:r>
          </a:p>
          <a:p>
            <a:r>
              <a:rPr lang="en-US"/>
              <a:t>- Foster Parent</a:t>
            </a:r>
          </a:p>
          <a:p>
            <a:r>
              <a:rPr lang="en-US"/>
              <a:t>- Stepparent</a:t>
            </a:r>
          </a:p>
          <a:p>
            <a:r>
              <a:rPr lang="en-US"/>
              <a:t>- Stepfamily Member</a:t>
            </a:r>
          </a:p>
          <a:p>
            <a:r>
              <a:rPr lang="en-US"/>
              <a:t>- Aunt</a:t>
            </a:r>
          </a:p>
          <a:p>
            <a:r>
              <a:rPr lang="en-US"/>
              <a:t>- Uncle</a:t>
            </a:r>
          </a:p>
          <a:p>
            <a:r>
              <a:rPr lang="en-US"/>
              <a:t>- Sibling</a:t>
            </a:r>
          </a:p>
          <a:p>
            <a:r>
              <a:rPr lang="en-US"/>
              <a:t>- Grandparent</a:t>
            </a:r>
          </a:p>
          <a:p>
            <a:endParaRPr lang="en-US"/>
          </a:p>
          <a:p>
            <a:r>
              <a:rPr lang="en-US"/>
              <a:t>• AUTHORITY FIGURE</a:t>
            </a:r>
          </a:p>
          <a:p>
            <a:r>
              <a:rPr lang="en-US"/>
              <a:t>- Teacher</a:t>
            </a:r>
          </a:p>
          <a:p>
            <a:r>
              <a:rPr lang="en-US"/>
              <a:t>- Coach</a:t>
            </a:r>
          </a:p>
          <a:p>
            <a:r>
              <a:rPr lang="en-US"/>
              <a:t>- Counselor</a:t>
            </a:r>
          </a:p>
          <a:p>
            <a:r>
              <a:rPr lang="en-US"/>
              <a:t>- Spiritual Leader</a:t>
            </a:r>
          </a:p>
          <a:p>
            <a:r>
              <a:rPr lang="en-US"/>
              <a:t>- Employer</a:t>
            </a:r>
          </a:p>
          <a:p>
            <a:r>
              <a:rPr lang="en-US"/>
              <a:t>- Police Officer</a:t>
            </a:r>
          </a:p>
          <a:p>
            <a:r>
              <a:rPr lang="en-US"/>
              <a:t>- Doctor / Dentist</a:t>
            </a:r>
          </a:p>
          <a:p>
            <a:endParaRPr lang="en-US"/>
          </a:p>
          <a:p>
            <a:r>
              <a:rPr lang="en-US"/>
              <a:t>• RELATIONSHIP</a:t>
            </a:r>
          </a:p>
          <a:p>
            <a:r>
              <a:rPr lang="en-US"/>
              <a:t>- Romantic Partner</a:t>
            </a:r>
          </a:p>
          <a:p>
            <a:r>
              <a:rPr lang="en-US"/>
              <a:t>- Friend</a:t>
            </a:r>
          </a:p>
          <a:p>
            <a:r>
              <a:rPr lang="en-US"/>
              <a:t>- Peer</a:t>
            </a:r>
          </a:p>
          <a:p>
            <a:r>
              <a:rPr lang="en-US"/>
              <a:t>- Neighbor</a:t>
            </a:r>
          </a:p>
          <a:p>
            <a:r>
              <a:rPr lang="en-US"/>
              <a:t>- Acquaintance</a:t>
            </a:r>
          </a:p>
          <a:p>
            <a:endParaRPr lang="en-US"/>
          </a:p>
          <a:p>
            <a:r>
              <a:rPr lang="en-US"/>
              <a:t>• STRANGER</a:t>
            </a:r>
          </a:p>
          <a:p>
            <a:r>
              <a:rPr lang="en-US"/>
              <a:t>- Online Connection</a:t>
            </a:r>
          </a:p>
          <a:p>
            <a:r>
              <a:rPr lang="en-US"/>
              <a:t>- Someone Unknown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What percent of minors (ages 9 to 17) report connecting online with adults they don’t know in person?</a:t>
            </a:r>
          </a:p>
          <a:p>
            <a:endParaRPr lang="en-US"/>
          </a:p>
          <a:p>
            <a:r>
              <a:rPr lang="en-US"/>
              <a:t>A) 22%</a:t>
            </a:r>
          </a:p>
          <a:p>
            <a:r>
              <a:rPr lang="en-US"/>
              <a:t>B) 52%</a:t>
            </a:r>
          </a:p>
          <a:p>
            <a:r>
              <a:rPr lang="en-US"/>
              <a:t>C) 82%</a:t>
            </a:r>
          </a:p>
          <a:p>
            <a:r>
              <a:rPr lang="en-US"/>
              <a:t>D) 92%</a:t>
            </a:r>
          </a:p>
          <a:p>
            <a:endParaRPr lang="en-US"/>
          </a:p>
          <a:p>
            <a:r>
              <a:rPr lang="en-US"/>
              <a:t>ANSWER</a:t>
            </a:r>
          </a:p>
          <a:p>
            <a:r>
              <a:rPr lang="en-US"/>
              <a:t>C) 82% of minors interact online with adults they do not know in person.</a:t>
            </a:r>
          </a:p>
          <a:p>
            <a:endParaRPr lang="en-US"/>
          </a:p>
          <a:p>
            <a:r>
              <a:rPr lang="en-US"/>
              <a:t>SOURCE</a:t>
            </a:r>
          </a:p>
          <a:p>
            <a:endParaRPr lang="en-US"/>
          </a:p>
          <a:p>
            <a:r>
              <a:rPr lang="en-US"/>
              <a:t>Thorn (2022, April). Online Grooming: Examining</a:t>
            </a:r>
          </a:p>
          <a:p>
            <a:r>
              <a:rPr lang="en-US"/>
              <a:t>risky encounters amid</a:t>
            </a:r>
          </a:p>
          <a:p>
            <a:r>
              <a:rPr lang="en-US"/>
              <a:t>everyday digital socialization, p. 14. </a:t>
            </a:r>
          </a:p>
          <a:p>
            <a:r>
              <a:rPr lang="en-US"/>
              <a:t>  https://info.thorn.org/hubfs/Research/2022_Online_Grooming_Report.pdf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endParaRPr lang="en-US"/>
          </a:p>
          <a:p>
            <a:r>
              <a:rPr lang="en-US"/>
              <a:t>Thorn (2022, April). Online Grooming: Examining</a:t>
            </a:r>
          </a:p>
          <a:p>
            <a:r>
              <a:rPr lang="en-US"/>
              <a:t>risky encounters amid</a:t>
            </a:r>
          </a:p>
          <a:p>
            <a:r>
              <a:rPr lang="en-US"/>
              <a:t>everyday digital socialization, p. 14. Retrieved on 10/31/2024 from:</a:t>
            </a:r>
          </a:p>
          <a:p>
            <a:r>
              <a:rPr lang="en-US"/>
              <a:t>  https://info.thorn.org/hubfs/Research/2022_Online_Grooming_Report.pdf.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endParaRPr lang="en-US"/>
          </a:p>
          <a:p>
            <a:r>
              <a:rPr lang="en-US"/>
              <a:t>Thorn (2022, April). Online Grooming: Examining</a:t>
            </a:r>
          </a:p>
          <a:p>
            <a:r>
              <a:rPr lang="en-US"/>
              <a:t>risky encounters amid</a:t>
            </a:r>
          </a:p>
          <a:p>
            <a:r>
              <a:rPr lang="en-US"/>
              <a:t>everyday digital socialization, p. 14. Retrieved on 10/31/2024 from:</a:t>
            </a:r>
          </a:p>
          <a:p>
            <a:r>
              <a:rPr lang="en-US"/>
              <a:t>  https://info.thorn.org/hubfs/Research/2022_Online_Grooming_Report.pdf.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a:t>
            </a:r>
          </a:p>
          <a:p>
            <a:r>
              <a:rPr lang="en-US"/>
              <a:t>They can attempt to gain a young person’s friendship online using social media apps and gaming platforms. </a:t>
            </a:r>
          </a:p>
          <a:p>
            <a:endParaRPr lang="en-US"/>
          </a:p>
          <a:p>
            <a:r>
              <a:rPr lang="en-US"/>
              <a:t>• PUBLIC PLACES</a:t>
            </a:r>
          </a:p>
          <a:p>
            <a:r>
              <a:rPr lang="en-US"/>
              <a:t>They can meet young people in public places like parks, concerts, and shopping malls.</a:t>
            </a:r>
          </a:p>
          <a:p>
            <a:endParaRPr lang="en-US"/>
          </a:p>
          <a:p>
            <a:r>
              <a:rPr lang="en-US"/>
              <a:t>• SOCIAL GATHERINGS</a:t>
            </a:r>
          </a:p>
          <a:p>
            <a:r>
              <a:rPr lang="en-US"/>
              <a:t>They might meet a youth at a friend’s or acquaintance’s party and approach the young person, pretending to be interested in developing a friendship or romantic relationship. </a:t>
            </a:r>
          </a:p>
          <a:p>
            <a:endParaRPr lang="en-US"/>
          </a:p>
          <a:p>
            <a:r>
              <a:rPr lang="en-US"/>
              <a:t>• ACQUAINTANCES</a:t>
            </a:r>
          </a:p>
          <a:p>
            <a:r>
              <a:rPr lang="en-US"/>
              <a:t>They often already know the youth, so they work to form a special relationship by pretending to have shared interests or hobbies.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a:t>
            </a:r>
          </a:p>
          <a:p>
            <a:r>
              <a:rPr lang="en-US"/>
              <a:t>They can attempt to gain a young person’s friendship online using social media apps and gaming platforms. </a:t>
            </a:r>
          </a:p>
          <a:p>
            <a:endParaRPr lang="en-US"/>
          </a:p>
          <a:p>
            <a:r>
              <a:rPr lang="en-US"/>
              <a:t>• PUBLIC PLACES</a:t>
            </a:r>
          </a:p>
          <a:p>
            <a:r>
              <a:rPr lang="en-US"/>
              <a:t>They can meet young people in public places like parks, concerts, and shopping malls.</a:t>
            </a:r>
          </a:p>
          <a:p>
            <a:endParaRPr lang="en-US"/>
          </a:p>
          <a:p>
            <a:r>
              <a:rPr lang="en-US"/>
              <a:t>• SOCIAL GATHERINGS</a:t>
            </a:r>
          </a:p>
          <a:p>
            <a:r>
              <a:rPr lang="en-US"/>
              <a:t>They might meet a youth at a friend’s or acquaintance’s party and approach the young person, pretending to be interested in developing a friendship or romantic relationship. </a:t>
            </a:r>
          </a:p>
          <a:p>
            <a:endParaRPr lang="en-US"/>
          </a:p>
          <a:p>
            <a:r>
              <a:rPr lang="en-US"/>
              <a:t>• ACQUAINTANCES</a:t>
            </a:r>
          </a:p>
          <a:p>
            <a:r>
              <a:rPr lang="en-US"/>
              <a:t>They often already know the youth, so they work to form a special relationship by pretending to have shared interests or hobbies.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a:t>
            </a:r>
          </a:p>
          <a:p>
            <a:r>
              <a:rPr lang="en-US"/>
              <a:t>They can attempt to gain a young person’s friendship online using social media apps and gaming platforms. </a:t>
            </a:r>
          </a:p>
          <a:p>
            <a:endParaRPr lang="en-US"/>
          </a:p>
          <a:p>
            <a:r>
              <a:rPr lang="en-US"/>
              <a:t>• PUBLIC PLACES</a:t>
            </a:r>
          </a:p>
          <a:p>
            <a:r>
              <a:rPr lang="en-US"/>
              <a:t>They can meet young people in public places like parks, concerts, and shopping malls.</a:t>
            </a:r>
          </a:p>
          <a:p>
            <a:endParaRPr lang="en-US"/>
          </a:p>
          <a:p>
            <a:r>
              <a:rPr lang="en-US"/>
              <a:t>• SOCIAL GATHERINGS</a:t>
            </a:r>
          </a:p>
          <a:p>
            <a:r>
              <a:rPr lang="en-US"/>
              <a:t>They might meet a youth at a friend’s or acquaintance’s party and approach the young person, pretending to be interested in developing a friendship or romantic relationship. </a:t>
            </a:r>
          </a:p>
          <a:p>
            <a:endParaRPr lang="en-US"/>
          </a:p>
          <a:p>
            <a:r>
              <a:rPr lang="en-US"/>
              <a:t>• ACQUAINTANCES</a:t>
            </a:r>
          </a:p>
          <a:p>
            <a:r>
              <a:rPr lang="en-US"/>
              <a:t>They often already know the youth, so they work to form a special relationship by pretending to have shared interests or hobbies.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a:t>
            </a:r>
          </a:p>
          <a:p>
            <a:r>
              <a:rPr lang="en-US"/>
              <a:t>They can attempt to gain a young person’s friendship online using social media apps and gaming platforms. </a:t>
            </a:r>
          </a:p>
          <a:p>
            <a:endParaRPr lang="en-US"/>
          </a:p>
          <a:p>
            <a:r>
              <a:rPr lang="en-US"/>
              <a:t>• PUBLIC PLACES</a:t>
            </a:r>
          </a:p>
          <a:p>
            <a:r>
              <a:rPr lang="en-US"/>
              <a:t>They can meet young people in public places like parks, concerts, and shopping malls.</a:t>
            </a:r>
          </a:p>
          <a:p>
            <a:endParaRPr lang="en-US"/>
          </a:p>
          <a:p>
            <a:r>
              <a:rPr lang="en-US"/>
              <a:t>• SOCIAL GATHERINGS</a:t>
            </a:r>
          </a:p>
          <a:p>
            <a:r>
              <a:rPr lang="en-US"/>
              <a:t>They might meet a youth at a friend’s or acquaintance’s party and approach the young person, pretending to be interested in developing a friendship or romantic relationship. </a:t>
            </a:r>
          </a:p>
          <a:p>
            <a:endParaRPr lang="en-US"/>
          </a:p>
          <a:p>
            <a:r>
              <a:rPr lang="en-US"/>
              <a:t>• ACQUAINTANCES</a:t>
            </a:r>
          </a:p>
          <a:p>
            <a:r>
              <a:rPr lang="en-US"/>
              <a:t>They often already know the youth, so they work to form a special relationship by pretending to have shared interests or hobbies and care about the child.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GIFTS</a:t>
            </a:r>
          </a:p>
          <a:p>
            <a:r>
              <a:rPr lang="en-US"/>
              <a:t>Groomers frequently give gifts to trick their victims into believing they are special or loved to create a sense of loyalty.</a:t>
            </a:r>
          </a:p>
          <a:p>
            <a:endParaRPr lang="en-US"/>
          </a:p>
          <a:p>
            <a:r>
              <a:rPr lang="en-US"/>
              <a:t>• ATTENTION &amp; FLATTERY</a:t>
            </a:r>
          </a:p>
          <a:p>
            <a:r>
              <a:rPr lang="en-US"/>
              <a:t>They often flatter and compliment potential victims to provide attention, particularly to neglected young people who feel inadequate.</a:t>
            </a:r>
          </a:p>
          <a:p>
            <a:endParaRPr lang="en-US"/>
          </a:p>
          <a:p>
            <a:r>
              <a:rPr lang="en-US"/>
              <a:t>• NORMALIZATION</a:t>
            </a:r>
          </a:p>
          <a:p>
            <a:r>
              <a:rPr lang="en-US"/>
              <a:t>Groomers often make dangerous behavior seem normal and fun, such as having sex at a young age or being invited into a partying lifestyle involving drugs and alcohol.</a:t>
            </a:r>
          </a:p>
          <a:p>
            <a:endParaRPr lang="en-US"/>
          </a:p>
          <a:p>
            <a:r>
              <a:rPr lang="en-US"/>
              <a:t>• SUBSTANCE ADDICTION</a:t>
            </a:r>
          </a:p>
          <a:p>
            <a:r>
              <a:rPr lang="en-US"/>
              <a:t>They often create substance addiction in the victim by introducing alcohol and drugs.</a:t>
            </a:r>
          </a:p>
          <a:p>
            <a:endParaRPr lang="en-US"/>
          </a:p>
          <a:p>
            <a:r>
              <a:rPr lang="en-US"/>
              <a:t>• EMOTIONAL CAPTIVITY</a:t>
            </a:r>
          </a:p>
          <a:p>
            <a:r>
              <a:rPr lang="en-US"/>
              <a:t>Groomers create a sense of emotional captivity in the victim through guilt or pity.</a:t>
            </a:r>
          </a:p>
          <a:p>
            <a:endParaRPr lang="en-US"/>
          </a:p>
          <a:p>
            <a:r>
              <a:rPr lang="en-US"/>
              <a:t>• SHOW FAVORITISM</a:t>
            </a:r>
          </a:p>
          <a:p>
            <a:r>
              <a:rPr lang="en-US"/>
              <a:t>They often provide specialized attention, pretending to develop the victim's talent or to create a sense of importance over their peers.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GIFTS</a:t>
            </a:r>
          </a:p>
          <a:p>
            <a:r>
              <a:rPr lang="en-US"/>
              <a:t>Groomers frequently give gifts to trick their victims into believing they are special or loved to create a sense of loyalty.</a:t>
            </a:r>
          </a:p>
          <a:p>
            <a:endParaRPr lang="en-US"/>
          </a:p>
          <a:p>
            <a:r>
              <a:rPr lang="en-US"/>
              <a:t>• ATTENTION &amp; FLATTERY</a:t>
            </a:r>
          </a:p>
          <a:p>
            <a:r>
              <a:rPr lang="en-US"/>
              <a:t>They often flatter and compliment potential victims to provide attention, particularly to neglected young people who feel inadequate.</a:t>
            </a:r>
          </a:p>
          <a:p>
            <a:endParaRPr lang="en-US"/>
          </a:p>
          <a:p>
            <a:r>
              <a:rPr lang="en-US"/>
              <a:t>• NORMALIZATION</a:t>
            </a:r>
          </a:p>
          <a:p>
            <a:r>
              <a:rPr lang="en-US"/>
              <a:t>Groomers often make dangerous behavior seem normal and fun, such as having sex at a young age or being invited into a partying lifestyle involving drugs and alcohol.</a:t>
            </a:r>
          </a:p>
          <a:p>
            <a:endParaRPr lang="en-US"/>
          </a:p>
          <a:p>
            <a:r>
              <a:rPr lang="en-US"/>
              <a:t>• SUBSTANCE ADDICTION</a:t>
            </a:r>
          </a:p>
          <a:p>
            <a:r>
              <a:rPr lang="en-US"/>
              <a:t>They often create substance addiction in the victim by introducing alcohol and drugs.</a:t>
            </a:r>
          </a:p>
          <a:p>
            <a:endParaRPr lang="en-US"/>
          </a:p>
          <a:p>
            <a:r>
              <a:rPr lang="en-US"/>
              <a:t>• EMOTIONAL CAPTIVITY</a:t>
            </a:r>
          </a:p>
          <a:p>
            <a:r>
              <a:rPr lang="en-US"/>
              <a:t>Groomers create a sense of emotional captivity in the victim through guilt or pity.</a:t>
            </a:r>
          </a:p>
          <a:p>
            <a:endParaRPr lang="en-US"/>
          </a:p>
          <a:p>
            <a:r>
              <a:rPr lang="en-US"/>
              <a:t>• SHOW FAVORITISM</a:t>
            </a:r>
          </a:p>
          <a:p>
            <a:r>
              <a:rPr lang="en-US"/>
              <a:t>They often provide specialized attention, pretending to develop the victim's talent or to create a sense of importance over their peers.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GIFTS</a:t>
            </a:r>
          </a:p>
          <a:p>
            <a:r>
              <a:rPr lang="en-US"/>
              <a:t>Groomers frequently give gifts to trick their victims into believing they are special or loved to create a sense of loyalty.</a:t>
            </a:r>
          </a:p>
          <a:p>
            <a:endParaRPr lang="en-US"/>
          </a:p>
          <a:p>
            <a:r>
              <a:rPr lang="en-US"/>
              <a:t>• ATTENTION &amp; FLATTERY</a:t>
            </a:r>
          </a:p>
          <a:p>
            <a:r>
              <a:rPr lang="en-US"/>
              <a:t>They often flatter and compliment potential victims to provide attention, particularly to neglected young people who feel inadequate.</a:t>
            </a:r>
          </a:p>
          <a:p>
            <a:endParaRPr lang="en-US"/>
          </a:p>
          <a:p>
            <a:r>
              <a:rPr lang="en-US"/>
              <a:t>• NORMALIZATION</a:t>
            </a:r>
          </a:p>
          <a:p>
            <a:r>
              <a:rPr lang="en-US"/>
              <a:t>Groomers often make dangerous behavior seem normal and fun, such as having sex at a young age or being invited into a partying lifestyle involving drugs and alcohol.</a:t>
            </a:r>
          </a:p>
          <a:p>
            <a:endParaRPr lang="en-US"/>
          </a:p>
          <a:p>
            <a:r>
              <a:rPr lang="en-US"/>
              <a:t>• SUBSTANCE ADDICTION</a:t>
            </a:r>
          </a:p>
          <a:p>
            <a:r>
              <a:rPr lang="en-US"/>
              <a:t>They often create substance addiction in the victim by introducing alcohol and drugs.</a:t>
            </a:r>
          </a:p>
          <a:p>
            <a:endParaRPr lang="en-US"/>
          </a:p>
          <a:p>
            <a:r>
              <a:rPr lang="en-US"/>
              <a:t>• EMOTIONAL CAPTIVITY</a:t>
            </a:r>
          </a:p>
          <a:p>
            <a:r>
              <a:rPr lang="en-US"/>
              <a:t>Groomers create a sense of emotional captivity in the victim through guilt or pity.</a:t>
            </a:r>
          </a:p>
          <a:p>
            <a:endParaRPr lang="en-US"/>
          </a:p>
          <a:p>
            <a:r>
              <a:rPr lang="en-US"/>
              <a:t>• SHOW FAVORITISM</a:t>
            </a:r>
          </a:p>
          <a:p>
            <a:r>
              <a:rPr lang="en-US"/>
              <a:t>They often provide specialized attention, pretending to develop the victim's talent or to create a sense of importance over their peers.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address or text line.</a:t>
            </a:r>
          </a:p>
          <a:p>
            <a:endParaRPr lang="en-US"/>
          </a:p>
          <a:p>
            <a:r>
              <a:rPr lang="en-US"/>
              <a:t>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GIFTS</a:t>
            </a:r>
          </a:p>
          <a:p>
            <a:r>
              <a:rPr lang="en-US"/>
              <a:t>Groomers frequently give gifts to trick their victims into believing they are special or loved to create a sense of loyalty.</a:t>
            </a:r>
          </a:p>
          <a:p>
            <a:endParaRPr lang="en-US"/>
          </a:p>
          <a:p>
            <a:r>
              <a:rPr lang="en-US"/>
              <a:t>• ATTENTION &amp; FLATTERY</a:t>
            </a:r>
          </a:p>
          <a:p>
            <a:r>
              <a:rPr lang="en-US"/>
              <a:t>They often flatter and compliment potential victims to provide attention, particularly to neglected young people who feel inadequate.</a:t>
            </a:r>
          </a:p>
          <a:p>
            <a:endParaRPr lang="en-US"/>
          </a:p>
          <a:p>
            <a:r>
              <a:rPr lang="en-US"/>
              <a:t>• NORMALIZATION</a:t>
            </a:r>
          </a:p>
          <a:p>
            <a:r>
              <a:rPr lang="en-US"/>
              <a:t>Groomers often make dangerous behavior seem normal and fun, such as having sex at a young age or being invited into a partying lifestyle involving drugs and alcohol.</a:t>
            </a:r>
          </a:p>
          <a:p>
            <a:endParaRPr lang="en-US"/>
          </a:p>
          <a:p>
            <a:r>
              <a:rPr lang="en-US"/>
              <a:t>• SUBSTANCE ADDICTION</a:t>
            </a:r>
          </a:p>
          <a:p>
            <a:r>
              <a:rPr lang="en-US"/>
              <a:t>They often create substance addiction in the victim by introducing alcohol and drugs.</a:t>
            </a:r>
          </a:p>
          <a:p>
            <a:endParaRPr lang="en-US"/>
          </a:p>
          <a:p>
            <a:r>
              <a:rPr lang="en-US"/>
              <a:t>• EMOTIONAL CAPTIVITY</a:t>
            </a:r>
          </a:p>
          <a:p>
            <a:r>
              <a:rPr lang="en-US"/>
              <a:t>Groomers create a sense of emotional captivity in the victim through guilt or pity.</a:t>
            </a:r>
          </a:p>
          <a:p>
            <a:endParaRPr lang="en-US"/>
          </a:p>
          <a:p>
            <a:r>
              <a:rPr lang="en-US"/>
              <a:t>• SHOW FAVORITISM</a:t>
            </a:r>
          </a:p>
          <a:p>
            <a:r>
              <a:rPr lang="en-US"/>
              <a:t>They often provide specialized attention, pretending to develop the victim's talent or to create a sense of importance over their peers.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GIFTS</a:t>
            </a:r>
          </a:p>
          <a:p>
            <a:r>
              <a:rPr lang="en-US"/>
              <a:t>Groomers frequently give gifts to trick their victims into believing they are special or loved to create a sense of loyalty.</a:t>
            </a:r>
          </a:p>
          <a:p>
            <a:endParaRPr lang="en-US"/>
          </a:p>
          <a:p>
            <a:r>
              <a:rPr lang="en-US"/>
              <a:t>• ATTENTION &amp; FLATTERY</a:t>
            </a:r>
          </a:p>
          <a:p>
            <a:r>
              <a:rPr lang="en-US"/>
              <a:t>They often flatter and compliment potential victims to provide attention, particularly to neglected young people who feel inadequate.</a:t>
            </a:r>
          </a:p>
          <a:p>
            <a:endParaRPr lang="en-US"/>
          </a:p>
          <a:p>
            <a:r>
              <a:rPr lang="en-US"/>
              <a:t>• NORMALIZATION</a:t>
            </a:r>
          </a:p>
          <a:p>
            <a:r>
              <a:rPr lang="en-US"/>
              <a:t>Groomers often make dangerous behavior seem normal and fun, such as having sex at a young age or being invited into a partying lifestyle involving drugs and alcohol.</a:t>
            </a:r>
          </a:p>
          <a:p>
            <a:endParaRPr lang="en-US"/>
          </a:p>
          <a:p>
            <a:r>
              <a:rPr lang="en-US"/>
              <a:t>• SUBSTANCE ADDICTION</a:t>
            </a:r>
          </a:p>
          <a:p>
            <a:r>
              <a:rPr lang="en-US"/>
              <a:t>They often create substance addiction in the victim by introducing alcohol and drugs.</a:t>
            </a:r>
          </a:p>
          <a:p>
            <a:endParaRPr lang="en-US"/>
          </a:p>
          <a:p>
            <a:r>
              <a:rPr lang="en-US"/>
              <a:t>• EMOTIONAL CAPTIVITY</a:t>
            </a:r>
          </a:p>
          <a:p>
            <a:r>
              <a:rPr lang="en-US"/>
              <a:t>Groomers create a sense of emotional captivity in the victim through guilt or pity.</a:t>
            </a:r>
          </a:p>
          <a:p>
            <a:endParaRPr lang="en-US"/>
          </a:p>
          <a:p>
            <a:r>
              <a:rPr lang="en-US"/>
              <a:t>• SHOW FAVORITISM</a:t>
            </a:r>
          </a:p>
          <a:p>
            <a:r>
              <a:rPr lang="en-US"/>
              <a:t>They often provide specialized attention, pretending to develop the victim's talent or to create a sense of importance over their peers.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MEET NEEDS </a:t>
            </a:r>
          </a:p>
          <a:p>
            <a:r>
              <a:rPr lang="en-US"/>
              <a:t>Fulfill the victim's basic needs, such as providing money, food, shelter, clothing, transportation, or protection.</a:t>
            </a:r>
          </a:p>
          <a:p>
            <a:endParaRPr lang="en-US"/>
          </a:p>
          <a:p>
            <a:r>
              <a:rPr lang="en-US"/>
              <a:t>• ADDICTION</a:t>
            </a:r>
          </a:p>
          <a:p>
            <a:r>
              <a:rPr lang="en-US"/>
              <a:t>Create an addiction by intentionally serving drugs and alcohol to their targeted victim.</a:t>
            </a:r>
          </a:p>
          <a:p>
            <a:endParaRPr lang="en-US"/>
          </a:p>
          <a:p>
            <a:r>
              <a:rPr lang="en-US"/>
              <a:t>• ISOLATION</a:t>
            </a:r>
          </a:p>
          <a:p>
            <a:r>
              <a:rPr lang="en-US"/>
              <a:t>Separate victims from family and friends to eliminate their emotional support systems.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MEET NEEDS </a:t>
            </a:r>
          </a:p>
          <a:p>
            <a:r>
              <a:rPr lang="en-US"/>
              <a:t>Fulfill the victim's basic needs, such as providing money, food, shelter, clothing, transportation, or protection.</a:t>
            </a:r>
          </a:p>
          <a:p>
            <a:endParaRPr lang="en-US"/>
          </a:p>
          <a:p>
            <a:r>
              <a:rPr lang="en-US"/>
              <a:t>• ADDICTION</a:t>
            </a:r>
          </a:p>
          <a:p>
            <a:r>
              <a:rPr lang="en-US"/>
              <a:t>Create an addiction by intentionally serving drugs and alcohol to their targeted victim.</a:t>
            </a:r>
          </a:p>
          <a:p>
            <a:endParaRPr lang="en-US"/>
          </a:p>
          <a:p>
            <a:r>
              <a:rPr lang="en-US"/>
              <a:t>• ISOLATION</a:t>
            </a:r>
          </a:p>
          <a:p>
            <a:r>
              <a:rPr lang="en-US"/>
              <a:t>Separate victims from family and friends to eliminate their emotional support systems.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MEET NEEDS </a:t>
            </a:r>
          </a:p>
          <a:p>
            <a:r>
              <a:rPr lang="en-US"/>
              <a:t>Fulfill the victim's basic needs, such as providing money, food, shelter, clothing, transportation, or protection.</a:t>
            </a:r>
          </a:p>
          <a:p>
            <a:endParaRPr lang="en-US"/>
          </a:p>
          <a:p>
            <a:r>
              <a:rPr lang="en-US"/>
              <a:t>• ADDICTION</a:t>
            </a:r>
          </a:p>
          <a:p>
            <a:r>
              <a:rPr lang="en-US"/>
              <a:t>Create an addiction by intentionally serving drugs and alcohol to their targeted victim.</a:t>
            </a:r>
          </a:p>
          <a:p>
            <a:endParaRPr lang="en-US"/>
          </a:p>
          <a:p>
            <a:r>
              <a:rPr lang="en-US"/>
              <a:t>• ISOLATION</a:t>
            </a:r>
          </a:p>
          <a:p>
            <a:r>
              <a:rPr lang="en-US"/>
              <a:t>Separate victims from family and friends to eliminate their emotional support systems.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FORCE</a:t>
            </a:r>
          </a:p>
          <a:p>
            <a:r>
              <a:rPr lang="en-US"/>
              <a:t>Groomers often shift from pleasing their victims to suddenly forcing unwanted demands. </a:t>
            </a:r>
          </a:p>
          <a:p>
            <a:endParaRPr lang="en-US"/>
          </a:p>
          <a:p>
            <a:r>
              <a:rPr lang="en-US"/>
              <a:t>• WITHDRAW SUPPORT</a:t>
            </a:r>
          </a:p>
          <a:p>
            <a:r>
              <a:rPr lang="en-US"/>
              <a:t>Groomers may initially fill a need or emptiness in their victim’s life (food, shelter, clothing, love, friendship) and then threaten to take it away.</a:t>
            </a:r>
          </a:p>
          <a:p>
            <a:endParaRPr lang="en-US"/>
          </a:p>
          <a:p>
            <a:r>
              <a:rPr lang="en-US"/>
              <a:t>•  MIND CONTROL</a:t>
            </a:r>
          </a:p>
          <a:p>
            <a:r>
              <a:rPr lang="en-US"/>
              <a:t>Groomers typically turn their victims against their family and friends by urging them to rebel against the wishes and expectations of their family members, coaches, teachers, and friends.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FORCE</a:t>
            </a:r>
          </a:p>
          <a:p>
            <a:r>
              <a:rPr lang="en-US"/>
              <a:t>Groomers often shift from pleasing their victims to suddenly forcing unwanted demands. </a:t>
            </a:r>
          </a:p>
          <a:p>
            <a:endParaRPr lang="en-US"/>
          </a:p>
          <a:p>
            <a:r>
              <a:rPr lang="en-US"/>
              <a:t>• WITHDRAW SUPPORT</a:t>
            </a:r>
          </a:p>
          <a:p>
            <a:r>
              <a:rPr lang="en-US"/>
              <a:t>Groomers may initially fill a need or emptiness in their victim’s life (food, shelter, clothing, love, friendship) and then threaten to take it away.</a:t>
            </a:r>
          </a:p>
          <a:p>
            <a:endParaRPr lang="en-US"/>
          </a:p>
          <a:p>
            <a:r>
              <a:rPr lang="en-US"/>
              <a:t>•  MIND CONTROL</a:t>
            </a:r>
          </a:p>
          <a:p>
            <a:r>
              <a:rPr lang="en-US"/>
              <a:t>Groomers typically turn their victims against their family and friends by urging them to rebel against the wishes and expectations of their family members, coaches, teachers, and friends.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FORCE</a:t>
            </a:r>
          </a:p>
          <a:p>
            <a:r>
              <a:rPr lang="en-US"/>
              <a:t>Groomers often shift from pleasing their victims to suddenly forcing unwanted demands. </a:t>
            </a:r>
          </a:p>
          <a:p>
            <a:endParaRPr lang="en-US"/>
          </a:p>
          <a:p>
            <a:r>
              <a:rPr lang="en-US"/>
              <a:t>• WITHDRAW SUPPORT</a:t>
            </a:r>
          </a:p>
          <a:p>
            <a:r>
              <a:rPr lang="en-US"/>
              <a:t>Groomers may initially fill a need or emptiness in their victim’s life (food, shelter, clothing, love, friendship) and then threaten to take it away.</a:t>
            </a:r>
          </a:p>
          <a:p>
            <a:endParaRPr lang="en-US"/>
          </a:p>
          <a:p>
            <a:r>
              <a:rPr lang="en-US"/>
              <a:t>•  MIND CONTROL</a:t>
            </a:r>
          </a:p>
          <a:p>
            <a:r>
              <a:rPr lang="en-US"/>
              <a:t>Groomers typically turn their victims against their family and friends by urging them to rebel against the wishes and expectations of their family members, coaches, teachers, and friends.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digital interaction with audiences:</a:t>
            </a:r>
          </a:p>
          <a:p>
            <a:endParaRPr lang="en-US"/>
          </a:p>
          <a:p>
            <a:r>
              <a:rPr lang="en-US"/>
              <a:t>Log in to WalkingWise.com to follow instructions on setting up Slido questions/answers for this presentation. Then, replace the QR code and #code in this slide with your custom QR/#code. </a:t>
            </a:r>
          </a:p>
          <a:p>
            <a:endParaRPr lang="en-US"/>
          </a:p>
          <a:p>
            <a:r>
              <a:rPr lang="en-US"/>
              <a:t>Please verify whether the Q&amp;A feature has been activated before presenting to audiences. An adult should monitor questions and comments to ensure appropriateness. Slido has a feature that allows you to delete unwanted questions and comments.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FORCE</a:t>
            </a:r>
          </a:p>
          <a:p>
            <a:r>
              <a:rPr lang="en-US"/>
              <a:t>Groomers often shift from pleasing their victims to suddenly forcing unwanted demands. </a:t>
            </a:r>
          </a:p>
          <a:p>
            <a:endParaRPr lang="en-US"/>
          </a:p>
          <a:p>
            <a:r>
              <a:rPr lang="en-US"/>
              <a:t>• WITHDRAW SUPPORT</a:t>
            </a:r>
          </a:p>
          <a:p>
            <a:r>
              <a:rPr lang="en-US"/>
              <a:t>Groomers may initially fill a need or emptiness in their victim’s life (food, shelter, clothing, love, friendship) and then threaten to take it away.</a:t>
            </a:r>
          </a:p>
          <a:p>
            <a:endParaRPr lang="en-US"/>
          </a:p>
          <a:p>
            <a:r>
              <a:rPr lang="en-US"/>
              <a:t>•  MIND CONTROL</a:t>
            </a:r>
          </a:p>
          <a:p>
            <a:r>
              <a:rPr lang="en-US"/>
              <a:t>Groomers typically turn their victims against their family and friends by urging them to rebel against the wishes and expectations of their family members, coaches, teachers, and friends.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How long does it typically take a child (under 18) to report a sexual crime committed against them?</a:t>
            </a:r>
          </a:p>
          <a:p>
            <a:endParaRPr lang="en-US"/>
          </a:p>
          <a:p>
            <a:r>
              <a:rPr lang="en-US"/>
              <a:t>A) 73% do not tell for at least one year</a:t>
            </a:r>
          </a:p>
          <a:p>
            <a:r>
              <a:rPr lang="en-US"/>
              <a:t>B) 83% tell immediately</a:t>
            </a:r>
          </a:p>
          <a:p>
            <a:r>
              <a:rPr lang="en-US"/>
              <a:t>C) 45% do not tell for at least 5 years.</a:t>
            </a:r>
          </a:p>
          <a:p>
            <a:r>
              <a:rPr lang="en-US"/>
              <a:t>D) Some never tell anyone.</a:t>
            </a:r>
          </a:p>
          <a:p>
            <a:endParaRPr lang="en-US"/>
          </a:p>
          <a:p>
            <a:endParaRPr lang="en-US"/>
          </a:p>
          <a:p>
            <a:r>
              <a:rPr lang="en-US"/>
              <a:t>ANSWERS</a:t>
            </a:r>
          </a:p>
          <a:p>
            <a:r>
              <a:rPr lang="en-US"/>
              <a:t>A) 73% do not tell for at least one year</a:t>
            </a:r>
          </a:p>
          <a:p>
            <a:r>
              <a:rPr lang="en-US"/>
              <a:t>C) 45% do not tell for at least 5 years.</a:t>
            </a:r>
          </a:p>
          <a:p>
            <a:r>
              <a:rPr lang="en-US"/>
              <a:t>D) Some never tell anyone.</a:t>
            </a:r>
          </a:p>
          <a:p>
            <a:endParaRPr lang="en-US"/>
          </a:p>
          <a:p>
            <a:r>
              <a:rPr lang="en-US"/>
              <a:t>Source</a:t>
            </a:r>
          </a:p>
          <a:p>
            <a:r>
              <a:rPr lang="en-US"/>
              <a:t>The Children's Assessment Center, Child Sexual Abuse Facts &amp; Resources, Retrieved 10/30/2024 from,</a:t>
            </a:r>
          </a:p>
          <a:p>
            <a:r>
              <a:rPr lang="en-US"/>
              <a:t>https://cachouston.org/prevention/child-sexual-abuse-facts/</a:t>
            </a:r>
          </a:p>
          <a:p>
            <a:endParaRPr lang="en-US"/>
          </a:p>
          <a:p>
            <a:r>
              <a:rPr lang="en-US"/>
              <a:t>Smith et al., 2000; Broman-Fulks et al., 2007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HUMILIATION</a:t>
            </a:r>
          </a:p>
          <a:p>
            <a:r>
              <a:rPr lang="en-US"/>
              <a:t>Often, sexual predators threaten young people with harm or humiliation to keep the crime a secret. </a:t>
            </a:r>
          </a:p>
          <a:p>
            <a:endParaRPr lang="en-US"/>
          </a:p>
          <a:p>
            <a:r>
              <a:rPr lang="en-US"/>
              <a:t>• BLAME</a:t>
            </a:r>
          </a:p>
          <a:p>
            <a:r>
              <a:rPr lang="en-US"/>
              <a:t>Sexual offenders and traffickers often blame victims for the crimes committed against them to cause feelings of shame. </a:t>
            </a:r>
          </a:p>
          <a:p>
            <a:endParaRPr lang="en-US"/>
          </a:p>
          <a:p>
            <a:r>
              <a:rPr lang="en-US"/>
              <a:t>• NORMALIZATION</a:t>
            </a:r>
          </a:p>
          <a:p>
            <a:r>
              <a:rPr lang="en-US"/>
              <a:t>Sexual abuse at a young age can normalize children having sex with adults.</a:t>
            </a:r>
          </a:p>
          <a:p>
            <a:endParaRPr lang="en-US"/>
          </a:p>
          <a:p>
            <a:r>
              <a:rPr lang="en-US"/>
              <a:t>• UNRECOGNIZED CRIME</a:t>
            </a:r>
          </a:p>
          <a:p>
            <a:r>
              <a:rPr lang="en-US"/>
              <a:t>Often, young people do not understand that the sexual acts committed against them are illegal, so they suffer in silence.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HUMILIATION</a:t>
            </a:r>
          </a:p>
          <a:p>
            <a:r>
              <a:rPr lang="en-US"/>
              <a:t>Often, sexual predators threaten young people with harm or humiliation to keep the crime a secret. </a:t>
            </a:r>
          </a:p>
          <a:p>
            <a:endParaRPr lang="en-US"/>
          </a:p>
          <a:p>
            <a:r>
              <a:rPr lang="en-US"/>
              <a:t>• BLAME</a:t>
            </a:r>
          </a:p>
          <a:p>
            <a:r>
              <a:rPr lang="en-US"/>
              <a:t>Sexual offenders and traffickers often blame victims for the crimes committed against them to cause feelings of shame. </a:t>
            </a:r>
          </a:p>
          <a:p>
            <a:endParaRPr lang="en-US"/>
          </a:p>
          <a:p>
            <a:r>
              <a:rPr lang="en-US"/>
              <a:t>• NORMALIZATION</a:t>
            </a:r>
          </a:p>
          <a:p>
            <a:r>
              <a:rPr lang="en-US"/>
              <a:t>Sexual abuse at a young age can normalize children having sex with adults.</a:t>
            </a:r>
          </a:p>
          <a:p>
            <a:endParaRPr lang="en-US"/>
          </a:p>
          <a:p>
            <a:r>
              <a:rPr lang="en-US"/>
              <a:t>• UNRECOGNIZED CRIME</a:t>
            </a:r>
          </a:p>
          <a:p>
            <a:r>
              <a:rPr lang="en-US"/>
              <a:t>Often, young people do not understand that the sexual acts committed against them are illegal, so they suffer in silence.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HUMILIATION</a:t>
            </a:r>
          </a:p>
          <a:p>
            <a:r>
              <a:rPr lang="en-US"/>
              <a:t>Often, sexual predators threaten young people with harm or humiliation to keep the crime a secret. </a:t>
            </a:r>
          </a:p>
          <a:p>
            <a:endParaRPr lang="en-US"/>
          </a:p>
          <a:p>
            <a:r>
              <a:rPr lang="en-US"/>
              <a:t>• BLAME</a:t>
            </a:r>
          </a:p>
          <a:p>
            <a:r>
              <a:rPr lang="en-US"/>
              <a:t>Sexual offenders and traffickers often blame victims for the crimes committed against them to cause feelings of shame. </a:t>
            </a:r>
          </a:p>
          <a:p>
            <a:endParaRPr lang="en-US"/>
          </a:p>
          <a:p>
            <a:r>
              <a:rPr lang="en-US"/>
              <a:t>• NORMALIZATION</a:t>
            </a:r>
          </a:p>
          <a:p>
            <a:r>
              <a:rPr lang="en-US"/>
              <a:t>Sexual abuse at a young age can normalize children having sex with adults.</a:t>
            </a:r>
          </a:p>
          <a:p>
            <a:endParaRPr lang="en-US"/>
          </a:p>
          <a:p>
            <a:r>
              <a:rPr lang="en-US"/>
              <a:t>• UNRECOGNIZED CRIME</a:t>
            </a:r>
          </a:p>
          <a:p>
            <a:r>
              <a:rPr lang="en-US"/>
              <a:t>Often, young people do not understand that the sexual acts committed against them are illegal, so they suffer in silence.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HUMILIATION</a:t>
            </a:r>
          </a:p>
          <a:p>
            <a:r>
              <a:rPr lang="en-US"/>
              <a:t>Often, sexual predators threaten young people with harm or humiliation to keep the crime a secret. </a:t>
            </a:r>
          </a:p>
          <a:p>
            <a:endParaRPr lang="en-US"/>
          </a:p>
          <a:p>
            <a:r>
              <a:rPr lang="en-US"/>
              <a:t>• BLAME</a:t>
            </a:r>
          </a:p>
          <a:p>
            <a:r>
              <a:rPr lang="en-US"/>
              <a:t>Sexual offenders and traffickers often blame victims for the crimes committed against them to cause feelings of shame. </a:t>
            </a:r>
          </a:p>
          <a:p>
            <a:endParaRPr lang="en-US"/>
          </a:p>
          <a:p>
            <a:r>
              <a:rPr lang="en-US"/>
              <a:t>• NORMALIZATION</a:t>
            </a:r>
          </a:p>
          <a:p>
            <a:r>
              <a:rPr lang="en-US"/>
              <a:t>Sexual abuse at a young age can normalize children having sex with adults.</a:t>
            </a:r>
          </a:p>
          <a:p>
            <a:endParaRPr lang="en-US"/>
          </a:p>
          <a:p>
            <a:r>
              <a:rPr lang="en-US"/>
              <a:t>• UNRECOGNIZED CRIME</a:t>
            </a:r>
          </a:p>
          <a:p>
            <a:r>
              <a:rPr lang="en-US"/>
              <a:t>Often, young people do not understand that the sexual acts committed against them are illegal, so they suffer in silence.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Open Text</a:t>
            </a:r>
          </a:p>
          <a:p>
            <a:endParaRPr lang="en-US"/>
          </a:p>
          <a:p>
            <a:r>
              <a:rPr lang="en-US"/>
              <a:t>NOTE</a:t>
            </a:r>
          </a:p>
          <a:p>
            <a:r>
              <a:rPr lang="en-US"/>
              <a:t>An open text poll allows participants to type in their answers or comments, making it ideal for sharing a detailed response.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LOVE BOND</a:t>
            </a:r>
          </a:p>
          <a:p>
            <a:r>
              <a:rPr lang="en-US"/>
              <a:t>Forming emotional bonds by professing love for their victim is a powerful tool against them. </a:t>
            </a:r>
          </a:p>
          <a:p>
            <a:endParaRPr lang="en-US"/>
          </a:p>
          <a:p>
            <a:r>
              <a:rPr lang="en-US"/>
              <a:t>•  DEBT BOND</a:t>
            </a:r>
          </a:p>
          <a:p>
            <a:r>
              <a:rPr lang="en-US"/>
              <a:t>Making victims feel financially dependent on the predator for food and housing.</a:t>
            </a:r>
          </a:p>
          <a:p>
            <a:endParaRPr lang="en-US"/>
          </a:p>
          <a:p>
            <a:r>
              <a:rPr lang="en-US"/>
              <a:t>• DRUG BOND</a:t>
            </a:r>
          </a:p>
          <a:p>
            <a:r>
              <a:rPr lang="en-US"/>
              <a:t>Substance dependency prevents victims from leaving when there is no other access to drugs and alcohol.</a:t>
            </a:r>
          </a:p>
          <a:p>
            <a:endParaRPr lang="en-US"/>
          </a:p>
          <a:p>
            <a:r>
              <a:rPr lang="en-US"/>
              <a:t>• FAMILY BOND</a:t>
            </a:r>
          </a:p>
          <a:p>
            <a:r>
              <a:rPr lang="en-US"/>
              <a:t>In cases of family trafficking, family members use common tactics to convince children they are to serve the family through sexual activity because they are “favored and special,” and they must contribute to the family income for housing and household expenses.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LOVE BOND</a:t>
            </a:r>
          </a:p>
          <a:p>
            <a:r>
              <a:rPr lang="en-US"/>
              <a:t>Forming emotional bonds by professing love for their victim is a powerful tool against them. </a:t>
            </a:r>
          </a:p>
          <a:p>
            <a:endParaRPr lang="en-US"/>
          </a:p>
          <a:p>
            <a:r>
              <a:rPr lang="en-US"/>
              <a:t>•  DEBT BOND</a:t>
            </a:r>
          </a:p>
          <a:p>
            <a:r>
              <a:rPr lang="en-US"/>
              <a:t>Making victims feel financially dependent on the predator for food and housing.</a:t>
            </a:r>
          </a:p>
          <a:p>
            <a:endParaRPr lang="en-US"/>
          </a:p>
          <a:p>
            <a:r>
              <a:rPr lang="en-US"/>
              <a:t>• DRUG BOND</a:t>
            </a:r>
          </a:p>
          <a:p>
            <a:r>
              <a:rPr lang="en-US"/>
              <a:t>Substance dependency prevents victims from leaving when there is no other access to drugs and alcohol.</a:t>
            </a:r>
          </a:p>
          <a:p>
            <a:endParaRPr lang="en-US"/>
          </a:p>
          <a:p>
            <a:r>
              <a:rPr lang="en-US"/>
              <a:t>• FAMILY BOND</a:t>
            </a:r>
          </a:p>
          <a:p>
            <a:r>
              <a:rPr lang="en-US"/>
              <a:t>In cases of family trafficking, family members use common tactics to convince children they are to serve the family through sexual activity because they are “favored and special,” and they must contribute to the family income for housing and household expenses.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larger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LOVE BOND</a:t>
            </a:r>
          </a:p>
          <a:p>
            <a:r>
              <a:rPr lang="en-US"/>
              <a:t>Forming emotional bonds by professing love for their victim is a powerful tool against them. </a:t>
            </a:r>
          </a:p>
          <a:p>
            <a:endParaRPr lang="en-US"/>
          </a:p>
          <a:p>
            <a:r>
              <a:rPr lang="en-US"/>
              <a:t>•  DEBT BOND</a:t>
            </a:r>
          </a:p>
          <a:p>
            <a:r>
              <a:rPr lang="en-US"/>
              <a:t>Making victims feel financially dependent on the predator for food and housing.</a:t>
            </a:r>
          </a:p>
          <a:p>
            <a:endParaRPr lang="en-US"/>
          </a:p>
          <a:p>
            <a:r>
              <a:rPr lang="en-US"/>
              <a:t>• DRUG BOND</a:t>
            </a:r>
          </a:p>
          <a:p>
            <a:r>
              <a:rPr lang="en-US"/>
              <a:t>Substance dependency prevents victims from leaving when there is no other access to drugs and alcohol.</a:t>
            </a:r>
          </a:p>
          <a:p>
            <a:endParaRPr lang="en-US"/>
          </a:p>
          <a:p>
            <a:r>
              <a:rPr lang="en-US"/>
              <a:t>• FAMILY BOND</a:t>
            </a:r>
          </a:p>
          <a:p>
            <a:r>
              <a:rPr lang="en-US"/>
              <a:t>In cases of family trafficking, family members use common tactics to convince children they are to serve the family through sexual activity because they are “favored and special,” and they must contribute to the family income for housing and household expenses.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LOVE BOND</a:t>
            </a:r>
          </a:p>
          <a:p>
            <a:r>
              <a:rPr lang="en-US"/>
              <a:t>Forming emotional bonds by professing love for their victim is a powerful tool against them. </a:t>
            </a:r>
          </a:p>
          <a:p>
            <a:endParaRPr lang="en-US"/>
          </a:p>
          <a:p>
            <a:r>
              <a:rPr lang="en-US"/>
              <a:t>•  DEBT BOND</a:t>
            </a:r>
          </a:p>
          <a:p>
            <a:r>
              <a:rPr lang="en-US"/>
              <a:t>Making victims feel financially dependent on the predator for food and housing.</a:t>
            </a:r>
          </a:p>
          <a:p>
            <a:endParaRPr lang="en-US"/>
          </a:p>
          <a:p>
            <a:r>
              <a:rPr lang="en-US"/>
              <a:t>• DRUG BOND</a:t>
            </a:r>
          </a:p>
          <a:p>
            <a:r>
              <a:rPr lang="en-US"/>
              <a:t>Substance dependency prevents victims from leaving when there is no other access to drugs and alcohol.</a:t>
            </a:r>
          </a:p>
          <a:p>
            <a:endParaRPr lang="en-US"/>
          </a:p>
          <a:p>
            <a:r>
              <a:rPr lang="en-US"/>
              <a:t>• FAMILY BOND</a:t>
            </a:r>
          </a:p>
          <a:p>
            <a:r>
              <a:rPr lang="en-US"/>
              <a:t>In cases of family trafficking, family members use common tactics to convince children they are to serve the family through sexual activity because they are “favored and special,” and they must contribute to the family income for housing and household expenses.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SEXTORTION THREATS</a:t>
            </a:r>
          </a:p>
          <a:p>
            <a:r>
              <a:rPr lang="en-US"/>
              <a:t>Predators maintain control by threatening to forward the young person’s nude selfies to family and friends.</a:t>
            </a:r>
          </a:p>
          <a:p>
            <a:endParaRPr lang="en-US"/>
          </a:p>
          <a:p>
            <a:r>
              <a:rPr lang="en-US"/>
              <a:t>• ISOLATING DEMANDS</a:t>
            </a:r>
          </a:p>
          <a:p>
            <a:r>
              <a:rPr lang="en-US"/>
              <a:t>Strict rules are set, such as dictating whom the victim can speak with to create isolation. Often, this is how traffickers isolate youth away from their families and friends.</a:t>
            </a:r>
          </a:p>
          <a:p>
            <a:endParaRPr lang="en-US"/>
          </a:p>
          <a:p>
            <a:r>
              <a:rPr lang="en-US"/>
              <a:t>• PHYSICAL THREATS</a:t>
            </a:r>
          </a:p>
          <a:p>
            <a:r>
              <a:rPr lang="en-US"/>
              <a:t>Threatening to hurt the youth, a loved one, or even a family pet.</a:t>
            </a:r>
          </a:p>
          <a:p>
            <a:endParaRPr lang="en-US"/>
          </a:p>
          <a:p>
            <a:r>
              <a:rPr lang="en-US"/>
              <a:t>• LEGAL THREATS</a:t>
            </a:r>
          </a:p>
          <a:p>
            <a:r>
              <a:rPr lang="en-US"/>
              <a:t>Threaten to report the victim for criminal activity like prostitution, drug dealing, or illegal immigration.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SEXTORTION THREATS</a:t>
            </a:r>
          </a:p>
          <a:p>
            <a:r>
              <a:rPr lang="en-US"/>
              <a:t>Predators maintain control by threatening to forward the young person’s nude selfies to family and friends.</a:t>
            </a:r>
          </a:p>
          <a:p>
            <a:endParaRPr lang="en-US"/>
          </a:p>
          <a:p>
            <a:r>
              <a:rPr lang="en-US"/>
              <a:t>• ISOLATING DEMANDS</a:t>
            </a:r>
          </a:p>
          <a:p>
            <a:r>
              <a:rPr lang="en-US"/>
              <a:t>Strict rules are set, such as dictating whom the victim can speak with to create isolation. Often, this is how traffickers isolate youth away from their families and friends.</a:t>
            </a:r>
          </a:p>
          <a:p>
            <a:endParaRPr lang="en-US"/>
          </a:p>
          <a:p>
            <a:r>
              <a:rPr lang="en-US"/>
              <a:t>• PHYSICAL THREATS</a:t>
            </a:r>
          </a:p>
          <a:p>
            <a:r>
              <a:rPr lang="en-US"/>
              <a:t>Threatening to hurt the youth, a loved one, or even a family pet.</a:t>
            </a:r>
          </a:p>
          <a:p>
            <a:endParaRPr lang="en-US"/>
          </a:p>
          <a:p>
            <a:r>
              <a:rPr lang="en-US"/>
              <a:t>• LEGAL THREATS</a:t>
            </a:r>
          </a:p>
          <a:p>
            <a:r>
              <a:rPr lang="en-US"/>
              <a:t>Threaten to report the victim for criminal activity like prostitution, drug dealing, or illegal immigration.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SEXTORTION THREATS</a:t>
            </a:r>
          </a:p>
          <a:p>
            <a:r>
              <a:rPr lang="en-US"/>
              <a:t>Predators maintain control by threatening to forward the young person’s nude selfies to family and friends.</a:t>
            </a:r>
          </a:p>
          <a:p>
            <a:endParaRPr lang="en-US"/>
          </a:p>
          <a:p>
            <a:r>
              <a:rPr lang="en-US"/>
              <a:t>• ISOLATING DEMANDS</a:t>
            </a:r>
          </a:p>
          <a:p>
            <a:r>
              <a:rPr lang="en-US"/>
              <a:t>Strict rules are set, such as dictating whom the victim can speak with to create isolation. Often, this is how traffickers isolate youth away from their families and friends.</a:t>
            </a:r>
          </a:p>
          <a:p>
            <a:endParaRPr lang="en-US"/>
          </a:p>
          <a:p>
            <a:r>
              <a:rPr lang="en-US"/>
              <a:t>• PHYSICAL THREATS</a:t>
            </a:r>
          </a:p>
          <a:p>
            <a:r>
              <a:rPr lang="en-US"/>
              <a:t>Threatening to hurt the youth, a loved one, or even a family pet.</a:t>
            </a:r>
          </a:p>
          <a:p>
            <a:endParaRPr lang="en-US"/>
          </a:p>
          <a:p>
            <a:r>
              <a:rPr lang="en-US"/>
              <a:t>• LEGAL THREATS</a:t>
            </a:r>
          </a:p>
          <a:p>
            <a:r>
              <a:rPr lang="en-US"/>
              <a:t>Threaten to report the victim for criminal activity like prostitution, drug dealing, or illegal immigration.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SEXTORTION THREATS</a:t>
            </a:r>
          </a:p>
          <a:p>
            <a:r>
              <a:rPr lang="en-US"/>
              <a:t>Predators maintain control by threatening to forward the young person’s nude selfies to family and friends.</a:t>
            </a:r>
          </a:p>
          <a:p>
            <a:endParaRPr lang="en-US"/>
          </a:p>
          <a:p>
            <a:r>
              <a:rPr lang="en-US"/>
              <a:t>• ISOLATING DEMANDS</a:t>
            </a:r>
          </a:p>
          <a:p>
            <a:r>
              <a:rPr lang="en-US"/>
              <a:t>Strict rules are set, such as dictating whom the victim can speak with to create isolation. Often, this is how traffickers isolate youth away from their families and friends.</a:t>
            </a:r>
          </a:p>
          <a:p>
            <a:endParaRPr lang="en-US"/>
          </a:p>
          <a:p>
            <a:r>
              <a:rPr lang="en-US"/>
              <a:t>• PHYSICAL THREATS</a:t>
            </a:r>
          </a:p>
          <a:p>
            <a:r>
              <a:rPr lang="en-US"/>
              <a:t>Threatening to hurt the youth, a loved one, or even a family pet.</a:t>
            </a:r>
          </a:p>
          <a:p>
            <a:endParaRPr lang="en-US"/>
          </a:p>
          <a:p>
            <a:r>
              <a:rPr lang="en-US"/>
              <a:t>• LEGAL THREATS</a:t>
            </a:r>
          </a:p>
          <a:p>
            <a:r>
              <a:rPr lang="en-US"/>
              <a:t>Threaten to report the victim for criminal activity like prostitution, drug dealing, or illegal immigration.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TRUST YOUR FEELINGS </a:t>
            </a:r>
          </a:p>
          <a:p>
            <a:r>
              <a:rPr lang="en-US"/>
              <a:t>If something feels wrong, trust your instincts or intuition. Groomers might try to make you feel obligated, but feeling uncomfortable is a valid signal.</a:t>
            </a:r>
          </a:p>
          <a:p>
            <a:endParaRPr lang="en-US"/>
          </a:p>
          <a:p>
            <a:r>
              <a:rPr lang="en-US"/>
              <a:t>• SET BOUNDARIES Communicate your boundaries and stick to them. Don't let anyone cross the line to pressure you into doing something that makes you uncomfortable.</a:t>
            </a:r>
          </a:p>
          <a:p>
            <a:endParaRPr lang="en-US"/>
          </a:p>
          <a:p>
            <a:r>
              <a:rPr lang="en-US"/>
              <a:t>• BE ASSERTIVE </a:t>
            </a:r>
          </a:p>
          <a:p>
            <a:r>
              <a:rPr lang="en-US"/>
              <a:t>Practice saying a firm "NO" without hesitation. If someone makes you feel uncomfortable, you're not obligated to give them any time, attention, or explanation.</a:t>
            </a:r>
          </a:p>
          <a:p>
            <a:endParaRPr lang="en-US"/>
          </a:p>
          <a:p>
            <a:r>
              <a:rPr lang="en-US"/>
              <a:t>• RECOGNIZE MANIPULATION</a:t>
            </a:r>
          </a:p>
          <a:p>
            <a:r>
              <a:rPr lang="en-US"/>
              <a:t>Learn about common manipulation tactics groomers use, such as guilt trips or emotional blackmail. Being aware helps you avoid falling into their traps.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TRUST YOUR FEELINGS </a:t>
            </a:r>
          </a:p>
          <a:p>
            <a:r>
              <a:rPr lang="en-US"/>
              <a:t>If something feels wrong, trust your instincts or intuition. Groomers might try to make you feel obligated, but feeling uncomfortable is a valid signal.</a:t>
            </a:r>
          </a:p>
          <a:p>
            <a:endParaRPr lang="en-US"/>
          </a:p>
          <a:p>
            <a:r>
              <a:rPr lang="en-US"/>
              <a:t>• SET BOUNDARIES Communicate your boundaries and stick to them. Don't let anyone cross the line to pressure you into doing something that makes you uncomfortable.</a:t>
            </a:r>
          </a:p>
          <a:p>
            <a:endParaRPr lang="en-US"/>
          </a:p>
          <a:p>
            <a:r>
              <a:rPr lang="en-US"/>
              <a:t>• BE ASSERTIVE </a:t>
            </a:r>
          </a:p>
          <a:p>
            <a:r>
              <a:rPr lang="en-US"/>
              <a:t>Practice saying a firm "NO" without hesitation. If someone makes you feel uncomfortable, you're not obligated to give them any time, attention, or explanation.</a:t>
            </a:r>
          </a:p>
          <a:p>
            <a:endParaRPr lang="en-US"/>
          </a:p>
          <a:p>
            <a:r>
              <a:rPr lang="en-US"/>
              <a:t>• RECOGNIZE MANIPULATION</a:t>
            </a:r>
          </a:p>
          <a:p>
            <a:r>
              <a:rPr lang="en-US"/>
              <a:t>Learn about common manipulation tactics groomers use, such as guilt trips or emotional blackmail. Being aware helps you avoid falling into their traps.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larger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TRUST YOUR FEELINGS </a:t>
            </a:r>
          </a:p>
          <a:p>
            <a:r>
              <a:rPr lang="en-US"/>
              <a:t>If something feels wrong, trust your instincts or intuition. Groomers might try to make you feel obligated, but feeling uncomfortable is a valid signal.</a:t>
            </a:r>
          </a:p>
          <a:p>
            <a:endParaRPr lang="en-US"/>
          </a:p>
          <a:p>
            <a:r>
              <a:rPr lang="en-US"/>
              <a:t>• SET BOUNDARIES Communicate your boundaries and stick to them. Don't let anyone cross the line to pressure you into doing something that makes you uncomfortable.</a:t>
            </a:r>
          </a:p>
          <a:p>
            <a:endParaRPr lang="en-US"/>
          </a:p>
          <a:p>
            <a:r>
              <a:rPr lang="en-US"/>
              <a:t>• BE ASSERTIVE </a:t>
            </a:r>
          </a:p>
          <a:p>
            <a:r>
              <a:rPr lang="en-US"/>
              <a:t>Practice saying a firm "NO" without hesitation. If someone makes you feel uncomfortable, you're not obligated to give them any time, attention, or explanation.</a:t>
            </a:r>
          </a:p>
          <a:p>
            <a:endParaRPr lang="en-US"/>
          </a:p>
          <a:p>
            <a:r>
              <a:rPr lang="en-US"/>
              <a:t>• RECOGNIZE MANIPULATION</a:t>
            </a:r>
          </a:p>
          <a:p>
            <a:r>
              <a:rPr lang="en-US"/>
              <a:t>Learn about common manipulation tactics groomers use, such as guilt trips or emotional blackmail. Being aware helps you avoid falling into their traps.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TRUST YOUR FEELINGS </a:t>
            </a:r>
          </a:p>
          <a:p>
            <a:r>
              <a:rPr lang="en-US"/>
              <a:t>If something feels wrong, trust your instincts or intuition. Groomers might try to make you feel obligated, but feeling uncomfortable is a valid signal.</a:t>
            </a:r>
          </a:p>
          <a:p>
            <a:endParaRPr lang="en-US"/>
          </a:p>
          <a:p>
            <a:r>
              <a:rPr lang="en-US"/>
              <a:t>• SET BOUNDARIES Communicate your boundaries and stick to them. Don't let anyone cross the line to pressure you into doing something that makes you uncomfortable.</a:t>
            </a:r>
          </a:p>
          <a:p>
            <a:endParaRPr lang="en-US"/>
          </a:p>
          <a:p>
            <a:r>
              <a:rPr lang="en-US"/>
              <a:t>• BE ASSERTIVE </a:t>
            </a:r>
          </a:p>
          <a:p>
            <a:r>
              <a:rPr lang="en-US"/>
              <a:t>Practice saying a firm "NO" without hesitation. If someone makes you feel uncomfortable, you're not obligated to give them any time, attention, or explanation.</a:t>
            </a:r>
          </a:p>
          <a:p>
            <a:endParaRPr lang="en-US"/>
          </a:p>
          <a:p>
            <a:r>
              <a:rPr lang="en-US"/>
              <a:t>• RECOGNIZE MANIPULATION</a:t>
            </a:r>
          </a:p>
          <a:p>
            <a:r>
              <a:rPr lang="en-US"/>
              <a:t>Learn about common manipulation tactics groomers use, such as guilt trips or emotional blackmail. Being aware helps you avoid falling into their traps.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PRIORITIZE YOURSELF</a:t>
            </a:r>
          </a:p>
          <a:p>
            <a:r>
              <a:rPr lang="en-US"/>
              <a:t>Remember that your well-being comes first. Don't feel obligated to do something just to please someone else.</a:t>
            </a:r>
          </a:p>
          <a:p>
            <a:endParaRPr lang="en-US"/>
          </a:p>
          <a:p>
            <a:r>
              <a:rPr lang="en-US"/>
              <a:t>•  END COMMUNICATION</a:t>
            </a:r>
          </a:p>
          <a:p>
            <a:r>
              <a:rPr lang="en-US"/>
              <a:t>Victims should discontinue all communication despite feeling frightened by the traffickers' threats or embarrassed by what the sexual predator pressured them into doing.</a:t>
            </a:r>
          </a:p>
          <a:p>
            <a:endParaRPr lang="en-US"/>
          </a:p>
          <a:p>
            <a:r>
              <a:rPr lang="en-US"/>
              <a:t>• ASK FOR HELP  </a:t>
            </a:r>
          </a:p>
          <a:p>
            <a:r>
              <a:rPr lang="en-US"/>
              <a:t>When feeling at risk of grooming or trafficking, immediately inform a trustworthy adult. If that adult does not protect you, go to other trustworthy adults. Such as an adult who has the authority or connections to help you break free of a sexual predator's influence. </a:t>
            </a:r>
          </a:p>
          <a:p>
            <a:endParaRPr lang="en-US"/>
          </a:p>
          <a:p>
            <a:r>
              <a:rPr lang="en-US"/>
              <a:t>• PRESERVE EVIDENCE</a:t>
            </a:r>
          </a:p>
          <a:p>
            <a:r>
              <a:rPr lang="en-US"/>
              <a:t>Keep all communications from the predator, including any embarrassing texts, online messages, images, and any threats received for evidence so law enforcement can investigate.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PRIORITIZE YOURSELF</a:t>
            </a:r>
          </a:p>
          <a:p>
            <a:r>
              <a:rPr lang="en-US"/>
              <a:t>Remember that your well-being comes first. Don't feel obligated to do something just to please someone else.</a:t>
            </a:r>
          </a:p>
          <a:p>
            <a:endParaRPr lang="en-US"/>
          </a:p>
          <a:p>
            <a:r>
              <a:rPr lang="en-US"/>
              <a:t>•  END COMMUNICATION</a:t>
            </a:r>
          </a:p>
          <a:p>
            <a:r>
              <a:rPr lang="en-US"/>
              <a:t>Victims should discontinue all communication despite feeling frightened by the traffickers' threats or embarrassed by what the sexual predator pressured them into doing.</a:t>
            </a:r>
          </a:p>
          <a:p>
            <a:endParaRPr lang="en-US"/>
          </a:p>
          <a:p>
            <a:r>
              <a:rPr lang="en-US"/>
              <a:t>• ASK FOR HELP  </a:t>
            </a:r>
          </a:p>
          <a:p>
            <a:r>
              <a:rPr lang="en-US"/>
              <a:t>When feeling at risk of grooming or trafficking, immediately inform a trustworthy adult. If that adult does not protect you, go to other trustworthy adults. Such as an adult who has the authority or connections to help you break free of a sexual predator's influence. </a:t>
            </a:r>
          </a:p>
          <a:p>
            <a:endParaRPr lang="en-US"/>
          </a:p>
          <a:p>
            <a:r>
              <a:rPr lang="en-US"/>
              <a:t>• PRESERVE EVIDENCE</a:t>
            </a:r>
          </a:p>
          <a:p>
            <a:r>
              <a:rPr lang="en-US"/>
              <a:t>Keep all communications from the predator, including any embarrassing texts, online messages, images, and any threats received for evidence so law enforcement can investigate.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PRIORITIZE YOURSELF</a:t>
            </a:r>
          </a:p>
          <a:p>
            <a:r>
              <a:rPr lang="en-US"/>
              <a:t>Remember that your well-being comes first. Don't feel obligated to do something just to please someone else.</a:t>
            </a:r>
          </a:p>
          <a:p>
            <a:endParaRPr lang="en-US"/>
          </a:p>
          <a:p>
            <a:r>
              <a:rPr lang="en-US"/>
              <a:t>•  END COMMUNICATION</a:t>
            </a:r>
          </a:p>
          <a:p>
            <a:r>
              <a:rPr lang="en-US"/>
              <a:t>Victims should discontinue all communication despite feeling frightened by the traffickers' threats or embarrassed by what the sexual predator pressured them into doing.</a:t>
            </a:r>
          </a:p>
          <a:p>
            <a:endParaRPr lang="en-US"/>
          </a:p>
          <a:p>
            <a:r>
              <a:rPr lang="en-US"/>
              <a:t>• ASK FOR HELP  </a:t>
            </a:r>
          </a:p>
          <a:p>
            <a:r>
              <a:rPr lang="en-US"/>
              <a:t>When feeling at risk of grooming or trafficking, immediately inform a trustworthy adult. If that adult does not protect you, go to other trustworthy adults. Such as an adult who has the authority or connections to help you break free of a sexual predator's influence. </a:t>
            </a:r>
          </a:p>
          <a:p>
            <a:endParaRPr lang="en-US"/>
          </a:p>
          <a:p>
            <a:r>
              <a:rPr lang="en-US"/>
              <a:t>• PRESERVE EVIDENCE</a:t>
            </a:r>
          </a:p>
          <a:p>
            <a:r>
              <a:rPr lang="en-US"/>
              <a:t>Keep all communications from the predator, including any embarrassing texts, online messages, images, and any threats received for evidence so law enforcement can investigate.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PRIORITIZE YOURSELF</a:t>
            </a:r>
          </a:p>
          <a:p>
            <a:r>
              <a:rPr lang="en-US"/>
              <a:t>Remember that your well-being comes first. Don't feel obligated to do something just to please someone else.</a:t>
            </a:r>
          </a:p>
          <a:p>
            <a:endParaRPr lang="en-US"/>
          </a:p>
          <a:p>
            <a:r>
              <a:rPr lang="en-US"/>
              <a:t>•  END COMMUNICATION</a:t>
            </a:r>
          </a:p>
          <a:p>
            <a:r>
              <a:rPr lang="en-US"/>
              <a:t>Victims should discontinue all communication despite feeling frightened by the traffickers' threats or embarrassed by what the sexual predator pressured them into doing.</a:t>
            </a:r>
          </a:p>
          <a:p>
            <a:endParaRPr lang="en-US"/>
          </a:p>
          <a:p>
            <a:r>
              <a:rPr lang="en-US"/>
              <a:t>• ASK FOR HELP  </a:t>
            </a:r>
          </a:p>
          <a:p>
            <a:r>
              <a:rPr lang="en-US"/>
              <a:t>When feeling at risk of grooming or trafficking, immediately inform a trustworthy adult. If that adult does not protect you, go to other trustworthy adults. Such as an adult who has the authority or connections to help you break free of a sexual predator's influence. </a:t>
            </a:r>
          </a:p>
          <a:p>
            <a:endParaRPr lang="en-US"/>
          </a:p>
          <a:p>
            <a:r>
              <a:rPr lang="en-US"/>
              <a:t>• PRESERVE EVIDENCE</a:t>
            </a:r>
          </a:p>
          <a:p>
            <a:r>
              <a:rPr lang="en-US"/>
              <a:t>Keep all communications from the predator, including any embarrassing texts, online messages, images, and any threats received for evidence so law enforcement can investigate.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 SILENT</a:t>
            </a:r>
          </a:p>
          <a:p>
            <a:r>
              <a:rPr lang="en-US"/>
              <a:t>It can be used silently.  </a:t>
            </a:r>
          </a:p>
          <a:p>
            <a:endParaRPr lang="en-US"/>
          </a:p>
          <a:p>
            <a:r>
              <a:rPr lang="en-US"/>
              <a:t>• UNTRACKABLE</a:t>
            </a:r>
          </a:p>
          <a:p>
            <a:r>
              <a:rPr lang="en-US"/>
              <a:t>It leaves no digital footprint.  </a:t>
            </a:r>
          </a:p>
          <a:p>
            <a:endParaRPr lang="en-US"/>
          </a:p>
          <a:p>
            <a:r>
              <a:rPr lang="en-US"/>
              <a:t>• CONCEALED</a:t>
            </a:r>
          </a:p>
          <a:p>
            <a:r>
              <a:rPr lang="en-US"/>
              <a:t>It can be done secretly when a perpetrator is in the vicinity.</a:t>
            </a:r>
          </a:p>
          <a:p>
            <a:endParaRPr lang="en-US"/>
          </a:p>
          <a:p>
            <a:r>
              <a:rPr lang="en-US"/>
              <a:t>• SIGNALS DISTRESS</a:t>
            </a:r>
          </a:p>
          <a:p>
            <a:r>
              <a:rPr lang="en-US"/>
              <a:t>Combining the hand signal with distressed facial expressions might help attract the attention of an individual who is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Update this slide with your school/organization's custom QR code and #code. </a:t>
            </a:r>
          </a:p>
          <a:p>
            <a:endParaRPr lang="en-US"/>
          </a:p>
          <a:p>
            <a:r>
              <a:rPr lang="en-US"/>
              <a:t>Please encourage participants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Follow the instructions provided on WalkingWise.com to access your school or organization's custom Slido QR code and #code, which will enable the audience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grooming, please refer to the last page of Lesson Plan #3 in the Walking Wise Education Guide. </a:t>
            </a:r>
          </a:p>
          <a:p>
            <a:endParaRPr lang="en-US"/>
          </a:p>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0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www.walkingwise.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8.png"/></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Freeform 4"/>
          <p:cNvSpPr/>
          <p:nvPr/>
        </p:nvSpPr>
        <p:spPr>
          <a:xfrm>
            <a:off x="16215157" y="1028700"/>
            <a:ext cx="1044143" cy="1044143"/>
          </a:xfrm>
          <a:custGeom>
            <a:avLst/>
            <a:gdLst/>
            <a:ahLst/>
            <a:cxnLst/>
            <a:rect l="l" t="t" r="r" b="b"/>
            <a:pathLst>
              <a:path w="1044143" h="1044143">
                <a:moveTo>
                  <a:pt x="0" y="0"/>
                </a:moveTo>
                <a:lnTo>
                  <a:pt x="1044143" y="0"/>
                </a:lnTo>
                <a:lnTo>
                  <a:pt x="1044143" y="1044143"/>
                </a:lnTo>
                <a:lnTo>
                  <a:pt x="0" y="1044143"/>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454522" y="769407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#3</a:t>
            </a:r>
          </a:p>
        </p:txBody>
      </p:sp>
      <p:sp>
        <p:nvSpPr>
          <p:cNvPr id="6" name="TextBox 6"/>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7" name="TextBox 7"/>
          <p:cNvSpPr txBox="1"/>
          <p:nvPr/>
        </p:nvSpPr>
        <p:spPr>
          <a:xfrm>
            <a:off x="454522" y="5438559"/>
            <a:ext cx="17417056" cy="2577474"/>
          </a:xfrm>
          <a:prstGeom prst="rect">
            <a:avLst/>
          </a:prstGeom>
        </p:spPr>
        <p:txBody>
          <a:bodyPr lIns="0" tIns="0" rIns="0" bIns="0" rtlCol="0" anchor="t">
            <a:spAutoFit/>
          </a:bodyPr>
          <a:lstStyle/>
          <a:p>
            <a:pPr algn="ctr">
              <a:lnSpc>
                <a:spcPts val="10822"/>
              </a:lnSpc>
            </a:pPr>
            <a:r>
              <a:rPr lang="en-US" sz="12298" b="1">
                <a:solidFill>
                  <a:srgbClr val="6735DE"/>
                </a:solidFill>
                <a:latin typeface="Cooperative Bold"/>
                <a:ea typeface="Cooperative Bold"/>
                <a:cs typeface="Cooperative Bold"/>
                <a:sym typeface="Cooperative Bold"/>
              </a:rPr>
              <a:t>GROOMING</a:t>
            </a:r>
          </a:p>
          <a:p>
            <a:pPr algn="ctr">
              <a:lnSpc>
                <a:spcPts val="8808"/>
              </a:lnSpc>
            </a:pPr>
            <a:r>
              <a:rPr lang="en-US" sz="10010">
                <a:solidFill>
                  <a:srgbClr val="6735DE"/>
                </a:solidFill>
                <a:latin typeface="Poppins Medium 2"/>
                <a:ea typeface="Poppins Medium 2"/>
                <a:cs typeface="Poppins Medium 2"/>
                <a:sym typeface="Poppins Medium 2"/>
              </a:rPr>
              <a:t>PROCESS</a:t>
            </a:r>
          </a:p>
        </p:txBody>
      </p:sp>
      <p:sp>
        <p:nvSpPr>
          <p:cNvPr id="8" name="Freeform 8"/>
          <p:cNvSpPr/>
          <p:nvPr/>
        </p:nvSpPr>
        <p:spPr>
          <a:xfrm>
            <a:off x="14931588" y="7062206"/>
            <a:ext cx="2451537" cy="2467718"/>
          </a:xfrm>
          <a:custGeom>
            <a:avLst/>
            <a:gdLst/>
            <a:ahLst/>
            <a:cxnLst/>
            <a:rect l="l" t="t" r="r" b="b"/>
            <a:pathLst>
              <a:path w="2451537" h="2467718">
                <a:moveTo>
                  <a:pt x="0" y="0"/>
                </a:moveTo>
                <a:lnTo>
                  <a:pt x="2451537" y="0"/>
                </a:lnTo>
                <a:lnTo>
                  <a:pt x="2451537" y="2467718"/>
                </a:lnTo>
                <a:lnTo>
                  <a:pt x="0" y="246771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2394592" y="2715492"/>
            <a:ext cx="4334750" cy="807115"/>
            <a:chOff x="0" y="0"/>
            <a:chExt cx="1141662" cy="212574"/>
          </a:xfrm>
        </p:grpSpPr>
        <p:sp>
          <p:nvSpPr>
            <p:cNvPr id="7" name="Freeform 7"/>
            <p:cNvSpPr/>
            <p:nvPr/>
          </p:nvSpPr>
          <p:spPr>
            <a:xfrm>
              <a:off x="0" y="0"/>
              <a:ext cx="1141662" cy="212574"/>
            </a:xfrm>
            <a:custGeom>
              <a:avLst/>
              <a:gdLst/>
              <a:ahLst/>
              <a:cxnLst/>
              <a:rect l="l" t="t" r="r" b="b"/>
              <a:pathLst>
                <a:path w="1141662" h="212574">
                  <a:moveTo>
                    <a:pt x="0" y="0"/>
                  </a:moveTo>
                  <a:lnTo>
                    <a:pt x="1141662" y="0"/>
                  </a:lnTo>
                  <a:lnTo>
                    <a:pt x="1141662" y="212574"/>
                  </a:lnTo>
                  <a:lnTo>
                    <a:pt x="0" y="212574"/>
                  </a:lnTo>
                  <a:close/>
                </a:path>
              </a:pathLst>
            </a:custGeom>
            <a:solidFill>
              <a:srgbClr val="303030"/>
            </a:solidFill>
          </p:spPr>
          <p:txBody>
            <a:bodyPr/>
            <a:lstStyle/>
            <a:p>
              <a:endParaRPr lang="en-US"/>
            </a:p>
          </p:txBody>
        </p:sp>
        <p:sp>
          <p:nvSpPr>
            <p:cNvPr id="8" name="TextBox 8"/>
            <p:cNvSpPr txBox="1"/>
            <p:nvPr/>
          </p:nvSpPr>
          <p:spPr>
            <a:xfrm>
              <a:off x="0" y="-76200"/>
              <a:ext cx="1141662" cy="2887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821258" y="2743594"/>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0" name="TextBox 10"/>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480713" y="9352723"/>
            <a:ext cx="2360739" cy="543074"/>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a:p>
            <a:pPr algn="l">
              <a:lnSpc>
                <a:spcPts val="2100"/>
              </a:lnSpc>
            </a:pPr>
            <a:endParaRPr lang="en-US" sz="1500">
              <a:solidFill>
                <a:srgbClr val="004F59"/>
              </a:solidFill>
              <a:latin typeface="Roboto"/>
              <a:ea typeface="Roboto"/>
              <a:cs typeface="Roboto"/>
              <a:sym typeface="Roboto"/>
            </a:endParaRP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id="16" name="TextBox 16"/>
          <p:cNvSpPr txBox="1"/>
          <p:nvPr/>
        </p:nvSpPr>
        <p:spPr>
          <a:xfrm>
            <a:off x="2897458" y="3732158"/>
            <a:ext cx="4766163" cy="5591650"/>
          </a:xfrm>
          <a:prstGeom prst="rect">
            <a:avLst/>
          </a:prstGeom>
        </p:spPr>
        <p:txBody>
          <a:bodyPr lIns="0" tIns="0" rIns="0" bIns="0" rtlCol="0" anchor="t">
            <a:spAutoFit/>
          </a:bodyPr>
          <a:lstStyle/>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Groomer</a:t>
            </a:r>
          </a:p>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Opportunist</a:t>
            </a:r>
          </a:p>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Boundary</a:t>
            </a:r>
          </a:p>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Virtual Stranger</a:t>
            </a:r>
          </a:p>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Brainwash</a:t>
            </a:r>
          </a:p>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Seduce</a:t>
            </a:r>
          </a:p>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Isolate</a:t>
            </a:r>
          </a:p>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Freedom     </a:t>
            </a:r>
            <a:r>
              <a:rPr lang="en-US" sz="3499">
                <a:solidFill>
                  <a:srgbClr val="FFFFFF"/>
                </a:solidFill>
                <a:latin typeface="Roboto"/>
                <a:ea typeface="Roboto"/>
                <a:cs typeface="Roboto"/>
                <a:sym typeface="Roboto"/>
              </a:rPr>
              <a:t>  </a:t>
            </a:r>
          </a:p>
          <a:p>
            <a:pPr algn="l">
              <a:lnSpc>
                <a:spcPts val="5573"/>
              </a:lnSpc>
            </a:pPr>
            <a:r>
              <a:rPr lang="en-US" sz="3483">
                <a:solidFill>
                  <a:srgbClr val="FFFFFF"/>
                </a:solidFill>
                <a:latin typeface="Roboto"/>
                <a:ea typeface="Roboto"/>
                <a:cs typeface="Roboto"/>
                <a:sym typeface="Roboto"/>
              </a:rPr>
              <a:t>      </a:t>
            </a:r>
          </a:p>
        </p:txBody>
      </p:sp>
      <p:sp>
        <p:nvSpPr>
          <p:cNvPr id="17" name="Freeform 17"/>
          <p:cNvSpPr/>
          <p:nvPr/>
        </p:nvSpPr>
        <p:spPr>
          <a:xfrm>
            <a:off x="11768185" y="1028700"/>
            <a:ext cx="5491115" cy="3600522"/>
          </a:xfrm>
          <a:custGeom>
            <a:avLst/>
            <a:gdLst/>
            <a:ahLst/>
            <a:cxnLst/>
            <a:rect l="l" t="t" r="r" b="b"/>
            <a:pathLst>
              <a:path w="5491115" h="3600522">
                <a:moveTo>
                  <a:pt x="0" y="0"/>
                </a:moveTo>
                <a:lnTo>
                  <a:pt x="5491115" y="0"/>
                </a:lnTo>
                <a:lnTo>
                  <a:pt x="5491115" y="3600522"/>
                </a:lnTo>
                <a:lnTo>
                  <a:pt x="0" y="3600522"/>
                </a:lnTo>
                <a:lnTo>
                  <a:pt x="0" y="0"/>
                </a:lnTo>
                <a:close/>
              </a:path>
            </a:pathLst>
          </a:custGeom>
          <a:blipFill>
            <a:blip r:embed="rId6"/>
            <a:stretch>
              <a:fillRect l="-2025" r="-2700" b="-59715"/>
            </a:stretch>
          </a:blipFill>
        </p:spPr>
        <p:txBody>
          <a:bodyPr/>
          <a:lstStyle/>
          <a:p>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747280" y="2204101"/>
            <a:ext cx="7194610" cy="6518787"/>
          </a:xfrm>
          <a:custGeom>
            <a:avLst/>
            <a:gdLst/>
            <a:ahLst/>
            <a:cxnLst/>
            <a:rect l="l" t="t" r="r" b="b"/>
            <a:pathLst>
              <a:path w="7194610" h="6518787">
                <a:moveTo>
                  <a:pt x="0" y="0"/>
                </a:moveTo>
                <a:lnTo>
                  <a:pt x="7194609" y="0"/>
                </a:lnTo>
                <a:lnTo>
                  <a:pt x="7194609" y="6518787"/>
                </a:lnTo>
                <a:lnTo>
                  <a:pt x="0" y="6518787"/>
                </a:lnTo>
                <a:lnTo>
                  <a:pt x="0" y="0"/>
                </a:lnTo>
                <a:close/>
              </a:path>
            </a:pathLst>
          </a:custGeom>
          <a:blipFill>
            <a:blip r:embed="rId3"/>
            <a:stretch>
              <a:fillRect t="-6955" b="-3412"/>
            </a:stretch>
          </a:blipFill>
        </p:spPr>
        <p:txBody>
          <a:bodyPr/>
          <a:lstStyle/>
          <a:p>
            <a:endParaRPr lang="en-US"/>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100</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Freeform 8"/>
          <p:cNvSpPr/>
          <p:nvPr/>
        </p:nvSpPr>
        <p:spPr>
          <a:xfrm>
            <a:off x="9144000" y="1750701"/>
            <a:ext cx="6814791" cy="6814791"/>
          </a:xfrm>
          <a:custGeom>
            <a:avLst/>
            <a:gdLst/>
            <a:ahLst/>
            <a:cxnLst/>
            <a:rect l="l" t="t" r="r" b="b"/>
            <a:pathLst>
              <a:path w="6814791" h="6814791">
                <a:moveTo>
                  <a:pt x="0" y="0"/>
                </a:moveTo>
                <a:lnTo>
                  <a:pt x="6814791" y="0"/>
                </a:lnTo>
                <a:lnTo>
                  <a:pt x="6814791" y="6814791"/>
                </a:lnTo>
                <a:lnTo>
                  <a:pt x="0" y="6814791"/>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479243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101</a:t>
            </a:r>
          </a:p>
        </p:txBody>
      </p:sp>
      <p:sp>
        <p:nvSpPr>
          <p:cNvPr id="8" name="TextBox 8"/>
          <p:cNvSpPr txBox="1"/>
          <p:nvPr/>
        </p:nvSpPr>
        <p:spPr>
          <a:xfrm>
            <a:off x="7233011" y="8580163"/>
            <a:ext cx="5362641" cy="678137"/>
          </a:xfrm>
          <a:prstGeom prst="rect">
            <a:avLst/>
          </a:prstGeom>
        </p:spPr>
        <p:txBody>
          <a:bodyPr lIns="0" tIns="0" rIns="0" bIns="0" rtlCol="0" anchor="t">
            <a:spAutoFit/>
          </a:bodyPr>
          <a:lstStyle/>
          <a:p>
            <a:pPr algn="ctr">
              <a:lnSpc>
                <a:spcPts val="2725"/>
              </a:lnSpc>
            </a:pPr>
            <a:r>
              <a:rPr lang="en-US" sz="1946" b="1">
                <a:solidFill>
                  <a:srgbClr val="FF3131"/>
                </a:solidFill>
                <a:latin typeface="Roboto Bold"/>
                <a:ea typeface="Roboto Bold"/>
                <a:cs typeface="Roboto Bold"/>
                <a:sym typeface="Roboto Bold"/>
              </a:rPr>
              <a:t>Presenter: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480713" y="2867985"/>
            <a:ext cx="3683770" cy="4666437"/>
          </a:xfrm>
          <a:custGeom>
            <a:avLst/>
            <a:gdLst/>
            <a:ahLst/>
            <a:cxnLst/>
            <a:rect l="l" t="t" r="r" b="b"/>
            <a:pathLst>
              <a:path w="3683770" h="4666437">
                <a:moveTo>
                  <a:pt x="0" y="0"/>
                </a:moveTo>
                <a:lnTo>
                  <a:pt x="3683770" y="0"/>
                </a:lnTo>
                <a:lnTo>
                  <a:pt x="3683770" y="4666437"/>
                </a:lnTo>
                <a:lnTo>
                  <a:pt x="0" y="4666437"/>
                </a:lnTo>
                <a:lnTo>
                  <a:pt x="0" y="0"/>
                </a:lnTo>
                <a:close/>
              </a:path>
            </a:pathLst>
          </a:custGeom>
          <a:blipFill>
            <a:blip r:embed="rId4"/>
            <a:stretch>
              <a:fillRect l="-24906" r="-1769"/>
            </a:stretch>
          </a:blipFill>
        </p:spPr>
        <p:txBody>
          <a:bodyPr/>
          <a:lstStyle/>
          <a:p>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grpSp>
        <p:nvGrpSpPr>
          <p:cNvPr id="4" name="Group 4"/>
          <p:cNvGrpSpPr/>
          <p:nvPr/>
        </p:nvGrpSpPr>
        <p:grpSpPr>
          <a:xfrm>
            <a:off x="497480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03137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33112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97550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0" name="TextBox 10"/>
          <p:cNvSpPr txBox="1"/>
          <p:nvPr/>
        </p:nvSpPr>
        <p:spPr>
          <a:xfrm>
            <a:off x="253458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2" name="TextBox 12"/>
          <p:cNvSpPr txBox="1"/>
          <p:nvPr/>
        </p:nvSpPr>
        <p:spPr>
          <a:xfrm>
            <a:off x="3321598" y="7782819"/>
            <a:ext cx="3315939" cy="74559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Postgraduate Institue for Medicine Academy of Forensic Nursing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102</a:t>
            </a:r>
          </a:p>
        </p:txBody>
      </p:sp>
      <p:sp>
        <p:nvSpPr>
          <p:cNvPr id="14" name="Freeform 14"/>
          <p:cNvSpPr/>
          <p:nvPr/>
        </p:nvSpPr>
        <p:spPr>
          <a:xfrm>
            <a:off x="8633315" y="1373523"/>
            <a:ext cx="7858309" cy="7301968"/>
          </a:xfrm>
          <a:custGeom>
            <a:avLst/>
            <a:gdLst/>
            <a:ahLst/>
            <a:cxnLst/>
            <a:rect l="l" t="t" r="r" b="b"/>
            <a:pathLst>
              <a:path w="7858309" h="7301968">
                <a:moveTo>
                  <a:pt x="0" y="0"/>
                </a:moveTo>
                <a:lnTo>
                  <a:pt x="7858309" y="0"/>
                </a:lnTo>
                <a:lnTo>
                  <a:pt x="7858309" y="7301968"/>
                </a:lnTo>
                <a:lnTo>
                  <a:pt x="0" y="7301968"/>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2017780" y="4536816"/>
            <a:ext cx="15816423"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Someone who builds a relationship of trust with young or vulnerable people to use and sexually abuse them.</a:t>
            </a:r>
          </a:p>
        </p:txBody>
      </p:sp>
      <p:grpSp>
        <p:nvGrpSpPr>
          <p:cNvPr id="10" name="Group 10"/>
          <p:cNvGrpSpPr/>
          <p:nvPr/>
        </p:nvGrpSpPr>
        <p:grpSpPr>
          <a:xfrm>
            <a:off x="1965967" y="3624926"/>
            <a:ext cx="4377337" cy="904943"/>
            <a:chOff x="0" y="0"/>
            <a:chExt cx="1152879" cy="238339"/>
          </a:xfrm>
        </p:grpSpPr>
        <p:sp>
          <p:nvSpPr>
            <p:cNvPr id="11" name="Freeform 11"/>
            <p:cNvSpPr/>
            <p:nvPr/>
          </p:nvSpPr>
          <p:spPr>
            <a:xfrm>
              <a:off x="0" y="0"/>
              <a:ext cx="1152879" cy="238339"/>
            </a:xfrm>
            <a:custGeom>
              <a:avLst/>
              <a:gdLst/>
              <a:ahLst/>
              <a:cxnLst/>
              <a:rect l="l" t="t" r="r" b="b"/>
              <a:pathLst>
                <a:path w="1152879" h="238339">
                  <a:moveTo>
                    <a:pt x="0" y="0"/>
                  </a:moveTo>
                  <a:lnTo>
                    <a:pt x="1152879" y="0"/>
                  </a:lnTo>
                  <a:lnTo>
                    <a:pt x="1152879"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152879"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88412" y="3529676"/>
            <a:ext cx="3965392"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GROOMER</a:t>
            </a:r>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31441" y="4789503"/>
            <a:ext cx="13231225" cy="2025443"/>
            <a:chOff x="0" y="0"/>
            <a:chExt cx="3484767" cy="533450"/>
          </a:xfrm>
        </p:grpSpPr>
        <p:sp>
          <p:nvSpPr>
            <p:cNvPr id="5" name="Freeform 5"/>
            <p:cNvSpPr/>
            <p:nvPr/>
          </p:nvSpPr>
          <p:spPr>
            <a:xfrm>
              <a:off x="0" y="0"/>
              <a:ext cx="3484767" cy="533450"/>
            </a:xfrm>
            <a:custGeom>
              <a:avLst/>
              <a:gdLst/>
              <a:ahLst/>
              <a:cxnLst/>
              <a:rect l="l" t="t" r="r" b="b"/>
              <a:pathLst>
                <a:path w="3484767" h="533450">
                  <a:moveTo>
                    <a:pt x="0" y="0"/>
                  </a:moveTo>
                  <a:lnTo>
                    <a:pt x="3484767" y="0"/>
                  </a:lnTo>
                  <a:lnTo>
                    <a:pt x="3484767" y="533450"/>
                  </a:lnTo>
                  <a:lnTo>
                    <a:pt x="0" y="533450"/>
                  </a:lnTo>
                  <a:close/>
                </a:path>
              </a:pathLst>
            </a:custGeom>
            <a:solidFill>
              <a:srgbClr val="303030"/>
            </a:solidFill>
          </p:spPr>
          <p:txBody>
            <a:bodyPr/>
            <a:lstStyle/>
            <a:p>
              <a:endParaRPr lang="en-US"/>
            </a:p>
          </p:txBody>
        </p:sp>
        <p:sp>
          <p:nvSpPr>
            <p:cNvPr id="6" name="TextBox 6"/>
            <p:cNvSpPr txBox="1"/>
            <p:nvPr/>
          </p:nvSpPr>
          <p:spPr>
            <a:xfrm>
              <a:off x="0" y="-9525"/>
              <a:ext cx="3484767" cy="54297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23563" y="4957934"/>
            <a:ext cx="12774966"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 of child victims said their trafficker groomed or gained their trust within one month?</a:t>
            </a:r>
          </a:p>
        </p:txBody>
      </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GAINING TRUST</a:t>
            </a:r>
          </a:p>
        </p:txBody>
      </p:sp>
      <p:sp>
        <p:nvSpPr>
          <p:cNvPr id="9" name="TextBox 9"/>
          <p:cNvSpPr txBox="1"/>
          <p:nvPr/>
        </p:nvSpPr>
        <p:spPr>
          <a:xfrm>
            <a:off x="4507000" y="9362248"/>
            <a:ext cx="9039572" cy="257101"/>
          </a:xfrm>
          <a:prstGeom prst="rect">
            <a:avLst/>
          </a:prstGeom>
        </p:spPr>
        <p:txBody>
          <a:bodyPr lIns="0" tIns="0" rIns="0" bIns="0" rtlCol="0" anchor="t">
            <a:spAutoFit/>
          </a:bodyPr>
          <a:lstStyle/>
          <a:p>
            <a:pPr algn="l">
              <a:lnSpc>
                <a:spcPts val="2099"/>
              </a:lnSpc>
            </a:pPr>
            <a:r>
              <a:rPr lang="en-US" sz="1499">
                <a:solidFill>
                  <a:srgbClr val="004F59"/>
                </a:solidFill>
                <a:latin typeface="Roboto"/>
                <a:ea typeface="Roboto"/>
                <a:cs typeface="Roboto"/>
                <a:sym typeface="Roboto"/>
              </a:rPr>
              <a:t>Thorn (2018). Survivor Insights: The Role of Technology in Domestic Minor Sex Trafficking, pl. 27. </a:t>
            </a:r>
          </a:p>
        </p:txBody>
      </p:sp>
      <p:sp>
        <p:nvSpPr>
          <p:cNvPr id="10" name="TextBox 10"/>
          <p:cNvSpPr txBox="1"/>
          <p:nvPr/>
        </p:nvSpPr>
        <p:spPr>
          <a:xfrm>
            <a:off x="12056271" y="6982297"/>
            <a:ext cx="1766962" cy="422239"/>
          </a:xfrm>
          <a:prstGeom prst="rect">
            <a:avLst/>
          </a:prstGeom>
        </p:spPr>
        <p:txBody>
          <a:bodyPr lIns="0" tIns="0" rIns="0" bIns="0" rtlCol="0" anchor="t">
            <a:spAutoFit/>
          </a:bodyPr>
          <a:lstStyle/>
          <a:p>
            <a:pPr algn="ctr">
              <a:lnSpc>
                <a:spcPts val="3499"/>
              </a:lnSpc>
            </a:pPr>
            <a:r>
              <a:rPr lang="en-US" sz="2499">
                <a:solidFill>
                  <a:srgbClr val="004F59"/>
                </a:solidFill>
                <a:latin typeface="Roboto"/>
                <a:ea typeface="Roboto"/>
                <a:cs typeface="Roboto"/>
                <a:sym typeface="Roboto"/>
              </a:rPr>
              <a:t>n=86 minors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4659660"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3"/>
            <a:stretch>
              <a:fillRect l="-24906" r="-1769"/>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4522" y="414584"/>
            <a:ext cx="17417056" cy="9502173"/>
          </a:xfrm>
          <a:custGeom>
            <a:avLst/>
            <a:gdLst/>
            <a:ahLst/>
            <a:cxnLst/>
            <a:rect l="l" t="t" r="r" b="b"/>
            <a:pathLst>
              <a:path w="17417056" h="9502173">
                <a:moveTo>
                  <a:pt x="0" y="0"/>
                </a:moveTo>
                <a:lnTo>
                  <a:pt x="17417056" y="0"/>
                </a:lnTo>
                <a:lnTo>
                  <a:pt x="17417056" y="9502173"/>
                </a:lnTo>
                <a:lnTo>
                  <a:pt x="0" y="9502173"/>
                </a:lnTo>
                <a:lnTo>
                  <a:pt x="0" y="0"/>
                </a:lnTo>
                <a:close/>
              </a:path>
            </a:pathLst>
          </a:custGeom>
          <a:blipFill>
            <a:blip r:embed="rId3"/>
            <a:stretch>
              <a:fillRect t="-288" b="-3896"/>
            </a:stretch>
          </a:blipFill>
        </p:spPr>
        <p:txBody>
          <a:bodyPr/>
          <a:lstStyle/>
          <a:p>
            <a:endParaRPr lang="en-US"/>
          </a:p>
        </p:txBody>
      </p:sp>
      <p:sp>
        <p:nvSpPr>
          <p:cNvPr id="3" name="TextBox 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grpSp>
        <p:nvGrpSpPr>
          <p:cNvPr id="4" name="Group 4"/>
          <p:cNvGrpSpPr/>
          <p:nvPr/>
        </p:nvGrpSpPr>
        <p:grpSpPr>
          <a:xfrm>
            <a:off x="5292786" y="8591854"/>
            <a:ext cx="8880414" cy="666446"/>
            <a:chOff x="0" y="0"/>
            <a:chExt cx="2663497" cy="205641"/>
          </a:xfrm>
        </p:grpSpPr>
        <p:sp>
          <p:nvSpPr>
            <p:cNvPr id="5" name="Freeform 5"/>
            <p:cNvSpPr/>
            <p:nvPr/>
          </p:nvSpPr>
          <p:spPr>
            <a:xfrm>
              <a:off x="0" y="0"/>
              <a:ext cx="2663497" cy="205641"/>
            </a:xfrm>
            <a:custGeom>
              <a:avLst/>
              <a:gdLst/>
              <a:ahLst/>
              <a:cxnLst/>
              <a:rect l="l" t="t" r="r" b="b"/>
              <a:pathLst>
                <a:path w="2663497" h="205641">
                  <a:moveTo>
                    <a:pt x="0" y="0"/>
                  </a:moveTo>
                  <a:lnTo>
                    <a:pt x="2663497" y="0"/>
                  </a:lnTo>
                  <a:lnTo>
                    <a:pt x="2663497" y="205641"/>
                  </a:lnTo>
                  <a:lnTo>
                    <a:pt x="0" y="205641"/>
                  </a:lnTo>
                  <a:close/>
                </a:path>
              </a:pathLst>
            </a:custGeom>
            <a:solidFill>
              <a:srgbClr val="303030"/>
            </a:solidFill>
          </p:spPr>
          <p:txBody>
            <a:bodyPr/>
            <a:lstStyle/>
            <a:p>
              <a:endParaRPr lang="en-US"/>
            </a:p>
          </p:txBody>
        </p:sp>
        <p:sp>
          <p:nvSpPr>
            <p:cNvPr id="6" name="TextBox 6"/>
            <p:cNvSpPr txBox="1"/>
            <p:nvPr/>
          </p:nvSpPr>
          <p:spPr>
            <a:xfrm>
              <a:off x="0" y="-76200"/>
              <a:ext cx="2663497" cy="28184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5497894" y="8672821"/>
            <a:ext cx="8608725" cy="439811"/>
          </a:xfrm>
          <a:prstGeom prst="rect">
            <a:avLst/>
          </a:prstGeom>
        </p:spPr>
        <p:txBody>
          <a:bodyPr lIns="0" tIns="0" rIns="0" bIns="0" rtlCol="0" anchor="t">
            <a:spAutoFit/>
          </a:bodyPr>
          <a:lstStyle/>
          <a:p>
            <a:pPr algn="l">
              <a:lnSpc>
                <a:spcPts val="3584"/>
              </a:lnSpc>
            </a:pPr>
            <a:r>
              <a:rPr lang="en-US" sz="2560" b="1" dirty="0">
                <a:solidFill>
                  <a:srgbClr val="FFFFFF"/>
                </a:solidFill>
                <a:latin typeface="Roboto Bold"/>
                <a:ea typeface="Roboto Bold"/>
                <a:cs typeface="Roboto Bold"/>
                <a:sym typeface="Roboto Bold"/>
              </a:rPr>
              <a:t>Log in to </a:t>
            </a:r>
            <a:r>
              <a:rPr lang="en-US" sz="2560" b="1" u="sng" dirty="0">
                <a:solidFill>
                  <a:srgbClr val="00B0F0"/>
                </a:solidFill>
                <a:latin typeface="Roboto Bold"/>
                <a:ea typeface="Roboto Bold"/>
                <a:cs typeface="Roboto Bold"/>
                <a:sym typeface="Roboto Bold"/>
                <a:hlinkClick r:id="rId4" tooltip="https://www.walkingwise.com">
                  <a:extLst>
                    <a:ext uri="{A12FA001-AC4F-418D-AE19-62706E023703}">
                      <ahyp:hlinkClr xmlns:ahyp="http://schemas.microsoft.com/office/drawing/2018/hyperlinkcolor" val="tx"/>
                    </a:ext>
                  </a:extLst>
                </a:hlinkClick>
              </a:rPr>
              <a:t>WalkingWise.com</a:t>
            </a:r>
            <a:r>
              <a:rPr lang="en-US" sz="2560" b="1" dirty="0">
                <a:solidFill>
                  <a:srgbClr val="00B0F0"/>
                </a:solidFill>
                <a:latin typeface="Roboto Bold"/>
                <a:ea typeface="Roboto Bold"/>
                <a:cs typeface="Roboto Bold"/>
                <a:sym typeface="Roboto Bold"/>
              </a:rPr>
              <a:t> </a:t>
            </a:r>
            <a:r>
              <a:rPr lang="en-US" sz="2560" b="1" dirty="0">
                <a:solidFill>
                  <a:srgbClr val="FFFFFF"/>
                </a:solidFill>
                <a:latin typeface="Roboto Bold"/>
                <a:ea typeface="Roboto Bold"/>
                <a:cs typeface="Roboto Bold"/>
                <a:sym typeface="Roboto Bold"/>
              </a:rPr>
              <a:t>to access this animated video.</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2017780" y="4536816"/>
            <a:ext cx="15816423"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person who manipulates a situation to gain an immediate advantage over someone or something.</a:t>
            </a:r>
          </a:p>
        </p:txBody>
      </p:sp>
      <p:grpSp>
        <p:nvGrpSpPr>
          <p:cNvPr id="10" name="Group 10"/>
          <p:cNvGrpSpPr/>
          <p:nvPr/>
        </p:nvGrpSpPr>
        <p:grpSpPr>
          <a:xfrm>
            <a:off x="1965967" y="3624926"/>
            <a:ext cx="5863112" cy="904943"/>
            <a:chOff x="0" y="0"/>
            <a:chExt cx="1544194" cy="238339"/>
          </a:xfrm>
        </p:grpSpPr>
        <p:sp>
          <p:nvSpPr>
            <p:cNvPr id="11" name="Freeform 11"/>
            <p:cNvSpPr/>
            <p:nvPr/>
          </p:nvSpPr>
          <p:spPr>
            <a:xfrm>
              <a:off x="0" y="0"/>
              <a:ext cx="1544194" cy="238339"/>
            </a:xfrm>
            <a:custGeom>
              <a:avLst/>
              <a:gdLst/>
              <a:ahLst/>
              <a:cxnLst/>
              <a:rect l="l" t="t" r="r" b="b"/>
              <a:pathLst>
                <a:path w="1544194" h="238339">
                  <a:moveTo>
                    <a:pt x="0" y="0"/>
                  </a:moveTo>
                  <a:lnTo>
                    <a:pt x="1544194" y="0"/>
                  </a:lnTo>
                  <a:lnTo>
                    <a:pt x="1544194"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544194"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88412" y="3529676"/>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OPPORTUNIST</a:t>
            </a:r>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31441" y="4203288"/>
            <a:ext cx="12931225" cy="2419262"/>
            <a:chOff x="0" y="0"/>
            <a:chExt cx="3405755" cy="637172"/>
          </a:xfrm>
        </p:grpSpPr>
        <p:sp>
          <p:nvSpPr>
            <p:cNvPr id="5" name="Freeform 5"/>
            <p:cNvSpPr/>
            <p:nvPr/>
          </p:nvSpPr>
          <p:spPr>
            <a:xfrm>
              <a:off x="0" y="0"/>
              <a:ext cx="3405755" cy="637172"/>
            </a:xfrm>
            <a:custGeom>
              <a:avLst/>
              <a:gdLst/>
              <a:ahLst/>
              <a:cxnLst/>
              <a:rect l="l" t="t" r="r" b="b"/>
              <a:pathLst>
                <a:path w="3405755" h="637172">
                  <a:moveTo>
                    <a:pt x="0" y="0"/>
                  </a:moveTo>
                  <a:lnTo>
                    <a:pt x="3405755" y="0"/>
                  </a:lnTo>
                  <a:lnTo>
                    <a:pt x="3405755" y="637172"/>
                  </a:lnTo>
                  <a:lnTo>
                    <a:pt x="0" y="637172"/>
                  </a:lnTo>
                  <a:close/>
                </a:path>
              </a:pathLst>
            </a:custGeom>
            <a:solidFill>
              <a:srgbClr val="303030"/>
            </a:solidFill>
          </p:spPr>
          <p:txBody>
            <a:bodyPr/>
            <a:lstStyle/>
            <a:p>
              <a:endParaRPr lang="en-US"/>
            </a:p>
          </p:txBody>
        </p:sp>
        <p:sp>
          <p:nvSpPr>
            <p:cNvPr id="6" name="TextBox 6"/>
            <p:cNvSpPr txBox="1"/>
            <p:nvPr/>
          </p:nvSpPr>
          <p:spPr>
            <a:xfrm>
              <a:off x="0" y="-9525"/>
              <a:ext cx="3405755" cy="64669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96392" y="4584169"/>
            <a:ext cx="12226007"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 two words, name the most common methods you think groomers use to target young people.</a:t>
            </a:r>
          </a:p>
        </p:txBody>
      </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778B"/>
                </a:solidFill>
                <a:latin typeface="League Spartan"/>
                <a:ea typeface="League Spartan"/>
                <a:cs typeface="League Spartan"/>
                <a:sym typeface="League Spartan"/>
              </a:rPr>
              <a:t> </a:t>
            </a:r>
            <a:r>
              <a:rPr lang="en-US" sz="6399">
                <a:solidFill>
                  <a:srgbClr val="006272"/>
                </a:solidFill>
                <a:latin typeface="League Spartan"/>
                <a:ea typeface="League Spartan"/>
                <a:cs typeface="League Spartan"/>
                <a:sym typeface="League Spartan"/>
              </a:rPr>
              <a:t>GROOMING METHODS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3"/>
            <a:stretch>
              <a:fillRect l="-24906" r="-1769"/>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30724" y="4190222"/>
            <a:ext cx="14507175"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Step 1:  </a:t>
            </a:r>
            <a:r>
              <a:rPr lang="en-US" sz="4249" b="1">
                <a:solidFill>
                  <a:srgbClr val="FF5757"/>
                </a:solidFill>
                <a:latin typeface="Roboto Bold"/>
                <a:ea typeface="Roboto Bold"/>
                <a:cs typeface="Roboto Bold"/>
                <a:sym typeface="Roboto Bold"/>
              </a:rPr>
              <a:t>Gain Trust</a:t>
            </a:r>
          </a:p>
        </p:txBody>
      </p:sp>
      <p:sp>
        <p:nvSpPr>
          <p:cNvPr id="5" name="TextBox 5"/>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grpSp>
        <p:nvGrpSpPr>
          <p:cNvPr id="10" name="Group 10"/>
          <p:cNvGrpSpPr/>
          <p:nvPr/>
        </p:nvGrpSpPr>
        <p:grpSpPr>
          <a:xfrm>
            <a:off x="1629079" y="3135059"/>
            <a:ext cx="5495979" cy="1007538"/>
            <a:chOff x="0" y="0"/>
            <a:chExt cx="1447501" cy="265360"/>
          </a:xfrm>
        </p:grpSpPr>
        <p:sp>
          <p:nvSpPr>
            <p:cNvPr id="11" name="Freeform 11"/>
            <p:cNvSpPr/>
            <p:nvPr/>
          </p:nvSpPr>
          <p:spPr>
            <a:xfrm>
              <a:off x="0" y="0"/>
              <a:ext cx="1447501" cy="265360"/>
            </a:xfrm>
            <a:custGeom>
              <a:avLst/>
              <a:gdLst/>
              <a:ahLst/>
              <a:cxnLst/>
              <a:rect l="l" t="t" r="r" b="b"/>
              <a:pathLst>
                <a:path w="1447501" h="265360">
                  <a:moveTo>
                    <a:pt x="0" y="0"/>
                  </a:moveTo>
                  <a:lnTo>
                    <a:pt x="1447501" y="0"/>
                  </a:lnTo>
                  <a:lnTo>
                    <a:pt x="1447501" y="265360"/>
                  </a:lnTo>
                  <a:lnTo>
                    <a:pt x="0" y="265360"/>
                  </a:lnTo>
                  <a:close/>
                </a:path>
              </a:pathLst>
            </a:custGeom>
            <a:solidFill>
              <a:srgbClr val="303030"/>
            </a:solidFill>
          </p:spPr>
          <p:txBody>
            <a:bodyPr/>
            <a:lstStyle/>
            <a:p>
              <a:endParaRPr lang="en-US"/>
            </a:p>
          </p:txBody>
        </p:sp>
        <p:sp>
          <p:nvSpPr>
            <p:cNvPr id="12" name="TextBox 12"/>
            <p:cNvSpPr txBox="1"/>
            <p:nvPr/>
          </p:nvSpPr>
          <p:spPr>
            <a:xfrm>
              <a:off x="0" y="-76200"/>
              <a:ext cx="1447501" cy="341560"/>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890438" y="3205403"/>
            <a:ext cx="651868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Grooming Process</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30724" y="4190222"/>
            <a:ext cx="14507175"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Step 1: Gain Trust</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Step 2:</a:t>
            </a:r>
            <a:r>
              <a:rPr lang="en-US" sz="4249">
                <a:solidFill>
                  <a:srgbClr val="004F59"/>
                </a:solidFill>
                <a:latin typeface="Roboto"/>
                <a:ea typeface="Roboto"/>
                <a:cs typeface="Roboto"/>
                <a:sym typeface="Roboto"/>
              </a:rPr>
              <a:t>  </a:t>
            </a:r>
            <a:r>
              <a:rPr lang="en-US" sz="4249" b="1">
                <a:solidFill>
                  <a:srgbClr val="FF5757"/>
                </a:solidFill>
                <a:latin typeface="Roboto Bold"/>
                <a:ea typeface="Roboto Bold"/>
                <a:cs typeface="Roboto Bold"/>
                <a:sym typeface="Roboto Bold"/>
              </a:rPr>
              <a:t>Identify Vulnerabilities</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grpSp>
        <p:nvGrpSpPr>
          <p:cNvPr id="9" name="Group 9"/>
          <p:cNvGrpSpPr/>
          <p:nvPr/>
        </p:nvGrpSpPr>
        <p:grpSpPr>
          <a:xfrm>
            <a:off x="1629079" y="3135059"/>
            <a:ext cx="5495979" cy="1007538"/>
            <a:chOff x="0" y="0"/>
            <a:chExt cx="1447501" cy="265360"/>
          </a:xfrm>
        </p:grpSpPr>
        <p:sp>
          <p:nvSpPr>
            <p:cNvPr id="10" name="Freeform 10"/>
            <p:cNvSpPr/>
            <p:nvPr/>
          </p:nvSpPr>
          <p:spPr>
            <a:xfrm>
              <a:off x="0" y="0"/>
              <a:ext cx="1447501" cy="265360"/>
            </a:xfrm>
            <a:custGeom>
              <a:avLst/>
              <a:gdLst/>
              <a:ahLst/>
              <a:cxnLst/>
              <a:rect l="l" t="t" r="r" b="b"/>
              <a:pathLst>
                <a:path w="1447501" h="265360">
                  <a:moveTo>
                    <a:pt x="0" y="0"/>
                  </a:moveTo>
                  <a:lnTo>
                    <a:pt x="1447501" y="0"/>
                  </a:lnTo>
                  <a:lnTo>
                    <a:pt x="1447501" y="265360"/>
                  </a:lnTo>
                  <a:lnTo>
                    <a:pt x="0" y="265360"/>
                  </a:lnTo>
                  <a:close/>
                </a:path>
              </a:pathLst>
            </a:custGeom>
            <a:solidFill>
              <a:srgbClr val="303030"/>
            </a:solidFill>
          </p:spPr>
          <p:txBody>
            <a:bodyPr/>
            <a:lstStyle/>
            <a:p>
              <a:endParaRPr lang="en-US"/>
            </a:p>
          </p:txBody>
        </p:sp>
        <p:sp>
          <p:nvSpPr>
            <p:cNvPr id="11" name="TextBox 11"/>
            <p:cNvSpPr txBox="1"/>
            <p:nvPr/>
          </p:nvSpPr>
          <p:spPr>
            <a:xfrm>
              <a:off x="0" y="-76200"/>
              <a:ext cx="1447501" cy="341560"/>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890438" y="3205403"/>
            <a:ext cx="651868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Grooming Process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629079" y="4149076"/>
            <a:ext cx="14507175"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Step 1:  Gain Trust</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Step 2:  Identify Vulnerabilities</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Step 3:  </a:t>
            </a:r>
            <a:r>
              <a:rPr lang="en-US" sz="4249" b="1">
                <a:solidFill>
                  <a:srgbClr val="FF5757"/>
                </a:solidFill>
                <a:latin typeface="Roboto Bold"/>
                <a:ea typeface="Roboto Bold"/>
                <a:cs typeface="Roboto Bold"/>
                <a:sym typeface="Roboto Bold"/>
              </a:rPr>
              <a:t>Fulfill Needs</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id="9" name="TextBox 9"/>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grpSp>
        <p:nvGrpSpPr>
          <p:cNvPr id="10" name="Group 10"/>
          <p:cNvGrpSpPr/>
          <p:nvPr/>
        </p:nvGrpSpPr>
        <p:grpSpPr>
          <a:xfrm>
            <a:off x="1629079" y="3135059"/>
            <a:ext cx="5495979" cy="1007538"/>
            <a:chOff x="0" y="0"/>
            <a:chExt cx="1447501" cy="265360"/>
          </a:xfrm>
        </p:grpSpPr>
        <p:sp>
          <p:nvSpPr>
            <p:cNvPr id="11" name="Freeform 11"/>
            <p:cNvSpPr/>
            <p:nvPr/>
          </p:nvSpPr>
          <p:spPr>
            <a:xfrm>
              <a:off x="0" y="0"/>
              <a:ext cx="1447501" cy="265360"/>
            </a:xfrm>
            <a:custGeom>
              <a:avLst/>
              <a:gdLst/>
              <a:ahLst/>
              <a:cxnLst/>
              <a:rect l="l" t="t" r="r" b="b"/>
              <a:pathLst>
                <a:path w="1447501" h="265360">
                  <a:moveTo>
                    <a:pt x="0" y="0"/>
                  </a:moveTo>
                  <a:lnTo>
                    <a:pt x="1447501" y="0"/>
                  </a:lnTo>
                  <a:lnTo>
                    <a:pt x="1447501" y="265360"/>
                  </a:lnTo>
                  <a:lnTo>
                    <a:pt x="0" y="265360"/>
                  </a:lnTo>
                  <a:close/>
                </a:path>
              </a:pathLst>
            </a:custGeom>
            <a:solidFill>
              <a:srgbClr val="303030"/>
            </a:solidFill>
          </p:spPr>
          <p:txBody>
            <a:bodyPr/>
            <a:lstStyle/>
            <a:p>
              <a:endParaRPr lang="en-US"/>
            </a:p>
          </p:txBody>
        </p:sp>
        <p:sp>
          <p:nvSpPr>
            <p:cNvPr id="12" name="TextBox 12"/>
            <p:cNvSpPr txBox="1"/>
            <p:nvPr/>
          </p:nvSpPr>
          <p:spPr>
            <a:xfrm>
              <a:off x="0" y="-76200"/>
              <a:ext cx="1447501" cy="341560"/>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890438" y="3205403"/>
            <a:ext cx="651868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Grooming Process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2017780" y="4536816"/>
            <a:ext cx="15816423"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personal limit that defines one’s comfort level with physical space, emotional connection, and moral beliefs. </a:t>
            </a:r>
          </a:p>
        </p:txBody>
      </p:sp>
      <p:grpSp>
        <p:nvGrpSpPr>
          <p:cNvPr id="10" name="Group 10"/>
          <p:cNvGrpSpPr/>
          <p:nvPr/>
        </p:nvGrpSpPr>
        <p:grpSpPr>
          <a:xfrm>
            <a:off x="1965967" y="3624926"/>
            <a:ext cx="4767386" cy="904943"/>
            <a:chOff x="0" y="0"/>
            <a:chExt cx="1255608" cy="238339"/>
          </a:xfrm>
        </p:grpSpPr>
        <p:sp>
          <p:nvSpPr>
            <p:cNvPr id="11" name="Freeform 11"/>
            <p:cNvSpPr/>
            <p:nvPr/>
          </p:nvSpPr>
          <p:spPr>
            <a:xfrm>
              <a:off x="0" y="0"/>
              <a:ext cx="1255608" cy="238339"/>
            </a:xfrm>
            <a:custGeom>
              <a:avLst/>
              <a:gdLst/>
              <a:ahLst/>
              <a:cxnLst/>
              <a:rect l="l" t="t" r="r" b="b"/>
              <a:pathLst>
                <a:path w="1255608" h="238339">
                  <a:moveTo>
                    <a:pt x="0" y="0"/>
                  </a:moveTo>
                  <a:lnTo>
                    <a:pt x="1255608" y="0"/>
                  </a:lnTo>
                  <a:lnTo>
                    <a:pt x="1255608"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255608"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88412" y="3529676"/>
            <a:ext cx="4588147"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BOUNDARY</a:t>
            </a:r>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256804" y="1419794"/>
            <a:ext cx="15787901" cy="7360921"/>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provides an interactive digital tool, Slido.com, to enhance audience engagement. To implement Slido for your organization, you can log in to </a:t>
            </a:r>
            <a:r>
              <a:rPr lang="en-US" sz="2599" u="sng">
                <a:solidFill>
                  <a:srgbClr val="303030"/>
                </a:solidFill>
                <a:latin typeface="Roboto"/>
                <a:ea typeface="Roboto"/>
                <a:cs typeface="Roboto"/>
                <a:sym typeface="Roboto"/>
                <a:hlinkClick r:id="rId3" tooltip="https://www.walkingwise.com"/>
              </a:rPr>
              <a:t>WalkingWise.com</a:t>
            </a:r>
            <a:r>
              <a:rPr lang="en-US" sz="2599">
                <a:solidFill>
                  <a:srgbClr val="303030"/>
                </a:solidFill>
                <a:latin typeface="Roboto"/>
                <a:ea typeface="Roboto"/>
                <a:cs typeface="Roboto"/>
                <a:sym typeface="Roboto"/>
              </a:rPr>
              <a:t> for setup instructions. Once configured, integrate Slido polling and add a post-evaluation into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from this Walking Wise presentation to make sure the content aligns with your school policies, is age-appropriate, and fits within available class time. However, the existing slides are copyright-protected and may not be modified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FF5757"/>
                </a:solidFill>
                <a:latin typeface="Roboto"/>
                <a:ea typeface="Roboto"/>
                <a:cs typeface="Roboto"/>
                <a:sym typeface="Roboto"/>
              </a:rPr>
              <a:t>If you would like to add your own content, you may do so under the following conditions: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10" name="Freeform 10"/>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35472"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5" name="Group 5"/>
          <p:cNvGrpSpPr/>
          <p:nvPr/>
        </p:nvGrpSpPr>
        <p:grpSpPr>
          <a:xfrm>
            <a:off x="1480713" y="4982632"/>
            <a:ext cx="13658174" cy="1681148"/>
            <a:chOff x="0" y="0"/>
            <a:chExt cx="3597214" cy="442771"/>
          </a:xfrm>
        </p:grpSpPr>
        <p:sp>
          <p:nvSpPr>
            <p:cNvPr id="6" name="Freeform 6"/>
            <p:cNvSpPr/>
            <p:nvPr/>
          </p:nvSpPr>
          <p:spPr>
            <a:xfrm>
              <a:off x="0" y="0"/>
              <a:ext cx="3597215" cy="442771"/>
            </a:xfrm>
            <a:custGeom>
              <a:avLst/>
              <a:gdLst/>
              <a:ahLst/>
              <a:cxnLst/>
              <a:rect l="l" t="t" r="r" b="b"/>
              <a:pathLst>
                <a:path w="3597215" h="442771">
                  <a:moveTo>
                    <a:pt x="0" y="0"/>
                  </a:moveTo>
                  <a:lnTo>
                    <a:pt x="3597215" y="0"/>
                  </a:lnTo>
                  <a:lnTo>
                    <a:pt x="3597215" y="442771"/>
                  </a:lnTo>
                  <a:lnTo>
                    <a:pt x="0" y="442771"/>
                  </a:lnTo>
                  <a:close/>
                </a:path>
              </a:pathLst>
            </a:custGeom>
            <a:solidFill>
              <a:srgbClr val="303030"/>
            </a:solidFill>
          </p:spPr>
          <p:txBody>
            <a:bodyPr/>
            <a:lstStyle/>
            <a:p>
              <a:endParaRPr lang="en-US"/>
            </a:p>
          </p:txBody>
        </p:sp>
        <p:sp>
          <p:nvSpPr>
            <p:cNvPr id="7" name="TextBox 7"/>
            <p:cNvSpPr txBox="1"/>
            <p:nvPr/>
          </p:nvSpPr>
          <p:spPr>
            <a:xfrm>
              <a:off x="0" y="-76200"/>
              <a:ext cx="3597214" cy="518971"/>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grpSp>
        <p:nvGrpSpPr>
          <p:cNvPr id="11" name="Group 11"/>
          <p:cNvGrpSpPr/>
          <p:nvPr/>
        </p:nvGrpSpPr>
        <p:grpSpPr>
          <a:xfrm>
            <a:off x="12427239" y="952594"/>
            <a:ext cx="4832061" cy="3534712"/>
            <a:chOff x="0" y="0"/>
            <a:chExt cx="1416320" cy="1036056"/>
          </a:xfrm>
        </p:grpSpPr>
        <p:sp>
          <p:nvSpPr>
            <p:cNvPr id="12" name="Freeform 12"/>
            <p:cNvSpPr/>
            <p:nvPr/>
          </p:nvSpPr>
          <p:spPr>
            <a:xfrm>
              <a:off x="0" y="0"/>
              <a:ext cx="1416320" cy="1036056"/>
            </a:xfrm>
            <a:custGeom>
              <a:avLst/>
              <a:gdLst/>
              <a:ahLst/>
              <a:cxnLst/>
              <a:rect l="l" t="t" r="r" b="b"/>
              <a:pathLst>
                <a:path w="1416320" h="1036056">
                  <a:moveTo>
                    <a:pt x="0" y="0"/>
                  </a:moveTo>
                  <a:lnTo>
                    <a:pt x="1416320" y="0"/>
                  </a:lnTo>
                  <a:lnTo>
                    <a:pt x="1416320" y="1036056"/>
                  </a:lnTo>
                  <a:lnTo>
                    <a:pt x="0" y="1036056"/>
                  </a:lnTo>
                  <a:close/>
                </a:path>
              </a:pathLst>
            </a:custGeom>
            <a:solidFill>
              <a:srgbClr val="FFFFFF"/>
            </a:solidFill>
          </p:spPr>
          <p:txBody>
            <a:bodyPr/>
            <a:lstStyle/>
            <a:p>
              <a:endParaRPr lang="en-US"/>
            </a:p>
          </p:txBody>
        </p:sp>
        <p:sp>
          <p:nvSpPr>
            <p:cNvPr id="13" name="TextBox 13"/>
            <p:cNvSpPr txBox="1"/>
            <p:nvPr/>
          </p:nvSpPr>
          <p:spPr>
            <a:xfrm>
              <a:off x="0" y="-9525"/>
              <a:ext cx="1416320" cy="1045581"/>
            </a:xfrm>
            <a:prstGeom prst="rect">
              <a:avLst/>
            </a:prstGeom>
          </p:spPr>
          <p:txBody>
            <a:bodyPr lIns="50800" tIns="50800" rIns="50800" bIns="50800" rtlCol="0" anchor="ctr"/>
            <a:lstStyle/>
            <a:p>
              <a:pPr algn="ctr">
                <a:lnSpc>
                  <a:spcPts val="3074"/>
                </a:lnSpc>
              </a:pPr>
              <a:endParaRPr/>
            </a:p>
          </p:txBody>
        </p:sp>
      </p:grpSp>
      <p:sp>
        <p:nvSpPr>
          <p:cNvPr id="14" name="Freeform 14"/>
          <p:cNvSpPr/>
          <p:nvPr/>
        </p:nvSpPr>
        <p:spPr>
          <a:xfrm>
            <a:off x="12624208" y="1152668"/>
            <a:ext cx="4422764" cy="2802385"/>
          </a:xfrm>
          <a:custGeom>
            <a:avLst/>
            <a:gdLst/>
            <a:ahLst/>
            <a:cxnLst/>
            <a:rect l="l" t="t" r="r" b="b"/>
            <a:pathLst>
              <a:path w="4422764" h="2802385">
                <a:moveTo>
                  <a:pt x="0" y="0"/>
                </a:moveTo>
                <a:lnTo>
                  <a:pt x="4422764" y="0"/>
                </a:lnTo>
                <a:lnTo>
                  <a:pt x="4422764" y="2802385"/>
                </a:lnTo>
                <a:lnTo>
                  <a:pt x="0" y="2802385"/>
                </a:lnTo>
                <a:lnTo>
                  <a:pt x="0" y="0"/>
                </a:lnTo>
                <a:close/>
              </a:path>
            </a:pathLst>
          </a:custGeom>
          <a:blipFill>
            <a:blip r:embed="rId6"/>
            <a:stretch>
              <a:fillRect l="-1926" r="-1926"/>
            </a:stretch>
          </a:blipFill>
        </p:spPr>
        <p:txBody>
          <a:bodyPr/>
          <a:lstStyle/>
          <a:p>
            <a:endParaRPr lang="en-US"/>
          </a:p>
        </p:txBody>
      </p:sp>
      <p:sp>
        <p:nvSpPr>
          <p:cNvPr id="15" name="TextBox 15"/>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GAINING TRUST</a:t>
            </a:r>
          </a:p>
        </p:txBody>
      </p:sp>
      <p:sp>
        <p:nvSpPr>
          <p:cNvPr id="16" name="TextBox 16"/>
          <p:cNvSpPr txBox="1"/>
          <p:nvPr/>
        </p:nvSpPr>
        <p:spPr>
          <a:xfrm>
            <a:off x="1896660" y="5360901"/>
            <a:ext cx="12946609" cy="771544"/>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is gaining trust a top strategy for groomers?</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id="18" name="TextBox 1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945186" y="1250072"/>
            <a:ext cx="11149083"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GAINING TRUST</a:t>
            </a:r>
          </a:p>
        </p:txBody>
      </p:sp>
      <p:grpSp>
        <p:nvGrpSpPr>
          <p:cNvPr id="5" name="Group 5"/>
          <p:cNvGrpSpPr/>
          <p:nvPr/>
        </p:nvGrpSpPr>
        <p:grpSpPr>
          <a:xfrm>
            <a:off x="1629079" y="2991853"/>
            <a:ext cx="5316971" cy="1150744"/>
            <a:chOff x="0" y="0"/>
            <a:chExt cx="1400354" cy="303077"/>
          </a:xfrm>
        </p:grpSpPr>
        <p:sp>
          <p:nvSpPr>
            <p:cNvPr id="6" name="Freeform 6"/>
            <p:cNvSpPr/>
            <p:nvPr/>
          </p:nvSpPr>
          <p:spPr>
            <a:xfrm>
              <a:off x="0" y="0"/>
              <a:ext cx="1400354" cy="303077"/>
            </a:xfrm>
            <a:custGeom>
              <a:avLst/>
              <a:gdLst/>
              <a:ahLst/>
              <a:cxnLst/>
              <a:rect l="l" t="t" r="r" b="b"/>
              <a:pathLst>
                <a:path w="1400354" h="303077">
                  <a:moveTo>
                    <a:pt x="0" y="0"/>
                  </a:moveTo>
                  <a:lnTo>
                    <a:pt x="1400354" y="0"/>
                  </a:lnTo>
                  <a:lnTo>
                    <a:pt x="1400354" y="303077"/>
                  </a:lnTo>
                  <a:lnTo>
                    <a:pt x="0" y="303077"/>
                  </a:lnTo>
                  <a:close/>
                </a:path>
              </a:pathLst>
            </a:custGeom>
            <a:solidFill>
              <a:srgbClr val="303030"/>
            </a:solidFill>
          </p:spPr>
          <p:txBody>
            <a:bodyPr/>
            <a:lstStyle/>
            <a:p>
              <a:endParaRPr lang="en-US"/>
            </a:p>
          </p:txBody>
        </p:sp>
        <p:sp>
          <p:nvSpPr>
            <p:cNvPr id="7" name="TextBox 7"/>
            <p:cNvSpPr txBox="1"/>
            <p:nvPr/>
          </p:nvSpPr>
          <p:spPr>
            <a:xfrm>
              <a:off x="0" y="-76200"/>
              <a:ext cx="1400354" cy="379277"/>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60322" y="3133848"/>
            <a:ext cx="517495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The Trust Factor</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229500" y="4190222"/>
            <a:ext cx="16837838"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Easier for groomers to identify a young person’s </a:t>
            </a:r>
            <a:r>
              <a:rPr lang="en-US" sz="4249" b="1">
                <a:solidFill>
                  <a:srgbClr val="FF5757"/>
                </a:solidFill>
                <a:latin typeface="Roboto Bold"/>
                <a:ea typeface="Roboto Bold"/>
                <a:cs typeface="Roboto Bold"/>
                <a:sym typeface="Roboto Bold"/>
              </a:rPr>
              <a:t>vulnerabilities</a:t>
            </a:r>
            <a:r>
              <a:rPr lang="en-US" sz="4249" b="1">
                <a:solidFill>
                  <a:srgbClr val="004F59"/>
                </a:solidFill>
                <a:latin typeface="Roboto Bold"/>
                <a:ea typeface="Roboto Bold"/>
                <a:cs typeface="Roboto Bold"/>
                <a:sym typeface="Roboto Bold"/>
              </a:rPr>
              <a:t>.</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945186" y="1250072"/>
            <a:ext cx="11149083"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GAINING TRUST</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grpSp>
        <p:nvGrpSpPr>
          <p:cNvPr id="9" name="Group 9"/>
          <p:cNvGrpSpPr/>
          <p:nvPr/>
        </p:nvGrpSpPr>
        <p:grpSpPr>
          <a:xfrm>
            <a:off x="1629079" y="2991853"/>
            <a:ext cx="5316971" cy="1150744"/>
            <a:chOff x="0" y="0"/>
            <a:chExt cx="1400354" cy="303077"/>
          </a:xfrm>
        </p:grpSpPr>
        <p:sp>
          <p:nvSpPr>
            <p:cNvPr id="10" name="Freeform 10"/>
            <p:cNvSpPr/>
            <p:nvPr/>
          </p:nvSpPr>
          <p:spPr>
            <a:xfrm>
              <a:off x="0" y="0"/>
              <a:ext cx="1400354" cy="303077"/>
            </a:xfrm>
            <a:custGeom>
              <a:avLst/>
              <a:gdLst/>
              <a:ahLst/>
              <a:cxnLst/>
              <a:rect l="l" t="t" r="r" b="b"/>
              <a:pathLst>
                <a:path w="1400354" h="303077">
                  <a:moveTo>
                    <a:pt x="0" y="0"/>
                  </a:moveTo>
                  <a:lnTo>
                    <a:pt x="1400354" y="0"/>
                  </a:lnTo>
                  <a:lnTo>
                    <a:pt x="1400354" y="303077"/>
                  </a:lnTo>
                  <a:lnTo>
                    <a:pt x="0" y="303077"/>
                  </a:lnTo>
                  <a:close/>
                </a:path>
              </a:pathLst>
            </a:custGeom>
            <a:solidFill>
              <a:srgbClr val="303030"/>
            </a:solidFill>
          </p:spPr>
          <p:txBody>
            <a:bodyPr/>
            <a:lstStyle/>
            <a:p>
              <a:endParaRPr lang="en-US"/>
            </a:p>
          </p:txBody>
        </p:sp>
        <p:sp>
          <p:nvSpPr>
            <p:cNvPr id="11" name="TextBox 11"/>
            <p:cNvSpPr txBox="1"/>
            <p:nvPr/>
          </p:nvSpPr>
          <p:spPr>
            <a:xfrm>
              <a:off x="0" y="-76200"/>
              <a:ext cx="1400354" cy="37927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229500" y="4190222"/>
            <a:ext cx="16834285"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Easier for groomers to identify a young person’s vulnerabilities.</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Increases their ability to </a:t>
            </a:r>
            <a:r>
              <a:rPr lang="en-US" sz="4249" b="1">
                <a:solidFill>
                  <a:srgbClr val="FF5757"/>
                </a:solidFill>
                <a:latin typeface="Roboto Bold"/>
                <a:ea typeface="Roboto Bold"/>
                <a:cs typeface="Roboto Bold"/>
                <a:sym typeface="Roboto Bold"/>
              </a:rPr>
              <a:t>influence </a:t>
            </a:r>
            <a:r>
              <a:rPr lang="en-US" sz="4249" b="1">
                <a:solidFill>
                  <a:srgbClr val="004F59"/>
                </a:solidFill>
                <a:latin typeface="Roboto Bold"/>
                <a:ea typeface="Roboto Bold"/>
                <a:cs typeface="Roboto Bold"/>
                <a:sym typeface="Roboto Bold"/>
              </a:rPr>
              <a:t>the victim.</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2060322" y="3133848"/>
            <a:ext cx="517495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The Trust Factor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945186" y="1250072"/>
            <a:ext cx="11149083"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GAINING TRUST</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grpSp>
        <p:nvGrpSpPr>
          <p:cNvPr id="9" name="Group 9"/>
          <p:cNvGrpSpPr/>
          <p:nvPr/>
        </p:nvGrpSpPr>
        <p:grpSpPr>
          <a:xfrm>
            <a:off x="1629079" y="2991853"/>
            <a:ext cx="5316971" cy="1150744"/>
            <a:chOff x="0" y="0"/>
            <a:chExt cx="1400354" cy="303077"/>
          </a:xfrm>
        </p:grpSpPr>
        <p:sp>
          <p:nvSpPr>
            <p:cNvPr id="10" name="Freeform 10"/>
            <p:cNvSpPr/>
            <p:nvPr/>
          </p:nvSpPr>
          <p:spPr>
            <a:xfrm>
              <a:off x="0" y="0"/>
              <a:ext cx="1400354" cy="303077"/>
            </a:xfrm>
            <a:custGeom>
              <a:avLst/>
              <a:gdLst/>
              <a:ahLst/>
              <a:cxnLst/>
              <a:rect l="l" t="t" r="r" b="b"/>
              <a:pathLst>
                <a:path w="1400354" h="303077">
                  <a:moveTo>
                    <a:pt x="0" y="0"/>
                  </a:moveTo>
                  <a:lnTo>
                    <a:pt x="1400354" y="0"/>
                  </a:lnTo>
                  <a:lnTo>
                    <a:pt x="1400354" y="303077"/>
                  </a:lnTo>
                  <a:lnTo>
                    <a:pt x="0" y="303077"/>
                  </a:lnTo>
                  <a:close/>
                </a:path>
              </a:pathLst>
            </a:custGeom>
            <a:solidFill>
              <a:srgbClr val="303030"/>
            </a:solidFill>
          </p:spPr>
          <p:txBody>
            <a:bodyPr/>
            <a:lstStyle/>
            <a:p>
              <a:endParaRPr lang="en-US"/>
            </a:p>
          </p:txBody>
        </p:sp>
        <p:sp>
          <p:nvSpPr>
            <p:cNvPr id="11" name="TextBox 11"/>
            <p:cNvSpPr txBox="1"/>
            <p:nvPr/>
          </p:nvSpPr>
          <p:spPr>
            <a:xfrm>
              <a:off x="0" y="-76200"/>
              <a:ext cx="1400354" cy="37927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229500" y="4190222"/>
            <a:ext cx="16834285"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Easier for groomers to identify a young person’s vulnerabilities.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Increases their ability to influence the victim.</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Easier to cross the victim’s </a:t>
            </a:r>
            <a:r>
              <a:rPr lang="en-US" sz="4249" b="1">
                <a:solidFill>
                  <a:srgbClr val="FF5757"/>
                </a:solidFill>
                <a:latin typeface="Roboto Bold"/>
                <a:ea typeface="Roboto Bold"/>
                <a:cs typeface="Roboto Bold"/>
                <a:sym typeface="Roboto Bold"/>
              </a:rPr>
              <a:t>boundaries</a:t>
            </a:r>
            <a:r>
              <a:rPr lang="en-US" sz="4249" b="1">
                <a:solidFill>
                  <a:srgbClr val="004F59"/>
                </a:solidFill>
                <a:latin typeface="Roboto Bold"/>
                <a:ea typeface="Roboto Bold"/>
                <a:cs typeface="Roboto Bold"/>
                <a:sym typeface="Roboto Bold"/>
              </a:rPr>
              <a:t>.</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2060322" y="3133848"/>
            <a:ext cx="517495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The Trust Factor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945186" y="1250072"/>
            <a:ext cx="11149083"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GAINING TRUST</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grpSp>
        <p:nvGrpSpPr>
          <p:cNvPr id="9" name="Group 9"/>
          <p:cNvGrpSpPr/>
          <p:nvPr/>
        </p:nvGrpSpPr>
        <p:grpSpPr>
          <a:xfrm>
            <a:off x="1629079" y="2991853"/>
            <a:ext cx="5316971" cy="1150744"/>
            <a:chOff x="0" y="0"/>
            <a:chExt cx="1400354" cy="303077"/>
          </a:xfrm>
        </p:grpSpPr>
        <p:sp>
          <p:nvSpPr>
            <p:cNvPr id="10" name="Freeform 10"/>
            <p:cNvSpPr/>
            <p:nvPr/>
          </p:nvSpPr>
          <p:spPr>
            <a:xfrm>
              <a:off x="0" y="0"/>
              <a:ext cx="1400354" cy="303077"/>
            </a:xfrm>
            <a:custGeom>
              <a:avLst/>
              <a:gdLst/>
              <a:ahLst/>
              <a:cxnLst/>
              <a:rect l="l" t="t" r="r" b="b"/>
              <a:pathLst>
                <a:path w="1400354" h="303077">
                  <a:moveTo>
                    <a:pt x="0" y="0"/>
                  </a:moveTo>
                  <a:lnTo>
                    <a:pt x="1400354" y="0"/>
                  </a:lnTo>
                  <a:lnTo>
                    <a:pt x="1400354" y="303077"/>
                  </a:lnTo>
                  <a:lnTo>
                    <a:pt x="0" y="303077"/>
                  </a:lnTo>
                  <a:close/>
                </a:path>
              </a:pathLst>
            </a:custGeom>
            <a:solidFill>
              <a:srgbClr val="303030"/>
            </a:solidFill>
          </p:spPr>
          <p:txBody>
            <a:bodyPr/>
            <a:lstStyle/>
            <a:p>
              <a:endParaRPr lang="en-US"/>
            </a:p>
          </p:txBody>
        </p:sp>
        <p:sp>
          <p:nvSpPr>
            <p:cNvPr id="11" name="TextBox 11"/>
            <p:cNvSpPr txBox="1"/>
            <p:nvPr/>
          </p:nvSpPr>
          <p:spPr>
            <a:xfrm>
              <a:off x="0" y="-76200"/>
              <a:ext cx="1400354" cy="37927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229500" y="4190222"/>
            <a:ext cx="16834285" cy="33750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Easier for groomers to identify a young person’s vulnerabilities.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Increases their ability to influence the victim.</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Easier to cross the victim’s boundaries.</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Reduces the victims’ </a:t>
            </a:r>
            <a:r>
              <a:rPr lang="en-US" sz="4249" b="1">
                <a:solidFill>
                  <a:srgbClr val="FF5757"/>
                </a:solidFill>
                <a:latin typeface="Roboto Bold"/>
                <a:ea typeface="Roboto Bold"/>
                <a:cs typeface="Roboto Bold"/>
                <a:sym typeface="Roboto Bold"/>
              </a:rPr>
              <a:t>resistance</a:t>
            </a:r>
            <a:r>
              <a:rPr lang="en-US" sz="4249" b="1">
                <a:solidFill>
                  <a:srgbClr val="004F59"/>
                </a:solidFill>
                <a:latin typeface="Roboto Bold"/>
                <a:ea typeface="Roboto Bold"/>
                <a:cs typeface="Roboto Bold"/>
                <a:sym typeface="Roboto Bold"/>
              </a:rPr>
              <a:t>.</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2060322" y="3133848"/>
            <a:ext cx="517495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The Trust Factor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945186" y="1250072"/>
            <a:ext cx="11149083"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GAINING TRUST</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229500" y="4190222"/>
            <a:ext cx="16834285" cy="4232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Easier for groomers to identify a young person’s vulnerabilities.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Increases their ability to influence the victim.</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Easier to cross the victim’s boundaries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Reduces the victims’ resistance</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Easier to </a:t>
            </a:r>
            <a:r>
              <a:rPr lang="en-US" sz="4249" b="1">
                <a:solidFill>
                  <a:srgbClr val="FF5757"/>
                </a:solidFill>
                <a:latin typeface="Roboto Bold"/>
                <a:ea typeface="Roboto Bold"/>
                <a:cs typeface="Roboto Bold"/>
                <a:sym typeface="Roboto Bold"/>
              </a:rPr>
              <a:t>manipulate &amp;</a:t>
            </a:r>
            <a:r>
              <a:rPr lang="en-US" sz="4249" b="1">
                <a:solidFill>
                  <a:srgbClr val="004F59"/>
                </a:solidFill>
                <a:latin typeface="Roboto Bold"/>
                <a:ea typeface="Roboto Bold"/>
                <a:cs typeface="Roboto Bold"/>
                <a:sym typeface="Roboto Bold"/>
              </a:rPr>
              <a:t> </a:t>
            </a:r>
            <a:r>
              <a:rPr lang="en-US" sz="4249" b="1">
                <a:solidFill>
                  <a:srgbClr val="FF5757"/>
                </a:solidFill>
                <a:latin typeface="Roboto Bold"/>
                <a:ea typeface="Roboto Bold"/>
                <a:cs typeface="Roboto Bold"/>
                <a:sym typeface="Roboto Bold"/>
              </a:rPr>
              <a:t>control </a:t>
            </a:r>
            <a:r>
              <a:rPr lang="en-US" sz="4249" b="1">
                <a:solidFill>
                  <a:srgbClr val="004F59"/>
                </a:solidFill>
                <a:latin typeface="Roboto Bold"/>
                <a:ea typeface="Roboto Bold"/>
                <a:cs typeface="Roboto Bold"/>
                <a:sym typeface="Roboto Bold"/>
              </a:rPr>
              <a:t>the victim</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grpSp>
        <p:nvGrpSpPr>
          <p:cNvPr id="10" name="Group 10"/>
          <p:cNvGrpSpPr/>
          <p:nvPr/>
        </p:nvGrpSpPr>
        <p:grpSpPr>
          <a:xfrm>
            <a:off x="1629079" y="2991853"/>
            <a:ext cx="5316971" cy="1150744"/>
            <a:chOff x="0" y="0"/>
            <a:chExt cx="1400354" cy="303077"/>
          </a:xfrm>
        </p:grpSpPr>
        <p:sp>
          <p:nvSpPr>
            <p:cNvPr id="11" name="Freeform 11"/>
            <p:cNvSpPr/>
            <p:nvPr/>
          </p:nvSpPr>
          <p:spPr>
            <a:xfrm>
              <a:off x="0" y="0"/>
              <a:ext cx="1400354" cy="303077"/>
            </a:xfrm>
            <a:custGeom>
              <a:avLst/>
              <a:gdLst/>
              <a:ahLst/>
              <a:cxnLst/>
              <a:rect l="l" t="t" r="r" b="b"/>
              <a:pathLst>
                <a:path w="1400354" h="303077">
                  <a:moveTo>
                    <a:pt x="0" y="0"/>
                  </a:moveTo>
                  <a:lnTo>
                    <a:pt x="1400354" y="0"/>
                  </a:lnTo>
                  <a:lnTo>
                    <a:pt x="1400354" y="303077"/>
                  </a:lnTo>
                  <a:lnTo>
                    <a:pt x="0" y="303077"/>
                  </a:lnTo>
                  <a:close/>
                </a:path>
              </a:pathLst>
            </a:custGeom>
            <a:solidFill>
              <a:srgbClr val="303030"/>
            </a:solidFill>
          </p:spPr>
          <p:txBody>
            <a:bodyPr/>
            <a:lstStyle/>
            <a:p>
              <a:endParaRPr lang="en-US"/>
            </a:p>
          </p:txBody>
        </p:sp>
        <p:sp>
          <p:nvSpPr>
            <p:cNvPr id="12" name="TextBox 12"/>
            <p:cNvSpPr txBox="1"/>
            <p:nvPr/>
          </p:nvSpPr>
          <p:spPr>
            <a:xfrm>
              <a:off x="0" y="-76200"/>
              <a:ext cx="1400354" cy="37927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2060322" y="3133848"/>
            <a:ext cx="517495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The Trust Factor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799019" y="4059665"/>
            <a:ext cx="9348389" cy="2233231"/>
            <a:chOff x="0" y="0"/>
            <a:chExt cx="2462127" cy="588176"/>
          </a:xfrm>
        </p:grpSpPr>
        <p:sp>
          <p:nvSpPr>
            <p:cNvPr id="7" name="Freeform 7"/>
            <p:cNvSpPr/>
            <p:nvPr/>
          </p:nvSpPr>
          <p:spPr>
            <a:xfrm>
              <a:off x="0" y="0"/>
              <a:ext cx="2462127" cy="588176"/>
            </a:xfrm>
            <a:custGeom>
              <a:avLst/>
              <a:gdLst/>
              <a:ahLst/>
              <a:cxnLst/>
              <a:rect l="l" t="t" r="r" b="b"/>
              <a:pathLst>
                <a:path w="2462127" h="588176">
                  <a:moveTo>
                    <a:pt x="0" y="0"/>
                  </a:moveTo>
                  <a:lnTo>
                    <a:pt x="2462127" y="0"/>
                  </a:lnTo>
                  <a:lnTo>
                    <a:pt x="2462127" y="588176"/>
                  </a:lnTo>
                  <a:lnTo>
                    <a:pt x="0" y="588176"/>
                  </a:lnTo>
                  <a:close/>
                </a:path>
              </a:pathLst>
            </a:custGeom>
            <a:solidFill>
              <a:srgbClr val="303030"/>
            </a:solidFill>
          </p:spPr>
          <p:txBody>
            <a:bodyPr/>
            <a:lstStyle/>
            <a:p>
              <a:endParaRPr lang="en-US"/>
            </a:p>
          </p:txBody>
        </p:sp>
        <p:sp>
          <p:nvSpPr>
            <p:cNvPr id="8" name="TextBox 8"/>
            <p:cNvSpPr txBox="1"/>
            <p:nvPr/>
          </p:nvSpPr>
          <p:spPr>
            <a:xfrm>
              <a:off x="0" y="-9525"/>
              <a:ext cx="2462127" cy="597701"/>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2388103" y="1433289"/>
            <a:ext cx="4034117" cy="5055614"/>
            <a:chOff x="0" y="0"/>
            <a:chExt cx="1062483" cy="1331520"/>
          </a:xfrm>
        </p:grpSpPr>
        <p:sp>
          <p:nvSpPr>
            <p:cNvPr id="13" name="Freeform 13"/>
            <p:cNvSpPr/>
            <p:nvPr/>
          </p:nvSpPr>
          <p:spPr>
            <a:xfrm>
              <a:off x="0" y="0"/>
              <a:ext cx="1062483" cy="1331520"/>
            </a:xfrm>
            <a:custGeom>
              <a:avLst/>
              <a:gdLst/>
              <a:ahLst/>
              <a:cxnLst/>
              <a:rect l="l" t="t" r="r" b="b"/>
              <a:pathLst>
                <a:path w="1062483" h="1331520">
                  <a:moveTo>
                    <a:pt x="0" y="0"/>
                  </a:moveTo>
                  <a:lnTo>
                    <a:pt x="1062483" y="0"/>
                  </a:lnTo>
                  <a:lnTo>
                    <a:pt x="1062483" y="1331520"/>
                  </a:lnTo>
                  <a:lnTo>
                    <a:pt x="0" y="1331520"/>
                  </a:lnTo>
                  <a:close/>
                </a:path>
              </a:pathLst>
            </a:custGeom>
            <a:solidFill>
              <a:srgbClr val="FFFFFF"/>
            </a:solidFill>
          </p:spPr>
          <p:txBody>
            <a:bodyPr/>
            <a:lstStyle/>
            <a:p>
              <a:endParaRPr lang="en-US"/>
            </a:p>
          </p:txBody>
        </p:sp>
        <p:sp>
          <p:nvSpPr>
            <p:cNvPr id="14" name="TextBox 14"/>
            <p:cNvSpPr txBox="1"/>
            <p:nvPr/>
          </p:nvSpPr>
          <p:spPr>
            <a:xfrm>
              <a:off x="0" y="-9525"/>
              <a:ext cx="1062483" cy="1341045"/>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2599927" y="1667758"/>
            <a:ext cx="3581533" cy="4543997"/>
          </a:xfrm>
          <a:custGeom>
            <a:avLst/>
            <a:gdLst/>
            <a:ahLst/>
            <a:cxnLst/>
            <a:rect l="l" t="t" r="r" b="b"/>
            <a:pathLst>
              <a:path w="3581533" h="4543997">
                <a:moveTo>
                  <a:pt x="0" y="0"/>
                </a:moveTo>
                <a:lnTo>
                  <a:pt x="3581533" y="0"/>
                </a:lnTo>
                <a:lnTo>
                  <a:pt x="3581533" y="4543997"/>
                </a:lnTo>
                <a:lnTo>
                  <a:pt x="0" y="4543997"/>
                </a:lnTo>
                <a:lnTo>
                  <a:pt x="0" y="0"/>
                </a:lnTo>
                <a:close/>
              </a:path>
            </a:pathLst>
          </a:custGeom>
          <a:blipFill>
            <a:blip r:embed="rId6"/>
            <a:stretch>
              <a:fillRect t="-16675"/>
            </a:stretch>
          </a:blipFill>
        </p:spPr>
        <p:txBody>
          <a:bodyPr/>
          <a:lstStyle/>
          <a:p>
            <a:endParaRPr lang="en-US"/>
          </a:p>
        </p:txBody>
      </p:sp>
      <p:sp>
        <p:nvSpPr>
          <p:cNvPr id="16" name="TextBox 16"/>
          <p:cNvSpPr txBox="1"/>
          <p:nvPr/>
        </p:nvSpPr>
        <p:spPr>
          <a:xfrm>
            <a:off x="945186" y="1250072"/>
            <a:ext cx="2050968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HIDDEN IN PLAIN SIGHT</a:t>
            </a:r>
          </a:p>
        </p:txBody>
      </p:sp>
      <p:sp>
        <p:nvSpPr>
          <p:cNvPr id="17" name="TextBox 17"/>
          <p:cNvSpPr txBox="1"/>
          <p:nvPr/>
        </p:nvSpPr>
        <p:spPr>
          <a:xfrm>
            <a:off x="2311594" y="4352173"/>
            <a:ext cx="9308327"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does the phrase ‘hidden in plain sight’ apply to groomers? </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190222"/>
            <a:ext cx="15008399"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Predators go unnoticed despite being </a:t>
            </a:r>
            <a:r>
              <a:rPr lang="en-US" sz="4249" b="1">
                <a:solidFill>
                  <a:srgbClr val="FF5757"/>
                </a:solidFill>
                <a:latin typeface="Roboto Bold"/>
                <a:ea typeface="Roboto Bold"/>
                <a:cs typeface="Roboto Bold"/>
                <a:sym typeface="Roboto Bold"/>
              </a:rPr>
              <a:t>visible</a:t>
            </a:r>
            <a:r>
              <a:rPr lang="en-US" sz="4249" b="1">
                <a:solidFill>
                  <a:srgbClr val="004F59"/>
                </a:solidFill>
                <a:latin typeface="Roboto Bold"/>
                <a:ea typeface="Roboto Bold"/>
                <a:cs typeface="Roboto Bold"/>
                <a:sym typeface="Roboto Bold"/>
              </a:rPr>
              <a:t>.</a:t>
            </a:r>
          </a:p>
        </p:txBody>
      </p:sp>
      <p:sp>
        <p:nvSpPr>
          <p:cNvPr id="5" name="TextBox 5"/>
          <p:cNvSpPr txBox="1"/>
          <p:nvPr/>
        </p:nvSpPr>
        <p:spPr>
          <a:xfrm>
            <a:off x="945186" y="1250072"/>
            <a:ext cx="11149083"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HIDDEN IN PLAIN SIGHT</a:t>
            </a:r>
          </a:p>
        </p:txBody>
      </p:sp>
      <p:grpSp>
        <p:nvGrpSpPr>
          <p:cNvPr id="6" name="Group 6"/>
          <p:cNvGrpSpPr/>
          <p:nvPr/>
        </p:nvGrpSpPr>
        <p:grpSpPr>
          <a:xfrm>
            <a:off x="1629079" y="2991853"/>
            <a:ext cx="6880311" cy="1150744"/>
            <a:chOff x="0" y="0"/>
            <a:chExt cx="1812098" cy="303077"/>
          </a:xfrm>
        </p:grpSpPr>
        <p:sp>
          <p:nvSpPr>
            <p:cNvPr id="7" name="Freeform 7"/>
            <p:cNvSpPr/>
            <p:nvPr/>
          </p:nvSpPr>
          <p:spPr>
            <a:xfrm>
              <a:off x="0" y="0"/>
              <a:ext cx="1812099" cy="303077"/>
            </a:xfrm>
            <a:custGeom>
              <a:avLst/>
              <a:gdLst/>
              <a:ahLst/>
              <a:cxnLst/>
              <a:rect l="l" t="t" r="r" b="b"/>
              <a:pathLst>
                <a:path w="1812099" h="303077">
                  <a:moveTo>
                    <a:pt x="0" y="0"/>
                  </a:moveTo>
                  <a:lnTo>
                    <a:pt x="1812099" y="0"/>
                  </a:lnTo>
                  <a:lnTo>
                    <a:pt x="1812099" y="303077"/>
                  </a:lnTo>
                  <a:lnTo>
                    <a:pt x="0" y="303077"/>
                  </a:lnTo>
                  <a:close/>
                </a:path>
              </a:pathLst>
            </a:custGeom>
            <a:solidFill>
              <a:srgbClr val="303030"/>
            </a:solidFill>
          </p:spPr>
          <p:txBody>
            <a:bodyPr/>
            <a:lstStyle/>
            <a:p>
              <a:endParaRPr lang="en-US"/>
            </a:p>
          </p:txBody>
        </p:sp>
        <p:sp>
          <p:nvSpPr>
            <p:cNvPr id="8" name="TextBox 8"/>
            <p:cNvSpPr txBox="1"/>
            <p:nvPr/>
          </p:nvSpPr>
          <p:spPr>
            <a:xfrm>
              <a:off x="0" y="-76200"/>
              <a:ext cx="1812098" cy="379277"/>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060322" y="3133848"/>
            <a:ext cx="6201266"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Groomers Go Unnoticed</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2">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2" name="Freeform 12"/>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190222"/>
            <a:ext cx="15008399"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Predators go unnoticed despite being visible.</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They can behave as a </a:t>
            </a:r>
            <a:r>
              <a:rPr lang="en-US" sz="4249" b="1">
                <a:solidFill>
                  <a:srgbClr val="FF5757"/>
                </a:solidFill>
                <a:latin typeface="Roboto Bold"/>
                <a:ea typeface="Roboto Bold"/>
                <a:cs typeface="Roboto Bold"/>
                <a:sym typeface="Roboto Bold"/>
              </a:rPr>
              <a:t>trusted adult </a:t>
            </a:r>
            <a:r>
              <a:rPr lang="en-US" sz="4249" b="1">
                <a:solidFill>
                  <a:srgbClr val="004F59"/>
                </a:solidFill>
                <a:latin typeface="Roboto Bold"/>
                <a:ea typeface="Roboto Bold"/>
                <a:cs typeface="Roboto Bold"/>
                <a:sym typeface="Roboto Bold"/>
              </a:rPr>
              <a:t>or friend.</a:t>
            </a:r>
          </a:p>
        </p:txBody>
      </p:sp>
      <p:sp>
        <p:nvSpPr>
          <p:cNvPr id="5" name="TextBox 5"/>
          <p:cNvSpPr txBox="1"/>
          <p:nvPr/>
        </p:nvSpPr>
        <p:spPr>
          <a:xfrm>
            <a:off x="945186" y="1250072"/>
            <a:ext cx="11149083"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HIDDEN IN PLAIN SIGHT</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2">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grpSp>
        <p:nvGrpSpPr>
          <p:cNvPr id="10" name="Group 10"/>
          <p:cNvGrpSpPr/>
          <p:nvPr/>
        </p:nvGrpSpPr>
        <p:grpSpPr>
          <a:xfrm>
            <a:off x="1629079" y="2991853"/>
            <a:ext cx="6880311" cy="1150744"/>
            <a:chOff x="0" y="0"/>
            <a:chExt cx="1812098" cy="303077"/>
          </a:xfrm>
        </p:grpSpPr>
        <p:sp>
          <p:nvSpPr>
            <p:cNvPr id="11" name="Freeform 11"/>
            <p:cNvSpPr/>
            <p:nvPr/>
          </p:nvSpPr>
          <p:spPr>
            <a:xfrm>
              <a:off x="0" y="0"/>
              <a:ext cx="1812099" cy="303077"/>
            </a:xfrm>
            <a:custGeom>
              <a:avLst/>
              <a:gdLst/>
              <a:ahLst/>
              <a:cxnLst/>
              <a:rect l="l" t="t" r="r" b="b"/>
              <a:pathLst>
                <a:path w="1812099" h="303077">
                  <a:moveTo>
                    <a:pt x="0" y="0"/>
                  </a:moveTo>
                  <a:lnTo>
                    <a:pt x="1812099" y="0"/>
                  </a:lnTo>
                  <a:lnTo>
                    <a:pt x="1812099" y="303077"/>
                  </a:lnTo>
                  <a:lnTo>
                    <a:pt x="0" y="303077"/>
                  </a:lnTo>
                  <a:close/>
                </a:path>
              </a:pathLst>
            </a:custGeom>
            <a:solidFill>
              <a:srgbClr val="303030"/>
            </a:solidFill>
          </p:spPr>
          <p:txBody>
            <a:bodyPr/>
            <a:lstStyle/>
            <a:p>
              <a:endParaRPr lang="en-US"/>
            </a:p>
          </p:txBody>
        </p:sp>
        <p:sp>
          <p:nvSpPr>
            <p:cNvPr id="12" name="TextBox 12"/>
            <p:cNvSpPr txBox="1"/>
            <p:nvPr/>
          </p:nvSpPr>
          <p:spPr>
            <a:xfrm>
              <a:off x="0" y="-76200"/>
              <a:ext cx="1812098" cy="37927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2060322" y="3133848"/>
            <a:ext cx="6201266"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Groomers Go Unnoticed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190222"/>
            <a:ext cx="15724433"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Predators go unnoticed despite being visible.</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can behave as a trusted adult or friend.</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The targeted young person usually </a:t>
            </a:r>
            <a:r>
              <a:rPr lang="en-US" sz="4249" b="1">
                <a:solidFill>
                  <a:srgbClr val="FF5757"/>
                </a:solidFill>
                <a:latin typeface="Roboto Bold"/>
                <a:ea typeface="Roboto Bold"/>
                <a:cs typeface="Roboto Bold"/>
                <a:sym typeface="Roboto Bold"/>
              </a:rPr>
              <a:t>knows the predator</a:t>
            </a:r>
            <a:r>
              <a:rPr lang="en-US" sz="4249" b="1">
                <a:solidFill>
                  <a:srgbClr val="004F59"/>
                </a:solidFill>
                <a:latin typeface="Roboto Bold"/>
                <a:ea typeface="Roboto Bold"/>
                <a:cs typeface="Roboto Bold"/>
                <a:sym typeface="Roboto Bold"/>
              </a:rPr>
              <a:t>. </a:t>
            </a:r>
          </a:p>
        </p:txBody>
      </p:sp>
      <p:sp>
        <p:nvSpPr>
          <p:cNvPr id="5" name="TextBox 5"/>
          <p:cNvSpPr txBox="1"/>
          <p:nvPr/>
        </p:nvSpPr>
        <p:spPr>
          <a:xfrm>
            <a:off x="945186" y="1250072"/>
            <a:ext cx="11149083"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HIDDEN IN PLAIN SIGHT</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2">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grpSp>
        <p:nvGrpSpPr>
          <p:cNvPr id="10" name="Group 10"/>
          <p:cNvGrpSpPr/>
          <p:nvPr/>
        </p:nvGrpSpPr>
        <p:grpSpPr>
          <a:xfrm>
            <a:off x="1629079" y="2991853"/>
            <a:ext cx="6880311" cy="1150744"/>
            <a:chOff x="0" y="0"/>
            <a:chExt cx="1812098" cy="303077"/>
          </a:xfrm>
        </p:grpSpPr>
        <p:sp>
          <p:nvSpPr>
            <p:cNvPr id="11" name="Freeform 11"/>
            <p:cNvSpPr/>
            <p:nvPr/>
          </p:nvSpPr>
          <p:spPr>
            <a:xfrm>
              <a:off x="0" y="0"/>
              <a:ext cx="1812099" cy="303077"/>
            </a:xfrm>
            <a:custGeom>
              <a:avLst/>
              <a:gdLst/>
              <a:ahLst/>
              <a:cxnLst/>
              <a:rect l="l" t="t" r="r" b="b"/>
              <a:pathLst>
                <a:path w="1812099" h="303077">
                  <a:moveTo>
                    <a:pt x="0" y="0"/>
                  </a:moveTo>
                  <a:lnTo>
                    <a:pt x="1812099" y="0"/>
                  </a:lnTo>
                  <a:lnTo>
                    <a:pt x="1812099" y="303077"/>
                  </a:lnTo>
                  <a:lnTo>
                    <a:pt x="0" y="303077"/>
                  </a:lnTo>
                  <a:close/>
                </a:path>
              </a:pathLst>
            </a:custGeom>
            <a:solidFill>
              <a:srgbClr val="303030"/>
            </a:solidFill>
          </p:spPr>
          <p:txBody>
            <a:bodyPr/>
            <a:lstStyle/>
            <a:p>
              <a:endParaRPr lang="en-US"/>
            </a:p>
          </p:txBody>
        </p:sp>
        <p:sp>
          <p:nvSpPr>
            <p:cNvPr id="12" name="TextBox 12"/>
            <p:cNvSpPr txBox="1"/>
            <p:nvPr/>
          </p:nvSpPr>
          <p:spPr>
            <a:xfrm>
              <a:off x="0" y="-76200"/>
              <a:ext cx="1812098" cy="37927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2060322" y="3133848"/>
            <a:ext cx="6201266"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Groomers Go Unnoticed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336520" y="4248035"/>
            <a:ext cx="11003777" cy="3849759"/>
            <a:chOff x="0" y="0"/>
            <a:chExt cx="3020234" cy="1056653"/>
          </a:xfrm>
        </p:grpSpPr>
        <p:sp>
          <p:nvSpPr>
            <p:cNvPr id="5" name="Freeform 5"/>
            <p:cNvSpPr/>
            <p:nvPr/>
          </p:nvSpPr>
          <p:spPr>
            <a:xfrm>
              <a:off x="0" y="0"/>
              <a:ext cx="3020234" cy="1056653"/>
            </a:xfrm>
            <a:custGeom>
              <a:avLst/>
              <a:gdLst/>
              <a:ahLst/>
              <a:cxnLst/>
              <a:rect l="l" t="t" r="r" b="b"/>
              <a:pathLst>
                <a:path w="3020234" h="1056653">
                  <a:moveTo>
                    <a:pt x="0" y="0"/>
                  </a:moveTo>
                  <a:lnTo>
                    <a:pt x="3020234" y="0"/>
                  </a:lnTo>
                  <a:lnTo>
                    <a:pt x="3020234" y="1056653"/>
                  </a:lnTo>
                  <a:lnTo>
                    <a:pt x="0" y="1056653"/>
                  </a:lnTo>
                  <a:close/>
                </a:path>
              </a:pathLst>
            </a:custGeom>
            <a:solidFill>
              <a:srgbClr val="FFFFFF"/>
            </a:solidFill>
          </p:spPr>
          <p:txBody>
            <a:bodyPr/>
            <a:lstStyle/>
            <a:p>
              <a:endParaRPr lang="en-US"/>
            </a:p>
          </p:txBody>
        </p:sp>
        <p:sp>
          <p:nvSpPr>
            <p:cNvPr id="6" name="TextBox 6"/>
            <p:cNvSpPr txBox="1"/>
            <p:nvPr/>
          </p:nvSpPr>
          <p:spPr>
            <a:xfrm>
              <a:off x="0" y="-76200"/>
              <a:ext cx="3020234" cy="113285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6272"/>
                </a:solidFill>
                <a:latin typeface="Roboto"/>
                <a:ea typeface="Roboto"/>
                <a:cs typeface="Roboto"/>
                <a:sym typeface="Roboto"/>
              </a:rPr>
              <a:t>serves as a </a:t>
            </a:r>
          </a:p>
          <a:p>
            <a:pPr algn="ctr">
              <a:lnSpc>
                <a:spcPts val="5879"/>
              </a:lnSpc>
            </a:pPr>
            <a:r>
              <a:rPr lang="en-US" sz="4199">
                <a:solidFill>
                  <a:srgbClr val="006272"/>
                </a:solidFill>
                <a:latin typeface="Roboto"/>
                <a:ea typeface="Roboto"/>
                <a:cs typeface="Roboto"/>
                <a:sym typeface="Roboto"/>
              </a:rPr>
              <a:t>powerful defense against </a:t>
            </a:r>
          </a:p>
          <a:p>
            <a:pPr algn="ctr">
              <a:lnSpc>
                <a:spcPts val="5879"/>
              </a:lnSpc>
            </a:pPr>
            <a:r>
              <a:rPr lang="en-US" sz="4199">
                <a:solidFill>
                  <a:srgbClr val="006272"/>
                </a:solidFill>
                <a:latin typeface="Roboto"/>
                <a:ea typeface="Roboto"/>
                <a:cs typeface="Roboto"/>
                <a:sym typeface="Roboto"/>
              </a:rPr>
              <a:t>sexual predators. </a:t>
            </a:r>
          </a:p>
        </p:txBody>
      </p:sp>
      <p:sp>
        <p:nvSpPr>
          <p:cNvPr id="8" name="TextBox 8"/>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9" name="TextBox 9"/>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3</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2" name="Freeform 12"/>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190222"/>
            <a:ext cx="15008399" cy="33750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Predators go unnoticed despite being visible.</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can behave as a trusted adult or friend.</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 targeted young person usually knows the predator.</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The predator often earns the </a:t>
            </a:r>
            <a:r>
              <a:rPr lang="en-US" sz="4249" b="1">
                <a:solidFill>
                  <a:srgbClr val="FF5757"/>
                </a:solidFill>
                <a:latin typeface="Roboto Bold"/>
                <a:ea typeface="Roboto Bold"/>
                <a:cs typeface="Roboto Bold"/>
                <a:sym typeface="Roboto Bold"/>
              </a:rPr>
              <a:t>parent’s trust</a:t>
            </a:r>
            <a:r>
              <a:rPr lang="en-US" sz="4249" b="1">
                <a:solidFill>
                  <a:srgbClr val="004F59"/>
                </a:solidFill>
                <a:latin typeface="Roboto Bold"/>
                <a:ea typeface="Roboto Bold"/>
                <a:cs typeface="Roboto Bold"/>
                <a:sym typeface="Roboto Bold"/>
              </a:rPr>
              <a:t>.</a:t>
            </a:r>
          </a:p>
        </p:txBody>
      </p:sp>
      <p:sp>
        <p:nvSpPr>
          <p:cNvPr id="5" name="TextBox 5"/>
          <p:cNvSpPr txBox="1"/>
          <p:nvPr/>
        </p:nvSpPr>
        <p:spPr>
          <a:xfrm>
            <a:off x="945186" y="1250072"/>
            <a:ext cx="11149083"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HIDDEN IN PLAIN SIGHT</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2">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grpSp>
        <p:nvGrpSpPr>
          <p:cNvPr id="10" name="Group 10"/>
          <p:cNvGrpSpPr/>
          <p:nvPr/>
        </p:nvGrpSpPr>
        <p:grpSpPr>
          <a:xfrm>
            <a:off x="1629079" y="2991853"/>
            <a:ext cx="6880311" cy="1150744"/>
            <a:chOff x="0" y="0"/>
            <a:chExt cx="1812098" cy="303077"/>
          </a:xfrm>
        </p:grpSpPr>
        <p:sp>
          <p:nvSpPr>
            <p:cNvPr id="11" name="Freeform 11"/>
            <p:cNvSpPr/>
            <p:nvPr/>
          </p:nvSpPr>
          <p:spPr>
            <a:xfrm>
              <a:off x="0" y="0"/>
              <a:ext cx="1812099" cy="303077"/>
            </a:xfrm>
            <a:custGeom>
              <a:avLst/>
              <a:gdLst/>
              <a:ahLst/>
              <a:cxnLst/>
              <a:rect l="l" t="t" r="r" b="b"/>
              <a:pathLst>
                <a:path w="1812099" h="303077">
                  <a:moveTo>
                    <a:pt x="0" y="0"/>
                  </a:moveTo>
                  <a:lnTo>
                    <a:pt x="1812099" y="0"/>
                  </a:lnTo>
                  <a:lnTo>
                    <a:pt x="1812099" y="303077"/>
                  </a:lnTo>
                  <a:lnTo>
                    <a:pt x="0" y="303077"/>
                  </a:lnTo>
                  <a:close/>
                </a:path>
              </a:pathLst>
            </a:custGeom>
            <a:solidFill>
              <a:srgbClr val="303030"/>
            </a:solidFill>
          </p:spPr>
          <p:txBody>
            <a:bodyPr/>
            <a:lstStyle/>
            <a:p>
              <a:endParaRPr lang="en-US"/>
            </a:p>
          </p:txBody>
        </p:sp>
        <p:sp>
          <p:nvSpPr>
            <p:cNvPr id="12" name="TextBox 12"/>
            <p:cNvSpPr txBox="1"/>
            <p:nvPr/>
          </p:nvSpPr>
          <p:spPr>
            <a:xfrm>
              <a:off x="0" y="-76200"/>
              <a:ext cx="1812098" cy="37927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2060322" y="3133848"/>
            <a:ext cx="6201266"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Groomers Go Unnoticed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190222"/>
            <a:ext cx="15008399" cy="4232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Predators go unnoticed despite being visible.</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can behave as a trusted adult or friend.</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 targeted young person usually knows the predator. </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 predator often earns the parent’s trust.</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They can </a:t>
            </a:r>
            <a:r>
              <a:rPr lang="en-US" sz="4249" b="1">
                <a:solidFill>
                  <a:srgbClr val="FF5757"/>
                </a:solidFill>
                <a:latin typeface="Roboto Bold"/>
                <a:ea typeface="Roboto Bold"/>
                <a:cs typeface="Roboto Bold"/>
                <a:sym typeface="Roboto Bold"/>
              </a:rPr>
              <a:t>fool </a:t>
            </a:r>
            <a:r>
              <a:rPr lang="en-US" sz="4249" b="1">
                <a:solidFill>
                  <a:srgbClr val="004F59"/>
                </a:solidFill>
                <a:latin typeface="Roboto Bold"/>
                <a:ea typeface="Roboto Bold"/>
                <a:cs typeface="Roboto Bold"/>
                <a:sym typeface="Roboto Bold"/>
              </a:rPr>
              <a:t>an entire </a:t>
            </a:r>
            <a:r>
              <a:rPr lang="en-US" sz="4249" b="1">
                <a:solidFill>
                  <a:srgbClr val="FF5757"/>
                </a:solidFill>
                <a:latin typeface="Roboto Bold"/>
                <a:ea typeface="Roboto Bold"/>
                <a:cs typeface="Roboto Bold"/>
                <a:sym typeface="Roboto Bold"/>
              </a:rPr>
              <a:t>community</a:t>
            </a:r>
            <a:r>
              <a:rPr lang="en-US" sz="4249" b="1">
                <a:solidFill>
                  <a:srgbClr val="004F59"/>
                </a:solidFill>
                <a:latin typeface="Roboto Bold"/>
                <a:ea typeface="Roboto Bold"/>
                <a:cs typeface="Roboto Bold"/>
                <a:sym typeface="Roboto Bold"/>
              </a:rPr>
              <a:t>.</a:t>
            </a:r>
          </a:p>
        </p:txBody>
      </p:sp>
      <p:sp>
        <p:nvSpPr>
          <p:cNvPr id="5" name="TextBox 5"/>
          <p:cNvSpPr txBox="1"/>
          <p:nvPr/>
        </p:nvSpPr>
        <p:spPr>
          <a:xfrm>
            <a:off x="945186" y="1250072"/>
            <a:ext cx="11149083"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HIDDEN IN PLAIN SIGHT</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2">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grpSp>
        <p:nvGrpSpPr>
          <p:cNvPr id="10" name="Group 10"/>
          <p:cNvGrpSpPr/>
          <p:nvPr/>
        </p:nvGrpSpPr>
        <p:grpSpPr>
          <a:xfrm>
            <a:off x="1629079" y="2991853"/>
            <a:ext cx="6880311" cy="1150744"/>
            <a:chOff x="0" y="0"/>
            <a:chExt cx="1812098" cy="303077"/>
          </a:xfrm>
        </p:grpSpPr>
        <p:sp>
          <p:nvSpPr>
            <p:cNvPr id="11" name="Freeform 11"/>
            <p:cNvSpPr/>
            <p:nvPr/>
          </p:nvSpPr>
          <p:spPr>
            <a:xfrm>
              <a:off x="0" y="0"/>
              <a:ext cx="1812099" cy="303077"/>
            </a:xfrm>
            <a:custGeom>
              <a:avLst/>
              <a:gdLst/>
              <a:ahLst/>
              <a:cxnLst/>
              <a:rect l="l" t="t" r="r" b="b"/>
              <a:pathLst>
                <a:path w="1812099" h="303077">
                  <a:moveTo>
                    <a:pt x="0" y="0"/>
                  </a:moveTo>
                  <a:lnTo>
                    <a:pt x="1812099" y="0"/>
                  </a:lnTo>
                  <a:lnTo>
                    <a:pt x="1812099" y="303077"/>
                  </a:lnTo>
                  <a:lnTo>
                    <a:pt x="0" y="303077"/>
                  </a:lnTo>
                  <a:close/>
                </a:path>
              </a:pathLst>
            </a:custGeom>
            <a:solidFill>
              <a:srgbClr val="303030"/>
            </a:solidFill>
          </p:spPr>
          <p:txBody>
            <a:bodyPr/>
            <a:lstStyle/>
            <a:p>
              <a:endParaRPr lang="en-US"/>
            </a:p>
          </p:txBody>
        </p:sp>
        <p:sp>
          <p:nvSpPr>
            <p:cNvPr id="12" name="TextBox 12"/>
            <p:cNvSpPr txBox="1"/>
            <p:nvPr/>
          </p:nvSpPr>
          <p:spPr>
            <a:xfrm>
              <a:off x="0" y="-76200"/>
              <a:ext cx="1812098" cy="37927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2060322" y="3133848"/>
            <a:ext cx="6201266"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Groomers Go Unnoticed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951755" y="4680036"/>
            <a:ext cx="11463609" cy="1973625"/>
            <a:chOff x="0" y="0"/>
            <a:chExt cx="3019222" cy="519802"/>
          </a:xfrm>
        </p:grpSpPr>
        <p:sp>
          <p:nvSpPr>
            <p:cNvPr id="5" name="Freeform 5"/>
            <p:cNvSpPr/>
            <p:nvPr/>
          </p:nvSpPr>
          <p:spPr>
            <a:xfrm>
              <a:off x="0" y="0"/>
              <a:ext cx="3019222" cy="519802"/>
            </a:xfrm>
            <a:custGeom>
              <a:avLst/>
              <a:gdLst/>
              <a:ahLst/>
              <a:cxnLst/>
              <a:rect l="l" t="t" r="r" b="b"/>
              <a:pathLst>
                <a:path w="3019222" h="519802">
                  <a:moveTo>
                    <a:pt x="0" y="0"/>
                  </a:moveTo>
                  <a:lnTo>
                    <a:pt x="3019222" y="0"/>
                  </a:lnTo>
                  <a:lnTo>
                    <a:pt x="3019222" y="519802"/>
                  </a:lnTo>
                  <a:lnTo>
                    <a:pt x="0" y="519802"/>
                  </a:lnTo>
                  <a:close/>
                </a:path>
              </a:pathLst>
            </a:custGeom>
            <a:solidFill>
              <a:srgbClr val="303030"/>
            </a:solidFill>
          </p:spPr>
          <p:txBody>
            <a:bodyPr/>
            <a:lstStyle/>
            <a:p>
              <a:endParaRPr lang="en-US"/>
            </a:p>
          </p:txBody>
        </p:sp>
        <p:sp>
          <p:nvSpPr>
            <p:cNvPr id="6" name="TextBox 6"/>
            <p:cNvSpPr txBox="1"/>
            <p:nvPr/>
          </p:nvSpPr>
          <p:spPr>
            <a:xfrm>
              <a:off x="0" y="-9525"/>
              <a:ext cx="3019222" cy="52932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398171" y="4838099"/>
            <a:ext cx="10829741"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 two words, name the types of people who can be a sexual groomer.</a:t>
            </a:r>
          </a:p>
        </p:txBody>
      </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3"/>
            <a:stretch>
              <a:fillRect l="-24906" r="-1769"/>
            </a:stretch>
          </a:blipFill>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29079" y="2991853"/>
            <a:ext cx="5137962" cy="1150744"/>
            <a:chOff x="0" y="0"/>
            <a:chExt cx="1353208" cy="303077"/>
          </a:xfrm>
        </p:grpSpPr>
        <p:sp>
          <p:nvSpPr>
            <p:cNvPr id="5" name="Freeform 5"/>
            <p:cNvSpPr/>
            <p:nvPr/>
          </p:nvSpPr>
          <p:spPr>
            <a:xfrm>
              <a:off x="0" y="0"/>
              <a:ext cx="1353208" cy="303077"/>
            </a:xfrm>
            <a:custGeom>
              <a:avLst/>
              <a:gdLst/>
              <a:ahLst/>
              <a:cxnLst/>
              <a:rect l="l" t="t" r="r" b="b"/>
              <a:pathLst>
                <a:path w="1353208" h="303077">
                  <a:moveTo>
                    <a:pt x="0" y="0"/>
                  </a:moveTo>
                  <a:lnTo>
                    <a:pt x="1353208" y="0"/>
                  </a:lnTo>
                  <a:lnTo>
                    <a:pt x="1353208" y="303077"/>
                  </a:lnTo>
                  <a:lnTo>
                    <a:pt x="0" y="303077"/>
                  </a:lnTo>
                  <a:close/>
                </a:path>
              </a:pathLst>
            </a:custGeom>
            <a:solidFill>
              <a:srgbClr val="303030"/>
            </a:solidFill>
          </p:spPr>
          <p:txBody>
            <a:bodyPr/>
            <a:lstStyle/>
            <a:p>
              <a:endParaRPr lang="en-US"/>
            </a:p>
          </p:txBody>
        </p:sp>
        <p:sp>
          <p:nvSpPr>
            <p:cNvPr id="6" name="TextBox 6"/>
            <p:cNvSpPr txBox="1"/>
            <p:nvPr/>
          </p:nvSpPr>
          <p:spPr>
            <a:xfrm>
              <a:off x="0" y="-76200"/>
              <a:ext cx="1353208" cy="37927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060322" y="3133848"/>
            <a:ext cx="470672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Family Members</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229500" y="4266422"/>
            <a:ext cx="15008399" cy="2235363"/>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Parent, Foster Parent, Stepparent</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Aunt, Uncle, Grandparent, Sibling</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Stepfamily Member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266422"/>
            <a:ext cx="5711892" cy="2987825"/>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Teacher</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Coach</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Counselor</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Tutor</a:t>
            </a:r>
          </a:p>
        </p:txBody>
      </p:sp>
      <p:grpSp>
        <p:nvGrpSpPr>
          <p:cNvPr id="5" name="Group 5"/>
          <p:cNvGrpSpPr/>
          <p:nvPr/>
        </p:nvGrpSpPr>
        <p:grpSpPr>
          <a:xfrm>
            <a:off x="1629079" y="2991853"/>
            <a:ext cx="5137962" cy="1150744"/>
            <a:chOff x="0" y="0"/>
            <a:chExt cx="1353208" cy="303077"/>
          </a:xfrm>
        </p:grpSpPr>
        <p:sp>
          <p:nvSpPr>
            <p:cNvPr id="6" name="Freeform 6"/>
            <p:cNvSpPr/>
            <p:nvPr/>
          </p:nvSpPr>
          <p:spPr>
            <a:xfrm>
              <a:off x="0" y="0"/>
              <a:ext cx="1353208" cy="303077"/>
            </a:xfrm>
            <a:custGeom>
              <a:avLst/>
              <a:gdLst/>
              <a:ahLst/>
              <a:cxnLst/>
              <a:rect l="l" t="t" r="r" b="b"/>
              <a:pathLst>
                <a:path w="1353208" h="303077">
                  <a:moveTo>
                    <a:pt x="0" y="0"/>
                  </a:moveTo>
                  <a:lnTo>
                    <a:pt x="1353208" y="0"/>
                  </a:lnTo>
                  <a:lnTo>
                    <a:pt x="1353208" y="303077"/>
                  </a:lnTo>
                  <a:lnTo>
                    <a:pt x="0" y="303077"/>
                  </a:lnTo>
                  <a:close/>
                </a:path>
              </a:pathLst>
            </a:custGeom>
            <a:solidFill>
              <a:srgbClr val="303030"/>
            </a:solidFill>
          </p:spPr>
          <p:txBody>
            <a:bodyPr/>
            <a:lstStyle/>
            <a:p>
              <a:endParaRPr lang="en-US"/>
            </a:p>
          </p:txBody>
        </p:sp>
        <p:sp>
          <p:nvSpPr>
            <p:cNvPr id="7" name="TextBox 7"/>
            <p:cNvSpPr txBox="1"/>
            <p:nvPr/>
          </p:nvSpPr>
          <p:spPr>
            <a:xfrm>
              <a:off x="0" y="-76200"/>
              <a:ext cx="1353208" cy="379277"/>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60322" y="3133848"/>
            <a:ext cx="470672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Authority Figures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266422"/>
            <a:ext cx="5711892" cy="2987825"/>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Teacher</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Coach</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Counselor</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Tutor</a:t>
            </a:r>
          </a:p>
        </p:txBody>
      </p:sp>
      <p:grpSp>
        <p:nvGrpSpPr>
          <p:cNvPr id="5" name="Group 5"/>
          <p:cNvGrpSpPr/>
          <p:nvPr/>
        </p:nvGrpSpPr>
        <p:grpSpPr>
          <a:xfrm>
            <a:off x="1629079" y="2991853"/>
            <a:ext cx="5137962" cy="1150744"/>
            <a:chOff x="0" y="0"/>
            <a:chExt cx="1353208" cy="303077"/>
          </a:xfrm>
        </p:grpSpPr>
        <p:sp>
          <p:nvSpPr>
            <p:cNvPr id="6" name="Freeform 6"/>
            <p:cNvSpPr/>
            <p:nvPr/>
          </p:nvSpPr>
          <p:spPr>
            <a:xfrm>
              <a:off x="0" y="0"/>
              <a:ext cx="1353208" cy="303077"/>
            </a:xfrm>
            <a:custGeom>
              <a:avLst/>
              <a:gdLst/>
              <a:ahLst/>
              <a:cxnLst/>
              <a:rect l="l" t="t" r="r" b="b"/>
              <a:pathLst>
                <a:path w="1353208" h="303077">
                  <a:moveTo>
                    <a:pt x="0" y="0"/>
                  </a:moveTo>
                  <a:lnTo>
                    <a:pt x="1353208" y="0"/>
                  </a:lnTo>
                  <a:lnTo>
                    <a:pt x="1353208" y="303077"/>
                  </a:lnTo>
                  <a:lnTo>
                    <a:pt x="0" y="303077"/>
                  </a:lnTo>
                  <a:close/>
                </a:path>
              </a:pathLst>
            </a:custGeom>
            <a:solidFill>
              <a:srgbClr val="303030"/>
            </a:solidFill>
          </p:spPr>
          <p:txBody>
            <a:bodyPr/>
            <a:lstStyle/>
            <a:p>
              <a:endParaRPr lang="en-US"/>
            </a:p>
          </p:txBody>
        </p:sp>
        <p:sp>
          <p:nvSpPr>
            <p:cNvPr id="7" name="TextBox 7"/>
            <p:cNvSpPr txBox="1"/>
            <p:nvPr/>
          </p:nvSpPr>
          <p:spPr>
            <a:xfrm>
              <a:off x="0" y="-76200"/>
              <a:ext cx="1353208" cy="379277"/>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6134545" y="4266422"/>
            <a:ext cx="6344389" cy="2987825"/>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Spiritual Leader</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Employer</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Police Officer</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Doctor / Dentist</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2060322" y="3133848"/>
            <a:ext cx="470672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Authority Figures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266422"/>
            <a:ext cx="7478109" cy="3740337"/>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Romantic Partner</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Friend</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Peer</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Neighbor</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Acquaintance</a:t>
            </a:r>
          </a:p>
        </p:txBody>
      </p:sp>
      <p:grpSp>
        <p:nvGrpSpPr>
          <p:cNvPr id="5" name="Group 5"/>
          <p:cNvGrpSpPr/>
          <p:nvPr/>
        </p:nvGrpSpPr>
        <p:grpSpPr>
          <a:xfrm>
            <a:off x="1629079" y="2991853"/>
            <a:ext cx="7381535" cy="1150744"/>
            <a:chOff x="0" y="0"/>
            <a:chExt cx="1944108" cy="303077"/>
          </a:xfrm>
        </p:grpSpPr>
        <p:sp>
          <p:nvSpPr>
            <p:cNvPr id="6" name="Freeform 6"/>
            <p:cNvSpPr/>
            <p:nvPr/>
          </p:nvSpPr>
          <p:spPr>
            <a:xfrm>
              <a:off x="0" y="0"/>
              <a:ext cx="1944108" cy="303077"/>
            </a:xfrm>
            <a:custGeom>
              <a:avLst/>
              <a:gdLst/>
              <a:ahLst/>
              <a:cxnLst/>
              <a:rect l="l" t="t" r="r" b="b"/>
              <a:pathLst>
                <a:path w="1944108" h="303077">
                  <a:moveTo>
                    <a:pt x="0" y="0"/>
                  </a:moveTo>
                  <a:lnTo>
                    <a:pt x="1944108" y="0"/>
                  </a:lnTo>
                  <a:lnTo>
                    <a:pt x="1944108" y="303077"/>
                  </a:lnTo>
                  <a:lnTo>
                    <a:pt x="0" y="303077"/>
                  </a:lnTo>
                  <a:close/>
                </a:path>
              </a:pathLst>
            </a:custGeom>
            <a:solidFill>
              <a:srgbClr val="303030"/>
            </a:solidFill>
          </p:spPr>
          <p:txBody>
            <a:bodyPr/>
            <a:lstStyle/>
            <a:p>
              <a:endParaRPr lang="en-US"/>
            </a:p>
          </p:txBody>
        </p:sp>
        <p:sp>
          <p:nvSpPr>
            <p:cNvPr id="7" name="TextBox 7"/>
            <p:cNvSpPr txBox="1"/>
            <p:nvPr/>
          </p:nvSpPr>
          <p:spPr>
            <a:xfrm>
              <a:off x="0" y="-76200"/>
              <a:ext cx="1944108" cy="379277"/>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60322" y="3133848"/>
            <a:ext cx="7511186"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Established Relationships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266422"/>
            <a:ext cx="7478109" cy="1482800"/>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Online Connection</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Someone Unknown</a:t>
            </a:r>
          </a:p>
        </p:txBody>
      </p:sp>
      <p:grpSp>
        <p:nvGrpSpPr>
          <p:cNvPr id="5" name="Group 5"/>
          <p:cNvGrpSpPr/>
          <p:nvPr/>
        </p:nvGrpSpPr>
        <p:grpSpPr>
          <a:xfrm>
            <a:off x="1629079" y="2991853"/>
            <a:ext cx="3168869" cy="1150744"/>
            <a:chOff x="0" y="0"/>
            <a:chExt cx="834599" cy="303077"/>
          </a:xfrm>
        </p:grpSpPr>
        <p:sp>
          <p:nvSpPr>
            <p:cNvPr id="6" name="Freeform 6"/>
            <p:cNvSpPr/>
            <p:nvPr/>
          </p:nvSpPr>
          <p:spPr>
            <a:xfrm>
              <a:off x="0" y="0"/>
              <a:ext cx="834599" cy="303077"/>
            </a:xfrm>
            <a:custGeom>
              <a:avLst/>
              <a:gdLst/>
              <a:ahLst/>
              <a:cxnLst/>
              <a:rect l="l" t="t" r="r" b="b"/>
              <a:pathLst>
                <a:path w="834599" h="303077">
                  <a:moveTo>
                    <a:pt x="0" y="0"/>
                  </a:moveTo>
                  <a:lnTo>
                    <a:pt x="834599" y="0"/>
                  </a:lnTo>
                  <a:lnTo>
                    <a:pt x="834599" y="303077"/>
                  </a:lnTo>
                  <a:lnTo>
                    <a:pt x="0" y="303077"/>
                  </a:lnTo>
                  <a:close/>
                </a:path>
              </a:pathLst>
            </a:custGeom>
            <a:solidFill>
              <a:srgbClr val="303030"/>
            </a:solidFill>
          </p:spPr>
          <p:txBody>
            <a:bodyPr/>
            <a:lstStyle/>
            <a:p>
              <a:endParaRPr lang="en-US"/>
            </a:p>
          </p:txBody>
        </p:sp>
        <p:sp>
          <p:nvSpPr>
            <p:cNvPr id="7" name="TextBox 7"/>
            <p:cNvSpPr txBox="1"/>
            <p:nvPr/>
          </p:nvSpPr>
          <p:spPr>
            <a:xfrm>
              <a:off x="0" y="-76200"/>
              <a:ext cx="834599" cy="379277"/>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60322" y="3133848"/>
            <a:ext cx="2821164"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Stranger</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GROOMERS</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017780" y="4536816"/>
            <a:ext cx="14869911"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Someone met online whose true identity and intentions cannot be verified or confirmed. </a:t>
            </a:r>
          </a:p>
        </p:txBody>
      </p:sp>
      <p:grpSp>
        <p:nvGrpSpPr>
          <p:cNvPr id="7" name="Group 7"/>
          <p:cNvGrpSpPr/>
          <p:nvPr/>
        </p:nvGrpSpPr>
        <p:grpSpPr>
          <a:xfrm>
            <a:off x="1965967" y="3624926"/>
            <a:ext cx="8347555" cy="904943"/>
            <a:chOff x="0" y="0"/>
            <a:chExt cx="2198533" cy="238339"/>
          </a:xfrm>
        </p:grpSpPr>
        <p:sp>
          <p:nvSpPr>
            <p:cNvPr id="8" name="Freeform 8"/>
            <p:cNvSpPr/>
            <p:nvPr/>
          </p:nvSpPr>
          <p:spPr>
            <a:xfrm>
              <a:off x="0" y="0"/>
              <a:ext cx="2198533" cy="238339"/>
            </a:xfrm>
            <a:custGeom>
              <a:avLst/>
              <a:gdLst/>
              <a:ahLst/>
              <a:cxnLst/>
              <a:rect l="l" t="t" r="r" b="b"/>
              <a:pathLst>
                <a:path w="2198533" h="238339">
                  <a:moveTo>
                    <a:pt x="0" y="0"/>
                  </a:moveTo>
                  <a:lnTo>
                    <a:pt x="2198533" y="0"/>
                  </a:lnTo>
                  <a:lnTo>
                    <a:pt x="2198533"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198533"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288412" y="3529676"/>
            <a:ext cx="8430863"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‘VIRTUAL’ STRANGER</a:t>
            </a:r>
          </a:p>
        </p:txBody>
      </p:sp>
      <p:sp>
        <p:nvSpPr>
          <p:cNvPr id="11" name="TextBox 11"/>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31441" y="4891102"/>
            <a:ext cx="15270523" cy="1836228"/>
            <a:chOff x="0" y="0"/>
            <a:chExt cx="4021866" cy="483616"/>
          </a:xfrm>
        </p:grpSpPr>
        <p:sp>
          <p:nvSpPr>
            <p:cNvPr id="5" name="Freeform 5"/>
            <p:cNvSpPr/>
            <p:nvPr/>
          </p:nvSpPr>
          <p:spPr>
            <a:xfrm>
              <a:off x="0" y="0"/>
              <a:ext cx="4021866" cy="483616"/>
            </a:xfrm>
            <a:custGeom>
              <a:avLst/>
              <a:gdLst/>
              <a:ahLst/>
              <a:cxnLst/>
              <a:rect l="l" t="t" r="r" b="b"/>
              <a:pathLst>
                <a:path w="4021866" h="483616">
                  <a:moveTo>
                    <a:pt x="0" y="0"/>
                  </a:moveTo>
                  <a:lnTo>
                    <a:pt x="4021866" y="0"/>
                  </a:lnTo>
                  <a:lnTo>
                    <a:pt x="4021866" y="483616"/>
                  </a:lnTo>
                  <a:lnTo>
                    <a:pt x="0" y="483616"/>
                  </a:lnTo>
                  <a:close/>
                </a:path>
              </a:pathLst>
            </a:custGeom>
            <a:solidFill>
              <a:srgbClr val="303030"/>
            </a:solidFill>
          </p:spPr>
          <p:txBody>
            <a:bodyPr/>
            <a:lstStyle/>
            <a:p>
              <a:endParaRPr lang="en-US"/>
            </a:p>
          </p:txBody>
        </p:sp>
        <p:sp>
          <p:nvSpPr>
            <p:cNvPr id="6" name="TextBox 6"/>
            <p:cNvSpPr txBox="1"/>
            <p:nvPr/>
          </p:nvSpPr>
          <p:spPr>
            <a:xfrm>
              <a:off x="0" y="-9525"/>
              <a:ext cx="4021866" cy="49314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37535" y="4958501"/>
            <a:ext cx="15386302"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 of minors (ages 9 to 17) report connecting online with adults they don’t know in person?</a:t>
            </a:r>
          </a:p>
        </p:txBody>
      </p:sp>
      <p:sp>
        <p:nvSpPr>
          <p:cNvPr id="8" name="TextBox 8"/>
          <p:cNvSpPr txBox="1"/>
          <p:nvPr/>
        </p:nvSpPr>
        <p:spPr>
          <a:xfrm>
            <a:off x="5064299" y="9077203"/>
            <a:ext cx="7368296"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Thorn (2022, April). Online Grooming: Examining risky encounters amid everyday digital socialization, p. 14. </a:t>
            </a:r>
          </a:p>
        </p:txBody>
      </p:sp>
      <p:sp>
        <p:nvSpPr>
          <p:cNvPr id="9" name="TextBox 9"/>
          <p:cNvSpPr txBox="1"/>
          <p:nvPr/>
        </p:nvSpPr>
        <p:spPr>
          <a:xfrm>
            <a:off x="12294879" y="6880735"/>
            <a:ext cx="2951192" cy="422222"/>
          </a:xfrm>
          <a:prstGeom prst="rect">
            <a:avLst/>
          </a:prstGeom>
        </p:spPr>
        <p:txBody>
          <a:bodyPr lIns="0" tIns="0" rIns="0" bIns="0" rtlCol="0" anchor="t">
            <a:spAutoFit/>
          </a:bodyPr>
          <a:lstStyle/>
          <a:p>
            <a:pPr algn="ctr">
              <a:lnSpc>
                <a:spcPts val="3499"/>
              </a:lnSpc>
            </a:pPr>
            <a:r>
              <a:rPr lang="en-US" sz="2499">
                <a:solidFill>
                  <a:srgbClr val="004F59"/>
                </a:solidFill>
                <a:latin typeface="Roboto"/>
                <a:ea typeface="Roboto"/>
                <a:cs typeface="Roboto"/>
                <a:sym typeface="Roboto"/>
              </a:rPr>
              <a:t>n=1,200 minors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VIRTUAL STRANGER</a:t>
            </a:r>
          </a:p>
        </p:txBody>
      </p:sp>
      <p:sp>
        <p:nvSpPr>
          <p:cNvPr id="13" name="Freeform 13"/>
          <p:cNvSpPr/>
          <p:nvPr/>
        </p:nvSpPr>
        <p:spPr>
          <a:xfrm>
            <a:off x="15224325" y="952594"/>
            <a:ext cx="2785803" cy="3528933"/>
          </a:xfrm>
          <a:custGeom>
            <a:avLst/>
            <a:gdLst/>
            <a:ahLst/>
            <a:cxnLst/>
            <a:rect l="l" t="t" r="r" b="b"/>
            <a:pathLst>
              <a:path w="2785803" h="3528933">
                <a:moveTo>
                  <a:pt x="0" y="0"/>
                </a:moveTo>
                <a:lnTo>
                  <a:pt x="2785803" y="0"/>
                </a:lnTo>
                <a:lnTo>
                  <a:pt x="2785803" y="3528933"/>
                </a:lnTo>
                <a:lnTo>
                  <a:pt x="0" y="3528933"/>
                </a:lnTo>
                <a:lnTo>
                  <a:pt x="0" y="0"/>
                </a:lnTo>
                <a:close/>
              </a:path>
            </a:pathLst>
          </a:custGeom>
          <a:blipFill>
            <a:blip r:embed="rId3"/>
            <a:stretch>
              <a:fillRect l="-24906" r="-1769"/>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8183000" y="4740395"/>
            <a:ext cx="704345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6272"/>
                </a:solidFill>
                <a:latin typeface="Roboto"/>
                <a:ea typeface="Roboto"/>
                <a:cs typeface="Roboto"/>
                <a:sym typeface="Roboto"/>
              </a:rPr>
              <a:t>includes grooming, sextortion, pornography </a:t>
            </a:r>
          </a:p>
          <a:p>
            <a:pPr algn="ctr">
              <a:lnSpc>
                <a:spcPts val="5879"/>
              </a:lnSpc>
            </a:pPr>
            <a:r>
              <a:rPr lang="en-US" sz="4199">
                <a:solidFill>
                  <a:srgbClr val="006272"/>
                </a:solidFill>
                <a:latin typeface="Roboto"/>
                <a:ea typeface="Roboto"/>
                <a:cs typeface="Roboto"/>
                <a:sym typeface="Roboto"/>
              </a:rPr>
              <a:t>&amp; sex trafficking.</a:t>
            </a:r>
          </a:p>
        </p:txBody>
      </p:sp>
      <p:sp>
        <p:nvSpPr>
          <p:cNvPr id="8" name="TextBox 8"/>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9" name="TextBox 9"/>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2" name="Freeform 12"/>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35472" y="43363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5" name="Group 5"/>
          <p:cNvGrpSpPr/>
          <p:nvPr/>
        </p:nvGrpSpPr>
        <p:grpSpPr>
          <a:xfrm>
            <a:off x="1480713" y="4399153"/>
            <a:ext cx="8403293" cy="2035332"/>
            <a:chOff x="0" y="0"/>
            <a:chExt cx="2213213" cy="536054"/>
          </a:xfrm>
        </p:grpSpPr>
        <p:sp>
          <p:nvSpPr>
            <p:cNvPr id="6" name="Freeform 6"/>
            <p:cNvSpPr/>
            <p:nvPr/>
          </p:nvSpPr>
          <p:spPr>
            <a:xfrm>
              <a:off x="0" y="0"/>
              <a:ext cx="2213213" cy="536054"/>
            </a:xfrm>
            <a:custGeom>
              <a:avLst/>
              <a:gdLst/>
              <a:ahLst/>
              <a:cxnLst/>
              <a:rect l="l" t="t" r="r" b="b"/>
              <a:pathLst>
                <a:path w="2213213" h="536054">
                  <a:moveTo>
                    <a:pt x="0" y="0"/>
                  </a:moveTo>
                  <a:lnTo>
                    <a:pt x="2213213" y="0"/>
                  </a:lnTo>
                  <a:lnTo>
                    <a:pt x="2213213" y="536054"/>
                  </a:lnTo>
                  <a:lnTo>
                    <a:pt x="0" y="536054"/>
                  </a:lnTo>
                  <a:close/>
                </a:path>
              </a:pathLst>
            </a:custGeom>
            <a:solidFill>
              <a:srgbClr val="303030"/>
            </a:solidFill>
          </p:spPr>
          <p:txBody>
            <a:bodyPr/>
            <a:lstStyle/>
            <a:p>
              <a:endParaRPr lang="en-US"/>
            </a:p>
          </p:txBody>
        </p:sp>
        <p:sp>
          <p:nvSpPr>
            <p:cNvPr id="7" name="TextBox 7"/>
            <p:cNvSpPr txBox="1"/>
            <p:nvPr/>
          </p:nvSpPr>
          <p:spPr>
            <a:xfrm>
              <a:off x="0" y="-76200"/>
              <a:ext cx="2213213" cy="612254"/>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grpSp>
        <p:nvGrpSpPr>
          <p:cNvPr id="11" name="Group 11"/>
          <p:cNvGrpSpPr/>
          <p:nvPr/>
        </p:nvGrpSpPr>
        <p:grpSpPr>
          <a:xfrm>
            <a:off x="11622436" y="1185314"/>
            <a:ext cx="5722440" cy="3388420"/>
            <a:chOff x="0" y="0"/>
            <a:chExt cx="1507145" cy="892423"/>
          </a:xfrm>
        </p:grpSpPr>
        <p:sp>
          <p:nvSpPr>
            <p:cNvPr id="12" name="Freeform 12"/>
            <p:cNvSpPr/>
            <p:nvPr/>
          </p:nvSpPr>
          <p:spPr>
            <a:xfrm>
              <a:off x="0" y="0"/>
              <a:ext cx="1507145" cy="892423"/>
            </a:xfrm>
            <a:custGeom>
              <a:avLst/>
              <a:gdLst/>
              <a:ahLst/>
              <a:cxnLst/>
              <a:rect l="l" t="t" r="r" b="b"/>
              <a:pathLst>
                <a:path w="1507145" h="892423">
                  <a:moveTo>
                    <a:pt x="0" y="0"/>
                  </a:moveTo>
                  <a:lnTo>
                    <a:pt x="1507145" y="0"/>
                  </a:lnTo>
                  <a:lnTo>
                    <a:pt x="1507145" y="892423"/>
                  </a:lnTo>
                  <a:lnTo>
                    <a:pt x="0" y="892423"/>
                  </a:lnTo>
                  <a:close/>
                </a:path>
              </a:pathLst>
            </a:custGeom>
            <a:solidFill>
              <a:srgbClr val="FFFFFF"/>
            </a:solidFill>
          </p:spPr>
          <p:txBody>
            <a:bodyPr/>
            <a:lstStyle/>
            <a:p>
              <a:endParaRPr lang="en-US"/>
            </a:p>
          </p:txBody>
        </p:sp>
        <p:sp>
          <p:nvSpPr>
            <p:cNvPr id="13" name="TextBox 13"/>
            <p:cNvSpPr txBox="1"/>
            <p:nvPr/>
          </p:nvSpPr>
          <p:spPr>
            <a:xfrm>
              <a:off x="0" y="-9525"/>
              <a:ext cx="1507145" cy="901948"/>
            </a:xfrm>
            <a:prstGeom prst="rect">
              <a:avLst/>
            </a:prstGeom>
          </p:spPr>
          <p:txBody>
            <a:bodyPr lIns="50800" tIns="50800" rIns="50800" bIns="50800" rtlCol="0" anchor="ctr"/>
            <a:lstStyle/>
            <a:p>
              <a:pPr algn="ctr">
                <a:lnSpc>
                  <a:spcPts val="3074"/>
                </a:lnSpc>
              </a:pPr>
              <a:endParaRPr/>
            </a:p>
          </p:txBody>
        </p:sp>
      </p:grpSp>
      <p:sp>
        <p:nvSpPr>
          <p:cNvPr id="14" name="Freeform 14"/>
          <p:cNvSpPr/>
          <p:nvPr/>
        </p:nvSpPr>
        <p:spPr>
          <a:xfrm>
            <a:off x="11811707" y="1396592"/>
            <a:ext cx="5343899" cy="2965864"/>
          </a:xfrm>
          <a:custGeom>
            <a:avLst/>
            <a:gdLst/>
            <a:ahLst/>
            <a:cxnLst/>
            <a:rect l="l" t="t" r="r" b="b"/>
            <a:pathLst>
              <a:path w="5343899" h="2965864">
                <a:moveTo>
                  <a:pt x="0" y="0"/>
                </a:moveTo>
                <a:lnTo>
                  <a:pt x="5343899" y="0"/>
                </a:lnTo>
                <a:lnTo>
                  <a:pt x="5343899" y="2965864"/>
                </a:lnTo>
                <a:lnTo>
                  <a:pt x="0" y="2965864"/>
                </a:lnTo>
                <a:lnTo>
                  <a:pt x="0" y="0"/>
                </a:lnTo>
                <a:close/>
              </a:path>
            </a:pathLst>
          </a:custGeom>
          <a:blipFill>
            <a:blip r:embed="rId6"/>
            <a:stretch>
              <a:fillRect/>
            </a:stretch>
          </a:blipFill>
        </p:spPr>
        <p:txBody>
          <a:bodyPr/>
          <a:lstStyle/>
          <a:p>
            <a:endParaRPr lang="en-US"/>
          </a:p>
        </p:txBody>
      </p:sp>
      <p:sp>
        <p:nvSpPr>
          <p:cNvPr id="15" name="TextBox 15"/>
          <p:cNvSpPr txBox="1"/>
          <p:nvPr/>
        </p:nvSpPr>
        <p:spPr>
          <a:xfrm>
            <a:off x="1896828" y="4585637"/>
            <a:ext cx="9311840"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many teens and children interact with adults online?</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id="17" name="TextBox 17"/>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VIRTUAL STRANGER</a:t>
            </a:r>
          </a:p>
        </p:txBody>
      </p:sp>
      <p:sp>
        <p:nvSpPr>
          <p:cNvPr id="18" name="TextBox 1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266422"/>
            <a:ext cx="15480840" cy="1482676"/>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Survey: </a:t>
            </a:r>
            <a:r>
              <a:rPr lang="en-US" sz="4249" b="1">
                <a:solidFill>
                  <a:srgbClr val="FF5757"/>
                </a:solidFill>
                <a:latin typeface="Roboto Bold"/>
                <a:ea typeface="Roboto Bold"/>
                <a:cs typeface="Roboto Bold"/>
                <a:sym typeface="Roboto Bold"/>
              </a:rPr>
              <a:t>1-in-4 teens</a:t>
            </a:r>
            <a:r>
              <a:rPr lang="en-US" sz="4249" b="1">
                <a:solidFill>
                  <a:srgbClr val="004F59"/>
                </a:solidFill>
                <a:latin typeface="Roboto Bold"/>
                <a:ea typeface="Roboto Bold"/>
                <a:cs typeface="Roboto Bold"/>
                <a:sym typeface="Roboto Bold"/>
              </a:rPr>
              <a:t> (ages 13-17) interact online with someone they believe is age 30 or older.</a:t>
            </a:r>
          </a:p>
        </p:txBody>
      </p:sp>
      <p:grpSp>
        <p:nvGrpSpPr>
          <p:cNvPr id="5" name="Group 5"/>
          <p:cNvGrpSpPr/>
          <p:nvPr/>
        </p:nvGrpSpPr>
        <p:grpSpPr>
          <a:xfrm>
            <a:off x="1629079" y="2991853"/>
            <a:ext cx="5746591" cy="1150744"/>
            <a:chOff x="0" y="0"/>
            <a:chExt cx="1513505" cy="303077"/>
          </a:xfrm>
        </p:grpSpPr>
        <p:sp>
          <p:nvSpPr>
            <p:cNvPr id="6" name="Freeform 6"/>
            <p:cNvSpPr/>
            <p:nvPr/>
          </p:nvSpPr>
          <p:spPr>
            <a:xfrm>
              <a:off x="0" y="0"/>
              <a:ext cx="1513505" cy="303077"/>
            </a:xfrm>
            <a:custGeom>
              <a:avLst/>
              <a:gdLst/>
              <a:ahLst/>
              <a:cxnLst/>
              <a:rect l="l" t="t" r="r" b="b"/>
              <a:pathLst>
                <a:path w="1513505" h="303077">
                  <a:moveTo>
                    <a:pt x="0" y="0"/>
                  </a:moveTo>
                  <a:lnTo>
                    <a:pt x="1513505" y="0"/>
                  </a:lnTo>
                  <a:lnTo>
                    <a:pt x="1513505" y="303077"/>
                  </a:lnTo>
                  <a:lnTo>
                    <a:pt x="0" y="303077"/>
                  </a:lnTo>
                  <a:close/>
                </a:path>
              </a:pathLst>
            </a:custGeom>
            <a:solidFill>
              <a:srgbClr val="303030"/>
            </a:solidFill>
          </p:spPr>
          <p:txBody>
            <a:bodyPr/>
            <a:lstStyle/>
            <a:p>
              <a:endParaRPr lang="en-US"/>
            </a:p>
          </p:txBody>
        </p:sp>
        <p:sp>
          <p:nvSpPr>
            <p:cNvPr id="7" name="TextBox 7"/>
            <p:cNvSpPr txBox="1"/>
            <p:nvPr/>
          </p:nvSpPr>
          <p:spPr>
            <a:xfrm>
              <a:off x="0" y="-76200"/>
              <a:ext cx="1513505" cy="379277"/>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60322" y="3133848"/>
            <a:ext cx="538695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Adult Connections</a:t>
            </a:r>
          </a:p>
        </p:txBody>
      </p:sp>
      <p:sp>
        <p:nvSpPr>
          <p:cNvPr id="9" name="TextBox 9"/>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VIRTUAL STRANGER</a:t>
            </a:r>
          </a:p>
        </p:txBody>
      </p:sp>
      <p:sp>
        <p:nvSpPr>
          <p:cNvPr id="10" name="TextBox 10"/>
          <p:cNvSpPr txBox="1"/>
          <p:nvPr/>
        </p:nvSpPr>
        <p:spPr>
          <a:xfrm>
            <a:off x="7655584" y="3720358"/>
            <a:ext cx="3197056" cy="422222"/>
          </a:xfrm>
          <a:prstGeom prst="rect">
            <a:avLst/>
          </a:prstGeom>
        </p:spPr>
        <p:txBody>
          <a:bodyPr lIns="0" tIns="0" rIns="0" bIns="0" rtlCol="0" anchor="t">
            <a:spAutoFit/>
          </a:bodyPr>
          <a:lstStyle/>
          <a:p>
            <a:pPr algn="l">
              <a:lnSpc>
                <a:spcPts val="3499"/>
              </a:lnSpc>
            </a:pPr>
            <a:r>
              <a:rPr lang="en-US" sz="2499">
                <a:solidFill>
                  <a:srgbClr val="004F59"/>
                </a:solidFill>
                <a:latin typeface="Roboto"/>
                <a:ea typeface="Roboto"/>
                <a:cs typeface="Roboto"/>
                <a:sym typeface="Roboto"/>
              </a:rPr>
              <a:t>n=1,200 minors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id="12" name="TextBox 12"/>
          <p:cNvSpPr txBox="1"/>
          <p:nvPr/>
        </p:nvSpPr>
        <p:spPr>
          <a:xfrm>
            <a:off x="5064299" y="9077203"/>
            <a:ext cx="7368296"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Thorn (2022, April). Online Grooming: Examining risky encounters amid everyday digital socialization, p. 14. </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266422"/>
            <a:ext cx="15480840" cy="3521001"/>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Survey: 1-in-4 teens (ages 13-17) interact online with someone they believe is 30 or older.</a:t>
            </a:r>
          </a:p>
          <a:p>
            <a:pPr algn="l">
              <a:lnSpc>
                <a:spcPts val="4270"/>
              </a:lnSpc>
            </a:pPr>
            <a:endParaRPr lang="en-US" sz="4249" b="1">
              <a:solidFill>
                <a:srgbClr val="FFFFFF"/>
              </a:solidFill>
              <a:latin typeface="Roboto Bold"/>
              <a:ea typeface="Roboto Bold"/>
              <a:cs typeface="Roboto Bold"/>
              <a:sym typeface="Roboto Bold"/>
            </a:endParaRP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Survey:</a:t>
            </a:r>
            <a:r>
              <a:rPr lang="en-US" sz="4249">
                <a:solidFill>
                  <a:srgbClr val="004F59"/>
                </a:solidFill>
                <a:latin typeface="Roboto"/>
                <a:ea typeface="Roboto"/>
                <a:cs typeface="Roboto"/>
                <a:sym typeface="Roboto"/>
              </a:rPr>
              <a:t> </a:t>
            </a:r>
            <a:r>
              <a:rPr lang="en-US" sz="4249" b="1">
                <a:solidFill>
                  <a:srgbClr val="FF5757"/>
                </a:solidFill>
                <a:latin typeface="Roboto Bold"/>
                <a:ea typeface="Roboto Bold"/>
                <a:cs typeface="Roboto Bold"/>
                <a:sym typeface="Roboto Bold"/>
              </a:rPr>
              <a:t>2-in-3 children</a:t>
            </a:r>
            <a:r>
              <a:rPr lang="en-US" sz="4249" b="1">
                <a:solidFill>
                  <a:srgbClr val="004F59"/>
                </a:solidFill>
                <a:latin typeface="Roboto Bold"/>
                <a:ea typeface="Roboto Bold"/>
                <a:cs typeface="Roboto Bold"/>
                <a:sym typeface="Roboto Bold"/>
              </a:rPr>
              <a:t> (ages 9-12) interact online with unfamiliar adults.</a:t>
            </a:r>
          </a:p>
        </p:txBody>
      </p:sp>
      <p:grpSp>
        <p:nvGrpSpPr>
          <p:cNvPr id="5" name="Group 5"/>
          <p:cNvGrpSpPr/>
          <p:nvPr/>
        </p:nvGrpSpPr>
        <p:grpSpPr>
          <a:xfrm>
            <a:off x="1629079" y="2991853"/>
            <a:ext cx="5746591" cy="1150744"/>
            <a:chOff x="0" y="0"/>
            <a:chExt cx="1513505" cy="303077"/>
          </a:xfrm>
        </p:grpSpPr>
        <p:sp>
          <p:nvSpPr>
            <p:cNvPr id="6" name="Freeform 6"/>
            <p:cNvSpPr/>
            <p:nvPr/>
          </p:nvSpPr>
          <p:spPr>
            <a:xfrm>
              <a:off x="0" y="0"/>
              <a:ext cx="1513505" cy="303077"/>
            </a:xfrm>
            <a:custGeom>
              <a:avLst/>
              <a:gdLst/>
              <a:ahLst/>
              <a:cxnLst/>
              <a:rect l="l" t="t" r="r" b="b"/>
              <a:pathLst>
                <a:path w="1513505" h="303077">
                  <a:moveTo>
                    <a:pt x="0" y="0"/>
                  </a:moveTo>
                  <a:lnTo>
                    <a:pt x="1513505" y="0"/>
                  </a:lnTo>
                  <a:lnTo>
                    <a:pt x="1513505" y="303077"/>
                  </a:lnTo>
                  <a:lnTo>
                    <a:pt x="0" y="303077"/>
                  </a:lnTo>
                  <a:close/>
                </a:path>
              </a:pathLst>
            </a:custGeom>
            <a:solidFill>
              <a:srgbClr val="303030"/>
            </a:solidFill>
          </p:spPr>
          <p:txBody>
            <a:bodyPr/>
            <a:lstStyle/>
            <a:p>
              <a:endParaRPr lang="en-US"/>
            </a:p>
          </p:txBody>
        </p:sp>
        <p:sp>
          <p:nvSpPr>
            <p:cNvPr id="7" name="TextBox 7"/>
            <p:cNvSpPr txBox="1"/>
            <p:nvPr/>
          </p:nvSpPr>
          <p:spPr>
            <a:xfrm>
              <a:off x="0" y="-76200"/>
              <a:ext cx="1513505" cy="379277"/>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60322" y="3133848"/>
            <a:ext cx="538695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Adult Connections</a:t>
            </a:r>
          </a:p>
        </p:txBody>
      </p:sp>
      <p:sp>
        <p:nvSpPr>
          <p:cNvPr id="9" name="TextBox 9"/>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VIRTUAL STRANGER</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id="11" name="TextBox 11"/>
          <p:cNvSpPr txBox="1"/>
          <p:nvPr/>
        </p:nvSpPr>
        <p:spPr>
          <a:xfrm>
            <a:off x="5064299" y="9077203"/>
            <a:ext cx="7368296"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Thorn (2022, April). Online Grooming: Examining risky encounters amid everyday digital socialization, p. 14. </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7655584" y="3720358"/>
            <a:ext cx="3365085" cy="422222"/>
          </a:xfrm>
          <a:prstGeom prst="rect">
            <a:avLst/>
          </a:prstGeom>
        </p:spPr>
        <p:txBody>
          <a:bodyPr lIns="0" tIns="0" rIns="0" bIns="0" rtlCol="0" anchor="t">
            <a:spAutoFit/>
          </a:bodyPr>
          <a:lstStyle/>
          <a:p>
            <a:pPr algn="l">
              <a:lnSpc>
                <a:spcPts val="3499"/>
              </a:lnSpc>
            </a:pPr>
            <a:r>
              <a:rPr lang="en-US" sz="2499">
                <a:solidFill>
                  <a:srgbClr val="004F59"/>
                </a:solidFill>
                <a:latin typeface="Roboto"/>
                <a:ea typeface="Roboto"/>
                <a:cs typeface="Roboto"/>
                <a:sym typeface="Roboto"/>
              </a:rPr>
              <a:t>n=1,200 minors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35472"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5" name="Group 5"/>
          <p:cNvGrpSpPr/>
          <p:nvPr/>
        </p:nvGrpSpPr>
        <p:grpSpPr>
          <a:xfrm>
            <a:off x="1480713" y="4399153"/>
            <a:ext cx="9214798" cy="2035332"/>
            <a:chOff x="0" y="0"/>
            <a:chExt cx="2426943" cy="536054"/>
          </a:xfrm>
        </p:grpSpPr>
        <p:sp>
          <p:nvSpPr>
            <p:cNvPr id="6" name="Freeform 6"/>
            <p:cNvSpPr/>
            <p:nvPr/>
          </p:nvSpPr>
          <p:spPr>
            <a:xfrm>
              <a:off x="0" y="0"/>
              <a:ext cx="2426943" cy="536054"/>
            </a:xfrm>
            <a:custGeom>
              <a:avLst/>
              <a:gdLst/>
              <a:ahLst/>
              <a:cxnLst/>
              <a:rect l="l" t="t" r="r" b="b"/>
              <a:pathLst>
                <a:path w="2426943" h="536054">
                  <a:moveTo>
                    <a:pt x="0" y="0"/>
                  </a:moveTo>
                  <a:lnTo>
                    <a:pt x="2426943" y="0"/>
                  </a:lnTo>
                  <a:lnTo>
                    <a:pt x="2426943" y="536054"/>
                  </a:lnTo>
                  <a:lnTo>
                    <a:pt x="0" y="536054"/>
                  </a:lnTo>
                  <a:close/>
                </a:path>
              </a:pathLst>
            </a:custGeom>
            <a:solidFill>
              <a:srgbClr val="303030"/>
            </a:solidFill>
          </p:spPr>
          <p:txBody>
            <a:bodyPr/>
            <a:lstStyle/>
            <a:p>
              <a:endParaRPr lang="en-US"/>
            </a:p>
          </p:txBody>
        </p:sp>
        <p:sp>
          <p:nvSpPr>
            <p:cNvPr id="7" name="TextBox 7"/>
            <p:cNvSpPr txBox="1"/>
            <p:nvPr/>
          </p:nvSpPr>
          <p:spPr>
            <a:xfrm>
              <a:off x="0" y="-76200"/>
              <a:ext cx="2426943" cy="612254"/>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grpSp>
        <p:nvGrpSpPr>
          <p:cNvPr id="11" name="Group 11"/>
          <p:cNvGrpSpPr/>
          <p:nvPr/>
        </p:nvGrpSpPr>
        <p:grpSpPr>
          <a:xfrm>
            <a:off x="12047220" y="1433289"/>
            <a:ext cx="3771596" cy="5249170"/>
            <a:chOff x="0" y="0"/>
            <a:chExt cx="993342" cy="1382498"/>
          </a:xfrm>
        </p:grpSpPr>
        <p:sp>
          <p:nvSpPr>
            <p:cNvPr id="12" name="Freeform 12"/>
            <p:cNvSpPr/>
            <p:nvPr/>
          </p:nvSpPr>
          <p:spPr>
            <a:xfrm>
              <a:off x="0" y="0"/>
              <a:ext cx="993342" cy="1382497"/>
            </a:xfrm>
            <a:custGeom>
              <a:avLst/>
              <a:gdLst/>
              <a:ahLst/>
              <a:cxnLst/>
              <a:rect l="l" t="t" r="r" b="b"/>
              <a:pathLst>
                <a:path w="993342" h="1382497">
                  <a:moveTo>
                    <a:pt x="0" y="0"/>
                  </a:moveTo>
                  <a:lnTo>
                    <a:pt x="993342" y="0"/>
                  </a:lnTo>
                  <a:lnTo>
                    <a:pt x="993342" y="1382497"/>
                  </a:lnTo>
                  <a:lnTo>
                    <a:pt x="0" y="1382497"/>
                  </a:lnTo>
                  <a:close/>
                </a:path>
              </a:pathLst>
            </a:custGeom>
            <a:solidFill>
              <a:srgbClr val="FFFFFF"/>
            </a:solidFill>
          </p:spPr>
          <p:txBody>
            <a:bodyPr/>
            <a:lstStyle/>
            <a:p>
              <a:endParaRPr lang="en-US"/>
            </a:p>
          </p:txBody>
        </p:sp>
        <p:sp>
          <p:nvSpPr>
            <p:cNvPr id="13" name="TextBox 13"/>
            <p:cNvSpPr txBox="1"/>
            <p:nvPr/>
          </p:nvSpPr>
          <p:spPr>
            <a:xfrm>
              <a:off x="0" y="-9525"/>
              <a:ext cx="993342" cy="1392023"/>
            </a:xfrm>
            <a:prstGeom prst="rect">
              <a:avLst/>
            </a:prstGeom>
          </p:spPr>
          <p:txBody>
            <a:bodyPr lIns="50800" tIns="50800" rIns="50800" bIns="50800" rtlCol="0" anchor="ctr"/>
            <a:lstStyle/>
            <a:p>
              <a:pPr algn="ctr">
                <a:lnSpc>
                  <a:spcPts val="3074"/>
                </a:lnSpc>
              </a:pPr>
              <a:endParaRPr/>
            </a:p>
          </p:txBody>
        </p:sp>
      </p:grpSp>
      <p:sp>
        <p:nvSpPr>
          <p:cNvPr id="14" name="Freeform 14"/>
          <p:cNvSpPr/>
          <p:nvPr/>
        </p:nvSpPr>
        <p:spPr>
          <a:xfrm>
            <a:off x="12306376" y="1728097"/>
            <a:ext cx="3245145" cy="4679671"/>
          </a:xfrm>
          <a:custGeom>
            <a:avLst/>
            <a:gdLst/>
            <a:ahLst/>
            <a:cxnLst/>
            <a:rect l="l" t="t" r="r" b="b"/>
            <a:pathLst>
              <a:path w="3245145" h="4679671">
                <a:moveTo>
                  <a:pt x="0" y="0"/>
                </a:moveTo>
                <a:lnTo>
                  <a:pt x="3245145" y="0"/>
                </a:lnTo>
                <a:lnTo>
                  <a:pt x="3245145" y="4679671"/>
                </a:lnTo>
                <a:lnTo>
                  <a:pt x="0" y="4679671"/>
                </a:lnTo>
                <a:lnTo>
                  <a:pt x="0" y="0"/>
                </a:lnTo>
                <a:close/>
              </a:path>
            </a:pathLst>
          </a:custGeom>
          <a:blipFill>
            <a:blip r:embed="rId6"/>
            <a:stretch>
              <a:fillRect/>
            </a:stretch>
          </a:blipFill>
        </p:spPr>
        <p:txBody>
          <a:bodyPr/>
          <a:lstStyle/>
          <a:p>
            <a:endParaRPr lang="en-US"/>
          </a:p>
        </p:txBody>
      </p:sp>
      <p:sp>
        <p:nvSpPr>
          <p:cNvPr id="15" name="TextBox 15"/>
          <p:cNvSpPr txBox="1"/>
          <p:nvPr/>
        </p:nvSpPr>
        <p:spPr>
          <a:xfrm>
            <a:off x="1131441" y="1109322"/>
            <a:ext cx="9184468"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CONNECTIONS</a:t>
            </a:r>
          </a:p>
        </p:txBody>
      </p:sp>
      <p:sp>
        <p:nvSpPr>
          <p:cNvPr id="16" name="TextBox 16"/>
          <p:cNvSpPr txBox="1"/>
          <p:nvPr/>
        </p:nvSpPr>
        <p:spPr>
          <a:xfrm>
            <a:off x="1896828" y="4585637"/>
            <a:ext cx="8798683"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do groomers often meet the young people they victimize?</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id="18" name="TextBox 1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266422"/>
            <a:ext cx="16623027" cy="730226"/>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5757"/>
                </a:solidFill>
                <a:latin typeface="Roboto Bold"/>
                <a:ea typeface="Roboto Bold"/>
                <a:cs typeface="Roboto Bold"/>
                <a:sym typeface="Roboto Bold"/>
              </a:rPr>
              <a:t>Online:</a:t>
            </a:r>
            <a:r>
              <a:rPr lang="en-US" sz="4249" b="1">
                <a:solidFill>
                  <a:srgbClr val="004F59"/>
                </a:solidFill>
                <a:latin typeface="Roboto Bold"/>
                <a:ea typeface="Roboto Bold"/>
                <a:cs typeface="Roboto Bold"/>
                <a:sym typeface="Roboto Bold"/>
              </a:rPr>
              <a:t> Social media apps and gaming platforms</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131441" y="1109322"/>
            <a:ext cx="9184468"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CONNECTIONS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629079" y="2991853"/>
            <a:ext cx="8318443" cy="1150744"/>
            <a:chOff x="0" y="0"/>
            <a:chExt cx="2190866" cy="303077"/>
          </a:xfrm>
        </p:grpSpPr>
        <p:sp>
          <p:nvSpPr>
            <p:cNvPr id="12" name="Freeform 12"/>
            <p:cNvSpPr/>
            <p:nvPr/>
          </p:nvSpPr>
          <p:spPr>
            <a:xfrm>
              <a:off x="0" y="0"/>
              <a:ext cx="2190866" cy="303077"/>
            </a:xfrm>
            <a:custGeom>
              <a:avLst/>
              <a:gdLst/>
              <a:ahLst/>
              <a:cxnLst/>
              <a:rect l="l" t="t" r="r" b="b"/>
              <a:pathLst>
                <a:path w="2190866" h="303077">
                  <a:moveTo>
                    <a:pt x="0" y="0"/>
                  </a:moveTo>
                  <a:lnTo>
                    <a:pt x="2190866" y="0"/>
                  </a:lnTo>
                  <a:lnTo>
                    <a:pt x="2190866" y="303077"/>
                  </a:lnTo>
                  <a:lnTo>
                    <a:pt x="0" y="303077"/>
                  </a:lnTo>
                  <a:close/>
                </a:path>
              </a:pathLst>
            </a:custGeom>
            <a:solidFill>
              <a:srgbClr val="303030"/>
            </a:solidFill>
          </p:spPr>
          <p:txBody>
            <a:bodyPr/>
            <a:lstStyle/>
            <a:p>
              <a:endParaRPr lang="en-US"/>
            </a:p>
          </p:txBody>
        </p:sp>
        <p:sp>
          <p:nvSpPr>
            <p:cNvPr id="13" name="TextBox 13"/>
            <p:cNvSpPr txBox="1"/>
            <p:nvPr/>
          </p:nvSpPr>
          <p:spPr>
            <a:xfrm>
              <a:off x="0" y="-76200"/>
              <a:ext cx="2190866" cy="379277"/>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84189" y="3133800"/>
            <a:ext cx="786333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Meeting Targeted Individuals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266422"/>
            <a:ext cx="16623027" cy="1482676"/>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Online: Social media apps and gaming platforms</a:t>
            </a:r>
          </a:p>
          <a:p>
            <a:pPr marL="917569" lvl="1" indent="-458785" algn="l">
              <a:lnSpc>
                <a:spcPts val="5949"/>
              </a:lnSpc>
              <a:buFont typeface="Arial"/>
              <a:buChar char="•"/>
            </a:pPr>
            <a:r>
              <a:rPr lang="en-US" sz="4249" b="1">
                <a:solidFill>
                  <a:srgbClr val="FF5757"/>
                </a:solidFill>
                <a:latin typeface="Roboto Bold"/>
                <a:ea typeface="Roboto Bold"/>
                <a:cs typeface="Roboto Bold"/>
                <a:sym typeface="Roboto Bold"/>
              </a:rPr>
              <a:t>Public Places:</a:t>
            </a:r>
            <a:r>
              <a:rPr lang="en-US" sz="4249" b="1">
                <a:solidFill>
                  <a:srgbClr val="004F59"/>
                </a:solidFill>
                <a:latin typeface="Roboto Bold"/>
                <a:ea typeface="Roboto Bold"/>
                <a:cs typeface="Roboto Bold"/>
                <a:sym typeface="Roboto Bold"/>
              </a:rPr>
              <a:t> Parks, concerts, and shopping malls.</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131441" y="1109322"/>
            <a:ext cx="9184468"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CONNECTIONS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629079" y="2991853"/>
            <a:ext cx="8318443" cy="1150744"/>
            <a:chOff x="0" y="0"/>
            <a:chExt cx="2190866" cy="303077"/>
          </a:xfrm>
        </p:grpSpPr>
        <p:sp>
          <p:nvSpPr>
            <p:cNvPr id="12" name="Freeform 12"/>
            <p:cNvSpPr/>
            <p:nvPr/>
          </p:nvSpPr>
          <p:spPr>
            <a:xfrm>
              <a:off x="0" y="0"/>
              <a:ext cx="2190866" cy="303077"/>
            </a:xfrm>
            <a:custGeom>
              <a:avLst/>
              <a:gdLst/>
              <a:ahLst/>
              <a:cxnLst/>
              <a:rect l="l" t="t" r="r" b="b"/>
              <a:pathLst>
                <a:path w="2190866" h="303077">
                  <a:moveTo>
                    <a:pt x="0" y="0"/>
                  </a:moveTo>
                  <a:lnTo>
                    <a:pt x="2190866" y="0"/>
                  </a:lnTo>
                  <a:lnTo>
                    <a:pt x="2190866" y="303077"/>
                  </a:lnTo>
                  <a:lnTo>
                    <a:pt x="0" y="303077"/>
                  </a:lnTo>
                  <a:close/>
                </a:path>
              </a:pathLst>
            </a:custGeom>
            <a:solidFill>
              <a:srgbClr val="303030"/>
            </a:solidFill>
          </p:spPr>
          <p:txBody>
            <a:bodyPr/>
            <a:lstStyle/>
            <a:p>
              <a:endParaRPr lang="en-US"/>
            </a:p>
          </p:txBody>
        </p:sp>
        <p:sp>
          <p:nvSpPr>
            <p:cNvPr id="13" name="TextBox 13"/>
            <p:cNvSpPr txBox="1"/>
            <p:nvPr/>
          </p:nvSpPr>
          <p:spPr>
            <a:xfrm>
              <a:off x="0" y="-76200"/>
              <a:ext cx="2190866" cy="379277"/>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84189" y="3133800"/>
            <a:ext cx="786333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Meeting Targeted Individuals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266422"/>
            <a:ext cx="16623027" cy="2235126"/>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Online: Social media apps and gaming platforms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Public Places: Parks, concerts, and shopping malls</a:t>
            </a:r>
          </a:p>
          <a:p>
            <a:pPr marL="917569" lvl="1" indent="-458785" algn="l">
              <a:lnSpc>
                <a:spcPts val="5949"/>
              </a:lnSpc>
              <a:buFont typeface="Arial"/>
              <a:buChar char="•"/>
            </a:pPr>
            <a:r>
              <a:rPr lang="en-US" sz="4249" b="1">
                <a:solidFill>
                  <a:srgbClr val="FF5757"/>
                </a:solidFill>
                <a:latin typeface="Roboto Bold"/>
                <a:ea typeface="Roboto Bold"/>
                <a:cs typeface="Roboto Bold"/>
                <a:sym typeface="Roboto Bold"/>
              </a:rPr>
              <a:t>Social Gatherings:</a:t>
            </a:r>
            <a:r>
              <a:rPr lang="en-US" sz="4249" b="1">
                <a:solidFill>
                  <a:srgbClr val="004F59"/>
                </a:solidFill>
                <a:latin typeface="Roboto Bold"/>
                <a:ea typeface="Roboto Bold"/>
                <a:cs typeface="Roboto Bold"/>
                <a:sym typeface="Roboto Bold"/>
              </a:rPr>
              <a:t> Friend’s parties and local meet-up spots</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131441" y="1109322"/>
            <a:ext cx="9184468"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CONNECTIONS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629079" y="2991853"/>
            <a:ext cx="8318443" cy="1150744"/>
            <a:chOff x="0" y="0"/>
            <a:chExt cx="2190866" cy="303077"/>
          </a:xfrm>
        </p:grpSpPr>
        <p:sp>
          <p:nvSpPr>
            <p:cNvPr id="12" name="Freeform 12"/>
            <p:cNvSpPr/>
            <p:nvPr/>
          </p:nvSpPr>
          <p:spPr>
            <a:xfrm>
              <a:off x="0" y="0"/>
              <a:ext cx="2190866" cy="303077"/>
            </a:xfrm>
            <a:custGeom>
              <a:avLst/>
              <a:gdLst/>
              <a:ahLst/>
              <a:cxnLst/>
              <a:rect l="l" t="t" r="r" b="b"/>
              <a:pathLst>
                <a:path w="2190866" h="303077">
                  <a:moveTo>
                    <a:pt x="0" y="0"/>
                  </a:moveTo>
                  <a:lnTo>
                    <a:pt x="2190866" y="0"/>
                  </a:lnTo>
                  <a:lnTo>
                    <a:pt x="2190866" y="303077"/>
                  </a:lnTo>
                  <a:lnTo>
                    <a:pt x="0" y="303077"/>
                  </a:lnTo>
                  <a:close/>
                </a:path>
              </a:pathLst>
            </a:custGeom>
            <a:solidFill>
              <a:srgbClr val="303030"/>
            </a:solidFill>
          </p:spPr>
          <p:txBody>
            <a:bodyPr/>
            <a:lstStyle/>
            <a:p>
              <a:endParaRPr lang="en-US"/>
            </a:p>
          </p:txBody>
        </p:sp>
        <p:sp>
          <p:nvSpPr>
            <p:cNvPr id="13" name="TextBox 13"/>
            <p:cNvSpPr txBox="1"/>
            <p:nvPr/>
          </p:nvSpPr>
          <p:spPr>
            <a:xfrm>
              <a:off x="0" y="-76200"/>
              <a:ext cx="2190866" cy="379277"/>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84189" y="3133800"/>
            <a:ext cx="786333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Meeting Targeted Individuals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266422"/>
            <a:ext cx="16623027" cy="2987576"/>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Online: Social media apps and gaming platforms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Public Places: Parks, concerts, and shopping malls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Social Gatherings: Friend’s parties and local meet-up spots</a:t>
            </a:r>
          </a:p>
          <a:p>
            <a:pPr marL="917569" lvl="1" indent="-458785" algn="l">
              <a:lnSpc>
                <a:spcPts val="5949"/>
              </a:lnSpc>
              <a:buFont typeface="Arial"/>
              <a:buChar char="•"/>
            </a:pPr>
            <a:r>
              <a:rPr lang="en-US" sz="4249" b="1">
                <a:solidFill>
                  <a:srgbClr val="FF5757"/>
                </a:solidFill>
                <a:latin typeface="Roboto Bold"/>
                <a:ea typeface="Roboto Bold"/>
                <a:cs typeface="Roboto Bold"/>
                <a:sym typeface="Roboto Bold"/>
              </a:rPr>
              <a:t>Acquaintances:</a:t>
            </a:r>
            <a:r>
              <a:rPr lang="en-US" sz="4249" b="1">
                <a:solidFill>
                  <a:srgbClr val="004F59"/>
                </a:solidFill>
                <a:latin typeface="Roboto Bold"/>
                <a:ea typeface="Roboto Bold"/>
                <a:cs typeface="Roboto Bold"/>
                <a:sym typeface="Roboto Bold"/>
              </a:rPr>
              <a:t> Someone known to the young person</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131441" y="1109322"/>
            <a:ext cx="9184468"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CONNECTIONS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629079" y="2991853"/>
            <a:ext cx="8318443" cy="1150744"/>
            <a:chOff x="0" y="0"/>
            <a:chExt cx="2190866" cy="303077"/>
          </a:xfrm>
        </p:grpSpPr>
        <p:sp>
          <p:nvSpPr>
            <p:cNvPr id="12" name="Freeform 12"/>
            <p:cNvSpPr/>
            <p:nvPr/>
          </p:nvSpPr>
          <p:spPr>
            <a:xfrm>
              <a:off x="0" y="0"/>
              <a:ext cx="2190866" cy="303077"/>
            </a:xfrm>
            <a:custGeom>
              <a:avLst/>
              <a:gdLst/>
              <a:ahLst/>
              <a:cxnLst/>
              <a:rect l="l" t="t" r="r" b="b"/>
              <a:pathLst>
                <a:path w="2190866" h="303077">
                  <a:moveTo>
                    <a:pt x="0" y="0"/>
                  </a:moveTo>
                  <a:lnTo>
                    <a:pt x="2190866" y="0"/>
                  </a:lnTo>
                  <a:lnTo>
                    <a:pt x="2190866" y="303077"/>
                  </a:lnTo>
                  <a:lnTo>
                    <a:pt x="0" y="303077"/>
                  </a:lnTo>
                  <a:close/>
                </a:path>
              </a:pathLst>
            </a:custGeom>
            <a:solidFill>
              <a:srgbClr val="303030"/>
            </a:solidFill>
          </p:spPr>
          <p:txBody>
            <a:bodyPr/>
            <a:lstStyle/>
            <a:p>
              <a:endParaRPr lang="en-US"/>
            </a:p>
          </p:txBody>
        </p:sp>
        <p:sp>
          <p:nvSpPr>
            <p:cNvPr id="13" name="TextBox 13"/>
            <p:cNvSpPr txBox="1"/>
            <p:nvPr/>
          </p:nvSpPr>
          <p:spPr>
            <a:xfrm>
              <a:off x="0" y="-76200"/>
              <a:ext cx="2190866" cy="379277"/>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84189" y="3133800"/>
            <a:ext cx="7863332"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Meeting Targeted Individuals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2017780" y="4536816"/>
            <a:ext cx="14237415"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manipulate someone’s thoughts and beliefs until they accept new ideas without question.</a:t>
            </a:r>
          </a:p>
        </p:txBody>
      </p:sp>
      <p:grpSp>
        <p:nvGrpSpPr>
          <p:cNvPr id="10" name="Group 10"/>
          <p:cNvGrpSpPr/>
          <p:nvPr/>
        </p:nvGrpSpPr>
        <p:grpSpPr>
          <a:xfrm>
            <a:off x="1965967" y="3624926"/>
            <a:ext cx="5123210" cy="904943"/>
            <a:chOff x="0" y="0"/>
            <a:chExt cx="1349323" cy="238339"/>
          </a:xfrm>
        </p:grpSpPr>
        <p:sp>
          <p:nvSpPr>
            <p:cNvPr id="11" name="Freeform 11"/>
            <p:cNvSpPr/>
            <p:nvPr/>
          </p:nvSpPr>
          <p:spPr>
            <a:xfrm>
              <a:off x="0" y="0"/>
              <a:ext cx="1349323" cy="238339"/>
            </a:xfrm>
            <a:custGeom>
              <a:avLst/>
              <a:gdLst/>
              <a:ahLst/>
              <a:cxnLst/>
              <a:rect l="l" t="t" r="r" b="b"/>
              <a:pathLst>
                <a:path w="1349323" h="238339">
                  <a:moveTo>
                    <a:pt x="0" y="0"/>
                  </a:moveTo>
                  <a:lnTo>
                    <a:pt x="1349323" y="0"/>
                  </a:lnTo>
                  <a:lnTo>
                    <a:pt x="1349323"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349323"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88412" y="3529676"/>
            <a:ext cx="593667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BRAINWASH</a:t>
            </a:r>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2017780" y="4536816"/>
            <a:ext cx="14635935" cy="255340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attract or tempt someone in a way that makes them want to engage in romantic or sexual activity, often by using charm, flattery, or allure.</a:t>
            </a:r>
          </a:p>
        </p:txBody>
      </p:sp>
      <p:grpSp>
        <p:nvGrpSpPr>
          <p:cNvPr id="10" name="Group 10"/>
          <p:cNvGrpSpPr/>
          <p:nvPr/>
        </p:nvGrpSpPr>
        <p:grpSpPr>
          <a:xfrm>
            <a:off x="1965967" y="3624926"/>
            <a:ext cx="3550128" cy="904943"/>
            <a:chOff x="0" y="0"/>
            <a:chExt cx="935013" cy="238339"/>
          </a:xfrm>
        </p:grpSpPr>
        <p:sp>
          <p:nvSpPr>
            <p:cNvPr id="11" name="Freeform 11"/>
            <p:cNvSpPr/>
            <p:nvPr/>
          </p:nvSpPr>
          <p:spPr>
            <a:xfrm>
              <a:off x="0" y="0"/>
              <a:ext cx="935013" cy="238339"/>
            </a:xfrm>
            <a:custGeom>
              <a:avLst/>
              <a:gdLst/>
              <a:ahLst/>
              <a:cxnLst/>
              <a:rect l="l" t="t" r="r" b="b"/>
              <a:pathLst>
                <a:path w="935013" h="238339">
                  <a:moveTo>
                    <a:pt x="0" y="0"/>
                  </a:moveTo>
                  <a:lnTo>
                    <a:pt x="935013" y="0"/>
                  </a:lnTo>
                  <a:lnTo>
                    <a:pt x="935013"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935013"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88412" y="3529676"/>
            <a:ext cx="3227683"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SEDUCE</a:t>
            </a:r>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303030"/>
                </a:solidFill>
                <a:latin typeface="Roboto"/>
                <a:ea typeface="Roboto"/>
                <a:cs typeface="Roboto"/>
                <a:sym typeface="Roboto"/>
              </a:rPr>
              <a:t>©2025 Walking Wise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2017780" y="4536816"/>
            <a:ext cx="14635935"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separate or cut someone off from their support network of family or friends.</a:t>
            </a:r>
          </a:p>
        </p:txBody>
      </p:sp>
      <p:grpSp>
        <p:nvGrpSpPr>
          <p:cNvPr id="10" name="Group 10"/>
          <p:cNvGrpSpPr/>
          <p:nvPr/>
        </p:nvGrpSpPr>
        <p:grpSpPr>
          <a:xfrm>
            <a:off x="1965967" y="3624926"/>
            <a:ext cx="3764938" cy="904943"/>
            <a:chOff x="0" y="0"/>
            <a:chExt cx="991589" cy="238339"/>
          </a:xfrm>
        </p:grpSpPr>
        <p:sp>
          <p:nvSpPr>
            <p:cNvPr id="11" name="Freeform 11"/>
            <p:cNvSpPr/>
            <p:nvPr/>
          </p:nvSpPr>
          <p:spPr>
            <a:xfrm>
              <a:off x="0" y="0"/>
              <a:ext cx="991589" cy="238339"/>
            </a:xfrm>
            <a:custGeom>
              <a:avLst/>
              <a:gdLst/>
              <a:ahLst/>
              <a:cxnLst/>
              <a:rect l="l" t="t" r="r" b="b"/>
              <a:pathLst>
                <a:path w="991589" h="238339">
                  <a:moveTo>
                    <a:pt x="0" y="0"/>
                  </a:moveTo>
                  <a:lnTo>
                    <a:pt x="991589" y="0"/>
                  </a:lnTo>
                  <a:lnTo>
                    <a:pt x="991589"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991589"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88412" y="3529676"/>
            <a:ext cx="4612015"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ISOLATE</a:t>
            </a:r>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35472"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5" name="Group 5"/>
          <p:cNvGrpSpPr/>
          <p:nvPr/>
        </p:nvGrpSpPr>
        <p:grpSpPr>
          <a:xfrm>
            <a:off x="1480713" y="4328975"/>
            <a:ext cx="10797954" cy="2175687"/>
            <a:chOff x="0" y="0"/>
            <a:chExt cx="2843906" cy="573020"/>
          </a:xfrm>
        </p:grpSpPr>
        <p:sp>
          <p:nvSpPr>
            <p:cNvPr id="6" name="Freeform 6"/>
            <p:cNvSpPr/>
            <p:nvPr/>
          </p:nvSpPr>
          <p:spPr>
            <a:xfrm>
              <a:off x="0" y="0"/>
              <a:ext cx="2843906" cy="573020"/>
            </a:xfrm>
            <a:custGeom>
              <a:avLst/>
              <a:gdLst/>
              <a:ahLst/>
              <a:cxnLst/>
              <a:rect l="l" t="t" r="r" b="b"/>
              <a:pathLst>
                <a:path w="2843906" h="573020">
                  <a:moveTo>
                    <a:pt x="0" y="0"/>
                  </a:moveTo>
                  <a:lnTo>
                    <a:pt x="2843906" y="0"/>
                  </a:lnTo>
                  <a:lnTo>
                    <a:pt x="2843906" y="573020"/>
                  </a:lnTo>
                  <a:lnTo>
                    <a:pt x="0" y="573020"/>
                  </a:lnTo>
                  <a:close/>
                </a:path>
              </a:pathLst>
            </a:custGeom>
            <a:solidFill>
              <a:srgbClr val="303030"/>
            </a:solidFill>
          </p:spPr>
          <p:txBody>
            <a:bodyPr/>
            <a:lstStyle/>
            <a:p>
              <a:endParaRPr lang="en-US"/>
            </a:p>
          </p:txBody>
        </p:sp>
        <p:sp>
          <p:nvSpPr>
            <p:cNvPr id="7" name="TextBox 7"/>
            <p:cNvSpPr txBox="1"/>
            <p:nvPr/>
          </p:nvSpPr>
          <p:spPr>
            <a:xfrm>
              <a:off x="0" y="-76200"/>
              <a:ext cx="2843906" cy="649220"/>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grpSp>
        <p:nvGrpSpPr>
          <p:cNvPr id="11" name="Group 11"/>
          <p:cNvGrpSpPr/>
          <p:nvPr/>
        </p:nvGrpSpPr>
        <p:grpSpPr>
          <a:xfrm>
            <a:off x="13161349" y="1192941"/>
            <a:ext cx="3543551" cy="5403801"/>
            <a:chOff x="0" y="0"/>
            <a:chExt cx="999821" cy="1524695"/>
          </a:xfrm>
        </p:grpSpPr>
        <p:sp>
          <p:nvSpPr>
            <p:cNvPr id="12" name="Freeform 12"/>
            <p:cNvSpPr/>
            <p:nvPr/>
          </p:nvSpPr>
          <p:spPr>
            <a:xfrm>
              <a:off x="0" y="0"/>
              <a:ext cx="999821" cy="1524695"/>
            </a:xfrm>
            <a:custGeom>
              <a:avLst/>
              <a:gdLst/>
              <a:ahLst/>
              <a:cxnLst/>
              <a:rect l="l" t="t" r="r" b="b"/>
              <a:pathLst>
                <a:path w="999821" h="1524695">
                  <a:moveTo>
                    <a:pt x="0" y="0"/>
                  </a:moveTo>
                  <a:lnTo>
                    <a:pt x="999821" y="0"/>
                  </a:lnTo>
                  <a:lnTo>
                    <a:pt x="999821" y="1524695"/>
                  </a:lnTo>
                  <a:lnTo>
                    <a:pt x="0" y="1524695"/>
                  </a:lnTo>
                  <a:close/>
                </a:path>
              </a:pathLst>
            </a:custGeom>
            <a:solidFill>
              <a:srgbClr val="FFFFFF"/>
            </a:solidFill>
          </p:spPr>
          <p:txBody>
            <a:bodyPr/>
            <a:lstStyle/>
            <a:p>
              <a:endParaRPr lang="en-US"/>
            </a:p>
          </p:txBody>
        </p:sp>
        <p:sp>
          <p:nvSpPr>
            <p:cNvPr id="13" name="TextBox 13"/>
            <p:cNvSpPr txBox="1"/>
            <p:nvPr/>
          </p:nvSpPr>
          <p:spPr>
            <a:xfrm>
              <a:off x="0" y="-9525"/>
              <a:ext cx="999821" cy="1534220"/>
            </a:xfrm>
            <a:prstGeom prst="rect">
              <a:avLst/>
            </a:prstGeom>
          </p:spPr>
          <p:txBody>
            <a:bodyPr lIns="50800" tIns="50800" rIns="50800" bIns="50800" rtlCol="0" anchor="ctr"/>
            <a:lstStyle/>
            <a:p>
              <a:pPr algn="ctr">
                <a:lnSpc>
                  <a:spcPts val="3074"/>
                </a:lnSpc>
              </a:pPr>
              <a:endParaRPr/>
            </a:p>
          </p:txBody>
        </p:sp>
      </p:grpSp>
      <p:sp>
        <p:nvSpPr>
          <p:cNvPr id="14" name="Freeform 14"/>
          <p:cNvSpPr/>
          <p:nvPr/>
        </p:nvSpPr>
        <p:spPr>
          <a:xfrm>
            <a:off x="13408431" y="1450723"/>
            <a:ext cx="3049388" cy="4871639"/>
          </a:xfrm>
          <a:custGeom>
            <a:avLst/>
            <a:gdLst/>
            <a:ahLst/>
            <a:cxnLst/>
            <a:rect l="l" t="t" r="r" b="b"/>
            <a:pathLst>
              <a:path w="3049388" h="4871639">
                <a:moveTo>
                  <a:pt x="0" y="0"/>
                </a:moveTo>
                <a:lnTo>
                  <a:pt x="3049387" y="0"/>
                </a:lnTo>
                <a:lnTo>
                  <a:pt x="3049387" y="4871639"/>
                </a:lnTo>
                <a:lnTo>
                  <a:pt x="0" y="4871639"/>
                </a:lnTo>
                <a:lnTo>
                  <a:pt x="0" y="0"/>
                </a:lnTo>
                <a:close/>
              </a:path>
            </a:pathLst>
          </a:custGeom>
          <a:blipFill>
            <a:blip r:embed="rId6"/>
            <a:stretch>
              <a:fillRect/>
            </a:stretch>
          </a:blipFill>
        </p:spPr>
        <p:txBody>
          <a:bodyPr/>
          <a:lstStyle/>
          <a:p>
            <a:endParaRPr lang="en-US"/>
          </a:p>
        </p:txBody>
      </p:sp>
      <p:sp>
        <p:nvSpPr>
          <p:cNvPr id="15" name="TextBox 15"/>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OBLIGATION</a:t>
            </a:r>
          </a:p>
        </p:txBody>
      </p:sp>
      <p:sp>
        <p:nvSpPr>
          <p:cNvPr id="16" name="TextBox 16"/>
          <p:cNvSpPr txBox="1"/>
          <p:nvPr/>
        </p:nvSpPr>
        <p:spPr>
          <a:xfrm>
            <a:off x="1812066" y="4655946"/>
            <a:ext cx="10898475" cy="1510031"/>
          </a:xfrm>
          <a:prstGeom prst="rect">
            <a:avLst/>
          </a:prstGeom>
        </p:spPr>
        <p:txBody>
          <a:bodyPr lIns="0" tIns="0" rIns="0" bIns="0" rtlCol="0" anchor="t">
            <a:spAutoFit/>
          </a:bodyPr>
          <a:lstStyle/>
          <a:p>
            <a:pPr algn="l">
              <a:lnSpc>
                <a:spcPts val="6019"/>
              </a:lnSpc>
            </a:pPr>
            <a:r>
              <a:rPr lang="en-US" sz="4299" b="1">
                <a:solidFill>
                  <a:srgbClr val="FFFFFF"/>
                </a:solidFill>
                <a:latin typeface="Roboto Bold"/>
                <a:ea typeface="Roboto Bold"/>
                <a:cs typeface="Roboto Bold"/>
                <a:sym typeface="Roboto Bold"/>
              </a:rPr>
              <a:t>How can groomers manipulate victims to create a sense of loyalty and obligation?</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id="18" name="TextBox 1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8574"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29079" y="2991853"/>
            <a:ext cx="5689626" cy="1150744"/>
            <a:chOff x="0" y="0"/>
            <a:chExt cx="1498502" cy="303077"/>
          </a:xfrm>
        </p:grpSpPr>
        <p:sp>
          <p:nvSpPr>
            <p:cNvPr id="5" name="Freeform 5"/>
            <p:cNvSpPr/>
            <p:nvPr/>
          </p:nvSpPr>
          <p:spPr>
            <a:xfrm>
              <a:off x="0" y="0"/>
              <a:ext cx="1498502" cy="303077"/>
            </a:xfrm>
            <a:custGeom>
              <a:avLst/>
              <a:gdLst/>
              <a:ahLst/>
              <a:cxnLst/>
              <a:rect l="l" t="t" r="r" b="b"/>
              <a:pathLst>
                <a:path w="1498502" h="303077">
                  <a:moveTo>
                    <a:pt x="0" y="0"/>
                  </a:moveTo>
                  <a:lnTo>
                    <a:pt x="1498502" y="0"/>
                  </a:lnTo>
                  <a:lnTo>
                    <a:pt x="1498502" y="303077"/>
                  </a:lnTo>
                  <a:lnTo>
                    <a:pt x="0" y="303077"/>
                  </a:lnTo>
                  <a:close/>
                </a:path>
              </a:pathLst>
            </a:custGeom>
            <a:solidFill>
              <a:srgbClr val="303030"/>
            </a:solidFill>
          </p:spPr>
          <p:txBody>
            <a:bodyPr/>
            <a:lstStyle/>
            <a:p>
              <a:endParaRPr lang="en-US"/>
            </a:p>
          </p:txBody>
        </p:sp>
        <p:sp>
          <p:nvSpPr>
            <p:cNvPr id="6" name="TextBox 6"/>
            <p:cNvSpPr txBox="1"/>
            <p:nvPr/>
          </p:nvSpPr>
          <p:spPr>
            <a:xfrm>
              <a:off x="0" y="-76200"/>
              <a:ext cx="1498502" cy="37927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76784" y="3133800"/>
            <a:ext cx="5341921" cy="7714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Loyalty &amp; Obligation</a:t>
            </a:r>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OBLIGATION</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id="10" name="TextBox 10"/>
          <p:cNvSpPr txBox="1"/>
          <p:nvPr/>
        </p:nvSpPr>
        <p:spPr>
          <a:xfrm>
            <a:off x="492370" y="4214090"/>
            <a:ext cx="17303260"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Groomers can use </a:t>
            </a:r>
            <a:r>
              <a:rPr lang="en-US" sz="4249" b="1">
                <a:solidFill>
                  <a:srgbClr val="FF5757"/>
                </a:solidFill>
                <a:latin typeface="Roboto Bold"/>
                <a:ea typeface="Roboto Bold"/>
                <a:cs typeface="Roboto Bold"/>
                <a:sym typeface="Roboto Bold"/>
              </a:rPr>
              <a:t>gifts </a:t>
            </a:r>
            <a:r>
              <a:rPr lang="en-US" sz="4249" b="1">
                <a:solidFill>
                  <a:srgbClr val="004F59"/>
                </a:solidFill>
                <a:latin typeface="Roboto Bold"/>
                <a:ea typeface="Roboto Bold"/>
                <a:cs typeface="Roboto Bold"/>
                <a:sym typeface="Roboto Bold"/>
              </a:rPr>
              <a:t>to create a sense of obligation.</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OBLIGATION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grpSp>
        <p:nvGrpSpPr>
          <p:cNvPr id="6" name="Group 6"/>
          <p:cNvGrpSpPr/>
          <p:nvPr/>
        </p:nvGrpSpPr>
        <p:grpSpPr>
          <a:xfrm>
            <a:off x="1629079" y="2991853"/>
            <a:ext cx="5689626" cy="1150744"/>
            <a:chOff x="0" y="0"/>
            <a:chExt cx="1498502" cy="303077"/>
          </a:xfrm>
        </p:grpSpPr>
        <p:sp>
          <p:nvSpPr>
            <p:cNvPr id="7" name="Freeform 7"/>
            <p:cNvSpPr/>
            <p:nvPr/>
          </p:nvSpPr>
          <p:spPr>
            <a:xfrm>
              <a:off x="0" y="0"/>
              <a:ext cx="1498502" cy="303077"/>
            </a:xfrm>
            <a:custGeom>
              <a:avLst/>
              <a:gdLst/>
              <a:ahLst/>
              <a:cxnLst/>
              <a:rect l="l" t="t" r="r" b="b"/>
              <a:pathLst>
                <a:path w="1498502" h="303077">
                  <a:moveTo>
                    <a:pt x="0" y="0"/>
                  </a:moveTo>
                  <a:lnTo>
                    <a:pt x="1498502" y="0"/>
                  </a:lnTo>
                  <a:lnTo>
                    <a:pt x="1498502" y="303077"/>
                  </a:lnTo>
                  <a:lnTo>
                    <a:pt x="0" y="303077"/>
                  </a:lnTo>
                  <a:close/>
                </a:path>
              </a:pathLst>
            </a:custGeom>
            <a:solidFill>
              <a:srgbClr val="303030"/>
            </a:solidFill>
          </p:spPr>
          <p:txBody>
            <a:bodyPr/>
            <a:lstStyle/>
            <a:p>
              <a:endParaRPr lang="en-US"/>
            </a:p>
          </p:txBody>
        </p:sp>
        <p:sp>
          <p:nvSpPr>
            <p:cNvPr id="8" name="TextBox 8"/>
            <p:cNvSpPr txBox="1"/>
            <p:nvPr/>
          </p:nvSpPr>
          <p:spPr>
            <a:xfrm>
              <a:off x="0" y="-76200"/>
              <a:ext cx="1498502" cy="379277"/>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76784" y="3133800"/>
            <a:ext cx="5341921" cy="7714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Loyalty &amp; Obligation</a:t>
            </a:r>
          </a:p>
        </p:txBody>
      </p:sp>
      <p:sp>
        <p:nvSpPr>
          <p:cNvPr id="10" name="TextBox 10"/>
          <p:cNvSpPr txBox="1"/>
          <p:nvPr/>
        </p:nvSpPr>
        <p:spPr>
          <a:xfrm>
            <a:off x="492370" y="4214090"/>
            <a:ext cx="17303260"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Groomers can use gifts to create a sense of obligation.</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They often </a:t>
            </a:r>
            <a:r>
              <a:rPr lang="en-US" sz="4249" b="1">
                <a:solidFill>
                  <a:srgbClr val="FF5757"/>
                </a:solidFill>
                <a:latin typeface="Roboto Bold"/>
                <a:ea typeface="Roboto Bold"/>
                <a:cs typeface="Roboto Bold"/>
                <a:sym typeface="Roboto Bold"/>
              </a:rPr>
              <a:t>flatter </a:t>
            </a:r>
            <a:r>
              <a:rPr lang="en-US" sz="4249" b="1">
                <a:solidFill>
                  <a:srgbClr val="004F59"/>
                </a:solidFill>
                <a:latin typeface="Roboto Bold"/>
                <a:ea typeface="Roboto Bold"/>
                <a:cs typeface="Roboto Bold"/>
                <a:sym typeface="Roboto Bold"/>
              </a:rPr>
              <a:t>young people who feel neglected or inadequate.</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OBLIGATION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grpSp>
        <p:nvGrpSpPr>
          <p:cNvPr id="6" name="Group 6"/>
          <p:cNvGrpSpPr/>
          <p:nvPr/>
        </p:nvGrpSpPr>
        <p:grpSpPr>
          <a:xfrm>
            <a:off x="1629079" y="2991853"/>
            <a:ext cx="5689626" cy="1150744"/>
            <a:chOff x="0" y="0"/>
            <a:chExt cx="1498502" cy="303077"/>
          </a:xfrm>
        </p:grpSpPr>
        <p:sp>
          <p:nvSpPr>
            <p:cNvPr id="7" name="Freeform 7"/>
            <p:cNvSpPr/>
            <p:nvPr/>
          </p:nvSpPr>
          <p:spPr>
            <a:xfrm>
              <a:off x="0" y="0"/>
              <a:ext cx="1498502" cy="303077"/>
            </a:xfrm>
            <a:custGeom>
              <a:avLst/>
              <a:gdLst/>
              <a:ahLst/>
              <a:cxnLst/>
              <a:rect l="l" t="t" r="r" b="b"/>
              <a:pathLst>
                <a:path w="1498502" h="303077">
                  <a:moveTo>
                    <a:pt x="0" y="0"/>
                  </a:moveTo>
                  <a:lnTo>
                    <a:pt x="1498502" y="0"/>
                  </a:lnTo>
                  <a:lnTo>
                    <a:pt x="1498502" y="303077"/>
                  </a:lnTo>
                  <a:lnTo>
                    <a:pt x="0" y="303077"/>
                  </a:lnTo>
                  <a:close/>
                </a:path>
              </a:pathLst>
            </a:custGeom>
            <a:solidFill>
              <a:srgbClr val="303030"/>
            </a:solidFill>
          </p:spPr>
          <p:txBody>
            <a:bodyPr/>
            <a:lstStyle/>
            <a:p>
              <a:endParaRPr lang="en-US"/>
            </a:p>
          </p:txBody>
        </p:sp>
        <p:sp>
          <p:nvSpPr>
            <p:cNvPr id="8" name="TextBox 8"/>
            <p:cNvSpPr txBox="1"/>
            <p:nvPr/>
          </p:nvSpPr>
          <p:spPr>
            <a:xfrm>
              <a:off x="0" y="-76200"/>
              <a:ext cx="1498502" cy="379277"/>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492370" y="4214090"/>
            <a:ext cx="17303260"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Groomers can use gifts to create a sense of obligation.</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often flatter young people who feel neglected or inadequate.</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They make dangerous behavior seem </a:t>
            </a:r>
            <a:r>
              <a:rPr lang="en-US" sz="4249" b="1">
                <a:solidFill>
                  <a:srgbClr val="FF5757"/>
                </a:solidFill>
                <a:latin typeface="Roboto Bold"/>
                <a:ea typeface="Roboto Bold"/>
                <a:cs typeface="Roboto Bold"/>
                <a:sym typeface="Roboto Bold"/>
              </a:rPr>
              <a:t>‘normal’ or fun</a:t>
            </a:r>
            <a:r>
              <a:rPr lang="en-US" sz="4249" b="1">
                <a:solidFill>
                  <a:srgbClr val="004F59"/>
                </a:solidFill>
                <a:latin typeface="Roboto Bold"/>
                <a:ea typeface="Roboto Bold"/>
                <a:cs typeface="Roboto Bold"/>
                <a:sym typeface="Roboto Bold"/>
              </a:rPr>
              <a:t>.</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976784" y="3133800"/>
            <a:ext cx="5341921" cy="7714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Loyalty &amp; Obligation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OBLIGATION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grpSp>
        <p:nvGrpSpPr>
          <p:cNvPr id="6" name="Group 6"/>
          <p:cNvGrpSpPr/>
          <p:nvPr/>
        </p:nvGrpSpPr>
        <p:grpSpPr>
          <a:xfrm>
            <a:off x="1629079" y="2991853"/>
            <a:ext cx="5689626" cy="1150744"/>
            <a:chOff x="0" y="0"/>
            <a:chExt cx="1498502" cy="303077"/>
          </a:xfrm>
        </p:grpSpPr>
        <p:sp>
          <p:nvSpPr>
            <p:cNvPr id="7" name="Freeform 7"/>
            <p:cNvSpPr/>
            <p:nvPr/>
          </p:nvSpPr>
          <p:spPr>
            <a:xfrm>
              <a:off x="0" y="0"/>
              <a:ext cx="1498502" cy="303077"/>
            </a:xfrm>
            <a:custGeom>
              <a:avLst/>
              <a:gdLst/>
              <a:ahLst/>
              <a:cxnLst/>
              <a:rect l="l" t="t" r="r" b="b"/>
              <a:pathLst>
                <a:path w="1498502" h="303077">
                  <a:moveTo>
                    <a:pt x="0" y="0"/>
                  </a:moveTo>
                  <a:lnTo>
                    <a:pt x="1498502" y="0"/>
                  </a:lnTo>
                  <a:lnTo>
                    <a:pt x="1498502" y="303077"/>
                  </a:lnTo>
                  <a:lnTo>
                    <a:pt x="0" y="303077"/>
                  </a:lnTo>
                  <a:close/>
                </a:path>
              </a:pathLst>
            </a:custGeom>
            <a:solidFill>
              <a:srgbClr val="303030"/>
            </a:solidFill>
          </p:spPr>
          <p:txBody>
            <a:bodyPr/>
            <a:lstStyle/>
            <a:p>
              <a:endParaRPr lang="en-US"/>
            </a:p>
          </p:txBody>
        </p:sp>
        <p:sp>
          <p:nvSpPr>
            <p:cNvPr id="8" name="TextBox 8"/>
            <p:cNvSpPr txBox="1"/>
            <p:nvPr/>
          </p:nvSpPr>
          <p:spPr>
            <a:xfrm>
              <a:off x="0" y="-76200"/>
              <a:ext cx="1498502" cy="379277"/>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492370" y="4214090"/>
            <a:ext cx="17303260" cy="33750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Groomers can use gifts to create a sense of obligation.</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often flatter young people who feel neglected or inadequate.</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make dangerous behavior seem ‘normal’ or fun.</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They can </a:t>
            </a:r>
            <a:r>
              <a:rPr lang="en-US" sz="4249" b="1">
                <a:solidFill>
                  <a:srgbClr val="FF5757"/>
                </a:solidFill>
                <a:latin typeface="Roboto Bold"/>
                <a:ea typeface="Roboto Bold"/>
                <a:cs typeface="Roboto Bold"/>
                <a:sym typeface="Roboto Bold"/>
              </a:rPr>
              <a:t>seek pity</a:t>
            </a:r>
            <a:r>
              <a:rPr lang="en-US" sz="4249" b="1">
                <a:solidFill>
                  <a:srgbClr val="004F59"/>
                </a:solidFill>
                <a:latin typeface="Roboto Bold"/>
                <a:ea typeface="Roboto Bold"/>
                <a:cs typeface="Roboto Bold"/>
                <a:sym typeface="Roboto Bold"/>
              </a:rPr>
              <a:t> or </a:t>
            </a:r>
            <a:r>
              <a:rPr lang="en-US" sz="4249" b="1">
                <a:solidFill>
                  <a:srgbClr val="FF5757"/>
                </a:solidFill>
                <a:latin typeface="Roboto Bold"/>
                <a:ea typeface="Roboto Bold"/>
                <a:cs typeface="Roboto Bold"/>
                <a:sym typeface="Roboto Bold"/>
              </a:rPr>
              <a:t>cause guilt</a:t>
            </a:r>
            <a:r>
              <a:rPr lang="en-US" sz="4249" b="1">
                <a:solidFill>
                  <a:srgbClr val="004F59"/>
                </a:solidFill>
                <a:latin typeface="Roboto Bold"/>
                <a:ea typeface="Roboto Bold"/>
                <a:cs typeface="Roboto Bold"/>
                <a:sym typeface="Roboto Bold"/>
              </a:rPr>
              <a:t> to create emotional attachment.</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976784" y="3133800"/>
            <a:ext cx="5341921" cy="7714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Loyalty &amp; Obligation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492370" y="4214090"/>
            <a:ext cx="17303260" cy="4232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Groomers can use gifts to create a sense of obligation.</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often flatter young people who feel neglected or inadequate.</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make dangerous behavior seem ‘normal’ or fun.</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can seek pity or cause guilt to create emotional attachment.</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They show </a:t>
            </a:r>
            <a:r>
              <a:rPr lang="en-US" sz="4249" b="1">
                <a:solidFill>
                  <a:srgbClr val="FF5757"/>
                </a:solidFill>
                <a:latin typeface="Roboto Bold"/>
                <a:ea typeface="Roboto Bold"/>
                <a:cs typeface="Roboto Bold"/>
                <a:sym typeface="Roboto Bold"/>
              </a:rPr>
              <a:t>favoritism </a:t>
            </a:r>
            <a:r>
              <a:rPr lang="en-US" sz="4249" b="1">
                <a:solidFill>
                  <a:srgbClr val="004F59"/>
                </a:solidFill>
                <a:latin typeface="Roboto Bold"/>
                <a:ea typeface="Roboto Bold"/>
                <a:cs typeface="Roboto Bold"/>
                <a:sym typeface="Roboto Bold"/>
              </a:rPr>
              <a:t>by giving the victim an advantage over peers.</a:t>
            </a:r>
          </a:p>
        </p:txBody>
      </p:sp>
      <p:sp>
        <p:nvSpPr>
          <p:cNvPr id="5" name="TextBox 5"/>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OBLIGATION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grpSp>
        <p:nvGrpSpPr>
          <p:cNvPr id="7" name="Group 7"/>
          <p:cNvGrpSpPr/>
          <p:nvPr/>
        </p:nvGrpSpPr>
        <p:grpSpPr>
          <a:xfrm>
            <a:off x="1629079" y="2991853"/>
            <a:ext cx="5689626" cy="1150744"/>
            <a:chOff x="0" y="0"/>
            <a:chExt cx="1498502" cy="303077"/>
          </a:xfrm>
        </p:grpSpPr>
        <p:sp>
          <p:nvSpPr>
            <p:cNvPr id="8" name="Freeform 8"/>
            <p:cNvSpPr/>
            <p:nvPr/>
          </p:nvSpPr>
          <p:spPr>
            <a:xfrm>
              <a:off x="0" y="0"/>
              <a:ext cx="1498502" cy="303077"/>
            </a:xfrm>
            <a:custGeom>
              <a:avLst/>
              <a:gdLst/>
              <a:ahLst/>
              <a:cxnLst/>
              <a:rect l="l" t="t" r="r" b="b"/>
              <a:pathLst>
                <a:path w="1498502" h="303077">
                  <a:moveTo>
                    <a:pt x="0" y="0"/>
                  </a:moveTo>
                  <a:lnTo>
                    <a:pt x="1498502" y="0"/>
                  </a:lnTo>
                  <a:lnTo>
                    <a:pt x="1498502" y="303077"/>
                  </a:lnTo>
                  <a:lnTo>
                    <a:pt x="0" y="303077"/>
                  </a:lnTo>
                  <a:close/>
                </a:path>
              </a:pathLst>
            </a:custGeom>
            <a:solidFill>
              <a:srgbClr val="303030"/>
            </a:solidFill>
          </p:spPr>
          <p:txBody>
            <a:bodyPr/>
            <a:lstStyle/>
            <a:p>
              <a:endParaRPr lang="en-US"/>
            </a:p>
          </p:txBody>
        </p:sp>
        <p:sp>
          <p:nvSpPr>
            <p:cNvPr id="9" name="TextBox 9"/>
            <p:cNvSpPr txBox="1"/>
            <p:nvPr/>
          </p:nvSpPr>
          <p:spPr>
            <a:xfrm>
              <a:off x="0" y="-76200"/>
              <a:ext cx="1498502" cy="379277"/>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976784" y="3133800"/>
            <a:ext cx="5341921" cy="7714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Loyalty &amp; Obligation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35472"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5" name="Group 5"/>
          <p:cNvGrpSpPr/>
          <p:nvPr/>
        </p:nvGrpSpPr>
        <p:grpSpPr>
          <a:xfrm>
            <a:off x="1131441" y="4162045"/>
            <a:ext cx="9751044" cy="2169879"/>
            <a:chOff x="0" y="0"/>
            <a:chExt cx="2568176" cy="571491"/>
          </a:xfrm>
        </p:grpSpPr>
        <p:sp>
          <p:nvSpPr>
            <p:cNvPr id="6" name="Freeform 6"/>
            <p:cNvSpPr/>
            <p:nvPr/>
          </p:nvSpPr>
          <p:spPr>
            <a:xfrm>
              <a:off x="0" y="0"/>
              <a:ext cx="2568176" cy="571491"/>
            </a:xfrm>
            <a:custGeom>
              <a:avLst/>
              <a:gdLst/>
              <a:ahLst/>
              <a:cxnLst/>
              <a:rect l="l" t="t" r="r" b="b"/>
              <a:pathLst>
                <a:path w="2568176" h="571491">
                  <a:moveTo>
                    <a:pt x="0" y="0"/>
                  </a:moveTo>
                  <a:lnTo>
                    <a:pt x="2568176" y="0"/>
                  </a:lnTo>
                  <a:lnTo>
                    <a:pt x="2568176" y="571491"/>
                  </a:lnTo>
                  <a:lnTo>
                    <a:pt x="0" y="571491"/>
                  </a:lnTo>
                  <a:close/>
                </a:path>
              </a:pathLst>
            </a:custGeom>
            <a:solidFill>
              <a:srgbClr val="303030"/>
            </a:solidFill>
          </p:spPr>
          <p:txBody>
            <a:bodyPr/>
            <a:lstStyle/>
            <a:p>
              <a:endParaRPr lang="en-US"/>
            </a:p>
          </p:txBody>
        </p:sp>
        <p:sp>
          <p:nvSpPr>
            <p:cNvPr id="7" name="TextBox 7"/>
            <p:cNvSpPr txBox="1"/>
            <p:nvPr/>
          </p:nvSpPr>
          <p:spPr>
            <a:xfrm>
              <a:off x="0" y="-76200"/>
              <a:ext cx="2568176" cy="647691"/>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DEPENDENCE</a:t>
            </a:r>
          </a:p>
        </p:txBody>
      </p:sp>
      <p:sp>
        <p:nvSpPr>
          <p:cNvPr id="12" name="TextBox 12"/>
          <p:cNvSpPr txBox="1"/>
          <p:nvPr/>
        </p:nvSpPr>
        <p:spPr>
          <a:xfrm>
            <a:off x="1437459" y="4471575"/>
            <a:ext cx="9139010" cy="1465094"/>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How can groomers manipulate young people to make them feel dependent?</a:t>
            </a:r>
          </a:p>
        </p:txBody>
      </p:sp>
      <p:grpSp>
        <p:nvGrpSpPr>
          <p:cNvPr id="13" name="Group 13"/>
          <p:cNvGrpSpPr/>
          <p:nvPr/>
        </p:nvGrpSpPr>
        <p:grpSpPr>
          <a:xfrm>
            <a:off x="12228951" y="1433289"/>
            <a:ext cx="4323485" cy="4898635"/>
            <a:chOff x="0" y="0"/>
            <a:chExt cx="1138696" cy="1290175"/>
          </a:xfrm>
        </p:grpSpPr>
        <p:sp>
          <p:nvSpPr>
            <p:cNvPr id="14" name="Freeform 14"/>
            <p:cNvSpPr/>
            <p:nvPr/>
          </p:nvSpPr>
          <p:spPr>
            <a:xfrm>
              <a:off x="0" y="0"/>
              <a:ext cx="1138696" cy="1290176"/>
            </a:xfrm>
            <a:custGeom>
              <a:avLst/>
              <a:gdLst/>
              <a:ahLst/>
              <a:cxnLst/>
              <a:rect l="l" t="t" r="r" b="b"/>
              <a:pathLst>
                <a:path w="1138696" h="1290176">
                  <a:moveTo>
                    <a:pt x="0" y="0"/>
                  </a:moveTo>
                  <a:lnTo>
                    <a:pt x="1138696" y="0"/>
                  </a:lnTo>
                  <a:lnTo>
                    <a:pt x="1138696" y="1290176"/>
                  </a:lnTo>
                  <a:lnTo>
                    <a:pt x="0" y="1290176"/>
                  </a:lnTo>
                  <a:close/>
                </a:path>
              </a:pathLst>
            </a:custGeom>
            <a:solidFill>
              <a:srgbClr val="FFFFFF"/>
            </a:solidFill>
          </p:spPr>
          <p:txBody>
            <a:bodyPr/>
            <a:lstStyle/>
            <a:p>
              <a:endParaRPr lang="en-US"/>
            </a:p>
          </p:txBody>
        </p:sp>
        <p:sp>
          <p:nvSpPr>
            <p:cNvPr id="15" name="TextBox 15"/>
            <p:cNvSpPr txBox="1"/>
            <p:nvPr/>
          </p:nvSpPr>
          <p:spPr>
            <a:xfrm>
              <a:off x="0" y="-9525"/>
              <a:ext cx="1138696" cy="1299700"/>
            </a:xfrm>
            <a:prstGeom prst="rect">
              <a:avLst/>
            </a:prstGeom>
          </p:spPr>
          <p:txBody>
            <a:bodyPr lIns="50800" tIns="50800" rIns="50800" bIns="50800" rtlCol="0" anchor="ctr"/>
            <a:lstStyle/>
            <a:p>
              <a:pPr algn="ctr">
                <a:lnSpc>
                  <a:spcPts val="3074"/>
                </a:lnSpc>
              </a:pPr>
              <a:endParaRPr/>
            </a:p>
          </p:txBody>
        </p:sp>
      </p:grpSp>
      <p:sp>
        <p:nvSpPr>
          <p:cNvPr id="16" name="Freeform 16"/>
          <p:cNvSpPr/>
          <p:nvPr/>
        </p:nvSpPr>
        <p:spPr>
          <a:xfrm>
            <a:off x="12453813" y="1709047"/>
            <a:ext cx="3873761" cy="3994791"/>
          </a:xfrm>
          <a:custGeom>
            <a:avLst/>
            <a:gdLst/>
            <a:ahLst/>
            <a:cxnLst/>
            <a:rect l="l" t="t" r="r" b="b"/>
            <a:pathLst>
              <a:path w="3873761" h="3994791">
                <a:moveTo>
                  <a:pt x="0" y="0"/>
                </a:moveTo>
                <a:lnTo>
                  <a:pt x="3873761" y="0"/>
                </a:lnTo>
                <a:lnTo>
                  <a:pt x="3873761" y="3994792"/>
                </a:lnTo>
                <a:lnTo>
                  <a:pt x="0" y="3994792"/>
                </a:lnTo>
                <a:lnTo>
                  <a:pt x="0" y="0"/>
                </a:lnTo>
                <a:close/>
              </a:path>
            </a:pathLst>
          </a:custGeom>
          <a:blipFill>
            <a:blip r:embed="rId6"/>
            <a:stretch>
              <a:fillRect t="-476"/>
            </a:stretch>
          </a:blipFill>
        </p:spPr>
        <p:txBody>
          <a:bodyPr/>
          <a:lstStyle/>
          <a:p>
            <a:endParaRPr lang="en-US"/>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id="18" name="TextBox 1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29079" y="2991853"/>
            <a:ext cx="3955187" cy="1150744"/>
            <a:chOff x="0" y="0"/>
            <a:chExt cx="1041695" cy="303077"/>
          </a:xfrm>
        </p:grpSpPr>
        <p:sp>
          <p:nvSpPr>
            <p:cNvPr id="5" name="Freeform 5"/>
            <p:cNvSpPr/>
            <p:nvPr/>
          </p:nvSpPr>
          <p:spPr>
            <a:xfrm>
              <a:off x="0" y="0"/>
              <a:ext cx="1041695" cy="303077"/>
            </a:xfrm>
            <a:custGeom>
              <a:avLst/>
              <a:gdLst/>
              <a:ahLst/>
              <a:cxnLst/>
              <a:rect l="l" t="t" r="r" b="b"/>
              <a:pathLst>
                <a:path w="1041695" h="303077">
                  <a:moveTo>
                    <a:pt x="0" y="0"/>
                  </a:moveTo>
                  <a:lnTo>
                    <a:pt x="1041695" y="0"/>
                  </a:lnTo>
                  <a:lnTo>
                    <a:pt x="1041695" y="303077"/>
                  </a:lnTo>
                  <a:lnTo>
                    <a:pt x="0" y="303077"/>
                  </a:lnTo>
                  <a:close/>
                </a:path>
              </a:pathLst>
            </a:custGeom>
            <a:solidFill>
              <a:srgbClr val="303030"/>
            </a:solidFill>
          </p:spPr>
          <p:txBody>
            <a:bodyPr/>
            <a:lstStyle/>
            <a:p>
              <a:endParaRPr lang="en-US"/>
            </a:p>
          </p:txBody>
        </p:sp>
        <p:sp>
          <p:nvSpPr>
            <p:cNvPr id="6" name="TextBox 6"/>
            <p:cNvSpPr txBox="1"/>
            <p:nvPr/>
          </p:nvSpPr>
          <p:spPr>
            <a:xfrm>
              <a:off x="0" y="-76200"/>
              <a:ext cx="1041695" cy="37927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76784" y="3133800"/>
            <a:ext cx="34206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Fulfill Needs</a:t>
            </a:r>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DEPENDENCE</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id="10" name="TextBox 10"/>
          <p:cNvSpPr txBox="1"/>
          <p:nvPr/>
        </p:nvSpPr>
        <p:spPr>
          <a:xfrm>
            <a:off x="1229500" y="4371197"/>
            <a:ext cx="16217275" cy="1232643"/>
          </a:xfrm>
          <a:prstGeom prst="rect">
            <a:avLst/>
          </a:prstGeom>
        </p:spPr>
        <p:txBody>
          <a:bodyPr lIns="0" tIns="0" rIns="0" bIns="0" rtlCol="0" anchor="t">
            <a:spAutoFit/>
          </a:bodyPr>
          <a:lstStyle/>
          <a:p>
            <a:pPr marL="917569" lvl="1" indent="-458785" algn="l">
              <a:lnSpc>
                <a:spcPts val="4844"/>
              </a:lnSpc>
              <a:buFont typeface="Arial"/>
              <a:buChar char="•"/>
            </a:pPr>
            <a:r>
              <a:rPr lang="en-US" sz="4249" b="1">
                <a:solidFill>
                  <a:srgbClr val="004F59"/>
                </a:solidFill>
                <a:latin typeface="Roboto Bold"/>
                <a:ea typeface="Roboto Bold"/>
                <a:cs typeface="Roboto Bold"/>
                <a:sym typeface="Roboto Bold"/>
              </a:rPr>
              <a:t>Groomers provide </a:t>
            </a:r>
            <a:r>
              <a:rPr lang="en-US" sz="4249" b="1">
                <a:solidFill>
                  <a:srgbClr val="FF5757"/>
                </a:solidFill>
                <a:latin typeface="Roboto Bold"/>
                <a:ea typeface="Roboto Bold"/>
                <a:cs typeface="Roboto Bold"/>
                <a:sym typeface="Roboto Bold"/>
              </a:rPr>
              <a:t>necessities</a:t>
            </a:r>
            <a:r>
              <a:rPr lang="en-US" sz="4249" b="1">
                <a:solidFill>
                  <a:srgbClr val="004F59"/>
                </a:solidFill>
                <a:latin typeface="Roboto Bold"/>
                <a:ea typeface="Roboto Bold"/>
                <a:cs typeface="Roboto Bold"/>
                <a:sym typeface="Roboto Bold"/>
              </a:rPr>
              <a:t> like money, food, shelter, clothing, transportation, or protection.</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DEPENDENCE</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id="6" name="TextBox 6"/>
          <p:cNvSpPr txBox="1"/>
          <p:nvPr/>
        </p:nvSpPr>
        <p:spPr>
          <a:xfrm>
            <a:off x="1229500" y="4371197"/>
            <a:ext cx="16217275" cy="2175328"/>
          </a:xfrm>
          <a:prstGeom prst="rect">
            <a:avLst/>
          </a:prstGeom>
        </p:spPr>
        <p:txBody>
          <a:bodyPr lIns="0" tIns="0" rIns="0" bIns="0" rtlCol="0" anchor="t">
            <a:spAutoFit/>
          </a:bodyPr>
          <a:lstStyle/>
          <a:p>
            <a:pPr marL="917569" lvl="1" indent="-458785" algn="l">
              <a:lnSpc>
                <a:spcPts val="4844"/>
              </a:lnSpc>
              <a:buFont typeface="Arial"/>
              <a:buChar char="•"/>
            </a:pPr>
            <a:r>
              <a:rPr lang="en-US" sz="4249" b="1">
                <a:solidFill>
                  <a:srgbClr val="FFFFFF"/>
                </a:solidFill>
                <a:latin typeface="Roboto Bold"/>
                <a:ea typeface="Roboto Bold"/>
                <a:cs typeface="Roboto Bold"/>
                <a:sym typeface="Roboto Bold"/>
              </a:rPr>
              <a:t>Groomers provide necessities like money, food, shelter, clothing, transportation, or protection.</a:t>
            </a:r>
          </a:p>
          <a:p>
            <a:pPr algn="l">
              <a:lnSpc>
                <a:spcPts val="1653"/>
              </a:lnSpc>
            </a:pPr>
            <a:endParaRPr lang="en-US" sz="4249" b="1">
              <a:solidFill>
                <a:srgbClr val="FFFFFF"/>
              </a:solidFill>
              <a:latin typeface="Roboto Bold"/>
              <a:ea typeface="Roboto Bold"/>
              <a:cs typeface="Roboto Bold"/>
              <a:sym typeface="Roboto Bold"/>
            </a:endParaRP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They often supply </a:t>
            </a:r>
            <a:r>
              <a:rPr lang="en-US" sz="4249" b="1">
                <a:solidFill>
                  <a:srgbClr val="FF5757"/>
                </a:solidFill>
                <a:latin typeface="Roboto Bold"/>
                <a:ea typeface="Roboto Bold"/>
                <a:cs typeface="Roboto Bold"/>
                <a:sym typeface="Roboto Bold"/>
              </a:rPr>
              <a:t>addictive substances</a:t>
            </a:r>
            <a:r>
              <a:rPr lang="en-US" sz="4249" b="1">
                <a:solidFill>
                  <a:srgbClr val="004F59"/>
                </a:solidFill>
                <a:latin typeface="Roboto Bold"/>
                <a:ea typeface="Roboto Bold"/>
                <a:cs typeface="Roboto Bold"/>
                <a:sym typeface="Roboto Bold"/>
              </a:rPr>
              <a:t> like alcohol and drugs.</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8" name="Group 8"/>
          <p:cNvGrpSpPr/>
          <p:nvPr/>
        </p:nvGrpSpPr>
        <p:grpSpPr>
          <a:xfrm>
            <a:off x="1629079" y="2991853"/>
            <a:ext cx="3955187" cy="1150744"/>
            <a:chOff x="0" y="0"/>
            <a:chExt cx="1041695" cy="303077"/>
          </a:xfrm>
        </p:grpSpPr>
        <p:sp>
          <p:nvSpPr>
            <p:cNvPr id="9" name="Freeform 9"/>
            <p:cNvSpPr/>
            <p:nvPr/>
          </p:nvSpPr>
          <p:spPr>
            <a:xfrm>
              <a:off x="0" y="0"/>
              <a:ext cx="1041695" cy="303077"/>
            </a:xfrm>
            <a:custGeom>
              <a:avLst/>
              <a:gdLst/>
              <a:ahLst/>
              <a:cxnLst/>
              <a:rect l="l" t="t" r="r" b="b"/>
              <a:pathLst>
                <a:path w="1041695" h="303077">
                  <a:moveTo>
                    <a:pt x="0" y="0"/>
                  </a:moveTo>
                  <a:lnTo>
                    <a:pt x="1041695" y="0"/>
                  </a:lnTo>
                  <a:lnTo>
                    <a:pt x="1041695" y="303077"/>
                  </a:lnTo>
                  <a:lnTo>
                    <a:pt x="0" y="303077"/>
                  </a:lnTo>
                  <a:close/>
                </a:path>
              </a:pathLst>
            </a:custGeom>
            <a:solidFill>
              <a:srgbClr val="303030"/>
            </a:solidFill>
          </p:spPr>
          <p:txBody>
            <a:bodyPr/>
            <a:lstStyle/>
            <a:p>
              <a:endParaRPr lang="en-US"/>
            </a:p>
          </p:txBody>
        </p:sp>
        <p:sp>
          <p:nvSpPr>
            <p:cNvPr id="10" name="TextBox 10"/>
            <p:cNvSpPr txBox="1"/>
            <p:nvPr/>
          </p:nvSpPr>
          <p:spPr>
            <a:xfrm>
              <a:off x="0" y="-76200"/>
              <a:ext cx="1041695" cy="379277"/>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76784" y="3133800"/>
            <a:ext cx="34206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Fulfill Needs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5" name="Freeform 5"/>
          <p:cNvSpPr/>
          <p:nvPr/>
        </p:nvSpPr>
        <p:spPr>
          <a:xfrm>
            <a:off x="1227390" y="2435362"/>
            <a:ext cx="7916610" cy="6413389"/>
          </a:xfrm>
          <a:custGeom>
            <a:avLst/>
            <a:gdLst/>
            <a:ahLst/>
            <a:cxnLst/>
            <a:rect l="l" t="t" r="r" b="b"/>
            <a:pathLst>
              <a:path w="7916610" h="6413389">
                <a:moveTo>
                  <a:pt x="0" y="0"/>
                </a:moveTo>
                <a:lnTo>
                  <a:pt x="7916610" y="0"/>
                </a:lnTo>
                <a:lnTo>
                  <a:pt x="7916610" y="6413389"/>
                </a:lnTo>
                <a:lnTo>
                  <a:pt x="0" y="6413389"/>
                </a:lnTo>
                <a:lnTo>
                  <a:pt x="0" y="0"/>
                </a:lnTo>
                <a:close/>
              </a:path>
            </a:pathLst>
          </a:custGeom>
          <a:blipFill>
            <a:blip r:embed="rId3"/>
            <a:stretch>
              <a:fillRect t="-11719" b="-11719"/>
            </a:stretch>
          </a:blipFill>
        </p:spPr>
        <p:txBody>
          <a:bodyPr/>
          <a:lstStyle/>
          <a:p>
            <a:endParaRPr lang="en-US"/>
          </a:p>
        </p:txBody>
      </p:sp>
      <p:sp>
        <p:nvSpPr>
          <p:cNvPr id="6" name="Freeform 6"/>
          <p:cNvSpPr/>
          <p:nvPr/>
        </p:nvSpPr>
        <p:spPr>
          <a:xfrm>
            <a:off x="9144000" y="2435362"/>
            <a:ext cx="6413389" cy="6413389"/>
          </a:xfrm>
          <a:custGeom>
            <a:avLst/>
            <a:gdLst/>
            <a:ahLst/>
            <a:cxnLst/>
            <a:rect l="l" t="t" r="r" b="b"/>
            <a:pathLst>
              <a:path w="6413389" h="6413389">
                <a:moveTo>
                  <a:pt x="0" y="0"/>
                </a:moveTo>
                <a:lnTo>
                  <a:pt x="6413389" y="0"/>
                </a:lnTo>
                <a:lnTo>
                  <a:pt x="6413389" y="6413389"/>
                </a:lnTo>
                <a:lnTo>
                  <a:pt x="0" y="6413389"/>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a:t>
            </a:r>
          </a:p>
        </p:txBody>
      </p:sp>
      <p:sp>
        <p:nvSpPr>
          <p:cNvPr id="8" name="TextBox 8"/>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DIGITAL PARTICIPATION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371197"/>
            <a:ext cx="16217275" cy="3782617"/>
          </a:xfrm>
          <a:prstGeom prst="rect">
            <a:avLst/>
          </a:prstGeom>
        </p:spPr>
        <p:txBody>
          <a:bodyPr lIns="0" tIns="0" rIns="0" bIns="0" rtlCol="0" anchor="t">
            <a:spAutoFit/>
          </a:bodyPr>
          <a:lstStyle/>
          <a:p>
            <a:pPr marL="917569" lvl="1" indent="-458785" algn="l">
              <a:lnSpc>
                <a:spcPts val="4844"/>
              </a:lnSpc>
              <a:buFont typeface="Arial"/>
              <a:buChar char="•"/>
            </a:pPr>
            <a:r>
              <a:rPr lang="en-US" sz="4249" b="1">
                <a:solidFill>
                  <a:srgbClr val="FFFFFF"/>
                </a:solidFill>
                <a:latin typeface="Roboto Bold"/>
                <a:ea typeface="Roboto Bold"/>
                <a:cs typeface="Roboto Bold"/>
                <a:sym typeface="Roboto Bold"/>
              </a:rPr>
              <a:t>Groomers provide necessities like money, food, shelter, clothing, transportation, or protection.</a:t>
            </a:r>
          </a:p>
          <a:p>
            <a:pPr algn="l">
              <a:lnSpc>
                <a:spcPts val="1653"/>
              </a:lnSpc>
            </a:pPr>
            <a:endParaRPr lang="en-US" sz="4249" b="1">
              <a:solidFill>
                <a:srgbClr val="FFFFFF"/>
              </a:solidFill>
              <a:latin typeface="Roboto Bold"/>
              <a:ea typeface="Roboto Bold"/>
              <a:cs typeface="Roboto Bold"/>
              <a:sym typeface="Roboto Bold"/>
            </a:endParaRP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often supply addictive substances like alcohol and drugs.</a:t>
            </a:r>
          </a:p>
          <a:p>
            <a:pPr algn="l">
              <a:lnSpc>
                <a:spcPts val="2000"/>
              </a:lnSpc>
            </a:pPr>
            <a:endParaRPr lang="en-US" sz="4249" b="1">
              <a:solidFill>
                <a:srgbClr val="FFFFFF"/>
              </a:solidFill>
              <a:latin typeface="Roboto Bold"/>
              <a:ea typeface="Roboto Bold"/>
              <a:cs typeface="Roboto Bold"/>
              <a:sym typeface="Roboto Bold"/>
            </a:endParaRPr>
          </a:p>
          <a:p>
            <a:pPr marL="917569" lvl="1" indent="-458785" algn="l">
              <a:lnSpc>
                <a:spcPts val="4887"/>
              </a:lnSpc>
              <a:buFont typeface="Arial"/>
              <a:buChar char="•"/>
            </a:pPr>
            <a:r>
              <a:rPr lang="en-US" sz="4249" b="1">
                <a:solidFill>
                  <a:srgbClr val="004F59"/>
                </a:solidFill>
                <a:latin typeface="Roboto Bold"/>
                <a:ea typeface="Roboto Bold"/>
                <a:cs typeface="Roboto Bold"/>
                <a:sym typeface="Roboto Bold"/>
              </a:rPr>
              <a:t>They typically </a:t>
            </a:r>
            <a:r>
              <a:rPr lang="en-US" sz="4249" b="1">
                <a:solidFill>
                  <a:srgbClr val="FF5757"/>
                </a:solidFill>
                <a:latin typeface="Roboto Bold"/>
                <a:ea typeface="Roboto Bold"/>
                <a:cs typeface="Roboto Bold"/>
                <a:sym typeface="Roboto Bold"/>
              </a:rPr>
              <a:t>isolate victims </a:t>
            </a:r>
            <a:r>
              <a:rPr lang="en-US" sz="4249" b="1">
                <a:solidFill>
                  <a:srgbClr val="004F59"/>
                </a:solidFill>
                <a:latin typeface="Roboto Bold"/>
                <a:ea typeface="Roboto Bold"/>
                <a:cs typeface="Roboto Bold"/>
                <a:sym typeface="Roboto Bold"/>
              </a:rPr>
              <a:t>from their emotional support system, like family and friends.</a:t>
            </a:r>
          </a:p>
        </p:txBody>
      </p:sp>
      <p:sp>
        <p:nvSpPr>
          <p:cNvPr id="5" name="TextBox 5"/>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DEPENDENCE</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8" name="Group 8"/>
          <p:cNvGrpSpPr/>
          <p:nvPr/>
        </p:nvGrpSpPr>
        <p:grpSpPr>
          <a:xfrm>
            <a:off x="1629079" y="2991853"/>
            <a:ext cx="3955187" cy="1150744"/>
            <a:chOff x="0" y="0"/>
            <a:chExt cx="1041695" cy="303077"/>
          </a:xfrm>
        </p:grpSpPr>
        <p:sp>
          <p:nvSpPr>
            <p:cNvPr id="9" name="Freeform 9"/>
            <p:cNvSpPr/>
            <p:nvPr/>
          </p:nvSpPr>
          <p:spPr>
            <a:xfrm>
              <a:off x="0" y="0"/>
              <a:ext cx="1041695" cy="303077"/>
            </a:xfrm>
            <a:custGeom>
              <a:avLst/>
              <a:gdLst/>
              <a:ahLst/>
              <a:cxnLst/>
              <a:rect l="l" t="t" r="r" b="b"/>
              <a:pathLst>
                <a:path w="1041695" h="303077">
                  <a:moveTo>
                    <a:pt x="0" y="0"/>
                  </a:moveTo>
                  <a:lnTo>
                    <a:pt x="1041695" y="0"/>
                  </a:lnTo>
                  <a:lnTo>
                    <a:pt x="1041695" y="303077"/>
                  </a:lnTo>
                  <a:lnTo>
                    <a:pt x="0" y="303077"/>
                  </a:lnTo>
                  <a:close/>
                </a:path>
              </a:pathLst>
            </a:custGeom>
            <a:solidFill>
              <a:srgbClr val="303030"/>
            </a:solidFill>
          </p:spPr>
          <p:txBody>
            <a:bodyPr/>
            <a:lstStyle/>
            <a:p>
              <a:endParaRPr lang="en-US"/>
            </a:p>
          </p:txBody>
        </p:sp>
        <p:sp>
          <p:nvSpPr>
            <p:cNvPr id="10" name="TextBox 10"/>
            <p:cNvSpPr txBox="1"/>
            <p:nvPr/>
          </p:nvSpPr>
          <p:spPr>
            <a:xfrm>
              <a:off x="0" y="-76200"/>
              <a:ext cx="1041695" cy="379277"/>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76784" y="3133800"/>
            <a:ext cx="34206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Fulfill Needs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356672" y="36411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1177245" y="4371161"/>
            <a:ext cx="10574814" cy="2208707"/>
            <a:chOff x="0" y="0"/>
            <a:chExt cx="2785136" cy="581717"/>
          </a:xfrm>
        </p:grpSpPr>
        <p:sp>
          <p:nvSpPr>
            <p:cNvPr id="7" name="Freeform 7"/>
            <p:cNvSpPr/>
            <p:nvPr/>
          </p:nvSpPr>
          <p:spPr>
            <a:xfrm>
              <a:off x="0" y="0"/>
              <a:ext cx="2785136" cy="581717"/>
            </a:xfrm>
            <a:custGeom>
              <a:avLst/>
              <a:gdLst/>
              <a:ahLst/>
              <a:cxnLst/>
              <a:rect l="l" t="t" r="r" b="b"/>
              <a:pathLst>
                <a:path w="2785136" h="581717">
                  <a:moveTo>
                    <a:pt x="0" y="0"/>
                  </a:moveTo>
                  <a:lnTo>
                    <a:pt x="2785136" y="0"/>
                  </a:lnTo>
                  <a:lnTo>
                    <a:pt x="2785136" y="581717"/>
                  </a:lnTo>
                  <a:lnTo>
                    <a:pt x="0" y="581717"/>
                  </a:lnTo>
                  <a:close/>
                </a:path>
              </a:pathLst>
            </a:custGeom>
            <a:solidFill>
              <a:srgbClr val="303030"/>
            </a:solidFill>
          </p:spPr>
          <p:txBody>
            <a:bodyPr/>
            <a:lstStyle/>
            <a:p>
              <a:endParaRPr lang="en-US"/>
            </a:p>
          </p:txBody>
        </p:sp>
        <p:sp>
          <p:nvSpPr>
            <p:cNvPr id="8" name="TextBox 8"/>
            <p:cNvSpPr txBox="1"/>
            <p:nvPr/>
          </p:nvSpPr>
          <p:spPr>
            <a:xfrm>
              <a:off x="0" y="-76200"/>
              <a:ext cx="2785136" cy="657917"/>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2" name="Freeform 12"/>
          <p:cNvSpPr/>
          <p:nvPr/>
        </p:nvSpPr>
        <p:spPr>
          <a:xfrm>
            <a:off x="11887058" y="1373897"/>
            <a:ext cx="5483035" cy="4101617"/>
          </a:xfrm>
          <a:custGeom>
            <a:avLst/>
            <a:gdLst/>
            <a:ahLst/>
            <a:cxnLst/>
            <a:rect l="l" t="t" r="r" b="b"/>
            <a:pathLst>
              <a:path w="5483035" h="4101617">
                <a:moveTo>
                  <a:pt x="0" y="0"/>
                </a:moveTo>
                <a:lnTo>
                  <a:pt x="5483035" y="0"/>
                </a:lnTo>
                <a:lnTo>
                  <a:pt x="5483035" y="4101617"/>
                </a:lnTo>
                <a:lnTo>
                  <a:pt x="0" y="4101617"/>
                </a:lnTo>
                <a:lnTo>
                  <a:pt x="0" y="0"/>
                </a:lnTo>
                <a:close/>
              </a:path>
            </a:pathLst>
          </a:custGeom>
          <a:blipFill>
            <a:blip r:embed="rId6"/>
            <a:stretch>
              <a:fillRect/>
            </a:stretch>
          </a:blipFill>
        </p:spPr>
        <p:txBody>
          <a:bodyPr/>
          <a:lstStyle/>
          <a:p>
            <a:endParaRPr lang="en-US"/>
          </a:p>
        </p:txBody>
      </p:sp>
      <p:sp>
        <p:nvSpPr>
          <p:cNvPr id="13" name="TextBox 13"/>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CHANGED BEHAVIOR</a:t>
            </a:r>
          </a:p>
        </p:txBody>
      </p:sp>
      <p:sp>
        <p:nvSpPr>
          <p:cNvPr id="14" name="TextBox 14"/>
          <p:cNvSpPr txBox="1"/>
          <p:nvPr/>
        </p:nvSpPr>
        <p:spPr>
          <a:xfrm>
            <a:off x="1517475" y="4684901"/>
            <a:ext cx="9978434" cy="1466925"/>
          </a:xfrm>
          <a:prstGeom prst="rect">
            <a:avLst/>
          </a:prstGeom>
        </p:spPr>
        <p:txBody>
          <a:bodyPr lIns="0" tIns="0" rIns="0" bIns="0" rtlCol="0" anchor="t">
            <a:spAutoFit/>
          </a:bodyPr>
          <a:lstStyle/>
          <a:p>
            <a:pPr algn="l">
              <a:lnSpc>
                <a:spcPts val="5999"/>
              </a:lnSpc>
            </a:pPr>
            <a:r>
              <a:rPr lang="en-US" sz="3999" b="1">
                <a:solidFill>
                  <a:srgbClr val="FFFFFF"/>
                </a:solidFill>
                <a:latin typeface="Roboto Bold"/>
                <a:ea typeface="Roboto Bold"/>
                <a:cs typeface="Roboto Bold"/>
                <a:sym typeface="Roboto Bold"/>
              </a:rPr>
              <a:t>Once trust is gained, how do groomers change their behavior to control the victim?</a:t>
            </a:r>
          </a:p>
        </p:txBody>
      </p:sp>
      <p:grpSp>
        <p:nvGrpSpPr>
          <p:cNvPr id="15" name="Group 15"/>
          <p:cNvGrpSpPr/>
          <p:nvPr/>
        </p:nvGrpSpPr>
        <p:grpSpPr>
          <a:xfrm>
            <a:off x="16323989" y="5704254"/>
            <a:ext cx="1046103" cy="1255340"/>
            <a:chOff x="0" y="0"/>
            <a:chExt cx="2510966" cy="3013197"/>
          </a:xfrm>
        </p:grpSpPr>
        <p:sp>
          <p:nvSpPr>
            <p:cNvPr id="16" name="Freeform 16"/>
            <p:cNvSpPr/>
            <p:nvPr/>
          </p:nvSpPr>
          <p:spPr>
            <a:xfrm>
              <a:off x="0" y="0"/>
              <a:ext cx="2510966" cy="3013197"/>
            </a:xfrm>
            <a:custGeom>
              <a:avLst/>
              <a:gdLst/>
              <a:ahLst/>
              <a:cxnLst/>
              <a:rect l="l" t="t" r="r" b="b"/>
              <a:pathLst>
                <a:path w="2510966" h="3013197">
                  <a:moveTo>
                    <a:pt x="0" y="0"/>
                  </a:moveTo>
                  <a:lnTo>
                    <a:pt x="2510966" y="0"/>
                  </a:lnTo>
                  <a:lnTo>
                    <a:pt x="2510966" y="3013197"/>
                  </a:lnTo>
                  <a:lnTo>
                    <a:pt x="0" y="3013197"/>
                  </a:lnTo>
                  <a:close/>
                </a:path>
              </a:pathLst>
            </a:custGeom>
            <a:solidFill>
              <a:srgbClr val="68D2DF"/>
            </a:solidFill>
          </p:spPr>
          <p:txBody>
            <a:bodyPr/>
            <a:lstStyle/>
            <a:p>
              <a:endParaRPr lang="en-US"/>
            </a:p>
          </p:txBody>
        </p:sp>
      </p:gr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id="18" name="TextBox 1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29079" y="2991853"/>
            <a:ext cx="5722723" cy="1150744"/>
            <a:chOff x="0" y="0"/>
            <a:chExt cx="1507219" cy="303077"/>
          </a:xfrm>
        </p:grpSpPr>
        <p:sp>
          <p:nvSpPr>
            <p:cNvPr id="5" name="Freeform 5"/>
            <p:cNvSpPr/>
            <p:nvPr/>
          </p:nvSpPr>
          <p:spPr>
            <a:xfrm>
              <a:off x="0" y="0"/>
              <a:ext cx="1507219" cy="303077"/>
            </a:xfrm>
            <a:custGeom>
              <a:avLst/>
              <a:gdLst/>
              <a:ahLst/>
              <a:cxnLst/>
              <a:rect l="l" t="t" r="r" b="b"/>
              <a:pathLst>
                <a:path w="1507219" h="303077">
                  <a:moveTo>
                    <a:pt x="0" y="0"/>
                  </a:moveTo>
                  <a:lnTo>
                    <a:pt x="1507219" y="0"/>
                  </a:lnTo>
                  <a:lnTo>
                    <a:pt x="1507219" y="303077"/>
                  </a:lnTo>
                  <a:lnTo>
                    <a:pt x="0" y="303077"/>
                  </a:lnTo>
                  <a:close/>
                </a:path>
              </a:pathLst>
            </a:custGeom>
            <a:solidFill>
              <a:srgbClr val="303030"/>
            </a:solidFill>
          </p:spPr>
          <p:txBody>
            <a:bodyPr/>
            <a:lstStyle/>
            <a:p>
              <a:endParaRPr lang="en-US"/>
            </a:p>
          </p:txBody>
        </p:sp>
        <p:sp>
          <p:nvSpPr>
            <p:cNvPr id="6" name="TextBox 6"/>
            <p:cNvSpPr txBox="1"/>
            <p:nvPr/>
          </p:nvSpPr>
          <p:spPr>
            <a:xfrm>
              <a:off x="0" y="-76200"/>
              <a:ext cx="1507219" cy="37927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76784" y="3133800"/>
            <a:ext cx="547048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Demands &amp; Threats</a:t>
            </a:r>
          </a:p>
        </p:txBody>
      </p:sp>
      <p:sp>
        <p:nvSpPr>
          <p:cNvPr id="8" name="TextBox 8"/>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CHANGED BEHAVIOR</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id="10" name="TextBox 10"/>
          <p:cNvSpPr txBox="1"/>
          <p:nvPr/>
        </p:nvSpPr>
        <p:spPr>
          <a:xfrm>
            <a:off x="1028700" y="4259573"/>
            <a:ext cx="17052648"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They </a:t>
            </a:r>
            <a:r>
              <a:rPr lang="en-US" sz="4249" b="1">
                <a:solidFill>
                  <a:srgbClr val="FF5757"/>
                </a:solidFill>
                <a:latin typeface="Roboto Bold"/>
                <a:ea typeface="Roboto Bold"/>
                <a:cs typeface="Roboto Bold"/>
                <a:sym typeface="Roboto Bold"/>
              </a:rPr>
              <a:t>change from pleasing</a:t>
            </a:r>
            <a:r>
              <a:rPr lang="en-US" sz="4249" b="1">
                <a:solidFill>
                  <a:srgbClr val="004F59"/>
                </a:solidFill>
                <a:latin typeface="Roboto Bold"/>
                <a:ea typeface="Roboto Bold"/>
                <a:cs typeface="Roboto Bold"/>
                <a:sym typeface="Roboto Bold"/>
              </a:rPr>
              <a:t> the victim to making demands.</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29079" y="2991853"/>
            <a:ext cx="5722723" cy="1150744"/>
            <a:chOff x="0" y="0"/>
            <a:chExt cx="1507219" cy="303077"/>
          </a:xfrm>
        </p:grpSpPr>
        <p:sp>
          <p:nvSpPr>
            <p:cNvPr id="5" name="Freeform 5"/>
            <p:cNvSpPr/>
            <p:nvPr/>
          </p:nvSpPr>
          <p:spPr>
            <a:xfrm>
              <a:off x="0" y="0"/>
              <a:ext cx="1507219" cy="303077"/>
            </a:xfrm>
            <a:custGeom>
              <a:avLst/>
              <a:gdLst/>
              <a:ahLst/>
              <a:cxnLst/>
              <a:rect l="l" t="t" r="r" b="b"/>
              <a:pathLst>
                <a:path w="1507219" h="303077">
                  <a:moveTo>
                    <a:pt x="0" y="0"/>
                  </a:moveTo>
                  <a:lnTo>
                    <a:pt x="1507219" y="0"/>
                  </a:lnTo>
                  <a:lnTo>
                    <a:pt x="1507219" y="303077"/>
                  </a:lnTo>
                  <a:lnTo>
                    <a:pt x="0" y="303077"/>
                  </a:lnTo>
                  <a:close/>
                </a:path>
              </a:pathLst>
            </a:custGeom>
            <a:solidFill>
              <a:srgbClr val="303030"/>
            </a:solidFill>
          </p:spPr>
          <p:txBody>
            <a:bodyPr/>
            <a:lstStyle/>
            <a:p>
              <a:endParaRPr lang="en-US"/>
            </a:p>
          </p:txBody>
        </p:sp>
        <p:sp>
          <p:nvSpPr>
            <p:cNvPr id="6" name="TextBox 6"/>
            <p:cNvSpPr txBox="1"/>
            <p:nvPr/>
          </p:nvSpPr>
          <p:spPr>
            <a:xfrm>
              <a:off x="0" y="-76200"/>
              <a:ext cx="1507219" cy="37927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CHANGED BEHAVIOR</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id="9" name="TextBox 9"/>
          <p:cNvSpPr txBox="1"/>
          <p:nvPr/>
        </p:nvSpPr>
        <p:spPr>
          <a:xfrm>
            <a:off x="1028700" y="4259573"/>
            <a:ext cx="17052648"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change from pleasing the victim to making demands.</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They threaten to </a:t>
            </a:r>
            <a:r>
              <a:rPr lang="en-US" sz="4249" b="1">
                <a:solidFill>
                  <a:srgbClr val="FF5757"/>
                </a:solidFill>
                <a:latin typeface="Roboto Bold"/>
                <a:ea typeface="Roboto Bold"/>
                <a:cs typeface="Roboto Bold"/>
                <a:sym typeface="Roboto Bold"/>
              </a:rPr>
              <a:t>take away</a:t>
            </a:r>
            <a:r>
              <a:rPr lang="en-US" sz="4249" b="1">
                <a:solidFill>
                  <a:srgbClr val="004F59"/>
                </a:solidFill>
                <a:latin typeface="Roboto Bold"/>
                <a:ea typeface="Roboto Bold"/>
                <a:cs typeface="Roboto Bold"/>
                <a:sym typeface="Roboto Bold"/>
              </a:rPr>
              <a:t> food/shelter, or love/friendship.</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976784" y="3133800"/>
            <a:ext cx="547048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Demands &amp; Threats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29079" y="2991853"/>
            <a:ext cx="5722723" cy="1150744"/>
            <a:chOff x="0" y="0"/>
            <a:chExt cx="1507219" cy="303077"/>
          </a:xfrm>
        </p:grpSpPr>
        <p:sp>
          <p:nvSpPr>
            <p:cNvPr id="5" name="Freeform 5"/>
            <p:cNvSpPr/>
            <p:nvPr/>
          </p:nvSpPr>
          <p:spPr>
            <a:xfrm>
              <a:off x="0" y="0"/>
              <a:ext cx="1507219" cy="303077"/>
            </a:xfrm>
            <a:custGeom>
              <a:avLst/>
              <a:gdLst/>
              <a:ahLst/>
              <a:cxnLst/>
              <a:rect l="l" t="t" r="r" b="b"/>
              <a:pathLst>
                <a:path w="1507219" h="303077">
                  <a:moveTo>
                    <a:pt x="0" y="0"/>
                  </a:moveTo>
                  <a:lnTo>
                    <a:pt x="1507219" y="0"/>
                  </a:lnTo>
                  <a:lnTo>
                    <a:pt x="1507219" y="303077"/>
                  </a:lnTo>
                  <a:lnTo>
                    <a:pt x="0" y="303077"/>
                  </a:lnTo>
                  <a:close/>
                </a:path>
              </a:pathLst>
            </a:custGeom>
            <a:solidFill>
              <a:srgbClr val="303030"/>
            </a:solidFill>
          </p:spPr>
          <p:txBody>
            <a:bodyPr/>
            <a:lstStyle/>
            <a:p>
              <a:endParaRPr lang="en-US"/>
            </a:p>
          </p:txBody>
        </p:sp>
        <p:sp>
          <p:nvSpPr>
            <p:cNvPr id="6" name="TextBox 6"/>
            <p:cNvSpPr txBox="1"/>
            <p:nvPr/>
          </p:nvSpPr>
          <p:spPr>
            <a:xfrm>
              <a:off x="0" y="-76200"/>
              <a:ext cx="1507219" cy="37927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CHANGED BEHAVIOR</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id="9" name="TextBox 9"/>
          <p:cNvSpPr txBox="1"/>
          <p:nvPr/>
        </p:nvSpPr>
        <p:spPr>
          <a:xfrm>
            <a:off x="1028700" y="4259573"/>
            <a:ext cx="17052648"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change from pleasing the victim to making demands.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threaten to take away food/shelter, or love/friendship.</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They pressure the victims to </a:t>
            </a:r>
            <a:r>
              <a:rPr lang="en-US" sz="4249" b="1">
                <a:solidFill>
                  <a:srgbClr val="FF5757"/>
                </a:solidFill>
                <a:latin typeface="Roboto Bold"/>
                <a:ea typeface="Roboto Bold"/>
                <a:cs typeface="Roboto Bold"/>
                <a:sym typeface="Roboto Bold"/>
              </a:rPr>
              <a:t>reject their family</a:t>
            </a:r>
            <a:r>
              <a:rPr lang="en-US" sz="4249" b="1">
                <a:solidFill>
                  <a:srgbClr val="004F59"/>
                </a:solidFill>
                <a:latin typeface="Roboto Bold"/>
                <a:ea typeface="Roboto Bold"/>
                <a:cs typeface="Roboto Bold"/>
                <a:sym typeface="Roboto Bold"/>
              </a:rPr>
              <a:t> and friends.</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976784" y="3133800"/>
            <a:ext cx="547048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Demands &amp; Threats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028700" y="4259573"/>
            <a:ext cx="17052648" cy="4083159"/>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change from pleasing the victim to making demands.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threaten to take away food/shelter, or love/friendship.</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pressure the victims to reject their family and friends.</a:t>
            </a:r>
          </a:p>
          <a:p>
            <a:pPr algn="l">
              <a:lnSpc>
                <a:spcPts val="1440"/>
              </a:lnSpc>
            </a:pPr>
            <a:endParaRPr lang="en-US" sz="4249" b="1">
              <a:solidFill>
                <a:srgbClr val="FFFFFF"/>
              </a:solidFill>
              <a:latin typeface="Roboto Bold"/>
              <a:ea typeface="Roboto Bold"/>
              <a:cs typeface="Roboto Bold"/>
              <a:sym typeface="Roboto Bold"/>
            </a:endParaRPr>
          </a:p>
          <a:p>
            <a:pPr marL="917569" lvl="1" indent="-458785" algn="l">
              <a:lnSpc>
                <a:spcPts val="5099"/>
              </a:lnSpc>
              <a:buFont typeface="Arial"/>
              <a:buChar char="•"/>
            </a:pPr>
            <a:r>
              <a:rPr lang="en-US" sz="4249" b="1">
                <a:solidFill>
                  <a:srgbClr val="004F59"/>
                </a:solidFill>
                <a:latin typeface="Roboto Bold"/>
                <a:ea typeface="Roboto Bold"/>
                <a:cs typeface="Roboto Bold"/>
                <a:sym typeface="Roboto Bold"/>
              </a:rPr>
              <a:t>They may urge the victim to </a:t>
            </a:r>
            <a:r>
              <a:rPr lang="en-US" sz="4249" b="1">
                <a:solidFill>
                  <a:srgbClr val="FF5757"/>
                </a:solidFill>
                <a:latin typeface="Roboto Bold"/>
                <a:ea typeface="Roboto Bold"/>
                <a:cs typeface="Roboto Bold"/>
                <a:sym typeface="Roboto Bold"/>
              </a:rPr>
              <a:t>rebel against parents</a:t>
            </a:r>
            <a:r>
              <a:rPr lang="en-US" sz="4249" b="1">
                <a:solidFill>
                  <a:srgbClr val="004F59"/>
                </a:solidFill>
                <a:latin typeface="Roboto Bold"/>
                <a:ea typeface="Roboto Bold"/>
                <a:cs typeface="Roboto Bold"/>
                <a:sym typeface="Roboto Bold"/>
              </a:rPr>
              <a:t>, coaches, and teachers.</a:t>
            </a:r>
          </a:p>
        </p:txBody>
      </p:sp>
      <p:grpSp>
        <p:nvGrpSpPr>
          <p:cNvPr id="5" name="Group 5"/>
          <p:cNvGrpSpPr/>
          <p:nvPr/>
        </p:nvGrpSpPr>
        <p:grpSpPr>
          <a:xfrm>
            <a:off x="1629079" y="2991853"/>
            <a:ext cx="5722723" cy="1150744"/>
            <a:chOff x="0" y="0"/>
            <a:chExt cx="1507219" cy="303077"/>
          </a:xfrm>
        </p:grpSpPr>
        <p:sp>
          <p:nvSpPr>
            <p:cNvPr id="6" name="Freeform 6"/>
            <p:cNvSpPr/>
            <p:nvPr/>
          </p:nvSpPr>
          <p:spPr>
            <a:xfrm>
              <a:off x="0" y="0"/>
              <a:ext cx="1507219" cy="303077"/>
            </a:xfrm>
            <a:custGeom>
              <a:avLst/>
              <a:gdLst/>
              <a:ahLst/>
              <a:cxnLst/>
              <a:rect l="l" t="t" r="r" b="b"/>
              <a:pathLst>
                <a:path w="1507219" h="303077">
                  <a:moveTo>
                    <a:pt x="0" y="0"/>
                  </a:moveTo>
                  <a:lnTo>
                    <a:pt x="1507219" y="0"/>
                  </a:lnTo>
                  <a:lnTo>
                    <a:pt x="1507219" y="303077"/>
                  </a:lnTo>
                  <a:lnTo>
                    <a:pt x="0" y="303077"/>
                  </a:lnTo>
                  <a:close/>
                </a:path>
              </a:pathLst>
            </a:custGeom>
            <a:solidFill>
              <a:srgbClr val="303030"/>
            </a:solidFill>
          </p:spPr>
          <p:txBody>
            <a:bodyPr/>
            <a:lstStyle/>
            <a:p>
              <a:endParaRPr lang="en-US"/>
            </a:p>
          </p:txBody>
        </p:sp>
        <p:sp>
          <p:nvSpPr>
            <p:cNvPr id="7" name="TextBox 7"/>
            <p:cNvSpPr txBox="1"/>
            <p:nvPr/>
          </p:nvSpPr>
          <p:spPr>
            <a:xfrm>
              <a:off x="0" y="-76200"/>
              <a:ext cx="1507219" cy="379277"/>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CHANGED BEHAVIOR</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976784" y="3133800"/>
            <a:ext cx="547048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Demands &amp; Threats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31441" y="4783536"/>
            <a:ext cx="13422226" cy="2037377"/>
            <a:chOff x="0" y="0"/>
            <a:chExt cx="3535072" cy="536593"/>
          </a:xfrm>
        </p:grpSpPr>
        <p:sp>
          <p:nvSpPr>
            <p:cNvPr id="5" name="Freeform 5"/>
            <p:cNvSpPr/>
            <p:nvPr/>
          </p:nvSpPr>
          <p:spPr>
            <a:xfrm>
              <a:off x="0" y="0"/>
              <a:ext cx="3535072" cy="536593"/>
            </a:xfrm>
            <a:custGeom>
              <a:avLst/>
              <a:gdLst/>
              <a:ahLst/>
              <a:cxnLst/>
              <a:rect l="l" t="t" r="r" b="b"/>
              <a:pathLst>
                <a:path w="3535072" h="536593">
                  <a:moveTo>
                    <a:pt x="0" y="0"/>
                  </a:moveTo>
                  <a:lnTo>
                    <a:pt x="3535072" y="0"/>
                  </a:lnTo>
                  <a:lnTo>
                    <a:pt x="3535072" y="536593"/>
                  </a:lnTo>
                  <a:lnTo>
                    <a:pt x="0" y="536593"/>
                  </a:lnTo>
                  <a:close/>
                </a:path>
              </a:pathLst>
            </a:custGeom>
            <a:solidFill>
              <a:srgbClr val="303030"/>
            </a:solidFill>
          </p:spPr>
          <p:txBody>
            <a:bodyPr/>
            <a:lstStyle/>
            <a:p>
              <a:endParaRPr lang="en-US"/>
            </a:p>
          </p:txBody>
        </p:sp>
        <p:sp>
          <p:nvSpPr>
            <p:cNvPr id="6" name="TextBox 6"/>
            <p:cNvSpPr txBox="1"/>
            <p:nvPr/>
          </p:nvSpPr>
          <p:spPr>
            <a:xfrm>
              <a:off x="0" y="-9525"/>
              <a:ext cx="3535072" cy="546118"/>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480713" y="4973475"/>
            <a:ext cx="13072954"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long does it typically take a child (under 18) to report a sexual crime committed against them?</a:t>
            </a:r>
          </a:p>
        </p:txBody>
      </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id="9" name="TextBox 9"/>
          <p:cNvSpPr txBox="1"/>
          <p:nvPr/>
        </p:nvSpPr>
        <p:spPr>
          <a:xfrm>
            <a:off x="4507000" y="9362248"/>
            <a:ext cx="7726843" cy="257101"/>
          </a:xfrm>
          <a:prstGeom prst="rect">
            <a:avLst/>
          </a:prstGeom>
        </p:spPr>
        <p:txBody>
          <a:bodyPr lIns="0" tIns="0" rIns="0" bIns="0" rtlCol="0" anchor="t">
            <a:spAutoFit/>
          </a:bodyPr>
          <a:lstStyle/>
          <a:p>
            <a:pPr algn="l">
              <a:lnSpc>
                <a:spcPts val="2099"/>
              </a:lnSpc>
            </a:pPr>
            <a:r>
              <a:rPr lang="en-US" sz="1499">
                <a:solidFill>
                  <a:srgbClr val="004F59"/>
                </a:solidFill>
                <a:latin typeface="Roboto"/>
                <a:ea typeface="Roboto"/>
                <a:cs typeface="Roboto"/>
                <a:sym typeface="Roboto"/>
              </a:rPr>
              <a:t>The Children's Assessment Center (2024 website). Child Sexual Abuse Facts &amp; Resources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Freeform 12"/>
          <p:cNvSpPr/>
          <p:nvPr/>
        </p:nvSpPr>
        <p:spPr>
          <a:xfrm>
            <a:off x="1476443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3"/>
            <a:stretch>
              <a:fillRect l="-24906" r="-1769"/>
            </a:stretch>
          </a:blipFill>
        </p:spPr>
        <p:txBody>
          <a:bodyP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grpSp>
        <p:nvGrpSpPr>
          <p:cNvPr id="3" name="Group 3"/>
          <p:cNvGrpSpPr/>
          <p:nvPr/>
        </p:nvGrpSpPr>
        <p:grpSpPr>
          <a:xfrm>
            <a:off x="435472" y="41458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grpSp>
        <p:nvGrpSpPr>
          <p:cNvPr id="10" name="Group 10"/>
          <p:cNvGrpSpPr/>
          <p:nvPr/>
        </p:nvGrpSpPr>
        <p:grpSpPr>
          <a:xfrm>
            <a:off x="1480713" y="4971177"/>
            <a:ext cx="11201588" cy="2059652"/>
            <a:chOff x="0" y="0"/>
            <a:chExt cx="2950213" cy="542460"/>
          </a:xfrm>
        </p:grpSpPr>
        <p:sp>
          <p:nvSpPr>
            <p:cNvPr id="11" name="Freeform 11"/>
            <p:cNvSpPr/>
            <p:nvPr/>
          </p:nvSpPr>
          <p:spPr>
            <a:xfrm>
              <a:off x="0" y="0"/>
              <a:ext cx="2950213" cy="542460"/>
            </a:xfrm>
            <a:custGeom>
              <a:avLst/>
              <a:gdLst/>
              <a:ahLst/>
              <a:cxnLst/>
              <a:rect l="l" t="t" r="r" b="b"/>
              <a:pathLst>
                <a:path w="2950213" h="542460">
                  <a:moveTo>
                    <a:pt x="0" y="0"/>
                  </a:moveTo>
                  <a:lnTo>
                    <a:pt x="2950213" y="0"/>
                  </a:lnTo>
                  <a:lnTo>
                    <a:pt x="2950213" y="542460"/>
                  </a:lnTo>
                  <a:lnTo>
                    <a:pt x="0" y="542460"/>
                  </a:lnTo>
                  <a:close/>
                </a:path>
              </a:pathLst>
            </a:custGeom>
            <a:solidFill>
              <a:srgbClr val="303030"/>
            </a:solidFill>
          </p:spPr>
          <p:txBody>
            <a:bodyPr/>
            <a:lstStyle/>
            <a:p>
              <a:endParaRPr lang="en-US"/>
            </a:p>
          </p:txBody>
        </p:sp>
        <p:sp>
          <p:nvSpPr>
            <p:cNvPr id="12" name="TextBox 12"/>
            <p:cNvSpPr txBox="1"/>
            <p:nvPr/>
          </p:nvSpPr>
          <p:spPr>
            <a:xfrm>
              <a:off x="0" y="-76200"/>
              <a:ext cx="2950213" cy="618660"/>
            </a:xfrm>
            <a:prstGeom prst="rect">
              <a:avLst/>
            </a:prstGeom>
          </p:spPr>
          <p:txBody>
            <a:bodyPr lIns="50800" tIns="50800" rIns="50800" bIns="50800" rtlCol="0" anchor="ctr"/>
            <a:lstStyle/>
            <a:p>
              <a:pPr algn="ctr">
                <a:lnSpc>
                  <a:spcPts val="3074"/>
                </a:lnSpc>
              </a:pPr>
              <a:endParaRPr/>
            </a:p>
          </p:txBody>
        </p:sp>
      </p:grpSp>
      <p:grpSp>
        <p:nvGrpSpPr>
          <p:cNvPr id="13" name="Group 13"/>
          <p:cNvGrpSpPr/>
          <p:nvPr/>
        </p:nvGrpSpPr>
        <p:grpSpPr>
          <a:xfrm>
            <a:off x="13463644" y="1049157"/>
            <a:ext cx="3860776" cy="4960050"/>
            <a:chOff x="0" y="0"/>
            <a:chExt cx="1016830" cy="1306351"/>
          </a:xfrm>
        </p:grpSpPr>
        <p:sp>
          <p:nvSpPr>
            <p:cNvPr id="14" name="Freeform 14"/>
            <p:cNvSpPr/>
            <p:nvPr/>
          </p:nvSpPr>
          <p:spPr>
            <a:xfrm>
              <a:off x="0" y="0"/>
              <a:ext cx="1016830" cy="1306350"/>
            </a:xfrm>
            <a:custGeom>
              <a:avLst/>
              <a:gdLst/>
              <a:ahLst/>
              <a:cxnLst/>
              <a:rect l="l" t="t" r="r" b="b"/>
              <a:pathLst>
                <a:path w="1016830" h="1306350">
                  <a:moveTo>
                    <a:pt x="0" y="0"/>
                  </a:moveTo>
                  <a:lnTo>
                    <a:pt x="1016830" y="0"/>
                  </a:lnTo>
                  <a:lnTo>
                    <a:pt x="1016830" y="1306350"/>
                  </a:lnTo>
                  <a:lnTo>
                    <a:pt x="0" y="1306350"/>
                  </a:lnTo>
                  <a:close/>
                </a:path>
              </a:pathLst>
            </a:custGeom>
            <a:solidFill>
              <a:srgbClr val="FFFFFF"/>
            </a:solidFill>
          </p:spPr>
          <p:txBody>
            <a:bodyPr/>
            <a:lstStyle/>
            <a:p>
              <a:endParaRPr lang="en-US"/>
            </a:p>
          </p:txBody>
        </p:sp>
        <p:sp>
          <p:nvSpPr>
            <p:cNvPr id="15" name="TextBox 15"/>
            <p:cNvSpPr txBox="1"/>
            <p:nvPr/>
          </p:nvSpPr>
          <p:spPr>
            <a:xfrm>
              <a:off x="0" y="-9525"/>
              <a:ext cx="1016830" cy="1315876"/>
            </a:xfrm>
            <a:prstGeom prst="rect">
              <a:avLst/>
            </a:prstGeom>
          </p:spPr>
          <p:txBody>
            <a:bodyPr lIns="50800" tIns="50800" rIns="50800" bIns="50800" rtlCol="0" anchor="ctr"/>
            <a:lstStyle/>
            <a:p>
              <a:pPr algn="ctr">
                <a:lnSpc>
                  <a:spcPts val="3074"/>
                </a:lnSpc>
              </a:pPr>
              <a:endParaRPr/>
            </a:p>
          </p:txBody>
        </p:sp>
      </p:grpSp>
      <p:sp>
        <p:nvSpPr>
          <p:cNvPr id="16" name="Freeform 16"/>
          <p:cNvSpPr/>
          <p:nvPr/>
        </p:nvSpPr>
        <p:spPr>
          <a:xfrm>
            <a:off x="13625438" y="1289504"/>
            <a:ext cx="3537189" cy="4149394"/>
          </a:xfrm>
          <a:custGeom>
            <a:avLst/>
            <a:gdLst/>
            <a:ahLst/>
            <a:cxnLst/>
            <a:rect l="l" t="t" r="r" b="b"/>
            <a:pathLst>
              <a:path w="3537189" h="4149394">
                <a:moveTo>
                  <a:pt x="0" y="0"/>
                </a:moveTo>
                <a:lnTo>
                  <a:pt x="3537188" y="0"/>
                </a:lnTo>
                <a:lnTo>
                  <a:pt x="3537188" y="4149395"/>
                </a:lnTo>
                <a:lnTo>
                  <a:pt x="0" y="4149395"/>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1865123" y="5180531"/>
            <a:ext cx="10817178"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do sex trafficking and sexual abuse crimes go unreported?</a:t>
            </a:r>
          </a:p>
        </p:txBody>
      </p:sp>
      <p:sp>
        <p:nvSpPr>
          <p:cNvPr id="18" name="TextBox 1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266422"/>
            <a:ext cx="16623027" cy="730305"/>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Victims experience threats of </a:t>
            </a:r>
            <a:r>
              <a:rPr lang="en-US" sz="4249" b="1">
                <a:solidFill>
                  <a:srgbClr val="FF5757"/>
                </a:solidFill>
                <a:latin typeface="Roboto Bold"/>
                <a:ea typeface="Roboto Bold"/>
                <a:cs typeface="Roboto Bold"/>
                <a:sym typeface="Roboto Bold"/>
              </a:rPr>
              <a:t>harm and humiliation</a:t>
            </a:r>
            <a:r>
              <a:rPr lang="en-US" sz="4249" b="1">
                <a:solidFill>
                  <a:srgbClr val="004F59"/>
                </a:solidFill>
                <a:latin typeface="Roboto Bold"/>
                <a:ea typeface="Roboto Bold"/>
                <a:cs typeface="Roboto Bold"/>
                <a:sym typeface="Roboto Bold"/>
              </a:rPr>
              <a:t>.</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grpSp>
        <p:nvGrpSpPr>
          <p:cNvPr id="10" name="Group 10"/>
          <p:cNvGrpSpPr/>
          <p:nvPr/>
        </p:nvGrpSpPr>
        <p:grpSpPr>
          <a:xfrm>
            <a:off x="1629079" y="2991853"/>
            <a:ext cx="4362962" cy="1150744"/>
            <a:chOff x="0" y="0"/>
            <a:chExt cx="1149093" cy="303077"/>
          </a:xfrm>
        </p:grpSpPr>
        <p:sp>
          <p:nvSpPr>
            <p:cNvPr id="11" name="Freeform 11"/>
            <p:cNvSpPr/>
            <p:nvPr/>
          </p:nvSpPr>
          <p:spPr>
            <a:xfrm>
              <a:off x="0" y="0"/>
              <a:ext cx="1149093" cy="303077"/>
            </a:xfrm>
            <a:custGeom>
              <a:avLst/>
              <a:gdLst/>
              <a:ahLst/>
              <a:cxnLst/>
              <a:rect l="l" t="t" r="r" b="b"/>
              <a:pathLst>
                <a:path w="1149093" h="303077">
                  <a:moveTo>
                    <a:pt x="0" y="0"/>
                  </a:moveTo>
                  <a:lnTo>
                    <a:pt x="1149093" y="0"/>
                  </a:lnTo>
                  <a:lnTo>
                    <a:pt x="1149093" y="303077"/>
                  </a:lnTo>
                  <a:lnTo>
                    <a:pt x="0" y="303077"/>
                  </a:lnTo>
                  <a:close/>
                </a:path>
              </a:pathLst>
            </a:custGeom>
            <a:solidFill>
              <a:srgbClr val="303030"/>
            </a:solidFill>
          </p:spPr>
          <p:txBody>
            <a:bodyPr/>
            <a:lstStyle/>
            <a:p>
              <a:endParaRPr lang="en-US"/>
            </a:p>
          </p:txBody>
        </p:sp>
        <p:sp>
          <p:nvSpPr>
            <p:cNvPr id="12" name="TextBox 12"/>
            <p:cNvSpPr txBox="1"/>
            <p:nvPr/>
          </p:nvSpPr>
          <p:spPr>
            <a:xfrm>
              <a:off x="0" y="-76200"/>
              <a:ext cx="1149093" cy="37927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976784" y="3133800"/>
            <a:ext cx="483799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Silent Victims</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190222"/>
            <a:ext cx="16623027"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Victims experience threats of harm and humiliation.</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Predators </a:t>
            </a:r>
            <a:r>
              <a:rPr lang="en-US" sz="4249" b="1">
                <a:solidFill>
                  <a:srgbClr val="FF5757"/>
                </a:solidFill>
                <a:latin typeface="Roboto Bold"/>
                <a:ea typeface="Roboto Bold"/>
                <a:cs typeface="Roboto Bold"/>
                <a:sym typeface="Roboto Bold"/>
              </a:rPr>
              <a:t>blame </a:t>
            </a:r>
            <a:r>
              <a:rPr lang="en-US" sz="4249" b="1">
                <a:solidFill>
                  <a:srgbClr val="004F59"/>
                </a:solidFill>
                <a:latin typeface="Roboto Bold"/>
                <a:ea typeface="Roboto Bold"/>
                <a:cs typeface="Roboto Bold"/>
                <a:sym typeface="Roboto Bold"/>
              </a:rPr>
              <a:t>victims to create </a:t>
            </a:r>
            <a:r>
              <a:rPr lang="en-US" sz="4249" b="1">
                <a:solidFill>
                  <a:srgbClr val="FF5757"/>
                </a:solidFill>
                <a:latin typeface="Roboto Bold"/>
                <a:ea typeface="Roboto Bold"/>
                <a:cs typeface="Roboto Bold"/>
                <a:sym typeface="Roboto Bold"/>
              </a:rPr>
              <a:t>shame </a:t>
            </a:r>
            <a:r>
              <a:rPr lang="en-US" sz="4249" b="1">
                <a:solidFill>
                  <a:srgbClr val="004F59"/>
                </a:solidFill>
                <a:latin typeface="Roboto Bold"/>
                <a:ea typeface="Roboto Bold"/>
                <a:cs typeface="Roboto Bold"/>
                <a:sym typeface="Roboto Bold"/>
              </a:rPr>
              <a:t>and self-blame.</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grpSp>
        <p:nvGrpSpPr>
          <p:cNvPr id="10" name="Group 10"/>
          <p:cNvGrpSpPr/>
          <p:nvPr/>
        </p:nvGrpSpPr>
        <p:grpSpPr>
          <a:xfrm>
            <a:off x="1629079" y="2991853"/>
            <a:ext cx="4362962" cy="1150744"/>
            <a:chOff x="0" y="0"/>
            <a:chExt cx="1149093" cy="303077"/>
          </a:xfrm>
        </p:grpSpPr>
        <p:sp>
          <p:nvSpPr>
            <p:cNvPr id="11" name="Freeform 11"/>
            <p:cNvSpPr/>
            <p:nvPr/>
          </p:nvSpPr>
          <p:spPr>
            <a:xfrm>
              <a:off x="0" y="0"/>
              <a:ext cx="1149093" cy="303077"/>
            </a:xfrm>
            <a:custGeom>
              <a:avLst/>
              <a:gdLst/>
              <a:ahLst/>
              <a:cxnLst/>
              <a:rect l="l" t="t" r="r" b="b"/>
              <a:pathLst>
                <a:path w="1149093" h="303077">
                  <a:moveTo>
                    <a:pt x="0" y="0"/>
                  </a:moveTo>
                  <a:lnTo>
                    <a:pt x="1149093" y="0"/>
                  </a:lnTo>
                  <a:lnTo>
                    <a:pt x="1149093" y="303077"/>
                  </a:lnTo>
                  <a:lnTo>
                    <a:pt x="0" y="303077"/>
                  </a:lnTo>
                  <a:close/>
                </a:path>
              </a:pathLst>
            </a:custGeom>
            <a:solidFill>
              <a:srgbClr val="303030"/>
            </a:solidFill>
          </p:spPr>
          <p:txBody>
            <a:bodyPr/>
            <a:lstStyle/>
            <a:p>
              <a:endParaRPr lang="en-US"/>
            </a:p>
          </p:txBody>
        </p:sp>
        <p:sp>
          <p:nvSpPr>
            <p:cNvPr id="12" name="TextBox 12"/>
            <p:cNvSpPr txBox="1"/>
            <p:nvPr/>
          </p:nvSpPr>
          <p:spPr>
            <a:xfrm>
              <a:off x="0" y="-76200"/>
              <a:ext cx="1149093" cy="37927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976784" y="3133800"/>
            <a:ext cx="483799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Silent Victims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a:t>
            </a:r>
          </a:p>
        </p:txBody>
      </p:sp>
      <p:grpSp>
        <p:nvGrpSpPr>
          <p:cNvPr id="9" name="Group 9"/>
          <p:cNvGrpSpPr/>
          <p:nvPr/>
        </p:nvGrpSpPr>
        <p:grpSpPr>
          <a:xfrm>
            <a:off x="1480713" y="3023154"/>
            <a:ext cx="7918137" cy="904943"/>
            <a:chOff x="0" y="0"/>
            <a:chExt cx="2085435" cy="238339"/>
          </a:xfrm>
        </p:grpSpPr>
        <p:sp>
          <p:nvSpPr>
            <p:cNvPr id="10" name="Freeform 10"/>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80421" y="3042200"/>
            <a:ext cx="869969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3" name="TextBox 13"/>
          <p:cNvSpPr txBox="1"/>
          <p:nvPr/>
        </p:nvSpPr>
        <p:spPr>
          <a:xfrm>
            <a:off x="1480713" y="4144594"/>
            <a:ext cx="14398332" cy="119682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Study results may be unreliable because most sexual crimes go unreported.</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190222"/>
            <a:ext cx="16623027"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Victims experience threats of harm and humiliation.</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Predators blame victims to create shame and self-blame.</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They make sex between children and adults </a:t>
            </a:r>
            <a:r>
              <a:rPr lang="en-US" sz="4249" b="1">
                <a:solidFill>
                  <a:srgbClr val="FF5757"/>
                </a:solidFill>
                <a:latin typeface="Roboto Bold"/>
                <a:ea typeface="Roboto Bold"/>
                <a:cs typeface="Roboto Bold"/>
                <a:sym typeface="Roboto Bold"/>
              </a:rPr>
              <a:t>seem normal</a:t>
            </a:r>
            <a:r>
              <a:rPr lang="en-US" sz="4249" b="1">
                <a:solidFill>
                  <a:srgbClr val="004F59"/>
                </a:solidFill>
                <a:latin typeface="Roboto Bold"/>
                <a:ea typeface="Roboto Bold"/>
                <a:cs typeface="Roboto Bold"/>
                <a:sym typeface="Roboto Bold"/>
              </a:rPr>
              <a:t>.</a:t>
            </a:r>
          </a:p>
        </p:txBody>
      </p:sp>
      <p:sp>
        <p:nvSpPr>
          <p:cNvPr id="5" name="Freeform 5"/>
          <p:cNvSpPr/>
          <p:nvPr/>
        </p:nvSpPr>
        <p:spPr>
          <a:xfrm>
            <a:off x="13161349" y="7054798"/>
            <a:ext cx="3955076" cy="3232202"/>
          </a:xfrm>
          <a:custGeom>
            <a:avLst/>
            <a:gdLst/>
            <a:ahLst/>
            <a:cxnLst/>
            <a:rect l="l" t="t" r="r" b="b"/>
            <a:pathLst>
              <a:path w="3955076" h="3232202">
                <a:moveTo>
                  <a:pt x="0" y="0"/>
                </a:moveTo>
                <a:lnTo>
                  <a:pt x="3955076" y="0"/>
                </a:lnTo>
                <a:lnTo>
                  <a:pt x="3955076" y="3232202"/>
                </a:lnTo>
                <a:lnTo>
                  <a:pt x="0" y="3232202"/>
                </a:lnTo>
                <a:lnTo>
                  <a:pt x="0" y="0"/>
                </a:lnTo>
                <a:close/>
              </a:path>
            </a:pathLst>
          </a:custGeom>
          <a:blipFill>
            <a:blip r:embed="rId3">
              <a:alphaModFix amt="71000"/>
            </a:blip>
            <a:stretch>
              <a:fillRect t="-22364"/>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grpSp>
        <p:nvGrpSpPr>
          <p:cNvPr id="10" name="Group 10"/>
          <p:cNvGrpSpPr/>
          <p:nvPr/>
        </p:nvGrpSpPr>
        <p:grpSpPr>
          <a:xfrm>
            <a:off x="1629079" y="2991853"/>
            <a:ext cx="4362962" cy="1150744"/>
            <a:chOff x="0" y="0"/>
            <a:chExt cx="1149093" cy="303077"/>
          </a:xfrm>
        </p:grpSpPr>
        <p:sp>
          <p:nvSpPr>
            <p:cNvPr id="11" name="Freeform 11"/>
            <p:cNvSpPr/>
            <p:nvPr/>
          </p:nvSpPr>
          <p:spPr>
            <a:xfrm>
              <a:off x="0" y="0"/>
              <a:ext cx="1149093" cy="303077"/>
            </a:xfrm>
            <a:custGeom>
              <a:avLst/>
              <a:gdLst/>
              <a:ahLst/>
              <a:cxnLst/>
              <a:rect l="l" t="t" r="r" b="b"/>
              <a:pathLst>
                <a:path w="1149093" h="303077">
                  <a:moveTo>
                    <a:pt x="0" y="0"/>
                  </a:moveTo>
                  <a:lnTo>
                    <a:pt x="1149093" y="0"/>
                  </a:lnTo>
                  <a:lnTo>
                    <a:pt x="1149093" y="303077"/>
                  </a:lnTo>
                  <a:lnTo>
                    <a:pt x="0" y="303077"/>
                  </a:lnTo>
                  <a:close/>
                </a:path>
              </a:pathLst>
            </a:custGeom>
            <a:solidFill>
              <a:srgbClr val="303030"/>
            </a:solidFill>
          </p:spPr>
          <p:txBody>
            <a:bodyPr/>
            <a:lstStyle/>
            <a:p>
              <a:endParaRPr lang="en-US"/>
            </a:p>
          </p:txBody>
        </p:sp>
        <p:sp>
          <p:nvSpPr>
            <p:cNvPr id="12" name="TextBox 12"/>
            <p:cNvSpPr txBox="1"/>
            <p:nvPr/>
          </p:nvSpPr>
          <p:spPr>
            <a:xfrm>
              <a:off x="0" y="-76200"/>
              <a:ext cx="1149093" cy="37927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976784" y="3133800"/>
            <a:ext cx="483799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Silent Victims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29500" y="4190222"/>
            <a:ext cx="16623027" cy="33750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Victims experience threats of harm and humiliation.</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Predators blame victims to create shame and self-blame.</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make sex between children and adults seem normal.</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Victims are </a:t>
            </a:r>
            <a:r>
              <a:rPr lang="en-US" sz="4249" b="1">
                <a:solidFill>
                  <a:srgbClr val="FF5757"/>
                </a:solidFill>
                <a:latin typeface="Roboto Bold"/>
                <a:ea typeface="Roboto Bold"/>
                <a:cs typeface="Roboto Bold"/>
                <a:sym typeface="Roboto Bold"/>
              </a:rPr>
              <a:t>unaware </a:t>
            </a:r>
            <a:r>
              <a:rPr lang="en-US" sz="4249" b="1">
                <a:solidFill>
                  <a:srgbClr val="004F59"/>
                </a:solidFill>
                <a:latin typeface="Roboto Bold"/>
                <a:ea typeface="Roboto Bold"/>
                <a:cs typeface="Roboto Bold"/>
                <a:sym typeface="Roboto Bold"/>
              </a:rPr>
              <a:t>that sexual abuse is a crime.</a:t>
            </a:r>
          </a:p>
        </p:txBody>
      </p:sp>
      <p:grpSp>
        <p:nvGrpSpPr>
          <p:cNvPr id="5" name="Group 5"/>
          <p:cNvGrpSpPr/>
          <p:nvPr/>
        </p:nvGrpSpPr>
        <p:grpSpPr>
          <a:xfrm>
            <a:off x="1629079" y="2991853"/>
            <a:ext cx="4362962" cy="1150744"/>
            <a:chOff x="0" y="0"/>
            <a:chExt cx="1149093" cy="303077"/>
          </a:xfrm>
        </p:grpSpPr>
        <p:sp>
          <p:nvSpPr>
            <p:cNvPr id="6" name="Freeform 6"/>
            <p:cNvSpPr/>
            <p:nvPr/>
          </p:nvSpPr>
          <p:spPr>
            <a:xfrm>
              <a:off x="0" y="0"/>
              <a:ext cx="1149093" cy="303077"/>
            </a:xfrm>
            <a:custGeom>
              <a:avLst/>
              <a:gdLst/>
              <a:ahLst/>
              <a:cxnLst/>
              <a:rect l="l" t="t" r="r" b="b"/>
              <a:pathLst>
                <a:path w="1149093" h="303077">
                  <a:moveTo>
                    <a:pt x="0" y="0"/>
                  </a:moveTo>
                  <a:lnTo>
                    <a:pt x="1149093" y="0"/>
                  </a:lnTo>
                  <a:lnTo>
                    <a:pt x="1149093" y="303077"/>
                  </a:lnTo>
                  <a:lnTo>
                    <a:pt x="0" y="303077"/>
                  </a:lnTo>
                  <a:close/>
                </a:path>
              </a:pathLst>
            </a:custGeom>
            <a:solidFill>
              <a:srgbClr val="303030"/>
            </a:solidFill>
          </p:spPr>
          <p:txBody>
            <a:bodyPr/>
            <a:lstStyle/>
            <a:p>
              <a:endParaRPr lang="en-US"/>
            </a:p>
          </p:txBody>
        </p:sp>
        <p:sp>
          <p:nvSpPr>
            <p:cNvPr id="7" name="TextBox 7"/>
            <p:cNvSpPr txBox="1"/>
            <p:nvPr/>
          </p:nvSpPr>
          <p:spPr>
            <a:xfrm>
              <a:off x="0" y="-76200"/>
              <a:ext cx="1149093" cy="379277"/>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976784" y="3133800"/>
            <a:ext cx="4837992"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Silent Victims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250057"/>
            <a:ext cx="12492149" cy="2333523"/>
            <a:chOff x="0" y="0"/>
            <a:chExt cx="3290113" cy="614590"/>
          </a:xfrm>
        </p:grpSpPr>
        <p:sp>
          <p:nvSpPr>
            <p:cNvPr id="7" name="Freeform 7"/>
            <p:cNvSpPr/>
            <p:nvPr/>
          </p:nvSpPr>
          <p:spPr>
            <a:xfrm>
              <a:off x="0" y="0"/>
              <a:ext cx="3290113" cy="614590"/>
            </a:xfrm>
            <a:custGeom>
              <a:avLst/>
              <a:gdLst/>
              <a:ahLst/>
              <a:cxnLst/>
              <a:rect l="l" t="t" r="r" b="b"/>
              <a:pathLst>
                <a:path w="3290113" h="614590">
                  <a:moveTo>
                    <a:pt x="0" y="0"/>
                  </a:moveTo>
                  <a:lnTo>
                    <a:pt x="3290113" y="0"/>
                  </a:lnTo>
                  <a:lnTo>
                    <a:pt x="3290113" y="614590"/>
                  </a:lnTo>
                  <a:lnTo>
                    <a:pt x="0" y="614590"/>
                  </a:lnTo>
                  <a:close/>
                </a:path>
              </a:pathLst>
            </a:custGeom>
            <a:solidFill>
              <a:srgbClr val="303030"/>
            </a:solidFill>
          </p:spPr>
          <p:txBody>
            <a:bodyPr/>
            <a:lstStyle/>
            <a:p>
              <a:endParaRPr lang="en-US"/>
            </a:p>
          </p:txBody>
        </p:sp>
        <p:sp>
          <p:nvSpPr>
            <p:cNvPr id="8" name="TextBox 8"/>
            <p:cNvSpPr txBox="1"/>
            <p:nvPr/>
          </p:nvSpPr>
          <p:spPr>
            <a:xfrm>
              <a:off x="0" y="-76200"/>
              <a:ext cx="3290113" cy="690790"/>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116675" y="4588069"/>
            <a:ext cx="11856187"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might a young person stay in an abusive or sex trafficking relationship?</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WHY STAY?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Freeform 16"/>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29079" y="2991853"/>
            <a:ext cx="6558096" cy="1150744"/>
            <a:chOff x="0" y="0"/>
            <a:chExt cx="1727235" cy="303077"/>
          </a:xfrm>
        </p:grpSpPr>
        <p:sp>
          <p:nvSpPr>
            <p:cNvPr id="5" name="Freeform 5"/>
            <p:cNvSpPr/>
            <p:nvPr/>
          </p:nvSpPr>
          <p:spPr>
            <a:xfrm>
              <a:off x="0" y="0"/>
              <a:ext cx="1727235" cy="303077"/>
            </a:xfrm>
            <a:custGeom>
              <a:avLst/>
              <a:gdLst/>
              <a:ahLst/>
              <a:cxnLst/>
              <a:rect l="l" t="t" r="r" b="b"/>
              <a:pathLst>
                <a:path w="1727235" h="303077">
                  <a:moveTo>
                    <a:pt x="0" y="0"/>
                  </a:moveTo>
                  <a:lnTo>
                    <a:pt x="1727235" y="0"/>
                  </a:lnTo>
                  <a:lnTo>
                    <a:pt x="1727235" y="303077"/>
                  </a:lnTo>
                  <a:lnTo>
                    <a:pt x="0" y="303077"/>
                  </a:lnTo>
                  <a:close/>
                </a:path>
              </a:pathLst>
            </a:custGeom>
            <a:solidFill>
              <a:srgbClr val="303030"/>
            </a:solidFill>
          </p:spPr>
          <p:txBody>
            <a:bodyPr/>
            <a:lstStyle/>
            <a:p>
              <a:endParaRPr lang="en-US"/>
            </a:p>
          </p:txBody>
        </p:sp>
        <p:sp>
          <p:nvSpPr>
            <p:cNvPr id="6" name="TextBox 6"/>
            <p:cNvSpPr txBox="1"/>
            <p:nvPr/>
          </p:nvSpPr>
          <p:spPr>
            <a:xfrm>
              <a:off x="0" y="-76200"/>
              <a:ext cx="1727235" cy="37927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58072" y="3151732"/>
            <a:ext cx="6365531"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Dependency</a:t>
            </a:r>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WHY STAY?</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id="13" name="TextBox 13"/>
          <p:cNvSpPr txBox="1"/>
          <p:nvPr/>
        </p:nvSpPr>
        <p:spPr>
          <a:xfrm>
            <a:off x="668718" y="4208745"/>
            <a:ext cx="16590582"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5757"/>
                </a:solidFill>
                <a:latin typeface="Roboto Bold"/>
                <a:ea typeface="Roboto Bold"/>
                <a:cs typeface="Roboto Bold"/>
                <a:sym typeface="Roboto Bold"/>
              </a:rPr>
              <a:t>Love Bond:</a:t>
            </a:r>
            <a:r>
              <a:rPr lang="en-US" sz="4249" b="1">
                <a:solidFill>
                  <a:srgbClr val="004F59"/>
                </a:solidFill>
                <a:latin typeface="Roboto Bold"/>
                <a:ea typeface="Roboto Bold"/>
                <a:cs typeface="Roboto Bold"/>
                <a:sym typeface="Roboto Bold"/>
              </a:rPr>
              <a:t> To create an emotional loyalty to the predator.</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WHY STAY?</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grpSp>
        <p:nvGrpSpPr>
          <p:cNvPr id="9" name="Group 9"/>
          <p:cNvGrpSpPr/>
          <p:nvPr/>
        </p:nvGrpSpPr>
        <p:grpSpPr>
          <a:xfrm>
            <a:off x="1629079" y="2991853"/>
            <a:ext cx="6467781" cy="1150744"/>
            <a:chOff x="0" y="0"/>
            <a:chExt cx="1703448" cy="303077"/>
          </a:xfrm>
        </p:grpSpPr>
        <p:sp>
          <p:nvSpPr>
            <p:cNvPr id="10" name="Freeform 10"/>
            <p:cNvSpPr/>
            <p:nvPr/>
          </p:nvSpPr>
          <p:spPr>
            <a:xfrm>
              <a:off x="0" y="0"/>
              <a:ext cx="1703448" cy="303077"/>
            </a:xfrm>
            <a:custGeom>
              <a:avLst/>
              <a:gdLst/>
              <a:ahLst/>
              <a:cxnLst/>
              <a:rect l="l" t="t" r="r" b="b"/>
              <a:pathLst>
                <a:path w="1703448" h="303077">
                  <a:moveTo>
                    <a:pt x="0" y="0"/>
                  </a:moveTo>
                  <a:lnTo>
                    <a:pt x="1703448" y="0"/>
                  </a:lnTo>
                  <a:lnTo>
                    <a:pt x="1703448" y="303077"/>
                  </a:lnTo>
                  <a:lnTo>
                    <a:pt x="0" y="303077"/>
                  </a:lnTo>
                  <a:close/>
                </a:path>
              </a:pathLst>
            </a:custGeom>
            <a:solidFill>
              <a:srgbClr val="303030"/>
            </a:solidFill>
          </p:spPr>
          <p:txBody>
            <a:bodyPr/>
            <a:lstStyle/>
            <a:p>
              <a:endParaRPr lang="en-US"/>
            </a:p>
          </p:txBody>
        </p:sp>
        <p:sp>
          <p:nvSpPr>
            <p:cNvPr id="11" name="TextBox 11"/>
            <p:cNvSpPr txBox="1"/>
            <p:nvPr/>
          </p:nvSpPr>
          <p:spPr>
            <a:xfrm>
              <a:off x="0" y="-76200"/>
              <a:ext cx="1703448" cy="37927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668718" y="4208745"/>
            <a:ext cx="16590582"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Love Bond: To create an emotional loyalty to the predator.</a:t>
            </a:r>
          </a:p>
          <a:p>
            <a:pPr marL="917569" lvl="1" indent="-458785" algn="l">
              <a:lnSpc>
                <a:spcPts val="6799"/>
              </a:lnSpc>
              <a:buFont typeface="Arial"/>
              <a:buChar char="•"/>
            </a:pPr>
            <a:r>
              <a:rPr lang="en-US" sz="4249" b="1">
                <a:solidFill>
                  <a:srgbClr val="FF5757"/>
                </a:solidFill>
                <a:latin typeface="Roboto Bold"/>
                <a:ea typeface="Roboto Bold"/>
                <a:cs typeface="Roboto Bold"/>
                <a:sym typeface="Roboto Bold"/>
              </a:rPr>
              <a:t>Debt Bond:</a:t>
            </a:r>
            <a:r>
              <a:rPr lang="en-US" sz="4249" b="1">
                <a:solidFill>
                  <a:srgbClr val="004F59"/>
                </a:solidFill>
                <a:latin typeface="Roboto Bold"/>
                <a:ea typeface="Roboto Bold"/>
                <a:cs typeface="Roboto Bold"/>
                <a:sym typeface="Roboto Bold"/>
              </a:rPr>
              <a:t> To develop fear of how to access food and housing.</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958072" y="3151732"/>
            <a:ext cx="6365531"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Dependency</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WHY STAY?</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grpSp>
        <p:nvGrpSpPr>
          <p:cNvPr id="9" name="Group 9"/>
          <p:cNvGrpSpPr/>
          <p:nvPr/>
        </p:nvGrpSpPr>
        <p:grpSpPr>
          <a:xfrm>
            <a:off x="1629079" y="2991853"/>
            <a:ext cx="6467781" cy="1150744"/>
            <a:chOff x="0" y="0"/>
            <a:chExt cx="1703448" cy="303077"/>
          </a:xfrm>
        </p:grpSpPr>
        <p:sp>
          <p:nvSpPr>
            <p:cNvPr id="10" name="Freeform 10"/>
            <p:cNvSpPr/>
            <p:nvPr/>
          </p:nvSpPr>
          <p:spPr>
            <a:xfrm>
              <a:off x="0" y="0"/>
              <a:ext cx="1703448" cy="303077"/>
            </a:xfrm>
            <a:custGeom>
              <a:avLst/>
              <a:gdLst/>
              <a:ahLst/>
              <a:cxnLst/>
              <a:rect l="l" t="t" r="r" b="b"/>
              <a:pathLst>
                <a:path w="1703448" h="303077">
                  <a:moveTo>
                    <a:pt x="0" y="0"/>
                  </a:moveTo>
                  <a:lnTo>
                    <a:pt x="1703448" y="0"/>
                  </a:lnTo>
                  <a:lnTo>
                    <a:pt x="1703448" y="303077"/>
                  </a:lnTo>
                  <a:lnTo>
                    <a:pt x="0" y="303077"/>
                  </a:lnTo>
                  <a:close/>
                </a:path>
              </a:pathLst>
            </a:custGeom>
            <a:solidFill>
              <a:srgbClr val="303030"/>
            </a:solidFill>
          </p:spPr>
          <p:txBody>
            <a:bodyPr/>
            <a:lstStyle/>
            <a:p>
              <a:endParaRPr lang="en-US"/>
            </a:p>
          </p:txBody>
        </p:sp>
        <p:sp>
          <p:nvSpPr>
            <p:cNvPr id="11" name="TextBox 11"/>
            <p:cNvSpPr txBox="1"/>
            <p:nvPr/>
          </p:nvSpPr>
          <p:spPr>
            <a:xfrm>
              <a:off x="0" y="-76200"/>
              <a:ext cx="1703448" cy="37927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58072" y="3151732"/>
            <a:ext cx="6138787"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Dependency</a:t>
            </a:r>
          </a:p>
          <a:p>
            <a:pPr algn="l">
              <a:lnSpc>
                <a:spcPts val="6299"/>
              </a:lnSpc>
            </a:pPr>
            <a:endParaRPr lang="en-US" sz="4499" b="1">
              <a:solidFill>
                <a:srgbClr val="FFFFFF"/>
              </a:solidFill>
              <a:latin typeface="Roboto Bold"/>
              <a:ea typeface="Roboto Bold"/>
              <a:cs typeface="Roboto Bold"/>
              <a:sym typeface="Roboto Bold"/>
            </a:endParaRPr>
          </a:p>
        </p:txBody>
      </p:sp>
      <p:sp>
        <p:nvSpPr>
          <p:cNvPr id="13" name="TextBox 13"/>
          <p:cNvSpPr txBox="1"/>
          <p:nvPr/>
        </p:nvSpPr>
        <p:spPr>
          <a:xfrm>
            <a:off x="668718" y="4208745"/>
            <a:ext cx="16590582"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Love Bond: To create an emotional loyalty to the predator.</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Debt Bond: To develop fear of how to access food and housing.</a:t>
            </a:r>
          </a:p>
          <a:p>
            <a:pPr marL="917569" lvl="1" indent="-458785" algn="l">
              <a:lnSpc>
                <a:spcPts val="6799"/>
              </a:lnSpc>
              <a:buFont typeface="Arial"/>
              <a:buChar char="•"/>
            </a:pPr>
            <a:r>
              <a:rPr lang="en-US" sz="4249" b="1">
                <a:solidFill>
                  <a:srgbClr val="FF5757"/>
                </a:solidFill>
                <a:latin typeface="Roboto Bold"/>
                <a:ea typeface="Roboto Bold"/>
                <a:cs typeface="Roboto Bold"/>
                <a:sym typeface="Roboto Bold"/>
              </a:rPr>
              <a:t>Drug Bond:</a:t>
            </a:r>
            <a:r>
              <a:rPr lang="en-US" sz="4249" b="1">
                <a:solidFill>
                  <a:srgbClr val="004F59"/>
                </a:solidFill>
                <a:latin typeface="Roboto Bold"/>
                <a:ea typeface="Roboto Bold"/>
                <a:cs typeface="Roboto Bold"/>
                <a:sym typeface="Roboto Bold"/>
              </a:rPr>
              <a:t> To tie the victim to the predator as their drug dealer.</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29079" y="2991853"/>
            <a:ext cx="6467781" cy="1150744"/>
            <a:chOff x="0" y="0"/>
            <a:chExt cx="1703448" cy="303077"/>
          </a:xfrm>
        </p:grpSpPr>
        <p:sp>
          <p:nvSpPr>
            <p:cNvPr id="5" name="Freeform 5"/>
            <p:cNvSpPr/>
            <p:nvPr/>
          </p:nvSpPr>
          <p:spPr>
            <a:xfrm>
              <a:off x="0" y="0"/>
              <a:ext cx="1703448" cy="303077"/>
            </a:xfrm>
            <a:custGeom>
              <a:avLst/>
              <a:gdLst/>
              <a:ahLst/>
              <a:cxnLst/>
              <a:rect l="l" t="t" r="r" b="b"/>
              <a:pathLst>
                <a:path w="1703448" h="303077">
                  <a:moveTo>
                    <a:pt x="0" y="0"/>
                  </a:moveTo>
                  <a:lnTo>
                    <a:pt x="1703448" y="0"/>
                  </a:lnTo>
                  <a:lnTo>
                    <a:pt x="1703448" y="303077"/>
                  </a:lnTo>
                  <a:lnTo>
                    <a:pt x="0" y="303077"/>
                  </a:lnTo>
                  <a:close/>
                </a:path>
              </a:pathLst>
            </a:custGeom>
            <a:solidFill>
              <a:srgbClr val="303030"/>
            </a:solidFill>
          </p:spPr>
          <p:txBody>
            <a:bodyPr/>
            <a:lstStyle/>
            <a:p>
              <a:endParaRPr lang="en-US"/>
            </a:p>
          </p:txBody>
        </p:sp>
        <p:sp>
          <p:nvSpPr>
            <p:cNvPr id="6" name="TextBox 6"/>
            <p:cNvSpPr txBox="1"/>
            <p:nvPr/>
          </p:nvSpPr>
          <p:spPr>
            <a:xfrm>
              <a:off x="0" y="-76200"/>
              <a:ext cx="1703448" cy="37927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WHY STAY?</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668718" y="4208745"/>
            <a:ext cx="16590582" cy="3985303"/>
          </a:xfrm>
          <a:prstGeom prst="rect">
            <a:avLst/>
          </a:prstGeom>
        </p:spPr>
        <p:txBody>
          <a:bodyPr lIns="0" tIns="0" rIns="0" bIns="0" rtlCol="0" anchor="t">
            <a:spAutoFit/>
          </a:bodyPr>
          <a:lstStyle/>
          <a:p>
            <a:pPr marL="917569" lvl="1" indent="-458784" algn="l">
              <a:lnSpc>
                <a:spcPts val="6799"/>
              </a:lnSpc>
              <a:buFont typeface="Arial"/>
              <a:buChar char="•"/>
            </a:pPr>
            <a:r>
              <a:rPr lang="en-US" sz="4249" b="1">
                <a:solidFill>
                  <a:srgbClr val="FFFFFF"/>
                </a:solidFill>
                <a:latin typeface="Roboto Bold"/>
                <a:ea typeface="Roboto Bold"/>
                <a:cs typeface="Roboto Bold"/>
                <a:sym typeface="Roboto Bold"/>
              </a:rPr>
              <a:t>Love Bond: To create an emotional loyalty to the predator.</a:t>
            </a:r>
          </a:p>
          <a:p>
            <a:pPr marL="917569" lvl="1" indent="-458784" algn="l">
              <a:lnSpc>
                <a:spcPts val="6799"/>
              </a:lnSpc>
              <a:buFont typeface="Arial"/>
              <a:buChar char="•"/>
            </a:pPr>
            <a:r>
              <a:rPr lang="en-US" sz="4249" b="1">
                <a:solidFill>
                  <a:srgbClr val="FFFFFF"/>
                </a:solidFill>
                <a:latin typeface="Roboto Bold"/>
                <a:ea typeface="Roboto Bold"/>
                <a:cs typeface="Roboto Bold"/>
                <a:sym typeface="Roboto Bold"/>
              </a:rPr>
              <a:t>Debt Bond: To develop fear of how to access food and housing.</a:t>
            </a:r>
          </a:p>
          <a:p>
            <a:pPr marL="917569" lvl="1" indent="-458784" algn="l">
              <a:lnSpc>
                <a:spcPts val="6799"/>
              </a:lnSpc>
              <a:buFont typeface="Arial"/>
              <a:buChar char="•"/>
            </a:pPr>
            <a:r>
              <a:rPr lang="en-US" sz="4249" b="1">
                <a:solidFill>
                  <a:srgbClr val="FFFFFF"/>
                </a:solidFill>
                <a:latin typeface="Roboto Bold"/>
                <a:ea typeface="Roboto Bold"/>
                <a:cs typeface="Roboto Bold"/>
                <a:sym typeface="Roboto Bold"/>
              </a:rPr>
              <a:t>Drug Bond: To tie the victim to the predator as their drug dealer.</a:t>
            </a:r>
          </a:p>
          <a:p>
            <a:pPr algn="l">
              <a:lnSpc>
                <a:spcPts val="1120"/>
              </a:lnSpc>
            </a:pPr>
            <a:endParaRPr lang="en-US" sz="4249" b="1">
              <a:solidFill>
                <a:srgbClr val="FFFFFF"/>
              </a:solidFill>
              <a:latin typeface="Roboto Bold"/>
              <a:ea typeface="Roboto Bold"/>
              <a:cs typeface="Roboto Bold"/>
              <a:sym typeface="Roboto Bold"/>
            </a:endParaRPr>
          </a:p>
          <a:p>
            <a:pPr marL="917569" lvl="1" indent="-458784" algn="l">
              <a:lnSpc>
                <a:spcPts val="4674"/>
              </a:lnSpc>
              <a:buFont typeface="Arial"/>
              <a:buChar char="•"/>
            </a:pPr>
            <a:r>
              <a:rPr lang="en-US" sz="4249" b="1">
                <a:solidFill>
                  <a:srgbClr val="FF5757"/>
                </a:solidFill>
                <a:latin typeface="Roboto Bold"/>
                <a:ea typeface="Roboto Bold"/>
                <a:cs typeface="Roboto Bold"/>
                <a:sym typeface="Roboto Bold"/>
              </a:rPr>
              <a:t>Family Bond:</a:t>
            </a:r>
            <a:r>
              <a:rPr lang="en-US" sz="4249" b="1">
                <a:solidFill>
                  <a:srgbClr val="004F59"/>
                </a:solidFill>
                <a:latin typeface="Roboto Bold"/>
                <a:ea typeface="Roboto Bold"/>
                <a:cs typeface="Roboto Bold"/>
                <a:sym typeface="Roboto Bold"/>
              </a:rPr>
              <a:t> To create a sense of belonging and connection, as if part of a family.</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958072" y="3151732"/>
            <a:ext cx="6138787"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Dependency</a:t>
            </a:r>
          </a:p>
          <a:p>
            <a:pPr algn="l">
              <a:lnSpc>
                <a:spcPts val="6299"/>
              </a:lnSpc>
            </a:pPr>
            <a:endParaRPr lang="en-US" sz="4499" b="1">
              <a:solidFill>
                <a:srgbClr val="FFFFFF"/>
              </a:solidFill>
              <a:latin typeface="Roboto Bold"/>
              <a:ea typeface="Roboto Bold"/>
              <a:cs typeface="Roboto Bold"/>
              <a:sym typeface="Roboto Bo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29079" y="2991853"/>
            <a:ext cx="5722723" cy="1150744"/>
            <a:chOff x="0" y="0"/>
            <a:chExt cx="1507219" cy="303077"/>
          </a:xfrm>
        </p:grpSpPr>
        <p:sp>
          <p:nvSpPr>
            <p:cNvPr id="5" name="Freeform 5"/>
            <p:cNvSpPr/>
            <p:nvPr/>
          </p:nvSpPr>
          <p:spPr>
            <a:xfrm>
              <a:off x="0" y="0"/>
              <a:ext cx="1507219" cy="303077"/>
            </a:xfrm>
            <a:custGeom>
              <a:avLst/>
              <a:gdLst/>
              <a:ahLst/>
              <a:cxnLst/>
              <a:rect l="l" t="t" r="r" b="b"/>
              <a:pathLst>
                <a:path w="1507219" h="303077">
                  <a:moveTo>
                    <a:pt x="0" y="0"/>
                  </a:moveTo>
                  <a:lnTo>
                    <a:pt x="1507219" y="0"/>
                  </a:lnTo>
                  <a:lnTo>
                    <a:pt x="1507219" y="303077"/>
                  </a:lnTo>
                  <a:lnTo>
                    <a:pt x="0" y="303077"/>
                  </a:lnTo>
                  <a:close/>
                </a:path>
              </a:pathLst>
            </a:custGeom>
            <a:solidFill>
              <a:srgbClr val="303030"/>
            </a:solidFill>
          </p:spPr>
          <p:txBody>
            <a:bodyPr/>
            <a:lstStyle/>
            <a:p>
              <a:endParaRPr lang="en-US"/>
            </a:p>
          </p:txBody>
        </p:sp>
        <p:sp>
          <p:nvSpPr>
            <p:cNvPr id="6" name="TextBox 6"/>
            <p:cNvSpPr txBox="1"/>
            <p:nvPr/>
          </p:nvSpPr>
          <p:spPr>
            <a:xfrm>
              <a:off x="0" y="-76200"/>
              <a:ext cx="1507219" cy="37927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58072" y="3151732"/>
            <a:ext cx="526761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Captivity</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WHY STAY?</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id="13" name="TextBox 13"/>
          <p:cNvSpPr txBox="1"/>
          <p:nvPr/>
        </p:nvSpPr>
        <p:spPr>
          <a:xfrm>
            <a:off x="725689" y="4242088"/>
            <a:ext cx="17279392"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5757"/>
                </a:solidFill>
                <a:latin typeface="Roboto Bold"/>
                <a:ea typeface="Roboto Bold"/>
                <a:cs typeface="Roboto Bold"/>
                <a:sym typeface="Roboto Bold"/>
              </a:rPr>
              <a:t>Sextortion Threats:</a:t>
            </a:r>
            <a:r>
              <a:rPr lang="en-US" sz="4249" b="1">
                <a:solidFill>
                  <a:srgbClr val="004F59"/>
                </a:solidFill>
                <a:latin typeface="Roboto Bold"/>
                <a:ea typeface="Roboto Bold"/>
                <a:cs typeface="Roboto Bold"/>
                <a:sym typeface="Roboto Bold"/>
              </a:rPr>
              <a:t> To create fear of public humiliation.</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29079" y="2991853"/>
            <a:ext cx="5722723" cy="1150744"/>
            <a:chOff x="0" y="0"/>
            <a:chExt cx="1507219" cy="303077"/>
          </a:xfrm>
        </p:grpSpPr>
        <p:sp>
          <p:nvSpPr>
            <p:cNvPr id="5" name="Freeform 5"/>
            <p:cNvSpPr/>
            <p:nvPr/>
          </p:nvSpPr>
          <p:spPr>
            <a:xfrm>
              <a:off x="0" y="0"/>
              <a:ext cx="1507219" cy="303077"/>
            </a:xfrm>
            <a:custGeom>
              <a:avLst/>
              <a:gdLst/>
              <a:ahLst/>
              <a:cxnLst/>
              <a:rect l="l" t="t" r="r" b="b"/>
              <a:pathLst>
                <a:path w="1507219" h="303077">
                  <a:moveTo>
                    <a:pt x="0" y="0"/>
                  </a:moveTo>
                  <a:lnTo>
                    <a:pt x="1507219" y="0"/>
                  </a:lnTo>
                  <a:lnTo>
                    <a:pt x="1507219" y="303077"/>
                  </a:lnTo>
                  <a:lnTo>
                    <a:pt x="0" y="303077"/>
                  </a:lnTo>
                  <a:close/>
                </a:path>
              </a:pathLst>
            </a:custGeom>
            <a:solidFill>
              <a:srgbClr val="303030"/>
            </a:solidFill>
          </p:spPr>
          <p:txBody>
            <a:bodyPr/>
            <a:lstStyle/>
            <a:p>
              <a:endParaRPr lang="en-US"/>
            </a:p>
          </p:txBody>
        </p:sp>
        <p:sp>
          <p:nvSpPr>
            <p:cNvPr id="6" name="TextBox 6"/>
            <p:cNvSpPr txBox="1"/>
            <p:nvPr/>
          </p:nvSpPr>
          <p:spPr>
            <a:xfrm>
              <a:off x="0" y="-76200"/>
              <a:ext cx="1507219" cy="37927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58072" y="3151732"/>
            <a:ext cx="526761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Captivity</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WHY STAY?</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id="13" name="TextBox 13"/>
          <p:cNvSpPr txBox="1"/>
          <p:nvPr/>
        </p:nvSpPr>
        <p:spPr>
          <a:xfrm>
            <a:off x="725689" y="4242088"/>
            <a:ext cx="17279392"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Sextortion Threats: To create fear of public humiliation.</a:t>
            </a:r>
          </a:p>
          <a:p>
            <a:pPr marL="917569" lvl="1" indent="-458785" algn="l">
              <a:lnSpc>
                <a:spcPts val="6799"/>
              </a:lnSpc>
              <a:buFont typeface="Arial"/>
              <a:buChar char="•"/>
            </a:pPr>
            <a:r>
              <a:rPr lang="en-US" sz="4249" b="1">
                <a:solidFill>
                  <a:srgbClr val="FF5757"/>
                </a:solidFill>
                <a:latin typeface="Roboto Bold"/>
                <a:ea typeface="Roboto Bold"/>
                <a:cs typeface="Roboto Bold"/>
                <a:sym typeface="Roboto Bold"/>
              </a:rPr>
              <a:t>Isolating Demands:</a:t>
            </a:r>
            <a:r>
              <a:rPr lang="en-US" sz="4249" b="1">
                <a:solidFill>
                  <a:srgbClr val="004F59"/>
                </a:solidFill>
                <a:latin typeface="Roboto Bold"/>
                <a:ea typeface="Roboto Bold"/>
                <a:cs typeface="Roboto Bold"/>
                <a:sym typeface="Roboto Bold"/>
              </a:rPr>
              <a:t> To dictate who the victim can speak with.</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29079" y="2991853"/>
            <a:ext cx="5722723" cy="1150744"/>
            <a:chOff x="0" y="0"/>
            <a:chExt cx="1507219" cy="303077"/>
          </a:xfrm>
        </p:grpSpPr>
        <p:sp>
          <p:nvSpPr>
            <p:cNvPr id="5" name="Freeform 5"/>
            <p:cNvSpPr/>
            <p:nvPr/>
          </p:nvSpPr>
          <p:spPr>
            <a:xfrm>
              <a:off x="0" y="0"/>
              <a:ext cx="1507219" cy="303077"/>
            </a:xfrm>
            <a:custGeom>
              <a:avLst/>
              <a:gdLst/>
              <a:ahLst/>
              <a:cxnLst/>
              <a:rect l="l" t="t" r="r" b="b"/>
              <a:pathLst>
                <a:path w="1507219" h="303077">
                  <a:moveTo>
                    <a:pt x="0" y="0"/>
                  </a:moveTo>
                  <a:lnTo>
                    <a:pt x="1507219" y="0"/>
                  </a:lnTo>
                  <a:lnTo>
                    <a:pt x="1507219" y="303077"/>
                  </a:lnTo>
                  <a:lnTo>
                    <a:pt x="0" y="303077"/>
                  </a:lnTo>
                  <a:close/>
                </a:path>
              </a:pathLst>
            </a:custGeom>
            <a:solidFill>
              <a:srgbClr val="303030"/>
            </a:solidFill>
          </p:spPr>
          <p:txBody>
            <a:bodyPr/>
            <a:lstStyle/>
            <a:p>
              <a:endParaRPr lang="en-US"/>
            </a:p>
          </p:txBody>
        </p:sp>
        <p:sp>
          <p:nvSpPr>
            <p:cNvPr id="6" name="TextBox 6"/>
            <p:cNvSpPr txBox="1"/>
            <p:nvPr/>
          </p:nvSpPr>
          <p:spPr>
            <a:xfrm>
              <a:off x="0" y="-76200"/>
              <a:ext cx="1507219" cy="379277"/>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WHY STAY?</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id="12" name="TextBox 12"/>
          <p:cNvSpPr txBox="1"/>
          <p:nvPr/>
        </p:nvSpPr>
        <p:spPr>
          <a:xfrm>
            <a:off x="725689" y="4242088"/>
            <a:ext cx="17279392"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Sextortion Threats: To create fear of public humiliation.</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Isolating Demands: To dictate who the victim can speak with.</a:t>
            </a:r>
          </a:p>
          <a:p>
            <a:pPr marL="917569" lvl="1" indent="-458785" algn="l">
              <a:lnSpc>
                <a:spcPts val="6799"/>
              </a:lnSpc>
              <a:buFont typeface="Arial"/>
              <a:buChar char="•"/>
            </a:pPr>
            <a:r>
              <a:rPr lang="en-US" sz="4249" b="1">
                <a:solidFill>
                  <a:srgbClr val="FF5757"/>
                </a:solidFill>
                <a:latin typeface="Roboto Bold"/>
                <a:ea typeface="Roboto Bold"/>
                <a:cs typeface="Roboto Bold"/>
                <a:sym typeface="Roboto Bold"/>
              </a:rPr>
              <a:t>Physical Threats:</a:t>
            </a:r>
            <a:r>
              <a:rPr lang="en-US" sz="4249" b="1">
                <a:solidFill>
                  <a:srgbClr val="004F59"/>
                </a:solidFill>
                <a:latin typeface="Roboto Bold"/>
                <a:ea typeface="Roboto Bold"/>
                <a:cs typeface="Roboto Bold"/>
                <a:sym typeface="Roboto Bold"/>
              </a:rPr>
              <a:t> To harm the victim, siblings, parents, or pets.</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958072" y="3151732"/>
            <a:ext cx="526761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Captivity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grpSp>
        <p:nvGrpSpPr>
          <p:cNvPr id="9" name="Group 9"/>
          <p:cNvGrpSpPr/>
          <p:nvPr/>
        </p:nvGrpSpPr>
        <p:grpSpPr>
          <a:xfrm>
            <a:off x="1480713" y="3002700"/>
            <a:ext cx="7822665" cy="904943"/>
            <a:chOff x="0" y="0"/>
            <a:chExt cx="2060290" cy="238339"/>
          </a:xfrm>
        </p:grpSpPr>
        <p:sp>
          <p:nvSpPr>
            <p:cNvPr id="10" name="Freeform 10"/>
            <p:cNvSpPr/>
            <p:nvPr/>
          </p:nvSpPr>
          <p:spPr>
            <a:xfrm>
              <a:off x="0" y="0"/>
              <a:ext cx="2060291" cy="238339"/>
            </a:xfrm>
            <a:custGeom>
              <a:avLst/>
              <a:gdLst/>
              <a:ahLst/>
              <a:cxnLst/>
              <a:rect l="l" t="t" r="r" b="b"/>
              <a:pathLst>
                <a:path w="2060291" h="238339">
                  <a:moveTo>
                    <a:pt x="0" y="0"/>
                  </a:moveTo>
                  <a:lnTo>
                    <a:pt x="2060291" y="0"/>
                  </a:lnTo>
                  <a:lnTo>
                    <a:pt x="2060291"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60290"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480713" y="4124141"/>
            <a:ext cx="14398332" cy="257776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methods used to collect information can vary widely between studies, leading to inconsistency.</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780421" y="3042200"/>
            <a:ext cx="869969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29079" y="2991853"/>
            <a:ext cx="5722723" cy="1150744"/>
            <a:chOff x="0" y="0"/>
            <a:chExt cx="1507219" cy="303077"/>
          </a:xfrm>
        </p:grpSpPr>
        <p:sp>
          <p:nvSpPr>
            <p:cNvPr id="5" name="Freeform 5"/>
            <p:cNvSpPr/>
            <p:nvPr/>
          </p:nvSpPr>
          <p:spPr>
            <a:xfrm>
              <a:off x="0" y="0"/>
              <a:ext cx="1507219" cy="303077"/>
            </a:xfrm>
            <a:custGeom>
              <a:avLst/>
              <a:gdLst/>
              <a:ahLst/>
              <a:cxnLst/>
              <a:rect l="l" t="t" r="r" b="b"/>
              <a:pathLst>
                <a:path w="1507219" h="303077">
                  <a:moveTo>
                    <a:pt x="0" y="0"/>
                  </a:moveTo>
                  <a:lnTo>
                    <a:pt x="1507219" y="0"/>
                  </a:lnTo>
                  <a:lnTo>
                    <a:pt x="1507219" y="303077"/>
                  </a:lnTo>
                  <a:lnTo>
                    <a:pt x="0" y="303077"/>
                  </a:lnTo>
                  <a:close/>
                </a:path>
              </a:pathLst>
            </a:custGeom>
            <a:solidFill>
              <a:srgbClr val="303030"/>
            </a:solidFill>
          </p:spPr>
          <p:txBody>
            <a:bodyPr/>
            <a:lstStyle/>
            <a:p>
              <a:endParaRPr lang="en-US"/>
            </a:p>
          </p:txBody>
        </p:sp>
        <p:sp>
          <p:nvSpPr>
            <p:cNvPr id="6" name="TextBox 6"/>
            <p:cNvSpPr txBox="1"/>
            <p:nvPr/>
          </p:nvSpPr>
          <p:spPr>
            <a:xfrm>
              <a:off x="0" y="-76200"/>
              <a:ext cx="1507219" cy="379277"/>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725689" y="4242088"/>
            <a:ext cx="17279392" cy="33750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Sextortion Threats: To create fear of public humiliation.</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Isolating Demands: To dictate who the victim can speak with.</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Physical Threats: To harm the victim, siblings, parents, or pets.</a:t>
            </a:r>
          </a:p>
          <a:p>
            <a:pPr marL="917569" lvl="1" indent="-458785" algn="l">
              <a:lnSpc>
                <a:spcPts val="6799"/>
              </a:lnSpc>
              <a:buFont typeface="Arial"/>
              <a:buChar char="•"/>
            </a:pPr>
            <a:r>
              <a:rPr lang="en-US" sz="4249" b="1">
                <a:solidFill>
                  <a:srgbClr val="FF5757"/>
                </a:solidFill>
                <a:latin typeface="Roboto Bold"/>
                <a:ea typeface="Roboto Bold"/>
                <a:cs typeface="Roboto Bold"/>
                <a:sym typeface="Roboto Bold"/>
              </a:rPr>
              <a:t>Legal Threats:</a:t>
            </a:r>
            <a:r>
              <a:rPr lang="en-US" sz="4249" b="1">
                <a:solidFill>
                  <a:srgbClr val="004F59"/>
                </a:solidFill>
                <a:latin typeface="Roboto Bold"/>
                <a:ea typeface="Roboto Bold"/>
                <a:cs typeface="Roboto Bold"/>
                <a:sym typeface="Roboto Bold"/>
              </a:rPr>
              <a:t> To cause victims to fear law enforcement.</a:t>
            </a:r>
          </a:p>
        </p:txBody>
      </p:sp>
      <p:sp>
        <p:nvSpPr>
          <p:cNvPr id="11" name="TextBox 11"/>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WHY STAY?</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958072" y="3151732"/>
            <a:ext cx="526761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Captivity</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2017780" y="4536816"/>
            <a:ext cx="13879398"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allow someone the power to move, think, speak, and choose for themselves without restriction.</a:t>
            </a:r>
          </a:p>
        </p:txBody>
      </p:sp>
      <p:grpSp>
        <p:nvGrpSpPr>
          <p:cNvPr id="10" name="Group 10"/>
          <p:cNvGrpSpPr/>
          <p:nvPr/>
        </p:nvGrpSpPr>
        <p:grpSpPr>
          <a:xfrm>
            <a:off x="1965967" y="3624926"/>
            <a:ext cx="4087154" cy="904943"/>
            <a:chOff x="0" y="0"/>
            <a:chExt cx="1076452" cy="238339"/>
          </a:xfrm>
        </p:grpSpPr>
        <p:sp>
          <p:nvSpPr>
            <p:cNvPr id="11" name="Freeform 11"/>
            <p:cNvSpPr/>
            <p:nvPr/>
          </p:nvSpPr>
          <p:spPr>
            <a:xfrm>
              <a:off x="0" y="0"/>
              <a:ext cx="1076452" cy="238339"/>
            </a:xfrm>
            <a:custGeom>
              <a:avLst/>
              <a:gdLst/>
              <a:ahLst/>
              <a:cxnLst/>
              <a:rect l="l" t="t" r="r" b="b"/>
              <a:pathLst>
                <a:path w="1076452" h="238339">
                  <a:moveTo>
                    <a:pt x="0" y="0"/>
                  </a:moveTo>
                  <a:lnTo>
                    <a:pt x="1076452" y="0"/>
                  </a:lnTo>
                  <a:lnTo>
                    <a:pt x="1076452"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076452"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88412" y="3529676"/>
            <a:ext cx="4612015"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FREEDOM</a:t>
            </a:r>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90561"/>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822802"/>
            <a:ext cx="10996187" cy="1958844"/>
            <a:chOff x="0" y="0"/>
            <a:chExt cx="2896115" cy="515910"/>
          </a:xfrm>
        </p:grpSpPr>
        <p:sp>
          <p:nvSpPr>
            <p:cNvPr id="7" name="Freeform 7"/>
            <p:cNvSpPr/>
            <p:nvPr/>
          </p:nvSpPr>
          <p:spPr>
            <a:xfrm>
              <a:off x="0" y="0"/>
              <a:ext cx="2896115" cy="515910"/>
            </a:xfrm>
            <a:custGeom>
              <a:avLst/>
              <a:gdLst/>
              <a:ahLst/>
              <a:cxnLst/>
              <a:rect l="l" t="t" r="r" b="b"/>
              <a:pathLst>
                <a:path w="2896115" h="515910">
                  <a:moveTo>
                    <a:pt x="0" y="0"/>
                  </a:moveTo>
                  <a:lnTo>
                    <a:pt x="2896115" y="0"/>
                  </a:lnTo>
                  <a:lnTo>
                    <a:pt x="2896115" y="515910"/>
                  </a:lnTo>
                  <a:lnTo>
                    <a:pt x="0" y="515910"/>
                  </a:lnTo>
                  <a:close/>
                </a:path>
              </a:pathLst>
            </a:custGeom>
            <a:solidFill>
              <a:srgbClr val="303030"/>
            </a:solidFill>
          </p:spPr>
          <p:txBody>
            <a:bodyPr/>
            <a:lstStyle/>
            <a:p>
              <a:endParaRPr lang="en-US"/>
            </a:p>
          </p:txBody>
        </p:sp>
        <p:sp>
          <p:nvSpPr>
            <p:cNvPr id="8" name="TextBox 8"/>
            <p:cNvSpPr txBox="1"/>
            <p:nvPr/>
          </p:nvSpPr>
          <p:spPr>
            <a:xfrm>
              <a:off x="0" y="-76200"/>
              <a:ext cx="2896115" cy="592110"/>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grpSp>
        <p:nvGrpSpPr>
          <p:cNvPr id="12" name="Group 12"/>
          <p:cNvGrpSpPr/>
          <p:nvPr/>
        </p:nvGrpSpPr>
        <p:grpSpPr>
          <a:xfrm>
            <a:off x="13161349" y="1192941"/>
            <a:ext cx="3955076" cy="3695047"/>
            <a:chOff x="0" y="0"/>
            <a:chExt cx="1191787" cy="1113432"/>
          </a:xfrm>
        </p:grpSpPr>
        <p:sp>
          <p:nvSpPr>
            <p:cNvPr id="13" name="Freeform 13"/>
            <p:cNvSpPr/>
            <p:nvPr/>
          </p:nvSpPr>
          <p:spPr>
            <a:xfrm>
              <a:off x="0" y="0"/>
              <a:ext cx="1191787" cy="1113432"/>
            </a:xfrm>
            <a:custGeom>
              <a:avLst/>
              <a:gdLst/>
              <a:ahLst/>
              <a:cxnLst/>
              <a:rect l="l" t="t" r="r" b="b"/>
              <a:pathLst>
                <a:path w="1191787" h="1113432">
                  <a:moveTo>
                    <a:pt x="0" y="0"/>
                  </a:moveTo>
                  <a:lnTo>
                    <a:pt x="1191787" y="0"/>
                  </a:lnTo>
                  <a:lnTo>
                    <a:pt x="1191787" y="1113432"/>
                  </a:lnTo>
                  <a:lnTo>
                    <a:pt x="0" y="1113432"/>
                  </a:lnTo>
                  <a:close/>
                </a:path>
              </a:pathLst>
            </a:custGeom>
            <a:solidFill>
              <a:srgbClr val="FFFFFF"/>
            </a:solidFill>
          </p:spPr>
          <p:txBody>
            <a:bodyPr/>
            <a:lstStyle/>
            <a:p>
              <a:endParaRPr lang="en-US"/>
            </a:p>
          </p:txBody>
        </p:sp>
        <p:sp>
          <p:nvSpPr>
            <p:cNvPr id="14" name="TextBox 14"/>
            <p:cNvSpPr txBox="1"/>
            <p:nvPr/>
          </p:nvSpPr>
          <p:spPr>
            <a:xfrm>
              <a:off x="0" y="-9525"/>
              <a:ext cx="1191787" cy="1122957"/>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375228" y="1393976"/>
            <a:ext cx="3523487" cy="2932359"/>
          </a:xfrm>
          <a:custGeom>
            <a:avLst/>
            <a:gdLst/>
            <a:ahLst/>
            <a:cxnLst/>
            <a:rect l="l" t="t" r="r" b="b"/>
            <a:pathLst>
              <a:path w="3523487" h="2932359">
                <a:moveTo>
                  <a:pt x="0" y="0"/>
                </a:moveTo>
                <a:lnTo>
                  <a:pt x="3523487" y="0"/>
                </a:lnTo>
                <a:lnTo>
                  <a:pt x="3523487" y="2932359"/>
                </a:lnTo>
                <a:lnTo>
                  <a:pt x="0" y="2932359"/>
                </a:lnTo>
                <a:lnTo>
                  <a:pt x="0" y="0"/>
                </a:lnTo>
                <a:close/>
              </a:path>
            </a:pathLst>
          </a:custGeom>
          <a:blipFill>
            <a:blip r:embed="rId6"/>
            <a:stretch>
              <a:fillRect l="-13686" r="-9270"/>
            </a:stretch>
          </a:blipFill>
        </p:spPr>
        <p:txBody>
          <a:bodyPr/>
          <a:lstStyle/>
          <a:p>
            <a:endParaRPr lang="en-US"/>
          </a:p>
        </p:txBody>
      </p:sp>
      <p:sp>
        <p:nvSpPr>
          <p:cNvPr id="16" name="TextBox 16"/>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id="17" name="TextBox 17"/>
          <p:cNvSpPr txBox="1"/>
          <p:nvPr/>
        </p:nvSpPr>
        <p:spPr>
          <a:xfrm>
            <a:off x="1737478" y="4999584"/>
            <a:ext cx="10482658" cy="1510031"/>
          </a:xfrm>
          <a:prstGeom prst="rect">
            <a:avLst/>
          </a:prstGeom>
        </p:spPr>
        <p:txBody>
          <a:bodyPr lIns="0" tIns="0" rIns="0" bIns="0" rtlCol="0" anchor="t">
            <a:spAutoFit/>
          </a:bodyPr>
          <a:lstStyle/>
          <a:p>
            <a:pPr algn="l">
              <a:lnSpc>
                <a:spcPts val="6019"/>
              </a:lnSpc>
            </a:pPr>
            <a:r>
              <a:rPr lang="en-US" sz="4299" b="1">
                <a:solidFill>
                  <a:srgbClr val="FFFFFF"/>
                </a:solidFill>
                <a:latin typeface="Roboto Bold"/>
                <a:ea typeface="Roboto Bold"/>
                <a:cs typeface="Roboto Bold"/>
                <a:sym typeface="Roboto Bold"/>
              </a:rPr>
              <a:t>How can young people protect themselves from a groomer or sexual predator?</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grpSp>
        <p:nvGrpSpPr>
          <p:cNvPr id="9" name="Group 9"/>
          <p:cNvGrpSpPr/>
          <p:nvPr/>
        </p:nvGrpSpPr>
        <p:grpSpPr>
          <a:xfrm>
            <a:off x="1629079" y="2991853"/>
            <a:ext cx="4672540" cy="1150744"/>
            <a:chOff x="0" y="0"/>
            <a:chExt cx="1230628" cy="303077"/>
          </a:xfrm>
        </p:grpSpPr>
        <p:sp>
          <p:nvSpPr>
            <p:cNvPr id="10" name="Freeform 10"/>
            <p:cNvSpPr/>
            <p:nvPr/>
          </p:nvSpPr>
          <p:spPr>
            <a:xfrm>
              <a:off x="0" y="0"/>
              <a:ext cx="1230628" cy="303077"/>
            </a:xfrm>
            <a:custGeom>
              <a:avLst/>
              <a:gdLst/>
              <a:ahLst/>
              <a:cxnLst/>
              <a:rect l="l" t="t" r="r" b="b"/>
              <a:pathLst>
                <a:path w="1230628" h="303077">
                  <a:moveTo>
                    <a:pt x="0" y="0"/>
                  </a:moveTo>
                  <a:lnTo>
                    <a:pt x="1230628" y="0"/>
                  </a:lnTo>
                  <a:lnTo>
                    <a:pt x="1230628" y="303077"/>
                  </a:lnTo>
                  <a:lnTo>
                    <a:pt x="0" y="303077"/>
                  </a:lnTo>
                  <a:close/>
                </a:path>
              </a:pathLst>
            </a:custGeom>
            <a:solidFill>
              <a:srgbClr val="303030"/>
            </a:solidFill>
          </p:spPr>
          <p:txBody>
            <a:bodyPr/>
            <a:lstStyle/>
            <a:p>
              <a:endParaRPr lang="en-US"/>
            </a:p>
          </p:txBody>
        </p:sp>
        <p:sp>
          <p:nvSpPr>
            <p:cNvPr id="11" name="TextBox 11"/>
            <p:cNvSpPr txBox="1"/>
            <p:nvPr/>
          </p:nvSpPr>
          <p:spPr>
            <a:xfrm>
              <a:off x="0" y="-76200"/>
              <a:ext cx="1230628" cy="37927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58072" y="3151732"/>
            <a:ext cx="526761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Self-Protection</a:t>
            </a:r>
          </a:p>
        </p:txBody>
      </p:sp>
      <p:sp>
        <p:nvSpPr>
          <p:cNvPr id="13" name="TextBox 13"/>
          <p:cNvSpPr txBox="1"/>
          <p:nvPr/>
        </p:nvSpPr>
        <p:spPr>
          <a:xfrm>
            <a:off x="1131441" y="4242088"/>
            <a:ext cx="15310299"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5757"/>
                </a:solidFill>
                <a:latin typeface="Roboto Bold"/>
                <a:ea typeface="Roboto Bold"/>
                <a:cs typeface="Roboto Bold"/>
                <a:sym typeface="Roboto Bold"/>
              </a:rPr>
              <a:t>Trust Your Gut Feelings:</a:t>
            </a:r>
            <a:r>
              <a:rPr lang="en-US" sz="4249" b="1">
                <a:solidFill>
                  <a:srgbClr val="004F59"/>
                </a:solidFill>
                <a:latin typeface="Roboto Bold"/>
                <a:ea typeface="Roboto Bold"/>
                <a:cs typeface="Roboto Bold"/>
                <a:sym typeface="Roboto Bold"/>
              </a:rPr>
              <a:t> Your discomfort is a valid signal.</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grpSp>
        <p:nvGrpSpPr>
          <p:cNvPr id="9" name="Group 9"/>
          <p:cNvGrpSpPr/>
          <p:nvPr/>
        </p:nvGrpSpPr>
        <p:grpSpPr>
          <a:xfrm>
            <a:off x="1629079" y="2991853"/>
            <a:ext cx="4672540" cy="1150744"/>
            <a:chOff x="0" y="0"/>
            <a:chExt cx="1230628" cy="303077"/>
          </a:xfrm>
        </p:grpSpPr>
        <p:sp>
          <p:nvSpPr>
            <p:cNvPr id="10" name="Freeform 10"/>
            <p:cNvSpPr/>
            <p:nvPr/>
          </p:nvSpPr>
          <p:spPr>
            <a:xfrm>
              <a:off x="0" y="0"/>
              <a:ext cx="1230628" cy="303077"/>
            </a:xfrm>
            <a:custGeom>
              <a:avLst/>
              <a:gdLst/>
              <a:ahLst/>
              <a:cxnLst/>
              <a:rect l="l" t="t" r="r" b="b"/>
              <a:pathLst>
                <a:path w="1230628" h="303077">
                  <a:moveTo>
                    <a:pt x="0" y="0"/>
                  </a:moveTo>
                  <a:lnTo>
                    <a:pt x="1230628" y="0"/>
                  </a:lnTo>
                  <a:lnTo>
                    <a:pt x="1230628" y="303077"/>
                  </a:lnTo>
                  <a:lnTo>
                    <a:pt x="0" y="303077"/>
                  </a:lnTo>
                  <a:close/>
                </a:path>
              </a:pathLst>
            </a:custGeom>
            <a:solidFill>
              <a:srgbClr val="303030"/>
            </a:solidFill>
          </p:spPr>
          <p:txBody>
            <a:bodyPr/>
            <a:lstStyle/>
            <a:p>
              <a:endParaRPr lang="en-US"/>
            </a:p>
          </p:txBody>
        </p:sp>
        <p:sp>
          <p:nvSpPr>
            <p:cNvPr id="11" name="TextBox 11"/>
            <p:cNvSpPr txBox="1"/>
            <p:nvPr/>
          </p:nvSpPr>
          <p:spPr>
            <a:xfrm>
              <a:off x="0" y="-76200"/>
              <a:ext cx="1230628" cy="37927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131441" y="4242088"/>
            <a:ext cx="15310299"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Trust Your Gut Feelings: Your discomfort is a valid signal.</a:t>
            </a:r>
          </a:p>
          <a:p>
            <a:pPr marL="917569" lvl="1" indent="-458785" algn="l">
              <a:lnSpc>
                <a:spcPts val="6799"/>
              </a:lnSpc>
              <a:buFont typeface="Arial"/>
              <a:buChar char="•"/>
            </a:pPr>
            <a:r>
              <a:rPr lang="en-US" sz="4249" b="1">
                <a:solidFill>
                  <a:srgbClr val="FF5757"/>
                </a:solidFill>
                <a:latin typeface="Roboto Bold"/>
                <a:ea typeface="Roboto Bold"/>
                <a:cs typeface="Roboto Bold"/>
                <a:sym typeface="Roboto Bold"/>
              </a:rPr>
              <a:t>Set Boundaries:</a:t>
            </a:r>
            <a:r>
              <a:rPr lang="en-US" sz="4249" b="1">
                <a:solidFill>
                  <a:srgbClr val="004F59"/>
                </a:solidFill>
                <a:latin typeface="Roboto Bold"/>
                <a:ea typeface="Roboto Bold"/>
                <a:cs typeface="Roboto Bold"/>
                <a:sym typeface="Roboto Bold"/>
              </a:rPr>
              <a:t> Don’t allow someone to pressure you. </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958072" y="3151732"/>
            <a:ext cx="526761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Self-Protection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grpSp>
        <p:nvGrpSpPr>
          <p:cNvPr id="9" name="Group 9"/>
          <p:cNvGrpSpPr/>
          <p:nvPr/>
        </p:nvGrpSpPr>
        <p:grpSpPr>
          <a:xfrm>
            <a:off x="1629079" y="2991853"/>
            <a:ext cx="4672540" cy="1150744"/>
            <a:chOff x="0" y="0"/>
            <a:chExt cx="1230628" cy="303077"/>
          </a:xfrm>
        </p:grpSpPr>
        <p:sp>
          <p:nvSpPr>
            <p:cNvPr id="10" name="Freeform 10"/>
            <p:cNvSpPr/>
            <p:nvPr/>
          </p:nvSpPr>
          <p:spPr>
            <a:xfrm>
              <a:off x="0" y="0"/>
              <a:ext cx="1230628" cy="303077"/>
            </a:xfrm>
            <a:custGeom>
              <a:avLst/>
              <a:gdLst/>
              <a:ahLst/>
              <a:cxnLst/>
              <a:rect l="l" t="t" r="r" b="b"/>
              <a:pathLst>
                <a:path w="1230628" h="303077">
                  <a:moveTo>
                    <a:pt x="0" y="0"/>
                  </a:moveTo>
                  <a:lnTo>
                    <a:pt x="1230628" y="0"/>
                  </a:lnTo>
                  <a:lnTo>
                    <a:pt x="1230628" y="303077"/>
                  </a:lnTo>
                  <a:lnTo>
                    <a:pt x="0" y="303077"/>
                  </a:lnTo>
                  <a:close/>
                </a:path>
              </a:pathLst>
            </a:custGeom>
            <a:solidFill>
              <a:srgbClr val="303030"/>
            </a:solidFill>
          </p:spPr>
          <p:txBody>
            <a:bodyPr/>
            <a:lstStyle/>
            <a:p>
              <a:endParaRPr lang="en-US"/>
            </a:p>
          </p:txBody>
        </p:sp>
        <p:sp>
          <p:nvSpPr>
            <p:cNvPr id="11" name="TextBox 11"/>
            <p:cNvSpPr txBox="1"/>
            <p:nvPr/>
          </p:nvSpPr>
          <p:spPr>
            <a:xfrm>
              <a:off x="0" y="-76200"/>
              <a:ext cx="1230628" cy="37927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131441" y="4242088"/>
            <a:ext cx="15310299"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Trust Your Gut Feelings: Your discomfort is a valid signal.</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Set Boundaries: Don’t allow someone to pressure you.</a:t>
            </a:r>
          </a:p>
          <a:p>
            <a:pPr marL="917569" lvl="1" indent="-458785" algn="l">
              <a:lnSpc>
                <a:spcPts val="6799"/>
              </a:lnSpc>
              <a:buFont typeface="Arial"/>
              <a:buChar char="•"/>
            </a:pPr>
            <a:r>
              <a:rPr lang="en-US" sz="4249" b="1">
                <a:solidFill>
                  <a:srgbClr val="FF5757"/>
                </a:solidFill>
                <a:latin typeface="Roboto Bold"/>
                <a:ea typeface="Roboto Bold"/>
                <a:cs typeface="Roboto Bold"/>
                <a:sym typeface="Roboto Bold"/>
              </a:rPr>
              <a:t>Be Assertive:</a:t>
            </a:r>
            <a:r>
              <a:rPr lang="en-US" sz="4249" b="1">
                <a:solidFill>
                  <a:srgbClr val="004F59"/>
                </a:solidFill>
                <a:latin typeface="Roboto Bold"/>
                <a:ea typeface="Roboto Bold"/>
                <a:cs typeface="Roboto Bold"/>
                <a:sym typeface="Roboto Bold"/>
              </a:rPr>
              <a:t> Practice saying “no” without hesitation. </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958072" y="3151732"/>
            <a:ext cx="526761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Self-Protection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29079" y="2991853"/>
            <a:ext cx="4672540" cy="1150744"/>
            <a:chOff x="0" y="0"/>
            <a:chExt cx="1230628" cy="303077"/>
          </a:xfrm>
        </p:grpSpPr>
        <p:sp>
          <p:nvSpPr>
            <p:cNvPr id="5" name="Freeform 5"/>
            <p:cNvSpPr/>
            <p:nvPr/>
          </p:nvSpPr>
          <p:spPr>
            <a:xfrm>
              <a:off x="0" y="0"/>
              <a:ext cx="1230628" cy="303077"/>
            </a:xfrm>
            <a:custGeom>
              <a:avLst/>
              <a:gdLst/>
              <a:ahLst/>
              <a:cxnLst/>
              <a:rect l="l" t="t" r="r" b="b"/>
              <a:pathLst>
                <a:path w="1230628" h="303077">
                  <a:moveTo>
                    <a:pt x="0" y="0"/>
                  </a:moveTo>
                  <a:lnTo>
                    <a:pt x="1230628" y="0"/>
                  </a:lnTo>
                  <a:lnTo>
                    <a:pt x="1230628" y="303077"/>
                  </a:lnTo>
                  <a:lnTo>
                    <a:pt x="0" y="303077"/>
                  </a:lnTo>
                  <a:close/>
                </a:path>
              </a:pathLst>
            </a:custGeom>
            <a:solidFill>
              <a:srgbClr val="303030"/>
            </a:solidFill>
          </p:spPr>
          <p:txBody>
            <a:bodyPr/>
            <a:lstStyle/>
            <a:p>
              <a:endParaRPr lang="en-US"/>
            </a:p>
          </p:txBody>
        </p:sp>
        <p:sp>
          <p:nvSpPr>
            <p:cNvPr id="6" name="TextBox 6"/>
            <p:cNvSpPr txBox="1"/>
            <p:nvPr/>
          </p:nvSpPr>
          <p:spPr>
            <a:xfrm>
              <a:off x="0" y="-76200"/>
              <a:ext cx="1230628" cy="379277"/>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131441" y="4242088"/>
            <a:ext cx="15310299" cy="3985247"/>
          </a:xfrm>
          <a:prstGeom prst="rect">
            <a:avLst/>
          </a:prstGeom>
        </p:spPr>
        <p:txBody>
          <a:bodyPr lIns="0" tIns="0" rIns="0" bIns="0" rtlCol="0" anchor="t">
            <a:spAutoFit/>
          </a:bodyPr>
          <a:lstStyle/>
          <a:p>
            <a:pPr marL="917569" lvl="1" indent="-458784" algn="l">
              <a:lnSpc>
                <a:spcPts val="6799"/>
              </a:lnSpc>
              <a:buFont typeface="Arial"/>
              <a:buChar char="•"/>
            </a:pPr>
            <a:r>
              <a:rPr lang="en-US" sz="4249" b="1">
                <a:solidFill>
                  <a:srgbClr val="FFFFFF"/>
                </a:solidFill>
                <a:latin typeface="Roboto Bold"/>
                <a:ea typeface="Roboto Bold"/>
                <a:cs typeface="Roboto Bold"/>
                <a:sym typeface="Roboto Bold"/>
              </a:rPr>
              <a:t>Trust Your Gut Feelings: Your discomfort is a valid signal.</a:t>
            </a:r>
          </a:p>
          <a:p>
            <a:pPr marL="917569" lvl="1" indent="-458784" algn="l">
              <a:lnSpc>
                <a:spcPts val="6799"/>
              </a:lnSpc>
              <a:buFont typeface="Arial"/>
              <a:buChar char="•"/>
            </a:pPr>
            <a:r>
              <a:rPr lang="en-US" sz="4249" b="1">
                <a:solidFill>
                  <a:srgbClr val="FFFFFF"/>
                </a:solidFill>
                <a:latin typeface="Roboto Bold"/>
                <a:ea typeface="Roboto Bold"/>
                <a:cs typeface="Roboto Bold"/>
                <a:sym typeface="Roboto Bold"/>
              </a:rPr>
              <a:t>Set Boundaries: Don’t allow someone to pressure you.</a:t>
            </a:r>
          </a:p>
          <a:p>
            <a:pPr marL="917569" lvl="1" indent="-458784" algn="l">
              <a:lnSpc>
                <a:spcPts val="6799"/>
              </a:lnSpc>
              <a:buFont typeface="Arial"/>
              <a:buChar char="•"/>
            </a:pPr>
            <a:r>
              <a:rPr lang="en-US" sz="4249" b="1">
                <a:solidFill>
                  <a:srgbClr val="FFFFFF"/>
                </a:solidFill>
                <a:latin typeface="Roboto Bold"/>
                <a:ea typeface="Roboto Bold"/>
                <a:cs typeface="Roboto Bold"/>
                <a:sym typeface="Roboto Bold"/>
              </a:rPr>
              <a:t>Be Assertive: Practice saying “no” without hesitation. </a:t>
            </a:r>
          </a:p>
          <a:p>
            <a:pPr algn="l">
              <a:lnSpc>
                <a:spcPts val="1360"/>
              </a:lnSpc>
            </a:pPr>
            <a:endParaRPr lang="en-US" sz="4249" b="1">
              <a:solidFill>
                <a:srgbClr val="FFFFFF"/>
              </a:solidFill>
              <a:latin typeface="Roboto Bold"/>
              <a:ea typeface="Roboto Bold"/>
              <a:cs typeface="Roboto Bold"/>
              <a:sym typeface="Roboto Bold"/>
            </a:endParaRPr>
          </a:p>
          <a:p>
            <a:pPr marL="917569" lvl="1" indent="-458784" algn="l">
              <a:lnSpc>
                <a:spcPts val="4674"/>
              </a:lnSpc>
              <a:buFont typeface="Arial"/>
              <a:buChar char="•"/>
            </a:pPr>
            <a:r>
              <a:rPr lang="en-US" sz="4249" b="1">
                <a:solidFill>
                  <a:srgbClr val="FF5757"/>
                </a:solidFill>
                <a:latin typeface="Roboto Bold"/>
                <a:ea typeface="Roboto Bold"/>
                <a:cs typeface="Roboto Bold"/>
                <a:sym typeface="Roboto Bold"/>
              </a:rPr>
              <a:t>Recognize Manipulation:</a:t>
            </a:r>
            <a:r>
              <a:rPr lang="en-US" sz="4249" b="1">
                <a:solidFill>
                  <a:srgbClr val="004F59"/>
                </a:solidFill>
                <a:latin typeface="Roboto Bold"/>
                <a:ea typeface="Roboto Bold"/>
                <a:cs typeface="Roboto Bold"/>
                <a:sym typeface="Roboto Bold"/>
              </a:rPr>
              <a:t> Understand common tactics, such as guilt trips.</a:t>
            </a:r>
          </a:p>
        </p:txBody>
      </p:sp>
      <p:sp>
        <p:nvSpPr>
          <p:cNvPr id="11" name="TextBox 11"/>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958072" y="3151732"/>
            <a:ext cx="526761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Self-Protection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87</a:t>
            </a:r>
          </a:p>
        </p:txBody>
      </p:sp>
      <p:grpSp>
        <p:nvGrpSpPr>
          <p:cNvPr id="9" name="Group 9"/>
          <p:cNvGrpSpPr/>
          <p:nvPr/>
        </p:nvGrpSpPr>
        <p:grpSpPr>
          <a:xfrm>
            <a:off x="1629079" y="2991853"/>
            <a:ext cx="4672540" cy="1150744"/>
            <a:chOff x="0" y="0"/>
            <a:chExt cx="1230628" cy="303077"/>
          </a:xfrm>
        </p:grpSpPr>
        <p:sp>
          <p:nvSpPr>
            <p:cNvPr id="10" name="Freeform 10"/>
            <p:cNvSpPr/>
            <p:nvPr/>
          </p:nvSpPr>
          <p:spPr>
            <a:xfrm>
              <a:off x="0" y="0"/>
              <a:ext cx="1230628" cy="303077"/>
            </a:xfrm>
            <a:custGeom>
              <a:avLst/>
              <a:gdLst/>
              <a:ahLst/>
              <a:cxnLst/>
              <a:rect l="l" t="t" r="r" b="b"/>
              <a:pathLst>
                <a:path w="1230628" h="303077">
                  <a:moveTo>
                    <a:pt x="0" y="0"/>
                  </a:moveTo>
                  <a:lnTo>
                    <a:pt x="1230628" y="0"/>
                  </a:lnTo>
                  <a:lnTo>
                    <a:pt x="1230628" y="303077"/>
                  </a:lnTo>
                  <a:lnTo>
                    <a:pt x="0" y="303077"/>
                  </a:lnTo>
                  <a:close/>
                </a:path>
              </a:pathLst>
            </a:custGeom>
            <a:solidFill>
              <a:srgbClr val="303030"/>
            </a:solidFill>
          </p:spPr>
          <p:txBody>
            <a:bodyPr/>
            <a:lstStyle/>
            <a:p>
              <a:endParaRPr lang="en-US"/>
            </a:p>
          </p:txBody>
        </p:sp>
        <p:sp>
          <p:nvSpPr>
            <p:cNvPr id="11" name="TextBox 11"/>
            <p:cNvSpPr txBox="1"/>
            <p:nvPr/>
          </p:nvSpPr>
          <p:spPr>
            <a:xfrm>
              <a:off x="0" y="-76200"/>
              <a:ext cx="1230628" cy="37927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856961" y="4085267"/>
            <a:ext cx="16750806" cy="874752"/>
          </a:xfrm>
          <a:prstGeom prst="rect">
            <a:avLst/>
          </a:prstGeom>
        </p:spPr>
        <p:txBody>
          <a:bodyPr lIns="0" tIns="0" rIns="0" bIns="0" rtlCol="0" anchor="t">
            <a:spAutoFit/>
          </a:bodyPr>
          <a:lstStyle/>
          <a:p>
            <a:pPr marL="917569" lvl="1" indent="-458785" algn="l">
              <a:lnSpc>
                <a:spcPts val="7437"/>
              </a:lnSpc>
              <a:buFont typeface="Arial"/>
              <a:buChar char="•"/>
            </a:pPr>
            <a:r>
              <a:rPr lang="en-US" sz="4249" b="1">
                <a:solidFill>
                  <a:srgbClr val="FF5757"/>
                </a:solidFill>
                <a:latin typeface="Roboto Bold"/>
                <a:ea typeface="Roboto Bold"/>
                <a:cs typeface="Roboto Bold"/>
                <a:sym typeface="Roboto Bold"/>
              </a:rPr>
              <a:t>Prioritize Yourself</a:t>
            </a:r>
            <a:r>
              <a:rPr lang="en-US" sz="4249" b="1">
                <a:solidFill>
                  <a:srgbClr val="004F59"/>
                </a:solidFill>
                <a:latin typeface="Roboto Bold"/>
                <a:ea typeface="Roboto Bold"/>
                <a:cs typeface="Roboto Bold"/>
                <a:sym typeface="Roboto Bold"/>
              </a:rPr>
              <a:t>: Your well-being comes first.</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958072" y="3151732"/>
            <a:ext cx="526761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Self-Protection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grpSp>
        <p:nvGrpSpPr>
          <p:cNvPr id="9" name="Group 9"/>
          <p:cNvGrpSpPr/>
          <p:nvPr/>
        </p:nvGrpSpPr>
        <p:grpSpPr>
          <a:xfrm>
            <a:off x="1629079" y="2991853"/>
            <a:ext cx="4672540" cy="1150744"/>
            <a:chOff x="0" y="0"/>
            <a:chExt cx="1230628" cy="303077"/>
          </a:xfrm>
        </p:grpSpPr>
        <p:sp>
          <p:nvSpPr>
            <p:cNvPr id="10" name="Freeform 10"/>
            <p:cNvSpPr/>
            <p:nvPr/>
          </p:nvSpPr>
          <p:spPr>
            <a:xfrm>
              <a:off x="0" y="0"/>
              <a:ext cx="1230628" cy="303077"/>
            </a:xfrm>
            <a:custGeom>
              <a:avLst/>
              <a:gdLst/>
              <a:ahLst/>
              <a:cxnLst/>
              <a:rect l="l" t="t" r="r" b="b"/>
              <a:pathLst>
                <a:path w="1230628" h="303077">
                  <a:moveTo>
                    <a:pt x="0" y="0"/>
                  </a:moveTo>
                  <a:lnTo>
                    <a:pt x="1230628" y="0"/>
                  </a:lnTo>
                  <a:lnTo>
                    <a:pt x="1230628" y="303077"/>
                  </a:lnTo>
                  <a:lnTo>
                    <a:pt x="0" y="303077"/>
                  </a:lnTo>
                  <a:close/>
                </a:path>
              </a:pathLst>
            </a:custGeom>
            <a:solidFill>
              <a:srgbClr val="303030"/>
            </a:solidFill>
          </p:spPr>
          <p:txBody>
            <a:bodyPr/>
            <a:lstStyle/>
            <a:p>
              <a:endParaRPr lang="en-US"/>
            </a:p>
          </p:txBody>
        </p:sp>
        <p:sp>
          <p:nvSpPr>
            <p:cNvPr id="11" name="TextBox 11"/>
            <p:cNvSpPr txBox="1"/>
            <p:nvPr/>
          </p:nvSpPr>
          <p:spPr>
            <a:xfrm>
              <a:off x="0" y="-76200"/>
              <a:ext cx="1230628" cy="37927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856961" y="4085267"/>
            <a:ext cx="16750806" cy="1817764"/>
          </a:xfrm>
          <a:prstGeom prst="rect">
            <a:avLst/>
          </a:prstGeom>
        </p:spPr>
        <p:txBody>
          <a:bodyPr lIns="0" tIns="0" rIns="0" bIns="0" rtlCol="0" anchor="t">
            <a:spAutoFit/>
          </a:bodyPr>
          <a:lstStyle/>
          <a:p>
            <a:pPr marL="917569" lvl="1" indent="-458785" algn="l">
              <a:lnSpc>
                <a:spcPts val="7437"/>
              </a:lnSpc>
              <a:buFont typeface="Arial"/>
              <a:buChar char="•"/>
            </a:pPr>
            <a:r>
              <a:rPr lang="en-US" sz="4249" b="1">
                <a:solidFill>
                  <a:srgbClr val="FFFFFF"/>
                </a:solidFill>
                <a:latin typeface="Roboto Bold"/>
                <a:ea typeface="Roboto Bold"/>
                <a:cs typeface="Roboto Bold"/>
                <a:sym typeface="Roboto Bold"/>
              </a:rPr>
              <a:t>Prioritize Yourself: Your well-being comes first.</a:t>
            </a:r>
          </a:p>
          <a:p>
            <a:pPr marL="917569" lvl="1" indent="-458785" algn="l">
              <a:lnSpc>
                <a:spcPts val="7437"/>
              </a:lnSpc>
              <a:buFont typeface="Arial"/>
              <a:buChar char="•"/>
            </a:pPr>
            <a:r>
              <a:rPr lang="en-US" sz="4249" b="1">
                <a:solidFill>
                  <a:srgbClr val="FF5757"/>
                </a:solidFill>
                <a:latin typeface="Roboto Bold"/>
                <a:ea typeface="Roboto Bold"/>
                <a:cs typeface="Roboto Bold"/>
                <a:sym typeface="Roboto Bold"/>
              </a:rPr>
              <a:t>End Communication:</a:t>
            </a:r>
            <a:r>
              <a:rPr lang="en-US" sz="4249" b="1">
                <a:solidFill>
                  <a:srgbClr val="004F59"/>
                </a:solidFill>
                <a:latin typeface="Roboto Bold"/>
                <a:ea typeface="Roboto Bold"/>
                <a:cs typeface="Roboto Bold"/>
                <a:sym typeface="Roboto Bold"/>
              </a:rPr>
              <a:t> Despite being intimidated or embarrassed. </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958072" y="3151732"/>
            <a:ext cx="526761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Self-Protection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grpSp>
        <p:nvGrpSpPr>
          <p:cNvPr id="9" name="Group 9"/>
          <p:cNvGrpSpPr/>
          <p:nvPr/>
        </p:nvGrpSpPr>
        <p:grpSpPr>
          <a:xfrm>
            <a:off x="1629079" y="2991853"/>
            <a:ext cx="4672540" cy="1150744"/>
            <a:chOff x="0" y="0"/>
            <a:chExt cx="1230628" cy="303077"/>
          </a:xfrm>
        </p:grpSpPr>
        <p:sp>
          <p:nvSpPr>
            <p:cNvPr id="10" name="Freeform 10"/>
            <p:cNvSpPr/>
            <p:nvPr/>
          </p:nvSpPr>
          <p:spPr>
            <a:xfrm>
              <a:off x="0" y="0"/>
              <a:ext cx="1230628" cy="303077"/>
            </a:xfrm>
            <a:custGeom>
              <a:avLst/>
              <a:gdLst/>
              <a:ahLst/>
              <a:cxnLst/>
              <a:rect l="l" t="t" r="r" b="b"/>
              <a:pathLst>
                <a:path w="1230628" h="303077">
                  <a:moveTo>
                    <a:pt x="0" y="0"/>
                  </a:moveTo>
                  <a:lnTo>
                    <a:pt x="1230628" y="0"/>
                  </a:lnTo>
                  <a:lnTo>
                    <a:pt x="1230628" y="303077"/>
                  </a:lnTo>
                  <a:lnTo>
                    <a:pt x="0" y="303077"/>
                  </a:lnTo>
                  <a:close/>
                </a:path>
              </a:pathLst>
            </a:custGeom>
            <a:solidFill>
              <a:srgbClr val="303030"/>
            </a:solidFill>
          </p:spPr>
          <p:txBody>
            <a:bodyPr/>
            <a:lstStyle/>
            <a:p>
              <a:endParaRPr lang="en-US"/>
            </a:p>
          </p:txBody>
        </p:sp>
        <p:sp>
          <p:nvSpPr>
            <p:cNvPr id="11" name="TextBox 11"/>
            <p:cNvSpPr txBox="1"/>
            <p:nvPr/>
          </p:nvSpPr>
          <p:spPr>
            <a:xfrm>
              <a:off x="0" y="-76200"/>
              <a:ext cx="1230628" cy="379277"/>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856961" y="4085267"/>
            <a:ext cx="16750806" cy="2760776"/>
          </a:xfrm>
          <a:prstGeom prst="rect">
            <a:avLst/>
          </a:prstGeom>
        </p:spPr>
        <p:txBody>
          <a:bodyPr lIns="0" tIns="0" rIns="0" bIns="0" rtlCol="0" anchor="t">
            <a:spAutoFit/>
          </a:bodyPr>
          <a:lstStyle/>
          <a:p>
            <a:pPr marL="917569" lvl="1" indent="-458785" algn="l">
              <a:lnSpc>
                <a:spcPts val="7437"/>
              </a:lnSpc>
              <a:buFont typeface="Arial"/>
              <a:buChar char="•"/>
            </a:pPr>
            <a:r>
              <a:rPr lang="en-US" sz="4249" b="1">
                <a:solidFill>
                  <a:srgbClr val="FFFFFF"/>
                </a:solidFill>
                <a:latin typeface="Roboto Bold"/>
                <a:ea typeface="Roboto Bold"/>
                <a:cs typeface="Roboto Bold"/>
                <a:sym typeface="Roboto Bold"/>
              </a:rPr>
              <a:t>Prioritize Yourself: Your well-being comes first.</a:t>
            </a:r>
          </a:p>
          <a:p>
            <a:pPr marL="917569" lvl="1" indent="-458785" algn="l">
              <a:lnSpc>
                <a:spcPts val="7437"/>
              </a:lnSpc>
              <a:buFont typeface="Arial"/>
              <a:buChar char="•"/>
            </a:pPr>
            <a:r>
              <a:rPr lang="en-US" sz="4249" b="1">
                <a:solidFill>
                  <a:srgbClr val="FFFFFF"/>
                </a:solidFill>
                <a:latin typeface="Roboto Bold"/>
                <a:ea typeface="Roboto Bold"/>
                <a:cs typeface="Roboto Bold"/>
                <a:sym typeface="Roboto Bold"/>
              </a:rPr>
              <a:t>End Communication: Despite being intimidated or embarrassed.</a:t>
            </a:r>
          </a:p>
          <a:p>
            <a:pPr marL="917569" lvl="1" indent="-458785" algn="l">
              <a:lnSpc>
                <a:spcPts val="7437"/>
              </a:lnSpc>
              <a:buFont typeface="Arial"/>
              <a:buChar char="•"/>
            </a:pPr>
            <a:r>
              <a:rPr lang="en-US" sz="4249" b="1">
                <a:solidFill>
                  <a:srgbClr val="FF5757"/>
                </a:solidFill>
                <a:latin typeface="Roboto Bold"/>
                <a:ea typeface="Roboto Bold"/>
                <a:cs typeface="Roboto Bold"/>
                <a:sym typeface="Roboto Bold"/>
              </a:rPr>
              <a:t>Seek Help:</a:t>
            </a:r>
            <a:r>
              <a:rPr lang="en-US" sz="4249" b="1">
                <a:solidFill>
                  <a:srgbClr val="004F59"/>
                </a:solidFill>
                <a:latin typeface="Roboto Bold"/>
                <a:ea typeface="Roboto Bold"/>
                <a:cs typeface="Roboto Bold"/>
                <a:sym typeface="Roboto Bold"/>
              </a:rPr>
              <a:t> Tell a trustworthy adult until someone helps you. </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958072" y="3151732"/>
            <a:ext cx="526761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Self-Protection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grpSp>
        <p:nvGrpSpPr>
          <p:cNvPr id="9" name="Group 9"/>
          <p:cNvGrpSpPr/>
          <p:nvPr/>
        </p:nvGrpSpPr>
        <p:grpSpPr>
          <a:xfrm>
            <a:off x="1480713" y="3019805"/>
            <a:ext cx="7870401" cy="904943"/>
            <a:chOff x="0" y="0"/>
            <a:chExt cx="2072863" cy="238339"/>
          </a:xfrm>
        </p:grpSpPr>
        <p:sp>
          <p:nvSpPr>
            <p:cNvPr id="10" name="Freeform 10"/>
            <p:cNvSpPr/>
            <p:nvPr/>
          </p:nvSpPr>
          <p:spPr>
            <a:xfrm>
              <a:off x="0" y="0"/>
              <a:ext cx="2072863" cy="238339"/>
            </a:xfrm>
            <a:custGeom>
              <a:avLst/>
              <a:gdLst/>
              <a:ahLst/>
              <a:cxnLst/>
              <a:rect l="l" t="t" r="r" b="b"/>
              <a:pathLst>
                <a:path w="2072863" h="238339">
                  <a:moveTo>
                    <a:pt x="0" y="0"/>
                  </a:moveTo>
                  <a:lnTo>
                    <a:pt x="2072863" y="0"/>
                  </a:lnTo>
                  <a:lnTo>
                    <a:pt x="2072863"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72863"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480713" y="4141245"/>
            <a:ext cx="14398332" cy="4015817"/>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methods used to collect information can vary widely between studies, leading to inconsistency.</a:t>
            </a:r>
          </a:p>
          <a:p>
            <a:pPr algn="l">
              <a:lnSpc>
                <a:spcPts val="20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Focus groups in studies may not accurately represent the larger population.</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780421" y="3042200"/>
            <a:ext cx="869969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1935"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Freeform 6"/>
          <p:cNvSpPr/>
          <p:nvPr/>
        </p:nvSpPr>
        <p:spPr>
          <a:xfrm>
            <a:off x="13933017" y="6835256"/>
            <a:ext cx="2922029" cy="2922029"/>
          </a:xfrm>
          <a:custGeom>
            <a:avLst/>
            <a:gdLst/>
            <a:ahLst/>
            <a:cxnLst/>
            <a:rect l="l" t="t" r="r" b="b"/>
            <a:pathLst>
              <a:path w="2922029" h="2922029">
                <a:moveTo>
                  <a:pt x="0" y="0"/>
                </a:moveTo>
                <a:lnTo>
                  <a:pt x="2922030" y="0"/>
                </a:lnTo>
                <a:lnTo>
                  <a:pt x="2922030" y="2922029"/>
                </a:lnTo>
                <a:lnTo>
                  <a:pt x="0" y="2922029"/>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856961" y="4085267"/>
            <a:ext cx="16750806" cy="4211003"/>
          </a:xfrm>
          <a:prstGeom prst="rect">
            <a:avLst/>
          </a:prstGeom>
        </p:spPr>
        <p:txBody>
          <a:bodyPr lIns="0" tIns="0" rIns="0" bIns="0" rtlCol="0" anchor="t">
            <a:spAutoFit/>
          </a:bodyPr>
          <a:lstStyle/>
          <a:p>
            <a:pPr marL="917569" lvl="1" indent="-458785" algn="l">
              <a:lnSpc>
                <a:spcPts val="7437"/>
              </a:lnSpc>
              <a:buFont typeface="Arial"/>
              <a:buChar char="•"/>
            </a:pPr>
            <a:r>
              <a:rPr lang="en-US" sz="4249" b="1">
                <a:solidFill>
                  <a:srgbClr val="FFFFFF"/>
                </a:solidFill>
                <a:latin typeface="Roboto Bold"/>
                <a:ea typeface="Roboto Bold"/>
                <a:cs typeface="Roboto Bold"/>
                <a:sym typeface="Roboto Bold"/>
              </a:rPr>
              <a:t>Prioritize Yourself: Your well-being comes first.</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End Communication: Despite being intimidated or embarrassed.</a:t>
            </a:r>
          </a:p>
          <a:p>
            <a:pPr marL="917569" lvl="1" indent="-458785" algn="l">
              <a:lnSpc>
                <a:spcPts val="7437"/>
              </a:lnSpc>
              <a:buFont typeface="Arial"/>
              <a:buChar char="•"/>
            </a:pPr>
            <a:r>
              <a:rPr lang="en-US" sz="4249" b="1">
                <a:solidFill>
                  <a:srgbClr val="FFFFFF"/>
                </a:solidFill>
                <a:latin typeface="Roboto Bold"/>
                <a:ea typeface="Roboto Bold"/>
                <a:cs typeface="Roboto Bold"/>
                <a:sym typeface="Roboto Bold"/>
              </a:rPr>
              <a:t>Seek Help: Tell a trustworthy adult until someone helps you. </a:t>
            </a:r>
          </a:p>
          <a:p>
            <a:pPr algn="l">
              <a:lnSpc>
                <a:spcPts val="1662"/>
              </a:lnSpc>
            </a:pPr>
            <a:endParaRPr lang="en-US" sz="4249" b="1">
              <a:solidFill>
                <a:srgbClr val="FFFFFF"/>
              </a:solidFill>
              <a:latin typeface="Roboto Bold"/>
              <a:ea typeface="Roboto Bold"/>
              <a:cs typeface="Roboto Bold"/>
              <a:sym typeface="Roboto Bold"/>
            </a:endParaRPr>
          </a:p>
          <a:p>
            <a:pPr marL="917569" lvl="1" indent="-458785" algn="l">
              <a:lnSpc>
                <a:spcPts val="4547"/>
              </a:lnSpc>
              <a:buFont typeface="Arial"/>
              <a:buChar char="•"/>
            </a:pPr>
            <a:r>
              <a:rPr lang="en-US" sz="4249" b="1">
                <a:solidFill>
                  <a:srgbClr val="FF5757"/>
                </a:solidFill>
                <a:latin typeface="Roboto Bold"/>
                <a:ea typeface="Roboto Bold"/>
                <a:cs typeface="Roboto Bold"/>
                <a:sym typeface="Roboto Bold"/>
              </a:rPr>
              <a:t>Preserve Evidence:</a:t>
            </a:r>
            <a:r>
              <a:rPr lang="en-US" sz="4249" b="1">
                <a:solidFill>
                  <a:srgbClr val="004F59"/>
                </a:solidFill>
                <a:latin typeface="Roboto Bold"/>
                <a:ea typeface="Roboto Bold"/>
                <a:cs typeface="Roboto Bold"/>
                <a:sym typeface="Roboto Bold"/>
              </a:rPr>
              <a:t> Keep all communication from the groomer for an investigation, even the embarrassing stuff.</a:t>
            </a:r>
          </a:p>
        </p:txBody>
      </p:sp>
      <p:sp>
        <p:nvSpPr>
          <p:cNvPr id="8" name="TextBox 8"/>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EMPOWERMENT</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90</a:t>
            </a:r>
          </a:p>
        </p:txBody>
      </p:sp>
      <p:grpSp>
        <p:nvGrpSpPr>
          <p:cNvPr id="10" name="Group 10"/>
          <p:cNvGrpSpPr/>
          <p:nvPr/>
        </p:nvGrpSpPr>
        <p:grpSpPr>
          <a:xfrm>
            <a:off x="1629079" y="2991853"/>
            <a:ext cx="4672540" cy="1150744"/>
            <a:chOff x="0" y="0"/>
            <a:chExt cx="1230628" cy="303077"/>
          </a:xfrm>
        </p:grpSpPr>
        <p:sp>
          <p:nvSpPr>
            <p:cNvPr id="11" name="Freeform 11"/>
            <p:cNvSpPr/>
            <p:nvPr/>
          </p:nvSpPr>
          <p:spPr>
            <a:xfrm>
              <a:off x="0" y="0"/>
              <a:ext cx="1230628" cy="303077"/>
            </a:xfrm>
            <a:custGeom>
              <a:avLst/>
              <a:gdLst/>
              <a:ahLst/>
              <a:cxnLst/>
              <a:rect l="l" t="t" r="r" b="b"/>
              <a:pathLst>
                <a:path w="1230628" h="303077">
                  <a:moveTo>
                    <a:pt x="0" y="0"/>
                  </a:moveTo>
                  <a:lnTo>
                    <a:pt x="1230628" y="0"/>
                  </a:lnTo>
                  <a:lnTo>
                    <a:pt x="1230628" y="303077"/>
                  </a:lnTo>
                  <a:lnTo>
                    <a:pt x="0" y="303077"/>
                  </a:lnTo>
                  <a:close/>
                </a:path>
              </a:pathLst>
            </a:custGeom>
            <a:solidFill>
              <a:srgbClr val="303030"/>
            </a:solidFill>
          </p:spPr>
          <p:txBody>
            <a:bodyPr/>
            <a:lstStyle/>
            <a:p>
              <a:endParaRPr lang="en-US"/>
            </a:p>
          </p:txBody>
        </p:sp>
        <p:sp>
          <p:nvSpPr>
            <p:cNvPr id="12" name="TextBox 12"/>
            <p:cNvSpPr txBox="1"/>
            <p:nvPr/>
          </p:nvSpPr>
          <p:spPr>
            <a:xfrm>
              <a:off x="0" y="-76200"/>
              <a:ext cx="1230628" cy="37927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958072" y="3151732"/>
            <a:ext cx="5267613"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Self-Protection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Freeform 7"/>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91</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480713" y="4707452"/>
            <a:ext cx="9359550" cy="1946204"/>
            <a:chOff x="0" y="0"/>
            <a:chExt cx="2465067" cy="512581"/>
          </a:xfrm>
        </p:grpSpPr>
        <p:sp>
          <p:nvSpPr>
            <p:cNvPr id="6" name="Freeform 6"/>
            <p:cNvSpPr/>
            <p:nvPr/>
          </p:nvSpPr>
          <p:spPr>
            <a:xfrm>
              <a:off x="0" y="0"/>
              <a:ext cx="2465067" cy="512581"/>
            </a:xfrm>
            <a:custGeom>
              <a:avLst/>
              <a:gdLst/>
              <a:ahLst/>
              <a:cxnLst/>
              <a:rect l="l" t="t" r="r" b="b"/>
              <a:pathLst>
                <a:path w="2465067" h="512581">
                  <a:moveTo>
                    <a:pt x="0" y="0"/>
                  </a:moveTo>
                  <a:lnTo>
                    <a:pt x="2465067" y="0"/>
                  </a:lnTo>
                  <a:lnTo>
                    <a:pt x="2465067" y="512581"/>
                  </a:lnTo>
                  <a:lnTo>
                    <a:pt x="0" y="512581"/>
                  </a:lnTo>
                  <a:close/>
                </a:path>
              </a:pathLst>
            </a:custGeom>
            <a:solidFill>
              <a:srgbClr val="303030"/>
            </a:solidFill>
          </p:spPr>
          <p:txBody>
            <a:bodyPr/>
            <a:lstStyle/>
            <a:p>
              <a:endParaRPr lang="en-US"/>
            </a:p>
          </p:txBody>
        </p:sp>
        <p:sp>
          <p:nvSpPr>
            <p:cNvPr id="7" name="TextBox 7"/>
            <p:cNvSpPr txBox="1"/>
            <p:nvPr/>
          </p:nvSpPr>
          <p:spPr>
            <a:xfrm>
              <a:off x="0" y="-76200"/>
              <a:ext cx="2465067" cy="588781"/>
            </a:xfrm>
            <a:prstGeom prst="rect">
              <a:avLst/>
            </a:prstGeom>
          </p:spPr>
          <p:txBody>
            <a:bodyPr lIns="50800" tIns="50800" rIns="50800" bIns="50800" rtlCol="0" anchor="ctr"/>
            <a:lstStyle/>
            <a:p>
              <a:pPr algn="ctr">
                <a:lnSpc>
                  <a:spcPts val="3074"/>
                </a:lnSpc>
              </a:pPr>
              <a:endParaRPr/>
            </a:p>
          </p:txBody>
        </p:sp>
      </p:grpSp>
      <p:grpSp>
        <p:nvGrpSpPr>
          <p:cNvPr id="8" name="Group 8"/>
          <p:cNvGrpSpPr/>
          <p:nvPr/>
        </p:nvGrpSpPr>
        <p:grpSpPr>
          <a:xfrm>
            <a:off x="12426066" y="1204572"/>
            <a:ext cx="3870571" cy="5449083"/>
            <a:chOff x="0" y="0"/>
            <a:chExt cx="1019410" cy="1435150"/>
          </a:xfrm>
        </p:grpSpPr>
        <p:sp>
          <p:nvSpPr>
            <p:cNvPr id="9" name="Freeform 9"/>
            <p:cNvSpPr/>
            <p:nvPr/>
          </p:nvSpPr>
          <p:spPr>
            <a:xfrm>
              <a:off x="0" y="0"/>
              <a:ext cx="1019410" cy="1435150"/>
            </a:xfrm>
            <a:custGeom>
              <a:avLst/>
              <a:gdLst/>
              <a:ahLst/>
              <a:cxnLst/>
              <a:rect l="l" t="t" r="r" b="b"/>
              <a:pathLst>
                <a:path w="1019410" h="1435150">
                  <a:moveTo>
                    <a:pt x="0" y="0"/>
                  </a:moveTo>
                  <a:lnTo>
                    <a:pt x="1019410" y="0"/>
                  </a:lnTo>
                  <a:lnTo>
                    <a:pt x="1019410" y="1435150"/>
                  </a:lnTo>
                  <a:lnTo>
                    <a:pt x="0" y="1435150"/>
                  </a:lnTo>
                  <a:close/>
                </a:path>
              </a:pathLst>
            </a:custGeom>
            <a:solidFill>
              <a:srgbClr val="FFFFFF"/>
            </a:solidFill>
          </p:spPr>
          <p:txBody>
            <a:bodyPr/>
            <a:lstStyle/>
            <a:p>
              <a:endParaRPr lang="en-US"/>
            </a:p>
          </p:txBody>
        </p:sp>
        <p:sp>
          <p:nvSpPr>
            <p:cNvPr id="10" name="TextBox 10"/>
            <p:cNvSpPr txBox="1"/>
            <p:nvPr/>
          </p:nvSpPr>
          <p:spPr>
            <a:xfrm>
              <a:off x="0" y="-76200"/>
              <a:ext cx="1019410" cy="1511350"/>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813920" y="4870854"/>
            <a:ext cx="8921737"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ways young people can ask for help?</a:t>
            </a:r>
          </a:p>
        </p:txBody>
      </p:sp>
      <p:sp>
        <p:nvSpPr>
          <p:cNvPr id="12" name="Freeform 12"/>
          <p:cNvSpPr/>
          <p:nvPr/>
        </p:nvSpPr>
        <p:spPr>
          <a:xfrm>
            <a:off x="12685388" y="1422919"/>
            <a:ext cx="3351926" cy="4578338"/>
          </a:xfrm>
          <a:custGeom>
            <a:avLst/>
            <a:gdLst/>
            <a:ahLst/>
            <a:cxnLst/>
            <a:rect l="l" t="t" r="r" b="b"/>
            <a:pathLst>
              <a:path w="3351926" h="4578338">
                <a:moveTo>
                  <a:pt x="0" y="0"/>
                </a:moveTo>
                <a:lnTo>
                  <a:pt x="3351927" y="0"/>
                </a:lnTo>
                <a:lnTo>
                  <a:pt x="3351927" y="4578337"/>
                </a:lnTo>
                <a:lnTo>
                  <a:pt x="0" y="4578337"/>
                </a:lnTo>
                <a:lnTo>
                  <a:pt x="0" y="0"/>
                </a:lnTo>
                <a:close/>
              </a:path>
            </a:pathLst>
          </a:custGeom>
          <a:blipFill>
            <a:blip r:embed="rId3"/>
            <a:stretch>
              <a:fillRect b="-2844"/>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92</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64306" y="837758"/>
            <a:ext cx="2935575" cy="3707433"/>
            <a:chOff x="0" y="0"/>
            <a:chExt cx="1019410" cy="1287445"/>
          </a:xfrm>
        </p:grpSpPr>
        <p:sp>
          <p:nvSpPr>
            <p:cNvPr id="5" name="Freeform 5"/>
            <p:cNvSpPr/>
            <p:nvPr/>
          </p:nvSpPr>
          <p:spPr>
            <a:xfrm>
              <a:off x="0" y="0"/>
              <a:ext cx="1019410" cy="1287445"/>
            </a:xfrm>
            <a:custGeom>
              <a:avLst/>
              <a:gdLst/>
              <a:ahLst/>
              <a:cxnLst/>
              <a:rect l="l" t="t" r="r" b="b"/>
              <a:pathLst>
                <a:path w="1019410" h="1287445">
                  <a:moveTo>
                    <a:pt x="0" y="0"/>
                  </a:moveTo>
                  <a:lnTo>
                    <a:pt x="1019410" y="0"/>
                  </a:lnTo>
                  <a:lnTo>
                    <a:pt x="1019410" y="1287445"/>
                  </a:lnTo>
                  <a:lnTo>
                    <a:pt x="0" y="1287445"/>
                  </a:lnTo>
                  <a:close/>
                </a:path>
              </a:pathLst>
            </a:custGeom>
            <a:solidFill>
              <a:srgbClr val="FFFFFF"/>
            </a:solidFill>
          </p:spPr>
          <p:txBody>
            <a:bodyPr/>
            <a:lstStyle/>
            <a:p>
              <a:endParaRPr lang="en-US"/>
            </a:p>
          </p:txBody>
        </p:sp>
        <p:sp>
          <p:nvSpPr>
            <p:cNvPr id="6" name="TextBox 6"/>
            <p:cNvSpPr txBox="1"/>
            <p:nvPr/>
          </p:nvSpPr>
          <p:spPr>
            <a:xfrm>
              <a:off x="0" y="-76200"/>
              <a:ext cx="1019410" cy="1363645"/>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4660985" y="1003359"/>
            <a:ext cx="2542217" cy="3052786"/>
          </a:xfrm>
          <a:custGeom>
            <a:avLst/>
            <a:gdLst/>
            <a:ahLst/>
            <a:cxnLst/>
            <a:rect l="l" t="t" r="r" b="b"/>
            <a:pathLst>
              <a:path w="2542217" h="3052786">
                <a:moveTo>
                  <a:pt x="0" y="0"/>
                </a:moveTo>
                <a:lnTo>
                  <a:pt x="2542218" y="0"/>
                </a:lnTo>
                <a:lnTo>
                  <a:pt x="2542218" y="3052786"/>
                </a:lnTo>
                <a:lnTo>
                  <a:pt x="0" y="3052786"/>
                </a:lnTo>
                <a:lnTo>
                  <a:pt x="0" y="0"/>
                </a:lnTo>
                <a:close/>
              </a:path>
            </a:pathLst>
          </a:custGeom>
          <a:blipFill>
            <a:blip r:embed="rId3"/>
            <a:stretch>
              <a:fillRect b="-16979"/>
            </a:stretch>
          </a:blipFill>
        </p:spPr>
        <p:txBody>
          <a:bodyPr/>
          <a:lstStyle/>
          <a:p>
            <a:endParaRPr lang="en-US"/>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93</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3996129"/>
            <a:ext cx="15983927" cy="886460"/>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in immediate danger, dial 911.</a:t>
            </a: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12" name="Group 12"/>
          <p:cNvGrpSpPr/>
          <p:nvPr/>
        </p:nvGrpSpPr>
        <p:grpSpPr>
          <a:xfrm>
            <a:off x="1480713" y="2807061"/>
            <a:ext cx="5801526" cy="807115"/>
            <a:chOff x="0" y="0"/>
            <a:chExt cx="1527974" cy="212574"/>
          </a:xfrm>
        </p:grpSpPr>
        <p:sp>
          <p:nvSpPr>
            <p:cNvPr id="13" name="Freeform 13"/>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4" name="TextBox 14"/>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64306" y="837758"/>
            <a:ext cx="2935575" cy="3707433"/>
            <a:chOff x="0" y="0"/>
            <a:chExt cx="1019410" cy="1287445"/>
          </a:xfrm>
        </p:grpSpPr>
        <p:sp>
          <p:nvSpPr>
            <p:cNvPr id="5" name="Freeform 5"/>
            <p:cNvSpPr/>
            <p:nvPr/>
          </p:nvSpPr>
          <p:spPr>
            <a:xfrm>
              <a:off x="0" y="0"/>
              <a:ext cx="1019410" cy="1287445"/>
            </a:xfrm>
            <a:custGeom>
              <a:avLst/>
              <a:gdLst/>
              <a:ahLst/>
              <a:cxnLst/>
              <a:rect l="l" t="t" r="r" b="b"/>
              <a:pathLst>
                <a:path w="1019410" h="1287445">
                  <a:moveTo>
                    <a:pt x="0" y="0"/>
                  </a:moveTo>
                  <a:lnTo>
                    <a:pt x="1019410" y="0"/>
                  </a:lnTo>
                  <a:lnTo>
                    <a:pt x="1019410" y="1287445"/>
                  </a:lnTo>
                  <a:lnTo>
                    <a:pt x="0" y="1287445"/>
                  </a:lnTo>
                  <a:close/>
                </a:path>
              </a:pathLst>
            </a:custGeom>
            <a:solidFill>
              <a:srgbClr val="FFFFFF"/>
            </a:solidFill>
          </p:spPr>
          <p:txBody>
            <a:bodyPr/>
            <a:lstStyle/>
            <a:p>
              <a:endParaRPr lang="en-US"/>
            </a:p>
          </p:txBody>
        </p:sp>
        <p:sp>
          <p:nvSpPr>
            <p:cNvPr id="6" name="TextBox 6"/>
            <p:cNvSpPr txBox="1"/>
            <p:nvPr/>
          </p:nvSpPr>
          <p:spPr>
            <a:xfrm>
              <a:off x="0" y="-76200"/>
              <a:ext cx="1019410" cy="1363645"/>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4660985" y="1003359"/>
            <a:ext cx="2542217" cy="3052786"/>
          </a:xfrm>
          <a:custGeom>
            <a:avLst/>
            <a:gdLst/>
            <a:ahLst/>
            <a:cxnLst/>
            <a:rect l="l" t="t" r="r" b="b"/>
            <a:pathLst>
              <a:path w="2542217" h="3052786">
                <a:moveTo>
                  <a:pt x="0" y="0"/>
                </a:moveTo>
                <a:lnTo>
                  <a:pt x="2542218" y="0"/>
                </a:lnTo>
                <a:lnTo>
                  <a:pt x="2542218" y="3052786"/>
                </a:lnTo>
                <a:lnTo>
                  <a:pt x="0" y="3052786"/>
                </a:lnTo>
                <a:lnTo>
                  <a:pt x="0" y="0"/>
                </a:lnTo>
                <a:close/>
              </a:path>
            </a:pathLst>
          </a:custGeom>
          <a:blipFill>
            <a:blip r:embed="rId3"/>
            <a:stretch>
              <a:fillRect b="-16979"/>
            </a:stretch>
          </a:blipFill>
        </p:spPr>
        <p:txBody>
          <a:bodyPr/>
          <a:lstStyle/>
          <a:p>
            <a:endParaRPr lang="en-US"/>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94</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3996129"/>
            <a:ext cx="15983927" cy="1200859"/>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a family member, consider telling a trustworthy adult.</a:t>
            </a:r>
          </a:p>
        </p:txBody>
      </p:sp>
      <p:grpSp>
        <p:nvGrpSpPr>
          <p:cNvPr id="12" name="Group 12"/>
          <p:cNvGrpSpPr/>
          <p:nvPr/>
        </p:nvGrpSpPr>
        <p:grpSpPr>
          <a:xfrm>
            <a:off x="1480713" y="2807061"/>
            <a:ext cx="5801526" cy="807115"/>
            <a:chOff x="0" y="0"/>
            <a:chExt cx="1527974" cy="212574"/>
          </a:xfrm>
        </p:grpSpPr>
        <p:sp>
          <p:nvSpPr>
            <p:cNvPr id="13" name="Freeform 13"/>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4" name="TextBox 14"/>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64306" y="837758"/>
            <a:ext cx="2935575" cy="3707433"/>
            <a:chOff x="0" y="0"/>
            <a:chExt cx="1019410" cy="1287445"/>
          </a:xfrm>
        </p:grpSpPr>
        <p:sp>
          <p:nvSpPr>
            <p:cNvPr id="5" name="Freeform 5"/>
            <p:cNvSpPr/>
            <p:nvPr/>
          </p:nvSpPr>
          <p:spPr>
            <a:xfrm>
              <a:off x="0" y="0"/>
              <a:ext cx="1019410" cy="1287445"/>
            </a:xfrm>
            <a:custGeom>
              <a:avLst/>
              <a:gdLst/>
              <a:ahLst/>
              <a:cxnLst/>
              <a:rect l="l" t="t" r="r" b="b"/>
              <a:pathLst>
                <a:path w="1019410" h="1287445">
                  <a:moveTo>
                    <a:pt x="0" y="0"/>
                  </a:moveTo>
                  <a:lnTo>
                    <a:pt x="1019410" y="0"/>
                  </a:lnTo>
                  <a:lnTo>
                    <a:pt x="1019410" y="1287445"/>
                  </a:lnTo>
                  <a:lnTo>
                    <a:pt x="0" y="1287445"/>
                  </a:lnTo>
                  <a:close/>
                </a:path>
              </a:pathLst>
            </a:custGeom>
            <a:solidFill>
              <a:srgbClr val="FFFFFF"/>
            </a:solidFill>
          </p:spPr>
          <p:txBody>
            <a:bodyPr/>
            <a:lstStyle/>
            <a:p>
              <a:endParaRPr lang="en-US"/>
            </a:p>
          </p:txBody>
        </p:sp>
        <p:sp>
          <p:nvSpPr>
            <p:cNvPr id="6" name="TextBox 6"/>
            <p:cNvSpPr txBox="1"/>
            <p:nvPr/>
          </p:nvSpPr>
          <p:spPr>
            <a:xfrm>
              <a:off x="0" y="-76200"/>
              <a:ext cx="1019410" cy="1363645"/>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4660985" y="1003359"/>
            <a:ext cx="2542217" cy="3052786"/>
          </a:xfrm>
          <a:custGeom>
            <a:avLst/>
            <a:gdLst/>
            <a:ahLst/>
            <a:cxnLst/>
            <a:rect l="l" t="t" r="r" b="b"/>
            <a:pathLst>
              <a:path w="2542217" h="3052786">
                <a:moveTo>
                  <a:pt x="0" y="0"/>
                </a:moveTo>
                <a:lnTo>
                  <a:pt x="2542218" y="0"/>
                </a:lnTo>
                <a:lnTo>
                  <a:pt x="2542218" y="3052786"/>
                </a:lnTo>
                <a:lnTo>
                  <a:pt x="0" y="3052786"/>
                </a:lnTo>
                <a:lnTo>
                  <a:pt x="0" y="0"/>
                </a:lnTo>
                <a:close/>
              </a:path>
            </a:pathLst>
          </a:custGeom>
          <a:blipFill>
            <a:blip r:embed="rId3"/>
            <a:stretch>
              <a:fillRect b="-16979"/>
            </a:stretch>
          </a:blipFill>
        </p:spPr>
        <p:txBody>
          <a:bodyPr/>
          <a:lstStyle/>
          <a:p>
            <a:endParaRPr lang="en-US"/>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95</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3996129"/>
            <a:ext cx="15983927" cy="2341218"/>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NOT family, consider telling a parent.</a:t>
            </a:r>
          </a:p>
          <a:p>
            <a:pPr algn="l">
              <a:lnSpc>
                <a:spcPts val="3200"/>
              </a:lnSpc>
            </a:pPr>
            <a:endParaRPr lang="en-US" sz="3399" b="1">
              <a:solidFill>
                <a:srgbClr val="004F59"/>
              </a:solidFill>
              <a:latin typeface="Roboto Bold"/>
              <a:ea typeface="Roboto Bold"/>
              <a:cs typeface="Roboto Bold"/>
              <a:sym typeface="Roboto Bold"/>
            </a:endParaRPr>
          </a:p>
        </p:txBody>
      </p:sp>
      <p:grpSp>
        <p:nvGrpSpPr>
          <p:cNvPr id="12" name="Group 12"/>
          <p:cNvGrpSpPr/>
          <p:nvPr/>
        </p:nvGrpSpPr>
        <p:grpSpPr>
          <a:xfrm>
            <a:off x="1480713" y="2807061"/>
            <a:ext cx="5801526" cy="807115"/>
            <a:chOff x="0" y="0"/>
            <a:chExt cx="1527974" cy="212574"/>
          </a:xfrm>
        </p:grpSpPr>
        <p:sp>
          <p:nvSpPr>
            <p:cNvPr id="13" name="Freeform 13"/>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4" name="TextBox 14"/>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64306" y="837758"/>
            <a:ext cx="2935575" cy="3707433"/>
            <a:chOff x="0" y="0"/>
            <a:chExt cx="1019410" cy="1287445"/>
          </a:xfrm>
        </p:grpSpPr>
        <p:sp>
          <p:nvSpPr>
            <p:cNvPr id="5" name="Freeform 5"/>
            <p:cNvSpPr/>
            <p:nvPr/>
          </p:nvSpPr>
          <p:spPr>
            <a:xfrm>
              <a:off x="0" y="0"/>
              <a:ext cx="1019410" cy="1287445"/>
            </a:xfrm>
            <a:custGeom>
              <a:avLst/>
              <a:gdLst/>
              <a:ahLst/>
              <a:cxnLst/>
              <a:rect l="l" t="t" r="r" b="b"/>
              <a:pathLst>
                <a:path w="1019410" h="1287445">
                  <a:moveTo>
                    <a:pt x="0" y="0"/>
                  </a:moveTo>
                  <a:lnTo>
                    <a:pt x="1019410" y="0"/>
                  </a:lnTo>
                  <a:lnTo>
                    <a:pt x="1019410" y="1287445"/>
                  </a:lnTo>
                  <a:lnTo>
                    <a:pt x="0" y="1287445"/>
                  </a:lnTo>
                  <a:close/>
                </a:path>
              </a:pathLst>
            </a:custGeom>
            <a:solidFill>
              <a:srgbClr val="FFFFFF"/>
            </a:solidFill>
          </p:spPr>
          <p:txBody>
            <a:bodyPr/>
            <a:lstStyle/>
            <a:p>
              <a:endParaRPr lang="en-US"/>
            </a:p>
          </p:txBody>
        </p:sp>
        <p:sp>
          <p:nvSpPr>
            <p:cNvPr id="6" name="TextBox 6"/>
            <p:cNvSpPr txBox="1"/>
            <p:nvPr/>
          </p:nvSpPr>
          <p:spPr>
            <a:xfrm>
              <a:off x="0" y="-76200"/>
              <a:ext cx="1019410" cy="1363645"/>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4660985" y="1003359"/>
            <a:ext cx="2542217" cy="3052786"/>
          </a:xfrm>
          <a:custGeom>
            <a:avLst/>
            <a:gdLst/>
            <a:ahLst/>
            <a:cxnLst/>
            <a:rect l="l" t="t" r="r" b="b"/>
            <a:pathLst>
              <a:path w="2542217" h="3052786">
                <a:moveTo>
                  <a:pt x="0" y="0"/>
                </a:moveTo>
                <a:lnTo>
                  <a:pt x="2542218" y="0"/>
                </a:lnTo>
                <a:lnTo>
                  <a:pt x="2542218" y="3052786"/>
                </a:lnTo>
                <a:lnTo>
                  <a:pt x="0" y="3052786"/>
                </a:lnTo>
                <a:lnTo>
                  <a:pt x="0" y="0"/>
                </a:lnTo>
                <a:close/>
              </a:path>
            </a:pathLst>
          </a:custGeom>
          <a:blipFill>
            <a:blip r:embed="rId3"/>
            <a:stretch>
              <a:fillRect b="-16979"/>
            </a:stretch>
          </a:blipFill>
        </p:spPr>
        <p:txBody>
          <a:bodyPr/>
          <a:lstStyle/>
          <a:p>
            <a:endParaRPr lang="en-US"/>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96</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3996129"/>
            <a:ext cx="15983927" cy="3512766"/>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3200"/>
              </a:lnSpc>
            </a:pPr>
            <a:endParaRPr lang="en-US" sz="3399" b="1">
              <a:solidFill>
                <a:srgbClr val="004F59"/>
              </a:solidFill>
              <a:latin typeface="Roboto Bold"/>
              <a:ea typeface="Roboto Bold"/>
              <a:cs typeface="Roboto Bold"/>
              <a:sym typeface="Roboto Bold"/>
            </a:endParaRPr>
          </a:p>
        </p:txBody>
      </p:sp>
      <p:grpSp>
        <p:nvGrpSpPr>
          <p:cNvPr id="12" name="Group 12"/>
          <p:cNvGrpSpPr/>
          <p:nvPr/>
        </p:nvGrpSpPr>
        <p:grpSpPr>
          <a:xfrm>
            <a:off x="1480713" y="2807061"/>
            <a:ext cx="5801526" cy="807115"/>
            <a:chOff x="0" y="0"/>
            <a:chExt cx="1527974" cy="212574"/>
          </a:xfrm>
        </p:grpSpPr>
        <p:sp>
          <p:nvSpPr>
            <p:cNvPr id="13" name="Freeform 13"/>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4" name="TextBox 14"/>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3996129"/>
            <a:ext cx="15983927" cy="468431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To gain internet access for help, consider using a computer at your school or a public library.</a:t>
            </a:r>
          </a:p>
          <a:p>
            <a:pPr algn="l">
              <a:lnSpc>
                <a:spcPts val="3200"/>
              </a:lnSpc>
            </a:pPr>
            <a:endParaRPr lang="en-US" sz="3399" b="1">
              <a:solidFill>
                <a:srgbClr val="004F59"/>
              </a:solidFill>
              <a:latin typeface="Roboto Bold"/>
              <a:ea typeface="Roboto Bold"/>
              <a:cs typeface="Roboto Bold"/>
              <a:sym typeface="Roboto Bold"/>
            </a:endParaRPr>
          </a:p>
        </p:txBody>
      </p:sp>
      <p:grpSp>
        <p:nvGrpSpPr>
          <p:cNvPr id="5" name="Group 5"/>
          <p:cNvGrpSpPr/>
          <p:nvPr/>
        </p:nvGrpSpPr>
        <p:grpSpPr>
          <a:xfrm>
            <a:off x="14464306" y="837758"/>
            <a:ext cx="2935575" cy="3707433"/>
            <a:chOff x="0" y="0"/>
            <a:chExt cx="1019410" cy="1287445"/>
          </a:xfrm>
        </p:grpSpPr>
        <p:sp>
          <p:nvSpPr>
            <p:cNvPr id="6" name="Freeform 6"/>
            <p:cNvSpPr/>
            <p:nvPr/>
          </p:nvSpPr>
          <p:spPr>
            <a:xfrm>
              <a:off x="0" y="0"/>
              <a:ext cx="1019410" cy="1287445"/>
            </a:xfrm>
            <a:custGeom>
              <a:avLst/>
              <a:gdLst/>
              <a:ahLst/>
              <a:cxnLst/>
              <a:rect l="l" t="t" r="r" b="b"/>
              <a:pathLst>
                <a:path w="1019410" h="1287445">
                  <a:moveTo>
                    <a:pt x="0" y="0"/>
                  </a:moveTo>
                  <a:lnTo>
                    <a:pt x="1019410" y="0"/>
                  </a:lnTo>
                  <a:lnTo>
                    <a:pt x="1019410" y="1287445"/>
                  </a:lnTo>
                  <a:lnTo>
                    <a:pt x="0" y="1287445"/>
                  </a:lnTo>
                  <a:close/>
                </a:path>
              </a:pathLst>
            </a:custGeom>
            <a:solidFill>
              <a:srgbClr val="FFFFFF"/>
            </a:solidFill>
          </p:spPr>
          <p:txBody>
            <a:bodyPr/>
            <a:lstStyle/>
            <a:p>
              <a:endParaRPr lang="en-US"/>
            </a:p>
          </p:txBody>
        </p:sp>
        <p:sp>
          <p:nvSpPr>
            <p:cNvPr id="7" name="TextBox 7"/>
            <p:cNvSpPr txBox="1"/>
            <p:nvPr/>
          </p:nvSpPr>
          <p:spPr>
            <a:xfrm>
              <a:off x="0" y="-76200"/>
              <a:ext cx="1019410" cy="1363645"/>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4660985" y="1003359"/>
            <a:ext cx="2542217" cy="3052786"/>
          </a:xfrm>
          <a:custGeom>
            <a:avLst/>
            <a:gdLst/>
            <a:ahLst/>
            <a:cxnLst/>
            <a:rect l="l" t="t" r="r" b="b"/>
            <a:pathLst>
              <a:path w="2542217" h="3052786">
                <a:moveTo>
                  <a:pt x="0" y="0"/>
                </a:moveTo>
                <a:lnTo>
                  <a:pt x="2542218" y="0"/>
                </a:lnTo>
                <a:lnTo>
                  <a:pt x="2542218" y="3052786"/>
                </a:lnTo>
                <a:lnTo>
                  <a:pt x="0" y="3052786"/>
                </a:lnTo>
                <a:lnTo>
                  <a:pt x="0" y="0"/>
                </a:lnTo>
                <a:close/>
              </a:path>
            </a:pathLst>
          </a:custGeom>
          <a:blipFill>
            <a:blip r:embed="rId3"/>
            <a:stretch>
              <a:fillRect b="-16979"/>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97</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98</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09" y="460309"/>
            <a:ext cx="17298397" cy="9369965"/>
          </a:xfrm>
          <a:custGeom>
            <a:avLst/>
            <a:gdLst/>
            <a:ahLst/>
            <a:cxnLst/>
            <a:rect l="l" t="t" r="r" b="b"/>
            <a:pathLst>
              <a:path w="17298397" h="9369965">
                <a:moveTo>
                  <a:pt x="0" y="0"/>
                </a:moveTo>
                <a:lnTo>
                  <a:pt x="17298397" y="0"/>
                </a:lnTo>
                <a:lnTo>
                  <a:pt x="17298397" y="9369965"/>
                </a:lnTo>
                <a:lnTo>
                  <a:pt x="0" y="936996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4F59"/>
                </a:solidFill>
                <a:latin typeface="Roboto"/>
                <a:ea typeface="Roboto"/>
                <a:cs typeface="Roboto"/>
                <a:sym typeface="Roboto"/>
              </a:rPr>
              <a:t>99</a:t>
            </a:r>
          </a:p>
        </p:txBody>
      </p:sp>
      <p:sp>
        <p:nvSpPr>
          <p:cNvPr id="4" name="TextBox 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10290</Words>
  <Application>Microsoft Office PowerPoint</Application>
  <PresentationFormat>Custom</PresentationFormat>
  <Paragraphs>1732</Paragraphs>
  <Slides>102</Slides>
  <Notes>97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102</vt:i4>
      </vt:variant>
    </vt:vector>
  </HeadingPairs>
  <TitlesOfParts>
    <vt:vector size="112" baseType="lpstr">
      <vt:lpstr>Poppins Medium 2</vt:lpstr>
      <vt:lpstr>Roboto Bold</vt:lpstr>
      <vt:lpstr>Arial</vt:lpstr>
      <vt:lpstr>League Spartan</vt:lpstr>
      <vt:lpstr>Bebas Neue</vt:lpstr>
      <vt:lpstr>Cooperative Bold</vt:lpstr>
      <vt:lpstr>Roboto</vt:lpstr>
      <vt:lpstr>Calibri</vt:lpstr>
      <vt:lpstr>Poppins Medium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PowerPoint-Grooming_Process_WalkingWise-7-1-2025</dc:title>
  <cp:lastModifiedBy>Karla Highman</cp:lastModifiedBy>
  <cp:revision>2</cp:revision>
  <dcterms:created xsi:type="dcterms:W3CDTF">2006-08-16T00:00:00Z</dcterms:created>
  <dcterms:modified xsi:type="dcterms:W3CDTF">2025-07-01T20:28:12Z</dcterms:modified>
  <dc:identifier>DAGVi2G-G_k</dc:identifier>
</cp:coreProperties>
</file>