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47.xml"/>
  <Override ContentType="application/vnd.openxmlformats-officedocument.presentationml.notesSlide+xml" PartName="/ppt/notesSlides/notesSlide48.xml"/>
  <Override ContentType="application/vnd.openxmlformats-officedocument.presentationml.notesSlide+xml" PartName="/ppt/notesSlides/notesSlide49.xml"/>
  <Override ContentType="application/vnd.openxmlformats-officedocument.presentationml.notesSlide+xml" PartName="/ppt/notesSlides/notesSlide50.xml"/>
  <Override ContentType="application/vnd.openxmlformats-officedocument.presentationml.notesSlide+xml" PartName="/ppt/notesSlides/notesSlide51.xml"/>
  <Override ContentType="application/vnd.openxmlformats-officedocument.presentationml.notesSlide+xml" PartName="/ppt/notesSlides/notesSlide52.xml"/>
  <Override ContentType="application/vnd.openxmlformats-officedocument.presentationml.notesSlide+xml" PartName="/ppt/notesSlides/notesSlide53.xml"/>
  <Override ContentType="application/vnd.openxmlformats-officedocument.presentationml.notesSlide+xml" PartName="/ppt/notesSlides/notesSlide54.xml"/>
  <Override ContentType="application/vnd.openxmlformats-officedocument.presentationml.notesSlide+xml" PartName="/ppt/notesSlides/notesSlide55.xml"/>
  <Override ContentType="application/vnd.openxmlformats-officedocument.presentationml.notesSlide+xml" PartName="/ppt/notesSlides/notesSlide56.xml"/>
  <Override ContentType="application/vnd.openxmlformats-officedocument.presentationml.notesSlide+xml" PartName="/ppt/notesSlides/notesSlide57.xml"/>
  <Override ContentType="application/vnd.openxmlformats-officedocument.presentationml.notesSlide+xml" PartName="/ppt/notesSlides/notesSlide58.xml"/>
  <Override ContentType="application/vnd.openxmlformats-officedocument.presentationml.notesSlide+xml" PartName="/ppt/notesSlides/notesSlide59.xml"/>
  <Override ContentType="application/vnd.openxmlformats-officedocument.presentationml.notesSlide+xml" PartName="/ppt/notesSlides/notesSlide60.xml"/>
  <Override ContentType="application/vnd.openxmlformats-officedocument.presentationml.notesSlide+xml" PartName="/ppt/notesSlides/notesSlide61.xml"/>
  <Override ContentType="application/vnd.openxmlformats-officedocument.presentationml.notesSlide+xml" PartName="/ppt/notesSlides/notesSlide62.xml"/>
  <Override ContentType="application/vnd.openxmlformats-officedocument.presentationml.notesSlide+xml" PartName="/ppt/notesSlides/notesSlide63.xml"/>
  <Override ContentType="application/vnd.openxmlformats-officedocument.presentationml.notesSlide+xml" PartName="/ppt/notesSlides/notesSlide64.xml"/>
  <Override ContentType="application/vnd.openxmlformats-officedocument.presentationml.notesSlide+xml" PartName="/ppt/notesSlides/notesSlide65.xml"/>
  <Override ContentType="application/vnd.openxmlformats-officedocument.presentationml.notesSlide+xml" PartName="/ppt/notesSlides/notesSlide66.xml"/>
  <Override ContentType="application/vnd.openxmlformats-officedocument.presentationml.notesSlide+xml" PartName="/ppt/notesSlides/notesSlide67.xml"/>
  <Override ContentType="application/vnd.openxmlformats-officedocument.presentationml.notesSlide+xml" PartName="/ppt/notesSlides/notesSlide68.xml"/>
  <Override ContentType="application/vnd.openxmlformats-officedocument.presentationml.notesSlide+xml" PartName="/ppt/notesSlides/notesSlide69.xml"/>
  <Override ContentType="application/vnd.openxmlformats-officedocument.presentationml.notesSlide+xml" PartName="/ppt/notesSlides/notesSlide70.xml"/>
  <Override ContentType="application/vnd.openxmlformats-officedocument.presentationml.notesSlide+xml" PartName="/ppt/notesSlides/notesSlide71.xml"/>
  <Override ContentType="application/vnd.openxmlformats-officedocument.presentationml.notesSlide+xml" PartName="/ppt/notesSlides/notesSlide72.xml"/>
  <Override ContentType="application/vnd.openxmlformats-officedocument.presentationml.notesSlide+xml" PartName="/ppt/notesSlides/notesSlide73.xml"/>
  <Override ContentType="application/vnd.openxmlformats-officedocument.presentationml.notesSlide+xml" PartName="/ppt/notesSlides/notesSlide74.xml"/>
  <Override ContentType="application/vnd.openxmlformats-officedocument.presentationml.notesSlide+xml" PartName="/ppt/notesSlides/notesSlide75.xml"/>
  <Override ContentType="application/vnd.openxmlformats-officedocument.presentationml.notesSlide+xml" PartName="/ppt/notesSlides/notesSlide76.xml"/>
  <Override ContentType="application/vnd.openxmlformats-officedocument.presentationml.notesSlide+xml" PartName="/ppt/notesSlides/notesSlide77.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80.xml"/>
  <Override ContentType="application/vnd.openxmlformats-officedocument.presentationml.notesSlide+xml" PartName="/ppt/notesSlides/notesSlide81.xml"/>
  <Override ContentType="application/vnd.openxmlformats-officedocument.presentationml.notesSlide+xml" PartName="/ppt/notesSlides/notesSlide82.xml"/>
  <Override ContentType="application/vnd.openxmlformats-officedocument.presentationml.notesSlide+xml" PartName="/ppt/notesSlides/notesSlide83.xml"/>
  <Override ContentType="application/vnd.openxmlformats-officedocument.presentationml.notesSlide+xml" PartName="/ppt/notesSlides/notesSlide84.xml"/>
  <Override ContentType="application/vnd.openxmlformats-officedocument.presentationml.notesSlide+xml" PartName="/ppt/notesSlides/notesSlide85.xml"/>
  <Override ContentType="application/vnd.openxmlformats-officedocument.presentationml.notesSlide+xml" PartName="/ppt/notesSlides/notesSlide86.xml"/>
  <Override ContentType="application/vnd.openxmlformats-officedocument.presentationml.notesSlide+xml" PartName="/ppt/notesSlides/notesSlide87.xml"/>
  <Override ContentType="application/vnd.openxmlformats-officedocument.presentationml.notesSlide+xml" PartName="/ppt/notesSlides/notesSlide88.xml"/>
  <Override ContentType="application/vnd.openxmlformats-officedocument.presentationml.notesSlide+xml" PartName="/ppt/notesSlides/notesSlide89.xml"/>
  <Override ContentType="application/vnd.openxmlformats-officedocument.presentationml.notesSlide+xml" PartName="/ppt/notesSlides/notesSlide90.xml"/>
  <Override ContentType="application/vnd.openxmlformats-officedocument.presentationml.notesSlide+xml" PartName="/ppt/notesSlides/notesSlide91.xml"/>
  <Override ContentType="application/vnd.openxmlformats-officedocument.presentationml.notesSlide+xml" PartName="/ppt/notesSlides/notesSlide92.xml"/>
  <Override ContentType="application/vnd.openxmlformats-officedocument.presentationml.notesSlide+xml" PartName="/ppt/notesSlides/notesSlide93.xml"/>
  <Override ContentType="application/vnd.openxmlformats-officedocument.presentationml.notesSlide+xml" PartName="/ppt/notesSlides/notesSlide94.xml"/>
  <Override ContentType="application/vnd.openxmlformats-officedocument.presentationml.notesSlide+xml" PartName="/ppt/notesSlides/notesSlide95.xml"/>
  <Override ContentType="application/vnd.openxmlformats-officedocument.presentationml.notesSlide+xml" PartName="/ppt/notesSlides/notesSlide96.xml"/>
  <Override ContentType="application/vnd.openxmlformats-officedocument.presentationml.notesSlide+xml" PartName="/ppt/notesSlides/notesSlide97.xml"/>
  <Override ContentType="application/vnd.openxmlformats-officedocument.presentationml.notesSlide+xml" PartName="/ppt/notesSlides/notesSlide98.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slide+xml" PartName="/ppt/slides/slide74.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77.xml"/>
  <Override ContentType="application/vnd.openxmlformats-officedocument.presentationml.slide+xml" PartName="/ppt/slides/slide78.xml"/>
  <Override ContentType="application/vnd.openxmlformats-officedocument.presentationml.slide+xml" PartName="/ppt/slides/slide79.xml"/>
  <Override ContentType="application/vnd.openxmlformats-officedocument.presentationml.slide+xml" PartName="/ppt/slides/slide80.xml"/>
  <Override ContentType="application/vnd.openxmlformats-officedocument.presentationml.slide+xml" PartName="/ppt/slides/slide81.xml"/>
  <Override ContentType="application/vnd.openxmlformats-officedocument.presentationml.slide+xml" PartName="/ppt/slides/slide82.xml"/>
  <Override ContentType="application/vnd.openxmlformats-officedocument.presentationml.slide+xml" PartName="/ppt/slides/slide83.xml"/>
  <Override ContentType="application/vnd.openxmlformats-officedocument.presentationml.slide+xml" PartName="/ppt/slides/slide84.xml"/>
  <Override ContentType="application/vnd.openxmlformats-officedocument.presentationml.slide+xml" PartName="/ppt/slides/slide85.xml"/>
  <Override ContentType="application/vnd.openxmlformats-officedocument.presentationml.slide+xml" PartName="/ppt/slides/slide86.xml"/>
  <Override ContentType="application/vnd.openxmlformats-officedocument.presentationml.slide+xml" PartName="/ppt/slides/slide87.xml"/>
  <Override ContentType="application/vnd.openxmlformats-officedocument.presentationml.slide+xml" PartName="/ppt/slides/slide88.xml"/>
  <Override ContentType="application/vnd.openxmlformats-officedocument.presentationml.slide+xml" PartName="/ppt/slides/slide89.xml"/>
  <Override ContentType="application/vnd.openxmlformats-officedocument.presentationml.slide+xml" PartName="/ppt/slides/slide90.xml"/>
  <Override ContentType="application/vnd.openxmlformats-officedocument.presentationml.slide+xml" PartName="/ppt/slides/slide91.xml"/>
  <Override ContentType="application/vnd.openxmlformats-officedocument.presentationml.slide+xml" PartName="/ppt/slides/slide92.xml"/>
  <Override ContentType="application/vnd.openxmlformats-officedocument.presentationml.slide+xml" PartName="/ppt/slides/slide93.xml"/>
  <Override ContentType="application/vnd.openxmlformats-officedocument.presentationml.slide+xml" PartName="/ppt/slides/slide94.xml"/>
  <Override ContentType="application/vnd.openxmlformats-officedocument.presentationml.slide+xml" PartName="/ppt/slides/slide95.xml"/>
  <Override ContentType="application/vnd.openxmlformats-officedocument.presentationml.slide+xml" PartName="/ppt/slides/slide96.xml"/>
  <Override ContentType="application/vnd.openxmlformats-officedocument.presentationml.slide+xml" PartName="/ppt/slides/slide97.xml"/>
  <Override ContentType="application/vnd.openxmlformats-officedocument.presentationml.slide+xml" PartName="/ppt/slides/slide9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104"/>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Lst>
  <p:sldSz cx="18288000" cy="10287000"/>
  <p:notesSz cx="6858000" cy="9144000"/>
  <p:embeddedFontLst>
    <p:embeddedFont>
      <p:font typeface="League Spartan" charset="1" panose="00000800000000000000"/>
      <p:regular r:id="rId107"/>
    </p:embeddedFont>
    <p:embeddedFont>
      <p:font typeface="Cooperative Bold" charset="1" panose="00000800000000000000"/>
      <p:regular r:id="rId108"/>
    </p:embeddedFont>
    <p:embeddedFont>
      <p:font typeface="Poppins Medium 1 Bold" charset="1" panose="00000700000000000000"/>
      <p:regular r:id="rId109"/>
    </p:embeddedFont>
    <p:embeddedFont>
      <p:font typeface="Poppins Medium 2" charset="1" panose="02000000000000000000"/>
      <p:regular r:id="rId110"/>
    </p:embeddedFont>
    <p:embeddedFont>
      <p:font typeface="Roboto" charset="1" panose="02000000000000000000"/>
      <p:regular r:id="rId111"/>
    </p:embeddedFont>
    <p:embeddedFont>
      <p:font typeface="Roboto Bold" charset="1" panose="02000000000000000000"/>
      <p:regular r:id="rId113"/>
    </p:embeddedFont>
    <p:embeddedFont>
      <p:font typeface="Roboto Bold Italics" charset="1" panose="02000000000000000000"/>
      <p:regular r:id="rId114"/>
    </p:embeddedFont>
    <p:embeddedFont>
      <p:font typeface="Cooperative" charset="1" panose="00000500000000000000"/>
      <p:regular r:id="rId115"/>
    </p:embeddedFont>
    <p:embeddedFont>
      <p:font typeface="Bebas Neue" charset="1" panose="00000500000000000000"/>
      <p:regular r:id="rId122"/>
    </p:embeddedFont>
    <p:embeddedFont>
      <p:font typeface="Bebas Neue Bold" charset="1" panose="020B0606020202050201"/>
      <p:regular r:id="rId1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00" Target="slides/slide95.xml" Type="http://schemas.openxmlformats.org/officeDocument/2006/relationships/slide"/><Relationship Id="rId101" Target="slides/slide96.xml" Type="http://schemas.openxmlformats.org/officeDocument/2006/relationships/slide"/><Relationship Id="rId102" Target="slides/slide97.xml" Type="http://schemas.openxmlformats.org/officeDocument/2006/relationships/slide"/><Relationship Id="rId103" Target="slides/slide98.xml" Type="http://schemas.openxmlformats.org/officeDocument/2006/relationships/slide"/><Relationship Id="rId104" Target="notesMasters/notesMaster1.xml" Type="http://schemas.openxmlformats.org/officeDocument/2006/relationships/notesMaster"/><Relationship Id="rId105" Target="theme/theme2.xml" Type="http://schemas.openxmlformats.org/officeDocument/2006/relationships/theme"/><Relationship Id="rId106" Target="notesSlides/notesSlide1.xml" Type="http://schemas.openxmlformats.org/officeDocument/2006/relationships/notesSlide"/><Relationship Id="rId107" Target="fonts/font107.fntdata" Type="http://schemas.openxmlformats.org/officeDocument/2006/relationships/font"/><Relationship Id="rId108" Target="fonts/font108.fntdata" Type="http://schemas.openxmlformats.org/officeDocument/2006/relationships/font"/><Relationship Id="rId109" Target="fonts/font109.fntdata" Type="http://schemas.openxmlformats.org/officeDocument/2006/relationships/font"/><Relationship Id="rId11" Target="slides/slide6.xml" Type="http://schemas.openxmlformats.org/officeDocument/2006/relationships/slide"/><Relationship Id="rId110" Target="fonts/font110.fntdata" Type="http://schemas.openxmlformats.org/officeDocument/2006/relationships/font"/><Relationship Id="rId111" Target="fonts/font111.fntdata" Type="http://schemas.openxmlformats.org/officeDocument/2006/relationships/font"/><Relationship Id="rId112" Target="notesSlides/notesSlide2.xml" Type="http://schemas.openxmlformats.org/officeDocument/2006/relationships/notesSlide"/><Relationship Id="rId113" Target="fonts/font113.fntdata" Type="http://schemas.openxmlformats.org/officeDocument/2006/relationships/font"/><Relationship Id="rId114" Target="fonts/font114.fntdata" Type="http://schemas.openxmlformats.org/officeDocument/2006/relationships/font"/><Relationship Id="rId115" Target="fonts/font115.fntdata" Type="http://schemas.openxmlformats.org/officeDocument/2006/relationships/font"/><Relationship Id="rId116" Target="notesSlides/notesSlide3.xml" Type="http://schemas.openxmlformats.org/officeDocument/2006/relationships/notesSlide"/><Relationship Id="rId117" Target="notesSlides/notesSlide4.xml" Type="http://schemas.openxmlformats.org/officeDocument/2006/relationships/notesSlide"/><Relationship Id="rId118" Target="notesSlides/notesSlide5.xml" Type="http://schemas.openxmlformats.org/officeDocument/2006/relationships/notesSlide"/><Relationship Id="rId119" Target="notesSlides/notesSlide6.xml" Type="http://schemas.openxmlformats.org/officeDocument/2006/relationships/notesSlide"/><Relationship Id="rId12" Target="slides/slide7.xml" Type="http://schemas.openxmlformats.org/officeDocument/2006/relationships/slide"/><Relationship Id="rId120" Target="notesSlides/notesSlide7.xml" Type="http://schemas.openxmlformats.org/officeDocument/2006/relationships/notesSlide"/><Relationship Id="rId121" Target="notesSlides/notesSlide8.xml" Type="http://schemas.openxmlformats.org/officeDocument/2006/relationships/notesSlide"/><Relationship Id="rId122" Target="fonts/font122.fntdata" Type="http://schemas.openxmlformats.org/officeDocument/2006/relationships/font"/><Relationship Id="rId123" Target="notesSlides/notesSlide9.xml" Type="http://schemas.openxmlformats.org/officeDocument/2006/relationships/notesSlide"/><Relationship Id="rId124" Target="notesSlides/notesSlide10.xml" Type="http://schemas.openxmlformats.org/officeDocument/2006/relationships/notesSlide"/><Relationship Id="rId125" Target="notesSlides/notesSlide11.xml" Type="http://schemas.openxmlformats.org/officeDocument/2006/relationships/notesSlide"/><Relationship Id="rId126" Target="notesSlides/notesSlide12.xml" Type="http://schemas.openxmlformats.org/officeDocument/2006/relationships/notesSlide"/><Relationship Id="rId127" Target="notesSlides/notesSlide13.xml" Type="http://schemas.openxmlformats.org/officeDocument/2006/relationships/notesSlide"/><Relationship Id="rId128" Target="notesSlides/notesSlide14.xml" Type="http://schemas.openxmlformats.org/officeDocument/2006/relationships/notesSlide"/><Relationship Id="rId129" Target="notesSlides/notesSlide15.xml" Type="http://schemas.openxmlformats.org/officeDocument/2006/relationships/notesSlide"/><Relationship Id="rId13" Target="slides/slide8.xml" Type="http://schemas.openxmlformats.org/officeDocument/2006/relationships/slide"/><Relationship Id="rId130" Target="notesSlides/notesSlide16.xml" Type="http://schemas.openxmlformats.org/officeDocument/2006/relationships/notesSlide"/><Relationship Id="rId131" Target="notesSlides/notesSlide17.xml" Type="http://schemas.openxmlformats.org/officeDocument/2006/relationships/notesSlide"/><Relationship Id="rId132" Target="notesSlides/notesSlide18.xml" Type="http://schemas.openxmlformats.org/officeDocument/2006/relationships/notesSlide"/><Relationship Id="rId133" Target="notesSlides/notesSlide19.xml" Type="http://schemas.openxmlformats.org/officeDocument/2006/relationships/notesSlide"/><Relationship Id="rId134" Target="notesSlides/notesSlide20.xml" Type="http://schemas.openxmlformats.org/officeDocument/2006/relationships/notesSlide"/><Relationship Id="rId135" Target="notesSlides/notesSlide21.xml" Type="http://schemas.openxmlformats.org/officeDocument/2006/relationships/notesSlide"/><Relationship Id="rId136" Target="notesSlides/notesSlide22.xml" Type="http://schemas.openxmlformats.org/officeDocument/2006/relationships/notesSlide"/><Relationship Id="rId137" Target="notesSlides/notesSlide23.xml" Type="http://schemas.openxmlformats.org/officeDocument/2006/relationships/notesSlide"/><Relationship Id="rId138" Target="notesSlides/notesSlide24.xml" Type="http://schemas.openxmlformats.org/officeDocument/2006/relationships/notesSlide"/><Relationship Id="rId139" Target="notesSlides/notesSlide25.xml" Type="http://schemas.openxmlformats.org/officeDocument/2006/relationships/notesSlide"/><Relationship Id="rId14" Target="slides/slide9.xml" Type="http://schemas.openxmlformats.org/officeDocument/2006/relationships/slide"/><Relationship Id="rId140" Target="notesSlides/notesSlide26.xml" Type="http://schemas.openxmlformats.org/officeDocument/2006/relationships/notesSlide"/><Relationship Id="rId141" Target="notesSlides/notesSlide27.xml" Type="http://schemas.openxmlformats.org/officeDocument/2006/relationships/notesSlide"/><Relationship Id="rId142" Target="notesSlides/notesSlide28.xml" Type="http://schemas.openxmlformats.org/officeDocument/2006/relationships/notesSlide"/><Relationship Id="rId143" Target="notesSlides/notesSlide29.xml" Type="http://schemas.openxmlformats.org/officeDocument/2006/relationships/notesSlide"/><Relationship Id="rId144" Target="fonts/font144.fntdata" Type="http://schemas.openxmlformats.org/officeDocument/2006/relationships/font"/><Relationship Id="rId145" Target="notesSlides/notesSlide30.xml" Type="http://schemas.openxmlformats.org/officeDocument/2006/relationships/notesSlide"/><Relationship Id="rId146" Target="notesSlides/notesSlide31.xml" Type="http://schemas.openxmlformats.org/officeDocument/2006/relationships/notesSlide"/><Relationship Id="rId147" Target="notesSlides/notesSlide32.xml" Type="http://schemas.openxmlformats.org/officeDocument/2006/relationships/notesSlide"/><Relationship Id="rId148" Target="notesSlides/notesSlide33.xml" Type="http://schemas.openxmlformats.org/officeDocument/2006/relationships/notesSlide"/><Relationship Id="rId149" Target="notesSlides/notesSlide34.xml" Type="http://schemas.openxmlformats.org/officeDocument/2006/relationships/notesSlide"/><Relationship Id="rId15" Target="slides/slide10.xml" Type="http://schemas.openxmlformats.org/officeDocument/2006/relationships/slide"/><Relationship Id="rId150" Target="notesSlides/notesSlide35.xml" Type="http://schemas.openxmlformats.org/officeDocument/2006/relationships/notesSlide"/><Relationship Id="rId151" Target="notesSlides/notesSlide36.xml" Type="http://schemas.openxmlformats.org/officeDocument/2006/relationships/notesSlide"/><Relationship Id="rId152" Target="notesSlides/notesSlide37.xml" Type="http://schemas.openxmlformats.org/officeDocument/2006/relationships/notesSlide"/><Relationship Id="rId153" Target="notesSlides/notesSlide38.xml" Type="http://schemas.openxmlformats.org/officeDocument/2006/relationships/notesSlide"/><Relationship Id="rId154" Target="notesSlides/notesSlide39.xml" Type="http://schemas.openxmlformats.org/officeDocument/2006/relationships/notesSlide"/><Relationship Id="rId155" Target="notesSlides/notesSlide40.xml" Type="http://schemas.openxmlformats.org/officeDocument/2006/relationships/notesSlide"/><Relationship Id="rId156" Target="notesSlides/notesSlide41.xml" Type="http://schemas.openxmlformats.org/officeDocument/2006/relationships/notesSlide"/><Relationship Id="rId157" Target="notesSlides/notesSlide42.xml" Type="http://schemas.openxmlformats.org/officeDocument/2006/relationships/notesSlide"/><Relationship Id="rId158" Target="notesSlides/notesSlide43.xml" Type="http://schemas.openxmlformats.org/officeDocument/2006/relationships/notesSlide"/><Relationship Id="rId159" Target="notesSlides/notesSlide44.xml" Type="http://schemas.openxmlformats.org/officeDocument/2006/relationships/notesSlide"/><Relationship Id="rId16" Target="slides/slide11.xml" Type="http://schemas.openxmlformats.org/officeDocument/2006/relationships/slide"/><Relationship Id="rId160" Target="notesSlides/notesSlide45.xml" Type="http://schemas.openxmlformats.org/officeDocument/2006/relationships/notesSlide"/><Relationship Id="rId161" Target="notesSlides/notesSlide46.xml" Type="http://schemas.openxmlformats.org/officeDocument/2006/relationships/notesSlide"/><Relationship Id="rId162" Target="notesSlides/notesSlide47.xml" Type="http://schemas.openxmlformats.org/officeDocument/2006/relationships/notesSlide"/><Relationship Id="rId163" Target="notesSlides/notesSlide48.xml" Type="http://schemas.openxmlformats.org/officeDocument/2006/relationships/notesSlide"/><Relationship Id="rId164" Target="notesSlides/notesSlide49.xml" Type="http://schemas.openxmlformats.org/officeDocument/2006/relationships/notesSlide"/><Relationship Id="rId165" Target="notesSlides/notesSlide50.xml" Type="http://schemas.openxmlformats.org/officeDocument/2006/relationships/notesSlide"/><Relationship Id="rId166" Target="notesSlides/notesSlide51.xml" Type="http://schemas.openxmlformats.org/officeDocument/2006/relationships/notesSlide"/><Relationship Id="rId167" Target="notesSlides/notesSlide52.xml" Type="http://schemas.openxmlformats.org/officeDocument/2006/relationships/notesSlide"/><Relationship Id="rId168" Target="notesSlides/notesSlide53.xml" Type="http://schemas.openxmlformats.org/officeDocument/2006/relationships/notesSlide"/><Relationship Id="rId169" Target="notesSlides/notesSlide54.xml" Type="http://schemas.openxmlformats.org/officeDocument/2006/relationships/notesSlide"/><Relationship Id="rId17" Target="slides/slide12.xml" Type="http://schemas.openxmlformats.org/officeDocument/2006/relationships/slide"/><Relationship Id="rId170" Target="notesSlides/notesSlide55.xml" Type="http://schemas.openxmlformats.org/officeDocument/2006/relationships/notesSlide"/><Relationship Id="rId171" Target="notesSlides/notesSlide56.xml" Type="http://schemas.openxmlformats.org/officeDocument/2006/relationships/notesSlide"/><Relationship Id="rId172" Target="notesSlides/notesSlide57.xml" Type="http://schemas.openxmlformats.org/officeDocument/2006/relationships/notesSlide"/><Relationship Id="rId173" Target="notesSlides/notesSlide58.xml" Type="http://schemas.openxmlformats.org/officeDocument/2006/relationships/notesSlide"/><Relationship Id="rId174" Target="notesSlides/notesSlide59.xml" Type="http://schemas.openxmlformats.org/officeDocument/2006/relationships/notesSlide"/><Relationship Id="rId175" Target="notesSlides/notesSlide60.xml" Type="http://schemas.openxmlformats.org/officeDocument/2006/relationships/notesSlide"/><Relationship Id="rId176" Target="notesSlides/notesSlide61.xml" Type="http://schemas.openxmlformats.org/officeDocument/2006/relationships/notesSlide"/><Relationship Id="rId177" Target="notesSlides/notesSlide62.xml" Type="http://schemas.openxmlformats.org/officeDocument/2006/relationships/notesSlide"/><Relationship Id="rId178" Target="notesSlides/notesSlide63.xml" Type="http://schemas.openxmlformats.org/officeDocument/2006/relationships/notesSlide"/><Relationship Id="rId179" Target="notesSlides/notesSlide64.xml" Type="http://schemas.openxmlformats.org/officeDocument/2006/relationships/notesSlide"/><Relationship Id="rId18" Target="slides/slide13.xml" Type="http://schemas.openxmlformats.org/officeDocument/2006/relationships/slide"/><Relationship Id="rId180" Target="notesSlides/notesSlide65.xml" Type="http://schemas.openxmlformats.org/officeDocument/2006/relationships/notesSlide"/><Relationship Id="rId181" Target="notesSlides/notesSlide66.xml" Type="http://schemas.openxmlformats.org/officeDocument/2006/relationships/notesSlide"/><Relationship Id="rId182" Target="notesSlides/notesSlide67.xml" Type="http://schemas.openxmlformats.org/officeDocument/2006/relationships/notesSlide"/><Relationship Id="rId183" Target="notesSlides/notesSlide68.xml" Type="http://schemas.openxmlformats.org/officeDocument/2006/relationships/notesSlide"/><Relationship Id="rId184" Target="notesSlides/notesSlide69.xml" Type="http://schemas.openxmlformats.org/officeDocument/2006/relationships/notesSlide"/><Relationship Id="rId185" Target="notesSlides/notesSlide70.xml" Type="http://schemas.openxmlformats.org/officeDocument/2006/relationships/notesSlide"/><Relationship Id="rId186" Target="notesSlides/notesSlide71.xml" Type="http://schemas.openxmlformats.org/officeDocument/2006/relationships/notesSlide"/><Relationship Id="rId187" Target="notesSlides/notesSlide72.xml" Type="http://schemas.openxmlformats.org/officeDocument/2006/relationships/notesSlide"/><Relationship Id="rId188" Target="notesSlides/notesSlide73.xml" Type="http://schemas.openxmlformats.org/officeDocument/2006/relationships/notesSlide"/><Relationship Id="rId189" Target="notesSlides/notesSlide74.xml" Type="http://schemas.openxmlformats.org/officeDocument/2006/relationships/notesSlide"/><Relationship Id="rId19" Target="slides/slide14.xml" Type="http://schemas.openxmlformats.org/officeDocument/2006/relationships/slide"/><Relationship Id="rId190" Target="notesSlides/notesSlide75.xml" Type="http://schemas.openxmlformats.org/officeDocument/2006/relationships/notesSlide"/><Relationship Id="rId191" Target="notesSlides/notesSlide76.xml" Type="http://schemas.openxmlformats.org/officeDocument/2006/relationships/notesSlide"/><Relationship Id="rId192" Target="notesSlides/notesSlide77.xml" Type="http://schemas.openxmlformats.org/officeDocument/2006/relationships/notesSlide"/><Relationship Id="rId193" Target="notesSlides/notesSlide78.xml" Type="http://schemas.openxmlformats.org/officeDocument/2006/relationships/notesSlide"/><Relationship Id="rId194" Target="notesSlides/notesSlide79.xml" Type="http://schemas.openxmlformats.org/officeDocument/2006/relationships/notesSlide"/><Relationship Id="rId195" Target="notesSlides/notesSlide80.xml" Type="http://schemas.openxmlformats.org/officeDocument/2006/relationships/notesSlide"/><Relationship Id="rId196" Target="notesSlides/notesSlide81.xml" Type="http://schemas.openxmlformats.org/officeDocument/2006/relationships/notesSlide"/><Relationship Id="rId197" Target="notesSlides/notesSlide82.xml" Type="http://schemas.openxmlformats.org/officeDocument/2006/relationships/notesSlide"/><Relationship Id="rId198" Target="notesSlides/notesSlide83.xml" Type="http://schemas.openxmlformats.org/officeDocument/2006/relationships/notesSlide"/><Relationship Id="rId199" Target="notesSlides/notesSlide84.xml" Type="http://schemas.openxmlformats.org/officeDocument/2006/relationships/notesSlide"/><Relationship Id="rId2" Target="presProps.xml" Type="http://schemas.openxmlformats.org/officeDocument/2006/relationships/presProps"/><Relationship Id="rId20" Target="slides/slide15.xml" Type="http://schemas.openxmlformats.org/officeDocument/2006/relationships/slide"/><Relationship Id="rId200" Target="notesSlides/notesSlide85.xml" Type="http://schemas.openxmlformats.org/officeDocument/2006/relationships/notesSlide"/><Relationship Id="rId201" Target="notesSlides/notesSlide86.xml" Type="http://schemas.openxmlformats.org/officeDocument/2006/relationships/notesSlide"/><Relationship Id="rId202" Target="notesSlides/notesSlide87.xml" Type="http://schemas.openxmlformats.org/officeDocument/2006/relationships/notesSlide"/><Relationship Id="rId203" Target="notesSlides/notesSlide88.xml" Type="http://schemas.openxmlformats.org/officeDocument/2006/relationships/notesSlide"/><Relationship Id="rId204" Target="notesSlides/notesSlide89.xml" Type="http://schemas.openxmlformats.org/officeDocument/2006/relationships/notesSlide"/><Relationship Id="rId205" Target="notesSlides/notesSlide90.xml" Type="http://schemas.openxmlformats.org/officeDocument/2006/relationships/notesSlide"/><Relationship Id="rId206" Target="notesSlides/notesSlide91.xml" Type="http://schemas.openxmlformats.org/officeDocument/2006/relationships/notesSlide"/><Relationship Id="rId207" Target="notesSlides/notesSlide92.xml" Type="http://schemas.openxmlformats.org/officeDocument/2006/relationships/notesSlide"/><Relationship Id="rId208" Target="notesSlides/notesSlide93.xml" Type="http://schemas.openxmlformats.org/officeDocument/2006/relationships/notesSlide"/><Relationship Id="rId209" Target="notesSlides/notesSlide94.xml" Type="http://schemas.openxmlformats.org/officeDocument/2006/relationships/notesSlide"/><Relationship Id="rId21" Target="slides/slide16.xml" Type="http://schemas.openxmlformats.org/officeDocument/2006/relationships/slide"/><Relationship Id="rId210" Target="notesSlides/notesSlide95.xml" Type="http://schemas.openxmlformats.org/officeDocument/2006/relationships/notesSlide"/><Relationship Id="rId211" Target="notesSlides/notesSlide96.xml" Type="http://schemas.openxmlformats.org/officeDocument/2006/relationships/notesSlide"/><Relationship Id="rId212" Target="notesSlides/notesSlide97.xml" Type="http://schemas.openxmlformats.org/officeDocument/2006/relationships/notesSlide"/><Relationship Id="rId213" Target="notesSlides/notesSlide98.xml" Type="http://schemas.openxmlformats.org/officeDocument/2006/relationships/note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slides/slide31.xml" Type="http://schemas.openxmlformats.org/officeDocument/2006/relationships/slide"/><Relationship Id="rId37" Target="slides/slide32.xml" Type="http://schemas.openxmlformats.org/officeDocument/2006/relationships/slide"/><Relationship Id="rId38" Target="slides/slide33.xml" Type="http://schemas.openxmlformats.org/officeDocument/2006/relationships/slide"/><Relationship Id="rId39" Target="slides/slide34.xml" Type="http://schemas.openxmlformats.org/officeDocument/2006/relationships/slide"/><Relationship Id="rId4" Target="theme/theme1.xml" Type="http://schemas.openxmlformats.org/officeDocument/2006/relationships/theme"/><Relationship Id="rId40" Target="slides/slide35.xml" Type="http://schemas.openxmlformats.org/officeDocument/2006/relationships/slide"/><Relationship Id="rId41" Target="slides/slide36.xml" Type="http://schemas.openxmlformats.org/officeDocument/2006/relationships/slide"/><Relationship Id="rId42" Target="slides/slide37.xml" Type="http://schemas.openxmlformats.org/officeDocument/2006/relationships/slide"/><Relationship Id="rId43" Target="slides/slide38.xml" Type="http://schemas.openxmlformats.org/officeDocument/2006/relationships/slide"/><Relationship Id="rId44" Target="slides/slide39.xml" Type="http://schemas.openxmlformats.org/officeDocument/2006/relationships/slide"/><Relationship Id="rId45" Target="slides/slide40.xml" Type="http://schemas.openxmlformats.org/officeDocument/2006/relationships/slide"/><Relationship Id="rId46" Target="slides/slide41.xml" Type="http://schemas.openxmlformats.org/officeDocument/2006/relationships/slide"/><Relationship Id="rId47" Target="slides/slide42.xml" Type="http://schemas.openxmlformats.org/officeDocument/2006/relationships/slide"/><Relationship Id="rId48" Target="slides/slide43.xml" Type="http://schemas.openxmlformats.org/officeDocument/2006/relationships/slide"/><Relationship Id="rId49" Target="slides/slide44.xml" Type="http://schemas.openxmlformats.org/officeDocument/2006/relationships/slide"/><Relationship Id="rId5" Target="tableStyles.xml" Type="http://schemas.openxmlformats.org/officeDocument/2006/relationships/tableStyles"/><Relationship Id="rId50" Target="slides/slide45.xml" Type="http://schemas.openxmlformats.org/officeDocument/2006/relationships/slide"/><Relationship Id="rId51" Target="slides/slide46.xml" Type="http://schemas.openxmlformats.org/officeDocument/2006/relationships/slide"/><Relationship Id="rId52" Target="slides/slide47.xml" Type="http://schemas.openxmlformats.org/officeDocument/2006/relationships/slide"/><Relationship Id="rId53" Target="slides/slide48.xml" Type="http://schemas.openxmlformats.org/officeDocument/2006/relationships/slide"/><Relationship Id="rId54" Target="slides/slide49.xml" Type="http://schemas.openxmlformats.org/officeDocument/2006/relationships/slide"/><Relationship Id="rId55" Target="slides/slide50.xml" Type="http://schemas.openxmlformats.org/officeDocument/2006/relationships/slide"/><Relationship Id="rId56" Target="slides/slide51.xml" Type="http://schemas.openxmlformats.org/officeDocument/2006/relationships/slide"/><Relationship Id="rId57" Target="slides/slide52.xml" Type="http://schemas.openxmlformats.org/officeDocument/2006/relationships/slide"/><Relationship Id="rId58" Target="slides/slide53.xml" Type="http://schemas.openxmlformats.org/officeDocument/2006/relationships/slide"/><Relationship Id="rId59" Target="slides/slide54.xml" Type="http://schemas.openxmlformats.org/officeDocument/2006/relationships/slide"/><Relationship Id="rId6" Target="slides/slide1.xml" Type="http://schemas.openxmlformats.org/officeDocument/2006/relationships/slide"/><Relationship Id="rId60" Target="slides/slide55.xml" Type="http://schemas.openxmlformats.org/officeDocument/2006/relationships/slide"/><Relationship Id="rId61" Target="slides/slide56.xml" Type="http://schemas.openxmlformats.org/officeDocument/2006/relationships/slide"/><Relationship Id="rId62" Target="slides/slide57.xml" Type="http://schemas.openxmlformats.org/officeDocument/2006/relationships/slide"/><Relationship Id="rId63" Target="slides/slide58.xml" Type="http://schemas.openxmlformats.org/officeDocument/2006/relationships/slide"/><Relationship Id="rId64" Target="slides/slide59.xml" Type="http://schemas.openxmlformats.org/officeDocument/2006/relationships/slide"/><Relationship Id="rId65" Target="slides/slide60.xml" Type="http://schemas.openxmlformats.org/officeDocument/2006/relationships/slide"/><Relationship Id="rId66" Target="slides/slide61.xml" Type="http://schemas.openxmlformats.org/officeDocument/2006/relationships/slide"/><Relationship Id="rId67" Target="slides/slide62.xml" Type="http://schemas.openxmlformats.org/officeDocument/2006/relationships/slide"/><Relationship Id="rId68" Target="slides/slide63.xml" Type="http://schemas.openxmlformats.org/officeDocument/2006/relationships/slide"/><Relationship Id="rId69" Target="slides/slide64.xml" Type="http://schemas.openxmlformats.org/officeDocument/2006/relationships/slide"/><Relationship Id="rId7" Target="slides/slide2.xml" Type="http://schemas.openxmlformats.org/officeDocument/2006/relationships/slide"/><Relationship Id="rId70" Target="slides/slide65.xml" Type="http://schemas.openxmlformats.org/officeDocument/2006/relationships/slide"/><Relationship Id="rId71" Target="slides/slide66.xml" Type="http://schemas.openxmlformats.org/officeDocument/2006/relationships/slide"/><Relationship Id="rId72" Target="slides/slide67.xml" Type="http://schemas.openxmlformats.org/officeDocument/2006/relationships/slide"/><Relationship Id="rId73" Target="slides/slide68.xml" Type="http://schemas.openxmlformats.org/officeDocument/2006/relationships/slide"/><Relationship Id="rId74" Target="slides/slide69.xml" Type="http://schemas.openxmlformats.org/officeDocument/2006/relationships/slide"/><Relationship Id="rId75" Target="slides/slide70.xml" Type="http://schemas.openxmlformats.org/officeDocument/2006/relationships/slide"/><Relationship Id="rId76" Target="slides/slide71.xml" Type="http://schemas.openxmlformats.org/officeDocument/2006/relationships/slide"/><Relationship Id="rId77" Target="slides/slide72.xml" Type="http://schemas.openxmlformats.org/officeDocument/2006/relationships/slide"/><Relationship Id="rId78" Target="slides/slide73.xml" Type="http://schemas.openxmlformats.org/officeDocument/2006/relationships/slide"/><Relationship Id="rId79" Target="slides/slide74.xml" Type="http://schemas.openxmlformats.org/officeDocument/2006/relationships/slide"/><Relationship Id="rId8" Target="slides/slide3.xml" Type="http://schemas.openxmlformats.org/officeDocument/2006/relationships/slide"/><Relationship Id="rId80" Target="slides/slide75.xml" Type="http://schemas.openxmlformats.org/officeDocument/2006/relationships/slide"/><Relationship Id="rId81" Target="slides/slide76.xml" Type="http://schemas.openxmlformats.org/officeDocument/2006/relationships/slide"/><Relationship Id="rId82" Target="slides/slide77.xml" Type="http://schemas.openxmlformats.org/officeDocument/2006/relationships/slide"/><Relationship Id="rId83" Target="slides/slide78.xml" Type="http://schemas.openxmlformats.org/officeDocument/2006/relationships/slide"/><Relationship Id="rId84" Target="slides/slide79.xml" Type="http://schemas.openxmlformats.org/officeDocument/2006/relationships/slide"/><Relationship Id="rId85" Target="slides/slide80.xml" Type="http://schemas.openxmlformats.org/officeDocument/2006/relationships/slide"/><Relationship Id="rId86" Target="slides/slide81.xml" Type="http://schemas.openxmlformats.org/officeDocument/2006/relationships/slide"/><Relationship Id="rId87" Target="slides/slide82.xml" Type="http://schemas.openxmlformats.org/officeDocument/2006/relationships/slide"/><Relationship Id="rId88" Target="slides/slide83.xml" Type="http://schemas.openxmlformats.org/officeDocument/2006/relationships/slide"/><Relationship Id="rId89" Target="slides/slide84.xml" Type="http://schemas.openxmlformats.org/officeDocument/2006/relationships/slide"/><Relationship Id="rId9" Target="slides/slide4.xml" Type="http://schemas.openxmlformats.org/officeDocument/2006/relationships/slide"/><Relationship Id="rId90" Target="slides/slide85.xml" Type="http://schemas.openxmlformats.org/officeDocument/2006/relationships/slide"/><Relationship Id="rId91" Target="slides/slide86.xml" Type="http://schemas.openxmlformats.org/officeDocument/2006/relationships/slide"/><Relationship Id="rId92" Target="slides/slide87.xml" Type="http://schemas.openxmlformats.org/officeDocument/2006/relationships/slide"/><Relationship Id="rId93" Target="slides/slide88.xml" Type="http://schemas.openxmlformats.org/officeDocument/2006/relationships/slide"/><Relationship Id="rId94" Target="slides/slide89.xml" Type="http://schemas.openxmlformats.org/officeDocument/2006/relationships/slide"/><Relationship Id="rId95" Target="slides/slide90.xml" Type="http://schemas.openxmlformats.org/officeDocument/2006/relationships/slide"/><Relationship Id="rId96" Target="slides/slide91.xml" Type="http://schemas.openxmlformats.org/officeDocument/2006/relationships/slide"/><Relationship Id="rId97" Target="slides/slide92.xml" Type="http://schemas.openxmlformats.org/officeDocument/2006/relationships/slide"/><Relationship Id="rId98" Target="slides/slide93.xml" Type="http://schemas.openxmlformats.org/officeDocument/2006/relationships/slide"/><Relationship Id="rId99" Target="slides/slide9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2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2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2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6.xml" Type="http://schemas.openxmlformats.org/officeDocument/2006/relationships/slide"/></Relationships>
</file>

<file path=ppt/notesSlides/_rels/notesSlide2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7.xml" Type="http://schemas.openxmlformats.org/officeDocument/2006/relationships/slide"/></Relationships>
</file>

<file path=ppt/notesSlides/_rels/notesSlide2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8.xml" Type="http://schemas.openxmlformats.org/officeDocument/2006/relationships/slide"/></Relationships>
</file>

<file path=ppt/notesSlides/_rels/notesSlide2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9.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3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0.xml" Type="http://schemas.openxmlformats.org/officeDocument/2006/relationships/slide"/></Relationships>
</file>

<file path=ppt/notesSlides/_rels/notesSlide3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1.xml" Type="http://schemas.openxmlformats.org/officeDocument/2006/relationships/slide"/></Relationships>
</file>

<file path=ppt/notesSlides/_rels/notesSlide3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2.xml" Type="http://schemas.openxmlformats.org/officeDocument/2006/relationships/slide"/></Relationships>
</file>

<file path=ppt/notesSlides/_rels/notesSlide3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3.xml" Type="http://schemas.openxmlformats.org/officeDocument/2006/relationships/slide"/></Relationships>
</file>

<file path=ppt/notesSlides/_rels/notesSlide3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4.xml" Type="http://schemas.openxmlformats.org/officeDocument/2006/relationships/slide"/></Relationships>
</file>

<file path=ppt/notesSlides/_rels/notesSlide3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5.xml" Type="http://schemas.openxmlformats.org/officeDocument/2006/relationships/slide"/></Relationships>
</file>

<file path=ppt/notesSlides/_rels/notesSlide3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6.xml" Type="http://schemas.openxmlformats.org/officeDocument/2006/relationships/slide"/></Relationships>
</file>

<file path=ppt/notesSlides/_rels/notesSlide3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7.xml" Type="http://schemas.openxmlformats.org/officeDocument/2006/relationships/slide"/></Relationships>
</file>

<file path=ppt/notesSlides/_rels/notesSlide3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8.xml" Type="http://schemas.openxmlformats.org/officeDocument/2006/relationships/slide"/></Relationships>
</file>

<file path=ppt/notesSlides/_rels/notesSlide3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9.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4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0.xml" Type="http://schemas.openxmlformats.org/officeDocument/2006/relationships/slide"/></Relationships>
</file>

<file path=ppt/notesSlides/_rels/notesSlide4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1.xml" Type="http://schemas.openxmlformats.org/officeDocument/2006/relationships/slide"/></Relationships>
</file>

<file path=ppt/notesSlides/_rels/notesSlide4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2.xml" Type="http://schemas.openxmlformats.org/officeDocument/2006/relationships/slide"/></Relationships>
</file>

<file path=ppt/notesSlides/_rels/notesSlide4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3.xml" Type="http://schemas.openxmlformats.org/officeDocument/2006/relationships/slide"/></Relationships>
</file>

<file path=ppt/notesSlides/_rels/notesSlide4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4.xml" Type="http://schemas.openxmlformats.org/officeDocument/2006/relationships/slide"/></Relationships>
</file>

<file path=ppt/notesSlides/_rels/notesSlide4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5.xml" Type="http://schemas.openxmlformats.org/officeDocument/2006/relationships/slide"/></Relationships>
</file>

<file path=ppt/notesSlides/_rels/notesSlide4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6.xml" Type="http://schemas.openxmlformats.org/officeDocument/2006/relationships/slide"/></Relationships>
</file>

<file path=ppt/notesSlides/_rels/notesSlide4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7.xml" Type="http://schemas.openxmlformats.org/officeDocument/2006/relationships/slide"/></Relationships>
</file>

<file path=ppt/notesSlides/_rels/notesSlide4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8.xml" Type="http://schemas.openxmlformats.org/officeDocument/2006/relationships/slide"/></Relationships>
</file>

<file path=ppt/notesSlides/_rels/notesSlide4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9.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5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0.xml" Type="http://schemas.openxmlformats.org/officeDocument/2006/relationships/slide"/></Relationships>
</file>

<file path=ppt/notesSlides/_rels/notesSlide5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1.xml" Type="http://schemas.openxmlformats.org/officeDocument/2006/relationships/slide"/></Relationships>
</file>

<file path=ppt/notesSlides/_rels/notesSlide5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2.xml" Type="http://schemas.openxmlformats.org/officeDocument/2006/relationships/slide"/></Relationships>
</file>

<file path=ppt/notesSlides/_rels/notesSlide5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3.xml" Type="http://schemas.openxmlformats.org/officeDocument/2006/relationships/slide"/></Relationships>
</file>

<file path=ppt/notesSlides/_rels/notesSlide5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4.xml" Type="http://schemas.openxmlformats.org/officeDocument/2006/relationships/slide"/></Relationships>
</file>

<file path=ppt/notesSlides/_rels/notesSlide5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5.xml" Type="http://schemas.openxmlformats.org/officeDocument/2006/relationships/slide"/></Relationships>
</file>

<file path=ppt/notesSlides/_rels/notesSlide5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6.xml" Type="http://schemas.openxmlformats.org/officeDocument/2006/relationships/slide"/></Relationships>
</file>

<file path=ppt/notesSlides/_rels/notesSlide5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7.xml" Type="http://schemas.openxmlformats.org/officeDocument/2006/relationships/slide"/></Relationships>
</file>

<file path=ppt/notesSlides/_rels/notesSlide5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8.xml" Type="http://schemas.openxmlformats.org/officeDocument/2006/relationships/slide"/></Relationships>
</file>

<file path=ppt/notesSlides/_rels/notesSlide5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9.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6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0.xml" Type="http://schemas.openxmlformats.org/officeDocument/2006/relationships/slide"/></Relationships>
</file>

<file path=ppt/notesSlides/_rels/notesSlide6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1.xml" Type="http://schemas.openxmlformats.org/officeDocument/2006/relationships/slide"/></Relationships>
</file>

<file path=ppt/notesSlides/_rels/notesSlide6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2.xml" Type="http://schemas.openxmlformats.org/officeDocument/2006/relationships/slide"/></Relationships>
</file>

<file path=ppt/notesSlides/_rels/notesSlide6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3.xml" Type="http://schemas.openxmlformats.org/officeDocument/2006/relationships/slide"/></Relationships>
</file>

<file path=ppt/notesSlides/_rels/notesSlide6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4.xml" Type="http://schemas.openxmlformats.org/officeDocument/2006/relationships/slide"/></Relationships>
</file>

<file path=ppt/notesSlides/_rels/notesSlide6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5.xml" Type="http://schemas.openxmlformats.org/officeDocument/2006/relationships/slide"/></Relationships>
</file>

<file path=ppt/notesSlides/_rels/notesSlide6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6.xml" Type="http://schemas.openxmlformats.org/officeDocument/2006/relationships/slide"/></Relationships>
</file>

<file path=ppt/notesSlides/_rels/notesSlide6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7.xml" Type="http://schemas.openxmlformats.org/officeDocument/2006/relationships/slide"/></Relationships>
</file>

<file path=ppt/notesSlides/_rels/notesSlide6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8.xml" Type="http://schemas.openxmlformats.org/officeDocument/2006/relationships/slide"/></Relationships>
</file>

<file path=ppt/notesSlides/_rels/notesSlide6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9.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7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0.xml" Type="http://schemas.openxmlformats.org/officeDocument/2006/relationships/slide"/></Relationships>
</file>

<file path=ppt/notesSlides/_rels/notesSlide7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1.xml" Type="http://schemas.openxmlformats.org/officeDocument/2006/relationships/slide"/></Relationships>
</file>

<file path=ppt/notesSlides/_rels/notesSlide7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2.xml" Type="http://schemas.openxmlformats.org/officeDocument/2006/relationships/slide"/></Relationships>
</file>

<file path=ppt/notesSlides/_rels/notesSlide7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3.xml" Type="http://schemas.openxmlformats.org/officeDocument/2006/relationships/slide"/></Relationships>
</file>

<file path=ppt/notesSlides/_rels/notesSlide7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4.xml" Type="http://schemas.openxmlformats.org/officeDocument/2006/relationships/slide"/></Relationships>
</file>

<file path=ppt/notesSlides/_rels/notesSlide7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5.xml" Type="http://schemas.openxmlformats.org/officeDocument/2006/relationships/slide"/></Relationships>
</file>

<file path=ppt/notesSlides/_rels/notesSlide7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6.xml" Type="http://schemas.openxmlformats.org/officeDocument/2006/relationships/slide"/></Relationships>
</file>

<file path=ppt/notesSlides/_rels/notesSlide7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7.xml" Type="http://schemas.openxmlformats.org/officeDocument/2006/relationships/slide"/></Relationships>
</file>

<file path=ppt/notesSlides/_rels/notesSlide7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8.xml" Type="http://schemas.openxmlformats.org/officeDocument/2006/relationships/slide"/></Relationships>
</file>

<file path=ppt/notesSlides/_rels/notesSlide7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9.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8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0.xml" Type="http://schemas.openxmlformats.org/officeDocument/2006/relationships/slide"/></Relationships>
</file>

<file path=ppt/notesSlides/_rels/notesSlide8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1.xml" Type="http://schemas.openxmlformats.org/officeDocument/2006/relationships/slide"/></Relationships>
</file>

<file path=ppt/notesSlides/_rels/notesSlide8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2.xml" Type="http://schemas.openxmlformats.org/officeDocument/2006/relationships/slide"/></Relationships>
</file>

<file path=ppt/notesSlides/_rels/notesSlide8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3.xml" Type="http://schemas.openxmlformats.org/officeDocument/2006/relationships/slide"/></Relationships>
</file>

<file path=ppt/notesSlides/_rels/notesSlide8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4.xml" Type="http://schemas.openxmlformats.org/officeDocument/2006/relationships/slide"/></Relationships>
</file>

<file path=ppt/notesSlides/_rels/notesSlide8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5.xml" Type="http://schemas.openxmlformats.org/officeDocument/2006/relationships/slide"/></Relationships>
</file>

<file path=ppt/notesSlides/_rels/notesSlide8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6.xml" Type="http://schemas.openxmlformats.org/officeDocument/2006/relationships/slide"/></Relationships>
</file>

<file path=ppt/notesSlides/_rels/notesSlide8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7.xml" Type="http://schemas.openxmlformats.org/officeDocument/2006/relationships/slide"/></Relationships>
</file>

<file path=ppt/notesSlides/_rels/notesSlide8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8.xml" Type="http://schemas.openxmlformats.org/officeDocument/2006/relationships/slide"/></Relationships>
</file>

<file path=ppt/notesSlides/_rels/notesSlide8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9.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9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0.xml" Type="http://schemas.openxmlformats.org/officeDocument/2006/relationships/slide"/></Relationships>
</file>

<file path=ppt/notesSlides/_rels/notesSlide9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1.xml" Type="http://schemas.openxmlformats.org/officeDocument/2006/relationships/slide"/></Relationships>
</file>

<file path=ppt/notesSlides/_rels/notesSlide9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2.xml" Type="http://schemas.openxmlformats.org/officeDocument/2006/relationships/slide"/></Relationships>
</file>

<file path=ppt/notesSlides/_rels/notesSlide9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3.xml" Type="http://schemas.openxmlformats.org/officeDocument/2006/relationships/slide"/></Relationships>
</file>

<file path=ppt/notesSlides/_rels/notesSlide9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4.xml" Type="http://schemas.openxmlformats.org/officeDocument/2006/relationships/slide"/></Relationships>
</file>

<file path=ppt/notesSlides/_rels/notesSlide9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5.xml" Type="http://schemas.openxmlformats.org/officeDocument/2006/relationships/slide"/></Relationships>
</file>

<file path=ppt/notesSlides/_rels/notesSlide9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6.xml" Type="http://schemas.openxmlformats.org/officeDocument/2006/relationships/slide"/></Relationships>
</file>

<file path=ppt/notesSlides/_rels/notesSlide9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7.xml" Type="http://schemas.openxmlformats.org/officeDocument/2006/relationships/slide"/></Relationships>
</file>

<file path=ppt/notesSlides/_rels/notesSlide9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8.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a:t>
            </a:r>
          </a:p>
          <a:p>
            <a:r>
              <a:rPr lang="en-US"/>
              <a:t>Log in to WalkingWise.com and refer to the Implementation Toolkit for classroom teaching tips.</a:t>
            </a:r>
          </a:p>
          <a:p>
            <a:r>
              <a:rPr lang="en-US"/>
              <a:t/>
            </a:r>
          </a:p>
          <a:p>
            <a:r>
              <a:rPr lang="en-US"/>
              <a:t>Most importantly: </a:t>
            </a:r>
          </a:p>
          <a:p>
            <a:r>
              <a:rPr lang="en-US"/>
              <a:t>DEFINE SCHOOL POLICY</a:t>
            </a:r>
          </a:p>
          <a:p>
            <a:r>
              <a:rPr lang="en-US"/>
              <a:t>Establish a sexual exploitation reporting protocol with a trauma-informed response. The Walking Wise Implementation Toolkit provides a sample protocol.</a:t>
            </a:r>
          </a:p>
          <a:p>
            <a:r>
              <a:rPr lang="en-US"/>
              <a:t/>
            </a:r>
          </a:p>
          <a:p>
            <a:r>
              <a:rPr lang="en-US"/>
              <a:t>AGE &amp; AUDIENCE </a:t>
            </a:r>
          </a:p>
          <a:p>
            <a:r>
              <a:rPr lang="en-US"/>
              <a:t>This presentation can be edited by following the procedures on page 3 to align with your school policies, specific age groups, and the involvement of at-risk audiences.</a:t>
            </a:r>
          </a:p>
          <a:p>
            <a:r>
              <a:rPr lang="en-US"/>
              <a:t/>
            </a:r>
          </a:p>
          <a:p>
            <a:r>
              <a:rPr lang="en-US"/>
              <a:t>SUPPORT PROCEDURE</a:t>
            </a:r>
          </a:p>
          <a:p>
            <a:r>
              <a:rPr lang="en-US"/>
              <a:t>Provide your students with guidance on how to access immediate help or arrange a private meeting with a social worker, counselor, nurse, school resource officer, or another trustworthy staff member to report concerns about themselves or a peer.</a:t>
            </a:r>
          </a:p>
          <a:p>
            <a:r>
              <a:rPr lang="en-US"/>
              <a:t/>
            </a:r>
          </a:p>
          <a:p>
            <a:r>
              <a:rPr lang="en-US"/>
              <a:t>SECOND SAFE ADULT	</a:t>
            </a:r>
          </a:p>
          <a:p>
            <a:r>
              <a:rPr lang="en-US"/>
              <a:t>Ensure a second trustworthy adult, such as a teacher, is present in the learning setting to observe student reactions and identify those who may benefit from a follow-up meeting. This person should remain focused and free from other duties during the presentation.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LAWS AGAINST PROSTITUTION</a:t>
            </a:r>
          </a:p>
          <a:p>
            <a:r>
              <a:rPr lang="en-US"/>
              <a:t>In all U.S. states, prostitution laws make it illegal for anyone, including adults, to engage, agree, or offer to engage in sexual conduct with another person in return for a fee.*</a:t>
            </a:r>
          </a:p>
          <a:p>
            <a:r>
              <a:rPr lang="en-US"/>
              <a:t/>
            </a:r>
          </a:p>
          <a:p>
            <a:r>
              <a:rPr lang="en-US"/>
              <a:t>Note to Educators:</a:t>
            </a:r>
          </a:p>
          <a:p>
            <a:r>
              <a:rPr lang="en-US"/>
              <a:t>*In certain counties of Nevada, the selling and buying of sex acts between ADULTS is legally regulated and controlled.</a:t>
            </a:r>
          </a:p>
          <a:p>
            <a:r>
              <a:rPr lang="en-US"/>
              <a:t/>
            </a:r>
          </a:p>
          <a:p>
            <a:r>
              <a:rPr lang="en-US"/>
              <a:t>Source</a:t>
            </a:r>
          </a:p>
          <a:p>
            <a:r>
              <a:rPr lang="en-US"/>
              <a:t>Cornell Law School (n.d.). Legal Information Institute: Prostitution. Law.Cornell.edu. Retrieved January 21, 2026,</a:t>
            </a:r>
          </a:p>
          <a:p>
            <a:r>
              <a:rPr lang="en-US"/>
              <a:t>from https://www.law.cornell.edu/wex/prostitution#:~:text=Prostitution%20involves%20engaging%2C%</a:t>
            </a:r>
          </a:p>
          <a:p>
            <a:r>
              <a:rPr lang="en-US"/>
              <a:t>20agreeing%2C%20or,in%20the%20State%20of%20Nevada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illegal system is connected to human sex trafficking and involves the sexual exploitation of young and vulnerable people.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illegal system is connected to human sex trafficking and involves the sexual exploitation of young and vulnerable people.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illegal system is connected to human sex trafficking and involves the sexual exploitation of young and vulnerable people.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HOW SUPPLY &amp; DEMAND WORK</a:t>
            </a:r>
          </a:p>
          <a:p>
            <a:r>
              <a:rPr lang="en-US"/>
              <a:t>To understand how the commercial sex trade works, it helps to think about supply and demand. </a:t>
            </a:r>
          </a:p>
          <a:p>
            <a:r>
              <a:rPr lang="en-US"/>
              <a:t/>
            </a:r>
          </a:p>
          <a:p>
            <a:r>
              <a:rPr lang="en-US"/>
              <a:t>In any business, when people want something and are willing to pay for it, that creates demand. When demand increases, more people try to supply that product or service to make money. </a:t>
            </a:r>
          </a:p>
          <a:p>
            <a:r>
              <a:rPr lang="en-US"/>
              <a:t/>
            </a:r>
          </a:p>
          <a:p>
            <a:r>
              <a:rPr lang="en-US"/>
              <a:t>For example, if people want to buy sneakers, companies will make and sell them. </a:t>
            </a:r>
          </a:p>
          <a:p>
            <a:r>
              <a:rPr lang="en-US"/>
              <a:t/>
            </a:r>
          </a:p>
          <a:p>
            <a:r>
              <a:rPr lang="en-US"/>
              <a:t>The same pattern happens in the commercial sex trade. When sex buyers are willing to pay, traffickers respond by supplying victims to meet that demand. </a:t>
            </a:r>
          </a:p>
          <a:p>
            <a:r>
              <a:rPr lang="en-US"/>
              <a:t/>
            </a:r>
          </a:p>
          <a:p>
            <a:r>
              <a:rPr lang="en-US"/>
              <a:t>This is how buying sex helps keep the system going—it creates a financial incentive for traffickers to exploit others.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HOW SUPPLY &amp; DEMAND WORK</a:t>
            </a:r>
          </a:p>
          <a:p>
            <a:r>
              <a:rPr lang="en-US"/>
              <a:t>To understand how the commercial sex trade works, it helps to think about supply and demand. </a:t>
            </a:r>
          </a:p>
          <a:p>
            <a:r>
              <a:rPr lang="en-US"/>
              <a:t/>
            </a:r>
          </a:p>
          <a:p>
            <a:r>
              <a:rPr lang="en-US"/>
              <a:t>In any business, when people want something and are willing to pay for it, that creates demand. When demand increases, more people try to supply that product or service to make money. </a:t>
            </a:r>
          </a:p>
          <a:p>
            <a:r>
              <a:rPr lang="en-US"/>
              <a:t/>
            </a:r>
          </a:p>
          <a:p>
            <a:r>
              <a:rPr lang="en-US"/>
              <a:t>For example, if people want to buy sneakers, companies will make and sell them. </a:t>
            </a:r>
          </a:p>
          <a:p>
            <a:r>
              <a:rPr lang="en-US"/>
              <a:t/>
            </a:r>
          </a:p>
          <a:p>
            <a:r>
              <a:rPr lang="en-US"/>
              <a:t>The same pattern happens in the commercial sex trade. When sex buyers are willing to pay, traffickers respond by supplying victims to meet that demand. </a:t>
            </a:r>
          </a:p>
          <a:p>
            <a:r>
              <a:rPr lang="en-US"/>
              <a:t/>
            </a:r>
          </a:p>
          <a:p>
            <a:r>
              <a:rPr lang="en-US"/>
              <a:t>This is how buying sex helps keep the system going—it creates a financial incentive for traffickers to exploit others.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HOW SUPPLY &amp; DEMAND WORK</a:t>
            </a:r>
          </a:p>
          <a:p>
            <a:r>
              <a:rPr lang="en-US"/>
              <a:t>To understand how the commercial sex trade works, it helps to think about supply and demand. </a:t>
            </a:r>
          </a:p>
          <a:p>
            <a:r>
              <a:rPr lang="en-US"/>
              <a:t/>
            </a:r>
          </a:p>
          <a:p>
            <a:r>
              <a:rPr lang="en-US"/>
              <a:t>In any business, when people want something and are willing to pay for it, that creates demand. When demand increases, more people try to supply that product or service to make money. </a:t>
            </a:r>
          </a:p>
          <a:p>
            <a:r>
              <a:rPr lang="en-US"/>
              <a:t/>
            </a:r>
          </a:p>
          <a:p>
            <a:r>
              <a:rPr lang="en-US"/>
              <a:t>For example, if people want to buy sneakers, companies will make and sell them. </a:t>
            </a:r>
          </a:p>
          <a:p>
            <a:r>
              <a:rPr lang="en-US"/>
              <a:t/>
            </a:r>
          </a:p>
          <a:p>
            <a:r>
              <a:rPr lang="en-US"/>
              <a:t>The same pattern happens in the commercial sex trade. When sex buyers are willing to pay, traffickers respond by supplying victims to meet that demand. </a:t>
            </a:r>
          </a:p>
          <a:p>
            <a:r>
              <a:rPr lang="en-US"/>
              <a:t/>
            </a:r>
          </a:p>
          <a:p>
            <a:r>
              <a:rPr lang="en-US"/>
              <a:t>This is how buying sex helps keep the system going—it creates a financial incentive for traffickers to exploit others.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Many people imagine a certain type of person—maybe someone older, wealthy, or obviously dangerous. But research shows that most sex buyers are male. </a:t>
            </a:r>
          </a:p>
          <a:p>
            <a:r>
              <a:rPr lang="en-US"/>
              <a:t/>
            </a:r>
          </a:p>
          <a:p>
            <a:r>
              <a:rPr lang="en-US"/>
              <a:t>That might be different from what some people expected. At the same time, it’s important to understand that this doesn’t mean all buyers fit a single image; they are often the people we would least suspect, which is why we will focus on behaviors in this lesson rather than stereotypes.  </a:t>
            </a:r>
          </a:p>
          <a:p>
            <a:r>
              <a:rPr lang="en-US"/>
              <a:t/>
            </a:r>
          </a:p>
          <a:p>
            <a:r>
              <a:rPr lang="en-US"/>
              <a:t/>
            </a:r>
          </a:p>
          <a:p>
            <a:r>
              <a:rPr lang="en-US"/>
              <a:t>Source</a:t>
            </a:r>
          </a:p>
          <a:p>
            <a:r>
              <a:rPr lang="en-US"/>
              <a:t>DemandAbolition.org. Retrieved June 11, 2025, from https://www.demandabolition.org/wp-content/uploads/2019/07/Demand-Buyer-Report-July-2019.pdf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COMMON TRAITS</a:t>
            </a:r>
          </a:p>
          <a:p>
            <a:r>
              <a:rPr lang="en-US"/>
              <a:t>There is no single “type” of person who buys sex. Research shows that sex buyers are most often male, but they come from a wide range of ages, backgrounds, and life situations. </a:t>
            </a:r>
          </a:p>
          <a:p>
            <a:r>
              <a:rPr lang="en-US"/>
              <a:t/>
            </a:r>
          </a:p>
          <a:p>
            <a:r>
              <a:rPr lang="en-US"/>
              <a:t>Some are young adults, while others are much older. Many have jobs, families, or relationships, and may appear ordinary to others. </a:t>
            </a:r>
          </a:p>
          <a:p>
            <a:r>
              <a:rPr lang="en-US"/>
              <a:t/>
            </a:r>
          </a:p>
          <a:p>
            <a:r>
              <a:rPr lang="en-US"/>
              <a:t>This is important for us to understand because it challenges stereotypes and reinforces that buying sex is a behavior and choice, not a specific personality or appearance. </a:t>
            </a:r>
          </a:p>
          <a:p>
            <a:r>
              <a:rPr lang="en-US"/>
              <a:t/>
            </a:r>
          </a:p>
          <a:p>
            <a:r>
              <a:rPr lang="en-US"/>
              <a:t/>
            </a:r>
          </a:p>
          <a:p>
            <a:r>
              <a:rPr lang="en-US"/>
              <a:t>Source</a:t>
            </a:r>
          </a:p>
          <a:p>
            <a:r>
              <a:rPr lang="en-US"/>
              <a:t>Demand Abolition (2018, November). Who Buys Sex? Understanding and Disrupting Illicit Market Demand, p. 19. DemandAbolition.org. Retrieved June 11, 2025, from https://www.demandabolition.org/wp-content/uploads/2019/07/Demand-Buyer-Report-July-2019.pdf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COMMON TRAITS</a:t>
            </a:r>
          </a:p>
          <a:p>
            <a:r>
              <a:rPr lang="en-US"/>
              <a:t>There is no single “type” of person who buys sex. Research shows that sex buyers are most often male, but they come from a wide range of ages, backgrounds, and life situations. </a:t>
            </a:r>
          </a:p>
          <a:p>
            <a:r>
              <a:rPr lang="en-US"/>
              <a:t/>
            </a:r>
          </a:p>
          <a:p>
            <a:r>
              <a:rPr lang="en-US"/>
              <a:t>Some are young adults, while others are much older. Many have jobs, families, or relationships, and may appear ordinary to others. </a:t>
            </a:r>
          </a:p>
          <a:p>
            <a:r>
              <a:rPr lang="en-US"/>
              <a:t/>
            </a:r>
          </a:p>
          <a:p>
            <a:r>
              <a:rPr lang="en-US"/>
              <a:t>This is important for us to understand because it challenges stereotypes and reinforces that buying sex is a behavior and choice, not a specific personality or appearance. </a:t>
            </a:r>
          </a:p>
          <a:p>
            <a:r>
              <a:rPr lang="en-US"/>
              <a:t/>
            </a:r>
          </a:p>
          <a:p>
            <a:r>
              <a:rPr lang="en-US"/>
              <a:t/>
            </a:r>
          </a:p>
          <a:p>
            <a:r>
              <a:rPr lang="en-US"/>
              <a:t>Source</a:t>
            </a:r>
          </a:p>
          <a:p>
            <a:r>
              <a:rPr lang="en-US"/>
              <a:t>Demand Abolition (2018, November). Who Buys Sex? Understanding and Disrupting Illicit Market Demand, p. 19. DemandAbolition.org. Retrieved June 11, 2025, from https://www.demandabolition.org/wp-content/uploads/2019/07/Demand-Buyer-Report-July-2019.pdf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COMMON TRAITS</a:t>
            </a:r>
          </a:p>
          <a:p>
            <a:r>
              <a:rPr lang="en-US"/>
              <a:t>There is no single “type” of person who buys sex. Research shows that sex buyers are most often male, but they come from a wide range of ages, backgrounds, and life situations. </a:t>
            </a:r>
          </a:p>
          <a:p>
            <a:r>
              <a:rPr lang="en-US"/>
              <a:t/>
            </a:r>
          </a:p>
          <a:p>
            <a:r>
              <a:rPr lang="en-US"/>
              <a:t>Some are young adults, while others are much older. Many have jobs, families, or relationships, and may appear ordinary to others. </a:t>
            </a:r>
          </a:p>
          <a:p>
            <a:r>
              <a:rPr lang="en-US"/>
              <a:t/>
            </a:r>
          </a:p>
          <a:p>
            <a:r>
              <a:rPr lang="en-US"/>
              <a:t>This is important for us to understand because it challenges stereotypes and reinforces that buying sex is a behavior and choice, not a specific personality or appearance. </a:t>
            </a:r>
          </a:p>
          <a:p>
            <a:r>
              <a:rPr lang="en-US"/>
              <a:t/>
            </a:r>
          </a:p>
          <a:p>
            <a:r>
              <a:rPr lang="en-US"/>
              <a:t/>
            </a:r>
          </a:p>
          <a:p>
            <a:r>
              <a:rPr lang="en-US"/>
              <a:t>Source</a:t>
            </a:r>
          </a:p>
          <a:p>
            <a:r>
              <a:rPr lang="en-US"/>
              <a:t>Demand Abolition (2018, November). Who Buys Sex? Understanding and Disrupting Illicit Market Demand, p. 19. DemandAbolition.org. Retrieved June 11, 2025, from https://www.demandabolition.org/wp-content/uploads/2019/07/Demand-Buyer-Report-July-2019.pdf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COMMON TRAITS</a:t>
            </a:r>
          </a:p>
          <a:p>
            <a:r>
              <a:rPr lang="en-US"/>
              <a:t>Sex buyers come from all educational and professional backgrounds. Some have little formal education, while others hold college degrees or advanced training. They are found in every type of job and industry, including positions that carry trust or authority. </a:t>
            </a:r>
          </a:p>
          <a:p>
            <a:r>
              <a:rPr lang="en-US"/>
              <a:t/>
            </a:r>
          </a:p>
          <a:p>
            <a:r>
              <a:rPr lang="en-US"/>
              <a:t>Research also shows that people who buy sex more frequently often have higher disposable income (extra money), which makes it easier to pay for commercial sex. </a:t>
            </a:r>
          </a:p>
          <a:p>
            <a:r>
              <a:rPr lang="en-US"/>
              <a:t/>
            </a:r>
          </a:p>
          <a:p>
            <a:r>
              <a:rPr lang="en-US"/>
              <a:t>These facts help us understand that sex trafficking is not caused by one social group. It is driven by choices and access to money, and it can even involve people who are respected by others in their communities.</a:t>
            </a:r>
          </a:p>
          <a:p>
            <a:r>
              <a:rPr lang="en-US"/>
              <a:t/>
            </a:r>
          </a:p>
          <a:p>
            <a:r>
              <a:rPr lang="en-US"/>
              <a:t/>
            </a:r>
          </a:p>
          <a:p>
            <a:r>
              <a:rPr lang="en-US"/>
              <a:t>Source</a:t>
            </a:r>
          </a:p>
          <a:p>
            <a:r>
              <a:rPr lang="en-US"/>
              <a:t>Demand Abolition (2018, November). Who Buys Sex? Understanding and Disrupting Illicit Market Demand, p. 19. DemandAbolition.org. Retrieved June 11, 2025, from https://www.demandabolition.org/wp-content/uploads/2019/07/Demand-Buyer-Report-July-2019.pdf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COMMON TRAITS</a:t>
            </a:r>
          </a:p>
          <a:p>
            <a:r>
              <a:rPr lang="en-US"/>
              <a:t>Sex buyers come from all educational and professional backgrounds. Some have little formal education, while others hold college degrees or advanced training. They are found in every type of job and industry, including positions that carry trust or authority. </a:t>
            </a:r>
          </a:p>
          <a:p>
            <a:r>
              <a:rPr lang="en-US"/>
              <a:t/>
            </a:r>
          </a:p>
          <a:p>
            <a:r>
              <a:rPr lang="en-US"/>
              <a:t>Research also shows that people who buy sex more frequently often have higher disposable income (extra money), which makes it easier to pay for commercial sex. </a:t>
            </a:r>
          </a:p>
          <a:p>
            <a:r>
              <a:rPr lang="en-US"/>
              <a:t/>
            </a:r>
          </a:p>
          <a:p>
            <a:r>
              <a:rPr lang="en-US"/>
              <a:t>These facts help us understand that sex trafficking is not caused by one social group. It is driven by choices and access to money, and it can even involve people who are respected by others in their communities.</a:t>
            </a:r>
          </a:p>
          <a:p>
            <a:r>
              <a:rPr lang="en-US"/>
              <a:t/>
            </a:r>
          </a:p>
          <a:p>
            <a:r>
              <a:rPr lang="en-US"/>
              <a:t/>
            </a:r>
          </a:p>
          <a:p>
            <a:r>
              <a:rPr lang="en-US"/>
              <a:t>Source</a:t>
            </a:r>
          </a:p>
          <a:p>
            <a:r>
              <a:rPr lang="en-US"/>
              <a:t>Demand Abolition (2018, November). Who Buys Sex? Understanding and Disrupting Illicit Market Demand, p. 19. DemandAbolition.org. Retrieved June 11, 2025, from https://www.demandabolition.org/wp-content/uploads/2019/07/Demand-Buyer-Report-July-2019.pdf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COMMON TRAITS</a:t>
            </a:r>
          </a:p>
          <a:p>
            <a:r>
              <a:rPr lang="en-US"/>
              <a:t>Sex buyers come from all educational and professional backgrounds. Some have little formal education, while others hold college degrees or advanced training. They are found in every type of job and industry, including positions that carry trust or authority. </a:t>
            </a:r>
          </a:p>
          <a:p>
            <a:r>
              <a:rPr lang="en-US"/>
              <a:t/>
            </a:r>
          </a:p>
          <a:p>
            <a:r>
              <a:rPr lang="en-US"/>
              <a:t>Research also shows that people who buy sex more frequently often have higher disposable income (extra money), which makes it easier to pay for commercial sex. </a:t>
            </a:r>
          </a:p>
          <a:p>
            <a:r>
              <a:rPr lang="en-US"/>
              <a:t/>
            </a:r>
          </a:p>
          <a:p>
            <a:r>
              <a:rPr lang="en-US"/>
              <a:t>These facts help us understand that sex trafficking is not caused by one social group. It is driven by choices and access to money, and it can even involve people who are respected by others in their communities.</a:t>
            </a:r>
          </a:p>
          <a:p>
            <a:r>
              <a:rPr lang="en-US"/>
              <a:t/>
            </a:r>
          </a:p>
          <a:p>
            <a:r>
              <a:rPr lang="en-US"/>
              <a:t/>
            </a:r>
          </a:p>
          <a:p>
            <a:r>
              <a:rPr lang="en-US"/>
              <a:t>Source</a:t>
            </a:r>
          </a:p>
          <a:p>
            <a:r>
              <a:rPr lang="en-US"/>
              <a:t>Demand Abolition (2018, November). Who Buys Sex? Understanding and Disrupting Illicit Market Demand, p. 19. DemandAbolition.org. Retrieved June 11, 2025, from https://www.demandabolition.org/wp-content/uploads/2019/07/Demand-Buyer-Report-July-2019.pdf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3-minute Walking Wise animated video series teaches how sexual predators use manipulation, intimidation, and coercion to exploit young people. </a:t>
            </a:r>
          </a:p>
          <a:p>
            <a:r>
              <a:rPr lang="en-US"/>
              <a:t/>
            </a:r>
          </a:p>
          <a:p>
            <a:r>
              <a:rPr lang="en-US"/>
              <a:t>NOTE</a:t>
            </a:r>
          </a:p>
          <a:p>
            <a:r>
              <a:rPr lang="en-US"/>
              <a:t>Log in to Walking Wise.com to watch the three-minute animated video with audiences.</a:t>
            </a:r>
          </a:p>
          <a:p>
            <a:r>
              <a:rPr lang="en-US"/>
              <a:t/>
            </a:r>
          </a:p>
          <a:p>
            <a:r>
              <a:rPr lang="en-US"/>
              <a:t>Is animation appropriate for teens?</a:t>
            </a:r>
          </a:p>
          <a:p>
            <a:r>
              <a:rPr lang="en-US"/>
              <a:t>Yes, even businesses worldwide use explainer-style animation as a training tool for their employees.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a:t>
            </a:r>
          </a:p>
          <a:p>
            <a:r>
              <a:rPr lang="en-US"/>
              <a:t>The presenter is welcome to customize this Walking Wise presentation according to the instructions provided on this page.  </a:t>
            </a:r>
          </a:p>
          <a:p>
            <a:r>
              <a:rPr lang="en-US"/>
              <a:t/>
            </a:r>
          </a:p>
          <a:p>
            <a:r>
              <a:rPr lang="en-US"/>
              <a:t>For revision requests, please email us at: support@WalkingWise.com.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Wilkinson Jr., Kevin L. (2023). The Breeding of Wolves: Understanding the Escalation Continuum &amp; Escalation Dynamics of Contemporary Sex Trafficking. DigitalCommons.liberity.edu. Retrieved April 30, 2025, from https://digitalcommons.liberty.edu/doctoral/4600/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INFLUENCES</a:t>
            </a:r>
          </a:p>
          <a:p>
            <a:r>
              <a:rPr lang="en-US"/>
              <a:t>Deciding to buy sex usually doesn’t happen all at once. It often develops over time through repeated exposure to certain messages and influences. </a:t>
            </a:r>
          </a:p>
          <a:p>
            <a:r>
              <a:rPr lang="en-US"/>
              <a:t/>
            </a:r>
          </a:p>
          <a:p>
            <a:r>
              <a:rPr lang="en-US"/>
              <a:t>These influences can come from people in someone’s life, such as parents, caregivers, or peers. </a:t>
            </a:r>
          </a:p>
          <a:p>
            <a:r>
              <a:rPr lang="en-US"/>
              <a:t/>
            </a:r>
          </a:p>
          <a:p>
            <a:r>
              <a:rPr lang="en-US"/>
              <a:t>For example, if a young person grows up in an environment where pornography is common or where buying sex is not taken seriously, it can begin to feel normal. </a:t>
            </a:r>
          </a:p>
          <a:p>
            <a:r>
              <a:rPr lang="en-US"/>
              <a:t/>
            </a:r>
          </a:p>
          <a:p>
            <a:r>
              <a:rPr lang="en-US"/>
              <a:t>Peer pressure can also play a role, especially if friends talk about it as something acceptable or even expected. </a:t>
            </a:r>
          </a:p>
          <a:p>
            <a:r>
              <a:rPr lang="en-US"/>
              <a:t/>
            </a:r>
          </a:p>
          <a:p>
            <a:r>
              <a:rPr lang="en-US"/>
              <a:t>Over time, these influences can shape how a person thinks about relationships, boundaries, and respect for others.</a:t>
            </a:r>
          </a:p>
          <a:p>
            <a:r>
              <a:rPr lang="en-US"/>
              <a:t/>
            </a:r>
          </a:p>
          <a:p>
            <a:r>
              <a:rPr lang="en-US"/>
              <a:t/>
            </a:r>
          </a:p>
          <a:p>
            <a:r>
              <a:rPr lang="en-US"/>
              <a:t>Source</a:t>
            </a:r>
          </a:p>
          <a:p>
            <a:r>
              <a:rPr lang="en-US"/>
              <a:t>Wilkinson Jr., Kevin L. (2024, July 4). The Breeding of Wolves: Understanding the Escalation Continuum &amp; Escalation Dynamics of Contemporary Sex Trafficking. DigitalCommons.liberity.edu. Retrieved April 30, 2025, from https://digitalcommons.liberty.edu/doctoral/4600/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INFLUENCES</a:t>
            </a:r>
          </a:p>
          <a:p>
            <a:r>
              <a:rPr lang="en-US"/>
              <a:t>Deciding to buy sex usually doesn’t happen all at once. It often develops over time through repeated exposure to certain messages and influences. </a:t>
            </a:r>
          </a:p>
          <a:p>
            <a:r>
              <a:rPr lang="en-US"/>
              <a:t/>
            </a:r>
          </a:p>
          <a:p>
            <a:r>
              <a:rPr lang="en-US"/>
              <a:t>These influences can come from people in someone’s life, such as parents, caregivers, or peers. </a:t>
            </a:r>
          </a:p>
          <a:p>
            <a:r>
              <a:rPr lang="en-US"/>
              <a:t/>
            </a:r>
          </a:p>
          <a:p>
            <a:r>
              <a:rPr lang="en-US"/>
              <a:t>For example, if a young person grows up in an environment where pornography is common or where buying sex is not taken seriously, it can begin to feel normal. </a:t>
            </a:r>
          </a:p>
          <a:p>
            <a:r>
              <a:rPr lang="en-US"/>
              <a:t/>
            </a:r>
          </a:p>
          <a:p>
            <a:r>
              <a:rPr lang="en-US"/>
              <a:t>Peer pressure can also play a role, especially if friends talk about it as something acceptable or even expected. </a:t>
            </a:r>
          </a:p>
          <a:p>
            <a:r>
              <a:rPr lang="en-US"/>
              <a:t/>
            </a:r>
          </a:p>
          <a:p>
            <a:r>
              <a:rPr lang="en-US"/>
              <a:t>Over time, these influences can shape how a person thinks about relationships, boundaries, and respect for others.</a:t>
            </a:r>
          </a:p>
          <a:p>
            <a:r>
              <a:rPr lang="en-US"/>
              <a:t/>
            </a:r>
          </a:p>
          <a:p>
            <a:r>
              <a:rPr lang="en-US"/>
              <a:t/>
            </a:r>
          </a:p>
          <a:p>
            <a:r>
              <a:rPr lang="en-US"/>
              <a:t>Source</a:t>
            </a:r>
          </a:p>
          <a:p>
            <a:r>
              <a:rPr lang="en-US"/>
              <a:t>Wilkinson Jr., Kevin L. (2024, July 4). The Breeding of Wolves: Understanding the Escalation Continuum &amp; Escalation Dynamics of Contemporary Sex Trafficking. DigitalCommons.liberity.edu. Retrieved April 30, 2025, from https://digitalcommons.liberty.edu/doctoral/4600/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MEDIA &amp; ENTERTAINMENT </a:t>
            </a:r>
          </a:p>
          <a:p>
            <a:r>
              <a:rPr lang="en-US"/>
              <a:t>These influences can function as part of a grooming process, gradually shaping how someone thinks over time. </a:t>
            </a:r>
          </a:p>
          <a:p>
            <a:r>
              <a:rPr lang="en-US"/>
              <a:t/>
            </a:r>
          </a:p>
          <a:p>
            <a:r>
              <a:rPr lang="en-US"/>
              <a:t>Sexualized media—like music, videos, and online content—can make harmful behaviors seem normal or acceptable. </a:t>
            </a:r>
          </a:p>
          <a:p>
            <a:r>
              <a:rPr lang="en-US"/>
              <a:t/>
            </a:r>
          </a:p>
          <a:p>
            <a:r>
              <a:rPr lang="en-US"/>
              <a:t>Pornography can also affect how some people view relationships, sometimes reducing empathy and making others seem like objects instead of people. </a:t>
            </a:r>
          </a:p>
          <a:p>
            <a:r>
              <a:rPr lang="en-US"/>
              <a:t/>
            </a:r>
          </a:p>
          <a:p>
            <a:r>
              <a:rPr lang="en-US"/>
              <a:t>As young people reach adulthood, environments like adult entertainment venues can further reinforce the idea that paying for sexual experiences is acceptable. </a:t>
            </a:r>
          </a:p>
          <a:p>
            <a:r>
              <a:rPr lang="en-US"/>
              <a:t/>
            </a:r>
          </a:p>
          <a:p>
            <a:r>
              <a:rPr lang="en-US"/>
              <a:t>Research shows that these repeated influences can shape attitudes and increase the risk of someone viewing buying sex as normal behavior.</a:t>
            </a:r>
          </a:p>
          <a:p>
            <a:r>
              <a:rPr lang="en-US"/>
              <a:t/>
            </a:r>
          </a:p>
          <a:p>
            <a:r>
              <a:rPr lang="en-US"/>
              <a:t/>
            </a:r>
          </a:p>
          <a:p>
            <a:r>
              <a:rPr lang="en-US"/>
              <a:t>Source</a:t>
            </a:r>
          </a:p>
          <a:p>
            <a:r>
              <a:rPr lang="en-US"/>
              <a:t>Wilkinson Jr., Kevin L. (2024, July 4). The Breeding of Wolves: Understanding the Escalation Continuum &amp; Escalation Dynamics of Contemporary Sex Trafficking. DigitalCommons.liberity.edu. Retrieved April 30, 2025, from https://digitalcommons.liberty.edu/doctoral/4600/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MEDIA &amp; ENTERTAINMENT </a:t>
            </a:r>
          </a:p>
          <a:p>
            <a:r>
              <a:rPr lang="en-US"/>
              <a:t>These influences can function as part of a grooming process, gradually shaping how someone thinks over time. </a:t>
            </a:r>
          </a:p>
          <a:p>
            <a:r>
              <a:rPr lang="en-US"/>
              <a:t/>
            </a:r>
          </a:p>
          <a:p>
            <a:r>
              <a:rPr lang="en-US"/>
              <a:t>Sexualized media—like music, videos, and online content—can make harmful behaviors seem normal or acceptable. </a:t>
            </a:r>
          </a:p>
          <a:p>
            <a:r>
              <a:rPr lang="en-US"/>
              <a:t/>
            </a:r>
          </a:p>
          <a:p>
            <a:r>
              <a:rPr lang="en-US"/>
              <a:t>Pornography can also affect how some people view relationships, sometimes reducing empathy and making others seem like objects instead of people. </a:t>
            </a:r>
          </a:p>
          <a:p>
            <a:r>
              <a:rPr lang="en-US"/>
              <a:t/>
            </a:r>
          </a:p>
          <a:p>
            <a:r>
              <a:rPr lang="en-US"/>
              <a:t>As young people reach adulthood, environments like adult entertainment venues can further reinforce the idea that paying for sexual experiences is acceptable. </a:t>
            </a:r>
          </a:p>
          <a:p>
            <a:r>
              <a:rPr lang="en-US"/>
              <a:t/>
            </a:r>
          </a:p>
          <a:p>
            <a:r>
              <a:rPr lang="en-US"/>
              <a:t>Research shows that these repeated influences can shape attitudes and increase the risk of someone viewing buying sex as normal behavior.</a:t>
            </a:r>
          </a:p>
          <a:p>
            <a:r>
              <a:rPr lang="en-US"/>
              <a:t/>
            </a:r>
          </a:p>
          <a:p>
            <a:r>
              <a:rPr lang="en-US"/>
              <a:t/>
            </a:r>
          </a:p>
          <a:p>
            <a:r>
              <a:rPr lang="en-US"/>
              <a:t>Source</a:t>
            </a:r>
          </a:p>
          <a:p>
            <a:r>
              <a:rPr lang="en-US"/>
              <a:t>Wilkinson Jr., Kevin L. (2024, July 4). The Breeding of Wolves: Understanding the Escalation Continuum &amp; Escalation Dynamics of Contemporary Sex Trafficking. DigitalCommons.liberity.edu. Retrieved April 30, 2025, from https://digitalcommons.liberty.edu/doctoral/4600/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MEDIA &amp; ENTERTAINMENT </a:t>
            </a:r>
          </a:p>
          <a:p>
            <a:r>
              <a:rPr lang="en-US"/>
              <a:t>These influences can function as part of a grooming process, gradually shaping how someone thinks over time. </a:t>
            </a:r>
          </a:p>
          <a:p>
            <a:r>
              <a:rPr lang="en-US"/>
              <a:t/>
            </a:r>
          </a:p>
          <a:p>
            <a:r>
              <a:rPr lang="en-US"/>
              <a:t>Sexualized media—like music, videos, and online content—can make harmful behaviors seem normal or acceptable. </a:t>
            </a:r>
          </a:p>
          <a:p>
            <a:r>
              <a:rPr lang="en-US"/>
              <a:t/>
            </a:r>
          </a:p>
          <a:p>
            <a:r>
              <a:rPr lang="en-US"/>
              <a:t>Pornography can also affect how some people view relationships, sometimes reducing empathy and making others seem like objects instead of people. </a:t>
            </a:r>
          </a:p>
          <a:p>
            <a:r>
              <a:rPr lang="en-US"/>
              <a:t/>
            </a:r>
          </a:p>
          <a:p>
            <a:r>
              <a:rPr lang="en-US"/>
              <a:t>As young people reach adulthood, environments like adult entertainment venues can further reinforce the idea that paying for sexual experiences is acceptable. </a:t>
            </a:r>
          </a:p>
          <a:p>
            <a:r>
              <a:rPr lang="en-US"/>
              <a:t/>
            </a:r>
          </a:p>
          <a:p>
            <a:r>
              <a:rPr lang="en-US"/>
              <a:t>Research shows that these repeated influences can shape attitudes and increase the risk of someone viewing buying sex as normal behavior.</a:t>
            </a:r>
          </a:p>
          <a:p>
            <a:r>
              <a:rPr lang="en-US"/>
              <a:t/>
            </a:r>
          </a:p>
          <a:p>
            <a:r>
              <a:rPr lang="en-US"/>
              <a:t/>
            </a:r>
          </a:p>
          <a:p>
            <a:r>
              <a:rPr lang="en-US"/>
              <a:t>Source</a:t>
            </a:r>
          </a:p>
          <a:p>
            <a:r>
              <a:rPr lang="en-US"/>
              <a:t>Wilkinson Jr., Kevin L. (2024, July 4). The Breeding of Wolves: Understanding the Escalation Continuum &amp; Escalation Dynamics of Contemporary Sex Trafficking. DigitalCommons.liberity.edu. Retrieved April 30, 2025, from https://digitalcommons.liberty.edu/doctoral/4600/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 </a:t>
            </a:r>
          </a:p>
          <a:p>
            <a:r>
              <a:rPr lang="en-US"/>
              <a:t>Trauma-Informed Delivery Guidelines</a:t>
            </a:r>
          </a:p>
          <a:p>
            <a:r>
              <a:rPr lang="en-US"/>
              <a:t/>
            </a:r>
          </a:p>
          <a:p>
            <a:r>
              <a:rPr lang="en-US"/>
              <a:t>To support a safe and effective learning environment, please follow these guidelines:</a:t>
            </a:r>
          </a:p>
          <a:p>
            <a:r>
              <a:rPr lang="en-US"/>
              <a:t/>
            </a:r>
          </a:p>
          <a:p>
            <a:r>
              <a:rPr lang="en-US"/>
              <a:t>• Present the information in a calm, matter-of-fact way and avoid sensational or alarming language.</a:t>
            </a:r>
          </a:p>
          <a:p>
            <a:r>
              <a:rPr lang="en-US"/>
              <a:t/>
            </a:r>
          </a:p>
          <a:p>
            <a:r>
              <a:rPr lang="en-US"/>
              <a:t>• Avoid graphic details. Focus on helping students understand behaviors, risk, and ways to stay safe.</a:t>
            </a:r>
          </a:p>
          <a:p>
            <a:r>
              <a:rPr lang="en-US"/>
              <a:t/>
            </a:r>
          </a:p>
          <a:p>
            <a:r>
              <a:rPr lang="en-US"/>
              <a:t>• Never blame victims. Responsibility always belongs to the person who caused harm.</a:t>
            </a:r>
          </a:p>
          <a:p>
            <a:r>
              <a:rPr lang="en-US"/>
              <a:t/>
            </a:r>
          </a:p>
          <a:p>
            <a:r>
              <a:rPr lang="en-US"/>
              <a:t>• Maintain a steady, composed tone. Students often mirror the presenter's emotional cues.</a:t>
            </a:r>
          </a:p>
          <a:p>
            <a:r>
              <a:rPr lang="en-US"/>
              <a:t/>
            </a:r>
          </a:p>
          <a:p>
            <a:r>
              <a:rPr lang="en-US"/>
              <a:t>• Do not ask students to share personal experiences or disclosures.</a:t>
            </a:r>
          </a:p>
          <a:p>
            <a:r>
              <a:rPr lang="en-US"/>
              <a:t/>
            </a:r>
          </a:p>
          <a:p>
            <a:r>
              <a:rPr lang="en-US"/>
              <a:t>• If students laugh or react awkwardly, respond neutrally and gently redirect the focus.</a:t>
            </a:r>
          </a:p>
          <a:p>
            <a:r>
              <a:rPr lang="en-US"/>
              <a:t/>
            </a:r>
          </a:p>
          <a:p>
            <a:r>
              <a:rPr lang="en-US"/>
              <a:t>• Pair all risk information with needed resources, practical solutions, and support options.</a:t>
            </a:r>
          </a:p>
          <a:p>
            <a:r>
              <a:rPr lang="en-US"/>
              <a:t/>
            </a:r>
          </a:p>
          <a:p>
            <a:r>
              <a:rPr lang="en-US"/>
              <a:t>• Reinforce that students are not alone and that trustworthy adults are available to help.</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Wilkinson Jr., Kevin L. (2023, July 4). The Breeding of Wolves: Understanding the Escalation Continuum &amp; Escalation Dynamics of Contemporary Sex Trafficking, pp 32, 227. DigitalCommons.liberity.edu. Retrieved June 18, 2025, from https://digitalcommons.liberty.edu/doctoral/4600/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BUYER JUSTIFICATION</a:t>
            </a:r>
          </a:p>
          <a:p>
            <a:r>
              <a:rPr lang="en-US"/>
              <a:t>Some people who buy sex rely on false beliefs to justify their actions. These beliefs help them avoid responsibility and ignore the harm they are causing. </a:t>
            </a:r>
          </a:p>
          <a:p>
            <a:r>
              <a:rPr lang="en-US"/>
              <a:t/>
            </a:r>
          </a:p>
          <a:p>
            <a:r>
              <a:rPr lang="en-US"/>
              <a:t>For example, they may tell themselves that the behavior is normal, that they are just meeting a personal need, or that the person involved chose to participate. </a:t>
            </a:r>
          </a:p>
          <a:p>
            <a:r>
              <a:rPr lang="en-US"/>
              <a:t/>
            </a:r>
          </a:p>
          <a:p>
            <a:r>
              <a:rPr lang="en-US"/>
              <a:t>Others may convince themselves that no one is being hurt or that the person enjoys the experience. In reality, many people in the commercial sex trade are being controlled, manipulated, or exploited. </a:t>
            </a:r>
          </a:p>
          <a:p>
            <a:r>
              <a:rPr lang="en-US"/>
              <a:t/>
            </a:r>
          </a:p>
          <a:p>
            <a:r>
              <a:rPr lang="en-US"/>
              <a:t>These false beliefs allow buyers to ignore that reality and continue the behavior. </a:t>
            </a:r>
          </a:p>
          <a:p>
            <a:r>
              <a:rPr lang="en-US"/>
              <a:t/>
            </a:r>
          </a:p>
          <a:p>
            <a:r>
              <a:rPr lang="en-US"/>
              <a:t>Understanding these justifications helps us recognize how harmful actions can be excused and why responsibility belongs to the person creating the demand—not the victim.</a:t>
            </a:r>
          </a:p>
          <a:p>
            <a:r>
              <a:rPr lang="en-US"/>
              <a:t/>
            </a:r>
          </a:p>
          <a:p>
            <a:r>
              <a:rPr lang="en-US"/>
              <a:t>Source</a:t>
            </a:r>
          </a:p>
          <a:p>
            <a:r>
              <a:rPr lang="en-US"/>
              <a:t>Demand Abolition (2018, November). Who Buys Sex? Understanding and Disrupting Illicit Market Demand, p. 19. DemandAbolition.org. Retrieved June 11, 2025, from https://www.demandabolition.org/wp-content/uploads/2019/07/Demand-Buyer-Report-July-2019.pdf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BUYER JUSTIFICATION</a:t>
            </a:r>
          </a:p>
          <a:p>
            <a:r>
              <a:rPr lang="en-US"/>
              <a:t>Some people who buy sex rely on false beliefs to justify their actions. These beliefs help them avoid responsibility and ignore the harm they are causing. </a:t>
            </a:r>
          </a:p>
          <a:p>
            <a:r>
              <a:rPr lang="en-US"/>
              <a:t/>
            </a:r>
          </a:p>
          <a:p>
            <a:r>
              <a:rPr lang="en-US"/>
              <a:t>For example, they may tell themselves that the behavior is normal, that they are just meeting a personal need, or that the person involved chose to participate. </a:t>
            </a:r>
          </a:p>
          <a:p>
            <a:r>
              <a:rPr lang="en-US"/>
              <a:t/>
            </a:r>
          </a:p>
          <a:p>
            <a:r>
              <a:rPr lang="en-US"/>
              <a:t>Others may convince themselves that no one is being hurt or that the person enjoys the experience. In reality, many people in the commercial sex trade are being controlled, manipulated, or exploited. </a:t>
            </a:r>
          </a:p>
          <a:p>
            <a:r>
              <a:rPr lang="en-US"/>
              <a:t/>
            </a:r>
          </a:p>
          <a:p>
            <a:r>
              <a:rPr lang="en-US"/>
              <a:t>These false beliefs allow buyers to ignore that reality and continue the behavior. </a:t>
            </a:r>
          </a:p>
          <a:p>
            <a:r>
              <a:rPr lang="en-US"/>
              <a:t/>
            </a:r>
          </a:p>
          <a:p>
            <a:r>
              <a:rPr lang="en-US"/>
              <a:t>Understanding these justifications helps us recognize how harmful actions can be excused and why responsibility belongs to the person creating the demand—not the victim.</a:t>
            </a:r>
          </a:p>
          <a:p>
            <a:r>
              <a:rPr lang="en-US"/>
              <a:t/>
            </a:r>
          </a:p>
          <a:p>
            <a:r>
              <a:rPr lang="en-US"/>
              <a:t>Source</a:t>
            </a:r>
          </a:p>
          <a:p>
            <a:r>
              <a:rPr lang="en-US"/>
              <a:t>Demand Abolition (2018, November). Who Buys Sex? Understanding and Disrupting Illicit Market Demand, p. 19. DemandAbolition.org. Retrieved June 11, 2025, from https://www.demandabolition.org/wp-content/uploads/2019/07/Demand-Buyer-Report-July-2019.pdf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BUYER JUSTIFICATION</a:t>
            </a:r>
          </a:p>
          <a:p>
            <a:r>
              <a:rPr lang="en-US"/>
              <a:t>Some people who buy sex rely on false beliefs to justify their actions. These beliefs help them avoid responsibility and ignore the harm they are causing. </a:t>
            </a:r>
          </a:p>
          <a:p>
            <a:r>
              <a:rPr lang="en-US"/>
              <a:t/>
            </a:r>
          </a:p>
          <a:p>
            <a:r>
              <a:rPr lang="en-US"/>
              <a:t>For example, they may tell themselves that the behavior is normal, that they are just meeting a personal need, or that the person involved chose to participate. </a:t>
            </a:r>
          </a:p>
          <a:p>
            <a:r>
              <a:rPr lang="en-US"/>
              <a:t/>
            </a:r>
          </a:p>
          <a:p>
            <a:r>
              <a:rPr lang="en-US"/>
              <a:t>Others may convince themselves that no one is being hurt or that the person enjoys the experience. In reality, many people in the commercial sex trade are being controlled, manipulated, or exploited. </a:t>
            </a:r>
          </a:p>
          <a:p>
            <a:r>
              <a:rPr lang="en-US"/>
              <a:t/>
            </a:r>
          </a:p>
          <a:p>
            <a:r>
              <a:rPr lang="en-US"/>
              <a:t>These false beliefs allow buyers to ignore that reality and continue the behavior. </a:t>
            </a:r>
          </a:p>
          <a:p>
            <a:r>
              <a:rPr lang="en-US"/>
              <a:t/>
            </a:r>
          </a:p>
          <a:p>
            <a:r>
              <a:rPr lang="en-US"/>
              <a:t>Understanding these justifications helps us recognize how harmful actions can be excused and why responsibility belongs to the person creating the demand—not the victim.</a:t>
            </a:r>
          </a:p>
          <a:p>
            <a:r>
              <a:rPr lang="en-US"/>
              <a:t/>
            </a:r>
          </a:p>
          <a:p>
            <a:r>
              <a:rPr lang="en-US"/>
              <a:t>Source</a:t>
            </a:r>
          </a:p>
          <a:p>
            <a:r>
              <a:rPr lang="en-US"/>
              <a:t>Demand Abolition (2018, November). Who Buys Sex? Understanding and Disrupting Illicit Market Demand, p. 19. DemandAbolition.org. Retrieved June 11, 2025, from https://www.demandabolition.org/wp-content/uploads/2019/07/Demand-Buyer-Report-July-2019.pdf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BUYER JUSTIFICATION</a:t>
            </a:r>
          </a:p>
          <a:p>
            <a:r>
              <a:rPr lang="en-US"/>
              <a:t>Some people who buy sex rely on false beliefs to justify their actions. These beliefs help them avoid responsibility and ignore the harm they are causing. </a:t>
            </a:r>
          </a:p>
          <a:p>
            <a:r>
              <a:rPr lang="en-US"/>
              <a:t/>
            </a:r>
          </a:p>
          <a:p>
            <a:r>
              <a:rPr lang="en-US"/>
              <a:t>For example, they may tell themselves that the behavior is normal, that they are just meeting a personal need, or that the person involved chose to participate. </a:t>
            </a:r>
          </a:p>
          <a:p>
            <a:r>
              <a:rPr lang="en-US"/>
              <a:t/>
            </a:r>
          </a:p>
          <a:p>
            <a:r>
              <a:rPr lang="en-US"/>
              <a:t>Others may convince themselves that no one is being hurt or that the person enjoys the experience. In reality, many people in the commercial sex trade are being controlled, manipulated, or exploited. </a:t>
            </a:r>
          </a:p>
          <a:p>
            <a:r>
              <a:rPr lang="en-US"/>
              <a:t/>
            </a:r>
          </a:p>
          <a:p>
            <a:r>
              <a:rPr lang="en-US"/>
              <a:t>These false beliefs allow buyers to ignore that reality and continue the behavior. </a:t>
            </a:r>
          </a:p>
          <a:p>
            <a:r>
              <a:rPr lang="en-US"/>
              <a:t/>
            </a:r>
          </a:p>
          <a:p>
            <a:r>
              <a:rPr lang="en-US"/>
              <a:t>Understanding these justifications helps us recognize how harmful actions can be excused and why responsibility belongs to the person creating the demand—not the victim.</a:t>
            </a:r>
          </a:p>
          <a:p>
            <a:r>
              <a:rPr lang="en-US"/>
              <a:t/>
            </a:r>
          </a:p>
          <a:p>
            <a:r>
              <a:rPr lang="en-US"/>
              <a:t>Source</a:t>
            </a:r>
          </a:p>
          <a:p>
            <a:r>
              <a:rPr lang="en-US"/>
              <a:t>Demand Abolition (2018, November). Who Buys Sex? Understanding and Disrupting Illicit Market Demand, p. 19. DemandAbolition.org. Retrieved June 11, 2025, from https://www.demandabolition.org/wp-content/uploads/2019/07/Demand-Buyer-Report-July-2019.pdf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BUYER JUSTIFICATION</a:t>
            </a:r>
          </a:p>
          <a:p>
            <a:r>
              <a:rPr lang="en-US"/>
              <a:t>Some people who buy sex rely on false beliefs to justify their actions. These beliefs help them avoid responsibility and ignore the harm they are causing. </a:t>
            </a:r>
          </a:p>
          <a:p>
            <a:r>
              <a:rPr lang="en-US"/>
              <a:t/>
            </a:r>
          </a:p>
          <a:p>
            <a:r>
              <a:rPr lang="en-US"/>
              <a:t>For example, they may tell themselves that the behavior is normal, that they are just meeting a personal need, or that the person involved chose to participate. </a:t>
            </a:r>
          </a:p>
          <a:p>
            <a:r>
              <a:rPr lang="en-US"/>
              <a:t/>
            </a:r>
          </a:p>
          <a:p>
            <a:r>
              <a:rPr lang="en-US"/>
              <a:t>Others may convince themselves that no one is being hurt or that the person enjoys the experience. In reality, many people in the commercial sex trade are being controlled, manipulated, or exploited. </a:t>
            </a:r>
          </a:p>
          <a:p>
            <a:r>
              <a:rPr lang="en-US"/>
              <a:t/>
            </a:r>
          </a:p>
          <a:p>
            <a:r>
              <a:rPr lang="en-US"/>
              <a:t>These false beliefs allow buyers to ignore that reality and continue the behavior. </a:t>
            </a:r>
          </a:p>
          <a:p>
            <a:r>
              <a:rPr lang="en-US"/>
              <a:t/>
            </a:r>
          </a:p>
          <a:p>
            <a:r>
              <a:rPr lang="en-US"/>
              <a:t>Understanding these justifications helps us recognize how harmful actions can be excused and why responsibility belongs to the person creating the demand—not the victim.</a:t>
            </a:r>
          </a:p>
          <a:p>
            <a:r>
              <a:rPr lang="en-US"/>
              <a:t/>
            </a:r>
          </a:p>
          <a:p>
            <a:r>
              <a:rPr lang="en-US"/>
              <a:t>Source</a:t>
            </a:r>
          </a:p>
          <a:p>
            <a:r>
              <a:rPr lang="en-US"/>
              <a:t>Demand Abolition (2018, November). Who Buys Sex? Understanding and Disrupting Illicit Market Demand, p. 19. DemandAbolition.org. Retrieved June 11, 2025, from https://www.demandabolition.org/wp-content/uploads/2019/07/Demand-Buyer-Report-July-2019.pdf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this presentation, we'll discuss statistics, but it's important to note that while statistics provide valuable insights into an issue, they cannot be relied upon entirely. </a:t>
            </a:r>
          </a:p>
          <a:p>
            <a:r>
              <a:rPr lang="en-US"/>
              <a:t/>
            </a:r>
          </a:p>
          <a:p>
            <a:r>
              <a:rPr lang="en-US"/>
              <a:t>Here are a few reasons:</a:t>
            </a:r>
          </a:p>
          <a:p>
            <a:r>
              <a:rPr lang="en-US"/>
              <a:t/>
            </a:r>
          </a:p>
          <a:p>
            <a:r>
              <a:rPr lang="en-US"/>
              <a:t>UNREPORTED</a:t>
            </a:r>
          </a:p>
          <a:p>
            <a:r>
              <a:rPr lang="en-US"/>
              <a:t>Victims often do not report the crimes committed against them due to fear, shame, retaliation, or manipulation. Also, many don’t realize that what is happening to them is a crime.</a:t>
            </a:r>
          </a:p>
          <a:p>
            <a:r>
              <a:rPr lang="en-US"/>
              <a:t/>
            </a:r>
          </a:p>
          <a:p>
            <a:r>
              <a:rPr lang="en-US"/>
              <a:t>INCONSISTENT COLLECTION</a:t>
            </a:r>
          </a:p>
          <a:p>
            <a:r>
              <a:rPr lang="en-US"/>
              <a:t>Areas may define sexual crimes in various ways or use different methods to collect data, making it hard to compare information.</a:t>
            </a:r>
          </a:p>
          <a:p>
            <a:r>
              <a:rPr lang="en-US"/>
              <a:t/>
            </a:r>
          </a:p>
          <a:p>
            <a:r>
              <a:rPr lang="en-US"/>
              <a:t>FOCUS GROUPS</a:t>
            </a:r>
          </a:p>
          <a:p>
            <a:r>
              <a:rPr lang="en-US"/>
              <a:t>Small or specific focus groups participating in a study or survey may not accurately reflect the diversity or experiences of the broader population.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Demand Abolition (2018, November). Who Buys Sex? Understanding and Disrupting Illicit Market Demand, p. 4, 10, 41. DemandAbolition.org. Retrieved June 11, 2025, from https://www.demandabolition.org/wp-content/uploads/2019/07/Demand-Buyer-Report-July-2019.pdf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RECRUITMENT TACTICS</a:t>
            </a:r>
          </a:p>
          <a:p>
            <a:r>
              <a:rPr lang="en-US"/>
              <a:t>Traffickers often use fake or misleading job offers to recruit victims because jobs feel safe and normal, especially to young people. </a:t>
            </a:r>
          </a:p>
          <a:p>
            <a:r>
              <a:rPr lang="en-US"/>
              <a:t/>
            </a:r>
          </a:p>
          <a:p>
            <a:r>
              <a:rPr lang="en-US"/>
              <a:t>These opportunities may promise quick money, flexible hours, or exciting careers like modeling or entertainment. </a:t>
            </a:r>
          </a:p>
          <a:p>
            <a:r>
              <a:rPr lang="en-US"/>
              <a:t/>
            </a:r>
          </a:p>
          <a:p>
            <a:r>
              <a:rPr lang="en-US"/>
              <a:t>At first, everything may seem legitimate. But over time, traffickers may begin to cross boundaries, apply pressure, or change the job's expectations. They may even make the victim believe that harmful behavior is just “part of the job.” </a:t>
            </a:r>
          </a:p>
          <a:p>
            <a:r>
              <a:rPr lang="en-US"/>
              <a:t/>
            </a:r>
          </a:p>
          <a:p>
            <a:r>
              <a:rPr lang="en-US"/>
              <a:t>This is a form of grooming, where trust is built first, and exploitation happens later. </a:t>
            </a:r>
          </a:p>
          <a:p>
            <a:r>
              <a:rPr lang="en-US"/>
              <a:t/>
            </a:r>
          </a:p>
          <a:p>
            <a:r>
              <a:rPr lang="en-US"/>
              <a:t>Understanding these tactics can help people recognize warning signs and avoid situations that seem too good to be true.</a:t>
            </a:r>
          </a:p>
          <a:p>
            <a:r>
              <a:rPr lang="en-US"/>
              <a:t/>
            </a:r>
          </a:p>
          <a:p>
            <a:r>
              <a:rPr lang="en-US"/>
              <a:t/>
            </a:r>
          </a:p>
          <a:p>
            <a:r>
              <a:rPr lang="en-US"/>
              <a:t>Source</a:t>
            </a:r>
          </a:p>
          <a:p>
            <a:r>
              <a:rPr lang="en-US"/>
              <a:t>Polaris. (2017). The typology of modern slavery: Defining sex and labor trafficking in the United States. Retrieved May 5, 2026, from https://polarisproject.org/resources/the-typology-of-modern-slavery-defining-sex-and-labor-trafficking-in-the-united-states/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RECRUITMENT TACTICS</a:t>
            </a:r>
          </a:p>
          <a:p>
            <a:r>
              <a:rPr lang="en-US"/>
              <a:t>Traffickers often use fake or misleading job offers to recruit victims because jobs feel safe and normal, especially to young people. </a:t>
            </a:r>
          </a:p>
          <a:p>
            <a:r>
              <a:rPr lang="en-US"/>
              <a:t/>
            </a:r>
          </a:p>
          <a:p>
            <a:r>
              <a:rPr lang="en-US"/>
              <a:t>These opportunities may promise quick money, flexible hours, or exciting careers like modeling or entertainment. </a:t>
            </a:r>
          </a:p>
          <a:p>
            <a:r>
              <a:rPr lang="en-US"/>
              <a:t/>
            </a:r>
          </a:p>
          <a:p>
            <a:r>
              <a:rPr lang="en-US"/>
              <a:t>At first, everything may seem legitimate. But over time, traffickers may begin to cross boundaries, apply pressure, or change the job's expectations. They may even make the victim believe that harmful behavior is just “part of the job.” </a:t>
            </a:r>
          </a:p>
          <a:p>
            <a:r>
              <a:rPr lang="en-US"/>
              <a:t/>
            </a:r>
          </a:p>
          <a:p>
            <a:r>
              <a:rPr lang="en-US"/>
              <a:t>This is a form of grooming, where trust is built first, and exploitation happens later. </a:t>
            </a:r>
          </a:p>
          <a:p>
            <a:r>
              <a:rPr lang="en-US"/>
              <a:t/>
            </a:r>
          </a:p>
          <a:p>
            <a:r>
              <a:rPr lang="en-US"/>
              <a:t>Understanding these tactics can help people recognize warning signs and avoid situations that seem too good to be true.</a:t>
            </a:r>
          </a:p>
          <a:p>
            <a:r>
              <a:rPr lang="en-US"/>
              <a:t/>
            </a:r>
          </a:p>
          <a:p>
            <a:r>
              <a:rPr lang="en-US"/>
              <a:t/>
            </a:r>
          </a:p>
          <a:p>
            <a:r>
              <a:rPr lang="en-US"/>
              <a:t>Source</a:t>
            </a:r>
          </a:p>
          <a:p>
            <a:r>
              <a:rPr lang="en-US"/>
              <a:t>Polaris. (2017). The typology of modern slavery: Defining sex and labor trafficking in the United States. Retrieved May 5, 2026, from https://polarisproject.org/resources/the-typology-of-modern-slavery-defining-sex-and-labor-trafficking-in-the-united-states/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RECRUITMENT TACTICS</a:t>
            </a:r>
          </a:p>
          <a:p>
            <a:r>
              <a:rPr lang="en-US"/>
              <a:t>Traffickers often use fake or misleading job offers to recruit victims because jobs feel safe and normal, especially to young people. </a:t>
            </a:r>
          </a:p>
          <a:p>
            <a:r>
              <a:rPr lang="en-US"/>
              <a:t/>
            </a:r>
          </a:p>
          <a:p>
            <a:r>
              <a:rPr lang="en-US"/>
              <a:t>These opportunities may promise quick money, flexible hours, or exciting careers like modeling or entertainment. </a:t>
            </a:r>
          </a:p>
          <a:p>
            <a:r>
              <a:rPr lang="en-US"/>
              <a:t/>
            </a:r>
          </a:p>
          <a:p>
            <a:r>
              <a:rPr lang="en-US"/>
              <a:t>At first, everything may seem legitimate. But over time, traffickers may begin to cross boundaries, apply pressure, or change the job's expectations. They may even make the victim believe that harmful behavior is just “part of the job.” </a:t>
            </a:r>
          </a:p>
          <a:p>
            <a:r>
              <a:rPr lang="en-US"/>
              <a:t/>
            </a:r>
          </a:p>
          <a:p>
            <a:r>
              <a:rPr lang="en-US"/>
              <a:t>This is a form of grooming, where trust is built first, and exploitation happens later. </a:t>
            </a:r>
          </a:p>
          <a:p>
            <a:r>
              <a:rPr lang="en-US"/>
              <a:t/>
            </a:r>
          </a:p>
          <a:p>
            <a:r>
              <a:rPr lang="en-US"/>
              <a:t>Understanding these tactics can help people recognize warning signs and avoid situations that seem too good to be true.</a:t>
            </a:r>
          </a:p>
          <a:p>
            <a:r>
              <a:rPr lang="en-US"/>
              <a:t/>
            </a:r>
          </a:p>
          <a:p>
            <a:r>
              <a:rPr lang="en-US"/>
              <a:t/>
            </a:r>
          </a:p>
          <a:p>
            <a:r>
              <a:rPr lang="en-US"/>
              <a:t>Source</a:t>
            </a:r>
          </a:p>
          <a:p>
            <a:r>
              <a:rPr lang="en-US"/>
              <a:t>Polaris. (2017). The typology of modern slavery: Defining sex and labor trafficking in the United States. Retrieved May 5, 2026, from https://polarisproject.org/resources/the-typology-of-modern-slavery-defining-sex-and-labor-trafficking-in-the-united-states/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BUYER MOTIVES</a:t>
            </a:r>
          </a:p>
          <a:p>
            <a:r>
              <a:rPr lang="en-US"/>
              <a:t>Some people choose to buy sex for different reasons. For some, it is about power and control—they want to feel in charge of another person. </a:t>
            </a:r>
          </a:p>
          <a:p>
            <a:r>
              <a:rPr lang="en-US"/>
              <a:t/>
            </a:r>
          </a:p>
          <a:p>
            <a:r>
              <a:rPr lang="en-US"/>
              <a:t>Others may not want the responsibility or commitment that comes with a real relationship, so they avoid it altogether. </a:t>
            </a:r>
          </a:p>
          <a:p>
            <a:r>
              <a:rPr lang="en-US"/>
              <a:t/>
            </a:r>
          </a:p>
          <a:p>
            <a:r>
              <a:rPr lang="en-US"/>
              <a:t>Some people also view it as more convenient, believing it is easier than investing the time and effort required to build a healthy relationship. </a:t>
            </a:r>
          </a:p>
          <a:p>
            <a:r>
              <a:rPr lang="en-US"/>
              <a:t/>
            </a:r>
          </a:p>
          <a:p>
            <a:r>
              <a:rPr lang="en-US"/>
              <a:t>These choices reflect a way of thinking that prioritizes personal desires over the well-being and safety of others.</a:t>
            </a:r>
          </a:p>
          <a:p>
            <a:r>
              <a:rPr lang="en-US"/>
              <a:t/>
            </a:r>
          </a:p>
          <a:p>
            <a:r>
              <a:rPr lang="en-US"/>
              <a:t/>
            </a:r>
          </a:p>
          <a:p>
            <a:r>
              <a:rPr lang="en-US"/>
              <a:t/>
            </a:r>
          </a:p>
          <a:p>
            <a:r>
              <a:rPr lang="en-US"/>
              <a:t>Source</a:t>
            </a:r>
          </a:p>
          <a:p>
            <a:r>
              <a:rPr lang="en-US"/>
              <a:t>Demand Abolition. (2018). Who buys sex? Understanding and disrupting illicit market demand.</a:t>
            </a:r>
          </a:p>
          <a:p>
            <a:r>
              <a:rPr lang="en-US"/>
              <a:t>https://www.demandabolition.org/wp-content/uploads/2019/07/Demand-Buyer-Report-July-2019.pdf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BUYER MOTIVES</a:t>
            </a:r>
          </a:p>
          <a:p>
            <a:r>
              <a:rPr lang="en-US"/>
              <a:t>Some people choose to buy sex for different reasons. For some, it is about power and control—they want to feel in charge of another person. </a:t>
            </a:r>
          </a:p>
          <a:p>
            <a:r>
              <a:rPr lang="en-US"/>
              <a:t/>
            </a:r>
          </a:p>
          <a:p>
            <a:r>
              <a:rPr lang="en-US"/>
              <a:t>Others may not want the responsibility or commitment that comes with a real relationship, so they avoid it altogether. </a:t>
            </a:r>
          </a:p>
          <a:p>
            <a:r>
              <a:rPr lang="en-US"/>
              <a:t/>
            </a:r>
          </a:p>
          <a:p>
            <a:r>
              <a:rPr lang="en-US"/>
              <a:t>Some people also view it as more convenient, believing it is easier than investing the time and effort required to build a healthy relationship. </a:t>
            </a:r>
          </a:p>
          <a:p>
            <a:r>
              <a:rPr lang="en-US"/>
              <a:t/>
            </a:r>
          </a:p>
          <a:p>
            <a:r>
              <a:rPr lang="en-US"/>
              <a:t>These choices reflect a way of thinking that prioritizes personal desires over the well-being and safety of others.</a:t>
            </a:r>
          </a:p>
          <a:p>
            <a:r>
              <a:rPr lang="en-US"/>
              <a:t/>
            </a:r>
          </a:p>
          <a:p>
            <a:r>
              <a:rPr lang="en-US"/>
              <a:t/>
            </a:r>
          </a:p>
          <a:p>
            <a:r>
              <a:rPr lang="en-US"/>
              <a:t/>
            </a:r>
          </a:p>
          <a:p>
            <a:r>
              <a:rPr lang="en-US"/>
              <a:t>Source</a:t>
            </a:r>
          </a:p>
          <a:p>
            <a:r>
              <a:rPr lang="en-US"/>
              <a:t>Demand Abolition. (2018). Who buys sex? Understanding and disrupting illicit market demand.</a:t>
            </a:r>
          </a:p>
          <a:p>
            <a:r>
              <a:rPr lang="en-US"/>
              <a:t>https://www.demandabolition.org/wp-content/uploads/2019/07/Demand-Buyer-Report-July-2019.pdf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Education is one of the strongest tools for preventing exploitation. </a:t>
            </a:r>
          </a:p>
          <a:p>
            <a:r>
              <a:rPr lang="en-US"/>
              <a:t/>
            </a:r>
          </a:p>
          <a:p>
            <a:r>
              <a:rPr lang="en-US"/>
              <a:t>When young people understand how predators operate, they are better able to recognize manipulation and avoid dangerous situations. </a:t>
            </a:r>
          </a:p>
          <a:p>
            <a:r>
              <a:rPr lang="en-US"/>
              <a:t/>
            </a:r>
          </a:p>
          <a:p>
            <a:r>
              <a:rPr lang="en-US"/>
              <a:t>Reinforce that awareness increases safety.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BUYER MOTIVES</a:t>
            </a:r>
          </a:p>
          <a:p>
            <a:r>
              <a:rPr lang="en-US"/>
              <a:t>Some people choose to buy sex for different reasons. For some, it is about power and control—they want to feel in charge of another person. </a:t>
            </a:r>
          </a:p>
          <a:p>
            <a:r>
              <a:rPr lang="en-US"/>
              <a:t/>
            </a:r>
          </a:p>
          <a:p>
            <a:r>
              <a:rPr lang="en-US"/>
              <a:t>Others may not want the responsibility or commitment that comes with a real relationship, so they avoid it altogether. </a:t>
            </a:r>
          </a:p>
          <a:p>
            <a:r>
              <a:rPr lang="en-US"/>
              <a:t/>
            </a:r>
          </a:p>
          <a:p>
            <a:r>
              <a:rPr lang="en-US"/>
              <a:t>Some people also view it as more convenient, believing it is easier than investing the time and effort required to build a healthy relationship. </a:t>
            </a:r>
          </a:p>
          <a:p>
            <a:r>
              <a:rPr lang="en-US"/>
              <a:t/>
            </a:r>
          </a:p>
          <a:p>
            <a:r>
              <a:rPr lang="en-US"/>
              <a:t>These choices reflect a way of thinking that prioritizes personal desires over the well-being and safety of others.</a:t>
            </a:r>
          </a:p>
          <a:p>
            <a:r>
              <a:rPr lang="en-US"/>
              <a:t/>
            </a:r>
          </a:p>
          <a:p>
            <a:r>
              <a:rPr lang="en-US"/>
              <a:t/>
            </a:r>
          </a:p>
          <a:p>
            <a:r>
              <a:rPr lang="en-US"/>
              <a:t/>
            </a:r>
          </a:p>
          <a:p>
            <a:r>
              <a:rPr lang="en-US"/>
              <a:t>Source</a:t>
            </a:r>
          </a:p>
          <a:p>
            <a:r>
              <a:rPr lang="en-US"/>
              <a:t>Demand Abolition. (2018). Who buys sex? Understanding and disrupting illicit market demand.</a:t>
            </a:r>
          </a:p>
          <a:p>
            <a:r>
              <a:rPr lang="en-US"/>
              <a:t>https://www.demandabolition.org/wp-content/uploads/2019/07/Demand-Buyer-Report-July-2019.pdf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BUYERS' EMOTIONS</a:t>
            </a:r>
          </a:p>
          <a:p>
            <a:r>
              <a:rPr lang="en-US"/>
              <a:t>In addition to thoughts or choices, certain feelings can also influence behavior. </a:t>
            </a:r>
          </a:p>
          <a:p>
            <a:r>
              <a:rPr lang="en-US"/>
              <a:t/>
            </a:r>
          </a:p>
          <a:p>
            <a:r>
              <a:rPr lang="en-US"/>
              <a:t>Some people may feel lonely, isolated, or have difficulty connecting with others. </a:t>
            </a:r>
          </a:p>
          <a:p>
            <a:r>
              <a:rPr lang="en-US"/>
              <a:t/>
            </a:r>
          </a:p>
          <a:p>
            <a:r>
              <a:rPr lang="en-US"/>
              <a:t>Others may struggle with sadness, depression, or low self-esteem and may not feel confident in forming a healthy relationship. While some simply feel curious or bored and seek excitement. </a:t>
            </a:r>
          </a:p>
          <a:p>
            <a:r>
              <a:rPr lang="en-US"/>
              <a:t/>
            </a:r>
          </a:p>
          <a:p>
            <a:r>
              <a:rPr lang="en-US"/>
              <a:t>These emotions are real, but they do not justify behavior that harms others. </a:t>
            </a:r>
          </a:p>
          <a:p>
            <a:r>
              <a:rPr lang="en-US"/>
              <a:t/>
            </a:r>
          </a:p>
          <a:p>
            <a:r>
              <a:rPr lang="en-US"/>
              <a:t/>
            </a:r>
          </a:p>
          <a:p>
            <a:r>
              <a:rPr lang="en-US"/>
              <a:t>Source</a:t>
            </a:r>
          </a:p>
          <a:p>
            <a:r>
              <a:rPr lang="en-US"/>
              <a:t>She Has a Name (n.d.) Why People Solicit Sex. Retrieved from an April 30, 2025, webinar presentation.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BUYERS' EMOTIONS</a:t>
            </a:r>
          </a:p>
          <a:p>
            <a:r>
              <a:rPr lang="en-US"/>
              <a:t>In addition to thoughts or choices, certain feelings can also influence behavior. </a:t>
            </a:r>
          </a:p>
          <a:p>
            <a:r>
              <a:rPr lang="en-US"/>
              <a:t/>
            </a:r>
          </a:p>
          <a:p>
            <a:r>
              <a:rPr lang="en-US"/>
              <a:t>Some people may feel lonely, isolated, or have difficulty connecting with others. </a:t>
            </a:r>
          </a:p>
          <a:p>
            <a:r>
              <a:rPr lang="en-US"/>
              <a:t/>
            </a:r>
          </a:p>
          <a:p>
            <a:r>
              <a:rPr lang="en-US"/>
              <a:t>Others may struggle with sadness, depression, or low self-esteem and may not feel confident in forming a healthy relationship. While some simply feel curious or bored and seek excitement. </a:t>
            </a:r>
          </a:p>
          <a:p>
            <a:r>
              <a:rPr lang="en-US"/>
              <a:t/>
            </a:r>
          </a:p>
          <a:p>
            <a:r>
              <a:rPr lang="en-US"/>
              <a:t>These emotions are real, but they do not justify behavior that harms others. </a:t>
            </a:r>
          </a:p>
          <a:p>
            <a:r>
              <a:rPr lang="en-US"/>
              <a:t/>
            </a:r>
          </a:p>
          <a:p>
            <a:r>
              <a:rPr lang="en-US"/>
              <a:t/>
            </a:r>
          </a:p>
          <a:p>
            <a:r>
              <a:rPr lang="en-US"/>
              <a:t>Source</a:t>
            </a:r>
          </a:p>
          <a:p>
            <a:r>
              <a:rPr lang="en-US"/>
              <a:t>She Has a Name (n.d.) Why People Solicit Sex. Retrieved from an April 30, 2025, webinar presentation.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BUYERS' EMOTIONS</a:t>
            </a:r>
          </a:p>
          <a:p>
            <a:r>
              <a:rPr lang="en-US"/>
              <a:t>In addition to thoughts or choices, certain feelings can also influence behavior. </a:t>
            </a:r>
          </a:p>
          <a:p>
            <a:r>
              <a:rPr lang="en-US"/>
              <a:t/>
            </a:r>
          </a:p>
          <a:p>
            <a:r>
              <a:rPr lang="en-US"/>
              <a:t>Some people may feel lonely, isolated, or have difficulty connecting with others. </a:t>
            </a:r>
          </a:p>
          <a:p>
            <a:r>
              <a:rPr lang="en-US"/>
              <a:t/>
            </a:r>
          </a:p>
          <a:p>
            <a:r>
              <a:rPr lang="en-US"/>
              <a:t>Others may struggle with sadness, depression, or low self-esteem and may not feel confident in forming a healthy relationship. While some simply feel curious or bored and seek excitement. </a:t>
            </a:r>
          </a:p>
          <a:p>
            <a:r>
              <a:rPr lang="en-US"/>
              <a:t/>
            </a:r>
          </a:p>
          <a:p>
            <a:r>
              <a:rPr lang="en-US"/>
              <a:t>These emotions are real, but they do not justify behavior that harms others. </a:t>
            </a:r>
          </a:p>
          <a:p>
            <a:r>
              <a:rPr lang="en-US"/>
              <a:t/>
            </a:r>
          </a:p>
          <a:p>
            <a:r>
              <a:rPr lang="en-US"/>
              <a:t/>
            </a:r>
          </a:p>
          <a:p>
            <a:r>
              <a:rPr lang="en-US"/>
              <a:t>Source</a:t>
            </a:r>
          </a:p>
          <a:p>
            <a:r>
              <a:rPr lang="en-US"/>
              <a:t>She Has a Name (n.d.) Why People Solicit Sex. Retrieved from an April 30, 2025, webinar presentation.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BUYERS' EMOTIONS</a:t>
            </a:r>
          </a:p>
          <a:p>
            <a:r>
              <a:rPr lang="en-US"/>
              <a:t>In addition to thoughts or choices, certain feelings can also influence behavior. </a:t>
            </a:r>
          </a:p>
          <a:p>
            <a:r>
              <a:rPr lang="en-US"/>
              <a:t/>
            </a:r>
          </a:p>
          <a:p>
            <a:r>
              <a:rPr lang="en-US"/>
              <a:t>Some people may feel lonely, isolated, or have difficulty connecting with others. </a:t>
            </a:r>
          </a:p>
          <a:p>
            <a:r>
              <a:rPr lang="en-US"/>
              <a:t/>
            </a:r>
          </a:p>
          <a:p>
            <a:r>
              <a:rPr lang="en-US"/>
              <a:t>Others may struggle with sadness, depression, or low self-esteem and may not feel confident in forming a healthy relationship. While some simply feel curious or bored and seek excitement. </a:t>
            </a:r>
          </a:p>
          <a:p>
            <a:r>
              <a:rPr lang="en-US"/>
              <a:t/>
            </a:r>
          </a:p>
          <a:p>
            <a:r>
              <a:rPr lang="en-US"/>
              <a:t>These emotions are real, but they do not justify behavior that harms others. </a:t>
            </a:r>
          </a:p>
          <a:p>
            <a:r>
              <a:rPr lang="en-US"/>
              <a:t/>
            </a:r>
          </a:p>
          <a:p>
            <a:r>
              <a:rPr lang="en-US"/>
              <a:t/>
            </a:r>
          </a:p>
          <a:p>
            <a:r>
              <a:rPr lang="en-US"/>
              <a:t>Source</a:t>
            </a:r>
          </a:p>
          <a:p>
            <a:r>
              <a:rPr lang="en-US"/>
              <a:t>She Has a Name (n.d.) Why People Solicit Sex. Retrieved from an April 30, 2025, webinar presentation.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BUYERS' EMOTIONS</a:t>
            </a:r>
          </a:p>
          <a:p>
            <a:r>
              <a:rPr lang="en-US"/>
              <a:t>In addition to thoughts or choices, certain feelings can also influence behavior. </a:t>
            </a:r>
          </a:p>
          <a:p>
            <a:r>
              <a:rPr lang="en-US"/>
              <a:t/>
            </a:r>
          </a:p>
          <a:p>
            <a:r>
              <a:rPr lang="en-US"/>
              <a:t>Some people may feel lonely, isolated, or have difficulty connecting with others. </a:t>
            </a:r>
          </a:p>
          <a:p>
            <a:r>
              <a:rPr lang="en-US"/>
              <a:t/>
            </a:r>
          </a:p>
          <a:p>
            <a:r>
              <a:rPr lang="en-US"/>
              <a:t>Others may struggle with sadness, depression, or low self-esteem and may not feel confident in forming a healthy relationship. While some simply feel curious or bored and seek excitement. </a:t>
            </a:r>
          </a:p>
          <a:p>
            <a:r>
              <a:rPr lang="en-US"/>
              <a:t/>
            </a:r>
          </a:p>
          <a:p>
            <a:r>
              <a:rPr lang="en-US"/>
              <a:t>These emotions are real, but they do not justify behavior that harms others. </a:t>
            </a:r>
          </a:p>
          <a:p>
            <a:r>
              <a:rPr lang="en-US"/>
              <a:t/>
            </a:r>
          </a:p>
          <a:p>
            <a:r>
              <a:rPr lang="en-US"/>
              <a:t/>
            </a:r>
          </a:p>
          <a:p>
            <a:r>
              <a:rPr lang="en-US"/>
              <a:t>Source</a:t>
            </a:r>
          </a:p>
          <a:p>
            <a:r>
              <a:rPr lang="en-US"/>
              <a:t>She Has a Name (n.d.) Why People Solicit Sex. Retrieved from an April 30, 2025, webinar presentation.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BUYERS' EMOTIONS</a:t>
            </a:r>
          </a:p>
          <a:p>
            <a:r>
              <a:rPr lang="en-US"/>
              <a:t>In addition to thoughts or choices, certain feelings can also influence behavior. </a:t>
            </a:r>
          </a:p>
          <a:p>
            <a:r>
              <a:rPr lang="en-US"/>
              <a:t/>
            </a:r>
          </a:p>
          <a:p>
            <a:r>
              <a:rPr lang="en-US"/>
              <a:t>Some people may feel lonely, isolated, or have difficulty connecting with others. </a:t>
            </a:r>
          </a:p>
          <a:p>
            <a:r>
              <a:rPr lang="en-US"/>
              <a:t/>
            </a:r>
          </a:p>
          <a:p>
            <a:r>
              <a:rPr lang="en-US"/>
              <a:t>Others may struggle with sadness, depression, or low self-esteem and may not feel confident in forming a healthy relationship. While some simply feel curious or bored and seek excitement. </a:t>
            </a:r>
          </a:p>
          <a:p>
            <a:r>
              <a:rPr lang="en-US"/>
              <a:t/>
            </a:r>
          </a:p>
          <a:p>
            <a:r>
              <a:rPr lang="en-US"/>
              <a:t>These emotions are real, but they do not justify behavior that harms others. </a:t>
            </a:r>
          </a:p>
          <a:p>
            <a:r>
              <a:rPr lang="en-US"/>
              <a:t/>
            </a:r>
          </a:p>
          <a:p>
            <a:r>
              <a:rPr lang="en-US"/>
              <a:t/>
            </a:r>
          </a:p>
          <a:p>
            <a:r>
              <a:rPr lang="en-US"/>
              <a:t>Source</a:t>
            </a:r>
          </a:p>
          <a:p>
            <a:r>
              <a:rPr lang="en-US"/>
              <a:t>She Has a Name (n.d.) Why People Solicit Sex. Retrieved from an April 30, 2025, webinar presentation.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Demand Abolition (2018, November). Who Buys Sex? Understanding and Disrupting Illicit Market Demand, pp. 25-26. DemandAbolition.org. Retrieved June 18, 2025, from https://www.demandabolition.org/wp-content/uploads/2019/07/Demand-Buyer-Report-July-2019.pdf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SEXUAL EXPLOITATION</a:t>
            </a:r>
          </a:p>
          <a:p>
            <a:r>
              <a:rPr lang="en-US"/>
              <a:t>Taking advantage of another person for their own benefit, especially in a sexual way, often using pressure, tricks, or control. </a:t>
            </a:r>
          </a:p>
          <a:p>
            <a:r>
              <a:rPr lang="en-US"/>
              <a:t/>
            </a:r>
          </a:p>
          <a:p>
            <a:r>
              <a:rPr lang="en-US"/>
              <a:t>Below are different forms of exploitation:</a:t>
            </a:r>
          </a:p>
          <a:p>
            <a:r>
              <a:rPr lang="en-US"/>
              <a:t/>
            </a:r>
          </a:p>
          <a:p>
            <a:r>
              <a:rPr lang="en-US"/>
              <a:t>GROOMING</a:t>
            </a:r>
          </a:p>
          <a:p>
            <a:r>
              <a:rPr lang="en-US"/>
              <a:t>Building trust, dependency, or an emotional connection to manipulate someone.</a:t>
            </a:r>
          </a:p>
          <a:p>
            <a:r>
              <a:rPr lang="en-US"/>
              <a:t/>
            </a:r>
          </a:p>
          <a:p>
            <a:r>
              <a:rPr lang="en-US"/>
              <a:t>SEXTORTION</a:t>
            </a:r>
          </a:p>
          <a:p>
            <a:r>
              <a:rPr lang="en-US"/>
              <a:t>Threatening to share embarrassing or sexual images, videos, or information to pressure someone into following demands.</a:t>
            </a:r>
          </a:p>
          <a:p>
            <a:r>
              <a:rPr lang="en-US"/>
              <a:t/>
            </a:r>
          </a:p>
          <a:p>
            <a:r>
              <a:rPr lang="en-US"/>
              <a:t>PORNOGRAPHY</a:t>
            </a:r>
          </a:p>
          <a:p>
            <a:r>
              <a:rPr lang="en-US"/>
              <a:t>Involving someone in creating sexual images who is under 18, or someone who is pressured, or unable/unwilling to give consent.</a:t>
            </a:r>
          </a:p>
          <a:p>
            <a:r>
              <a:rPr lang="en-US"/>
              <a:t/>
            </a:r>
          </a:p>
          <a:p>
            <a:r>
              <a:rPr lang="en-US"/>
              <a:t>SEX TRAFFICKING</a:t>
            </a:r>
          </a:p>
          <a:p>
            <a:r>
              <a:rPr lang="en-US"/>
              <a:t>Manipulating or forcing someone into sexual activity in exchange for money or something of value.</a:t>
            </a:r>
          </a:p>
          <a:p>
            <a:r>
              <a:rPr lang="en-US"/>
              <a:t/>
            </a:r>
          </a:p>
          <a:p>
            <a:r>
              <a:rPr lang="en-US"/>
              <a:t>Trafficking and Violence Protection Act (TVPA) of 2000 (Legal Definition):</a:t>
            </a:r>
          </a:p>
          <a:p>
            <a:r>
              <a:rPr lang="en-US"/>
              <a:t>SEX TRAFFICKING is the recruitment, harboring, transportation, provision, obtaining, patronizing, or soliciting of a person under the age of 18 for the purpose of a commercial sex act.</a:t>
            </a:r>
          </a:p>
          <a:p>
            <a:r>
              <a:rPr lang="en-US"/>
              <a:t/>
            </a:r>
          </a:p>
          <a:p>
            <a:r>
              <a:rPr lang="en-US"/>
              <a:t>TVPA link: Retrieved April 14, 2026, from https://www.govinfo.gov/content/pkg/BILLS-106hr3244enr/pdf/BILLS-106hr3244enr.pdf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ENTRAPMENT &amp; CONTROL</a:t>
            </a:r>
          </a:p>
          <a:p>
            <a:r>
              <a:rPr lang="en-US"/>
              <a:t>Victims of trafficking are often trapped in situations they did not choose. This is called entrapment. </a:t>
            </a:r>
          </a:p>
          <a:p>
            <a:r>
              <a:rPr lang="en-US"/>
              <a:t/>
            </a:r>
          </a:p>
          <a:p>
            <a:r>
              <a:rPr lang="en-US"/>
              <a:t>Traffickers first groom their victims and then use lies, pressure, or threats to get the victim into unsafe situations that are difficult to leave. Over time, victims feel like they have no control and no safe way out. </a:t>
            </a:r>
          </a:p>
          <a:p>
            <a:r>
              <a:rPr lang="en-US"/>
              <a:t/>
            </a:r>
          </a:p>
          <a:p>
            <a:r>
              <a:rPr lang="en-US"/>
              <a:t>Traffickers also maintain control by moving victims to unfamiliar places and separating them from family, friends, or anyone who could help. This isolation makes victims feel alone and dependent on the trafficker. </a:t>
            </a:r>
          </a:p>
          <a:p>
            <a:r>
              <a:rPr lang="en-US"/>
              <a:t/>
            </a:r>
          </a:p>
          <a:p>
            <a:r>
              <a:rPr lang="en-US"/>
              <a:t>These tactics are used to keep control and prevent victims from escaping.</a:t>
            </a:r>
          </a:p>
          <a:p>
            <a:r>
              <a:rPr lang="en-US"/>
              <a:t/>
            </a:r>
          </a:p>
          <a:p>
            <a:r>
              <a:rPr lang="en-US"/>
              <a:t/>
            </a:r>
          </a:p>
          <a:p>
            <a:r>
              <a:rPr lang="en-US"/>
              <a:t>Source</a:t>
            </a:r>
          </a:p>
          <a:p>
            <a:r>
              <a:rPr lang="en-US"/>
              <a:t>Reid, J. A., Baglivio, M. T., Piquero, A. R., Greenwald, M. A., &amp; Epps, N. (2022). Family-controlled trafficking in the United States: Victim characteristics, system response, and case outcomes. Journal of Human Trafficking.</a:t>
            </a:r>
          </a:p>
          <a:p>
            <a:r>
              <a:rPr lang="en-US"/>
              <a:t>Retrieved May 6, 2026, from https://www.researchgate.net/publication/358899780_Family-Controlled_Trafficking_in_the_United_States_Victim_Characteristics_System_Response_and_Case_Outcomes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ENTRAPMENT &amp; CONTROL</a:t>
            </a:r>
          </a:p>
          <a:p>
            <a:r>
              <a:rPr lang="en-US"/>
              <a:t>Victims of trafficking are often trapped in situations they did not choose. This is called entrapment. </a:t>
            </a:r>
          </a:p>
          <a:p>
            <a:r>
              <a:rPr lang="en-US"/>
              <a:t/>
            </a:r>
          </a:p>
          <a:p>
            <a:r>
              <a:rPr lang="en-US"/>
              <a:t>Traffickers first groom their victims and then use lies, pressure, or threats to get the victim into unsafe situations that are difficult to leave. Over time, victims feel like they have no control and no safe way out. </a:t>
            </a:r>
          </a:p>
          <a:p>
            <a:r>
              <a:rPr lang="en-US"/>
              <a:t/>
            </a:r>
          </a:p>
          <a:p>
            <a:r>
              <a:rPr lang="en-US"/>
              <a:t>Traffickers also maintain control by moving victims to unfamiliar places and separating them from family, friends, or anyone who could help. This isolation makes victims feel alone and dependent on the trafficker. </a:t>
            </a:r>
          </a:p>
          <a:p>
            <a:r>
              <a:rPr lang="en-US"/>
              <a:t/>
            </a:r>
          </a:p>
          <a:p>
            <a:r>
              <a:rPr lang="en-US"/>
              <a:t>These tactics are used to keep control and prevent victims from escaping.</a:t>
            </a:r>
          </a:p>
          <a:p>
            <a:r>
              <a:rPr lang="en-US"/>
              <a:t/>
            </a:r>
          </a:p>
          <a:p>
            <a:r>
              <a:rPr lang="en-US"/>
              <a:t/>
            </a:r>
          </a:p>
          <a:p>
            <a:r>
              <a:rPr lang="en-US"/>
              <a:t>Source</a:t>
            </a:r>
          </a:p>
          <a:p>
            <a:r>
              <a:rPr lang="en-US"/>
              <a:t>Reid, J. A., Baglivio, M. T., Piquero, A. R., Greenwald, M. A., &amp; Epps, N. (2022). Family-controlled trafficking in the United States: Victim characteristics, system response, and case outcomes. Journal of Human Trafficking.</a:t>
            </a:r>
          </a:p>
          <a:p>
            <a:r>
              <a:rPr lang="en-US"/>
              <a:t>Retrieved May 6, 2026, from https://www.researchgate.net/publication/358899780_Family-Controlled_Trafficking_in_the_United_States_Victim_Characteristics_System_Response_and_Case_Outcomes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PSYCHOLOGICAL HARM</a:t>
            </a:r>
          </a:p>
          <a:p>
            <a:r>
              <a:rPr lang="en-US"/>
              <a:t>Victims of trafficking often experience deep emotional and mental harm that can affect how they think, feel, and respond to everyday situations. </a:t>
            </a:r>
          </a:p>
          <a:p>
            <a:r>
              <a:rPr lang="en-US"/>
              <a:t>Ongoing fear, stress, shame, and abuse can change how the brain reacts, making it harder to feel safe or trust others. </a:t>
            </a:r>
          </a:p>
          <a:p>
            <a:r>
              <a:rPr lang="en-US"/>
              <a:t/>
            </a:r>
          </a:p>
          <a:p>
            <a:r>
              <a:rPr lang="en-US"/>
              <a:t>Depression and anxiety may develop as a result of repeated trauma, and these feelings can become overwhelming over time.</a:t>
            </a:r>
          </a:p>
          <a:p>
            <a:r>
              <a:rPr lang="en-US"/>
              <a:t/>
            </a:r>
          </a:p>
          <a:p>
            <a:r>
              <a:rPr lang="en-US"/>
              <a:t>Substance use is sometimes connected to this experience, either as a way to cope with emotional pain or as a method used by traffickers to maintain control. This can create dependency, making it even harder for victims to leave or seek help. </a:t>
            </a:r>
          </a:p>
          <a:p>
            <a:r>
              <a:rPr lang="en-US"/>
              <a:t/>
            </a:r>
          </a:p>
          <a:p>
            <a:r>
              <a:rPr lang="en-US"/>
              <a:t>Even after the trafficking situation ends, the effects of this trauma most often continue, and in some cases, it is a lifelong struggle.</a:t>
            </a:r>
          </a:p>
          <a:p>
            <a:r>
              <a:rPr lang="en-US"/>
              <a:t/>
            </a:r>
          </a:p>
          <a:p>
            <a:r>
              <a:rPr lang="en-US"/>
              <a:t/>
            </a:r>
          </a:p>
          <a:p>
            <a:r>
              <a:rPr lang="en-US"/>
              <a:t>Source</a:t>
            </a:r>
          </a:p>
          <a:p>
            <a:r>
              <a:rPr lang="en-US"/>
              <a:t>Demand Abolition (2018, November). Who Buys Sex? Understanding and Disrupting Illicit Market Demand, pp. 25-26. DemandAbolition.org. Retrieved June 18, 2025, from https://www.demandabolition.org/wp-content/uploads/2019/07/Demand-Buyer-Report-July-2019.pdf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PSYCHOLOGICAL HARM</a:t>
            </a:r>
          </a:p>
          <a:p>
            <a:r>
              <a:rPr lang="en-US"/>
              <a:t>Victims of trafficking often experience deep emotional and mental harm that can affect how they think, feel, and respond to everyday situations. </a:t>
            </a:r>
          </a:p>
          <a:p>
            <a:r>
              <a:rPr lang="en-US"/>
              <a:t>Ongoing fear, stress, shame, and abuse can change how the brain reacts, making it harder to feel safe or trust others. </a:t>
            </a:r>
          </a:p>
          <a:p>
            <a:r>
              <a:rPr lang="en-US"/>
              <a:t/>
            </a:r>
          </a:p>
          <a:p>
            <a:r>
              <a:rPr lang="en-US"/>
              <a:t>Depression and anxiety may develop as a result of repeated trauma, and these feelings can become overwhelming over time.</a:t>
            </a:r>
          </a:p>
          <a:p>
            <a:r>
              <a:rPr lang="en-US"/>
              <a:t/>
            </a:r>
          </a:p>
          <a:p>
            <a:r>
              <a:rPr lang="en-US"/>
              <a:t>Substance use is sometimes connected to this experience, either as a way to cope with emotional pain or as a method used by traffickers to maintain control. This can create dependency, making it even harder for victims to leave or seek help. </a:t>
            </a:r>
          </a:p>
          <a:p>
            <a:r>
              <a:rPr lang="en-US"/>
              <a:t/>
            </a:r>
          </a:p>
          <a:p>
            <a:r>
              <a:rPr lang="en-US"/>
              <a:t>Even after the trafficking situation ends, the effects of this trauma most often continue, and in some cases, it is a lifelong struggle.</a:t>
            </a:r>
          </a:p>
          <a:p>
            <a:r>
              <a:rPr lang="en-US"/>
              <a:t/>
            </a:r>
          </a:p>
          <a:p>
            <a:r>
              <a:rPr lang="en-US"/>
              <a:t/>
            </a:r>
          </a:p>
          <a:p>
            <a:r>
              <a:rPr lang="en-US"/>
              <a:t>Source</a:t>
            </a:r>
          </a:p>
          <a:p>
            <a:r>
              <a:rPr lang="en-US"/>
              <a:t>Demand Abolition (2018, November). Who Buys Sex? Understanding and Disrupting Illicit Market Demand, pp. 25-26. DemandAbolition.org. Retrieved June 18, 2025, from https://www.demandabolition.org/wp-content/uploads/2019/07/Demand-Buyer-Report-July-2019.pdf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ABUSE &amp; ENTRAPMENT</a:t>
            </a:r>
          </a:p>
          <a:p>
            <a:r>
              <a:rPr lang="en-US"/>
              <a:t>The impact of trafficking doesn’t stop when the situation ends. Repeated exposure to violence can affect a person’s body over time, leading to lasting mental and physical health problems and ongoing pain. The emotional impact is serious and can last for the rest of the victim's life. </a:t>
            </a:r>
          </a:p>
          <a:p>
            <a:r>
              <a:rPr lang="en-US"/>
              <a:t/>
            </a:r>
          </a:p>
          <a:p>
            <a:r>
              <a:rPr lang="en-US"/>
              <a:t>Survivors often carry fear with them, even in safe situations, because their bodies have been trained to stay on alert. Feelings like shame or stigma can also make it difficult to speak up or ask for help, especially if they believe others will judge or blame them. </a:t>
            </a:r>
          </a:p>
          <a:p>
            <a:r>
              <a:rPr lang="en-US"/>
              <a:t/>
            </a:r>
          </a:p>
          <a:p>
            <a:r>
              <a:rPr lang="en-US"/>
              <a:t>In some cases, traffickers continue to manipulate victims even after they leave, using fear, guilt, or emotional control to keep influence over them. This shows that the effects of trafficking can last long after the abuse itself, affecting a person’s sense of safety, identity, and trust in others.</a:t>
            </a:r>
          </a:p>
          <a:p>
            <a:r>
              <a:rPr lang="en-US"/>
              <a:t/>
            </a:r>
          </a:p>
          <a:p>
            <a:r>
              <a:rPr lang="en-US"/>
              <a:t/>
            </a:r>
          </a:p>
          <a:p>
            <a:r>
              <a:rPr lang="en-US"/>
              <a:t>Source</a:t>
            </a:r>
          </a:p>
          <a:p>
            <a:r>
              <a:rPr lang="en-US"/>
              <a:t>Wilkinson Jr., Kevin L. (2023, July 4). The Breeding of Wolves: Understanding the Escalation Continuum &amp; Escalation Dynamics of Contemporary Sex Trafficking, p. 230. DigitalCommons.liberity.edu. Retrieved June 18, 2025, from https://digitalcommons.liberty.edu/doctoral/4600/</a:t>
            </a:r>
          </a:p>
          <a:p>
            <a:r>
              <a:rPr lang="en-US"/>
              <a:t/>
            </a:r>
          </a:p>
          <a:p>
            <a:r>
              <a:rPr lang="en-US"/>
              <a:t>Safe House Project (2026). Patterns of Exploitation: A National Analysis of Human Trafficking Trends, January 2023 - December 2025. Retrieved May 5, 2026, from https://22570428.fs1.hubspotusercontent-na1.net/hubfs/22570428/2026%20Data%20Analysis%20Safe%20House%20Project.pdf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ABUSE &amp; ENTRAPMENT</a:t>
            </a:r>
          </a:p>
          <a:p>
            <a:r>
              <a:rPr lang="en-US"/>
              <a:t>The impact of trafficking doesn’t stop when the situation ends. Repeated exposure to violence can affect a person’s body over time, leading to lasting mental and physical health problems and ongoing pain. The emotional impact is serious and can last for the rest of the victim's life. </a:t>
            </a:r>
          </a:p>
          <a:p>
            <a:r>
              <a:rPr lang="en-US"/>
              <a:t/>
            </a:r>
          </a:p>
          <a:p>
            <a:r>
              <a:rPr lang="en-US"/>
              <a:t>Survivors often carry fear with them, even in safe situations, because their bodies have been trained to stay on alert. Feelings like shame or stigma can also make it difficult to speak up or ask for help, especially if they believe others will judge or blame them. </a:t>
            </a:r>
          </a:p>
          <a:p>
            <a:r>
              <a:rPr lang="en-US"/>
              <a:t/>
            </a:r>
          </a:p>
          <a:p>
            <a:r>
              <a:rPr lang="en-US"/>
              <a:t>In some cases, traffickers continue to manipulate victims even after they leave, using fear, guilt, or emotional control to keep influence over them. This shows that the effects of trafficking can last long after the abuse itself, affecting a person’s sense of safety, identity, and trust in others.</a:t>
            </a:r>
          </a:p>
          <a:p>
            <a:r>
              <a:rPr lang="en-US"/>
              <a:t/>
            </a:r>
          </a:p>
          <a:p>
            <a:r>
              <a:rPr lang="en-US"/>
              <a:t/>
            </a:r>
          </a:p>
          <a:p>
            <a:r>
              <a:rPr lang="en-US"/>
              <a:t>Source</a:t>
            </a:r>
          </a:p>
          <a:p>
            <a:r>
              <a:rPr lang="en-US"/>
              <a:t>Wilkinson Jr., Kevin L. (2023, July 4). The Breeding of Wolves: Understanding the Escalation Continuum &amp; Escalation Dynamics of Contemporary Sex Trafficking, p. 230. DigitalCommons.liberity.edu. Retrieved June 18, 2025, from https://digitalcommons.liberty.edu/doctoral/4600/</a:t>
            </a:r>
          </a:p>
          <a:p>
            <a:r>
              <a:rPr lang="en-US"/>
              <a:t/>
            </a:r>
          </a:p>
          <a:p>
            <a:r>
              <a:rPr lang="en-US"/>
              <a:t>Safe House Project (2026). Patterns of Exploitation: A National Analysis of Human Trafficking Trends, January 2023 - December 2025. Retrieved May 5, 2026, from https://22570428.fs1.hubspotusercontent-na1.net/hubfs/22570428/2026%20Data%20Analysis%20Safe%20House%20Project.pdf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SUMMARY ON TRAUMA</a:t>
            </a:r>
          </a:p>
          <a:p>
            <a:r>
              <a:rPr lang="en-US"/>
              <a:t>Victims of exploitation often experience many forms of harm at the same time. Traffickers use manipulation, pressure, threats, isolation, and violence to gain and maintain control over people. </a:t>
            </a:r>
          </a:p>
          <a:p>
            <a:r>
              <a:rPr lang="en-US"/>
              <a:t/>
            </a:r>
          </a:p>
          <a:p>
            <a:r>
              <a:rPr lang="en-US"/>
              <a:t>Many victims are separated from family and friends, making them feel alone and dependent on the trafficker. Over time, this can lead to serious emotional and mental health struggles, including fear, anxiety, depression, shame, and difficulty trusting others. </a:t>
            </a:r>
          </a:p>
          <a:p>
            <a:r>
              <a:rPr lang="en-US"/>
              <a:t/>
            </a:r>
          </a:p>
          <a:p>
            <a:r>
              <a:rPr lang="en-US"/>
              <a:t>Victims may also experience physical injuries, substance dependency, and long-term health problems caused by ongoing abuse and trauma.</a:t>
            </a:r>
          </a:p>
          <a:p>
            <a:r>
              <a:rPr lang="en-US"/>
              <a:t/>
            </a:r>
          </a:p>
          <a:p>
            <a:r>
              <a:rPr lang="en-US"/>
              <a:t>Sex buyers play an important role in this harm because their willingness to pay for sex creates the demand that allows traffickers to continue exploiting vulnerable people for profit. </a:t>
            </a:r>
          </a:p>
          <a:p>
            <a:r>
              <a:rPr lang="en-US"/>
              <a:t/>
            </a:r>
          </a:p>
          <a:p>
            <a:r>
              <a:rPr lang="en-US"/>
              <a:t>In many cases, buyers themselves commit acts of physical or sexual violence against victims, causing additional trauma and harm. </a:t>
            </a:r>
          </a:p>
          <a:p>
            <a:r>
              <a:rPr lang="en-US"/>
              <a:t/>
            </a:r>
          </a:p>
          <a:p>
            <a:r>
              <a:rPr lang="en-US"/>
              <a:t>When buyers treat people as products to purchase instead of human beings with dignity and rights, they contribute directly to the cycle of exploitation and victimization.</a:t>
            </a:r>
          </a:p>
          <a:p>
            <a:r>
              <a:rPr lang="en-US"/>
              <a:t/>
            </a:r>
          </a:p>
          <a:p>
            <a:r>
              <a:rPr lang="en-US"/>
              <a:t>Source</a:t>
            </a:r>
          </a:p>
          <a:p>
            <a:r>
              <a:rPr lang="en-US"/>
              <a:t>Safe House Project (2026). Patterns of Exploitation: A National Analysis of Human Trafficking Trends, January 2023 - December 2025. Retrieved May 5, 2026, from https://22570428.fs1.hubspotusercontent-na1.net/hubfs/22570428/2026%20Data%20Analysis%20Safe%20House%20Project.pdf</a:t>
            </a:r>
          </a:p>
          <a:p>
            <a:r>
              <a:rPr lang="en-US"/>
              <a:t/>
            </a:r>
          </a:p>
          <a:p>
            <a:r>
              <a:rPr lang="en-US"/>
              <a:t>Demand Abolition (2018, November). Who Buys Sex? Understanding and Disrupting Illicit Market Demand, pp. 4, 23, 29. DemandAbolition.org. Retrieved February 25, 2024, from https://www.demandabolition.org/wp-content/uploads/2019/07/Demand-Buyer-Report-July-2019.pdf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SUMMARY ON TRAUMA</a:t>
            </a:r>
          </a:p>
          <a:p>
            <a:r>
              <a:rPr lang="en-US"/>
              <a:t>Victims of exploitation often experience many forms of harm at the same time. Traffickers use manipulation, pressure, threats, isolation, and violence to gain and maintain control over people. </a:t>
            </a:r>
          </a:p>
          <a:p>
            <a:r>
              <a:rPr lang="en-US"/>
              <a:t/>
            </a:r>
          </a:p>
          <a:p>
            <a:r>
              <a:rPr lang="en-US"/>
              <a:t>Many victims are separated from family and friends, making them feel alone and dependent on the trafficker. Over time, this can lead to serious emotional and mental health struggles, including fear, anxiety, depression, shame, and difficulty trusting others. </a:t>
            </a:r>
          </a:p>
          <a:p>
            <a:r>
              <a:rPr lang="en-US"/>
              <a:t/>
            </a:r>
          </a:p>
          <a:p>
            <a:r>
              <a:rPr lang="en-US"/>
              <a:t>Victims may also experience physical injuries, substance dependency, and long-term health problems caused by ongoing abuse and trauma.</a:t>
            </a:r>
          </a:p>
          <a:p>
            <a:r>
              <a:rPr lang="en-US"/>
              <a:t/>
            </a:r>
          </a:p>
          <a:p>
            <a:r>
              <a:rPr lang="en-US"/>
              <a:t>Sex buyers play an important role in this harm because their willingness to pay for sex creates the demand that allows traffickers to continue exploiting vulnerable people for profit. </a:t>
            </a:r>
          </a:p>
          <a:p>
            <a:r>
              <a:rPr lang="en-US"/>
              <a:t/>
            </a:r>
          </a:p>
          <a:p>
            <a:r>
              <a:rPr lang="en-US"/>
              <a:t>In many cases, buyers themselves commit acts of physical or sexual violence against victims, causing additional trauma and harm. </a:t>
            </a:r>
          </a:p>
          <a:p>
            <a:r>
              <a:rPr lang="en-US"/>
              <a:t/>
            </a:r>
          </a:p>
          <a:p>
            <a:r>
              <a:rPr lang="en-US"/>
              <a:t>When buyers treat people as products to purchase instead of human beings with dignity and rights, they contribute directly to the cycle of exploitation and victimization.</a:t>
            </a:r>
          </a:p>
          <a:p>
            <a:r>
              <a:rPr lang="en-US"/>
              <a:t/>
            </a:r>
          </a:p>
          <a:p>
            <a:r>
              <a:rPr lang="en-US"/>
              <a:t>Source</a:t>
            </a:r>
          </a:p>
          <a:p>
            <a:r>
              <a:rPr lang="en-US"/>
              <a:t>Safe House Project (2026). Patterns of Exploitation: A National Analysis of Human Trafficking Trends, January 2023 - December 2025. Retrieved May 5, 2026, from https://22570428.fs1.hubspotusercontent-na1.net/hubfs/22570428/2026%20Data%20Analysis%20Safe%20House%20Project.pdf</a:t>
            </a:r>
          </a:p>
          <a:p>
            <a:r>
              <a:rPr lang="en-US"/>
              <a:t/>
            </a:r>
          </a:p>
          <a:p>
            <a:r>
              <a:rPr lang="en-US"/>
              <a:t>Demand Abolition (2018, November). Who Buys Sex? Understanding and Disrupting Illicit Market Demand, pp. 4, 23, 29. DemandAbolition.org. Retrieved February 25, 2024, from https://www.demandabolition.org/wp-content/uploads/2019/07/Demand-Buyer-Report-July-2019.pdf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Understanding vocabulary terms related to the behaviors of sexual predators can empower young people to recognize warning signs of harmful situations. </a:t>
            </a:r>
          </a:p>
          <a:p>
            <a:r>
              <a:rPr lang="en-US"/>
              <a:t/>
            </a:r>
          </a:p>
          <a:p>
            <a:r>
              <a:rPr lang="en-US"/>
              <a:t>Knowing these terms helps them identify manipulative tactics that unsafe people (predators/traffickers) use to build trust and exploit vulnerabilities. </a:t>
            </a:r>
          </a:p>
          <a:p>
            <a:r>
              <a:rPr lang="en-US"/>
              <a:t/>
            </a:r>
          </a:p>
          <a:p>
            <a:r>
              <a:rPr lang="en-US"/>
              <a:t>With this knowledge, young people are better equipped to spot red flags, understand that these behaviors are abusive, and feel more confident reporting predators to trusted adults or authorities, potentially preventing further harm.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SUMMARY ON TRAUMA</a:t>
            </a:r>
          </a:p>
          <a:p>
            <a:r>
              <a:rPr lang="en-US"/>
              <a:t>Victims of exploitation often experience many forms of harm at the same time. Traffickers use manipulation, pressure, threats, isolation, and violence to gain and maintain control over people. </a:t>
            </a:r>
          </a:p>
          <a:p>
            <a:r>
              <a:rPr lang="en-US"/>
              <a:t/>
            </a:r>
          </a:p>
          <a:p>
            <a:r>
              <a:rPr lang="en-US"/>
              <a:t>Many victims are separated from family and friends, making them feel alone and dependent on the trafficker. Over time, this can lead to serious emotional and mental health struggles, including fear, anxiety, depression, shame, and difficulty trusting others. </a:t>
            </a:r>
          </a:p>
          <a:p>
            <a:r>
              <a:rPr lang="en-US"/>
              <a:t/>
            </a:r>
          </a:p>
          <a:p>
            <a:r>
              <a:rPr lang="en-US"/>
              <a:t>Victims may also experience physical injuries, substance dependency, and long-term health problems caused by ongoing abuse and trauma.</a:t>
            </a:r>
          </a:p>
          <a:p>
            <a:r>
              <a:rPr lang="en-US"/>
              <a:t/>
            </a:r>
          </a:p>
          <a:p>
            <a:r>
              <a:rPr lang="en-US"/>
              <a:t>Sex buyers play an important role in this harm because their willingness to pay for sex creates the demand that allows traffickers to continue exploiting vulnerable people for profit. </a:t>
            </a:r>
          </a:p>
          <a:p>
            <a:r>
              <a:rPr lang="en-US"/>
              <a:t/>
            </a:r>
          </a:p>
          <a:p>
            <a:r>
              <a:rPr lang="en-US"/>
              <a:t>In many cases, buyers themselves commit acts of physical or sexual violence against victims, causing additional trauma and harm. </a:t>
            </a:r>
          </a:p>
          <a:p>
            <a:r>
              <a:rPr lang="en-US"/>
              <a:t/>
            </a:r>
          </a:p>
          <a:p>
            <a:r>
              <a:rPr lang="en-US"/>
              <a:t>When buyers treat people as products to purchase instead of human beings with dignity and rights, they contribute directly to the cycle of exploitation and victimization.</a:t>
            </a:r>
          </a:p>
          <a:p>
            <a:r>
              <a:rPr lang="en-US"/>
              <a:t/>
            </a:r>
          </a:p>
          <a:p>
            <a:r>
              <a:rPr lang="en-US"/>
              <a:t>Source</a:t>
            </a:r>
          </a:p>
          <a:p>
            <a:r>
              <a:rPr lang="en-US"/>
              <a:t>Safe House Project (2026). Patterns of Exploitation: A National Analysis of Human Trafficking Trends, January 2023 - December 2025. Retrieved May 5, 2026, from https://22570428.fs1.hubspotusercontent-na1.net/hubfs/22570428/2026%20Data%20Analysis%20Safe%20House%20Project.pdf</a:t>
            </a:r>
          </a:p>
          <a:p>
            <a:r>
              <a:rPr lang="en-US"/>
              <a:t/>
            </a:r>
          </a:p>
          <a:p>
            <a:r>
              <a:rPr lang="en-US"/>
              <a:t>Demand Abolition (2018, November). Who Buys Sex? Understanding and Disrupting Illicit Market Demand, pp. 4, 23, 29. DemandAbolition.org. Retrieved February 25, 2024, from https://www.demandabolition.org/wp-content/uploads/2019/07/Demand-Buyer-Report-July-2019.pdf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SUMMARY ON TRAUMA</a:t>
            </a:r>
          </a:p>
          <a:p>
            <a:r>
              <a:rPr lang="en-US"/>
              <a:t>Victims of exploitation often experience many forms of harm at the same time. Traffickers use manipulation, pressure, threats, isolation, and violence to gain and maintain control over people. </a:t>
            </a:r>
          </a:p>
          <a:p>
            <a:r>
              <a:rPr lang="en-US"/>
              <a:t/>
            </a:r>
          </a:p>
          <a:p>
            <a:r>
              <a:rPr lang="en-US"/>
              <a:t>Many victims are separated from family and friends, making them feel alone and dependent on the trafficker. Over time, this can lead to serious emotional and mental health struggles, including fear, anxiety, depression, shame, and difficulty trusting others. </a:t>
            </a:r>
          </a:p>
          <a:p>
            <a:r>
              <a:rPr lang="en-US"/>
              <a:t/>
            </a:r>
          </a:p>
          <a:p>
            <a:r>
              <a:rPr lang="en-US"/>
              <a:t>Victims may also experience physical injuries, substance dependency, and long-term health problems caused by ongoing abuse and trauma.</a:t>
            </a:r>
          </a:p>
          <a:p>
            <a:r>
              <a:rPr lang="en-US"/>
              <a:t/>
            </a:r>
          </a:p>
          <a:p>
            <a:r>
              <a:rPr lang="en-US"/>
              <a:t>Sex buyers play an important role in this harm because their willingness to pay for sex creates the demand that allows traffickers to continue exploiting vulnerable people for profit. </a:t>
            </a:r>
          </a:p>
          <a:p>
            <a:r>
              <a:rPr lang="en-US"/>
              <a:t/>
            </a:r>
          </a:p>
          <a:p>
            <a:r>
              <a:rPr lang="en-US"/>
              <a:t>In many cases, buyers themselves commit acts of physical or sexual violence against victims, causing additional trauma and harm. </a:t>
            </a:r>
          </a:p>
          <a:p>
            <a:r>
              <a:rPr lang="en-US"/>
              <a:t/>
            </a:r>
          </a:p>
          <a:p>
            <a:r>
              <a:rPr lang="en-US"/>
              <a:t>When buyers treat people as products to purchase instead of human beings with dignity and rights, they contribute directly to the cycle of exploitation and victimization.</a:t>
            </a:r>
          </a:p>
          <a:p>
            <a:r>
              <a:rPr lang="en-US"/>
              <a:t/>
            </a:r>
          </a:p>
          <a:p>
            <a:r>
              <a:rPr lang="en-US"/>
              <a:t>Source</a:t>
            </a:r>
          </a:p>
          <a:p>
            <a:r>
              <a:rPr lang="en-US"/>
              <a:t>Safe House Project (2026). Patterns of Exploitation: A National Analysis of Human Trafficking Trends, January 2023 - December 2025. Retrieved May 5, 2026, from https://22570428.fs1.hubspotusercontent-na1.net/hubfs/22570428/2026%20Data%20Analysis%20Safe%20House%20Project.pdf</a:t>
            </a:r>
          </a:p>
          <a:p>
            <a:r>
              <a:rPr lang="en-US"/>
              <a:t/>
            </a:r>
          </a:p>
          <a:p>
            <a:r>
              <a:rPr lang="en-US"/>
              <a:t>Demand Abolition (2018, November). Who Buys Sex? Understanding and Disrupting Illicit Market Demand, pp. 4, 23, 29. DemandAbolition.org. Retrieved February 25, 2024, from https://www.demandabolition.org/wp-content/uploads/2019/07/Demand-Buyer-Report-July-2019.pdf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SUMMARY ON TRAUMA</a:t>
            </a:r>
          </a:p>
          <a:p>
            <a:r>
              <a:rPr lang="en-US"/>
              <a:t>Victims of exploitation often experience many forms of harm at the same time. Traffickers use manipulation, pressure, threats, isolation, and violence to gain and maintain control over people. </a:t>
            </a:r>
          </a:p>
          <a:p>
            <a:r>
              <a:rPr lang="en-US"/>
              <a:t/>
            </a:r>
          </a:p>
          <a:p>
            <a:r>
              <a:rPr lang="en-US"/>
              <a:t>Many victims are separated from family and friends, making them feel alone and dependent on the trafficker. Over time, this can lead to serious emotional and mental health struggles, including fear, anxiety, depression, shame, and difficulty trusting others. </a:t>
            </a:r>
          </a:p>
          <a:p>
            <a:r>
              <a:rPr lang="en-US"/>
              <a:t/>
            </a:r>
          </a:p>
          <a:p>
            <a:r>
              <a:rPr lang="en-US"/>
              <a:t>Victims may also experience physical injuries, substance dependency, and long-term health problems caused by ongoing abuse and trauma.</a:t>
            </a:r>
          </a:p>
          <a:p>
            <a:r>
              <a:rPr lang="en-US"/>
              <a:t/>
            </a:r>
          </a:p>
          <a:p>
            <a:r>
              <a:rPr lang="en-US"/>
              <a:t>Sex buyers play an important role in this harm because their willingness to pay for sex creates the demand that allows traffickers to continue exploiting vulnerable people for profit. </a:t>
            </a:r>
          </a:p>
          <a:p>
            <a:r>
              <a:rPr lang="en-US"/>
              <a:t/>
            </a:r>
          </a:p>
          <a:p>
            <a:r>
              <a:rPr lang="en-US"/>
              <a:t>In many cases, buyers themselves commit acts of physical or sexual violence against victims, causing additional trauma and harm. </a:t>
            </a:r>
          </a:p>
          <a:p>
            <a:r>
              <a:rPr lang="en-US"/>
              <a:t/>
            </a:r>
          </a:p>
          <a:p>
            <a:r>
              <a:rPr lang="en-US"/>
              <a:t>When buyers treat people as products to purchase instead of human beings with dignity and rights, they contribute directly to the cycle of exploitation and victimization.</a:t>
            </a:r>
          </a:p>
          <a:p>
            <a:r>
              <a:rPr lang="en-US"/>
              <a:t/>
            </a:r>
          </a:p>
          <a:p>
            <a:r>
              <a:rPr lang="en-US"/>
              <a:t>Source</a:t>
            </a:r>
          </a:p>
          <a:p>
            <a:r>
              <a:rPr lang="en-US"/>
              <a:t>Safe House Project (2026). Patterns of Exploitation: A National Analysis of Human Trafficking Trends, January 2023 - December 2025. Retrieved May 5, 2026, from https://22570428.fs1.hubspotusercontent-na1.net/hubfs/22570428/2026%20Data%20Analysis%20Safe%20House%20Project.pdf</a:t>
            </a:r>
          </a:p>
          <a:p>
            <a:r>
              <a:rPr lang="en-US"/>
              <a:t/>
            </a:r>
          </a:p>
          <a:p>
            <a:r>
              <a:rPr lang="en-US"/>
              <a:t>Demand Abolition (2018, November). Who Buys Sex? Understanding and Disrupting Illicit Market Demand, pp. 4, 23, 29. DemandAbolition.org. Retrieved February 25, 2024, from https://www.demandabolition.org/wp-content/uploads/2019/07/Demand-Buyer-Report-July-2019.pdf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END DEMAND</a:t>
            </a:r>
          </a:p>
          <a:p>
            <a:r>
              <a:rPr lang="en-US"/>
              <a:t>A powerful way to end sex trafficking is to stop the “demand,” which means an individual’s desire and willingness to pay for sex. Sex buyers create this “demand,” and traffickers respond by supplying people to meet the demand. </a:t>
            </a:r>
          </a:p>
          <a:p>
            <a:r>
              <a:rPr lang="en-US"/>
              <a:t/>
            </a:r>
          </a:p>
          <a:p>
            <a:r>
              <a:rPr lang="en-US"/>
              <a:t>EDUCATE ADOLESCENTS</a:t>
            </a:r>
          </a:p>
          <a:p>
            <a:r>
              <a:rPr lang="en-US"/>
              <a:t>Education plays a critical role by helping young people understand the real harm caused by buying sex, challenging harmful social messages, and building skills to resist pressure or manipulation. </a:t>
            </a:r>
          </a:p>
          <a:p>
            <a:r>
              <a:rPr lang="en-US"/>
              <a:t/>
            </a:r>
          </a:p>
          <a:p>
            <a:r>
              <a:rPr lang="en-US"/>
              <a:t>Teaching awareness and accountability helps prevent exploitation before it starts and supports safer communities for everyone.</a:t>
            </a:r>
          </a:p>
          <a:p>
            <a:r>
              <a:rPr lang="en-US"/>
              <a:t/>
            </a:r>
          </a:p>
          <a:p>
            <a:r>
              <a:rPr lang="en-US"/>
              <a:t>Source</a:t>
            </a:r>
          </a:p>
          <a:p>
            <a:r>
              <a:rPr lang="en-US"/>
              <a:t>Demand Abolition (2018, November). Who Buys Sex? Understanding and Disrupting Illicit Market Demand, pp. 25-26. DemandAbolition.org. Retrieved February 25, 2024, from https://www.demandabolition.org/wp-content/uploads/2019/07/Demand-Buyer-Report-July-2019.pdf</a:t>
            </a:r>
          </a:p>
          <a:p>
            <a:r>
              <a:rPr lang="en-US"/>
              <a:t/>
            </a:r>
          </a:p>
          <a:p>
            <a:r>
              <a:rPr lang="en-US"/>
              <a:t>Wilkinson Jr., Kevin L. (2023, July 4). The Breeding of Wolves: Understanding the Escalation Continuum &amp; Escalation Dynamics of Contemporary Sex Trafficking, p. 230. DigitalCommons.liberity.edu. Retrieved June 18, 2025, from https://digitalcommons.liberty.edu/doctoral/4600/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END DEMAND</a:t>
            </a:r>
          </a:p>
          <a:p>
            <a:r>
              <a:rPr lang="en-US"/>
              <a:t>A powerful way to end sex trafficking is to stop the “demand,” which means an individual’s desire and willingness to pay for sex. Sex buyers create this “demand,” and traffickers respond by supplying people to meet the demand. </a:t>
            </a:r>
          </a:p>
          <a:p>
            <a:r>
              <a:rPr lang="en-US"/>
              <a:t/>
            </a:r>
          </a:p>
          <a:p>
            <a:r>
              <a:rPr lang="en-US"/>
              <a:t>EDUCATE ADOLESCENTS</a:t>
            </a:r>
          </a:p>
          <a:p>
            <a:r>
              <a:rPr lang="en-US"/>
              <a:t>Education plays a critical role by helping young people understand the real harm caused by buying sex, challenging harmful social messages, and building skills to resist pressure or manipulation. </a:t>
            </a:r>
          </a:p>
          <a:p>
            <a:r>
              <a:rPr lang="en-US"/>
              <a:t/>
            </a:r>
          </a:p>
          <a:p>
            <a:r>
              <a:rPr lang="en-US"/>
              <a:t>Teaching awareness and accountability helps prevent exploitation before it starts and supports safer communities for everyone.</a:t>
            </a:r>
          </a:p>
          <a:p>
            <a:r>
              <a:rPr lang="en-US"/>
              <a:t/>
            </a:r>
          </a:p>
          <a:p>
            <a:r>
              <a:rPr lang="en-US"/>
              <a:t>Source</a:t>
            </a:r>
          </a:p>
          <a:p>
            <a:r>
              <a:rPr lang="en-US"/>
              <a:t>Demand Abolition (2018, November). Who Buys Sex? Understanding and Disrupting Illicit Market Demand, pp. 25-26. DemandAbolition.org. Retrieved February 25, 2024, from https://www.demandabolition.org/wp-content/uploads/2019/07/Demand-Buyer-Report-July-2019.pdf</a:t>
            </a:r>
          </a:p>
          <a:p>
            <a:r>
              <a:rPr lang="en-US"/>
              <a:t/>
            </a:r>
          </a:p>
          <a:p>
            <a:r>
              <a:rPr lang="en-US"/>
              <a:t>Wilkinson Jr., Kevin L. (2023, July 4). The Breeding of Wolves: Understanding the Escalation Continuum &amp; Escalation Dynamics of Contemporary Sex Trafficking, p. 230. DigitalCommons.liberity.edu. Retrieved June 18, 2025, from https://digitalcommons.liberty.edu/doctoral/4600/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END DEMAND</a:t>
            </a:r>
          </a:p>
          <a:p>
            <a:r>
              <a:rPr lang="en-US"/>
              <a:t>A powerful way to end sex trafficking is to stop the “demand,” which means an individual’s desire and willingness to pay for sex. Sex buyers create this “demand,” and traffickers respond by supplying people to meet the demand. </a:t>
            </a:r>
          </a:p>
          <a:p>
            <a:r>
              <a:rPr lang="en-US"/>
              <a:t/>
            </a:r>
          </a:p>
          <a:p>
            <a:r>
              <a:rPr lang="en-US"/>
              <a:t>EDUCATE ADOLESCENTS</a:t>
            </a:r>
          </a:p>
          <a:p>
            <a:r>
              <a:rPr lang="en-US"/>
              <a:t>Education plays a critical role by helping young people understand the real harm caused by buying sex, challenging harmful social messages, and building skills to resist pressure or manipulation. </a:t>
            </a:r>
          </a:p>
          <a:p>
            <a:r>
              <a:rPr lang="en-US"/>
              <a:t/>
            </a:r>
          </a:p>
          <a:p>
            <a:r>
              <a:rPr lang="en-US"/>
              <a:t>Teaching awareness and accountability helps prevent exploitation before it starts and supports safer communities for everyone.</a:t>
            </a:r>
          </a:p>
          <a:p>
            <a:r>
              <a:rPr lang="en-US"/>
              <a:t/>
            </a:r>
          </a:p>
          <a:p>
            <a:r>
              <a:rPr lang="en-US"/>
              <a:t>Source</a:t>
            </a:r>
          </a:p>
          <a:p>
            <a:r>
              <a:rPr lang="en-US"/>
              <a:t>Demand Abolition (2018, November). Who Buys Sex? Understanding and Disrupting Illicit Market Demand, pp. 25-26. DemandAbolition.org. Retrieved February 25, 2024, from https://www.demandabolition.org/wp-content/uploads/2019/07/Demand-Buyer-Report-July-2019.pdf</a:t>
            </a:r>
          </a:p>
          <a:p>
            <a:r>
              <a:rPr lang="en-US"/>
              <a:t/>
            </a:r>
          </a:p>
          <a:p>
            <a:r>
              <a:rPr lang="en-US"/>
              <a:t>Wilkinson Jr., Kevin L. (2023, July 4). The Breeding of Wolves: Understanding the Escalation Continuum &amp; Escalation Dynamics of Contemporary Sex Trafficking, p. 230. DigitalCommons.liberity.edu. Retrieved June 18, 2025, from https://digitalcommons.liberty.edu/doctoral/4600/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END DEMAND</a:t>
            </a:r>
          </a:p>
          <a:p>
            <a:r>
              <a:rPr lang="en-US"/>
              <a:t>A powerful way to end sex trafficking is to stop the “demand,” which means an individual’s desire and willingness to pay for sex. Sex buyers create this “demand,” and traffickers respond by supplying people to meet the demand. </a:t>
            </a:r>
          </a:p>
          <a:p>
            <a:r>
              <a:rPr lang="en-US"/>
              <a:t/>
            </a:r>
          </a:p>
          <a:p>
            <a:r>
              <a:rPr lang="en-US"/>
              <a:t>EDUCATE ADOLESCENTS</a:t>
            </a:r>
          </a:p>
          <a:p>
            <a:r>
              <a:rPr lang="en-US"/>
              <a:t>Education plays a critical role by helping young people understand the real harm caused by buying sex, challenging harmful social messages, and building skills to resist pressure or manipulation. </a:t>
            </a:r>
          </a:p>
          <a:p>
            <a:r>
              <a:rPr lang="en-US"/>
              <a:t/>
            </a:r>
          </a:p>
          <a:p>
            <a:r>
              <a:rPr lang="en-US"/>
              <a:t>Teaching awareness and accountability helps prevent exploitation before it starts and supports safer communities for everyone.</a:t>
            </a:r>
          </a:p>
          <a:p>
            <a:r>
              <a:rPr lang="en-US"/>
              <a:t/>
            </a:r>
          </a:p>
          <a:p>
            <a:r>
              <a:rPr lang="en-US"/>
              <a:t>Source</a:t>
            </a:r>
          </a:p>
          <a:p>
            <a:r>
              <a:rPr lang="en-US"/>
              <a:t>Demand Abolition (2018, November). Who Buys Sex? Understanding and Disrupting Illicit Market Demand, pp. 25-26. DemandAbolition.org. Retrieved February 25, 2024, from https://www.demandabolition.org/wp-content/uploads/2019/07/Demand-Buyer-Report-July-2019.pdf</a:t>
            </a:r>
          </a:p>
          <a:p>
            <a:r>
              <a:rPr lang="en-US"/>
              <a:t/>
            </a:r>
          </a:p>
          <a:p>
            <a:r>
              <a:rPr lang="en-US"/>
              <a:t>Wilkinson Jr., Kevin L. (2023, July 4). The Breeding of Wolves: Understanding the Escalation Continuum &amp; Escalation Dynamics of Contemporary Sex Trafficking, p. 230. DigitalCommons.liberity.edu. Retrieved June 18, 2025, from https://digitalcommons.liberty.edu/doctoral/4600/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HOW TO ASK FOR HELP</a:t>
            </a:r>
          </a:p>
          <a:p>
            <a:r>
              <a:rPr lang="en-US"/>
              <a:t/>
            </a:r>
          </a:p>
          <a:p>
            <a:r>
              <a:rPr lang="en-US"/>
              <a:t>Walking Wise asked a focus group of survivors:  </a:t>
            </a:r>
          </a:p>
          <a:p>
            <a:r>
              <a:rPr lang="en-US"/>
              <a:t>What do you think young people should know about sex trafficking?</a:t>
            </a:r>
          </a:p>
          <a:p>
            <a:r>
              <a:rPr lang="en-US"/>
              <a:t/>
            </a:r>
          </a:p>
          <a:p>
            <a:r>
              <a:rPr lang="en-US"/>
              <a:t>ANSWER</a:t>
            </a:r>
          </a:p>
          <a:p>
            <a:r>
              <a:rPr lang="en-US"/>
              <a:t>The survivors agreed that the most vital information kids should know is how to ask for help.</a:t>
            </a:r>
          </a:p>
          <a:p>
            <a:r>
              <a:rPr lang="en-US"/>
              <a:t/>
            </a:r>
          </a:p>
          <a:p>
            <a:r>
              <a:rPr lang="en-US"/>
              <a:t>At the top of their list:  </a:t>
            </a:r>
          </a:p>
          <a:p>
            <a:r>
              <a:rPr lang="en-US"/>
              <a:t>Tell a TRUSTWORTHY adult.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a:t>
            </a:r>
          </a:p>
          <a:p>
            <a:r>
              <a:rPr lang="en-US"/>
              <a:t>Presenters may ask their audience to consider adding a few "hotline for help" phone numbers to their cell phone contacts or take a photo of this slide.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a:t>
            </a:r>
          </a:p>
          <a:p>
            <a:r>
              <a:rPr lang="en-US"/>
              <a:t>Presenters may ask their audience to consider adding a few "hotline for help" phone numbers to their cell phone contacts or take a photo of this slide.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Although the hand signal for help has not yet achieved universal recognition, it may quietly get someone's attention in urgent situations.</a:t>
            </a:r>
          </a:p>
          <a:p>
            <a:r>
              <a:rPr lang="en-US"/>
              <a:t/>
            </a:r>
          </a:p>
          <a:p>
            <a:r>
              <a:rPr lang="en-US"/>
              <a:t>SILENT</a:t>
            </a:r>
          </a:p>
          <a:p>
            <a:r>
              <a:rPr lang="en-US"/>
              <a:t>It can be used silently.  </a:t>
            </a:r>
          </a:p>
          <a:p>
            <a:r>
              <a:rPr lang="en-US"/>
              <a:t/>
            </a:r>
          </a:p>
          <a:p>
            <a:r>
              <a:rPr lang="en-US"/>
              <a:t>UNTRACKABLE</a:t>
            </a:r>
          </a:p>
          <a:p>
            <a:r>
              <a:rPr lang="en-US"/>
              <a:t>It leaves no digital footprint.  </a:t>
            </a:r>
          </a:p>
          <a:p>
            <a:r>
              <a:rPr lang="en-US"/>
              <a:t/>
            </a:r>
          </a:p>
          <a:p>
            <a:r>
              <a:rPr lang="en-US"/>
              <a:t>CONCEALED</a:t>
            </a:r>
          </a:p>
          <a:p>
            <a:r>
              <a:rPr lang="en-US"/>
              <a:t>It can be done secretly when a perpetrator is in the vicinity.</a:t>
            </a:r>
          </a:p>
          <a:p>
            <a:r>
              <a:rPr lang="en-US"/>
              <a:t/>
            </a:r>
          </a:p>
          <a:p>
            <a:r>
              <a:rPr lang="en-US"/>
              <a:t>SIGNALS DISTRESS</a:t>
            </a:r>
          </a:p>
          <a:p>
            <a:r>
              <a:rPr lang="en-US"/>
              <a:t>A distressed facial expression can help others recognize that help is needed if the hand signal is not understood—but it is important not to alert the predator/trafficker, causing harm.</a:t>
            </a:r>
          </a:p>
          <a:p>
            <a:r>
              <a:rPr lang="en-US"/>
              <a:t/>
            </a:r>
          </a:p>
          <a:p>
            <a:r>
              <a:rPr lang="en-US"/>
              <a:t>Source</a:t>
            </a:r>
          </a:p>
          <a:p>
            <a:r>
              <a:rPr lang="en-US"/>
              <a:t>Canadian Women's Foundation, April 2020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a:t>
            </a:r>
          </a:p>
          <a:p>
            <a:r>
              <a:rPr lang="en-US"/>
              <a:t>To access additional resources about the hidden buyers, please refer to the last page of Lesson Plan #12 on the Walking Wise Learning Platform. </a:t>
            </a:r>
          </a:p>
          <a:p>
            <a:r>
              <a:rPr lang="en-US"/>
              <a:t/>
            </a:r>
          </a:p>
          <a:p>
            <a:r>
              <a:rPr lang="en-US"/>
              <a:t>We welcome your feedback at support@WalkingWise.com.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9.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3.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10.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3.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4.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5.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6.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7.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8.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9.xml" Type="http://schemas.openxmlformats.org/officeDocument/2006/relationships/notesSlide"/><Relationship Id="rId3" Target="../media/image11.png" Type="http://schemas.openxmlformats.org/officeDocument/2006/relationships/image"/><Relationship Id="rId4" Target="../media/image2.png" Type="http://schemas.openxmlformats.org/officeDocument/2006/relationships/image"/><Relationship Id="rId5" Target="https://www.walkingwise.com" TargetMode="External" Type="http://schemas.openxmlformats.org/officeDocument/2006/relationships/hyperlink"/></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4.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0.xml" Type="http://schemas.openxmlformats.org/officeDocument/2006/relationships/notesSlid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1.xml" Type="http://schemas.openxmlformats.org/officeDocument/2006/relationships/notesSlid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2.xml" Type="http://schemas.openxmlformats.org/officeDocument/2006/relationships/notesSlid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3.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4.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12.pn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5.xml" Type="http://schemas.openxmlformats.org/officeDocument/2006/relationships/notesSlide"/></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6.xml" Type="http://schemas.openxmlformats.org/officeDocument/2006/relationships/notesSlide"/></Relationships>
</file>

<file path=ppt/slides/_rels/slide3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7.xml" Type="http://schemas.openxmlformats.org/officeDocument/2006/relationships/notesSlide"/></Relationships>
</file>

<file path=ppt/slides/_rels/slide3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8.xml" Type="http://schemas.openxmlformats.org/officeDocument/2006/relationships/notesSlide"/></Relationships>
</file>

<file path=ppt/slides/_rels/slide3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9.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s>
</file>

<file path=ppt/slides/_rels/slide4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0.xml" Type="http://schemas.openxmlformats.org/officeDocument/2006/relationships/notesSlide"/></Relationships>
</file>

<file path=ppt/slides/_rels/slide4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1.xml" Type="http://schemas.openxmlformats.org/officeDocument/2006/relationships/notesSlide"/></Relationships>
</file>

<file path=ppt/slides/_rels/slide4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2.xml" Type="http://schemas.openxmlformats.org/officeDocument/2006/relationships/notesSlide"/></Relationships>
</file>

<file path=ppt/slides/_rels/slide4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3.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13.png" Type="http://schemas.openxmlformats.org/officeDocument/2006/relationships/image"/></Relationships>
</file>

<file path=ppt/slides/_rels/slide4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4.xml" Type="http://schemas.openxmlformats.org/officeDocument/2006/relationships/notesSlide"/></Relationships>
</file>

<file path=ppt/slides/_rels/slide4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5.xml" Type="http://schemas.openxmlformats.org/officeDocument/2006/relationships/notesSlide"/></Relationships>
</file>

<file path=ppt/slides/_rels/slide4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6.xml" Type="http://schemas.openxmlformats.org/officeDocument/2006/relationships/notesSlide"/></Relationships>
</file>

<file path=ppt/slides/_rels/slide4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7.xml" Type="http://schemas.openxmlformats.org/officeDocument/2006/relationships/notesSlide"/></Relationships>
</file>

<file path=ppt/slides/_rels/slide4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8.xml" Type="http://schemas.openxmlformats.org/officeDocument/2006/relationships/notesSlide"/></Relationships>
</file>

<file path=ppt/slides/_rels/slide4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9.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s>
</file>

<file path=ppt/slides/_rels/slide5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0.xml" Type="http://schemas.openxmlformats.org/officeDocument/2006/relationships/notesSlide"/></Relationships>
</file>

<file path=ppt/slides/_rels/slide5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1.xml" Type="http://schemas.openxmlformats.org/officeDocument/2006/relationships/notesSlide"/></Relationships>
</file>

<file path=ppt/slides/_rels/slide5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2.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5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3.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14.png" Type="http://schemas.openxmlformats.org/officeDocument/2006/relationships/image"/></Relationships>
</file>

<file path=ppt/slides/_rels/slide5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4.xml" Type="http://schemas.openxmlformats.org/officeDocument/2006/relationships/notesSlide"/></Relationships>
</file>

<file path=ppt/slides/_rels/slide5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5.xml" Type="http://schemas.openxmlformats.org/officeDocument/2006/relationships/notesSlide"/></Relationships>
</file>

<file path=ppt/slides/_rels/slide5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6.xml" Type="http://schemas.openxmlformats.org/officeDocument/2006/relationships/notesSlide"/></Relationships>
</file>

<file path=ppt/slides/_rels/slide5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7.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15.png" Type="http://schemas.openxmlformats.org/officeDocument/2006/relationships/image"/></Relationships>
</file>

<file path=ppt/slides/_rels/slide5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8.xml" Type="http://schemas.openxmlformats.org/officeDocument/2006/relationships/notesSlide"/></Relationships>
</file>

<file path=ppt/slides/_rels/slide5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9.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5.png" Type="http://schemas.openxmlformats.org/officeDocument/2006/relationships/image"/></Relationships>
</file>

<file path=ppt/slides/_rels/slide6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0.xml" Type="http://schemas.openxmlformats.org/officeDocument/2006/relationships/notesSlide"/></Relationships>
</file>

<file path=ppt/slides/_rels/slide6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1.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16.png" Type="http://schemas.openxmlformats.org/officeDocument/2006/relationships/image"/></Relationships>
</file>

<file path=ppt/slides/_rels/slide6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2.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16.png" Type="http://schemas.openxmlformats.org/officeDocument/2006/relationships/image"/></Relationships>
</file>

<file path=ppt/slides/_rels/slide6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3.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16.png" Type="http://schemas.openxmlformats.org/officeDocument/2006/relationships/image"/></Relationships>
</file>

<file path=ppt/slides/_rels/slide6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4.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16.png" Type="http://schemas.openxmlformats.org/officeDocument/2006/relationships/image"/></Relationships>
</file>

<file path=ppt/slides/_rels/slide6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5.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16.png" Type="http://schemas.openxmlformats.org/officeDocument/2006/relationships/image"/></Relationships>
</file>

<file path=ppt/slides/_rels/slide6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6.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16.png" Type="http://schemas.openxmlformats.org/officeDocument/2006/relationships/image"/></Relationships>
</file>

<file path=ppt/slides/_rels/slide6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7.xml" Type="http://schemas.openxmlformats.org/officeDocument/2006/relationships/notesSlide"/></Relationships>
</file>

<file path=ppt/slides/_rels/slide6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8.xml" Type="http://schemas.openxmlformats.org/officeDocument/2006/relationships/notesSlide"/></Relationships>
</file>

<file path=ppt/slides/_rels/slide6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9.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5.png" Type="http://schemas.openxmlformats.org/officeDocument/2006/relationships/image"/></Relationships>
</file>

<file path=ppt/slides/_rels/slide7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0.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7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1.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17.png" Type="http://schemas.openxmlformats.org/officeDocument/2006/relationships/image"/></Relationships>
</file>

<file path=ppt/slides/_rels/slide7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2.xml" Type="http://schemas.openxmlformats.org/officeDocument/2006/relationships/notesSlide"/></Relationships>
</file>

<file path=ppt/slides/_rels/slide7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3.xml" Type="http://schemas.openxmlformats.org/officeDocument/2006/relationships/notesSlide"/></Relationships>
</file>

<file path=ppt/slides/_rels/slide7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4.xml" Type="http://schemas.openxmlformats.org/officeDocument/2006/relationships/notesSlide"/></Relationships>
</file>

<file path=ppt/slides/_rels/slide7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5.xml" Type="http://schemas.openxmlformats.org/officeDocument/2006/relationships/notesSlide"/></Relationships>
</file>

<file path=ppt/slides/_rels/slide7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6.xml" Type="http://schemas.openxmlformats.org/officeDocument/2006/relationships/notesSlide"/></Relationships>
</file>

<file path=ppt/slides/_rels/slide7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7.xml" Type="http://schemas.openxmlformats.org/officeDocument/2006/relationships/notesSlide"/></Relationships>
</file>

<file path=ppt/slides/_rels/slide7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8.xml" Type="http://schemas.openxmlformats.org/officeDocument/2006/relationships/notesSlide"/></Relationships>
</file>

<file path=ppt/slides/_rels/slide7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9.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8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0.xml" Type="http://schemas.openxmlformats.org/officeDocument/2006/relationships/notesSlide"/></Relationships>
</file>

<file path=ppt/slides/_rels/slide8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1.xml" Type="http://schemas.openxmlformats.org/officeDocument/2006/relationships/notesSlide"/></Relationships>
</file>

<file path=ppt/slides/_rels/slide8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2.xml" Type="http://schemas.openxmlformats.org/officeDocument/2006/relationships/notesSlide"/></Relationships>
</file>

<file path=ppt/slides/_rels/slide8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3.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18.png" Type="http://schemas.openxmlformats.org/officeDocument/2006/relationships/image"/></Relationships>
</file>

<file path=ppt/slides/_rels/slide8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4.xml" Type="http://schemas.openxmlformats.org/officeDocument/2006/relationships/notesSlide"/></Relationships>
</file>

<file path=ppt/slides/_rels/slide8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5.xml" Type="http://schemas.openxmlformats.org/officeDocument/2006/relationships/notesSlide"/></Relationships>
</file>

<file path=ppt/slides/_rels/slide8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6.xml" Type="http://schemas.openxmlformats.org/officeDocument/2006/relationships/notesSlide"/></Relationships>
</file>

<file path=ppt/slides/_rels/slide8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7.xml" Type="http://schemas.openxmlformats.org/officeDocument/2006/relationships/notesSlide"/></Relationships>
</file>

<file path=ppt/slides/_rels/slide8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8.xml" Type="http://schemas.openxmlformats.org/officeDocument/2006/relationships/notesSlide"/><Relationship Id="rId3" Target="../media/image19.png" Type="http://schemas.openxmlformats.org/officeDocument/2006/relationships/image"/></Relationships>
</file>

<file path=ppt/slides/_rels/slide8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9.xml" Type="http://schemas.openxmlformats.org/officeDocument/2006/relationships/notesSlide"/><Relationship Id="rId3" Target="../media/image20.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9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0.xml" Type="http://schemas.openxmlformats.org/officeDocument/2006/relationships/notesSlide"/><Relationship Id="rId3" Target="../media/image20.png" Type="http://schemas.openxmlformats.org/officeDocument/2006/relationships/image"/></Relationships>
</file>

<file path=ppt/slides/_rels/slide9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1.xml" Type="http://schemas.openxmlformats.org/officeDocument/2006/relationships/notesSlide"/><Relationship Id="rId3" Target="../media/image20.png" Type="http://schemas.openxmlformats.org/officeDocument/2006/relationships/image"/></Relationships>
</file>

<file path=ppt/slides/_rels/slide9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2.xml" Type="http://schemas.openxmlformats.org/officeDocument/2006/relationships/notesSlide"/><Relationship Id="rId3" Target="../media/image20.png" Type="http://schemas.openxmlformats.org/officeDocument/2006/relationships/image"/></Relationships>
</file>

<file path=ppt/slides/_rels/slide9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3.xml" Type="http://schemas.openxmlformats.org/officeDocument/2006/relationships/notesSlide"/><Relationship Id="rId3" Target="../media/image20.png" Type="http://schemas.openxmlformats.org/officeDocument/2006/relationships/image"/></Relationships>
</file>

<file path=ppt/slides/_rels/slide9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4.xml" Type="http://schemas.openxmlformats.org/officeDocument/2006/relationships/notesSlide"/><Relationship Id="rId3" Target="../media/image20.png" Type="http://schemas.openxmlformats.org/officeDocument/2006/relationships/image"/></Relationships>
</file>

<file path=ppt/slides/_rels/slide9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5.xml" Type="http://schemas.openxmlformats.org/officeDocument/2006/relationships/notesSlide"/><Relationship Id="rId3" Target="../media/image21.png" Type="http://schemas.openxmlformats.org/officeDocument/2006/relationships/image"/></Relationships>
</file>

<file path=ppt/slides/_rels/slide9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6.xml" Type="http://schemas.openxmlformats.org/officeDocument/2006/relationships/notesSlide"/><Relationship Id="rId3" Target="../media/image22.png" Type="http://schemas.openxmlformats.org/officeDocument/2006/relationships/image"/></Relationships>
</file>

<file path=ppt/slides/_rels/slide9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7.xml" Type="http://schemas.openxmlformats.org/officeDocument/2006/relationships/notesSlide"/><Relationship Id="rId3" Target="../media/image23.png" Type="http://schemas.openxmlformats.org/officeDocument/2006/relationships/image"/></Relationships>
</file>

<file path=ppt/slides/_rels/slide9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8.xml" Type="http://schemas.openxmlformats.org/officeDocument/2006/relationships/notesSlide"/><Relationship Id="rId3" Target="../media/image24.png" Type="http://schemas.openxmlformats.org/officeDocument/2006/relationships/image"/><Relationship Id="rId4" Target="../media/image25.jpeg" Type="http://schemas.openxmlformats.org/officeDocument/2006/relationships/image"/><Relationship Id="rId5" Target="../media/image5.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54522" y="414584"/>
            <a:ext cx="17417056" cy="9502173"/>
            <a:chOff x="0" y="0"/>
            <a:chExt cx="5490351" cy="2995355"/>
          </a:xfrm>
        </p:grpSpPr>
        <p:sp>
          <p:nvSpPr>
            <p:cNvPr name="Freeform 3" id="3"/>
            <p:cNvSpPr/>
            <p:nvPr/>
          </p:nvSpPr>
          <p:spPr>
            <a:xfrm flipH="false" flipV="false" rot="0">
              <a:off x="0" y="0"/>
              <a:ext cx="5490351" cy="2995355"/>
            </a:xfrm>
            <a:custGeom>
              <a:avLst/>
              <a:gdLst/>
              <a:ahLst/>
              <a:cxnLst/>
              <a:rect r="r" b="b" t="t" l="l"/>
              <a:pathLst>
                <a:path h="2995355" w="5490351">
                  <a:moveTo>
                    <a:pt x="0" y="0"/>
                  </a:moveTo>
                  <a:lnTo>
                    <a:pt x="5490351" y="0"/>
                  </a:lnTo>
                  <a:lnTo>
                    <a:pt x="5490351" y="2995355"/>
                  </a:lnTo>
                  <a:lnTo>
                    <a:pt x="0" y="2995355"/>
                  </a:lnTo>
                  <a:close/>
                </a:path>
              </a:pathLst>
            </a:custGeom>
            <a:solidFill>
              <a:srgbClr val="68D2DF"/>
            </a:solidFill>
          </p:spPr>
        </p:sp>
      </p:grpSp>
      <p:sp>
        <p:nvSpPr>
          <p:cNvPr name="Freeform 4" id="4"/>
          <p:cNvSpPr/>
          <p:nvPr/>
        </p:nvSpPr>
        <p:spPr>
          <a:xfrm flipH="false" flipV="false" rot="0">
            <a:off x="14954037" y="7028103"/>
            <a:ext cx="2305263" cy="2320480"/>
          </a:xfrm>
          <a:custGeom>
            <a:avLst/>
            <a:gdLst/>
            <a:ahLst/>
            <a:cxnLst/>
            <a:rect r="r" b="b" t="t" l="l"/>
            <a:pathLst>
              <a:path h="2320480" w="2305263">
                <a:moveTo>
                  <a:pt x="0" y="0"/>
                </a:moveTo>
                <a:lnTo>
                  <a:pt x="2305263" y="0"/>
                </a:lnTo>
                <a:lnTo>
                  <a:pt x="2305263" y="2320480"/>
                </a:lnTo>
                <a:lnTo>
                  <a:pt x="0" y="2320480"/>
                </a:lnTo>
                <a:lnTo>
                  <a:pt x="0" y="0"/>
                </a:lnTo>
                <a:close/>
              </a:path>
            </a:pathLst>
          </a:custGeom>
          <a:blipFill>
            <a:blip r:embed="rId3"/>
            <a:stretch>
              <a:fillRect l="0" t="0" r="0" b="0"/>
            </a:stretch>
          </a:blipFill>
        </p:spPr>
      </p:sp>
      <p:sp>
        <p:nvSpPr>
          <p:cNvPr name="TextBox 5" id="5"/>
          <p:cNvSpPr txBox="true"/>
          <p:nvPr/>
        </p:nvSpPr>
        <p:spPr>
          <a:xfrm rot="0">
            <a:off x="454522" y="2385219"/>
            <a:ext cx="17417056" cy="2503531"/>
          </a:xfrm>
          <a:prstGeom prst="rect">
            <a:avLst/>
          </a:prstGeom>
        </p:spPr>
        <p:txBody>
          <a:bodyPr anchor="t" rtlCol="false" tIns="0" lIns="0" bIns="0" rIns="0">
            <a:spAutoFit/>
          </a:bodyPr>
          <a:lstStyle/>
          <a:p>
            <a:pPr algn="ctr">
              <a:lnSpc>
                <a:spcPts val="6512"/>
              </a:lnSpc>
            </a:pPr>
            <a:r>
              <a:rPr lang="en-US" sz="5713">
                <a:solidFill>
                  <a:srgbClr val="303030"/>
                </a:solidFill>
                <a:latin typeface="League Spartan"/>
                <a:ea typeface="League Spartan"/>
                <a:cs typeface="League Spartan"/>
                <a:sym typeface="League Spartan"/>
              </a:rPr>
              <a:t>SEXUAL EXPLOITATION</a:t>
            </a:r>
          </a:p>
          <a:p>
            <a:pPr algn="ctr">
              <a:lnSpc>
                <a:spcPts val="12999"/>
              </a:lnSpc>
            </a:pPr>
            <a:r>
              <a:rPr lang="en-US" sz="11403">
                <a:solidFill>
                  <a:srgbClr val="303030"/>
                </a:solidFill>
                <a:latin typeface="League Spartan"/>
                <a:ea typeface="League Spartan"/>
                <a:cs typeface="League Spartan"/>
                <a:sym typeface="League Spartan"/>
              </a:rPr>
              <a:t>EDUCATION</a:t>
            </a:r>
          </a:p>
        </p:txBody>
      </p:sp>
      <p:sp>
        <p:nvSpPr>
          <p:cNvPr name="TextBox 6" id="6"/>
          <p:cNvSpPr txBox="true"/>
          <p:nvPr/>
        </p:nvSpPr>
        <p:spPr>
          <a:xfrm rot="0">
            <a:off x="435472" y="5069725"/>
            <a:ext cx="17417056" cy="2783648"/>
          </a:xfrm>
          <a:prstGeom prst="rect">
            <a:avLst/>
          </a:prstGeom>
        </p:spPr>
        <p:txBody>
          <a:bodyPr anchor="t" rtlCol="false" tIns="0" lIns="0" bIns="0" rIns="0">
            <a:spAutoFit/>
          </a:bodyPr>
          <a:lstStyle/>
          <a:p>
            <a:pPr algn="ctr">
              <a:lnSpc>
                <a:spcPts val="12755"/>
              </a:lnSpc>
            </a:pPr>
            <a:r>
              <a:rPr lang="en-US" sz="12265" b="true">
                <a:solidFill>
                  <a:srgbClr val="A76D11"/>
                </a:solidFill>
                <a:latin typeface="Cooperative Bold"/>
                <a:ea typeface="Cooperative Bold"/>
                <a:cs typeface="Cooperative Bold"/>
                <a:sym typeface="Cooperative Bold"/>
              </a:rPr>
              <a:t>HIDDEN</a:t>
            </a:r>
          </a:p>
          <a:p>
            <a:pPr algn="ctr">
              <a:lnSpc>
                <a:spcPts val="7564"/>
              </a:lnSpc>
            </a:pPr>
            <a:r>
              <a:rPr lang="en-US" b="true" sz="9824">
                <a:solidFill>
                  <a:srgbClr val="A76D11"/>
                </a:solidFill>
                <a:latin typeface="Poppins Medium 1 Bold"/>
                <a:ea typeface="Poppins Medium 1 Bold"/>
                <a:cs typeface="Poppins Medium 1 Bold"/>
                <a:sym typeface="Poppins Medium 1 Bold"/>
              </a:rPr>
              <a:t>BUYERS</a:t>
            </a:r>
          </a:p>
        </p:txBody>
      </p:sp>
      <p:sp>
        <p:nvSpPr>
          <p:cNvPr name="TextBox 7" id="7"/>
          <p:cNvSpPr txBox="true"/>
          <p:nvPr/>
        </p:nvSpPr>
        <p:spPr>
          <a:xfrm rot="0">
            <a:off x="454522" y="7866398"/>
            <a:ext cx="17417056" cy="662940"/>
          </a:xfrm>
          <a:prstGeom prst="rect">
            <a:avLst/>
          </a:prstGeom>
        </p:spPr>
        <p:txBody>
          <a:bodyPr anchor="t" rtlCol="false" tIns="0" lIns="0" bIns="0" rIns="0">
            <a:spAutoFit/>
          </a:bodyPr>
          <a:lstStyle/>
          <a:p>
            <a:pPr algn="ctr">
              <a:lnSpc>
                <a:spcPts val="5460"/>
              </a:lnSpc>
            </a:pPr>
            <a:r>
              <a:rPr lang="en-US" sz="3900">
                <a:solidFill>
                  <a:srgbClr val="FFFFFF"/>
                </a:solidFill>
                <a:latin typeface="Poppins Medium 2"/>
                <a:ea typeface="Poppins Medium 2"/>
                <a:cs typeface="Poppins Medium 2"/>
                <a:sym typeface="Poppins Medium 2"/>
              </a:rPr>
              <a:t>BY WALKING WISE</a:t>
            </a:r>
          </a:p>
        </p:txBody>
      </p:sp>
      <p:sp>
        <p:nvSpPr>
          <p:cNvPr name="Freeform 8" id="8"/>
          <p:cNvSpPr/>
          <p:nvPr/>
        </p:nvSpPr>
        <p:spPr>
          <a:xfrm flipH="false" flipV="false" rot="0">
            <a:off x="16207026" y="1028700"/>
            <a:ext cx="1052274" cy="1011802"/>
          </a:xfrm>
          <a:custGeom>
            <a:avLst/>
            <a:gdLst/>
            <a:ahLst/>
            <a:cxnLst/>
            <a:rect r="r" b="b" t="t" l="l"/>
            <a:pathLst>
              <a:path h="1011802" w="1052274">
                <a:moveTo>
                  <a:pt x="0" y="0"/>
                </a:moveTo>
                <a:lnTo>
                  <a:pt x="1052274" y="0"/>
                </a:lnTo>
                <a:lnTo>
                  <a:pt x="1052274" y="1011802"/>
                </a:lnTo>
                <a:lnTo>
                  <a:pt x="0" y="1011802"/>
                </a:lnTo>
                <a:lnTo>
                  <a:pt x="0" y="0"/>
                </a:lnTo>
                <a:close/>
              </a:path>
            </a:pathLst>
          </a:custGeom>
          <a:blipFill>
            <a:blip r:embed="rId4"/>
            <a:stretch>
              <a:fillRect l="0" t="0" r="0" b="0"/>
            </a:stretch>
          </a:blipFill>
        </p:spPr>
      </p:sp>
      <p:sp>
        <p:nvSpPr>
          <p:cNvPr name="TextBox 9" id="9"/>
          <p:cNvSpPr txBox="true"/>
          <p:nvPr/>
        </p:nvSpPr>
        <p:spPr>
          <a:xfrm rot="0">
            <a:off x="1028700" y="9200946"/>
            <a:ext cx="3653106" cy="257175"/>
          </a:xfrm>
          <a:prstGeom prst="rect">
            <a:avLst/>
          </a:prstGeom>
        </p:spPr>
        <p:txBody>
          <a:bodyPr anchor="t" rtlCol="false" tIns="0" lIns="0" bIns="0" rIns="0">
            <a:spAutoFit/>
          </a:bodyPr>
          <a:lstStyle/>
          <a:p>
            <a:pPr algn="l">
              <a:lnSpc>
                <a:spcPts val="2099"/>
              </a:lnSpc>
            </a:pPr>
            <a:r>
              <a:rPr lang="en-US" sz="1499">
                <a:solidFill>
                  <a:srgbClr val="303030"/>
                </a:solidFill>
                <a:latin typeface="Roboto"/>
                <a:ea typeface="Roboto"/>
                <a:cs typeface="Roboto"/>
                <a:sym typeface="Roboto"/>
              </a:rPr>
              <a:t>Presentation Updated: May 8, 2026</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 EDUCATON GUIDE</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56889"/>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8" id="8"/>
          <p:cNvSpPr txBox="true"/>
          <p:nvPr/>
        </p:nvSpPr>
        <p:spPr>
          <a:xfrm rot="0">
            <a:off x="1131441" y="1109322"/>
            <a:ext cx="1280157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10</a:t>
            </a:r>
          </a:p>
        </p:txBody>
      </p:sp>
      <p:grpSp>
        <p:nvGrpSpPr>
          <p:cNvPr name="Group 10" id="10"/>
          <p:cNvGrpSpPr/>
          <p:nvPr/>
        </p:nvGrpSpPr>
        <p:grpSpPr>
          <a:xfrm rot="0">
            <a:off x="1480713" y="3553295"/>
            <a:ext cx="10423568" cy="909898"/>
            <a:chOff x="0" y="0"/>
            <a:chExt cx="2745302" cy="239644"/>
          </a:xfrm>
        </p:grpSpPr>
        <p:sp>
          <p:nvSpPr>
            <p:cNvPr name="Freeform 11" id="11"/>
            <p:cNvSpPr/>
            <p:nvPr/>
          </p:nvSpPr>
          <p:spPr>
            <a:xfrm flipH="false" flipV="false" rot="0">
              <a:off x="0" y="0"/>
              <a:ext cx="2745302" cy="239644"/>
            </a:xfrm>
            <a:custGeom>
              <a:avLst/>
              <a:gdLst/>
              <a:ahLst/>
              <a:cxnLst/>
              <a:rect r="r" b="b" t="t" l="l"/>
              <a:pathLst>
                <a:path h="239644" w="2745302">
                  <a:moveTo>
                    <a:pt x="0" y="0"/>
                  </a:moveTo>
                  <a:lnTo>
                    <a:pt x="2745302" y="0"/>
                  </a:lnTo>
                  <a:lnTo>
                    <a:pt x="2745302" y="239644"/>
                  </a:lnTo>
                  <a:lnTo>
                    <a:pt x="0" y="239644"/>
                  </a:lnTo>
                  <a:close/>
                </a:path>
              </a:pathLst>
            </a:custGeom>
            <a:solidFill>
              <a:srgbClr val="303030"/>
            </a:solidFill>
          </p:spPr>
        </p:sp>
        <p:sp>
          <p:nvSpPr>
            <p:cNvPr name="TextBox 12" id="12"/>
            <p:cNvSpPr txBox="true"/>
            <p:nvPr/>
          </p:nvSpPr>
          <p:spPr>
            <a:xfrm>
              <a:off x="0" y="-76200"/>
              <a:ext cx="2745302" cy="315844"/>
            </a:xfrm>
            <a:prstGeom prst="rect">
              <a:avLst/>
            </a:prstGeom>
          </p:spPr>
          <p:txBody>
            <a:bodyPr anchor="ctr" rtlCol="false" tIns="50800" lIns="50800" bIns="50800" rIns="50800"/>
            <a:lstStyle/>
            <a:p>
              <a:pPr algn="ctr">
                <a:lnSpc>
                  <a:spcPts val="3074"/>
                </a:lnSpc>
              </a:pPr>
            </a:p>
          </p:txBody>
        </p:sp>
      </p:grpSp>
      <p:sp>
        <p:nvSpPr>
          <p:cNvPr name="TextBox 13" id="13"/>
          <p:cNvSpPr txBox="true"/>
          <p:nvPr/>
        </p:nvSpPr>
        <p:spPr>
          <a:xfrm rot="0">
            <a:off x="1675401" y="3429470"/>
            <a:ext cx="10877733" cy="1028702"/>
          </a:xfrm>
          <a:prstGeom prst="rect">
            <a:avLst/>
          </a:prstGeom>
        </p:spPr>
        <p:txBody>
          <a:bodyPr anchor="t" rtlCol="false" tIns="0" lIns="0" bIns="0" rIns="0">
            <a:spAutoFit/>
          </a:bodyPr>
          <a:lstStyle/>
          <a:p>
            <a:pPr algn="l">
              <a:lnSpc>
                <a:spcPts val="8399"/>
              </a:lnSpc>
            </a:pPr>
            <a:r>
              <a:rPr lang="en-US" b="true" sz="5999">
                <a:solidFill>
                  <a:srgbClr val="FFFFFF"/>
                </a:solidFill>
                <a:latin typeface="Roboto Bold"/>
                <a:ea typeface="Roboto Bold"/>
                <a:cs typeface="Roboto Bold"/>
                <a:sym typeface="Roboto Bold"/>
              </a:rPr>
              <a:t>HUMAN TRAFFICKER (PIMP)</a:t>
            </a:r>
          </a:p>
        </p:txBody>
      </p:sp>
      <p:sp>
        <p:nvSpPr>
          <p:cNvPr name="TextBox 14" id="14"/>
          <p:cNvSpPr txBox="true"/>
          <p:nvPr/>
        </p:nvSpPr>
        <p:spPr>
          <a:xfrm rot="0">
            <a:off x="1656351" y="4549386"/>
            <a:ext cx="15744195" cy="2553335"/>
          </a:xfrm>
          <a:prstGeom prst="rect">
            <a:avLst/>
          </a:prstGeom>
        </p:spPr>
        <p:txBody>
          <a:bodyPr anchor="t" rtlCol="false" tIns="0" lIns="0" bIns="0" rIns="0">
            <a:spAutoFit/>
          </a:bodyPr>
          <a:lstStyle/>
          <a:p>
            <a:pPr algn="l">
              <a:lnSpc>
                <a:spcPts val="6880"/>
              </a:lnSpc>
            </a:pPr>
            <a:r>
              <a:rPr lang="en-US" sz="4300" b="true">
                <a:solidFill>
                  <a:srgbClr val="004F59"/>
                </a:solidFill>
                <a:latin typeface="Roboto Bold"/>
                <a:ea typeface="Roboto Bold"/>
                <a:cs typeface="Roboto Bold"/>
                <a:sym typeface="Roboto Bold"/>
              </a:rPr>
              <a:t>A person who uses force (violence/captivity), fraud (tricks/lies), or coercion (pressure), or targets someone under 18, to make them engage in commercial sex or forced labor for profit.</a:t>
            </a:r>
          </a:p>
        </p:txBody>
      </p:sp>
      <p:sp>
        <p:nvSpPr>
          <p:cNvPr name="TextBox 15" id="15"/>
          <p:cNvSpPr txBox="true"/>
          <p:nvPr/>
        </p:nvSpPr>
        <p:spPr>
          <a:xfrm rot="0">
            <a:off x="5261675" y="9262222"/>
            <a:ext cx="5613871" cy="207719"/>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Cornell</a:t>
            </a:r>
            <a:r>
              <a:rPr lang="en-US" sz="1200">
                <a:solidFill>
                  <a:srgbClr val="004F59"/>
                </a:solidFill>
                <a:latin typeface="Roboto"/>
                <a:ea typeface="Roboto"/>
                <a:cs typeface="Roboto"/>
                <a:sym typeface="Roboto"/>
              </a:rPr>
              <a:t> Law Sch</a:t>
            </a:r>
            <a:r>
              <a:rPr lang="en-US" sz="1200">
                <a:solidFill>
                  <a:srgbClr val="004F59"/>
                </a:solidFill>
                <a:latin typeface="Roboto"/>
                <a:ea typeface="Roboto"/>
                <a:cs typeface="Roboto"/>
                <a:sym typeface="Roboto"/>
              </a:rPr>
              <a:t>ool (n.d.). Legal Information Institute: Prostitution. Law.Cornell.edu.</a:t>
            </a:r>
          </a:p>
        </p:txBody>
      </p:sp>
      <p:sp>
        <p:nvSpPr>
          <p:cNvPr name="TextBox 16" id="16"/>
          <p:cNvSpPr txBox="true"/>
          <p:nvPr/>
        </p:nvSpPr>
        <p:spPr>
          <a:xfrm rot="0">
            <a:off x="14449702" y="7843150"/>
            <a:ext cx="1745231" cy="989774"/>
          </a:xfrm>
          <a:prstGeom prst="rect">
            <a:avLst/>
          </a:prstGeom>
        </p:spPr>
        <p:txBody>
          <a:bodyPr anchor="t" rtlCol="false" tIns="0" lIns="0" bIns="0" rIns="0">
            <a:spAutoFit/>
          </a:bodyPr>
          <a:lstStyle/>
          <a:p>
            <a:pPr algn="ctr">
              <a:lnSpc>
                <a:spcPts val="4515"/>
              </a:lnSpc>
            </a:pPr>
            <a:r>
              <a:rPr lang="en-US" sz="4341" b="true">
                <a:solidFill>
                  <a:srgbClr val="A76D11"/>
                </a:solidFill>
                <a:latin typeface="Cooperative Bold"/>
                <a:ea typeface="Cooperative Bold"/>
                <a:cs typeface="Cooperative Bold"/>
                <a:sym typeface="Cooperative Bold"/>
              </a:rPr>
              <a:t>HIDDEN</a:t>
            </a:r>
          </a:p>
          <a:p>
            <a:pPr algn="ctr">
              <a:lnSpc>
                <a:spcPts val="2666"/>
              </a:lnSpc>
            </a:pPr>
            <a:r>
              <a:rPr lang="en-US" b="true" sz="3463">
                <a:solidFill>
                  <a:srgbClr val="A76D11"/>
                </a:solidFill>
                <a:latin typeface="Poppins Medium 1 Bold"/>
                <a:ea typeface="Poppins Medium 1 Bold"/>
                <a:cs typeface="Poppins Medium 1 Bold"/>
                <a:sym typeface="Poppins Medium 1 Bold"/>
              </a:rPr>
              <a:t>BUYERS</a:t>
            </a:r>
          </a:p>
        </p:txBody>
      </p:sp>
      <p:sp>
        <p:nvSpPr>
          <p:cNvPr name="TextBox 17" id="17"/>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 EDUCATON GUIDE</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56889"/>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8" id="8"/>
          <p:cNvSpPr txBox="true"/>
          <p:nvPr/>
        </p:nvSpPr>
        <p:spPr>
          <a:xfrm rot="0">
            <a:off x="1913526" y="4549386"/>
            <a:ext cx="15008650" cy="1686560"/>
          </a:xfrm>
          <a:prstGeom prst="rect">
            <a:avLst/>
          </a:prstGeom>
        </p:spPr>
        <p:txBody>
          <a:bodyPr anchor="t" rtlCol="false" tIns="0" lIns="0" bIns="0" rIns="0">
            <a:spAutoFit/>
          </a:bodyPr>
          <a:lstStyle/>
          <a:p>
            <a:pPr algn="l">
              <a:lnSpc>
                <a:spcPts val="6880"/>
              </a:lnSpc>
            </a:pPr>
            <a:r>
              <a:rPr lang="en-US" sz="4300" b="true">
                <a:solidFill>
                  <a:srgbClr val="004F59"/>
                </a:solidFill>
                <a:latin typeface="Roboto Bold"/>
                <a:ea typeface="Roboto Bold"/>
                <a:cs typeface="Roboto Bold"/>
                <a:sym typeface="Roboto Bold"/>
              </a:rPr>
              <a:t>A person who pays money or gives something of value in exchange for sexual activity.</a:t>
            </a:r>
          </a:p>
        </p:txBody>
      </p:sp>
      <p:sp>
        <p:nvSpPr>
          <p:cNvPr name="TextBox 9" id="9"/>
          <p:cNvSpPr txBox="true"/>
          <p:nvPr/>
        </p:nvSpPr>
        <p:spPr>
          <a:xfrm rot="0">
            <a:off x="1131441" y="1109322"/>
            <a:ext cx="1280157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name="TextBox 10" id="10"/>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11</a:t>
            </a:r>
          </a:p>
        </p:txBody>
      </p:sp>
      <p:sp>
        <p:nvSpPr>
          <p:cNvPr name="TextBox 11" id="11"/>
          <p:cNvSpPr txBox="true"/>
          <p:nvPr/>
        </p:nvSpPr>
        <p:spPr>
          <a:xfrm rot="0">
            <a:off x="14449702" y="7843150"/>
            <a:ext cx="1745231" cy="989774"/>
          </a:xfrm>
          <a:prstGeom prst="rect">
            <a:avLst/>
          </a:prstGeom>
        </p:spPr>
        <p:txBody>
          <a:bodyPr anchor="t" rtlCol="false" tIns="0" lIns="0" bIns="0" rIns="0">
            <a:spAutoFit/>
          </a:bodyPr>
          <a:lstStyle/>
          <a:p>
            <a:pPr algn="ctr">
              <a:lnSpc>
                <a:spcPts val="4515"/>
              </a:lnSpc>
            </a:pPr>
            <a:r>
              <a:rPr lang="en-US" sz="4341" b="true">
                <a:solidFill>
                  <a:srgbClr val="A76D11"/>
                </a:solidFill>
                <a:latin typeface="Cooperative Bold"/>
                <a:ea typeface="Cooperative Bold"/>
                <a:cs typeface="Cooperative Bold"/>
                <a:sym typeface="Cooperative Bold"/>
              </a:rPr>
              <a:t>HIDDEN</a:t>
            </a:r>
          </a:p>
          <a:p>
            <a:pPr algn="ctr">
              <a:lnSpc>
                <a:spcPts val="2666"/>
              </a:lnSpc>
            </a:pPr>
            <a:r>
              <a:rPr lang="en-US" b="true" sz="3463">
                <a:solidFill>
                  <a:srgbClr val="A76D11"/>
                </a:solidFill>
                <a:latin typeface="Poppins Medium 1 Bold"/>
                <a:ea typeface="Poppins Medium 1 Bold"/>
                <a:cs typeface="Poppins Medium 1 Bold"/>
                <a:sym typeface="Poppins Medium 1 Bold"/>
              </a:rPr>
              <a:t>BUYERS</a:t>
            </a:r>
          </a:p>
        </p:txBody>
      </p:sp>
      <p:grpSp>
        <p:nvGrpSpPr>
          <p:cNvPr name="Group 12" id="12"/>
          <p:cNvGrpSpPr/>
          <p:nvPr/>
        </p:nvGrpSpPr>
        <p:grpSpPr>
          <a:xfrm rot="0">
            <a:off x="1532526" y="3447883"/>
            <a:ext cx="4827018" cy="1060398"/>
            <a:chOff x="0" y="0"/>
            <a:chExt cx="1271313" cy="279282"/>
          </a:xfrm>
        </p:grpSpPr>
        <p:sp>
          <p:nvSpPr>
            <p:cNvPr name="Freeform 13" id="13"/>
            <p:cNvSpPr/>
            <p:nvPr/>
          </p:nvSpPr>
          <p:spPr>
            <a:xfrm flipH="false" flipV="false" rot="0">
              <a:off x="0" y="0"/>
              <a:ext cx="1271313" cy="279282"/>
            </a:xfrm>
            <a:custGeom>
              <a:avLst/>
              <a:gdLst/>
              <a:ahLst/>
              <a:cxnLst/>
              <a:rect r="r" b="b" t="t" l="l"/>
              <a:pathLst>
                <a:path h="279282" w="1271313">
                  <a:moveTo>
                    <a:pt x="0" y="0"/>
                  </a:moveTo>
                  <a:lnTo>
                    <a:pt x="1271313" y="0"/>
                  </a:lnTo>
                  <a:lnTo>
                    <a:pt x="1271313" y="279282"/>
                  </a:lnTo>
                  <a:lnTo>
                    <a:pt x="0" y="279282"/>
                  </a:lnTo>
                  <a:close/>
                </a:path>
              </a:pathLst>
            </a:custGeom>
            <a:solidFill>
              <a:srgbClr val="303030"/>
            </a:solidFill>
          </p:spPr>
        </p:sp>
        <p:sp>
          <p:nvSpPr>
            <p:cNvPr name="TextBox 14" id="14"/>
            <p:cNvSpPr txBox="true"/>
            <p:nvPr/>
          </p:nvSpPr>
          <p:spPr>
            <a:xfrm>
              <a:off x="0" y="-76200"/>
              <a:ext cx="1271313" cy="355482"/>
            </a:xfrm>
            <a:prstGeom prst="rect">
              <a:avLst/>
            </a:prstGeom>
          </p:spPr>
          <p:txBody>
            <a:bodyPr anchor="ctr" rtlCol="false" tIns="50800" lIns="50800" bIns="50800" rIns="50800"/>
            <a:lstStyle/>
            <a:p>
              <a:pPr algn="ctr">
                <a:lnSpc>
                  <a:spcPts val="3074"/>
                </a:lnSpc>
              </a:pPr>
            </a:p>
          </p:txBody>
        </p:sp>
      </p:grpSp>
      <p:sp>
        <p:nvSpPr>
          <p:cNvPr name="TextBox 15" id="15"/>
          <p:cNvSpPr txBox="true"/>
          <p:nvPr/>
        </p:nvSpPr>
        <p:spPr>
          <a:xfrm rot="0">
            <a:off x="1913526" y="3429470"/>
            <a:ext cx="8310124" cy="1028693"/>
          </a:xfrm>
          <a:prstGeom prst="rect">
            <a:avLst/>
          </a:prstGeom>
        </p:spPr>
        <p:txBody>
          <a:bodyPr anchor="t" rtlCol="false" tIns="0" lIns="0" bIns="0" rIns="0">
            <a:spAutoFit/>
          </a:bodyPr>
          <a:lstStyle/>
          <a:p>
            <a:pPr algn="l">
              <a:lnSpc>
                <a:spcPts val="8399"/>
              </a:lnSpc>
            </a:pPr>
            <a:r>
              <a:rPr lang="en-US" b="true" sz="5999">
                <a:solidFill>
                  <a:srgbClr val="FFFFFF"/>
                </a:solidFill>
                <a:latin typeface="Roboto Bold"/>
                <a:ea typeface="Roboto Bold"/>
                <a:cs typeface="Roboto Bold"/>
                <a:sym typeface="Roboto Bold"/>
              </a:rPr>
              <a:t>SEX BUYER</a:t>
            </a:r>
          </a:p>
        </p:txBody>
      </p:sp>
      <p:sp>
        <p:nvSpPr>
          <p:cNvPr name="TextBox 16" id="1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7" id="17"/>
          <p:cNvSpPr txBox="true"/>
          <p:nvPr/>
        </p:nvSpPr>
        <p:spPr>
          <a:xfrm rot="0">
            <a:off x="1834832" y="7009712"/>
            <a:ext cx="10960075" cy="514351"/>
          </a:xfrm>
          <a:prstGeom prst="rect">
            <a:avLst/>
          </a:prstGeom>
        </p:spPr>
        <p:txBody>
          <a:bodyPr anchor="t" rtlCol="false" tIns="0" lIns="0" bIns="0" rIns="0">
            <a:spAutoFit/>
          </a:bodyPr>
          <a:lstStyle/>
          <a:p>
            <a:pPr algn="l">
              <a:lnSpc>
                <a:spcPts val="4199"/>
              </a:lnSpc>
            </a:pPr>
            <a:r>
              <a:rPr lang="en-US" sz="2999" b="true">
                <a:solidFill>
                  <a:srgbClr val="303030"/>
                </a:solidFill>
                <a:latin typeface="Roboto Bold"/>
                <a:ea typeface="Roboto Bold"/>
                <a:cs typeface="Roboto Bold"/>
                <a:sym typeface="Roboto Bold"/>
              </a:rPr>
              <a:t>Can also be referred to as a client, customer, trick, or john.</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0762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6" id="6"/>
          <p:cNvGrpSpPr/>
          <p:nvPr/>
        </p:nvGrpSpPr>
        <p:grpSpPr>
          <a:xfrm rot="0">
            <a:off x="1903776" y="5252480"/>
            <a:ext cx="12545925" cy="1922396"/>
            <a:chOff x="0" y="0"/>
            <a:chExt cx="3304277" cy="506310"/>
          </a:xfrm>
        </p:grpSpPr>
        <p:sp>
          <p:nvSpPr>
            <p:cNvPr name="Freeform 7" id="7"/>
            <p:cNvSpPr/>
            <p:nvPr/>
          </p:nvSpPr>
          <p:spPr>
            <a:xfrm flipH="false" flipV="false" rot="0">
              <a:off x="0" y="0"/>
              <a:ext cx="3304277" cy="506310"/>
            </a:xfrm>
            <a:custGeom>
              <a:avLst/>
              <a:gdLst/>
              <a:ahLst/>
              <a:cxnLst/>
              <a:rect r="r" b="b" t="t" l="l"/>
              <a:pathLst>
                <a:path h="506310" w="3304277">
                  <a:moveTo>
                    <a:pt x="0" y="0"/>
                  </a:moveTo>
                  <a:lnTo>
                    <a:pt x="3304277" y="0"/>
                  </a:lnTo>
                  <a:lnTo>
                    <a:pt x="3304277" y="506310"/>
                  </a:lnTo>
                  <a:lnTo>
                    <a:pt x="0" y="506310"/>
                  </a:lnTo>
                  <a:close/>
                </a:path>
              </a:pathLst>
            </a:custGeom>
            <a:solidFill>
              <a:srgbClr val="303030"/>
            </a:solidFill>
          </p:spPr>
        </p:sp>
        <p:sp>
          <p:nvSpPr>
            <p:cNvPr name="TextBox 8" id="8"/>
            <p:cNvSpPr txBox="true"/>
            <p:nvPr/>
          </p:nvSpPr>
          <p:spPr>
            <a:xfrm>
              <a:off x="0" y="-76200"/>
              <a:ext cx="3304277" cy="582510"/>
            </a:xfrm>
            <a:prstGeom prst="rect">
              <a:avLst/>
            </a:prstGeom>
          </p:spPr>
          <p:txBody>
            <a:bodyPr anchor="ctr" rtlCol="false" tIns="50800" lIns="50800" bIns="50800" rIns="50800"/>
            <a:lstStyle/>
            <a:p>
              <a:pPr algn="ctr">
                <a:lnSpc>
                  <a:spcPts val="3074"/>
                </a:lnSpc>
              </a:pPr>
            </a:p>
          </p:txBody>
        </p:sp>
      </p:grpSp>
      <p:sp>
        <p:nvSpPr>
          <p:cNvPr name="Freeform 9" id="9"/>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0" id="10"/>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11" id="11"/>
          <p:cNvSpPr txBox="true"/>
          <p:nvPr/>
        </p:nvSpPr>
        <p:spPr>
          <a:xfrm rot="0">
            <a:off x="2289875" y="5385030"/>
            <a:ext cx="11941064"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does purchasing sex connect someone to the commercial sex trade?</a:t>
            </a:r>
          </a:p>
        </p:txBody>
      </p:sp>
      <p:sp>
        <p:nvSpPr>
          <p:cNvPr name="TextBox 12" id="12"/>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12</a:t>
            </a:r>
          </a:p>
        </p:txBody>
      </p:sp>
      <p:sp>
        <p:nvSpPr>
          <p:cNvPr name="TextBox 13" id="13"/>
          <p:cNvSpPr txBox="true"/>
          <p:nvPr/>
        </p:nvSpPr>
        <p:spPr>
          <a:xfrm rot="0">
            <a:off x="14449702" y="7843150"/>
            <a:ext cx="1745231" cy="989774"/>
          </a:xfrm>
          <a:prstGeom prst="rect">
            <a:avLst/>
          </a:prstGeom>
        </p:spPr>
        <p:txBody>
          <a:bodyPr anchor="t" rtlCol="false" tIns="0" lIns="0" bIns="0" rIns="0">
            <a:spAutoFit/>
          </a:bodyPr>
          <a:lstStyle/>
          <a:p>
            <a:pPr algn="ctr">
              <a:lnSpc>
                <a:spcPts val="4515"/>
              </a:lnSpc>
            </a:pPr>
            <a:r>
              <a:rPr lang="en-US" sz="4341" b="true">
                <a:solidFill>
                  <a:srgbClr val="A76D11"/>
                </a:solidFill>
                <a:latin typeface="Cooperative Bold"/>
                <a:ea typeface="Cooperative Bold"/>
                <a:cs typeface="Cooperative Bold"/>
                <a:sym typeface="Cooperative Bold"/>
              </a:rPr>
              <a:t>HIDDEN</a:t>
            </a:r>
          </a:p>
          <a:p>
            <a:pPr algn="ctr">
              <a:lnSpc>
                <a:spcPts val="2666"/>
              </a:lnSpc>
            </a:pPr>
            <a:r>
              <a:rPr lang="en-US" b="true" sz="3463">
                <a:solidFill>
                  <a:srgbClr val="A76D11"/>
                </a:solidFill>
                <a:latin typeface="Poppins Medium 1 Bold"/>
                <a:ea typeface="Poppins Medium 1 Bold"/>
                <a:cs typeface="Poppins Medium 1 Bold"/>
                <a:sym typeface="Poppins Medium 1 Bold"/>
              </a:rPr>
              <a:t>BUYERS</a:t>
            </a:r>
          </a:p>
        </p:txBody>
      </p:sp>
      <p:sp>
        <p:nvSpPr>
          <p:cNvPr name="TextBox 14" id="14"/>
          <p:cNvSpPr txBox="true"/>
          <p:nvPr/>
        </p:nvSpPr>
        <p:spPr>
          <a:xfrm rot="0">
            <a:off x="1131441" y="1109322"/>
            <a:ext cx="10103162"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CAUSE &amp; EFFECT</a:t>
            </a:r>
          </a:p>
        </p:txBody>
      </p:sp>
      <p:sp>
        <p:nvSpPr>
          <p:cNvPr name="TextBox 15" id="15"/>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name="Group 16" id="16"/>
          <p:cNvGrpSpPr/>
          <p:nvPr/>
        </p:nvGrpSpPr>
        <p:grpSpPr>
          <a:xfrm rot="0">
            <a:off x="11966227" y="1028700"/>
            <a:ext cx="4784573" cy="3521868"/>
            <a:chOff x="0" y="0"/>
            <a:chExt cx="1201161" cy="884160"/>
          </a:xfrm>
        </p:grpSpPr>
        <p:sp>
          <p:nvSpPr>
            <p:cNvPr name="Freeform 17" id="17"/>
            <p:cNvSpPr/>
            <p:nvPr/>
          </p:nvSpPr>
          <p:spPr>
            <a:xfrm flipH="false" flipV="false" rot="0">
              <a:off x="0" y="0"/>
              <a:ext cx="1201161" cy="884160"/>
            </a:xfrm>
            <a:custGeom>
              <a:avLst/>
              <a:gdLst/>
              <a:ahLst/>
              <a:cxnLst/>
              <a:rect r="r" b="b" t="t" l="l"/>
              <a:pathLst>
                <a:path h="884160" w="1201161">
                  <a:moveTo>
                    <a:pt x="0" y="0"/>
                  </a:moveTo>
                  <a:lnTo>
                    <a:pt x="1201161" y="0"/>
                  </a:lnTo>
                  <a:lnTo>
                    <a:pt x="1201161" y="884160"/>
                  </a:lnTo>
                  <a:lnTo>
                    <a:pt x="0" y="884160"/>
                  </a:lnTo>
                  <a:close/>
                </a:path>
              </a:pathLst>
            </a:custGeom>
            <a:solidFill>
              <a:srgbClr val="FFFFFF"/>
            </a:solidFill>
          </p:spPr>
        </p:sp>
        <p:sp>
          <p:nvSpPr>
            <p:cNvPr name="TextBox 18" id="18"/>
            <p:cNvSpPr txBox="true"/>
            <p:nvPr/>
          </p:nvSpPr>
          <p:spPr>
            <a:xfrm>
              <a:off x="0" y="-47625"/>
              <a:ext cx="1201161" cy="931785"/>
            </a:xfrm>
            <a:prstGeom prst="rect">
              <a:avLst/>
            </a:prstGeom>
          </p:spPr>
          <p:txBody>
            <a:bodyPr anchor="ctr" rtlCol="false" tIns="50800" lIns="50800" bIns="50800" rIns="50800"/>
            <a:lstStyle/>
            <a:p>
              <a:pPr algn="ctr">
                <a:lnSpc>
                  <a:spcPts val="2100"/>
                </a:lnSpc>
              </a:pPr>
            </a:p>
          </p:txBody>
        </p:sp>
      </p:grpSp>
      <p:sp>
        <p:nvSpPr>
          <p:cNvPr name="Freeform 19" id="19"/>
          <p:cNvSpPr/>
          <p:nvPr/>
        </p:nvSpPr>
        <p:spPr>
          <a:xfrm flipH="false" flipV="false" rot="0">
            <a:off x="12101247" y="1202466"/>
            <a:ext cx="4495318" cy="3149527"/>
          </a:xfrm>
          <a:custGeom>
            <a:avLst/>
            <a:gdLst/>
            <a:ahLst/>
            <a:cxnLst/>
            <a:rect r="r" b="b" t="t" l="l"/>
            <a:pathLst>
              <a:path h="3149527" w="4495318">
                <a:moveTo>
                  <a:pt x="0" y="0"/>
                </a:moveTo>
                <a:lnTo>
                  <a:pt x="4495318" y="0"/>
                </a:lnTo>
                <a:lnTo>
                  <a:pt x="4495318" y="3149527"/>
                </a:lnTo>
                <a:lnTo>
                  <a:pt x="0" y="3149527"/>
                </a:lnTo>
                <a:lnTo>
                  <a:pt x="0" y="0"/>
                </a:lnTo>
                <a:close/>
              </a:path>
            </a:pathLst>
          </a:custGeom>
          <a:blipFill>
            <a:blip r:embed="rId5"/>
            <a:stretch>
              <a:fillRect l="0" t="0" r="0" b="0"/>
            </a:stretch>
          </a:blipFill>
        </p:spPr>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4" id="4"/>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5" id="5"/>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6" id="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13</a:t>
            </a:r>
          </a:p>
        </p:txBody>
      </p:sp>
      <p:sp>
        <p:nvSpPr>
          <p:cNvPr name="TextBox 7" id="7"/>
          <p:cNvSpPr txBox="true"/>
          <p:nvPr/>
        </p:nvSpPr>
        <p:spPr>
          <a:xfrm rot="0">
            <a:off x="1899813" y="4708028"/>
            <a:ext cx="13654417" cy="730250"/>
          </a:xfrm>
          <a:prstGeom prst="rect">
            <a:avLst/>
          </a:prstGeom>
        </p:spPr>
        <p:txBody>
          <a:bodyPr anchor="t" rtlCol="false" tIns="0" lIns="0" bIns="0" rIns="0">
            <a:spAutoFit/>
          </a:bodyPr>
          <a:lstStyle/>
          <a:p>
            <a:pPr algn="l" marL="917576" indent="-458788" lvl="1">
              <a:lnSpc>
                <a:spcPts val="5950"/>
              </a:lnSpc>
              <a:buFont typeface="Arial"/>
              <a:buChar char="•"/>
            </a:pPr>
            <a:r>
              <a:rPr lang="en-US" b="true" sz="4250">
                <a:solidFill>
                  <a:srgbClr val="004F59"/>
                </a:solidFill>
                <a:latin typeface="Roboto Bold"/>
                <a:ea typeface="Roboto Bold"/>
                <a:cs typeface="Roboto Bold"/>
                <a:sym typeface="Roboto Bold"/>
              </a:rPr>
              <a:t>Buying sex helps fund and grow this illegal system.</a:t>
            </a:r>
          </a:p>
        </p:txBody>
      </p:sp>
      <p:sp>
        <p:nvSpPr>
          <p:cNvPr name="TextBox 8" id="8"/>
          <p:cNvSpPr txBox="true"/>
          <p:nvPr/>
        </p:nvSpPr>
        <p:spPr>
          <a:xfrm rot="0">
            <a:off x="14449702" y="7843150"/>
            <a:ext cx="1745231" cy="989774"/>
          </a:xfrm>
          <a:prstGeom prst="rect">
            <a:avLst/>
          </a:prstGeom>
        </p:spPr>
        <p:txBody>
          <a:bodyPr anchor="t" rtlCol="false" tIns="0" lIns="0" bIns="0" rIns="0">
            <a:spAutoFit/>
          </a:bodyPr>
          <a:lstStyle/>
          <a:p>
            <a:pPr algn="ctr">
              <a:lnSpc>
                <a:spcPts val="4515"/>
              </a:lnSpc>
            </a:pPr>
            <a:r>
              <a:rPr lang="en-US" sz="4341" b="true">
                <a:solidFill>
                  <a:srgbClr val="A76D11"/>
                </a:solidFill>
                <a:latin typeface="Cooperative Bold"/>
                <a:ea typeface="Cooperative Bold"/>
                <a:cs typeface="Cooperative Bold"/>
                <a:sym typeface="Cooperative Bold"/>
              </a:rPr>
              <a:t>HIDDEN</a:t>
            </a:r>
          </a:p>
          <a:p>
            <a:pPr algn="ctr">
              <a:lnSpc>
                <a:spcPts val="2666"/>
              </a:lnSpc>
            </a:pPr>
            <a:r>
              <a:rPr lang="en-US" b="true" sz="3463">
                <a:solidFill>
                  <a:srgbClr val="A76D11"/>
                </a:solidFill>
                <a:latin typeface="Poppins Medium 1 Bold"/>
                <a:ea typeface="Poppins Medium 1 Bold"/>
                <a:cs typeface="Poppins Medium 1 Bold"/>
                <a:sym typeface="Poppins Medium 1 Bold"/>
              </a:rPr>
              <a:t>BUYERS</a:t>
            </a:r>
          </a:p>
        </p:txBody>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name="Group 10" id="10"/>
          <p:cNvGrpSpPr/>
          <p:nvPr/>
        </p:nvGrpSpPr>
        <p:grpSpPr>
          <a:xfrm rot="0">
            <a:off x="1899813" y="3347630"/>
            <a:ext cx="10377855" cy="904943"/>
            <a:chOff x="0" y="0"/>
            <a:chExt cx="2733262" cy="238339"/>
          </a:xfrm>
        </p:grpSpPr>
        <p:sp>
          <p:nvSpPr>
            <p:cNvPr name="Freeform 11" id="11"/>
            <p:cNvSpPr/>
            <p:nvPr/>
          </p:nvSpPr>
          <p:spPr>
            <a:xfrm flipH="false" flipV="false" rot="0">
              <a:off x="0" y="0"/>
              <a:ext cx="2733262" cy="238339"/>
            </a:xfrm>
            <a:custGeom>
              <a:avLst/>
              <a:gdLst/>
              <a:ahLst/>
              <a:cxnLst/>
              <a:rect r="r" b="b" t="t" l="l"/>
              <a:pathLst>
                <a:path h="238339" w="2733262">
                  <a:moveTo>
                    <a:pt x="0" y="0"/>
                  </a:moveTo>
                  <a:lnTo>
                    <a:pt x="2733262" y="0"/>
                  </a:lnTo>
                  <a:lnTo>
                    <a:pt x="2733262" y="238339"/>
                  </a:lnTo>
                  <a:lnTo>
                    <a:pt x="0" y="238339"/>
                  </a:lnTo>
                  <a:close/>
                </a:path>
              </a:pathLst>
            </a:custGeom>
            <a:solidFill>
              <a:srgbClr val="303030"/>
            </a:solidFill>
          </p:spPr>
        </p:sp>
        <p:sp>
          <p:nvSpPr>
            <p:cNvPr name="TextBox 12" id="12"/>
            <p:cNvSpPr txBox="true"/>
            <p:nvPr/>
          </p:nvSpPr>
          <p:spPr>
            <a:xfrm>
              <a:off x="0" y="-76200"/>
              <a:ext cx="2733262" cy="314539"/>
            </a:xfrm>
            <a:prstGeom prst="rect">
              <a:avLst/>
            </a:prstGeom>
          </p:spPr>
          <p:txBody>
            <a:bodyPr anchor="ctr" rtlCol="false" tIns="50800" lIns="50800" bIns="50800" rIns="50800"/>
            <a:lstStyle/>
            <a:p>
              <a:pPr algn="ctr">
                <a:lnSpc>
                  <a:spcPts val="3074"/>
                </a:lnSpc>
              </a:pPr>
            </a:p>
          </p:txBody>
        </p:sp>
      </p:grpSp>
      <p:sp>
        <p:nvSpPr>
          <p:cNvPr name="TextBox 13" id="13"/>
          <p:cNvSpPr txBox="true"/>
          <p:nvPr/>
        </p:nvSpPr>
        <p:spPr>
          <a:xfrm rot="0">
            <a:off x="2278762" y="3366704"/>
            <a:ext cx="11752145" cy="771526"/>
          </a:xfrm>
          <a:prstGeom prst="rect">
            <a:avLst/>
          </a:prstGeom>
        </p:spPr>
        <p:txBody>
          <a:bodyPr anchor="t" rtlCol="false" tIns="0" lIns="0" bIns="0" rIns="0">
            <a:spAutoFit/>
          </a:bodyPr>
          <a:lstStyle/>
          <a:p>
            <a:pPr algn="l">
              <a:lnSpc>
                <a:spcPts val="6299"/>
              </a:lnSpc>
            </a:pPr>
            <a:r>
              <a:rPr lang="en-US" b="true" sz="4499">
                <a:solidFill>
                  <a:srgbClr val="7ED957"/>
                </a:solidFill>
                <a:latin typeface="Roboto Bold"/>
                <a:ea typeface="Roboto Bold"/>
                <a:cs typeface="Roboto Bold"/>
                <a:sym typeface="Roboto Bold"/>
              </a:rPr>
              <a:t>Buyers of the Commercial Sex Trade</a:t>
            </a:r>
          </a:p>
        </p:txBody>
      </p:sp>
      <p:sp>
        <p:nvSpPr>
          <p:cNvPr name="TextBox 14" id="14"/>
          <p:cNvSpPr txBox="true"/>
          <p:nvPr/>
        </p:nvSpPr>
        <p:spPr>
          <a:xfrm rot="0">
            <a:off x="1131441" y="1109322"/>
            <a:ext cx="10103162"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CAUSE &amp; EFFECT</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4" id="4"/>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5" id="5"/>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6" id="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14</a:t>
            </a:r>
          </a:p>
        </p:txBody>
      </p:sp>
      <p:sp>
        <p:nvSpPr>
          <p:cNvPr name="TextBox 7" id="7"/>
          <p:cNvSpPr txBox="true"/>
          <p:nvPr/>
        </p:nvSpPr>
        <p:spPr>
          <a:xfrm rot="0">
            <a:off x="14449702" y="7843150"/>
            <a:ext cx="1745231" cy="989774"/>
          </a:xfrm>
          <a:prstGeom prst="rect">
            <a:avLst/>
          </a:prstGeom>
        </p:spPr>
        <p:txBody>
          <a:bodyPr anchor="t" rtlCol="false" tIns="0" lIns="0" bIns="0" rIns="0">
            <a:spAutoFit/>
          </a:bodyPr>
          <a:lstStyle/>
          <a:p>
            <a:pPr algn="ctr">
              <a:lnSpc>
                <a:spcPts val="4515"/>
              </a:lnSpc>
            </a:pPr>
            <a:r>
              <a:rPr lang="en-US" sz="4341" b="true">
                <a:solidFill>
                  <a:srgbClr val="A76D11"/>
                </a:solidFill>
                <a:latin typeface="Cooperative Bold"/>
                <a:ea typeface="Cooperative Bold"/>
                <a:cs typeface="Cooperative Bold"/>
                <a:sym typeface="Cooperative Bold"/>
              </a:rPr>
              <a:t>HIDDEN</a:t>
            </a:r>
          </a:p>
          <a:p>
            <a:pPr algn="ctr">
              <a:lnSpc>
                <a:spcPts val="2666"/>
              </a:lnSpc>
            </a:pPr>
            <a:r>
              <a:rPr lang="en-US" b="true" sz="3463">
                <a:solidFill>
                  <a:srgbClr val="A76D11"/>
                </a:solidFill>
                <a:latin typeface="Poppins Medium 1 Bold"/>
                <a:ea typeface="Poppins Medium 1 Bold"/>
                <a:cs typeface="Poppins Medium 1 Bold"/>
                <a:sym typeface="Poppins Medium 1 Bold"/>
              </a:rPr>
              <a:t>BUYERS</a:t>
            </a:r>
          </a:p>
        </p:txBody>
      </p:sp>
      <p:sp>
        <p:nvSpPr>
          <p:cNvPr name="TextBox 8" id="8"/>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name="Group 9" id="9"/>
          <p:cNvGrpSpPr/>
          <p:nvPr/>
        </p:nvGrpSpPr>
        <p:grpSpPr>
          <a:xfrm rot="0">
            <a:off x="1899813" y="3347630"/>
            <a:ext cx="10377855" cy="904943"/>
            <a:chOff x="0" y="0"/>
            <a:chExt cx="2733262" cy="238339"/>
          </a:xfrm>
        </p:grpSpPr>
        <p:sp>
          <p:nvSpPr>
            <p:cNvPr name="Freeform 10" id="10"/>
            <p:cNvSpPr/>
            <p:nvPr/>
          </p:nvSpPr>
          <p:spPr>
            <a:xfrm flipH="false" flipV="false" rot="0">
              <a:off x="0" y="0"/>
              <a:ext cx="2733262" cy="238339"/>
            </a:xfrm>
            <a:custGeom>
              <a:avLst/>
              <a:gdLst/>
              <a:ahLst/>
              <a:cxnLst/>
              <a:rect r="r" b="b" t="t" l="l"/>
              <a:pathLst>
                <a:path h="238339" w="2733262">
                  <a:moveTo>
                    <a:pt x="0" y="0"/>
                  </a:moveTo>
                  <a:lnTo>
                    <a:pt x="2733262" y="0"/>
                  </a:lnTo>
                  <a:lnTo>
                    <a:pt x="2733262" y="238339"/>
                  </a:lnTo>
                  <a:lnTo>
                    <a:pt x="0" y="238339"/>
                  </a:lnTo>
                  <a:close/>
                </a:path>
              </a:pathLst>
            </a:custGeom>
            <a:solidFill>
              <a:srgbClr val="303030"/>
            </a:solidFill>
          </p:spPr>
        </p:sp>
        <p:sp>
          <p:nvSpPr>
            <p:cNvPr name="TextBox 11" id="11"/>
            <p:cNvSpPr txBox="true"/>
            <p:nvPr/>
          </p:nvSpPr>
          <p:spPr>
            <a:xfrm>
              <a:off x="0" y="-76200"/>
              <a:ext cx="2733262" cy="314539"/>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1131441" y="1109322"/>
            <a:ext cx="10103162"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CAUSE &amp; EFFECT</a:t>
            </a:r>
          </a:p>
        </p:txBody>
      </p:sp>
      <p:sp>
        <p:nvSpPr>
          <p:cNvPr name="TextBox 13" id="13"/>
          <p:cNvSpPr txBox="true"/>
          <p:nvPr/>
        </p:nvSpPr>
        <p:spPr>
          <a:xfrm rot="0">
            <a:off x="2278762" y="3366704"/>
            <a:ext cx="11752145" cy="771526"/>
          </a:xfrm>
          <a:prstGeom prst="rect">
            <a:avLst/>
          </a:prstGeom>
        </p:spPr>
        <p:txBody>
          <a:bodyPr anchor="t" rtlCol="false" tIns="0" lIns="0" bIns="0" rIns="0">
            <a:spAutoFit/>
          </a:bodyPr>
          <a:lstStyle/>
          <a:p>
            <a:pPr algn="l">
              <a:lnSpc>
                <a:spcPts val="6299"/>
              </a:lnSpc>
            </a:pPr>
            <a:r>
              <a:rPr lang="en-US" b="true" sz="4499">
                <a:solidFill>
                  <a:srgbClr val="7ED957"/>
                </a:solidFill>
                <a:latin typeface="Roboto Bold"/>
                <a:ea typeface="Roboto Bold"/>
                <a:cs typeface="Roboto Bold"/>
                <a:sym typeface="Roboto Bold"/>
              </a:rPr>
              <a:t>Buyers of the Commercial Sex Trade</a:t>
            </a:r>
          </a:p>
        </p:txBody>
      </p:sp>
      <p:sp>
        <p:nvSpPr>
          <p:cNvPr name="TextBox 14" id="14"/>
          <p:cNvSpPr txBox="true"/>
          <p:nvPr/>
        </p:nvSpPr>
        <p:spPr>
          <a:xfrm rot="0">
            <a:off x="1899813" y="4708028"/>
            <a:ext cx="13654417" cy="1482725"/>
          </a:xfrm>
          <a:prstGeom prst="rect">
            <a:avLst/>
          </a:prstGeom>
        </p:spPr>
        <p:txBody>
          <a:bodyPr anchor="t" rtlCol="false" tIns="0" lIns="0" bIns="0" rIns="0">
            <a:spAutoFit/>
          </a:bodyPr>
          <a:lstStyle/>
          <a:p>
            <a:pPr algn="l" marL="917576" indent="-458788" lvl="1">
              <a:lnSpc>
                <a:spcPts val="5950"/>
              </a:lnSpc>
              <a:buFont typeface="Arial"/>
              <a:buChar char="•"/>
            </a:pPr>
            <a:r>
              <a:rPr lang="en-US" b="true" sz="4250">
                <a:solidFill>
                  <a:srgbClr val="FFFFFF"/>
                </a:solidFill>
                <a:latin typeface="Roboto Bold"/>
                <a:ea typeface="Roboto Bold"/>
                <a:cs typeface="Roboto Bold"/>
                <a:sym typeface="Roboto Bold"/>
              </a:rPr>
              <a:t>Buying sex helps fund and grow this illegal system.</a:t>
            </a:r>
          </a:p>
          <a:p>
            <a:pPr algn="l" marL="917576" indent="-458788" lvl="1">
              <a:lnSpc>
                <a:spcPts val="5950"/>
              </a:lnSpc>
              <a:buFont typeface="Arial"/>
              <a:buChar char="•"/>
            </a:pPr>
            <a:r>
              <a:rPr lang="en-US" b="true" sz="4250">
                <a:solidFill>
                  <a:srgbClr val="004F59"/>
                </a:solidFill>
                <a:latin typeface="Roboto Bold"/>
                <a:ea typeface="Roboto Bold"/>
                <a:cs typeface="Roboto Bold"/>
                <a:sym typeface="Roboto Bold"/>
              </a:rPr>
              <a:t>Sex buyers create “demand” that leads to harm.</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4" id="4"/>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5" id="5"/>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6" id="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15</a:t>
            </a:r>
          </a:p>
        </p:txBody>
      </p:sp>
      <p:sp>
        <p:nvSpPr>
          <p:cNvPr name="TextBox 7" id="7"/>
          <p:cNvSpPr txBox="true"/>
          <p:nvPr/>
        </p:nvSpPr>
        <p:spPr>
          <a:xfrm rot="0">
            <a:off x="14449702" y="7843150"/>
            <a:ext cx="1745231" cy="989774"/>
          </a:xfrm>
          <a:prstGeom prst="rect">
            <a:avLst/>
          </a:prstGeom>
        </p:spPr>
        <p:txBody>
          <a:bodyPr anchor="t" rtlCol="false" tIns="0" lIns="0" bIns="0" rIns="0">
            <a:spAutoFit/>
          </a:bodyPr>
          <a:lstStyle/>
          <a:p>
            <a:pPr algn="ctr">
              <a:lnSpc>
                <a:spcPts val="4515"/>
              </a:lnSpc>
            </a:pPr>
            <a:r>
              <a:rPr lang="en-US" sz="4341" b="true">
                <a:solidFill>
                  <a:srgbClr val="A76D11"/>
                </a:solidFill>
                <a:latin typeface="Cooperative Bold"/>
                <a:ea typeface="Cooperative Bold"/>
                <a:cs typeface="Cooperative Bold"/>
                <a:sym typeface="Cooperative Bold"/>
              </a:rPr>
              <a:t>HIDDEN</a:t>
            </a:r>
          </a:p>
          <a:p>
            <a:pPr algn="ctr">
              <a:lnSpc>
                <a:spcPts val="2666"/>
              </a:lnSpc>
            </a:pPr>
            <a:r>
              <a:rPr lang="en-US" b="true" sz="3463">
                <a:solidFill>
                  <a:srgbClr val="A76D11"/>
                </a:solidFill>
                <a:latin typeface="Poppins Medium 1 Bold"/>
                <a:ea typeface="Poppins Medium 1 Bold"/>
                <a:cs typeface="Poppins Medium 1 Bold"/>
                <a:sym typeface="Poppins Medium 1 Bold"/>
              </a:rPr>
              <a:t>BUYERS</a:t>
            </a:r>
          </a:p>
        </p:txBody>
      </p:sp>
      <p:sp>
        <p:nvSpPr>
          <p:cNvPr name="TextBox 8" id="8"/>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name="Group 9" id="9"/>
          <p:cNvGrpSpPr/>
          <p:nvPr/>
        </p:nvGrpSpPr>
        <p:grpSpPr>
          <a:xfrm rot="0">
            <a:off x="1899813" y="3347630"/>
            <a:ext cx="10377855" cy="904943"/>
            <a:chOff x="0" y="0"/>
            <a:chExt cx="2733262" cy="238339"/>
          </a:xfrm>
        </p:grpSpPr>
        <p:sp>
          <p:nvSpPr>
            <p:cNvPr name="Freeform 10" id="10"/>
            <p:cNvSpPr/>
            <p:nvPr/>
          </p:nvSpPr>
          <p:spPr>
            <a:xfrm flipH="false" flipV="false" rot="0">
              <a:off x="0" y="0"/>
              <a:ext cx="2733262" cy="238339"/>
            </a:xfrm>
            <a:custGeom>
              <a:avLst/>
              <a:gdLst/>
              <a:ahLst/>
              <a:cxnLst/>
              <a:rect r="r" b="b" t="t" l="l"/>
              <a:pathLst>
                <a:path h="238339" w="2733262">
                  <a:moveTo>
                    <a:pt x="0" y="0"/>
                  </a:moveTo>
                  <a:lnTo>
                    <a:pt x="2733262" y="0"/>
                  </a:lnTo>
                  <a:lnTo>
                    <a:pt x="2733262" y="238339"/>
                  </a:lnTo>
                  <a:lnTo>
                    <a:pt x="0" y="238339"/>
                  </a:lnTo>
                  <a:close/>
                </a:path>
              </a:pathLst>
            </a:custGeom>
            <a:solidFill>
              <a:srgbClr val="303030"/>
            </a:solidFill>
          </p:spPr>
        </p:sp>
        <p:sp>
          <p:nvSpPr>
            <p:cNvPr name="TextBox 11" id="11"/>
            <p:cNvSpPr txBox="true"/>
            <p:nvPr/>
          </p:nvSpPr>
          <p:spPr>
            <a:xfrm>
              <a:off x="0" y="-76200"/>
              <a:ext cx="2733262" cy="314539"/>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1131441" y="1109322"/>
            <a:ext cx="10103162"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CAUSE &amp; EFFECT</a:t>
            </a:r>
          </a:p>
        </p:txBody>
      </p:sp>
      <p:sp>
        <p:nvSpPr>
          <p:cNvPr name="TextBox 13" id="13"/>
          <p:cNvSpPr txBox="true"/>
          <p:nvPr/>
        </p:nvSpPr>
        <p:spPr>
          <a:xfrm rot="0">
            <a:off x="2278762" y="3366704"/>
            <a:ext cx="11752145" cy="771526"/>
          </a:xfrm>
          <a:prstGeom prst="rect">
            <a:avLst/>
          </a:prstGeom>
        </p:spPr>
        <p:txBody>
          <a:bodyPr anchor="t" rtlCol="false" tIns="0" lIns="0" bIns="0" rIns="0">
            <a:spAutoFit/>
          </a:bodyPr>
          <a:lstStyle/>
          <a:p>
            <a:pPr algn="l">
              <a:lnSpc>
                <a:spcPts val="6299"/>
              </a:lnSpc>
            </a:pPr>
            <a:r>
              <a:rPr lang="en-US" b="true" sz="4499">
                <a:solidFill>
                  <a:srgbClr val="7ED957"/>
                </a:solidFill>
                <a:latin typeface="Roboto Bold"/>
                <a:ea typeface="Roboto Bold"/>
                <a:cs typeface="Roboto Bold"/>
                <a:sym typeface="Roboto Bold"/>
              </a:rPr>
              <a:t>Buyers of the Commercial Sex Trade</a:t>
            </a:r>
          </a:p>
        </p:txBody>
      </p:sp>
      <p:sp>
        <p:nvSpPr>
          <p:cNvPr name="TextBox 14" id="14"/>
          <p:cNvSpPr txBox="true"/>
          <p:nvPr/>
        </p:nvSpPr>
        <p:spPr>
          <a:xfrm rot="0">
            <a:off x="1899813" y="4708028"/>
            <a:ext cx="13654417" cy="2906712"/>
          </a:xfrm>
          <a:prstGeom prst="rect">
            <a:avLst/>
          </a:prstGeom>
        </p:spPr>
        <p:txBody>
          <a:bodyPr anchor="t" rtlCol="false" tIns="0" lIns="0" bIns="0" rIns="0">
            <a:spAutoFit/>
          </a:bodyPr>
          <a:lstStyle/>
          <a:p>
            <a:pPr algn="l" marL="917576" indent="-458788" lvl="1">
              <a:lnSpc>
                <a:spcPts val="5950"/>
              </a:lnSpc>
              <a:buFont typeface="Arial"/>
              <a:buChar char="•"/>
            </a:pPr>
            <a:r>
              <a:rPr lang="en-US" b="true" sz="4250">
                <a:solidFill>
                  <a:srgbClr val="FFFFFF"/>
                </a:solidFill>
                <a:latin typeface="Roboto Bold"/>
                <a:ea typeface="Roboto Bold"/>
                <a:cs typeface="Roboto Bold"/>
                <a:sym typeface="Roboto Bold"/>
              </a:rPr>
              <a:t>Buying sex helps fund and grow this illegal system.</a:t>
            </a:r>
          </a:p>
          <a:p>
            <a:pPr algn="l" marL="917576" indent="-458788" lvl="1">
              <a:lnSpc>
                <a:spcPts val="5950"/>
              </a:lnSpc>
              <a:buFont typeface="Arial"/>
              <a:buChar char="•"/>
            </a:pPr>
            <a:r>
              <a:rPr lang="en-US" b="true" sz="4250">
                <a:solidFill>
                  <a:srgbClr val="FFFFFF"/>
                </a:solidFill>
                <a:latin typeface="Roboto Bold"/>
                <a:ea typeface="Roboto Bold"/>
                <a:cs typeface="Roboto Bold"/>
                <a:sym typeface="Roboto Bold"/>
              </a:rPr>
              <a:t>Sex buyers create “demand” that leads to harm.</a:t>
            </a:r>
          </a:p>
          <a:p>
            <a:pPr algn="l">
              <a:lnSpc>
                <a:spcPts val="1330"/>
              </a:lnSpc>
            </a:pPr>
          </a:p>
          <a:p>
            <a:pPr algn="l" marL="917576" indent="-458788" lvl="1">
              <a:lnSpc>
                <a:spcPts val="4675"/>
              </a:lnSpc>
              <a:buFont typeface="Arial"/>
              <a:buChar char="•"/>
            </a:pPr>
            <a:r>
              <a:rPr lang="en-US" b="true" sz="4250">
                <a:solidFill>
                  <a:srgbClr val="004F59"/>
                </a:solidFill>
                <a:latin typeface="Roboto Bold"/>
                <a:ea typeface="Roboto Bold"/>
                <a:cs typeface="Roboto Bold"/>
                <a:sym typeface="Roboto Bold"/>
              </a:rPr>
              <a:t>Traffickers respond by targeting and exploiting young and vulnerable people for profit. </a:t>
            </a:r>
          </a:p>
        </p:txBody>
      </p:sp>
    </p:spTree>
  </p:cSld>
  <p:clrMapOvr>
    <a:masterClrMapping/>
  </p:clrMapOvr>
</p:sld>
</file>

<file path=ppt/slides/slide1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16</a:t>
            </a:r>
          </a:p>
        </p:txBody>
      </p:sp>
      <p:sp>
        <p:nvSpPr>
          <p:cNvPr name="TextBox 5" id="5"/>
          <p:cNvSpPr txBox="true"/>
          <p:nvPr/>
        </p:nvSpPr>
        <p:spPr>
          <a:xfrm rot="0">
            <a:off x="1547388" y="4688755"/>
            <a:ext cx="16038306" cy="606425"/>
          </a:xfrm>
          <a:prstGeom prst="rect">
            <a:avLst/>
          </a:prstGeom>
        </p:spPr>
        <p:txBody>
          <a:bodyPr anchor="t" rtlCol="false" tIns="0" lIns="0" bIns="0" rIns="0">
            <a:spAutoFit/>
          </a:bodyPr>
          <a:lstStyle/>
          <a:p>
            <a:pPr algn="l" marL="917576" indent="-458788" lvl="1">
              <a:lnSpc>
                <a:spcPts val="4675"/>
              </a:lnSpc>
              <a:buFont typeface="Arial"/>
              <a:buChar char="•"/>
            </a:pPr>
            <a:r>
              <a:rPr lang="en-US" b="true" sz="4250">
                <a:solidFill>
                  <a:srgbClr val="004F59"/>
                </a:solidFill>
                <a:latin typeface="Roboto Bold"/>
                <a:ea typeface="Roboto Bold"/>
                <a:cs typeface="Roboto Bold"/>
                <a:sym typeface="Roboto Bold"/>
              </a:rPr>
              <a:t>Businesses sell products (supply) that people want (demand).</a:t>
            </a:r>
          </a:p>
        </p:txBody>
      </p:sp>
      <p:sp>
        <p:nvSpPr>
          <p:cNvPr name="TextBox 6" id="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name="Group 7" id="7"/>
          <p:cNvGrpSpPr/>
          <p:nvPr/>
        </p:nvGrpSpPr>
        <p:grpSpPr>
          <a:xfrm rot="0">
            <a:off x="1898695" y="3347630"/>
            <a:ext cx="6679665" cy="904943"/>
            <a:chOff x="0" y="0"/>
            <a:chExt cx="1759253" cy="238339"/>
          </a:xfrm>
        </p:grpSpPr>
        <p:sp>
          <p:nvSpPr>
            <p:cNvPr name="Freeform 8" id="8"/>
            <p:cNvSpPr/>
            <p:nvPr/>
          </p:nvSpPr>
          <p:spPr>
            <a:xfrm flipH="false" flipV="false" rot="0">
              <a:off x="0" y="0"/>
              <a:ext cx="1759253" cy="238339"/>
            </a:xfrm>
            <a:custGeom>
              <a:avLst/>
              <a:gdLst/>
              <a:ahLst/>
              <a:cxnLst/>
              <a:rect r="r" b="b" t="t" l="l"/>
              <a:pathLst>
                <a:path h="238339" w="1759253">
                  <a:moveTo>
                    <a:pt x="0" y="0"/>
                  </a:moveTo>
                  <a:lnTo>
                    <a:pt x="1759253" y="0"/>
                  </a:lnTo>
                  <a:lnTo>
                    <a:pt x="1759253" y="238339"/>
                  </a:lnTo>
                  <a:lnTo>
                    <a:pt x="0" y="238339"/>
                  </a:lnTo>
                  <a:close/>
                </a:path>
              </a:pathLst>
            </a:custGeom>
            <a:solidFill>
              <a:srgbClr val="303030"/>
            </a:solidFill>
          </p:spPr>
        </p:sp>
        <p:sp>
          <p:nvSpPr>
            <p:cNvPr name="TextBox 9" id="9"/>
            <p:cNvSpPr txBox="true"/>
            <p:nvPr/>
          </p:nvSpPr>
          <p:spPr>
            <a:xfrm>
              <a:off x="0" y="-76200"/>
              <a:ext cx="1759253" cy="314539"/>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2277644" y="3366704"/>
            <a:ext cx="8671015" cy="771526"/>
          </a:xfrm>
          <a:prstGeom prst="rect">
            <a:avLst/>
          </a:prstGeom>
        </p:spPr>
        <p:txBody>
          <a:bodyPr anchor="t" rtlCol="false" tIns="0" lIns="0" bIns="0" rIns="0">
            <a:spAutoFit/>
          </a:bodyPr>
          <a:lstStyle/>
          <a:p>
            <a:pPr algn="l">
              <a:lnSpc>
                <a:spcPts val="6299"/>
              </a:lnSpc>
            </a:pPr>
            <a:r>
              <a:rPr lang="en-US" b="true" sz="4499">
                <a:solidFill>
                  <a:srgbClr val="F2C75C"/>
                </a:solidFill>
                <a:latin typeface="Roboto Bold"/>
                <a:ea typeface="Roboto Bold"/>
                <a:cs typeface="Roboto Bold"/>
                <a:sym typeface="Roboto Bold"/>
              </a:rPr>
              <a:t>How “Demand” Works</a:t>
            </a:r>
          </a:p>
        </p:txBody>
      </p:sp>
      <p:sp>
        <p:nvSpPr>
          <p:cNvPr name="TextBox 11" id="11"/>
          <p:cNvSpPr txBox="true"/>
          <p:nvPr/>
        </p:nvSpPr>
        <p:spPr>
          <a:xfrm rot="0">
            <a:off x="1131441" y="1109322"/>
            <a:ext cx="10103162"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CAUSE &amp; EFFECT</a:t>
            </a:r>
          </a:p>
        </p:txBody>
      </p:sp>
    </p:spTree>
  </p:cSld>
  <p:clrMapOvr>
    <a:masterClrMapping/>
  </p:clrMapOvr>
</p:sld>
</file>

<file path=ppt/slides/slide1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17</a:t>
            </a:r>
          </a:p>
        </p:txBody>
      </p:sp>
      <p:sp>
        <p:nvSpPr>
          <p:cNvPr name="TextBox 5" id="5"/>
          <p:cNvSpPr txBox="true"/>
          <p:nvPr/>
        </p:nvSpPr>
        <p:spPr>
          <a:xfrm rot="0">
            <a:off x="1547388" y="4688755"/>
            <a:ext cx="16038306" cy="1473200"/>
          </a:xfrm>
          <a:prstGeom prst="rect">
            <a:avLst/>
          </a:prstGeom>
        </p:spPr>
        <p:txBody>
          <a:bodyPr anchor="t" rtlCol="false" tIns="0" lIns="0" bIns="0" rIns="0">
            <a:spAutoFit/>
          </a:bodyPr>
          <a:lstStyle/>
          <a:p>
            <a:pPr algn="l" marL="917576" indent="-458788" lvl="1">
              <a:lnSpc>
                <a:spcPts val="4675"/>
              </a:lnSpc>
              <a:buFont typeface="Arial"/>
              <a:buChar char="•"/>
            </a:pPr>
            <a:r>
              <a:rPr lang="en-US" b="true" sz="4250">
                <a:solidFill>
                  <a:srgbClr val="FFFFFF"/>
                </a:solidFill>
                <a:latin typeface="Roboto Bold"/>
                <a:ea typeface="Roboto Bold"/>
                <a:cs typeface="Roboto Bold"/>
                <a:sym typeface="Roboto Bold"/>
              </a:rPr>
              <a:t>Businesses sell products (supply) that people want (demand).</a:t>
            </a:r>
          </a:p>
          <a:p>
            <a:pPr algn="l">
              <a:lnSpc>
                <a:spcPts val="2199"/>
              </a:lnSpc>
            </a:pPr>
          </a:p>
          <a:p>
            <a:pPr algn="l" marL="917576" indent="-458788" lvl="1">
              <a:lnSpc>
                <a:spcPts val="4675"/>
              </a:lnSpc>
              <a:buFont typeface="Arial"/>
              <a:buChar char="•"/>
            </a:pPr>
            <a:r>
              <a:rPr lang="en-US" b="true" sz="4250">
                <a:solidFill>
                  <a:srgbClr val="004F59"/>
                </a:solidFill>
                <a:latin typeface="Roboto Bold"/>
                <a:ea typeface="Roboto Bold"/>
                <a:cs typeface="Roboto Bold"/>
                <a:sym typeface="Roboto Bold"/>
              </a:rPr>
              <a:t>The greater the demand, the more others try to supply it.</a:t>
            </a:r>
          </a:p>
        </p:txBody>
      </p:sp>
      <p:sp>
        <p:nvSpPr>
          <p:cNvPr name="TextBox 6" id="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name="Group 7" id="7"/>
          <p:cNvGrpSpPr/>
          <p:nvPr/>
        </p:nvGrpSpPr>
        <p:grpSpPr>
          <a:xfrm rot="0">
            <a:off x="1898695" y="3347630"/>
            <a:ext cx="6679665" cy="904943"/>
            <a:chOff x="0" y="0"/>
            <a:chExt cx="1759253" cy="238339"/>
          </a:xfrm>
        </p:grpSpPr>
        <p:sp>
          <p:nvSpPr>
            <p:cNvPr name="Freeform 8" id="8"/>
            <p:cNvSpPr/>
            <p:nvPr/>
          </p:nvSpPr>
          <p:spPr>
            <a:xfrm flipH="false" flipV="false" rot="0">
              <a:off x="0" y="0"/>
              <a:ext cx="1759253" cy="238339"/>
            </a:xfrm>
            <a:custGeom>
              <a:avLst/>
              <a:gdLst/>
              <a:ahLst/>
              <a:cxnLst/>
              <a:rect r="r" b="b" t="t" l="l"/>
              <a:pathLst>
                <a:path h="238339" w="1759253">
                  <a:moveTo>
                    <a:pt x="0" y="0"/>
                  </a:moveTo>
                  <a:lnTo>
                    <a:pt x="1759253" y="0"/>
                  </a:lnTo>
                  <a:lnTo>
                    <a:pt x="1759253" y="238339"/>
                  </a:lnTo>
                  <a:lnTo>
                    <a:pt x="0" y="238339"/>
                  </a:lnTo>
                  <a:close/>
                </a:path>
              </a:pathLst>
            </a:custGeom>
            <a:solidFill>
              <a:srgbClr val="303030"/>
            </a:solidFill>
          </p:spPr>
        </p:sp>
        <p:sp>
          <p:nvSpPr>
            <p:cNvPr name="TextBox 9" id="9"/>
            <p:cNvSpPr txBox="true"/>
            <p:nvPr/>
          </p:nvSpPr>
          <p:spPr>
            <a:xfrm>
              <a:off x="0" y="-76200"/>
              <a:ext cx="1759253" cy="314539"/>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2277644" y="3366704"/>
            <a:ext cx="8671015" cy="771526"/>
          </a:xfrm>
          <a:prstGeom prst="rect">
            <a:avLst/>
          </a:prstGeom>
        </p:spPr>
        <p:txBody>
          <a:bodyPr anchor="t" rtlCol="false" tIns="0" lIns="0" bIns="0" rIns="0">
            <a:spAutoFit/>
          </a:bodyPr>
          <a:lstStyle/>
          <a:p>
            <a:pPr algn="l">
              <a:lnSpc>
                <a:spcPts val="6299"/>
              </a:lnSpc>
            </a:pPr>
            <a:r>
              <a:rPr lang="en-US" b="true" sz="4499">
                <a:solidFill>
                  <a:srgbClr val="F2C75C"/>
                </a:solidFill>
                <a:latin typeface="Roboto Bold"/>
                <a:ea typeface="Roboto Bold"/>
                <a:cs typeface="Roboto Bold"/>
                <a:sym typeface="Roboto Bold"/>
              </a:rPr>
              <a:t>How “Demand” Works</a:t>
            </a:r>
          </a:p>
        </p:txBody>
      </p:sp>
      <p:sp>
        <p:nvSpPr>
          <p:cNvPr name="TextBox 11" id="11"/>
          <p:cNvSpPr txBox="true"/>
          <p:nvPr/>
        </p:nvSpPr>
        <p:spPr>
          <a:xfrm rot="0">
            <a:off x="1131441" y="1109322"/>
            <a:ext cx="10103162"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CAUSE &amp; EFFECT</a:t>
            </a:r>
          </a:p>
        </p:txBody>
      </p:sp>
    </p:spTree>
  </p:cSld>
  <p:clrMapOvr>
    <a:masterClrMapping/>
  </p:clrMapOvr>
</p:sld>
</file>

<file path=ppt/slides/slide1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18</a:t>
            </a:r>
          </a:p>
        </p:txBody>
      </p:sp>
      <p:sp>
        <p:nvSpPr>
          <p:cNvPr name="TextBox 5" id="5"/>
          <p:cNvSpPr txBox="true"/>
          <p:nvPr/>
        </p:nvSpPr>
        <p:spPr>
          <a:xfrm rot="0">
            <a:off x="1547388" y="4688755"/>
            <a:ext cx="16038306" cy="2982119"/>
          </a:xfrm>
          <a:prstGeom prst="rect">
            <a:avLst/>
          </a:prstGeom>
        </p:spPr>
        <p:txBody>
          <a:bodyPr anchor="t" rtlCol="false" tIns="0" lIns="0" bIns="0" rIns="0">
            <a:spAutoFit/>
          </a:bodyPr>
          <a:lstStyle/>
          <a:p>
            <a:pPr algn="l" marL="917576" indent="-458788" lvl="1">
              <a:lnSpc>
                <a:spcPts val="4675"/>
              </a:lnSpc>
              <a:buFont typeface="Arial"/>
              <a:buChar char="•"/>
            </a:pPr>
            <a:r>
              <a:rPr lang="en-US" b="true" sz="4250">
                <a:solidFill>
                  <a:srgbClr val="FFFFFF"/>
                </a:solidFill>
                <a:latin typeface="Roboto Bold"/>
                <a:ea typeface="Roboto Bold"/>
                <a:cs typeface="Roboto Bold"/>
                <a:sym typeface="Roboto Bold"/>
              </a:rPr>
              <a:t>Businesses sell products (supply) that people want (demand).</a:t>
            </a:r>
          </a:p>
          <a:p>
            <a:pPr algn="l">
              <a:lnSpc>
                <a:spcPts val="2199"/>
              </a:lnSpc>
            </a:pPr>
          </a:p>
          <a:p>
            <a:pPr algn="l" marL="917576" indent="-458788" lvl="1">
              <a:lnSpc>
                <a:spcPts val="4675"/>
              </a:lnSpc>
              <a:buFont typeface="Arial"/>
              <a:buChar char="•"/>
            </a:pPr>
            <a:r>
              <a:rPr lang="en-US" b="true" sz="4250">
                <a:solidFill>
                  <a:srgbClr val="FFFFFF"/>
                </a:solidFill>
                <a:latin typeface="Roboto Bold"/>
                <a:ea typeface="Roboto Bold"/>
                <a:cs typeface="Roboto Bold"/>
                <a:sym typeface="Roboto Bold"/>
              </a:rPr>
              <a:t>The greater the demand, the more others try to supply it.</a:t>
            </a:r>
          </a:p>
          <a:p>
            <a:pPr algn="l">
              <a:lnSpc>
                <a:spcPts val="2999"/>
              </a:lnSpc>
            </a:pPr>
          </a:p>
          <a:p>
            <a:pPr algn="l" marL="917576" indent="-458788" lvl="1">
              <a:lnSpc>
                <a:spcPts val="4462"/>
              </a:lnSpc>
              <a:buFont typeface="Arial"/>
              <a:buChar char="•"/>
            </a:pPr>
            <a:r>
              <a:rPr lang="en-US" b="true" sz="4250">
                <a:solidFill>
                  <a:srgbClr val="004F59"/>
                </a:solidFill>
                <a:latin typeface="Roboto Bold"/>
                <a:ea typeface="Roboto Bold"/>
                <a:cs typeface="Roboto Bold"/>
                <a:sym typeface="Roboto Bold"/>
              </a:rPr>
              <a:t>In the sex trade, buyers create the demand and traffickers supply </a:t>
            </a:r>
            <a:r>
              <a:rPr lang="en-US" b="true" sz="4250">
                <a:solidFill>
                  <a:srgbClr val="004F59"/>
                </a:solidFill>
                <a:latin typeface="Roboto Bold"/>
                <a:ea typeface="Roboto Bold"/>
                <a:cs typeface="Roboto Bold"/>
                <a:sym typeface="Roboto Bold"/>
              </a:rPr>
              <a:t>victims to make a profit. </a:t>
            </a:r>
          </a:p>
        </p:txBody>
      </p:sp>
      <p:sp>
        <p:nvSpPr>
          <p:cNvPr name="TextBox 6" id="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name="Group 7" id="7"/>
          <p:cNvGrpSpPr/>
          <p:nvPr/>
        </p:nvGrpSpPr>
        <p:grpSpPr>
          <a:xfrm rot="0">
            <a:off x="1898695" y="3347630"/>
            <a:ext cx="6679665" cy="904943"/>
            <a:chOff x="0" y="0"/>
            <a:chExt cx="1759253" cy="238339"/>
          </a:xfrm>
        </p:grpSpPr>
        <p:sp>
          <p:nvSpPr>
            <p:cNvPr name="Freeform 8" id="8"/>
            <p:cNvSpPr/>
            <p:nvPr/>
          </p:nvSpPr>
          <p:spPr>
            <a:xfrm flipH="false" flipV="false" rot="0">
              <a:off x="0" y="0"/>
              <a:ext cx="1759253" cy="238339"/>
            </a:xfrm>
            <a:custGeom>
              <a:avLst/>
              <a:gdLst/>
              <a:ahLst/>
              <a:cxnLst/>
              <a:rect r="r" b="b" t="t" l="l"/>
              <a:pathLst>
                <a:path h="238339" w="1759253">
                  <a:moveTo>
                    <a:pt x="0" y="0"/>
                  </a:moveTo>
                  <a:lnTo>
                    <a:pt x="1759253" y="0"/>
                  </a:lnTo>
                  <a:lnTo>
                    <a:pt x="1759253" y="238339"/>
                  </a:lnTo>
                  <a:lnTo>
                    <a:pt x="0" y="238339"/>
                  </a:lnTo>
                  <a:close/>
                </a:path>
              </a:pathLst>
            </a:custGeom>
            <a:solidFill>
              <a:srgbClr val="303030"/>
            </a:solidFill>
          </p:spPr>
        </p:sp>
        <p:sp>
          <p:nvSpPr>
            <p:cNvPr name="TextBox 9" id="9"/>
            <p:cNvSpPr txBox="true"/>
            <p:nvPr/>
          </p:nvSpPr>
          <p:spPr>
            <a:xfrm>
              <a:off x="0" y="-76200"/>
              <a:ext cx="1759253" cy="314539"/>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2277644" y="3366704"/>
            <a:ext cx="8671015" cy="771526"/>
          </a:xfrm>
          <a:prstGeom prst="rect">
            <a:avLst/>
          </a:prstGeom>
        </p:spPr>
        <p:txBody>
          <a:bodyPr anchor="t" rtlCol="false" tIns="0" lIns="0" bIns="0" rIns="0">
            <a:spAutoFit/>
          </a:bodyPr>
          <a:lstStyle/>
          <a:p>
            <a:pPr algn="l">
              <a:lnSpc>
                <a:spcPts val="6299"/>
              </a:lnSpc>
            </a:pPr>
            <a:r>
              <a:rPr lang="en-US" b="true" sz="4499">
                <a:solidFill>
                  <a:srgbClr val="F2C75C"/>
                </a:solidFill>
                <a:latin typeface="Roboto Bold"/>
                <a:ea typeface="Roboto Bold"/>
                <a:cs typeface="Roboto Bold"/>
                <a:sym typeface="Roboto Bold"/>
              </a:rPr>
              <a:t>How “Demand” Works</a:t>
            </a:r>
          </a:p>
        </p:txBody>
      </p:sp>
      <p:sp>
        <p:nvSpPr>
          <p:cNvPr name="TextBox 11" id="11"/>
          <p:cNvSpPr txBox="true"/>
          <p:nvPr/>
        </p:nvSpPr>
        <p:spPr>
          <a:xfrm rot="0">
            <a:off x="1131441" y="1109322"/>
            <a:ext cx="10103162"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CAUSE &amp; EFFECT</a:t>
            </a:r>
          </a:p>
        </p:txBody>
      </p:sp>
    </p:spTree>
  </p:cSld>
  <p:clrMapOvr>
    <a:masterClrMapping/>
  </p:clrMapOvr>
</p:sld>
</file>

<file path=ppt/slides/slide1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6" id="6"/>
          <p:cNvGrpSpPr/>
          <p:nvPr/>
        </p:nvGrpSpPr>
        <p:grpSpPr>
          <a:xfrm rot="0">
            <a:off x="2993116" y="4664482"/>
            <a:ext cx="12075433" cy="2071000"/>
            <a:chOff x="0" y="0"/>
            <a:chExt cx="3180361" cy="545449"/>
          </a:xfrm>
        </p:grpSpPr>
        <p:sp>
          <p:nvSpPr>
            <p:cNvPr name="Freeform 7" id="7"/>
            <p:cNvSpPr/>
            <p:nvPr/>
          </p:nvSpPr>
          <p:spPr>
            <a:xfrm flipH="false" flipV="false" rot="0">
              <a:off x="0" y="0"/>
              <a:ext cx="3180361" cy="545449"/>
            </a:xfrm>
            <a:custGeom>
              <a:avLst/>
              <a:gdLst/>
              <a:ahLst/>
              <a:cxnLst/>
              <a:rect r="r" b="b" t="t" l="l"/>
              <a:pathLst>
                <a:path h="545449" w="3180361">
                  <a:moveTo>
                    <a:pt x="0" y="0"/>
                  </a:moveTo>
                  <a:lnTo>
                    <a:pt x="3180361" y="0"/>
                  </a:lnTo>
                  <a:lnTo>
                    <a:pt x="3180361" y="545449"/>
                  </a:lnTo>
                  <a:lnTo>
                    <a:pt x="0" y="545449"/>
                  </a:lnTo>
                  <a:close/>
                </a:path>
              </a:pathLst>
            </a:custGeom>
            <a:solidFill>
              <a:srgbClr val="303030"/>
            </a:solidFill>
          </p:spPr>
        </p:sp>
        <p:sp>
          <p:nvSpPr>
            <p:cNvPr name="TextBox 8" id="8"/>
            <p:cNvSpPr txBox="true"/>
            <p:nvPr/>
          </p:nvSpPr>
          <p:spPr>
            <a:xfrm>
              <a:off x="0" y="-9525"/>
              <a:ext cx="3180361" cy="554974"/>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3670661" y="4872897"/>
            <a:ext cx="12160720"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Who is MOST likely to purchase sex in the United States?</a:t>
            </a:r>
          </a:p>
        </p:txBody>
      </p:sp>
      <p:sp>
        <p:nvSpPr>
          <p:cNvPr name="TextBox 10" id="10"/>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19</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2" id="12"/>
          <p:cNvSpPr txBox="true"/>
          <p:nvPr/>
        </p:nvSpPr>
        <p:spPr>
          <a:xfrm rot="0">
            <a:off x="1028700" y="904875"/>
            <a:ext cx="10325530" cy="1094741"/>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WHAT DO YOU THINK?</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2831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937932" y="1181991"/>
            <a:ext cx="16441210" cy="7923019"/>
            <a:chOff x="0" y="0"/>
            <a:chExt cx="4330195" cy="2086721"/>
          </a:xfrm>
        </p:grpSpPr>
        <p:sp>
          <p:nvSpPr>
            <p:cNvPr name="Freeform 5" id="5"/>
            <p:cNvSpPr/>
            <p:nvPr/>
          </p:nvSpPr>
          <p:spPr>
            <a:xfrm flipH="false" flipV="false" rot="0">
              <a:off x="0" y="0"/>
              <a:ext cx="4330195" cy="2086721"/>
            </a:xfrm>
            <a:custGeom>
              <a:avLst/>
              <a:gdLst/>
              <a:ahLst/>
              <a:cxnLst/>
              <a:rect r="r" b="b" t="t" l="l"/>
              <a:pathLst>
                <a:path h="2086721" w="4330195">
                  <a:moveTo>
                    <a:pt x="0" y="0"/>
                  </a:moveTo>
                  <a:lnTo>
                    <a:pt x="4330195" y="0"/>
                  </a:lnTo>
                  <a:lnTo>
                    <a:pt x="4330195" y="2086721"/>
                  </a:lnTo>
                  <a:lnTo>
                    <a:pt x="0" y="2086721"/>
                  </a:lnTo>
                  <a:close/>
                </a:path>
              </a:pathLst>
            </a:custGeom>
            <a:solidFill>
              <a:srgbClr val="FFFFFF"/>
            </a:solidFill>
          </p:spPr>
        </p:sp>
        <p:sp>
          <p:nvSpPr>
            <p:cNvPr name="TextBox 6" id="6"/>
            <p:cNvSpPr txBox="true"/>
            <p:nvPr/>
          </p:nvSpPr>
          <p:spPr>
            <a:xfrm>
              <a:off x="0" y="-76200"/>
              <a:ext cx="4330195" cy="2162921"/>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2</a:t>
            </a:r>
          </a:p>
        </p:txBody>
      </p:sp>
      <p:sp>
        <p:nvSpPr>
          <p:cNvPr name="TextBox 8" id="8"/>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9" id="9"/>
          <p:cNvSpPr txBox="true"/>
          <p:nvPr/>
        </p:nvSpPr>
        <p:spPr>
          <a:xfrm rot="0">
            <a:off x="2661083" y="2824834"/>
            <a:ext cx="8968020" cy="4182111"/>
          </a:xfrm>
          <a:prstGeom prst="rect">
            <a:avLst/>
          </a:prstGeom>
        </p:spPr>
        <p:txBody>
          <a:bodyPr anchor="t" rtlCol="false" tIns="0" lIns="0" bIns="0" rIns="0">
            <a:spAutoFit/>
          </a:bodyPr>
          <a:lstStyle/>
          <a:p>
            <a:pPr algn="l">
              <a:lnSpc>
                <a:spcPts val="3639"/>
              </a:lnSpc>
            </a:pPr>
            <a:r>
              <a:rPr lang="en-US" sz="2599" b="true">
                <a:solidFill>
                  <a:srgbClr val="9D1BE3"/>
                </a:solidFill>
                <a:latin typeface="Roboto Bold"/>
                <a:ea typeface="Roboto Bold"/>
                <a:cs typeface="Roboto Bold"/>
                <a:sym typeface="Roboto Bold"/>
              </a:rPr>
              <a:t>NOTE TO PRESENTER</a:t>
            </a:r>
          </a:p>
          <a:p>
            <a:pPr algn="l">
              <a:lnSpc>
                <a:spcPts val="2100"/>
              </a:lnSpc>
            </a:pPr>
          </a:p>
          <a:p>
            <a:pPr algn="l">
              <a:lnSpc>
                <a:spcPts val="3639"/>
              </a:lnSpc>
            </a:pPr>
            <a:r>
              <a:rPr lang="en-US" sz="2599">
                <a:solidFill>
                  <a:srgbClr val="303030"/>
                </a:solidFill>
                <a:latin typeface="Roboto"/>
                <a:ea typeface="Roboto"/>
                <a:cs typeface="Roboto"/>
                <a:sym typeface="Roboto"/>
              </a:rPr>
              <a:t>Meaningful learning takes time. By introducing topics gradually over several years, educators can create steady growth in awareness and understanding. </a:t>
            </a:r>
          </a:p>
          <a:p>
            <a:pPr algn="l">
              <a:lnSpc>
                <a:spcPts val="2100"/>
              </a:lnSpc>
            </a:pPr>
          </a:p>
          <a:p>
            <a:pPr algn="l">
              <a:lnSpc>
                <a:spcPts val="3639"/>
              </a:lnSpc>
            </a:pPr>
            <a:r>
              <a:rPr lang="en-US" sz="2599">
                <a:solidFill>
                  <a:srgbClr val="303030"/>
                </a:solidFill>
                <a:latin typeface="Roboto"/>
                <a:ea typeface="Roboto"/>
                <a:cs typeface="Roboto"/>
                <a:sym typeface="Roboto"/>
              </a:rPr>
              <a:t>Our recommended teaching plan offers a long-term path for middle and high school students to build knowledge and confidence. </a:t>
            </a:r>
          </a:p>
          <a:p>
            <a:pPr algn="l">
              <a:lnSpc>
                <a:spcPts val="3639"/>
              </a:lnSpc>
            </a:pPr>
          </a:p>
        </p:txBody>
      </p:sp>
      <p:sp>
        <p:nvSpPr>
          <p:cNvPr name="Freeform 10" id="10"/>
          <p:cNvSpPr/>
          <p:nvPr/>
        </p:nvSpPr>
        <p:spPr>
          <a:xfrm flipH="false" flipV="false" rot="0">
            <a:off x="2655524" y="7006944"/>
            <a:ext cx="2371856" cy="758994"/>
          </a:xfrm>
          <a:custGeom>
            <a:avLst/>
            <a:gdLst/>
            <a:ahLst/>
            <a:cxnLst/>
            <a:rect r="r" b="b" t="t" l="l"/>
            <a:pathLst>
              <a:path h="758994" w="2371856">
                <a:moveTo>
                  <a:pt x="0" y="0"/>
                </a:moveTo>
                <a:lnTo>
                  <a:pt x="2371856" y="0"/>
                </a:lnTo>
                <a:lnTo>
                  <a:pt x="2371856" y="758994"/>
                </a:lnTo>
                <a:lnTo>
                  <a:pt x="0" y="758994"/>
                </a:lnTo>
                <a:lnTo>
                  <a:pt x="0" y="0"/>
                </a:lnTo>
                <a:close/>
              </a:path>
            </a:pathLst>
          </a:custGeom>
          <a:blipFill>
            <a:blip r:embed="rId3"/>
            <a:stretch>
              <a:fillRect l="0" t="0" r="0" b="0"/>
            </a:stretch>
          </a:blipFill>
        </p:spPr>
      </p:sp>
      <p:grpSp>
        <p:nvGrpSpPr>
          <p:cNvPr name="Group 11" id="11"/>
          <p:cNvGrpSpPr/>
          <p:nvPr/>
        </p:nvGrpSpPr>
        <p:grpSpPr>
          <a:xfrm rot="0">
            <a:off x="13306984" y="1723391"/>
            <a:ext cx="3238839" cy="6867680"/>
            <a:chOff x="0" y="0"/>
            <a:chExt cx="822082" cy="1743154"/>
          </a:xfrm>
        </p:grpSpPr>
        <p:sp>
          <p:nvSpPr>
            <p:cNvPr name="Freeform 12" id="12"/>
            <p:cNvSpPr/>
            <p:nvPr/>
          </p:nvSpPr>
          <p:spPr>
            <a:xfrm flipH="false" flipV="false" rot="0">
              <a:off x="0" y="0"/>
              <a:ext cx="822082" cy="1743154"/>
            </a:xfrm>
            <a:custGeom>
              <a:avLst/>
              <a:gdLst/>
              <a:ahLst/>
              <a:cxnLst/>
              <a:rect r="r" b="b" t="t" l="l"/>
              <a:pathLst>
                <a:path h="1743154" w="822082">
                  <a:moveTo>
                    <a:pt x="0" y="0"/>
                  </a:moveTo>
                  <a:lnTo>
                    <a:pt x="822082" y="0"/>
                  </a:lnTo>
                  <a:lnTo>
                    <a:pt x="822082" y="1743154"/>
                  </a:lnTo>
                  <a:lnTo>
                    <a:pt x="0" y="1743154"/>
                  </a:lnTo>
                  <a:close/>
                </a:path>
              </a:pathLst>
            </a:custGeom>
            <a:solidFill>
              <a:srgbClr val="303030"/>
            </a:solidFill>
          </p:spPr>
        </p:sp>
        <p:sp>
          <p:nvSpPr>
            <p:cNvPr name="TextBox 13" id="13"/>
            <p:cNvSpPr txBox="true"/>
            <p:nvPr/>
          </p:nvSpPr>
          <p:spPr>
            <a:xfrm>
              <a:off x="0" y="-9525"/>
              <a:ext cx="822082" cy="1752679"/>
            </a:xfrm>
            <a:prstGeom prst="rect">
              <a:avLst/>
            </a:prstGeom>
          </p:spPr>
          <p:txBody>
            <a:bodyPr anchor="ctr" rtlCol="false" tIns="33546" lIns="33546" bIns="33546" rIns="33546"/>
            <a:lstStyle/>
            <a:p>
              <a:pPr algn="ctr">
                <a:lnSpc>
                  <a:spcPts val="968"/>
                </a:lnSpc>
              </a:pPr>
            </a:p>
          </p:txBody>
        </p:sp>
      </p:grpSp>
      <p:sp>
        <p:nvSpPr>
          <p:cNvPr name="AutoShape 14" id="14"/>
          <p:cNvSpPr/>
          <p:nvPr/>
        </p:nvSpPr>
        <p:spPr>
          <a:xfrm>
            <a:off x="13069631" y="2574783"/>
            <a:ext cx="3476192" cy="0"/>
          </a:xfrm>
          <a:prstGeom prst="line">
            <a:avLst/>
          </a:prstGeom>
          <a:ln cap="flat" w="66675">
            <a:solidFill>
              <a:srgbClr val="FFFFFF"/>
            </a:solidFill>
            <a:prstDash val="solid"/>
            <a:headEnd type="none" len="sm" w="sm"/>
            <a:tailEnd type="none" len="sm" w="sm"/>
          </a:ln>
        </p:spPr>
      </p:sp>
      <p:sp>
        <p:nvSpPr>
          <p:cNvPr name="TextBox 15" id="15"/>
          <p:cNvSpPr txBox="true"/>
          <p:nvPr/>
        </p:nvSpPr>
        <p:spPr>
          <a:xfrm rot="0">
            <a:off x="13750581" y="2883802"/>
            <a:ext cx="2674958" cy="518012"/>
          </a:xfrm>
          <a:prstGeom prst="rect">
            <a:avLst/>
          </a:prstGeom>
        </p:spPr>
        <p:txBody>
          <a:bodyPr anchor="t" rtlCol="false" tIns="0" lIns="0" bIns="0" rIns="0">
            <a:spAutoFit/>
          </a:bodyPr>
          <a:lstStyle/>
          <a:p>
            <a:pPr algn="l">
              <a:lnSpc>
                <a:spcPts val="2333"/>
              </a:lnSpc>
            </a:pPr>
            <a:r>
              <a:rPr lang="en-US" b="true" sz="1666" i="true">
                <a:solidFill>
                  <a:srgbClr val="FFFFFF"/>
                </a:solidFill>
                <a:latin typeface="Roboto Bold Italics"/>
                <a:ea typeface="Roboto Bold Italics"/>
                <a:cs typeface="Roboto Bold Italics"/>
                <a:sym typeface="Roboto Bold Italics"/>
              </a:rPr>
              <a:t>PARENTS &amp; STAFF</a:t>
            </a:r>
          </a:p>
          <a:p>
            <a:pPr algn="l">
              <a:lnSpc>
                <a:spcPts val="1826"/>
              </a:lnSpc>
              <a:spcBef>
                <a:spcPct val="0"/>
              </a:spcBef>
            </a:pPr>
            <a:r>
              <a:rPr lang="en-US" sz="1304">
                <a:solidFill>
                  <a:srgbClr val="FFFFFF"/>
                </a:solidFill>
                <a:latin typeface="Roboto"/>
                <a:ea typeface="Roboto"/>
                <a:cs typeface="Roboto"/>
                <a:sym typeface="Roboto"/>
              </a:rPr>
              <a:t>#1 Myths &amp; Reality</a:t>
            </a:r>
          </a:p>
        </p:txBody>
      </p:sp>
      <p:sp>
        <p:nvSpPr>
          <p:cNvPr name="TextBox 16" id="16"/>
          <p:cNvSpPr txBox="true"/>
          <p:nvPr/>
        </p:nvSpPr>
        <p:spPr>
          <a:xfrm rot="0">
            <a:off x="13306984" y="1795291"/>
            <a:ext cx="3238839" cy="612262"/>
          </a:xfrm>
          <a:prstGeom prst="rect">
            <a:avLst/>
          </a:prstGeom>
        </p:spPr>
        <p:txBody>
          <a:bodyPr anchor="t" rtlCol="false" tIns="0" lIns="0" bIns="0" rIns="0">
            <a:spAutoFit/>
          </a:bodyPr>
          <a:lstStyle/>
          <a:p>
            <a:pPr algn="ctr">
              <a:lnSpc>
                <a:spcPts val="5069"/>
              </a:lnSpc>
            </a:pPr>
            <a:r>
              <a:rPr lang="en-US" sz="3621">
                <a:solidFill>
                  <a:srgbClr val="FFFFFF"/>
                </a:solidFill>
                <a:latin typeface="Cooperative"/>
                <a:ea typeface="Cooperative"/>
                <a:cs typeface="Cooperative"/>
                <a:sym typeface="Cooperative"/>
              </a:rPr>
              <a:t>5-Year Track</a:t>
            </a:r>
          </a:p>
        </p:txBody>
      </p:sp>
      <p:sp>
        <p:nvSpPr>
          <p:cNvPr name="TextBox 17" id="17"/>
          <p:cNvSpPr txBox="true"/>
          <p:nvPr/>
        </p:nvSpPr>
        <p:spPr>
          <a:xfrm rot="0">
            <a:off x="13750581" y="4496593"/>
            <a:ext cx="2727913" cy="752905"/>
          </a:xfrm>
          <a:prstGeom prst="rect">
            <a:avLst/>
          </a:prstGeom>
        </p:spPr>
        <p:txBody>
          <a:bodyPr anchor="t" rtlCol="false" tIns="0" lIns="0" bIns="0" rIns="0">
            <a:spAutoFit/>
          </a:bodyPr>
          <a:lstStyle/>
          <a:p>
            <a:pPr algn="l">
              <a:lnSpc>
                <a:spcPts val="2333"/>
              </a:lnSpc>
            </a:pPr>
            <a:r>
              <a:rPr lang="en-US" b="true" sz="1666" i="true">
                <a:solidFill>
                  <a:srgbClr val="FFFFFF"/>
                </a:solidFill>
                <a:latin typeface="Roboto Bold Italics"/>
                <a:ea typeface="Roboto Bold Italics"/>
                <a:cs typeface="Roboto Bold Italics"/>
                <a:sym typeface="Roboto Bold Italics"/>
              </a:rPr>
              <a:t>7</a:t>
            </a:r>
            <a:r>
              <a:rPr lang="en-US" b="true" sz="1666" i="true">
                <a:solidFill>
                  <a:srgbClr val="FFFFFF"/>
                </a:solidFill>
                <a:latin typeface="Roboto Bold Italics"/>
                <a:ea typeface="Roboto Bold Italics"/>
                <a:cs typeface="Roboto Bold Italics"/>
                <a:sym typeface="Roboto Bold Italics"/>
              </a:rPr>
              <a:t>th</a:t>
            </a:r>
            <a:r>
              <a:rPr lang="en-US" b="true" sz="1666" i="true">
                <a:solidFill>
                  <a:srgbClr val="FFFFFF"/>
                </a:solidFill>
                <a:latin typeface="Roboto Bold Italics"/>
                <a:ea typeface="Roboto Bold Italics"/>
                <a:cs typeface="Roboto Bold Italics"/>
                <a:sym typeface="Roboto Bold Italics"/>
              </a:rPr>
              <a:t> GRADE</a:t>
            </a:r>
          </a:p>
          <a:p>
            <a:pPr algn="l">
              <a:lnSpc>
                <a:spcPts val="1826"/>
              </a:lnSpc>
              <a:spcBef>
                <a:spcPct val="0"/>
              </a:spcBef>
            </a:pPr>
            <a:r>
              <a:rPr lang="en-US" sz="1304">
                <a:solidFill>
                  <a:srgbClr val="FFFFFF"/>
                </a:solidFill>
                <a:latin typeface="Roboto"/>
                <a:ea typeface="Roboto"/>
                <a:cs typeface="Roboto"/>
                <a:sym typeface="Roboto"/>
              </a:rPr>
              <a:t>#4 Pornography Link</a:t>
            </a:r>
          </a:p>
          <a:p>
            <a:pPr algn="l">
              <a:lnSpc>
                <a:spcPts val="1826"/>
              </a:lnSpc>
              <a:spcBef>
                <a:spcPct val="0"/>
              </a:spcBef>
            </a:pPr>
            <a:r>
              <a:rPr lang="en-US" sz="1304">
                <a:solidFill>
                  <a:srgbClr val="FFFFFF"/>
                </a:solidFill>
                <a:latin typeface="Roboto"/>
                <a:ea typeface="Roboto"/>
                <a:cs typeface="Roboto"/>
                <a:sym typeface="Roboto"/>
              </a:rPr>
              <a:t>#5 Sextortion Scheme</a:t>
            </a:r>
          </a:p>
        </p:txBody>
      </p:sp>
      <p:sp>
        <p:nvSpPr>
          <p:cNvPr name="TextBox 18" id="18"/>
          <p:cNvSpPr txBox="true"/>
          <p:nvPr/>
        </p:nvSpPr>
        <p:spPr>
          <a:xfrm rot="0">
            <a:off x="13750581" y="5477982"/>
            <a:ext cx="2727913" cy="973537"/>
          </a:xfrm>
          <a:prstGeom prst="rect">
            <a:avLst/>
          </a:prstGeom>
        </p:spPr>
        <p:txBody>
          <a:bodyPr anchor="t" rtlCol="false" tIns="0" lIns="0" bIns="0" rIns="0">
            <a:spAutoFit/>
          </a:bodyPr>
          <a:lstStyle/>
          <a:p>
            <a:pPr algn="l">
              <a:lnSpc>
                <a:spcPts val="2333"/>
              </a:lnSpc>
            </a:pPr>
            <a:r>
              <a:rPr lang="en-US" b="true" sz="1666" i="true">
                <a:solidFill>
                  <a:srgbClr val="FFFFFF"/>
                </a:solidFill>
                <a:latin typeface="Roboto Bold Italics"/>
                <a:ea typeface="Roboto Bold Italics"/>
                <a:cs typeface="Roboto Bold Italics"/>
                <a:sym typeface="Roboto Bold Italics"/>
              </a:rPr>
              <a:t>8</a:t>
            </a:r>
            <a:r>
              <a:rPr lang="en-US" b="true" sz="1666" i="true">
                <a:solidFill>
                  <a:srgbClr val="FFFFFF"/>
                </a:solidFill>
                <a:latin typeface="Roboto Bold Italics"/>
                <a:ea typeface="Roboto Bold Italics"/>
                <a:cs typeface="Roboto Bold Italics"/>
                <a:sym typeface="Roboto Bold Italics"/>
              </a:rPr>
              <a:t>th</a:t>
            </a:r>
            <a:r>
              <a:rPr lang="en-US" b="true" sz="1666" i="true">
                <a:solidFill>
                  <a:srgbClr val="FFFFFF"/>
                </a:solidFill>
                <a:latin typeface="Roboto Bold Italics"/>
                <a:ea typeface="Roboto Bold Italics"/>
                <a:cs typeface="Roboto Bold Italics"/>
                <a:sym typeface="Roboto Bold Italics"/>
              </a:rPr>
              <a:t> GRADE</a:t>
            </a:r>
          </a:p>
          <a:p>
            <a:pPr algn="l">
              <a:lnSpc>
                <a:spcPts val="1826"/>
              </a:lnSpc>
              <a:spcBef>
                <a:spcPct val="0"/>
              </a:spcBef>
            </a:pPr>
            <a:r>
              <a:rPr lang="en-US" sz="1304">
                <a:solidFill>
                  <a:srgbClr val="FFFFFF"/>
                </a:solidFill>
                <a:latin typeface="Roboto"/>
                <a:ea typeface="Roboto"/>
                <a:cs typeface="Roboto"/>
                <a:sym typeface="Roboto"/>
              </a:rPr>
              <a:t>#6 Male Victims</a:t>
            </a:r>
          </a:p>
          <a:p>
            <a:pPr algn="l">
              <a:lnSpc>
                <a:spcPts val="1826"/>
              </a:lnSpc>
              <a:spcBef>
                <a:spcPct val="0"/>
              </a:spcBef>
            </a:pPr>
            <a:r>
              <a:rPr lang="en-US" sz="1304">
                <a:solidFill>
                  <a:srgbClr val="FFFFFF"/>
                </a:solidFill>
                <a:latin typeface="Roboto"/>
                <a:ea typeface="Roboto"/>
                <a:cs typeface="Roboto"/>
                <a:sym typeface="Roboto"/>
              </a:rPr>
              <a:t>#7 Runaways as Targets</a:t>
            </a:r>
          </a:p>
          <a:p>
            <a:pPr algn="l">
              <a:lnSpc>
                <a:spcPts val="1826"/>
              </a:lnSpc>
              <a:spcBef>
                <a:spcPct val="0"/>
              </a:spcBef>
            </a:pPr>
            <a:r>
              <a:rPr lang="en-US" sz="1304">
                <a:solidFill>
                  <a:srgbClr val="FFFFFF"/>
                </a:solidFill>
                <a:latin typeface="Roboto"/>
                <a:ea typeface="Roboto"/>
                <a:cs typeface="Roboto"/>
                <a:sym typeface="Roboto"/>
              </a:rPr>
              <a:t>#8 Rural Risks</a:t>
            </a:r>
          </a:p>
        </p:txBody>
      </p:sp>
      <p:sp>
        <p:nvSpPr>
          <p:cNvPr name="TextBox 19" id="19"/>
          <p:cNvSpPr txBox="true"/>
          <p:nvPr/>
        </p:nvSpPr>
        <p:spPr>
          <a:xfrm rot="0">
            <a:off x="13750581" y="6622457"/>
            <a:ext cx="2727913" cy="745775"/>
          </a:xfrm>
          <a:prstGeom prst="rect">
            <a:avLst/>
          </a:prstGeom>
        </p:spPr>
        <p:txBody>
          <a:bodyPr anchor="t" rtlCol="false" tIns="0" lIns="0" bIns="0" rIns="0">
            <a:spAutoFit/>
          </a:bodyPr>
          <a:lstStyle/>
          <a:p>
            <a:pPr algn="just">
              <a:lnSpc>
                <a:spcPts val="2333"/>
              </a:lnSpc>
            </a:pPr>
            <a:r>
              <a:rPr lang="en-US" b="true" sz="1666" i="true">
                <a:solidFill>
                  <a:srgbClr val="FFFFFF"/>
                </a:solidFill>
                <a:latin typeface="Roboto Bold Italics"/>
                <a:ea typeface="Roboto Bold Italics"/>
                <a:cs typeface="Roboto Bold Italics"/>
                <a:sym typeface="Roboto Bold Italics"/>
              </a:rPr>
              <a:t>9</a:t>
            </a:r>
            <a:r>
              <a:rPr lang="en-US" b="true" sz="1666" i="true">
                <a:solidFill>
                  <a:srgbClr val="FFFFFF"/>
                </a:solidFill>
                <a:latin typeface="Roboto Bold Italics"/>
                <a:ea typeface="Roboto Bold Italics"/>
                <a:cs typeface="Roboto Bold Italics"/>
                <a:sym typeface="Roboto Bold Italics"/>
              </a:rPr>
              <a:t>th</a:t>
            </a:r>
            <a:r>
              <a:rPr lang="en-US" b="true" sz="1666" i="true">
                <a:solidFill>
                  <a:srgbClr val="FFFFFF"/>
                </a:solidFill>
                <a:latin typeface="Roboto Bold Italics"/>
                <a:ea typeface="Roboto Bold Italics"/>
                <a:cs typeface="Roboto Bold Italics"/>
                <a:sym typeface="Roboto Bold Italics"/>
              </a:rPr>
              <a:t> GRADE</a:t>
            </a:r>
          </a:p>
          <a:p>
            <a:pPr algn="just">
              <a:lnSpc>
                <a:spcPts val="1826"/>
              </a:lnSpc>
            </a:pPr>
            <a:r>
              <a:rPr lang="en-US" sz="1304">
                <a:solidFill>
                  <a:srgbClr val="FFFFFF"/>
                </a:solidFill>
                <a:latin typeface="Roboto"/>
                <a:ea typeface="Roboto"/>
                <a:cs typeface="Roboto"/>
                <a:sym typeface="Roboto"/>
              </a:rPr>
              <a:t>#9 Human Traffickers</a:t>
            </a:r>
          </a:p>
          <a:p>
            <a:pPr algn="just">
              <a:lnSpc>
                <a:spcPts val="1826"/>
              </a:lnSpc>
              <a:spcBef>
                <a:spcPct val="0"/>
              </a:spcBef>
            </a:pPr>
            <a:r>
              <a:rPr lang="en-US" sz="1304">
                <a:solidFill>
                  <a:srgbClr val="FFFFFF"/>
                </a:solidFill>
                <a:latin typeface="Roboto"/>
                <a:ea typeface="Roboto"/>
                <a:cs typeface="Roboto"/>
                <a:sym typeface="Roboto"/>
              </a:rPr>
              <a:t>#10 Female &amp; Peer Recruiters</a:t>
            </a:r>
          </a:p>
        </p:txBody>
      </p:sp>
      <p:sp>
        <p:nvSpPr>
          <p:cNvPr name="TextBox 20" id="20"/>
          <p:cNvSpPr txBox="true"/>
          <p:nvPr/>
        </p:nvSpPr>
        <p:spPr>
          <a:xfrm rot="0">
            <a:off x="13817910" y="3559053"/>
            <a:ext cx="2727913" cy="752905"/>
          </a:xfrm>
          <a:prstGeom prst="rect">
            <a:avLst/>
          </a:prstGeom>
        </p:spPr>
        <p:txBody>
          <a:bodyPr anchor="t" rtlCol="false" tIns="0" lIns="0" bIns="0" rIns="0">
            <a:spAutoFit/>
          </a:bodyPr>
          <a:lstStyle/>
          <a:p>
            <a:pPr algn="l">
              <a:lnSpc>
                <a:spcPts val="2333"/>
              </a:lnSpc>
            </a:pPr>
            <a:r>
              <a:rPr lang="en-US" b="true" sz="1666" i="true">
                <a:solidFill>
                  <a:srgbClr val="FFFFFF"/>
                </a:solidFill>
                <a:latin typeface="Roboto Bold Italics"/>
                <a:ea typeface="Roboto Bold Italics"/>
                <a:cs typeface="Roboto Bold Italics"/>
                <a:sym typeface="Roboto Bold Italics"/>
              </a:rPr>
              <a:t>6</a:t>
            </a:r>
            <a:r>
              <a:rPr lang="en-US" b="true" sz="1666" i="true">
                <a:solidFill>
                  <a:srgbClr val="FFFFFF"/>
                </a:solidFill>
                <a:latin typeface="Roboto Bold Italics"/>
                <a:ea typeface="Roboto Bold Italics"/>
                <a:cs typeface="Roboto Bold Italics"/>
                <a:sym typeface="Roboto Bold Italics"/>
              </a:rPr>
              <a:t>th</a:t>
            </a:r>
            <a:r>
              <a:rPr lang="en-US" b="true" sz="1666" i="true">
                <a:solidFill>
                  <a:srgbClr val="FFFFFF"/>
                </a:solidFill>
                <a:latin typeface="Roboto Bold Italics"/>
                <a:ea typeface="Roboto Bold Italics"/>
                <a:cs typeface="Roboto Bold Italics"/>
                <a:sym typeface="Roboto Bold Italics"/>
              </a:rPr>
              <a:t> GRADE</a:t>
            </a:r>
          </a:p>
          <a:p>
            <a:pPr algn="l">
              <a:lnSpc>
                <a:spcPts val="1826"/>
              </a:lnSpc>
              <a:spcBef>
                <a:spcPct val="0"/>
              </a:spcBef>
            </a:pPr>
            <a:r>
              <a:rPr lang="en-US" sz="1304">
                <a:solidFill>
                  <a:srgbClr val="FFFFFF"/>
                </a:solidFill>
                <a:latin typeface="Roboto"/>
                <a:ea typeface="Roboto"/>
                <a:cs typeface="Roboto"/>
                <a:sym typeface="Roboto"/>
              </a:rPr>
              <a:t>#2 Trustworthy vs. Unsafe Adult</a:t>
            </a:r>
          </a:p>
          <a:p>
            <a:pPr algn="l">
              <a:lnSpc>
                <a:spcPts val="1826"/>
              </a:lnSpc>
              <a:spcBef>
                <a:spcPct val="0"/>
              </a:spcBef>
            </a:pPr>
            <a:r>
              <a:rPr lang="en-US" sz="1304">
                <a:solidFill>
                  <a:srgbClr val="FFFFFF"/>
                </a:solidFill>
                <a:latin typeface="Roboto"/>
                <a:ea typeface="Roboto"/>
                <a:cs typeface="Roboto"/>
                <a:sym typeface="Roboto"/>
              </a:rPr>
              <a:t>#3 Grooming Process</a:t>
            </a:r>
          </a:p>
        </p:txBody>
      </p:sp>
      <p:sp>
        <p:nvSpPr>
          <p:cNvPr name="TextBox 21" id="21"/>
          <p:cNvSpPr txBox="true"/>
          <p:nvPr/>
        </p:nvSpPr>
        <p:spPr>
          <a:xfrm rot="0">
            <a:off x="13750581" y="7539170"/>
            <a:ext cx="2727913" cy="745775"/>
          </a:xfrm>
          <a:prstGeom prst="rect">
            <a:avLst/>
          </a:prstGeom>
        </p:spPr>
        <p:txBody>
          <a:bodyPr anchor="t" rtlCol="false" tIns="0" lIns="0" bIns="0" rIns="0">
            <a:spAutoFit/>
          </a:bodyPr>
          <a:lstStyle/>
          <a:p>
            <a:pPr algn="just">
              <a:lnSpc>
                <a:spcPts val="2333"/>
              </a:lnSpc>
              <a:spcBef>
                <a:spcPct val="0"/>
              </a:spcBef>
            </a:pPr>
            <a:r>
              <a:rPr lang="en-US" b="true" sz="1666" i="true">
                <a:solidFill>
                  <a:srgbClr val="FFFFFF"/>
                </a:solidFill>
                <a:latin typeface="Roboto Bold Italics"/>
                <a:ea typeface="Roboto Bold Italics"/>
                <a:cs typeface="Roboto Bold Italics"/>
                <a:sym typeface="Roboto Bold Italics"/>
              </a:rPr>
              <a:t>10</a:t>
            </a:r>
            <a:r>
              <a:rPr lang="en-US" b="true" sz="1666" i="true">
                <a:solidFill>
                  <a:srgbClr val="FFFFFF"/>
                </a:solidFill>
                <a:latin typeface="Roboto Bold Italics"/>
                <a:ea typeface="Roboto Bold Italics"/>
                <a:cs typeface="Roboto Bold Italics"/>
                <a:sym typeface="Roboto Bold Italics"/>
              </a:rPr>
              <a:t>th</a:t>
            </a:r>
            <a:r>
              <a:rPr lang="en-US" b="true" sz="1666" i="true">
                <a:solidFill>
                  <a:srgbClr val="FFFFFF"/>
                </a:solidFill>
                <a:latin typeface="Roboto Bold Italics"/>
                <a:ea typeface="Roboto Bold Italics"/>
                <a:cs typeface="Roboto Bold Italics"/>
                <a:sym typeface="Roboto Bold Italics"/>
              </a:rPr>
              <a:t> GRADE</a:t>
            </a:r>
          </a:p>
          <a:p>
            <a:pPr algn="just">
              <a:lnSpc>
                <a:spcPts val="1826"/>
              </a:lnSpc>
              <a:spcBef>
                <a:spcPct val="0"/>
              </a:spcBef>
            </a:pPr>
            <a:r>
              <a:rPr lang="en-US" sz="1304">
                <a:solidFill>
                  <a:srgbClr val="FFFFFF"/>
                </a:solidFill>
                <a:latin typeface="Roboto"/>
                <a:ea typeface="Roboto"/>
                <a:cs typeface="Roboto"/>
                <a:sym typeface="Roboto"/>
              </a:rPr>
              <a:t>#11 Family Secret</a:t>
            </a:r>
          </a:p>
          <a:p>
            <a:pPr algn="just">
              <a:lnSpc>
                <a:spcPts val="1826"/>
              </a:lnSpc>
              <a:spcBef>
                <a:spcPct val="0"/>
              </a:spcBef>
            </a:pPr>
            <a:r>
              <a:rPr lang="en-US" sz="1304">
                <a:solidFill>
                  <a:srgbClr val="FFFFFF"/>
                </a:solidFill>
                <a:latin typeface="Roboto"/>
                <a:ea typeface="Roboto"/>
                <a:cs typeface="Roboto"/>
                <a:sym typeface="Roboto"/>
              </a:rPr>
              <a:t>$12 Hidden Buyers</a:t>
            </a:r>
          </a:p>
        </p:txBody>
      </p:sp>
    </p:spTree>
  </p:cSld>
  <p:clrMapOvr>
    <a:masterClrMapping/>
  </p:clrMapOvr>
</p:sld>
</file>

<file path=ppt/slides/slide2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4" id="4"/>
          <p:cNvGrpSpPr/>
          <p:nvPr/>
        </p:nvGrpSpPr>
        <p:grpSpPr>
          <a:xfrm rot="0">
            <a:off x="1222603" y="3057255"/>
            <a:ext cx="15841471" cy="5422565"/>
            <a:chOff x="0" y="0"/>
            <a:chExt cx="4348048" cy="1488345"/>
          </a:xfrm>
        </p:grpSpPr>
        <p:sp>
          <p:nvSpPr>
            <p:cNvPr name="Freeform 5" id="5"/>
            <p:cNvSpPr/>
            <p:nvPr/>
          </p:nvSpPr>
          <p:spPr>
            <a:xfrm flipH="false" flipV="false" rot="0">
              <a:off x="0" y="0"/>
              <a:ext cx="4348048" cy="1488345"/>
            </a:xfrm>
            <a:custGeom>
              <a:avLst/>
              <a:gdLst/>
              <a:ahLst/>
              <a:cxnLst/>
              <a:rect r="r" b="b" t="t" l="l"/>
              <a:pathLst>
                <a:path h="1488345" w="4348048">
                  <a:moveTo>
                    <a:pt x="0" y="0"/>
                  </a:moveTo>
                  <a:lnTo>
                    <a:pt x="4348048" y="0"/>
                  </a:lnTo>
                  <a:lnTo>
                    <a:pt x="4348048" y="1488345"/>
                  </a:lnTo>
                  <a:lnTo>
                    <a:pt x="0" y="1488345"/>
                  </a:lnTo>
                  <a:close/>
                </a:path>
              </a:pathLst>
            </a:custGeom>
            <a:solidFill>
              <a:srgbClr val="303030"/>
            </a:solidFill>
          </p:spPr>
        </p:sp>
        <p:sp>
          <p:nvSpPr>
            <p:cNvPr name="TextBox 6" id="6"/>
            <p:cNvSpPr txBox="true"/>
            <p:nvPr/>
          </p:nvSpPr>
          <p:spPr>
            <a:xfrm>
              <a:off x="0" y="-76200"/>
              <a:ext cx="4348048" cy="1564545"/>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028700" y="904875"/>
            <a:ext cx="10325530" cy="1094741"/>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WHAT DO YOU THINK?</a:t>
            </a:r>
          </a:p>
        </p:txBody>
      </p:sp>
      <p:sp>
        <p:nvSpPr>
          <p:cNvPr name="TextBox 8" id="8"/>
          <p:cNvSpPr txBox="true"/>
          <p:nvPr/>
        </p:nvSpPr>
        <p:spPr>
          <a:xfrm rot="0">
            <a:off x="3403662" y="4506428"/>
            <a:ext cx="11730024" cy="3997325"/>
          </a:xfrm>
          <a:prstGeom prst="rect">
            <a:avLst/>
          </a:prstGeom>
        </p:spPr>
        <p:txBody>
          <a:bodyPr anchor="t" rtlCol="false" tIns="0" lIns="0" bIns="0" rIns="0">
            <a:spAutoFit/>
          </a:bodyPr>
          <a:lstStyle/>
          <a:p>
            <a:pPr algn="l">
              <a:lnSpc>
                <a:spcPts val="6399"/>
              </a:lnSpc>
            </a:pPr>
            <a:r>
              <a:rPr lang="en-US" sz="3999" b="true">
                <a:solidFill>
                  <a:srgbClr val="FBFDFD"/>
                </a:solidFill>
                <a:latin typeface="Roboto Bold"/>
                <a:ea typeface="Roboto Bold"/>
                <a:cs typeface="Roboto Bold"/>
                <a:sym typeface="Roboto Bold"/>
              </a:rPr>
              <a:t>A) Females</a:t>
            </a:r>
          </a:p>
          <a:p>
            <a:pPr algn="l">
              <a:lnSpc>
                <a:spcPts val="6399"/>
              </a:lnSpc>
            </a:pPr>
            <a:r>
              <a:rPr lang="en-US" sz="3999" b="true">
                <a:solidFill>
                  <a:srgbClr val="FBFDFD"/>
                </a:solidFill>
                <a:latin typeface="Roboto Bold"/>
                <a:ea typeface="Roboto Bold"/>
                <a:cs typeface="Roboto Bold"/>
                <a:sym typeface="Roboto Bold"/>
              </a:rPr>
              <a:t>B) Males</a:t>
            </a:r>
          </a:p>
          <a:p>
            <a:pPr algn="l">
              <a:lnSpc>
                <a:spcPts val="6399"/>
              </a:lnSpc>
            </a:pPr>
            <a:r>
              <a:rPr lang="en-US" sz="3999" b="true">
                <a:solidFill>
                  <a:srgbClr val="FBFDFD"/>
                </a:solidFill>
                <a:latin typeface="Roboto Bold"/>
                <a:ea typeface="Roboto Bold"/>
                <a:cs typeface="Roboto Bold"/>
                <a:sym typeface="Roboto Bold"/>
              </a:rPr>
              <a:t>C) Teenagers</a:t>
            </a:r>
          </a:p>
          <a:p>
            <a:pPr algn="l">
              <a:lnSpc>
                <a:spcPts val="6399"/>
              </a:lnSpc>
            </a:pPr>
            <a:r>
              <a:rPr lang="en-US" sz="3999" b="true">
                <a:solidFill>
                  <a:srgbClr val="FBFDFD"/>
                </a:solidFill>
                <a:latin typeface="Roboto Bold"/>
                <a:ea typeface="Roboto Bold"/>
                <a:cs typeface="Roboto Bold"/>
                <a:sym typeface="Roboto Bold"/>
              </a:rPr>
              <a:t>D) Only Wealthy Individuals</a:t>
            </a:r>
          </a:p>
          <a:p>
            <a:pPr algn="l">
              <a:lnSpc>
                <a:spcPts val="6399"/>
              </a:lnSpc>
            </a:pP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20</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1" id="11"/>
          <p:cNvSpPr txBox="true"/>
          <p:nvPr/>
        </p:nvSpPr>
        <p:spPr>
          <a:xfrm rot="0">
            <a:off x="2906706" y="3647932"/>
            <a:ext cx="14285919" cy="552450"/>
          </a:xfrm>
          <a:prstGeom prst="rect">
            <a:avLst/>
          </a:prstGeom>
        </p:spPr>
        <p:txBody>
          <a:bodyPr anchor="t" rtlCol="false" tIns="0" lIns="0" bIns="0" rIns="0">
            <a:spAutoFit/>
          </a:bodyPr>
          <a:lstStyle/>
          <a:p>
            <a:pPr algn="l">
              <a:lnSpc>
                <a:spcPts val="4200"/>
              </a:lnSpc>
            </a:pPr>
            <a:r>
              <a:rPr lang="en-US" sz="3500">
                <a:solidFill>
                  <a:srgbClr val="FFFFFF"/>
                </a:solidFill>
                <a:latin typeface="Roboto"/>
                <a:ea typeface="Roboto"/>
                <a:cs typeface="Roboto"/>
                <a:sym typeface="Roboto"/>
              </a:rPr>
              <a:t>Who is MOST likely to purchase sex in the United States?</a:t>
            </a:r>
          </a:p>
        </p:txBody>
      </p:sp>
    </p:spTree>
  </p:cSld>
  <p:clrMapOvr>
    <a:masterClrMapping/>
  </p:clrMapOvr>
</p:sld>
</file>

<file path=ppt/slides/slide2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4" id="4"/>
          <p:cNvGrpSpPr/>
          <p:nvPr/>
        </p:nvGrpSpPr>
        <p:grpSpPr>
          <a:xfrm rot="0">
            <a:off x="1222603" y="3057255"/>
            <a:ext cx="15841471" cy="5422565"/>
            <a:chOff x="0" y="0"/>
            <a:chExt cx="4348048" cy="1488345"/>
          </a:xfrm>
        </p:grpSpPr>
        <p:sp>
          <p:nvSpPr>
            <p:cNvPr name="Freeform 5" id="5"/>
            <p:cNvSpPr/>
            <p:nvPr/>
          </p:nvSpPr>
          <p:spPr>
            <a:xfrm flipH="false" flipV="false" rot="0">
              <a:off x="0" y="0"/>
              <a:ext cx="4348048" cy="1488345"/>
            </a:xfrm>
            <a:custGeom>
              <a:avLst/>
              <a:gdLst/>
              <a:ahLst/>
              <a:cxnLst/>
              <a:rect r="r" b="b" t="t" l="l"/>
              <a:pathLst>
                <a:path h="1488345" w="4348048">
                  <a:moveTo>
                    <a:pt x="0" y="0"/>
                  </a:moveTo>
                  <a:lnTo>
                    <a:pt x="4348048" y="0"/>
                  </a:lnTo>
                  <a:lnTo>
                    <a:pt x="4348048" y="1488345"/>
                  </a:lnTo>
                  <a:lnTo>
                    <a:pt x="0" y="1488345"/>
                  </a:lnTo>
                  <a:close/>
                </a:path>
              </a:pathLst>
            </a:custGeom>
            <a:solidFill>
              <a:srgbClr val="FFFFFF"/>
            </a:solidFill>
          </p:spPr>
        </p:sp>
        <p:sp>
          <p:nvSpPr>
            <p:cNvPr name="TextBox 6" id="6"/>
            <p:cNvSpPr txBox="true"/>
            <p:nvPr/>
          </p:nvSpPr>
          <p:spPr>
            <a:xfrm>
              <a:off x="0" y="-76200"/>
              <a:ext cx="4348048" cy="1564545"/>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3558201" y="5247837"/>
            <a:ext cx="11171599" cy="936627"/>
          </a:xfrm>
          <a:prstGeom prst="rect">
            <a:avLst/>
          </a:prstGeom>
        </p:spPr>
        <p:txBody>
          <a:bodyPr anchor="t" rtlCol="false" tIns="0" lIns="0" bIns="0" rIns="0">
            <a:spAutoFit/>
          </a:bodyPr>
          <a:lstStyle/>
          <a:p>
            <a:pPr algn="ctr">
              <a:lnSpc>
                <a:spcPts val="7699"/>
              </a:lnSpc>
            </a:pPr>
            <a:r>
              <a:rPr lang="en-US" sz="5499">
                <a:solidFill>
                  <a:srgbClr val="303030"/>
                </a:solidFill>
                <a:latin typeface="Roboto"/>
                <a:ea typeface="Roboto"/>
                <a:cs typeface="Roboto"/>
                <a:sym typeface="Roboto"/>
              </a:rPr>
              <a:t>Most sex buyers are </a:t>
            </a:r>
            <a:r>
              <a:rPr lang="en-US" b="true" sz="5499">
                <a:solidFill>
                  <a:srgbClr val="9D1BE3"/>
                </a:solidFill>
                <a:latin typeface="Roboto Bold"/>
                <a:ea typeface="Roboto Bold"/>
                <a:cs typeface="Roboto Bold"/>
                <a:sym typeface="Roboto Bold"/>
              </a:rPr>
              <a:t>Male</a:t>
            </a:r>
            <a:r>
              <a:rPr lang="en-US" sz="5499">
                <a:solidFill>
                  <a:srgbClr val="303030"/>
                </a:solidFill>
                <a:latin typeface="Roboto"/>
                <a:ea typeface="Roboto"/>
                <a:cs typeface="Roboto"/>
                <a:sym typeface="Roboto"/>
              </a:rPr>
              <a:t>.</a:t>
            </a:r>
            <a:r>
              <a:rPr lang="en-US" sz="5499">
                <a:solidFill>
                  <a:srgbClr val="9D1BE3"/>
                </a:solidFill>
                <a:latin typeface="Roboto"/>
                <a:ea typeface="Roboto"/>
                <a:cs typeface="Roboto"/>
                <a:sym typeface="Roboto"/>
              </a:rPr>
              <a:t> </a:t>
            </a:r>
          </a:p>
        </p:txBody>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21</a:t>
            </a:r>
          </a:p>
        </p:txBody>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0" id="10"/>
          <p:cNvSpPr txBox="true"/>
          <p:nvPr/>
        </p:nvSpPr>
        <p:spPr>
          <a:xfrm rot="0">
            <a:off x="5814764" y="9229725"/>
            <a:ext cx="8796764" cy="207719"/>
          </a:xfrm>
          <a:prstGeom prst="rect">
            <a:avLst/>
          </a:prstGeom>
        </p:spPr>
        <p:txBody>
          <a:bodyPr anchor="t" rtlCol="false" tIns="0" lIns="0" bIns="0" rIns="0">
            <a:spAutoFit/>
          </a:bodyPr>
          <a:lstStyle/>
          <a:p>
            <a:pPr algn="l">
              <a:lnSpc>
                <a:spcPts val="1679"/>
              </a:lnSpc>
            </a:pPr>
            <a:r>
              <a:rPr lang="en-US" sz="1200">
                <a:solidFill>
                  <a:srgbClr val="303030"/>
                </a:solidFill>
                <a:latin typeface="Roboto"/>
                <a:ea typeface="Roboto"/>
                <a:cs typeface="Roboto"/>
                <a:sym typeface="Roboto"/>
              </a:rPr>
              <a:t>Demand Abolition (2018). Who Buys Sex? Understanding and Disrupting Illicit Market Demand.</a:t>
            </a:r>
          </a:p>
        </p:txBody>
      </p:sp>
      <p:sp>
        <p:nvSpPr>
          <p:cNvPr name="TextBox 11" id="11"/>
          <p:cNvSpPr txBox="true"/>
          <p:nvPr/>
        </p:nvSpPr>
        <p:spPr>
          <a:xfrm rot="0">
            <a:off x="1066010" y="904875"/>
            <a:ext cx="9147136" cy="1094666"/>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ANSWER</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0762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6" id="6"/>
          <p:cNvGrpSpPr/>
          <p:nvPr/>
        </p:nvGrpSpPr>
        <p:grpSpPr>
          <a:xfrm rot="0">
            <a:off x="1903776" y="5252480"/>
            <a:ext cx="11177094" cy="1922396"/>
            <a:chOff x="0" y="0"/>
            <a:chExt cx="2943761" cy="506310"/>
          </a:xfrm>
        </p:grpSpPr>
        <p:sp>
          <p:nvSpPr>
            <p:cNvPr name="Freeform 7" id="7"/>
            <p:cNvSpPr/>
            <p:nvPr/>
          </p:nvSpPr>
          <p:spPr>
            <a:xfrm flipH="false" flipV="false" rot="0">
              <a:off x="0" y="0"/>
              <a:ext cx="2943761" cy="506310"/>
            </a:xfrm>
            <a:custGeom>
              <a:avLst/>
              <a:gdLst/>
              <a:ahLst/>
              <a:cxnLst/>
              <a:rect r="r" b="b" t="t" l="l"/>
              <a:pathLst>
                <a:path h="506310" w="2943761">
                  <a:moveTo>
                    <a:pt x="0" y="0"/>
                  </a:moveTo>
                  <a:lnTo>
                    <a:pt x="2943761" y="0"/>
                  </a:lnTo>
                  <a:lnTo>
                    <a:pt x="2943761" y="506310"/>
                  </a:lnTo>
                  <a:lnTo>
                    <a:pt x="0" y="506310"/>
                  </a:lnTo>
                  <a:close/>
                </a:path>
              </a:pathLst>
            </a:custGeom>
            <a:solidFill>
              <a:srgbClr val="303030"/>
            </a:solidFill>
          </p:spPr>
        </p:sp>
        <p:sp>
          <p:nvSpPr>
            <p:cNvPr name="TextBox 8" id="8"/>
            <p:cNvSpPr txBox="true"/>
            <p:nvPr/>
          </p:nvSpPr>
          <p:spPr>
            <a:xfrm>
              <a:off x="0" y="-76200"/>
              <a:ext cx="2943761" cy="582510"/>
            </a:xfrm>
            <a:prstGeom prst="rect">
              <a:avLst/>
            </a:prstGeom>
          </p:spPr>
          <p:txBody>
            <a:bodyPr anchor="ctr" rtlCol="false" tIns="50800" lIns="50800" bIns="50800" rIns="50800"/>
            <a:lstStyle/>
            <a:p>
              <a:pPr algn="ctr">
                <a:lnSpc>
                  <a:spcPts val="3074"/>
                </a:lnSpc>
              </a:pPr>
            </a:p>
          </p:txBody>
        </p:sp>
      </p:grpSp>
      <p:sp>
        <p:nvSpPr>
          <p:cNvPr name="Freeform 9" id="9"/>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0" id="10"/>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grpSp>
        <p:nvGrpSpPr>
          <p:cNvPr name="Group 11" id="11"/>
          <p:cNvGrpSpPr/>
          <p:nvPr/>
        </p:nvGrpSpPr>
        <p:grpSpPr>
          <a:xfrm rot="0">
            <a:off x="11520578" y="1028700"/>
            <a:ext cx="5230222" cy="3334517"/>
            <a:chOff x="0" y="0"/>
            <a:chExt cx="1313041" cy="837126"/>
          </a:xfrm>
        </p:grpSpPr>
        <p:sp>
          <p:nvSpPr>
            <p:cNvPr name="Freeform 12" id="12"/>
            <p:cNvSpPr/>
            <p:nvPr/>
          </p:nvSpPr>
          <p:spPr>
            <a:xfrm flipH="false" flipV="false" rot="0">
              <a:off x="0" y="0"/>
              <a:ext cx="1313041" cy="837126"/>
            </a:xfrm>
            <a:custGeom>
              <a:avLst/>
              <a:gdLst/>
              <a:ahLst/>
              <a:cxnLst/>
              <a:rect r="r" b="b" t="t" l="l"/>
              <a:pathLst>
                <a:path h="837126" w="1313041">
                  <a:moveTo>
                    <a:pt x="0" y="0"/>
                  </a:moveTo>
                  <a:lnTo>
                    <a:pt x="1313041" y="0"/>
                  </a:lnTo>
                  <a:lnTo>
                    <a:pt x="1313041" y="837126"/>
                  </a:lnTo>
                  <a:lnTo>
                    <a:pt x="0" y="837126"/>
                  </a:lnTo>
                  <a:close/>
                </a:path>
              </a:pathLst>
            </a:custGeom>
            <a:solidFill>
              <a:srgbClr val="FFFFFF"/>
            </a:solidFill>
          </p:spPr>
        </p:sp>
        <p:sp>
          <p:nvSpPr>
            <p:cNvPr name="TextBox 13" id="13"/>
            <p:cNvSpPr txBox="true"/>
            <p:nvPr/>
          </p:nvSpPr>
          <p:spPr>
            <a:xfrm>
              <a:off x="0" y="-47625"/>
              <a:ext cx="1313041" cy="884751"/>
            </a:xfrm>
            <a:prstGeom prst="rect">
              <a:avLst/>
            </a:prstGeom>
          </p:spPr>
          <p:txBody>
            <a:bodyPr anchor="ctr" rtlCol="false" tIns="50800" lIns="50800" bIns="50800" rIns="50800"/>
            <a:lstStyle/>
            <a:p>
              <a:pPr algn="ctr">
                <a:lnSpc>
                  <a:spcPts val="2100"/>
                </a:lnSpc>
              </a:pPr>
            </a:p>
          </p:txBody>
        </p:sp>
      </p:grpSp>
      <p:sp>
        <p:nvSpPr>
          <p:cNvPr name="Freeform 14" id="14"/>
          <p:cNvSpPr/>
          <p:nvPr/>
        </p:nvSpPr>
        <p:spPr>
          <a:xfrm flipH="false" flipV="false" rot="0">
            <a:off x="11764920" y="1233147"/>
            <a:ext cx="4723723" cy="2910995"/>
          </a:xfrm>
          <a:custGeom>
            <a:avLst/>
            <a:gdLst/>
            <a:ahLst/>
            <a:cxnLst/>
            <a:rect r="r" b="b" t="t" l="l"/>
            <a:pathLst>
              <a:path h="2910995" w="4723723">
                <a:moveTo>
                  <a:pt x="0" y="0"/>
                </a:moveTo>
                <a:lnTo>
                  <a:pt x="4723724" y="0"/>
                </a:lnTo>
                <a:lnTo>
                  <a:pt x="4723724" y="2910995"/>
                </a:lnTo>
                <a:lnTo>
                  <a:pt x="0" y="2910995"/>
                </a:lnTo>
                <a:lnTo>
                  <a:pt x="0" y="0"/>
                </a:lnTo>
                <a:close/>
              </a:path>
            </a:pathLst>
          </a:custGeom>
          <a:blipFill>
            <a:blip r:embed="rId5"/>
            <a:stretch>
              <a:fillRect l="0" t="0" r="0" b="0"/>
            </a:stretch>
          </a:blipFill>
        </p:spPr>
      </p:sp>
      <p:sp>
        <p:nvSpPr>
          <p:cNvPr name="TextBox 15" id="15"/>
          <p:cNvSpPr txBox="true"/>
          <p:nvPr/>
        </p:nvSpPr>
        <p:spPr>
          <a:xfrm rot="0">
            <a:off x="2289875" y="5385030"/>
            <a:ext cx="11941064"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What are some common characteristics among people who purchase sex?</a:t>
            </a:r>
          </a:p>
        </p:txBody>
      </p:sp>
      <p:sp>
        <p:nvSpPr>
          <p:cNvPr name="TextBox 16" id="1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22</a:t>
            </a:r>
          </a:p>
        </p:txBody>
      </p:sp>
      <p:sp>
        <p:nvSpPr>
          <p:cNvPr name="TextBox 17" id="17"/>
          <p:cNvSpPr txBox="true"/>
          <p:nvPr/>
        </p:nvSpPr>
        <p:spPr>
          <a:xfrm rot="0">
            <a:off x="14449702" y="7843150"/>
            <a:ext cx="1745231" cy="989774"/>
          </a:xfrm>
          <a:prstGeom prst="rect">
            <a:avLst/>
          </a:prstGeom>
        </p:spPr>
        <p:txBody>
          <a:bodyPr anchor="t" rtlCol="false" tIns="0" lIns="0" bIns="0" rIns="0">
            <a:spAutoFit/>
          </a:bodyPr>
          <a:lstStyle/>
          <a:p>
            <a:pPr algn="ctr">
              <a:lnSpc>
                <a:spcPts val="4515"/>
              </a:lnSpc>
            </a:pPr>
            <a:r>
              <a:rPr lang="en-US" sz="4341" b="true">
                <a:solidFill>
                  <a:srgbClr val="A76D11"/>
                </a:solidFill>
                <a:latin typeface="Cooperative Bold"/>
                <a:ea typeface="Cooperative Bold"/>
                <a:cs typeface="Cooperative Bold"/>
                <a:sym typeface="Cooperative Bold"/>
              </a:rPr>
              <a:t>HIDDEN</a:t>
            </a:r>
          </a:p>
          <a:p>
            <a:pPr algn="ctr">
              <a:lnSpc>
                <a:spcPts val="2666"/>
              </a:lnSpc>
            </a:pPr>
            <a:r>
              <a:rPr lang="en-US" b="true" sz="3463">
                <a:solidFill>
                  <a:srgbClr val="A76D11"/>
                </a:solidFill>
                <a:latin typeface="Poppins Medium 1 Bold"/>
                <a:ea typeface="Poppins Medium 1 Bold"/>
                <a:cs typeface="Poppins Medium 1 Bold"/>
                <a:sym typeface="Poppins Medium 1 Bold"/>
              </a:rPr>
              <a:t>BUYERS</a:t>
            </a:r>
          </a:p>
        </p:txBody>
      </p:sp>
      <p:sp>
        <p:nvSpPr>
          <p:cNvPr name="TextBox 18" id="18"/>
          <p:cNvSpPr txBox="true"/>
          <p:nvPr/>
        </p:nvSpPr>
        <p:spPr>
          <a:xfrm rot="0">
            <a:off x="1131441" y="1109322"/>
            <a:ext cx="10103162" cy="1094750"/>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CHARACTERISTICS</a:t>
            </a:r>
          </a:p>
        </p:txBody>
      </p:sp>
      <p:sp>
        <p:nvSpPr>
          <p:cNvPr name="TextBox 19" id="1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4" id="4"/>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5" id="5"/>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6" id="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23</a:t>
            </a:r>
          </a:p>
        </p:txBody>
      </p:sp>
      <p:sp>
        <p:nvSpPr>
          <p:cNvPr name="TextBox 7" id="7"/>
          <p:cNvSpPr txBox="true"/>
          <p:nvPr/>
        </p:nvSpPr>
        <p:spPr>
          <a:xfrm rot="0">
            <a:off x="1920881" y="4508924"/>
            <a:ext cx="15017638" cy="768359"/>
          </a:xfrm>
          <a:prstGeom prst="rect">
            <a:avLst/>
          </a:prstGeom>
        </p:spPr>
        <p:txBody>
          <a:bodyPr anchor="t" rtlCol="false" tIns="0" lIns="0" bIns="0" rIns="0">
            <a:spAutoFit/>
          </a:bodyPr>
          <a:lstStyle/>
          <a:p>
            <a:pPr algn="l" marL="917574" indent="-458787" lvl="1">
              <a:lnSpc>
                <a:spcPts val="6374"/>
              </a:lnSpc>
              <a:buFont typeface="Arial"/>
              <a:buChar char="•"/>
            </a:pPr>
            <a:r>
              <a:rPr lang="en-US" b="true" sz="4249">
                <a:solidFill>
                  <a:srgbClr val="9D1BE3"/>
                </a:solidFill>
                <a:latin typeface="Roboto Bold"/>
                <a:ea typeface="Roboto Bold"/>
                <a:cs typeface="Roboto Bold"/>
                <a:sym typeface="Roboto Bold"/>
              </a:rPr>
              <a:t>Gender</a:t>
            </a:r>
            <a:r>
              <a:rPr lang="en-US" sz="4249">
                <a:solidFill>
                  <a:srgbClr val="9D1BE3"/>
                </a:solidFill>
                <a:latin typeface="Roboto"/>
                <a:ea typeface="Roboto"/>
                <a:cs typeface="Roboto"/>
                <a:sym typeface="Roboto"/>
              </a:rPr>
              <a:t>:</a:t>
            </a:r>
            <a:r>
              <a:rPr lang="en-US" b="true" sz="4249">
                <a:solidFill>
                  <a:srgbClr val="004F59"/>
                </a:solidFill>
                <a:latin typeface="Roboto Bold"/>
                <a:ea typeface="Roboto Bold"/>
                <a:cs typeface="Roboto Bold"/>
                <a:sym typeface="Roboto Bold"/>
              </a:rPr>
              <a:t> Studies reveal that sex buyers are mostly male.</a:t>
            </a:r>
          </a:p>
        </p:txBody>
      </p:sp>
      <p:sp>
        <p:nvSpPr>
          <p:cNvPr name="TextBox 8" id="8"/>
          <p:cNvSpPr txBox="true"/>
          <p:nvPr/>
        </p:nvSpPr>
        <p:spPr>
          <a:xfrm rot="0">
            <a:off x="5028442" y="9319251"/>
            <a:ext cx="6358607" cy="207719"/>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Demand Abolition (2018). Who Buys Sex? Understanding and Disrupting Illicit Market Demand.</a:t>
            </a:r>
          </a:p>
        </p:txBody>
      </p:sp>
      <p:sp>
        <p:nvSpPr>
          <p:cNvPr name="TextBox 9" id="9"/>
          <p:cNvSpPr txBox="true"/>
          <p:nvPr/>
        </p:nvSpPr>
        <p:spPr>
          <a:xfrm rot="0">
            <a:off x="14449702" y="7843150"/>
            <a:ext cx="1745231" cy="989774"/>
          </a:xfrm>
          <a:prstGeom prst="rect">
            <a:avLst/>
          </a:prstGeom>
        </p:spPr>
        <p:txBody>
          <a:bodyPr anchor="t" rtlCol="false" tIns="0" lIns="0" bIns="0" rIns="0">
            <a:spAutoFit/>
          </a:bodyPr>
          <a:lstStyle/>
          <a:p>
            <a:pPr algn="ctr">
              <a:lnSpc>
                <a:spcPts val="4515"/>
              </a:lnSpc>
            </a:pPr>
            <a:r>
              <a:rPr lang="en-US" sz="4341" b="true">
                <a:solidFill>
                  <a:srgbClr val="A76D11"/>
                </a:solidFill>
                <a:latin typeface="Cooperative Bold"/>
                <a:ea typeface="Cooperative Bold"/>
                <a:cs typeface="Cooperative Bold"/>
                <a:sym typeface="Cooperative Bold"/>
              </a:rPr>
              <a:t>HIDDEN</a:t>
            </a:r>
          </a:p>
          <a:p>
            <a:pPr algn="ctr">
              <a:lnSpc>
                <a:spcPts val="2666"/>
              </a:lnSpc>
            </a:pPr>
            <a:r>
              <a:rPr lang="en-US" b="true" sz="3463">
                <a:solidFill>
                  <a:srgbClr val="A76D11"/>
                </a:solidFill>
                <a:latin typeface="Poppins Medium 1 Bold"/>
                <a:ea typeface="Poppins Medium 1 Bold"/>
                <a:cs typeface="Poppins Medium 1 Bold"/>
                <a:sym typeface="Poppins Medium 1 Bold"/>
              </a:rPr>
              <a:t>BUYERS</a:t>
            </a:r>
          </a:p>
        </p:txBody>
      </p:sp>
      <p:sp>
        <p:nvSpPr>
          <p:cNvPr name="TextBox 10" id="10"/>
          <p:cNvSpPr txBox="true"/>
          <p:nvPr/>
        </p:nvSpPr>
        <p:spPr>
          <a:xfrm rot="0">
            <a:off x="1131441" y="1109322"/>
            <a:ext cx="10103162" cy="1094750"/>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CHARACTERISTICS</a:t>
            </a:r>
          </a:p>
        </p:txBody>
      </p:sp>
      <p:grpSp>
        <p:nvGrpSpPr>
          <p:cNvPr name="Group 11" id="11"/>
          <p:cNvGrpSpPr/>
          <p:nvPr/>
        </p:nvGrpSpPr>
        <p:grpSpPr>
          <a:xfrm rot="0">
            <a:off x="1920881" y="3334446"/>
            <a:ext cx="8402448" cy="904943"/>
            <a:chOff x="0" y="0"/>
            <a:chExt cx="2212990" cy="238339"/>
          </a:xfrm>
        </p:grpSpPr>
        <p:sp>
          <p:nvSpPr>
            <p:cNvPr name="Freeform 12" id="12"/>
            <p:cNvSpPr/>
            <p:nvPr/>
          </p:nvSpPr>
          <p:spPr>
            <a:xfrm flipH="false" flipV="false" rot="0">
              <a:off x="0" y="0"/>
              <a:ext cx="2212991" cy="238339"/>
            </a:xfrm>
            <a:custGeom>
              <a:avLst/>
              <a:gdLst/>
              <a:ahLst/>
              <a:cxnLst/>
              <a:rect r="r" b="b" t="t" l="l"/>
              <a:pathLst>
                <a:path h="238339" w="2212991">
                  <a:moveTo>
                    <a:pt x="0" y="0"/>
                  </a:moveTo>
                  <a:lnTo>
                    <a:pt x="2212991" y="0"/>
                  </a:lnTo>
                  <a:lnTo>
                    <a:pt x="2212991" y="238339"/>
                  </a:lnTo>
                  <a:lnTo>
                    <a:pt x="0" y="238339"/>
                  </a:lnTo>
                  <a:close/>
                </a:path>
              </a:pathLst>
            </a:custGeom>
            <a:solidFill>
              <a:srgbClr val="303030"/>
            </a:solidFill>
          </p:spPr>
        </p:sp>
        <p:sp>
          <p:nvSpPr>
            <p:cNvPr name="TextBox 13" id="13"/>
            <p:cNvSpPr txBox="true"/>
            <p:nvPr/>
          </p:nvSpPr>
          <p:spPr>
            <a:xfrm>
              <a:off x="0" y="-76200"/>
              <a:ext cx="2212990" cy="314539"/>
            </a:xfrm>
            <a:prstGeom prst="rect">
              <a:avLst/>
            </a:prstGeom>
          </p:spPr>
          <p:txBody>
            <a:bodyPr anchor="ctr" rtlCol="false" tIns="50800" lIns="50800" bIns="50800" rIns="50800"/>
            <a:lstStyle/>
            <a:p>
              <a:pPr algn="ctr">
                <a:lnSpc>
                  <a:spcPts val="3074"/>
                </a:lnSpc>
              </a:pPr>
            </a:p>
          </p:txBody>
        </p:sp>
      </p:grpSp>
      <p:sp>
        <p:nvSpPr>
          <p:cNvPr name="TextBox 14" id="14"/>
          <p:cNvSpPr txBox="true"/>
          <p:nvPr/>
        </p:nvSpPr>
        <p:spPr>
          <a:xfrm rot="0">
            <a:off x="2242679" y="3353520"/>
            <a:ext cx="8671015" cy="771544"/>
          </a:xfrm>
          <a:prstGeom prst="rect">
            <a:avLst/>
          </a:prstGeom>
        </p:spPr>
        <p:txBody>
          <a:bodyPr anchor="t" rtlCol="false" tIns="0" lIns="0" bIns="0" rIns="0">
            <a:spAutoFit/>
          </a:bodyPr>
          <a:lstStyle/>
          <a:p>
            <a:pPr algn="l">
              <a:lnSpc>
                <a:spcPts val="6299"/>
              </a:lnSpc>
            </a:pPr>
            <a:r>
              <a:rPr lang="en-US" b="true" sz="4499">
                <a:solidFill>
                  <a:srgbClr val="7ED957"/>
                </a:solidFill>
                <a:latin typeface="Roboto Bold"/>
                <a:ea typeface="Roboto Bold"/>
                <a:cs typeface="Roboto Bold"/>
                <a:sym typeface="Roboto Bold"/>
              </a:rPr>
              <a:t>Common Traits of Sex Buyers</a:t>
            </a:r>
          </a:p>
        </p:txBody>
      </p:sp>
      <p:sp>
        <p:nvSpPr>
          <p:cNvPr name="TextBox 15" id="15"/>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4" id="4"/>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5" id="5"/>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6" id="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24</a:t>
            </a:r>
          </a:p>
        </p:txBody>
      </p:sp>
      <p:sp>
        <p:nvSpPr>
          <p:cNvPr name="TextBox 7" id="7"/>
          <p:cNvSpPr txBox="true"/>
          <p:nvPr/>
        </p:nvSpPr>
        <p:spPr>
          <a:xfrm rot="0">
            <a:off x="1920881" y="4508924"/>
            <a:ext cx="15017638" cy="1562100"/>
          </a:xfrm>
          <a:prstGeom prst="rect">
            <a:avLst/>
          </a:prstGeom>
        </p:spPr>
        <p:txBody>
          <a:bodyPr anchor="t" rtlCol="false" tIns="0" lIns="0" bIns="0" rIns="0">
            <a:spAutoFit/>
          </a:bodyPr>
          <a:lstStyle/>
          <a:p>
            <a:pPr algn="l" marL="917574" indent="-458787" lvl="1">
              <a:lnSpc>
                <a:spcPts val="6374"/>
              </a:lnSpc>
              <a:buFont typeface="Arial"/>
              <a:buChar char="•"/>
            </a:pPr>
            <a:r>
              <a:rPr lang="en-US" b="true" sz="4249">
                <a:solidFill>
                  <a:srgbClr val="FFFFFF"/>
                </a:solidFill>
                <a:latin typeface="Roboto Bold"/>
                <a:ea typeface="Roboto Bold"/>
                <a:cs typeface="Roboto Bold"/>
                <a:sym typeface="Roboto Bold"/>
              </a:rPr>
              <a:t>Gender</a:t>
            </a:r>
            <a:r>
              <a:rPr lang="en-US" sz="4249">
                <a:solidFill>
                  <a:srgbClr val="FFFFFF"/>
                </a:solidFill>
                <a:latin typeface="Roboto"/>
                <a:ea typeface="Roboto"/>
                <a:cs typeface="Roboto"/>
                <a:sym typeface="Roboto"/>
              </a:rPr>
              <a:t>:</a:t>
            </a:r>
            <a:r>
              <a:rPr lang="en-US" b="true" sz="4249">
                <a:solidFill>
                  <a:srgbClr val="FFFFFF"/>
                </a:solidFill>
                <a:latin typeface="Roboto Bold"/>
                <a:ea typeface="Roboto Bold"/>
                <a:cs typeface="Roboto Bold"/>
                <a:sym typeface="Roboto Bold"/>
              </a:rPr>
              <a:t> Studies reveal that sex buyers are primarily male.</a:t>
            </a:r>
          </a:p>
          <a:p>
            <a:pPr algn="l" marL="917574" indent="-458787" lvl="1">
              <a:lnSpc>
                <a:spcPts val="6374"/>
              </a:lnSpc>
              <a:buFont typeface="Arial"/>
              <a:buChar char="•"/>
            </a:pPr>
            <a:r>
              <a:rPr lang="en-US" b="true" sz="4249">
                <a:solidFill>
                  <a:srgbClr val="9D1BE3"/>
                </a:solidFill>
                <a:latin typeface="Roboto Bold"/>
                <a:ea typeface="Roboto Bold"/>
                <a:cs typeface="Roboto Bold"/>
                <a:sym typeface="Roboto Bold"/>
              </a:rPr>
              <a:t>Age:</a:t>
            </a:r>
            <a:r>
              <a:rPr lang="en-US" b="true" sz="4249">
                <a:solidFill>
                  <a:srgbClr val="004F59"/>
                </a:solidFill>
                <a:latin typeface="Roboto Bold"/>
                <a:ea typeface="Roboto Bold"/>
                <a:cs typeface="Roboto Bold"/>
                <a:sym typeface="Roboto Bold"/>
              </a:rPr>
              <a:t> Sex buyers can range from 18 to 80+ years old.</a:t>
            </a:r>
          </a:p>
        </p:txBody>
      </p:sp>
      <p:sp>
        <p:nvSpPr>
          <p:cNvPr name="TextBox 8" id="8"/>
          <p:cNvSpPr txBox="true"/>
          <p:nvPr/>
        </p:nvSpPr>
        <p:spPr>
          <a:xfrm rot="0">
            <a:off x="5028442" y="9319251"/>
            <a:ext cx="6358607" cy="207719"/>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Demand Abolition (2018). Who Buys Sex? Understanding and Disrupting Illicit Market Demand.</a:t>
            </a:r>
          </a:p>
        </p:txBody>
      </p:sp>
      <p:sp>
        <p:nvSpPr>
          <p:cNvPr name="TextBox 9" id="9"/>
          <p:cNvSpPr txBox="true"/>
          <p:nvPr/>
        </p:nvSpPr>
        <p:spPr>
          <a:xfrm rot="0">
            <a:off x="14449702" y="7843150"/>
            <a:ext cx="1745231" cy="989774"/>
          </a:xfrm>
          <a:prstGeom prst="rect">
            <a:avLst/>
          </a:prstGeom>
        </p:spPr>
        <p:txBody>
          <a:bodyPr anchor="t" rtlCol="false" tIns="0" lIns="0" bIns="0" rIns="0">
            <a:spAutoFit/>
          </a:bodyPr>
          <a:lstStyle/>
          <a:p>
            <a:pPr algn="ctr">
              <a:lnSpc>
                <a:spcPts val="4515"/>
              </a:lnSpc>
            </a:pPr>
            <a:r>
              <a:rPr lang="en-US" sz="4341" b="true">
                <a:solidFill>
                  <a:srgbClr val="A76D11"/>
                </a:solidFill>
                <a:latin typeface="Cooperative Bold"/>
                <a:ea typeface="Cooperative Bold"/>
                <a:cs typeface="Cooperative Bold"/>
                <a:sym typeface="Cooperative Bold"/>
              </a:rPr>
              <a:t>HIDDEN</a:t>
            </a:r>
          </a:p>
          <a:p>
            <a:pPr algn="ctr">
              <a:lnSpc>
                <a:spcPts val="2666"/>
              </a:lnSpc>
            </a:pPr>
            <a:r>
              <a:rPr lang="en-US" b="true" sz="3463">
                <a:solidFill>
                  <a:srgbClr val="A76D11"/>
                </a:solidFill>
                <a:latin typeface="Poppins Medium 1 Bold"/>
                <a:ea typeface="Poppins Medium 1 Bold"/>
                <a:cs typeface="Poppins Medium 1 Bold"/>
                <a:sym typeface="Poppins Medium 1 Bold"/>
              </a:rPr>
              <a:t>BUYERS</a:t>
            </a:r>
          </a:p>
        </p:txBody>
      </p:sp>
      <p:sp>
        <p:nvSpPr>
          <p:cNvPr name="TextBox 10" id="10"/>
          <p:cNvSpPr txBox="true"/>
          <p:nvPr/>
        </p:nvSpPr>
        <p:spPr>
          <a:xfrm rot="0">
            <a:off x="1131441" y="1109322"/>
            <a:ext cx="10103162" cy="1094750"/>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CHARACTERISTICS</a:t>
            </a:r>
          </a:p>
        </p:txBody>
      </p:sp>
      <p:grpSp>
        <p:nvGrpSpPr>
          <p:cNvPr name="Group 11" id="11"/>
          <p:cNvGrpSpPr/>
          <p:nvPr/>
        </p:nvGrpSpPr>
        <p:grpSpPr>
          <a:xfrm rot="0">
            <a:off x="1920881" y="3334446"/>
            <a:ext cx="8402448" cy="904943"/>
            <a:chOff x="0" y="0"/>
            <a:chExt cx="2212990" cy="238339"/>
          </a:xfrm>
        </p:grpSpPr>
        <p:sp>
          <p:nvSpPr>
            <p:cNvPr name="Freeform 12" id="12"/>
            <p:cNvSpPr/>
            <p:nvPr/>
          </p:nvSpPr>
          <p:spPr>
            <a:xfrm flipH="false" flipV="false" rot="0">
              <a:off x="0" y="0"/>
              <a:ext cx="2212991" cy="238339"/>
            </a:xfrm>
            <a:custGeom>
              <a:avLst/>
              <a:gdLst/>
              <a:ahLst/>
              <a:cxnLst/>
              <a:rect r="r" b="b" t="t" l="l"/>
              <a:pathLst>
                <a:path h="238339" w="2212991">
                  <a:moveTo>
                    <a:pt x="0" y="0"/>
                  </a:moveTo>
                  <a:lnTo>
                    <a:pt x="2212991" y="0"/>
                  </a:lnTo>
                  <a:lnTo>
                    <a:pt x="2212991" y="238339"/>
                  </a:lnTo>
                  <a:lnTo>
                    <a:pt x="0" y="238339"/>
                  </a:lnTo>
                  <a:close/>
                </a:path>
              </a:pathLst>
            </a:custGeom>
            <a:solidFill>
              <a:srgbClr val="303030"/>
            </a:solidFill>
          </p:spPr>
        </p:sp>
        <p:sp>
          <p:nvSpPr>
            <p:cNvPr name="TextBox 13" id="13"/>
            <p:cNvSpPr txBox="true"/>
            <p:nvPr/>
          </p:nvSpPr>
          <p:spPr>
            <a:xfrm>
              <a:off x="0" y="-76200"/>
              <a:ext cx="2212990" cy="314539"/>
            </a:xfrm>
            <a:prstGeom prst="rect">
              <a:avLst/>
            </a:prstGeom>
          </p:spPr>
          <p:txBody>
            <a:bodyPr anchor="ctr" rtlCol="false" tIns="50800" lIns="50800" bIns="50800" rIns="50800"/>
            <a:lstStyle/>
            <a:p>
              <a:pPr algn="ctr">
                <a:lnSpc>
                  <a:spcPts val="3074"/>
                </a:lnSpc>
              </a:pPr>
            </a:p>
          </p:txBody>
        </p:sp>
      </p:grpSp>
      <p:sp>
        <p:nvSpPr>
          <p:cNvPr name="TextBox 14" id="14"/>
          <p:cNvSpPr txBox="true"/>
          <p:nvPr/>
        </p:nvSpPr>
        <p:spPr>
          <a:xfrm rot="0">
            <a:off x="2242679" y="3353520"/>
            <a:ext cx="8671015" cy="771544"/>
          </a:xfrm>
          <a:prstGeom prst="rect">
            <a:avLst/>
          </a:prstGeom>
        </p:spPr>
        <p:txBody>
          <a:bodyPr anchor="t" rtlCol="false" tIns="0" lIns="0" bIns="0" rIns="0">
            <a:spAutoFit/>
          </a:bodyPr>
          <a:lstStyle/>
          <a:p>
            <a:pPr algn="l">
              <a:lnSpc>
                <a:spcPts val="6299"/>
              </a:lnSpc>
            </a:pPr>
            <a:r>
              <a:rPr lang="en-US" b="true" sz="4499">
                <a:solidFill>
                  <a:srgbClr val="7ED957"/>
                </a:solidFill>
                <a:latin typeface="Roboto Bold"/>
                <a:ea typeface="Roboto Bold"/>
                <a:cs typeface="Roboto Bold"/>
                <a:sym typeface="Roboto Bold"/>
              </a:rPr>
              <a:t>Common Traits of Sex Buyers</a:t>
            </a:r>
          </a:p>
        </p:txBody>
      </p:sp>
      <p:sp>
        <p:nvSpPr>
          <p:cNvPr name="TextBox 15" id="15"/>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4" id="4"/>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5" id="5"/>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6" id="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25</a:t>
            </a:r>
          </a:p>
        </p:txBody>
      </p:sp>
      <p:sp>
        <p:nvSpPr>
          <p:cNvPr name="TextBox 7" id="7"/>
          <p:cNvSpPr txBox="true"/>
          <p:nvPr/>
        </p:nvSpPr>
        <p:spPr>
          <a:xfrm rot="0">
            <a:off x="1920881" y="4508924"/>
            <a:ext cx="15017638" cy="3302037"/>
          </a:xfrm>
          <a:prstGeom prst="rect">
            <a:avLst/>
          </a:prstGeom>
        </p:spPr>
        <p:txBody>
          <a:bodyPr anchor="t" rtlCol="false" tIns="0" lIns="0" bIns="0" rIns="0">
            <a:spAutoFit/>
          </a:bodyPr>
          <a:lstStyle/>
          <a:p>
            <a:pPr algn="l" marL="917574" indent="-458787" lvl="1">
              <a:lnSpc>
                <a:spcPts val="6374"/>
              </a:lnSpc>
              <a:buFont typeface="Arial"/>
              <a:buChar char="•"/>
            </a:pPr>
            <a:r>
              <a:rPr lang="en-US" b="true" sz="4249">
                <a:solidFill>
                  <a:srgbClr val="FFFFFF"/>
                </a:solidFill>
                <a:latin typeface="Roboto Bold"/>
                <a:ea typeface="Roboto Bold"/>
                <a:cs typeface="Roboto Bold"/>
                <a:sym typeface="Roboto Bold"/>
              </a:rPr>
              <a:t>Gender</a:t>
            </a:r>
            <a:r>
              <a:rPr lang="en-US" sz="4249">
                <a:solidFill>
                  <a:srgbClr val="FFFFFF"/>
                </a:solidFill>
                <a:latin typeface="Roboto"/>
                <a:ea typeface="Roboto"/>
                <a:cs typeface="Roboto"/>
                <a:sym typeface="Roboto"/>
              </a:rPr>
              <a:t>:</a:t>
            </a:r>
            <a:r>
              <a:rPr lang="en-US" b="true" sz="4249">
                <a:solidFill>
                  <a:srgbClr val="FFFFFF"/>
                </a:solidFill>
                <a:latin typeface="Roboto Bold"/>
                <a:ea typeface="Roboto Bold"/>
                <a:cs typeface="Roboto Bold"/>
                <a:sym typeface="Roboto Bold"/>
              </a:rPr>
              <a:t> Studies reveal that sex buyers are primarily male.</a:t>
            </a:r>
          </a:p>
          <a:p>
            <a:pPr algn="l" marL="917574" indent="-458787" lvl="1">
              <a:lnSpc>
                <a:spcPts val="6374"/>
              </a:lnSpc>
              <a:buFont typeface="Arial"/>
              <a:buChar char="•"/>
            </a:pPr>
            <a:r>
              <a:rPr lang="en-US" b="true" sz="4249">
                <a:solidFill>
                  <a:srgbClr val="FFFFFF"/>
                </a:solidFill>
                <a:latin typeface="Roboto Bold"/>
                <a:ea typeface="Roboto Bold"/>
                <a:cs typeface="Roboto Bold"/>
                <a:sym typeface="Roboto Bold"/>
              </a:rPr>
              <a:t>Age: Sex buyers can range from 18 to 80+ years old.</a:t>
            </a:r>
          </a:p>
          <a:p>
            <a:pPr algn="l">
              <a:lnSpc>
                <a:spcPts val="900"/>
              </a:lnSpc>
            </a:pPr>
          </a:p>
          <a:p>
            <a:pPr algn="l" marL="917574" indent="-458787" lvl="1">
              <a:lnSpc>
                <a:spcPts val="6374"/>
              </a:lnSpc>
              <a:buFont typeface="Arial"/>
              <a:buChar char="•"/>
            </a:pPr>
            <a:r>
              <a:rPr lang="en-US" b="true" sz="4249">
                <a:solidFill>
                  <a:srgbClr val="9D1BE3"/>
                </a:solidFill>
                <a:latin typeface="Roboto Bold"/>
                <a:ea typeface="Roboto Bold"/>
                <a:cs typeface="Roboto Bold"/>
                <a:sym typeface="Roboto Bold"/>
              </a:rPr>
              <a:t>Relationships:</a:t>
            </a:r>
            <a:r>
              <a:rPr lang="en-US" b="true" sz="4249">
                <a:solidFill>
                  <a:srgbClr val="004F59"/>
                </a:solidFill>
                <a:latin typeface="Roboto Bold"/>
                <a:ea typeface="Roboto Bold"/>
                <a:cs typeface="Roboto Bold"/>
                <a:sym typeface="Roboto Bold"/>
              </a:rPr>
              <a:t> Sex buyers may be single, dating, straight or gay, married, or have children.</a:t>
            </a:r>
          </a:p>
        </p:txBody>
      </p:sp>
      <p:sp>
        <p:nvSpPr>
          <p:cNvPr name="TextBox 8" id="8"/>
          <p:cNvSpPr txBox="true"/>
          <p:nvPr/>
        </p:nvSpPr>
        <p:spPr>
          <a:xfrm rot="0">
            <a:off x="5028442" y="9319251"/>
            <a:ext cx="6358607" cy="207719"/>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Demand Abolition (2018). Who Buys Sex? Understanding and Disrupting Illicit Market Demand.</a:t>
            </a:r>
          </a:p>
        </p:txBody>
      </p:sp>
      <p:sp>
        <p:nvSpPr>
          <p:cNvPr name="TextBox 9" id="9"/>
          <p:cNvSpPr txBox="true"/>
          <p:nvPr/>
        </p:nvSpPr>
        <p:spPr>
          <a:xfrm rot="0">
            <a:off x="14449702" y="7843150"/>
            <a:ext cx="1745231" cy="989774"/>
          </a:xfrm>
          <a:prstGeom prst="rect">
            <a:avLst/>
          </a:prstGeom>
        </p:spPr>
        <p:txBody>
          <a:bodyPr anchor="t" rtlCol="false" tIns="0" lIns="0" bIns="0" rIns="0">
            <a:spAutoFit/>
          </a:bodyPr>
          <a:lstStyle/>
          <a:p>
            <a:pPr algn="ctr">
              <a:lnSpc>
                <a:spcPts val="4515"/>
              </a:lnSpc>
            </a:pPr>
            <a:r>
              <a:rPr lang="en-US" sz="4341" b="true">
                <a:solidFill>
                  <a:srgbClr val="A76D11"/>
                </a:solidFill>
                <a:latin typeface="Cooperative Bold"/>
                <a:ea typeface="Cooperative Bold"/>
                <a:cs typeface="Cooperative Bold"/>
                <a:sym typeface="Cooperative Bold"/>
              </a:rPr>
              <a:t>HIDDEN</a:t>
            </a:r>
          </a:p>
          <a:p>
            <a:pPr algn="ctr">
              <a:lnSpc>
                <a:spcPts val="2666"/>
              </a:lnSpc>
            </a:pPr>
            <a:r>
              <a:rPr lang="en-US" b="true" sz="3463">
                <a:solidFill>
                  <a:srgbClr val="A76D11"/>
                </a:solidFill>
                <a:latin typeface="Poppins Medium 1 Bold"/>
                <a:ea typeface="Poppins Medium 1 Bold"/>
                <a:cs typeface="Poppins Medium 1 Bold"/>
                <a:sym typeface="Poppins Medium 1 Bold"/>
              </a:rPr>
              <a:t>BUYERS</a:t>
            </a:r>
          </a:p>
        </p:txBody>
      </p:sp>
      <p:sp>
        <p:nvSpPr>
          <p:cNvPr name="TextBox 10" id="10"/>
          <p:cNvSpPr txBox="true"/>
          <p:nvPr/>
        </p:nvSpPr>
        <p:spPr>
          <a:xfrm rot="0">
            <a:off x="1131441" y="1109322"/>
            <a:ext cx="10103162" cy="1094750"/>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CHARACTERISTICS</a:t>
            </a:r>
          </a:p>
        </p:txBody>
      </p:sp>
      <p:grpSp>
        <p:nvGrpSpPr>
          <p:cNvPr name="Group 11" id="11"/>
          <p:cNvGrpSpPr/>
          <p:nvPr/>
        </p:nvGrpSpPr>
        <p:grpSpPr>
          <a:xfrm rot="0">
            <a:off x="1920881" y="3334446"/>
            <a:ext cx="8402448" cy="904943"/>
            <a:chOff x="0" y="0"/>
            <a:chExt cx="2212990" cy="238339"/>
          </a:xfrm>
        </p:grpSpPr>
        <p:sp>
          <p:nvSpPr>
            <p:cNvPr name="Freeform 12" id="12"/>
            <p:cNvSpPr/>
            <p:nvPr/>
          </p:nvSpPr>
          <p:spPr>
            <a:xfrm flipH="false" flipV="false" rot="0">
              <a:off x="0" y="0"/>
              <a:ext cx="2212991" cy="238339"/>
            </a:xfrm>
            <a:custGeom>
              <a:avLst/>
              <a:gdLst/>
              <a:ahLst/>
              <a:cxnLst/>
              <a:rect r="r" b="b" t="t" l="l"/>
              <a:pathLst>
                <a:path h="238339" w="2212991">
                  <a:moveTo>
                    <a:pt x="0" y="0"/>
                  </a:moveTo>
                  <a:lnTo>
                    <a:pt x="2212991" y="0"/>
                  </a:lnTo>
                  <a:lnTo>
                    <a:pt x="2212991" y="238339"/>
                  </a:lnTo>
                  <a:lnTo>
                    <a:pt x="0" y="238339"/>
                  </a:lnTo>
                  <a:close/>
                </a:path>
              </a:pathLst>
            </a:custGeom>
            <a:solidFill>
              <a:srgbClr val="303030"/>
            </a:solidFill>
          </p:spPr>
        </p:sp>
        <p:sp>
          <p:nvSpPr>
            <p:cNvPr name="TextBox 13" id="13"/>
            <p:cNvSpPr txBox="true"/>
            <p:nvPr/>
          </p:nvSpPr>
          <p:spPr>
            <a:xfrm>
              <a:off x="0" y="-76200"/>
              <a:ext cx="2212990" cy="314539"/>
            </a:xfrm>
            <a:prstGeom prst="rect">
              <a:avLst/>
            </a:prstGeom>
          </p:spPr>
          <p:txBody>
            <a:bodyPr anchor="ctr" rtlCol="false" tIns="50800" lIns="50800" bIns="50800" rIns="50800"/>
            <a:lstStyle/>
            <a:p>
              <a:pPr algn="ctr">
                <a:lnSpc>
                  <a:spcPts val="3074"/>
                </a:lnSpc>
              </a:pPr>
            </a:p>
          </p:txBody>
        </p:sp>
      </p:grpSp>
      <p:sp>
        <p:nvSpPr>
          <p:cNvPr name="TextBox 14" id="14"/>
          <p:cNvSpPr txBox="true"/>
          <p:nvPr/>
        </p:nvSpPr>
        <p:spPr>
          <a:xfrm rot="0">
            <a:off x="2242679" y="3353520"/>
            <a:ext cx="8671015" cy="771544"/>
          </a:xfrm>
          <a:prstGeom prst="rect">
            <a:avLst/>
          </a:prstGeom>
        </p:spPr>
        <p:txBody>
          <a:bodyPr anchor="t" rtlCol="false" tIns="0" lIns="0" bIns="0" rIns="0">
            <a:spAutoFit/>
          </a:bodyPr>
          <a:lstStyle/>
          <a:p>
            <a:pPr algn="l">
              <a:lnSpc>
                <a:spcPts val="6299"/>
              </a:lnSpc>
            </a:pPr>
            <a:r>
              <a:rPr lang="en-US" b="true" sz="4499">
                <a:solidFill>
                  <a:srgbClr val="7ED957"/>
                </a:solidFill>
                <a:latin typeface="Roboto Bold"/>
                <a:ea typeface="Roboto Bold"/>
                <a:cs typeface="Roboto Bold"/>
                <a:sym typeface="Roboto Bold"/>
              </a:rPr>
              <a:t>Common Traits of Sex Buyers</a:t>
            </a:r>
          </a:p>
        </p:txBody>
      </p:sp>
      <p:sp>
        <p:nvSpPr>
          <p:cNvPr name="TextBox 15" id="15"/>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4" id="4"/>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5" id="5"/>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6" id="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26</a:t>
            </a:r>
          </a:p>
        </p:txBody>
      </p:sp>
      <p:sp>
        <p:nvSpPr>
          <p:cNvPr name="TextBox 7" id="7"/>
          <p:cNvSpPr txBox="true"/>
          <p:nvPr/>
        </p:nvSpPr>
        <p:spPr>
          <a:xfrm rot="0">
            <a:off x="1909338" y="4622303"/>
            <a:ext cx="15841193" cy="771525"/>
          </a:xfrm>
          <a:prstGeom prst="rect">
            <a:avLst/>
          </a:prstGeom>
        </p:spPr>
        <p:txBody>
          <a:bodyPr anchor="t" rtlCol="false" tIns="0" lIns="0" bIns="0" rIns="0">
            <a:spAutoFit/>
          </a:bodyPr>
          <a:lstStyle/>
          <a:p>
            <a:pPr algn="l" marL="917576" indent="-458788" lvl="1">
              <a:lnSpc>
                <a:spcPts val="6375"/>
              </a:lnSpc>
              <a:buFont typeface="Arial"/>
              <a:buChar char="•"/>
            </a:pPr>
            <a:r>
              <a:rPr lang="en-US" b="true" sz="4250">
                <a:solidFill>
                  <a:srgbClr val="9D1BE3"/>
                </a:solidFill>
                <a:latin typeface="Roboto Bold"/>
                <a:ea typeface="Roboto Bold"/>
                <a:cs typeface="Roboto Bold"/>
                <a:sym typeface="Roboto Bold"/>
              </a:rPr>
              <a:t>Education:</a:t>
            </a:r>
            <a:r>
              <a:rPr lang="en-US" b="true" sz="4250">
                <a:solidFill>
                  <a:srgbClr val="004F59"/>
                </a:solidFill>
                <a:latin typeface="Roboto Bold"/>
                <a:ea typeface="Roboto Bold"/>
                <a:cs typeface="Roboto Bold"/>
                <a:sym typeface="Roboto Bold"/>
              </a:rPr>
              <a:t> They achieve all levels of education.</a:t>
            </a:r>
          </a:p>
        </p:txBody>
      </p:sp>
      <p:sp>
        <p:nvSpPr>
          <p:cNvPr name="TextBox 8" id="8"/>
          <p:cNvSpPr txBox="true"/>
          <p:nvPr/>
        </p:nvSpPr>
        <p:spPr>
          <a:xfrm rot="0">
            <a:off x="5028442" y="9319251"/>
            <a:ext cx="6358607" cy="207719"/>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Demand Abolition (2018). Who Buys Sex? Understanding and Disrupting Illicit Market Demand.</a:t>
            </a:r>
          </a:p>
        </p:txBody>
      </p:sp>
      <p:sp>
        <p:nvSpPr>
          <p:cNvPr name="TextBox 9" id="9"/>
          <p:cNvSpPr txBox="true"/>
          <p:nvPr/>
        </p:nvSpPr>
        <p:spPr>
          <a:xfrm rot="0">
            <a:off x="14449702" y="7843150"/>
            <a:ext cx="1745231" cy="989774"/>
          </a:xfrm>
          <a:prstGeom prst="rect">
            <a:avLst/>
          </a:prstGeom>
        </p:spPr>
        <p:txBody>
          <a:bodyPr anchor="t" rtlCol="false" tIns="0" lIns="0" bIns="0" rIns="0">
            <a:spAutoFit/>
          </a:bodyPr>
          <a:lstStyle/>
          <a:p>
            <a:pPr algn="ctr">
              <a:lnSpc>
                <a:spcPts val="4515"/>
              </a:lnSpc>
            </a:pPr>
            <a:r>
              <a:rPr lang="en-US" sz="4341" b="true">
                <a:solidFill>
                  <a:srgbClr val="A76D11"/>
                </a:solidFill>
                <a:latin typeface="Cooperative Bold"/>
                <a:ea typeface="Cooperative Bold"/>
                <a:cs typeface="Cooperative Bold"/>
                <a:sym typeface="Cooperative Bold"/>
              </a:rPr>
              <a:t>HIDDEN</a:t>
            </a:r>
          </a:p>
          <a:p>
            <a:pPr algn="ctr">
              <a:lnSpc>
                <a:spcPts val="2666"/>
              </a:lnSpc>
            </a:pPr>
            <a:r>
              <a:rPr lang="en-US" b="true" sz="3463">
                <a:solidFill>
                  <a:srgbClr val="A76D11"/>
                </a:solidFill>
                <a:latin typeface="Poppins Medium 1 Bold"/>
                <a:ea typeface="Poppins Medium 1 Bold"/>
                <a:cs typeface="Poppins Medium 1 Bold"/>
                <a:sym typeface="Poppins Medium 1 Bold"/>
              </a:rPr>
              <a:t>BUYERS</a:t>
            </a:r>
          </a:p>
        </p:txBody>
      </p:sp>
      <p:sp>
        <p:nvSpPr>
          <p:cNvPr name="TextBox 10" id="10"/>
          <p:cNvSpPr txBox="true"/>
          <p:nvPr/>
        </p:nvSpPr>
        <p:spPr>
          <a:xfrm rot="0">
            <a:off x="1131441" y="1109322"/>
            <a:ext cx="10103162" cy="1094750"/>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CHARACTERISTICS</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name="Group 12" id="12"/>
          <p:cNvGrpSpPr/>
          <p:nvPr/>
        </p:nvGrpSpPr>
        <p:grpSpPr>
          <a:xfrm rot="0">
            <a:off x="1909338" y="3347630"/>
            <a:ext cx="8402448" cy="904943"/>
            <a:chOff x="0" y="0"/>
            <a:chExt cx="2212990" cy="238339"/>
          </a:xfrm>
        </p:grpSpPr>
        <p:sp>
          <p:nvSpPr>
            <p:cNvPr name="Freeform 13" id="13"/>
            <p:cNvSpPr/>
            <p:nvPr/>
          </p:nvSpPr>
          <p:spPr>
            <a:xfrm flipH="false" flipV="false" rot="0">
              <a:off x="0" y="0"/>
              <a:ext cx="2212991" cy="238339"/>
            </a:xfrm>
            <a:custGeom>
              <a:avLst/>
              <a:gdLst/>
              <a:ahLst/>
              <a:cxnLst/>
              <a:rect r="r" b="b" t="t" l="l"/>
              <a:pathLst>
                <a:path h="238339" w="2212991">
                  <a:moveTo>
                    <a:pt x="0" y="0"/>
                  </a:moveTo>
                  <a:lnTo>
                    <a:pt x="2212991" y="0"/>
                  </a:lnTo>
                  <a:lnTo>
                    <a:pt x="2212991" y="238339"/>
                  </a:lnTo>
                  <a:lnTo>
                    <a:pt x="0" y="238339"/>
                  </a:lnTo>
                  <a:close/>
                </a:path>
              </a:pathLst>
            </a:custGeom>
            <a:solidFill>
              <a:srgbClr val="303030"/>
            </a:solidFill>
          </p:spPr>
        </p:sp>
        <p:sp>
          <p:nvSpPr>
            <p:cNvPr name="TextBox 14" id="14"/>
            <p:cNvSpPr txBox="true"/>
            <p:nvPr/>
          </p:nvSpPr>
          <p:spPr>
            <a:xfrm>
              <a:off x="0" y="-76200"/>
              <a:ext cx="2212990" cy="314539"/>
            </a:xfrm>
            <a:prstGeom prst="rect">
              <a:avLst/>
            </a:prstGeom>
          </p:spPr>
          <p:txBody>
            <a:bodyPr anchor="ctr" rtlCol="false" tIns="50800" lIns="50800" bIns="50800" rIns="50800"/>
            <a:lstStyle/>
            <a:p>
              <a:pPr algn="ctr">
                <a:lnSpc>
                  <a:spcPts val="3074"/>
                </a:lnSpc>
              </a:pPr>
            </a:p>
          </p:txBody>
        </p:sp>
      </p:grpSp>
      <p:sp>
        <p:nvSpPr>
          <p:cNvPr name="TextBox 15" id="15"/>
          <p:cNvSpPr txBox="true"/>
          <p:nvPr/>
        </p:nvSpPr>
        <p:spPr>
          <a:xfrm rot="0">
            <a:off x="2231137" y="3366704"/>
            <a:ext cx="8671015" cy="771544"/>
          </a:xfrm>
          <a:prstGeom prst="rect">
            <a:avLst/>
          </a:prstGeom>
        </p:spPr>
        <p:txBody>
          <a:bodyPr anchor="t" rtlCol="false" tIns="0" lIns="0" bIns="0" rIns="0">
            <a:spAutoFit/>
          </a:bodyPr>
          <a:lstStyle/>
          <a:p>
            <a:pPr algn="l">
              <a:lnSpc>
                <a:spcPts val="6299"/>
              </a:lnSpc>
            </a:pPr>
            <a:r>
              <a:rPr lang="en-US" b="true" sz="4499">
                <a:solidFill>
                  <a:srgbClr val="F2C75C"/>
                </a:solidFill>
                <a:latin typeface="Roboto Bold"/>
                <a:ea typeface="Roboto Bold"/>
                <a:cs typeface="Roboto Bold"/>
                <a:sym typeface="Roboto Bold"/>
              </a:rPr>
              <a:t>Common Traits of Sex Buyers</a:t>
            </a:r>
          </a:p>
        </p:txBody>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4" id="4"/>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5" id="5"/>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6" id="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27</a:t>
            </a:r>
          </a:p>
        </p:txBody>
      </p:sp>
      <p:sp>
        <p:nvSpPr>
          <p:cNvPr name="TextBox 7" id="7"/>
          <p:cNvSpPr txBox="true"/>
          <p:nvPr/>
        </p:nvSpPr>
        <p:spPr>
          <a:xfrm rot="0">
            <a:off x="1909338" y="4622303"/>
            <a:ext cx="15841193" cy="1581150"/>
          </a:xfrm>
          <a:prstGeom prst="rect">
            <a:avLst/>
          </a:prstGeom>
        </p:spPr>
        <p:txBody>
          <a:bodyPr anchor="t" rtlCol="false" tIns="0" lIns="0" bIns="0" rIns="0">
            <a:spAutoFit/>
          </a:bodyPr>
          <a:lstStyle/>
          <a:p>
            <a:pPr algn="l" marL="917576" indent="-458788" lvl="1">
              <a:lnSpc>
                <a:spcPts val="6375"/>
              </a:lnSpc>
              <a:buFont typeface="Arial"/>
              <a:buChar char="•"/>
            </a:pPr>
            <a:r>
              <a:rPr lang="en-US" b="true" sz="4250">
                <a:solidFill>
                  <a:srgbClr val="FFFFFF"/>
                </a:solidFill>
                <a:latin typeface="Roboto Bold"/>
                <a:ea typeface="Roboto Bold"/>
                <a:cs typeface="Roboto Bold"/>
                <a:sym typeface="Roboto Bold"/>
              </a:rPr>
              <a:t>Education: They achieve all levels of education.</a:t>
            </a:r>
          </a:p>
          <a:p>
            <a:pPr algn="l" marL="917576" indent="-458788" lvl="1">
              <a:lnSpc>
                <a:spcPts val="6375"/>
              </a:lnSpc>
              <a:buFont typeface="Arial"/>
              <a:buChar char="•"/>
            </a:pPr>
            <a:r>
              <a:rPr lang="en-US" b="true" sz="4250">
                <a:solidFill>
                  <a:srgbClr val="9D1BE3"/>
                </a:solidFill>
                <a:latin typeface="Roboto Bold"/>
                <a:ea typeface="Roboto Bold"/>
                <a:cs typeface="Roboto Bold"/>
                <a:sym typeface="Roboto Bold"/>
              </a:rPr>
              <a:t>Employment:</a:t>
            </a:r>
            <a:r>
              <a:rPr lang="en-US" b="true" sz="4250">
                <a:solidFill>
                  <a:srgbClr val="004F59"/>
                </a:solidFill>
                <a:latin typeface="Roboto Bold"/>
                <a:ea typeface="Roboto Bold"/>
                <a:cs typeface="Roboto Bold"/>
                <a:sym typeface="Roboto Bold"/>
              </a:rPr>
              <a:t> Sex buyers are in all professions.</a:t>
            </a:r>
          </a:p>
        </p:txBody>
      </p:sp>
      <p:sp>
        <p:nvSpPr>
          <p:cNvPr name="TextBox 8" id="8"/>
          <p:cNvSpPr txBox="true"/>
          <p:nvPr/>
        </p:nvSpPr>
        <p:spPr>
          <a:xfrm rot="0">
            <a:off x="5028442" y="9319251"/>
            <a:ext cx="6358607" cy="207719"/>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Demand Abolition (2018). Who Buys Sex? Understanding and Disrupting Illicit Market Demand.</a:t>
            </a:r>
          </a:p>
        </p:txBody>
      </p:sp>
      <p:sp>
        <p:nvSpPr>
          <p:cNvPr name="TextBox 9" id="9"/>
          <p:cNvSpPr txBox="true"/>
          <p:nvPr/>
        </p:nvSpPr>
        <p:spPr>
          <a:xfrm rot="0">
            <a:off x="14449702" y="7843150"/>
            <a:ext cx="1745231" cy="989774"/>
          </a:xfrm>
          <a:prstGeom prst="rect">
            <a:avLst/>
          </a:prstGeom>
        </p:spPr>
        <p:txBody>
          <a:bodyPr anchor="t" rtlCol="false" tIns="0" lIns="0" bIns="0" rIns="0">
            <a:spAutoFit/>
          </a:bodyPr>
          <a:lstStyle/>
          <a:p>
            <a:pPr algn="ctr">
              <a:lnSpc>
                <a:spcPts val="4515"/>
              </a:lnSpc>
            </a:pPr>
            <a:r>
              <a:rPr lang="en-US" sz="4341" b="true">
                <a:solidFill>
                  <a:srgbClr val="A76D11"/>
                </a:solidFill>
                <a:latin typeface="Cooperative Bold"/>
                <a:ea typeface="Cooperative Bold"/>
                <a:cs typeface="Cooperative Bold"/>
                <a:sym typeface="Cooperative Bold"/>
              </a:rPr>
              <a:t>HIDDEN</a:t>
            </a:r>
          </a:p>
          <a:p>
            <a:pPr algn="ctr">
              <a:lnSpc>
                <a:spcPts val="2666"/>
              </a:lnSpc>
            </a:pPr>
            <a:r>
              <a:rPr lang="en-US" b="true" sz="3463">
                <a:solidFill>
                  <a:srgbClr val="A76D11"/>
                </a:solidFill>
                <a:latin typeface="Poppins Medium 1 Bold"/>
                <a:ea typeface="Poppins Medium 1 Bold"/>
                <a:cs typeface="Poppins Medium 1 Bold"/>
                <a:sym typeface="Poppins Medium 1 Bold"/>
              </a:rPr>
              <a:t>BUYERS</a:t>
            </a:r>
          </a:p>
        </p:txBody>
      </p:sp>
      <p:sp>
        <p:nvSpPr>
          <p:cNvPr name="TextBox 10" id="10"/>
          <p:cNvSpPr txBox="true"/>
          <p:nvPr/>
        </p:nvSpPr>
        <p:spPr>
          <a:xfrm rot="0">
            <a:off x="1131441" y="1109322"/>
            <a:ext cx="10103162" cy="1094750"/>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CHARACTERISTICS</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name="Group 12" id="12"/>
          <p:cNvGrpSpPr/>
          <p:nvPr/>
        </p:nvGrpSpPr>
        <p:grpSpPr>
          <a:xfrm rot="0">
            <a:off x="1909338" y="3347630"/>
            <a:ext cx="8402448" cy="904943"/>
            <a:chOff x="0" y="0"/>
            <a:chExt cx="2212990" cy="238339"/>
          </a:xfrm>
        </p:grpSpPr>
        <p:sp>
          <p:nvSpPr>
            <p:cNvPr name="Freeform 13" id="13"/>
            <p:cNvSpPr/>
            <p:nvPr/>
          </p:nvSpPr>
          <p:spPr>
            <a:xfrm flipH="false" flipV="false" rot="0">
              <a:off x="0" y="0"/>
              <a:ext cx="2212991" cy="238339"/>
            </a:xfrm>
            <a:custGeom>
              <a:avLst/>
              <a:gdLst/>
              <a:ahLst/>
              <a:cxnLst/>
              <a:rect r="r" b="b" t="t" l="l"/>
              <a:pathLst>
                <a:path h="238339" w="2212991">
                  <a:moveTo>
                    <a:pt x="0" y="0"/>
                  </a:moveTo>
                  <a:lnTo>
                    <a:pt x="2212991" y="0"/>
                  </a:lnTo>
                  <a:lnTo>
                    <a:pt x="2212991" y="238339"/>
                  </a:lnTo>
                  <a:lnTo>
                    <a:pt x="0" y="238339"/>
                  </a:lnTo>
                  <a:close/>
                </a:path>
              </a:pathLst>
            </a:custGeom>
            <a:solidFill>
              <a:srgbClr val="303030"/>
            </a:solidFill>
          </p:spPr>
        </p:sp>
        <p:sp>
          <p:nvSpPr>
            <p:cNvPr name="TextBox 14" id="14"/>
            <p:cNvSpPr txBox="true"/>
            <p:nvPr/>
          </p:nvSpPr>
          <p:spPr>
            <a:xfrm>
              <a:off x="0" y="-76200"/>
              <a:ext cx="2212990" cy="314539"/>
            </a:xfrm>
            <a:prstGeom prst="rect">
              <a:avLst/>
            </a:prstGeom>
          </p:spPr>
          <p:txBody>
            <a:bodyPr anchor="ctr" rtlCol="false" tIns="50800" lIns="50800" bIns="50800" rIns="50800"/>
            <a:lstStyle/>
            <a:p>
              <a:pPr algn="ctr">
                <a:lnSpc>
                  <a:spcPts val="3074"/>
                </a:lnSpc>
              </a:pPr>
            </a:p>
          </p:txBody>
        </p:sp>
      </p:grpSp>
      <p:sp>
        <p:nvSpPr>
          <p:cNvPr name="TextBox 15" id="15"/>
          <p:cNvSpPr txBox="true"/>
          <p:nvPr/>
        </p:nvSpPr>
        <p:spPr>
          <a:xfrm rot="0">
            <a:off x="2231137" y="3366704"/>
            <a:ext cx="8671015" cy="771544"/>
          </a:xfrm>
          <a:prstGeom prst="rect">
            <a:avLst/>
          </a:prstGeom>
        </p:spPr>
        <p:txBody>
          <a:bodyPr anchor="t" rtlCol="false" tIns="0" lIns="0" bIns="0" rIns="0">
            <a:spAutoFit/>
          </a:bodyPr>
          <a:lstStyle/>
          <a:p>
            <a:pPr algn="l">
              <a:lnSpc>
                <a:spcPts val="6299"/>
              </a:lnSpc>
            </a:pPr>
            <a:r>
              <a:rPr lang="en-US" b="true" sz="4499">
                <a:solidFill>
                  <a:srgbClr val="F2C75C"/>
                </a:solidFill>
                <a:latin typeface="Roboto Bold"/>
                <a:ea typeface="Roboto Bold"/>
                <a:cs typeface="Roboto Bold"/>
                <a:sym typeface="Roboto Bold"/>
              </a:rPr>
              <a:t>Common Traits of Sex Buyers</a:t>
            </a:r>
          </a:p>
        </p:txBody>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4" id="4"/>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5" id="5"/>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6" id="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28</a:t>
            </a:r>
          </a:p>
        </p:txBody>
      </p:sp>
      <p:sp>
        <p:nvSpPr>
          <p:cNvPr name="TextBox 7" id="7"/>
          <p:cNvSpPr txBox="true"/>
          <p:nvPr/>
        </p:nvSpPr>
        <p:spPr>
          <a:xfrm rot="0">
            <a:off x="1909338" y="4622303"/>
            <a:ext cx="15841193" cy="3007519"/>
          </a:xfrm>
          <a:prstGeom prst="rect">
            <a:avLst/>
          </a:prstGeom>
        </p:spPr>
        <p:txBody>
          <a:bodyPr anchor="t" rtlCol="false" tIns="0" lIns="0" bIns="0" rIns="0">
            <a:spAutoFit/>
          </a:bodyPr>
          <a:lstStyle/>
          <a:p>
            <a:pPr algn="l" marL="917576" indent="-458788" lvl="1">
              <a:lnSpc>
                <a:spcPts val="6375"/>
              </a:lnSpc>
              <a:buFont typeface="Arial"/>
              <a:buChar char="•"/>
            </a:pPr>
            <a:r>
              <a:rPr lang="en-US" b="true" sz="4250">
                <a:solidFill>
                  <a:srgbClr val="FFFFFF"/>
                </a:solidFill>
                <a:latin typeface="Roboto Bold"/>
                <a:ea typeface="Roboto Bold"/>
                <a:cs typeface="Roboto Bold"/>
                <a:sym typeface="Roboto Bold"/>
              </a:rPr>
              <a:t>Education: They achieve all levels of education.</a:t>
            </a:r>
          </a:p>
          <a:p>
            <a:pPr algn="l" marL="917576" indent="-458788" lvl="1">
              <a:lnSpc>
                <a:spcPts val="6375"/>
              </a:lnSpc>
              <a:buFont typeface="Arial"/>
              <a:buChar char="•"/>
            </a:pPr>
            <a:r>
              <a:rPr lang="en-US" b="true" sz="4250">
                <a:solidFill>
                  <a:srgbClr val="FFFFFF"/>
                </a:solidFill>
                <a:latin typeface="Roboto Bold"/>
                <a:ea typeface="Roboto Bold"/>
                <a:cs typeface="Roboto Bold"/>
                <a:sym typeface="Roboto Bold"/>
              </a:rPr>
              <a:t>Employment: Sex buyers are in all professions.</a:t>
            </a:r>
          </a:p>
          <a:p>
            <a:pPr algn="l">
              <a:lnSpc>
                <a:spcPts val="1425"/>
              </a:lnSpc>
            </a:pPr>
          </a:p>
          <a:p>
            <a:pPr algn="l" marL="917576" indent="-458788" lvl="1">
              <a:lnSpc>
                <a:spcPts val="4462"/>
              </a:lnSpc>
              <a:buFont typeface="Arial"/>
              <a:buChar char="•"/>
            </a:pPr>
            <a:r>
              <a:rPr lang="en-US" b="true" sz="4250">
                <a:solidFill>
                  <a:srgbClr val="9D1BE3"/>
                </a:solidFill>
                <a:latin typeface="Roboto Bold"/>
                <a:ea typeface="Roboto Bold"/>
                <a:cs typeface="Roboto Bold"/>
                <a:sym typeface="Roboto Bold"/>
              </a:rPr>
              <a:t>Income:</a:t>
            </a:r>
            <a:r>
              <a:rPr lang="en-US" b="true" sz="4250">
                <a:solidFill>
                  <a:srgbClr val="004F59"/>
                </a:solidFill>
                <a:latin typeface="Roboto Bold"/>
                <a:ea typeface="Roboto Bold"/>
                <a:cs typeface="Roboto Bold"/>
                <a:sym typeface="Roboto Bold"/>
              </a:rPr>
              <a:t> People who frequently buy sex often make more money than the average person.</a:t>
            </a:r>
          </a:p>
        </p:txBody>
      </p:sp>
      <p:sp>
        <p:nvSpPr>
          <p:cNvPr name="TextBox 8" id="8"/>
          <p:cNvSpPr txBox="true"/>
          <p:nvPr/>
        </p:nvSpPr>
        <p:spPr>
          <a:xfrm rot="0">
            <a:off x="5028442" y="9319251"/>
            <a:ext cx="6358607" cy="207719"/>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Demand Abolition (2018). Who Buys Sex? Understanding and Disrupting Illicit Market Demand.</a:t>
            </a:r>
          </a:p>
        </p:txBody>
      </p:sp>
      <p:sp>
        <p:nvSpPr>
          <p:cNvPr name="TextBox 9" id="9"/>
          <p:cNvSpPr txBox="true"/>
          <p:nvPr/>
        </p:nvSpPr>
        <p:spPr>
          <a:xfrm rot="0">
            <a:off x="14449702" y="7843150"/>
            <a:ext cx="1745231" cy="989774"/>
          </a:xfrm>
          <a:prstGeom prst="rect">
            <a:avLst/>
          </a:prstGeom>
        </p:spPr>
        <p:txBody>
          <a:bodyPr anchor="t" rtlCol="false" tIns="0" lIns="0" bIns="0" rIns="0">
            <a:spAutoFit/>
          </a:bodyPr>
          <a:lstStyle/>
          <a:p>
            <a:pPr algn="ctr">
              <a:lnSpc>
                <a:spcPts val="4515"/>
              </a:lnSpc>
            </a:pPr>
            <a:r>
              <a:rPr lang="en-US" sz="4341" b="true">
                <a:solidFill>
                  <a:srgbClr val="A76D11"/>
                </a:solidFill>
                <a:latin typeface="Cooperative Bold"/>
                <a:ea typeface="Cooperative Bold"/>
                <a:cs typeface="Cooperative Bold"/>
                <a:sym typeface="Cooperative Bold"/>
              </a:rPr>
              <a:t>HIDDEN</a:t>
            </a:r>
          </a:p>
          <a:p>
            <a:pPr algn="ctr">
              <a:lnSpc>
                <a:spcPts val="2666"/>
              </a:lnSpc>
            </a:pPr>
            <a:r>
              <a:rPr lang="en-US" b="true" sz="3463">
                <a:solidFill>
                  <a:srgbClr val="A76D11"/>
                </a:solidFill>
                <a:latin typeface="Poppins Medium 1 Bold"/>
                <a:ea typeface="Poppins Medium 1 Bold"/>
                <a:cs typeface="Poppins Medium 1 Bold"/>
                <a:sym typeface="Poppins Medium 1 Bold"/>
              </a:rPr>
              <a:t>BUYERS</a:t>
            </a:r>
          </a:p>
        </p:txBody>
      </p:sp>
      <p:sp>
        <p:nvSpPr>
          <p:cNvPr name="TextBox 10" id="10"/>
          <p:cNvSpPr txBox="true"/>
          <p:nvPr/>
        </p:nvSpPr>
        <p:spPr>
          <a:xfrm rot="0">
            <a:off x="1131441" y="1109322"/>
            <a:ext cx="10103162" cy="1094750"/>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CHARACTERISTICS</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name="Group 12" id="12"/>
          <p:cNvGrpSpPr/>
          <p:nvPr/>
        </p:nvGrpSpPr>
        <p:grpSpPr>
          <a:xfrm rot="0">
            <a:off x="1909338" y="3347630"/>
            <a:ext cx="8402448" cy="904943"/>
            <a:chOff x="0" y="0"/>
            <a:chExt cx="2212990" cy="238339"/>
          </a:xfrm>
        </p:grpSpPr>
        <p:sp>
          <p:nvSpPr>
            <p:cNvPr name="Freeform 13" id="13"/>
            <p:cNvSpPr/>
            <p:nvPr/>
          </p:nvSpPr>
          <p:spPr>
            <a:xfrm flipH="false" flipV="false" rot="0">
              <a:off x="0" y="0"/>
              <a:ext cx="2212991" cy="238339"/>
            </a:xfrm>
            <a:custGeom>
              <a:avLst/>
              <a:gdLst/>
              <a:ahLst/>
              <a:cxnLst/>
              <a:rect r="r" b="b" t="t" l="l"/>
              <a:pathLst>
                <a:path h="238339" w="2212991">
                  <a:moveTo>
                    <a:pt x="0" y="0"/>
                  </a:moveTo>
                  <a:lnTo>
                    <a:pt x="2212991" y="0"/>
                  </a:lnTo>
                  <a:lnTo>
                    <a:pt x="2212991" y="238339"/>
                  </a:lnTo>
                  <a:lnTo>
                    <a:pt x="0" y="238339"/>
                  </a:lnTo>
                  <a:close/>
                </a:path>
              </a:pathLst>
            </a:custGeom>
            <a:solidFill>
              <a:srgbClr val="303030"/>
            </a:solidFill>
          </p:spPr>
        </p:sp>
        <p:sp>
          <p:nvSpPr>
            <p:cNvPr name="TextBox 14" id="14"/>
            <p:cNvSpPr txBox="true"/>
            <p:nvPr/>
          </p:nvSpPr>
          <p:spPr>
            <a:xfrm>
              <a:off x="0" y="-76200"/>
              <a:ext cx="2212990" cy="314539"/>
            </a:xfrm>
            <a:prstGeom prst="rect">
              <a:avLst/>
            </a:prstGeom>
          </p:spPr>
          <p:txBody>
            <a:bodyPr anchor="ctr" rtlCol="false" tIns="50800" lIns="50800" bIns="50800" rIns="50800"/>
            <a:lstStyle/>
            <a:p>
              <a:pPr algn="ctr">
                <a:lnSpc>
                  <a:spcPts val="3074"/>
                </a:lnSpc>
              </a:pPr>
            </a:p>
          </p:txBody>
        </p:sp>
      </p:grpSp>
      <p:sp>
        <p:nvSpPr>
          <p:cNvPr name="TextBox 15" id="15"/>
          <p:cNvSpPr txBox="true"/>
          <p:nvPr/>
        </p:nvSpPr>
        <p:spPr>
          <a:xfrm rot="0">
            <a:off x="2231137" y="3366704"/>
            <a:ext cx="8671015" cy="771544"/>
          </a:xfrm>
          <a:prstGeom prst="rect">
            <a:avLst/>
          </a:prstGeom>
        </p:spPr>
        <p:txBody>
          <a:bodyPr anchor="t" rtlCol="false" tIns="0" lIns="0" bIns="0" rIns="0">
            <a:spAutoFit/>
          </a:bodyPr>
          <a:lstStyle/>
          <a:p>
            <a:pPr algn="l">
              <a:lnSpc>
                <a:spcPts val="6299"/>
              </a:lnSpc>
            </a:pPr>
            <a:r>
              <a:rPr lang="en-US" b="true" sz="4499">
                <a:solidFill>
                  <a:srgbClr val="F2C75C"/>
                </a:solidFill>
                <a:latin typeface="Roboto Bold"/>
                <a:ea typeface="Roboto Bold"/>
                <a:cs typeface="Roboto Bold"/>
                <a:sym typeface="Roboto Bold"/>
              </a:rPr>
              <a:t>Common Traits of Sex Buyers</a:t>
            </a:r>
          </a:p>
        </p:txBody>
      </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435472" y="456889"/>
            <a:ext cx="17417056" cy="9457832"/>
          </a:xfrm>
          <a:custGeom>
            <a:avLst/>
            <a:gdLst/>
            <a:ahLst/>
            <a:cxnLst/>
            <a:rect r="r" b="b" t="t" l="l"/>
            <a:pathLst>
              <a:path h="9457832" w="17417056">
                <a:moveTo>
                  <a:pt x="0" y="0"/>
                </a:moveTo>
                <a:lnTo>
                  <a:pt x="17417056" y="0"/>
                </a:lnTo>
                <a:lnTo>
                  <a:pt x="17417056" y="9457833"/>
                </a:lnTo>
                <a:lnTo>
                  <a:pt x="0" y="9457833"/>
                </a:lnTo>
                <a:lnTo>
                  <a:pt x="0" y="0"/>
                </a:lnTo>
                <a:close/>
              </a:path>
            </a:pathLst>
          </a:custGeom>
          <a:blipFill>
            <a:blip r:embed="rId3"/>
            <a:stretch>
              <a:fillRect l="-1107" t="-5882" r="-1107" b="0"/>
            </a:stretch>
          </a:blipFill>
        </p:spPr>
      </p:sp>
      <p:sp>
        <p:nvSpPr>
          <p:cNvPr name="TextBox 3" id="3"/>
          <p:cNvSpPr txBox="true"/>
          <p:nvPr/>
        </p:nvSpPr>
        <p:spPr>
          <a:xfrm rot="0">
            <a:off x="435472" y="3257501"/>
            <a:ext cx="17417056" cy="2414029"/>
          </a:xfrm>
          <a:prstGeom prst="rect">
            <a:avLst/>
          </a:prstGeom>
        </p:spPr>
        <p:txBody>
          <a:bodyPr anchor="t" rtlCol="false" tIns="0" lIns="0" bIns="0" rIns="0">
            <a:spAutoFit/>
          </a:bodyPr>
          <a:lstStyle/>
          <a:p>
            <a:pPr algn="ctr">
              <a:lnSpc>
                <a:spcPts val="19642"/>
              </a:lnSpc>
            </a:pPr>
            <a:r>
              <a:rPr lang="en-US" sz="14030" b="true">
                <a:solidFill>
                  <a:srgbClr val="303030"/>
                </a:solidFill>
                <a:latin typeface="Bebas Neue Bold"/>
                <a:ea typeface="Bebas Neue Bold"/>
                <a:cs typeface="Bebas Neue Bold"/>
                <a:sym typeface="Bebas Neue Bold"/>
              </a:rPr>
              <a:t>hidden buyers</a:t>
            </a:r>
          </a:p>
        </p:txBody>
      </p:sp>
      <p:sp>
        <p:nvSpPr>
          <p:cNvPr name="TextBox 4" id="4"/>
          <p:cNvSpPr txBox="true"/>
          <p:nvPr/>
        </p:nvSpPr>
        <p:spPr>
          <a:xfrm rot="0">
            <a:off x="435472" y="5140227"/>
            <a:ext cx="17417056" cy="1622572"/>
          </a:xfrm>
          <a:prstGeom prst="rect">
            <a:avLst/>
          </a:prstGeom>
        </p:spPr>
        <p:txBody>
          <a:bodyPr anchor="t" rtlCol="false" tIns="0" lIns="0" bIns="0" rIns="0">
            <a:spAutoFit/>
          </a:bodyPr>
          <a:lstStyle/>
          <a:p>
            <a:pPr algn="ctr">
              <a:lnSpc>
                <a:spcPts val="13066"/>
              </a:lnSpc>
            </a:pPr>
            <a:r>
              <a:rPr lang="en-US" sz="9333" b="true">
                <a:solidFill>
                  <a:srgbClr val="FFFFFF"/>
                </a:solidFill>
                <a:latin typeface="Bebas Neue Bold"/>
                <a:ea typeface="Bebas Neue Bold"/>
                <a:cs typeface="Bebas Neue Bold"/>
                <a:sym typeface="Bebas Neue Bold"/>
              </a:rPr>
              <a:t>by walking wise</a:t>
            </a:r>
          </a:p>
        </p:txBody>
      </p:sp>
      <p:sp>
        <p:nvSpPr>
          <p:cNvPr name="Freeform 5" id="5"/>
          <p:cNvSpPr/>
          <p:nvPr/>
        </p:nvSpPr>
        <p:spPr>
          <a:xfrm flipH="false" flipV="false" rot="0">
            <a:off x="15333094" y="1327742"/>
            <a:ext cx="1648581" cy="1585174"/>
          </a:xfrm>
          <a:custGeom>
            <a:avLst/>
            <a:gdLst/>
            <a:ahLst/>
            <a:cxnLst/>
            <a:rect r="r" b="b" t="t" l="l"/>
            <a:pathLst>
              <a:path h="1585174" w="1648581">
                <a:moveTo>
                  <a:pt x="0" y="0"/>
                </a:moveTo>
                <a:lnTo>
                  <a:pt x="1648581" y="0"/>
                </a:lnTo>
                <a:lnTo>
                  <a:pt x="1648581" y="1585175"/>
                </a:lnTo>
                <a:lnTo>
                  <a:pt x="0" y="1585175"/>
                </a:lnTo>
                <a:lnTo>
                  <a:pt x="0" y="0"/>
                </a:lnTo>
                <a:close/>
              </a:path>
            </a:pathLst>
          </a:custGeom>
          <a:blipFill>
            <a:blip r:embed="rId4"/>
            <a:stretch>
              <a:fillRect l="0" t="0" r="0" b="0"/>
            </a:stretch>
          </a:blipFill>
        </p:spPr>
      </p:sp>
      <p:sp>
        <p:nvSpPr>
          <p:cNvPr name="TextBox 6" id="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29</a:t>
            </a:r>
          </a:p>
        </p:txBody>
      </p:sp>
      <p:sp>
        <p:nvSpPr>
          <p:cNvPr name="TextBox 7" id="7"/>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FFFFFF"/>
                </a:solidFill>
                <a:latin typeface="Roboto"/>
                <a:ea typeface="Roboto"/>
                <a:cs typeface="Roboto"/>
                <a:sym typeface="Roboto"/>
              </a:rPr>
              <a:t>©2024-2026 Walking Wise</a:t>
            </a:r>
          </a:p>
        </p:txBody>
      </p:sp>
      <p:grpSp>
        <p:nvGrpSpPr>
          <p:cNvPr name="Group 8" id="8"/>
          <p:cNvGrpSpPr/>
          <p:nvPr/>
        </p:nvGrpSpPr>
        <p:grpSpPr>
          <a:xfrm rot="0">
            <a:off x="5292786" y="8591854"/>
            <a:ext cx="8631917" cy="666446"/>
            <a:chOff x="0" y="0"/>
            <a:chExt cx="2663497" cy="205641"/>
          </a:xfrm>
        </p:grpSpPr>
        <p:sp>
          <p:nvSpPr>
            <p:cNvPr name="Freeform 9" id="9"/>
            <p:cNvSpPr/>
            <p:nvPr/>
          </p:nvSpPr>
          <p:spPr>
            <a:xfrm flipH="false" flipV="false" rot="0">
              <a:off x="0" y="0"/>
              <a:ext cx="2663497" cy="205641"/>
            </a:xfrm>
            <a:custGeom>
              <a:avLst/>
              <a:gdLst/>
              <a:ahLst/>
              <a:cxnLst/>
              <a:rect r="r" b="b" t="t" l="l"/>
              <a:pathLst>
                <a:path h="205641" w="2663497">
                  <a:moveTo>
                    <a:pt x="0" y="0"/>
                  </a:moveTo>
                  <a:lnTo>
                    <a:pt x="2663497" y="0"/>
                  </a:lnTo>
                  <a:lnTo>
                    <a:pt x="2663497" y="205641"/>
                  </a:lnTo>
                  <a:lnTo>
                    <a:pt x="0" y="205641"/>
                  </a:lnTo>
                  <a:close/>
                </a:path>
              </a:pathLst>
            </a:custGeom>
            <a:solidFill>
              <a:srgbClr val="FFFFFF"/>
            </a:solidFill>
          </p:spPr>
        </p:sp>
        <p:sp>
          <p:nvSpPr>
            <p:cNvPr name="TextBox 10" id="10"/>
            <p:cNvSpPr txBox="true"/>
            <p:nvPr/>
          </p:nvSpPr>
          <p:spPr>
            <a:xfrm>
              <a:off x="0" y="-76200"/>
              <a:ext cx="2663497" cy="281841"/>
            </a:xfrm>
            <a:prstGeom prst="rect">
              <a:avLst/>
            </a:prstGeom>
          </p:spPr>
          <p:txBody>
            <a:bodyPr anchor="ctr" rtlCol="false" tIns="50800" lIns="50800" bIns="50800" rIns="50800"/>
            <a:lstStyle/>
            <a:p>
              <a:pPr algn="ctr">
                <a:lnSpc>
                  <a:spcPts val="3074"/>
                </a:lnSpc>
              </a:pPr>
            </a:p>
          </p:txBody>
        </p:sp>
      </p:grpSp>
      <p:sp>
        <p:nvSpPr>
          <p:cNvPr name="TextBox 11" id="11"/>
          <p:cNvSpPr txBox="true"/>
          <p:nvPr/>
        </p:nvSpPr>
        <p:spPr>
          <a:xfrm rot="0">
            <a:off x="5497894" y="8672821"/>
            <a:ext cx="8608725" cy="439784"/>
          </a:xfrm>
          <a:prstGeom prst="rect">
            <a:avLst/>
          </a:prstGeom>
        </p:spPr>
        <p:txBody>
          <a:bodyPr anchor="t" rtlCol="false" tIns="0" lIns="0" bIns="0" rIns="0">
            <a:spAutoFit/>
          </a:bodyPr>
          <a:lstStyle/>
          <a:p>
            <a:pPr algn="l">
              <a:lnSpc>
                <a:spcPts val="3584"/>
              </a:lnSpc>
            </a:pPr>
            <a:r>
              <a:rPr lang="en-US" sz="2560">
                <a:solidFill>
                  <a:srgbClr val="303030"/>
                </a:solidFill>
                <a:latin typeface="Roboto"/>
                <a:ea typeface="Roboto"/>
                <a:cs typeface="Roboto"/>
                <a:sym typeface="Roboto"/>
              </a:rPr>
              <a:t>Log in to </a:t>
            </a:r>
            <a:r>
              <a:rPr lang="en-US" sz="2560" u="sng">
                <a:solidFill>
                  <a:srgbClr val="303030"/>
                </a:solidFill>
                <a:latin typeface="Roboto"/>
                <a:ea typeface="Roboto"/>
                <a:cs typeface="Roboto"/>
                <a:sym typeface="Roboto"/>
                <a:hlinkClick r:id="rId5" tooltip="https://www.walkingwise.com"/>
              </a:rPr>
              <a:t>WalkingWise.com</a:t>
            </a:r>
            <a:r>
              <a:rPr lang="en-US" sz="2560">
                <a:solidFill>
                  <a:srgbClr val="303030"/>
                </a:solidFill>
                <a:latin typeface="Roboto"/>
                <a:ea typeface="Roboto"/>
                <a:cs typeface="Roboto"/>
                <a:sym typeface="Roboto"/>
              </a:rPr>
              <a:t> to access this animated video.</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2831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937932" y="1181991"/>
            <a:ext cx="16441210" cy="7923019"/>
            <a:chOff x="0" y="0"/>
            <a:chExt cx="4330195" cy="2086721"/>
          </a:xfrm>
        </p:grpSpPr>
        <p:sp>
          <p:nvSpPr>
            <p:cNvPr name="Freeform 5" id="5"/>
            <p:cNvSpPr/>
            <p:nvPr/>
          </p:nvSpPr>
          <p:spPr>
            <a:xfrm flipH="false" flipV="false" rot="0">
              <a:off x="0" y="0"/>
              <a:ext cx="4330195" cy="2086721"/>
            </a:xfrm>
            <a:custGeom>
              <a:avLst/>
              <a:gdLst/>
              <a:ahLst/>
              <a:cxnLst/>
              <a:rect r="r" b="b" t="t" l="l"/>
              <a:pathLst>
                <a:path h="2086721" w="4330195">
                  <a:moveTo>
                    <a:pt x="0" y="0"/>
                  </a:moveTo>
                  <a:lnTo>
                    <a:pt x="4330195" y="0"/>
                  </a:lnTo>
                  <a:lnTo>
                    <a:pt x="4330195" y="2086721"/>
                  </a:lnTo>
                  <a:lnTo>
                    <a:pt x="0" y="2086721"/>
                  </a:lnTo>
                  <a:close/>
                </a:path>
              </a:pathLst>
            </a:custGeom>
            <a:solidFill>
              <a:srgbClr val="FFFFFF"/>
            </a:solidFill>
          </p:spPr>
        </p:sp>
        <p:sp>
          <p:nvSpPr>
            <p:cNvPr name="TextBox 6" id="6"/>
            <p:cNvSpPr txBox="true"/>
            <p:nvPr/>
          </p:nvSpPr>
          <p:spPr>
            <a:xfrm>
              <a:off x="0" y="-76200"/>
              <a:ext cx="4330195" cy="2162921"/>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3</a:t>
            </a:r>
          </a:p>
        </p:txBody>
      </p:sp>
      <p:sp>
        <p:nvSpPr>
          <p:cNvPr name="Freeform 8" id="8"/>
          <p:cNvSpPr/>
          <p:nvPr/>
        </p:nvSpPr>
        <p:spPr>
          <a:xfrm flipH="false" flipV="false" rot="0">
            <a:off x="14655066" y="7862453"/>
            <a:ext cx="2164759" cy="1165639"/>
          </a:xfrm>
          <a:custGeom>
            <a:avLst/>
            <a:gdLst/>
            <a:ahLst/>
            <a:cxnLst/>
            <a:rect r="r" b="b" t="t" l="l"/>
            <a:pathLst>
              <a:path h="1165639" w="2164759">
                <a:moveTo>
                  <a:pt x="0" y="0"/>
                </a:moveTo>
                <a:lnTo>
                  <a:pt x="2164759" y="0"/>
                </a:lnTo>
                <a:lnTo>
                  <a:pt x="2164759" y="1165639"/>
                </a:lnTo>
                <a:lnTo>
                  <a:pt x="0" y="1165639"/>
                </a:lnTo>
                <a:lnTo>
                  <a:pt x="0" y="0"/>
                </a:lnTo>
                <a:close/>
              </a:path>
            </a:pathLst>
          </a:custGeom>
          <a:blipFill>
            <a:blip r:embed="rId3"/>
            <a:stretch>
              <a:fillRect l="0" t="0" r="0" b="0"/>
            </a:stretch>
          </a:blipFill>
        </p:spPr>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0" id="10"/>
          <p:cNvSpPr txBox="true"/>
          <p:nvPr/>
        </p:nvSpPr>
        <p:spPr>
          <a:xfrm rot="0">
            <a:off x="2305400" y="1903502"/>
            <a:ext cx="14219281" cy="6446521"/>
          </a:xfrm>
          <a:prstGeom prst="rect">
            <a:avLst/>
          </a:prstGeom>
        </p:spPr>
        <p:txBody>
          <a:bodyPr anchor="t" rtlCol="false" tIns="0" lIns="0" bIns="0" rIns="0">
            <a:spAutoFit/>
          </a:bodyPr>
          <a:lstStyle/>
          <a:p>
            <a:pPr algn="l">
              <a:lnSpc>
                <a:spcPts val="3919"/>
              </a:lnSpc>
            </a:pPr>
            <a:r>
              <a:rPr lang="en-US" sz="2799" b="true">
                <a:solidFill>
                  <a:srgbClr val="9D1BE3"/>
                </a:solidFill>
                <a:latin typeface="Roboto Bold"/>
                <a:ea typeface="Roboto Bold"/>
                <a:cs typeface="Roboto Bold"/>
                <a:sym typeface="Roboto Bold"/>
              </a:rPr>
              <a:t>NOTE TO PRESENTER</a:t>
            </a:r>
          </a:p>
          <a:p>
            <a:pPr algn="l">
              <a:lnSpc>
                <a:spcPts val="3639"/>
              </a:lnSpc>
            </a:pPr>
            <a:r>
              <a:rPr lang="en-US" sz="2599">
                <a:solidFill>
                  <a:srgbClr val="303030"/>
                </a:solidFill>
                <a:latin typeface="Roboto"/>
                <a:ea typeface="Roboto"/>
                <a:cs typeface="Roboto"/>
                <a:sym typeface="Roboto"/>
              </a:rPr>
              <a:t>This presentation is exclusively for Walking Wise® subscribers and not for redistribution.</a:t>
            </a:r>
          </a:p>
          <a:p>
            <a:pPr algn="l">
              <a:lnSpc>
                <a:spcPts val="1820"/>
              </a:lnSpc>
            </a:pPr>
          </a:p>
          <a:p>
            <a:pPr algn="l">
              <a:lnSpc>
                <a:spcPts val="1820"/>
              </a:lnSpc>
            </a:pPr>
          </a:p>
          <a:p>
            <a:pPr algn="l">
              <a:lnSpc>
                <a:spcPts val="3639"/>
              </a:lnSpc>
            </a:pPr>
            <a:r>
              <a:rPr lang="en-US" sz="2599">
                <a:solidFill>
                  <a:srgbClr val="303030"/>
                </a:solidFill>
                <a:latin typeface="Roboto"/>
                <a:ea typeface="Roboto"/>
                <a:cs typeface="Roboto"/>
                <a:sym typeface="Roboto"/>
              </a:rPr>
              <a:t>Presenters are encouraged to edit speaker notes to match their speaking style (viewable in presentation mode). You can also delete slides and content from this Walking Wise presentation to ensure the information aligns with your school policies, is age-appropriate, and fits within available class time. However, the slides are copyright-protected and may not be reworded without prior written permission from Walking Wise.</a:t>
            </a:r>
          </a:p>
          <a:p>
            <a:pPr algn="l">
              <a:lnSpc>
                <a:spcPts val="1820"/>
              </a:lnSpc>
            </a:pPr>
          </a:p>
          <a:p>
            <a:pPr algn="l">
              <a:lnSpc>
                <a:spcPts val="3639"/>
              </a:lnSpc>
            </a:pPr>
            <a:r>
              <a:rPr lang="en-US" sz="2599">
                <a:solidFill>
                  <a:srgbClr val="9D1BE3"/>
                </a:solidFill>
                <a:latin typeface="Roboto"/>
                <a:ea typeface="Roboto"/>
                <a:cs typeface="Roboto"/>
                <a:sym typeface="Roboto"/>
              </a:rPr>
              <a:t>We encourage you to </a:t>
            </a:r>
            <a:r>
              <a:rPr lang="en-US" sz="2599">
                <a:solidFill>
                  <a:srgbClr val="9D1BE3"/>
                </a:solidFill>
                <a:latin typeface="Roboto"/>
                <a:ea typeface="Roboto"/>
                <a:cs typeface="Roboto"/>
                <a:sym typeface="Roboto"/>
              </a:rPr>
              <a:t>add your own content by following these instructions:</a:t>
            </a:r>
          </a:p>
          <a:p>
            <a:pPr algn="l" marL="561336" indent="-280668" lvl="1">
              <a:lnSpc>
                <a:spcPts val="3639"/>
              </a:lnSpc>
              <a:buFont typeface="Arial"/>
              <a:buChar char="•"/>
            </a:pPr>
            <a:r>
              <a:rPr lang="en-US" sz="2599">
                <a:solidFill>
                  <a:srgbClr val="303030"/>
                </a:solidFill>
                <a:latin typeface="Roboto"/>
                <a:ea typeface="Roboto"/>
                <a:cs typeface="Roboto"/>
                <a:sym typeface="Roboto"/>
              </a:rPr>
              <a:t>Insert new PowerPoint slides.</a:t>
            </a:r>
          </a:p>
          <a:p>
            <a:pPr algn="l" marL="561336" indent="-280668" lvl="1">
              <a:lnSpc>
                <a:spcPts val="3639"/>
              </a:lnSpc>
              <a:buFont typeface="Arial"/>
              <a:buChar char="•"/>
            </a:pPr>
            <a:r>
              <a:rPr lang="en-US" sz="2599">
                <a:solidFill>
                  <a:srgbClr val="303030"/>
                </a:solidFill>
                <a:latin typeface="Roboto"/>
                <a:ea typeface="Roboto"/>
                <a:cs typeface="Roboto"/>
                <a:sym typeface="Roboto"/>
              </a:rPr>
              <a:t>Remove the Walking Wise logo and copyright "©2026 Walking Wise" from the new slides.</a:t>
            </a:r>
          </a:p>
          <a:p>
            <a:pPr algn="l" marL="561336" indent="-280668" lvl="1">
              <a:lnSpc>
                <a:spcPts val="3639"/>
              </a:lnSpc>
              <a:buFont typeface="Arial"/>
              <a:buChar char="•"/>
            </a:pPr>
            <a:r>
              <a:rPr lang="en-US" sz="2599">
                <a:solidFill>
                  <a:srgbClr val="303030"/>
                </a:solidFill>
                <a:latin typeface="Roboto"/>
                <a:ea typeface="Roboto"/>
                <a:cs typeface="Roboto"/>
                <a:sym typeface="Roboto"/>
              </a:rPr>
              <a:t>Always add your organization's name or logo to each new slide.</a:t>
            </a:r>
            <a:r>
              <a:rPr lang="en-US" sz="2599">
                <a:solidFill>
                  <a:srgbClr val="303030"/>
                </a:solidFill>
                <a:latin typeface="Roboto"/>
                <a:ea typeface="Roboto"/>
                <a:cs typeface="Roboto"/>
                <a:sym typeface="Roboto"/>
              </a:rPr>
              <a:t> </a:t>
            </a:r>
          </a:p>
          <a:p>
            <a:pPr algn="l">
              <a:lnSpc>
                <a:spcPts val="1820"/>
              </a:lnSpc>
            </a:pPr>
          </a:p>
          <a:p>
            <a:pPr algn="l">
              <a:lnSpc>
                <a:spcPts val="3639"/>
              </a:lnSpc>
            </a:pPr>
            <a:r>
              <a:rPr lang="en-US" sz="2599">
                <a:solidFill>
                  <a:srgbClr val="303030"/>
                </a:solidFill>
                <a:latin typeface="Roboto"/>
                <a:ea typeface="Roboto"/>
                <a:cs typeface="Roboto"/>
                <a:sym typeface="Roboto"/>
              </a:rPr>
              <a:t>Please delete this instruction page before presenting to audiences.</a:t>
            </a:r>
          </a:p>
        </p:txBody>
      </p:sp>
    </p:spTree>
  </p:cSld>
  <p:clrMapOvr>
    <a:masterClrMapping/>
  </p:clrMapOvr>
</p:sld>
</file>

<file path=ppt/slides/slide3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6" id="6"/>
          <p:cNvGrpSpPr/>
          <p:nvPr/>
        </p:nvGrpSpPr>
        <p:grpSpPr>
          <a:xfrm rot="0">
            <a:off x="2244776" y="4683725"/>
            <a:ext cx="13595650" cy="2032514"/>
            <a:chOff x="0" y="0"/>
            <a:chExt cx="3580747" cy="535312"/>
          </a:xfrm>
        </p:grpSpPr>
        <p:sp>
          <p:nvSpPr>
            <p:cNvPr name="Freeform 7" id="7"/>
            <p:cNvSpPr/>
            <p:nvPr/>
          </p:nvSpPr>
          <p:spPr>
            <a:xfrm flipH="false" flipV="false" rot="0">
              <a:off x="0" y="0"/>
              <a:ext cx="3580747" cy="535312"/>
            </a:xfrm>
            <a:custGeom>
              <a:avLst/>
              <a:gdLst/>
              <a:ahLst/>
              <a:cxnLst/>
              <a:rect r="r" b="b" t="t" l="l"/>
              <a:pathLst>
                <a:path h="535312" w="3580747">
                  <a:moveTo>
                    <a:pt x="0" y="0"/>
                  </a:moveTo>
                  <a:lnTo>
                    <a:pt x="3580747" y="0"/>
                  </a:lnTo>
                  <a:lnTo>
                    <a:pt x="3580747" y="535312"/>
                  </a:lnTo>
                  <a:lnTo>
                    <a:pt x="0" y="535312"/>
                  </a:lnTo>
                  <a:close/>
                </a:path>
              </a:pathLst>
            </a:custGeom>
            <a:solidFill>
              <a:srgbClr val="303030"/>
            </a:solidFill>
          </p:spPr>
        </p:sp>
        <p:sp>
          <p:nvSpPr>
            <p:cNvPr name="TextBox 8" id="8"/>
            <p:cNvSpPr txBox="true"/>
            <p:nvPr/>
          </p:nvSpPr>
          <p:spPr>
            <a:xfrm>
              <a:off x="0" y="-9525"/>
              <a:ext cx="3580747" cy="544837"/>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2814827" y="4826183"/>
            <a:ext cx="12760135"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Which is one of the most influential factors that can lead some people to purchase sex?</a:t>
            </a:r>
          </a:p>
        </p:txBody>
      </p:sp>
      <p:sp>
        <p:nvSpPr>
          <p:cNvPr name="TextBox 10" id="10"/>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30</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2" id="12"/>
          <p:cNvSpPr txBox="true"/>
          <p:nvPr/>
        </p:nvSpPr>
        <p:spPr>
          <a:xfrm rot="0">
            <a:off x="1028700" y="904875"/>
            <a:ext cx="10325530" cy="1094741"/>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WHAT DO YOU THINK?</a:t>
            </a:r>
          </a:p>
        </p:txBody>
      </p:sp>
    </p:spTree>
  </p:cSld>
  <p:clrMapOvr>
    <a:masterClrMapping/>
  </p:clrMapOvr>
</p:sld>
</file>

<file path=ppt/slides/slide3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4" id="4"/>
          <p:cNvGrpSpPr/>
          <p:nvPr/>
        </p:nvGrpSpPr>
        <p:grpSpPr>
          <a:xfrm rot="0">
            <a:off x="1222603" y="3057255"/>
            <a:ext cx="15841471" cy="5422565"/>
            <a:chOff x="0" y="0"/>
            <a:chExt cx="4348048" cy="1488345"/>
          </a:xfrm>
        </p:grpSpPr>
        <p:sp>
          <p:nvSpPr>
            <p:cNvPr name="Freeform 5" id="5"/>
            <p:cNvSpPr/>
            <p:nvPr/>
          </p:nvSpPr>
          <p:spPr>
            <a:xfrm flipH="false" flipV="false" rot="0">
              <a:off x="0" y="0"/>
              <a:ext cx="4348048" cy="1488345"/>
            </a:xfrm>
            <a:custGeom>
              <a:avLst/>
              <a:gdLst/>
              <a:ahLst/>
              <a:cxnLst/>
              <a:rect r="r" b="b" t="t" l="l"/>
              <a:pathLst>
                <a:path h="1488345" w="4348048">
                  <a:moveTo>
                    <a:pt x="0" y="0"/>
                  </a:moveTo>
                  <a:lnTo>
                    <a:pt x="4348048" y="0"/>
                  </a:lnTo>
                  <a:lnTo>
                    <a:pt x="4348048" y="1488345"/>
                  </a:lnTo>
                  <a:lnTo>
                    <a:pt x="0" y="1488345"/>
                  </a:lnTo>
                  <a:close/>
                </a:path>
              </a:pathLst>
            </a:custGeom>
            <a:solidFill>
              <a:srgbClr val="303030"/>
            </a:solidFill>
          </p:spPr>
        </p:sp>
        <p:sp>
          <p:nvSpPr>
            <p:cNvPr name="TextBox 6" id="6"/>
            <p:cNvSpPr txBox="true"/>
            <p:nvPr/>
          </p:nvSpPr>
          <p:spPr>
            <a:xfrm>
              <a:off x="0" y="-76200"/>
              <a:ext cx="4348048" cy="1564545"/>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028700" y="904875"/>
            <a:ext cx="10325530" cy="1094741"/>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WHAT DO YOU THINK?</a:t>
            </a:r>
          </a:p>
        </p:txBody>
      </p:sp>
      <p:sp>
        <p:nvSpPr>
          <p:cNvPr name="TextBox 8" id="8"/>
          <p:cNvSpPr txBox="true"/>
          <p:nvPr/>
        </p:nvSpPr>
        <p:spPr>
          <a:xfrm rot="0">
            <a:off x="3415343" y="4692510"/>
            <a:ext cx="11730024" cy="3187700"/>
          </a:xfrm>
          <a:prstGeom prst="rect">
            <a:avLst/>
          </a:prstGeom>
        </p:spPr>
        <p:txBody>
          <a:bodyPr anchor="t" rtlCol="false" tIns="0" lIns="0" bIns="0" rIns="0">
            <a:spAutoFit/>
          </a:bodyPr>
          <a:lstStyle/>
          <a:p>
            <a:pPr algn="l">
              <a:lnSpc>
                <a:spcPts val="6399"/>
              </a:lnSpc>
            </a:pPr>
            <a:r>
              <a:rPr lang="en-US" sz="3999" b="true">
                <a:solidFill>
                  <a:srgbClr val="FBFDFD"/>
                </a:solidFill>
                <a:latin typeface="Roboto Bold"/>
                <a:ea typeface="Roboto Bold"/>
                <a:cs typeface="Roboto Bold"/>
                <a:sym typeface="Roboto Bold"/>
              </a:rPr>
              <a:t>A) Peer Pressure</a:t>
            </a:r>
          </a:p>
          <a:p>
            <a:pPr algn="l">
              <a:lnSpc>
                <a:spcPts val="6399"/>
              </a:lnSpc>
            </a:pPr>
            <a:r>
              <a:rPr lang="en-US" sz="3999" b="true">
                <a:solidFill>
                  <a:srgbClr val="FBFDFD"/>
                </a:solidFill>
                <a:latin typeface="Roboto Bold"/>
                <a:ea typeface="Roboto Bold"/>
                <a:cs typeface="Roboto Bold"/>
                <a:sym typeface="Roboto Bold"/>
              </a:rPr>
              <a:t>B) Parents' Attitudes</a:t>
            </a:r>
          </a:p>
          <a:p>
            <a:pPr algn="l">
              <a:lnSpc>
                <a:spcPts val="6399"/>
              </a:lnSpc>
            </a:pPr>
            <a:r>
              <a:rPr lang="en-US" sz="3999" b="true">
                <a:solidFill>
                  <a:srgbClr val="FBFDFD"/>
                </a:solidFill>
                <a:latin typeface="Roboto Bold"/>
                <a:ea typeface="Roboto Bold"/>
                <a:cs typeface="Roboto Bold"/>
                <a:sym typeface="Roboto Bold"/>
              </a:rPr>
              <a:t>C) Parties</a:t>
            </a:r>
          </a:p>
          <a:p>
            <a:pPr algn="l">
              <a:lnSpc>
                <a:spcPts val="6399"/>
              </a:lnSpc>
            </a:pPr>
            <a:r>
              <a:rPr lang="en-US" sz="3999" b="true">
                <a:solidFill>
                  <a:srgbClr val="FBFDFD"/>
                </a:solidFill>
                <a:latin typeface="Roboto Bold"/>
                <a:ea typeface="Roboto Bold"/>
                <a:cs typeface="Roboto Bold"/>
                <a:sym typeface="Roboto Bold"/>
              </a:rPr>
              <a:t>D) Pornography</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31</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1" id="11"/>
          <p:cNvSpPr txBox="true"/>
          <p:nvPr/>
        </p:nvSpPr>
        <p:spPr>
          <a:xfrm rot="0">
            <a:off x="2651218" y="3457432"/>
            <a:ext cx="13353525" cy="1085850"/>
          </a:xfrm>
          <a:prstGeom prst="rect">
            <a:avLst/>
          </a:prstGeom>
        </p:spPr>
        <p:txBody>
          <a:bodyPr anchor="t" rtlCol="false" tIns="0" lIns="0" bIns="0" rIns="0">
            <a:spAutoFit/>
          </a:bodyPr>
          <a:lstStyle/>
          <a:p>
            <a:pPr algn="l">
              <a:lnSpc>
                <a:spcPts val="4200"/>
              </a:lnSpc>
            </a:pPr>
            <a:r>
              <a:rPr lang="en-US" sz="3500">
                <a:solidFill>
                  <a:srgbClr val="FFFFFF"/>
                </a:solidFill>
                <a:latin typeface="Roboto"/>
                <a:ea typeface="Roboto"/>
                <a:cs typeface="Roboto"/>
                <a:sym typeface="Roboto"/>
              </a:rPr>
              <a:t>Which is one of the most influential factors that can lead some people to purchase sex?</a:t>
            </a:r>
          </a:p>
        </p:txBody>
      </p:sp>
    </p:spTree>
  </p:cSld>
  <p:clrMapOvr>
    <a:masterClrMapping/>
  </p:clrMapOvr>
</p:sld>
</file>

<file path=ppt/slides/slide3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4" id="4"/>
          <p:cNvGrpSpPr/>
          <p:nvPr/>
        </p:nvGrpSpPr>
        <p:grpSpPr>
          <a:xfrm rot="0">
            <a:off x="1222603" y="3057255"/>
            <a:ext cx="15841471" cy="5422565"/>
            <a:chOff x="0" y="0"/>
            <a:chExt cx="4348048" cy="1488345"/>
          </a:xfrm>
        </p:grpSpPr>
        <p:sp>
          <p:nvSpPr>
            <p:cNvPr name="Freeform 5" id="5"/>
            <p:cNvSpPr/>
            <p:nvPr/>
          </p:nvSpPr>
          <p:spPr>
            <a:xfrm flipH="false" flipV="false" rot="0">
              <a:off x="0" y="0"/>
              <a:ext cx="4348048" cy="1488345"/>
            </a:xfrm>
            <a:custGeom>
              <a:avLst/>
              <a:gdLst/>
              <a:ahLst/>
              <a:cxnLst/>
              <a:rect r="r" b="b" t="t" l="l"/>
              <a:pathLst>
                <a:path h="1488345" w="4348048">
                  <a:moveTo>
                    <a:pt x="0" y="0"/>
                  </a:moveTo>
                  <a:lnTo>
                    <a:pt x="4348048" y="0"/>
                  </a:lnTo>
                  <a:lnTo>
                    <a:pt x="4348048" y="1488345"/>
                  </a:lnTo>
                  <a:lnTo>
                    <a:pt x="0" y="1488345"/>
                  </a:lnTo>
                  <a:close/>
                </a:path>
              </a:pathLst>
            </a:custGeom>
            <a:solidFill>
              <a:srgbClr val="FFFFFF"/>
            </a:solidFill>
          </p:spPr>
        </p:sp>
        <p:sp>
          <p:nvSpPr>
            <p:cNvPr name="TextBox 6" id="6"/>
            <p:cNvSpPr txBox="true"/>
            <p:nvPr/>
          </p:nvSpPr>
          <p:spPr>
            <a:xfrm>
              <a:off x="0" y="-76200"/>
              <a:ext cx="4348048" cy="1564545"/>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2734655" y="4762062"/>
            <a:ext cx="12818690" cy="1908177"/>
          </a:xfrm>
          <a:prstGeom prst="rect">
            <a:avLst/>
          </a:prstGeom>
        </p:spPr>
        <p:txBody>
          <a:bodyPr anchor="t" rtlCol="false" tIns="0" lIns="0" bIns="0" rIns="0">
            <a:spAutoFit/>
          </a:bodyPr>
          <a:lstStyle/>
          <a:p>
            <a:pPr algn="ctr">
              <a:lnSpc>
                <a:spcPts val="7699"/>
              </a:lnSpc>
            </a:pPr>
            <a:r>
              <a:rPr lang="en-US" b="true" sz="5499">
                <a:solidFill>
                  <a:srgbClr val="9D1BE3"/>
                </a:solidFill>
                <a:latin typeface="Roboto Bold"/>
                <a:ea typeface="Roboto Bold"/>
                <a:cs typeface="Roboto Bold"/>
                <a:sym typeface="Roboto Bold"/>
              </a:rPr>
              <a:t>Pornography </a:t>
            </a:r>
            <a:r>
              <a:rPr lang="en-US" sz="5499">
                <a:solidFill>
                  <a:srgbClr val="303030"/>
                </a:solidFill>
                <a:latin typeface="Roboto"/>
                <a:ea typeface="Roboto"/>
                <a:cs typeface="Roboto"/>
                <a:sym typeface="Roboto"/>
              </a:rPr>
              <a:t>is a powerful influence that can make buying sex seem acceptable.</a:t>
            </a:r>
            <a:r>
              <a:rPr lang="en-US" sz="5499">
                <a:solidFill>
                  <a:srgbClr val="9D1BE3"/>
                </a:solidFill>
                <a:latin typeface="Roboto"/>
                <a:ea typeface="Roboto"/>
                <a:cs typeface="Roboto"/>
                <a:sym typeface="Roboto"/>
              </a:rPr>
              <a:t> </a:t>
            </a:r>
          </a:p>
        </p:txBody>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32</a:t>
            </a:r>
          </a:p>
        </p:txBody>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0" id="10"/>
          <p:cNvSpPr txBox="true"/>
          <p:nvPr/>
        </p:nvSpPr>
        <p:spPr>
          <a:xfrm rot="0">
            <a:off x="5814764" y="9229725"/>
            <a:ext cx="8796764" cy="417344"/>
          </a:xfrm>
          <a:prstGeom prst="rect">
            <a:avLst/>
          </a:prstGeom>
        </p:spPr>
        <p:txBody>
          <a:bodyPr anchor="t" rtlCol="false" tIns="0" lIns="0" bIns="0" rIns="0">
            <a:spAutoFit/>
          </a:bodyPr>
          <a:lstStyle/>
          <a:p>
            <a:pPr algn="l">
              <a:lnSpc>
                <a:spcPts val="1679"/>
              </a:lnSpc>
            </a:pPr>
            <a:r>
              <a:rPr lang="en-US" sz="1200">
                <a:solidFill>
                  <a:srgbClr val="303030"/>
                </a:solidFill>
                <a:latin typeface="Roboto"/>
                <a:ea typeface="Roboto"/>
                <a:cs typeface="Roboto"/>
                <a:sym typeface="Roboto"/>
              </a:rPr>
              <a:t>Wilkinson Jr., Kevin L. (2023). The Breeding of Wolves: Understanding the Escalation Continuum &amp; Escalation Dynamics of Contemporary Sex Trafficking.</a:t>
            </a:r>
          </a:p>
        </p:txBody>
      </p:sp>
      <p:sp>
        <p:nvSpPr>
          <p:cNvPr name="TextBox 11" id="11"/>
          <p:cNvSpPr txBox="true"/>
          <p:nvPr/>
        </p:nvSpPr>
        <p:spPr>
          <a:xfrm rot="0">
            <a:off x="1066010" y="904875"/>
            <a:ext cx="9147136" cy="1094666"/>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ANSWER</a:t>
            </a:r>
          </a:p>
        </p:txBody>
      </p:sp>
    </p:spTree>
  </p:cSld>
  <p:clrMapOvr>
    <a:masterClrMapping/>
  </p:clrMapOvr>
</p:sld>
</file>

<file path=ppt/slides/slide3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 EDUCATON GUIDE</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56889"/>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8" id="8"/>
          <p:cNvSpPr txBox="true"/>
          <p:nvPr/>
        </p:nvSpPr>
        <p:spPr>
          <a:xfrm rot="0">
            <a:off x="1131441" y="1109322"/>
            <a:ext cx="1280157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33</a:t>
            </a:r>
          </a:p>
        </p:txBody>
      </p:sp>
      <p:sp>
        <p:nvSpPr>
          <p:cNvPr name="TextBox 10" id="10"/>
          <p:cNvSpPr txBox="true"/>
          <p:nvPr/>
        </p:nvSpPr>
        <p:spPr>
          <a:xfrm rot="0">
            <a:off x="1667895" y="4549386"/>
            <a:ext cx="15848357" cy="1686560"/>
          </a:xfrm>
          <a:prstGeom prst="rect">
            <a:avLst/>
          </a:prstGeom>
        </p:spPr>
        <p:txBody>
          <a:bodyPr anchor="t" rtlCol="false" tIns="0" lIns="0" bIns="0" rIns="0">
            <a:spAutoFit/>
          </a:bodyPr>
          <a:lstStyle/>
          <a:p>
            <a:pPr algn="l">
              <a:lnSpc>
                <a:spcPts val="6880"/>
              </a:lnSpc>
            </a:pPr>
            <a:r>
              <a:rPr lang="en-US" sz="4300" b="true">
                <a:solidFill>
                  <a:srgbClr val="004F59"/>
                </a:solidFill>
                <a:latin typeface="Roboto Bold"/>
                <a:ea typeface="Roboto Bold"/>
                <a:cs typeface="Roboto Bold"/>
                <a:sym typeface="Roboto Bold"/>
              </a:rPr>
              <a:t>A process where someone manipulates a person by building trust with the intent to exploit or abuse them. </a:t>
            </a:r>
          </a:p>
        </p:txBody>
      </p:sp>
      <p:sp>
        <p:nvSpPr>
          <p:cNvPr name="TextBox 11" id="11"/>
          <p:cNvSpPr txBox="true"/>
          <p:nvPr/>
        </p:nvSpPr>
        <p:spPr>
          <a:xfrm rot="0">
            <a:off x="14449702" y="7843150"/>
            <a:ext cx="1745231" cy="989774"/>
          </a:xfrm>
          <a:prstGeom prst="rect">
            <a:avLst/>
          </a:prstGeom>
        </p:spPr>
        <p:txBody>
          <a:bodyPr anchor="t" rtlCol="false" tIns="0" lIns="0" bIns="0" rIns="0">
            <a:spAutoFit/>
          </a:bodyPr>
          <a:lstStyle/>
          <a:p>
            <a:pPr algn="ctr">
              <a:lnSpc>
                <a:spcPts val="4515"/>
              </a:lnSpc>
            </a:pPr>
            <a:r>
              <a:rPr lang="en-US" sz="4341" b="true">
                <a:solidFill>
                  <a:srgbClr val="A76D11"/>
                </a:solidFill>
                <a:latin typeface="Cooperative Bold"/>
                <a:ea typeface="Cooperative Bold"/>
                <a:cs typeface="Cooperative Bold"/>
                <a:sym typeface="Cooperative Bold"/>
              </a:rPr>
              <a:t>HIDDEN</a:t>
            </a:r>
          </a:p>
          <a:p>
            <a:pPr algn="ctr">
              <a:lnSpc>
                <a:spcPts val="2666"/>
              </a:lnSpc>
            </a:pPr>
            <a:r>
              <a:rPr lang="en-US" b="true" sz="3463">
                <a:solidFill>
                  <a:srgbClr val="A76D11"/>
                </a:solidFill>
                <a:latin typeface="Poppins Medium 1 Bold"/>
                <a:ea typeface="Poppins Medium 1 Bold"/>
                <a:cs typeface="Poppins Medium 1 Bold"/>
                <a:sym typeface="Poppins Medium 1 Bold"/>
              </a:rPr>
              <a:t>BUYERS</a:t>
            </a:r>
          </a:p>
        </p:txBody>
      </p:sp>
      <p:grpSp>
        <p:nvGrpSpPr>
          <p:cNvPr name="Group 12" id="12"/>
          <p:cNvGrpSpPr/>
          <p:nvPr/>
        </p:nvGrpSpPr>
        <p:grpSpPr>
          <a:xfrm rot="0">
            <a:off x="1480713" y="3447883"/>
            <a:ext cx="4851206" cy="1060398"/>
            <a:chOff x="0" y="0"/>
            <a:chExt cx="1277684" cy="279282"/>
          </a:xfrm>
        </p:grpSpPr>
        <p:sp>
          <p:nvSpPr>
            <p:cNvPr name="Freeform 13" id="13"/>
            <p:cNvSpPr/>
            <p:nvPr/>
          </p:nvSpPr>
          <p:spPr>
            <a:xfrm flipH="false" flipV="false" rot="0">
              <a:off x="0" y="0"/>
              <a:ext cx="1277684" cy="279282"/>
            </a:xfrm>
            <a:custGeom>
              <a:avLst/>
              <a:gdLst/>
              <a:ahLst/>
              <a:cxnLst/>
              <a:rect r="r" b="b" t="t" l="l"/>
              <a:pathLst>
                <a:path h="279282" w="1277684">
                  <a:moveTo>
                    <a:pt x="0" y="0"/>
                  </a:moveTo>
                  <a:lnTo>
                    <a:pt x="1277684" y="0"/>
                  </a:lnTo>
                  <a:lnTo>
                    <a:pt x="1277684" y="279282"/>
                  </a:lnTo>
                  <a:lnTo>
                    <a:pt x="0" y="279282"/>
                  </a:lnTo>
                  <a:close/>
                </a:path>
              </a:pathLst>
            </a:custGeom>
            <a:solidFill>
              <a:srgbClr val="303030"/>
            </a:solidFill>
          </p:spPr>
        </p:sp>
        <p:sp>
          <p:nvSpPr>
            <p:cNvPr name="TextBox 14" id="14"/>
            <p:cNvSpPr txBox="true"/>
            <p:nvPr/>
          </p:nvSpPr>
          <p:spPr>
            <a:xfrm>
              <a:off x="0" y="-76200"/>
              <a:ext cx="1277684" cy="355482"/>
            </a:xfrm>
            <a:prstGeom prst="rect">
              <a:avLst/>
            </a:prstGeom>
          </p:spPr>
          <p:txBody>
            <a:bodyPr anchor="ctr" rtlCol="false" tIns="50800" lIns="50800" bIns="50800" rIns="50800"/>
            <a:lstStyle/>
            <a:p>
              <a:pPr algn="ctr">
                <a:lnSpc>
                  <a:spcPts val="3074"/>
                </a:lnSpc>
              </a:pPr>
            </a:p>
          </p:txBody>
        </p:sp>
      </p:grpSp>
      <p:sp>
        <p:nvSpPr>
          <p:cNvPr name="TextBox 15" id="15"/>
          <p:cNvSpPr txBox="true"/>
          <p:nvPr/>
        </p:nvSpPr>
        <p:spPr>
          <a:xfrm rot="0">
            <a:off x="1834832" y="3429470"/>
            <a:ext cx="8310124" cy="1028702"/>
          </a:xfrm>
          <a:prstGeom prst="rect">
            <a:avLst/>
          </a:prstGeom>
        </p:spPr>
        <p:txBody>
          <a:bodyPr anchor="t" rtlCol="false" tIns="0" lIns="0" bIns="0" rIns="0">
            <a:spAutoFit/>
          </a:bodyPr>
          <a:lstStyle/>
          <a:p>
            <a:pPr algn="l">
              <a:lnSpc>
                <a:spcPts val="8399"/>
              </a:lnSpc>
            </a:pPr>
            <a:r>
              <a:rPr lang="en-US" b="true" sz="5999">
                <a:solidFill>
                  <a:srgbClr val="FFFFFF"/>
                </a:solidFill>
                <a:latin typeface="Roboto Bold"/>
                <a:ea typeface="Roboto Bold"/>
                <a:cs typeface="Roboto Bold"/>
                <a:sym typeface="Roboto Bold"/>
              </a:rPr>
              <a:t>GROOMING</a:t>
            </a:r>
          </a:p>
        </p:txBody>
      </p:sp>
      <p:sp>
        <p:nvSpPr>
          <p:cNvPr name="TextBox 16" id="1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3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0762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6" id="6"/>
          <p:cNvGrpSpPr/>
          <p:nvPr/>
        </p:nvGrpSpPr>
        <p:grpSpPr>
          <a:xfrm rot="0">
            <a:off x="1757408" y="4866501"/>
            <a:ext cx="11455310" cy="2025360"/>
            <a:chOff x="0" y="0"/>
            <a:chExt cx="3017036" cy="533428"/>
          </a:xfrm>
        </p:grpSpPr>
        <p:sp>
          <p:nvSpPr>
            <p:cNvPr name="Freeform 7" id="7"/>
            <p:cNvSpPr/>
            <p:nvPr/>
          </p:nvSpPr>
          <p:spPr>
            <a:xfrm flipH="false" flipV="false" rot="0">
              <a:off x="0" y="0"/>
              <a:ext cx="3017036" cy="533428"/>
            </a:xfrm>
            <a:custGeom>
              <a:avLst/>
              <a:gdLst/>
              <a:ahLst/>
              <a:cxnLst/>
              <a:rect r="r" b="b" t="t" l="l"/>
              <a:pathLst>
                <a:path h="533428" w="3017036">
                  <a:moveTo>
                    <a:pt x="0" y="0"/>
                  </a:moveTo>
                  <a:lnTo>
                    <a:pt x="3017036" y="0"/>
                  </a:lnTo>
                  <a:lnTo>
                    <a:pt x="3017036" y="533428"/>
                  </a:lnTo>
                  <a:lnTo>
                    <a:pt x="0" y="533428"/>
                  </a:lnTo>
                  <a:close/>
                </a:path>
              </a:pathLst>
            </a:custGeom>
            <a:solidFill>
              <a:srgbClr val="303030"/>
            </a:solidFill>
          </p:spPr>
        </p:sp>
        <p:sp>
          <p:nvSpPr>
            <p:cNvPr name="TextBox 8" id="8"/>
            <p:cNvSpPr txBox="true"/>
            <p:nvPr/>
          </p:nvSpPr>
          <p:spPr>
            <a:xfrm>
              <a:off x="0" y="-76200"/>
              <a:ext cx="3017036" cy="609628"/>
            </a:xfrm>
            <a:prstGeom prst="rect">
              <a:avLst/>
            </a:prstGeom>
          </p:spPr>
          <p:txBody>
            <a:bodyPr anchor="ctr" rtlCol="false" tIns="50800" lIns="50800" bIns="50800" rIns="50800"/>
            <a:lstStyle/>
            <a:p>
              <a:pPr algn="ctr">
                <a:lnSpc>
                  <a:spcPts val="3074"/>
                </a:lnSpc>
              </a:pPr>
            </a:p>
          </p:txBody>
        </p:sp>
      </p:grpSp>
      <p:sp>
        <p:nvSpPr>
          <p:cNvPr name="Freeform 9" id="9"/>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0" id="10"/>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grpSp>
        <p:nvGrpSpPr>
          <p:cNvPr name="Group 11" id="11"/>
          <p:cNvGrpSpPr/>
          <p:nvPr/>
        </p:nvGrpSpPr>
        <p:grpSpPr>
          <a:xfrm rot="0">
            <a:off x="13161349" y="1028700"/>
            <a:ext cx="3738002" cy="3219219"/>
            <a:chOff x="0" y="0"/>
            <a:chExt cx="1075297" cy="926060"/>
          </a:xfrm>
        </p:grpSpPr>
        <p:sp>
          <p:nvSpPr>
            <p:cNvPr name="Freeform 12" id="12"/>
            <p:cNvSpPr/>
            <p:nvPr/>
          </p:nvSpPr>
          <p:spPr>
            <a:xfrm flipH="false" flipV="false" rot="0">
              <a:off x="0" y="0"/>
              <a:ext cx="1075297" cy="926060"/>
            </a:xfrm>
            <a:custGeom>
              <a:avLst/>
              <a:gdLst/>
              <a:ahLst/>
              <a:cxnLst/>
              <a:rect r="r" b="b" t="t" l="l"/>
              <a:pathLst>
                <a:path h="926060" w="1075297">
                  <a:moveTo>
                    <a:pt x="0" y="0"/>
                  </a:moveTo>
                  <a:lnTo>
                    <a:pt x="1075297" y="0"/>
                  </a:lnTo>
                  <a:lnTo>
                    <a:pt x="1075297" y="926060"/>
                  </a:lnTo>
                  <a:lnTo>
                    <a:pt x="0" y="926060"/>
                  </a:lnTo>
                  <a:close/>
                </a:path>
              </a:pathLst>
            </a:custGeom>
            <a:solidFill>
              <a:srgbClr val="FFFFFF"/>
            </a:solidFill>
          </p:spPr>
        </p:sp>
        <p:sp>
          <p:nvSpPr>
            <p:cNvPr name="TextBox 13" id="13"/>
            <p:cNvSpPr txBox="true"/>
            <p:nvPr/>
          </p:nvSpPr>
          <p:spPr>
            <a:xfrm>
              <a:off x="0" y="-47625"/>
              <a:ext cx="1075297" cy="973685"/>
            </a:xfrm>
            <a:prstGeom prst="rect">
              <a:avLst/>
            </a:prstGeom>
          </p:spPr>
          <p:txBody>
            <a:bodyPr anchor="ctr" rtlCol="false" tIns="50800" lIns="50800" bIns="50800" rIns="50800"/>
            <a:lstStyle/>
            <a:p>
              <a:pPr algn="ctr">
                <a:lnSpc>
                  <a:spcPts val="2100"/>
                </a:lnSpc>
              </a:pPr>
            </a:p>
          </p:txBody>
        </p:sp>
      </p:grpSp>
      <p:sp>
        <p:nvSpPr>
          <p:cNvPr name="Freeform 14" id="14"/>
          <p:cNvSpPr/>
          <p:nvPr/>
        </p:nvSpPr>
        <p:spPr>
          <a:xfrm flipH="false" flipV="false" rot="0">
            <a:off x="13272799" y="1138785"/>
            <a:ext cx="3512966" cy="2959674"/>
          </a:xfrm>
          <a:custGeom>
            <a:avLst/>
            <a:gdLst/>
            <a:ahLst/>
            <a:cxnLst/>
            <a:rect r="r" b="b" t="t" l="l"/>
            <a:pathLst>
              <a:path h="2959674" w="3512966">
                <a:moveTo>
                  <a:pt x="0" y="0"/>
                </a:moveTo>
                <a:lnTo>
                  <a:pt x="3512966" y="0"/>
                </a:lnTo>
                <a:lnTo>
                  <a:pt x="3512966" y="2959674"/>
                </a:lnTo>
                <a:lnTo>
                  <a:pt x="0" y="2959674"/>
                </a:lnTo>
                <a:lnTo>
                  <a:pt x="0" y="0"/>
                </a:lnTo>
                <a:close/>
              </a:path>
            </a:pathLst>
          </a:custGeom>
          <a:blipFill>
            <a:blip r:embed="rId5"/>
            <a:stretch>
              <a:fillRect l="0" t="0" r="0" b="0"/>
            </a:stretch>
          </a:blipFill>
        </p:spPr>
      </p:sp>
      <p:sp>
        <p:nvSpPr>
          <p:cNvPr name="TextBox 15" id="15"/>
          <p:cNvSpPr txBox="true"/>
          <p:nvPr/>
        </p:nvSpPr>
        <p:spPr>
          <a:xfrm rot="0">
            <a:off x="2168993" y="5065761"/>
            <a:ext cx="11151431"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What are some factors that can influence people to purchase sex?</a:t>
            </a:r>
          </a:p>
        </p:txBody>
      </p:sp>
      <p:sp>
        <p:nvSpPr>
          <p:cNvPr name="TextBox 16" id="1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34</a:t>
            </a:r>
          </a:p>
        </p:txBody>
      </p:sp>
      <p:sp>
        <p:nvSpPr>
          <p:cNvPr name="TextBox 17" id="17"/>
          <p:cNvSpPr txBox="true"/>
          <p:nvPr/>
        </p:nvSpPr>
        <p:spPr>
          <a:xfrm rot="0">
            <a:off x="14449702" y="7843150"/>
            <a:ext cx="1745231" cy="989774"/>
          </a:xfrm>
          <a:prstGeom prst="rect">
            <a:avLst/>
          </a:prstGeom>
        </p:spPr>
        <p:txBody>
          <a:bodyPr anchor="t" rtlCol="false" tIns="0" lIns="0" bIns="0" rIns="0">
            <a:spAutoFit/>
          </a:bodyPr>
          <a:lstStyle/>
          <a:p>
            <a:pPr algn="ctr">
              <a:lnSpc>
                <a:spcPts val="4515"/>
              </a:lnSpc>
            </a:pPr>
            <a:r>
              <a:rPr lang="en-US" sz="4341" b="true">
                <a:solidFill>
                  <a:srgbClr val="A76D11"/>
                </a:solidFill>
                <a:latin typeface="Cooperative Bold"/>
                <a:ea typeface="Cooperative Bold"/>
                <a:cs typeface="Cooperative Bold"/>
                <a:sym typeface="Cooperative Bold"/>
              </a:rPr>
              <a:t>HIDDEN</a:t>
            </a:r>
          </a:p>
          <a:p>
            <a:pPr algn="ctr">
              <a:lnSpc>
                <a:spcPts val="2666"/>
              </a:lnSpc>
            </a:pPr>
            <a:r>
              <a:rPr lang="en-US" b="true" sz="3463">
                <a:solidFill>
                  <a:srgbClr val="A76D11"/>
                </a:solidFill>
                <a:latin typeface="Poppins Medium 1 Bold"/>
                <a:ea typeface="Poppins Medium 1 Bold"/>
                <a:cs typeface="Poppins Medium 1 Bold"/>
                <a:sym typeface="Poppins Medium 1 Bold"/>
              </a:rPr>
              <a:t>BUYERS</a:t>
            </a:r>
          </a:p>
        </p:txBody>
      </p:sp>
      <p:sp>
        <p:nvSpPr>
          <p:cNvPr name="TextBox 18" id="18"/>
          <p:cNvSpPr txBox="true"/>
          <p:nvPr/>
        </p:nvSpPr>
        <p:spPr>
          <a:xfrm rot="0">
            <a:off x="945186" y="1250072"/>
            <a:ext cx="10185652"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INFLUENCES</a:t>
            </a:r>
          </a:p>
        </p:txBody>
      </p:sp>
      <p:sp>
        <p:nvSpPr>
          <p:cNvPr name="TextBox 19" id="1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3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35</a:t>
            </a:r>
          </a:p>
        </p:txBody>
      </p:sp>
      <p:sp>
        <p:nvSpPr>
          <p:cNvPr name="TextBox 5" id="5"/>
          <p:cNvSpPr txBox="true"/>
          <p:nvPr/>
        </p:nvSpPr>
        <p:spPr>
          <a:xfrm rot="0">
            <a:off x="2012062" y="4645429"/>
            <a:ext cx="15418390" cy="1482725"/>
          </a:xfrm>
          <a:prstGeom prst="rect">
            <a:avLst/>
          </a:prstGeom>
        </p:spPr>
        <p:txBody>
          <a:bodyPr anchor="t" rtlCol="false" tIns="0" lIns="0" bIns="0" rIns="0">
            <a:spAutoFit/>
          </a:bodyPr>
          <a:lstStyle/>
          <a:p>
            <a:pPr algn="l">
              <a:lnSpc>
                <a:spcPts val="5950"/>
              </a:lnSpc>
            </a:pPr>
            <a:r>
              <a:rPr lang="en-US" b="true" sz="4250">
                <a:solidFill>
                  <a:srgbClr val="9D1BE3"/>
                </a:solidFill>
                <a:latin typeface="Roboto Bold"/>
                <a:ea typeface="Roboto Bold"/>
                <a:cs typeface="Roboto Bold"/>
                <a:sym typeface="Roboto Bold"/>
              </a:rPr>
              <a:t>Influential Adults:</a:t>
            </a:r>
            <a:r>
              <a:rPr lang="en-US" b="true" sz="4250">
                <a:solidFill>
                  <a:srgbClr val="004F59"/>
                </a:solidFill>
                <a:latin typeface="Roboto Bold"/>
                <a:ea typeface="Roboto Bold"/>
                <a:cs typeface="Roboto Bold"/>
                <a:sym typeface="Roboto Bold"/>
              </a:rPr>
              <a:t> Some caregivers may normalize unsafe behaviors such as viewing pornography and buying sex.</a:t>
            </a:r>
          </a:p>
        </p:txBody>
      </p:sp>
      <p:grpSp>
        <p:nvGrpSpPr>
          <p:cNvPr name="Group 6" id="6"/>
          <p:cNvGrpSpPr/>
          <p:nvPr/>
        </p:nvGrpSpPr>
        <p:grpSpPr>
          <a:xfrm rot="0">
            <a:off x="1690263" y="3319532"/>
            <a:ext cx="10196333" cy="904943"/>
            <a:chOff x="0" y="0"/>
            <a:chExt cx="2685454" cy="238339"/>
          </a:xfrm>
        </p:grpSpPr>
        <p:sp>
          <p:nvSpPr>
            <p:cNvPr name="Freeform 7" id="7"/>
            <p:cNvSpPr/>
            <p:nvPr/>
          </p:nvSpPr>
          <p:spPr>
            <a:xfrm flipH="false" flipV="false" rot="0">
              <a:off x="0" y="0"/>
              <a:ext cx="2685454" cy="238339"/>
            </a:xfrm>
            <a:custGeom>
              <a:avLst/>
              <a:gdLst/>
              <a:ahLst/>
              <a:cxnLst/>
              <a:rect r="r" b="b" t="t" l="l"/>
              <a:pathLst>
                <a:path h="238339" w="2685454">
                  <a:moveTo>
                    <a:pt x="0" y="0"/>
                  </a:moveTo>
                  <a:lnTo>
                    <a:pt x="2685454" y="0"/>
                  </a:lnTo>
                  <a:lnTo>
                    <a:pt x="2685454" y="238339"/>
                  </a:lnTo>
                  <a:lnTo>
                    <a:pt x="0" y="238339"/>
                  </a:lnTo>
                  <a:close/>
                </a:path>
              </a:pathLst>
            </a:custGeom>
            <a:solidFill>
              <a:srgbClr val="303030"/>
            </a:solidFill>
          </p:spPr>
        </p:sp>
        <p:sp>
          <p:nvSpPr>
            <p:cNvPr name="TextBox 8" id="8"/>
            <p:cNvSpPr txBox="true"/>
            <p:nvPr/>
          </p:nvSpPr>
          <p:spPr>
            <a:xfrm>
              <a:off x="0" y="-76200"/>
              <a:ext cx="2685454" cy="314539"/>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2012062" y="3338607"/>
            <a:ext cx="11086690" cy="771526"/>
          </a:xfrm>
          <a:prstGeom prst="rect">
            <a:avLst/>
          </a:prstGeom>
        </p:spPr>
        <p:txBody>
          <a:bodyPr anchor="t" rtlCol="false" tIns="0" lIns="0" bIns="0" rIns="0">
            <a:spAutoFit/>
          </a:bodyPr>
          <a:lstStyle/>
          <a:p>
            <a:pPr algn="l">
              <a:lnSpc>
                <a:spcPts val="6299"/>
              </a:lnSpc>
            </a:pPr>
            <a:r>
              <a:rPr lang="en-US" b="true" sz="4499">
                <a:solidFill>
                  <a:srgbClr val="7ED957"/>
                </a:solidFill>
                <a:latin typeface="Roboto Bold"/>
                <a:ea typeface="Roboto Bold"/>
                <a:cs typeface="Roboto Bold"/>
                <a:sym typeface="Roboto Bold"/>
              </a:rPr>
              <a:t>Influences that Promote Buying Sex</a:t>
            </a:r>
          </a:p>
        </p:txBody>
      </p:sp>
      <p:sp>
        <p:nvSpPr>
          <p:cNvPr name="TextBox 10" id="10"/>
          <p:cNvSpPr txBox="true"/>
          <p:nvPr/>
        </p:nvSpPr>
        <p:spPr>
          <a:xfrm rot="0">
            <a:off x="5028442" y="9186914"/>
            <a:ext cx="7605389" cy="417344"/>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Wilkinson Jr., Kevin L. (2023). The Breeding of Wolves: Understanding the Escalation Continuum &amp; Escalation Dynamics of Contemporary Sex Trafficking.</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2" id="12"/>
          <p:cNvSpPr txBox="true"/>
          <p:nvPr/>
        </p:nvSpPr>
        <p:spPr>
          <a:xfrm rot="0">
            <a:off x="945186" y="1250072"/>
            <a:ext cx="10185652"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INFLUENCES</a:t>
            </a:r>
          </a:p>
        </p:txBody>
      </p:sp>
    </p:spTree>
  </p:cSld>
  <p:clrMapOvr>
    <a:masterClrMapping/>
  </p:clrMapOvr>
</p:sld>
</file>

<file path=ppt/slides/slide3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36</a:t>
            </a:r>
          </a:p>
        </p:txBody>
      </p:sp>
      <p:sp>
        <p:nvSpPr>
          <p:cNvPr name="TextBox 5" id="5"/>
          <p:cNvSpPr txBox="true"/>
          <p:nvPr/>
        </p:nvSpPr>
        <p:spPr>
          <a:xfrm rot="0">
            <a:off x="2012062" y="4645429"/>
            <a:ext cx="15418390" cy="1482725"/>
          </a:xfrm>
          <a:prstGeom prst="rect">
            <a:avLst/>
          </a:prstGeom>
        </p:spPr>
        <p:txBody>
          <a:bodyPr anchor="t" rtlCol="false" tIns="0" lIns="0" bIns="0" rIns="0">
            <a:spAutoFit/>
          </a:bodyPr>
          <a:lstStyle/>
          <a:p>
            <a:pPr algn="l">
              <a:lnSpc>
                <a:spcPts val="5950"/>
              </a:lnSpc>
            </a:pPr>
            <a:r>
              <a:rPr lang="en-US" b="true" sz="4250">
                <a:solidFill>
                  <a:srgbClr val="9D1BE3"/>
                </a:solidFill>
                <a:latin typeface="Roboto Bold"/>
                <a:ea typeface="Roboto Bold"/>
                <a:cs typeface="Roboto Bold"/>
                <a:sym typeface="Roboto Bold"/>
              </a:rPr>
              <a:t>Peer Pressure</a:t>
            </a:r>
            <a:r>
              <a:rPr lang="en-US" b="true" sz="4250">
                <a:solidFill>
                  <a:srgbClr val="9D1BE3"/>
                </a:solidFill>
                <a:latin typeface="Roboto Bold"/>
                <a:ea typeface="Roboto Bold"/>
                <a:cs typeface="Roboto Bold"/>
                <a:sym typeface="Roboto Bold"/>
              </a:rPr>
              <a:t>:</a:t>
            </a:r>
            <a:r>
              <a:rPr lang="en-US" b="true" sz="4250">
                <a:solidFill>
                  <a:srgbClr val="FF5757"/>
                </a:solidFill>
                <a:latin typeface="Roboto Bold"/>
                <a:ea typeface="Roboto Bold"/>
                <a:cs typeface="Roboto Bold"/>
                <a:sym typeface="Roboto Bold"/>
              </a:rPr>
              <a:t> </a:t>
            </a:r>
            <a:r>
              <a:rPr lang="en-US" b="true" sz="4250">
                <a:solidFill>
                  <a:srgbClr val="004F59"/>
                </a:solidFill>
                <a:latin typeface="Roboto Bold"/>
                <a:ea typeface="Roboto Bold"/>
                <a:cs typeface="Roboto Bold"/>
                <a:sym typeface="Roboto Bold"/>
              </a:rPr>
              <a:t>Friends or social groups may encourage the behavior to make it seem common or cool.</a:t>
            </a:r>
          </a:p>
        </p:txBody>
      </p:sp>
      <p:grpSp>
        <p:nvGrpSpPr>
          <p:cNvPr name="Group 6" id="6"/>
          <p:cNvGrpSpPr/>
          <p:nvPr/>
        </p:nvGrpSpPr>
        <p:grpSpPr>
          <a:xfrm rot="0">
            <a:off x="1690263" y="3319532"/>
            <a:ext cx="10196333" cy="904943"/>
            <a:chOff x="0" y="0"/>
            <a:chExt cx="2685454" cy="238339"/>
          </a:xfrm>
        </p:grpSpPr>
        <p:sp>
          <p:nvSpPr>
            <p:cNvPr name="Freeform 7" id="7"/>
            <p:cNvSpPr/>
            <p:nvPr/>
          </p:nvSpPr>
          <p:spPr>
            <a:xfrm flipH="false" flipV="false" rot="0">
              <a:off x="0" y="0"/>
              <a:ext cx="2685454" cy="238339"/>
            </a:xfrm>
            <a:custGeom>
              <a:avLst/>
              <a:gdLst/>
              <a:ahLst/>
              <a:cxnLst/>
              <a:rect r="r" b="b" t="t" l="l"/>
              <a:pathLst>
                <a:path h="238339" w="2685454">
                  <a:moveTo>
                    <a:pt x="0" y="0"/>
                  </a:moveTo>
                  <a:lnTo>
                    <a:pt x="2685454" y="0"/>
                  </a:lnTo>
                  <a:lnTo>
                    <a:pt x="2685454" y="238339"/>
                  </a:lnTo>
                  <a:lnTo>
                    <a:pt x="0" y="238339"/>
                  </a:lnTo>
                  <a:close/>
                </a:path>
              </a:pathLst>
            </a:custGeom>
            <a:solidFill>
              <a:srgbClr val="303030"/>
            </a:solidFill>
          </p:spPr>
        </p:sp>
        <p:sp>
          <p:nvSpPr>
            <p:cNvPr name="TextBox 8" id="8"/>
            <p:cNvSpPr txBox="true"/>
            <p:nvPr/>
          </p:nvSpPr>
          <p:spPr>
            <a:xfrm>
              <a:off x="0" y="-76200"/>
              <a:ext cx="2685454" cy="314539"/>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2012062" y="3338607"/>
            <a:ext cx="11086690" cy="771526"/>
          </a:xfrm>
          <a:prstGeom prst="rect">
            <a:avLst/>
          </a:prstGeom>
        </p:spPr>
        <p:txBody>
          <a:bodyPr anchor="t" rtlCol="false" tIns="0" lIns="0" bIns="0" rIns="0">
            <a:spAutoFit/>
          </a:bodyPr>
          <a:lstStyle/>
          <a:p>
            <a:pPr algn="l">
              <a:lnSpc>
                <a:spcPts val="6299"/>
              </a:lnSpc>
            </a:pPr>
            <a:r>
              <a:rPr lang="en-US" b="true" sz="4499">
                <a:solidFill>
                  <a:srgbClr val="7ED957"/>
                </a:solidFill>
                <a:latin typeface="Roboto Bold"/>
                <a:ea typeface="Roboto Bold"/>
                <a:cs typeface="Roboto Bold"/>
                <a:sym typeface="Roboto Bold"/>
              </a:rPr>
              <a:t>Influences that Promote Buying Sex</a:t>
            </a:r>
          </a:p>
        </p:txBody>
      </p:sp>
      <p:sp>
        <p:nvSpPr>
          <p:cNvPr name="TextBox 10" id="10"/>
          <p:cNvSpPr txBox="true"/>
          <p:nvPr/>
        </p:nvSpPr>
        <p:spPr>
          <a:xfrm rot="0">
            <a:off x="5028442" y="9186914"/>
            <a:ext cx="7605389" cy="417344"/>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Wilkinson Jr., Kevin L. (2023). The Breeding of Wolves: Understanding the Escalation Continuum &amp; Escalation Dynamics of Contemporary Sex Trafficking.</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2" id="12"/>
          <p:cNvSpPr txBox="true"/>
          <p:nvPr/>
        </p:nvSpPr>
        <p:spPr>
          <a:xfrm rot="0">
            <a:off x="945186" y="1250072"/>
            <a:ext cx="10185652"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INFLUENCES</a:t>
            </a:r>
          </a:p>
        </p:txBody>
      </p:sp>
    </p:spTree>
  </p:cSld>
  <p:clrMapOvr>
    <a:masterClrMapping/>
  </p:clrMapOvr>
</p:sld>
</file>

<file path=ppt/slides/slide3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37</a:t>
            </a:r>
          </a:p>
        </p:txBody>
      </p:sp>
      <p:sp>
        <p:nvSpPr>
          <p:cNvPr name="TextBox 5" id="5"/>
          <p:cNvSpPr txBox="true"/>
          <p:nvPr/>
        </p:nvSpPr>
        <p:spPr>
          <a:xfrm rot="0">
            <a:off x="2012062" y="4708490"/>
            <a:ext cx="15840466" cy="1482725"/>
          </a:xfrm>
          <a:prstGeom prst="rect">
            <a:avLst/>
          </a:prstGeom>
        </p:spPr>
        <p:txBody>
          <a:bodyPr anchor="t" rtlCol="false" tIns="0" lIns="0" bIns="0" rIns="0">
            <a:spAutoFit/>
          </a:bodyPr>
          <a:lstStyle/>
          <a:p>
            <a:pPr algn="l">
              <a:lnSpc>
                <a:spcPts val="5950"/>
              </a:lnSpc>
            </a:pPr>
            <a:r>
              <a:rPr lang="en-US" b="true" sz="4250">
                <a:solidFill>
                  <a:srgbClr val="9D1BE3"/>
                </a:solidFill>
                <a:latin typeface="Roboto Bold"/>
                <a:ea typeface="Roboto Bold"/>
                <a:cs typeface="Roboto Bold"/>
                <a:sym typeface="Roboto Bold"/>
              </a:rPr>
              <a:t>Media:</a:t>
            </a:r>
            <a:r>
              <a:rPr lang="en-US" b="true" sz="4250">
                <a:solidFill>
                  <a:srgbClr val="004F59"/>
                </a:solidFill>
                <a:latin typeface="Roboto Bold"/>
                <a:ea typeface="Roboto Bold"/>
                <a:cs typeface="Roboto Bold"/>
                <a:sym typeface="Roboto Bold"/>
              </a:rPr>
              <a:t> Highly sexualized media can make buying sex seem acceptable or even expected.</a:t>
            </a:r>
          </a:p>
        </p:txBody>
      </p:sp>
      <p:grpSp>
        <p:nvGrpSpPr>
          <p:cNvPr name="Group 6" id="6"/>
          <p:cNvGrpSpPr/>
          <p:nvPr/>
        </p:nvGrpSpPr>
        <p:grpSpPr>
          <a:xfrm rot="0">
            <a:off x="1690263" y="3315918"/>
            <a:ext cx="9440574" cy="904943"/>
            <a:chOff x="0" y="0"/>
            <a:chExt cx="2486406" cy="238339"/>
          </a:xfrm>
        </p:grpSpPr>
        <p:sp>
          <p:nvSpPr>
            <p:cNvPr name="Freeform 7" id="7"/>
            <p:cNvSpPr/>
            <p:nvPr/>
          </p:nvSpPr>
          <p:spPr>
            <a:xfrm flipH="false" flipV="false" rot="0">
              <a:off x="0" y="0"/>
              <a:ext cx="2486406" cy="238339"/>
            </a:xfrm>
            <a:custGeom>
              <a:avLst/>
              <a:gdLst/>
              <a:ahLst/>
              <a:cxnLst/>
              <a:rect r="r" b="b" t="t" l="l"/>
              <a:pathLst>
                <a:path h="238339" w="2486406">
                  <a:moveTo>
                    <a:pt x="0" y="0"/>
                  </a:moveTo>
                  <a:lnTo>
                    <a:pt x="2486406" y="0"/>
                  </a:lnTo>
                  <a:lnTo>
                    <a:pt x="2486406" y="238339"/>
                  </a:lnTo>
                  <a:lnTo>
                    <a:pt x="0" y="238339"/>
                  </a:lnTo>
                  <a:close/>
                </a:path>
              </a:pathLst>
            </a:custGeom>
            <a:solidFill>
              <a:srgbClr val="303030"/>
            </a:solidFill>
          </p:spPr>
        </p:sp>
        <p:sp>
          <p:nvSpPr>
            <p:cNvPr name="TextBox 8" id="8"/>
            <p:cNvSpPr txBox="true"/>
            <p:nvPr/>
          </p:nvSpPr>
          <p:spPr>
            <a:xfrm>
              <a:off x="0" y="-76200"/>
              <a:ext cx="2486406" cy="314539"/>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5028442" y="9105184"/>
            <a:ext cx="7605389" cy="417344"/>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Wilkinson Jr., Kevin L. (2023). The Breeding of Wolves: Understanding the Escalation Continuum &amp; Escalation Dynamics of Contemporary Sex Trafficking.</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1" id="11"/>
          <p:cNvSpPr txBox="true"/>
          <p:nvPr/>
        </p:nvSpPr>
        <p:spPr>
          <a:xfrm rot="0">
            <a:off x="2012062" y="3325443"/>
            <a:ext cx="11086690" cy="771526"/>
          </a:xfrm>
          <a:prstGeom prst="rect">
            <a:avLst/>
          </a:prstGeom>
        </p:spPr>
        <p:txBody>
          <a:bodyPr anchor="t" rtlCol="false" tIns="0" lIns="0" bIns="0" rIns="0">
            <a:spAutoFit/>
          </a:bodyPr>
          <a:lstStyle/>
          <a:p>
            <a:pPr algn="l">
              <a:lnSpc>
                <a:spcPts val="6299"/>
              </a:lnSpc>
            </a:pPr>
            <a:r>
              <a:rPr lang="en-US" b="true" sz="4499">
                <a:solidFill>
                  <a:srgbClr val="F2C75C"/>
                </a:solidFill>
                <a:latin typeface="Roboto Bold"/>
                <a:ea typeface="Roboto Bold"/>
                <a:cs typeface="Roboto Bold"/>
                <a:sym typeface="Roboto Bold"/>
              </a:rPr>
              <a:t>Grooming Process of Buying Sex</a:t>
            </a:r>
          </a:p>
        </p:txBody>
      </p:sp>
      <p:sp>
        <p:nvSpPr>
          <p:cNvPr name="TextBox 12" id="12"/>
          <p:cNvSpPr txBox="true"/>
          <p:nvPr/>
        </p:nvSpPr>
        <p:spPr>
          <a:xfrm rot="0">
            <a:off x="945186" y="1250072"/>
            <a:ext cx="10185652"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INFLUENCES</a:t>
            </a:r>
          </a:p>
        </p:txBody>
      </p:sp>
    </p:spTree>
  </p:cSld>
  <p:clrMapOvr>
    <a:masterClrMapping/>
  </p:clrMapOvr>
</p:sld>
</file>

<file path=ppt/slides/slide3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38</a:t>
            </a:r>
          </a:p>
        </p:txBody>
      </p:sp>
      <p:sp>
        <p:nvSpPr>
          <p:cNvPr name="TextBox 5" id="5"/>
          <p:cNvSpPr txBox="true"/>
          <p:nvPr/>
        </p:nvSpPr>
        <p:spPr>
          <a:xfrm rot="0">
            <a:off x="2012062" y="4679891"/>
            <a:ext cx="15840466" cy="1482725"/>
          </a:xfrm>
          <a:prstGeom prst="rect">
            <a:avLst/>
          </a:prstGeom>
        </p:spPr>
        <p:txBody>
          <a:bodyPr anchor="t" rtlCol="false" tIns="0" lIns="0" bIns="0" rIns="0">
            <a:spAutoFit/>
          </a:bodyPr>
          <a:lstStyle/>
          <a:p>
            <a:pPr algn="l">
              <a:lnSpc>
                <a:spcPts val="5950"/>
              </a:lnSpc>
            </a:pPr>
            <a:r>
              <a:rPr lang="en-US" b="true" sz="4250">
                <a:solidFill>
                  <a:srgbClr val="9D1BE3"/>
                </a:solidFill>
                <a:latin typeface="Roboto Bold"/>
                <a:ea typeface="Roboto Bold"/>
                <a:cs typeface="Roboto Bold"/>
                <a:sym typeface="Roboto Bold"/>
              </a:rPr>
              <a:t>Pornography Exposure: </a:t>
            </a:r>
            <a:r>
              <a:rPr lang="en-US" b="true" sz="4250">
                <a:solidFill>
                  <a:srgbClr val="004F59"/>
                </a:solidFill>
                <a:latin typeface="Roboto Bold"/>
                <a:ea typeface="Roboto Bold"/>
                <a:cs typeface="Roboto Bold"/>
                <a:sym typeface="Roboto Bold"/>
              </a:rPr>
              <a:t>Can create harmful attitudes and encourage treating others like objects.</a:t>
            </a:r>
          </a:p>
        </p:txBody>
      </p:sp>
      <p:grpSp>
        <p:nvGrpSpPr>
          <p:cNvPr name="Group 6" id="6"/>
          <p:cNvGrpSpPr/>
          <p:nvPr/>
        </p:nvGrpSpPr>
        <p:grpSpPr>
          <a:xfrm rot="0">
            <a:off x="1690263" y="3344469"/>
            <a:ext cx="9440574" cy="904943"/>
            <a:chOff x="0" y="0"/>
            <a:chExt cx="2486406" cy="238339"/>
          </a:xfrm>
        </p:grpSpPr>
        <p:sp>
          <p:nvSpPr>
            <p:cNvPr name="Freeform 7" id="7"/>
            <p:cNvSpPr/>
            <p:nvPr/>
          </p:nvSpPr>
          <p:spPr>
            <a:xfrm flipH="false" flipV="false" rot="0">
              <a:off x="0" y="0"/>
              <a:ext cx="2486406" cy="238339"/>
            </a:xfrm>
            <a:custGeom>
              <a:avLst/>
              <a:gdLst/>
              <a:ahLst/>
              <a:cxnLst/>
              <a:rect r="r" b="b" t="t" l="l"/>
              <a:pathLst>
                <a:path h="238339" w="2486406">
                  <a:moveTo>
                    <a:pt x="0" y="0"/>
                  </a:moveTo>
                  <a:lnTo>
                    <a:pt x="2486406" y="0"/>
                  </a:lnTo>
                  <a:lnTo>
                    <a:pt x="2486406" y="238339"/>
                  </a:lnTo>
                  <a:lnTo>
                    <a:pt x="0" y="238339"/>
                  </a:lnTo>
                  <a:close/>
                </a:path>
              </a:pathLst>
            </a:custGeom>
            <a:solidFill>
              <a:srgbClr val="303030"/>
            </a:solidFill>
          </p:spPr>
        </p:sp>
        <p:sp>
          <p:nvSpPr>
            <p:cNvPr name="TextBox 8" id="8"/>
            <p:cNvSpPr txBox="true"/>
            <p:nvPr/>
          </p:nvSpPr>
          <p:spPr>
            <a:xfrm>
              <a:off x="0" y="-76200"/>
              <a:ext cx="2486406" cy="314539"/>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5028442" y="9105184"/>
            <a:ext cx="7605389" cy="417344"/>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Wilkinson Jr., Kevin L. (2023). The Breeding of Wolves: Understanding the Escalation Continuum &amp; Escalation Dynamics of Contemporary Sex Trafficking.</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1" id="11"/>
          <p:cNvSpPr txBox="true"/>
          <p:nvPr/>
        </p:nvSpPr>
        <p:spPr>
          <a:xfrm rot="0">
            <a:off x="2012062" y="3363543"/>
            <a:ext cx="11086690" cy="771526"/>
          </a:xfrm>
          <a:prstGeom prst="rect">
            <a:avLst/>
          </a:prstGeom>
        </p:spPr>
        <p:txBody>
          <a:bodyPr anchor="t" rtlCol="false" tIns="0" lIns="0" bIns="0" rIns="0">
            <a:spAutoFit/>
          </a:bodyPr>
          <a:lstStyle/>
          <a:p>
            <a:pPr algn="l">
              <a:lnSpc>
                <a:spcPts val="6299"/>
              </a:lnSpc>
            </a:pPr>
            <a:r>
              <a:rPr lang="en-US" b="true" sz="4499">
                <a:solidFill>
                  <a:srgbClr val="F2C75C"/>
                </a:solidFill>
                <a:latin typeface="Roboto Bold"/>
                <a:ea typeface="Roboto Bold"/>
                <a:cs typeface="Roboto Bold"/>
                <a:sym typeface="Roboto Bold"/>
              </a:rPr>
              <a:t>Grooming Process of Buying Sex</a:t>
            </a:r>
          </a:p>
        </p:txBody>
      </p:sp>
      <p:sp>
        <p:nvSpPr>
          <p:cNvPr name="TextBox 12" id="12"/>
          <p:cNvSpPr txBox="true"/>
          <p:nvPr/>
        </p:nvSpPr>
        <p:spPr>
          <a:xfrm rot="0">
            <a:off x="945186" y="1250072"/>
            <a:ext cx="10185652"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INFLUENCES</a:t>
            </a:r>
          </a:p>
        </p:txBody>
      </p:sp>
    </p:spTree>
  </p:cSld>
  <p:clrMapOvr>
    <a:masterClrMapping/>
  </p:clrMapOvr>
</p:sld>
</file>

<file path=ppt/slides/slide3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39</a:t>
            </a:r>
          </a:p>
        </p:txBody>
      </p:sp>
      <p:sp>
        <p:nvSpPr>
          <p:cNvPr name="TextBox 5" id="5"/>
          <p:cNvSpPr txBox="true"/>
          <p:nvPr/>
        </p:nvSpPr>
        <p:spPr>
          <a:xfrm rot="0">
            <a:off x="2012062" y="4679891"/>
            <a:ext cx="14995640" cy="1482725"/>
          </a:xfrm>
          <a:prstGeom prst="rect">
            <a:avLst/>
          </a:prstGeom>
        </p:spPr>
        <p:txBody>
          <a:bodyPr anchor="t" rtlCol="false" tIns="0" lIns="0" bIns="0" rIns="0">
            <a:spAutoFit/>
          </a:bodyPr>
          <a:lstStyle/>
          <a:p>
            <a:pPr algn="l">
              <a:lnSpc>
                <a:spcPts val="5950"/>
              </a:lnSpc>
            </a:pPr>
            <a:r>
              <a:rPr lang="en-US" b="true" sz="4250">
                <a:solidFill>
                  <a:srgbClr val="9D1BE3"/>
                </a:solidFill>
                <a:latin typeface="Roboto Bold"/>
                <a:ea typeface="Roboto Bold"/>
                <a:cs typeface="Roboto Bold"/>
                <a:sym typeface="Roboto Bold"/>
              </a:rPr>
              <a:t>Adult Clubs</a:t>
            </a:r>
            <a:r>
              <a:rPr lang="en-US" b="true" sz="4250">
                <a:solidFill>
                  <a:srgbClr val="9D1BE3"/>
                </a:solidFill>
                <a:latin typeface="Roboto Bold"/>
                <a:ea typeface="Roboto Bold"/>
                <a:cs typeface="Roboto Bold"/>
                <a:sym typeface="Roboto Bold"/>
              </a:rPr>
              <a:t>:</a:t>
            </a:r>
            <a:r>
              <a:rPr lang="en-US" b="true" sz="4250">
                <a:solidFill>
                  <a:srgbClr val="004F59"/>
                </a:solidFill>
                <a:latin typeface="Roboto Bold"/>
                <a:ea typeface="Roboto Bold"/>
                <a:cs typeface="Roboto Bold"/>
                <a:sym typeface="Roboto Bold"/>
              </a:rPr>
              <a:t> Access to certain environments can reinforce the idea that sexual experiences can be bought.</a:t>
            </a:r>
          </a:p>
        </p:txBody>
      </p:sp>
      <p:grpSp>
        <p:nvGrpSpPr>
          <p:cNvPr name="Group 6" id="6"/>
          <p:cNvGrpSpPr/>
          <p:nvPr/>
        </p:nvGrpSpPr>
        <p:grpSpPr>
          <a:xfrm rot="0">
            <a:off x="1690263" y="3344469"/>
            <a:ext cx="9440574" cy="904943"/>
            <a:chOff x="0" y="0"/>
            <a:chExt cx="2486406" cy="238339"/>
          </a:xfrm>
        </p:grpSpPr>
        <p:sp>
          <p:nvSpPr>
            <p:cNvPr name="Freeform 7" id="7"/>
            <p:cNvSpPr/>
            <p:nvPr/>
          </p:nvSpPr>
          <p:spPr>
            <a:xfrm flipH="false" flipV="false" rot="0">
              <a:off x="0" y="0"/>
              <a:ext cx="2486406" cy="238339"/>
            </a:xfrm>
            <a:custGeom>
              <a:avLst/>
              <a:gdLst/>
              <a:ahLst/>
              <a:cxnLst/>
              <a:rect r="r" b="b" t="t" l="l"/>
              <a:pathLst>
                <a:path h="238339" w="2486406">
                  <a:moveTo>
                    <a:pt x="0" y="0"/>
                  </a:moveTo>
                  <a:lnTo>
                    <a:pt x="2486406" y="0"/>
                  </a:lnTo>
                  <a:lnTo>
                    <a:pt x="2486406" y="238339"/>
                  </a:lnTo>
                  <a:lnTo>
                    <a:pt x="0" y="238339"/>
                  </a:lnTo>
                  <a:close/>
                </a:path>
              </a:pathLst>
            </a:custGeom>
            <a:solidFill>
              <a:srgbClr val="303030"/>
            </a:solidFill>
          </p:spPr>
        </p:sp>
        <p:sp>
          <p:nvSpPr>
            <p:cNvPr name="TextBox 8" id="8"/>
            <p:cNvSpPr txBox="true"/>
            <p:nvPr/>
          </p:nvSpPr>
          <p:spPr>
            <a:xfrm>
              <a:off x="0" y="-76200"/>
              <a:ext cx="2486406" cy="314539"/>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5028442" y="9105184"/>
            <a:ext cx="7605389" cy="417344"/>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Wilkinson Jr., Kevin L. (2023). The Breeding of Wolves: Understanding the Escalation Continuum &amp; Escalation Dynamics of Contemporary Sex Trafficking.</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1" id="11"/>
          <p:cNvSpPr txBox="true"/>
          <p:nvPr/>
        </p:nvSpPr>
        <p:spPr>
          <a:xfrm rot="0">
            <a:off x="2012062" y="3363543"/>
            <a:ext cx="11086690" cy="771526"/>
          </a:xfrm>
          <a:prstGeom prst="rect">
            <a:avLst/>
          </a:prstGeom>
        </p:spPr>
        <p:txBody>
          <a:bodyPr anchor="t" rtlCol="false" tIns="0" lIns="0" bIns="0" rIns="0">
            <a:spAutoFit/>
          </a:bodyPr>
          <a:lstStyle/>
          <a:p>
            <a:pPr algn="l">
              <a:lnSpc>
                <a:spcPts val="6299"/>
              </a:lnSpc>
            </a:pPr>
            <a:r>
              <a:rPr lang="en-US" b="true" sz="4499">
                <a:solidFill>
                  <a:srgbClr val="F2C75C"/>
                </a:solidFill>
                <a:latin typeface="Roboto Bold"/>
                <a:ea typeface="Roboto Bold"/>
                <a:cs typeface="Roboto Bold"/>
                <a:sym typeface="Roboto Bold"/>
              </a:rPr>
              <a:t>Grooming Process of Buying Sex</a:t>
            </a:r>
          </a:p>
        </p:txBody>
      </p:sp>
      <p:sp>
        <p:nvSpPr>
          <p:cNvPr name="TextBox 12" id="12"/>
          <p:cNvSpPr txBox="true"/>
          <p:nvPr/>
        </p:nvSpPr>
        <p:spPr>
          <a:xfrm rot="0">
            <a:off x="945186" y="1250072"/>
            <a:ext cx="10185652"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INFLUENCES</a:t>
            </a:r>
          </a:p>
        </p:txBody>
      </p:sp>
    </p:spTree>
  </p:cSld>
  <p:clrMapOvr>
    <a:masterClrMapping/>
  </p:clrMapOvr>
</p:sld>
</file>

<file path=ppt/slides/slide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4" id="4"/>
          <p:cNvGrpSpPr/>
          <p:nvPr/>
        </p:nvGrpSpPr>
        <p:grpSpPr>
          <a:xfrm rot="0">
            <a:off x="1222603" y="3057255"/>
            <a:ext cx="15841471" cy="5422565"/>
            <a:chOff x="0" y="0"/>
            <a:chExt cx="4348048" cy="1488345"/>
          </a:xfrm>
        </p:grpSpPr>
        <p:sp>
          <p:nvSpPr>
            <p:cNvPr name="Freeform 5" id="5"/>
            <p:cNvSpPr/>
            <p:nvPr/>
          </p:nvSpPr>
          <p:spPr>
            <a:xfrm flipH="false" flipV="false" rot="0">
              <a:off x="0" y="0"/>
              <a:ext cx="4348048" cy="1488345"/>
            </a:xfrm>
            <a:custGeom>
              <a:avLst/>
              <a:gdLst/>
              <a:ahLst/>
              <a:cxnLst/>
              <a:rect r="r" b="b" t="t" l="l"/>
              <a:pathLst>
                <a:path h="1488345" w="4348048">
                  <a:moveTo>
                    <a:pt x="0" y="0"/>
                  </a:moveTo>
                  <a:lnTo>
                    <a:pt x="4348048" y="0"/>
                  </a:lnTo>
                  <a:lnTo>
                    <a:pt x="4348048" y="1488345"/>
                  </a:lnTo>
                  <a:lnTo>
                    <a:pt x="0" y="1488345"/>
                  </a:lnTo>
                  <a:close/>
                </a:path>
              </a:pathLst>
            </a:custGeom>
            <a:solidFill>
              <a:srgbClr val="FFFFFF"/>
            </a:solidFill>
          </p:spPr>
        </p:sp>
        <p:sp>
          <p:nvSpPr>
            <p:cNvPr name="TextBox 6" id="6"/>
            <p:cNvSpPr txBox="true"/>
            <p:nvPr/>
          </p:nvSpPr>
          <p:spPr>
            <a:xfrm>
              <a:off x="0" y="-76200"/>
              <a:ext cx="4348048" cy="1564545"/>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4</a:t>
            </a:r>
          </a:p>
        </p:txBody>
      </p:sp>
      <p:sp>
        <p:nvSpPr>
          <p:cNvPr name="TextBox 8" id="8"/>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9" id="9"/>
          <p:cNvSpPr txBox="true"/>
          <p:nvPr/>
        </p:nvSpPr>
        <p:spPr>
          <a:xfrm rot="0">
            <a:off x="1899120" y="3478836"/>
            <a:ext cx="14908859" cy="4493897"/>
          </a:xfrm>
          <a:prstGeom prst="rect">
            <a:avLst/>
          </a:prstGeom>
        </p:spPr>
        <p:txBody>
          <a:bodyPr anchor="t" rtlCol="false" tIns="0" lIns="0" bIns="0" rIns="0">
            <a:spAutoFit/>
          </a:bodyPr>
          <a:lstStyle/>
          <a:p>
            <a:pPr algn="l">
              <a:lnSpc>
                <a:spcPts val="5879"/>
              </a:lnSpc>
            </a:pPr>
            <a:r>
              <a:rPr lang="en-US" sz="4199">
                <a:solidFill>
                  <a:srgbClr val="303030"/>
                </a:solidFill>
                <a:latin typeface="Roboto"/>
                <a:ea typeface="Roboto"/>
                <a:cs typeface="Roboto"/>
                <a:sym typeface="Roboto"/>
              </a:rPr>
              <a:t>We’ll be discussing serious safety issues today. </a:t>
            </a:r>
          </a:p>
          <a:p>
            <a:pPr algn="l">
              <a:lnSpc>
                <a:spcPts val="2100"/>
              </a:lnSpc>
            </a:pPr>
          </a:p>
          <a:p>
            <a:pPr algn="l">
              <a:lnSpc>
                <a:spcPts val="5879"/>
              </a:lnSpc>
            </a:pPr>
            <a:r>
              <a:rPr lang="en-US" sz="4199">
                <a:solidFill>
                  <a:srgbClr val="303030"/>
                </a:solidFill>
                <a:latin typeface="Roboto"/>
                <a:ea typeface="Roboto"/>
                <a:cs typeface="Roboto"/>
                <a:sym typeface="Roboto"/>
              </a:rPr>
              <a:t>Some topics may be difficult to hear. </a:t>
            </a:r>
          </a:p>
          <a:p>
            <a:pPr algn="l">
              <a:lnSpc>
                <a:spcPts val="2100"/>
              </a:lnSpc>
            </a:pPr>
          </a:p>
          <a:p>
            <a:pPr algn="l">
              <a:lnSpc>
                <a:spcPts val="5879"/>
              </a:lnSpc>
            </a:pPr>
            <a:r>
              <a:rPr lang="en-US" sz="4199">
                <a:solidFill>
                  <a:srgbClr val="303030"/>
                </a:solidFill>
                <a:latin typeface="Roboto"/>
                <a:ea typeface="Roboto"/>
                <a:cs typeface="Roboto"/>
                <a:sym typeface="Roboto"/>
              </a:rPr>
              <a:t>If you ever feel uncomfortable, you can step out and speak with a trustworthy adult for support. </a:t>
            </a:r>
          </a:p>
          <a:p>
            <a:pPr algn="l">
              <a:lnSpc>
                <a:spcPts val="2100"/>
              </a:lnSpc>
            </a:pPr>
          </a:p>
          <a:p>
            <a:pPr algn="l">
              <a:lnSpc>
                <a:spcPts val="5879"/>
              </a:lnSpc>
            </a:pPr>
            <a:r>
              <a:rPr lang="en-US" sz="4199">
                <a:solidFill>
                  <a:srgbClr val="303030"/>
                </a:solidFill>
                <a:latin typeface="Roboto"/>
                <a:ea typeface="Roboto"/>
                <a:cs typeface="Roboto"/>
                <a:sym typeface="Roboto"/>
              </a:rPr>
              <a:t>You’re not alone—help is available.</a:t>
            </a:r>
          </a:p>
        </p:txBody>
      </p:sp>
      <p:sp>
        <p:nvSpPr>
          <p:cNvPr name="TextBox 10" id="10"/>
          <p:cNvSpPr txBox="true"/>
          <p:nvPr/>
        </p:nvSpPr>
        <p:spPr>
          <a:xfrm rot="0">
            <a:off x="980285" y="1430861"/>
            <a:ext cx="9147136" cy="1094741"/>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CONTENT NOTICE</a:t>
            </a:r>
          </a:p>
        </p:txBody>
      </p:sp>
      <p:sp>
        <p:nvSpPr>
          <p:cNvPr name="TextBox 11" id="11"/>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SENSITIVE TOPICS WILL BE DISCUSSED</a:t>
            </a:r>
          </a:p>
        </p:txBody>
      </p:sp>
    </p:spTree>
  </p:cSld>
  <p:clrMapOvr>
    <a:masterClrMapping/>
  </p:clrMapOvr>
</p:sld>
</file>

<file path=ppt/slides/slide4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6" id="6"/>
          <p:cNvGrpSpPr/>
          <p:nvPr/>
        </p:nvGrpSpPr>
        <p:grpSpPr>
          <a:xfrm rot="0">
            <a:off x="2304131" y="4429921"/>
            <a:ext cx="14026069" cy="1973796"/>
            <a:chOff x="0" y="0"/>
            <a:chExt cx="3694109" cy="519847"/>
          </a:xfrm>
        </p:grpSpPr>
        <p:sp>
          <p:nvSpPr>
            <p:cNvPr name="Freeform 7" id="7"/>
            <p:cNvSpPr/>
            <p:nvPr/>
          </p:nvSpPr>
          <p:spPr>
            <a:xfrm flipH="false" flipV="false" rot="0">
              <a:off x="0" y="0"/>
              <a:ext cx="3694109" cy="519847"/>
            </a:xfrm>
            <a:custGeom>
              <a:avLst/>
              <a:gdLst/>
              <a:ahLst/>
              <a:cxnLst/>
              <a:rect r="r" b="b" t="t" l="l"/>
              <a:pathLst>
                <a:path h="519847" w="3694109">
                  <a:moveTo>
                    <a:pt x="0" y="0"/>
                  </a:moveTo>
                  <a:lnTo>
                    <a:pt x="3694109" y="0"/>
                  </a:lnTo>
                  <a:lnTo>
                    <a:pt x="3694109" y="519847"/>
                  </a:lnTo>
                  <a:lnTo>
                    <a:pt x="0" y="519847"/>
                  </a:lnTo>
                  <a:close/>
                </a:path>
              </a:pathLst>
            </a:custGeom>
            <a:solidFill>
              <a:srgbClr val="303030"/>
            </a:solidFill>
          </p:spPr>
        </p:sp>
        <p:sp>
          <p:nvSpPr>
            <p:cNvPr name="TextBox 8" id="8"/>
            <p:cNvSpPr txBox="true"/>
            <p:nvPr/>
          </p:nvSpPr>
          <p:spPr>
            <a:xfrm>
              <a:off x="0" y="-9525"/>
              <a:ext cx="3694109" cy="529372"/>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2940643" y="4563221"/>
            <a:ext cx="13503857"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When pornography no longer feels exciting, what behavior might some people turn to next? </a:t>
            </a:r>
          </a:p>
        </p:txBody>
      </p:sp>
      <p:sp>
        <p:nvSpPr>
          <p:cNvPr name="TextBox 10" id="10"/>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40</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2" id="12"/>
          <p:cNvSpPr txBox="true"/>
          <p:nvPr/>
        </p:nvSpPr>
        <p:spPr>
          <a:xfrm rot="0">
            <a:off x="1028700" y="904875"/>
            <a:ext cx="10325530" cy="1094741"/>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WHAT DO YOU THINK?</a:t>
            </a:r>
          </a:p>
        </p:txBody>
      </p:sp>
    </p:spTree>
  </p:cSld>
  <p:clrMapOvr>
    <a:masterClrMapping/>
  </p:clrMapOvr>
</p:sld>
</file>

<file path=ppt/slides/slide4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4" id="4"/>
          <p:cNvGrpSpPr/>
          <p:nvPr/>
        </p:nvGrpSpPr>
        <p:grpSpPr>
          <a:xfrm rot="0">
            <a:off x="1222603" y="3057255"/>
            <a:ext cx="15841471" cy="5422565"/>
            <a:chOff x="0" y="0"/>
            <a:chExt cx="4348048" cy="1488345"/>
          </a:xfrm>
        </p:grpSpPr>
        <p:sp>
          <p:nvSpPr>
            <p:cNvPr name="Freeform 5" id="5"/>
            <p:cNvSpPr/>
            <p:nvPr/>
          </p:nvSpPr>
          <p:spPr>
            <a:xfrm flipH="false" flipV="false" rot="0">
              <a:off x="0" y="0"/>
              <a:ext cx="4348048" cy="1488345"/>
            </a:xfrm>
            <a:custGeom>
              <a:avLst/>
              <a:gdLst/>
              <a:ahLst/>
              <a:cxnLst/>
              <a:rect r="r" b="b" t="t" l="l"/>
              <a:pathLst>
                <a:path h="1488345" w="4348048">
                  <a:moveTo>
                    <a:pt x="0" y="0"/>
                  </a:moveTo>
                  <a:lnTo>
                    <a:pt x="4348048" y="0"/>
                  </a:lnTo>
                  <a:lnTo>
                    <a:pt x="4348048" y="1488345"/>
                  </a:lnTo>
                  <a:lnTo>
                    <a:pt x="0" y="1488345"/>
                  </a:lnTo>
                  <a:close/>
                </a:path>
              </a:pathLst>
            </a:custGeom>
            <a:solidFill>
              <a:srgbClr val="303030"/>
            </a:solidFill>
          </p:spPr>
        </p:sp>
        <p:sp>
          <p:nvSpPr>
            <p:cNvPr name="TextBox 6" id="6"/>
            <p:cNvSpPr txBox="true"/>
            <p:nvPr/>
          </p:nvSpPr>
          <p:spPr>
            <a:xfrm>
              <a:off x="0" y="-76200"/>
              <a:ext cx="4348048" cy="1564545"/>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028700" y="904875"/>
            <a:ext cx="10325530" cy="1094741"/>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WHAT DO YOU THINK?</a:t>
            </a:r>
          </a:p>
        </p:txBody>
      </p:sp>
      <p:sp>
        <p:nvSpPr>
          <p:cNvPr name="TextBox 8" id="8"/>
          <p:cNvSpPr txBox="true"/>
          <p:nvPr/>
        </p:nvSpPr>
        <p:spPr>
          <a:xfrm rot="0">
            <a:off x="3403662" y="4718186"/>
            <a:ext cx="11730024" cy="3187700"/>
          </a:xfrm>
          <a:prstGeom prst="rect">
            <a:avLst/>
          </a:prstGeom>
        </p:spPr>
        <p:txBody>
          <a:bodyPr anchor="t" rtlCol="false" tIns="0" lIns="0" bIns="0" rIns="0">
            <a:spAutoFit/>
          </a:bodyPr>
          <a:lstStyle/>
          <a:p>
            <a:pPr algn="l">
              <a:lnSpc>
                <a:spcPts val="6399"/>
              </a:lnSpc>
            </a:pPr>
            <a:r>
              <a:rPr lang="en-US" sz="3999" b="true">
                <a:solidFill>
                  <a:srgbClr val="FBFDFD"/>
                </a:solidFill>
                <a:latin typeface="Roboto Bold"/>
                <a:ea typeface="Roboto Bold"/>
                <a:cs typeface="Roboto Bold"/>
                <a:sym typeface="Roboto Bold"/>
              </a:rPr>
              <a:t>A) Stop using pornography</a:t>
            </a:r>
          </a:p>
          <a:p>
            <a:pPr algn="l">
              <a:lnSpc>
                <a:spcPts val="6399"/>
              </a:lnSpc>
            </a:pPr>
            <a:r>
              <a:rPr lang="en-US" sz="3999" b="true">
                <a:solidFill>
                  <a:srgbClr val="FBFDFD"/>
                </a:solidFill>
                <a:latin typeface="Roboto Bold"/>
                <a:ea typeface="Roboto Bold"/>
                <a:cs typeface="Roboto Bold"/>
                <a:sym typeface="Roboto Bold"/>
              </a:rPr>
              <a:t>B) Talk to friends about it</a:t>
            </a:r>
          </a:p>
          <a:p>
            <a:pPr algn="l">
              <a:lnSpc>
                <a:spcPts val="6399"/>
              </a:lnSpc>
            </a:pPr>
            <a:r>
              <a:rPr lang="en-US" sz="3999" b="true">
                <a:solidFill>
                  <a:srgbClr val="FBFDFD"/>
                </a:solidFill>
                <a:latin typeface="Roboto Bold"/>
                <a:ea typeface="Roboto Bold"/>
                <a:cs typeface="Roboto Bold"/>
                <a:sym typeface="Roboto Bold"/>
              </a:rPr>
              <a:t>C) Listen to sexualized music</a:t>
            </a:r>
          </a:p>
          <a:p>
            <a:pPr algn="l">
              <a:lnSpc>
                <a:spcPts val="6399"/>
              </a:lnSpc>
            </a:pPr>
            <a:r>
              <a:rPr lang="en-US" sz="3999" b="true">
                <a:solidFill>
                  <a:srgbClr val="FBFDFD"/>
                </a:solidFill>
                <a:latin typeface="Roboto Bold"/>
                <a:ea typeface="Roboto Bold"/>
                <a:cs typeface="Roboto Bold"/>
                <a:sym typeface="Roboto Bold"/>
              </a:rPr>
              <a:t>D) Seek real-life sexual experiences</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41</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1" id="11"/>
          <p:cNvSpPr txBox="true"/>
          <p:nvPr/>
        </p:nvSpPr>
        <p:spPr>
          <a:xfrm rot="0">
            <a:off x="3009441" y="3476482"/>
            <a:ext cx="12541829" cy="1085850"/>
          </a:xfrm>
          <a:prstGeom prst="rect">
            <a:avLst/>
          </a:prstGeom>
        </p:spPr>
        <p:txBody>
          <a:bodyPr anchor="t" rtlCol="false" tIns="0" lIns="0" bIns="0" rIns="0">
            <a:spAutoFit/>
          </a:bodyPr>
          <a:lstStyle/>
          <a:p>
            <a:pPr algn="l">
              <a:lnSpc>
                <a:spcPts val="4200"/>
              </a:lnSpc>
            </a:pPr>
            <a:r>
              <a:rPr lang="en-US" sz="3500">
                <a:solidFill>
                  <a:srgbClr val="FFFFFF"/>
                </a:solidFill>
                <a:latin typeface="Roboto"/>
                <a:ea typeface="Roboto"/>
                <a:cs typeface="Roboto"/>
                <a:sym typeface="Roboto"/>
              </a:rPr>
              <a:t>When pornography no longer feels exciting, what behavior might some people turn to next? </a:t>
            </a:r>
          </a:p>
        </p:txBody>
      </p:sp>
    </p:spTree>
  </p:cSld>
  <p:clrMapOvr>
    <a:masterClrMapping/>
  </p:clrMapOvr>
</p:sld>
</file>

<file path=ppt/slides/slide4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4" id="4"/>
          <p:cNvGrpSpPr/>
          <p:nvPr/>
        </p:nvGrpSpPr>
        <p:grpSpPr>
          <a:xfrm rot="0">
            <a:off x="1222603" y="3057255"/>
            <a:ext cx="15841471" cy="5422565"/>
            <a:chOff x="0" y="0"/>
            <a:chExt cx="4348048" cy="1488345"/>
          </a:xfrm>
        </p:grpSpPr>
        <p:sp>
          <p:nvSpPr>
            <p:cNvPr name="Freeform 5" id="5"/>
            <p:cNvSpPr/>
            <p:nvPr/>
          </p:nvSpPr>
          <p:spPr>
            <a:xfrm flipH="false" flipV="false" rot="0">
              <a:off x="0" y="0"/>
              <a:ext cx="4348048" cy="1488345"/>
            </a:xfrm>
            <a:custGeom>
              <a:avLst/>
              <a:gdLst/>
              <a:ahLst/>
              <a:cxnLst/>
              <a:rect r="r" b="b" t="t" l="l"/>
              <a:pathLst>
                <a:path h="1488345" w="4348048">
                  <a:moveTo>
                    <a:pt x="0" y="0"/>
                  </a:moveTo>
                  <a:lnTo>
                    <a:pt x="4348048" y="0"/>
                  </a:lnTo>
                  <a:lnTo>
                    <a:pt x="4348048" y="1488345"/>
                  </a:lnTo>
                  <a:lnTo>
                    <a:pt x="0" y="1488345"/>
                  </a:lnTo>
                  <a:close/>
                </a:path>
              </a:pathLst>
            </a:custGeom>
            <a:solidFill>
              <a:srgbClr val="FFFFFF"/>
            </a:solidFill>
          </p:spPr>
        </p:sp>
        <p:sp>
          <p:nvSpPr>
            <p:cNvPr name="TextBox 6" id="6"/>
            <p:cNvSpPr txBox="true"/>
            <p:nvPr/>
          </p:nvSpPr>
          <p:spPr>
            <a:xfrm>
              <a:off x="0" y="-76200"/>
              <a:ext cx="4348048" cy="1564545"/>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901906" y="4762062"/>
            <a:ext cx="14482865" cy="1908177"/>
          </a:xfrm>
          <a:prstGeom prst="rect">
            <a:avLst/>
          </a:prstGeom>
        </p:spPr>
        <p:txBody>
          <a:bodyPr anchor="t" rtlCol="false" tIns="0" lIns="0" bIns="0" rIns="0">
            <a:spAutoFit/>
          </a:bodyPr>
          <a:lstStyle/>
          <a:p>
            <a:pPr algn="ctr">
              <a:lnSpc>
                <a:spcPts val="7699"/>
              </a:lnSpc>
            </a:pPr>
            <a:r>
              <a:rPr lang="en-US" b="true" sz="5499">
                <a:solidFill>
                  <a:srgbClr val="9D1BE3"/>
                </a:solidFill>
                <a:latin typeface="Roboto Bold"/>
                <a:ea typeface="Roboto Bold"/>
                <a:cs typeface="Roboto Bold"/>
                <a:sym typeface="Roboto Bold"/>
              </a:rPr>
              <a:t>Some may seek real-life sexual experiences, </a:t>
            </a:r>
            <a:r>
              <a:rPr lang="en-US" sz="5499">
                <a:solidFill>
                  <a:srgbClr val="303030"/>
                </a:solidFill>
                <a:latin typeface="Roboto"/>
                <a:ea typeface="Roboto"/>
                <a:cs typeface="Roboto"/>
                <a:sym typeface="Roboto"/>
              </a:rPr>
              <a:t>which can increase the risk of sex buying.</a:t>
            </a:r>
            <a:r>
              <a:rPr lang="en-US" sz="5499">
                <a:solidFill>
                  <a:srgbClr val="9D1BE3"/>
                </a:solidFill>
                <a:latin typeface="Roboto"/>
                <a:ea typeface="Roboto"/>
                <a:cs typeface="Roboto"/>
                <a:sym typeface="Roboto"/>
              </a:rPr>
              <a:t> </a:t>
            </a:r>
          </a:p>
        </p:txBody>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42</a:t>
            </a:r>
          </a:p>
        </p:txBody>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0" id="10"/>
          <p:cNvSpPr txBox="true"/>
          <p:nvPr/>
        </p:nvSpPr>
        <p:spPr>
          <a:xfrm rot="0">
            <a:off x="5814764" y="9229725"/>
            <a:ext cx="8796764" cy="417344"/>
          </a:xfrm>
          <a:prstGeom prst="rect">
            <a:avLst/>
          </a:prstGeom>
        </p:spPr>
        <p:txBody>
          <a:bodyPr anchor="t" rtlCol="false" tIns="0" lIns="0" bIns="0" rIns="0">
            <a:spAutoFit/>
          </a:bodyPr>
          <a:lstStyle/>
          <a:p>
            <a:pPr algn="l">
              <a:lnSpc>
                <a:spcPts val="1679"/>
              </a:lnSpc>
            </a:pPr>
            <a:r>
              <a:rPr lang="en-US" sz="1200">
                <a:solidFill>
                  <a:srgbClr val="303030"/>
                </a:solidFill>
                <a:latin typeface="Roboto"/>
                <a:ea typeface="Roboto"/>
                <a:cs typeface="Roboto"/>
                <a:sym typeface="Roboto"/>
              </a:rPr>
              <a:t>Wilkinson Jr., Kevin L. (2023). The Breeding of Wolves: Understanding the Escalation Continuum &amp; Escalation Dynamics of Contemporary Sex Trafficking.</a:t>
            </a:r>
          </a:p>
        </p:txBody>
      </p:sp>
      <p:sp>
        <p:nvSpPr>
          <p:cNvPr name="TextBox 11" id="11"/>
          <p:cNvSpPr txBox="true"/>
          <p:nvPr/>
        </p:nvSpPr>
        <p:spPr>
          <a:xfrm rot="0">
            <a:off x="1066010" y="904875"/>
            <a:ext cx="9147136" cy="1094666"/>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ANSWER</a:t>
            </a:r>
          </a:p>
        </p:txBody>
      </p:sp>
    </p:spTree>
  </p:cSld>
  <p:clrMapOvr>
    <a:masterClrMapping/>
  </p:clrMapOvr>
</p:sld>
</file>

<file path=ppt/slides/slide4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0762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6" id="6"/>
          <p:cNvGrpSpPr/>
          <p:nvPr/>
        </p:nvGrpSpPr>
        <p:grpSpPr>
          <a:xfrm rot="0">
            <a:off x="1452138" y="5143500"/>
            <a:ext cx="12997564" cy="1941527"/>
            <a:chOff x="0" y="0"/>
            <a:chExt cx="3423227" cy="511349"/>
          </a:xfrm>
        </p:grpSpPr>
        <p:sp>
          <p:nvSpPr>
            <p:cNvPr name="Freeform 7" id="7"/>
            <p:cNvSpPr/>
            <p:nvPr/>
          </p:nvSpPr>
          <p:spPr>
            <a:xfrm flipH="false" flipV="false" rot="0">
              <a:off x="0" y="0"/>
              <a:ext cx="3423227" cy="511349"/>
            </a:xfrm>
            <a:custGeom>
              <a:avLst/>
              <a:gdLst/>
              <a:ahLst/>
              <a:cxnLst/>
              <a:rect r="r" b="b" t="t" l="l"/>
              <a:pathLst>
                <a:path h="511349" w="3423227">
                  <a:moveTo>
                    <a:pt x="0" y="0"/>
                  </a:moveTo>
                  <a:lnTo>
                    <a:pt x="3423227" y="0"/>
                  </a:lnTo>
                  <a:lnTo>
                    <a:pt x="3423227" y="511349"/>
                  </a:lnTo>
                  <a:lnTo>
                    <a:pt x="0" y="511349"/>
                  </a:lnTo>
                  <a:close/>
                </a:path>
              </a:pathLst>
            </a:custGeom>
            <a:solidFill>
              <a:srgbClr val="303030"/>
            </a:solidFill>
          </p:spPr>
        </p:sp>
        <p:sp>
          <p:nvSpPr>
            <p:cNvPr name="TextBox 8" id="8"/>
            <p:cNvSpPr txBox="true"/>
            <p:nvPr/>
          </p:nvSpPr>
          <p:spPr>
            <a:xfrm>
              <a:off x="0" y="-76200"/>
              <a:ext cx="3423227" cy="587549"/>
            </a:xfrm>
            <a:prstGeom prst="rect">
              <a:avLst/>
            </a:prstGeom>
          </p:spPr>
          <p:txBody>
            <a:bodyPr anchor="ctr" rtlCol="false" tIns="50800" lIns="50800" bIns="50800" rIns="50800"/>
            <a:lstStyle/>
            <a:p>
              <a:pPr algn="ctr">
                <a:lnSpc>
                  <a:spcPts val="3074"/>
                </a:lnSpc>
              </a:pPr>
            </a:p>
          </p:txBody>
        </p:sp>
      </p:grpSp>
      <p:sp>
        <p:nvSpPr>
          <p:cNvPr name="Freeform 9" id="9"/>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0" id="10"/>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grpSp>
        <p:nvGrpSpPr>
          <p:cNvPr name="Group 11" id="11"/>
          <p:cNvGrpSpPr/>
          <p:nvPr/>
        </p:nvGrpSpPr>
        <p:grpSpPr>
          <a:xfrm rot="0">
            <a:off x="11520578" y="1028700"/>
            <a:ext cx="5230222" cy="3171825"/>
            <a:chOff x="0" y="0"/>
            <a:chExt cx="1313041" cy="796283"/>
          </a:xfrm>
        </p:grpSpPr>
        <p:sp>
          <p:nvSpPr>
            <p:cNvPr name="Freeform 12" id="12"/>
            <p:cNvSpPr/>
            <p:nvPr/>
          </p:nvSpPr>
          <p:spPr>
            <a:xfrm flipH="false" flipV="false" rot="0">
              <a:off x="0" y="0"/>
              <a:ext cx="1313041" cy="796283"/>
            </a:xfrm>
            <a:custGeom>
              <a:avLst/>
              <a:gdLst/>
              <a:ahLst/>
              <a:cxnLst/>
              <a:rect r="r" b="b" t="t" l="l"/>
              <a:pathLst>
                <a:path h="796283" w="1313041">
                  <a:moveTo>
                    <a:pt x="0" y="0"/>
                  </a:moveTo>
                  <a:lnTo>
                    <a:pt x="1313041" y="0"/>
                  </a:lnTo>
                  <a:lnTo>
                    <a:pt x="1313041" y="796283"/>
                  </a:lnTo>
                  <a:lnTo>
                    <a:pt x="0" y="796283"/>
                  </a:lnTo>
                  <a:close/>
                </a:path>
              </a:pathLst>
            </a:custGeom>
            <a:solidFill>
              <a:srgbClr val="FFFFFF"/>
            </a:solidFill>
          </p:spPr>
        </p:sp>
        <p:sp>
          <p:nvSpPr>
            <p:cNvPr name="TextBox 13" id="13"/>
            <p:cNvSpPr txBox="true"/>
            <p:nvPr/>
          </p:nvSpPr>
          <p:spPr>
            <a:xfrm>
              <a:off x="0" y="-47625"/>
              <a:ext cx="1313041" cy="843908"/>
            </a:xfrm>
            <a:prstGeom prst="rect">
              <a:avLst/>
            </a:prstGeom>
          </p:spPr>
          <p:txBody>
            <a:bodyPr anchor="ctr" rtlCol="false" tIns="50800" lIns="50800" bIns="50800" rIns="50800"/>
            <a:lstStyle/>
            <a:p>
              <a:pPr algn="ctr">
                <a:lnSpc>
                  <a:spcPts val="2100"/>
                </a:lnSpc>
              </a:pPr>
            </a:p>
          </p:txBody>
        </p:sp>
      </p:grpSp>
      <p:sp>
        <p:nvSpPr>
          <p:cNvPr name="Freeform 14" id="14"/>
          <p:cNvSpPr/>
          <p:nvPr/>
        </p:nvSpPr>
        <p:spPr>
          <a:xfrm flipH="false" flipV="false" rot="0">
            <a:off x="11642421" y="1212149"/>
            <a:ext cx="4986537" cy="2804927"/>
          </a:xfrm>
          <a:custGeom>
            <a:avLst/>
            <a:gdLst/>
            <a:ahLst/>
            <a:cxnLst/>
            <a:rect r="r" b="b" t="t" l="l"/>
            <a:pathLst>
              <a:path h="2804927" w="4986537">
                <a:moveTo>
                  <a:pt x="0" y="0"/>
                </a:moveTo>
                <a:lnTo>
                  <a:pt x="4986537" y="0"/>
                </a:lnTo>
                <a:lnTo>
                  <a:pt x="4986537" y="2804927"/>
                </a:lnTo>
                <a:lnTo>
                  <a:pt x="0" y="2804927"/>
                </a:lnTo>
                <a:lnTo>
                  <a:pt x="0" y="0"/>
                </a:lnTo>
                <a:close/>
              </a:path>
            </a:pathLst>
          </a:custGeom>
          <a:blipFill>
            <a:blip r:embed="rId5"/>
            <a:stretch>
              <a:fillRect l="0" t="0" r="0" b="0"/>
            </a:stretch>
          </a:blipFill>
        </p:spPr>
      </p:sp>
      <p:sp>
        <p:nvSpPr>
          <p:cNvPr name="TextBox 15" id="15"/>
          <p:cNvSpPr txBox="true"/>
          <p:nvPr/>
        </p:nvSpPr>
        <p:spPr>
          <a:xfrm rot="0">
            <a:off x="1131441" y="1109322"/>
            <a:ext cx="9866589"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BUYER JUSTIFICATION</a:t>
            </a:r>
          </a:p>
        </p:txBody>
      </p:sp>
      <p:sp>
        <p:nvSpPr>
          <p:cNvPr name="TextBox 16" id="16"/>
          <p:cNvSpPr txBox="true"/>
          <p:nvPr/>
        </p:nvSpPr>
        <p:spPr>
          <a:xfrm rot="0">
            <a:off x="1930398" y="5295135"/>
            <a:ext cx="12281491"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What FALSE beliefs do some sex buyers use to justify their illegal behavior?</a:t>
            </a:r>
          </a:p>
        </p:txBody>
      </p:sp>
      <p:sp>
        <p:nvSpPr>
          <p:cNvPr name="TextBox 17" id="1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43</a:t>
            </a:r>
          </a:p>
        </p:txBody>
      </p:sp>
      <p:sp>
        <p:nvSpPr>
          <p:cNvPr name="TextBox 18" id="18"/>
          <p:cNvSpPr txBox="true"/>
          <p:nvPr/>
        </p:nvSpPr>
        <p:spPr>
          <a:xfrm rot="0">
            <a:off x="14449702" y="7843150"/>
            <a:ext cx="1745231" cy="989774"/>
          </a:xfrm>
          <a:prstGeom prst="rect">
            <a:avLst/>
          </a:prstGeom>
        </p:spPr>
        <p:txBody>
          <a:bodyPr anchor="t" rtlCol="false" tIns="0" lIns="0" bIns="0" rIns="0">
            <a:spAutoFit/>
          </a:bodyPr>
          <a:lstStyle/>
          <a:p>
            <a:pPr algn="ctr">
              <a:lnSpc>
                <a:spcPts val="4515"/>
              </a:lnSpc>
            </a:pPr>
            <a:r>
              <a:rPr lang="en-US" sz="4341" b="true">
                <a:solidFill>
                  <a:srgbClr val="A76D11"/>
                </a:solidFill>
                <a:latin typeface="Cooperative Bold"/>
                <a:ea typeface="Cooperative Bold"/>
                <a:cs typeface="Cooperative Bold"/>
                <a:sym typeface="Cooperative Bold"/>
              </a:rPr>
              <a:t>HIDDEN</a:t>
            </a:r>
          </a:p>
          <a:p>
            <a:pPr algn="ctr">
              <a:lnSpc>
                <a:spcPts val="2666"/>
              </a:lnSpc>
            </a:pPr>
            <a:r>
              <a:rPr lang="en-US" b="true" sz="3463">
                <a:solidFill>
                  <a:srgbClr val="A76D11"/>
                </a:solidFill>
                <a:latin typeface="Poppins Medium 1 Bold"/>
                <a:ea typeface="Poppins Medium 1 Bold"/>
                <a:cs typeface="Poppins Medium 1 Bold"/>
                <a:sym typeface="Poppins Medium 1 Bold"/>
              </a:rPr>
              <a:t>BUYERS</a:t>
            </a:r>
          </a:p>
        </p:txBody>
      </p:sp>
      <p:sp>
        <p:nvSpPr>
          <p:cNvPr name="TextBox 19" id="1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4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44</a:t>
            </a:r>
          </a:p>
        </p:txBody>
      </p:sp>
      <p:sp>
        <p:nvSpPr>
          <p:cNvPr name="TextBox 5" id="5"/>
          <p:cNvSpPr txBox="true"/>
          <p:nvPr/>
        </p:nvSpPr>
        <p:spPr>
          <a:xfrm rot="0">
            <a:off x="1131441" y="1109322"/>
            <a:ext cx="12572339"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BUYER JUSTIFICATION</a:t>
            </a:r>
          </a:p>
        </p:txBody>
      </p:sp>
      <p:sp>
        <p:nvSpPr>
          <p:cNvPr name="TextBox 6" id="6"/>
          <p:cNvSpPr txBox="true"/>
          <p:nvPr/>
        </p:nvSpPr>
        <p:spPr>
          <a:xfrm rot="0">
            <a:off x="2351433" y="4148113"/>
            <a:ext cx="15682070" cy="1581150"/>
          </a:xfrm>
          <a:prstGeom prst="rect">
            <a:avLst/>
          </a:prstGeom>
        </p:spPr>
        <p:txBody>
          <a:bodyPr anchor="t" rtlCol="false" tIns="0" lIns="0" bIns="0" rIns="0">
            <a:spAutoFit/>
          </a:bodyPr>
          <a:lstStyle/>
          <a:p>
            <a:pPr algn="l" marL="917576" indent="-458788" lvl="1">
              <a:lnSpc>
                <a:spcPts val="6375"/>
              </a:lnSpc>
              <a:buFont typeface="Arial"/>
              <a:buChar char="•"/>
            </a:pPr>
            <a:r>
              <a:rPr lang="en-US" b="true" sz="4250">
                <a:solidFill>
                  <a:srgbClr val="9D1BE3"/>
                </a:solidFill>
                <a:latin typeface="Roboto Bold"/>
                <a:ea typeface="Roboto Bold"/>
                <a:cs typeface="Roboto Bold"/>
                <a:sym typeface="Roboto Bold"/>
              </a:rPr>
              <a:t>Normalizing:</a:t>
            </a:r>
            <a:r>
              <a:rPr lang="en-US" b="true" sz="4250">
                <a:solidFill>
                  <a:srgbClr val="004F59"/>
                </a:solidFill>
                <a:latin typeface="Roboto Bold"/>
                <a:ea typeface="Roboto Bold"/>
                <a:cs typeface="Roboto Bold"/>
                <a:sym typeface="Roboto Bold"/>
              </a:rPr>
              <a:t> “Boys will be boys.</a:t>
            </a:r>
          </a:p>
          <a:p>
            <a:pPr algn="l">
              <a:lnSpc>
                <a:spcPts val="6375"/>
              </a:lnSpc>
            </a:pPr>
          </a:p>
        </p:txBody>
      </p:sp>
      <p:grpSp>
        <p:nvGrpSpPr>
          <p:cNvPr name="Group 7" id="7"/>
          <p:cNvGrpSpPr/>
          <p:nvPr/>
        </p:nvGrpSpPr>
        <p:grpSpPr>
          <a:xfrm rot="0">
            <a:off x="2657502" y="2867354"/>
            <a:ext cx="8938724" cy="904943"/>
            <a:chOff x="0" y="0"/>
            <a:chExt cx="2354232" cy="238339"/>
          </a:xfrm>
        </p:grpSpPr>
        <p:sp>
          <p:nvSpPr>
            <p:cNvPr name="Freeform 8" id="8"/>
            <p:cNvSpPr/>
            <p:nvPr/>
          </p:nvSpPr>
          <p:spPr>
            <a:xfrm flipH="false" flipV="false" rot="0">
              <a:off x="0" y="0"/>
              <a:ext cx="2354232" cy="238339"/>
            </a:xfrm>
            <a:custGeom>
              <a:avLst/>
              <a:gdLst/>
              <a:ahLst/>
              <a:cxnLst/>
              <a:rect r="r" b="b" t="t" l="l"/>
              <a:pathLst>
                <a:path h="238339" w="2354232">
                  <a:moveTo>
                    <a:pt x="0" y="0"/>
                  </a:moveTo>
                  <a:lnTo>
                    <a:pt x="2354232" y="0"/>
                  </a:lnTo>
                  <a:lnTo>
                    <a:pt x="2354232" y="238339"/>
                  </a:lnTo>
                  <a:lnTo>
                    <a:pt x="0" y="238339"/>
                  </a:lnTo>
                  <a:close/>
                </a:path>
              </a:pathLst>
            </a:custGeom>
            <a:solidFill>
              <a:srgbClr val="303030"/>
            </a:solidFill>
          </p:spPr>
        </p:sp>
        <p:sp>
          <p:nvSpPr>
            <p:cNvPr name="TextBox 9" id="9"/>
            <p:cNvSpPr txBox="true"/>
            <p:nvPr/>
          </p:nvSpPr>
          <p:spPr>
            <a:xfrm>
              <a:off x="0" y="-76200"/>
              <a:ext cx="2354232" cy="314539"/>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2914677" y="2886429"/>
            <a:ext cx="10169564"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False Beliefs that Hide the Truth</a:t>
            </a:r>
          </a:p>
        </p:txBody>
      </p:sp>
      <p:sp>
        <p:nvSpPr>
          <p:cNvPr name="TextBox 11" id="11"/>
          <p:cNvSpPr txBox="true"/>
          <p:nvPr/>
        </p:nvSpPr>
        <p:spPr>
          <a:xfrm rot="0">
            <a:off x="5028442" y="9319251"/>
            <a:ext cx="6358607" cy="207719"/>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Demand Abolition (2018). Who Buys Sex? Understanding and Disrupting Illicit Market Demand.</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4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45</a:t>
            </a:r>
          </a:p>
        </p:txBody>
      </p:sp>
      <p:sp>
        <p:nvSpPr>
          <p:cNvPr name="TextBox 5" id="5"/>
          <p:cNvSpPr txBox="true"/>
          <p:nvPr/>
        </p:nvSpPr>
        <p:spPr>
          <a:xfrm rot="0">
            <a:off x="1131441" y="1109322"/>
            <a:ext cx="12572339"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BUYER JUSTIFICATION</a:t>
            </a:r>
          </a:p>
        </p:txBody>
      </p:sp>
      <p:sp>
        <p:nvSpPr>
          <p:cNvPr name="TextBox 6" id="6"/>
          <p:cNvSpPr txBox="true"/>
          <p:nvPr/>
        </p:nvSpPr>
        <p:spPr>
          <a:xfrm rot="0">
            <a:off x="2351433" y="4148113"/>
            <a:ext cx="15682070" cy="2390775"/>
          </a:xfrm>
          <a:prstGeom prst="rect">
            <a:avLst/>
          </a:prstGeom>
        </p:spPr>
        <p:txBody>
          <a:bodyPr anchor="t" rtlCol="false" tIns="0" lIns="0" bIns="0" rIns="0">
            <a:spAutoFit/>
          </a:bodyPr>
          <a:lstStyle/>
          <a:p>
            <a:pPr algn="l" marL="917576" indent="-458788" lvl="1">
              <a:lnSpc>
                <a:spcPts val="6375"/>
              </a:lnSpc>
              <a:buFont typeface="Arial"/>
              <a:buChar char="•"/>
            </a:pPr>
            <a:r>
              <a:rPr lang="en-US" b="true" sz="4250">
                <a:solidFill>
                  <a:srgbClr val="FFFFFF"/>
                </a:solidFill>
                <a:latin typeface="Roboto Bold"/>
                <a:ea typeface="Roboto Bold"/>
                <a:cs typeface="Roboto Bold"/>
                <a:sym typeface="Roboto Bold"/>
              </a:rPr>
              <a:t>Normalizing: “Boys will be boys.”</a:t>
            </a:r>
          </a:p>
          <a:p>
            <a:pPr algn="l" marL="917576" indent="-458788" lvl="1">
              <a:lnSpc>
                <a:spcPts val="6375"/>
              </a:lnSpc>
              <a:buFont typeface="Arial"/>
              <a:buChar char="•"/>
            </a:pPr>
            <a:r>
              <a:rPr lang="en-US" b="true" sz="4250">
                <a:solidFill>
                  <a:srgbClr val="9D1BE3"/>
                </a:solidFill>
                <a:latin typeface="Roboto Bold"/>
                <a:ea typeface="Roboto Bold"/>
                <a:cs typeface="Roboto Bold"/>
                <a:sym typeface="Roboto Bold"/>
              </a:rPr>
              <a:t>Minimizing Harm:</a:t>
            </a:r>
            <a:r>
              <a:rPr lang="en-US" b="true" sz="4250">
                <a:solidFill>
                  <a:srgbClr val="004F59"/>
                </a:solidFill>
                <a:latin typeface="Roboto Bold"/>
                <a:ea typeface="Roboto Bold"/>
                <a:cs typeface="Roboto Bold"/>
                <a:sym typeface="Roboto Bold"/>
              </a:rPr>
              <a:t> “I’m just meeting my needs.”</a:t>
            </a:r>
          </a:p>
          <a:p>
            <a:pPr algn="l">
              <a:lnSpc>
                <a:spcPts val="6375"/>
              </a:lnSpc>
            </a:pPr>
          </a:p>
        </p:txBody>
      </p:sp>
      <p:grpSp>
        <p:nvGrpSpPr>
          <p:cNvPr name="Group 7" id="7"/>
          <p:cNvGrpSpPr/>
          <p:nvPr/>
        </p:nvGrpSpPr>
        <p:grpSpPr>
          <a:xfrm rot="0">
            <a:off x="2657502" y="2867354"/>
            <a:ext cx="8938724" cy="904943"/>
            <a:chOff x="0" y="0"/>
            <a:chExt cx="2354232" cy="238339"/>
          </a:xfrm>
        </p:grpSpPr>
        <p:sp>
          <p:nvSpPr>
            <p:cNvPr name="Freeform 8" id="8"/>
            <p:cNvSpPr/>
            <p:nvPr/>
          </p:nvSpPr>
          <p:spPr>
            <a:xfrm flipH="false" flipV="false" rot="0">
              <a:off x="0" y="0"/>
              <a:ext cx="2354232" cy="238339"/>
            </a:xfrm>
            <a:custGeom>
              <a:avLst/>
              <a:gdLst/>
              <a:ahLst/>
              <a:cxnLst/>
              <a:rect r="r" b="b" t="t" l="l"/>
              <a:pathLst>
                <a:path h="238339" w="2354232">
                  <a:moveTo>
                    <a:pt x="0" y="0"/>
                  </a:moveTo>
                  <a:lnTo>
                    <a:pt x="2354232" y="0"/>
                  </a:lnTo>
                  <a:lnTo>
                    <a:pt x="2354232" y="238339"/>
                  </a:lnTo>
                  <a:lnTo>
                    <a:pt x="0" y="238339"/>
                  </a:lnTo>
                  <a:close/>
                </a:path>
              </a:pathLst>
            </a:custGeom>
            <a:solidFill>
              <a:srgbClr val="303030"/>
            </a:solidFill>
          </p:spPr>
        </p:sp>
        <p:sp>
          <p:nvSpPr>
            <p:cNvPr name="TextBox 9" id="9"/>
            <p:cNvSpPr txBox="true"/>
            <p:nvPr/>
          </p:nvSpPr>
          <p:spPr>
            <a:xfrm>
              <a:off x="0" y="-76200"/>
              <a:ext cx="2354232" cy="314539"/>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2914677" y="2886429"/>
            <a:ext cx="10169564"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False Beliefs that Hide the Truth</a:t>
            </a:r>
          </a:p>
        </p:txBody>
      </p:sp>
      <p:sp>
        <p:nvSpPr>
          <p:cNvPr name="TextBox 11" id="11"/>
          <p:cNvSpPr txBox="true"/>
          <p:nvPr/>
        </p:nvSpPr>
        <p:spPr>
          <a:xfrm rot="0">
            <a:off x="5028442" y="9319251"/>
            <a:ext cx="6358607" cy="207719"/>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Demand Abolition (2018). Who Buys Sex? Understanding and Disrupting Illicit Market Demand.</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4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46</a:t>
            </a:r>
          </a:p>
        </p:txBody>
      </p:sp>
      <p:sp>
        <p:nvSpPr>
          <p:cNvPr name="TextBox 5" id="5"/>
          <p:cNvSpPr txBox="true"/>
          <p:nvPr/>
        </p:nvSpPr>
        <p:spPr>
          <a:xfrm rot="0">
            <a:off x="1131441" y="1109322"/>
            <a:ext cx="12572339"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BUYER JUSTIFICATION</a:t>
            </a:r>
          </a:p>
        </p:txBody>
      </p:sp>
      <p:sp>
        <p:nvSpPr>
          <p:cNvPr name="TextBox 6" id="6"/>
          <p:cNvSpPr txBox="true"/>
          <p:nvPr/>
        </p:nvSpPr>
        <p:spPr>
          <a:xfrm rot="0">
            <a:off x="2351433" y="4148113"/>
            <a:ext cx="15682070" cy="3200400"/>
          </a:xfrm>
          <a:prstGeom prst="rect">
            <a:avLst/>
          </a:prstGeom>
        </p:spPr>
        <p:txBody>
          <a:bodyPr anchor="t" rtlCol="false" tIns="0" lIns="0" bIns="0" rIns="0">
            <a:spAutoFit/>
          </a:bodyPr>
          <a:lstStyle/>
          <a:p>
            <a:pPr algn="l" marL="917576" indent="-458788" lvl="1">
              <a:lnSpc>
                <a:spcPts val="6375"/>
              </a:lnSpc>
              <a:buFont typeface="Arial"/>
              <a:buChar char="•"/>
            </a:pPr>
            <a:r>
              <a:rPr lang="en-US" b="true" sz="4250">
                <a:solidFill>
                  <a:srgbClr val="FFFFFF"/>
                </a:solidFill>
                <a:latin typeface="Roboto Bold"/>
                <a:ea typeface="Roboto Bold"/>
                <a:cs typeface="Roboto Bold"/>
                <a:sym typeface="Roboto Bold"/>
              </a:rPr>
              <a:t>Normalizing: “Boys will be boys.”</a:t>
            </a:r>
          </a:p>
          <a:p>
            <a:pPr algn="l" marL="917576" indent="-458788" lvl="1">
              <a:lnSpc>
                <a:spcPts val="6375"/>
              </a:lnSpc>
              <a:buFont typeface="Arial"/>
              <a:buChar char="•"/>
            </a:pPr>
            <a:r>
              <a:rPr lang="en-US" b="true" sz="4250">
                <a:solidFill>
                  <a:srgbClr val="FFFFFF"/>
                </a:solidFill>
                <a:latin typeface="Roboto Bold"/>
                <a:ea typeface="Roboto Bold"/>
                <a:cs typeface="Roboto Bold"/>
                <a:sym typeface="Roboto Bold"/>
              </a:rPr>
              <a:t>Minimizing Harm: “I’m just meeting my needs.”</a:t>
            </a:r>
          </a:p>
          <a:p>
            <a:pPr algn="l" marL="917576" indent="-458788" lvl="1">
              <a:lnSpc>
                <a:spcPts val="6375"/>
              </a:lnSpc>
              <a:buFont typeface="Arial"/>
              <a:buChar char="•"/>
            </a:pPr>
            <a:r>
              <a:rPr lang="en-US" b="true" sz="4250">
                <a:solidFill>
                  <a:srgbClr val="9D1BE3"/>
                </a:solidFill>
                <a:latin typeface="Roboto Bold"/>
                <a:ea typeface="Roboto Bold"/>
                <a:cs typeface="Roboto Bold"/>
                <a:sym typeface="Roboto Bold"/>
              </a:rPr>
              <a:t>Denying Victims:</a:t>
            </a:r>
            <a:r>
              <a:rPr lang="en-US" b="true" sz="4250">
                <a:solidFill>
                  <a:srgbClr val="004F59"/>
                </a:solidFill>
                <a:latin typeface="Roboto Bold"/>
                <a:ea typeface="Roboto Bold"/>
                <a:cs typeface="Roboto Bold"/>
                <a:sym typeface="Roboto Bold"/>
              </a:rPr>
              <a:t> “We’re both adults.”</a:t>
            </a:r>
          </a:p>
          <a:p>
            <a:pPr algn="l">
              <a:lnSpc>
                <a:spcPts val="6375"/>
              </a:lnSpc>
            </a:pPr>
          </a:p>
        </p:txBody>
      </p:sp>
      <p:grpSp>
        <p:nvGrpSpPr>
          <p:cNvPr name="Group 7" id="7"/>
          <p:cNvGrpSpPr/>
          <p:nvPr/>
        </p:nvGrpSpPr>
        <p:grpSpPr>
          <a:xfrm rot="0">
            <a:off x="2657502" y="2867354"/>
            <a:ext cx="8938724" cy="904943"/>
            <a:chOff x="0" y="0"/>
            <a:chExt cx="2354232" cy="238339"/>
          </a:xfrm>
        </p:grpSpPr>
        <p:sp>
          <p:nvSpPr>
            <p:cNvPr name="Freeform 8" id="8"/>
            <p:cNvSpPr/>
            <p:nvPr/>
          </p:nvSpPr>
          <p:spPr>
            <a:xfrm flipH="false" flipV="false" rot="0">
              <a:off x="0" y="0"/>
              <a:ext cx="2354232" cy="238339"/>
            </a:xfrm>
            <a:custGeom>
              <a:avLst/>
              <a:gdLst/>
              <a:ahLst/>
              <a:cxnLst/>
              <a:rect r="r" b="b" t="t" l="l"/>
              <a:pathLst>
                <a:path h="238339" w="2354232">
                  <a:moveTo>
                    <a:pt x="0" y="0"/>
                  </a:moveTo>
                  <a:lnTo>
                    <a:pt x="2354232" y="0"/>
                  </a:lnTo>
                  <a:lnTo>
                    <a:pt x="2354232" y="238339"/>
                  </a:lnTo>
                  <a:lnTo>
                    <a:pt x="0" y="238339"/>
                  </a:lnTo>
                  <a:close/>
                </a:path>
              </a:pathLst>
            </a:custGeom>
            <a:solidFill>
              <a:srgbClr val="303030"/>
            </a:solidFill>
          </p:spPr>
        </p:sp>
        <p:sp>
          <p:nvSpPr>
            <p:cNvPr name="TextBox 9" id="9"/>
            <p:cNvSpPr txBox="true"/>
            <p:nvPr/>
          </p:nvSpPr>
          <p:spPr>
            <a:xfrm>
              <a:off x="0" y="-76200"/>
              <a:ext cx="2354232" cy="314539"/>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2914677" y="2886429"/>
            <a:ext cx="10169564"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False Beliefs that Hide the Truth</a:t>
            </a:r>
          </a:p>
        </p:txBody>
      </p:sp>
      <p:sp>
        <p:nvSpPr>
          <p:cNvPr name="TextBox 11" id="11"/>
          <p:cNvSpPr txBox="true"/>
          <p:nvPr/>
        </p:nvSpPr>
        <p:spPr>
          <a:xfrm rot="0">
            <a:off x="5028442" y="9319251"/>
            <a:ext cx="6358607" cy="207719"/>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Demand Abolition (2018). Who Buys Sex? Understanding and Disrupting Illicit Market Demand.</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4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47</a:t>
            </a:r>
          </a:p>
        </p:txBody>
      </p:sp>
      <p:sp>
        <p:nvSpPr>
          <p:cNvPr name="TextBox 5" id="5"/>
          <p:cNvSpPr txBox="true"/>
          <p:nvPr/>
        </p:nvSpPr>
        <p:spPr>
          <a:xfrm rot="0">
            <a:off x="1131441" y="1109322"/>
            <a:ext cx="12572339"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BUYER JUSTIFICATION</a:t>
            </a:r>
          </a:p>
        </p:txBody>
      </p:sp>
      <p:sp>
        <p:nvSpPr>
          <p:cNvPr name="TextBox 6" id="6"/>
          <p:cNvSpPr txBox="true"/>
          <p:nvPr/>
        </p:nvSpPr>
        <p:spPr>
          <a:xfrm rot="0">
            <a:off x="2351433" y="4148113"/>
            <a:ext cx="15682070" cy="4010025"/>
          </a:xfrm>
          <a:prstGeom prst="rect">
            <a:avLst/>
          </a:prstGeom>
        </p:spPr>
        <p:txBody>
          <a:bodyPr anchor="t" rtlCol="false" tIns="0" lIns="0" bIns="0" rIns="0">
            <a:spAutoFit/>
          </a:bodyPr>
          <a:lstStyle/>
          <a:p>
            <a:pPr algn="l" marL="917576" indent="-458788" lvl="1">
              <a:lnSpc>
                <a:spcPts val="6375"/>
              </a:lnSpc>
              <a:buFont typeface="Arial"/>
              <a:buChar char="•"/>
            </a:pPr>
            <a:r>
              <a:rPr lang="en-US" b="true" sz="4250">
                <a:solidFill>
                  <a:srgbClr val="FFFFFF"/>
                </a:solidFill>
                <a:latin typeface="Roboto Bold"/>
                <a:ea typeface="Roboto Bold"/>
                <a:cs typeface="Roboto Bold"/>
                <a:sym typeface="Roboto Bold"/>
              </a:rPr>
              <a:t>Normalizing: “Boys will be boys.”</a:t>
            </a:r>
          </a:p>
          <a:p>
            <a:pPr algn="l" marL="917576" indent="-458788" lvl="1">
              <a:lnSpc>
                <a:spcPts val="6375"/>
              </a:lnSpc>
              <a:buFont typeface="Arial"/>
              <a:buChar char="•"/>
            </a:pPr>
            <a:r>
              <a:rPr lang="en-US" b="true" sz="4250">
                <a:solidFill>
                  <a:srgbClr val="FFFFFF"/>
                </a:solidFill>
                <a:latin typeface="Roboto Bold"/>
                <a:ea typeface="Roboto Bold"/>
                <a:cs typeface="Roboto Bold"/>
                <a:sym typeface="Roboto Bold"/>
              </a:rPr>
              <a:t>Minimizing Harm: “I’m just meeting my needs.”</a:t>
            </a:r>
          </a:p>
          <a:p>
            <a:pPr algn="l" marL="917576" indent="-458788" lvl="1">
              <a:lnSpc>
                <a:spcPts val="6375"/>
              </a:lnSpc>
              <a:buFont typeface="Arial"/>
              <a:buChar char="•"/>
            </a:pPr>
            <a:r>
              <a:rPr lang="en-US" b="true" sz="4250">
                <a:solidFill>
                  <a:srgbClr val="FFFFFF"/>
                </a:solidFill>
                <a:latin typeface="Roboto Bold"/>
                <a:ea typeface="Roboto Bold"/>
                <a:cs typeface="Roboto Bold"/>
                <a:sym typeface="Roboto Bold"/>
              </a:rPr>
              <a:t>Denying Victims: “We’re both adults.”</a:t>
            </a:r>
          </a:p>
          <a:p>
            <a:pPr algn="l" marL="917576" indent="-458788" lvl="1">
              <a:lnSpc>
                <a:spcPts val="6375"/>
              </a:lnSpc>
              <a:buFont typeface="Arial"/>
              <a:buChar char="•"/>
            </a:pPr>
            <a:r>
              <a:rPr lang="en-US" b="true" sz="4250">
                <a:solidFill>
                  <a:srgbClr val="9D1BE3"/>
                </a:solidFill>
                <a:latin typeface="Roboto Bold"/>
                <a:ea typeface="Roboto Bold"/>
                <a:cs typeface="Roboto Bold"/>
                <a:sym typeface="Roboto Bold"/>
              </a:rPr>
              <a:t>False Choice:</a:t>
            </a:r>
            <a:r>
              <a:rPr lang="en-US" b="true" sz="4250">
                <a:solidFill>
                  <a:srgbClr val="004F59"/>
                </a:solidFill>
                <a:latin typeface="Roboto Bold"/>
                <a:ea typeface="Roboto Bold"/>
                <a:cs typeface="Roboto Bold"/>
                <a:sym typeface="Roboto Bold"/>
              </a:rPr>
              <a:t> “They chose this.”</a:t>
            </a:r>
          </a:p>
          <a:p>
            <a:pPr algn="l">
              <a:lnSpc>
                <a:spcPts val="6375"/>
              </a:lnSpc>
            </a:pPr>
          </a:p>
        </p:txBody>
      </p:sp>
      <p:grpSp>
        <p:nvGrpSpPr>
          <p:cNvPr name="Group 7" id="7"/>
          <p:cNvGrpSpPr/>
          <p:nvPr/>
        </p:nvGrpSpPr>
        <p:grpSpPr>
          <a:xfrm rot="0">
            <a:off x="2657502" y="2867354"/>
            <a:ext cx="8938724" cy="904943"/>
            <a:chOff x="0" y="0"/>
            <a:chExt cx="2354232" cy="238339"/>
          </a:xfrm>
        </p:grpSpPr>
        <p:sp>
          <p:nvSpPr>
            <p:cNvPr name="Freeform 8" id="8"/>
            <p:cNvSpPr/>
            <p:nvPr/>
          </p:nvSpPr>
          <p:spPr>
            <a:xfrm flipH="false" flipV="false" rot="0">
              <a:off x="0" y="0"/>
              <a:ext cx="2354232" cy="238339"/>
            </a:xfrm>
            <a:custGeom>
              <a:avLst/>
              <a:gdLst/>
              <a:ahLst/>
              <a:cxnLst/>
              <a:rect r="r" b="b" t="t" l="l"/>
              <a:pathLst>
                <a:path h="238339" w="2354232">
                  <a:moveTo>
                    <a:pt x="0" y="0"/>
                  </a:moveTo>
                  <a:lnTo>
                    <a:pt x="2354232" y="0"/>
                  </a:lnTo>
                  <a:lnTo>
                    <a:pt x="2354232" y="238339"/>
                  </a:lnTo>
                  <a:lnTo>
                    <a:pt x="0" y="238339"/>
                  </a:lnTo>
                  <a:close/>
                </a:path>
              </a:pathLst>
            </a:custGeom>
            <a:solidFill>
              <a:srgbClr val="303030"/>
            </a:solidFill>
          </p:spPr>
        </p:sp>
        <p:sp>
          <p:nvSpPr>
            <p:cNvPr name="TextBox 9" id="9"/>
            <p:cNvSpPr txBox="true"/>
            <p:nvPr/>
          </p:nvSpPr>
          <p:spPr>
            <a:xfrm>
              <a:off x="0" y="-76200"/>
              <a:ext cx="2354232" cy="314539"/>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2914677" y="2886429"/>
            <a:ext cx="10169564"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False Beliefs that Hide the Truth</a:t>
            </a:r>
          </a:p>
        </p:txBody>
      </p:sp>
      <p:sp>
        <p:nvSpPr>
          <p:cNvPr name="TextBox 11" id="11"/>
          <p:cNvSpPr txBox="true"/>
          <p:nvPr/>
        </p:nvSpPr>
        <p:spPr>
          <a:xfrm rot="0">
            <a:off x="5028442" y="9319251"/>
            <a:ext cx="6358607" cy="207719"/>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Demand Abolition (2018). Who Buys Sex? Understanding and Disrupting Illicit Market Demand.</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4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48</a:t>
            </a:r>
          </a:p>
        </p:txBody>
      </p:sp>
      <p:sp>
        <p:nvSpPr>
          <p:cNvPr name="TextBox 5" id="5"/>
          <p:cNvSpPr txBox="true"/>
          <p:nvPr/>
        </p:nvSpPr>
        <p:spPr>
          <a:xfrm rot="0">
            <a:off x="1131441" y="1109322"/>
            <a:ext cx="12572339"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BUYER JUSTIFICATION</a:t>
            </a:r>
          </a:p>
        </p:txBody>
      </p:sp>
      <p:sp>
        <p:nvSpPr>
          <p:cNvPr name="TextBox 6" id="6"/>
          <p:cNvSpPr txBox="true"/>
          <p:nvPr/>
        </p:nvSpPr>
        <p:spPr>
          <a:xfrm rot="0">
            <a:off x="2351433" y="4148113"/>
            <a:ext cx="15682070" cy="4819650"/>
          </a:xfrm>
          <a:prstGeom prst="rect">
            <a:avLst/>
          </a:prstGeom>
        </p:spPr>
        <p:txBody>
          <a:bodyPr anchor="t" rtlCol="false" tIns="0" lIns="0" bIns="0" rIns="0">
            <a:spAutoFit/>
          </a:bodyPr>
          <a:lstStyle/>
          <a:p>
            <a:pPr algn="l" marL="917576" indent="-458788" lvl="1">
              <a:lnSpc>
                <a:spcPts val="6375"/>
              </a:lnSpc>
              <a:buFont typeface="Arial"/>
              <a:buChar char="•"/>
            </a:pPr>
            <a:r>
              <a:rPr lang="en-US" b="true" sz="4250">
                <a:solidFill>
                  <a:srgbClr val="FFFFFF"/>
                </a:solidFill>
                <a:latin typeface="Roboto Bold"/>
                <a:ea typeface="Roboto Bold"/>
                <a:cs typeface="Roboto Bold"/>
                <a:sym typeface="Roboto Bold"/>
              </a:rPr>
              <a:t>Normalizing: “Boys will be boys.”</a:t>
            </a:r>
          </a:p>
          <a:p>
            <a:pPr algn="l" marL="917576" indent="-458788" lvl="1">
              <a:lnSpc>
                <a:spcPts val="6375"/>
              </a:lnSpc>
              <a:buFont typeface="Arial"/>
              <a:buChar char="•"/>
            </a:pPr>
            <a:r>
              <a:rPr lang="en-US" b="true" sz="4250">
                <a:solidFill>
                  <a:srgbClr val="FFFFFF"/>
                </a:solidFill>
                <a:latin typeface="Roboto Bold"/>
                <a:ea typeface="Roboto Bold"/>
                <a:cs typeface="Roboto Bold"/>
                <a:sym typeface="Roboto Bold"/>
              </a:rPr>
              <a:t>Minimizing Harm: “I’m just meeting my needs.”</a:t>
            </a:r>
          </a:p>
          <a:p>
            <a:pPr algn="l" marL="917576" indent="-458788" lvl="1">
              <a:lnSpc>
                <a:spcPts val="6375"/>
              </a:lnSpc>
              <a:buFont typeface="Arial"/>
              <a:buChar char="•"/>
            </a:pPr>
            <a:r>
              <a:rPr lang="en-US" b="true" sz="4250">
                <a:solidFill>
                  <a:srgbClr val="FFFFFF"/>
                </a:solidFill>
                <a:latin typeface="Roboto Bold"/>
                <a:ea typeface="Roboto Bold"/>
                <a:cs typeface="Roboto Bold"/>
                <a:sym typeface="Roboto Bold"/>
              </a:rPr>
              <a:t>Denying Victims: “We’re both adults.”</a:t>
            </a:r>
          </a:p>
          <a:p>
            <a:pPr algn="l" marL="917576" indent="-458788" lvl="1">
              <a:lnSpc>
                <a:spcPts val="6375"/>
              </a:lnSpc>
              <a:buFont typeface="Arial"/>
              <a:buChar char="•"/>
            </a:pPr>
            <a:r>
              <a:rPr lang="en-US" b="true" sz="4250">
                <a:solidFill>
                  <a:srgbClr val="FFFFFF"/>
                </a:solidFill>
                <a:latin typeface="Roboto Bold"/>
                <a:ea typeface="Roboto Bold"/>
                <a:cs typeface="Roboto Bold"/>
                <a:sym typeface="Roboto Bold"/>
              </a:rPr>
              <a:t>False Choice: “They chose this.”</a:t>
            </a:r>
          </a:p>
          <a:p>
            <a:pPr algn="l" marL="917576" indent="-458788" lvl="1">
              <a:lnSpc>
                <a:spcPts val="6375"/>
              </a:lnSpc>
              <a:buFont typeface="Arial"/>
              <a:buChar char="•"/>
            </a:pPr>
            <a:r>
              <a:rPr lang="en-US" b="true" sz="4250">
                <a:solidFill>
                  <a:srgbClr val="9D1BE3"/>
                </a:solidFill>
                <a:latin typeface="Roboto Bold"/>
                <a:ea typeface="Roboto Bold"/>
                <a:cs typeface="Roboto Bold"/>
                <a:sym typeface="Roboto Bold"/>
              </a:rPr>
              <a:t>Self-Deception:</a:t>
            </a:r>
            <a:r>
              <a:rPr lang="en-US" b="true" sz="4250">
                <a:solidFill>
                  <a:srgbClr val="004F59"/>
                </a:solidFill>
                <a:latin typeface="Roboto Bold"/>
                <a:ea typeface="Roboto Bold"/>
                <a:cs typeface="Roboto Bold"/>
                <a:sym typeface="Roboto Bold"/>
              </a:rPr>
              <a:t> “They enjoy it.”</a:t>
            </a:r>
          </a:p>
          <a:p>
            <a:pPr algn="l">
              <a:lnSpc>
                <a:spcPts val="6375"/>
              </a:lnSpc>
            </a:pPr>
          </a:p>
        </p:txBody>
      </p:sp>
      <p:grpSp>
        <p:nvGrpSpPr>
          <p:cNvPr name="Group 7" id="7"/>
          <p:cNvGrpSpPr/>
          <p:nvPr/>
        </p:nvGrpSpPr>
        <p:grpSpPr>
          <a:xfrm rot="0">
            <a:off x="2657502" y="2867354"/>
            <a:ext cx="8938724" cy="904943"/>
            <a:chOff x="0" y="0"/>
            <a:chExt cx="2354232" cy="238339"/>
          </a:xfrm>
        </p:grpSpPr>
        <p:sp>
          <p:nvSpPr>
            <p:cNvPr name="Freeform 8" id="8"/>
            <p:cNvSpPr/>
            <p:nvPr/>
          </p:nvSpPr>
          <p:spPr>
            <a:xfrm flipH="false" flipV="false" rot="0">
              <a:off x="0" y="0"/>
              <a:ext cx="2354232" cy="238339"/>
            </a:xfrm>
            <a:custGeom>
              <a:avLst/>
              <a:gdLst/>
              <a:ahLst/>
              <a:cxnLst/>
              <a:rect r="r" b="b" t="t" l="l"/>
              <a:pathLst>
                <a:path h="238339" w="2354232">
                  <a:moveTo>
                    <a:pt x="0" y="0"/>
                  </a:moveTo>
                  <a:lnTo>
                    <a:pt x="2354232" y="0"/>
                  </a:lnTo>
                  <a:lnTo>
                    <a:pt x="2354232" y="238339"/>
                  </a:lnTo>
                  <a:lnTo>
                    <a:pt x="0" y="238339"/>
                  </a:lnTo>
                  <a:close/>
                </a:path>
              </a:pathLst>
            </a:custGeom>
            <a:solidFill>
              <a:srgbClr val="303030"/>
            </a:solidFill>
          </p:spPr>
        </p:sp>
        <p:sp>
          <p:nvSpPr>
            <p:cNvPr name="TextBox 9" id="9"/>
            <p:cNvSpPr txBox="true"/>
            <p:nvPr/>
          </p:nvSpPr>
          <p:spPr>
            <a:xfrm>
              <a:off x="0" y="-76200"/>
              <a:ext cx="2354232" cy="314539"/>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2914677" y="2886429"/>
            <a:ext cx="10169564"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False Beliefs that Hide the Truth</a:t>
            </a:r>
          </a:p>
        </p:txBody>
      </p:sp>
      <p:sp>
        <p:nvSpPr>
          <p:cNvPr name="TextBox 11" id="11"/>
          <p:cNvSpPr txBox="true"/>
          <p:nvPr/>
        </p:nvSpPr>
        <p:spPr>
          <a:xfrm rot="0">
            <a:off x="5028442" y="9319251"/>
            <a:ext cx="6358607" cy="207719"/>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Demand Abolition (2018). Who Buys Sex? Understanding and Disrupting Illicit Market Demand.</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4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6" id="6"/>
          <p:cNvGrpSpPr/>
          <p:nvPr/>
        </p:nvGrpSpPr>
        <p:grpSpPr>
          <a:xfrm rot="0">
            <a:off x="1480713" y="4714121"/>
            <a:ext cx="15260397" cy="2153939"/>
            <a:chOff x="0" y="0"/>
            <a:chExt cx="4019199" cy="567293"/>
          </a:xfrm>
        </p:grpSpPr>
        <p:sp>
          <p:nvSpPr>
            <p:cNvPr name="Freeform 7" id="7"/>
            <p:cNvSpPr/>
            <p:nvPr/>
          </p:nvSpPr>
          <p:spPr>
            <a:xfrm flipH="false" flipV="false" rot="0">
              <a:off x="0" y="0"/>
              <a:ext cx="4019199" cy="567293"/>
            </a:xfrm>
            <a:custGeom>
              <a:avLst/>
              <a:gdLst/>
              <a:ahLst/>
              <a:cxnLst/>
              <a:rect r="r" b="b" t="t" l="l"/>
              <a:pathLst>
                <a:path h="567293" w="4019199">
                  <a:moveTo>
                    <a:pt x="0" y="0"/>
                  </a:moveTo>
                  <a:lnTo>
                    <a:pt x="4019199" y="0"/>
                  </a:lnTo>
                  <a:lnTo>
                    <a:pt x="4019199" y="567293"/>
                  </a:lnTo>
                  <a:lnTo>
                    <a:pt x="0" y="567293"/>
                  </a:lnTo>
                  <a:close/>
                </a:path>
              </a:pathLst>
            </a:custGeom>
            <a:solidFill>
              <a:srgbClr val="303030"/>
            </a:solidFill>
          </p:spPr>
        </p:sp>
        <p:sp>
          <p:nvSpPr>
            <p:cNvPr name="TextBox 8" id="8"/>
            <p:cNvSpPr txBox="true"/>
            <p:nvPr/>
          </p:nvSpPr>
          <p:spPr>
            <a:xfrm>
              <a:off x="0" y="-9525"/>
              <a:ext cx="4019199" cy="576818"/>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2043510" y="4962415"/>
            <a:ext cx="14659500"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What percentage of males say they first purchased sex due to encouragement from someone they knew?</a:t>
            </a:r>
          </a:p>
        </p:txBody>
      </p:sp>
      <p:sp>
        <p:nvSpPr>
          <p:cNvPr name="TextBox 10" id="10"/>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49</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2" id="12"/>
          <p:cNvSpPr txBox="true"/>
          <p:nvPr/>
        </p:nvSpPr>
        <p:spPr>
          <a:xfrm rot="0">
            <a:off x="1028700" y="904875"/>
            <a:ext cx="10325530" cy="1094741"/>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WHAT DO YOU THINK?</a:t>
            </a:r>
          </a:p>
        </p:txBody>
      </p:sp>
    </p:spTree>
  </p:cSld>
  <p:clrMapOvr>
    <a:masterClrMapping/>
  </p:clrMapOvr>
</p:sld>
</file>

<file path=ppt/slides/slide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9262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131441" y="1109322"/>
            <a:ext cx="12801576"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STATISTICS</a:t>
            </a:r>
          </a:p>
        </p:txBody>
      </p:sp>
      <p:sp>
        <p:nvSpPr>
          <p:cNvPr name="TextBox 5" id="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a:t>
            </a:r>
          </a:p>
        </p:txBody>
      </p:sp>
      <p:grpSp>
        <p:nvGrpSpPr>
          <p:cNvPr name="Group 6" id="6"/>
          <p:cNvGrpSpPr/>
          <p:nvPr/>
        </p:nvGrpSpPr>
        <p:grpSpPr>
          <a:xfrm rot="0">
            <a:off x="1480713" y="3019805"/>
            <a:ext cx="8313886" cy="904943"/>
            <a:chOff x="0" y="0"/>
            <a:chExt cx="2189665" cy="238339"/>
          </a:xfrm>
        </p:grpSpPr>
        <p:sp>
          <p:nvSpPr>
            <p:cNvPr name="Freeform 7" id="7"/>
            <p:cNvSpPr/>
            <p:nvPr/>
          </p:nvSpPr>
          <p:spPr>
            <a:xfrm flipH="false" flipV="false" rot="0">
              <a:off x="0" y="0"/>
              <a:ext cx="2189665" cy="238339"/>
            </a:xfrm>
            <a:custGeom>
              <a:avLst/>
              <a:gdLst/>
              <a:ahLst/>
              <a:cxnLst/>
              <a:rect r="r" b="b" t="t" l="l"/>
              <a:pathLst>
                <a:path h="238339" w="2189665">
                  <a:moveTo>
                    <a:pt x="0" y="0"/>
                  </a:moveTo>
                  <a:lnTo>
                    <a:pt x="2189665" y="0"/>
                  </a:lnTo>
                  <a:lnTo>
                    <a:pt x="2189665" y="238339"/>
                  </a:lnTo>
                  <a:lnTo>
                    <a:pt x="0" y="238339"/>
                  </a:lnTo>
                  <a:close/>
                </a:path>
              </a:pathLst>
            </a:custGeom>
            <a:solidFill>
              <a:srgbClr val="303030"/>
            </a:solidFill>
          </p:spPr>
        </p:sp>
        <p:sp>
          <p:nvSpPr>
            <p:cNvPr name="TextBox 8" id="8"/>
            <p:cNvSpPr txBox="true"/>
            <p:nvPr/>
          </p:nvSpPr>
          <p:spPr>
            <a:xfrm>
              <a:off x="0" y="-76200"/>
              <a:ext cx="2189665" cy="314539"/>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1999496" y="3038851"/>
            <a:ext cx="8395178"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Why Study Results Can Vary</a:t>
            </a:r>
          </a:p>
        </p:txBody>
      </p:sp>
      <p:sp>
        <p:nvSpPr>
          <p:cNvPr name="TextBox 10" id="10"/>
          <p:cNvSpPr txBox="true"/>
          <p:nvPr/>
        </p:nvSpPr>
        <p:spPr>
          <a:xfrm rot="0">
            <a:off x="1480713" y="4141245"/>
            <a:ext cx="14679941" cy="3768725"/>
          </a:xfrm>
          <a:prstGeom prst="rect">
            <a:avLst/>
          </a:prstGeom>
        </p:spPr>
        <p:txBody>
          <a:bodyPr anchor="t" rtlCol="false" tIns="0" lIns="0" bIns="0" rIns="0">
            <a:spAutoFit/>
          </a:bodyPr>
          <a:lstStyle/>
          <a:p>
            <a:pPr algn="l" marL="917576" indent="-458788" lvl="1">
              <a:lnSpc>
                <a:spcPts val="4675"/>
              </a:lnSpc>
              <a:buFont typeface="Arial"/>
              <a:buChar char="•"/>
            </a:pPr>
            <a:r>
              <a:rPr lang="en-US" b="true" sz="4250">
                <a:solidFill>
                  <a:srgbClr val="004F59"/>
                </a:solidFill>
                <a:latin typeface="Roboto Bold"/>
                <a:ea typeface="Roboto Bold"/>
                <a:cs typeface="Roboto Bold"/>
                <a:sym typeface="Roboto Bold"/>
              </a:rPr>
              <a:t>Some crimes are never reported, making it hard to reveal the entire issue.</a:t>
            </a:r>
          </a:p>
          <a:p>
            <a:pPr algn="l">
              <a:lnSpc>
                <a:spcPts val="3200"/>
              </a:lnSpc>
            </a:pPr>
          </a:p>
          <a:p>
            <a:pPr algn="l" marL="917576" indent="-458788" lvl="1">
              <a:lnSpc>
                <a:spcPts val="4675"/>
              </a:lnSpc>
              <a:buFont typeface="Arial"/>
              <a:buChar char="•"/>
            </a:pPr>
            <a:r>
              <a:rPr lang="en-US" b="true" sz="4250">
                <a:solidFill>
                  <a:srgbClr val="004F59"/>
                </a:solidFill>
                <a:latin typeface="Roboto Bold"/>
                <a:ea typeface="Roboto Bold"/>
                <a:cs typeface="Roboto Bold"/>
                <a:sym typeface="Roboto Bold"/>
              </a:rPr>
              <a:t>Studies collect information in different ways, leading to different results.</a:t>
            </a:r>
          </a:p>
          <a:p>
            <a:pPr algn="l">
              <a:lnSpc>
                <a:spcPts val="3200"/>
              </a:lnSpc>
            </a:pPr>
          </a:p>
          <a:p>
            <a:pPr algn="l" marL="917576" indent="-458788" lvl="1">
              <a:lnSpc>
                <a:spcPts val="4675"/>
              </a:lnSpc>
              <a:buFont typeface="Arial"/>
              <a:buChar char="•"/>
            </a:pPr>
            <a:r>
              <a:rPr lang="en-US" b="true" sz="4250">
                <a:solidFill>
                  <a:srgbClr val="004F59"/>
                </a:solidFill>
                <a:latin typeface="Roboto Bold"/>
                <a:ea typeface="Roboto Bold"/>
                <a:cs typeface="Roboto Bold"/>
                <a:sym typeface="Roboto Bold"/>
              </a:rPr>
              <a:t>Small </a:t>
            </a:r>
            <a:r>
              <a:rPr lang="en-US" b="true" sz="4250">
                <a:solidFill>
                  <a:srgbClr val="004F59"/>
                </a:solidFill>
                <a:latin typeface="Roboto Bold"/>
                <a:ea typeface="Roboto Bold"/>
                <a:cs typeface="Roboto Bold"/>
                <a:sym typeface="Roboto Bold"/>
              </a:rPr>
              <a:t>studies may not represent everyone. </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5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4" id="4"/>
          <p:cNvGrpSpPr/>
          <p:nvPr/>
        </p:nvGrpSpPr>
        <p:grpSpPr>
          <a:xfrm rot="0">
            <a:off x="1222603" y="3057255"/>
            <a:ext cx="15841471" cy="5422565"/>
            <a:chOff x="0" y="0"/>
            <a:chExt cx="4348048" cy="1488345"/>
          </a:xfrm>
        </p:grpSpPr>
        <p:sp>
          <p:nvSpPr>
            <p:cNvPr name="Freeform 5" id="5"/>
            <p:cNvSpPr/>
            <p:nvPr/>
          </p:nvSpPr>
          <p:spPr>
            <a:xfrm flipH="false" flipV="false" rot="0">
              <a:off x="0" y="0"/>
              <a:ext cx="4348048" cy="1488345"/>
            </a:xfrm>
            <a:custGeom>
              <a:avLst/>
              <a:gdLst/>
              <a:ahLst/>
              <a:cxnLst/>
              <a:rect r="r" b="b" t="t" l="l"/>
              <a:pathLst>
                <a:path h="1488345" w="4348048">
                  <a:moveTo>
                    <a:pt x="0" y="0"/>
                  </a:moveTo>
                  <a:lnTo>
                    <a:pt x="4348048" y="0"/>
                  </a:lnTo>
                  <a:lnTo>
                    <a:pt x="4348048" y="1488345"/>
                  </a:lnTo>
                  <a:lnTo>
                    <a:pt x="0" y="1488345"/>
                  </a:lnTo>
                  <a:close/>
                </a:path>
              </a:pathLst>
            </a:custGeom>
            <a:solidFill>
              <a:srgbClr val="303030"/>
            </a:solidFill>
          </p:spPr>
        </p:sp>
        <p:sp>
          <p:nvSpPr>
            <p:cNvPr name="TextBox 6" id="6"/>
            <p:cNvSpPr txBox="true"/>
            <p:nvPr/>
          </p:nvSpPr>
          <p:spPr>
            <a:xfrm>
              <a:off x="0" y="-76200"/>
              <a:ext cx="4348048" cy="1564545"/>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028700" y="904875"/>
            <a:ext cx="10325530" cy="1094741"/>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WHAT DO YOU THINK?</a:t>
            </a:r>
          </a:p>
        </p:txBody>
      </p:sp>
      <p:sp>
        <p:nvSpPr>
          <p:cNvPr name="TextBox 8" id="8"/>
          <p:cNvSpPr txBox="true"/>
          <p:nvPr/>
        </p:nvSpPr>
        <p:spPr>
          <a:xfrm rot="0">
            <a:off x="3403662" y="4718186"/>
            <a:ext cx="11730024" cy="3187700"/>
          </a:xfrm>
          <a:prstGeom prst="rect">
            <a:avLst/>
          </a:prstGeom>
        </p:spPr>
        <p:txBody>
          <a:bodyPr anchor="t" rtlCol="false" tIns="0" lIns="0" bIns="0" rIns="0">
            <a:spAutoFit/>
          </a:bodyPr>
          <a:lstStyle/>
          <a:p>
            <a:pPr algn="l">
              <a:lnSpc>
                <a:spcPts val="6399"/>
              </a:lnSpc>
            </a:pPr>
            <a:r>
              <a:rPr lang="en-US" sz="3999" b="true">
                <a:solidFill>
                  <a:srgbClr val="FBFDFD"/>
                </a:solidFill>
                <a:latin typeface="Roboto Bold"/>
                <a:ea typeface="Roboto Bold"/>
                <a:cs typeface="Roboto Bold"/>
                <a:sym typeface="Roboto Bold"/>
              </a:rPr>
              <a:t>A)  11%</a:t>
            </a:r>
          </a:p>
          <a:p>
            <a:pPr algn="l">
              <a:lnSpc>
                <a:spcPts val="6399"/>
              </a:lnSpc>
            </a:pPr>
            <a:r>
              <a:rPr lang="en-US" sz="3999" b="true">
                <a:solidFill>
                  <a:srgbClr val="FBFDFD"/>
                </a:solidFill>
                <a:latin typeface="Roboto Bold"/>
                <a:ea typeface="Roboto Bold"/>
                <a:cs typeface="Roboto Bold"/>
                <a:sym typeface="Roboto Bold"/>
              </a:rPr>
              <a:t>B)  18</a:t>
            </a:r>
            <a:r>
              <a:rPr lang="en-US" sz="3999" b="true">
                <a:solidFill>
                  <a:srgbClr val="FBFDFD"/>
                </a:solidFill>
                <a:latin typeface="Roboto Bold"/>
                <a:ea typeface="Roboto Bold"/>
                <a:cs typeface="Roboto Bold"/>
                <a:sym typeface="Roboto Bold"/>
              </a:rPr>
              <a:t>%</a:t>
            </a:r>
          </a:p>
          <a:p>
            <a:pPr algn="l">
              <a:lnSpc>
                <a:spcPts val="6399"/>
              </a:lnSpc>
            </a:pPr>
            <a:r>
              <a:rPr lang="en-US" sz="3999" b="true">
                <a:solidFill>
                  <a:srgbClr val="FBFDFD"/>
                </a:solidFill>
                <a:latin typeface="Roboto Bold"/>
                <a:ea typeface="Roboto Bold"/>
                <a:cs typeface="Roboto Bold"/>
                <a:sym typeface="Roboto Bold"/>
              </a:rPr>
              <a:t>C)  21%</a:t>
            </a:r>
          </a:p>
          <a:p>
            <a:pPr algn="l">
              <a:lnSpc>
                <a:spcPts val="6399"/>
              </a:lnSpc>
            </a:pPr>
            <a:r>
              <a:rPr lang="en-US" sz="3999" b="true">
                <a:solidFill>
                  <a:srgbClr val="FBFDFD"/>
                </a:solidFill>
                <a:latin typeface="Roboto Bold"/>
                <a:ea typeface="Roboto Bold"/>
                <a:cs typeface="Roboto Bold"/>
                <a:sym typeface="Roboto Bold"/>
              </a:rPr>
              <a:t>D)  29%</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50</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1" id="11"/>
          <p:cNvSpPr txBox="true"/>
          <p:nvPr/>
        </p:nvSpPr>
        <p:spPr>
          <a:xfrm rot="0">
            <a:off x="3009441" y="3476482"/>
            <a:ext cx="12541829" cy="1085850"/>
          </a:xfrm>
          <a:prstGeom prst="rect">
            <a:avLst/>
          </a:prstGeom>
        </p:spPr>
        <p:txBody>
          <a:bodyPr anchor="t" rtlCol="false" tIns="0" lIns="0" bIns="0" rIns="0">
            <a:spAutoFit/>
          </a:bodyPr>
          <a:lstStyle/>
          <a:p>
            <a:pPr algn="l">
              <a:lnSpc>
                <a:spcPts val="4200"/>
              </a:lnSpc>
            </a:pPr>
            <a:r>
              <a:rPr lang="en-US" sz="3500">
                <a:solidFill>
                  <a:srgbClr val="FFFFFF"/>
                </a:solidFill>
                <a:latin typeface="Roboto"/>
                <a:ea typeface="Roboto"/>
                <a:cs typeface="Roboto"/>
                <a:sym typeface="Roboto"/>
              </a:rPr>
              <a:t>What percentage of males say they first purchased sex due to encouragement from someone they knew?</a:t>
            </a:r>
          </a:p>
        </p:txBody>
      </p:sp>
    </p:spTree>
  </p:cSld>
  <p:clrMapOvr>
    <a:masterClrMapping/>
  </p:clrMapOvr>
</p:sld>
</file>

<file path=ppt/slides/slide5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4" id="4"/>
          <p:cNvGrpSpPr/>
          <p:nvPr/>
        </p:nvGrpSpPr>
        <p:grpSpPr>
          <a:xfrm rot="0">
            <a:off x="1222603" y="3057255"/>
            <a:ext cx="15841471" cy="5422565"/>
            <a:chOff x="0" y="0"/>
            <a:chExt cx="4348048" cy="1488345"/>
          </a:xfrm>
        </p:grpSpPr>
        <p:sp>
          <p:nvSpPr>
            <p:cNvPr name="Freeform 5" id="5"/>
            <p:cNvSpPr/>
            <p:nvPr/>
          </p:nvSpPr>
          <p:spPr>
            <a:xfrm flipH="false" flipV="false" rot="0">
              <a:off x="0" y="0"/>
              <a:ext cx="4348048" cy="1488345"/>
            </a:xfrm>
            <a:custGeom>
              <a:avLst/>
              <a:gdLst/>
              <a:ahLst/>
              <a:cxnLst/>
              <a:rect r="r" b="b" t="t" l="l"/>
              <a:pathLst>
                <a:path h="1488345" w="4348048">
                  <a:moveTo>
                    <a:pt x="0" y="0"/>
                  </a:moveTo>
                  <a:lnTo>
                    <a:pt x="4348048" y="0"/>
                  </a:lnTo>
                  <a:lnTo>
                    <a:pt x="4348048" y="1488345"/>
                  </a:lnTo>
                  <a:lnTo>
                    <a:pt x="0" y="1488345"/>
                  </a:lnTo>
                  <a:close/>
                </a:path>
              </a:pathLst>
            </a:custGeom>
            <a:solidFill>
              <a:srgbClr val="FFFFFF"/>
            </a:solidFill>
          </p:spPr>
        </p:sp>
        <p:sp>
          <p:nvSpPr>
            <p:cNvPr name="TextBox 6" id="6"/>
            <p:cNvSpPr txBox="true"/>
            <p:nvPr/>
          </p:nvSpPr>
          <p:spPr>
            <a:xfrm>
              <a:off x="0" y="-76200"/>
              <a:ext cx="4348048" cy="1564545"/>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2396487" y="4622445"/>
            <a:ext cx="13495026" cy="1908177"/>
          </a:xfrm>
          <a:prstGeom prst="rect">
            <a:avLst/>
          </a:prstGeom>
        </p:spPr>
        <p:txBody>
          <a:bodyPr anchor="t" rtlCol="false" tIns="0" lIns="0" bIns="0" rIns="0">
            <a:spAutoFit/>
          </a:bodyPr>
          <a:lstStyle/>
          <a:p>
            <a:pPr algn="ctr">
              <a:lnSpc>
                <a:spcPts val="7699"/>
              </a:lnSpc>
            </a:pPr>
            <a:r>
              <a:rPr lang="en-US" b="true" sz="5499">
                <a:solidFill>
                  <a:srgbClr val="9D1BE3"/>
                </a:solidFill>
                <a:latin typeface="Roboto Bold"/>
                <a:ea typeface="Roboto Bold"/>
                <a:cs typeface="Roboto Bold"/>
                <a:sym typeface="Roboto Bold"/>
              </a:rPr>
              <a:t>21% </a:t>
            </a:r>
            <a:r>
              <a:rPr lang="en-US" sz="5499">
                <a:solidFill>
                  <a:srgbClr val="303030"/>
                </a:solidFill>
                <a:latin typeface="Roboto"/>
                <a:ea typeface="Roboto"/>
                <a:cs typeface="Roboto"/>
                <a:sym typeface="Roboto"/>
              </a:rPr>
              <a:t>of males report their first purchase of sex was influenced by someone they knew.</a:t>
            </a:r>
          </a:p>
        </p:txBody>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51</a:t>
            </a:r>
          </a:p>
        </p:txBody>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0" id="10"/>
          <p:cNvSpPr txBox="true"/>
          <p:nvPr/>
        </p:nvSpPr>
        <p:spPr>
          <a:xfrm rot="0">
            <a:off x="5814764" y="9229725"/>
            <a:ext cx="8796764" cy="207719"/>
          </a:xfrm>
          <a:prstGeom prst="rect">
            <a:avLst/>
          </a:prstGeom>
        </p:spPr>
        <p:txBody>
          <a:bodyPr anchor="t" rtlCol="false" tIns="0" lIns="0" bIns="0" rIns="0">
            <a:spAutoFit/>
          </a:bodyPr>
          <a:lstStyle/>
          <a:p>
            <a:pPr algn="l">
              <a:lnSpc>
                <a:spcPts val="1679"/>
              </a:lnSpc>
            </a:pPr>
            <a:r>
              <a:rPr lang="en-US" sz="1200">
                <a:solidFill>
                  <a:srgbClr val="303030"/>
                </a:solidFill>
                <a:latin typeface="Roboto"/>
                <a:ea typeface="Roboto"/>
                <a:cs typeface="Roboto"/>
                <a:sym typeface="Roboto"/>
              </a:rPr>
              <a:t>Demand Abolition (2018). Who Buys Sex? Understanding and Disrupting Illicit Market Demand.</a:t>
            </a:r>
          </a:p>
        </p:txBody>
      </p:sp>
      <p:sp>
        <p:nvSpPr>
          <p:cNvPr name="TextBox 11" id="11"/>
          <p:cNvSpPr txBox="true"/>
          <p:nvPr/>
        </p:nvSpPr>
        <p:spPr>
          <a:xfrm rot="0">
            <a:off x="1066010" y="904875"/>
            <a:ext cx="9147136" cy="1094666"/>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ANSWER</a:t>
            </a:r>
          </a:p>
        </p:txBody>
      </p:sp>
    </p:spTree>
  </p:cSld>
  <p:clrMapOvr>
    <a:masterClrMapping/>
  </p:clrMapOvr>
</p:sld>
</file>

<file path=ppt/slides/slide5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 EDUCATON GUIDE</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56889"/>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8" id="8"/>
          <p:cNvSpPr txBox="true"/>
          <p:nvPr/>
        </p:nvSpPr>
        <p:spPr>
          <a:xfrm rot="0">
            <a:off x="1834832" y="4549386"/>
            <a:ext cx="15281593" cy="1686560"/>
          </a:xfrm>
          <a:prstGeom prst="rect">
            <a:avLst/>
          </a:prstGeom>
        </p:spPr>
        <p:txBody>
          <a:bodyPr anchor="t" rtlCol="false" tIns="0" lIns="0" bIns="0" rIns="0">
            <a:spAutoFit/>
          </a:bodyPr>
          <a:lstStyle/>
          <a:p>
            <a:pPr algn="l">
              <a:lnSpc>
                <a:spcPts val="6880"/>
              </a:lnSpc>
            </a:pPr>
            <a:r>
              <a:rPr lang="en-US" sz="4300" b="true">
                <a:solidFill>
                  <a:srgbClr val="004F59"/>
                </a:solidFill>
                <a:latin typeface="Roboto Bold"/>
                <a:ea typeface="Roboto Bold"/>
                <a:cs typeface="Roboto Bold"/>
                <a:sym typeface="Roboto Bold"/>
              </a:rPr>
              <a:t>Having little or no knowledge or experience of sexual behavior, often due to being young or unaware.</a:t>
            </a:r>
          </a:p>
        </p:txBody>
      </p:sp>
      <p:sp>
        <p:nvSpPr>
          <p:cNvPr name="TextBox 9" id="9"/>
          <p:cNvSpPr txBox="true"/>
          <p:nvPr/>
        </p:nvSpPr>
        <p:spPr>
          <a:xfrm rot="0">
            <a:off x="1131441" y="1109322"/>
            <a:ext cx="1280157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name="TextBox 10" id="10"/>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52</a:t>
            </a:r>
          </a:p>
        </p:txBody>
      </p:sp>
      <p:sp>
        <p:nvSpPr>
          <p:cNvPr name="TextBox 11" id="11"/>
          <p:cNvSpPr txBox="true"/>
          <p:nvPr/>
        </p:nvSpPr>
        <p:spPr>
          <a:xfrm rot="0">
            <a:off x="14449702" y="7843150"/>
            <a:ext cx="1745231" cy="989774"/>
          </a:xfrm>
          <a:prstGeom prst="rect">
            <a:avLst/>
          </a:prstGeom>
        </p:spPr>
        <p:txBody>
          <a:bodyPr anchor="t" rtlCol="false" tIns="0" lIns="0" bIns="0" rIns="0">
            <a:spAutoFit/>
          </a:bodyPr>
          <a:lstStyle/>
          <a:p>
            <a:pPr algn="ctr">
              <a:lnSpc>
                <a:spcPts val="4515"/>
              </a:lnSpc>
            </a:pPr>
            <a:r>
              <a:rPr lang="en-US" sz="4341" b="true">
                <a:solidFill>
                  <a:srgbClr val="A76D11"/>
                </a:solidFill>
                <a:latin typeface="Cooperative Bold"/>
                <a:ea typeface="Cooperative Bold"/>
                <a:cs typeface="Cooperative Bold"/>
                <a:sym typeface="Cooperative Bold"/>
              </a:rPr>
              <a:t>HIDDEN</a:t>
            </a:r>
          </a:p>
          <a:p>
            <a:pPr algn="ctr">
              <a:lnSpc>
                <a:spcPts val="2666"/>
              </a:lnSpc>
            </a:pPr>
            <a:r>
              <a:rPr lang="en-US" b="true" sz="3463">
                <a:solidFill>
                  <a:srgbClr val="A76D11"/>
                </a:solidFill>
                <a:latin typeface="Poppins Medium 1 Bold"/>
                <a:ea typeface="Poppins Medium 1 Bold"/>
                <a:cs typeface="Poppins Medium 1 Bold"/>
                <a:sym typeface="Poppins Medium 1 Bold"/>
              </a:rPr>
              <a:t>BUYERS</a:t>
            </a:r>
          </a:p>
        </p:txBody>
      </p:sp>
      <p:grpSp>
        <p:nvGrpSpPr>
          <p:cNvPr name="Group 12" id="12"/>
          <p:cNvGrpSpPr/>
          <p:nvPr/>
        </p:nvGrpSpPr>
        <p:grpSpPr>
          <a:xfrm rot="0">
            <a:off x="1480713" y="3447883"/>
            <a:ext cx="8030441" cy="1060398"/>
            <a:chOff x="0" y="0"/>
            <a:chExt cx="2115013" cy="279282"/>
          </a:xfrm>
        </p:grpSpPr>
        <p:sp>
          <p:nvSpPr>
            <p:cNvPr name="Freeform 13" id="13"/>
            <p:cNvSpPr/>
            <p:nvPr/>
          </p:nvSpPr>
          <p:spPr>
            <a:xfrm flipH="false" flipV="false" rot="0">
              <a:off x="0" y="0"/>
              <a:ext cx="2115013" cy="279282"/>
            </a:xfrm>
            <a:custGeom>
              <a:avLst/>
              <a:gdLst/>
              <a:ahLst/>
              <a:cxnLst/>
              <a:rect r="r" b="b" t="t" l="l"/>
              <a:pathLst>
                <a:path h="279282" w="2115013">
                  <a:moveTo>
                    <a:pt x="0" y="0"/>
                  </a:moveTo>
                  <a:lnTo>
                    <a:pt x="2115013" y="0"/>
                  </a:lnTo>
                  <a:lnTo>
                    <a:pt x="2115013" y="279282"/>
                  </a:lnTo>
                  <a:lnTo>
                    <a:pt x="0" y="279282"/>
                  </a:lnTo>
                  <a:close/>
                </a:path>
              </a:pathLst>
            </a:custGeom>
            <a:solidFill>
              <a:srgbClr val="303030"/>
            </a:solidFill>
          </p:spPr>
        </p:sp>
        <p:sp>
          <p:nvSpPr>
            <p:cNvPr name="TextBox 14" id="14"/>
            <p:cNvSpPr txBox="true"/>
            <p:nvPr/>
          </p:nvSpPr>
          <p:spPr>
            <a:xfrm>
              <a:off x="0" y="-76200"/>
              <a:ext cx="2115013" cy="355482"/>
            </a:xfrm>
            <a:prstGeom prst="rect">
              <a:avLst/>
            </a:prstGeom>
          </p:spPr>
          <p:txBody>
            <a:bodyPr anchor="ctr" rtlCol="false" tIns="50800" lIns="50800" bIns="50800" rIns="50800"/>
            <a:lstStyle/>
            <a:p>
              <a:pPr algn="ctr">
                <a:lnSpc>
                  <a:spcPts val="3074"/>
                </a:lnSpc>
              </a:pPr>
            </a:p>
          </p:txBody>
        </p:sp>
      </p:grpSp>
      <p:sp>
        <p:nvSpPr>
          <p:cNvPr name="TextBox 15" id="15"/>
          <p:cNvSpPr txBox="true"/>
          <p:nvPr/>
        </p:nvSpPr>
        <p:spPr>
          <a:xfrm rot="0">
            <a:off x="1834832" y="3429470"/>
            <a:ext cx="8310124" cy="1028693"/>
          </a:xfrm>
          <a:prstGeom prst="rect">
            <a:avLst/>
          </a:prstGeom>
        </p:spPr>
        <p:txBody>
          <a:bodyPr anchor="t" rtlCol="false" tIns="0" lIns="0" bIns="0" rIns="0">
            <a:spAutoFit/>
          </a:bodyPr>
          <a:lstStyle/>
          <a:p>
            <a:pPr algn="l">
              <a:lnSpc>
                <a:spcPts val="8399"/>
              </a:lnSpc>
            </a:pPr>
            <a:r>
              <a:rPr lang="en-US" b="true" sz="5999">
                <a:solidFill>
                  <a:srgbClr val="FFFFFF"/>
                </a:solidFill>
                <a:latin typeface="Roboto Bold"/>
                <a:ea typeface="Roboto Bold"/>
                <a:cs typeface="Roboto Bold"/>
                <a:sym typeface="Roboto Bold"/>
              </a:rPr>
              <a:t>SEXUAL INNOCENCE</a:t>
            </a:r>
          </a:p>
        </p:txBody>
      </p:sp>
      <p:sp>
        <p:nvSpPr>
          <p:cNvPr name="TextBox 16" id="1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5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0762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6" id="6"/>
          <p:cNvGrpSpPr/>
          <p:nvPr/>
        </p:nvGrpSpPr>
        <p:grpSpPr>
          <a:xfrm rot="0">
            <a:off x="1871238" y="5143500"/>
            <a:ext cx="13006718" cy="1941527"/>
            <a:chOff x="0" y="0"/>
            <a:chExt cx="3425638" cy="511349"/>
          </a:xfrm>
        </p:grpSpPr>
        <p:sp>
          <p:nvSpPr>
            <p:cNvPr name="Freeform 7" id="7"/>
            <p:cNvSpPr/>
            <p:nvPr/>
          </p:nvSpPr>
          <p:spPr>
            <a:xfrm flipH="false" flipV="false" rot="0">
              <a:off x="0" y="0"/>
              <a:ext cx="3425638" cy="511349"/>
            </a:xfrm>
            <a:custGeom>
              <a:avLst/>
              <a:gdLst/>
              <a:ahLst/>
              <a:cxnLst/>
              <a:rect r="r" b="b" t="t" l="l"/>
              <a:pathLst>
                <a:path h="511349" w="3425638">
                  <a:moveTo>
                    <a:pt x="0" y="0"/>
                  </a:moveTo>
                  <a:lnTo>
                    <a:pt x="3425638" y="0"/>
                  </a:lnTo>
                  <a:lnTo>
                    <a:pt x="3425638" y="511349"/>
                  </a:lnTo>
                  <a:lnTo>
                    <a:pt x="0" y="511349"/>
                  </a:lnTo>
                  <a:close/>
                </a:path>
              </a:pathLst>
            </a:custGeom>
            <a:solidFill>
              <a:srgbClr val="303030"/>
            </a:solidFill>
          </p:spPr>
        </p:sp>
        <p:sp>
          <p:nvSpPr>
            <p:cNvPr name="TextBox 8" id="8"/>
            <p:cNvSpPr txBox="true"/>
            <p:nvPr/>
          </p:nvSpPr>
          <p:spPr>
            <a:xfrm>
              <a:off x="0" y="-76200"/>
              <a:ext cx="3425638" cy="587549"/>
            </a:xfrm>
            <a:prstGeom prst="rect">
              <a:avLst/>
            </a:prstGeom>
          </p:spPr>
          <p:txBody>
            <a:bodyPr anchor="ctr" rtlCol="false" tIns="50800" lIns="50800" bIns="50800" rIns="50800"/>
            <a:lstStyle/>
            <a:p>
              <a:pPr algn="ctr">
                <a:lnSpc>
                  <a:spcPts val="3074"/>
                </a:lnSpc>
              </a:pPr>
            </a:p>
          </p:txBody>
        </p:sp>
      </p:grpSp>
      <p:sp>
        <p:nvSpPr>
          <p:cNvPr name="Freeform 9" id="9"/>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0" id="10"/>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grpSp>
        <p:nvGrpSpPr>
          <p:cNvPr name="Group 11" id="11"/>
          <p:cNvGrpSpPr/>
          <p:nvPr/>
        </p:nvGrpSpPr>
        <p:grpSpPr>
          <a:xfrm rot="0">
            <a:off x="12496613" y="1028700"/>
            <a:ext cx="4762687" cy="3409950"/>
            <a:chOff x="0" y="0"/>
            <a:chExt cx="1313041" cy="940100"/>
          </a:xfrm>
        </p:grpSpPr>
        <p:sp>
          <p:nvSpPr>
            <p:cNvPr name="Freeform 12" id="12"/>
            <p:cNvSpPr/>
            <p:nvPr/>
          </p:nvSpPr>
          <p:spPr>
            <a:xfrm flipH="false" flipV="false" rot="0">
              <a:off x="0" y="0"/>
              <a:ext cx="1313041" cy="940100"/>
            </a:xfrm>
            <a:custGeom>
              <a:avLst/>
              <a:gdLst/>
              <a:ahLst/>
              <a:cxnLst/>
              <a:rect r="r" b="b" t="t" l="l"/>
              <a:pathLst>
                <a:path h="940100" w="1313041">
                  <a:moveTo>
                    <a:pt x="0" y="0"/>
                  </a:moveTo>
                  <a:lnTo>
                    <a:pt x="1313041" y="0"/>
                  </a:lnTo>
                  <a:lnTo>
                    <a:pt x="1313041" y="940100"/>
                  </a:lnTo>
                  <a:lnTo>
                    <a:pt x="0" y="940100"/>
                  </a:lnTo>
                  <a:close/>
                </a:path>
              </a:pathLst>
            </a:custGeom>
            <a:solidFill>
              <a:srgbClr val="FFFFFF"/>
            </a:solidFill>
          </p:spPr>
        </p:sp>
        <p:sp>
          <p:nvSpPr>
            <p:cNvPr name="TextBox 13" id="13"/>
            <p:cNvSpPr txBox="true"/>
            <p:nvPr/>
          </p:nvSpPr>
          <p:spPr>
            <a:xfrm>
              <a:off x="0" y="-47625"/>
              <a:ext cx="1313041" cy="987725"/>
            </a:xfrm>
            <a:prstGeom prst="rect">
              <a:avLst/>
            </a:prstGeom>
          </p:spPr>
          <p:txBody>
            <a:bodyPr anchor="ctr" rtlCol="false" tIns="50800" lIns="50800" bIns="50800" rIns="50800"/>
            <a:lstStyle/>
            <a:p>
              <a:pPr algn="ctr">
                <a:lnSpc>
                  <a:spcPts val="2100"/>
                </a:lnSpc>
              </a:pPr>
            </a:p>
          </p:txBody>
        </p:sp>
      </p:grpSp>
      <p:sp>
        <p:nvSpPr>
          <p:cNvPr name="Freeform 14" id="14"/>
          <p:cNvSpPr/>
          <p:nvPr/>
        </p:nvSpPr>
        <p:spPr>
          <a:xfrm flipH="false" flipV="false" rot="0">
            <a:off x="12657598" y="1214872"/>
            <a:ext cx="4440717" cy="3052993"/>
          </a:xfrm>
          <a:custGeom>
            <a:avLst/>
            <a:gdLst/>
            <a:ahLst/>
            <a:cxnLst/>
            <a:rect r="r" b="b" t="t" l="l"/>
            <a:pathLst>
              <a:path h="3052993" w="4440717">
                <a:moveTo>
                  <a:pt x="0" y="0"/>
                </a:moveTo>
                <a:lnTo>
                  <a:pt x="4440717" y="0"/>
                </a:lnTo>
                <a:lnTo>
                  <a:pt x="4440717" y="3052993"/>
                </a:lnTo>
                <a:lnTo>
                  <a:pt x="0" y="3052993"/>
                </a:lnTo>
                <a:lnTo>
                  <a:pt x="0" y="0"/>
                </a:lnTo>
                <a:close/>
              </a:path>
            </a:pathLst>
          </a:custGeom>
          <a:blipFill>
            <a:blip r:embed="rId5"/>
            <a:stretch>
              <a:fillRect l="0" t="0" r="0" b="0"/>
            </a:stretch>
          </a:blipFill>
        </p:spPr>
      </p:sp>
      <p:sp>
        <p:nvSpPr>
          <p:cNvPr name="TextBox 15" id="15"/>
          <p:cNvSpPr txBox="true"/>
          <p:nvPr/>
        </p:nvSpPr>
        <p:spPr>
          <a:xfrm rot="0">
            <a:off x="2452498" y="5285610"/>
            <a:ext cx="12123647"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What types of fake jobs can be offered to trick victims into sex trafficking?</a:t>
            </a:r>
          </a:p>
        </p:txBody>
      </p:sp>
      <p:sp>
        <p:nvSpPr>
          <p:cNvPr name="TextBox 16" id="1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53</a:t>
            </a:r>
          </a:p>
        </p:txBody>
      </p:sp>
      <p:sp>
        <p:nvSpPr>
          <p:cNvPr name="TextBox 17" id="17"/>
          <p:cNvSpPr txBox="true"/>
          <p:nvPr/>
        </p:nvSpPr>
        <p:spPr>
          <a:xfrm rot="0">
            <a:off x="14449702" y="7843150"/>
            <a:ext cx="1745231" cy="989774"/>
          </a:xfrm>
          <a:prstGeom prst="rect">
            <a:avLst/>
          </a:prstGeom>
        </p:spPr>
        <p:txBody>
          <a:bodyPr anchor="t" rtlCol="false" tIns="0" lIns="0" bIns="0" rIns="0">
            <a:spAutoFit/>
          </a:bodyPr>
          <a:lstStyle/>
          <a:p>
            <a:pPr algn="ctr">
              <a:lnSpc>
                <a:spcPts val="4515"/>
              </a:lnSpc>
            </a:pPr>
            <a:r>
              <a:rPr lang="en-US" sz="4341" b="true">
                <a:solidFill>
                  <a:srgbClr val="A76D11"/>
                </a:solidFill>
                <a:latin typeface="Cooperative Bold"/>
                <a:ea typeface="Cooperative Bold"/>
                <a:cs typeface="Cooperative Bold"/>
                <a:sym typeface="Cooperative Bold"/>
              </a:rPr>
              <a:t>HIDDEN</a:t>
            </a:r>
          </a:p>
          <a:p>
            <a:pPr algn="ctr">
              <a:lnSpc>
                <a:spcPts val="2666"/>
              </a:lnSpc>
            </a:pPr>
            <a:r>
              <a:rPr lang="en-US" b="true" sz="3463">
                <a:solidFill>
                  <a:srgbClr val="A76D11"/>
                </a:solidFill>
                <a:latin typeface="Poppins Medium 1 Bold"/>
                <a:ea typeface="Poppins Medium 1 Bold"/>
                <a:cs typeface="Poppins Medium 1 Bold"/>
                <a:sym typeface="Poppins Medium 1 Bold"/>
              </a:rPr>
              <a:t>BUYERS</a:t>
            </a:r>
          </a:p>
        </p:txBody>
      </p:sp>
      <p:sp>
        <p:nvSpPr>
          <p:cNvPr name="TextBox 18" id="18"/>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9" id="19"/>
          <p:cNvSpPr txBox="true"/>
          <p:nvPr/>
        </p:nvSpPr>
        <p:spPr>
          <a:xfrm rot="0">
            <a:off x="1131441" y="1109322"/>
            <a:ext cx="10827372"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RECRUITMENT TACTICS</a:t>
            </a:r>
          </a:p>
        </p:txBody>
      </p:sp>
    </p:spTree>
  </p:cSld>
  <p:clrMapOvr>
    <a:masterClrMapping/>
  </p:clrMapOvr>
</p:sld>
</file>

<file path=ppt/slides/slide5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54</a:t>
            </a:r>
          </a:p>
        </p:txBody>
      </p:sp>
      <p:sp>
        <p:nvSpPr>
          <p:cNvPr name="TextBox 5" id="5"/>
          <p:cNvSpPr txBox="true"/>
          <p:nvPr/>
        </p:nvSpPr>
        <p:spPr>
          <a:xfrm rot="0">
            <a:off x="2150449" y="4677293"/>
            <a:ext cx="15702079" cy="1482725"/>
          </a:xfrm>
          <a:prstGeom prst="rect">
            <a:avLst/>
          </a:prstGeom>
        </p:spPr>
        <p:txBody>
          <a:bodyPr anchor="t" rtlCol="false" tIns="0" lIns="0" bIns="0" rIns="0">
            <a:spAutoFit/>
          </a:bodyPr>
          <a:lstStyle/>
          <a:p>
            <a:pPr algn="l">
              <a:lnSpc>
                <a:spcPts val="5950"/>
              </a:lnSpc>
            </a:pPr>
            <a:r>
              <a:rPr lang="en-US" b="true" sz="4250">
                <a:solidFill>
                  <a:srgbClr val="9D1BE3"/>
                </a:solidFill>
                <a:latin typeface="Roboto Bold"/>
                <a:ea typeface="Roboto Bold"/>
                <a:cs typeface="Roboto Bold"/>
                <a:sym typeface="Roboto Bold"/>
              </a:rPr>
              <a:t>Massage:</a:t>
            </a:r>
            <a:r>
              <a:rPr lang="en-US" b="true" sz="4250">
                <a:solidFill>
                  <a:srgbClr val="004F59"/>
                </a:solidFill>
                <a:latin typeface="Roboto Bold"/>
                <a:ea typeface="Roboto Bold"/>
                <a:cs typeface="Roboto Bold"/>
                <a:sym typeface="Roboto Bold"/>
              </a:rPr>
              <a:t> Traffickers may advertise fake massage jobs or training, then pressure victims into sexual services.</a:t>
            </a:r>
          </a:p>
        </p:txBody>
      </p:sp>
      <p:grpSp>
        <p:nvGrpSpPr>
          <p:cNvPr name="Group 6" id="6"/>
          <p:cNvGrpSpPr/>
          <p:nvPr/>
        </p:nvGrpSpPr>
        <p:grpSpPr>
          <a:xfrm rot="0">
            <a:off x="1828650" y="3340861"/>
            <a:ext cx="5094844" cy="904943"/>
            <a:chOff x="0" y="0"/>
            <a:chExt cx="1341852" cy="238339"/>
          </a:xfrm>
        </p:grpSpPr>
        <p:sp>
          <p:nvSpPr>
            <p:cNvPr name="Freeform 7" id="7"/>
            <p:cNvSpPr/>
            <p:nvPr/>
          </p:nvSpPr>
          <p:spPr>
            <a:xfrm flipH="false" flipV="false" rot="0">
              <a:off x="0" y="0"/>
              <a:ext cx="1341852" cy="238339"/>
            </a:xfrm>
            <a:custGeom>
              <a:avLst/>
              <a:gdLst/>
              <a:ahLst/>
              <a:cxnLst/>
              <a:rect r="r" b="b" t="t" l="l"/>
              <a:pathLst>
                <a:path h="238339" w="1341852">
                  <a:moveTo>
                    <a:pt x="0" y="0"/>
                  </a:moveTo>
                  <a:lnTo>
                    <a:pt x="1341852" y="0"/>
                  </a:lnTo>
                  <a:lnTo>
                    <a:pt x="1341852" y="238339"/>
                  </a:lnTo>
                  <a:lnTo>
                    <a:pt x="0" y="238339"/>
                  </a:lnTo>
                  <a:close/>
                </a:path>
              </a:pathLst>
            </a:custGeom>
            <a:solidFill>
              <a:srgbClr val="303030"/>
            </a:solidFill>
          </p:spPr>
        </p:sp>
        <p:sp>
          <p:nvSpPr>
            <p:cNvPr name="TextBox 8" id="8"/>
            <p:cNvSpPr txBox="true"/>
            <p:nvPr/>
          </p:nvSpPr>
          <p:spPr>
            <a:xfrm>
              <a:off x="0" y="-76200"/>
              <a:ext cx="1341852" cy="314539"/>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2150449" y="3359935"/>
            <a:ext cx="6861655"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Fake Job Offers</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1" id="11"/>
          <p:cNvSpPr txBox="true"/>
          <p:nvPr/>
        </p:nvSpPr>
        <p:spPr>
          <a:xfrm rot="0">
            <a:off x="1131441" y="1109322"/>
            <a:ext cx="10827372"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RECRUITMENT TACTICS</a:t>
            </a:r>
          </a:p>
        </p:txBody>
      </p:sp>
      <p:sp>
        <p:nvSpPr>
          <p:cNvPr name="TextBox 12" id="12"/>
          <p:cNvSpPr txBox="true"/>
          <p:nvPr/>
        </p:nvSpPr>
        <p:spPr>
          <a:xfrm rot="0">
            <a:off x="4371571" y="9319260"/>
            <a:ext cx="9281067" cy="207645"/>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Polaris. (2017). The typology of m</a:t>
            </a:r>
            <a:r>
              <a:rPr lang="en-US" sz="1200">
                <a:solidFill>
                  <a:srgbClr val="004F59"/>
                </a:solidFill>
                <a:latin typeface="Roboto"/>
                <a:ea typeface="Roboto"/>
                <a:cs typeface="Roboto"/>
                <a:sym typeface="Roboto"/>
              </a:rPr>
              <a:t>odern slavery: Defining sex and labor trafficking in the United States.</a:t>
            </a:r>
          </a:p>
        </p:txBody>
      </p:sp>
    </p:spTree>
  </p:cSld>
  <p:clrMapOvr>
    <a:masterClrMapping/>
  </p:clrMapOvr>
</p:sld>
</file>

<file path=ppt/slides/slide5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55</a:t>
            </a:r>
          </a:p>
        </p:txBody>
      </p:sp>
      <p:sp>
        <p:nvSpPr>
          <p:cNvPr name="TextBox 5" id="5"/>
          <p:cNvSpPr txBox="true"/>
          <p:nvPr/>
        </p:nvSpPr>
        <p:spPr>
          <a:xfrm rot="0">
            <a:off x="2150449" y="4677293"/>
            <a:ext cx="15702079" cy="1482725"/>
          </a:xfrm>
          <a:prstGeom prst="rect">
            <a:avLst/>
          </a:prstGeom>
        </p:spPr>
        <p:txBody>
          <a:bodyPr anchor="t" rtlCol="false" tIns="0" lIns="0" bIns="0" rIns="0">
            <a:spAutoFit/>
          </a:bodyPr>
          <a:lstStyle/>
          <a:p>
            <a:pPr algn="l">
              <a:lnSpc>
                <a:spcPts val="5950"/>
              </a:lnSpc>
            </a:pPr>
            <a:r>
              <a:rPr lang="en-US" b="true" sz="4250">
                <a:solidFill>
                  <a:srgbClr val="9D1BE3"/>
                </a:solidFill>
                <a:latin typeface="Roboto Bold"/>
                <a:ea typeface="Roboto Bold"/>
                <a:cs typeface="Roboto Bold"/>
                <a:sym typeface="Roboto Bold"/>
              </a:rPr>
              <a:t>Acting &amp; Modeling:</a:t>
            </a:r>
            <a:r>
              <a:rPr lang="en-US" b="true" sz="4250">
                <a:solidFill>
                  <a:srgbClr val="004F59"/>
                </a:solidFill>
                <a:latin typeface="Roboto Bold"/>
                <a:ea typeface="Roboto Bold"/>
                <a:cs typeface="Roboto Bold"/>
                <a:sym typeface="Roboto Bold"/>
              </a:rPr>
              <a:t> Traffickers pose as agents or talent recruiters, promising auditions or photo shoots to gain trust.</a:t>
            </a:r>
          </a:p>
        </p:txBody>
      </p:sp>
      <p:grpSp>
        <p:nvGrpSpPr>
          <p:cNvPr name="Group 6" id="6"/>
          <p:cNvGrpSpPr/>
          <p:nvPr/>
        </p:nvGrpSpPr>
        <p:grpSpPr>
          <a:xfrm rot="0">
            <a:off x="1828650" y="3340861"/>
            <a:ext cx="5094844" cy="904943"/>
            <a:chOff x="0" y="0"/>
            <a:chExt cx="1341852" cy="238339"/>
          </a:xfrm>
        </p:grpSpPr>
        <p:sp>
          <p:nvSpPr>
            <p:cNvPr name="Freeform 7" id="7"/>
            <p:cNvSpPr/>
            <p:nvPr/>
          </p:nvSpPr>
          <p:spPr>
            <a:xfrm flipH="false" flipV="false" rot="0">
              <a:off x="0" y="0"/>
              <a:ext cx="1341852" cy="238339"/>
            </a:xfrm>
            <a:custGeom>
              <a:avLst/>
              <a:gdLst/>
              <a:ahLst/>
              <a:cxnLst/>
              <a:rect r="r" b="b" t="t" l="l"/>
              <a:pathLst>
                <a:path h="238339" w="1341852">
                  <a:moveTo>
                    <a:pt x="0" y="0"/>
                  </a:moveTo>
                  <a:lnTo>
                    <a:pt x="1341852" y="0"/>
                  </a:lnTo>
                  <a:lnTo>
                    <a:pt x="1341852" y="238339"/>
                  </a:lnTo>
                  <a:lnTo>
                    <a:pt x="0" y="238339"/>
                  </a:lnTo>
                  <a:close/>
                </a:path>
              </a:pathLst>
            </a:custGeom>
            <a:solidFill>
              <a:srgbClr val="303030"/>
            </a:solidFill>
          </p:spPr>
        </p:sp>
        <p:sp>
          <p:nvSpPr>
            <p:cNvPr name="TextBox 8" id="8"/>
            <p:cNvSpPr txBox="true"/>
            <p:nvPr/>
          </p:nvSpPr>
          <p:spPr>
            <a:xfrm>
              <a:off x="0" y="-76200"/>
              <a:ext cx="1341852" cy="314539"/>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2150449" y="3359935"/>
            <a:ext cx="6861655"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Fake Job Offers</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1" id="11"/>
          <p:cNvSpPr txBox="true"/>
          <p:nvPr/>
        </p:nvSpPr>
        <p:spPr>
          <a:xfrm rot="0">
            <a:off x="1131441" y="1109322"/>
            <a:ext cx="10827372"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RECRUITMENT TACTICS</a:t>
            </a:r>
          </a:p>
        </p:txBody>
      </p:sp>
      <p:sp>
        <p:nvSpPr>
          <p:cNvPr name="TextBox 12" id="12"/>
          <p:cNvSpPr txBox="true"/>
          <p:nvPr/>
        </p:nvSpPr>
        <p:spPr>
          <a:xfrm rot="0">
            <a:off x="4371571" y="9319260"/>
            <a:ext cx="9281067" cy="207645"/>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Polaris. (2017). The typology of m</a:t>
            </a:r>
            <a:r>
              <a:rPr lang="en-US" sz="1200">
                <a:solidFill>
                  <a:srgbClr val="004F59"/>
                </a:solidFill>
                <a:latin typeface="Roboto"/>
                <a:ea typeface="Roboto"/>
                <a:cs typeface="Roboto"/>
                <a:sym typeface="Roboto"/>
              </a:rPr>
              <a:t>odern slavery: Defining sex and labor trafficking in the United States.</a:t>
            </a:r>
          </a:p>
        </p:txBody>
      </p:sp>
    </p:spTree>
  </p:cSld>
  <p:clrMapOvr>
    <a:masterClrMapping/>
  </p:clrMapOvr>
</p:sld>
</file>

<file path=ppt/slides/slide5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56</a:t>
            </a:r>
          </a:p>
        </p:txBody>
      </p:sp>
      <p:sp>
        <p:nvSpPr>
          <p:cNvPr name="TextBox 5" id="5"/>
          <p:cNvSpPr txBox="true"/>
          <p:nvPr/>
        </p:nvSpPr>
        <p:spPr>
          <a:xfrm rot="0">
            <a:off x="2150449" y="4677293"/>
            <a:ext cx="15702079" cy="1482725"/>
          </a:xfrm>
          <a:prstGeom prst="rect">
            <a:avLst/>
          </a:prstGeom>
        </p:spPr>
        <p:txBody>
          <a:bodyPr anchor="t" rtlCol="false" tIns="0" lIns="0" bIns="0" rIns="0">
            <a:spAutoFit/>
          </a:bodyPr>
          <a:lstStyle/>
          <a:p>
            <a:pPr algn="l">
              <a:lnSpc>
                <a:spcPts val="5950"/>
              </a:lnSpc>
            </a:pPr>
            <a:r>
              <a:rPr lang="en-US" b="true" sz="4250">
                <a:solidFill>
                  <a:srgbClr val="9D1BE3"/>
                </a:solidFill>
                <a:latin typeface="Roboto Bold"/>
                <a:ea typeface="Roboto Bold"/>
                <a:cs typeface="Roboto Bold"/>
                <a:sym typeface="Roboto Bold"/>
              </a:rPr>
              <a:t>Food &amp; Entertainment:</a:t>
            </a:r>
            <a:r>
              <a:rPr lang="en-US" b="true" sz="4250">
                <a:solidFill>
                  <a:srgbClr val="004F59"/>
                </a:solidFill>
                <a:latin typeface="Roboto Bold"/>
                <a:ea typeface="Roboto Bold"/>
                <a:cs typeface="Roboto Bold"/>
                <a:sym typeface="Roboto Bold"/>
              </a:rPr>
              <a:t> They offer fake jobs as servers, hostesses, or dancers in certain bars, restaurants, or casinos.</a:t>
            </a:r>
          </a:p>
        </p:txBody>
      </p:sp>
      <p:grpSp>
        <p:nvGrpSpPr>
          <p:cNvPr name="Group 6" id="6"/>
          <p:cNvGrpSpPr/>
          <p:nvPr/>
        </p:nvGrpSpPr>
        <p:grpSpPr>
          <a:xfrm rot="0">
            <a:off x="1828650" y="3340861"/>
            <a:ext cx="5094844" cy="904943"/>
            <a:chOff x="0" y="0"/>
            <a:chExt cx="1341852" cy="238339"/>
          </a:xfrm>
        </p:grpSpPr>
        <p:sp>
          <p:nvSpPr>
            <p:cNvPr name="Freeform 7" id="7"/>
            <p:cNvSpPr/>
            <p:nvPr/>
          </p:nvSpPr>
          <p:spPr>
            <a:xfrm flipH="false" flipV="false" rot="0">
              <a:off x="0" y="0"/>
              <a:ext cx="1341852" cy="238339"/>
            </a:xfrm>
            <a:custGeom>
              <a:avLst/>
              <a:gdLst/>
              <a:ahLst/>
              <a:cxnLst/>
              <a:rect r="r" b="b" t="t" l="l"/>
              <a:pathLst>
                <a:path h="238339" w="1341852">
                  <a:moveTo>
                    <a:pt x="0" y="0"/>
                  </a:moveTo>
                  <a:lnTo>
                    <a:pt x="1341852" y="0"/>
                  </a:lnTo>
                  <a:lnTo>
                    <a:pt x="1341852" y="238339"/>
                  </a:lnTo>
                  <a:lnTo>
                    <a:pt x="0" y="238339"/>
                  </a:lnTo>
                  <a:close/>
                </a:path>
              </a:pathLst>
            </a:custGeom>
            <a:solidFill>
              <a:srgbClr val="303030"/>
            </a:solidFill>
          </p:spPr>
        </p:sp>
        <p:sp>
          <p:nvSpPr>
            <p:cNvPr name="TextBox 8" id="8"/>
            <p:cNvSpPr txBox="true"/>
            <p:nvPr/>
          </p:nvSpPr>
          <p:spPr>
            <a:xfrm>
              <a:off x="0" y="-76200"/>
              <a:ext cx="1341852" cy="314539"/>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2150449" y="3359935"/>
            <a:ext cx="6861655"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Fake Job Offers</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1" id="11"/>
          <p:cNvSpPr txBox="true"/>
          <p:nvPr/>
        </p:nvSpPr>
        <p:spPr>
          <a:xfrm rot="0">
            <a:off x="1131441" y="1109322"/>
            <a:ext cx="10827372"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RECRUITMENT TACTICS</a:t>
            </a:r>
          </a:p>
        </p:txBody>
      </p:sp>
      <p:sp>
        <p:nvSpPr>
          <p:cNvPr name="TextBox 12" id="12"/>
          <p:cNvSpPr txBox="true"/>
          <p:nvPr/>
        </p:nvSpPr>
        <p:spPr>
          <a:xfrm rot="0">
            <a:off x="4371571" y="9319260"/>
            <a:ext cx="9281067" cy="207645"/>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Polaris. (2017). The typology of m</a:t>
            </a:r>
            <a:r>
              <a:rPr lang="en-US" sz="1200">
                <a:solidFill>
                  <a:srgbClr val="004F59"/>
                </a:solidFill>
                <a:latin typeface="Roboto"/>
                <a:ea typeface="Roboto"/>
                <a:cs typeface="Roboto"/>
                <a:sym typeface="Roboto"/>
              </a:rPr>
              <a:t>odern slavery: Defining sex and labor trafficking in the United States.</a:t>
            </a:r>
          </a:p>
        </p:txBody>
      </p:sp>
    </p:spTree>
  </p:cSld>
  <p:clrMapOvr>
    <a:masterClrMapping/>
  </p:clrMapOvr>
</p:sld>
</file>

<file path=ppt/slides/slide5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6" id="6"/>
          <p:cNvGrpSpPr/>
          <p:nvPr/>
        </p:nvGrpSpPr>
        <p:grpSpPr>
          <a:xfrm rot="0">
            <a:off x="1646365" y="5176280"/>
            <a:ext cx="11680636" cy="1607454"/>
            <a:chOff x="0" y="0"/>
            <a:chExt cx="3076381" cy="423362"/>
          </a:xfrm>
        </p:grpSpPr>
        <p:sp>
          <p:nvSpPr>
            <p:cNvPr name="Freeform 7" id="7"/>
            <p:cNvSpPr/>
            <p:nvPr/>
          </p:nvSpPr>
          <p:spPr>
            <a:xfrm flipH="false" flipV="false" rot="0">
              <a:off x="0" y="0"/>
              <a:ext cx="3076381" cy="423362"/>
            </a:xfrm>
            <a:custGeom>
              <a:avLst/>
              <a:gdLst/>
              <a:ahLst/>
              <a:cxnLst/>
              <a:rect r="r" b="b" t="t" l="l"/>
              <a:pathLst>
                <a:path h="423362" w="3076381">
                  <a:moveTo>
                    <a:pt x="0" y="0"/>
                  </a:moveTo>
                  <a:lnTo>
                    <a:pt x="3076381" y="0"/>
                  </a:lnTo>
                  <a:lnTo>
                    <a:pt x="3076381" y="423362"/>
                  </a:lnTo>
                  <a:lnTo>
                    <a:pt x="0" y="423362"/>
                  </a:lnTo>
                  <a:close/>
                </a:path>
              </a:pathLst>
            </a:custGeom>
            <a:solidFill>
              <a:srgbClr val="303030"/>
            </a:solidFill>
          </p:spPr>
        </p:sp>
        <p:sp>
          <p:nvSpPr>
            <p:cNvPr name="TextBox 8" id="8"/>
            <p:cNvSpPr txBox="true"/>
            <p:nvPr/>
          </p:nvSpPr>
          <p:spPr>
            <a:xfrm>
              <a:off x="0" y="-76200"/>
              <a:ext cx="3076381" cy="499562"/>
            </a:xfrm>
            <a:prstGeom prst="rect">
              <a:avLst/>
            </a:prstGeom>
          </p:spPr>
          <p:txBody>
            <a:bodyPr anchor="ctr" rtlCol="false" tIns="50800" lIns="50800" bIns="50800" rIns="50800"/>
            <a:lstStyle/>
            <a:p>
              <a:pPr algn="ctr">
                <a:lnSpc>
                  <a:spcPts val="3074"/>
                </a:lnSpc>
              </a:pPr>
            </a:p>
          </p:txBody>
        </p:sp>
      </p:grpSp>
      <p:sp>
        <p:nvSpPr>
          <p:cNvPr name="Freeform 9" id="9"/>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0" id="10"/>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11" id="11"/>
          <p:cNvSpPr txBox="true"/>
          <p:nvPr/>
        </p:nvSpPr>
        <p:spPr>
          <a:xfrm rot="0">
            <a:off x="1330023" y="1250072"/>
            <a:ext cx="10764246"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MOTIVES &amp; EMOTIONS</a:t>
            </a:r>
          </a:p>
        </p:txBody>
      </p:sp>
      <p:sp>
        <p:nvSpPr>
          <p:cNvPr name="TextBox 12" id="12"/>
          <p:cNvSpPr txBox="true"/>
          <p:nvPr/>
        </p:nvSpPr>
        <p:spPr>
          <a:xfrm rot="0">
            <a:off x="2042190" y="5552832"/>
            <a:ext cx="11534782"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What might lead some people to buy sex?</a:t>
            </a:r>
          </a:p>
        </p:txBody>
      </p:sp>
      <p:sp>
        <p:nvSpPr>
          <p:cNvPr name="TextBox 13" id="13"/>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57</a:t>
            </a:r>
          </a:p>
        </p:txBody>
      </p:sp>
      <p:sp>
        <p:nvSpPr>
          <p:cNvPr name="TextBox 14" id="14"/>
          <p:cNvSpPr txBox="true"/>
          <p:nvPr/>
        </p:nvSpPr>
        <p:spPr>
          <a:xfrm rot="0">
            <a:off x="14449702" y="7843150"/>
            <a:ext cx="1745231" cy="989774"/>
          </a:xfrm>
          <a:prstGeom prst="rect">
            <a:avLst/>
          </a:prstGeom>
        </p:spPr>
        <p:txBody>
          <a:bodyPr anchor="t" rtlCol="false" tIns="0" lIns="0" bIns="0" rIns="0">
            <a:spAutoFit/>
          </a:bodyPr>
          <a:lstStyle/>
          <a:p>
            <a:pPr algn="ctr">
              <a:lnSpc>
                <a:spcPts val="4515"/>
              </a:lnSpc>
            </a:pPr>
            <a:r>
              <a:rPr lang="en-US" sz="4341" b="true">
                <a:solidFill>
                  <a:srgbClr val="A76D11"/>
                </a:solidFill>
                <a:latin typeface="Cooperative Bold"/>
                <a:ea typeface="Cooperative Bold"/>
                <a:cs typeface="Cooperative Bold"/>
                <a:sym typeface="Cooperative Bold"/>
              </a:rPr>
              <a:t>HIDDEN</a:t>
            </a:r>
          </a:p>
          <a:p>
            <a:pPr algn="ctr">
              <a:lnSpc>
                <a:spcPts val="2666"/>
              </a:lnSpc>
            </a:pPr>
            <a:r>
              <a:rPr lang="en-US" b="true" sz="3463">
                <a:solidFill>
                  <a:srgbClr val="A76D11"/>
                </a:solidFill>
                <a:latin typeface="Poppins Medium 1 Bold"/>
                <a:ea typeface="Poppins Medium 1 Bold"/>
                <a:cs typeface="Poppins Medium 1 Bold"/>
                <a:sym typeface="Poppins Medium 1 Bold"/>
              </a:rPr>
              <a:t>BUYERS</a:t>
            </a:r>
          </a:p>
        </p:txBody>
      </p:sp>
      <p:sp>
        <p:nvSpPr>
          <p:cNvPr name="TextBox 15" id="15"/>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name="Group 16" id="16"/>
          <p:cNvGrpSpPr/>
          <p:nvPr/>
        </p:nvGrpSpPr>
        <p:grpSpPr>
          <a:xfrm rot="0">
            <a:off x="12599781" y="1028700"/>
            <a:ext cx="4659519" cy="3075734"/>
            <a:chOff x="0" y="0"/>
            <a:chExt cx="1798287" cy="1187044"/>
          </a:xfrm>
        </p:grpSpPr>
        <p:sp>
          <p:nvSpPr>
            <p:cNvPr name="Freeform 17" id="17"/>
            <p:cNvSpPr/>
            <p:nvPr/>
          </p:nvSpPr>
          <p:spPr>
            <a:xfrm flipH="false" flipV="false" rot="0">
              <a:off x="0" y="0"/>
              <a:ext cx="1798287" cy="1187044"/>
            </a:xfrm>
            <a:custGeom>
              <a:avLst/>
              <a:gdLst/>
              <a:ahLst/>
              <a:cxnLst/>
              <a:rect r="r" b="b" t="t" l="l"/>
              <a:pathLst>
                <a:path h="1187044" w="1798287">
                  <a:moveTo>
                    <a:pt x="0" y="0"/>
                  </a:moveTo>
                  <a:lnTo>
                    <a:pt x="1798287" y="0"/>
                  </a:lnTo>
                  <a:lnTo>
                    <a:pt x="1798287" y="1187044"/>
                  </a:lnTo>
                  <a:lnTo>
                    <a:pt x="0" y="1187044"/>
                  </a:lnTo>
                  <a:close/>
                </a:path>
              </a:pathLst>
            </a:custGeom>
            <a:solidFill>
              <a:srgbClr val="FFFFFF"/>
            </a:solidFill>
          </p:spPr>
        </p:sp>
        <p:sp>
          <p:nvSpPr>
            <p:cNvPr name="TextBox 18" id="18"/>
            <p:cNvSpPr txBox="true"/>
            <p:nvPr/>
          </p:nvSpPr>
          <p:spPr>
            <a:xfrm>
              <a:off x="0" y="-47625"/>
              <a:ext cx="1798287" cy="1234669"/>
            </a:xfrm>
            <a:prstGeom prst="rect">
              <a:avLst/>
            </a:prstGeom>
          </p:spPr>
          <p:txBody>
            <a:bodyPr anchor="ctr" rtlCol="false" tIns="50800" lIns="50800" bIns="50800" rIns="50800"/>
            <a:lstStyle/>
            <a:p>
              <a:pPr algn="ctr">
                <a:lnSpc>
                  <a:spcPts val="2100"/>
                </a:lnSpc>
              </a:pPr>
            </a:p>
          </p:txBody>
        </p:sp>
      </p:grpSp>
      <p:sp>
        <p:nvSpPr>
          <p:cNvPr name="Freeform 19" id="19"/>
          <p:cNvSpPr/>
          <p:nvPr/>
        </p:nvSpPr>
        <p:spPr>
          <a:xfrm flipH="false" flipV="false" rot="0">
            <a:off x="12720792" y="1162968"/>
            <a:ext cx="4397615" cy="2775995"/>
          </a:xfrm>
          <a:custGeom>
            <a:avLst/>
            <a:gdLst/>
            <a:ahLst/>
            <a:cxnLst/>
            <a:rect r="r" b="b" t="t" l="l"/>
            <a:pathLst>
              <a:path h="2775995" w="4397615">
                <a:moveTo>
                  <a:pt x="0" y="0"/>
                </a:moveTo>
                <a:lnTo>
                  <a:pt x="4397615" y="0"/>
                </a:lnTo>
                <a:lnTo>
                  <a:pt x="4397615" y="2775995"/>
                </a:lnTo>
                <a:lnTo>
                  <a:pt x="0" y="2775995"/>
                </a:lnTo>
                <a:lnTo>
                  <a:pt x="0" y="0"/>
                </a:lnTo>
                <a:close/>
              </a:path>
            </a:pathLst>
          </a:custGeom>
          <a:blipFill>
            <a:blip r:embed="rId5"/>
            <a:stretch>
              <a:fillRect l="0" t="0" r="0" b="0"/>
            </a:stretch>
          </a:blipFill>
        </p:spPr>
      </p:sp>
    </p:spTree>
  </p:cSld>
  <p:clrMapOvr>
    <a:masterClrMapping/>
  </p:clrMapOvr>
</p:sld>
</file>

<file path=ppt/slides/slide5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58</a:t>
            </a:r>
          </a:p>
        </p:txBody>
      </p:sp>
      <p:sp>
        <p:nvSpPr>
          <p:cNvPr name="TextBox 5" id="5"/>
          <p:cNvSpPr txBox="true"/>
          <p:nvPr/>
        </p:nvSpPr>
        <p:spPr>
          <a:xfrm rot="0">
            <a:off x="2529792" y="4677293"/>
            <a:ext cx="13969992" cy="1482725"/>
          </a:xfrm>
          <a:prstGeom prst="rect">
            <a:avLst/>
          </a:prstGeom>
        </p:spPr>
        <p:txBody>
          <a:bodyPr anchor="t" rtlCol="false" tIns="0" lIns="0" bIns="0" rIns="0">
            <a:spAutoFit/>
          </a:bodyPr>
          <a:lstStyle/>
          <a:p>
            <a:pPr algn="l">
              <a:lnSpc>
                <a:spcPts val="5950"/>
              </a:lnSpc>
            </a:pPr>
            <a:r>
              <a:rPr lang="en-US" b="true" sz="4250">
                <a:solidFill>
                  <a:srgbClr val="9D1BE3"/>
                </a:solidFill>
                <a:latin typeface="Roboto Bold"/>
                <a:ea typeface="Roboto Bold"/>
                <a:cs typeface="Roboto Bold"/>
                <a:sym typeface="Roboto Bold"/>
              </a:rPr>
              <a:t>Power &amp; Control:</a:t>
            </a:r>
            <a:r>
              <a:rPr lang="en-US" b="true" sz="4250">
                <a:solidFill>
                  <a:srgbClr val="004F59"/>
                </a:solidFill>
                <a:latin typeface="Roboto Bold"/>
                <a:ea typeface="Roboto Bold"/>
                <a:cs typeface="Roboto Bold"/>
                <a:sym typeface="Roboto Bold"/>
              </a:rPr>
              <a:t> Some want to feel power or control over another person.</a:t>
            </a:r>
          </a:p>
        </p:txBody>
      </p:sp>
      <p:grpSp>
        <p:nvGrpSpPr>
          <p:cNvPr name="Group 6" id="6"/>
          <p:cNvGrpSpPr/>
          <p:nvPr/>
        </p:nvGrpSpPr>
        <p:grpSpPr>
          <a:xfrm rot="0">
            <a:off x="2141319" y="3349403"/>
            <a:ext cx="8922802" cy="904943"/>
            <a:chOff x="0" y="0"/>
            <a:chExt cx="2350038" cy="238339"/>
          </a:xfrm>
        </p:grpSpPr>
        <p:sp>
          <p:nvSpPr>
            <p:cNvPr name="Freeform 7" id="7"/>
            <p:cNvSpPr/>
            <p:nvPr/>
          </p:nvSpPr>
          <p:spPr>
            <a:xfrm flipH="false" flipV="false" rot="0">
              <a:off x="0" y="0"/>
              <a:ext cx="2350038" cy="238339"/>
            </a:xfrm>
            <a:custGeom>
              <a:avLst/>
              <a:gdLst/>
              <a:ahLst/>
              <a:cxnLst/>
              <a:rect r="r" b="b" t="t" l="l"/>
              <a:pathLst>
                <a:path h="238339" w="2350038">
                  <a:moveTo>
                    <a:pt x="0" y="0"/>
                  </a:moveTo>
                  <a:lnTo>
                    <a:pt x="2350038" y="0"/>
                  </a:lnTo>
                  <a:lnTo>
                    <a:pt x="2350038" y="238339"/>
                  </a:lnTo>
                  <a:lnTo>
                    <a:pt x="0" y="238339"/>
                  </a:lnTo>
                  <a:close/>
                </a:path>
              </a:pathLst>
            </a:custGeom>
            <a:solidFill>
              <a:srgbClr val="303030"/>
            </a:solidFill>
          </p:spPr>
        </p:sp>
        <p:sp>
          <p:nvSpPr>
            <p:cNvPr name="TextBox 8" id="8"/>
            <p:cNvSpPr txBox="true"/>
            <p:nvPr/>
          </p:nvSpPr>
          <p:spPr>
            <a:xfrm>
              <a:off x="0" y="-76200"/>
              <a:ext cx="2350038" cy="314539"/>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2529792" y="3368477"/>
            <a:ext cx="10174699" cy="771526"/>
          </a:xfrm>
          <a:prstGeom prst="rect">
            <a:avLst/>
          </a:prstGeom>
        </p:spPr>
        <p:txBody>
          <a:bodyPr anchor="t" rtlCol="false" tIns="0" lIns="0" bIns="0" rIns="0">
            <a:spAutoFit/>
          </a:bodyPr>
          <a:lstStyle/>
          <a:p>
            <a:pPr algn="l">
              <a:lnSpc>
                <a:spcPts val="6299"/>
              </a:lnSpc>
            </a:pPr>
            <a:r>
              <a:rPr lang="en-US" b="true" sz="4499">
                <a:solidFill>
                  <a:srgbClr val="7ED957"/>
                </a:solidFill>
                <a:latin typeface="Roboto Bold"/>
                <a:ea typeface="Roboto Bold"/>
                <a:cs typeface="Roboto Bold"/>
                <a:sym typeface="Roboto Bold"/>
              </a:rPr>
              <a:t>Why People Choose to Buy Sex</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1" id="11"/>
          <p:cNvSpPr txBox="true"/>
          <p:nvPr/>
        </p:nvSpPr>
        <p:spPr>
          <a:xfrm rot="0">
            <a:off x="4371571" y="9319260"/>
            <a:ext cx="9281067" cy="207645"/>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Demand Abolition. (2018). Who buys sex? Un</a:t>
            </a:r>
            <a:r>
              <a:rPr lang="en-US" sz="1200">
                <a:solidFill>
                  <a:srgbClr val="004F59"/>
                </a:solidFill>
                <a:latin typeface="Roboto"/>
                <a:ea typeface="Roboto"/>
                <a:cs typeface="Roboto"/>
                <a:sym typeface="Roboto"/>
              </a:rPr>
              <a:t>derstanding and disrupting illicit market demand.</a:t>
            </a:r>
          </a:p>
        </p:txBody>
      </p:sp>
      <p:sp>
        <p:nvSpPr>
          <p:cNvPr name="TextBox 12" id="12"/>
          <p:cNvSpPr txBox="true"/>
          <p:nvPr/>
        </p:nvSpPr>
        <p:spPr>
          <a:xfrm rot="0">
            <a:off x="1330023" y="1250072"/>
            <a:ext cx="10764246"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BUYER MOTIVES</a:t>
            </a:r>
          </a:p>
        </p:txBody>
      </p:sp>
    </p:spTree>
  </p:cSld>
  <p:clrMapOvr>
    <a:masterClrMapping/>
  </p:clrMapOvr>
</p:sld>
</file>

<file path=ppt/slides/slide5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59</a:t>
            </a:r>
          </a:p>
        </p:txBody>
      </p:sp>
      <p:sp>
        <p:nvSpPr>
          <p:cNvPr name="TextBox 5" id="5"/>
          <p:cNvSpPr txBox="true"/>
          <p:nvPr/>
        </p:nvSpPr>
        <p:spPr>
          <a:xfrm rot="0">
            <a:off x="2529792" y="4677293"/>
            <a:ext cx="13969992" cy="1482725"/>
          </a:xfrm>
          <a:prstGeom prst="rect">
            <a:avLst/>
          </a:prstGeom>
        </p:spPr>
        <p:txBody>
          <a:bodyPr anchor="t" rtlCol="false" tIns="0" lIns="0" bIns="0" rIns="0">
            <a:spAutoFit/>
          </a:bodyPr>
          <a:lstStyle/>
          <a:p>
            <a:pPr algn="l">
              <a:lnSpc>
                <a:spcPts val="5950"/>
              </a:lnSpc>
            </a:pPr>
            <a:r>
              <a:rPr lang="en-US" b="true" sz="4250">
                <a:solidFill>
                  <a:srgbClr val="9D1BE3"/>
                </a:solidFill>
                <a:latin typeface="Roboto Bold"/>
                <a:ea typeface="Roboto Bold"/>
                <a:cs typeface="Roboto Bold"/>
                <a:sym typeface="Roboto Bold"/>
              </a:rPr>
              <a:t>Avoiding Relationships</a:t>
            </a:r>
            <a:r>
              <a:rPr lang="en-US" b="true" sz="4250">
                <a:solidFill>
                  <a:srgbClr val="9D1BE3"/>
                </a:solidFill>
                <a:latin typeface="Roboto Bold"/>
                <a:ea typeface="Roboto Bold"/>
                <a:cs typeface="Roboto Bold"/>
                <a:sym typeface="Roboto Bold"/>
              </a:rPr>
              <a:t>:</a:t>
            </a:r>
            <a:r>
              <a:rPr lang="en-US" b="true" sz="4250">
                <a:solidFill>
                  <a:srgbClr val="004F59"/>
                </a:solidFill>
                <a:latin typeface="Roboto Bold"/>
                <a:ea typeface="Roboto Bold"/>
                <a:cs typeface="Roboto Bold"/>
                <a:sym typeface="Roboto Bold"/>
              </a:rPr>
              <a:t> Some want to avoid the responsibility or commitment of a real relationship.</a:t>
            </a:r>
          </a:p>
        </p:txBody>
      </p:sp>
      <p:grpSp>
        <p:nvGrpSpPr>
          <p:cNvPr name="Group 6" id="6"/>
          <p:cNvGrpSpPr/>
          <p:nvPr/>
        </p:nvGrpSpPr>
        <p:grpSpPr>
          <a:xfrm rot="0">
            <a:off x="2141319" y="3349403"/>
            <a:ext cx="8922802" cy="904943"/>
            <a:chOff x="0" y="0"/>
            <a:chExt cx="2350038" cy="238339"/>
          </a:xfrm>
        </p:grpSpPr>
        <p:sp>
          <p:nvSpPr>
            <p:cNvPr name="Freeform 7" id="7"/>
            <p:cNvSpPr/>
            <p:nvPr/>
          </p:nvSpPr>
          <p:spPr>
            <a:xfrm flipH="false" flipV="false" rot="0">
              <a:off x="0" y="0"/>
              <a:ext cx="2350038" cy="238339"/>
            </a:xfrm>
            <a:custGeom>
              <a:avLst/>
              <a:gdLst/>
              <a:ahLst/>
              <a:cxnLst/>
              <a:rect r="r" b="b" t="t" l="l"/>
              <a:pathLst>
                <a:path h="238339" w="2350038">
                  <a:moveTo>
                    <a:pt x="0" y="0"/>
                  </a:moveTo>
                  <a:lnTo>
                    <a:pt x="2350038" y="0"/>
                  </a:lnTo>
                  <a:lnTo>
                    <a:pt x="2350038" y="238339"/>
                  </a:lnTo>
                  <a:lnTo>
                    <a:pt x="0" y="238339"/>
                  </a:lnTo>
                  <a:close/>
                </a:path>
              </a:pathLst>
            </a:custGeom>
            <a:solidFill>
              <a:srgbClr val="303030"/>
            </a:solidFill>
          </p:spPr>
        </p:sp>
        <p:sp>
          <p:nvSpPr>
            <p:cNvPr name="TextBox 8" id="8"/>
            <p:cNvSpPr txBox="true"/>
            <p:nvPr/>
          </p:nvSpPr>
          <p:spPr>
            <a:xfrm>
              <a:off x="0" y="-76200"/>
              <a:ext cx="2350038" cy="314539"/>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2529792" y="3368477"/>
            <a:ext cx="10174699" cy="771526"/>
          </a:xfrm>
          <a:prstGeom prst="rect">
            <a:avLst/>
          </a:prstGeom>
        </p:spPr>
        <p:txBody>
          <a:bodyPr anchor="t" rtlCol="false" tIns="0" lIns="0" bIns="0" rIns="0">
            <a:spAutoFit/>
          </a:bodyPr>
          <a:lstStyle/>
          <a:p>
            <a:pPr algn="l">
              <a:lnSpc>
                <a:spcPts val="6299"/>
              </a:lnSpc>
            </a:pPr>
            <a:r>
              <a:rPr lang="en-US" b="true" sz="4499">
                <a:solidFill>
                  <a:srgbClr val="7ED957"/>
                </a:solidFill>
                <a:latin typeface="Roboto Bold"/>
                <a:ea typeface="Roboto Bold"/>
                <a:cs typeface="Roboto Bold"/>
                <a:sym typeface="Roboto Bold"/>
              </a:rPr>
              <a:t>Why People Choose to Buy Sex</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1" id="11"/>
          <p:cNvSpPr txBox="true"/>
          <p:nvPr/>
        </p:nvSpPr>
        <p:spPr>
          <a:xfrm rot="0">
            <a:off x="4371571" y="9319260"/>
            <a:ext cx="9281067" cy="207645"/>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Demand Abolition. (2018). Who buys sex? Un</a:t>
            </a:r>
            <a:r>
              <a:rPr lang="en-US" sz="1200">
                <a:solidFill>
                  <a:srgbClr val="004F59"/>
                </a:solidFill>
                <a:latin typeface="Roboto"/>
                <a:ea typeface="Roboto"/>
                <a:cs typeface="Roboto"/>
                <a:sym typeface="Roboto"/>
              </a:rPr>
              <a:t>derstanding and disrupting illicit market demand.</a:t>
            </a:r>
          </a:p>
        </p:txBody>
      </p:sp>
      <p:sp>
        <p:nvSpPr>
          <p:cNvPr name="TextBox 12" id="12"/>
          <p:cNvSpPr txBox="true"/>
          <p:nvPr/>
        </p:nvSpPr>
        <p:spPr>
          <a:xfrm rot="0">
            <a:off x="1330023" y="1250072"/>
            <a:ext cx="10764246"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BUYER MOTIVES</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303030"/>
            </a:solidFill>
          </p:spPr>
        </p:sp>
      </p:grpSp>
      <p:grpSp>
        <p:nvGrpSpPr>
          <p:cNvPr name="Group 4" id="4"/>
          <p:cNvGrpSpPr/>
          <p:nvPr/>
        </p:nvGrpSpPr>
        <p:grpSpPr>
          <a:xfrm rot="0">
            <a:off x="4206774" y="4020227"/>
            <a:ext cx="11841295" cy="3830468"/>
            <a:chOff x="0" y="0"/>
            <a:chExt cx="3250110" cy="1051358"/>
          </a:xfrm>
        </p:grpSpPr>
        <p:sp>
          <p:nvSpPr>
            <p:cNvPr name="Freeform 5" id="5"/>
            <p:cNvSpPr/>
            <p:nvPr/>
          </p:nvSpPr>
          <p:spPr>
            <a:xfrm flipH="false" flipV="false" rot="0">
              <a:off x="0" y="0"/>
              <a:ext cx="3250110" cy="1051358"/>
            </a:xfrm>
            <a:custGeom>
              <a:avLst/>
              <a:gdLst/>
              <a:ahLst/>
              <a:cxnLst/>
              <a:rect r="r" b="b" t="t" l="l"/>
              <a:pathLst>
                <a:path h="1051358" w="3250110">
                  <a:moveTo>
                    <a:pt x="0" y="0"/>
                  </a:moveTo>
                  <a:lnTo>
                    <a:pt x="3250110" y="0"/>
                  </a:lnTo>
                  <a:lnTo>
                    <a:pt x="3250110" y="1051358"/>
                  </a:lnTo>
                  <a:lnTo>
                    <a:pt x="0" y="1051358"/>
                  </a:lnTo>
                  <a:close/>
                </a:path>
              </a:pathLst>
            </a:custGeom>
            <a:solidFill>
              <a:srgbClr val="FFFFFF"/>
            </a:solidFill>
          </p:spPr>
        </p:sp>
        <p:sp>
          <p:nvSpPr>
            <p:cNvPr name="TextBox 6" id="6"/>
            <p:cNvSpPr txBox="true"/>
            <p:nvPr/>
          </p:nvSpPr>
          <p:spPr>
            <a:xfrm>
              <a:off x="0" y="-76200"/>
              <a:ext cx="3250110" cy="1127558"/>
            </a:xfrm>
            <a:prstGeom prst="rect">
              <a:avLst/>
            </a:prstGeom>
          </p:spPr>
          <p:txBody>
            <a:bodyPr anchor="ctr" rtlCol="false" tIns="50800" lIns="50800" bIns="50800" rIns="50800"/>
            <a:lstStyle/>
            <a:p>
              <a:pPr algn="ctr">
                <a:lnSpc>
                  <a:spcPts val="3074"/>
                </a:lnSpc>
              </a:pPr>
            </a:p>
          </p:txBody>
        </p:sp>
      </p:grpSp>
      <p:grpSp>
        <p:nvGrpSpPr>
          <p:cNvPr name="Group 7" id="7"/>
          <p:cNvGrpSpPr/>
          <p:nvPr/>
        </p:nvGrpSpPr>
        <p:grpSpPr>
          <a:xfrm rot="0">
            <a:off x="6757799" y="4297088"/>
            <a:ext cx="9075459" cy="3281084"/>
            <a:chOff x="0" y="0"/>
            <a:chExt cx="2490964" cy="900567"/>
          </a:xfrm>
        </p:grpSpPr>
        <p:sp>
          <p:nvSpPr>
            <p:cNvPr name="Freeform 8" id="8"/>
            <p:cNvSpPr/>
            <p:nvPr/>
          </p:nvSpPr>
          <p:spPr>
            <a:xfrm flipH="false" flipV="false" rot="0">
              <a:off x="0" y="0"/>
              <a:ext cx="2490964" cy="900567"/>
            </a:xfrm>
            <a:custGeom>
              <a:avLst/>
              <a:gdLst/>
              <a:ahLst/>
              <a:cxnLst/>
              <a:rect r="r" b="b" t="t" l="l"/>
              <a:pathLst>
                <a:path h="900567" w="2490964">
                  <a:moveTo>
                    <a:pt x="0" y="0"/>
                  </a:moveTo>
                  <a:lnTo>
                    <a:pt x="2490964" y="0"/>
                  </a:lnTo>
                  <a:lnTo>
                    <a:pt x="2490964" y="900567"/>
                  </a:lnTo>
                  <a:lnTo>
                    <a:pt x="0" y="900567"/>
                  </a:lnTo>
                  <a:close/>
                </a:path>
              </a:pathLst>
            </a:custGeom>
            <a:solidFill>
              <a:srgbClr val="BAF3FA"/>
            </a:solidFill>
          </p:spPr>
        </p:sp>
        <p:sp>
          <p:nvSpPr>
            <p:cNvPr name="TextBox 9" id="9"/>
            <p:cNvSpPr txBox="true"/>
            <p:nvPr/>
          </p:nvSpPr>
          <p:spPr>
            <a:xfrm>
              <a:off x="0" y="-38100"/>
              <a:ext cx="2490964" cy="938667"/>
            </a:xfrm>
            <a:prstGeom prst="rect">
              <a:avLst/>
            </a:prstGeom>
          </p:spPr>
          <p:txBody>
            <a:bodyPr anchor="ctr" rtlCol="false" tIns="50800" lIns="50800" bIns="50800" rIns="50800"/>
            <a:lstStyle/>
            <a:p>
              <a:pPr algn="ctr">
                <a:lnSpc>
                  <a:spcPts val="2899"/>
                </a:lnSpc>
              </a:pPr>
            </a:p>
          </p:txBody>
        </p:sp>
      </p:grpSp>
      <p:sp>
        <p:nvSpPr>
          <p:cNvPr name="TextBox 10" id="10"/>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FFFFFF"/>
                </a:solidFill>
                <a:latin typeface="Roboto"/>
                <a:ea typeface="Roboto"/>
                <a:cs typeface="Roboto"/>
                <a:sym typeface="Roboto"/>
              </a:rPr>
              <a:t>6</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FFFFFF"/>
                </a:solidFill>
                <a:latin typeface="Roboto"/>
                <a:ea typeface="Roboto"/>
                <a:cs typeface="Roboto"/>
                <a:sym typeface="Roboto"/>
              </a:rPr>
              <a:t>©2024-2026 Walking Wise</a:t>
            </a:r>
          </a:p>
        </p:txBody>
      </p:sp>
      <p:sp>
        <p:nvSpPr>
          <p:cNvPr name="Freeform 12" id="12"/>
          <p:cNvSpPr/>
          <p:nvPr/>
        </p:nvSpPr>
        <p:spPr>
          <a:xfrm flipH="false" flipV="false" rot="0">
            <a:off x="1933398" y="2832478"/>
            <a:ext cx="6771839" cy="6292417"/>
          </a:xfrm>
          <a:custGeom>
            <a:avLst/>
            <a:gdLst/>
            <a:ahLst/>
            <a:cxnLst/>
            <a:rect r="r" b="b" t="t" l="l"/>
            <a:pathLst>
              <a:path h="6292417" w="6771839">
                <a:moveTo>
                  <a:pt x="0" y="0"/>
                </a:moveTo>
                <a:lnTo>
                  <a:pt x="6771839" y="0"/>
                </a:lnTo>
                <a:lnTo>
                  <a:pt x="6771839" y="6292417"/>
                </a:lnTo>
                <a:lnTo>
                  <a:pt x="0" y="6292417"/>
                </a:lnTo>
                <a:lnTo>
                  <a:pt x="0" y="0"/>
                </a:lnTo>
                <a:close/>
              </a:path>
            </a:pathLst>
          </a:custGeom>
          <a:blipFill>
            <a:blip r:embed="rId3"/>
            <a:stretch>
              <a:fillRect l="0" t="0" r="0" b="0"/>
            </a:stretch>
          </a:blipFill>
        </p:spPr>
      </p:sp>
      <p:sp>
        <p:nvSpPr>
          <p:cNvPr name="TextBox 13" id="13"/>
          <p:cNvSpPr txBox="true"/>
          <p:nvPr/>
        </p:nvSpPr>
        <p:spPr>
          <a:xfrm rot="0">
            <a:off x="7690113" y="4921370"/>
            <a:ext cx="7520438" cy="2207815"/>
          </a:xfrm>
          <a:prstGeom prst="rect">
            <a:avLst/>
          </a:prstGeom>
        </p:spPr>
        <p:txBody>
          <a:bodyPr anchor="t" rtlCol="false" tIns="0" lIns="0" bIns="0" rIns="0">
            <a:spAutoFit/>
          </a:bodyPr>
          <a:lstStyle/>
          <a:p>
            <a:pPr algn="ctr">
              <a:lnSpc>
                <a:spcPts val="5879"/>
              </a:lnSpc>
            </a:pPr>
            <a:r>
              <a:rPr lang="en-US" sz="4199" b="true">
                <a:solidFill>
                  <a:srgbClr val="303030"/>
                </a:solidFill>
                <a:latin typeface="Roboto Bold"/>
                <a:ea typeface="Roboto Bold"/>
                <a:cs typeface="Roboto Bold"/>
                <a:sym typeface="Roboto Bold"/>
              </a:rPr>
              <a:t>KNOWLEDGE </a:t>
            </a:r>
            <a:r>
              <a:rPr lang="en-US" sz="4199">
                <a:solidFill>
                  <a:srgbClr val="004F59"/>
                </a:solidFill>
                <a:latin typeface="Roboto"/>
                <a:ea typeface="Roboto"/>
                <a:cs typeface="Roboto"/>
                <a:sym typeface="Roboto"/>
              </a:rPr>
              <a:t>serves as a </a:t>
            </a:r>
          </a:p>
          <a:p>
            <a:pPr algn="ctr">
              <a:lnSpc>
                <a:spcPts val="5879"/>
              </a:lnSpc>
            </a:pPr>
            <a:r>
              <a:rPr lang="en-US" sz="4199">
                <a:solidFill>
                  <a:srgbClr val="004F59"/>
                </a:solidFill>
                <a:latin typeface="Roboto"/>
                <a:ea typeface="Roboto"/>
                <a:cs typeface="Roboto"/>
                <a:sym typeface="Roboto"/>
              </a:rPr>
              <a:t>powerful defense against </a:t>
            </a:r>
          </a:p>
          <a:p>
            <a:pPr algn="ctr">
              <a:lnSpc>
                <a:spcPts val="5879"/>
              </a:lnSpc>
            </a:pPr>
            <a:r>
              <a:rPr lang="en-US" sz="4199">
                <a:solidFill>
                  <a:srgbClr val="004F59"/>
                </a:solidFill>
                <a:latin typeface="Roboto"/>
                <a:ea typeface="Roboto"/>
                <a:cs typeface="Roboto"/>
                <a:sym typeface="Roboto"/>
              </a:rPr>
              <a:t>sexual predators. </a:t>
            </a:r>
          </a:p>
        </p:txBody>
      </p:sp>
      <p:sp>
        <p:nvSpPr>
          <p:cNvPr name="TextBox 14" id="14"/>
          <p:cNvSpPr txBox="true"/>
          <p:nvPr/>
        </p:nvSpPr>
        <p:spPr>
          <a:xfrm rot="0">
            <a:off x="1021691" y="904875"/>
            <a:ext cx="11472216" cy="1094741"/>
          </a:xfrm>
          <a:prstGeom prst="rect">
            <a:avLst/>
          </a:prstGeom>
        </p:spPr>
        <p:txBody>
          <a:bodyPr anchor="t" rtlCol="false" tIns="0" lIns="0" bIns="0" rIns="0">
            <a:spAutoFit/>
          </a:bodyPr>
          <a:lstStyle/>
          <a:p>
            <a:pPr algn="l">
              <a:lnSpc>
                <a:spcPts val="8959"/>
              </a:lnSpc>
              <a:spcBef>
                <a:spcPct val="0"/>
              </a:spcBef>
            </a:pPr>
            <a:r>
              <a:rPr lang="en-US" sz="6399">
                <a:solidFill>
                  <a:srgbClr val="FBFDFD"/>
                </a:solidFill>
                <a:latin typeface="League Spartan"/>
                <a:ea typeface="League Spartan"/>
                <a:cs typeface="League Spartan"/>
                <a:sym typeface="League Spartan"/>
              </a:rPr>
              <a:t>WHY LEARN ABOUT THIS</a:t>
            </a:r>
          </a:p>
        </p:txBody>
      </p:sp>
    </p:spTree>
  </p:cSld>
  <p:clrMapOvr>
    <a:masterClrMapping/>
  </p:clrMapOvr>
</p:sld>
</file>

<file path=ppt/slides/slide6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60</a:t>
            </a:r>
          </a:p>
        </p:txBody>
      </p:sp>
      <p:sp>
        <p:nvSpPr>
          <p:cNvPr name="TextBox 5" id="5"/>
          <p:cNvSpPr txBox="true"/>
          <p:nvPr/>
        </p:nvSpPr>
        <p:spPr>
          <a:xfrm rot="0">
            <a:off x="2529792" y="4677293"/>
            <a:ext cx="13969992" cy="1482725"/>
          </a:xfrm>
          <a:prstGeom prst="rect">
            <a:avLst/>
          </a:prstGeom>
        </p:spPr>
        <p:txBody>
          <a:bodyPr anchor="t" rtlCol="false" tIns="0" lIns="0" bIns="0" rIns="0">
            <a:spAutoFit/>
          </a:bodyPr>
          <a:lstStyle/>
          <a:p>
            <a:pPr algn="l">
              <a:lnSpc>
                <a:spcPts val="5950"/>
              </a:lnSpc>
            </a:pPr>
            <a:r>
              <a:rPr lang="en-US" b="true" sz="4250">
                <a:solidFill>
                  <a:srgbClr val="9D1BE3"/>
                </a:solidFill>
                <a:latin typeface="Roboto Bold"/>
                <a:ea typeface="Roboto Bold"/>
                <a:cs typeface="Roboto Bold"/>
                <a:sym typeface="Roboto Bold"/>
              </a:rPr>
              <a:t>Convenience</a:t>
            </a:r>
            <a:r>
              <a:rPr lang="en-US" b="true" sz="4250">
                <a:solidFill>
                  <a:srgbClr val="9D1BE3"/>
                </a:solidFill>
                <a:latin typeface="Roboto Bold"/>
                <a:ea typeface="Roboto Bold"/>
                <a:cs typeface="Roboto Bold"/>
                <a:sym typeface="Roboto Bold"/>
              </a:rPr>
              <a:t>:</a:t>
            </a:r>
            <a:r>
              <a:rPr lang="en-US" b="true" sz="4250">
                <a:solidFill>
                  <a:srgbClr val="004F59"/>
                </a:solidFill>
                <a:latin typeface="Roboto Bold"/>
                <a:ea typeface="Roboto Bold"/>
                <a:cs typeface="Roboto Bold"/>
                <a:sym typeface="Roboto Bold"/>
              </a:rPr>
              <a:t> Some believe it is easier than building a healthy relationship.</a:t>
            </a:r>
          </a:p>
        </p:txBody>
      </p:sp>
      <p:grpSp>
        <p:nvGrpSpPr>
          <p:cNvPr name="Group 6" id="6"/>
          <p:cNvGrpSpPr/>
          <p:nvPr/>
        </p:nvGrpSpPr>
        <p:grpSpPr>
          <a:xfrm rot="0">
            <a:off x="2141319" y="3349403"/>
            <a:ext cx="8922802" cy="904943"/>
            <a:chOff x="0" y="0"/>
            <a:chExt cx="2350038" cy="238339"/>
          </a:xfrm>
        </p:grpSpPr>
        <p:sp>
          <p:nvSpPr>
            <p:cNvPr name="Freeform 7" id="7"/>
            <p:cNvSpPr/>
            <p:nvPr/>
          </p:nvSpPr>
          <p:spPr>
            <a:xfrm flipH="false" flipV="false" rot="0">
              <a:off x="0" y="0"/>
              <a:ext cx="2350038" cy="238339"/>
            </a:xfrm>
            <a:custGeom>
              <a:avLst/>
              <a:gdLst/>
              <a:ahLst/>
              <a:cxnLst/>
              <a:rect r="r" b="b" t="t" l="l"/>
              <a:pathLst>
                <a:path h="238339" w="2350038">
                  <a:moveTo>
                    <a:pt x="0" y="0"/>
                  </a:moveTo>
                  <a:lnTo>
                    <a:pt x="2350038" y="0"/>
                  </a:lnTo>
                  <a:lnTo>
                    <a:pt x="2350038" y="238339"/>
                  </a:lnTo>
                  <a:lnTo>
                    <a:pt x="0" y="238339"/>
                  </a:lnTo>
                  <a:close/>
                </a:path>
              </a:pathLst>
            </a:custGeom>
            <a:solidFill>
              <a:srgbClr val="303030"/>
            </a:solidFill>
          </p:spPr>
        </p:sp>
        <p:sp>
          <p:nvSpPr>
            <p:cNvPr name="TextBox 8" id="8"/>
            <p:cNvSpPr txBox="true"/>
            <p:nvPr/>
          </p:nvSpPr>
          <p:spPr>
            <a:xfrm>
              <a:off x="0" y="-76200"/>
              <a:ext cx="2350038" cy="314539"/>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2529792" y="3368477"/>
            <a:ext cx="10174699" cy="771526"/>
          </a:xfrm>
          <a:prstGeom prst="rect">
            <a:avLst/>
          </a:prstGeom>
        </p:spPr>
        <p:txBody>
          <a:bodyPr anchor="t" rtlCol="false" tIns="0" lIns="0" bIns="0" rIns="0">
            <a:spAutoFit/>
          </a:bodyPr>
          <a:lstStyle/>
          <a:p>
            <a:pPr algn="l">
              <a:lnSpc>
                <a:spcPts val="6299"/>
              </a:lnSpc>
            </a:pPr>
            <a:r>
              <a:rPr lang="en-US" b="true" sz="4499">
                <a:solidFill>
                  <a:srgbClr val="7ED957"/>
                </a:solidFill>
                <a:latin typeface="Roboto Bold"/>
                <a:ea typeface="Roboto Bold"/>
                <a:cs typeface="Roboto Bold"/>
                <a:sym typeface="Roboto Bold"/>
              </a:rPr>
              <a:t>Why People Choose to Buy Sex</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1" id="11"/>
          <p:cNvSpPr txBox="true"/>
          <p:nvPr/>
        </p:nvSpPr>
        <p:spPr>
          <a:xfrm rot="0">
            <a:off x="4371571" y="9319260"/>
            <a:ext cx="9281067" cy="207645"/>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Demand Abolition. (2018). Who buys sex? Un</a:t>
            </a:r>
            <a:r>
              <a:rPr lang="en-US" sz="1200">
                <a:solidFill>
                  <a:srgbClr val="004F59"/>
                </a:solidFill>
                <a:latin typeface="Roboto"/>
                <a:ea typeface="Roboto"/>
                <a:cs typeface="Roboto"/>
                <a:sym typeface="Roboto"/>
              </a:rPr>
              <a:t>derstanding and disrupting illicit market demand.</a:t>
            </a:r>
          </a:p>
        </p:txBody>
      </p:sp>
      <p:sp>
        <p:nvSpPr>
          <p:cNvPr name="TextBox 12" id="12"/>
          <p:cNvSpPr txBox="true"/>
          <p:nvPr/>
        </p:nvSpPr>
        <p:spPr>
          <a:xfrm rot="0">
            <a:off x="1330023" y="1250072"/>
            <a:ext cx="10764246"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BUYER MOTIVES</a:t>
            </a:r>
          </a:p>
        </p:txBody>
      </p:sp>
    </p:spTree>
  </p:cSld>
  <p:clrMapOvr>
    <a:masterClrMapping/>
  </p:clrMapOvr>
</p:sld>
</file>

<file path=ppt/slides/slide6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4" id="4"/>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5" id="5"/>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6" id="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61</a:t>
            </a:r>
          </a:p>
        </p:txBody>
      </p:sp>
      <p:sp>
        <p:nvSpPr>
          <p:cNvPr name="TextBox 7" id="7"/>
          <p:cNvSpPr txBox="true"/>
          <p:nvPr/>
        </p:nvSpPr>
        <p:spPr>
          <a:xfrm rot="0">
            <a:off x="14449702" y="7843150"/>
            <a:ext cx="1745231" cy="989774"/>
          </a:xfrm>
          <a:prstGeom prst="rect">
            <a:avLst/>
          </a:prstGeom>
        </p:spPr>
        <p:txBody>
          <a:bodyPr anchor="t" rtlCol="false" tIns="0" lIns="0" bIns="0" rIns="0">
            <a:spAutoFit/>
          </a:bodyPr>
          <a:lstStyle/>
          <a:p>
            <a:pPr algn="ctr">
              <a:lnSpc>
                <a:spcPts val="4515"/>
              </a:lnSpc>
            </a:pPr>
            <a:r>
              <a:rPr lang="en-US" sz="4341" b="true">
                <a:solidFill>
                  <a:srgbClr val="A76D11"/>
                </a:solidFill>
                <a:latin typeface="Cooperative Bold"/>
                <a:ea typeface="Cooperative Bold"/>
                <a:cs typeface="Cooperative Bold"/>
                <a:sym typeface="Cooperative Bold"/>
              </a:rPr>
              <a:t>HIDDEN</a:t>
            </a:r>
          </a:p>
          <a:p>
            <a:pPr algn="ctr">
              <a:lnSpc>
                <a:spcPts val="2666"/>
              </a:lnSpc>
            </a:pPr>
            <a:r>
              <a:rPr lang="en-US" b="true" sz="3463">
                <a:solidFill>
                  <a:srgbClr val="A76D11"/>
                </a:solidFill>
                <a:latin typeface="Poppins Medium 1 Bold"/>
                <a:ea typeface="Poppins Medium 1 Bold"/>
                <a:cs typeface="Poppins Medium 1 Bold"/>
                <a:sym typeface="Poppins Medium 1 Bold"/>
              </a:rPr>
              <a:t>BUYERS</a:t>
            </a:r>
          </a:p>
        </p:txBody>
      </p:sp>
      <p:grpSp>
        <p:nvGrpSpPr>
          <p:cNvPr name="Group 8" id="8"/>
          <p:cNvGrpSpPr/>
          <p:nvPr/>
        </p:nvGrpSpPr>
        <p:grpSpPr>
          <a:xfrm rot="0">
            <a:off x="1806850" y="3166723"/>
            <a:ext cx="10198827" cy="904943"/>
            <a:chOff x="0" y="0"/>
            <a:chExt cx="2686111" cy="238339"/>
          </a:xfrm>
        </p:grpSpPr>
        <p:sp>
          <p:nvSpPr>
            <p:cNvPr name="Freeform 9" id="9"/>
            <p:cNvSpPr/>
            <p:nvPr/>
          </p:nvSpPr>
          <p:spPr>
            <a:xfrm flipH="false" flipV="false" rot="0">
              <a:off x="0" y="0"/>
              <a:ext cx="2686111" cy="238339"/>
            </a:xfrm>
            <a:custGeom>
              <a:avLst/>
              <a:gdLst/>
              <a:ahLst/>
              <a:cxnLst/>
              <a:rect r="r" b="b" t="t" l="l"/>
              <a:pathLst>
                <a:path h="238339" w="2686111">
                  <a:moveTo>
                    <a:pt x="0" y="0"/>
                  </a:moveTo>
                  <a:lnTo>
                    <a:pt x="2686111" y="0"/>
                  </a:lnTo>
                  <a:lnTo>
                    <a:pt x="2686111" y="238339"/>
                  </a:lnTo>
                  <a:lnTo>
                    <a:pt x="0" y="238339"/>
                  </a:lnTo>
                  <a:close/>
                </a:path>
              </a:pathLst>
            </a:custGeom>
            <a:solidFill>
              <a:srgbClr val="303030"/>
            </a:solidFill>
          </p:spPr>
        </p:sp>
        <p:sp>
          <p:nvSpPr>
            <p:cNvPr name="TextBox 10" id="10"/>
            <p:cNvSpPr txBox="true"/>
            <p:nvPr/>
          </p:nvSpPr>
          <p:spPr>
            <a:xfrm>
              <a:off x="0" y="-76200"/>
              <a:ext cx="2686111" cy="314539"/>
            </a:xfrm>
            <a:prstGeom prst="rect">
              <a:avLst/>
            </a:prstGeom>
          </p:spPr>
          <p:txBody>
            <a:bodyPr anchor="ctr" rtlCol="false" tIns="50800" lIns="50800" bIns="50800" rIns="50800"/>
            <a:lstStyle/>
            <a:p>
              <a:pPr algn="ctr">
                <a:lnSpc>
                  <a:spcPts val="3074"/>
                </a:lnSpc>
              </a:pPr>
            </a:p>
          </p:txBody>
        </p:sp>
      </p:grpSp>
      <p:sp>
        <p:nvSpPr>
          <p:cNvPr name="TextBox 11" id="11"/>
          <p:cNvSpPr txBox="true"/>
          <p:nvPr/>
        </p:nvSpPr>
        <p:spPr>
          <a:xfrm rot="0">
            <a:off x="2172545" y="3185797"/>
            <a:ext cx="10931654" cy="771526"/>
          </a:xfrm>
          <a:prstGeom prst="rect">
            <a:avLst/>
          </a:prstGeom>
        </p:spPr>
        <p:txBody>
          <a:bodyPr anchor="t" rtlCol="false" tIns="0" lIns="0" bIns="0" rIns="0">
            <a:spAutoFit/>
          </a:bodyPr>
          <a:lstStyle/>
          <a:p>
            <a:pPr algn="l">
              <a:lnSpc>
                <a:spcPts val="6299"/>
              </a:lnSpc>
            </a:pPr>
            <a:r>
              <a:rPr lang="en-US" b="true" sz="4499">
                <a:solidFill>
                  <a:srgbClr val="F2C75C"/>
                </a:solidFill>
                <a:latin typeface="Roboto Bold"/>
                <a:ea typeface="Roboto Bold"/>
                <a:cs typeface="Roboto Bold"/>
                <a:sym typeface="Roboto Bold"/>
              </a:rPr>
              <a:t>Feelings That Can Influence Behavior</a:t>
            </a:r>
          </a:p>
        </p:txBody>
      </p:sp>
      <p:sp>
        <p:nvSpPr>
          <p:cNvPr name="TextBox 12" id="12"/>
          <p:cNvSpPr txBox="true"/>
          <p:nvPr/>
        </p:nvSpPr>
        <p:spPr>
          <a:xfrm rot="0">
            <a:off x="4583908" y="9282201"/>
            <a:ext cx="4806570" cy="207645"/>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She Has a Name (n.d.) Why People Solicit Sex. </a:t>
            </a:r>
          </a:p>
        </p:txBody>
      </p:sp>
      <p:sp>
        <p:nvSpPr>
          <p:cNvPr name="TextBox 13" id="13"/>
          <p:cNvSpPr txBox="true"/>
          <p:nvPr/>
        </p:nvSpPr>
        <p:spPr>
          <a:xfrm rot="0">
            <a:off x="1330023" y="1250072"/>
            <a:ext cx="10764246"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BUYERS’ EMOTIONS</a:t>
            </a:r>
          </a:p>
        </p:txBody>
      </p:sp>
      <p:sp>
        <p:nvSpPr>
          <p:cNvPr name="TextBox 14" id="1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5" id="15"/>
          <p:cNvSpPr txBox="true"/>
          <p:nvPr/>
        </p:nvSpPr>
        <p:spPr>
          <a:xfrm rot="0">
            <a:off x="1806850" y="4195490"/>
            <a:ext cx="12385677" cy="1482725"/>
          </a:xfrm>
          <a:prstGeom prst="rect">
            <a:avLst/>
          </a:prstGeom>
        </p:spPr>
        <p:txBody>
          <a:bodyPr anchor="t" rtlCol="false" tIns="0" lIns="0" bIns="0" rIns="0">
            <a:spAutoFit/>
          </a:bodyPr>
          <a:lstStyle/>
          <a:p>
            <a:pPr algn="l" marL="917576" indent="-458788" lvl="1">
              <a:lnSpc>
                <a:spcPts val="5950"/>
              </a:lnSpc>
              <a:buFont typeface="Arial"/>
              <a:buChar char="•"/>
            </a:pPr>
            <a:r>
              <a:rPr lang="en-US" b="true" sz="4250">
                <a:solidFill>
                  <a:srgbClr val="004F59"/>
                </a:solidFill>
                <a:latin typeface="Roboto Bold"/>
                <a:ea typeface="Roboto Bold"/>
                <a:cs typeface="Roboto Bold"/>
                <a:sym typeface="Roboto Bold"/>
              </a:rPr>
              <a:t>Loneliness or Isolation</a:t>
            </a:r>
          </a:p>
          <a:p>
            <a:pPr algn="l">
              <a:lnSpc>
                <a:spcPts val="5950"/>
              </a:lnSpc>
            </a:pPr>
          </a:p>
        </p:txBody>
      </p:sp>
      <p:grpSp>
        <p:nvGrpSpPr>
          <p:cNvPr name="Group 16" id="16"/>
          <p:cNvGrpSpPr/>
          <p:nvPr/>
        </p:nvGrpSpPr>
        <p:grpSpPr>
          <a:xfrm rot="0">
            <a:off x="12790544" y="867972"/>
            <a:ext cx="4689204" cy="2791243"/>
            <a:chOff x="0" y="0"/>
            <a:chExt cx="1235017" cy="735142"/>
          </a:xfrm>
        </p:grpSpPr>
        <p:sp>
          <p:nvSpPr>
            <p:cNvPr name="Freeform 17" id="17"/>
            <p:cNvSpPr/>
            <p:nvPr/>
          </p:nvSpPr>
          <p:spPr>
            <a:xfrm flipH="false" flipV="false" rot="0">
              <a:off x="0" y="0"/>
              <a:ext cx="1235017" cy="735142"/>
            </a:xfrm>
            <a:custGeom>
              <a:avLst/>
              <a:gdLst/>
              <a:ahLst/>
              <a:cxnLst/>
              <a:rect r="r" b="b" t="t" l="l"/>
              <a:pathLst>
                <a:path h="735142" w="1235017">
                  <a:moveTo>
                    <a:pt x="0" y="0"/>
                  </a:moveTo>
                  <a:lnTo>
                    <a:pt x="1235017" y="0"/>
                  </a:lnTo>
                  <a:lnTo>
                    <a:pt x="1235017" y="735142"/>
                  </a:lnTo>
                  <a:lnTo>
                    <a:pt x="0" y="735142"/>
                  </a:lnTo>
                  <a:close/>
                </a:path>
              </a:pathLst>
            </a:custGeom>
            <a:solidFill>
              <a:srgbClr val="FFFFFF"/>
            </a:solidFill>
          </p:spPr>
        </p:sp>
        <p:sp>
          <p:nvSpPr>
            <p:cNvPr name="TextBox 18" id="18"/>
            <p:cNvSpPr txBox="true"/>
            <p:nvPr/>
          </p:nvSpPr>
          <p:spPr>
            <a:xfrm>
              <a:off x="0" y="-47625"/>
              <a:ext cx="1235017" cy="782767"/>
            </a:xfrm>
            <a:prstGeom prst="rect">
              <a:avLst/>
            </a:prstGeom>
          </p:spPr>
          <p:txBody>
            <a:bodyPr anchor="ctr" rtlCol="false" tIns="50800" lIns="50800" bIns="50800" rIns="50800"/>
            <a:lstStyle/>
            <a:p>
              <a:pPr algn="ctr">
                <a:lnSpc>
                  <a:spcPts val="2100"/>
                </a:lnSpc>
              </a:pPr>
            </a:p>
          </p:txBody>
        </p:sp>
      </p:grpSp>
      <p:sp>
        <p:nvSpPr>
          <p:cNvPr name="Freeform 19" id="19"/>
          <p:cNvSpPr/>
          <p:nvPr/>
        </p:nvSpPr>
        <p:spPr>
          <a:xfrm flipH="false" flipV="false" rot="0">
            <a:off x="12905421" y="1020546"/>
            <a:ext cx="4439456" cy="2486095"/>
          </a:xfrm>
          <a:custGeom>
            <a:avLst/>
            <a:gdLst/>
            <a:ahLst/>
            <a:cxnLst/>
            <a:rect r="r" b="b" t="t" l="l"/>
            <a:pathLst>
              <a:path h="2486095" w="4439456">
                <a:moveTo>
                  <a:pt x="0" y="0"/>
                </a:moveTo>
                <a:lnTo>
                  <a:pt x="4439455" y="0"/>
                </a:lnTo>
                <a:lnTo>
                  <a:pt x="4439455" y="2486095"/>
                </a:lnTo>
                <a:lnTo>
                  <a:pt x="0" y="2486095"/>
                </a:lnTo>
                <a:lnTo>
                  <a:pt x="0" y="0"/>
                </a:lnTo>
                <a:close/>
              </a:path>
            </a:pathLst>
          </a:custGeom>
          <a:blipFill>
            <a:blip r:embed="rId5"/>
            <a:stretch>
              <a:fillRect l="0" t="0" r="0" b="0"/>
            </a:stretch>
          </a:blipFill>
        </p:spPr>
      </p:sp>
    </p:spTree>
  </p:cSld>
  <p:clrMapOvr>
    <a:masterClrMapping/>
  </p:clrMapOvr>
</p:sld>
</file>

<file path=ppt/slides/slide6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4" id="4"/>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5" id="5"/>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6" id="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62</a:t>
            </a:r>
          </a:p>
        </p:txBody>
      </p:sp>
      <p:sp>
        <p:nvSpPr>
          <p:cNvPr name="TextBox 7" id="7"/>
          <p:cNvSpPr txBox="true"/>
          <p:nvPr/>
        </p:nvSpPr>
        <p:spPr>
          <a:xfrm rot="0">
            <a:off x="14449702" y="7843150"/>
            <a:ext cx="1745231" cy="989774"/>
          </a:xfrm>
          <a:prstGeom prst="rect">
            <a:avLst/>
          </a:prstGeom>
        </p:spPr>
        <p:txBody>
          <a:bodyPr anchor="t" rtlCol="false" tIns="0" lIns="0" bIns="0" rIns="0">
            <a:spAutoFit/>
          </a:bodyPr>
          <a:lstStyle/>
          <a:p>
            <a:pPr algn="ctr">
              <a:lnSpc>
                <a:spcPts val="4515"/>
              </a:lnSpc>
            </a:pPr>
            <a:r>
              <a:rPr lang="en-US" sz="4341" b="true">
                <a:solidFill>
                  <a:srgbClr val="A76D11"/>
                </a:solidFill>
                <a:latin typeface="Cooperative Bold"/>
                <a:ea typeface="Cooperative Bold"/>
                <a:cs typeface="Cooperative Bold"/>
                <a:sym typeface="Cooperative Bold"/>
              </a:rPr>
              <a:t>HIDDEN</a:t>
            </a:r>
          </a:p>
          <a:p>
            <a:pPr algn="ctr">
              <a:lnSpc>
                <a:spcPts val="2666"/>
              </a:lnSpc>
            </a:pPr>
            <a:r>
              <a:rPr lang="en-US" b="true" sz="3463">
                <a:solidFill>
                  <a:srgbClr val="A76D11"/>
                </a:solidFill>
                <a:latin typeface="Poppins Medium 1 Bold"/>
                <a:ea typeface="Poppins Medium 1 Bold"/>
                <a:cs typeface="Poppins Medium 1 Bold"/>
                <a:sym typeface="Poppins Medium 1 Bold"/>
              </a:rPr>
              <a:t>BUYERS</a:t>
            </a:r>
          </a:p>
        </p:txBody>
      </p:sp>
      <p:sp>
        <p:nvSpPr>
          <p:cNvPr name="TextBox 8" id="8"/>
          <p:cNvSpPr txBox="true"/>
          <p:nvPr/>
        </p:nvSpPr>
        <p:spPr>
          <a:xfrm rot="0">
            <a:off x="4583908" y="9282201"/>
            <a:ext cx="4806570" cy="207645"/>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She Has a Name (n.d.) Why People Solicit Sex. </a:t>
            </a:r>
          </a:p>
        </p:txBody>
      </p:sp>
      <p:sp>
        <p:nvSpPr>
          <p:cNvPr name="TextBox 9" id="9"/>
          <p:cNvSpPr txBox="true"/>
          <p:nvPr/>
        </p:nvSpPr>
        <p:spPr>
          <a:xfrm rot="0">
            <a:off x="1330023" y="1250072"/>
            <a:ext cx="10764246"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BUYERS’ EMOTIONS</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1" id="11"/>
          <p:cNvSpPr txBox="true"/>
          <p:nvPr/>
        </p:nvSpPr>
        <p:spPr>
          <a:xfrm rot="0">
            <a:off x="1806850" y="4195490"/>
            <a:ext cx="12385677" cy="2235200"/>
          </a:xfrm>
          <a:prstGeom prst="rect">
            <a:avLst/>
          </a:prstGeom>
        </p:spPr>
        <p:txBody>
          <a:bodyPr anchor="t" rtlCol="false" tIns="0" lIns="0" bIns="0" rIns="0">
            <a:spAutoFit/>
          </a:bodyPr>
          <a:lstStyle/>
          <a:p>
            <a:pPr algn="l" marL="917576" indent="-458788" lvl="1">
              <a:lnSpc>
                <a:spcPts val="5950"/>
              </a:lnSpc>
              <a:buFont typeface="Arial"/>
              <a:buChar char="•"/>
            </a:pPr>
            <a:r>
              <a:rPr lang="en-US" b="true" sz="4250">
                <a:solidFill>
                  <a:srgbClr val="FFFFFF"/>
                </a:solidFill>
                <a:latin typeface="Roboto Bold"/>
                <a:ea typeface="Roboto Bold"/>
                <a:cs typeface="Roboto Bold"/>
                <a:sym typeface="Roboto Bold"/>
              </a:rPr>
              <a:t>Loneliness or Isolation</a:t>
            </a:r>
          </a:p>
          <a:p>
            <a:pPr algn="l" marL="917576" indent="-458788" lvl="1">
              <a:lnSpc>
                <a:spcPts val="5950"/>
              </a:lnSpc>
              <a:buFont typeface="Arial"/>
              <a:buChar char="•"/>
            </a:pPr>
            <a:r>
              <a:rPr lang="en-US" b="true" sz="4250">
                <a:solidFill>
                  <a:srgbClr val="004F59"/>
                </a:solidFill>
                <a:latin typeface="Roboto Bold"/>
                <a:ea typeface="Roboto Bold"/>
                <a:cs typeface="Roboto Bold"/>
                <a:sym typeface="Roboto Bold"/>
              </a:rPr>
              <a:t>Sadness or Depression</a:t>
            </a:r>
          </a:p>
          <a:p>
            <a:pPr algn="l">
              <a:lnSpc>
                <a:spcPts val="5950"/>
              </a:lnSpc>
            </a:pPr>
          </a:p>
        </p:txBody>
      </p:sp>
      <p:grpSp>
        <p:nvGrpSpPr>
          <p:cNvPr name="Group 12" id="12"/>
          <p:cNvGrpSpPr/>
          <p:nvPr/>
        </p:nvGrpSpPr>
        <p:grpSpPr>
          <a:xfrm rot="0">
            <a:off x="12790544" y="867972"/>
            <a:ext cx="4689204" cy="2791243"/>
            <a:chOff x="0" y="0"/>
            <a:chExt cx="1235017" cy="735142"/>
          </a:xfrm>
        </p:grpSpPr>
        <p:sp>
          <p:nvSpPr>
            <p:cNvPr name="Freeform 13" id="13"/>
            <p:cNvSpPr/>
            <p:nvPr/>
          </p:nvSpPr>
          <p:spPr>
            <a:xfrm flipH="false" flipV="false" rot="0">
              <a:off x="0" y="0"/>
              <a:ext cx="1235017" cy="735142"/>
            </a:xfrm>
            <a:custGeom>
              <a:avLst/>
              <a:gdLst/>
              <a:ahLst/>
              <a:cxnLst/>
              <a:rect r="r" b="b" t="t" l="l"/>
              <a:pathLst>
                <a:path h="735142" w="1235017">
                  <a:moveTo>
                    <a:pt x="0" y="0"/>
                  </a:moveTo>
                  <a:lnTo>
                    <a:pt x="1235017" y="0"/>
                  </a:lnTo>
                  <a:lnTo>
                    <a:pt x="1235017" y="735142"/>
                  </a:lnTo>
                  <a:lnTo>
                    <a:pt x="0" y="735142"/>
                  </a:lnTo>
                  <a:close/>
                </a:path>
              </a:pathLst>
            </a:custGeom>
            <a:solidFill>
              <a:srgbClr val="FFFFFF"/>
            </a:solidFill>
          </p:spPr>
        </p:sp>
        <p:sp>
          <p:nvSpPr>
            <p:cNvPr name="TextBox 14" id="14"/>
            <p:cNvSpPr txBox="true"/>
            <p:nvPr/>
          </p:nvSpPr>
          <p:spPr>
            <a:xfrm>
              <a:off x="0" y="-47625"/>
              <a:ext cx="1235017" cy="782767"/>
            </a:xfrm>
            <a:prstGeom prst="rect">
              <a:avLst/>
            </a:prstGeom>
          </p:spPr>
          <p:txBody>
            <a:bodyPr anchor="ctr" rtlCol="false" tIns="50800" lIns="50800" bIns="50800" rIns="50800"/>
            <a:lstStyle/>
            <a:p>
              <a:pPr algn="ctr">
                <a:lnSpc>
                  <a:spcPts val="2100"/>
                </a:lnSpc>
              </a:pPr>
            </a:p>
          </p:txBody>
        </p:sp>
      </p:grpSp>
      <p:sp>
        <p:nvSpPr>
          <p:cNvPr name="Freeform 15" id="15"/>
          <p:cNvSpPr/>
          <p:nvPr/>
        </p:nvSpPr>
        <p:spPr>
          <a:xfrm flipH="false" flipV="false" rot="0">
            <a:off x="12905421" y="1020546"/>
            <a:ext cx="4439456" cy="2486095"/>
          </a:xfrm>
          <a:custGeom>
            <a:avLst/>
            <a:gdLst/>
            <a:ahLst/>
            <a:cxnLst/>
            <a:rect r="r" b="b" t="t" l="l"/>
            <a:pathLst>
              <a:path h="2486095" w="4439456">
                <a:moveTo>
                  <a:pt x="0" y="0"/>
                </a:moveTo>
                <a:lnTo>
                  <a:pt x="4439455" y="0"/>
                </a:lnTo>
                <a:lnTo>
                  <a:pt x="4439455" y="2486095"/>
                </a:lnTo>
                <a:lnTo>
                  <a:pt x="0" y="2486095"/>
                </a:lnTo>
                <a:lnTo>
                  <a:pt x="0" y="0"/>
                </a:lnTo>
                <a:close/>
              </a:path>
            </a:pathLst>
          </a:custGeom>
          <a:blipFill>
            <a:blip r:embed="rId5"/>
            <a:stretch>
              <a:fillRect l="0" t="0" r="0" b="0"/>
            </a:stretch>
          </a:blipFill>
        </p:spPr>
      </p:sp>
      <p:grpSp>
        <p:nvGrpSpPr>
          <p:cNvPr name="Group 16" id="16"/>
          <p:cNvGrpSpPr/>
          <p:nvPr/>
        </p:nvGrpSpPr>
        <p:grpSpPr>
          <a:xfrm rot="0">
            <a:off x="1806850" y="3166723"/>
            <a:ext cx="10198827" cy="904943"/>
            <a:chOff x="0" y="0"/>
            <a:chExt cx="2686111" cy="238339"/>
          </a:xfrm>
        </p:grpSpPr>
        <p:sp>
          <p:nvSpPr>
            <p:cNvPr name="Freeform 17" id="17"/>
            <p:cNvSpPr/>
            <p:nvPr/>
          </p:nvSpPr>
          <p:spPr>
            <a:xfrm flipH="false" flipV="false" rot="0">
              <a:off x="0" y="0"/>
              <a:ext cx="2686111" cy="238339"/>
            </a:xfrm>
            <a:custGeom>
              <a:avLst/>
              <a:gdLst/>
              <a:ahLst/>
              <a:cxnLst/>
              <a:rect r="r" b="b" t="t" l="l"/>
              <a:pathLst>
                <a:path h="238339" w="2686111">
                  <a:moveTo>
                    <a:pt x="0" y="0"/>
                  </a:moveTo>
                  <a:lnTo>
                    <a:pt x="2686111" y="0"/>
                  </a:lnTo>
                  <a:lnTo>
                    <a:pt x="2686111" y="238339"/>
                  </a:lnTo>
                  <a:lnTo>
                    <a:pt x="0" y="238339"/>
                  </a:lnTo>
                  <a:close/>
                </a:path>
              </a:pathLst>
            </a:custGeom>
            <a:solidFill>
              <a:srgbClr val="303030"/>
            </a:solidFill>
          </p:spPr>
        </p:sp>
        <p:sp>
          <p:nvSpPr>
            <p:cNvPr name="TextBox 18" id="18"/>
            <p:cNvSpPr txBox="true"/>
            <p:nvPr/>
          </p:nvSpPr>
          <p:spPr>
            <a:xfrm>
              <a:off x="0" y="-76200"/>
              <a:ext cx="2686111" cy="314539"/>
            </a:xfrm>
            <a:prstGeom prst="rect">
              <a:avLst/>
            </a:prstGeom>
          </p:spPr>
          <p:txBody>
            <a:bodyPr anchor="ctr" rtlCol="false" tIns="50800" lIns="50800" bIns="50800" rIns="50800"/>
            <a:lstStyle/>
            <a:p>
              <a:pPr algn="ctr">
                <a:lnSpc>
                  <a:spcPts val="3074"/>
                </a:lnSpc>
              </a:pPr>
            </a:p>
          </p:txBody>
        </p:sp>
      </p:grpSp>
      <p:sp>
        <p:nvSpPr>
          <p:cNvPr name="TextBox 19" id="19"/>
          <p:cNvSpPr txBox="true"/>
          <p:nvPr/>
        </p:nvSpPr>
        <p:spPr>
          <a:xfrm rot="0">
            <a:off x="2172545" y="3185797"/>
            <a:ext cx="10931654" cy="771526"/>
          </a:xfrm>
          <a:prstGeom prst="rect">
            <a:avLst/>
          </a:prstGeom>
        </p:spPr>
        <p:txBody>
          <a:bodyPr anchor="t" rtlCol="false" tIns="0" lIns="0" bIns="0" rIns="0">
            <a:spAutoFit/>
          </a:bodyPr>
          <a:lstStyle/>
          <a:p>
            <a:pPr algn="l">
              <a:lnSpc>
                <a:spcPts val="6299"/>
              </a:lnSpc>
            </a:pPr>
            <a:r>
              <a:rPr lang="en-US" b="true" sz="4499">
                <a:solidFill>
                  <a:srgbClr val="F2C75C"/>
                </a:solidFill>
                <a:latin typeface="Roboto Bold"/>
                <a:ea typeface="Roboto Bold"/>
                <a:cs typeface="Roboto Bold"/>
                <a:sym typeface="Roboto Bold"/>
              </a:rPr>
              <a:t>Feelings That Can Influence Behavior</a:t>
            </a:r>
          </a:p>
        </p:txBody>
      </p:sp>
    </p:spTree>
  </p:cSld>
  <p:clrMapOvr>
    <a:masterClrMapping/>
  </p:clrMapOvr>
</p:sld>
</file>

<file path=ppt/slides/slide6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4" id="4"/>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5" id="5"/>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6" id="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63</a:t>
            </a:r>
          </a:p>
        </p:txBody>
      </p:sp>
      <p:sp>
        <p:nvSpPr>
          <p:cNvPr name="TextBox 7" id="7"/>
          <p:cNvSpPr txBox="true"/>
          <p:nvPr/>
        </p:nvSpPr>
        <p:spPr>
          <a:xfrm rot="0">
            <a:off x="14449702" y="7843150"/>
            <a:ext cx="1745231" cy="989774"/>
          </a:xfrm>
          <a:prstGeom prst="rect">
            <a:avLst/>
          </a:prstGeom>
        </p:spPr>
        <p:txBody>
          <a:bodyPr anchor="t" rtlCol="false" tIns="0" lIns="0" bIns="0" rIns="0">
            <a:spAutoFit/>
          </a:bodyPr>
          <a:lstStyle/>
          <a:p>
            <a:pPr algn="ctr">
              <a:lnSpc>
                <a:spcPts val="4515"/>
              </a:lnSpc>
            </a:pPr>
            <a:r>
              <a:rPr lang="en-US" sz="4341" b="true">
                <a:solidFill>
                  <a:srgbClr val="A76D11"/>
                </a:solidFill>
                <a:latin typeface="Cooperative Bold"/>
                <a:ea typeface="Cooperative Bold"/>
                <a:cs typeface="Cooperative Bold"/>
                <a:sym typeface="Cooperative Bold"/>
              </a:rPr>
              <a:t>HIDDEN</a:t>
            </a:r>
          </a:p>
          <a:p>
            <a:pPr algn="ctr">
              <a:lnSpc>
                <a:spcPts val="2666"/>
              </a:lnSpc>
            </a:pPr>
            <a:r>
              <a:rPr lang="en-US" b="true" sz="3463">
                <a:solidFill>
                  <a:srgbClr val="A76D11"/>
                </a:solidFill>
                <a:latin typeface="Poppins Medium 1 Bold"/>
                <a:ea typeface="Poppins Medium 1 Bold"/>
                <a:cs typeface="Poppins Medium 1 Bold"/>
                <a:sym typeface="Poppins Medium 1 Bold"/>
              </a:rPr>
              <a:t>BUYERS</a:t>
            </a:r>
          </a:p>
        </p:txBody>
      </p:sp>
      <p:sp>
        <p:nvSpPr>
          <p:cNvPr name="TextBox 8" id="8"/>
          <p:cNvSpPr txBox="true"/>
          <p:nvPr/>
        </p:nvSpPr>
        <p:spPr>
          <a:xfrm rot="0">
            <a:off x="4583908" y="9282201"/>
            <a:ext cx="4806570" cy="207645"/>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She Has a Name (n.d.) Why People Solicit Sex. </a:t>
            </a:r>
          </a:p>
        </p:txBody>
      </p:sp>
      <p:sp>
        <p:nvSpPr>
          <p:cNvPr name="TextBox 9" id="9"/>
          <p:cNvSpPr txBox="true"/>
          <p:nvPr/>
        </p:nvSpPr>
        <p:spPr>
          <a:xfrm rot="0">
            <a:off x="1330023" y="1250072"/>
            <a:ext cx="10764246"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BUYERS’ EMOTIONS</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1" id="11"/>
          <p:cNvSpPr txBox="true"/>
          <p:nvPr/>
        </p:nvSpPr>
        <p:spPr>
          <a:xfrm rot="0">
            <a:off x="1806850" y="4195490"/>
            <a:ext cx="12385677" cy="2987675"/>
          </a:xfrm>
          <a:prstGeom prst="rect">
            <a:avLst/>
          </a:prstGeom>
        </p:spPr>
        <p:txBody>
          <a:bodyPr anchor="t" rtlCol="false" tIns="0" lIns="0" bIns="0" rIns="0">
            <a:spAutoFit/>
          </a:bodyPr>
          <a:lstStyle/>
          <a:p>
            <a:pPr algn="l" marL="917576" indent="-458788" lvl="1">
              <a:lnSpc>
                <a:spcPts val="5950"/>
              </a:lnSpc>
              <a:buFont typeface="Arial"/>
              <a:buChar char="•"/>
            </a:pPr>
            <a:r>
              <a:rPr lang="en-US" b="true" sz="4250">
                <a:solidFill>
                  <a:srgbClr val="FFFFFF"/>
                </a:solidFill>
                <a:latin typeface="Roboto Bold"/>
                <a:ea typeface="Roboto Bold"/>
                <a:cs typeface="Roboto Bold"/>
                <a:sym typeface="Roboto Bold"/>
              </a:rPr>
              <a:t>Loneliness or Isolation</a:t>
            </a:r>
          </a:p>
          <a:p>
            <a:pPr algn="l" marL="917576" indent="-458788" lvl="1">
              <a:lnSpc>
                <a:spcPts val="5950"/>
              </a:lnSpc>
              <a:buFont typeface="Arial"/>
              <a:buChar char="•"/>
            </a:pPr>
            <a:r>
              <a:rPr lang="en-US" b="true" sz="4250">
                <a:solidFill>
                  <a:srgbClr val="FFFFFF"/>
                </a:solidFill>
                <a:latin typeface="Roboto Bold"/>
                <a:ea typeface="Roboto Bold"/>
                <a:cs typeface="Roboto Bold"/>
                <a:sym typeface="Roboto Bold"/>
              </a:rPr>
              <a:t>Sadness or Depression</a:t>
            </a:r>
          </a:p>
          <a:p>
            <a:pPr algn="l" marL="917576" indent="-458788" lvl="1">
              <a:lnSpc>
                <a:spcPts val="5950"/>
              </a:lnSpc>
              <a:buFont typeface="Arial"/>
              <a:buChar char="•"/>
            </a:pPr>
            <a:r>
              <a:rPr lang="en-US" b="true" sz="4250">
                <a:solidFill>
                  <a:srgbClr val="004F59"/>
                </a:solidFill>
                <a:latin typeface="Roboto Bold"/>
                <a:ea typeface="Roboto Bold"/>
                <a:cs typeface="Roboto Bold"/>
                <a:sym typeface="Roboto Bold"/>
              </a:rPr>
              <a:t>Low Self-esteem or Feeling Unattractive</a:t>
            </a:r>
          </a:p>
          <a:p>
            <a:pPr algn="l">
              <a:lnSpc>
                <a:spcPts val="5950"/>
              </a:lnSpc>
            </a:pPr>
          </a:p>
        </p:txBody>
      </p:sp>
      <p:grpSp>
        <p:nvGrpSpPr>
          <p:cNvPr name="Group 12" id="12"/>
          <p:cNvGrpSpPr/>
          <p:nvPr/>
        </p:nvGrpSpPr>
        <p:grpSpPr>
          <a:xfrm rot="0">
            <a:off x="12790544" y="867972"/>
            <a:ext cx="4689204" cy="2791243"/>
            <a:chOff x="0" y="0"/>
            <a:chExt cx="1235017" cy="735142"/>
          </a:xfrm>
        </p:grpSpPr>
        <p:sp>
          <p:nvSpPr>
            <p:cNvPr name="Freeform 13" id="13"/>
            <p:cNvSpPr/>
            <p:nvPr/>
          </p:nvSpPr>
          <p:spPr>
            <a:xfrm flipH="false" flipV="false" rot="0">
              <a:off x="0" y="0"/>
              <a:ext cx="1235017" cy="735142"/>
            </a:xfrm>
            <a:custGeom>
              <a:avLst/>
              <a:gdLst/>
              <a:ahLst/>
              <a:cxnLst/>
              <a:rect r="r" b="b" t="t" l="l"/>
              <a:pathLst>
                <a:path h="735142" w="1235017">
                  <a:moveTo>
                    <a:pt x="0" y="0"/>
                  </a:moveTo>
                  <a:lnTo>
                    <a:pt x="1235017" y="0"/>
                  </a:lnTo>
                  <a:lnTo>
                    <a:pt x="1235017" y="735142"/>
                  </a:lnTo>
                  <a:lnTo>
                    <a:pt x="0" y="735142"/>
                  </a:lnTo>
                  <a:close/>
                </a:path>
              </a:pathLst>
            </a:custGeom>
            <a:solidFill>
              <a:srgbClr val="FFFFFF"/>
            </a:solidFill>
          </p:spPr>
        </p:sp>
        <p:sp>
          <p:nvSpPr>
            <p:cNvPr name="TextBox 14" id="14"/>
            <p:cNvSpPr txBox="true"/>
            <p:nvPr/>
          </p:nvSpPr>
          <p:spPr>
            <a:xfrm>
              <a:off x="0" y="-47625"/>
              <a:ext cx="1235017" cy="782767"/>
            </a:xfrm>
            <a:prstGeom prst="rect">
              <a:avLst/>
            </a:prstGeom>
          </p:spPr>
          <p:txBody>
            <a:bodyPr anchor="ctr" rtlCol="false" tIns="50800" lIns="50800" bIns="50800" rIns="50800"/>
            <a:lstStyle/>
            <a:p>
              <a:pPr algn="ctr">
                <a:lnSpc>
                  <a:spcPts val="2100"/>
                </a:lnSpc>
              </a:pPr>
            </a:p>
          </p:txBody>
        </p:sp>
      </p:grpSp>
      <p:sp>
        <p:nvSpPr>
          <p:cNvPr name="Freeform 15" id="15"/>
          <p:cNvSpPr/>
          <p:nvPr/>
        </p:nvSpPr>
        <p:spPr>
          <a:xfrm flipH="false" flipV="false" rot="0">
            <a:off x="12905421" y="1020546"/>
            <a:ext cx="4439456" cy="2486095"/>
          </a:xfrm>
          <a:custGeom>
            <a:avLst/>
            <a:gdLst/>
            <a:ahLst/>
            <a:cxnLst/>
            <a:rect r="r" b="b" t="t" l="l"/>
            <a:pathLst>
              <a:path h="2486095" w="4439456">
                <a:moveTo>
                  <a:pt x="0" y="0"/>
                </a:moveTo>
                <a:lnTo>
                  <a:pt x="4439455" y="0"/>
                </a:lnTo>
                <a:lnTo>
                  <a:pt x="4439455" y="2486095"/>
                </a:lnTo>
                <a:lnTo>
                  <a:pt x="0" y="2486095"/>
                </a:lnTo>
                <a:lnTo>
                  <a:pt x="0" y="0"/>
                </a:lnTo>
                <a:close/>
              </a:path>
            </a:pathLst>
          </a:custGeom>
          <a:blipFill>
            <a:blip r:embed="rId5"/>
            <a:stretch>
              <a:fillRect l="0" t="0" r="0" b="0"/>
            </a:stretch>
          </a:blipFill>
        </p:spPr>
      </p:sp>
      <p:grpSp>
        <p:nvGrpSpPr>
          <p:cNvPr name="Group 16" id="16"/>
          <p:cNvGrpSpPr/>
          <p:nvPr/>
        </p:nvGrpSpPr>
        <p:grpSpPr>
          <a:xfrm rot="0">
            <a:off x="1806850" y="3166723"/>
            <a:ext cx="10198827" cy="904943"/>
            <a:chOff x="0" y="0"/>
            <a:chExt cx="2686111" cy="238339"/>
          </a:xfrm>
        </p:grpSpPr>
        <p:sp>
          <p:nvSpPr>
            <p:cNvPr name="Freeform 17" id="17"/>
            <p:cNvSpPr/>
            <p:nvPr/>
          </p:nvSpPr>
          <p:spPr>
            <a:xfrm flipH="false" flipV="false" rot="0">
              <a:off x="0" y="0"/>
              <a:ext cx="2686111" cy="238339"/>
            </a:xfrm>
            <a:custGeom>
              <a:avLst/>
              <a:gdLst/>
              <a:ahLst/>
              <a:cxnLst/>
              <a:rect r="r" b="b" t="t" l="l"/>
              <a:pathLst>
                <a:path h="238339" w="2686111">
                  <a:moveTo>
                    <a:pt x="0" y="0"/>
                  </a:moveTo>
                  <a:lnTo>
                    <a:pt x="2686111" y="0"/>
                  </a:lnTo>
                  <a:lnTo>
                    <a:pt x="2686111" y="238339"/>
                  </a:lnTo>
                  <a:lnTo>
                    <a:pt x="0" y="238339"/>
                  </a:lnTo>
                  <a:close/>
                </a:path>
              </a:pathLst>
            </a:custGeom>
            <a:solidFill>
              <a:srgbClr val="303030"/>
            </a:solidFill>
          </p:spPr>
        </p:sp>
        <p:sp>
          <p:nvSpPr>
            <p:cNvPr name="TextBox 18" id="18"/>
            <p:cNvSpPr txBox="true"/>
            <p:nvPr/>
          </p:nvSpPr>
          <p:spPr>
            <a:xfrm>
              <a:off x="0" y="-76200"/>
              <a:ext cx="2686111" cy="314539"/>
            </a:xfrm>
            <a:prstGeom prst="rect">
              <a:avLst/>
            </a:prstGeom>
          </p:spPr>
          <p:txBody>
            <a:bodyPr anchor="ctr" rtlCol="false" tIns="50800" lIns="50800" bIns="50800" rIns="50800"/>
            <a:lstStyle/>
            <a:p>
              <a:pPr algn="ctr">
                <a:lnSpc>
                  <a:spcPts val="3074"/>
                </a:lnSpc>
              </a:pPr>
            </a:p>
          </p:txBody>
        </p:sp>
      </p:grpSp>
      <p:sp>
        <p:nvSpPr>
          <p:cNvPr name="TextBox 19" id="19"/>
          <p:cNvSpPr txBox="true"/>
          <p:nvPr/>
        </p:nvSpPr>
        <p:spPr>
          <a:xfrm rot="0">
            <a:off x="2172545" y="3185797"/>
            <a:ext cx="10931654" cy="771526"/>
          </a:xfrm>
          <a:prstGeom prst="rect">
            <a:avLst/>
          </a:prstGeom>
        </p:spPr>
        <p:txBody>
          <a:bodyPr anchor="t" rtlCol="false" tIns="0" lIns="0" bIns="0" rIns="0">
            <a:spAutoFit/>
          </a:bodyPr>
          <a:lstStyle/>
          <a:p>
            <a:pPr algn="l">
              <a:lnSpc>
                <a:spcPts val="6299"/>
              </a:lnSpc>
            </a:pPr>
            <a:r>
              <a:rPr lang="en-US" b="true" sz="4499">
                <a:solidFill>
                  <a:srgbClr val="F2C75C"/>
                </a:solidFill>
                <a:latin typeface="Roboto Bold"/>
                <a:ea typeface="Roboto Bold"/>
                <a:cs typeface="Roboto Bold"/>
                <a:sym typeface="Roboto Bold"/>
              </a:rPr>
              <a:t>Feelings That Can Influence Behavior</a:t>
            </a:r>
          </a:p>
        </p:txBody>
      </p:sp>
    </p:spTree>
  </p:cSld>
  <p:clrMapOvr>
    <a:masterClrMapping/>
  </p:clrMapOvr>
</p:sld>
</file>

<file path=ppt/slides/slide6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4" id="4"/>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5" id="5"/>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6" id="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64</a:t>
            </a:r>
          </a:p>
        </p:txBody>
      </p:sp>
      <p:sp>
        <p:nvSpPr>
          <p:cNvPr name="TextBox 7" id="7"/>
          <p:cNvSpPr txBox="true"/>
          <p:nvPr/>
        </p:nvSpPr>
        <p:spPr>
          <a:xfrm rot="0">
            <a:off x="14449702" y="7843150"/>
            <a:ext cx="1745231" cy="989774"/>
          </a:xfrm>
          <a:prstGeom prst="rect">
            <a:avLst/>
          </a:prstGeom>
        </p:spPr>
        <p:txBody>
          <a:bodyPr anchor="t" rtlCol="false" tIns="0" lIns="0" bIns="0" rIns="0">
            <a:spAutoFit/>
          </a:bodyPr>
          <a:lstStyle/>
          <a:p>
            <a:pPr algn="ctr">
              <a:lnSpc>
                <a:spcPts val="4515"/>
              </a:lnSpc>
            </a:pPr>
            <a:r>
              <a:rPr lang="en-US" sz="4341" b="true">
                <a:solidFill>
                  <a:srgbClr val="A76D11"/>
                </a:solidFill>
                <a:latin typeface="Cooperative Bold"/>
                <a:ea typeface="Cooperative Bold"/>
                <a:cs typeface="Cooperative Bold"/>
                <a:sym typeface="Cooperative Bold"/>
              </a:rPr>
              <a:t>HIDDEN</a:t>
            </a:r>
          </a:p>
          <a:p>
            <a:pPr algn="ctr">
              <a:lnSpc>
                <a:spcPts val="2666"/>
              </a:lnSpc>
            </a:pPr>
            <a:r>
              <a:rPr lang="en-US" b="true" sz="3463">
                <a:solidFill>
                  <a:srgbClr val="A76D11"/>
                </a:solidFill>
                <a:latin typeface="Poppins Medium 1 Bold"/>
                <a:ea typeface="Poppins Medium 1 Bold"/>
                <a:cs typeface="Poppins Medium 1 Bold"/>
                <a:sym typeface="Poppins Medium 1 Bold"/>
              </a:rPr>
              <a:t>BUYERS</a:t>
            </a:r>
          </a:p>
        </p:txBody>
      </p:sp>
      <p:sp>
        <p:nvSpPr>
          <p:cNvPr name="TextBox 8" id="8"/>
          <p:cNvSpPr txBox="true"/>
          <p:nvPr/>
        </p:nvSpPr>
        <p:spPr>
          <a:xfrm rot="0">
            <a:off x="4583908" y="9282201"/>
            <a:ext cx="4806570" cy="207645"/>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She Has a Name (n.d.) Why People Solicit Sex. </a:t>
            </a:r>
          </a:p>
        </p:txBody>
      </p:sp>
      <p:sp>
        <p:nvSpPr>
          <p:cNvPr name="TextBox 9" id="9"/>
          <p:cNvSpPr txBox="true"/>
          <p:nvPr/>
        </p:nvSpPr>
        <p:spPr>
          <a:xfrm rot="0">
            <a:off x="1330023" y="1250072"/>
            <a:ext cx="10764246"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BUYERS’ EMOTIONS</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1" id="11"/>
          <p:cNvSpPr txBox="true"/>
          <p:nvPr/>
        </p:nvSpPr>
        <p:spPr>
          <a:xfrm rot="0">
            <a:off x="1806850" y="4195490"/>
            <a:ext cx="12385677" cy="3740150"/>
          </a:xfrm>
          <a:prstGeom prst="rect">
            <a:avLst/>
          </a:prstGeom>
        </p:spPr>
        <p:txBody>
          <a:bodyPr anchor="t" rtlCol="false" tIns="0" lIns="0" bIns="0" rIns="0">
            <a:spAutoFit/>
          </a:bodyPr>
          <a:lstStyle/>
          <a:p>
            <a:pPr algn="l" marL="917576" indent="-458788" lvl="1">
              <a:lnSpc>
                <a:spcPts val="5950"/>
              </a:lnSpc>
              <a:buFont typeface="Arial"/>
              <a:buChar char="•"/>
            </a:pPr>
            <a:r>
              <a:rPr lang="en-US" b="true" sz="4250">
                <a:solidFill>
                  <a:srgbClr val="FFFFFF"/>
                </a:solidFill>
                <a:latin typeface="Roboto Bold"/>
                <a:ea typeface="Roboto Bold"/>
                <a:cs typeface="Roboto Bold"/>
                <a:sym typeface="Roboto Bold"/>
              </a:rPr>
              <a:t>Loneliness or Isolation</a:t>
            </a:r>
          </a:p>
          <a:p>
            <a:pPr algn="l" marL="917576" indent="-458788" lvl="1">
              <a:lnSpc>
                <a:spcPts val="5950"/>
              </a:lnSpc>
              <a:buFont typeface="Arial"/>
              <a:buChar char="•"/>
            </a:pPr>
            <a:r>
              <a:rPr lang="en-US" b="true" sz="4250">
                <a:solidFill>
                  <a:srgbClr val="FFFFFF"/>
                </a:solidFill>
                <a:latin typeface="Roboto Bold"/>
                <a:ea typeface="Roboto Bold"/>
                <a:cs typeface="Roboto Bold"/>
                <a:sym typeface="Roboto Bold"/>
              </a:rPr>
              <a:t>Sadness or Depression</a:t>
            </a:r>
          </a:p>
          <a:p>
            <a:pPr algn="l" marL="917576" indent="-458788" lvl="1">
              <a:lnSpc>
                <a:spcPts val="5950"/>
              </a:lnSpc>
              <a:buFont typeface="Arial"/>
              <a:buChar char="•"/>
            </a:pPr>
            <a:r>
              <a:rPr lang="en-US" b="true" sz="4250">
                <a:solidFill>
                  <a:srgbClr val="FFFFFF"/>
                </a:solidFill>
                <a:latin typeface="Roboto Bold"/>
                <a:ea typeface="Roboto Bold"/>
                <a:cs typeface="Roboto Bold"/>
                <a:sym typeface="Roboto Bold"/>
              </a:rPr>
              <a:t>Low Self-esteem or Feeling Unattractive</a:t>
            </a:r>
          </a:p>
          <a:p>
            <a:pPr algn="l" marL="917576" indent="-458788" lvl="1">
              <a:lnSpc>
                <a:spcPts val="5950"/>
              </a:lnSpc>
              <a:buFont typeface="Arial"/>
              <a:buChar char="•"/>
            </a:pPr>
            <a:r>
              <a:rPr lang="en-US" b="true" sz="4250">
                <a:solidFill>
                  <a:srgbClr val="004F59"/>
                </a:solidFill>
                <a:latin typeface="Roboto Bold"/>
                <a:ea typeface="Roboto Bold"/>
                <a:cs typeface="Roboto Bold"/>
                <a:sym typeface="Roboto Bold"/>
              </a:rPr>
              <a:t>Desire for Connection or Companionship</a:t>
            </a:r>
          </a:p>
          <a:p>
            <a:pPr algn="l">
              <a:lnSpc>
                <a:spcPts val="5950"/>
              </a:lnSpc>
            </a:pPr>
          </a:p>
        </p:txBody>
      </p:sp>
      <p:grpSp>
        <p:nvGrpSpPr>
          <p:cNvPr name="Group 12" id="12"/>
          <p:cNvGrpSpPr/>
          <p:nvPr/>
        </p:nvGrpSpPr>
        <p:grpSpPr>
          <a:xfrm rot="0">
            <a:off x="12790544" y="867972"/>
            <a:ext cx="4689204" cy="2791243"/>
            <a:chOff x="0" y="0"/>
            <a:chExt cx="1235017" cy="735142"/>
          </a:xfrm>
        </p:grpSpPr>
        <p:sp>
          <p:nvSpPr>
            <p:cNvPr name="Freeform 13" id="13"/>
            <p:cNvSpPr/>
            <p:nvPr/>
          </p:nvSpPr>
          <p:spPr>
            <a:xfrm flipH="false" flipV="false" rot="0">
              <a:off x="0" y="0"/>
              <a:ext cx="1235017" cy="735142"/>
            </a:xfrm>
            <a:custGeom>
              <a:avLst/>
              <a:gdLst/>
              <a:ahLst/>
              <a:cxnLst/>
              <a:rect r="r" b="b" t="t" l="l"/>
              <a:pathLst>
                <a:path h="735142" w="1235017">
                  <a:moveTo>
                    <a:pt x="0" y="0"/>
                  </a:moveTo>
                  <a:lnTo>
                    <a:pt x="1235017" y="0"/>
                  </a:lnTo>
                  <a:lnTo>
                    <a:pt x="1235017" y="735142"/>
                  </a:lnTo>
                  <a:lnTo>
                    <a:pt x="0" y="735142"/>
                  </a:lnTo>
                  <a:close/>
                </a:path>
              </a:pathLst>
            </a:custGeom>
            <a:solidFill>
              <a:srgbClr val="FFFFFF"/>
            </a:solidFill>
          </p:spPr>
        </p:sp>
        <p:sp>
          <p:nvSpPr>
            <p:cNvPr name="TextBox 14" id="14"/>
            <p:cNvSpPr txBox="true"/>
            <p:nvPr/>
          </p:nvSpPr>
          <p:spPr>
            <a:xfrm>
              <a:off x="0" y="-47625"/>
              <a:ext cx="1235017" cy="782767"/>
            </a:xfrm>
            <a:prstGeom prst="rect">
              <a:avLst/>
            </a:prstGeom>
          </p:spPr>
          <p:txBody>
            <a:bodyPr anchor="ctr" rtlCol="false" tIns="50800" lIns="50800" bIns="50800" rIns="50800"/>
            <a:lstStyle/>
            <a:p>
              <a:pPr algn="ctr">
                <a:lnSpc>
                  <a:spcPts val="2100"/>
                </a:lnSpc>
              </a:pPr>
            </a:p>
          </p:txBody>
        </p:sp>
      </p:grpSp>
      <p:sp>
        <p:nvSpPr>
          <p:cNvPr name="Freeform 15" id="15"/>
          <p:cNvSpPr/>
          <p:nvPr/>
        </p:nvSpPr>
        <p:spPr>
          <a:xfrm flipH="false" flipV="false" rot="0">
            <a:off x="12905421" y="1020546"/>
            <a:ext cx="4439456" cy="2486095"/>
          </a:xfrm>
          <a:custGeom>
            <a:avLst/>
            <a:gdLst/>
            <a:ahLst/>
            <a:cxnLst/>
            <a:rect r="r" b="b" t="t" l="l"/>
            <a:pathLst>
              <a:path h="2486095" w="4439456">
                <a:moveTo>
                  <a:pt x="0" y="0"/>
                </a:moveTo>
                <a:lnTo>
                  <a:pt x="4439455" y="0"/>
                </a:lnTo>
                <a:lnTo>
                  <a:pt x="4439455" y="2486095"/>
                </a:lnTo>
                <a:lnTo>
                  <a:pt x="0" y="2486095"/>
                </a:lnTo>
                <a:lnTo>
                  <a:pt x="0" y="0"/>
                </a:lnTo>
                <a:close/>
              </a:path>
            </a:pathLst>
          </a:custGeom>
          <a:blipFill>
            <a:blip r:embed="rId5"/>
            <a:stretch>
              <a:fillRect l="0" t="0" r="0" b="0"/>
            </a:stretch>
          </a:blipFill>
        </p:spPr>
      </p:sp>
      <p:grpSp>
        <p:nvGrpSpPr>
          <p:cNvPr name="Group 16" id="16"/>
          <p:cNvGrpSpPr/>
          <p:nvPr/>
        </p:nvGrpSpPr>
        <p:grpSpPr>
          <a:xfrm rot="0">
            <a:off x="1806850" y="3166723"/>
            <a:ext cx="10198827" cy="904943"/>
            <a:chOff x="0" y="0"/>
            <a:chExt cx="2686111" cy="238339"/>
          </a:xfrm>
        </p:grpSpPr>
        <p:sp>
          <p:nvSpPr>
            <p:cNvPr name="Freeform 17" id="17"/>
            <p:cNvSpPr/>
            <p:nvPr/>
          </p:nvSpPr>
          <p:spPr>
            <a:xfrm flipH="false" flipV="false" rot="0">
              <a:off x="0" y="0"/>
              <a:ext cx="2686111" cy="238339"/>
            </a:xfrm>
            <a:custGeom>
              <a:avLst/>
              <a:gdLst/>
              <a:ahLst/>
              <a:cxnLst/>
              <a:rect r="r" b="b" t="t" l="l"/>
              <a:pathLst>
                <a:path h="238339" w="2686111">
                  <a:moveTo>
                    <a:pt x="0" y="0"/>
                  </a:moveTo>
                  <a:lnTo>
                    <a:pt x="2686111" y="0"/>
                  </a:lnTo>
                  <a:lnTo>
                    <a:pt x="2686111" y="238339"/>
                  </a:lnTo>
                  <a:lnTo>
                    <a:pt x="0" y="238339"/>
                  </a:lnTo>
                  <a:close/>
                </a:path>
              </a:pathLst>
            </a:custGeom>
            <a:solidFill>
              <a:srgbClr val="303030"/>
            </a:solidFill>
          </p:spPr>
        </p:sp>
        <p:sp>
          <p:nvSpPr>
            <p:cNvPr name="TextBox 18" id="18"/>
            <p:cNvSpPr txBox="true"/>
            <p:nvPr/>
          </p:nvSpPr>
          <p:spPr>
            <a:xfrm>
              <a:off x="0" y="-76200"/>
              <a:ext cx="2686111" cy="314539"/>
            </a:xfrm>
            <a:prstGeom prst="rect">
              <a:avLst/>
            </a:prstGeom>
          </p:spPr>
          <p:txBody>
            <a:bodyPr anchor="ctr" rtlCol="false" tIns="50800" lIns="50800" bIns="50800" rIns="50800"/>
            <a:lstStyle/>
            <a:p>
              <a:pPr algn="ctr">
                <a:lnSpc>
                  <a:spcPts val="3074"/>
                </a:lnSpc>
              </a:pPr>
            </a:p>
          </p:txBody>
        </p:sp>
      </p:grpSp>
      <p:sp>
        <p:nvSpPr>
          <p:cNvPr name="TextBox 19" id="19"/>
          <p:cNvSpPr txBox="true"/>
          <p:nvPr/>
        </p:nvSpPr>
        <p:spPr>
          <a:xfrm rot="0">
            <a:off x="2172545" y="3185797"/>
            <a:ext cx="10931654" cy="771526"/>
          </a:xfrm>
          <a:prstGeom prst="rect">
            <a:avLst/>
          </a:prstGeom>
        </p:spPr>
        <p:txBody>
          <a:bodyPr anchor="t" rtlCol="false" tIns="0" lIns="0" bIns="0" rIns="0">
            <a:spAutoFit/>
          </a:bodyPr>
          <a:lstStyle/>
          <a:p>
            <a:pPr algn="l">
              <a:lnSpc>
                <a:spcPts val="6299"/>
              </a:lnSpc>
            </a:pPr>
            <a:r>
              <a:rPr lang="en-US" b="true" sz="4499">
                <a:solidFill>
                  <a:srgbClr val="F2C75C"/>
                </a:solidFill>
                <a:latin typeface="Roboto Bold"/>
                <a:ea typeface="Roboto Bold"/>
                <a:cs typeface="Roboto Bold"/>
                <a:sym typeface="Roboto Bold"/>
              </a:rPr>
              <a:t>Feelings That Can Influence Behavior</a:t>
            </a:r>
          </a:p>
        </p:txBody>
      </p:sp>
    </p:spTree>
  </p:cSld>
  <p:clrMapOvr>
    <a:masterClrMapping/>
  </p:clrMapOvr>
</p:sld>
</file>

<file path=ppt/slides/slide6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4" id="4"/>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5" id="5"/>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6" id="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65</a:t>
            </a:r>
          </a:p>
        </p:txBody>
      </p:sp>
      <p:sp>
        <p:nvSpPr>
          <p:cNvPr name="TextBox 7" id="7"/>
          <p:cNvSpPr txBox="true"/>
          <p:nvPr/>
        </p:nvSpPr>
        <p:spPr>
          <a:xfrm rot="0">
            <a:off x="14449702" y="7843150"/>
            <a:ext cx="1745231" cy="989774"/>
          </a:xfrm>
          <a:prstGeom prst="rect">
            <a:avLst/>
          </a:prstGeom>
        </p:spPr>
        <p:txBody>
          <a:bodyPr anchor="t" rtlCol="false" tIns="0" lIns="0" bIns="0" rIns="0">
            <a:spAutoFit/>
          </a:bodyPr>
          <a:lstStyle/>
          <a:p>
            <a:pPr algn="ctr">
              <a:lnSpc>
                <a:spcPts val="4515"/>
              </a:lnSpc>
            </a:pPr>
            <a:r>
              <a:rPr lang="en-US" sz="4341" b="true">
                <a:solidFill>
                  <a:srgbClr val="A76D11"/>
                </a:solidFill>
                <a:latin typeface="Cooperative Bold"/>
                <a:ea typeface="Cooperative Bold"/>
                <a:cs typeface="Cooperative Bold"/>
                <a:sym typeface="Cooperative Bold"/>
              </a:rPr>
              <a:t>HIDDEN</a:t>
            </a:r>
          </a:p>
          <a:p>
            <a:pPr algn="ctr">
              <a:lnSpc>
                <a:spcPts val="2666"/>
              </a:lnSpc>
            </a:pPr>
            <a:r>
              <a:rPr lang="en-US" b="true" sz="3463">
                <a:solidFill>
                  <a:srgbClr val="A76D11"/>
                </a:solidFill>
                <a:latin typeface="Poppins Medium 1 Bold"/>
                <a:ea typeface="Poppins Medium 1 Bold"/>
                <a:cs typeface="Poppins Medium 1 Bold"/>
                <a:sym typeface="Poppins Medium 1 Bold"/>
              </a:rPr>
              <a:t>BUYERS</a:t>
            </a:r>
          </a:p>
        </p:txBody>
      </p:sp>
      <p:sp>
        <p:nvSpPr>
          <p:cNvPr name="TextBox 8" id="8"/>
          <p:cNvSpPr txBox="true"/>
          <p:nvPr/>
        </p:nvSpPr>
        <p:spPr>
          <a:xfrm rot="0">
            <a:off x="4583908" y="9282201"/>
            <a:ext cx="4806570" cy="207645"/>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She Has a Name (n.d.) Why People Solicit Sex. </a:t>
            </a:r>
          </a:p>
        </p:txBody>
      </p:sp>
      <p:sp>
        <p:nvSpPr>
          <p:cNvPr name="TextBox 9" id="9"/>
          <p:cNvSpPr txBox="true"/>
          <p:nvPr/>
        </p:nvSpPr>
        <p:spPr>
          <a:xfrm rot="0">
            <a:off x="1330023" y="1250072"/>
            <a:ext cx="10764246"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BUYERS’ EMOTIONS</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1" id="11"/>
          <p:cNvSpPr txBox="true"/>
          <p:nvPr/>
        </p:nvSpPr>
        <p:spPr>
          <a:xfrm rot="0">
            <a:off x="1806850" y="4195490"/>
            <a:ext cx="12385677" cy="4492625"/>
          </a:xfrm>
          <a:prstGeom prst="rect">
            <a:avLst/>
          </a:prstGeom>
        </p:spPr>
        <p:txBody>
          <a:bodyPr anchor="t" rtlCol="false" tIns="0" lIns="0" bIns="0" rIns="0">
            <a:spAutoFit/>
          </a:bodyPr>
          <a:lstStyle/>
          <a:p>
            <a:pPr algn="l" marL="917576" indent="-458788" lvl="1">
              <a:lnSpc>
                <a:spcPts val="5950"/>
              </a:lnSpc>
              <a:buFont typeface="Arial"/>
              <a:buChar char="•"/>
            </a:pPr>
            <a:r>
              <a:rPr lang="en-US" b="true" sz="4250">
                <a:solidFill>
                  <a:srgbClr val="FFFFFF"/>
                </a:solidFill>
                <a:latin typeface="Roboto Bold"/>
                <a:ea typeface="Roboto Bold"/>
                <a:cs typeface="Roboto Bold"/>
                <a:sym typeface="Roboto Bold"/>
              </a:rPr>
              <a:t>Loneliness or Isolation</a:t>
            </a:r>
          </a:p>
          <a:p>
            <a:pPr algn="l" marL="917576" indent="-458788" lvl="1">
              <a:lnSpc>
                <a:spcPts val="5950"/>
              </a:lnSpc>
              <a:buFont typeface="Arial"/>
              <a:buChar char="•"/>
            </a:pPr>
            <a:r>
              <a:rPr lang="en-US" b="true" sz="4250">
                <a:solidFill>
                  <a:srgbClr val="FFFFFF"/>
                </a:solidFill>
                <a:latin typeface="Roboto Bold"/>
                <a:ea typeface="Roboto Bold"/>
                <a:cs typeface="Roboto Bold"/>
                <a:sym typeface="Roboto Bold"/>
              </a:rPr>
              <a:t>Sadness or Depression</a:t>
            </a:r>
          </a:p>
          <a:p>
            <a:pPr algn="l" marL="917576" indent="-458788" lvl="1">
              <a:lnSpc>
                <a:spcPts val="5950"/>
              </a:lnSpc>
              <a:buFont typeface="Arial"/>
              <a:buChar char="•"/>
            </a:pPr>
            <a:r>
              <a:rPr lang="en-US" b="true" sz="4250">
                <a:solidFill>
                  <a:srgbClr val="FFFFFF"/>
                </a:solidFill>
                <a:latin typeface="Roboto Bold"/>
                <a:ea typeface="Roboto Bold"/>
                <a:cs typeface="Roboto Bold"/>
                <a:sym typeface="Roboto Bold"/>
              </a:rPr>
              <a:t>Low Self-esteem or Feeling Unattractive</a:t>
            </a:r>
          </a:p>
          <a:p>
            <a:pPr algn="l" marL="917576" indent="-458788" lvl="1">
              <a:lnSpc>
                <a:spcPts val="5950"/>
              </a:lnSpc>
              <a:buFont typeface="Arial"/>
              <a:buChar char="•"/>
            </a:pPr>
            <a:r>
              <a:rPr lang="en-US" b="true" sz="4250">
                <a:solidFill>
                  <a:srgbClr val="FFFFFF"/>
                </a:solidFill>
                <a:latin typeface="Roboto Bold"/>
                <a:ea typeface="Roboto Bold"/>
                <a:cs typeface="Roboto Bold"/>
                <a:sym typeface="Roboto Bold"/>
              </a:rPr>
              <a:t>Desire for Connection or Companionship</a:t>
            </a:r>
          </a:p>
          <a:p>
            <a:pPr algn="l" marL="917576" indent="-458788" lvl="1">
              <a:lnSpc>
                <a:spcPts val="5950"/>
              </a:lnSpc>
              <a:buFont typeface="Arial"/>
              <a:buChar char="•"/>
            </a:pPr>
            <a:r>
              <a:rPr lang="en-US" b="true" sz="4250">
                <a:solidFill>
                  <a:srgbClr val="004F59"/>
                </a:solidFill>
                <a:latin typeface="Roboto Bold"/>
                <a:ea typeface="Roboto Bold"/>
                <a:cs typeface="Roboto Bold"/>
                <a:sym typeface="Roboto Bold"/>
              </a:rPr>
              <a:t>Difficulty Connecting with Others</a:t>
            </a:r>
          </a:p>
          <a:p>
            <a:pPr algn="l">
              <a:lnSpc>
                <a:spcPts val="5950"/>
              </a:lnSpc>
            </a:pPr>
          </a:p>
        </p:txBody>
      </p:sp>
      <p:grpSp>
        <p:nvGrpSpPr>
          <p:cNvPr name="Group 12" id="12"/>
          <p:cNvGrpSpPr/>
          <p:nvPr/>
        </p:nvGrpSpPr>
        <p:grpSpPr>
          <a:xfrm rot="0">
            <a:off x="12790544" y="867972"/>
            <a:ext cx="4689204" cy="2791243"/>
            <a:chOff x="0" y="0"/>
            <a:chExt cx="1235017" cy="735142"/>
          </a:xfrm>
        </p:grpSpPr>
        <p:sp>
          <p:nvSpPr>
            <p:cNvPr name="Freeform 13" id="13"/>
            <p:cNvSpPr/>
            <p:nvPr/>
          </p:nvSpPr>
          <p:spPr>
            <a:xfrm flipH="false" flipV="false" rot="0">
              <a:off x="0" y="0"/>
              <a:ext cx="1235017" cy="735142"/>
            </a:xfrm>
            <a:custGeom>
              <a:avLst/>
              <a:gdLst/>
              <a:ahLst/>
              <a:cxnLst/>
              <a:rect r="r" b="b" t="t" l="l"/>
              <a:pathLst>
                <a:path h="735142" w="1235017">
                  <a:moveTo>
                    <a:pt x="0" y="0"/>
                  </a:moveTo>
                  <a:lnTo>
                    <a:pt x="1235017" y="0"/>
                  </a:lnTo>
                  <a:lnTo>
                    <a:pt x="1235017" y="735142"/>
                  </a:lnTo>
                  <a:lnTo>
                    <a:pt x="0" y="735142"/>
                  </a:lnTo>
                  <a:close/>
                </a:path>
              </a:pathLst>
            </a:custGeom>
            <a:solidFill>
              <a:srgbClr val="FFFFFF"/>
            </a:solidFill>
          </p:spPr>
        </p:sp>
        <p:sp>
          <p:nvSpPr>
            <p:cNvPr name="TextBox 14" id="14"/>
            <p:cNvSpPr txBox="true"/>
            <p:nvPr/>
          </p:nvSpPr>
          <p:spPr>
            <a:xfrm>
              <a:off x="0" y="-47625"/>
              <a:ext cx="1235017" cy="782767"/>
            </a:xfrm>
            <a:prstGeom prst="rect">
              <a:avLst/>
            </a:prstGeom>
          </p:spPr>
          <p:txBody>
            <a:bodyPr anchor="ctr" rtlCol="false" tIns="50800" lIns="50800" bIns="50800" rIns="50800"/>
            <a:lstStyle/>
            <a:p>
              <a:pPr algn="ctr">
                <a:lnSpc>
                  <a:spcPts val="2100"/>
                </a:lnSpc>
              </a:pPr>
            </a:p>
          </p:txBody>
        </p:sp>
      </p:grpSp>
      <p:sp>
        <p:nvSpPr>
          <p:cNvPr name="Freeform 15" id="15"/>
          <p:cNvSpPr/>
          <p:nvPr/>
        </p:nvSpPr>
        <p:spPr>
          <a:xfrm flipH="false" flipV="false" rot="0">
            <a:off x="12905421" y="1020546"/>
            <a:ext cx="4439456" cy="2486095"/>
          </a:xfrm>
          <a:custGeom>
            <a:avLst/>
            <a:gdLst/>
            <a:ahLst/>
            <a:cxnLst/>
            <a:rect r="r" b="b" t="t" l="l"/>
            <a:pathLst>
              <a:path h="2486095" w="4439456">
                <a:moveTo>
                  <a:pt x="0" y="0"/>
                </a:moveTo>
                <a:lnTo>
                  <a:pt x="4439455" y="0"/>
                </a:lnTo>
                <a:lnTo>
                  <a:pt x="4439455" y="2486095"/>
                </a:lnTo>
                <a:lnTo>
                  <a:pt x="0" y="2486095"/>
                </a:lnTo>
                <a:lnTo>
                  <a:pt x="0" y="0"/>
                </a:lnTo>
                <a:close/>
              </a:path>
            </a:pathLst>
          </a:custGeom>
          <a:blipFill>
            <a:blip r:embed="rId5"/>
            <a:stretch>
              <a:fillRect l="0" t="0" r="0" b="0"/>
            </a:stretch>
          </a:blipFill>
        </p:spPr>
      </p:sp>
      <p:grpSp>
        <p:nvGrpSpPr>
          <p:cNvPr name="Group 16" id="16"/>
          <p:cNvGrpSpPr/>
          <p:nvPr/>
        </p:nvGrpSpPr>
        <p:grpSpPr>
          <a:xfrm rot="0">
            <a:off x="1806850" y="3166723"/>
            <a:ext cx="10198827" cy="904943"/>
            <a:chOff x="0" y="0"/>
            <a:chExt cx="2686111" cy="238339"/>
          </a:xfrm>
        </p:grpSpPr>
        <p:sp>
          <p:nvSpPr>
            <p:cNvPr name="Freeform 17" id="17"/>
            <p:cNvSpPr/>
            <p:nvPr/>
          </p:nvSpPr>
          <p:spPr>
            <a:xfrm flipH="false" flipV="false" rot="0">
              <a:off x="0" y="0"/>
              <a:ext cx="2686111" cy="238339"/>
            </a:xfrm>
            <a:custGeom>
              <a:avLst/>
              <a:gdLst/>
              <a:ahLst/>
              <a:cxnLst/>
              <a:rect r="r" b="b" t="t" l="l"/>
              <a:pathLst>
                <a:path h="238339" w="2686111">
                  <a:moveTo>
                    <a:pt x="0" y="0"/>
                  </a:moveTo>
                  <a:lnTo>
                    <a:pt x="2686111" y="0"/>
                  </a:lnTo>
                  <a:lnTo>
                    <a:pt x="2686111" y="238339"/>
                  </a:lnTo>
                  <a:lnTo>
                    <a:pt x="0" y="238339"/>
                  </a:lnTo>
                  <a:close/>
                </a:path>
              </a:pathLst>
            </a:custGeom>
            <a:solidFill>
              <a:srgbClr val="303030"/>
            </a:solidFill>
          </p:spPr>
        </p:sp>
        <p:sp>
          <p:nvSpPr>
            <p:cNvPr name="TextBox 18" id="18"/>
            <p:cNvSpPr txBox="true"/>
            <p:nvPr/>
          </p:nvSpPr>
          <p:spPr>
            <a:xfrm>
              <a:off x="0" y="-76200"/>
              <a:ext cx="2686111" cy="314539"/>
            </a:xfrm>
            <a:prstGeom prst="rect">
              <a:avLst/>
            </a:prstGeom>
          </p:spPr>
          <p:txBody>
            <a:bodyPr anchor="ctr" rtlCol="false" tIns="50800" lIns="50800" bIns="50800" rIns="50800"/>
            <a:lstStyle/>
            <a:p>
              <a:pPr algn="ctr">
                <a:lnSpc>
                  <a:spcPts val="3074"/>
                </a:lnSpc>
              </a:pPr>
            </a:p>
          </p:txBody>
        </p:sp>
      </p:grpSp>
      <p:sp>
        <p:nvSpPr>
          <p:cNvPr name="TextBox 19" id="19"/>
          <p:cNvSpPr txBox="true"/>
          <p:nvPr/>
        </p:nvSpPr>
        <p:spPr>
          <a:xfrm rot="0">
            <a:off x="2172545" y="3185797"/>
            <a:ext cx="10931654" cy="771526"/>
          </a:xfrm>
          <a:prstGeom prst="rect">
            <a:avLst/>
          </a:prstGeom>
        </p:spPr>
        <p:txBody>
          <a:bodyPr anchor="t" rtlCol="false" tIns="0" lIns="0" bIns="0" rIns="0">
            <a:spAutoFit/>
          </a:bodyPr>
          <a:lstStyle/>
          <a:p>
            <a:pPr algn="l">
              <a:lnSpc>
                <a:spcPts val="6299"/>
              </a:lnSpc>
            </a:pPr>
            <a:r>
              <a:rPr lang="en-US" b="true" sz="4499">
                <a:solidFill>
                  <a:srgbClr val="F2C75C"/>
                </a:solidFill>
                <a:latin typeface="Roboto Bold"/>
                <a:ea typeface="Roboto Bold"/>
                <a:cs typeface="Roboto Bold"/>
                <a:sym typeface="Roboto Bold"/>
              </a:rPr>
              <a:t>Feelings That Can Influence Behavior</a:t>
            </a:r>
          </a:p>
        </p:txBody>
      </p:sp>
    </p:spTree>
  </p:cSld>
  <p:clrMapOvr>
    <a:masterClrMapping/>
  </p:clrMapOvr>
</p:sld>
</file>

<file path=ppt/slides/slide6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4" id="4"/>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5" id="5"/>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6" id="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66</a:t>
            </a:r>
          </a:p>
        </p:txBody>
      </p:sp>
      <p:sp>
        <p:nvSpPr>
          <p:cNvPr name="TextBox 7" id="7"/>
          <p:cNvSpPr txBox="true"/>
          <p:nvPr/>
        </p:nvSpPr>
        <p:spPr>
          <a:xfrm rot="0">
            <a:off x="14449702" y="7843150"/>
            <a:ext cx="1745231" cy="989774"/>
          </a:xfrm>
          <a:prstGeom prst="rect">
            <a:avLst/>
          </a:prstGeom>
        </p:spPr>
        <p:txBody>
          <a:bodyPr anchor="t" rtlCol="false" tIns="0" lIns="0" bIns="0" rIns="0">
            <a:spAutoFit/>
          </a:bodyPr>
          <a:lstStyle/>
          <a:p>
            <a:pPr algn="ctr">
              <a:lnSpc>
                <a:spcPts val="4515"/>
              </a:lnSpc>
            </a:pPr>
            <a:r>
              <a:rPr lang="en-US" sz="4341" b="true">
                <a:solidFill>
                  <a:srgbClr val="A76D11"/>
                </a:solidFill>
                <a:latin typeface="Cooperative Bold"/>
                <a:ea typeface="Cooperative Bold"/>
                <a:cs typeface="Cooperative Bold"/>
                <a:sym typeface="Cooperative Bold"/>
              </a:rPr>
              <a:t>HIDDEN</a:t>
            </a:r>
          </a:p>
          <a:p>
            <a:pPr algn="ctr">
              <a:lnSpc>
                <a:spcPts val="2666"/>
              </a:lnSpc>
            </a:pPr>
            <a:r>
              <a:rPr lang="en-US" b="true" sz="3463">
                <a:solidFill>
                  <a:srgbClr val="A76D11"/>
                </a:solidFill>
                <a:latin typeface="Poppins Medium 1 Bold"/>
                <a:ea typeface="Poppins Medium 1 Bold"/>
                <a:cs typeface="Poppins Medium 1 Bold"/>
                <a:sym typeface="Poppins Medium 1 Bold"/>
              </a:rPr>
              <a:t>BUYERS</a:t>
            </a:r>
          </a:p>
        </p:txBody>
      </p:sp>
      <p:sp>
        <p:nvSpPr>
          <p:cNvPr name="TextBox 8" id="8"/>
          <p:cNvSpPr txBox="true"/>
          <p:nvPr/>
        </p:nvSpPr>
        <p:spPr>
          <a:xfrm rot="0">
            <a:off x="4583908" y="9282201"/>
            <a:ext cx="4806570" cy="207645"/>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She Has a Name (n.d.) Why People Solicit Sex. </a:t>
            </a:r>
          </a:p>
        </p:txBody>
      </p:sp>
      <p:sp>
        <p:nvSpPr>
          <p:cNvPr name="TextBox 9" id="9"/>
          <p:cNvSpPr txBox="true"/>
          <p:nvPr/>
        </p:nvSpPr>
        <p:spPr>
          <a:xfrm rot="0">
            <a:off x="1330023" y="1250072"/>
            <a:ext cx="10764246"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BUYERS’ EMOTIONS</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1" id="11"/>
          <p:cNvSpPr txBox="true"/>
          <p:nvPr/>
        </p:nvSpPr>
        <p:spPr>
          <a:xfrm rot="0">
            <a:off x="1806850" y="4195490"/>
            <a:ext cx="12385677" cy="4492625"/>
          </a:xfrm>
          <a:prstGeom prst="rect">
            <a:avLst/>
          </a:prstGeom>
        </p:spPr>
        <p:txBody>
          <a:bodyPr anchor="t" rtlCol="false" tIns="0" lIns="0" bIns="0" rIns="0">
            <a:spAutoFit/>
          </a:bodyPr>
          <a:lstStyle/>
          <a:p>
            <a:pPr algn="l" marL="917576" indent="-458788" lvl="1">
              <a:lnSpc>
                <a:spcPts val="5950"/>
              </a:lnSpc>
              <a:buFont typeface="Arial"/>
              <a:buChar char="•"/>
            </a:pPr>
            <a:r>
              <a:rPr lang="en-US" b="true" sz="4250">
                <a:solidFill>
                  <a:srgbClr val="FFFFFF"/>
                </a:solidFill>
                <a:latin typeface="Roboto Bold"/>
                <a:ea typeface="Roboto Bold"/>
                <a:cs typeface="Roboto Bold"/>
                <a:sym typeface="Roboto Bold"/>
              </a:rPr>
              <a:t>Loneliness or Isolation</a:t>
            </a:r>
          </a:p>
          <a:p>
            <a:pPr algn="l" marL="917576" indent="-458788" lvl="1">
              <a:lnSpc>
                <a:spcPts val="5950"/>
              </a:lnSpc>
              <a:buFont typeface="Arial"/>
              <a:buChar char="•"/>
            </a:pPr>
            <a:r>
              <a:rPr lang="en-US" b="true" sz="4250">
                <a:solidFill>
                  <a:srgbClr val="FFFFFF"/>
                </a:solidFill>
                <a:latin typeface="Roboto Bold"/>
                <a:ea typeface="Roboto Bold"/>
                <a:cs typeface="Roboto Bold"/>
                <a:sym typeface="Roboto Bold"/>
              </a:rPr>
              <a:t>Sadness or Depression</a:t>
            </a:r>
          </a:p>
          <a:p>
            <a:pPr algn="l" marL="917576" indent="-458788" lvl="1">
              <a:lnSpc>
                <a:spcPts val="5950"/>
              </a:lnSpc>
              <a:buFont typeface="Arial"/>
              <a:buChar char="•"/>
            </a:pPr>
            <a:r>
              <a:rPr lang="en-US" b="true" sz="4250">
                <a:solidFill>
                  <a:srgbClr val="FFFFFF"/>
                </a:solidFill>
                <a:latin typeface="Roboto Bold"/>
                <a:ea typeface="Roboto Bold"/>
                <a:cs typeface="Roboto Bold"/>
                <a:sym typeface="Roboto Bold"/>
              </a:rPr>
              <a:t>Low Self-esteem or Feeling Unattractive</a:t>
            </a:r>
          </a:p>
          <a:p>
            <a:pPr algn="l" marL="917576" indent="-458788" lvl="1">
              <a:lnSpc>
                <a:spcPts val="5950"/>
              </a:lnSpc>
              <a:buFont typeface="Arial"/>
              <a:buChar char="•"/>
            </a:pPr>
            <a:r>
              <a:rPr lang="en-US" b="true" sz="4250">
                <a:solidFill>
                  <a:srgbClr val="FFFFFF"/>
                </a:solidFill>
                <a:latin typeface="Roboto Bold"/>
                <a:ea typeface="Roboto Bold"/>
                <a:cs typeface="Roboto Bold"/>
                <a:sym typeface="Roboto Bold"/>
              </a:rPr>
              <a:t>Desire for Connection or Companionship</a:t>
            </a:r>
          </a:p>
          <a:p>
            <a:pPr algn="l" marL="917576" indent="-458788" lvl="1">
              <a:lnSpc>
                <a:spcPts val="5950"/>
              </a:lnSpc>
              <a:buFont typeface="Arial"/>
              <a:buChar char="•"/>
            </a:pPr>
            <a:r>
              <a:rPr lang="en-US" b="true" sz="4250">
                <a:solidFill>
                  <a:srgbClr val="FFFFFF"/>
                </a:solidFill>
                <a:latin typeface="Roboto Bold"/>
                <a:ea typeface="Roboto Bold"/>
                <a:cs typeface="Roboto Bold"/>
                <a:sym typeface="Roboto Bold"/>
              </a:rPr>
              <a:t>Difficulty Connecting with Others</a:t>
            </a:r>
          </a:p>
          <a:p>
            <a:pPr algn="l" marL="917576" indent="-458788" lvl="1">
              <a:lnSpc>
                <a:spcPts val="5950"/>
              </a:lnSpc>
              <a:buFont typeface="Arial"/>
              <a:buChar char="•"/>
            </a:pPr>
            <a:r>
              <a:rPr lang="en-US" b="true" sz="4250">
                <a:solidFill>
                  <a:srgbClr val="004F59"/>
                </a:solidFill>
                <a:latin typeface="Roboto Bold"/>
                <a:ea typeface="Roboto Bold"/>
                <a:cs typeface="Roboto Bold"/>
                <a:sym typeface="Roboto Bold"/>
              </a:rPr>
              <a:t>Boredom or Desire for Excitement</a:t>
            </a:r>
          </a:p>
        </p:txBody>
      </p:sp>
      <p:grpSp>
        <p:nvGrpSpPr>
          <p:cNvPr name="Group 12" id="12"/>
          <p:cNvGrpSpPr/>
          <p:nvPr/>
        </p:nvGrpSpPr>
        <p:grpSpPr>
          <a:xfrm rot="0">
            <a:off x="12790544" y="867972"/>
            <a:ext cx="4689204" cy="2791243"/>
            <a:chOff x="0" y="0"/>
            <a:chExt cx="1235017" cy="735142"/>
          </a:xfrm>
        </p:grpSpPr>
        <p:sp>
          <p:nvSpPr>
            <p:cNvPr name="Freeform 13" id="13"/>
            <p:cNvSpPr/>
            <p:nvPr/>
          </p:nvSpPr>
          <p:spPr>
            <a:xfrm flipH="false" flipV="false" rot="0">
              <a:off x="0" y="0"/>
              <a:ext cx="1235017" cy="735142"/>
            </a:xfrm>
            <a:custGeom>
              <a:avLst/>
              <a:gdLst/>
              <a:ahLst/>
              <a:cxnLst/>
              <a:rect r="r" b="b" t="t" l="l"/>
              <a:pathLst>
                <a:path h="735142" w="1235017">
                  <a:moveTo>
                    <a:pt x="0" y="0"/>
                  </a:moveTo>
                  <a:lnTo>
                    <a:pt x="1235017" y="0"/>
                  </a:lnTo>
                  <a:lnTo>
                    <a:pt x="1235017" y="735142"/>
                  </a:lnTo>
                  <a:lnTo>
                    <a:pt x="0" y="735142"/>
                  </a:lnTo>
                  <a:close/>
                </a:path>
              </a:pathLst>
            </a:custGeom>
            <a:solidFill>
              <a:srgbClr val="FFFFFF"/>
            </a:solidFill>
          </p:spPr>
        </p:sp>
        <p:sp>
          <p:nvSpPr>
            <p:cNvPr name="TextBox 14" id="14"/>
            <p:cNvSpPr txBox="true"/>
            <p:nvPr/>
          </p:nvSpPr>
          <p:spPr>
            <a:xfrm>
              <a:off x="0" y="-47625"/>
              <a:ext cx="1235017" cy="782767"/>
            </a:xfrm>
            <a:prstGeom prst="rect">
              <a:avLst/>
            </a:prstGeom>
          </p:spPr>
          <p:txBody>
            <a:bodyPr anchor="ctr" rtlCol="false" tIns="50800" lIns="50800" bIns="50800" rIns="50800"/>
            <a:lstStyle/>
            <a:p>
              <a:pPr algn="ctr">
                <a:lnSpc>
                  <a:spcPts val="2100"/>
                </a:lnSpc>
              </a:pPr>
            </a:p>
          </p:txBody>
        </p:sp>
      </p:grpSp>
      <p:sp>
        <p:nvSpPr>
          <p:cNvPr name="Freeform 15" id="15"/>
          <p:cNvSpPr/>
          <p:nvPr/>
        </p:nvSpPr>
        <p:spPr>
          <a:xfrm flipH="false" flipV="false" rot="0">
            <a:off x="12905421" y="1020546"/>
            <a:ext cx="4439456" cy="2486095"/>
          </a:xfrm>
          <a:custGeom>
            <a:avLst/>
            <a:gdLst/>
            <a:ahLst/>
            <a:cxnLst/>
            <a:rect r="r" b="b" t="t" l="l"/>
            <a:pathLst>
              <a:path h="2486095" w="4439456">
                <a:moveTo>
                  <a:pt x="0" y="0"/>
                </a:moveTo>
                <a:lnTo>
                  <a:pt x="4439455" y="0"/>
                </a:lnTo>
                <a:lnTo>
                  <a:pt x="4439455" y="2486095"/>
                </a:lnTo>
                <a:lnTo>
                  <a:pt x="0" y="2486095"/>
                </a:lnTo>
                <a:lnTo>
                  <a:pt x="0" y="0"/>
                </a:lnTo>
                <a:close/>
              </a:path>
            </a:pathLst>
          </a:custGeom>
          <a:blipFill>
            <a:blip r:embed="rId5"/>
            <a:stretch>
              <a:fillRect l="0" t="0" r="0" b="0"/>
            </a:stretch>
          </a:blipFill>
        </p:spPr>
      </p:sp>
      <p:grpSp>
        <p:nvGrpSpPr>
          <p:cNvPr name="Group 16" id="16"/>
          <p:cNvGrpSpPr/>
          <p:nvPr/>
        </p:nvGrpSpPr>
        <p:grpSpPr>
          <a:xfrm rot="0">
            <a:off x="1806850" y="3166723"/>
            <a:ext cx="10198827" cy="904943"/>
            <a:chOff x="0" y="0"/>
            <a:chExt cx="2686111" cy="238339"/>
          </a:xfrm>
        </p:grpSpPr>
        <p:sp>
          <p:nvSpPr>
            <p:cNvPr name="Freeform 17" id="17"/>
            <p:cNvSpPr/>
            <p:nvPr/>
          </p:nvSpPr>
          <p:spPr>
            <a:xfrm flipH="false" flipV="false" rot="0">
              <a:off x="0" y="0"/>
              <a:ext cx="2686111" cy="238339"/>
            </a:xfrm>
            <a:custGeom>
              <a:avLst/>
              <a:gdLst/>
              <a:ahLst/>
              <a:cxnLst/>
              <a:rect r="r" b="b" t="t" l="l"/>
              <a:pathLst>
                <a:path h="238339" w="2686111">
                  <a:moveTo>
                    <a:pt x="0" y="0"/>
                  </a:moveTo>
                  <a:lnTo>
                    <a:pt x="2686111" y="0"/>
                  </a:lnTo>
                  <a:lnTo>
                    <a:pt x="2686111" y="238339"/>
                  </a:lnTo>
                  <a:lnTo>
                    <a:pt x="0" y="238339"/>
                  </a:lnTo>
                  <a:close/>
                </a:path>
              </a:pathLst>
            </a:custGeom>
            <a:solidFill>
              <a:srgbClr val="303030"/>
            </a:solidFill>
          </p:spPr>
        </p:sp>
        <p:sp>
          <p:nvSpPr>
            <p:cNvPr name="TextBox 18" id="18"/>
            <p:cNvSpPr txBox="true"/>
            <p:nvPr/>
          </p:nvSpPr>
          <p:spPr>
            <a:xfrm>
              <a:off x="0" y="-76200"/>
              <a:ext cx="2686111" cy="314539"/>
            </a:xfrm>
            <a:prstGeom prst="rect">
              <a:avLst/>
            </a:prstGeom>
          </p:spPr>
          <p:txBody>
            <a:bodyPr anchor="ctr" rtlCol="false" tIns="50800" lIns="50800" bIns="50800" rIns="50800"/>
            <a:lstStyle/>
            <a:p>
              <a:pPr algn="ctr">
                <a:lnSpc>
                  <a:spcPts val="3074"/>
                </a:lnSpc>
              </a:pPr>
            </a:p>
          </p:txBody>
        </p:sp>
      </p:grpSp>
      <p:sp>
        <p:nvSpPr>
          <p:cNvPr name="TextBox 19" id="19"/>
          <p:cNvSpPr txBox="true"/>
          <p:nvPr/>
        </p:nvSpPr>
        <p:spPr>
          <a:xfrm rot="0">
            <a:off x="2172545" y="3185797"/>
            <a:ext cx="10931654" cy="771526"/>
          </a:xfrm>
          <a:prstGeom prst="rect">
            <a:avLst/>
          </a:prstGeom>
        </p:spPr>
        <p:txBody>
          <a:bodyPr anchor="t" rtlCol="false" tIns="0" lIns="0" bIns="0" rIns="0">
            <a:spAutoFit/>
          </a:bodyPr>
          <a:lstStyle/>
          <a:p>
            <a:pPr algn="l">
              <a:lnSpc>
                <a:spcPts val="6299"/>
              </a:lnSpc>
            </a:pPr>
            <a:r>
              <a:rPr lang="en-US" b="true" sz="4499">
                <a:solidFill>
                  <a:srgbClr val="F2C75C"/>
                </a:solidFill>
                <a:latin typeface="Roboto Bold"/>
                <a:ea typeface="Roboto Bold"/>
                <a:cs typeface="Roboto Bold"/>
                <a:sym typeface="Roboto Bold"/>
              </a:rPr>
              <a:t>Feelings That Can Influence Behavior</a:t>
            </a:r>
          </a:p>
        </p:txBody>
      </p:sp>
    </p:spTree>
  </p:cSld>
  <p:clrMapOvr>
    <a:masterClrMapping/>
  </p:clrMapOvr>
</p:sld>
</file>

<file path=ppt/slides/slide6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6" id="6"/>
          <p:cNvGrpSpPr/>
          <p:nvPr/>
        </p:nvGrpSpPr>
        <p:grpSpPr>
          <a:xfrm rot="0">
            <a:off x="2885822" y="4716576"/>
            <a:ext cx="12389401" cy="2073259"/>
            <a:chOff x="0" y="0"/>
            <a:chExt cx="3263052" cy="546044"/>
          </a:xfrm>
        </p:grpSpPr>
        <p:sp>
          <p:nvSpPr>
            <p:cNvPr name="Freeform 7" id="7"/>
            <p:cNvSpPr/>
            <p:nvPr/>
          </p:nvSpPr>
          <p:spPr>
            <a:xfrm flipH="false" flipV="false" rot="0">
              <a:off x="0" y="0"/>
              <a:ext cx="3263052" cy="546044"/>
            </a:xfrm>
            <a:custGeom>
              <a:avLst/>
              <a:gdLst/>
              <a:ahLst/>
              <a:cxnLst/>
              <a:rect r="r" b="b" t="t" l="l"/>
              <a:pathLst>
                <a:path h="546044" w="3263052">
                  <a:moveTo>
                    <a:pt x="0" y="0"/>
                  </a:moveTo>
                  <a:lnTo>
                    <a:pt x="3263052" y="0"/>
                  </a:lnTo>
                  <a:lnTo>
                    <a:pt x="3263052" y="546044"/>
                  </a:lnTo>
                  <a:lnTo>
                    <a:pt x="0" y="546044"/>
                  </a:lnTo>
                  <a:close/>
                </a:path>
              </a:pathLst>
            </a:custGeom>
            <a:solidFill>
              <a:srgbClr val="303030"/>
            </a:solidFill>
          </p:spPr>
        </p:sp>
        <p:sp>
          <p:nvSpPr>
            <p:cNvPr name="TextBox 8" id="8"/>
            <p:cNvSpPr txBox="true"/>
            <p:nvPr/>
          </p:nvSpPr>
          <p:spPr>
            <a:xfrm>
              <a:off x="0" y="-9525"/>
              <a:ext cx="3263052" cy="555569"/>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3441854" y="4924530"/>
            <a:ext cx="12133109"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What percentage of men who purchase sex said they want to stop?</a:t>
            </a:r>
          </a:p>
        </p:txBody>
      </p:sp>
      <p:sp>
        <p:nvSpPr>
          <p:cNvPr name="TextBox 10" id="10"/>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67</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2" id="12"/>
          <p:cNvSpPr txBox="true"/>
          <p:nvPr/>
        </p:nvSpPr>
        <p:spPr>
          <a:xfrm rot="0">
            <a:off x="1028700" y="904875"/>
            <a:ext cx="10325530" cy="1094741"/>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WHAT DO YOU THINK?</a:t>
            </a:r>
          </a:p>
        </p:txBody>
      </p:sp>
    </p:spTree>
  </p:cSld>
  <p:clrMapOvr>
    <a:masterClrMapping/>
  </p:clrMapOvr>
</p:sld>
</file>

<file path=ppt/slides/slide6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4" id="4"/>
          <p:cNvGrpSpPr/>
          <p:nvPr/>
        </p:nvGrpSpPr>
        <p:grpSpPr>
          <a:xfrm rot="0">
            <a:off x="1222603" y="3057255"/>
            <a:ext cx="15841471" cy="5422565"/>
            <a:chOff x="0" y="0"/>
            <a:chExt cx="4348048" cy="1488345"/>
          </a:xfrm>
        </p:grpSpPr>
        <p:sp>
          <p:nvSpPr>
            <p:cNvPr name="Freeform 5" id="5"/>
            <p:cNvSpPr/>
            <p:nvPr/>
          </p:nvSpPr>
          <p:spPr>
            <a:xfrm flipH="false" flipV="false" rot="0">
              <a:off x="0" y="0"/>
              <a:ext cx="4348048" cy="1488345"/>
            </a:xfrm>
            <a:custGeom>
              <a:avLst/>
              <a:gdLst/>
              <a:ahLst/>
              <a:cxnLst/>
              <a:rect r="r" b="b" t="t" l="l"/>
              <a:pathLst>
                <a:path h="1488345" w="4348048">
                  <a:moveTo>
                    <a:pt x="0" y="0"/>
                  </a:moveTo>
                  <a:lnTo>
                    <a:pt x="4348048" y="0"/>
                  </a:lnTo>
                  <a:lnTo>
                    <a:pt x="4348048" y="1488345"/>
                  </a:lnTo>
                  <a:lnTo>
                    <a:pt x="0" y="1488345"/>
                  </a:lnTo>
                  <a:close/>
                </a:path>
              </a:pathLst>
            </a:custGeom>
            <a:solidFill>
              <a:srgbClr val="303030"/>
            </a:solidFill>
          </p:spPr>
        </p:sp>
        <p:sp>
          <p:nvSpPr>
            <p:cNvPr name="TextBox 6" id="6"/>
            <p:cNvSpPr txBox="true"/>
            <p:nvPr/>
          </p:nvSpPr>
          <p:spPr>
            <a:xfrm>
              <a:off x="0" y="-76200"/>
              <a:ext cx="4348048" cy="1564545"/>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028700" y="904875"/>
            <a:ext cx="10325530" cy="1094741"/>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WHAT DO YOU THINK?</a:t>
            </a:r>
          </a:p>
        </p:txBody>
      </p:sp>
      <p:sp>
        <p:nvSpPr>
          <p:cNvPr name="TextBox 8" id="8"/>
          <p:cNvSpPr txBox="true"/>
          <p:nvPr/>
        </p:nvSpPr>
        <p:spPr>
          <a:xfrm rot="0">
            <a:off x="3403662" y="4718186"/>
            <a:ext cx="11730024" cy="3187700"/>
          </a:xfrm>
          <a:prstGeom prst="rect">
            <a:avLst/>
          </a:prstGeom>
        </p:spPr>
        <p:txBody>
          <a:bodyPr anchor="t" rtlCol="false" tIns="0" lIns="0" bIns="0" rIns="0">
            <a:spAutoFit/>
          </a:bodyPr>
          <a:lstStyle/>
          <a:p>
            <a:pPr algn="l">
              <a:lnSpc>
                <a:spcPts val="6399"/>
              </a:lnSpc>
            </a:pPr>
            <a:r>
              <a:rPr lang="en-US" sz="3999" b="true">
                <a:solidFill>
                  <a:srgbClr val="FBFDFD"/>
                </a:solidFill>
                <a:latin typeface="Roboto Bold"/>
                <a:ea typeface="Roboto Bold"/>
                <a:cs typeface="Roboto Bold"/>
                <a:sym typeface="Roboto Bold"/>
              </a:rPr>
              <a:t>A) 11%</a:t>
            </a:r>
          </a:p>
          <a:p>
            <a:pPr algn="l">
              <a:lnSpc>
                <a:spcPts val="6399"/>
              </a:lnSpc>
            </a:pPr>
            <a:r>
              <a:rPr lang="en-US" sz="3999" b="true">
                <a:solidFill>
                  <a:srgbClr val="FBFDFD"/>
                </a:solidFill>
                <a:latin typeface="Roboto Bold"/>
                <a:ea typeface="Roboto Bold"/>
                <a:cs typeface="Roboto Bold"/>
                <a:sym typeface="Roboto Bold"/>
              </a:rPr>
              <a:t>B) 21</a:t>
            </a:r>
            <a:r>
              <a:rPr lang="en-US" sz="3999" b="true">
                <a:solidFill>
                  <a:srgbClr val="FBFDFD"/>
                </a:solidFill>
                <a:latin typeface="Roboto Bold"/>
                <a:ea typeface="Roboto Bold"/>
                <a:cs typeface="Roboto Bold"/>
                <a:sym typeface="Roboto Bold"/>
              </a:rPr>
              <a:t>%</a:t>
            </a:r>
          </a:p>
          <a:p>
            <a:pPr algn="l">
              <a:lnSpc>
                <a:spcPts val="6399"/>
              </a:lnSpc>
            </a:pPr>
            <a:r>
              <a:rPr lang="en-US" sz="3999" b="true">
                <a:solidFill>
                  <a:srgbClr val="FBFDFD"/>
                </a:solidFill>
                <a:latin typeface="Roboto Bold"/>
                <a:ea typeface="Roboto Bold"/>
                <a:cs typeface="Roboto Bold"/>
                <a:sym typeface="Roboto Bold"/>
              </a:rPr>
              <a:t>C) 31%</a:t>
            </a:r>
          </a:p>
          <a:p>
            <a:pPr algn="l">
              <a:lnSpc>
                <a:spcPts val="6399"/>
              </a:lnSpc>
            </a:pPr>
            <a:r>
              <a:rPr lang="en-US" sz="3999" b="true">
                <a:solidFill>
                  <a:srgbClr val="FBFDFD"/>
                </a:solidFill>
                <a:latin typeface="Roboto Bold"/>
                <a:ea typeface="Roboto Bold"/>
                <a:cs typeface="Roboto Bold"/>
                <a:sym typeface="Roboto Bold"/>
              </a:rPr>
              <a:t>D) 41%</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68</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1" id="11"/>
          <p:cNvSpPr txBox="true"/>
          <p:nvPr/>
        </p:nvSpPr>
        <p:spPr>
          <a:xfrm rot="0">
            <a:off x="2591912" y="3575873"/>
            <a:ext cx="13353525" cy="1085850"/>
          </a:xfrm>
          <a:prstGeom prst="rect">
            <a:avLst/>
          </a:prstGeom>
        </p:spPr>
        <p:txBody>
          <a:bodyPr anchor="t" rtlCol="false" tIns="0" lIns="0" bIns="0" rIns="0">
            <a:spAutoFit/>
          </a:bodyPr>
          <a:lstStyle/>
          <a:p>
            <a:pPr algn="l">
              <a:lnSpc>
                <a:spcPts val="4200"/>
              </a:lnSpc>
            </a:pPr>
            <a:r>
              <a:rPr lang="en-US" sz="3500">
                <a:solidFill>
                  <a:srgbClr val="FFFFFF"/>
                </a:solidFill>
                <a:latin typeface="Roboto"/>
                <a:ea typeface="Roboto"/>
                <a:cs typeface="Roboto"/>
                <a:sym typeface="Roboto"/>
              </a:rPr>
              <a:t>What percentage of men who purchase sex said they want to stop?</a:t>
            </a:r>
          </a:p>
          <a:p>
            <a:pPr algn="l">
              <a:lnSpc>
                <a:spcPts val="4200"/>
              </a:lnSpc>
            </a:pPr>
          </a:p>
        </p:txBody>
      </p:sp>
    </p:spTree>
  </p:cSld>
  <p:clrMapOvr>
    <a:masterClrMapping/>
  </p:clrMapOvr>
</p:sld>
</file>

<file path=ppt/slides/slide6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4" id="4"/>
          <p:cNvGrpSpPr/>
          <p:nvPr/>
        </p:nvGrpSpPr>
        <p:grpSpPr>
          <a:xfrm rot="0">
            <a:off x="1222603" y="3057255"/>
            <a:ext cx="15841471" cy="5422565"/>
            <a:chOff x="0" y="0"/>
            <a:chExt cx="4348048" cy="1488345"/>
          </a:xfrm>
        </p:grpSpPr>
        <p:sp>
          <p:nvSpPr>
            <p:cNvPr name="Freeform 5" id="5"/>
            <p:cNvSpPr/>
            <p:nvPr/>
          </p:nvSpPr>
          <p:spPr>
            <a:xfrm flipH="false" flipV="false" rot="0">
              <a:off x="0" y="0"/>
              <a:ext cx="4348048" cy="1488345"/>
            </a:xfrm>
            <a:custGeom>
              <a:avLst/>
              <a:gdLst/>
              <a:ahLst/>
              <a:cxnLst/>
              <a:rect r="r" b="b" t="t" l="l"/>
              <a:pathLst>
                <a:path h="1488345" w="4348048">
                  <a:moveTo>
                    <a:pt x="0" y="0"/>
                  </a:moveTo>
                  <a:lnTo>
                    <a:pt x="4348048" y="0"/>
                  </a:lnTo>
                  <a:lnTo>
                    <a:pt x="4348048" y="1488345"/>
                  </a:lnTo>
                  <a:lnTo>
                    <a:pt x="0" y="1488345"/>
                  </a:lnTo>
                  <a:close/>
                </a:path>
              </a:pathLst>
            </a:custGeom>
            <a:solidFill>
              <a:srgbClr val="FFFFFF"/>
            </a:solidFill>
          </p:spPr>
        </p:sp>
        <p:sp>
          <p:nvSpPr>
            <p:cNvPr name="TextBox 6" id="6"/>
            <p:cNvSpPr txBox="true"/>
            <p:nvPr/>
          </p:nvSpPr>
          <p:spPr>
            <a:xfrm>
              <a:off x="0" y="-76200"/>
              <a:ext cx="4348048" cy="1564545"/>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2821344" y="4795043"/>
            <a:ext cx="12645312" cy="1908177"/>
          </a:xfrm>
          <a:prstGeom prst="rect">
            <a:avLst/>
          </a:prstGeom>
        </p:spPr>
        <p:txBody>
          <a:bodyPr anchor="t" rtlCol="false" tIns="0" lIns="0" bIns="0" rIns="0">
            <a:spAutoFit/>
          </a:bodyPr>
          <a:lstStyle/>
          <a:p>
            <a:pPr algn="ctr">
              <a:lnSpc>
                <a:spcPts val="7699"/>
              </a:lnSpc>
            </a:pPr>
            <a:r>
              <a:rPr lang="en-US" b="true" sz="5499">
                <a:solidFill>
                  <a:srgbClr val="9D1BE3"/>
                </a:solidFill>
                <a:latin typeface="Roboto Bold"/>
                <a:ea typeface="Roboto Bold"/>
                <a:cs typeface="Roboto Bold"/>
                <a:sym typeface="Roboto Bold"/>
              </a:rPr>
              <a:t>41% </a:t>
            </a:r>
            <a:r>
              <a:rPr lang="en-US" sz="5499">
                <a:solidFill>
                  <a:srgbClr val="303030"/>
                </a:solidFill>
                <a:latin typeface="Roboto"/>
                <a:ea typeface="Roboto"/>
                <a:cs typeface="Roboto"/>
                <a:sym typeface="Roboto"/>
              </a:rPr>
              <a:t>of men who reported purchasing sex said they want to stop.</a:t>
            </a:r>
            <a:r>
              <a:rPr lang="en-US" sz="5499">
                <a:solidFill>
                  <a:srgbClr val="9D1BE3"/>
                </a:solidFill>
                <a:latin typeface="Roboto"/>
                <a:ea typeface="Roboto"/>
                <a:cs typeface="Roboto"/>
                <a:sym typeface="Roboto"/>
              </a:rPr>
              <a:t> </a:t>
            </a:r>
          </a:p>
        </p:txBody>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69</a:t>
            </a:r>
          </a:p>
        </p:txBody>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0" id="10"/>
          <p:cNvSpPr txBox="true"/>
          <p:nvPr/>
        </p:nvSpPr>
        <p:spPr>
          <a:xfrm rot="0">
            <a:off x="5814764" y="9229725"/>
            <a:ext cx="8796764" cy="207719"/>
          </a:xfrm>
          <a:prstGeom prst="rect">
            <a:avLst/>
          </a:prstGeom>
        </p:spPr>
        <p:txBody>
          <a:bodyPr anchor="t" rtlCol="false" tIns="0" lIns="0" bIns="0" rIns="0">
            <a:spAutoFit/>
          </a:bodyPr>
          <a:lstStyle/>
          <a:p>
            <a:pPr algn="l">
              <a:lnSpc>
                <a:spcPts val="1679"/>
              </a:lnSpc>
            </a:pPr>
            <a:r>
              <a:rPr lang="en-US" sz="1200">
                <a:solidFill>
                  <a:srgbClr val="303030"/>
                </a:solidFill>
                <a:latin typeface="Roboto"/>
                <a:ea typeface="Roboto"/>
                <a:cs typeface="Roboto"/>
                <a:sym typeface="Roboto"/>
              </a:rPr>
              <a:t>Demand Abolition (2018). Who’s Buying Sex? Understanding and Disrupting Illicit Market Demand.</a:t>
            </a:r>
          </a:p>
        </p:txBody>
      </p:sp>
      <p:sp>
        <p:nvSpPr>
          <p:cNvPr name="TextBox 11" id="11"/>
          <p:cNvSpPr txBox="true"/>
          <p:nvPr/>
        </p:nvSpPr>
        <p:spPr>
          <a:xfrm rot="0">
            <a:off x="1066010" y="904875"/>
            <a:ext cx="9147136" cy="1094666"/>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ANSWER</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303030"/>
            </a:solidFill>
          </p:spPr>
        </p:sp>
      </p:grpSp>
      <p:grpSp>
        <p:nvGrpSpPr>
          <p:cNvPr name="Group 4" id="4"/>
          <p:cNvGrpSpPr/>
          <p:nvPr/>
        </p:nvGrpSpPr>
        <p:grpSpPr>
          <a:xfrm rot="0">
            <a:off x="4206774" y="3934502"/>
            <a:ext cx="11841295" cy="4476511"/>
            <a:chOff x="0" y="0"/>
            <a:chExt cx="3250110" cy="1228679"/>
          </a:xfrm>
        </p:grpSpPr>
        <p:sp>
          <p:nvSpPr>
            <p:cNvPr name="Freeform 5" id="5"/>
            <p:cNvSpPr/>
            <p:nvPr/>
          </p:nvSpPr>
          <p:spPr>
            <a:xfrm flipH="false" flipV="false" rot="0">
              <a:off x="0" y="0"/>
              <a:ext cx="3250110" cy="1228679"/>
            </a:xfrm>
            <a:custGeom>
              <a:avLst/>
              <a:gdLst/>
              <a:ahLst/>
              <a:cxnLst/>
              <a:rect r="r" b="b" t="t" l="l"/>
              <a:pathLst>
                <a:path h="1228679" w="3250110">
                  <a:moveTo>
                    <a:pt x="0" y="0"/>
                  </a:moveTo>
                  <a:lnTo>
                    <a:pt x="3250110" y="0"/>
                  </a:lnTo>
                  <a:lnTo>
                    <a:pt x="3250110" y="1228679"/>
                  </a:lnTo>
                  <a:lnTo>
                    <a:pt x="0" y="1228679"/>
                  </a:lnTo>
                  <a:close/>
                </a:path>
              </a:pathLst>
            </a:custGeom>
            <a:solidFill>
              <a:srgbClr val="FFFFFF"/>
            </a:solidFill>
          </p:spPr>
        </p:sp>
        <p:sp>
          <p:nvSpPr>
            <p:cNvPr name="TextBox 6" id="6"/>
            <p:cNvSpPr txBox="true"/>
            <p:nvPr/>
          </p:nvSpPr>
          <p:spPr>
            <a:xfrm>
              <a:off x="0" y="-76200"/>
              <a:ext cx="3250110" cy="1304879"/>
            </a:xfrm>
            <a:prstGeom prst="rect">
              <a:avLst/>
            </a:prstGeom>
          </p:spPr>
          <p:txBody>
            <a:bodyPr anchor="ctr" rtlCol="false" tIns="50800" lIns="50800" bIns="50800" rIns="50800"/>
            <a:lstStyle/>
            <a:p>
              <a:pPr algn="ctr">
                <a:lnSpc>
                  <a:spcPts val="3074"/>
                </a:lnSpc>
              </a:pPr>
            </a:p>
          </p:txBody>
        </p:sp>
      </p:grpSp>
      <p:grpSp>
        <p:nvGrpSpPr>
          <p:cNvPr name="Group 7" id="7"/>
          <p:cNvGrpSpPr/>
          <p:nvPr/>
        </p:nvGrpSpPr>
        <p:grpSpPr>
          <a:xfrm rot="0">
            <a:off x="6757799" y="4211363"/>
            <a:ext cx="9075459" cy="3960258"/>
            <a:chOff x="0" y="0"/>
            <a:chExt cx="2490964" cy="1086982"/>
          </a:xfrm>
        </p:grpSpPr>
        <p:sp>
          <p:nvSpPr>
            <p:cNvPr name="Freeform 8" id="8"/>
            <p:cNvSpPr/>
            <p:nvPr/>
          </p:nvSpPr>
          <p:spPr>
            <a:xfrm flipH="false" flipV="false" rot="0">
              <a:off x="0" y="0"/>
              <a:ext cx="2490964" cy="1086982"/>
            </a:xfrm>
            <a:custGeom>
              <a:avLst/>
              <a:gdLst/>
              <a:ahLst/>
              <a:cxnLst/>
              <a:rect r="r" b="b" t="t" l="l"/>
              <a:pathLst>
                <a:path h="1086982" w="2490964">
                  <a:moveTo>
                    <a:pt x="0" y="0"/>
                  </a:moveTo>
                  <a:lnTo>
                    <a:pt x="2490964" y="0"/>
                  </a:lnTo>
                  <a:lnTo>
                    <a:pt x="2490964" y="1086982"/>
                  </a:lnTo>
                  <a:lnTo>
                    <a:pt x="0" y="1086982"/>
                  </a:lnTo>
                  <a:close/>
                </a:path>
              </a:pathLst>
            </a:custGeom>
            <a:solidFill>
              <a:srgbClr val="BAF3FA"/>
            </a:solidFill>
          </p:spPr>
        </p:sp>
        <p:sp>
          <p:nvSpPr>
            <p:cNvPr name="TextBox 9" id="9"/>
            <p:cNvSpPr txBox="true"/>
            <p:nvPr/>
          </p:nvSpPr>
          <p:spPr>
            <a:xfrm>
              <a:off x="0" y="-38100"/>
              <a:ext cx="2490964" cy="1125082"/>
            </a:xfrm>
            <a:prstGeom prst="rect">
              <a:avLst/>
            </a:prstGeom>
          </p:spPr>
          <p:txBody>
            <a:bodyPr anchor="ctr" rtlCol="false" tIns="50800" lIns="50800" bIns="50800" rIns="50800"/>
            <a:lstStyle/>
            <a:p>
              <a:pPr algn="ctr">
                <a:lnSpc>
                  <a:spcPts val="2899"/>
                </a:lnSpc>
              </a:pPr>
            </a:p>
          </p:txBody>
        </p:sp>
      </p:grpSp>
      <p:sp>
        <p:nvSpPr>
          <p:cNvPr name="TextBox 10" id="10"/>
          <p:cNvSpPr txBox="true"/>
          <p:nvPr/>
        </p:nvSpPr>
        <p:spPr>
          <a:xfrm rot="0">
            <a:off x="1028700" y="904875"/>
            <a:ext cx="11634929" cy="1094741"/>
          </a:xfrm>
          <a:prstGeom prst="rect">
            <a:avLst/>
          </a:prstGeom>
        </p:spPr>
        <p:txBody>
          <a:bodyPr anchor="t" rtlCol="false" tIns="0" lIns="0" bIns="0" rIns="0">
            <a:spAutoFit/>
          </a:bodyPr>
          <a:lstStyle/>
          <a:p>
            <a:pPr algn="l">
              <a:lnSpc>
                <a:spcPts val="8959"/>
              </a:lnSpc>
              <a:spcBef>
                <a:spcPct val="0"/>
              </a:spcBef>
            </a:pPr>
            <a:r>
              <a:rPr lang="en-US" sz="6399">
                <a:solidFill>
                  <a:srgbClr val="FBFDFD"/>
                </a:solidFill>
                <a:latin typeface="League Spartan"/>
                <a:ea typeface="League Spartan"/>
                <a:cs typeface="League Spartan"/>
                <a:sym typeface="League Spartan"/>
              </a:rPr>
              <a:t>PREVENTION EDUCATION</a:t>
            </a:r>
          </a:p>
        </p:txBody>
      </p:sp>
      <p:sp>
        <p:nvSpPr>
          <p:cNvPr name="TextBox 11" id="11"/>
          <p:cNvSpPr txBox="true"/>
          <p:nvPr/>
        </p:nvSpPr>
        <p:spPr>
          <a:xfrm rot="0">
            <a:off x="8183000" y="4740395"/>
            <a:ext cx="7023201" cy="2950738"/>
          </a:xfrm>
          <a:prstGeom prst="rect">
            <a:avLst/>
          </a:prstGeom>
        </p:spPr>
        <p:txBody>
          <a:bodyPr anchor="t" rtlCol="false" tIns="0" lIns="0" bIns="0" rIns="0">
            <a:spAutoFit/>
          </a:bodyPr>
          <a:lstStyle/>
          <a:p>
            <a:pPr algn="ctr">
              <a:lnSpc>
                <a:spcPts val="5879"/>
              </a:lnSpc>
            </a:pPr>
            <a:r>
              <a:rPr lang="en-US" sz="4199" b="true">
                <a:solidFill>
                  <a:srgbClr val="303030"/>
                </a:solidFill>
                <a:latin typeface="Roboto Bold"/>
                <a:ea typeface="Roboto Bold"/>
                <a:cs typeface="Roboto Bold"/>
                <a:sym typeface="Roboto Bold"/>
              </a:rPr>
              <a:t>SEXUAL EXPLOITATION </a:t>
            </a:r>
            <a:r>
              <a:rPr lang="en-US" sz="4199">
                <a:solidFill>
                  <a:srgbClr val="004F59"/>
                </a:solidFill>
                <a:latin typeface="Roboto"/>
                <a:ea typeface="Roboto"/>
                <a:cs typeface="Roboto"/>
                <a:sym typeface="Roboto"/>
              </a:rPr>
              <a:t>includes grooming, sextortion, pornography </a:t>
            </a:r>
          </a:p>
          <a:p>
            <a:pPr algn="ctr">
              <a:lnSpc>
                <a:spcPts val="5879"/>
              </a:lnSpc>
            </a:pPr>
            <a:r>
              <a:rPr lang="en-US" sz="4199">
                <a:solidFill>
                  <a:srgbClr val="004F59"/>
                </a:solidFill>
                <a:latin typeface="Roboto"/>
                <a:ea typeface="Roboto"/>
                <a:cs typeface="Roboto"/>
                <a:sym typeface="Roboto"/>
              </a:rPr>
              <a:t>&amp; sex trafficking.</a:t>
            </a:r>
          </a:p>
        </p:txBody>
      </p:sp>
      <p:sp>
        <p:nvSpPr>
          <p:cNvPr name="TextBox 12" id="12"/>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FFFFFF"/>
                </a:solidFill>
                <a:latin typeface="Roboto"/>
                <a:ea typeface="Roboto"/>
                <a:cs typeface="Roboto"/>
                <a:sym typeface="Roboto"/>
              </a:rPr>
              <a:t>7</a:t>
            </a:r>
          </a:p>
        </p:txBody>
      </p:sp>
      <p:sp>
        <p:nvSpPr>
          <p:cNvPr name="TextBox 13" id="13"/>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FFFFFF"/>
                </a:solidFill>
                <a:latin typeface="Roboto"/>
                <a:ea typeface="Roboto"/>
                <a:cs typeface="Roboto"/>
                <a:sym typeface="Roboto"/>
              </a:rPr>
              <a:t>©2024-2026 Walking Wise</a:t>
            </a:r>
          </a:p>
        </p:txBody>
      </p:sp>
      <p:sp>
        <p:nvSpPr>
          <p:cNvPr name="Freeform 14" id="14"/>
          <p:cNvSpPr/>
          <p:nvPr/>
        </p:nvSpPr>
        <p:spPr>
          <a:xfrm flipH="false" flipV="false" rot="0">
            <a:off x="1933398" y="2832478"/>
            <a:ext cx="6771839" cy="6292417"/>
          </a:xfrm>
          <a:custGeom>
            <a:avLst/>
            <a:gdLst/>
            <a:ahLst/>
            <a:cxnLst/>
            <a:rect r="r" b="b" t="t" l="l"/>
            <a:pathLst>
              <a:path h="6292417" w="6771839">
                <a:moveTo>
                  <a:pt x="0" y="0"/>
                </a:moveTo>
                <a:lnTo>
                  <a:pt x="6771839" y="0"/>
                </a:lnTo>
                <a:lnTo>
                  <a:pt x="6771839" y="6292417"/>
                </a:lnTo>
                <a:lnTo>
                  <a:pt x="0" y="6292417"/>
                </a:lnTo>
                <a:lnTo>
                  <a:pt x="0" y="0"/>
                </a:lnTo>
                <a:close/>
              </a:path>
            </a:pathLst>
          </a:custGeom>
          <a:blipFill>
            <a:blip r:embed="rId3"/>
            <a:stretch>
              <a:fillRect l="0" t="0" r="0" b="0"/>
            </a:stretch>
          </a:blipFill>
        </p:spPr>
      </p:sp>
    </p:spTree>
  </p:cSld>
  <p:clrMapOvr>
    <a:masterClrMapping/>
  </p:clrMapOvr>
</p:sld>
</file>

<file path=ppt/slides/slide7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 EDUCATON GUIDE</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56889"/>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8" id="8"/>
          <p:cNvSpPr txBox="true"/>
          <p:nvPr/>
        </p:nvSpPr>
        <p:spPr>
          <a:xfrm rot="0">
            <a:off x="1131441" y="1109322"/>
            <a:ext cx="1280157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70</a:t>
            </a:r>
          </a:p>
        </p:txBody>
      </p:sp>
      <p:sp>
        <p:nvSpPr>
          <p:cNvPr name="TextBox 10" id="10"/>
          <p:cNvSpPr txBox="true"/>
          <p:nvPr/>
        </p:nvSpPr>
        <p:spPr>
          <a:xfrm rot="0">
            <a:off x="1480713" y="4549386"/>
            <a:ext cx="15778587" cy="3420110"/>
          </a:xfrm>
          <a:prstGeom prst="rect">
            <a:avLst/>
          </a:prstGeom>
        </p:spPr>
        <p:txBody>
          <a:bodyPr anchor="t" rtlCol="false" tIns="0" lIns="0" bIns="0" rIns="0">
            <a:spAutoFit/>
          </a:bodyPr>
          <a:lstStyle/>
          <a:p>
            <a:pPr algn="l">
              <a:lnSpc>
                <a:spcPts val="6880"/>
              </a:lnSpc>
            </a:pPr>
            <a:r>
              <a:rPr lang="en-US" sz="4300" b="true">
                <a:solidFill>
                  <a:srgbClr val="004F59"/>
                </a:solidFill>
                <a:latin typeface="Roboto Bold"/>
                <a:ea typeface="Roboto Bold"/>
                <a:cs typeface="Roboto Bold"/>
                <a:sym typeface="Roboto Bold"/>
              </a:rPr>
              <a:t>A deeply upsetting experience that affects a person's thoughts, feelings, behavior, and physical response to harm that lasts long after the event.</a:t>
            </a:r>
          </a:p>
          <a:p>
            <a:pPr algn="l">
              <a:lnSpc>
                <a:spcPts val="6880"/>
              </a:lnSpc>
            </a:pPr>
          </a:p>
        </p:txBody>
      </p:sp>
      <p:sp>
        <p:nvSpPr>
          <p:cNvPr name="TextBox 11" id="11"/>
          <p:cNvSpPr txBox="true"/>
          <p:nvPr/>
        </p:nvSpPr>
        <p:spPr>
          <a:xfrm rot="0">
            <a:off x="14449702" y="7843150"/>
            <a:ext cx="1745231" cy="989774"/>
          </a:xfrm>
          <a:prstGeom prst="rect">
            <a:avLst/>
          </a:prstGeom>
        </p:spPr>
        <p:txBody>
          <a:bodyPr anchor="t" rtlCol="false" tIns="0" lIns="0" bIns="0" rIns="0">
            <a:spAutoFit/>
          </a:bodyPr>
          <a:lstStyle/>
          <a:p>
            <a:pPr algn="ctr">
              <a:lnSpc>
                <a:spcPts val="4515"/>
              </a:lnSpc>
            </a:pPr>
            <a:r>
              <a:rPr lang="en-US" sz="4341" b="true">
                <a:solidFill>
                  <a:srgbClr val="A76D11"/>
                </a:solidFill>
                <a:latin typeface="Cooperative Bold"/>
                <a:ea typeface="Cooperative Bold"/>
                <a:cs typeface="Cooperative Bold"/>
                <a:sym typeface="Cooperative Bold"/>
              </a:rPr>
              <a:t>HIDDEN</a:t>
            </a:r>
          </a:p>
          <a:p>
            <a:pPr algn="ctr">
              <a:lnSpc>
                <a:spcPts val="2666"/>
              </a:lnSpc>
            </a:pPr>
            <a:r>
              <a:rPr lang="en-US" b="true" sz="3463">
                <a:solidFill>
                  <a:srgbClr val="A76D11"/>
                </a:solidFill>
                <a:latin typeface="Poppins Medium 1 Bold"/>
                <a:ea typeface="Poppins Medium 1 Bold"/>
                <a:cs typeface="Poppins Medium 1 Bold"/>
                <a:sym typeface="Poppins Medium 1 Bold"/>
              </a:rPr>
              <a:t>BUYERS</a:t>
            </a:r>
          </a:p>
        </p:txBody>
      </p:sp>
      <p:grpSp>
        <p:nvGrpSpPr>
          <p:cNvPr name="Group 12" id="12"/>
          <p:cNvGrpSpPr/>
          <p:nvPr/>
        </p:nvGrpSpPr>
        <p:grpSpPr>
          <a:xfrm rot="0">
            <a:off x="1275929" y="3447883"/>
            <a:ext cx="4060001" cy="1060398"/>
            <a:chOff x="0" y="0"/>
            <a:chExt cx="1069301" cy="279282"/>
          </a:xfrm>
        </p:grpSpPr>
        <p:sp>
          <p:nvSpPr>
            <p:cNvPr name="Freeform 13" id="13"/>
            <p:cNvSpPr/>
            <p:nvPr/>
          </p:nvSpPr>
          <p:spPr>
            <a:xfrm flipH="false" flipV="false" rot="0">
              <a:off x="0" y="0"/>
              <a:ext cx="1069301" cy="279282"/>
            </a:xfrm>
            <a:custGeom>
              <a:avLst/>
              <a:gdLst/>
              <a:ahLst/>
              <a:cxnLst/>
              <a:rect r="r" b="b" t="t" l="l"/>
              <a:pathLst>
                <a:path h="279282" w="1069301">
                  <a:moveTo>
                    <a:pt x="0" y="0"/>
                  </a:moveTo>
                  <a:lnTo>
                    <a:pt x="1069301" y="0"/>
                  </a:lnTo>
                  <a:lnTo>
                    <a:pt x="1069301" y="279282"/>
                  </a:lnTo>
                  <a:lnTo>
                    <a:pt x="0" y="279282"/>
                  </a:lnTo>
                  <a:close/>
                </a:path>
              </a:pathLst>
            </a:custGeom>
            <a:solidFill>
              <a:srgbClr val="303030"/>
            </a:solidFill>
          </p:spPr>
        </p:sp>
        <p:sp>
          <p:nvSpPr>
            <p:cNvPr name="TextBox 14" id="14"/>
            <p:cNvSpPr txBox="true"/>
            <p:nvPr/>
          </p:nvSpPr>
          <p:spPr>
            <a:xfrm>
              <a:off x="0" y="-76200"/>
              <a:ext cx="1069301" cy="355482"/>
            </a:xfrm>
            <a:prstGeom prst="rect">
              <a:avLst/>
            </a:prstGeom>
          </p:spPr>
          <p:txBody>
            <a:bodyPr anchor="ctr" rtlCol="false" tIns="50800" lIns="50800" bIns="50800" rIns="50800"/>
            <a:lstStyle/>
            <a:p>
              <a:pPr algn="ctr">
                <a:lnSpc>
                  <a:spcPts val="3074"/>
                </a:lnSpc>
              </a:pPr>
            </a:p>
          </p:txBody>
        </p:sp>
      </p:grpSp>
      <p:sp>
        <p:nvSpPr>
          <p:cNvPr name="TextBox 15" id="15"/>
          <p:cNvSpPr txBox="true"/>
          <p:nvPr/>
        </p:nvSpPr>
        <p:spPr>
          <a:xfrm rot="0">
            <a:off x="1630048" y="3429470"/>
            <a:ext cx="8310124" cy="1028693"/>
          </a:xfrm>
          <a:prstGeom prst="rect">
            <a:avLst/>
          </a:prstGeom>
        </p:spPr>
        <p:txBody>
          <a:bodyPr anchor="t" rtlCol="false" tIns="0" lIns="0" bIns="0" rIns="0">
            <a:spAutoFit/>
          </a:bodyPr>
          <a:lstStyle/>
          <a:p>
            <a:pPr algn="l">
              <a:lnSpc>
                <a:spcPts val="8399"/>
              </a:lnSpc>
            </a:pPr>
            <a:r>
              <a:rPr lang="en-US" b="true" sz="5999">
                <a:solidFill>
                  <a:srgbClr val="FFFFFF"/>
                </a:solidFill>
                <a:latin typeface="Roboto Bold"/>
                <a:ea typeface="Roboto Bold"/>
                <a:cs typeface="Roboto Bold"/>
                <a:sym typeface="Roboto Bold"/>
              </a:rPr>
              <a:t>TRAUMA</a:t>
            </a:r>
          </a:p>
        </p:txBody>
      </p:sp>
      <p:sp>
        <p:nvSpPr>
          <p:cNvPr name="TextBox 16" id="1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7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6" id="6"/>
          <p:cNvGrpSpPr/>
          <p:nvPr/>
        </p:nvGrpSpPr>
        <p:grpSpPr>
          <a:xfrm rot="0">
            <a:off x="1437941" y="4804045"/>
            <a:ext cx="14009799" cy="2296155"/>
            <a:chOff x="0" y="0"/>
            <a:chExt cx="3689824" cy="604749"/>
          </a:xfrm>
        </p:grpSpPr>
        <p:sp>
          <p:nvSpPr>
            <p:cNvPr name="Freeform 7" id="7"/>
            <p:cNvSpPr/>
            <p:nvPr/>
          </p:nvSpPr>
          <p:spPr>
            <a:xfrm flipH="false" flipV="false" rot="0">
              <a:off x="0" y="0"/>
              <a:ext cx="3689824" cy="604749"/>
            </a:xfrm>
            <a:custGeom>
              <a:avLst/>
              <a:gdLst/>
              <a:ahLst/>
              <a:cxnLst/>
              <a:rect r="r" b="b" t="t" l="l"/>
              <a:pathLst>
                <a:path h="604749" w="3689824">
                  <a:moveTo>
                    <a:pt x="0" y="0"/>
                  </a:moveTo>
                  <a:lnTo>
                    <a:pt x="3689824" y="0"/>
                  </a:lnTo>
                  <a:lnTo>
                    <a:pt x="3689824" y="604749"/>
                  </a:lnTo>
                  <a:lnTo>
                    <a:pt x="0" y="604749"/>
                  </a:lnTo>
                  <a:close/>
                </a:path>
              </a:pathLst>
            </a:custGeom>
            <a:solidFill>
              <a:srgbClr val="303030"/>
            </a:solidFill>
          </p:spPr>
        </p:sp>
        <p:sp>
          <p:nvSpPr>
            <p:cNvPr name="TextBox 8" id="8"/>
            <p:cNvSpPr txBox="true"/>
            <p:nvPr/>
          </p:nvSpPr>
          <p:spPr>
            <a:xfrm>
              <a:off x="0" y="-76200"/>
              <a:ext cx="3689824" cy="680949"/>
            </a:xfrm>
            <a:prstGeom prst="rect">
              <a:avLst/>
            </a:prstGeom>
          </p:spPr>
          <p:txBody>
            <a:bodyPr anchor="ctr" rtlCol="false" tIns="50800" lIns="50800" bIns="50800" rIns="50800"/>
            <a:lstStyle/>
            <a:p>
              <a:pPr algn="ctr">
                <a:lnSpc>
                  <a:spcPts val="3074"/>
                </a:lnSpc>
              </a:pPr>
            </a:p>
          </p:txBody>
        </p:sp>
      </p:grpSp>
      <p:sp>
        <p:nvSpPr>
          <p:cNvPr name="Freeform 9" id="9"/>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0" id="10"/>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grpSp>
        <p:nvGrpSpPr>
          <p:cNvPr name="Group 11" id="11"/>
          <p:cNvGrpSpPr/>
          <p:nvPr/>
        </p:nvGrpSpPr>
        <p:grpSpPr>
          <a:xfrm rot="0">
            <a:off x="11987353" y="861665"/>
            <a:ext cx="5357523" cy="3485180"/>
            <a:chOff x="0" y="0"/>
            <a:chExt cx="1301876" cy="846898"/>
          </a:xfrm>
        </p:grpSpPr>
        <p:sp>
          <p:nvSpPr>
            <p:cNvPr name="Freeform 12" id="12"/>
            <p:cNvSpPr/>
            <p:nvPr/>
          </p:nvSpPr>
          <p:spPr>
            <a:xfrm flipH="false" flipV="false" rot="0">
              <a:off x="0" y="0"/>
              <a:ext cx="1301876" cy="846898"/>
            </a:xfrm>
            <a:custGeom>
              <a:avLst/>
              <a:gdLst/>
              <a:ahLst/>
              <a:cxnLst/>
              <a:rect r="r" b="b" t="t" l="l"/>
              <a:pathLst>
                <a:path h="846898" w="1301876">
                  <a:moveTo>
                    <a:pt x="0" y="0"/>
                  </a:moveTo>
                  <a:lnTo>
                    <a:pt x="1301876" y="0"/>
                  </a:lnTo>
                  <a:lnTo>
                    <a:pt x="1301876" y="846898"/>
                  </a:lnTo>
                  <a:lnTo>
                    <a:pt x="0" y="846898"/>
                  </a:lnTo>
                  <a:close/>
                </a:path>
              </a:pathLst>
            </a:custGeom>
            <a:solidFill>
              <a:srgbClr val="FFFFFF"/>
            </a:solidFill>
          </p:spPr>
        </p:sp>
        <p:sp>
          <p:nvSpPr>
            <p:cNvPr name="TextBox 13" id="13"/>
            <p:cNvSpPr txBox="true"/>
            <p:nvPr/>
          </p:nvSpPr>
          <p:spPr>
            <a:xfrm>
              <a:off x="0" y="-47625"/>
              <a:ext cx="1301876" cy="894523"/>
            </a:xfrm>
            <a:prstGeom prst="rect">
              <a:avLst/>
            </a:prstGeom>
          </p:spPr>
          <p:txBody>
            <a:bodyPr anchor="ctr" rtlCol="false" tIns="50800" lIns="50800" bIns="50800" rIns="50800"/>
            <a:lstStyle/>
            <a:p>
              <a:pPr algn="ctr">
                <a:lnSpc>
                  <a:spcPts val="2100"/>
                </a:lnSpc>
              </a:pPr>
            </a:p>
          </p:txBody>
        </p:sp>
      </p:grpSp>
      <p:sp>
        <p:nvSpPr>
          <p:cNvPr name="Freeform 14" id="14"/>
          <p:cNvSpPr/>
          <p:nvPr/>
        </p:nvSpPr>
        <p:spPr>
          <a:xfrm flipH="false" flipV="false" rot="0">
            <a:off x="12151970" y="1066681"/>
            <a:ext cx="4969504" cy="3081093"/>
          </a:xfrm>
          <a:custGeom>
            <a:avLst/>
            <a:gdLst/>
            <a:ahLst/>
            <a:cxnLst/>
            <a:rect r="r" b="b" t="t" l="l"/>
            <a:pathLst>
              <a:path h="3081093" w="4969504">
                <a:moveTo>
                  <a:pt x="0" y="0"/>
                </a:moveTo>
                <a:lnTo>
                  <a:pt x="4969505" y="0"/>
                </a:lnTo>
                <a:lnTo>
                  <a:pt x="4969505" y="3081093"/>
                </a:lnTo>
                <a:lnTo>
                  <a:pt x="0" y="3081093"/>
                </a:lnTo>
                <a:lnTo>
                  <a:pt x="0" y="0"/>
                </a:lnTo>
                <a:close/>
              </a:path>
            </a:pathLst>
          </a:custGeom>
          <a:blipFill>
            <a:blip r:embed="rId5"/>
            <a:stretch>
              <a:fillRect l="0" t="0" r="0" b="0"/>
            </a:stretch>
          </a:blipFill>
        </p:spPr>
      </p:sp>
      <p:sp>
        <p:nvSpPr>
          <p:cNvPr name="TextBox 15" id="15"/>
          <p:cNvSpPr txBox="true"/>
          <p:nvPr/>
        </p:nvSpPr>
        <p:spPr>
          <a:xfrm rot="0">
            <a:off x="1330023" y="1250072"/>
            <a:ext cx="10764246"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VICTIM TRAUMA</a:t>
            </a:r>
          </a:p>
        </p:txBody>
      </p:sp>
      <p:sp>
        <p:nvSpPr>
          <p:cNvPr name="TextBox 16" id="16"/>
          <p:cNvSpPr txBox="true"/>
          <p:nvPr/>
        </p:nvSpPr>
        <p:spPr>
          <a:xfrm rot="0">
            <a:off x="1916591" y="5093270"/>
            <a:ext cx="13531148"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are victims harmed or traumatized when they are trafficked (sold) to sex buyers?</a:t>
            </a:r>
          </a:p>
        </p:txBody>
      </p:sp>
      <p:sp>
        <p:nvSpPr>
          <p:cNvPr name="TextBox 17" id="1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71</a:t>
            </a:r>
          </a:p>
        </p:txBody>
      </p:sp>
      <p:sp>
        <p:nvSpPr>
          <p:cNvPr name="TextBox 18" id="18"/>
          <p:cNvSpPr txBox="true"/>
          <p:nvPr/>
        </p:nvSpPr>
        <p:spPr>
          <a:xfrm rot="0">
            <a:off x="14449702" y="7843150"/>
            <a:ext cx="1745231" cy="989774"/>
          </a:xfrm>
          <a:prstGeom prst="rect">
            <a:avLst/>
          </a:prstGeom>
        </p:spPr>
        <p:txBody>
          <a:bodyPr anchor="t" rtlCol="false" tIns="0" lIns="0" bIns="0" rIns="0">
            <a:spAutoFit/>
          </a:bodyPr>
          <a:lstStyle/>
          <a:p>
            <a:pPr algn="ctr">
              <a:lnSpc>
                <a:spcPts val="4515"/>
              </a:lnSpc>
            </a:pPr>
            <a:r>
              <a:rPr lang="en-US" sz="4341" b="true">
                <a:solidFill>
                  <a:srgbClr val="A76D11"/>
                </a:solidFill>
                <a:latin typeface="Cooperative Bold"/>
                <a:ea typeface="Cooperative Bold"/>
                <a:cs typeface="Cooperative Bold"/>
                <a:sym typeface="Cooperative Bold"/>
              </a:rPr>
              <a:t>HIDDEN</a:t>
            </a:r>
          </a:p>
          <a:p>
            <a:pPr algn="ctr">
              <a:lnSpc>
                <a:spcPts val="2666"/>
              </a:lnSpc>
            </a:pPr>
            <a:r>
              <a:rPr lang="en-US" b="true" sz="3463">
                <a:solidFill>
                  <a:srgbClr val="A76D11"/>
                </a:solidFill>
                <a:latin typeface="Poppins Medium 1 Bold"/>
                <a:ea typeface="Poppins Medium 1 Bold"/>
                <a:cs typeface="Poppins Medium 1 Bold"/>
                <a:sym typeface="Poppins Medium 1 Bold"/>
              </a:rPr>
              <a:t>BUYERS</a:t>
            </a:r>
          </a:p>
        </p:txBody>
      </p:sp>
      <p:sp>
        <p:nvSpPr>
          <p:cNvPr name="TextBox 19" id="1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7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131441" y="1109322"/>
            <a:ext cx="12801576"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VICTIM TRAUMA</a:t>
            </a:r>
          </a:p>
        </p:txBody>
      </p:sp>
      <p:sp>
        <p:nvSpPr>
          <p:cNvPr name="TextBox 5" id="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72</a:t>
            </a:r>
          </a:p>
        </p:txBody>
      </p:sp>
      <p:sp>
        <p:nvSpPr>
          <p:cNvPr name="TextBox 6" id="6"/>
          <p:cNvSpPr txBox="true"/>
          <p:nvPr/>
        </p:nvSpPr>
        <p:spPr>
          <a:xfrm rot="0">
            <a:off x="1437157" y="4820982"/>
            <a:ext cx="15993296" cy="1787525"/>
          </a:xfrm>
          <a:prstGeom prst="rect">
            <a:avLst/>
          </a:prstGeom>
        </p:spPr>
        <p:txBody>
          <a:bodyPr anchor="t" rtlCol="false" tIns="0" lIns="0" bIns="0" rIns="0">
            <a:spAutoFit/>
          </a:bodyPr>
          <a:lstStyle/>
          <a:p>
            <a:pPr algn="l" marL="917576" indent="-458788" lvl="1">
              <a:lnSpc>
                <a:spcPts val="4675"/>
              </a:lnSpc>
              <a:buFont typeface="Arial"/>
              <a:buChar char="•"/>
            </a:pPr>
            <a:r>
              <a:rPr lang="en-US" b="true" sz="4250">
                <a:solidFill>
                  <a:srgbClr val="9D1BE3"/>
                </a:solidFill>
                <a:latin typeface="Roboto Bold"/>
                <a:ea typeface="Roboto Bold"/>
                <a:cs typeface="Roboto Bold"/>
                <a:sym typeface="Roboto Bold"/>
              </a:rPr>
              <a:t>Entrapment:</a:t>
            </a:r>
            <a:r>
              <a:rPr lang="en-US" b="true" sz="4250">
                <a:solidFill>
                  <a:srgbClr val="004F59"/>
                </a:solidFill>
                <a:latin typeface="Roboto Bold"/>
                <a:ea typeface="Roboto Bold"/>
                <a:cs typeface="Roboto Bold"/>
                <a:sym typeface="Roboto Bold"/>
              </a:rPr>
              <a:t> Victims are often tricked, pressured, or forced into situations they did not choose. </a:t>
            </a:r>
          </a:p>
          <a:p>
            <a:pPr algn="l">
              <a:lnSpc>
                <a:spcPts val="4675"/>
              </a:lnSpc>
            </a:pPr>
          </a:p>
        </p:txBody>
      </p:sp>
      <p:grpSp>
        <p:nvGrpSpPr>
          <p:cNvPr name="Group 7" id="7"/>
          <p:cNvGrpSpPr/>
          <p:nvPr/>
        </p:nvGrpSpPr>
        <p:grpSpPr>
          <a:xfrm rot="0">
            <a:off x="1427632" y="3344004"/>
            <a:ext cx="6475646" cy="953103"/>
            <a:chOff x="0" y="0"/>
            <a:chExt cx="1705520" cy="251023"/>
          </a:xfrm>
        </p:grpSpPr>
        <p:sp>
          <p:nvSpPr>
            <p:cNvPr name="Freeform 8" id="8"/>
            <p:cNvSpPr/>
            <p:nvPr/>
          </p:nvSpPr>
          <p:spPr>
            <a:xfrm flipH="false" flipV="false" rot="0">
              <a:off x="0" y="0"/>
              <a:ext cx="1705520" cy="251023"/>
            </a:xfrm>
            <a:custGeom>
              <a:avLst/>
              <a:gdLst/>
              <a:ahLst/>
              <a:cxnLst/>
              <a:rect r="r" b="b" t="t" l="l"/>
              <a:pathLst>
                <a:path h="251023" w="1705520">
                  <a:moveTo>
                    <a:pt x="0" y="0"/>
                  </a:moveTo>
                  <a:lnTo>
                    <a:pt x="1705520" y="0"/>
                  </a:lnTo>
                  <a:lnTo>
                    <a:pt x="1705520" y="251023"/>
                  </a:lnTo>
                  <a:lnTo>
                    <a:pt x="0" y="251023"/>
                  </a:lnTo>
                  <a:close/>
                </a:path>
              </a:pathLst>
            </a:custGeom>
            <a:solidFill>
              <a:srgbClr val="303030"/>
            </a:solidFill>
          </p:spPr>
        </p:sp>
        <p:sp>
          <p:nvSpPr>
            <p:cNvPr name="TextBox 9" id="9"/>
            <p:cNvSpPr txBox="true"/>
            <p:nvPr/>
          </p:nvSpPr>
          <p:spPr>
            <a:xfrm>
              <a:off x="0" y="-76200"/>
              <a:ext cx="1705520" cy="327223"/>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1806581" y="3387205"/>
            <a:ext cx="9986643" cy="771526"/>
          </a:xfrm>
          <a:prstGeom prst="rect">
            <a:avLst/>
          </a:prstGeom>
        </p:spPr>
        <p:txBody>
          <a:bodyPr anchor="t" rtlCol="false" tIns="0" lIns="0" bIns="0" rIns="0">
            <a:spAutoFit/>
          </a:bodyPr>
          <a:lstStyle/>
          <a:p>
            <a:pPr algn="l">
              <a:lnSpc>
                <a:spcPts val="6299"/>
              </a:lnSpc>
            </a:pPr>
            <a:r>
              <a:rPr lang="en-US" b="true" sz="4499">
                <a:solidFill>
                  <a:srgbClr val="7ED957"/>
                </a:solidFill>
                <a:latin typeface="Roboto Bold"/>
                <a:ea typeface="Roboto Bold"/>
                <a:cs typeface="Roboto Bold"/>
                <a:sym typeface="Roboto Bold"/>
              </a:rPr>
              <a:t>Entrapment &amp; Control</a:t>
            </a:r>
          </a:p>
        </p:txBody>
      </p:sp>
      <p:sp>
        <p:nvSpPr>
          <p:cNvPr name="TextBox 11" id="11"/>
          <p:cNvSpPr txBox="true"/>
          <p:nvPr/>
        </p:nvSpPr>
        <p:spPr>
          <a:xfrm rot="0">
            <a:off x="4919518" y="9263188"/>
            <a:ext cx="9545404" cy="207645"/>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Safe House Project </a:t>
            </a:r>
            <a:r>
              <a:rPr lang="en-US" sz="1200">
                <a:solidFill>
                  <a:srgbClr val="004F59"/>
                </a:solidFill>
                <a:latin typeface="Roboto"/>
                <a:ea typeface="Roboto"/>
                <a:cs typeface="Roboto"/>
                <a:sym typeface="Roboto"/>
              </a:rPr>
              <a:t>(2026). Patterns of Exploitation: A National Analysis of Human Trafficking Trends, January 2023 - December 2025.</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7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131441" y="1109322"/>
            <a:ext cx="12801576"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VICTIM TRAUMA</a:t>
            </a:r>
          </a:p>
        </p:txBody>
      </p:sp>
      <p:sp>
        <p:nvSpPr>
          <p:cNvPr name="TextBox 5" id="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73</a:t>
            </a:r>
          </a:p>
        </p:txBody>
      </p:sp>
      <p:sp>
        <p:nvSpPr>
          <p:cNvPr name="TextBox 6" id="6"/>
          <p:cNvSpPr txBox="true"/>
          <p:nvPr/>
        </p:nvSpPr>
        <p:spPr>
          <a:xfrm rot="0">
            <a:off x="1437157" y="4820982"/>
            <a:ext cx="15993296" cy="2587625"/>
          </a:xfrm>
          <a:prstGeom prst="rect">
            <a:avLst/>
          </a:prstGeom>
        </p:spPr>
        <p:txBody>
          <a:bodyPr anchor="t" rtlCol="false" tIns="0" lIns="0" bIns="0" rIns="0">
            <a:spAutoFit/>
          </a:bodyPr>
          <a:lstStyle/>
          <a:p>
            <a:pPr algn="l" marL="917576" indent="-458788" lvl="1">
              <a:lnSpc>
                <a:spcPts val="4675"/>
              </a:lnSpc>
              <a:buFont typeface="Arial"/>
              <a:buChar char="•"/>
            </a:pPr>
            <a:r>
              <a:rPr lang="en-US" b="true" sz="4250">
                <a:solidFill>
                  <a:srgbClr val="FFFFFF"/>
                </a:solidFill>
                <a:latin typeface="Roboto Bold"/>
                <a:ea typeface="Roboto Bold"/>
                <a:cs typeface="Roboto Bold"/>
                <a:sym typeface="Roboto Bold"/>
              </a:rPr>
              <a:t>Entrapment: Victims are often tricked, pressured, or forced into situations they did not choose. </a:t>
            </a:r>
          </a:p>
          <a:p>
            <a:pPr algn="l">
              <a:lnSpc>
                <a:spcPts val="1650"/>
              </a:lnSpc>
            </a:pPr>
          </a:p>
          <a:p>
            <a:pPr algn="l" marL="917576" indent="-458788" lvl="1">
              <a:lnSpc>
                <a:spcPts val="4675"/>
              </a:lnSpc>
              <a:buFont typeface="Arial"/>
              <a:buChar char="•"/>
            </a:pPr>
            <a:r>
              <a:rPr lang="en-US" b="true" sz="4250">
                <a:solidFill>
                  <a:srgbClr val="9D1BE3"/>
                </a:solidFill>
                <a:latin typeface="Roboto Bold"/>
                <a:ea typeface="Roboto Bold"/>
                <a:cs typeface="Roboto Bold"/>
                <a:sym typeface="Roboto Bold"/>
              </a:rPr>
              <a:t>Control</a:t>
            </a:r>
            <a:r>
              <a:rPr lang="en-US" b="true" sz="4250">
                <a:solidFill>
                  <a:srgbClr val="9D1BE3"/>
                </a:solidFill>
                <a:latin typeface="Roboto Bold"/>
                <a:ea typeface="Roboto Bold"/>
                <a:cs typeface="Roboto Bold"/>
                <a:sym typeface="Roboto Bold"/>
              </a:rPr>
              <a:t>: </a:t>
            </a:r>
            <a:r>
              <a:rPr lang="en-US" b="true" sz="4250">
                <a:solidFill>
                  <a:srgbClr val="004F59"/>
                </a:solidFill>
                <a:latin typeface="Roboto Bold"/>
                <a:ea typeface="Roboto Bold"/>
                <a:cs typeface="Roboto Bold"/>
                <a:sym typeface="Roboto Bold"/>
              </a:rPr>
              <a:t>They are commonly moved to unfamiliar locations and isolated from family and friends.</a:t>
            </a:r>
          </a:p>
        </p:txBody>
      </p:sp>
      <p:grpSp>
        <p:nvGrpSpPr>
          <p:cNvPr name="Group 7" id="7"/>
          <p:cNvGrpSpPr/>
          <p:nvPr/>
        </p:nvGrpSpPr>
        <p:grpSpPr>
          <a:xfrm rot="0">
            <a:off x="1427632" y="3344004"/>
            <a:ext cx="6475646" cy="953103"/>
            <a:chOff x="0" y="0"/>
            <a:chExt cx="1705520" cy="251023"/>
          </a:xfrm>
        </p:grpSpPr>
        <p:sp>
          <p:nvSpPr>
            <p:cNvPr name="Freeform 8" id="8"/>
            <p:cNvSpPr/>
            <p:nvPr/>
          </p:nvSpPr>
          <p:spPr>
            <a:xfrm flipH="false" flipV="false" rot="0">
              <a:off x="0" y="0"/>
              <a:ext cx="1705520" cy="251023"/>
            </a:xfrm>
            <a:custGeom>
              <a:avLst/>
              <a:gdLst/>
              <a:ahLst/>
              <a:cxnLst/>
              <a:rect r="r" b="b" t="t" l="l"/>
              <a:pathLst>
                <a:path h="251023" w="1705520">
                  <a:moveTo>
                    <a:pt x="0" y="0"/>
                  </a:moveTo>
                  <a:lnTo>
                    <a:pt x="1705520" y="0"/>
                  </a:lnTo>
                  <a:lnTo>
                    <a:pt x="1705520" y="251023"/>
                  </a:lnTo>
                  <a:lnTo>
                    <a:pt x="0" y="251023"/>
                  </a:lnTo>
                  <a:close/>
                </a:path>
              </a:pathLst>
            </a:custGeom>
            <a:solidFill>
              <a:srgbClr val="303030"/>
            </a:solidFill>
          </p:spPr>
        </p:sp>
        <p:sp>
          <p:nvSpPr>
            <p:cNvPr name="TextBox 9" id="9"/>
            <p:cNvSpPr txBox="true"/>
            <p:nvPr/>
          </p:nvSpPr>
          <p:spPr>
            <a:xfrm>
              <a:off x="0" y="-76200"/>
              <a:ext cx="1705520" cy="327223"/>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1806581" y="3387205"/>
            <a:ext cx="9986643" cy="771526"/>
          </a:xfrm>
          <a:prstGeom prst="rect">
            <a:avLst/>
          </a:prstGeom>
        </p:spPr>
        <p:txBody>
          <a:bodyPr anchor="t" rtlCol="false" tIns="0" lIns="0" bIns="0" rIns="0">
            <a:spAutoFit/>
          </a:bodyPr>
          <a:lstStyle/>
          <a:p>
            <a:pPr algn="l">
              <a:lnSpc>
                <a:spcPts val="6299"/>
              </a:lnSpc>
            </a:pPr>
            <a:r>
              <a:rPr lang="en-US" b="true" sz="4499">
                <a:solidFill>
                  <a:srgbClr val="7ED957"/>
                </a:solidFill>
                <a:latin typeface="Roboto Bold"/>
                <a:ea typeface="Roboto Bold"/>
                <a:cs typeface="Roboto Bold"/>
                <a:sym typeface="Roboto Bold"/>
              </a:rPr>
              <a:t>Entrapment &amp; Control</a:t>
            </a:r>
          </a:p>
        </p:txBody>
      </p:sp>
      <p:sp>
        <p:nvSpPr>
          <p:cNvPr name="TextBox 11" id="11"/>
          <p:cNvSpPr txBox="true"/>
          <p:nvPr/>
        </p:nvSpPr>
        <p:spPr>
          <a:xfrm rot="0">
            <a:off x="4919518" y="9263188"/>
            <a:ext cx="9545404" cy="207645"/>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Safe House Project </a:t>
            </a:r>
            <a:r>
              <a:rPr lang="en-US" sz="1200">
                <a:solidFill>
                  <a:srgbClr val="004F59"/>
                </a:solidFill>
                <a:latin typeface="Roboto"/>
                <a:ea typeface="Roboto"/>
                <a:cs typeface="Roboto"/>
                <a:sym typeface="Roboto"/>
              </a:rPr>
              <a:t>(2026). Patterns of Exploitation: A National Analysis of Human Trafficking Trends, January 2023 - December 2025.</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7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131441" y="1109322"/>
            <a:ext cx="12801576"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VICTIM TRAUMA</a:t>
            </a:r>
          </a:p>
        </p:txBody>
      </p:sp>
      <p:sp>
        <p:nvSpPr>
          <p:cNvPr name="TextBox 5" id="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74</a:t>
            </a:r>
          </a:p>
        </p:txBody>
      </p:sp>
      <p:sp>
        <p:nvSpPr>
          <p:cNvPr name="TextBox 6" id="6"/>
          <p:cNvSpPr txBox="true"/>
          <p:nvPr/>
        </p:nvSpPr>
        <p:spPr>
          <a:xfrm rot="0">
            <a:off x="1437157" y="4820982"/>
            <a:ext cx="15993296" cy="1787525"/>
          </a:xfrm>
          <a:prstGeom prst="rect">
            <a:avLst/>
          </a:prstGeom>
        </p:spPr>
        <p:txBody>
          <a:bodyPr anchor="t" rtlCol="false" tIns="0" lIns="0" bIns="0" rIns="0">
            <a:spAutoFit/>
          </a:bodyPr>
          <a:lstStyle/>
          <a:p>
            <a:pPr algn="l" marL="917576" indent="-458788" lvl="1">
              <a:lnSpc>
                <a:spcPts val="4675"/>
              </a:lnSpc>
              <a:buFont typeface="Arial"/>
              <a:buChar char="•"/>
            </a:pPr>
            <a:r>
              <a:rPr lang="en-US" b="true" sz="4250">
                <a:solidFill>
                  <a:srgbClr val="9D1BE3"/>
                </a:solidFill>
                <a:latin typeface="Roboto Bold"/>
                <a:ea typeface="Roboto Bold"/>
                <a:cs typeface="Roboto Bold"/>
                <a:sym typeface="Roboto Bold"/>
              </a:rPr>
              <a:t>Mental Health:</a:t>
            </a:r>
            <a:r>
              <a:rPr lang="en-US" b="true" sz="4250">
                <a:solidFill>
                  <a:srgbClr val="004F59"/>
                </a:solidFill>
                <a:latin typeface="Roboto Bold"/>
                <a:ea typeface="Roboto Bold"/>
                <a:cs typeface="Roboto Bold"/>
                <a:sym typeface="Roboto Bold"/>
              </a:rPr>
              <a:t> Victims most often suffer from depression, anxiety, and thoughts of self-harm. </a:t>
            </a:r>
          </a:p>
          <a:p>
            <a:pPr algn="l">
              <a:lnSpc>
                <a:spcPts val="4675"/>
              </a:lnSpc>
            </a:pPr>
          </a:p>
        </p:txBody>
      </p:sp>
      <p:grpSp>
        <p:nvGrpSpPr>
          <p:cNvPr name="Group 7" id="7"/>
          <p:cNvGrpSpPr/>
          <p:nvPr/>
        </p:nvGrpSpPr>
        <p:grpSpPr>
          <a:xfrm rot="0">
            <a:off x="1427632" y="3344004"/>
            <a:ext cx="7716368" cy="953103"/>
            <a:chOff x="0" y="0"/>
            <a:chExt cx="2032295" cy="251023"/>
          </a:xfrm>
        </p:grpSpPr>
        <p:sp>
          <p:nvSpPr>
            <p:cNvPr name="Freeform 8" id="8"/>
            <p:cNvSpPr/>
            <p:nvPr/>
          </p:nvSpPr>
          <p:spPr>
            <a:xfrm flipH="false" flipV="false" rot="0">
              <a:off x="0" y="0"/>
              <a:ext cx="2032295" cy="251023"/>
            </a:xfrm>
            <a:custGeom>
              <a:avLst/>
              <a:gdLst/>
              <a:ahLst/>
              <a:cxnLst/>
              <a:rect r="r" b="b" t="t" l="l"/>
              <a:pathLst>
                <a:path h="251023" w="2032295">
                  <a:moveTo>
                    <a:pt x="0" y="0"/>
                  </a:moveTo>
                  <a:lnTo>
                    <a:pt x="2032295" y="0"/>
                  </a:lnTo>
                  <a:lnTo>
                    <a:pt x="2032295" y="251023"/>
                  </a:lnTo>
                  <a:lnTo>
                    <a:pt x="0" y="251023"/>
                  </a:lnTo>
                  <a:close/>
                </a:path>
              </a:pathLst>
            </a:custGeom>
            <a:solidFill>
              <a:srgbClr val="303030"/>
            </a:solidFill>
          </p:spPr>
        </p:sp>
        <p:sp>
          <p:nvSpPr>
            <p:cNvPr name="TextBox 9" id="9"/>
            <p:cNvSpPr txBox="true"/>
            <p:nvPr/>
          </p:nvSpPr>
          <p:spPr>
            <a:xfrm>
              <a:off x="0" y="-76200"/>
              <a:ext cx="2032295" cy="327223"/>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1806581" y="3387205"/>
            <a:ext cx="9986643" cy="771526"/>
          </a:xfrm>
          <a:prstGeom prst="rect">
            <a:avLst/>
          </a:prstGeom>
        </p:spPr>
        <p:txBody>
          <a:bodyPr anchor="t" rtlCol="false" tIns="0" lIns="0" bIns="0" rIns="0">
            <a:spAutoFit/>
          </a:bodyPr>
          <a:lstStyle/>
          <a:p>
            <a:pPr algn="l">
              <a:lnSpc>
                <a:spcPts val="6299"/>
              </a:lnSpc>
            </a:pPr>
            <a:r>
              <a:rPr lang="en-US" b="true" sz="4499">
                <a:solidFill>
                  <a:srgbClr val="F2C75C"/>
                </a:solidFill>
                <a:latin typeface="Roboto Bold"/>
                <a:ea typeface="Roboto Bold"/>
                <a:cs typeface="Roboto Bold"/>
                <a:sym typeface="Roboto Bold"/>
              </a:rPr>
              <a:t>Emotional &amp; Mental Harm</a:t>
            </a:r>
          </a:p>
        </p:txBody>
      </p:sp>
      <p:sp>
        <p:nvSpPr>
          <p:cNvPr name="TextBox 11" id="11"/>
          <p:cNvSpPr txBox="true"/>
          <p:nvPr/>
        </p:nvSpPr>
        <p:spPr>
          <a:xfrm rot="0">
            <a:off x="4901297" y="9192703"/>
            <a:ext cx="9545404" cy="207645"/>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Demand Abolition </a:t>
            </a:r>
            <a:r>
              <a:rPr lang="en-US" sz="1200">
                <a:solidFill>
                  <a:srgbClr val="004F59"/>
                </a:solidFill>
                <a:latin typeface="Roboto"/>
                <a:ea typeface="Roboto"/>
                <a:cs typeface="Roboto"/>
                <a:sym typeface="Roboto"/>
              </a:rPr>
              <a:t>(2018). Who’s Buying Sex? Understanding and Disrupting Illicit Market Demand.</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7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131441" y="1109322"/>
            <a:ext cx="12801576"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VICTIM TRAUMA</a:t>
            </a:r>
          </a:p>
        </p:txBody>
      </p:sp>
      <p:sp>
        <p:nvSpPr>
          <p:cNvPr name="TextBox 5" id="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75</a:t>
            </a:r>
          </a:p>
        </p:txBody>
      </p:sp>
      <p:sp>
        <p:nvSpPr>
          <p:cNvPr name="TextBox 6" id="6"/>
          <p:cNvSpPr txBox="true"/>
          <p:nvPr/>
        </p:nvSpPr>
        <p:spPr>
          <a:xfrm rot="0">
            <a:off x="1437157" y="4820982"/>
            <a:ext cx="15993296" cy="2587625"/>
          </a:xfrm>
          <a:prstGeom prst="rect">
            <a:avLst/>
          </a:prstGeom>
        </p:spPr>
        <p:txBody>
          <a:bodyPr anchor="t" rtlCol="false" tIns="0" lIns="0" bIns="0" rIns="0">
            <a:spAutoFit/>
          </a:bodyPr>
          <a:lstStyle/>
          <a:p>
            <a:pPr algn="l" marL="917576" indent="-458788" lvl="1">
              <a:lnSpc>
                <a:spcPts val="4675"/>
              </a:lnSpc>
              <a:buFont typeface="Arial"/>
              <a:buChar char="•"/>
            </a:pPr>
            <a:r>
              <a:rPr lang="en-US" b="true" sz="4250">
                <a:solidFill>
                  <a:srgbClr val="FFFFFF"/>
                </a:solidFill>
                <a:latin typeface="Roboto Bold"/>
                <a:ea typeface="Roboto Bold"/>
                <a:cs typeface="Roboto Bold"/>
                <a:sym typeface="Roboto Bold"/>
              </a:rPr>
              <a:t>Mental Health: Victims most often suffer from depression, anxiety, and thoughts of self-harm. </a:t>
            </a:r>
          </a:p>
          <a:p>
            <a:pPr algn="l">
              <a:lnSpc>
                <a:spcPts val="1650"/>
              </a:lnSpc>
            </a:pPr>
          </a:p>
          <a:p>
            <a:pPr algn="l" marL="917576" indent="-458788" lvl="1">
              <a:lnSpc>
                <a:spcPts val="4675"/>
              </a:lnSpc>
              <a:buFont typeface="Arial"/>
              <a:buChar char="•"/>
            </a:pPr>
            <a:r>
              <a:rPr lang="en-US" b="true" sz="4250">
                <a:solidFill>
                  <a:srgbClr val="9D1BE3"/>
                </a:solidFill>
                <a:latin typeface="Roboto Bold"/>
                <a:ea typeface="Roboto Bold"/>
                <a:cs typeface="Roboto Bold"/>
                <a:sym typeface="Roboto Bold"/>
              </a:rPr>
              <a:t>Substance Use</a:t>
            </a:r>
            <a:r>
              <a:rPr lang="en-US" b="true" sz="4250">
                <a:solidFill>
                  <a:srgbClr val="9D1BE3"/>
                </a:solidFill>
                <a:latin typeface="Roboto Bold"/>
                <a:ea typeface="Roboto Bold"/>
                <a:cs typeface="Roboto Bold"/>
                <a:sym typeface="Roboto Bold"/>
              </a:rPr>
              <a:t>: </a:t>
            </a:r>
            <a:r>
              <a:rPr lang="en-US" b="true" sz="4250">
                <a:solidFill>
                  <a:srgbClr val="004F59"/>
                </a:solidFill>
                <a:latin typeface="Roboto Bold"/>
                <a:ea typeface="Roboto Bold"/>
                <a:cs typeface="Roboto Bold"/>
                <a:sym typeface="Roboto Bold"/>
              </a:rPr>
              <a:t>Many must use prescribed medications, or drugs and alcohol to cope with the trauma experienced.</a:t>
            </a:r>
          </a:p>
        </p:txBody>
      </p:sp>
      <p:grpSp>
        <p:nvGrpSpPr>
          <p:cNvPr name="Group 7" id="7"/>
          <p:cNvGrpSpPr/>
          <p:nvPr/>
        </p:nvGrpSpPr>
        <p:grpSpPr>
          <a:xfrm rot="0">
            <a:off x="1427632" y="3344004"/>
            <a:ext cx="7716368" cy="953103"/>
            <a:chOff x="0" y="0"/>
            <a:chExt cx="2032295" cy="251023"/>
          </a:xfrm>
        </p:grpSpPr>
        <p:sp>
          <p:nvSpPr>
            <p:cNvPr name="Freeform 8" id="8"/>
            <p:cNvSpPr/>
            <p:nvPr/>
          </p:nvSpPr>
          <p:spPr>
            <a:xfrm flipH="false" flipV="false" rot="0">
              <a:off x="0" y="0"/>
              <a:ext cx="2032295" cy="251023"/>
            </a:xfrm>
            <a:custGeom>
              <a:avLst/>
              <a:gdLst/>
              <a:ahLst/>
              <a:cxnLst/>
              <a:rect r="r" b="b" t="t" l="l"/>
              <a:pathLst>
                <a:path h="251023" w="2032295">
                  <a:moveTo>
                    <a:pt x="0" y="0"/>
                  </a:moveTo>
                  <a:lnTo>
                    <a:pt x="2032295" y="0"/>
                  </a:lnTo>
                  <a:lnTo>
                    <a:pt x="2032295" y="251023"/>
                  </a:lnTo>
                  <a:lnTo>
                    <a:pt x="0" y="251023"/>
                  </a:lnTo>
                  <a:close/>
                </a:path>
              </a:pathLst>
            </a:custGeom>
            <a:solidFill>
              <a:srgbClr val="303030"/>
            </a:solidFill>
          </p:spPr>
        </p:sp>
        <p:sp>
          <p:nvSpPr>
            <p:cNvPr name="TextBox 9" id="9"/>
            <p:cNvSpPr txBox="true"/>
            <p:nvPr/>
          </p:nvSpPr>
          <p:spPr>
            <a:xfrm>
              <a:off x="0" y="-76200"/>
              <a:ext cx="2032295" cy="327223"/>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1806581" y="3387205"/>
            <a:ext cx="9986643" cy="771526"/>
          </a:xfrm>
          <a:prstGeom prst="rect">
            <a:avLst/>
          </a:prstGeom>
        </p:spPr>
        <p:txBody>
          <a:bodyPr anchor="t" rtlCol="false" tIns="0" lIns="0" bIns="0" rIns="0">
            <a:spAutoFit/>
          </a:bodyPr>
          <a:lstStyle/>
          <a:p>
            <a:pPr algn="l">
              <a:lnSpc>
                <a:spcPts val="6299"/>
              </a:lnSpc>
            </a:pPr>
            <a:r>
              <a:rPr lang="en-US" b="true" sz="4499">
                <a:solidFill>
                  <a:srgbClr val="F2C75C"/>
                </a:solidFill>
                <a:latin typeface="Roboto Bold"/>
                <a:ea typeface="Roboto Bold"/>
                <a:cs typeface="Roboto Bold"/>
                <a:sym typeface="Roboto Bold"/>
              </a:rPr>
              <a:t>Emotional &amp; Mental Harm</a:t>
            </a:r>
          </a:p>
        </p:txBody>
      </p:sp>
      <p:sp>
        <p:nvSpPr>
          <p:cNvPr name="TextBox 11" id="11"/>
          <p:cNvSpPr txBox="true"/>
          <p:nvPr/>
        </p:nvSpPr>
        <p:spPr>
          <a:xfrm rot="0">
            <a:off x="4901297" y="9192703"/>
            <a:ext cx="9545404" cy="207645"/>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Demand Abolition </a:t>
            </a:r>
            <a:r>
              <a:rPr lang="en-US" sz="1200">
                <a:solidFill>
                  <a:srgbClr val="004F59"/>
                </a:solidFill>
                <a:latin typeface="Roboto"/>
                <a:ea typeface="Roboto"/>
                <a:cs typeface="Roboto"/>
                <a:sym typeface="Roboto"/>
              </a:rPr>
              <a:t>(2018). Who’s Buying Sex? Understanding and Disrupting Illicit Market Demand.</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7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131441" y="1109322"/>
            <a:ext cx="12801576"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VICTIM TRAUMA</a:t>
            </a:r>
          </a:p>
        </p:txBody>
      </p:sp>
      <p:sp>
        <p:nvSpPr>
          <p:cNvPr name="TextBox 5" id="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76</a:t>
            </a:r>
          </a:p>
        </p:txBody>
      </p:sp>
      <p:sp>
        <p:nvSpPr>
          <p:cNvPr name="TextBox 6" id="6"/>
          <p:cNvSpPr txBox="true"/>
          <p:nvPr/>
        </p:nvSpPr>
        <p:spPr>
          <a:xfrm rot="0">
            <a:off x="1114425" y="4820982"/>
            <a:ext cx="16738103" cy="1787525"/>
          </a:xfrm>
          <a:prstGeom prst="rect">
            <a:avLst/>
          </a:prstGeom>
        </p:spPr>
        <p:txBody>
          <a:bodyPr anchor="t" rtlCol="false" tIns="0" lIns="0" bIns="0" rIns="0">
            <a:spAutoFit/>
          </a:bodyPr>
          <a:lstStyle/>
          <a:p>
            <a:pPr algn="l" marL="917576" indent="-458788" lvl="1">
              <a:lnSpc>
                <a:spcPts val="4675"/>
              </a:lnSpc>
              <a:buFont typeface="Arial"/>
              <a:buChar char="•"/>
            </a:pPr>
            <a:r>
              <a:rPr lang="en-US" b="true" sz="4250">
                <a:solidFill>
                  <a:srgbClr val="9D1BE3"/>
                </a:solidFill>
                <a:latin typeface="Roboto Bold"/>
                <a:ea typeface="Roboto Bold"/>
                <a:cs typeface="Roboto Bold"/>
                <a:sym typeface="Roboto Bold"/>
              </a:rPr>
              <a:t>Violence:</a:t>
            </a:r>
            <a:r>
              <a:rPr lang="en-US" b="true" sz="4250">
                <a:solidFill>
                  <a:srgbClr val="004F59"/>
                </a:solidFill>
                <a:latin typeface="Roboto Bold"/>
                <a:ea typeface="Roboto Bold"/>
                <a:cs typeface="Roboto Bold"/>
                <a:sym typeface="Roboto Bold"/>
              </a:rPr>
              <a:t> When exposed to repeated physical and sexual abuse, victims often experience long-term health problems and pain. </a:t>
            </a:r>
          </a:p>
          <a:p>
            <a:pPr algn="l">
              <a:lnSpc>
                <a:spcPts val="4675"/>
              </a:lnSpc>
            </a:pPr>
          </a:p>
        </p:txBody>
      </p:sp>
      <p:grpSp>
        <p:nvGrpSpPr>
          <p:cNvPr name="Group 7" id="7"/>
          <p:cNvGrpSpPr/>
          <p:nvPr/>
        </p:nvGrpSpPr>
        <p:grpSpPr>
          <a:xfrm rot="0">
            <a:off x="1427632" y="3344004"/>
            <a:ext cx="6854977" cy="953103"/>
            <a:chOff x="0" y="0"/>
            <a:chExt cx="1805426" cy="251023"/>
          </a:xfrm>
        </p:grpSpPr>
        <p:sp>
          <p:nvSpPr>
            <p:cNvPr name="Freeform 8" id="8"/>
            <p:cNvSpPr/>
            <p:nvPr/>
          </p:nvSpPr>
          <p:spPr>
            <a:xfrm flipH="false" flipV="false" rot="0">
              <a:off x="0" y="0"/>
              <a:ext cx="1805426" cy="251023"/>
            </a:xfrm>
            <a:custGeom>
              <a:avLst/>
              <a:gdLst/>
              <a:ahLst/>
              <a:cxnLst/>
              <a:rect r="r" b="b" t="t" l="l"/>
              <a:pathLst>
                <a:path h="251023" w="1805426">
                  <a:moveTo>
                    <a:pt x="0" y="0"/>
                  </a:moveTo>
                  <a:lnTo>
                    <a:pt x="1805426" y="0"/>
                  </a:lnTo>
                  <a:lnTo>
                    <a:pt x="1805426" y="251023"/>
                  </a:lnTo>
                  <a:lnTo>
                    <a:pt x="0" y="251023"/>
                  </a:lnTo>
                  <a:close/>
                </a:path>
              </a:pathLst>
            </a:custGeom>
            <a:solidFill>
              <a:srgbClr val="303030"/>
            </a:solidFill>
          </p:spPr>
        </p:sp>
        <p:sp>
          <p:nvSpPr>
            <p:cNvPr name="TextBox 9" id="9"/>
            <p:cNvSpPr txBox="true"/>
            <p:nvPr/>
          </p:nvSpPr>
          <p:spPr>
            <a:xfrm>
              <a:off x="0" y="-76200"/>
              <a:ext cx="1805426" cy="327223"/>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2006606" y="3387205"/>
            <a:ext cx="7137394" cy="771526"/>
          </a:xfrm>
          <a:prstGeom prst="rect">
            <a:avLst/>
          </a:prstGeom>
        </p:spPr>
        <p:txBody>
          <a:bodyPr anchor="t" rtlCol="false" tIns="0" lIns="0" bIns="0" rIns="0">
            <a:spAutoFit/>
          </a:bodyPr>
          <a:lstStyle/>
          <a:p>
            <a:pPr algn="l">
              <a:lnSpc>
                <a:spcPts val="6299"/>
              </a:lnSpc>
            </a:pPr>
            <a:r>
              <a:rPr lang="en-US" sz="4499" b="true">
                <a:solidFill>
                  <a:srgbClr val="7ED957"/>
                </a:solidFill>
                <a:latin typeface="Roboto Bold"/>
                <a:ea typeface="Roboto Bold"/>
                <a:cs typeface="Roboto Bold"/>
                <a:sym typeface="Roboto Bold"/>
              </a:rPr>
              <a:t>Lasting Health Effects</a:t>
            </a:r>
          </a:p>
        </p:txBody>
      </p:sp>
      <p:sp>
        <p:nvSpPr>
          <p:cNvPr name="TextBox 11" id="11"/>
          <p:cNvSpPr txBox="true"/>
          <p:nvPr/>
        </p:nvSpPr>
        <p:spPr>
          <a:xfrm rot="0">
            <a:off x="4090843" y="9072725"/>
            <a:ext cx="10804360" cy="417195"/>
          </a:xfrm>
          <a:prstGeom prst="rect">
            <a:avLst/>
          </a:prstGeom>
        </p:spPr>
        <p:txBody>
          <a:bodyPr anchor="t" rtlCol="false" tIns="0" lIns="0" bIns="0" rIns="0">
            <a:spAutoFit/>
          </a:bodyPr>
          <a:lstStyle/>
          <a:p>
            <a:pPr algn="l" marL="259080" indent="-129540" lvl="1">
              <a:lnSpc>
                <a:spcPts val="1679"/>
              </a:lnSpc>
              <a:buAutoNum type="arabicPeriod" startAt="1"/>
            </a:pPr>
            <a:r>
              <a:rPr lang="en-US" sz="1200">
                <a:solidFill>
                  <a:srgbClr val="004F59"/>
                </a:solidFill>
                <a:latin typeface="Roboto"/>
                <a:ea typeface="Roboto"/>
                <a:cs typeface="Roboto"/>
                <a:sym typeface="Roboto"/>
              </a:rPr>
              <a:t>Wilkinson Jr., Kevin L. (2023). The Breeding of Wolves: Understanding the Escalation Continuum &amp; Escalation Dynamics of Contemporary Sex Trafficking.</a:t>
            </a:r>
          </a:p>
          <a:p>
            <a:pPr algn="l" marL="259080" indent="-129540" lvl="1">
              <a:lnSpc>
                <a:spcPts val="1679"/>
              </a:lnSpc>
              <a:buAutoNum type="arabicPeriod" startAt="1"/>
            </a:pPr>
            <a:r>
              <a:rPr lang="en-US" sz="1200">
                <a:solidFill>
                  <a:srgbClr val="004F59"/>
                </a:solidFill>
                <a:latin typeface="Roboto"/>
                <a:ea typeface="Roboto"/>
                <a:cs typeface="Roboto"/>
                <a:sym typeface="Roboto"/>
              </a:rPr>
              <a:t>Safe House Project </a:t>
            </a:r>
            <a:r>
              <a:rPr lang="en-US" sz="1200">
                <a:solidFill>
                  <a:srgbClr val="004F59"/>
                </a:solidFill>
                <a:latin typeface="Roboto"/>
                <a:ea typeface="Roboto"/>
                <a:cs typeface="Roboto"/>
                <a:sym typeface="Roboto"/>
              </a:rPr>
              <a:t>(2026). Patterns of Exploitation: A National Analysis of Human Trafficking Trends, January 2023 - December 2025.</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7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131441" y="1109322"/>
            <a:ext cx="12801576"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VICTIM TRAUMA</a:t>
            </a:r>
          </a:p>
        </p:txBody>
      </p:sp>
      <p:sp>
        <p:nvSpPr>
          <p:cNvPr name="TextBox 5" id="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77</a:t>
            </a:r>
          </a:p>
        </p:txBody>
      </p:sp>
      <p:sp>
        <p:nvSpPr>
          <p:cNvPr name="TextBox 6" id="6"/>
          <p:cNvSpPr txBox="true"/>
          <p:nvPr/>
        </p:nvSpPr>
        <p:spPr>
          <a:xfrm rot="0">
            <a:off x="1114425" y="4820982"/>
            <a:ext cx="16738103" cy="2587625"/>
          </a:xfrm>
          <a:prstGeom prst="rect">
            <a:avLst/>
          </a:prstGeom>
        </p:spPr>
        <p:txBody>
          <a:bodyPr anchor="t" rtlCol="false" tIns="0" lIns="0" bIns="0" rIns="0">
            <a:spAutoFit/>
          </a:bodyPr>
          <a:lstStyle/>
          <a:p>
            <a:pPr algn="l" marL="917576" indent="-458788" lvl="1">
              <a:lnSpc>
                <a:spcPts val="4675"/>
              </a:lnSpc>
              <a:buFont typeface="Arial"/>
              <a:buChar char="•"/>
            </a:pPr>
            <a:r>
              <a:rPr lang="en-US" b="true" sz="4250">
                <a:solidFill>
                  <a:srgbClr val="FFFFFF"/>
                </a:solidFill>
                <a:latin typeface="Roboto Bold"/>
                <a:ea typeface="Roboto Bold"/>
                <a:cs typeface="Roboto Bold"/>
                <a:sym typeface="Roboto Bold"/>
              </a:rPr>
              <a:t>Violence: When exposed to repeated physical and sexual abuse, victims often experience long-term health problems and pain. </a:t>
            </a:r>
          </a:p>
          <a:p>
            <a:pPr algn="l">
              <a:lnSpc>
                <a:spcPts val="1650"/>
              </a:lnSpc>
            </a:pPr>
          </a:p>
          <a:p>
            <a:pPr algn="l" marL="917576" indent="-458788" lvl="1">
              <a:lnSpc>
                <a:spcPts val="4675"/>
              </a:lnSpc>
              <a:buFont typeface="Arial"/>
              <a:buChar char="•"/>
            </a:pPr>
            <a:r>
              <a:rPr lang="en-US" b="true" sz="4250">
                <a:solidFill>
                  <a:srgbClr val="9D1BE3"/>
                </a:solidFill>
                <a:latin typeface="Roboto Bold"/>
                <a:ea typeface="Roboto Bold"/>
                <a:cs typeface="Roboto Bold"/>
                <a:sym typeface="Roboto Bold"/>
              </a:rPr>
              <a:t>Long-term Impact</a:t>
            </a:r>
            <a:r>
              <a:rPr lang="en-US" b="true" sz="4250">
                <a:solidFill>
                  <a:srgbClr val="9D1BE3"/>
                </a:solidFill>
                <a:latin typeface="Roboto Bold"/>
                <a:ea typeface="Roboto Bold"/>
                <a:cs typeface="Roboto Bold"/>
                <a:sym typeface="Roboto Bold"/>
              </a:rPr>
              <a:t>: </a:t>
            </a:r>
            <a:r>
              <a:rPr lang="en-US" b="true" sz="4250">
                <a:solidFill>
                  <a:srgbClr val="004F59"/>
                </a:solidFill>
                <a:latin typeface="Roboto Bold"/>
                <a:ea typeface="Roboto Bold"/>
                <a:cs typeface="Roboto Bold"/>
                <a:sym typeface="Roboto Bold"/>
              </a:rPr>
              <a:t>Survivors can experience ongoing fear, shame, stigma, and continued manipulation by the trafficker.</a:t>
            </a:r>
          </a:p>
        </p:txBody>
      </p:sp>
      <p:grpSp>
        <p:nvGrpSpPr>
          <p:cNvPr name="Group 7" id="7"/>
          <p:cNvGrpSpPr/>
          <p:nvPr/>
        </p:nvGrpSpPr>
        <p:grpSpPr>
          <a:xfrm rot="0">
            <a:off x="1427632" y="3344004"/>
            <a:ext cx="6854977" cy="953103"/>
            <a:chOff x="0" y="0"/>
            <a:chExt cx="1805426" cy="251023"/>
          </a:xfrm>
        </p:grpSpPr>
        <p:sp>
          <p:nvSpPr>
            <p:cNvPr name="Freeform 8" id="8"/>
            <p:cNvSpPr/>
            <p:nvPr/>
          </p:nvSpPr>
          <p:spPr>
            <a:xfrm flipH="false" flipV="false" rot="0">
              <a:off x="0" y="0"/>
              <a:ext cx="1805426" cy="251023"/>
            </a:xfrm>
            <a:custGeom>
              <a:avLst/>
              <a:gdLst/>
              <a:ahLst/>
              <a:cxnLst/>
              <a:rect r="r" b="b" t="t" l="l"/>
              <a:pathLst>
                <a:path h="251023" w="1805426">
                  <a:moveTo>
                    <a:pt x="0" y="0"/>
                  </a:moveTo>
                  <a:lnTo>
                    <a:pt x="1805426" y="0"/>
                  </a:lnTo>
                  <a:lnTo>
                    <a:pt x="1805426" y="251023"/>
                  </a:lnTo>
                  <a:lnTo>
                    <a:pt x="0" y="251023"/>
                  </a:lnTo>
                  <a:close/>
                </a:path>
              </a:pathLst>
            </a:custGeom>
            <a:solidFill>
              <a:srgbClr val="303030"/>
            </a:solidFill>
          </p:spPr>
        </p:sp>
        <p:sp>
          <p:nvSpPr>
            <p:cNvPr name="TextBox 9" id="9"/>
            <p:cNvSpPr txBox="true"/>
            <p:nvPr/>
          </p:nvSpPr>
          <p:spPr>
            <a:xfrm>
              <a:off x="0" y="-76200"/>
              <a:ext cx="1805426" cy="327223"/>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2006606" y="3387205"/>
            <a:ext cx="7137394" cy="771526"/>
          </a:xfrm>
          <a:prstGeom prst="rect">
            <a:avLst/>
          </a:prstGeom>
        </p:spPr>
        <p:txBody>
          <a:bodyPr anchor="t" rtlCol="false" tIns="0" lIns="0" bIns="0" rIns="0">
            <a:spAutoFit/>
          </a:bodyPr>
          <a:lstStyle/>
          <a:p>
            <a:pPr algn="l">
              <a:lnSpc>
                <a:spcPts val="6299"/>
              </a:lnSpc>
            </a:pPr>
            <a:r>
              <a:rPr lang="en-US" sz="4499" b="true">
                <a:solidFill>
                  <a:srgbClr val="7ED957"/>
                </a:solidFill>
                <a:latin typeface="Roboto Bold"/>
                <a:ea typeface="Roboto Bold"/>
                <a:cs typeface="Roboto Bold"/>
                <a:sym typeface="Roboto Bold"/>
              </a:rPr>
              <a:t>Lasting Health Effects</a:t>
            </a:r>
          </a:p>
        </p:txBody>
      </p:sp>
      <p:sp>
        <p:nvSpPr>
          <p:cNvPr name="TextBox 11" id="11"/>
          <p:cNvSpPr txBox="true"/>
          <p:nvPr/>
        </p:nvSpPr>
        <p:spPr>
          <a:xfrm rot="0">
            <a:off x="4090843" y="9072725"/>
            <a:ext cx="10804360" cy="417195"/>
          </a:xfrm>
          <a:prstGeom prst="rect">
            <a:avLst/>
          </a:prstGeom>
        </p:spPr>
        <p:txBody>
          <a:bodyPr anchor="t" rtlCol="false" tIns="0" lIns="0" bIns="0" rIns="0">
            <a:spAutoFit/>
          </a:bodyPr>
          <a:lstStyle/>
          <a:p>
            <a:pPr algn="l" marL="259080" indent="-129540" lvl="1">
              <a:lnSpc>
                <a:spcPts val="1679"/>
              </a:lnSpc>
              <a:buAutoNum type="arabicPeriod" startAt="1"/>
            </a:pPr>
            <a:r>
              <a:rPr lang="en-US" sz="1200">
                <a:solidFill>
                  <a:srgbClr val="004F59"/>
                </a:solidFill>
                <a:latin typeface="Roboto"/>
                <a:ea typeface="Roboto"/>
                <a:cs typeface="Roboto"/>
                <a:sym typeface="Roboto"/>
              </a:rPr>
              <a:t>Wilkinson Jr., Kevin L. (2023). The Breeding of Wolves: Understanding the Escalation Continuum &amp; Escalation Dynamics of Contemporary Sex Trafficking.</a:t>
            </a:r>
          </a:p>
          <a:p>
            <a:pPr algn="l" marL="259080" indent="-129540" lvl="1">
              <a:lnSpc>
                <a:spcPts val="1679"/>
              </a:lnSpc>
              <a:buAutoNum type="arabicPeriod" startAt="1"/>
            </a:pPr>
            <a:r>
              <a:rPr lang="en-US" sz="1200">
                <a:solidFill>
                  <a:srgbClr val="004F59"/>
                </a:solidFill>
                <a:latin typeface="Roboto"/>
                <a:ea typeface="Roboto"/>
                <a:cs typeface="Roboto"/>
                <a:sym typeface="Roboto"/>
              </a:rPr>
              <a:t>Safe House Project </a:t>
            </a:r>
            <a:r>
              <a:rPr lang="en-US" sz="1200">
                <a:solidFill>
                  <a:srgbClr val="004F59"/>
                </a:solidFill>
                <a:latin typeface="Roboto"/>
                <a:ea typeface="Roboto"/>
                <a:cs typeface="Roboto"/>
                <a:sym typeface="Roboto"/>
              </a:rPr>
              <a:t>(2026). Patterns of Exploitation: A National Analysis of Human Trafficking Trends, January 2023 - December 2025.</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7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78</a:t>
            </a:r>
          </a:p>
        </p:txBody>
      </p:sp>
      <p:sp>
        <p:nvSpPr>
          <p:cNvPr name="TextBox 5" id="5"/>
          <p:cNvSpPr txBox="true"/>
          <p:nvPr/>
        </p:nvSpPr>
        <p:spPr>
          <a:xfrm rot="0">
            <a:off x="5033818" y="9081135"/>
            <a:ext cx="9677925" cy="417195"/>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Safe House Project (2026). Patterns of Exploitation: A National Analysis of Human Trafficking Trends, January 2023 - December 2025.</a:t>
            </a:r>
          </a:p>
          <a:p>
            <a:pPr algn="l">
              <a:lnSpc>
                <a:spcPts val="1679"/>
              </a:lnSpc>
            </a:pPr>
            <a:r>
              <a:rPr lang="en-US" sz="1200">
                <a:solidFill>
                  <a:srgbClr val="004F59"/>
                </a:solidFill>
                <a:latin typeface="Roboto"/>
                <a:ea typeface="Roboto"/>
                <a:cs typeface="Roboto"/>
                <a:sym typeface="Roboto"/>
              </a:rPr>
              <a:t>Demand Abolition (2018). Who’s Buying Sex? Understanding and Disrupting Illicit Market Demand.</a:t>
            </a:r>
          </a:p>
        </p:txBody>
      </p:sp>
      <p:sp>
        <p:nvSpPr>
          <p:cNvPr name="TextBox 6" id="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name="Group 7" id="7"/>
          <p:cNvGrpSpPr/>
          <p:nvPr/>
        </p:nvGrpSpPr>
        <p:grpSpPr>
          <a:xfrm rot="0">
            <a:off x="1977322" y="3041536"/>
            <a:ext cx="12529702" cy="904943"/>
            <a:chOff x="0" y="0"/>
            <a:chExt cx="3300004" cy="238339"/>
          </a:xfrm>
        </p:grpSpPr>
        <p:sp>
          <p:nvSpPr>
            <p:cNvPr name="Freeform 8" id="8"/>
            <p:cNvSpPr/>
            <p:nvPr/>
          </p:nvSpPr>
          <p:spPr>
            <a:xfrm flipH="false" flipV="false" rot="0">
              <a:off x="0" y="0"/>
              <a:ext cx="3300004" cy="238339"/>
            </a:xfrm>
            <a:custGeom>
              <a:avLst/>
              <a:gdLst/>
              <a:ahLst/>
              <a:cxnLst/>
              <a:rect r="r" b="b" t="t" l="l"/>
              <a:pathLst>
                <a:path h="238339" w="3300004">
                  <a:moveTo>
                    <a:pt x="0" y="0"/>
                  </a:moveTo>
                  <a:lnTo>
                    <a:pt x="3300004" y="0"/>
                  </a:lnTo>
                  <a:lnTo>
                    <a:pt x="3300004" y="238339"/>
                  </a:lnTo>
                  <a:lnTo>
                    <a:pt x="0" y="238339"/>
                  </a:lnTo>
                  <a:close/>
                </a:path>
              </a:pathLst>
            </a:custGeom>
            <a:solidFill>
              <a:srgbClr val="303030"/>
            </a:solidFill>
          </p:spPr>
        </p:sp>
        <p:sp>
          <p:nvSpPr>
            <p:cNvPr name="TextBox 9" id="9"/>
            <p:cNvSpPr txBox="true"/>
            <p:nvPr/>
          </p:nvSpPr>
          <p:spPr>
            <a:xfrm>
              <a:off x="0" y="-76200"/>
              <a:ext cx="3300004" cy="314539"/>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2392899" y="3060611"/>
            <a:ext cx="13068567"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Summary: Victim Experiences of Exploitation</a:t>
            </a:r>
          </a:p>
        </p:txBody>
      </p:sp>
      <p:sp>
        <p:nvSpPr>
          <p:cNvPr name="TextBox 11" id="11"/>
          <p:cNvSpPr txBox="true"/>
          <p:nvPr/>
        </p:nvSpPr>
        <p:spPr>
          <a:xfrm rot="0">
            <a:off x="1806850" y="4070304"/>
            <a:ext cx="12385677" cy="730250"/>
          </a:xfrm>
          <a:prstGeom prst="rect">
            <a:avLst/>
          </a:prstGeom>
        </p:spPr>
        <p:txBody>
          <a:bodyPr anchor="t" rtlCol="false" tIns="0" lIns="0" bIns="0" rIns="0">
            <a:spAutoFit/>
          </a:bodyPr>
          <a:lstStyle/>
          <a:p>
            <a:pPr algn="l" marL="917576" indent="-458788" lvl="1">
              <a:lnSpc>
                <a:spcPts val="5950"/>
              </a:lnSpc>
              <a:buFont typeface="Arial"/>
              <a:buChar char="•"/>
            </a:pPr>
            <a:r>
              <a:rPr lang="en-US" b="true" sz="4250">
                <a:solidFill>
                  <a:srgbClr val="004F59"/>
                </a:solidFill>
                <a:latin typeface="Roboto Bold"/>
                <a:ea typeface="Roboto Bold"/>
                <a:cs typeface="Roboto Bold"/>
                <a:sym typeface="Roboto Bold"/>
              </a:rPr>
              <a:t>Control and Manipulation by Traffickers</a:t>
            </a:r>
          </a:p>
        </p:txBody>
      </p:sp>
      <p:sp>
        <p:nvSpPr>
          <p:cNvPr name="TextBox 12" id="12"/>
          <p:cNvSpPr txBox="true"/>
          <p:nvPr/>
        </p:nvSpPr>
        <p:spPr>
          <a:xfrm rot="0">
            <a:off x="1131441" y="1109322"/>
            <a:ext cx="12801576"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VICTIM TRAUMA</a:t>
            </a:r>
          </a:p>
        </p:txBody>
      </p:sp>
    </p:spTree>
  </p:cSld>
  <p:clrMapOvr>
    <a:masterClrMapping/>
  </p:clrMapOvr>
</p:sld>
</file>

<file path=ppt/slides/slide7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79</a:t>
            </a:r>
          </a:p>
        </p:txBody>
      </p:sp>
      <p:sp>
        <p:nvSpPr>
          <p:cNvPr name="TextBox 5" id="5"/>
          <p:cNvSpPr txBox="true"/>
          <p:nvPr/>
        </p:nvSpPr>
        <p:spPr>
          <a:xfrm rot="0">
            <a:off x="5033818" y="9081135"/>
            <a:ext cx="9677925" cy="417195"/>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Safe House Project (2026). Patterns of Exploitation: A National Analysis of Human Trafficking Trends, January 2023 - December 2025.</a:t>
            </a:r>
          </a:p>
          <a:p>
            <a:pPr algn="l">
              <a:lnSpc>
                <a:spcPts val="1679"/>
              </a:lnSpc>
            </a:pPr>
            <a:r>
              <a:rPr lang="en-US" sz="1200">
                <a:solidFill>
                  <a:srgbClr val="004F59"/>
                </a:solidFill>
                <a:latin typeface="Roboto"/>
                <a:ea typeface="Roboto"/>
                <a:cs typeface="Roboto"/>
                <a:sym typeface="Roboto"/>
              </a:rPr>
              <a:t>Demand Abolition (2018). Who’s Buying Sex? Understanding and Disrupting Illicit Market Demand.</a:t>
            </a:r>
          </a:p>
        </p:txBody>
      </p:sp>
      <p:sp>
        <p:nvSpPr>
          <p:cNvPr name="TextBox 6" id="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name="Group 7" id="7"/>
          <p:cNvGrpSpPr/>
          <p:nvPr/>
        </p:nvGrpSpPr>
        <p:grpSpPr>
          <a:xfrm rot="0">
            <a:off x="1977322" y="3041536"/>
            <a:ext cx="12529702" cy="904943"/>
            <a:chOff x="0" y="0"/>
            <a:chExt cx="3300004" cy="238339"/>
          </a:xfrm>
        </p:grpSpPr>
        <p:sp>
          <p:nvSpPr>
            <p:cNvPr name="Freeform 8" id="8"/>
            <p:cNvSpPr/>
            <p:nvPr/>
          </p:nvSpPr>
          <p:spPr>
            <a:xfrm flipH="false" flipV="false" rot="0">
              <a:off x="0" y="0"/>
              <a:ext cx="3300004" cy="238339"/>
            </a:xfrm>
            <a:custGeom>
              <a:avLst/>
              <a:gdLst/>
              <a:ahLst/>
              <a:cxnLst/>
              <a:rect r="r" b="b" t="t" l="l"/>
              <a:pathLst>
                <a:path h="238339" w="3300004">
                  <a:moveTo>
                    <a:pt x="0" y="0"/>
                  </a:moveTo>
                  <a:lnTo>
                    <a:pt x="3300004" y="0"/>
                  </a:lnTo>
                  <a:lnTo>
                    <a:pt x="3300004" y="238339"/>
                  </a:lnTo>
                  <a:lnTo>
                    <a:pt x="0" y="238339"/>
                  </a:lnTo>
                  <a:close/>
                </a:path>
              </a:pathLst>
            </a:custGeom>
            <a:solidFill>
              <a:srgbClr val="303030"/>
            </a:solidFill>
          </p:spPr>
        </p:sp>
        <p:sp>
          <p:nvSpPr>
            <p:cNvPr name="TextBox 9" id="9"/>
            <p:cNvSpPr txBox="true"/>
            <p:nvPr/>
          </p:nvSpPr>
          <p:spPr>
            <a:xfrm>
              <a:off x="0" y="-76200"/>
              <a:ext cx="3300004" cy="314539"/>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2392899" y="3060611"/>
            <a:ext cx="13068567"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Summary: Victim Experiences of Exploitation</a:t>
            </a:r>
          </a:p>
        </p:txBody>
      </p:sp>
      <p:sp>
        <p:nvSpPr>
          <p:cNvPr name="TextBox 11" id="11"/>
          <p:cNvSpPr txBox="true"/>
          <p:nvPr/>
        </p:nvSpPr>
        <p:spPr>
          <a:xfrm rot="0">
            <a:off x="1806850" y="4070304"/>
            <a:ext cx="12385677" cy="1482725"/>
          </a:xfrm>
          <a:prstGeom prst="rect">
            <a:avLst/>
          </a:prstGeom>
        </p:spPr>
        <p:txBody>
          <a:bodyPr anchor="t" rtlCol="false" tIns="0" lIns="0" bIns="0" rIns="0">
            <a:spAutoFit/>
          </a:bodyPr>
          <a:lstStyle/>
          <a:p>
            <a:pPr algn="l" marL="917576" indent="-458788" lvl="1">
              <a:lnSpc>
                <a:spcPts val="5950"/>
              </a:lnSpc>
              <a:buFont typeface="Arial"/>
              <a:buChar char="•"/>
            </a:pPr>
            <a:r>
              <a:rPr lang="en-US" b="true" sz="4250">
                <a:solidFill>
                  <a:srgbClr val="FFFFFF"/>
                </a:solidFill>
                <a:latin typeface="Roboto Bold"/>
                <a:ea typeface="Roboto Bold"/>
                <a:cs typeface="Roboto Bold"/>
                <a:sym typeface="Roboto Bold"/>
              </a:rPr>
              <a:t>Control and Manipulation by Traffickers</a:t>
            </a:r>
          </a:p>
          <a:p>
            <a:pPr algn="l" marL="917576" indent="-458788" lvl="1">
              <a:lnSpc>
                <a:spcPts val="5950"/>
              </a:lnSpc>
              <a:buFont typeface="Arial"/>
              <a:buChar char="•"/>
            </a:pPr>
            <a:r>
              <a:rPr lang="en-US" b="true" sz="4250">
                <a:solidFill>
                  <a:srgbClr val="004F59"/>
                </a:solidFill>
                <a:latin typeface="Roboto Bold"/>
                <a:ea typeface="Roboto Bold"/>
                <a:cs typeface="Roboto Bold"/>
                <a:sym typeface="Roboto Bold"/>
              </a:rPr>
              <a:t>Fear, Threats, and Pressure</a:t>
            </a:r>
          </a:p>
        </p:txBody>
      </p:sp>
      <p:sp>
        <p:nvSpPr>
          <p:cNvPr name="TextBox 12" id="12"/>
          <p:cNvSpPr txBox="true"/>
          <p:nvPr/>
        </p:nvSpPr>
        <p:spPr>
          <a:xfrm rot="0">
            <a:off x="1131441" y="1109322"/>
            <a:ext cx="12801576"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VICTIM TRAUMA</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 EDUCATON GUIDE</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56889"/>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1131441" y="1109322"/>
            <a:ext cx="1280157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name="Freeform 7" id="7"/>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8" id="8"/>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8</a:t>
            </a:r>
          </a:p>
        </p:txBody>
      </p:sp>
      <p:sp>
        <p:nvSpPr>
          <p:cNvPr name="TextBox 10" id="10"/>
          <p:cNvSpPr txBox="true"/>
          <p:nvPr/>
        </p:nvSpPr>
        <p:spPr>
          <a:xfrm rot="0">
            <a:off x="2926052" y="4224728"/>
            <a:ext cx="8631034" cy="4436746"/>
          </a:xfrm>
          <a:prstGeom prst="rect">
            <a:avLst/>
          </a:prstGeom>
        </p:spPr>
        <p:txBody>
          <a:bodyPr anchor="t" rtlCol="false" tIns="0" lIns="0" bIns="0" rIns="0">
            <a:spAutoFit/>
          </a:bodyPr>
          <a:lstStyle/>
          <a:p>
            <a:pPr algn="l" marL="906775" indent="-453388" lvl="1">
              <a:lnSpc>
                <a:spcPts val="5879"/>
              </a:lnSpc>
              <a:buFont typeface="Arial"/>
              <a:buChar char="•"/>
            </a:pPr>
            <a:r>
              <a:rPr lang="en-US" b="true" sz="4199">
                <a:solidFill>
                  <a:srgbClr val="004F59"/>
                </a:solidFill>
                <a:latin typeface="Roboto Bold"/>
                <a:ea typeface="Roboto Bold"/>
                <a:cs typeface="Roboto Bold"/>
                <a:sym typeface="Roboto Bold"/>
              </a:rPr>
              <a:t>Human Trafficker (Pimp)</a:t>
            </a:r>
          </a:p>
          <a:p>
            <a:pPr algn="l" marL="906775" indent="-453388" lvl="1">
              <a:lnSpc>
                <a:spcPts val="5879"/>
              </a:lnSpc>
              <a:buFont typeface="Arial"/>
              <a:buChar char="•"/>
            </a:pPr>
            <a:r>
              <a:rPr lang="en-US" b="true" sz="4199">
                <a:solidFill>
                  <a:srgbClr val="004F59"/>
                </a:solidFill>
                <a:latin typeface="Roboto Bold"/>
                <a:ea typeface="Roboto Bold"/>
                <a:cs typeface="Roboto Bold"/>
                <a:sym typeface="Roboto Bold"/>
              </a:rPr>
              <a:t>Commercial Sex Trade</a:t>
            </a:r>
          </a:p>
          <a:p>
            <a:pPr algn="l" marL="906775" indent="-453388" lvl="1">
              <a:lnSpc>
                <a:spcPts val="5879"/>
              </a:lnSpc>
              <a:buFont typeface="Arial"/>
              <a:buChar char="•"/>
            </a:pPr>
            <a:r>
              <a:rPr lang="en-US" b="true" sz="4199">
                <a:solidFill>
                  <a:srgbClr val="004F59"/>
                </a:solidFill>
                <a:latin typeface="Roboto Bold"/>
                <a:ea typeface="Roboto Bold"/>
                <a:cs typeface="Roboto Bold"/>
                <a:sym typeface="Roboto Bold"/>
              </a:rPr>
              <a:t>Sex Buyer</a:t>
            </a:r>
          </a:p>
          <a:p>
            <a:pPr algn="l" marL="906775" indent="-453388" lvl="1">
              <a:lnSpc>
                <a:spcPts val="5879"/>
              </a:lnSpc>
              <a:buFont typeface="Arial"/>
              <a:buChar char="•"/>
            </a:pPr>
            <a:r>
              <a:rPr lang="en-US" b="true" sz="4199">
                <a:solidFill>
                  <a:srgbClr val="004F59"/>
                </a:solidFill>
                <a:latin typeface="Roboto Bold"/>
                <a:ea typeface="Roboto Bold"/>
                <a:cs typeface="Roboto Bold"/>
                <a:sym typeface="Roboto Bold"/>
              </a:rPr>
              <a:t>Grooming</a:t>
            </a:r>
          </a:p>
          <a:p>
            <a:pPr algn="l" marL="906775" indent="-453388" lvl="1">
              <a:lnSpc>
                <a:spcPts val="5879"/>
              </a:lnSpc>
              <a:buFont typeface="Arial"/>
              <a:buChar char="•"/>
            </a:pPr>
            <a:r>
              <a:rPr lang="en-US" b="true" sz="4199">
                <a:solidFill>
                  <a:srgbClr val="004F59"/>
                </a:solidFill>
                <a:latin typeface="Roboto Bold"/>
                <a:ea typeface="Roboto Bold"/>
                <a:cs typeface="Roboto Bold"/>
                <a:sym typeface="Roboto Bold"/>
              </a:rPr>
              <a:t>Sexual Innocence</a:t>
            </a:r>
          </a:p>
          <a:p>
            <a:pPr algn="l" marL="906775" indent="-453388" lvl="1">
              <a:lnSpc>
                <a:spcPts val="5879"/>
              </a:lnSpc>
              <a:buFont typeface="Arial"/>
              <a:buChar char="•"/>
            </a:pPr>
            <a:r>
              <a:rPr lang="en-US" b="true" sz="4199">
                <a:solidFill>
                  <a:srgbClr val="004F59"/>
                </a:solidFill>
                <a:latin typeface="Roboto Bold"/>
                <a:ea typeface="Roboto Bold"/>
                <a:cs typeface="Roboto Bold"/>
                <a:sym typeface="Roboto Bold"/>
              </a:rPr>
              <a:t>Trauma</a:t>
            </a:r>
          </a:p>
        </p:txBody>
      </p:sp>
      <p:sp>
        <p:nvSpPr>
          <p:cNvPr name="Freeform 11" id="11"/>
          <p:cNvSpPr/>
          <p:nvPr/>
        </p:nvSpPr>
        <p:spPr>
          <a:xfrm flipH="false" flipV="false" rot="0">
            <a:off x="11704145" y="1028700"/>
            <a:ext cx="5491115" cy="2483196"/>
          </a:xfrm>
          <a:custGeom>
            <a:avLst/>
            <a:gdLst/>
            <a:ahLst/>
            <a:cxnLst/>
            <a:rect r="r" b="b" t="t" l="l"/>
            <a:pathLst>
              <a:path h="2483196" w="5491115">
                <a:moveTo>
                  <a:pt x="0" y="0"/>
                </a:moveTo>
                <a:lnTo>
                  <a:pt x="5491114" y="0"/>
                </a:lnTo>
                <a:lnTo>
                  <a:pt x="5491114" y="2483196"/>
                </a:lnTo>
                <a:lnTo>
                  <a:pt x="0" y="2483196"/>
                </a:lnTo>
                <a:lnTo>
                  <a:pt x="0" y="0"/>
                </a:lnTo>
                <a:close/>
              </a:path>
            </a:pathLst>
          </a:custGeom>
          <a:blipFill>
            <a:blip r:embed="rId5"/>
            <a:stretch>
              <a:fillRect l="-2025" t="-44995" r="-2700" b="-86585"/>
            </a:stretch>
          </a:blipFill>
        </p:spPr>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3" id="13"/>
          <p:cNvSpPr txBox="true"/>
          <p:nvPr/>
        </p:nvSpPr>
        <p:spPr>
          <a:xfrm rot="0">
            <a:off x="14449702" y="7843150"/>
            <a:ext cx="1745231" cy="989774"/>
          </a:xfrm>
          <a:prstGeom prst="rect">
            <a:avLst/>
          </a:prstGeom>
        </p:spPr>
        <p:txBody>
          <a:bodyPr anchor="t" rtlCol="false" tIns="0" lIns="0" bIns="0" rIns="0">
            <a:spAutoFit/>
          </a:bodyPr>
          <a:lstStyle/>
          <a:p>
            <a:pPr algn="ctr">
              <a:lnSpc>
                <a:spcPts val="4515"/>
              </a:lnSpc>
            </a:pPr>
            <a:r>
              <a:rPr lang="en-US" sz="4341" b="true">
                <a:solidFill>
                  <a:srgbClr val="A76D11"/>
                </a:solidFill>
                <a:latin typeface="Cooperative Bold"/>
                <a:ea typeface="Cooperative Bold"/>
                <a:cs typeface="Cooperative Bold"/>
                <a:sym typeface="Cooperative Bold"/>
              </a:rPr>
              <a:t>HIDDEN</a:t>
            </a:r>
          </a:p>
          <a:p>
            <a:pPr algn="ctr">
              <a:lnSpc>
                <a:spcPts val="2666"/>
              </a:lnSpc>
            </a:pPr>
            <a:r>
              <a:rPr lang="en-US" b="true" sz="3463">
                <a:solidFill>
                  <a:srgbClr val="A76D11"/>
                </a:solidFill>
                <a:latin typeface="Poppins Medium 1 Bold"/>
                <a:ea typeface="Poppins Medium 1 Bold"/>
                <a:cs typeface="Poppins Medium 1 Bold"/>
                <a:sym typeface="Poppins Medium 1 Bold"/>
              </a:rPr>
              <a:t>BUYERS</a:t>
            </a:r>
          </a:p>
        </p:txBody>
      </p:sp>
      <p:grpSp>
        <p:nvGrpSpPr>
          <p:cNvPr name="Group 14" id="14"/>
          <p:cNvGrpSpPr/>
          <p:nvPr/>
        </p:nvGrpSpPr>
        <p:grpSpPr>
          <a:xfrm rot="0">
            <a:off x="3259427" y="3329613"/>
            <a:ext cx="6676713" cy="807115"/>
            <a:chOff x="0" y="0"/>
            <a:chExt cx="1758476" cy="212574"/>
          </a:xfrm>
        </p:grpSpPr>
        <p:sp>
          <p:nvSpPr>
            <p:cNvPr name="Freeform 15" id="15"/>
            <p:cNvSpPr/>
            <p:nvPr/>
          </p:nvSpPr>
          <p:spPr>
            <a:xfrm flipH="false" flipV="false" rot="0">
              <a:off x="0" y="0"/>
              <a:ext cx="1758476" cy="212574"/>
            </a:xfrm>
            <a:custGeom>
              <a:avLst/>
              <a:gdLst/>
              <a:ahLst/>
              <a:cxnLst/>
              <a:rect r="r" b="b" t="t" l="l"/>
              <a:pathLst>
                <a:path h="212574" w="1758476">
                  <a:moveTo>
                    <a:pt x="0" y="0"/>
                  </a:moveTo>
                  <a:lnTo>
                    <a:pt x="1758476" y="0"/>
                  </a:lnTo>
                  <a:lnTo>
                    <a:pt x="1758476" y="212574"/>
                  </a:lnTo>
                  <a:lnTo>
                    <a:pt x="0" y="212574"/>
                  </a:lnTo>
                  <a:close/>
                </a:path>
              </a:pathLst>
            </a:custGeom>
            <a:solidFill>
              <a:srgbClr val="303030"/>
            </a:solidFill>
          </p:spPr>
        </p:sp>
        <p:sp>
          <p:nvSpPr>
            <p:cNvPr name="TextBox 16" id="16"/>
            <p:cNvSpPr txBox="true"/>
            <p:nvPr/>
          </p:nvSpPr>
          <p:spPr>
            <a:xfrm>
              <a:off x="0" y="-76200"/>
              <a:ext cx="1758476" cy="288774"/>
            </a:xfrm>
            <a:prstGeom prst="rect">
              <a:avLst/>
            </a:prstGeom>
          </p:spPr>
          <p:txBody>
            <a:bodyPr anchor="ctr" rtlCol="false" tIns="50800" lIns="50800" bIns="50800" rIns="50800"/>
            <a:lstStyle/>
            <a:p>
              <a:pPr algn="ctr">
                <a:lnSpc>
                  <a:spcPts val="3074"/>
                </a:lnSpc>
              </a:pPr>
            </a:p>
          </p:txBody>
        </p:sp>
      </p:grpSp>
      <p:sp>
        <p:nvSpPr>
          <p:cNvPr name="TextBox 17" id="17"/>
          <p:cNvSpPr txBox="true"/>
          <p:nvPr/>
        </p:nvSpPr>
        <p:spPr>
          <a:xfrm rot="0">
            <a:off x="3831353" y="3299783"/>
            <a:ext cx="7049032"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Words to Understand</a:t>
            </a:r>
          </a:p>
        </p:txBody>
      </p:sp>
    </p:spTree>
  </p:cSld>
  <p:clrMapOvr>
    <a:masterClrMapping/>
  </p:clrMapOvr>
</p:sld>
</file>

<file path=ppt/slides/slide8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80</a:t>
            </a:r>
          </a:p>
        </p:txBody>
      </p:sp>
      <p:sp>
        <p:nvSpPr>
          <p:cNvPr name="TextBox 5" id="5"/>
          <p:cNvSpPr txBox="true"/>
          <p:nvPr/>
        </p:nvSpPr>
        <p:spPr>
          <a:xfrm rot="0">
            <a:off x="5033818" y="9081135"/>
            <a:ext cx="9677925" cy="417195"/>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Safe House Project (2026). Patterns of Exploitation: A National Analysis of Human Trafficking Trends, January 2023 - December 2025.</a:t>
            </a:r>
          </a:p>
          <a:p>
            <a:pPr algn="l">
              <a:lnSpc>
                <a:spcPts val="1679"/>
              </a:lnSpc>
            </a:pPr>
            <a:r>
              <a:rPr lang="en-US" sz="1200">
                <a:solidFill>
                  <a:srgbClr val="004F59"/>
                </a:solidFill>
                <a:latin typeface="Roboto"/>
                <a:ea typeface="Roboto"/>
                <a:cs typeface="Roboto"/>
                <a:sym typeface="Roboto"/>
              </a:rPr>
              <a:t>Demand Abolition (2018). Who’s Buying Sex? Understanding and Disrupting Illicit Market Demand.</a:t>
            </a:r>
          </a:p>
        </p:txBody>
      </p:sp>
      <p:sp>
        <p:nvSpPr>
          <p:cNvPr name="TextBox 6" id="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name="Group 7" id="7"/>
          <p:cNvGrpSpPr/>
          <p:nvPr/>
        </p:nvGrpSpPr>
        <p:grpSpPr>
          <a:xfrm rot="0">
            <a:off x="1977322" y="3041536"/>
            <a:ext cx="12529702" cy="904943"/>
            <a:chOff x="0" y="0"/>
            <a:chExt cx="3300004" cy="238339"/>
          </a:xfrm>
        </p:grpSpPr>
        <p:sp>
          <p:nvSpPr>
            <p:cNvPr name="Freeform 8" id="8"/>
            <p:cNvSpPr/>
            <p:nvPr/>
          </p:nvSpPr>
          <p:spPr>
            <a:xfrm flipH="false" flipV="false" rot="0">
              <a:off x="0" y="0"/>
              <a:ext cx="3300004" cy="238339"/>
            </a:xfrm>
            <a:custGeom>
              <a:avLst/>
              <a:gdLst/>
              <a:ahLst/>
              <a:cxnLst/>
              <a:rect r="r" b="b" t="t" l="l"/>
              <a:pathLst>
                <a:path h="238339" w="3300004">
                  <a:moveTo>
                    <a:pt x="0" y="0"/>
                  </a:moveTo>
                  <a:lnTo>
                    <a:pt x="3300004" y="0"/>
                  </a:lnTo>
                  <a:lnTo>
                    <a:pt x="3300004" y="238339"/>
                  </a:lnTo>
                  <a:lnTo>
                    <a:pt x="0" y="238339"/>
                  </a:lnTo>
                  <a:close/>
                </a:path>
              </a:pathLst>
            </a:custGeom>
            <a:solidFill>
              <a:srgbClr val="303030"/>
            </a:solidFill>
          </p:spPr>
        </p:sp>
        <p:sp>
          <p:nvSpPr>
            <p:cNvPr name="TextBox 9" id="9"/>
            <p:cNvSpPr txBox="true"/>
            <p:nvPr/>
          </p:nvSpPr>
          <p:spPr>
            <a:xfrm>
              <a:off x="0" y="-76200"/>
              <a:ext cx="3300004" cy="314539"/>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2392899" y="3060611"/>
            <a:ext cx="13068567"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Summary: Victim Experiences of Exploitation</a:t>
            </a:r>
          </a:p>
        </p:txBody>
      </p:sp>
      <p:sp>
        <p:nvSpPr>
          <p:cNvPr name="TextBox 11" id="11"/>
          <p:cNvSpPr txBox="true"/>
          <p:nvPr/>
        </p:nvSpPr>
        <p:spPr>
          <a:xfrm rot="0">
            <a:off x="1806850" y="4070304"/>
            <a:ext cx="12385677" cy="2235200"/>
          </a:xfrm>
          <a:prstGeom prst="rect">
            <a:avLst/>
          </a:prstGeom>
        </p:spPr>
        <p:txBody>
          <a:bodyPr anchor="t" rtlCol="false" tIns="0" lIns="0" bIns="0" rIns="0">
            <a:spAutoFit/>
          </a:bodyPr>
          <a:lstStyle/>
          <a:p>
            <a:pPr algn="l" marL="917576" indent="-458788" lvl="1">
              <a:lnSpc>
                <a:spcPts val="5950"/>
              </a:lnSpc>
              <a:buFont typeface="Arial"/>
              <a:buChar char="•"/>
            </a:pPr>
            <a:r>
              <a:rPr lang="en-US" b="true" sz="4250">
                <a:solidFill>
                  <a:srgbClr val="FFFFFF"/>
                </a:solidFill>
                <a:latin typeface="Roboto Bold"/>
                <a:ea typeface="Roboto Bold"/>
                <a:cs typeface="Roboto Bold"/>
                <a:sym typeface="Roboto Bold"/>
              </a:rPr>
              <a:t>Control and Manipulation by Traffickers</a:t>
            </a:r>
          </a:p>
          <a:p>
            <a:pPr algn="l" marL="917576" indent="-458788" lvl="1">
              <a:lnSpc>
                <a:spcPts val="5950"/>
              </a:lnSpc>
              <a:buFont typeface="Arial"/>
              <a:buChar char="•"/>
            </a:pPr>
            <a:r>
              <a:rPr lang="en-US" b="true" sz="4250">
                <a:solidFill>
                  <a:srgbClr val="FFFFFF"/>
                </a:solidFill>
                <a:latin typeface="Roboto Bold"/>
                <a:ea typeface="Roboto Bold"/>
                <a:cs typeface="Roboto Bold"/>
                <a:sym typeface="Roboto Bold"/>
              </a:rPr>
              <a:t>Fear, Threats, and Pressure</a:t>
            </a:r>
          </a:p>
          <a:p>
            <a:pPr algn="l" marL="917576" indent="-458788" lvl="1">
              <a:lnSpc>
                <a:spcPts val="5950"/>
              </a:lnSpc>
              <a:buFont typeface="Arial"/>
              <a:buChar char="•"/>
            </a:pPr>
            <a:r>
              <a:rPr lang="en-US" b="true" sz="4250">
                <a:solidFill>
                  <a:srgbClr val="004F59"/>
                </a:solidFill>
                <a:latin typeface="Roboto Bold"/>
                <a:ea typeface="Roboto Bold"/>
                <a:cs typeface="Roboto Bold"/>
                <a:sym typeface="Roboto Bold"/>
              </a:rPr>
              <a:t>Physical &amp; Sexual Harm</a:t>
            </a:r>
          </a:p>
        </p:txBody>
      </p:sp>
      <p:sp>
        <p:nvSpPr>
          <p:cNvPr name="TextBox 12" id="12"/>
          <p:cNvSpPr txBox="true"/>
          <p:nvPr/>
        </p:nvSpPr>
        <p:spPr>
          <a:xfrm rot="0">
            <a:off x="1131441" y="1109322"/>
            <a:ext cx="12801576"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VICTIM TRAUMA</a:t>
            </a:r>
          </a:p>
        </p:txBody>
      </p:sp>
    </p:spTree>
  </p:cSld>
  <p:clrMapOvr>
    <a:masterClrMapping/>
  </p:clrMapOvr>
</p:sld>
</file>

<file path=ppt/slides/slide8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81</a:t>
            </a:r>
          </a:p>
        </p:txBody>
      </p:sp>
      <p:sp>
        <p:nvSpPr>
          <p:cNvPr name="TextBox 5" id="5"/>
          <p:cNvSpPr txBox="true"/>
          <p:nvPr/>
        </p:nvSpPr>
        <p:spPr>
          <a:xfrm rot="0">
            <a:off x="5033818" y="9081135"/>
            <a:ext cx="9677925" cy="417195"/>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Safe House Project (2026). Patterns of Exploitation: A National Analysis of Human Trafficking Trends, January 2023 - December 2025.</a:t>
            </a:r>
          </a:p>
          <a:p>
            <a:pPr algn="l">
              <a:lnSpc>
                <a:spcPts val="1679"/>
              </a:lnSpc>
            </a:pPr>
            <a:r>
              <a:rPr lang="en-US" sz="1200">
                <a:solidFill>
                  <a:srgbClr val="004F59"/>
                </a:solidFill>
                <a:latin typeface="Roboto"/>
                <a:ea typeface="Roboto"/>
                <a:cs typeface="Roboto"/>
                <a:sym typeface="Roboto"/>
              </a:rPr>
              <a:t>Demand Abolition (2018). Who’s Buying Sex? Understanding and Disrupting Illicit Market Demand.</a:t>
            </a:r>
          </a:p>
        </p:txBody>
      </p:sp>
      <p:sp>
        <p:nvSpPr>
          <p:cNvPr name="TextBox 6" id="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name="Group 7" id="7"/>
          <p:cNvGrpSpPr/>
          <p:nvPr/>
        </p:nvGrpSpPr>
        <p:grpSpPr>
          <a:xfrm rot="0">
            <a:off x="1977322" y="3041536"/>
            <a:ext cx="12529702" cy="904943"/>
            <a:chOff x="0" y="0"/>
            <a:chExt cx="3300004" cy="238339"/>
          </a:xfrm>
        </p:grpSpPr>
        <p:sp>
          <p:nvSpPr>
            <p:cNvPr name="Freeform 8" id="8"/>
            <p:cNvSpPr/>
            <p:nvPr/>
          </p:nvSpPr>
          <p:spPr>
            <a:xfrm flipH="false" flipV="false" rot="0">
              <a:off x="0" y="0"/>
              <a:ext cx="3300004" cy="238339"/>
            </a:xfrm>
            <a:custGeom>
              <a:avLst/>
              <a:gdLst/>
              <a:ahLst/>
              <a:cxnLst/>
              <a:rect r="r" b="b" t="t" l="l"/>
              <a:pathLst>
                <a:path h="238339" w="3300004">
                  <a:moveTo>
                    <a:pt x="0" y="0"/>
                  </a:moveTo>
                  <a:lnTo>
                    <a:pt x="3300004" y="0"/>
                  </a:lnTo>
                  <a:lnTo>
                    <a:pt x="3300004" y="238339"/>
                  </a:lnTo>
                  <a:lnTo>
                    <a:pt x="0" y="238339"/>
                  </a:lnTo>
                  <a:close/>
                </a:path>
              </a:pathLst>
            </a:custGeom>
            <a:solidFill>
              <a:srgbClr val="303030"/>
            </a:solidFill>
          </p:spPr>
        </p:sp>
        <p:sp>
          <p:nvSpPr>
            <p:cNvPr name="TextBox 9" id="9"/>
            <p:cNvSpPr txBox="true"/>
            <p:nvPr/>
          </p:nvSpPr>
          <p:spPr>
            <a:xfrm>
              <a:off x="0" y="-76200"/>
              <a:ext cx="3300004" cy="314539"/>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2392899" y="3060611"/>
            <a:ext cx="13068567"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Summary: Victim Experiences of Exploitation</a:t>
            </a:r>
          </a:p>
        </p:txBody>
      </p:sp>
      <p:sp>
        <p:nvSpPr>
          <p:cNvPr name="TextBox 11" id="11"/>
          <p:cNvSpPr txBox="true"/>
          <p:nvPr/>
        </p:nvSpPr>
        <p:spPr>
          <a:xfrm rot="0">
            <a:off x="1806850" y="4070304"/>
            <a:ext cx="12385677" cy="2987675"/>
          </a:xfrm>
          <a:prstGeom prst="rect">
            <a:avLst/>
          </a:prstGeom>
        </p:spPr>
        <p:txBody>
          <a:bodyPr anchor="t" rtlCol="false" tIns="0" lIns="0" bIns="0" rIns="0">
            <a:spAutoFit/>
          </a:bodyPr>
          <a:lstStyle/>
          <a:p>
            <a:pPr algn="l" marL="917576" indent="-458788" lvl="1">
              <a:lnSpc>
                <a:spcPts val="5950"/>
              </a:lnSpc>
              <a:buFont typeface="Arial"/>
              <a:buChar char="•"/>
            </a:pPr>
            <a:r>
              <a:rPr lang="en-US" b="true" sz="4250">
                <a:solidFill>
                  <a:srgbClr val="FFFFFF"/>
                </a:solidFill>
                <a:latin typeface="Roboto Bold"/>
                <a:ea typeface="Roboto Bold"/>
                <a:cs typeface="Roboto Bold"/>
                <a:sym typeface="Roboto Bold"/>
              </a:rPr>
              <a:t>Control and Manipulation by Traffickers</a:t>
            </a:r>
          </a:p>
          <a:p>
            <a:pPr algn="l" marL="917576" indent="-458788" lvl="1">
              <a:lnSpc>
                <a:spcPts val="5950"/>
              </a:lnSpc>
              <a:buFont typeface="Arial"/>
              <a:buChar char="•"/>
            </a:pPr>
            <a:r>
              <a:rPr lang="en-US" b="true" sz="4250">
                <a:solidFill>
                  <a:srgbClr val="FFFFFF"/>
                </a:solidFill>
                <a:latin typeface="Roboto Bold"/>
                <a:ea typeface="Roboto Bold"/>
                <a:cs typeface="Roboto Bold"/>
                <a:sym typeface="Roboto Bold"/>
              </a:rPr>
              <a:t>Fear, Threats, and Pressure</a:t>
            </a:r>
          </a:p>
          <a:p>
            <a:pPr algn="l" marL="917576" indent="-458788" lvl="1">
              <a:lnSpc>
                <a:spcPts val="5950"/>
              </a:lnSpc>
              <a:buFont typeface="Arial"/>
              <a:buChar char="•"/>
            </a:pPr>
            <a:r>
              <a:rPr lang="en-US" b="true" sz="4250">
                <a:solidFill>
                  <a:srgbClr val="FFFFFF"/>
                </a:solidFill>
                <a:latin typeface="Roboto Bold"/>
                <a:ea typeface="Roboto Bold"/>
                <a:cs typeface="Roboto Bold"/>
                <a:sym typeface="Roboto Bold"/>
              </a:rPr>
              <a:t>Physical &amp; Sexual Harm</a:t>
            </a:r>
          </a:p>
          <a:p>
            <a:pPr algn="l" marL="917576" indent="-458788" lvl="1">
              <a:lnSpc>
                <a:spcPts val="5950"/>
              </a:lnSpc>
              <a:buFont typeface="Arial"/>
              <a:buChar char="•"/>
            </a:pPr>
            <a:r>
              <a:rPr lang="en-US" b="true" sz="4250">
                <a:solidFill>
                  <a:srgbClr val="004F59"/>
                </a:solidFill>
                <a:latin typeface="Roboto Bold"/>
                <a:ea typeface="Roboto Bold"/>
                <a:cs typeface="Roboto Bold"/>
                <a:sym typeface="Roboto Bold"/>
              </a:rPr>
              <a:t>Emotional Trauma &amp; Depression</a:t>
            </a:r>
          </a:p>
        </p:txBody>
      </p:sp>
      <p:sp>
        <p:nvSpPr>
          <p:cNvPr name="TextBox 12" id="12"/>
          <p:cNvSpPr txBox="true"/>
          <p:nvPr/>
        </p:nvSpPr>
        <p:spPr>
          <a:xfrm rot="0">
            <a:off x="1131441" y="1109322"/>
            <a:ext cx="12801576"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VICTIM TRAUMA</a:t>
            </a:r>
          </a:p>
        </p:txBody>
      </p:sp>
    </p:spTree>
  </p:cSld>
  <p:clrMapOvr>
    <a:masterClrMapping/>
  </p:clrMapOvr>
</p:sld>
</file>

<file path=ppt/slides/slide8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82</a:t>
            </a:r>
          </a:p>
        </p:txBody>
      </p:sp>
      <p:sp>
        <p:nvSpPr>
          <p:cNvPr name="TextBox 5" id="5"/>
          <p:cNvSpPr txBox="true"/>
          <p:nvPr/>
        </p:nvSpPr>
        <p:spPr>
          <a:xfrm rot="0">
            <a:off x="5033818" y="9081135"/>
            <a:ext cx="9677925" cy="417195"/>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Safe House Project (2026). Patterns of Exploitation: A National Analysis of Human Trafficking Trends, January 2023 - December 2025.</a:t>
            </a:r>
          </a:p>
          <a:p>
            <a:pPr algn="l">
              <a:lnSpc>
                <a:spcPts val="1679"/>
              </a:lnSpc>
            </a:pPr>
            <a:r>
              <a:rPr lang="en-US" sz="1200">
                <a:solidFill>
                  <a:srgbClr val="004F59"/>
                </a:solidFill>
                <a:latin typeface="Roboto"/>
                <a:ea typeface="Roboto"/>
                <a:cs typeface="Roboto"/>
                <a:sym typeface="Roboto"/>
              </a:rPr>
              <a:t>Demand Abolition (2018). Who’s Buying Sex? Understanding and Disrupting Illicit Market Demand.</a:t>
            </a:r>
          </a:p>
        </p:txBody>
      </p:sp>
      <p:sp>
        <p:nvSpPr>
          <p:cNvPr name="TextBox 6" id="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name="Group 7" id="7"/>
          <p:cNvGrpSpPr/>
          <p:nvPr/>
        </p:nvGrpSpPr>
        <p:grpSpPr>
          <a:xfrm rot="0">
            <a:off x="1977322" y="3041536"/>
            <a:ext cx="12529702" cy="904943"/>
            <a:chOff x="0" y="0"/>
            <a:chExt cx="3300004" cy="238339"/>
          </a:xfrm>
        </p:grpSpPr>
        <p:sp>
          <p:nvSpPr>
            <p:cNvPr name="Freeform 8" id="8"/>
            <p:cNvSpPr/>
            <p:nvPr/>
          </p:nvSpPr>
          <p:spPr>
            <a:xfrm flipH="false" flipV="false" rot="0">
              <a:off x="0" y="0"/>
              <a:ext cx="3300004" cy="238339"/>
            </a:xfrm>
            <a:custGeom>
              <a:avLst/>
              <a:gdLst/>
              <a:ahLst/>
              <a:cxnLst/>
              <a:rect r="r" b="b" t="t" l="l"/>
              <a:pathLst>
                <a:path h="238339" w="3300004">
                  <a:moveTo>
                    <a:pt x="0" y="0"/>
                  </a:moveTo>
                  <a:lnTo>
                    <a:pt x="3300004" y="0"/>
                  </a:lnTo>
                  <a:lnTo>
                    <a:pt x="3300004" y="238339"/>
                  </a:lnTo>
                  <a:lnTo>
                    <a:pt x="0" y="238339"/>
                  </a:lnTo>
                  <a:close/>
                </a:path>
              </a:pathLst>
            </a:custGeom>
            <a:solidFill>
              <a:srgbClr val="303030"/>
            </a:solidFill>
          </p:spPr>
        </p:sp>
        <p:sp>
          <p:nvSpPr>
            <p:cNvPr name="TextBox 9" id="9"/>
            <p:cNvSpPr txBox="true"/>
            <p:nvPr/>
          </p:nvSpPr>
          <p:spPr>
            <a:xfrm>
              <a:off x="0" y="-76200"/>
              <a:ext cx="3300004" cy="314539"/>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2392899" y="3060611"/>
            <a:ext cx="13068567"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Summary: Victim Experiences of Exploitation</a:t>
            </a:r>
          </a:p>
        </p:txBody>
      </p:sp>
      <p:sp>
        <p:nvSpPr>
          <p:cNvPr name="TextBox 11" id="11"/>
          <p:cNvSpPr txBox="true"/>
          <p:nvPr/>
        </p:nvSpPr>
        <p:spPr>
          <a:xfrm rot="0">
            <a:off x="1806850" y="4070304"/>
            <a:ext cx="12385677" cy="3740150"/>
          </a:xfrm>
          <a:prstGeom prst="rect">
            <a:avLst/>
          </a:prstGeom>
        </p:spPr>
        <p:txBody>
          <a:bodyPr anchor="t" rtlCol="false" tIns="0" lIns="0" bIns="0" rIns="0">
            <a:spAutoFit/>
          </a:bodyPr>
          <a:lstStyle/>
          <a:p>
            <a:pPr algn="l" marL="917576" indent="-458788" lvl="1">
              <a:lnSpc>
                <a:spcPts val="5950"/>
              </a:lnSpc>
              <a:buFont typeface="Arial"/>
              <a:buChar char="•"/>
            </a:pPr>
            <a:r>
              <a:rPr lang="en-US" b="true" sz="4250">
                <a:solidFill>
                  <a:srgbClr val="FFFFFF"/>
                </a:solidFill>
                <a:latin typeface="Roboto Bold"/>
                <a:ea typeface="Roboto Bold"/>
                <a:cs typeface="Roboto Bold"/>
                <a:sym typeface="Roboto Bold"/>
              </a:rPr>
              <a:t>Control and Manipulation by Traffickers</a:t>
            </a:r>
          </a:p>
          <a:p>
            <a:pPr algn="l" marL="917576" indent="-458788" lvl="1">
              <a:lnSpc>
                <a:spcPts val="5950"/>
              </a:lnSpc>
              <a:buFont typeface="Arial"/>
              <a:buChar char="•"/>
            </a:pPr>
            <a:r>
              <a:rPr lang="en-US" b="true" sz="4250">
                <a:solidFill>
                  <a:srgbClr val="FFFFFF"/>
                </a:solidFill>
                <a:latin typeface="Roboto Bold"/>
                <a:ea typeface="Roboto Bold"/>
                <a:cs typeface="Roboto Bold"/>
                <a:sym typeface="Roboto Bold"/>
              </a:rPr>
              <a:t>Fear, Threats, and Pressure</a:t>
            </a:r>
          </a:p>
          <a:p>
            <a:pPr algn="l" marL="917576" indent="-458788" lvl="1">
              <a:lnSpc>
                <a:spcPts val="5950"/>
              </a:lnSpc>
              <a:buFont typeface="Arial"/>
              <a:buChar char="•"/>
            </a:pPr>
            <a:r>
              <a:rPr lang="en-US" b="true" sz="4250">
                <a:solidFill>
                  <a:srgbClr val="FFFFFF"/>
                </a:solidFill>
                <a:latin typeface="Roboto Bold"/>
                <a:ea typeface="Roboto Bold"/>
                <a:cs typeface="Roboto Bold"/>
                <a:sym typeface="Roboto Bold"/>
              </a:rPr>
              <a:t>Physical &amp; Sexual Harm</a:t>
            </a:r>
          </a:p>
          <a:p>
            <a:pPr algn="l" marL="917576" indent="-458788" lvl="1">
              <a:lnSpc>
                <a:spcPts val="5950"/>
              </a:lnSpc>
              <a:buFont typeface="Arial"/>
              <a:buChar char="•"/>
            </a:pPr>
            <a:r>
              <a:rPr lang="en-US" b="true" sz="4250">
                <a:solidFill>
                  <a:srgbClr val="FFFFFF"/>
                </a:solidFill>
                <a:latin typeface="Roboto Bold"/>
                <a:ea typeface="Roboto Bold"/>
                <a:cs typeface="Roboto Bold"/>
                <a:sym typeface="Roboto Bold"/>
              </a:rPr>
              <a:t>Emotional Trauma &amp; Depression</a:t>
            </a:r>
          </a:p>
          <a:p>
            <a:pPr algn="l" marL="917576" indent="-458788" lvl="1">
              <a:lnSpc>
                <a:spcPts val="5950"/>
              </a:lnSpc>
              <a:buFont typeface="Arial"/>
              <a:buChar char="•"/>
            </a:pPr>
            <a:r>
              <a:rPr lang="en-US" b="true" sz="4250">
                <a:solidFill>
                  <a:srgbClr val="004F59"/>
                </a:solidFill>
                <a:latin typeface="Roboto Bold"/>
                <a:ea typeface="Roboto Bold"/>
                <a:cs typeface="Roboto Bold"/>
                <a:sym typeface="Roboto Bold"/>
              </a:rPr>
              <a:t>Substance Use &amp; Dependency</a:t>
            </a:r>
          </a:p>
        </p:txBody>
      </p:sp>
      <p:sp>
        <p:nvSpPr>
          <p:cNvPr name="TextBox 12" id="12"/>
          <p:cNvSpPr txBox="true"/>
          <p:nvPr/>
        </p:nvSpPr>
        <p:spPr>
          <a:xfrm rot="0">
            <a:off x="1131441" y="1109322"/>
            <a:ext cx="12801576"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VICTIM TRAUMA</a:t>
            </a:r>
          </a:p>
        </p:txBody>
      </p:sp>
    </p:spTree>
  </p:cSld>
  <p:clrMapOvr>
    <a:masterClrMapping/>
  </p:clrMapOvr>
</p:sld>
</file>

<file path=ppt/slides/slide8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6" id="6"/>
          <p:cNvGrpSpPr/>
          <p:nvPr/>
        </p:nvGrpSpPr>
        <p:grpSpPr>
          <a:xfrm rot="0">
            <a:off x="1480713" y="4781986"/>
            <a:ext cx="11680636" cy="2218201"/>
            <a:chOff x="0" y="0"/>
            <a:chExt cx="3076381" cy="584218"/>
          </a:xfrm>
        </p:grpSpPr>
        <p:sp>
          <p:nvSpPr>
            <p:cNvPr name="Freeform 7" id="7"/>
            <p:cNvSpPr/>
            <p:nvPr/>
          </p:nvSpPr>
          <p:spPr>
            <a:xfrm flipH="false" flipV="false" rot="0">
              <a:off x="0" y="0"/>
              <a:ext cx="3076381" cy="584218"/>
            </a:xfrm>
            <a:custGeom>
              <a:avLst/>
              <a:gdLst/>
              <a:ahLst/>
              <a:cxnLst/>
              <a:rect r="r" b="b" t="t" l="l"/>
              <a:pathLst>
                <a:path h="584218" w="3076381">
                  <a:moveTo>
                    <a:pt x="0" y="0"/>
                  </a:moveTo>
                  <a:lnTo>
                    <a:pt x="3076381" y="0"/>
                  </a:lnTo>
                  <a:lnTo>
                    <a:pt x="3076381" y="584218"/>
                  </a:lnTo>
                  <a:lnTo>
                    <a:pt x="0" y="584218"/>
                  </a:lnTo>
                  <a:close/>
                </a:path>
              </a:pathLst>
            </a:custGeom>
            <a:solidFill>
              <a:srgbClr val="303030"/>
            </a:solidFill>
          </p:spPr>
        </p:sp>
        <p:sp>
          <p:nvSpPr>
            <p:cNvPr name="TextBox 8" id="8"/>
            <p:cNvSpPr txBox="true"/>
            <p:nvPr/>
          </p:nvSpPr>
          <p:spPr>
            <a:xfrm>
              <a:off x="0" y="-76200"/>
              <a:ext cx="3076381" cy="660418"/>
            </a:xfrm>
            <a:prstGeom prst="rect">
              <a:avLst/>
            </a:prstGeom>
          </p:spPr>
          <p:txBody>
            <a:bodyPr anchor="ctr" rtlCol="false" tIns="50800" lIns="50800" bIns="50800" rIns="50800"/>
            <a:lstStyle/>
            <a:p>
              <a:pPr algn="ctr">
                <a:lnSpc>
                  <a:spcPts val="3074"/>
                </a:lnSpc>
              </a:pPr>
            </a:p>
          </p:txBody>
        </p:sp>
      </p:grpSp>
      <p:sp>
        <p:nvSpPr>
          <p:cNvPr name="Freeform 9" id="9"/>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0" id="10"/>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grpSp>
        <p:nvGrpSpPr>
          <p:cNvPr name="Group 11" id="11"/>
          <p:cNvGrpSpPr/>
          <p:nvPr/>
        </p:nvGrpSpPr>
        <p:grpSpPr>
          <a:xfrm rot="0">
            <a:off x="11353707" y="952594"/>
            <a:ext cx="5397094" cy="3138830"/>
            <a:chOff x="0" y="0"/>
            <a:chExt cx="1521863" cy="885082"/>
          </a:xfrm>
        </p:grpSpPr>
        <p:sp>
          <p:nvSpPr>
            <p:cNvPr name="Freeform 12" id="12"/>
            <p:cNvSpPr/>
            <p:nvPr/>
          </p:nvSpPr>
          <p:spPr>
            <a:xfrm flipH="false" flipV="false" rot="0">
              <a:off x="0" y="0"/>
              <a:ext cx="1521863" cy="885082"/>
            </a:xfrm>
            <a:custGeom>
              <a:avLst/>
              <a:gdLst/>
              <a:ahLst/>
              <a:cxnLst/>
              <a:rect r="r" b="b" t="t" l="l"/>
              <a:pathLst>
                <a:path h="885082" w="1521863">
                  <a:moveTo>
                    <a:pt x="0" y="0"/>
                  </a:moveTo>
                  <a:lnTo>
                    <a:pt x="1521863" y="0"/>
                  </a:lnTo>
                  <a:lnTo>
                    <a:pt x="1521863" y="885082"/>
                  </a:lnTo>
                  <a:lnTo>
                    <a:pt x="0" y="885082"/>
                  </a:lnTo>
                  <a:close/>
                </a:path>
              </a:pathLst>
            </a:custGeom>
            <a:solidFill>
              <a:srgbClr val="FFFFFF"/>
            </a:solidFill>
          </p:spPr>
        </p:sp>
        <p:sp>
          <p:nvSpPr>
            <p:cNvPr name="TextBox 13" id="13"/>
            <p:cNvSpPr txBox="true"/>
            <p:nvPr/>
          </p:nvSpPr>
          <p:spPr>
            <a:xfrm>
              <a:off x="0" y="-47625"/>
              <a:ext cx="1521863" cy="932707"/>
            </a:xfrm>
            <a:prstGeom prst="rect">
              <a:avLst/>
            </a:prstGeom>
          </p:spPr>
          <p:txBody>
            <a:bodyPr anchor="ctr" rtlCol="false" tIns="50800" lIns="50800" bIns="50800" rIns="50800"/>
            <a:lstStyle/>
            <a:p>
              <a:pPr algn="ctr">
                <a:lnSpc>
                  <a:spcPts val="2100"/>
                </a:lnSpc>
              </a:pPr>
            </a:p>
          </p:txBody>
        </p:sp>
      </p:grpSp>
      <p:sp>
        <p:nvSpPr>
          <p:cNvPr name="Freeform 14" id="14"/>
          <p:cNvSpPr/>
          <p:nvPr/>
        </p:nvSpPr>
        <p:spPr>
          <a:xfrm flipH="false" flipV="false" rot="0">
            <a:off x="11469161" y="1066800"/>
            <a:ext cx="5146454" cy="2888448"/>
          </a:xfrm>
          <a:custGeom>
            <a:avLst/>
            <a:gdLst/>
            <a:ahLst/>
            <a:cxnLst/>
            <a:rect r="r" b="b" t="t" l="l"/>
            <a:pathLst>
              <a:path h="2888448" w="5146454">
                <a:moveTo>
                  <a:pt x="0" y="0"/>
                </a:moveTo>
                <a:lnTo>
                  <a:pt x="5146454" y="0"/>
                </a:lnTo>
                <a:lnTo>
                  <a:pt x="5146454" y="2888448"/>
                </a:lnTo>
                <a:lnTo>
                  <a:pt x="0" y="2888448"/>
                </a:lnTo>
                <a:lnTo>
                  <a:pt x="0" y="0"/>
                </a:lnTo>
                <a:close/>
              </a:path>
            </a:pathLst>
          </a:custGeom>
          <a:blipFill>
            <a:blip r:embed="rId5"/>
            <a:stretch>
              <a:fillRect l="0" t="0" r="0" b="0"/>
            </a:stretch>
          </a:blipFill>
        </p:spPr>
      </p:sp>
      <p:sp>
        <p:nvSpPr>
          <p:cNvPr name="TextBox 15" id="15"/>
          <p:cNvSpPr txBox="true"/>
          <p:nvPr/>
        </p:nvSpPr>
        <p:spPr>
          <a:xfrm rot="0">
            <a:off x="1330023" y="1250072"/>
            <a:ext cx="10764246" cy="1094750"/>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END DEMAND</a:t>
            </a:r>
          </a:p>
        </p:txBody>
      </p:sp>
      <p:sp>
        <p:nvSpPr>
          <p:cNvPr name="TextBox 16" id="16"/>
          <p:cNvSpPr txBox="true"/>
          <p:nvPr/>
        </p:nvSpPr>
        <p:spPr>
          <a:xfrm rot="0">
            <a:off x="1959364" y="5062439"/>
            <a:ext cx="11201985"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can society help put the commercial sex trade out of business?</a:t>
            </a:r>
          </a:p>
        </p:txBody>
      </p:sp>
      <p:sp>
        <p:nvSpPr>
          <p:cNvPr name="TextBox 17" id="1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83</a:t>
            </a:r>
          </a:p>
        </p:txBody>
      </p:sp>
      <p:sp>
        <p:nvSpPr>
          <p:cNvPr name="TextBox 18" id="18"/>
          <p:cNvSpPr txBox="true"/>
          <p:nvPr/>
        </p:nvSpPr>
        <p:spPr>
          <a:xfrm rot="0">
            <a:off x="14449702" y="7843150"/>
            <a:ext cx="1745231" cy="989774"/>
          </a:xfrm>
          <a:prstGeom prst="rect">
            <a:avLst/>
          </a:prstGeom>
        </p:spPr>
        <p:txBody>
          <a:bodyPr anchor="t" rtlCol="false" tIns="0" lIns="0" bIns="0" rIns="0">
            <a:spAutoFit/>
          </a:bodyPr>
          <a:lstStyle/>
          <a:p>
            <a:pPr algn="ctr">
              <a:lnSpc>
                <a:spcPts val="4515"/>
              </a:lnSpc>
            </a:pPr>
            <a:r>
              <a:rPr lang="en-US" sz="4341" b="true">
                <a:solidFill>
                  <a:srgbClr val="A76D11"/>
                </a:solidFill>
                <a:latin typeface="Cooperative Bold"/>
                <a:ea typeface="Cooperative Bold"/>
                <a:cs typeface="Cooperative Bold"/>
                <a:sym typeface="Cooperative Bold"/>
              </a:rPr>
              <a:t>HIDDEN</a:t>
            </a:r>
          </a:p>
          <a:p>
            <a:pPr algn="ctr">
              <a:lnSpc>
                <a:spcPts val="2666"/>
              </a:lnSpc>
            </a:pPr>
            <a:r>
              <a:rPr lang="en-US" b="true" sz="3463">
                <a:solidFill>
                  <a:srgbClr val="A76D11"/>
                </a:solidFill>
                <a:latin typeface="Poppins Medium 1 Bold"/>
                <a:ea typeface="Poppins Medium 1 Bold"/>
                <a:cs typeface="Poppins Medium 1 Bold"/>
                <a:sym typeface="Poppins Medium 1 Bold"/>
              </a:rPr>
              <a:t>BUYERS</a:t>
            </a:r>
          </a:p>
        </p:txBody>
      </p:sp>
      <p:sp>
        <p:nvSpPr>
          <p:cNvPr name="TextBox 19" id="1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8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84</a:t>
            </a:r>
          </a:p>
        </p:txBody>
      </p:sp>
      <p:sp>
        <p:nvSpPr>
          <p:cNvPr name="TextBox 5" id="5"/>
          <p:cNvSpPr txBox="true"/>
          <p:nvPr/>
        </p:nvSpPr>
        <p:spPr>
          <a:xfrm rot="0">
            <a:off x="2937308" y="4722875"/>
            <a:ext cx="14114993" cy="1482725"/>
          </a:xfrm>
          <a:prstGeom prst="rect">
            <a:avLst/>
          </a:prstGeom>
        </p:spPr>
        <p:txBody>
          <a:bodyPr anchor="t" rtlCol="false" tIns="0" lIns="0" bIns="0" rIns="0">
            <a:spAutoFit/>
          </a:bodyPr>
          <a:lstStyle/>
          <a:p>
            <a:pPr algn="l">
              <a:lnSpc>
                <a:spcPts val="5950"/>
              </a:lnSpc>
            </a:pPr>
            <a:r>
              <a:rPr lang="en-US" b="true" sz="4250">
                <a:solidFill>
                  <a:srgbClr val="9D1BE3"/>
                </a:solidFill>
                <a:latin typeface="Roboto Bold"/>
                <a:ea typeface="Roboto Bold"/>
                <a:cs typeface="Roboto Bold"/>
                <a:sym typeface="Roboto Bold"/>
              </a:rPr>
              <a:t>Change Attitudes:</a:t>
            </a:r>
            <a:r>
              <a:rPr lang="en-US" b="true" sz="4250">
                <a:solidFill>
                  <a:srgbClr val="004F59"/>
                </a:solidFill>
                <a:latin typeface="Roboto Bold"/>
                <a:ea typeface="Roboto Bold"/>
                <a:cs typeface="Roboto Bold"/>
                <a:sym typeface="Roboto Bold"/>
              </a:rPr>
              <a:t> Challenge beliefs that excuse or normalize buying sex.</a:t>
            </a:r>
          </a:p>
        </p:txBody>
      </p:sp>
      <p:sp>
        <p:nvSpPr>
          <p:cNvPr name="TextBox 6" id="6"/>
          <p:cNvSpPr txBox="true"/>
          <p:nvPr/>
        </p:nvSpPr>
        <p:spPr>
          <a:xfrm rot="0">
            <a:off x="1330023" y="1250072"/>
            <a:ext cx="10764246" cy="1094750"/>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END DEMAND</a:t>
            </a:r>
          </a:p>
        </p:txBody>
      </p:sp>
      <p:grpSp>
        <p:nvGrpSpPr>
          <p:cNvPr name="Group 7" id="7"/>
          <p:cNvGrpSpPr/>
          <p:nvPr/>
        </p:nvGrpSpPr>
        <p:grpSpPr>
          <a:xfrm rot="0">
            <a:off x="2621345" y="3313170"/>
            <a:ext cx="7523762" cy="904943"/>
            <a:chOff x="0" y="0"/>
            <a:chExt cx="1981567" cy="238339"/>
          </a:xfrm>
        </p:grpSpPr>
        <p:sp>
          <p:nvSpPr>
            <p:cNvPr name="Freeform 8" id="8"/>
            <p:cNvSpPr/>
            <p:nvPr/>
          </p:nvSpPr>
          <p:spPr>
            <a:xfrm flipH="false" flipV="false" rot="0">
              <a:off x="0" y="0"/>
              <a:ext cx="1981567" cy="238339"/>
            </a:xfrm>
            <a:custGeom>
              <a:avLst/>
              <a:gdLst/>
              <a:ahLst/>
              <a:cxnLst/>
              <a:rect r="r" b="b" t="t" l="l"/>
              <a:pathLst>
                <a:path h="238339" w="1981567">
                  <a:moveTo>
                    <a:pt x="0" y="0"/>
                  </a:moveTo>
                  <a:lnTo>
                    <a:pt x="1981567" y="0"/>
                  </a:lnTo>
                  <a:lnTo>
                    <a:pt x="1981567" y="238339"/>
                  </a:lnTo>
                  <a:lnTo>
                    <a:pt x="0" y="238339"/>
                  </a:lnTo>
                  <a:close/>
                </a:path>
              </a:pathLst>
            </a:custGeom>
            <a:solidFill>
              <a:srgbClr val="303030"/>
            </a:solidFill>
          </p:spPr>
        </p:sp>
        <p:sp>
          <p:nvSpPr>
            <p:cNvPr name="TextBox 9" id="9"/>
            <p:cNvSpPr txBox="true"/>
            <p:nvPr/>
          </p:nvSpPr>
          <p:spPr>
            <a:xfrm>
              <a:off x="0" y="-76200"/>
              <a:ext cx="1981567" cy="314539"/>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2943144" y="3332245"/>
            <a:ext cx="9155951"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Shut Down Sex Trafficking</a:t>
            </a:r>
          </a:p>
        </p:txBody>
      </p:sp>
      <p:sp>
        <p:nvSpPr>
          <p:cNvPr name="TextBox 11" id="11"/>
          <p:cNvSpPr txBox="true"/>
          <p:nvPr/>
        </p:nvSpPr>
        <p:spPr>
          <a:xfrm rot="0">
            <a:off x="4703340" y="9020101"/>
            <a:ext cx="8458009" cy="626968"/>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Demand Abolition (2018). Who’s Buying Sex? Understanding and Disrupting Illicit Market Demand.</a:t>
            </a:r>
          </a:p>
          <a:p>
            <a:pPr algn="l">
              <a:lnSpc>
                <a:spcPts val="1679"/>
              </a:lnSpc>
            </a:pPr>
            <a:r>
              <a:rPr lang="en-US" sz="1200">
                <a:solidFill>
                  <a:srgbClr val="004F59"/>
                </a:solidFill>
                <a:latin typeface="Roboto"/>
                <a:ea typeface="Roboto"/>
                <a:cs typeface="Roboto"/>
                <a:sym typeface="Roboto"/>
              </a:rPr>
              <a:t>Wilkinson Jr., Kevin L. (2023). The Breeding of Wolves: Understanding the Escalation Continuum &amp; Escalation Dynamics of Contemporary Sex Trafficking.</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8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85</a:t>
            </a:r>
          </a:p>
        </p:txBody>
      </p:sp>
      <p:sp>
        <p:nvSpPr>
          <p:cNvPr name="TextBox 5" id="5"/>
          <p:cNvSpPr txBox="true"/>
          <p:nvPr/>
        </p:nvSpPr>
        <p:spPr>
          <a:xfrm rot="0">
            <a:off x="2937308" y="4722875"/>
            <a:ext cx="14114993" cy="1482725"/>
          </a:xfrm>
          <a:prstGeom prst="rect">
            <a:avLst/>
          </a:prstGeom>
        </p:spPr>
        <p:txBody>
          <a:bodyPr anchor="t" rtlCol="false" tIns="0" lIns="0" bIns="0" rIns="0">
            <a:spAutoFit/>
          </a:bodyPr>
          <a:lstStyle/>
          <a:p>
            <a:pPr algn="l">
              <a:lnSpc>
                <a:spcPts val="5950"/>
              </a:lnSpc>
            </a:pPr>
            <a:r>
              <a:rPr lang="en-US" b="true" sz="4250">
                <a:solidFill>
                  <a:srgbClr val="9D1BE3"/>
                </a:solidFill>
                <a:latin typeface="Roboto Bold"/>
                <a:ea typeface="Roboto Bold"/>
                <a:cs typeface="Roboto Bold"/>
                <a:sym typeface="Roboto Bold"/>
              </a:rPr>
              <a:t>Build </a:t>
            </a:r>
            <a:r>
              <a:rPr lang="en-US" b="true" sz="4250">
                <a:solidFill>
                  <a:srgbClr val="9D1BE3"/>
                </a:solidFill>
                <a:latin typeface="Roboto Bold"/>
                <a:ea typeface="Roboto Bold"/>
                <a:cs typeface="Roboto Bold"/>
                <a:sym typeface="Roboto Bold"/>
              </a:rPr>
              <a:t>Awareness:</a:t>
            </a:r>
            <a:r>
              <a:rPr lang="en-US" b="true" sz="4250">
                <a:solidFill>
                  <a:srgbClr val="004F59"/>
                </a:solidFill>
                <a:latin typeface="Roboto Bold"/>
                <a:ea typeface="Roboto Bold"/>
                <a:cs typeface="Roboto Bold"/>
                <a:sym typeface="Roboto Bold"/>
              </a:rPr>
              <a:t> Understand how traffickers manipulate and control people.</a:t>
            </a:r>
          </a:p>
        </p:txBody>
      </p:sp>
      <p:sp>
        <p:nvSpPr>
          <p:cNvPr name="TextBox 6" id="6"/>
          <p:cNvSpPr txBox="true"/>
          <p:nvPr/>
        </p:nvSpPr>
        <p:spPr>
          <a:xfrm rot="0">
            <a:off x="1330023" y="1250072"/>
            <a:ext cx="10764246" cy="1094750"/>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END DEMAND</a:t>
            </a:r>
          </a:p>
        </p:txBody>
      </p:sp>
      <p:grpSp>
        <p:nvGrpSpPr>
          <p:cNvPr name="Group 7" id="7"/>
          <p:cNvGrpSpPr/>
          <p:nvPr/>
        </p:nvGrpSpPr>
        <p:grpSpPr>
          <a:xfrm rot="0">
            <a:off x="2621345" y="3313170"/>
            <a:ext cx="7523762" cy="904943"/>
            <a:chOff x="0" y="0"/>
            <a:chExt cx="1981567" cy="238339"/>
          </a:xfrm>
        </p:grpSpPr>
        <p:sp>
          <p:nvSpPr>
            <p:cNvPr name="Freeform 8" id="8"/>
            <p:cNvSpPr/>
            <p:nvPr/>
          </p:nvSpPr>
          <p:spPr>
            <a:xfrm flipH="false" flipV="false" rot="0">
              <a:off x="0" y="0"/>
              <a:ext cx="1981567" cy="238339"/>
            </a:xfrm>
            <a:custGeom>
              <a:avLst/>
              <a:gdLst/>
              <a:ahLst/>
              <a:cxnLst/>
              <a:rect r="r" b="b" t="t" l="l"/>
              <a:pathLst>
                <a:path h="238339" w="1981567">
                  <a:moveTo>
                    <a:pt x="0" y="0"/>
                  </a:moveTo>
                  <a:lnTo>
                    <a:pt x="1981567" y="0"/>
                  </a:lnTo>
                  <a:lnTo>
                    <a:pt x="1981567" y="238339"/>
                  </a:lnTo>
                  <a:lnTo>
                    <a:pt x="0" y="238339"/>
                  </a:lnTo>
                  <a:close/>
                </a:path>
              </a:pathLst>
            </a:custGeom>
            <a:solidFill>
              <a:srgbClr val="303030"/>
            </a:solidFill>
          </p:spPr>
        </p:sp>
        <p:sp>
          <p:nvSpPr>
            <p:cNvPr name="TextBox 9" id="9"/>
            <p:cNvSpPr txBox="true"/>
            <p:nvPr/>
          </p:nvSpPr>
          <p:spPr>
            <a:xfrm>
              <a:off x="0" y="-76200"/>
              <a:ext cx="1981567" cy="314539"/>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2943144" y="3332245"/>
            <a:ext cx="9155951"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Shut Down Sex Trafficking</a:t>
            </a:r>
          </a:p>
        </p:txBody>
      </p:sp>
      <p:sp>
        <p:nvSpPr>
          <p:cNvPr name="TextBox 11" id="11"/>
          <p:cNvSpPr txBox="true"/>
          <p:nvPr/>
        </p:nvSpPr>
        <p:spPr>
          <a:xfrm rot="0">
            <a:off x="4703340" y="9020101"/>
            <a:ext cx="8458009" cy="626968"/>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Demand Abolition (2018). Who’s Buying Sex? Understanding and Disrupting Illicit Market Demand.</a:t>
            </a:r>
          </a:p>
          <a:p>
            <a:pPr algn="l">
              <a:lnSpc>
                <a:spcPts val="1679"/>
              </a:lnSpc>
            </a:pPr>
            <a:r>
              <a:rPr lang="en-US" sz="1200">
                <a:solidFill>
                  <a:srgbClr val="004F59"/>
                </a:solidFill>
                <a:latin typeface="Roboto"/>
                <a:ea typeface="Roboto"/>
                <a:cs typeface="Roboto"/>
                <a:sym typeface="Roboto"/>
              </a:rPr>
              <a:t>Wilkinson Jr., Kevin L. (2023). The Breeding of Wolves: Understanding the Escalation Continuum &amp; Escalation Dynamics of Contemporary Sex Trafficking.</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8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86</a:t>
            </a:r>
          </a:p>
        </p:txBody>
      </p:sp>
      <p:sp>
        <p:nvSpPr>
          <p:cNvPr name="TextBox 5" id="5"/>
          <p:cNvSpPr txBox="true"/>
          <p:nvPr/>
        </p:nvSpPr>
        <p:spPr>
          <a:xfrm rot="0">
            <a:off x="2937308" y="4722875"/>
            <a:ext cx="14114993" cy="1482725"/>
          </a:xfrm>
          <a:prstGeom prst="rect">
            <a:avLst/>
          </a:prstGeom>
        </p:spPr>
        <p:txBody>
          <a:bodyPr anchor="t" rtlCol="false" tIns="0" lIns="0" bIns="0" rIns="0">
            <a:spAutoFit/>
          </a:bodyPr>
          <a:lstStyle/>
          <a:p>
            <a:pPr algn="l">
              <a:lnSpc>
                <a:spcPts val="5950"/>
              </a:lnSpc>
            </a:pPr>
            <a:r>
              <a:rPr lang="en-US" b="true" sz="4250">
                <a:solidFill>
                  <a:srgbClr val="9D1BE3"/>
                </a:solidFill>
                <a:latin typeface="Roboto Bold"/>
                <a:ea typeface="Roboto Bold"/>
                <a:cs typeface="Roboto Bold"/>
                <a:sym typeface="Roboto Bold"/>
              </a:rPr>
              <a:t>Resist Pressure: </a:t>
            </a:r>
            <a:r>
              <a:rPr lang="en-US" b="true" sz="4250">
                <a:solidFill>
                  <a:srgbClr val="004F59"/>
                </a:solidFill>
                <a:latin typeface="Roboto Bold"/>
                <a:ea typeface="Roboto Bold"/>
                <a:cs typeface="Roboto Bold"/>
                <a:sym typeface="Roboto Bold"/>
              </a:rPr>
              <a:t>Recognize and push back against unsafe people.</a:t>
            </a:r>
          </a:p>
        </p:txBody>
      </p:sp>
      <p:sp>
        <p:nvSpPr>
          <p:cNvPr name="TextBox 6" id="6"/>
          <p:cNvSpPr txBox="true"/>
          <p:nvPr/>
        </p:nvSpPr>
        <p:spPr>
          <a:xfrm rot="0">
            <a:off x="1330023" y="1250072"/>
            <a:ext cx="10764246" cy="1094750"/>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END DEMAND</a:t>
            </a:r>
          </a:p>
        </p:txBody>
      </p:sp>
      <p:grpSp>
        <p:nvGrpSpPr>
          <p:cNvPr name="Group 7" id="7"/>
          <p:cNvGrpSpPr/>
          <p:nvPr/>
        </p:nvGrpSpPr>
        <p:grpSpPr>
          <a:xfrm rot="0">
            <a:off x="2621345" y="3313170"/>
            <a:ext cx="7523762" cy="904943"/>
            <a:chOff x="0" y="0"/>
            <a:chExt cx="1981567" cy="238339"/>
          </a:xfrm>
        </p:grpSpPr>
        <p:sp>
          <p:nvSpPr>
            <p:cNvPr name="Freeform 8" id="8"/>
            <p:cNvSpPr/>
            <p:nvPr/>
          </p:nvSpPr>
          <p:spPr>
            <a:xfrm flipH="false" flipV="false" rot="0">
              <a:off x="0" y="0"/>
              <a:ext cx="1981567" cy="238339"/>
            </a:xfrm>
            <a:custGeom>
              <a:avLst/>
              <a:gdLst/>
              <a:ahLst/>
              <a:cxnLst/>
              <a:rect r="r" b="b" t="t" l="l"/>
              <a:pathLst>
                <a:path h="238339" w="1981567">
                  <a:moveTo>
                    <a:pt x="0" y="0"/>
                  </a:moveTo>
                  <a:lnTo>
                    <a:pt x="1981567" y="0"/>
                  </a:lnTo>
                  <a:lnTo>
                    <a:pt x="1981567" y="238339"/>
                  </a:lnTo>
                  <a:lnTo>
                    <a:pt x="0" y="238339"/>
                  </a:lnTo>
                  <a:close/>
                </a:path>
              </a:pathLst>
            </a:custGeom>
            <a:solidFill>
              <a:srgbClr val="303030"/>
            </a:solidFill>
          </p:spPr>
        </p:sp>
        <p:sp>
          <p:nvSpPr>
            <p:cNvPr name="TextBox 9" id="9"/>
            <p:cNvSpPr txBox="true"/>
            <p:nvPr/>
          </p:nvSpPr>
          <p:spPr>
            <a:xfrm>
              <a:off x="0" y="-76200"/>
              <a:ext cx="1981567" cy="314539"/>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2943144" y="3332245"/>
            <a:ext cx="9155951"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Shut Down Sex Trafficking</a:t>
            </a:r>
          </a:p>
        </p:txBody>
      </p:sp>
      <p:sp>
        <p:nvSpPr>
          <p:cNvPr name="TextBox 11" id="11"/>
          <p:cNvSpPr txBox="true"/>
          <p:nvPr/>
        </p:nvSpPr>
        <p:spPr>
          <a:xfrm rot="0">
            <a:off x="4703340" y="9020101"/>
            <a:ext cx="8458009" cy="626968"/>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Demand Abolition (2018). Who’s Buying Sex? Understanding and Disrupting Illicit Market Demand.</a:t>
            </a:r>
          </a:p>
          <a:p>
            <a:pPr algn="l">
              <a:lnSpc>
                <a:spcPts val="1679"/>
              </a:lnSpc>
            </a:pPr>
            <a:r>
              <a:rPr lang="en-US" sz="1200">
                <a:solidFill>
                  <a:srgbClr val="004F59"/>
                </a:solidFill>
                <a:latin typeface="Roboto"/>
                <a:ea typeface="Roboto"/>
                <a:cs typeface="Roboto"/>
                <a:sym typeface="Roboto"/>
              </a:rPr>
              <a:t>Wilkinson Jr., Kevin L. (2023). The Breeding of Wolves: Understanding the Escalation Continuum &amp; Escalation Dynamics of Contemporary Sex Trafficking.</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8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87</a:t>
            </a:r>
          </a:p>
        </p:txBody>
      </p:sp>
      <p:sp>
        <p:nvSpPr>
          <p:cNvPr name="TextBox 5" id="5"/>
          <p:cNvSpPr txBox="true"/>
          <p:nvPr/>
        </p:nvSpPr>
        <p:spPr>
          <a:xfrm rot="0">
            <a:off x="2937308" y="4722875"/>
            <a:ext cx="14114993" cy="1482725"/>
          </a:xfrm>
          <a:prstGeom prst="rect">
            <a:avLst/>
          </a:prstGeom>
        </p:spPr>
        <p:txBody>
          <a:bodyPr anchor="t" rtlCol="false" tIns="0" lIns="0" bIns="0" rIns="0">
            <a:spAutoFit/>
          </a:bodyPr>
          <a:lstStyle/>
          <a:p>
            <a:pPr algn="l">
              <a:lnSpc>
                <a:spcPts val="5950"/>
              </a:lnSpc>
            </a:pPr>
            <a:r>
              <a:rPr lang="en-US" b="true" sz="4250">
                <a:solidFill>
                  <a:srgbClr val="9D1BE3"/>
                </a:solidFill>
                <a:latin typeface="Roboto Bold"/>
                <a:ea typeface="Roboto Bold"/>
                <a:cs typeface="Roboto Bold"/>
                <a:sym typeface="Roboto Bold"/>
              </a:rPr>
              <a:t>Education: </a:t>
            </a:r>
            <a:r>
              <a:rPr lang="en-US" b="true" sz="4250">
                <a:solidFill>
                  <a:srgbClr val="004F59"/>
                </a:solidFill>
                <a:latin typeface="Roboto Bold"/>
                <a:ea typeface="Roboto Bold"/>
                <a:cs typeface="Roboto Bold"/>
                <a:sym typeface="Roboto Bold"/>
              </a:rPr>
              <a:t>Know how to reach out to a trustworthy adult for help.</a:t>
            </a:r>
          </a:p>
        </p:txBody>
      </p:sp>
      <p:sp>
        <p:nvSpPr>
          <p:cNvPr name="TextBox 6" id="6"/>
          <p:cNvSpPr txBox="true"/>
          <p:nvPr/>
        </p:nvSpPr>
        <p:spPr>
          <a:xfrm rot="0">
            <a:off x="1330023" y="1250072"/>
            <a:ext cx="10764246" cy="1094750"/>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END DEMAND</a:t>
            </a:r>
          </a:p>
        </p:txBody>
      </p:sp>
      <p:grpSp>
        <p:nvGrpSpPr>
          <p:cNvPr name="Group 7" id="7"/>
          <p:cNvGrpSpPr/>
          <p:nvPr/>
        </p:nvGrpSpPr>
        <p:grpSpPr>
          <a:xfrm rot="0">
            <a:off x="2621345" y="3313170"/>
            <a:ext cx="7523762" cy="904943"/>
            <a:chOff x="0" y="0"/>
            <a:chExt cx="1981567" cy="238339"/>
          </a:xfrm>
        </p:grpSpPr>
        <p:sp>
          <p:nvSpPr>
            <p:cNvPr name="Freeform 8" id="8"/>
            <p:cNvSpPr/>
            <p:nvPr/>
          </p:nvSpPr>
          <p:spPr>
            <a:xfrm flipH="false" flipV="false" rot="0">
              <a:off x="0" y="0"/>
              <a:ext cx="1981567" cy="238339"/>
            </a:xfrm>
            <a:custGeom>
              <a:avLst/>
              <a:gdLst/>
              <a:ahLst/>
              <a:cxnLst/>
              <a:rect r="r" b="b" t="t" l="l"/>
              <a:pathLst>
                <a:path h="238339" w="1981567">
                  <a:moveTo>
                    <a:pt x="0" y="0"/>
                  </a:moveTo>
                  <a:lnTo>
                    <a:pt x="1981567" y="0"/>
                  </a:lnTo>
                  <a:lnTo>
                    <a:pt x="1981567" y="238339"/>
                  </a:lnTo>
                  <a:lnTo>
                    <a:pt x="0" y="238339"/>
                  </a:lnTo>
                  <a:close/>
                </a:path>
              </a:pathLst>
            </a:custGeom>
            <a:solidFill>
              <a:srgbClr val="303030"/>
            </a:solidFill>
          </p:spPr>
        </p:sp>
        <p:sp>
          <p:nvSpPr>
            <p:cNvPr name="TextBox 9" id="9"/>
            <p:cNvSpPr txBox="true"/>
            <p:nvPr/>
          </p:nvSpPr>
          <p:spPr>
            <a:xfrm>
              <a:off x="0" y="-76200"/>
              <a:ext cx="1981567" cy="314539"/>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2943144" y="3332245"/>
            <a:ext cx="9155951"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Shut Down Sex Trafficking</a:t>
            </a:r>
          </a:p>
        </p:txBody>
      </p:sp>
      <p:sp>
        <p:nvSpPr>
          <p:cNvPr name="TextBox 11" id="11"/>
          <p:cNvSpPr txBox="true"/>
          <p:nvPr/>
        </p:nvSpPr>
        <p:spPr>
          <a:xfrm rot="0">
            <a:off x="4703340" y="9020101"/>
            <a:ext cx="8458009" cy="626968"/>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Demand Abolition (2018). Who’s Buying Sex? Understanding and Disrupting Illicit Market Demand.</a:t>
            </a:r>
          </a:p>
          <a:p>
            <a:pPr algn="l">
              <a:lnSpc>
                <a:spcPts val="1679"/>
              </a:lnSpc>
            </a:pPr>
            <a:r>
              <a:rPr lang="en-US" sz="1200">
                <a:solidFill>
                  <a:srgbClr val="004F59"/>
                </a:solidFill>
                <a:latin typeface="Roboto"/>
                <a:ea typeface="Roboto"/>
                <a:cs typeface="Roboto"/>
                <a:sym typeface="Roboto"/>
              </a:rPr>
              <a:t>Wilkinson Jr., Kevin L. (2023). The Breeding of Wolves: Understanding the Escalation Continuum &amp; Escalation Dynamics of Contemporary Sex Trafficking.</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8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17147"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4006834" y="2764741"/>
            <a:ext cx="10888980" cy="6424800"/>
            <a:chOff x="0" y="0"/>
            <a:chExt cx="2867880" cy="1692128"/>
          </a:xfrm>
        </p:grpSpPr>
        <p:sp>
          <p:nvSpPr>
            <p:cNvPr name="Freeform 5" id="5"/>
            <p:cNvSpPr/>
            <p:nvPr/>
          </p:nvSpPr>
          <p:spPr>
            <a:xfrm flipH="false" flipV="false" rot="0">
              <a:off x="0" y="0"/>
              <a:ext cx="2867880" cy="1692128"/>
            </a:xfrm>
            <a:custGeom>
              <a:avLst/>
              <a:gdLst/>
              <a:ahLst/>
              <a:cxnLst/>
              <a:rect r="r" b="b" t="t" l="l"/>
              <a:pathLst>
                <a:path h="1692128" w="2867880">
                  <a:moveTo>
                    <a:pt x="0" y="0"/>
                  </a:moveTo>
                  <a:lnTo>
                    <a:pt x="2867880" y="0"/>
                  </a:lnTo>
                  <a:lnTo>
                    <a:pt x="2867880" y="1692128"/>
                  </a:lnTo>
                  <a:lnTo>
                    <a:pt x="0" y="1692128"/>
                  </a:lnTo>
                  <a:close/>
                </a:path>
              </a:pathLst>
            </a:custGeom>
            <a:solidFill>
              <a:srgbClr val="FFFFFF"/>
            </a:solidFill>
          </p:spPr>
        </p:sp>
        <p:sp>
          <p:nvSpPr>
            <p:cNvPr name="TextBox 6" id="6"/>
            <p:cNvSpPr txBox="true"/>
            <p:nvPr/>
          </p:nvSpPr>
          <p:spPr>
            <a:xfrm>
              <a:off x="0" y="-38100"/>
              <a:ext cx="2867880" cy="1730228"/>
            </a:xfrm>
            <a:prstGeom prst="rect">
              <a:avLst/>
            </a:prstGeom>
          </p:spPr>
          <p:txBody>
            <a:bodyPr anchor="ctr" rtlCol="false" tIns="50800" lIns="50800" bIns="50800" rIns="50800"/>
            <a:lstStyle/>
            <a:p>
              <a:pPr algn="ctr">
                <a:lnSpc>
                  <a:spcPts val="2899"/>
                </a:lnSpc>
              </a:pPr>
            </a:p>
          </p:txBody>
        </p:sp>
      </p:grpSp>
      <p:sp>
        <p:nvSpPr>
          <p:cNvPr name="TextBox 7" id="7"/>
          <p:cNvSpPr txBox="true"/>
          <p:nvPr/>
        </p:nvSpPr>
        <p:spPr>
          <a:xfrm rot="0">
            <a:off x="1131441" y="1109322"/>
            <a:ext cx="9721199"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name="Freeform 8" id="8"/>
          <p:cNvSpPr/>
          <p:nvPr/>
        </p:nvSpPr>
        <p:spPr>
          <a:xfrm flipH="false" flipV="false" rot="0">
            <a:off x="4279466" y="3046074"/>
            <a:ext cx="10343716" cy="5862133"/>
          </a:xfrm>
          <a:custGeom>
            <a:avLst/>
            <a:gdLst/>
            <a:ahLst/>
            <a:cxnLst/>
            <a:rect r="r" b="b" t="t" l="l"/>
            <a:pathLst>
              <a:path h="5862133" w="10343716">
                <a:moveTo>
                  <a:pt x="0" y="0"/>
                </a:moveTo>
                <a:lnTo>
                  <a:pt x="10343716" y="0"/>
                </a:lnTo>
                <a:lnTo>
                  <a:pt x="10343716" y="5862134"/>
                </a:lnTo>
                <a:lnTo>
                  <a:pt x="0" y="5862134"/>
                </a:lnTo>
                <a:lnTo>
                  <a:pt x="0" y="0"/>
                </a:lnTo>
                <a:close/>
              </a:path>
            </a:pathLst>
          </a:custGeom>
          <a:blipFill>
            <a:blip r:embed="rId3"/>
            <a:stretch>
              <a:fillRect l="-320" t="0" r="-320" b="0"/>
            </a:stretch>
          </a:blipFill>
        </p:spPr>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88</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8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17147"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2108660" y="3998845"/>
            <a:ext cx="9180528" cy="2508923"/>
            <a:chOff x="0" y="0"/>
            <a:chExt cx="2417917" cy="660786"/>
          </a:xfrm>
        </p:grpSpPr>
        <p:sp>
          <p:nvSpPr>
            <p:cNvPr name="Freeform 5" id="5"/>
            <p:cNvSpPr/>
            <p:nvPr/>
          </p:nvSpPr>
          <p:spPr>
            <a:xfrm flipH="false" flipV="false" rot="0">
              <a:off x="0" y="0"/>
              <a:ext cx="2417917" cy="660786"/>
            </a:xfrm>
            <a:custGeom>
              <a:avLst/>
              <a:gdLst/>
              <a:ahLst/>
              <a:cxnLst/>
              <a:rect r="r" b="b" t="t" l="l"/>
              <a:pathLst>
                <a:path h="660786" w="2417917">
                  <a:moveTo>
                    <a:pt x="0" y="0"/>
                  </a:moveTo>
                  <a:lnTo>
                    <a:pt x="2417917" y="0"/>
                  </a:lnTo>
                  <a:lnTo>
                    <a:pt x="2417917" y="660786"/>
                  </a:lnTo>
                  <a:lnTo>
                    <a:pt x="0" y="660786"/>
                  </a:lnTo>
                  <a:close/>
                </a:path>
              </a:pathLst>
            </a:custGeom>
            <a:solidFill>
              <a:srgbClr val="303030"/>
            </a:solidFill>
          </p:spPr>
        </p:sp>
        <p:sp>
          <p:nvSpPr>
            <p:cNvPr name="TextBox 6" id="6"/>
            <p:cNvSpPr txBox="true"/>
            <p:nvPr/>
          </p:nvSpPr>
          <p:spPr>
            <a:xfrm>
              <a:off x="0" y="-76200"/>
              <a:ext cx="2417917" cy="736986"/>
            </a:xfrm>
            <a:prstGeom prst="rect">
              <a:avLst/>
            </a:prstGeom>
          </p:spPr>
          <p:txBody>
            <a:bodyPr anchor="ctr" rtlCol="false" tIns="50800" lIns="50800" bIns="50800" rIns="50800"/>
            <a:lstStyle/>
            <a:p>
              <a:pPr algn="ctr">
                <a:lnSpc>
                  <a:spcPts val="3074"/>
                </a:lnSpc>
              </a:pPr>
            </a:p>
          </p:txBody>
        </p:sp>
      </p:grpSp>
      <p:grpSp>
        <p:nvGrpSpPr>
          <p:cNvPr name="Group 7" id="7"/>
          <p:cNvGrpSpPr/>
          <p:nvPr/>
        </p:nvGrpSpPr>
        <p:grpSpPr>
          <a:xfrm rot="0">
            <a:off x="12884533" y="1233147"/>
            <a:ext cx="4064047" cy="5197977"/>
            <a:chOff x="0" y="0"/>
            <a:chExt cx="1070366" cy="1369015"/>
          </a:xfrm>
        </p:grpSpPr>
        <p:sp>
          <p:nvSpPr>
            <p:cNvPr name="Freeform 8" id="8"/>
            <p:cNvSpPr/>
            <p:nvPr/>
          </p:nvSpPr>
          <p:spPr>
            <a:xfrm flipH="false" flipV="false" rot="0">
              <a:off x="0" y="0"/>
              <a:ext cx="1070366" cy="1369014"/>
            </a:xfrm>
            <a:custGeom>
              <a:avLst/>
              <a:gdLst/>
              <a:ahLst/>
              <a:cxnLst/>
              <a:rect r="r" b="b" t="t" l="l"/>
              <a:pathLst>
                <a:path h="1369014" w="1070366">
                  <a:moveTo>
                    <a:pt x="0" y="0"/>
                  </a:moveTo>
                  <a:lnTo>
                    <a:pt x="1070366" y="0"/>
                  </a:lnTo>
                  <a:lnTo>
                    <a:pt x="1070366" y="1369014"/>
                  </a:lnTo>
                  <a:lnTo>
                    <a:pt x="0" y="1369014"/>
                  </a:lnTo>
                  <a:close/>
                </a:path>
              </a:pathLst>
            </a:custGeom>
            <a:solidFill>
              <a:srgbClr val="FFFFFF"/>
            </a:solidFill>
          </p:spPr>
        </p:sp>
        <p:sp>
          <p:nvSpPr>
            <p:cNvPr name="TextBox 9" id="9"/>
            <p:cNvSpPr txBox="true"/>
            <p:nvPr/>
          </p:nvSpPr>
          <p:spPr>
            <a:xfrm>
              <a:off x="0" y="-47625"/>
              <a:ext cx="1070366" cy="1416640"/>
            </a:xfrm>
            <a:prstGeom prst="rect">
              <a:avLst/>
            </a:prstGeom>
          </p:spPr>
          <p:txBody>
            <a:bodyPr anchor="ctr" rtlCol="false" tIns="50800" lIns="50800" bIns="50800" rIns="50800"/>
            <a:lstStyle/>
            <a:p>
              <a:pPr algn="ctr">
                <a:lnSpc>
                  <a:spcPts val="2100"/>
                </a:lnSpc>
              </a:pPr>
            </a:p>
          </p:txBody>
        </p:sp>
      </p:grpSp>
      <p:sp>
        <p:nvSpPr>
          <p:cNvPr name="Freeform 10" id="10"/>
          <p:cNvSpPr/>
          <p:nvPr/>
        </p:nvSpPr>
        <p:spPr>
          <a:xfrm flipH="false" flipV="false" rot="0">
            <a:off x="13161047" y="1424492"/>
            <a:ext cx="3530068" cy="4815287"/>
          </a:xfrm>
          <a:custGeom>
            <a:avLst/>
            <a:gdLst/>
            <a:ahLst/>
            <a:cxnLst/>
            <a:rect r="r" b="b" t="t" l="l"/>
            <a:pathLst>
              <a:path h="4815287" w="3530068">
                <a:moveTo>
                  <a:pt x="0" y="0"/>
                </a:moveTo>
                <a:lnTo>
                  <a:pt x="3530068" y="0"/>
                </a:lnTo>
                <a:lnTo>
                  <a:pt x="3530068" y="4815288"/>
                </a:lnTo>
                <a:lnTo>
                  <a:pt x="0" y="4815288"/>
                </a:lnTo>
                <a:lnTo>
                  <a:pt x="0" y="0"/>
                </a:lnTo>
                <a:close/>
              </a:path>
            </a:pathLst>
          </a:custGeom>
          <a:blipFill>
            <a:blip r:embed="rId3"/>
            <a:stretch>
              <a:fillRect l="0" t="0" r="0" b="0"/>
            </a:stretch>
          </a:blipFill>
        </p:spPr>
      </p:sp>
      <p:sp>
        <p:nvSpPr>
          <p:cNvPr name="TextBox 11" id="11"/>
          <p:cNvSpPr txBox="true"/>
          <p:nvPr/>
        </p:nvSpPr>
        <p:spPr>
          <a:xfrm rot="0">
            <a:off x="2420653" y="4314847"/>
            <a:ext cx="8451037" cy="1562057"/>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What are ways young people can ask for help?</a:t>
            </a:r>
          </a:p>
        </p:txBody>
      </p:sp>
      <p:sp>
        <p:nvSpPr>
          <p:cNvPr name="TextBox 12" id="12"/>
          <p:cNvSpPr txBox="true"/>
          <p:nvPr/>
        </p:nvSpPr>
        <p:spPr>
          <a:xfrm rot="0">
            <a:off x="1131441" y="1109322"/>
            <a:ext cx="9721199"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name="TextBox 13" id="13"/>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89</a:t>
            </a:r>
          </a:p>
        </p:txBody>
      </p:sp>
      <p:sp>
        <p:nvSpPr>
          <p:cNvPr name="TextBox 14" id="1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 EDUCATON GUIDE</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56889"/>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8" id="8"/>
          <p:cNvSpPr txBox="true"/>
          <p:nvPr/>
        </p:nvSpPr>
        <p:spPr>
          <a:xfrm rot="0">
            <a:off x="1834832" y="4645215"/>
            <a:ext cx="15999370" cy="1686560"/>
          </a:xfrm>
          <a:prstGeom prst="rect">
            <a:avLst/>
          </a:prstGeom>
        </p:spPr>
        <p:txBody>
          <a:bodyPr anchor="t" rtlCol="false" tIns="0" lIns="0" bIns="0" rIns="0">
            <a:spAutoFit/>
          </a:bodyPr>
          <a:lstStyle/>
          <a:p>
            <a:pPr algn="l">
              <a:lnSpc>
                <a:spcPts val="6880"/>
              </a:lnSpc>
            </a:pPr>
            <a:r>
              <a:rPr lang="en-US" sz="4300" b="true">
                <a:solidFill>
                  <a:srgbClr val="004F59"/>
                </a:solidFill>
                <a:latin typeface="Roboto Bold"/>
                <a:ea typeface="Roboto Bold"/>
                <a:cs typeface="Roboto Bold"/>
                <a:sym typeface="Roboto Bold"/>
              </a:rPr>
              <a:t>An illegal system where sexual activity is bought, sold, or exchanged for money or something of value.</a:t>
            </a:r>
          </a:p>
        </p:txBody>
      </p:sp>
      <p:sp>
        <p:nvSpPr>
          <p:cNvPr name="TextBox 9" id="9"/>
          <p:cNvSpPr txBox="true"/>
          <p:nvPr/>
        </p:nvSpPr>
        <p:spPr>
          <a:xfrm rot="0">
            <a:off x="1131441" y="1109322"/>
            <a:ext cx="1280157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name="TextBox 10" id="10"/>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9</a:t>
            </a:r>
          </a:p>
        </p:txBody>
      </p:sp>
      <p:sp>
        <p:nvSpPr>
          <p:cNvPr name="TextBox 11" id="11"/>
          <p:cNvSpPr txBox="true"/>
          <p:nvPr/>
        </p:nvSpPr>
        <p:spPr>
          <a:xfrm rot="0">
            <a:off x="14449702" y="7843150"/>
            <a:ext cx="1745231" cy="989774"/>
          </a:xfrm>
          <a:prstGeom prst="rect">
            <a:avLst/>
          </a:prstGeom>
        </p:spPr>
        <p:txBody>
          <a:bodyPr anchor="t" rtlCol="false" tIns="0" lIns="0" bIns="0" rIns="0">
            <a:spAutoFit/>
          </a:bodyPr>
          <a:lstStyle/>
          <a:p>
            <a:pPr algn="ctr">
              <a:lnSpc>
                <a:spcPts val="4515"/>
              </a:lnSpc>
            </a:pPr>
            <a:r>
              <a:rPr lang="en-US" sz="4341" b="true">
                <a:solidFill>
                  <a:srgbClr val="A76D11"/>
                </a:solidFill>
                <a:latin typeface="Cooperative Bold"/>
                <a:ea typeface="Cooperative Bold"/>
                <a:cs typeface="Cooperative Bold"/>
                <a:sym typeface="Cooperative Bold"/>
              </a:rPr>
              <a:t>HIDDEN</a:t>
            </a:r>
          </a:p>
          <a:p>
            <a:pPr algn="ctr">
              <a:lnSpc>
                <a:spcPts val="2666"/>
              </a:lnSpc>
            </a:pPr>
            <a:r>
              <a:rPr lang="en-US" b="true" sz="3463">
                <a:solidFill>
                  <a:srgbClr val="A76D11"/>
                </a:solidFill>
                <a:latin typeface="Poppins Medium 1 Bold"/>
                <a:ea typeface="Poppins Medium 1 Bold"/>
                <a:cs typeface="Poppins Medium 1 Bold"/>
                <a:sym typeface="Poppins Medium 1 Bold"/>
              </a:rPr>
              <a:t>BUYERS</a:t>
            </a:r>
          </a:p>
        </p:txBody>
      </p:sp>
      <p:grpSp>
        <p:nvGrpSpPr>
          <p:cNvPr name="Group 12" id="12"/>
          <p:cNvGrpSpPr/>
          <p:nvPr/>
        </p:nvGrpSpPr>
        <p:grpSpPr>
          <a:xfrm rot="0">
            <a:off x="1480713" y="3447883"/>
            <a:ext cx="10155067" cy="1060398"/>
            <a:chOff x="0" y="0"/>
            <a:chExt cx="2674585" cy="279282"/>
          </a:xfrm>
        </p:grpSpPr>
        <p:sp>
          <p:nvSpPr>
            <p:cNvPr name="Freeform 13" id="13"/>
            <p:cNvSpPr/>
            <p:nvPr/>
          </p:nvSpPr>
          <p:spPr>
            <a:xfrm flipH="false" flipV="false" rot="0">
              <a:off x="0" y="0"/>
              <a:ext cx="2674585" cy="279282"/>
            </a:xfrm>
            <a:custGeom>
              <a:avLst/>
              <a:gdLst/>
              <a:ahLst/>
              <a:cxnLst/>
              <a:rect r="r" b="b" t="t" l="l"/>
              <a:pathLst>
                <a:path h="279282" w="2674585">
                  <a:moveTo>
                    <a:pt x="0" y="0"/>
                  </a:moveTo>
                  <a:lnTo>
                    <a:pt x="2674585" y="0"/>
                  </a:lnTo>
                  <a:lnTo>
                    <a:pt x="2674585" y="279282"/>
                  </a:lnTo>
                  <a:lnTo>
                    <a:pt x="0" y="279282"/>
                  </a:lnTo>
                  <a:close/>
                </a:path>
              </a:pathLst>
            </a:custGeom>
            <a:solidFill>
              <a:srgbClr val="303030"/>
            </a:solidFill>
          </p:spPr>
        </p:sp>
        <p:sp>
          <p:nvSpPr>
            <p:cNvPr name="TextBox 14" id="14"/>
            <p:cNvSpPr txBox="true"/>
            <p:nvPr/>
          </p:nvSpPr>
          <p:spPr>
            <a:xfrm>
              <a:off x="0" y="-76200"/>
              <a:ext cx="2674585" cy="355482"/>
            </a:xfrm>
            <a:prstGeom prst="rect">
              <a:avLst/>
            </a:prstGeom>
          </p:spPr>
          <p:txBody>
            <a:bodyPr anchor="ctr" rtlCol="false" tIns="50800" lIns="50800" bIns="50800" rIns="50800"/>
            <a:lstStyle/>
            <a:p>
              <a:pPr algn="ctr">
                <a:lnSpc>
                  <a:spcPts val="3074"/>
                </a:lnSpc>
              </a:pPr>
            </a:p>
          </p:txBody>
        </p:sp>
      </p:grpSp>
      <p:sp>
        <p:nvSpPr>
          <p:cNvPr name="TextBox 15" id="15"/>
          <p:cNvSpPr txBox="true"/>
          <p:nvPr/>
        </p:nvSpPr>
        <p:spPr>
          <a:xfrm rot="0">
            <a:off x="1834832" y="3429470"/>
            <a:ext cx="13487485" cy="1028702"/>
          </a:xfrm>
          <a:prstGeom prst="rect">
            <a:avLst/>
          </a:prstGeom>
        </p:spPr>
        <p:txBody>
          <a:bodyPr anchor="t" rtlCol="false" tIns="0" lIns="0" bIns="0" rIns="0">
            <a:spAutoFit/>
          </a:bodyPr>
          <a:lstStyle/>
          <a:p>
            <a:pPr algn="l">
              <a:lnSpc>
                <a:spcPts val="8399"/>
              </a:lnSpc>
            </a:pPr>
            <a:r>
              <a:rPr lang="en-US" b="true" sz="5999">
                <a:solidFill>
                  <a:srgbClr val="FFFFFF"/>
                </a:solidFill>
                <a:latin typeface="Roboto Bold"/>
                <a:ea typeface="Roboto Bold"/>
                <a:cs typeface="Roboto Bold"/>
                <a:sym typeface="Roboto Bold"/>
              </a:rPr>
              <a:t>COMMERCIAL SEX TRADE</a:t>
            </a:r>
          </a:p>
        </p:txBody>
      </p:sp>
      <p:sp>
        <p:nvSpPr>
          <p:cNvPr name="TextBox 16" id="1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9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131441" y="1109322"/>
            <a:ext cx="9721199"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grpSp>
        <p:nvGrpSpPr>
          <p:cNvPr name="Group 5" id="5"/>
          <p:cNvGrpSpPr/>
          <p:nvPr/>
        </p:nvGrpSpPr>
        <p:grpSpPr>
          <a:xfrm rot="0">
            <a:off x="14604888" y="795182"/>
            <a:ext cx="2700765" cy="3550262"/>
            <a:chOff x="0" y="0"/>
            <a:chExt cx="824421" cy="1083733"/>
          </a:xfrm>
        </p:grpSpPr>
        <p:sp>
          <p:nvSpPr>
            <p:cNvPr name="Freeform 6" id="6"/>
            <p:cNvSpPr/>
            <p:nvPr/>
          </p:nvSpPr>
          <p:spPr>
            <a:xfrm flipH="false" flipV="false" rot="0">
              <a:off x="0" y="0"/>
              <a:ext cx="824421" cy="1083733"/>
            </a:xfrm>
            <a:custGeom>
              <a:avLst/>
              <a:gdLst/>
              <a:ahLst/>
              <a:cxnLst/>
              <a:rect r="r" b="b" t="t" l="l"/>
              <a:pathLst>
                <a:path h="1083733" w="824421">
                  <a:moveTo>
                    <a:pt x="0" y="0"/>
                  </a:moveTo>
                  <a:lnTo>
                    <a:pt x="824421" y="0"/>
                  </a:lnTo>
                  <a:lnTo>
                    <a:pt x="824421" y="1083733"/>
                  </a:lnTo>
                  <a:lnTo>
                    <a:pt x="0" y="1083733"/>
                  </a:lnTo>
                  <a:close/>
                </a:path>
              </a:pathLst>
            </a:custGeom>
            <a:solidFill>
              <a:srgbClr val="FFFFFF"/>
            </a:solidFill>
          </p:spPr>
        </p:sp>
        <p:sp>
          <p:nvSpPr>
            <p:cNvPr name="TextBox 7" id="7"/>
            <p:cNvSpPr txBox="true"/>
            <p:nvPr/>
          </p:nvSpPr>
          <p:spPr>
            <a:xfrm>
              <a:off x="0" y="-47625"/>
              <a:ext cx="824421" cy="1131358"/>
            </a:xfrm>
            <a:prstGeom prst="rect">
              <a:avLst/>
            </a:prstGeom>
          </p:spPr>
          <p:txBody>
            <a:bodyPr anchor="ctr" rtlCol="false" tIns="50800" lIns="50800" bIns="50800" rIns="50800"/>
            <a:lstStyle/>
            <a:p>
              <a:pPr algn="ctr">
                <a:lnSpc>
                  <a:spcPts val="2100"/>
                </a:lnSpc>
              </a:pPr>
            </a:p>
          </p:txBody>
        </p:sp>
      </p:grpSp>
      <p:sp>
        <p:nvSpPr>
          <p:cNvPr name="Freeform 8" id="8"/>
          <p:cNvSpPr/>
          <p:nvPr/>
        </p:nvSpPr>
        <p:spPr>
          <a:xfrm flipH="false" flipV="false" rot="0">
            <a:off x="14744788" y="936308"/>
            <a:ext cx="2395765" cy="3268010"/>
          </a:xfrm>
          <a:custGeom>
            <a:avLst/>
            <a:gdLst/>
            <a:ahLst/>
            <a:cxnLst/>
            <a:rect r="r" b="b" t="t" l="l"/>
            <a:pathLst>
              <a:path h="3268010" w="2395765">
                <a:moveTo>
                  <a:pt x="0" y="0"/>
                </a:moveTo>
                <a:lnTo>
                  <a:pt x="2395766" y="0"/>
                </a:lnTo>
                <a:lnTo>
                  <a:pt x="2395766" y="3268010"/>
                </a:lnTo>
                <a:lnTo>
                  <a:pt x="0" y="3268010"/>
                </a:lnTo>
                <a:lnTo>
                  <a:pt x="0" y="0"/>
                </a:lnTo>
                <a:close/>
              </a:path>
            </a:pathLst>
          </a:custGeom>
          <a:blipFill>
            <a:blip r:embed="rId3"/>
            <a:stretch>
              <a:fillRect l="0" t="0" r="0" b="0"/>
            </a:stretch>
          </a:blipFill>
        </p:spPr>
      </p:sp>
      <p:grpSp>
        <p:nvGrpSpPr>
          <p:cNvPr name="Group 9" id="9"/>
          <p:cNvGrpSpPr/>
          <p:nvPr/>
        </p:nvGrpSpPr>
        <p:grpSpPr>
          <a:xfrm rot="0">
            <a:off x="1480713" y="2807061"/>
            <a:ext cx="5801526" cy="807115"/>
            <a:chOff x="0" y="0"/>
            <a:chExt cx="1527974" cy="212574"/>
          </a:xfrm>
        </p:grpSpPr>
        <p:sp>
          <p:nvSpPr>
            <p:cNvPr name="Freeform 10" id="10"/>
            <p:cNvSpPr/>
            <p:nvPr/>
          </p:nvSpPr>
          <p:spPr>
            <a:xfrm flipH="false" flipV="false" rot="0">
              <a:off x="0" y="0"/>
              <a:ext cx="1527974" cy="212574"/>
            </a:xfrm>
            <a:custGeom>
              <a:avLst/>
              <a:gdLst/>
              <a:ahLst/>
              <a:cxnLst/>
              <a:rect r="r" b="b" t="t" l="l"/>
              <a:pathLst>
                <a:path h="212574" w="1527974">
                  <a:moveTo>
                    <a:pt x="0" y="0"/>
                  </a:moveTo>
                  <a:lnTo>
                    <a:pt x="1527974" y="0"/>
                  </a:lnTo>
                  <a:lnTo>
                    <a:pt x="1527974" y="212574"/>
                  </a:lnTo>
                  <a:lnTo>
                    <a:pt x="0" y="212574"/>
                  </a:lnTo>
                  <a:close/>
                </a:path>
              </a:pathLst>
            </a:custGeom>
            <a:solidFill>
              <a:srgbClr val="303030"/>
            </a:solidFill>
          </p:spPr>
        </p:sp>
        <p:sp>
          <p:nvSpPr>
            <p:cNvPr name="TextBox 11" id="11"/>
            <p:cNvSpPr txBox="true"/>
            <p:nvPr/>
          </p:nvSpPr>
          <p:spPr>
            <a:xfrm>
              <a:off x="0" y="-76200"/>
              <a:ext cx="1527974" cy="288774"/>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1780421" y="2777245"/>
            <a:ext cx="6364257" cy="771499"/>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to Ask for Help</a:t>
            </a:r>
          </a:p>
        </p:txBody>
      </p:sp>
      <p:sp>
        <p:nvSpPr>
          <p:cNvPr name="TextBox 13" id="13"/>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90</a:t>
            </a:r>
          </a:p>
        </p:txBody>
      </p:sp>
      <p:sp>
        <p:nvSpPr>
          <p:cNvPr name="TextBox 14" id="1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5" id="15"/>
          <p:cNvSpPr txBox="true"/>
          <p:nvPr/>
        </p:nvSpPr>
        <p:spPr>
          <a:xfrm rot="0">
            <a:off x="1480713" y="4148529"/>
            <a:ext cx="16164454" cy="457835"/>
          </a:xfrm>
          <a:prstGeom prst="rect">
            <a:avLst/>
          </a:prstGeom>
        </p:spPr>
        <p:txBody>
          <a:bodyPr anchor="t" rtlCol="false" tIns="0" lIns="0" bIns="0" rIns="0">
            <a:spAutoFit/>
          </a:bodyPr>
          <a:lstStyle/>
          <a:p>
            <a:pPr algn="l" marL="734059" indent="-367030" lvl="1">
              <a:lnSpc>
                <a:spcPts val="3399"/>
              </a:lnSpc>
              <a:buFont typeface="Arial"/>
              <a:buChar char="•"/>
            </a:pPr>
            <a:r>
              <a:rPr lang="en-US" b="true" sz="3399">
                <a:solidFill>
                  <a:srgbClr val="004F59"/>
                </a:solidFill>
                <a:latin typeface="Roboto Bold"/>
                <a:ea typeface="Roboto Bold"/>
                <a:cs typeface="Roboto Bold"/>
                <a:sym typeface="Roboto Bold"/>
              </a:rPr>
              <a:t>If you are in immediate danger, dial 911.</a:t>
            </a:r>
          </a:p>
        </p:txBody>
      </p:sp>
    </p:spTree>
  </p:cSld>
  <p:clrMapOvr>
    <a:masterClrMapping/>
  </p:clrMapOvr>
</p:sld>
</file>

<file path=ppt/slides/slide9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131441" y="1109322"/>
            <a:ext cx="9721199"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grpSp>
        <p:nvGrpSpPr>
          <p:cNvPr name="Group 5" id="5"/>
          <p:cNvGrpSpPr/>
          <p:nvPr/>
        </p:nvGrpSpPr>
        <p:grpSpPr>
          <a:xfrm rot="0">
            <a:off x="14604888" y="795182"/>
            <a:ext cx="2700765" cy="3550262"/>
            <a:chOff x="0" y="0"/>
            <a:chExt cx="824421" cy="1083733"/>
          </a:xfrm>
        </p:grpSpPr>
        <p:sp>
          <p:nvSpPr>
            <p:cNvPr name="Freeform 6" id="6"/>
            <p:cNvSpPr/>
            <p:nvPr/>
          </p:nvSpPr>
          <p:spPr>
            <a:xfrm flipH="false" flipV="false" rot="0">
              <a:off x="0" y="0"/>
              <a:ext cx="824421" cy="1083733"/>
            </a:xfrm>
            <a:custGeom>
              <a:avLst/>
              <a:gdLst/>
              <a:ahLst/>
              <a:cxnLst/>
              <a:rect r="r" b="b" t="t" l="l"/>
              <a:pathLst>
                <a:path h="1083733" w="824421">
                  <a:moveTo>
                    <a:pt x="0" y="0"/>
                  </a:moveTo>
                  <a:lnTo>
                    <a:pt x="824421" y="0"/>
                  </a:lnTo>
                  <a:lnTo>
                    <a:pt x="824421" y="1083733"/>
                  </a:lnTo>
                  <a:lnTo>
                    <a:pt x="0" y="1083733"/>
                  </a:lnTo>
                  <a:close/>
                </a:path>
              </a:pathLst>
            </a:custGeom>
            <a:solidFill>
              <a:srgbClr val="FFFFFF"/>
            </a:solidFill>
          </p:spPr>
        </p:sp>
        <p:sp>
          <p:nvSpPr>
            <p:cNvPr name="TextBox 7" id="7"/>
            <p:cNvSpPr txBox="true"/>
            <p:nvPr/>
          </p:nvSpPr>
          <p:spPr>
            <a:xfrm>
              <a:off x="0" y="-47625"/>
              <a:ext cx="824421" cy="1131358"/>
            </a:xfrm>
            <a:prstGeom prst="rect">
              <a:avLst/>
            </a:prstGeom>
          </p:spPr>
          <p:txBody>
            <a:bodyPr anchor="ctr" rtlCol="false" tIns="50800" lIns="50800" bIns="50800" rIns="50800"/>
            <a:lstStyle/>
            <a:p>
              <a:pPr algn="ctr">
                <a:lnSpc>
                  <a:spcPts val="2100"/>
                </a:lnSpc>
              </a:pPr>
            </a:p>
          </p:txBody>
        </p:sp>
      </p:grpSp>
      <p:sp>
        <p:nvSpPr>
          <p:cNvPr name="Freeform 8" id="8"/>
          <p:cNvSpPr/>
          <p:nvPr/>
        </p:nvSpPr>
        <p:spPr>
          <a:xfrm flipH="false" flipV="false" rot="0">
            <a:off x="14744788" y="936308"/>
            <a:ext cx="2395765" cy="3268010"/>
          </a:xfrm>
          <a:custGeom>
            <a:avLst/>
            <a:gdLst/>
            <a:ahLst/>
            <a:cxnLst/>
            <a:rect r="r" b="b" t="t" l="l"/>
            <a:pathLst>
              <a:path h="3268010" w="2395765">
                <a:moveTo>
                  <a:pt x="0" y="0"/>
                </a:moveTo>
                <a:lnTo>
                  <a:pt x="2395766" y="0"/>
                </a:lnTo>
                <a:lnTo>
                  <a:pt x="2395766" y="3268010"/>
                </a:lnTo>
                <a:lnTo>
                  <a:pt x="0" y="3268010"/>
                </a:lnTo>
                <a:lnTo>
                  <a:pt x="0" y="0"/>
                </a:lnTo>
                <a:close/>
              </a:path>
            </a:pathLst>
          </a:custGeom>
          <a:blipFill>
            <a:blip r:embed="rId3"/>
            <a:stretch>
              <a:fillRect l="0" t="0" r="0" b="0"/>
            </a:stretch>
          </a:blipFill>
        </p:spPr>
      </p:sp>
      <p:grpSp>
        <p:nvGrpSpPr>
          <p:cNvPr name="Group 9" id="9"/>
          <p:cNvGrpSpPr/>
          <p:nvPr/>
        </p:nvGrpSpPr>
        <p:grpSpPr>
          <a:xfrm rot="0">
            <a:off x="1480713" y="2807061"/>
            <a:ext cx="5801526" cy="807115"/>
            <a:chOff x="0" y="0"/>
            <a:chExt cx="1527974" cy="212574"/>
          </a:xfrm>
        </p:grpSpPr>
        <p:sp>
          <p:nvSpPr>
            <p:cNvPr name="Freeform 10" id="10"/>
            <p:cNvSpPr/>
            <p:nvPr/>
          </p:nvSpPr>
          <p:spPr>
            <a:xfrm flipH="false" flipV="false" rot="0">
              <a:off x="0" y="0"/>
              <a:ext cx="1527974" cy="212574"/>
            </a:xfrm>
            <a:custGeom>
              <a:avLst/>
              <a:gdLst/>
              <a:ahLst/>
              <a:cxnLst/>
              <a:rect r="r" b="b" t="t" l="l"/>
              <a:pathLst>
                <a:path h="212574" w="1527974">
                  <a:moveTo>
                    <a:pt x="0" y="0"/>
                  </a:moveTo>
                  <a:lnTo>
                    <a:pt x="1527974" y="0"/>
                  </a:lnTo>
                  <a:lnTo>
                    <a:pt x="1527974" y="212574"/>
                  </a:lnTo>
                  <a:lnTo>
                    <a:pt x="0" y="212574"/>
                  </a:lnTo>
                  <a:close/>
                </a:path>
              </a:pathLst>
            </a:custGeom>
            <a:solidFill>
              <a:srgbClr val="303030"/>
            </a:solidFill>
          </p:spPr>
        </p:sp>
        <p:sp>
          <p:nvSpPr>
            <p:cNvPr name="TextBox 11" id="11"/>
            <p:cNvSpPr txBox="true"/>
            <p:nvPr/>
          </p:nvSpPr>
          <p:spPr>
            <a:xfrm>
              <a:off x="0" y="-76200"/>
              <a:ext cx="1527974" cy="288774"/>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1780421" y="2777245"/>
            <a:ext cx="6364257" cy="771499"/>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to Ask for Help</a:t>
            </a:r>
          </a:p>
        </p:txBody>
      </p:sp>
      <p:sp>
        <p:nvSpPr>
          <p:cNvPr name="TextBox 13" id="13"/>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91</a:t>
            </a:r>
          </a:p>
        </p:txBody>
      </p:sp>
      <p:sp>
        <p:nvSpPr>
          <p:cNvPr name="TextBox 14" id="1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5" id="15"/>
          <p:cNvSpPr txBox="true"/>
          <p:nvPr/>
        </p:nvSpPr>
        <p:spPr>
          <a:xfrm rot="0">
            <a:off x="1480713" y="4148529"/>
            <a:ext cx="16135879" cy="2058035"/>
          </a:xfrm>
          <a:prstGeom prst="rect">
            <a:avLst/>
          </a:prstGeom>
        </p:spPr>
        <p:txBody>
          <a:bodyPr anchor="t" rtlCol="false" tIns="0" lIns="0" bIns="0" rIns="0">
            <a:spAutoFit/>
          </a:bodyPr>
          <a:lstStyle/>
          <a:p>
            <a:pPr algn="l" marL="734059" indent="-367030" lvl="1">
              <a:lnSpc>
                <a:spcPts val="3399"/>
              </a:lnSpc>
              <a:buFont typeface="Arial"/>
              <a:buChar char="•"/>
            </a:pPr>
            <a:r>
              <a:rPr lang="en-US" b="true" sz="3399">
                <a:solidFill>
                  <a:srgbClr val="FFFFFF"/>
                </a:solidFill>
                <a:latin typeface="Roboto Bold"/>
                <a:ea typeface="Roboto Bold"/>
                <a:cs typeface="Roboto Bold"/>
                <a:sym typeface="Roboto Bold"/>
              </a:rPr>
              <a:t>If you are in immediate danger, dial 911.</a:t>
            </a:r>
          </a:p>
          <a:p>
            <a:pPr algn="l">
              <a:lnSpc>
                <a:spcPts val="2500"/>
              </a:lnSpc>
            </a:pPr>
          </a:p>
          <a:p>
            <a:pPr algn="l" marL="734059" indent="-367030" lvl="1">
              <a:lnSpc>
                <a:spcPts val="3399"/>
              </a:lnSpc>
              <a:buFont typeface="Arial"/>
              <a:buChar char="•"/>
            </a:pPr>
            <a:r>
              <a:rPr lang="en-US" b="true" sz="3399">
                <a:solidFill>
                  <a:srgbClr val="004F59"/>
                </a:solidFill>
                <a:latin typeface="Roboto Bold"/>
                <a:ea typeface="Roboto Bold"/>
                <a:cs typeface="Roboto Bold"/>
                <a:sym typeface="Roboto Bold"/>
              </a:rPr>
              <a:t>If the sexual predator IS a family member, tell a trustworthy adult.</a:t>
            </a:r>
          </a:p>
          <a:p>
            <a:pPr algn="l">
              <a:lnSpc>
                <a:spcPts val="3399"/>
              </a:lnSpc>
            </a:pPr>
          </a:p>
          <a:p>
            <a:pPr algn="l">
              <a:lnSpc>
                <a:spcPts val="3399"/>
              </a:lnSpc>
            </a:pPr>
          </a:p>
        </p:txBody>
      </p:sp>
    </p:spTree>
  </p:cSld>
  <p:clrMapOvr>
    <a:masterClrMapping/>
  </p:clrMapOvr>
</p:sld>
</file>

<file path=ppt/slides/slide9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131441" y="1109322"/>
            <a:ext cx="9721199"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grpSp>
        <p:nvGrpSpPr>
          <p:cNvPr name="Group 5" id="5"/>
          <p:cNvGrpSpPr/>
          <p:nvPr/>
        </p:nvGrpSpPr>
        <p:grpSpPr>
          <a:xfrm rot="0">
            <a:off x="14604888" y="795182"/>
            <a:ext cx="2700765" cy="3550262"/>
            <a:chOff x="0" y="0"/>
            <a:chExt cx="824421" cy="1083733"/>
          </a:xfrm>
        </p:grpSpPr>
        <p:sp>
          <p:nvSpPr>
            <p:cNvPr name="Freeform 6" id="6"/>
            <p:cNvSpPr/>
            <p:nvPr/>
          </p:nvSpPr>
          <p:spPr>
            <a:xfrm flipH="false" flipV="false" rot="0">
              <a:off x="0" y="0"/>
              <a:ext cx="824421" cy="1083733"/>
            </a:xfrm>
            <a:custGeom>
              <a:avLst/>
              <a:gdLst/>
              <a:ahLst/>
              <a:cxnLst/>
              <a:rect r="r" b="b" t="t" l="l"/>
              <a:pathLst>
                <a:path h="1083733" w="824421">
                  <a:moveTo>
                    <a:pt x="0" y="0"/>
                  </a:moveTo>
                  <a:lnTo>
                    <a:pt x="824421" y="0"/>
                  </a:lnTo>
                  <a:lnTo>
                    <a:pt x="824421" y="1083733"/>
                  </a:lnTo>
                  <a:lnTo>
                    <a:pt x="0" y="1083733"/>
                  </a:lnTo>
                  <a:close/>
                </a:path>
              </a:pathLst>
            </a:custGeom>
            <a:solidFill>
              <a:srgbClr val="FFFFFF"/>
            </a:solidFill>
          </p:spPr>
        </p:sp>
        <p:sp>
          <p:nvSpPr>
            <p:cNvPr name="TextBox 7" id="7"/>
            <p:cNvSpPr txBox="true"/>
            <p:nvPr/>
          </p:nvSpPr>
          <p:spPr>
            <a:xfrm>
              <a:off x="0" y="-47625"/>
              <a:ext cx="824421" cy="1131358"/>
            </a:xfrm>
            <a:prstGeom prst="rect">
              <a:avLst/>
            </a:prstGeom>
          </p:spPr>
          <p:txBody>
            <a:bodyPr anchor="ctr" rtlCol="false" tIns="50800" lIns="50800" bIns="50800" rIns="50800"/>
            <a:lstStyle/>
            <a:p>
              <a:pPr algn="ctr">
                <a:lnSpc>
                  <a:spcPts val="2100"/>
                </a:lnSpc>
              </a:pPr>
            </a:p>
          </p:txBody>
        </p:sp>
      </p:grpSp>
      <p:sp>
        <p:nvSpPr>
          <p:cNvPr name="Freeform 8" id="8"/>
          <p:cNvSpPr/>
          <p:nvPr/>
        </p:nvSpPr>
        <p:spPr>
          <a:xfrm flipH="false" flipV="false" rot="0">
            <a:off x="14744788" y="936308"/>
            <a:ext cx="2395765" cy="3268010"/>
          </a:xfrm>
          <a:custGeom>
            <a:avLst/>
            <a:gdLst/>
            <a:ahLst/>
            <a:cxnLst/>
            <a:rect r="r" b="b" t="t" l="l"/>
            <a:pathLst>
              <a:path h="3268010" w="2395765">
                <a:moveTo>
                  <a:pt x="0" y="0"/>
                </a:moveTo>
                <a:lnTo>
                  <a:pt x="2395766" y="0"/>
                </a:lnTo>
                <a:lnTo>
                  <a:pt x="2395766" y="3268010"/>
                </a:lnTo>
                <a:lnTo>
                  <a:pt x="0" y="3268010"/>
                </a:lnTo>
                <a:lnTo>
                  <a:pt x="0" y="0"/>
                </a:lnTo>
                <a:close/>
              </a:path>
            </a:pathLst>
          </a:custGeom>
          <a:blipFill>
            <a:blip r:embed="rId3"/>
            <a:stretch>
              <a:fillRect l="0" t="0" r="0" b="0"/>
            </a:stretch>
          </a:blipFill>
        </p:spPr>
      </p:sp>
      <p:grpSp>
        <p:nvGrpSpPr>
          <p:cNvPr name="Group 9" id="9"/>
          <p:cNvGrpSpPr/>
          <p:nvPr/>
        </p:nvGrpSpPr>
        <p:grpSpPr>
          <a:xfrm rot="0">
            <a:off x="1480713" y="2807061"/>
            <a:ext cx="5801526" cy="807115"/>
            <a:chOff x="0" y="0"/>
            <a:chExt cx="1527974" cy="212574"/>
          </a:xfrm>
        </p:grpSpPr>
        <p:sp>
          <p:nvSpPr>
            <p:cNvPr name="Freeform 10" id="10"/>
            <p:cNvSpPr/>
            <p:nvPr/>
          </p:nvSpPr>
          <p:spPr>
            <a:xfrm flipH="false" flipV="false" rot="0">
              <a:off x="0" y="0"/>
              <a:ext cx="1527974" cy="212574"/>
            </a:xfrm>
            <a:custGeom>
              <a:avLst/>
              <a:gdLst/>
              <a:ahLst/>
              <a:cxnLst/>
              <a:rect r="r" b="b" t="t" l="l"/>
              <a:pathLst>
                <a:path h="212574" w="1527974">
                  <a:moveTo>
                    <a:pt x="0" y="0"/>
                  </a:moveTo>
                  <a:lnTo>
                    <a:pt x="1527974" y="0"/>
                  </a:lnTo>
                  <a:lnTo>
                    <a:pt x="1527974" y="212574"/>
                  </a:lnTo>
                  <a:lnTo>
                    <a:pt x="0" y="212574"/>
                  </a:lnTo>
                  <a:close/>
                </a:path>
              </a:pathLst>
            </a:custGeom>
            <a:solidFill>
              <a:srgbClr val="303030"/>
            </a:solidFill>
          </p:spPr>
        </p:sp>
        <p:sp>
          <p:nvSpPr>
            <p:cNvPr name="TextBox 11" id="11"/>
            <p:cNvSpPr txBox="true"/>
            <p:nvPr/>
          </p:nvSpPr>
          <p:spPr>
            <a:xfrm>
              <a:off x="0" y="-76200"/>
              <a:ext cx="1527974" cy="288774"/>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1780421" y="2777245"/>
            <a:ext cx="6364257" cy="771499"/>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to Ask for Help</a:t>
            </a:r>
          </a:p>
        </p:txBody>
      </p:sp>
      <p:sp>
        <p:nvSpPr>
          <p:cNvPr name="TextBox 13" id="13"/>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92</a:t>
            </a:r>
          </a:p>
        </p:txBody>
      </p:sp>
      <p:sp>
        <p:nvSpPr>
          <p:cNvPr name="TextBox 14" id="1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5" id="15"/>
          <p:cNvSpPr txBox="true"/>
          <p:nvPr/>
        </p:nvSpPr>
        <p:spPr>
          <a:xfrm rot="0">
            <a:off x="1480713" y="4148529"/>
            <a:ext cx="16135879" cy="2800985"/>
          </a:xfrm>
          <a:prstGeom prst="rect">
            <a:avLst/>
          </a:prstGeom>
        </p:spPr>
        <p:txBody>
          <a:bodyPr anchor="t" rtlCol="false" tIns="0" lIns="0" bIns="0" rIns="0">
            <a:spAutoFit/>
          </a:bodyPr>
          <a:lstStyle/>
          <a:p>
            <a:pPr algn="l" marL="734059" indent="-367030" lvl="1">
              <a:lnSpc>
                <a:spcPts val="3399"/>
              </a:lnSpc>
              <a:buFont typeface="Arial"/>
              <a:buChar char="•"/>
            </a:pPr>
            <a:r>
              <a:rPr lang="en-US" b="true" sz="3399">
                <a:solidFill>
                  <a:srgbClr val="FFFFFF"/>
                </a:solidFill>
                <a:latin typeface="Roboto Bold"/>
                <a:ea typeface="Roboto Bold"/>
                <a:cs typeface="Roboto Bold"/>
                <a:sym typeface="Roboto Bold"/>
              </a:rPr>
              <a:t>If you are in immediate danger, dial 911.</a:t>
            </a:r>
          </a:p>
          <a:p>
            <a:pPr algn="l">
              <a:lnSpc>
                <a:spcPts val="2500"/>
              </a:lnSpc>
            </a:pPr>
          </a:p>
          <a:p>
            <a:pPr algn="l" marL="734059" indent="-367030" lvl="1">
              <a:lnSpc>
                <a:spcPts val="3399"/>
              </a:lnSpc>
              <a:buFont typeface="Arial"/>
              <a:buChar char="•"/>
            </a:pPr>
            <a:r>
              <a:rPr lang="en-US" b="true" sz="3399">
                <a:solidFill>
                  <a:srgbClr val="FFFFFF"/>
                </a:solidFill>
                <a:latin typeface="Roboto Bold"/>
                <a:ea typeface="Roboto Bold"/>
                <a:cs typeface="Roboto Bold"/>
                <a:sym typeface="Roboto Bold"/>
              </a:rPr>
              <a:t>If the sexual predator IS a family member, tell a trustworthy adult.</a:t>
            </a:r>
          </a:p>
          <a:p>
            <a:pPr algn="l">
              <a:lnSpc>
                <a:spcPts val="2500"/>
              </a:lnSpc>
            </a:pPr>
          </a:p>
          <a:p>
            <a:pPr algn="l" marL="734059" indent="-367030" lvl="1">
              <a:lnSpc>
                <a:spcPts val="3399"/>
              </a:lnSpc>
              <a:buFont typeface="Arial"/>
              <a:buChar char="•"/>
            </a:pPr>
            <a:r>
              <a:rPr lang="en-US" b="true" sz="3399">
                <a:solidFill>
                  <a:srgbClr val="004F59"/>
                </a:solidFill>
                <a:latin typeface="Roboto Bold"/>
                <a:ea typeface="Roboto Bold"/>
                <a:cs typeface="Roboto Bold"/>
                <a:sym typeface="Roboto Bold"/>
              </a:rPr>
              <a:t>If the sexual predator is NOT family, tell a parent or guardian</a:t>
            </a:r>
          </a:p>
          <a:p>
            <a:pPr algn="l">
              <a:lnSpc>
                <a:spcPts val="3399"/>
              </a:lnSpc>
            </a:pPr>
          </a:p>
          <a:p>
            <a:pPr algn="l">
              <a:lnSpc>
                <a:spcPts val="3399"/>
              </a:lnSpc>
            </a:pPr>
          </a:p>
        </p:txBody>
      </p:sp>
    </p:spTree>
  </p:cSld>
  <p:clrMapOvr>
    <a:masterClrMapping/>
  </p:clrMapOvr>
</p:sld>
</file>

<file path=ppt/slides/slide9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131441" y="1109322"/>
            <a:ext cx="9721199"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grpSp>
        <p:nvGrpSpPr>
          <p:cNvPr name="Group 5" id="5"/>
          <p:cNvGrpSpPr/>
          <p:nvPr/>
        </p:nvGrpSpPr>
        <p:grpSpPr>
          <a:xfrm rot="0">
            <a:off x="14604888" y="795182"/>
            <a:ext cx="2700765" cy="3550262"/>
            <a:chOff x="0" y="0"/>
            <a:chExt cx="824421" cy="1083733"/>
          </a:xfrm>
        </p:grpSpPr>
        <p:sp>
          <p:nvSpPr>
            <p:cNvPr name="Freeform 6" id="6"/>
            <p:cNvSpPr/>
            <p:nvPr/>
          </p:nvSpPr>
          <p:spPr>
            <a:xfrm flipH="false" flipV="false" rot="0">
              <a:off x="0" y="0"/>
              <a:ext cx="824421" cy="1083733"/>
            </a:xfrm>
            <a:custGeom>
              <a:avLst/>
              <a:gdLst/>
              <a:ahLst/>
              <a:cxnLst/>
              <a:rect r="r" b="b" t="t" l="l"/>
              <a:pathLst>
                <a:path h="1083733" w="824421">
                  <a:moveTo>
                    <a:pt x="0" y="0"/>
                  </a:moveTo>
                  <a:lnTo>
                    <a:pt x="824421" y="0"/>
                  </a:lnTo>
                  <a:lnTo>
                    <a:pt x="824421" y="1083733"/>
                  </a:lnTo>
                  <a:lnTo>
                    <a:pt x="0" y="1083733"/>
                  </a:lnTo>
                  <a:close/>
                </a:path>
              </a:pathLst>
            </a:custGeom>
            <a:solidFill>
              <a:srgbClr val="FFFFFF"/>
            </a:solidFill>
          </p:spPr>
        </p:sp>
        <p:sp>
          <p:nvSpPr>
            <p:cNvPr name="TextBox 7" id="7"/>
            <p:cNvSpPr txBox="true"/>
            <p:nvPr/>
          </p:nvSpPr>
          <p:spPr>
            <a:xfrm>
              <a:off x="0" y="-47625"/>
              <a:ext cx="824421" cy="1131358"/>
            </a:xfrm>
            <a:prstGeom prst="rect">
              <a:avLst/>
            </a:prstGeom>
          </p:spPr>
          <p:txBody>
            <a:bodyPr anchor="ctr" rtlCol="false" tIns="50800" lIns="50800" bIns="50800" rIns="50800"/>
            <a:lstStyle/>
            <a:p>
              <a:pPr algn="ctr">
                <a:lnSpc>
                  <a:spcPts val="2100"/>
                </a:lnSpc>
              </a:pPr>
            </a:p>
          </p:txBody>
        </p:sp>
      </p:grpSp>
      <p:sp>
        <p:nvSpPr>
          <p:cNvPr name="Freeform 8" id="8"/>
          <p:cNvSpPr/>
          <p:nvPr/>
        </p:nvSpPr>
        <p:spPr>
          <a:xfrm flipH="false" flipV="false" rot="0">
            <a:off x="14744788" y="936308"/>
            <a:ext cx="2395765" cy="3268010"/>
          </a:xfrm>
          <a:custGeom>
            <a:avLst/>
            <a:gdLst/>
            <a:ahLst/>
            <a:cxnLst/>
            <a:rect r="r" b="b" t="t" l="l"/>
            <a:pathLst>
              <a:path h="3268010" w="2395765">
                <a:moveTo>
                  <a:pt x="0" y="0"/>
                </a:moveTo>
                <a:lnTo>
                  <a:pt x="2395766" y="0"/>
                </a:lnTo>
                <a:lnTo>
                  <a:pt x="2395766" y="3268010"/>
                </a:lnTo>
                <a:lnTo>
                  <a:pt x="0" y="3268010"/>
                </a:lnTo>
                <a:lnTo>
                  <a:pt x="0" y="0"/>
                </a:lnTo>
                <a:close/>
              </a:path>
            </a:pathLst>
          </a:custGeom>
          <a:blipFill>
            <a:blip r:embed="rId3"/>
            <a:stretch>
              <a:fillRect l="0" t="0" r="0" b="0"/>
            </a:stretch>
          </a:blipFill>
        </p:spPr>
      </p:sp>
      <p:grpSp>
        <p:nvGrpSpPr>
          <p:cNvPr name="Group 9" id="9"/>
          <p:cNvGrpSpPr/>
          <p:nvPr/>
        </p:nvGrpSpPr>
        <p:grpSpPr>
          <a:xfrm rot="0">
            <a:off x="1480713" y="2807061"/>
            <a:ext cx="5801526" cy="807115"/>
            <a:chOff x="0" y="0"/>
            <a:chExt cx="1527974" cy="212574"/>
          </a:xfrm>
        </p:grpSpPr>
        <p:sp>
          <p:nvSpPr>
            <p:cNvPr name="Freeform 10" id="10"/>
            <p:cNvSpPr/>
            <p:nvPr/>
          </p:nvSpPr>
          <p:spPr>
            <a:xfrm flipH="false" flipV="false" rot="0">
              <a:off x="0" y="0"/>
              <a:ext cx="1527974" cy="212574"/>
            </a:xfrm>
            <a:custGeom>
              <a:avLst/>
              <a:gdLst/>
              <a:ahLst/>
              <a:cxnLst/>
              <a:rect r="r" b="b" t="t" l="l"/>
              <a:pathLst>
                <a:path h="212574" w="1527974">
                  <a:moveTo>
                    <a:pt x="0" y="0"/>
                  </a:moveTo>
                  <a:lnTo>
                    <a:pt x="1527974" y="0"/>
                  </a:lnTo>
                  <a:lnTo>
                    <a:pt x="1527974" y="212574"/>
                  </a:lnTo>
                  <a:lnTo>
                    <a:pt x="0" y="212574"/>
                  </a:lnTo>
                  <a:close/>
                </a:path>
              </a:pathLst>
            </a:custGeom>
            <a:solidFill>
              <a:srgbClr val="303030"/>
            </a:solidFill>
          </p:spPr>
        </p:sp>
        <p:sp>
          <p:nvSpPr>
            <p:cNvPr name="TextBox 11" id="11"/>
            <p:cNvSpPr txBox="true"/>
            <p:nvPr/>
          </p:nvSpPr>
          <p:spPr>
            <a:xfrm>
              <a:off x="0" y="-76200"/>
              <a:ext cx="1527974" cy="288774"/>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1780421" y="2777245"/>
            <a:ext cx="6364257" cy="771499"/>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to Ask for Help</a:t>
            </a:r>
          </a:p>
        </p:txBody>
      </p:sp>
      <p:sp>
        <p:nvSpPr>
          <p:cNvPr name="TextBox 13" id="13"/>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93</a:t>
            </a:r>
          </a:p>
        </p:txBody>
      </p:sp>
      <p:sp>
        <p:nvSpPr>
          <p:cNvPr name="TextBox 14" id="1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5" id="15"/>
          <p:cNvSpPr txBox="true"/>
          <p:nvPr/>
        </p:nvSpPr>
        <p:spPr>
          <a:xfrm rot="0">
            <a:off x="1480713" y="4148529"/>
            <a:ext cx="16135879" cy="3115310"/>
          </a:xfrm>
          <a:prstGeom prst="rect">
            <a:avLst/>
          </a:prstGeom>
        </p:spPr>
        <p:txBody>
          <a:bodyPr anchor="t" rtlCol="false" tIns="0" lIns="0" bIns="0" rIns="0">
            <a:spAutoFit/>
          </a:bodyPr>
          <a:lstStyle/>
          <a:p>
            <a:pPr algn="l" marL="734059" indent="-367030" lvl="1">
              <a:lnSpc>
                <a:spcPts val="3399"/>
              </a:lnSpc>
              <a:buFont typeface="Arial"/>
              <a:buChar char="•"/>
            </a:pPr>
            <a:r>
              <a:rPr lang="en-US" b="true" sz="3399">
                <a:solidFill>
                  <a:srgbClr val="FFFFFF"/>
                </a:solidFill>
                <a:latin typeface="Roboto Bold"/>
                <a:ea typeface="Roboto Bold"/>
                <a:cs typeface="Roboto Bold"/>
                <a:sym typeface="Roboto Bold"/>
              </a:rPr>
              <a:t>If you are in immediate danger, dial 911.</a:t>
            </a:r>
          </a:p>
          <a:p>
            <a:pPr algn="l">
              <a:lnSpc>
                <a:spcPts val="2500"/>
              </a:lnSpc>
            </a:pPr>
          </a:p>
          <a:p>
            <a:pPr algn="l" marL="734059" indent="-367030" lvl="1">
              <a:lnSpc>
                <a:spcPts val="3399"/>
              </a:lnSpc>
              <a:buFont typeface="Arial"/>
              <a:buChar char="•"/>
            </a:pPr>
            <a:r>
              <a:rPr lang="en-US" b="true" sz="3399">
                <a:solidFill>
                  <a:srgbClr val="FFFFFF"/>
                </a:solidFill>
                <a:latin typeface="Roboto Bold"/>
                <a:ea typeface="Roboto Bold"/>
                <a:cs typeface="Roboto Bold"/>
                <a:sym typeface="Roboto Bold"/>
              </a:rPr>
              <a:t>If the sexual predator IS a family member, tell a trustworthy adult.</a:t>
            </a:r>
          </a:p>
          <a:p>
            <a:pPr algn="l">
              <a:lnSpc>
                <a:spcPts val="2500"/>
              </a:lnSpc>
            </a:pPr>
          </a:p>
          <a:p>
            <a:pPr algn="l" marL="734059" indent="-367030" lvl="1">
              <a:lnSpc>
                <a:spcPts val="3399"/>
              </a:lnSpc>
              <a:buFont typeface="Arial"/>
              <a:buChar char="•"/>
            </a:pPr>
            <a:r>
              <a:rPr lang="en-US" b="true" sz="3399">
                <a:solidFill>
                  <a:srgbClr val="FFFFFF"/>
                </a:solidFill>
                <a:latin typeface="Roboto Bold"/>
                <a:ea typeface="Roboto Bold"/>
                <a:cs typeface="Roboto Bold"/>
                <a:sym typeface="Roboto Bold"/>
              </a:rPr>
              <a:t>If the sexual predator is NOT family, tell a parent or guardian</a:t>
            </a:r>
          </a:p>
          <a:p>
            <a:pPr algn="l">
              <a:lnSpc>
                <a:spcPts val="2500"/>
              </a:lnSpc>
            </a:pPr>
          </a:p>
          <a:p>
            <a:pPr algn="l" marL="734059" indent="-367030" lvl="1">
              <a:lnSpc>
                <a:spcPts val="3399"/>
              </a:lnSpc>
              <a:buFont typeface="Arial"/>
              <a:buChar char="•"/>
            </a:pPr>
            <a:r>
              <a:rPr lang="en-US" b="true" sz="3399">
                <a:solidFill>
                  <a:srgbClr val="004F59"/>
                </a:solidFill>
                <a:latin typeface="Roboto Bold"/>
                <a:ea typeface="Roboto Bold"/>
                <a:cs typeface="Roboto Bold"/>
                <a:sym typeface="Roboto Bold"/>
              </a:rPr>
              <a:t>If you are a student, tell a trustworthy teacher, coach, school nurse, social worker, counselor, resource officer, or principal.</a:t>
            </a:r>
          </a:p>
        </p:txBody>
      </p:sp>
    </p:spTree>
  </p:cSld>
  <p:clrMapOvr>
    <a:masterClrMapping/>
  </p:clrMapOvr>
</p:sld>
</file>

<file path=ppt/slides/slide9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131441" y="1109322"/>
            <a:ext cx="9721199"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grpSp>
        <p:nvGrpSpPr>
          <p:cNvPr name="Group 5" id="5"/>
          <p:cNvGrpSpPr/>
          <p:nvPr/>
        </p:nvGrpSpPr>
        <p:grpSpPr>
          <a:xfrm rot="0">
            <a:off x="14604888" y="795182"/>
            <a:ext cx="2700765" cy="3550262"/>
            <a:chOff x="0" y="0"/>
            <a:chExt cx="824421" cy="1083733"/>
          </a:xfrm>
        </p:grpSpPr>
        <p:sp>
          <p:nvSpPr>
            <p:cNvPr name="Freeform 6" id="6"/>
            <p:cNvSpPr/>
            <p:nvPr/>
          </p:nvSpPr>
          <p:spPr>
            <a:xfrm flipH="false" flipV="false" rot="0">
              <a:off x="0" y="0"/>
              <a:ext cx="824421" cy="1083733"/>
            </a:xfrm>
            <a:custGeom>
              <a:avLst/>
              <a:gdLst/>
              <a:ahLst/>
              <a:cxnLst/>
              <a:rect r="r" b="b" t="t" l="l"/>
              <a:pathLst>
                <a:path h="1083733" w="824421">
                  <a:moveTo>
                    <a:pt x="0" y="0"/>
                  </a:moveTo>
                  <a:lnTo>
                    <a:pt x="824421" y="0"/>
                  </a:lnTo>
                  <a:lnTo>
                    <a:pt x="824421" y="1083733"/>
                  </a:lnTo>
                  <a:lnTo>
                    <a:pt x="0" y="1083733"/>
                  </a:lnTo>
                  <a:close/>
                </a:path>
              </a:pathLst>
            </a:custGeom>
            <a:solidFill>
              <a:srgbClr val="FFFFFF"/>
            </a:solidFill>
          </p:spPr>
        </p:sp>
        <p:sp>
          <p:nvSpPr>
            <p:cNvPr name="TextBox 7" id="7"/>
            <p:cNvSpPr txBox="true"/>
            <p:nvPr/>
          </p:nvSpPr>
          <p:spPr>
            <a:xfrm>
              <a:off x="0" y="-47625"/>
              <a:ext cx="824421" cy="1131358"/>
            </a:xfrm>
            <a:prstGeom prst="rect">
              <a:avLst/>
            </a:prstGeom>
          </p:spPr>
          <p:txBody>
            <a:bodyPr anchor="ctr" rtlCol="false" tIns="50800" lIns="50800" bIns="50800" rIns="50800"/>
            <a:lstStyle/>
            <a:p>
              <a:pPr algn="ctr">
                <a:lnSpc>
                  <a:spcPts val="2100"/>
                </a:lnSpc>
              </a:pPr>
            </a:p>
          </p:txBody>
        </p:sp>
      </p:grpSp>
      <p:sp>
        <p:nvSpPr>
          <p:cNvPr name="Freeform 8" id="8"/>
          <p:cNvSpPr/>
          <p:nvPr/>
        </p:nvSpPr>
        <p:spPr>
          <a:xfrm flipH="false" flipV="false" rot="0">
            <a:off x="14744788" y="936308"/>
            <a:ext cx="2395765" cy="3268010"/>
          </a:xfrm>
          <a:custGeom>
            <a:avLst/>
            <a:gdLst/>
            <a:ahLst/>
            <a:cxnLst/>
            <a:rect r="r" b="b" t="t" l="l"/>
            <a:pathLst>
              <a:path h="3268010" w="2395765">
                <a:moveTo>
                  <a:pt x="0" y="0"/>
                </a:moveTo>
                <a:lnTo>
                  <a:pt x="2395766" y="0"/>
                </a:lnTo>
                <a:lnTo>
                  <a:pt x="2395766" y="3268010"/>
                </a:lnTo>
                <a:lnTo>
                  <a:pt x="0" y="3268010"/>
                </a:lnTo>
                <a:lnTo>
                  <a:pt x="0" y="0"/>
                </a:lnTo>
                <a:close/>
              </a:path>
            </a:pathLst>
          </a:custGeom>
          <a:blipFill>
            <a:blip r:embed="rId3"/>
            <a:stretch>
              <a:fillRect l="0" t="0" r="0" b="0"/>
            </a:stretch>
          </a:blipFill>
        </p:spPr>
      </p:sp>
      <p:grpSp>
        <p:nvGrpSpPr>
          <p:cNvPr name="Group 9" id="9"/>
          <p:cNvGrpSpPr/>
          <p:nvPr/>
        </p:nvGrpSpPr>
        <p:grpSpPr>
          <a:xfrm rot="0">
            <a:off x="1480713" y="2807061"/>
            <a:ext cx="5801526" cy="807115"/>
            <a:chOff x="0" y="0"/>
            <a:chExt cx="1527974" cy="212574"/>
          </a:xfrm>
        </p:grpSpPr>
        <p:sp>
          <p:nvSpPr>
            <p:cNvPr name="Freeform 10" id="10"/>
            <p:cNvSpPr/>
            <p:nvPr/>
          </p:nvSpPr>
          <p:spPr>
            <a:xfrm flipH="false" flipV="false" rot="0">
              <a:off x="0" y="0"/>
              <a:ext cx="1527974" cy="212574"/>
            </a:xfrm>
            <a:custGeom>
              <a:avLst/>
              <a:gdLst/>
              <a:ahLst/>
              <a:cxnLst/>
              <a:rect r="r" b="b" t="t" l="l"/>
              <a:pathLst>
                <a:path h="212574" w="1527974">
                  <a:moveTo>
                    <a:pt x="0" y="0"/>
                  </a:moveTo>
                  <a:lnTo>
                    <a:pt x="1527974" y="0"/>
                  </a:lnTo>
                  <a:lnTo>
                    <a:pt x="1527974" y="212574"/>
                  </a:lnTo>
                  <a:lnTo>
                    <a:pt x="0" y="212574"/>
                  </a:lnTo>
                  <a:close/>
                </a:path>
              </a:pathLst>
            </a:custGeom>
            <a:solidFill>
              <a:srgbClr val="303030"/>
            </a:solidFill>
          </p:spPr>
        </p:sp>
        <p:sp>
          <p:nvSpPr>
            <p:cNvPr name="TextBox 11" id="11"/>
            <p:cNvSpPr txBox="true"/>
            <p:nvPr/>
          </p:nvSpPr>
          <p:spPr>
            <a:xfrm>
              <a:off x="0" y="-76200"/>
              <a:ext cx="1527974" cy="288774"/>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1780421" y="2777245"/>
            <a:ext cx="6364257" cy="771499"/>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to Ask for Help</a:t>
            </a:r>
          </a:p>
        </p:txBody>
      </p:sp>
      <p:sp>
        <p:nvSpPr>
          <p:cNvPr name="TextBox 13" id="13"/>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94</a:t>
            </a:r>
          </a:p>
        </p:txBody>
      </p:sp>
      <p:sp>
        <p:nvSpPr>
          <p:cNvPr name="TextBox 14" id="1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5" id="15"/>
          <p:cNvSpPr txBox="true"/>
          <p:nvPr/>
        </p:nvSpPr>
        <p:spPr>
          <a:xfrm rot="0">
            <a:off x="1480713" y="4148529"/>
            <a:ext cx="16135879" cy="4286885"/>
          </a:xfrm>
          <a:prstGeom prst="rect">
            <a:avLst/>
          </a:prstGeom>
        </p:spPr>
        <p:txBody>
          <a:bodyPr anchor="t" rtlCol="false" tIns="0" lIns="0" bIns="0" rIns="0">
            <a:spAutoFit/>
          </a:bodyPr>
          <a:lstStyle/>
          <a:p>
            <a:pPr algn="l" marL="734059" indent="-367030" lvl="1">
              <a:lnSpc>
                <a:spcPts val="3399"/>
              </a:lnSpc>
              <a:buFont typeface="Arial"/>
              <a:buChar char="•"/>
            </a:pPr>
            <a:r>
              <a:rPr lang="en-US" b="true" sz="3399">
                <a:solidFill>
                  <a:srgbClr val="FFFFFF"/>
                </a:solidFill>
                <a:latin typeface="Roboto Bold"/>
                <a:ea typeface="Roboto Bold"/>
                <a:cs typeface="Roboto Bold"/>
                <a:sym typeface="Roboto Bold"/>
              </a:rPr>
              <a:t>If you are in immediate danger, dial 911.</a:t>
            </a:r>
          </a:p>
          <a:p>
            <a:pPr algn="l">
              <a:lnSpc>
                <a:spcPts val="2500"/>
              </a:lnSpc>
            </a:pPr>
          </a:p>
          <a:p>
            <a:pPr algn="l" marL="734059" indent="-367030" lvl="1">
              <a:lnSpc>
                <a:spcPts val="3399"/>
              </a:lnSpc>
              <a:buFont typeface="Arial"/>
              <a:buChar char="•"/>
            </a:pPr>
            <a:r>
              <a:rPr lang="en-US" b="true" sz="3399">
                <a:solidFill>
                  <a:srgbClr val="FFFFFF"/>
                </a:solidFill>
                <a:latin typeface="Roboto Bold"/>
                <a:ea typeface="Roboto Bold"/>
                <a:cs typeface="Roboto Bold"/>
                <a:sym typeface="Roboto Bold"/>
              </a:rPr>
              <a:t>If the sexual predator IS a family member, tell a trustworthy adult.</a:t>
            </a:r>
          </a:p>
          <a:p>
            <a:pPr algn="l">
              <a:lnSpc>
                <a:spcPts val="2500"/>
              </a:lnSpc>
            </a:pPr>
          </a:p>
          <a:p>
            <a:pPr algn="l" marL="734059" indent="-367030" lvl="1">
              <a:lnSpc>
                <a:spcPts val="3399"/>
              </a:lnSpc>
              <a:buFont typeface="Arial"/>
              <a:buChar char="•"/>
            </a:pPr>
            <a:r>
              <a:rPr lang="en-US" b="true" sz="3399">
                <a:solidFill>
                  <a:srgbClr val="FFFFFF"/>
                </a:solidFill>
                <a:latin typeface="Roboto Bold"/>
                <a:ea typeface="Roboto Bold"/>
                <a:cs typeface="Roboto Bold"/>
                <a:sym typeface="Roboto Bold"/>
              </a:rPr>
              <a:t>If the sexual predator is NOT family, tell a parent or guardian</a:t>
            </a:r>
          </a:p>
          <a:p>
            <a:pPr algn="l">
              <a:lnSpc>
                <a:spcPts val="2500"/>
              </a:lnSpc>
            </a:pPr>
          </a:p>
          <a:p>
            <a:pPr algn="l" marL="734059" indent="-367030" lvl="1">
              <a:lnSpc>
                <a:spcPts val="3399"/>
              </a:lnSpc>
              <a:buFont typeface="Arial"/>
              <a:buChar char="•"/>
            </a:pPr>
            <a:r>
              <a:rPr lang="en-US" b="true" sz="3399">
                <a:solidFill>
                  <a:srgbClr val="FFFFFF"/>
                </a:solidFill>
                <a:latin typeface="Roboto Bold"/>
                <a:ea typeface="Roboto Bold"/>
                <a:cs typeface="Roboto Bold"/>
                <a:sym typeface="Roboto Bold"/>
              </a:rPr>
              <a:t>If you are a student, tell a trustworthy teacher, coach, school nurse, social worker, counselor, resource officer, or principal.</a:t>
            </a:r>
          </a:p>
          <a:p>
            <a:pPr algn="l">
              <a:lnSpc>
                <a:spcPts val="2500"/>
              </a:lnSpc>
            </a:pPr>
          </a:p>
          <a:p>
            <a:pPr algn="l" marL="734059" indent="-367030" lvl="1">
              <a:lnSpc>
                <a:spcPts val="3399"/>
              </a:lnSpc>
              <a:buFont typeface="Arial"/>
              <a:buChar char="•"/>
            </a:pPr>
            <a:r>
              <a:rPr lang="en-US" b="true" sz="3399">
                <a:solidFill>
                  <a:srgbClr val="004F59"/>
                </a:solidFill>
                <a:latin typeface="Roboto Bold"/>
                <a:ea typeface="Roboto Bold"/>
                <a:cs typeface="Roboto Bold"/>
                <a:sym typeface="Roboto Bold"/>
              </a:rPr>
              <a:t>To gain internet access for help, use a computer at school or a public library.</a:t>
            </a:r>
          </a:p>
          <a:p>
            <a:pPr algn="l">
              <a:lnSpc>
                <a:spcPts val="3399"/>
              </a:lnSpc>
            </a:pPr>
          </a:p>
        </p:txBody>
      </p:sp>
    </p:spTree>
  </p:cSld>
  <p:clrMapOvr>
    <a:masterClrMapping/>
  </p:clrMapOvr>
</p:sld>
</file>

<file path=ppt/slides/slide9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435379" y="327197"/>
            <a:ext cx="17417241" cy="9632605"/>
          </a:xfrm>
          <a:custGeom>
            <a:avLst/>
            <a:gdLst/>
            <a:ahLst/>
            <a:cxnLst/>
            <a:rect r="r" b="b" t="t" l="l"/>
            <a:pathLst>
              <a:path h="9632605" w="17417241">
                <a:moveTo>
                  <a:pt x="0" y="0"/>
                </a:moveTo>
                <a:lnTo>
                  <a:pt x="17417242" y="0"/>
                </a:lnTo>
                <a:lnTo>
                  <a:pt x="17417242" y="9632606"/>
                </a:lnTo>
                <a:lnTo>
                  <a:pt x="0" y="9632606"/>
                </a:lnTo>
                <a:lnTo>
                  <a:pt x="0" y="0"/>
                </a:lnTo>
                <a:close/>
              </a:path>
            </a:pathLst>
          </a:custGeom>
          <a:blipFill>
            <a:blip r:embed="rId3"/>
            <a:stretch>
              <a:fillRect l="-561" t="-1220" r="-561" b="-488"/>
            </a:stretch>
          </a:blipFill>
        </p:spPr>
      </p:sp>
      <p:sp>
        <p:nvSpPr>
          <p:cNvPr name="TextBox 3" id="3"/>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95</a:t>
            </a:r>
          </a:p>
        </p:txBody>
      </p:sp>
    </p:spTree>
  </p:cSld>
  <p:clrMapOvr>
    <a:masterClrMapping/>
  </p:clrMapOvr>
</p:sld>
</file>

<file path=ppt/slides/slide9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498109" y="460309"/>
            <a:ext cx="17298397" cy="9369965"/>
          </a:xfrm>
          <a:custGeom>
            <a:avLst/>
            <a:gdLst/>
            <a:ahLst/>
            <a:cxnLst/>
            <a:rect r="r" b="b" t="t" l="l"/>
            <a:pathLst>
              <a:path h="9369965" w="17298397">
                <a:moveTo>
                  <a:pt x="0" y="0"/>
                </a:moveTo>
                <a:lnTo>
                  <a:pt x="17298397" y="0"/>
                </a:lnTo>
                <a:lnTo>
                  <a:pt x="17298397" y="9369965"/>
                </a:lnTo>
                <a:lnTo>
                  <a:pt x="0" y="9369965"/>
                </a:lnTo>
                <a:lnTo>
                  <a:pt x="0" y="0"/>
                </a:lnTo>
                <a:close/>
              </a:path>
            </a:pathLst>
          </a:custGeom>
          <a:blipFill>
            <a:blip r:embed="rId3"/>
            <a:stretch>
              <a:fillRect l="0" t="0" r="0" b="0"/>
            </a:stretch>
          </a:blipFill>
        </p:spPr>
      </p:sp>
      <p:sp>
        <p:nvSpPr>
          <p:cNvPr name="TextBox 3" id="3"/>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96</a:t>
            </a:r>
          </a:p>
        </p:txBody>
      </p:sp>
      <p:sp>
        <p:nvSpPr>
          <p:cNvPr name="TextBox 4" id="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9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303030"/>
            </a:solidFill>
          </p:spPr>
        </p:sp>
      </p:grpSp>
      <p:sp>
        <p:nvSpPr>
          <p:cNvPr name="Freeform 4" id="4"/>
          <p:cNvSpPr/>
          <p:nvPr/>
        </p:nvSpPr>
        <p:spPr>
          <a:xfrm flipH="false" flipV="false" rot="0">
            <a:off x="5432397" y="2879164"/>
            <a:ext cx="7423206" cy="5736553"/>
          </a:xfrm>
          <a:custGeom>
            <a:avLst/>
            <a:gdLst/>
            <a:ahLst/>
            <a:cxnLst/>
            <a:rect r="r" b="b" t="t" l="l"/>
            <a:pathLst>
              <a:path h="5736553" w="7423206">
                <a:moveTo>
                  <a:pt x="0" y="0"/>
                </a:moveTo>
                <a:lnTo>
                  <a:pt x="7423206" y="0"/>
                </a:lnTo>
                <a:lnTo>
                  <a:pt x="7423206" y="5736554"/>
                </a:lnTo>
                <a:lnTo>
                  <a:pt x="0" y="5736554"/>
                </a:lnTo>
                <a:lnTo>
                  <a:pt x="0" y="0"/>
                </a:lnTo>
                <a:close/>
              </a:path>
            </a:pathLst>
          </a:custGeom>
          <a:blipFill>
            <a:blip r:embed="rId3"/>
            <a:stretch>
              <a:fillRect l="-3215" t="-3313" r="-1929" b="-3612"/>
            </a:stretch>
          </a:blipFill>
        </p:spPr>
      </p:sp>
      <p:sp>
        <p:nvSpPr>
          <p:cNvPr name="TextBox 5" id="5"/>
          <p:cNvSpPr txBox="true"/>
          <p:nvPr/>
        </p:nvSpPr>
        <p:spPr>
          <a:xfrm rot="0">
            <a:off x="1028700" y="1109322"/>
            <a:ext cx="18486508" cy="1094741"/>
          </a:xfrm>
          <a:prstGeom prst="rect">
            <a:avLst/>
          </a:prstGeom>
        </p:spPr>
        <p:txBody>
          <a:bodyPr anchor="t" rtlCol="false" tIns="0" lIns="0" bIns="0" rIns="0">
            <a:spAutoFit/>
          </a:bodyPr>
          <a:lstStyle/>
          <a:p>
            <a:pPr algn="l">
              <a:lnSpc>
                <a:spcPts val="8959"/>
              </a:lnSpc>
              <a:spcBef>
                <a:spcPct val="0"/>
              </a:spcBef>
            </a:pPr>
            <a:r>
              <a:rPr lang="en-US" sz="6399">
                <a:solidFill>
                  <a:srgbClr val="FFFFFF"/>
                </a:solidFill>
                <a:latin typeface="League Spartan"/>
                <a:ea typeface="League Spartan"/>
                <a:cs typeface="League Spartan"/>
                <a:sym typeface="League Spartan"/>
              </a:rPr>
              <a:t>HAND SIGNAL FOR HELP</a:t>
            </a:r>
          </a:p>
        </p:txBody>
      </p:sp>
      <p:sp>
        <p:nvSpPr>
          <p:cNvPr name="TextBox 6" id="6"/>
          <p:cNvSpPr txBox="true"/>
          <p:nvPr/>
        </p:nvSpPr>
        <p:spPr>
          <a:xfrm rot="0">
            <a:off x="7244293" y="9213103"/>
            <a:ext cx="3699461" cy="224209"/>
          </a:xfrm>
          <a:prstGeom prst="rect">
            <a:avLst/>
          </a:prstGeom>
        </p:spPr>
        <p:txBody>
          <a:bodyPr anchor="t" rtlCol="false" tIns="0" lIns="0" bIns="0" rIns="0">
            <a:spAutoFit/>
          </a:bodyPr>
          <a:lstStyle/>
          <a:p>
            <a:pPr algn="ctr">
              <a:lnSpc>
                <a:spcPts val="1819"/>
              </a:lnSpc>
            </a:pPr>
            <a:r>
              <a:rPr lang="en-US" sz="1299">
                <a:solidFill>
                  <a:srgbClr val="FFFFFF"/>
                </a:solidFill>
                <a:latin typeface="Roboto"/>
                <a:ea typeface="Roboto"/>
                <a:cs typeface="Roboto"/>
                <a:sym typeface="Roboto"/>
              </a:rPr>
              <a:t>Source: Canadian Women’s Foundation, April 2020</a:t>
            </a:r>
          </a:p>
        </p:txBody>
      </p:sp>
      <p:sp>
        <p:nvSpPr>
          <p:cNvPr name="TextBox 7" id="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FFFFFF"/>
                </a:solidFill>
                <a:latin typeface="Roboto"/>
                <a:ea typeface="Roboto"/>
                <a:cs typeface="Roboto"/>
                <a:sym typeface="Roboto"/>
              </a:rPr>
              <a:t>97</a:t>
            </a:r>
          </a:p>
        </p:txBody>
      </p:sp>
      <p:sp>
        <p:nvSpPr>
          <p:cNvPr name="TextBox 8" id="8"/>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FFFFFF"/>
                </a:solidFill>
                <a:latin typeface="Roboto"/>
                <a:ea typeface="Roboto"/>
                <a:cs typeface="Roboto"/>
                <a:sym typeface="Roboto"/>
              </a:rPr>
              <a:t>©2024-2026 Walking Wise</a:t>
            </a:r>
          </a:p>
        </p:txBody>
      </p:sp>
    </p:spTree>
  </p:cSld>
  <p:clrMapOvr>
    <a:masterClrMapping/>
  </p:clrMapOvr>
</p:sld>
</file>

<file path=ppt/slides/slide9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303030"/>
            </a:solidFill>
          </p:spPr>
        </p:sp>
      </p:grpSp>
      <p:grpSp>
        <p:nvGrpSpPr>
          <p:cNvPr name="Group 4" id="4"/>
          <p:cNvGrpSpPr/>
          <p:nvPr/>
        </p:nvGrpSpPr>
        <p:grpSpPr>
          <a:xfrm rot="0">
            <a:off x="5412955" y="5996262"/>
            <a:ext cx="1662732" cy="1662732"/>
            <a:chOff x="0" y="0"/>
            <a:chExt cx="437921" cy="437921"/>
          </a:xfrm>
        </p:grpSpPr>
        <p:sp>
          <p:nvSpPr>
            <p:cNvPr name="Freeform 5" id="5"/>
            <p:cNvSpPr/>
            <p:nvPr/>
          </p:nvSpPr>
          <p:spPr>
            <a:xfrm flipH="false" flipV="false" rot="0">
              <a:off x="0" y="0"/>
              <a:ext cx="437921" cy="437921"/>
            </a:xfrm>
            <a:custGeom>
              <a:avLst/>
              <a:gdLst/>
              <a:ahLst/>
              <a:cxnLst/>
              <a:rect r="r" b="b" t="t" l="l"/>
              <a:pathLst>
                <a:path h="437921" w="437921">
                  <a:moveTo>
                    <a:pt x="0" y="0"/>
                  </a:moveTo>
                  <a:lnTo>
                    <a:pt x="437921" y="0"/>
                  </a:lnTo>
                  <a:lnTo>
                    <a:pt x="437921" y="437921"/>
                  </a:lnTo>
                  <a:lnTo>
                    <a:pt x="0" y="437921"/>
                  </a:lnTo>
                  <a:close/>
                </a:path>
              </a:pathLst>
            </a:custGeom>
            <a:solidFill>
              <a:srgbClr val="FFFFFF"/>
            </a:solidFill>
          </p:spPr>
        </p:sp>
        <p:sp>
          <p:nvSpPr>
            <p:cNvPr name="TextBox 6" id="6"/>
            <p:cNvSpPr txBox="true"/>
            <p:nvPr/>
          </p:nvSpPr>
          <p:spPr>
            <a:xfrm>
              <a:off x="0" y="-47625"/>
              <a:ext cx="437921" cy="485546"/>
            </a:xfrm>
            <a:prstGeom prst="rect">
              <a:avLst/>
            </a:prstGeom>
          </p:spPr>
          <p:txBody>
            <a:bodyPr anchor="ctr" rtlCol="false" tIns="50800" lIns="50800" bIns="50800" rIns="50800"/>
            <a:lstStyle/>
            <a:p>
              <a:pPr algn="ctr">
                <a:lnSpc>
                  <a:spcPts val="2100"/>
                </a:lnSpc>
              </a:pPr>
            </a:p>
          </p:txBody>
        </p:sp>
      </p:grpSp>
      <p:sp>
        <p:nvSpPr>
          <p:cNvPr name="Freeform 7" id="7"/>
          <p:cNvSpPr/>
          <p:nvPr/>
        </p:nvSpPr>
        <p:spPr>
          <a:xfrm flipH="false" flipV="false" rot="0">
            <a:off x="5469521" y="6072952"/>
            <a:ext cx="1549601" cy="1509351"/>
          </a:xfrm>
          <a:custGeom>
            <a:avLst/>
            <a:gdLst/>
            <a:ahLst/>
            <a:cxnLst/>
            <a:rect r="r" b="b" t="t" l="l"/>
            <a:pathLst>
              <a:path h="1509351" w="1549601">
                <a:moveTo>
                  <a:pt x="0" y="0"/>
                </a:moveTo>
                <a:lnTo>
                  <a:pt x="1549600" y="0"/>
                </a:lnTo>
                <a:lnTo>
                  <a:pt x="1549600" y="1509352"/>
                </a:lnTo>
                <a:lnTo>
                  <a:pt x="0" y="1509352"/>
                </a:lnTo>
                <a:lnTo>
                  <a:pt x="0" y="0"/>
                </a:lnTo>
                <a:close/>
              </a:path>
            </a:pathLst>
          </a:custGeom>
          <a:blipFill>
            <a:blip r:embed="rId3"/>
            <a:stretch>
              <a:fillRect l="0" t="0" r="0" b="0"/>
            </a:stretch>
          </a:blipFill>
        </p:spPr>
      </p:sp>
      <p:sp>
        <p:nvSpPr>
          <p:cNvPr name="Freeform 8" id="8"/>
          <p:cNvSpPr/>
          <p:nvPr/>
        </p:nvSpPr>
        <p:spPr>
          <a:xfrm flipH="false" flipV="false" rot="0">
            <a:off x="3769273" y="5996262"/>
            <a:ext cx="1662732" cy="1662732"/>
          </a:xfrm>
          <a:custGeom>
            <a:avLst/>
            <a:gdLst/>
            <a:ahLst/>
            <a:cxnLst/>
            <a:rect r="r" b="b" t="t" l="l"/>
            <a:pathLst>
              <a:path h="1662732" w="1662732">
                <a:moveTo>
                  <a:pt x="0" y="0"/>
                </a:moveTo>
                <a:lnTo>
                  <a:pt x="1662732" y="0"/>
                </a:lnTo>
                <a:lnTo>
                  <a:pt x="1662732" y="1662732"/>
                </a:lnTo>
                <a:lnTo>
                  <a:pt x="0" y="1662732"/>
                </a:lnTo>
                <a:lnTo>
                  <a:pt x="0" y="0"/>
                </a:lnTo>
                <a:close/>
              </a:path>
            </a:pathLst>
          </a:custGeom>
          <a:blipFill>
            <a:blip r:embed="rId4"/>
            <a:stretch>
              <a:fillRect l="0" t="0" r="0" b="0"/>
            </a:stretch>
          </a:blipFill>
        </p:spPr>
      </p:sp>
      <p:sp>
        <p:nvSpPr>
          <p:cNvPr name="Freeform 9" id="9"/>
          <p:cNvSpPr/>
          <p:nvPr/>
        </p:nvSpPr>
        <p:spPr>
          <a:xfrm flipH="false" flipV="false" rot="0">
            <a:off x="8627653" y="1179189"/>
            <a:ext cx="8137452" cy="7561349"/>
          </a:xfrm>
          <a:custGeom>
            <a:avLst/>
            <a:gdLst/>
            <a:ahLst/>
            <a:cxnLst/>
            <a:rect r="r" b="b" t="t" l="l"/>
            <a:pathLst>
              <a:path h="7561349" w="8137452">
                <a:moveTo>
                  <a:pt x="0" y="0"/>
                </a:moveTo>
                <a:lnTo>
                  <a:pt x="8137452" y="0"/>
                </a:lnTo>
                <a:lnTo>
                  <a:pt x="8137452" y="7561350"/>
                </a:lnTo>
                <a:lnTo>
                  <a:pt x="0" y="7561350"/>
                </a:lnTo>
                <a:lnTo>
                  <a:pt x="0" y="0"/>
                </a:lnTo>
                <a:close/>
              </a:path>
            </a:pathLst>
          </a:custGeom>
          <a:blipFill>
            <a:blip r:embed="rId5"/>
            <a:stretch>
              <a:fillRect l="0" t="0" r="0" b="0"/>
            </a:stretch>
          </a:blipFill>
        </p:spPr>
      </p:sp>
      <p:sp>
        <p:nvSpPr>
          <p:cNvPr name="TextBox 10" id="10"/>
          <p:cNvSpPr txBox="true"/>
          <p:nvPr/>
        </p:nvSpPr>
        <p:spPr>
          <a:xfrm rot="0">
            <a:off x="2413654" y="2152256"/>
            <a:ext cx="6480699" cy="1676342"/>
          </a:xfrm>
          <a:prstGeom prst="rect">
            <a:avLst/>
          </a:prstGeom>
        </p:spPr>
        <p:txBody>
          <a:bodyPr anchor="t" rtlCol="false" tIns="0" lIns="0" bIns="0" rIns="0">
            <a:spAutoFit/>
          </a:bodyPr>
          <a:lstStyle/>
          <a:p>
            <a:pPr algn="ctr">
              <a:lnSpc>
                <a:spcPts val="13649"/>
              </a:lnSpc>
            </a:pPr>
            <a:r>
              <a:rPr lang="en-US" sz="9749">
                <a:solidFill>
                  <a:srgbClr val="00C1D5"/>
                </a:solidFill>
                <a:latin typeface="Roboto"/>
                <a:ea typeface="Roboto"/>
                <a:cs typeface="Roboto"/>
                <a:sym typeface="Roboto"/>
              </a:rPr>
              <a:t>Thank you!</a:t>
            </a:r>
          </a:p>
        </p:txBody>
      </p:sp>
      <p:sp>
        <p:nvSpPr>
          <p:cNvPr name="TextBox 11" id="11"/>
          <p:cNvSpPr txBox="true"/>
          <p:nvPr/>
        </p:nvSpPr>
        <p:spPr>
          <a:xfrm rot="0">
            <a:off x="2972735" y="3878911"/>
            <a:ext cx="5362537" cy="904820"/>
          </a:xfrm>
          <a:prstGeom prst="rect">
            <a:avLst/>
          </a:prstGeom>
        </p:spPr>
        <p:txBody>
          <a:bodyPr anchor="t" rtlCol="false" tIns="0" lIns="0" bIns="0" rIns="0">
            <a:spAutoFit/>
          </a:bodyPr>
          <a:lstStyle/>
          <a:p>
            <a:pPr algn="ctr">
              <a:lnSpc>
                <a:spcPts val="7349"/>
              </a:lnSpc>
            </a:pPr>
            <a:r>
              <a:rPr lang="en-US" b="true" sz="5249">
                <a:solidFill>
                  <a:srgbClr val="FFFFFF"/>
                </a:solidFill>
                <a:latin typeface="Roboto Bold"/>
                <a:ea typeface="Roboto Bold"/>
                <a:cs typeface="Roboto Bold"/>
                <a:sym typeface="Roboto Bold"/>
              </a:rPr>
              <a:t>WalkingWise.com</a:t>
            </a:r>
          </a:p>
        </p:txBody>
      </p:sp>
      <p:sp>
        <p:nvSpPr>
          <p:cNvPr name="TextBox 12" id="12"/>
          <p:cNvSpPr txBox="true"/>
          <p:nvPr/>
        </p:nvSpPr>
        <p:spPr>
          <a:xfrm rot="0">
            <a:off x="3759748" y="7782819"/>
            <a:ext cx="3315939" cy="745490"/>
          </a:xfrm>
          <a:prstGeom prst="rect">
            <a:avLst/>
          </a:prstGeom>
        </p:spPr>
        <p:txBody>
          <a:bodyPr anchor="t" rtlCol="false" tIns="0" lIns="0" bIns="0" rIns="0">
            <a:spAutoFit/>
          </a:bodyPr>
          <a:lstStyle/>
          <a:p>
            <a:pPr algn="ctr">
              <a:lnSpc>
                <a:spcPts val="1959"/>
              </a:lnSpc>
            </a:pPr>
            <a:r>
              <a:rPr lang="en-US" sz="1399">
                <a:solidFill>
                  <a:srgbClr val="FFFFFF"/>
                </a:solidFill>
                <a:latin typeface="Roboto"/>
                <a:ea typeface="Roboto"/>
                <a:cs typeface="Roboto"/>
                <a:sym typeface="Roboto"/>
              </a:rPr>
              <a:t>Online Course for Adults Accredited by: </a:t>
            </a:r>
          </a:p>
          <a:p>
            <a:pPr algn="ctr">
              <a:lnSpc>
                <a:spcPts val="1959"/>
              </a:lnSpc>
            </a:pPr>
            <a:r>
              <a:rPr lang="en-US" sz="1399">
                <a:solidFill>
                  <a:srgbClr val="FFFFFF"/>
                </a:solidFill>
                <a:latin typeface="Roboto"/>
                <a:ea typeface="Roboto"/>
                <a:cs typeface="Roboto"/>
                <a:sym typeface="Roboto"/>
              </a:rPr>
              <a:t>Postgraduate Institute for Medicine</a:t>
            </a:r>
          </a:p>
          <a:p>
            <a:pPr algn="ctr">
              <a:lnSpc>
                <a:spcPts val="1959"/>
              </a:lnSpc>
            </a:pPr>
            <a:r>
              <a:rPr lang="en-US" sz="1399">
                <a:solidFill>
                  <a:srgbClr val="FFFFFF"/>
                </a:solidFill>
                <a:latin typeface="Roboto"/>
                <a:ea typeface="Roboto"/>
                <a:cs typeface="Roboto"/>
                <a:sym typeface="Roboto"/>
              </a:rPr>
              <a:t>Academy of Forensic Nursing</a:t>
            </a:r>
          </a:p>
        </p:txBody>
      </p:sp>
      <p:sp>
        <p:nvSpPr>
          <p:cNvPr name="TextBox 13" id="13"/>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FBFDFD"/>
                </a:solidFill>
                <a:latin typeface="Roboto"/>
                <a:ea typeface="Roboto"/>
                <a:cs typeface="Roboto"/>
                <a:sym typeface="Roboto"/>
              </a:rPr>
              <a:t>98</a:t>
            </a:r>
          </a:p>
        </p:txBody>
      </p:sp>
      <p:sp>
        <p:nvSpPr>
          <p:cNvPr name="TextBox 14" id="1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FFFFFF"/>
                </a:solidFill>
                <a:latin typeface="Roboto"/>
                <a:ea typeface="Roboto"/>
                <a:cs typeface="Roboto"/>
                <a:sym typeface="Roboto"/>
              </a:rPr>
              <a:t>©2024-2026 Walking Wise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DAHJOrDV7zU</dc:identifier>
  <dcterms:modified xsi:type="dcterms:W3CDTF">2011-08-01T06:04:30Z</dcterms:modified>
  <cp:revision>1</cp:revision>
  <dc:title>PowerPoint-Hidden Buyers-5-8-2026</dc:title>
</cp:coreProperties>
</file>