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Lst>
  <p:sldSz cx="18288000" cy="10287000"/>
  <p:notesSz cx="6858000" cy="9144000"/>
  <p:embeddedFontLst>
    <p:embeddedFont>
      <p:font typeface="Bebas Neue" panose="020B0604020202020204" charset="0"/>
      <p:regular r:id="rId99"/>
    </p:embeddedFont>
    <p:embeddedFont>
      <p:font typeface="Cooperative Bold" panose="020B0604020202020204" charset="-79"/>
      <p:regular r:id="rId100"/>
    </p:embeddedFont>
    <p:embeddedFont>
      <p:font typeface="League Spartan" panose="020B0604020202020204" charset="0"/>
      <p:regular r:id="rId101"/>
    </p:embeddedFont>
    <p:embeddedFont>
      <p:font typeface="Poppins Medium 1" panose="020B0604020202020204" charset="0"/>
      <p:regular r:id="rId102"/>
    </p:embeddedFont>
    <p:embeddedFont>
      <p:font typeface="Poppins Medium 2 Bold" panose="020B0604020202020204" charset="0"/>
      <p:regular r:id="rId103"/>
    </p:embeddedFont>
    <p:embeddedFont>
      <p:font typeface="Roboto" panose="020B0604020202020204" charset="0"/>
      <p:regular r:id="rId104"/>
    </p:embeddedFont>
    <p:embeddedFont>
      <p:font typeface="Roboto Bold" panose="020B0604020202020204" charset="0"/>
      <p:regular r:id="rId10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5" d="100"/>
          <a:sy n="65" d="100"/>
        </p:scale>
        <p:origin x="1080" y="2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4.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5.fntdata"/><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1.fntdata"/><Relationship Id="rId10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2.fntdata"/><Relationship Id="rId105"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a Highman" userId="ecdc3769a33ca4ef" providerId="LiveId" clId="{4B11471C-3691-4F5F-98DF-C1CD0472BC45}"/>
    <pc:docChg chg="modSld">
      <pc:chgData name="Karla Highman" userId="ecdc3769a33ca4ef" providerId="LiveId" clId="{4B11471C-3691-4F5F-98DF-C1CD0472BC45}" dt="2026-01-27T16:21:09.823" v="2" actId="14100"/>
      <pc:docMkLst>
        <pc:docMk/>
      </pc:docMkLst>
      <pc:sldChg chg="modSp mod">
        <pc:chgData name="Karla Highman" userId="ecdc3769a33ca4ef" providerId="LiveId" clId="{4B11471C-3691-4F5F-98DF-C1CD0472BC45}" dt="2026-01-27T16:19:44.781" v="0" actId="1036"/>
        <pc:sldMkLst>
          <pc:docMk/>
          <pc:sldMk cId="0" sldId="268"/>
        </pc:sldMkLst>
        <pc:spChg chg="mod">
          <ac:chgData name="Karla Highman" userId="ecdc3769a33ca4ef" providerId="LiveId" clId="{4B11471C-3691-4F5F-98DF-C1CD0472BC45}" dt="2026-01-27T16:19:44.781" v="0" actId="1036"/>
          <ac:spMkLst>
            <pc:docMk/>
            <pc:sldMk cId="0" sldId="268"/>
            <ac:spMk id="13" creationId="{00000000-0000-0000-0000-000000000000}"/>
          </ac:spMkLst>
        </pc:spChg>
      </pc:sldChg>
      <pc:sldChg chg="modSp mod">
        <pc:chgData name="Karla Highman" userId="ecdc3769a33ca4ef" providerId="LiveId" clId="{4B11471C-3691-4F5F-98DF-C1CD0472BC45}" dt="2026-01-27T16:20:42.059" v="1" actId="207"/>
        <pc:sldMkLst>
          <pc:docMk/>
          <pc:sldMk cId="0" sldId="278"/>
        </pc:sldMkLst>
        <pc:spChg chg="mod">
          <ac:chgData name="Karla Highman" userId="ecdc3769a33ca4ef" providerId="LiveId" clId="{4B11471C-3691-4F5F-98DF-C1CD0472BC45}" dt="2026-01-27T16:20:42.059" v="1" actId="207"/>
          <ac:spMkLst>
            <pc:docMk/>
            <pc:sldMk cId="0" sldId="278"/>
            <ac:spMk id="6" creationId="{00000000-0000-0000-0000-000000000000}"/>
          </ac:spMkLst>
        </pc:spChg>
      </pc:sldChg>
      <pc:sldChg chg="modSp mod">
        <pc:chgData name="Karla Highman" userId="ecdc3769a33ca4ef" providerId="LiveId" clId="{4B11471C-3691-4F5F-98DF-C1CD0472BC45}" dt="2026-01-27T16:21:09.823" v="2" actId="14100"/>
        <pc:sldMkLst>
          <pc:docMk/>
          <pc:sldMk cId="0" sldId="296"/>
        </pc:sldMkLst>
        <pc:spChg chg="mod">
          <ac:chgData name="Karla Highman" userId="ecdc3769a33ca4ef" providerId="LiveId" clId="{4B11471C-3691-4F5F-98DF-C1CD0472BC45}" dt="2026-01-27T16:21:09.823" v="2" actId="14100"/>
          <ac:spMkLst>
            <pc:docMk/>
            <pc:sldMk cId="0" sldId="296"/>
            <ac:spMk id="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27.01.2026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Log in to WalkingWise.com and refer to the Walking Wise Education Guide to implement classroom teaching tips.</a:t>
            </a:r>
          </a:p>
          <a:p>
            <a:endParaRPr lang="en-US"/>
          </a:p>
          <a:p>
            <a:r>
              <a:rPr lang="en-US"/>
              <a:t>Most importantly: </a:t>
            </a:r>
          </a:p>
          <a:p>
            <a:r>
              <a:rPr lang="en-US"/>
              <a:t>• DEFINE SCHOOL POLICY</a:t>
            </a:r>
          </a:p>
          <a:p>
            <a:r>
              <a:rPr lang="en-US"/>
              <a:t>Establish a sexual exploitation reporting protocol with a trauma-informed response. The Walking Wise Implementation Guide provides a sample protocol.</a:t>
            </a:r>
          </a:p>
          <a:p>
            <a:endParaRPr lang="en-US"/>
          </a:p>
          <a:p>
            <a:r>
              <a:rPr lang="en-US"/>
              <a:t>• AGE &amp; AUDIENCE </a:t>
            </a:r>
          </a:p>
          <a:p>
            <a:r>
              <a:rPr lang="en-US"/>
              <a:t>This presentation can be edited by following the procedures on page 3 to align with your school policies, specific age groups, and the involvement of at-risk audiences.</a:t>
            </a:r>
          </a:p>
          <a:p>
            <a:endParaRPr lang="en-US"/>
          </a:p>
          <a:p>
            <a:r>
              <a:rPr lang="en-US"/>
              <a:t>• SUPPORT PROCEDURE</a:t>
            </a:r>
          </a:p>
          <a:p>
            <a:r>
              <a:rPr lang="en-US"/>
              <a:t>Provide your audience with guidance on accessing immediate help or arranging a private meeting with a social worker, counselor, nurse, school resource officer, or another trustworthy staff member to report concerns for themselves or a peer.</a:t>
            </a:r>
          </a:p>
          <a:p>
            <a:endParaRPr lang="en-US"/>
          </a:p>
          <a:p>
            <a:r>
              <a:rPr lang="en-US"/>
              <a:t>• SECOND SAFE ADULT	</a:t>
            </a:r>
          </a:p>
          <a:p>
            <a:r>
              <a:rPr lang="en-US"/>
              <a:t>Ensure a second trustworthy adult, such as a teacher, is present in the learning setting to observe audience reactions and identify those who may benefit from a follow-up meeting. This person should remain focused and free from other duties during the presentation.</a:t>
            </a:r>
          </a:p>
          <a:p>
            <a:endParaRPr lang="en-US"/>
          </a:p>
          <a:p>
            <a:r>
              <a:rPr lang="en-US"/>
              <a:t>• IMPLEMENT SLIDO.com</a:t>
            </a:r>
          </a:p>
          <a:p>
            <a:r>
              <a:rPr lang="en-US"/>
              <a:t>Join Walking Wise in using Slido.com to create an anonymous user experience.</a:t>
            </a:r>
          </a:p>
          <a:p>
            <a:r>
              <a:rPr lang="en-US"/>
              <a:t>Contact us at support@WalkingWise.com for more information.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Understanding vocabulary terms related to the behaviors of sexual predators can empower young people to recognize warning signs of harmful situations. </a:t>
            </a:r>
          </a:p>
          <a:p>
            <a:endParaRPr lang="en-US"/>
          </a:p>
          <a:p>
            <a:r>
              <a:rPr lang="en-US"/>
              <a:t>Knowing terminology helps them identify manipulative tactics predators use to build trust and exploit vulnerabilities. </a:t>
            </a:r>
          </a:p>
          <a:p>
            <a:endParaRPr lang="en-US"/>
          </a:p>
          <a:p>
            <a:r>
              <a:rPr lang="en-US"/>
              <a:t>With this knowledge, young people are better equipped to spot red flags, understand that these behaviors are abusive, and feel more confident reporting predators to trusted adults or authorities, potentially preventing further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(2025). ChatGPT (GPT-4)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(2025). ChatGPT (GPT-4)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LAWS AGAINST PROSTITUTION</a:t>
            </a:r>
          </a:p>
          <a:p>
            <a:r>
              <a:rPr lang="en-US"/>
              <a:t>In all U.S. states, prostitution laws make it illegal for anyone, including adults, to engage, agree, or offer to engage in sexual conduct with another person in return for a fee.*</a:t>
            </a:r>
          </a:p>
          <a:p>
            <a:endParaRPr lang="en-US"/>
          </a:p>
          <a:p>
            <a:r>
              <a:rPr lang="en-US"/>
              <a:t>Note to Educators:</a:t>
            </a:r>
          </a:p>
          <a:p>
            <a:r>
              <a:rPr lang="en-US"/>
              <a:t>*In certain counties of Nevada, the selling and buying of sex acts between ADULTS is legally regulated and controlled.</a:t>
            </a:r>
          </a:p>
          <a:p>
            <a:endParaRPr lang="en-US"/>
          </a:p>
          <a:p>
            <a:r>
              <a:rPr lang="en-US"/>
              <a:t>Source</a:t>
            </a:r>
          </a:p>
          <a:p>
            <a:r>
              <a:rPr lang="en-US"/>
              <a:t>Cornell Law School (n.d.). Legal Information Institute: Prostitution. Law.Cornell.edu. Retrieved January 21, 2026,</a:t>
            </a:r>
          </a:p>
          <a:p>
            <a:r>
              <a:rPr lang="en-US"/>
              <a:t>from https://www.law.cornell.edu/wex/prostitution#:~:text=Prostitution%20involves%20engaging%2C%</a:t>
            </a:r>
          </a:p>
          <a:p>
            <a:r>
              <a:rPr lang="en-US"/>
              <a:t>20agreeing%2C%20or,in%20the%20State%20of%20Nevada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What type of people are MOST likely to purchase sex?</a:t>
            </a:r>
          </a:p>
          <a:p>
            <a:endParaRPr lang="en-US"/>
          </a:p>
          <a:p>
            <a:r>
              <a:rPr lang="en-US"/>
              <a:t>A) Females</a:t>
            </a:r>
          </a:p>
          <a:p>
            <a:r>
              <a:rPr lang="en-US"/>
              <a:t>B) Males</a:t>
            </a:r>
          </a:p>
          <a:p>
            <a:r>
              <a:rPr lang="en-US"/>
              <a:t>C) Young Adults</a:t>
            </a:r>
          </a:p>
          <a:p>
            <a:r>
              <a:rPr lang="en-US"/>
              <a:t>D) Teenagers</a:t>
            </a:r>
          </a:p>
          <a:p>
            <a:endParaRPr lang="en-US"/>
          </a:p>
          <a:p>
            <a:r>
              <a:rPr lang="en-US"/>
              <a:t>ANSWER</a:t>
            </a:r>
          </a:p>
          <a:p>
            <a:r>
              <a:rPr lang="en-US"/>
              <a:t>B) Males are more likely to purchase sex than other people.</a:t>
            </a:r>
          </a:p>
          <a:p>
            <a:endParaRPr lang="en-US"/>
          </a:p>
          <a:p>
            <a:r>
              <a:rPr lang="en-US"/>
              <a:t>Studies about sex buyers revealed that up to 99% of individuals arrested for buying sex were male.</a:t>
            </a:r>
          </a:p>
          <a:p>
            <a:endParaRPr lang="en-US"/>
          </a:p>
          <a:p>
            <a:r>
              <a:rPr lang="en-US"/>
              <a:t>Source</a:t>
            </a:r>
          </a:p>
          <a:p>
            <a:r>
              <a:rPr lang="en-US"/>
              <a:t>DemandAbolition.org. Retrieved June 11, 2025,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What type of people are MOST likely to purchase sex?</a:t>
            </a:r>
          </a:p>
          <a:p>
            <a:endParaRPr lang="en-US"/>
          </a:p>
          <a:p>
            <a:r>
              <a:rPr lang="en-US"/>
              <a:t>A) Females</a:t>
            </a:r>
          </a:p>
          <a:p>
            <a:r>
              <a:rPr lang="en-US"/>
              <a:t>B) Males</a:t>
            </a:r>
          </a:p>
          <a:p>
            <a:r>
              <a:rPr lang="en-US"/>
              <a:t>C) Young Adults</a:t>
            </a:r>
          </a:p>
          <a:p>
            <a:r>
              <a:rPr lang="en-US"/>
              <a:t>D) Teenagers</a:t>
            </a:r>
          </a:p>
          <a:p>
            <a:endParaRPr lang="en-US"/>
          </a:p>
          <a:p>
            <a:r>
              <a:rPr lang="en-US"/>
              <a:t>ANSWER</a:t>
            </a:r>
          </a:p>
          <a:p>
            <a:r>
              <a:rPr lang="en-US"/>
              <a:t>B) Males are far more likely to purchase sex than other people.</a:t>
            </a:r>
          </a:p>
          <a:p>
            <a:endParaRPr lang="en-US"/>
          </a:p>
          <a:p>
            <a:r>
              <a:rPr lang="en-US"/>
              <a:t>Studies about sex buyers revealed that up to 99% of individuals arrested for buying sex were male.</a:t>
            </a:r>
          </a:p>
          <a:p>
            <a:endParaRPr lang="en-US"/>
          </a:p>
          <a:p>
            <a:r>
              <a:rPr lang="en-US"/>
              <a:t>Source</a:t>
            </a:r>
          </a:p>
          <a:p>
            <a:r>
              <a:rPr lang="en-US"/>
              <a:t>DemandAbolition.org. Retrieved June 11, 2025,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COMMON TRAITS</a:t>
            </a:r>
          </a:p>
          <a:p>
            <a:r>
              <a:rPr lang="en-US"/>
              <a:t>There is no single “type” of person who buys sex. Research shows that sex buyers are most often male, but they come from a wide range of ages, backgrounds, and life situations. </a:t>
            </a:r>
          </a:p>
          <a:p>
            <a:endParaRPr lang="en-US"/>
          </a:p>
          <a:p>
            <a:r>
              <a:rPr lang="en-US"/>
              <a:t>Some are young adults, while others are much older. Many have jobs, families, or relationships, and may appear ordinary to others. </a:t>
            </a:r>
          </a:p>
          <a:p>
            <a:endParaRPr lang="en-US"/>
          </a:p>
          <a:p>
            <a:r>
              <a:rPr lang="en-US"/>
              <a:t>This is important for us to understand because it challenges stereotypes and reinforces that buying sex is a behavior and choice, not a specific personality or appearance. </a:t>
            </a:r>
          </a:p>
          <a:p>
            <a:endParaRPr lang="en-US"/>
          </a:p>
          <a:p>
            <a:endParaRPr lang="en-US"/>
          </a:p>
          <a:p>
            <a:r>
              <a:rPr lang="en-US"/>
              <a:t>Source</a:t>
            </a:r>
          </a:p>
          <a:p>
            <a:r>
              <a:rPr lang="en-US"/>
              <a:t>Demand Abolition (2018, November). Who Buys Sex? Understanding and Disrupting Illicit Market Demand, p. 19. DemandAbolition.org. Retrieved June 11, 2025,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COMMON TRAITS</a:t>
            </a:r>
          </a:p>
          <a:p>
            <a:r>
              <a:rPr lang="en-US"/>
              <a:t>There is no single “type” of person who buys sex. Research shows that sex buyers are most often male, but they come from a wide range of ages, backgrounds, and life situations. </a:t>
            </a:r>
          </a:p>
          <a:p>
            <a:endParaRPr lang="en-US"/>
          </a:p>
          <a:p>
            <a:r>
              <a:rPr lang="en-US"/>
              <a:t>Some are young adults, while others are much older. Many have jobs, families, or relationships, and may appear ordinary to others. </a:t>
            </a:r>
          </a:p>
          <a:p>
            <a:endParaRPr lang="en-US"/>
          </a:p>
          <a:p>
            <a:r>
              <a:rPr lang="en-US"/>
              <a:t>This is important for us to understand because it challenges stereotypes and reinforces that buying sex is a behavior and choice, not a specific personality or appearance. </a:t>
            </a:r>
          </a:p>
          <a:p>
            <a:endParaRPr lang="en-US"/>
          </a:p>
          <a:p>
            <a:endParaRPr lang="en-US"/>
          </a:p>
          <a:p>
            <a:r>
              <a:rPr lang="en-US"/>
              <a:t>Source</a:t>
            </a:r>
          </a:p>
          <a:p>
            <a:r>
              <a:rPr lang="en-US"/>
              <a:t>Demand Abolition (2018, November). Who Buys Sex? Understanding and Disrupting Illicit Market Demand, p. 19. DemandAbolition.org. Retrieved June 11, 2025,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COMMON TRAITS</a:t>
            </a:r>
          </a:p>
          <a:p>
            <a:r>
              <a:rPr lang="en-US"/>
              <a:t>There is no single “type” of person who buys sex. Research shows that sex buyers are most often male, but they come from a wide range of ages, backgrounds, and life situations. </a:t>
            </a:r>
          </a:p>
          <a:p>
            <a:endParaRPr lang="en-US"/>
          </a:p>
          <a:p>
            <a:r>
              <a:rPr lang="en-US"/>
              <a:t>Some are young adults, while others are much older. Many have jobs, families, or relationships, and may appear ordinary to others. </a:t>
            </a:r>
          </a:p>
          <a:p>
            <a:endParaRPr lang="en-US"/>
          </a:p>
          <a:p>
            <a:r>
              <a:rPr lang="en-US"/>
              <a:t>This is important for us to understand because it challenges stereotypes and reinforces that buying sex is a behavior and choice, not a specific personality or appearance. </a:t>
            </a:r>
          </a:p>
          <a:p>
            <a:endParaRPr lang="en-US"/>
          </a:p>
          <a:p>
            <a:endParaRPr lang="en-US"/>
          </a:p>
          <a:p>
            <a:r>
              <a:rPr lang="en-US"/>
              <a:t>Source</a:t>
            </a:r>
          </a:p>
          <a:p>
            <a:r>
              <a:rPr lang="en-US"/>
              <a:t>Demand Abolition (2018, November). Who Buys Sex? Understanding and Disrupting Illicit Market Demand, p. 19. DemandAbolition.org. Retrieved June 11, 2025,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presenter is welcome to customize this Walking Wise presentation according to the instructions provided on this page.  </a:t>
            </a:r>
          </a:p>
          <a:p>
            <a:endParaRPr lang="en-US"/>
          </a:p>
          <a:p>
            <a:r>
              <a:rPr lang="en-US"/>
              <a:t>For revision requests, please email us at:</a:t>
            </a:r>
          </a:p>
          <a:p>
            <a:r>
              <a:rPr lang="en-US"/>
              <a:t>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COMMON TRAITS</a:t>
            </a:r>
          </a:p>
          <a:p>
            <a:r>
              <a:rPr lang="en-US"/>
              <a:t>Sex buyers come from all educational and professional backgrounds. Some have little formal education, while others hold college degrees or advanced training. They are found in every type of job and industry, including positions that carry trust or authority. </a:t>
            </a:r>
          </a:p>
          <a:p>
            <a:endParaRPr lang="en-US"/>
          </a:p>
          <a:p>
            <a:r>
              <a:rPr lang="en-US"/>
              <a:t>Research also shows that people who buy sex more frequently often have higher disposable income, which makes it easier to pay for exploitation. </a:t>
            </a:r>
          </a:p>
          <a:p>
            <a:endParaRPr lang="en-US"/>
          </a:p>
          <a:p>
            <a:r>
              <a:rPr lang="en-US"/>
              <a:t>These facts help us understand that sex trafficking is not caused by one social group. It is driven by choices and access to money, and it can involve people who appear successful or respected in their communities.</a:t>
            </a:r>
          </a:p>
          <a:p>
            <a:endParaRPr lang="en-US"/>
          </a:p>
          <a:p>
            <a:endParaRPr lang="en-US"/>
          </a:p>
          <a:p>
            <a:r>
              <a:rPr lang="en-US"/>
              <a:t>Source</a:t>
            </a:r>
          </a:p>
          <a:p>
            <a:r>
              <a:rPr lang="en-US"/>
              <a:t>Demand Abolition (2018, November). Who Buys Sex? Understanding and Disrupting Illicit Market Demand, p. 19. DemandAbolition.org. Retrieved June 11, 2025,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COMMON TRAITS</a:t>
            </a:r>
          </a:p>
          <a:p>
            <a:r>
              <a:rPr lang="en-US"/>
              <a:t>Sex buyers come from all educational and professional backgrounds. Some have little formal education, while others hold college degrees or advanced training. They are found in every type of job and industry, including positions that carry trust or authority. </a:t>
            </a:r>
          </a:p>
          <a:p>
            <a:endParaRPr lang="en-US"/>
          </a:p>
          <a:p>
            <a:r>
              <a:rPr lang="en-US"/>
              <a:t>Research also shows that people who buy sex more frequently often have higher disposable income, which makes it easier to pay for exploitation. </a:t>
            </a:r>
          </a:p>
          <a:p>
            <a:endParaRPr lang="en-US"/>
          </a:p>
          <a:p>
            <a:r>
              <a:rPr lang="en-US"/>
              <a:t>These facts help us understand that sex trafficking is not caused by one social group. It is driven by choices and access to money, and it can involve people who appear successful or respected in their communities.</a:t>
            </a:r>
          </a:p>
          <a:p>
            <a:endParaRPr lang="en-US"/>
          </a:p>
          <a:p>
            <a:endParaRPr lang="en-US"/>
          </a:p>
          <a:p>
            <a:r>
              <a:rPr lang="en-US"/>
              <a:t>Source</a:t>
            </a:r>
          </a:p>
          <a:p>
            <a:r>
              <a:rPr lang="en-US"/>
              <a:t>Demand Abolition (2018, November). Who Buys Sex? Understanding and Disrupting Illicit Market Demand, p. 19. DemandAbolition.org. Retrieved June 11, 2025,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COMMON TRAITS</a:t>
            </a:r>
          </a:p>
          <a:p>
            <a:r>
              <a:rPr lang="en-US"/>
              <a:t>Sex buyers come from all educational and professional backgrounds. Some have little formal education, while others hold college degrees or advanced training. They are found in every type of job and industry, including positions that carry trust or authority. </a:t>
            </a:r>
          </a:p>
          <a:p>
            <a:endParaRPr lang="en-US"/>
          </a:p>
          <a:p>
            <a:r>
              <a:rPr lang="en-US"/>
              <a:t>Research also shows that people who buy sex more frequently often have higher disposable income, which makes it easier to pay for exploitation. </a:t>
            </a:r>
          </a:p>
          <a:p>
            <a:endParaRPr lang="en-US"/>
          </a:p>
          <a:p>
            <a:r>
              <a:rPr lang="en-US"/>
              <a:t>These facts help us understand that sex trafficking is not caused by one social group. It is driven by choices and access to money, and it can involve people who appear successful or respected in their communities.</a:t>
            </a:r>
          </a:p>
          <a:p>
            <a:endParaRPr lang="en-US"/>
          </a:p>
          <a:p>
            <a:endParaRPr lang="en-US"/>
          </a:p>
          <a:p>
            <a:r>
              <a:rPr lang="en-US"/>
              <a:t>Source</a:t>
            </a:r>
          </a:p>
          <a:p>
            <a:r>
              <a:rPr lang="en-US"/>
              <a:t>Demand Abolition (2018, November). Who Buys Sex? Understanding and Disrupting Illicit Market Demand, p. 19. DemandAbolition.org. Retrieved June 11, 2025,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Message Especially for Teens:</a:t>
            </a:r>
          </a:p>
          <a:p>
            <a:endParaRPr lang="en-US"/>
          </a:p>
          <a:p>
            <a:r>
              <a:rPr lang="en-US"/>
              <a:t>Explainer-style animation is widely used by businesses worldwide for employee training. </a:t>
            </a:r>
          </a:p>
          <a:p>
            <a:endParaRPr lang="en-US"/>
          </a:p>
          <a:p>
            <a:r>
              <a:rPr lang="en-US"/>
              <a:t>Similarly, the Walking Wise animated video series is designed for teenagers (ages 11+) and adults to understand how sexual predators use manipulation, intimidation, and coercion to exploit vulnerable people. </a:t>
            </a:r>
          </a:p>
          <a:p>
            <a:endParaRPr lang="en-US"/>
          </a:p>
          <a:p>
            <a:r>
              <a:rPr lang="en-US"/>
              <a:t>NOTE</a:t>
            </a:r>
          </a:p>
          <a:p>
            <a:r>
              <a:rPr lang="en-US"/>
              <a:t>Log in to Walking Wise.com to watch the three-minute animated video with audiences.</a:t>
            </a:r>
          </a:p>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(2025). ChatGPT (GPT-4)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(2025). ChatGPT (GPT-4)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INDUSTRY</a:t>
            </a:r>
          </a:p>
          <a:p>
            <a:r>
              <a:rPr lang="en-US"/>
              <a:t>An industry exists when enough people want something (demand), and others are willing to provide it (supply) to make money. </a:t>
            </a:r>
          </a:p>
          <a:p>
            <a:endParaRPr lang="en-US"/>
          </a:p>
          <a:p>
            <a:r>
              <a:rPr lang="en-US"/>
              <a:t>For example, if people want to buy sneakers, companies will make and sell them. If people want to buy sex, traffickers will find and exploit vulnerable people to meet that demand.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COMMERCIAL SEX</a:t>
            </a:r>
          </a:p>
          <a:p>
            <a:r>
              <a:rPr lang="en-US"/>
              <a:t>Sex trafficking exists because there is demand from people willing to pay for sexual access to others. </a:t>
            </a:r>
          </a:p>
          <a:p>
            <a:endParaRPr lang="en-US"/>
          </a:p>
          <a:p>
            <a:r>
              <a:rPr lang="en-US"/>
              <a:t>Sex buyers play a direct role by creating financial incentives for traffickers. When people pay for sex, it encourages traffickers to exploit others. Without buyers, traffickers would have no market (reason) to sell victims. </a:t>
            </a:r>
          </a:p>
          <a:p>
            <a:endParaRPr lang="en-US"/>
          </a:p>
          <a:p>
            <a:r>
              <a:rPr lang="en-US"/>
              <a:t>Both traffickers and sex buyers contribute to the harm, and both are responsible for criminal behavior. </a:t>
            </a:r>
          </a:p>
          <a:p>
            <a:endParaRPr lang="en-US"/>
          </a:p>
          <a:p>
            <a:r>
              <a:rPr lang="en-US"/>
              <a:t>The consequences of this demand fall on victims, who often experience repeated abuse, trauma, and loss of safety. </a:t>
            </a:r>
          </a:p>
          <a:p>
            <a:endParaRPr lang="en-US"/>
          </a:p>
          <a:p>
            <a:r>
              <a:rPr lang="en-US"/>
              <a:t>Understanding the role of sex buyers helps shift focus from blaming victims to holding those who create demand accountable.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COMMERCIAL SEX</a:t>
            </a:r>
          </a:p>
          <a:p>
            <a:r>
              <a:rPr lang="en-US"/>
              <a:t>Sex trafficking exists because there is demand from people willing to pay for sexual access to others. </a:t>
            </a:r>
          </a:p>
          <a:p>
            <a:endParaRPr lang="en-US"/>
          </a:p>
          <a:p>
            <a:r>
              <a:rPr lang="en-US"/>
              <a:t>Sex buyers play a direct role by creating financial incentives for traffickers. When people pay for sex, it encourages traffickers to exploit others. Without buyers, traffickers would have no market (reason) to sell victims. </a:t>
            </a:r>
          </a:p>
          <a:p>
            <a:endParaRPr lang="en-US"/>
          </a:p>
          <a:p>
            <a:r>
              <a:rPr lang="en-US"/>
              <a:t>Both traffickers and sex buyers contribute to the harm, and both are responsible for criminal behavior. </a:t>
            </a:r>
          </a:p>
          <a:p>
            <a:endParaRPr lang="en-US"/>
          </a:p>
          <a:p>
            <a:r>
              <a:rPr lang="en-US"/>
              <a:t>The consequences of this demand fall on victims, who often experience repeated abuse, trauma, and loss of safety. </a:t>
            </a:r>
          </a:p>
          <a:p>
            <a:endParaRPr lang="en-US"/>
          </a:p>
          <a:p>
            <a:r>
              <a:rPr lang="en-US"/>
              <a:t>Understanding the role of sex buyers helps shift focus from blaming victims to holding those who create demand accountable.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COMMERCIAL SEX</a:t>
            </a:r>
          </a:p>
          <a:p>
            <a:r>
              <a:rPr lang="en-US"/>
              <a:t>Sex trafficking exists because there is demand from people willing to pay for sexual access to others. </a:t>
            </a:r>
          </a:p>
          <a:p>
            <a:endParaRPr lang="en-US"/>
          </a:p>
          <a:p>
            <a:r>
              <a:rPr lang="en-US"/>
              <a:t>Sex buyers play a direct role by creating financial incentives for traffickers. When people pay for sex, it encourages traffickers to exploit others. Without buyers, traffickers would have no market (reason) to sell victims. </a:t>
            </a:r>
          </a:p>
          <a:p>
            <a:endParaRPr lang="en-US"/>
          </a:p>
          <a:p>
            <a:r>
              <a:rPr lang="en-US"/>
              <a:t>Both traffickers and sex buyers contribute to the harm, and both are responsible for criminal behavior. </a:t>
            </a:r>
          </a:p>
          <a:p>
            <a:endParaRPr lang="en-US"/>
          </a:p>
          <a:p>
            <a:r>
              <a:rPr lang="en-US"/>
              <a:t>The consequences of this demand fall on victims, who often experience repeated abuse, trauma, and loss of safety. </a:t>
            </a:r>
          </a:p>
          <a:p>
            <a:endParaRPr lang="en-US"/>
          </a:p>
          <a:p>
            <a:r>
              <a:rPr lang="en-US"/>
              <a:t>Understanding the role of sex buyers helps shift focus from blaming victims to holding those who create demand accountable.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COMMERCIAL SEX</a:t>
            </a:r>
          </a:p>
          <a:p>
            <a:r>
              <a:rPr lang="en-US"/>
              <a:t>Sex trafficking exists because there is demand from people willing to pay for sexual access to others. </a:t>
            </a:r>
          </a:p>
          <a:p>
            <a:endParaRPr lang="en-US"/>
          </a:p>
          <a:p>
            <a:r>
              <a:rPr lang="en-US"/>
              <a:t>Sex buyers play a direct role by creating financial incentives for traffickers. When people pay for sex, it encourages traffickers to exploit others. Without buyers, traffickers would have no market (reason) to sell victims. </a:t>
            </a:r>
          </a:p>
          <a:p>
            <a:endParaRPr lang="en-US"/>
          </a:p>
          <a:p>
            <a:r>
              <a:rPr lang="en-US"/>
              <a:t>Both traffickers and sex buyers contribute to the harm, and both are responsible for criminal behavior. </a:t>
            </a:r>
          </a:p>
          <a:p>
            <a:endParaRPr lang="en-US"/>
          </a:p>
          <a:p>
            <a:r>
              <a:rPr lang="en-US"/>
              <a:t>The consequences of this demand fall on victims, who often experience repeated abuse, trauma, and loss of safety. </a:t>
            </a:r>
          </a:p>
          <a:p>
            <a:endParaRPr lang="en-US"/>
          </a:p>
          <a:p>
            <a:r>
              <a:rPr lang="en-US"/>
              <a:t>Understanding the role of sex buyers helps shift focus from blaming victims to holding those who create demand accountable.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(2025). ChatGPT (GPT-4)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What is the MOST influential factor driving people to purchase sex?</a:t>
            </a:r>
          </a:p>
          <a:p>
            <a:endParaRPr lang="en-US"/>
          </a:p>
          <a:p>
            <a:r>
              <a:rPr lang="en-US"/>
              <a:t>A) Peer Pressure</a:t>
            </a:r>
          </a:p>
          <a:p>
            <a:r>
              <a:rPr lang="en-US"/>
              <a:t>B) Parents' Attitude</a:t>
            </a:r>
          </a:p>
          <a:p>
            <a:r>
              <a:rPr lang="en-US"/>
              <a:t>C) Parties</a:t>
            </a:r>
          </a:p>
          <a:p>
            <a:r>
              <a:rPr lang="en-US"/>
              <a:t>D) Pornography</a:t>
            </a:r>
          </a:p>
          <a:p>
            <a:endParaRPr lang="en-US"/>
          </a:p>
          <a:p>
            <a:r>
              <a:rPr lang="en-US"/>
              <a:t>ANSWER</a:t>
            </a:r>
          </a:p>
          <a:p>
            <a:r>
              <a:rPr lang="en-US"/>
              <a:t>D) Pornography is the MOST influential factor that leads some people to buy sex.</a:t>
            </a:r>
          </a:p>
          <a:p>
            <a:endParaRPr lang="en-US"/>
          </a:p>
          <a:p>
            <a:r>
              <a:rPr lang="en-US"/>
              <a:t>Source</a:t>
            </a:r>
          </a:p>
          <a:p>
            <a:r>
              <a:rPr lang="en-US"/>
              <a:t>Wilkinson Jr., Kevin L. (2023). The Breeding of Wolves: Understanding the Escalation Continuum &amp; Escalation Dynamics of Contemporary Sex Trafficking. DigitalCommons.liberity.edu. Retrieved April 30, 2025,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What is the MOST influential factor driving people to purchase sex?</a:t>
            </a:r>
          </a:p>
          <a:p>
            <a:endParaRPr lang="en-US"/>
          </a:p>
          <a:p>
            <a:r>
              <a:rPr lang="en-US"/>
              <a:t>A) Peer Pressure</a:t>
            </a:r>
          </a:p>
          <a:p>
            <a:r>
              <a:rPr lang="en-US"/>
              <a:t>B) Parents' Attitude</a:t>
            </a:r>
          </a:p>
          <a:p>
            <a:r>
              <a:rPr lang="en-US"/>
              <a:t>C) Parties</a:t>
            </a:r>
          </a:p>
          <a:p>
            <a:r>
              <a:rPr lang="en-US"/>
              <a:t>D) Pornography</a:t>
            </a:r>
          </a:p>
          <a:p>
            <a:endParaRPr lang="en-US"/>
          </a:p>
          <a:p>
            <a:r>
              <a:rPr lang="en-US"/>
              <a:t>ANSWER</a:t>
            </a:r>
          </a:p>
          <a:p>
            <a:r>
              <a:rPr lang="en-US"/>
              <a:t>D) Pornography is the MOST influential factor that leads some people to buy sex.</a:t>
            </a:r>
          </a:p>
          <a:p>
            <a:endParaRPr lang="en-US"/>
          </a:p>
          <a:p>
            <a:r>
              <a:rPr lang="en-US"/>
              <a:t>Source</a:t>
            </a:r>
          </a:p>
          <a:p>
            <a:r>
              <a:rPr lang="en-US"/>
              <a:t>Wilkinson Jr., Kevin L. (2023). The Breeding of Wolves: Understanding the Escalation Continuum &amp; Escalation Dynamics of Contemporary Sex Trafficking. DigitalCommons.liberity.edu. Retrieved April 30, 2025,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EXCALATING INFLUENCES</a:t>
            </a:r>
          </a:p>
          <a:p>
            <a:r>
              <a:rPr lang="en-US"/>
              <a:t>Deciding to buy sex often happens gradually, through a grooming process that involves repeated exposure to messages that normalize or minimize harm. </a:t>
            </a:r>
          </a:p>
          <a:p>
            <a:endParaRPr lang="en-US"/>
          </a:p>
          <a:p>
            <a:r>
              <a:rPr lang="en-US"/>
              <a:t>Influences may come from adults, peers, media, or environments that portray sexual access as a commodity rather than a violation of boundaries. </a:t>
            </a:r>
          </a:p>
          <a:p>
            <a:endParaRPr lang="en-US"/>
          </a:p>
          <a:p>
            <a:r>
              <a:rPr lang="en-US"/>
              <a:t>Pornography and sexualized media can distort expectations about consent and relationships, while peer approval can reduce critical thinking. These influences do not cause someone to buy sex, but they can increase risk by shaping beliefs and attitudes over time. </a:t>
            </a:r>
          </a:p>
          <a:p>
            <a:endParaRPr lang="en-US"/>
          </a:p>
          <a:p>
            <a:r>
              <a:rPr lang="en-US"/>
              <a:t>Understanding these pathways helps highlight how exploitation is normalized and why prevention must address culture, media, and accountability—not victims.</a:t>
            </a:r>
          </a:p>
          <a:p>
            <a:endParaRPr lang="en-US"/>
          </a:p>
          <a:p>
            <a:r>
              <a:rPr lang="en-US"/>
              <a:t>Source</a:t>
            </a:r>
          </a:p>
          <a:p>
            <a:r>
              <a:rPr lang="en-US"/>
              <a:t>Wilkinson Jr., Kevin L. (2024, July 4). The Breeding of Wolves: Understanding the Escalation Continuum &amp; Escalation Dynamics of Contemporary Sex Trafficking. DigitalCommons.liberity.edu. Retrieved April 30, 2025,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EXCALATING INFLUENCES</a:t>
            </a:r>
          </a:p>
          <a:p>
            <a:r>
              <a:rPr lang="en-US"/>
              <a:t>Deciding to buy sex often happens gradually, through a grooming process that involves repeated exposure to messages that normalize or minimize harm. </a:t>
            </a:r>
          </a:p>
          <a:p>
            <a:endParaRPr lang="en-US"/>
          </a:p>
          <a:p>
            <a:r>
              <a:rPr lang="en-US"/>
              <a:t>Influences may come from adults, peers, media, or environments that portray sexual access as a commodity rather than a violation of boundaries. </a:t>
            </a:r>
          </a:p>
          <a:p>
            <a:endParaRPr lang="en-US"/>
          </a:p>
          <a:p>
            <a:r>
              <a:rPr lang="en-US"/>
              <a:t>Pornography and sexualized media can distort expectations about consent and relationships, while peer approval can reduce critical thinking. These influences do not cause someone to buy sex, but they can increase risk by shaping beliefs and attitudes over time. </a:t>
            </a:r>
          </a:p>
          <a:p>
            <a:endParaRPr lang="en-US"/>
          </a:p>
          <a:p>
            <a:r>
              <a:rPr lang="en-US"/>
              <a:t>Understanding these pathways helps highlight how exploitation is normalized and why prevention must address culture, media, and accountability—not victims.</a:t>
            </a:r>
          </a:p>
          <a:p>
            <a:endParaRPr lang="en-US"/>
          </a:p>
          <a:p>
            <a:r>
              <a:rPr lang="en-US"/>
              <a:t>Source</a:t>
            </a:r>
          </a:p>
          <a:p>
            <a:r>
              <a:rPr lang="en-US"/>
              <a:t>Wilkinson Jr., Kevin L. (2024, July 4). The Breeding of Wolves: Understanding the Escalation Continuum &amp; Escalation Dynamics of Contemporary Sex Trafficking. DigitalCommons.liberity.edu. Retrieved April 30, 2025,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EXCALATING INFLUENCES</a:t>
            </a:r>
          </a:p>
          <a:p>
            <a:r>
              <a:rPr lang="en-US"/>
              <a:t>Deciding to buy sex often happens gradually, through a grooming process that involves repeated exposure to messages that normalize or minimize harm. </a:t>
            </a:r>
          </a:p>
          <a:p>
            <a:endParaRPr lang="en-US"/>
          </a:p>
          <a:p>
            <a:r>
              <a:rPr lang="en-US"/>
              <a:t>Influences may come from adults, peers, media, or environments that portray sexual access as a commodity rather than a violation of boundaries. </a:t>
            </a:r>
          </a:p>
          <a:p>
            <a:endParaRPr lang="en-US"/>
          </a:p>
          <a:p>
            <a:r>
              <a:rPr lang="en-US"/>
              <a:t>Pornography and sexualized media can distort expectations about consent and relationships, while peer approval can reduce critical thinking. These influences do not cause someone to buy sex, but they can increase risk by shaping beliefs and attitudes over time. </a:t>
            </a:r>
          </a:p>
          <a:p>
            <a:endParaRPr lang="en-US"/>
          </a:p>
          <a:p>
            <a:r>
              <a:rPr lang="en-US"/>
              <a:t>Understanding these pathways helps highlight how exploitation is normalized and why prevention must address culture, media, and accountability—not victims.</a:t>
            </a:r>
          </a:p>
          <a:p>
            <a:endParaRPr lang="en-US"/>
          </a:p>
          <a:p>
            <a:r>
              <a:rPr lang="en-US"/>
              <a:t>Source</a:t>
            </a:r>
          </a:p>
          <a:p>
            <a:r>
              <a:rPr lang="en-US"/>
              <a:t>Wilkinson Jr., Kevin L. (2024, July 4). The Breeding of Wolves: Understanding the Escalation Continuum &amp; Escalation Dynamics of Contemporary Sex Trafficking. DigitalCommons.liberity.edu. Retrieved April 30, 2025,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EXCALATING INFLUENCES</a:t>
            </a:r>
          </a:p>
          <a:p>
            <a:r>
              <a:rPr lang="en-US"/>
              <a:t>Deciding to buy sex often happens gradually, through a grooming process that involves repeated exposure to messages that normalize or minimize harm. </a:t>
            </a:r>
          </a:p>
          <a:p>
            <a:endParaRPr lang="en-US"/>
          </a:p>
          <a:p>
            <a:r>
              <a:rPr lang="en-US"/>
              <a:t>Influences may come from adults, peers, media, or environments that portray sexual access as a commodity rather than a violation of boundaries. </a:t>
            </a:r>
          </a:p>
          <a:p>
            <a:endParaRPr lang="en-US"/>
          </a:p>
          <a:p>
            <a:r>
              <a:rPr lang="en-US"/>
              <a:t>Pornography and sexualized media can distort expectations about consent and relationships, while peer approval can reduce critical thinking. These influences do not cause someone to buy sex, but they can increase risk by shaping beliefs and attitudes over time. </a:t>
            </a:r>
          </a:p>
          <a:p>
            <a:endParaRPr lang="en-US"/>
          </a:p>
          <a:p>
            <a:r>
              <a:rPr lang="en-US"/>
              <a:t>Understanding these pathways helps highlight how exploitation is normalized and why prevention must address culture, media, and accountability—not victims.</a:t>
            </a:r>
          </a:p>
          <a:p>
            <a:endParaRPr lang="en-US"/>
          </a:p>
          <a:p>
            <a:r>
              <a:rPr lang="en-US"/>
              <a:t>Source</a:t>
            </a:r>
          </a:p>
          <a:p>
            <a:r>
              <a:rPr lang="en-US"/>
              <a:t>Wilkinson Jr., Kevin L. (2024, July 4). The Breeding of Wolves: Understanding the Escalation Continuum &amp; Escalation Dynamics of Contemporary Sex Trafficking. DigitalCommons.liberity.edu. Retrieved April 30, 2025,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EXCALATING INFLUENCES</a:t>
            </a:r>
          </a:p>
          <a:p>
            <a:r>
              <a:rPr lang="en-US"/>
              <a:t>Deciding to buy sex often happens gradually, through a grooming process that involves repeated exposure to messages that normalize or minimize harm. </a:t>
            </a:r>
          </a:p>
          <a:p>
            <a:endParaRPr lang="en-US"/>
          </a:p>
          <a:p>
            <a:r>
              <a:rPr lang="en-US"/>
              <a:t>Influences may come from adults, peers, media, or environments that portray sexual access as a commodity rather than a violation of boundaries. </a:t>
            </a:r>
          </a:p>
          <a:p>
            <a:endParaRPr lang="en-US"/>
          </a:p>
          <a:p>
            <a:r>
              <a:rPr lang="en-US"/>
              <a:t>Pornography and sexualized media can distort expectations about consent and relationships, while peer approval can reduce critical thinking. These influences do not cause someone to buy sex, but they can increase risk by shaping beliefs and attitudes over time. </a:t>
            </a:r>
          </a:p>
          <a:p>
            <a:endParaRPr lang="en-US"/>
          </a:p>
          <a:p>
            <a:r>
              <a:rPr lang="en-US"/>
              <a:t>Understanding these pathways helps highlight how exploitation is normalized and why prevention must address culture, media, and accountability—not victims.</a:t>
            </a:r>
          </a:p>
          <a:p>
            <a:endParaRPr lang="en-US"/>
          </a:p>
          <a:p>
            <a:r>
              <a:rPr lang="en-US"/>
              <a:t>Source</a:t>
            </a:r>
          </a:p>
          <a:p>
            <a:r>
              <a:rPr lang="en-US"/>
              <a:t>Wilkinson Jr., Kevin L. (2024, July 4). The Breeding of Wolves: Understanding the Escalation Continuum &amp; Escalation Dynamics of Contemporary Sex Trafficking. DigitalCommons.liberity.edu. Retrieved April 30, 2025,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What percentage of males first purchased sex due to peer pressure or encouragement from someone they knew?</a:t>
            </a:r>
          </a:p>
          <a:p>
            <a:endParaRPr lang="en-US"/>
          </a:p>
          <a:p>
            <a:r>
              <a:rPr lang="en-US"/>
              <a:t>A)  11%</a:t>
            </a:r>
          </a:p>
          <a:p>
            <a:r>
              <a:rPr lang="en-US"/>
              <a:t>B)  18%</a:t>
            </a:r>
          </a:p>
          <a:p>
            <a:r>
              <a:rPr lang="en-US"/>
              <a:t>C)  21%</a:t>
            </a:r>
          </a:p>
          <a:p>
            <a:r>
              <a:rPr lang="en-US"/>
              <a:t>D)  29%</a:t>
            </a:r>
          </a:p>
          <a:p>
            <a:endParaRPr lang="en-US"/>
          </a:p>
          <a:p>
            <a:r>
              <a:rPr lang="en-US"/>
              <a:t>ANSWER</a:t>
            </a:r>
          </a:p>
          <a:p>
            <a:r>
              <a:rPr lang="en-US"/>
              <a:t>B)  21% of males first purchased sex because someone in their social network influenced them.</a:t>
            </a:r>
          </a:p>
          <a:p>
            <a:endParaRPr lang="en-US"/>
          </a:p>
          <a:p>
            <a:r>
              <a:rPr lang="en-US"/>
              <a:t>Source</a:t>
            </a:r>
          </a:p>
          <a:p>
            <a:r>
              <a:rPr lang="en-US"/>
              <a:t>Demand Abolition (2018, November). Who Buys Sex? Understanding and Disrupting Illicit Market Demand, p. 4, 10, 41. DemandAbolition.org. Retrieved June 11, 2025,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What percentage of males first purchased sex due to peer pressure or encouragement from someone they knew?</a:t>
            </a:r>
          </a:p>
          <a:p>
            <a:endParaRPr lang="en-US"/>
          </a:p>
          <a:p>
            <a:r>
              <a:rPr lang="en-US"/>
              <a:t>A)  11%</a:t>
            </a:r>
          </a:p>
          <a:p>
            <a:r>
              <a:rPr lang="en-US"/>
              <a:t>B)  18%</a:t>
            </a:r>
          </a:p>
          <a:p>
            <a:r>
              <a:rPr lang="en-US"/>
              <a:t>C)  21%</a:t>
            </a:r>
          </a:p>
          <a:p>
            <a:r>
              <a:rPr lang="en-US"/>
              <a:t>D)  29%</a:t>
            </a:r>
          </a:p>
          <a:p>
            <a:endParaRPr lang="en-US"/>
          </a:p>
          <a:p>
            <a:r>
              <a:rPr lang="en-US"/>
              <a:t>ANSWER</a:t>
            </a:r>
          </a:p>
          <a:p>
            <a:r>
              <a:rPr lang="en-US"/>
              <a:t>B)  21% of males first purchased sex because someone in their social network influenced them.</a:t>
            </a:r>
          </a:p>
          <a:p>
            <a:endParaRPr lang="en-US"/>
          </a:p>
          <a:p>
            <a:r>
              <a:rPr lang="en-US"/>
              <a:t>Source</a:t>
            </a:r>
          </a:p>
          <a:p>
            <a:r>
              <a:rPr lang="en-US"/>
              <a:t>Demand Abolition (2018, November). Who Buys Sex? Understanding and Disrupting Illicit Market Demand, p. 4, 10, 41. DemandAbolition.org. Retrieved June 11, 2025,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BUYERS' JUSTIFICATION</a:t>
            </a:r>
          </a:p>
          <a:p>
            <a:r>
              <a:rPr lang="en-US"/>
              <a:t>Sex buyers often rely on false beliefs to justify harmful and illegal behavior. These beliefs minimize responsibility, deny the existence of victims, and shift blame away from the buyer. Ideas such as “people choose this” or “victimless crime” ignore the realities of coercion, manipulation, and abuse that are common in sexual exploitation. </a:t>
            </a:r>
          </a:p>
          <a:p>
            <a:endParaRPr lang="en-US"/>
          </a:p>
          <a:p>
            <a:r>
              <a:rPr lang="en-US"/>
              <a:t>Framing harm as normal behavior or a personal need helps buyers avoid accountability. Understanding these justifications helps us recognize how exploitation is normalized and why responsibility lies with those who create demand—not with the victims.</a:t>
            </a:r>
          </a:p>
          <a:p>
            <a:endParaRPr lang="en-US"/>
          </a:p>
          <a:p>
            <a:r>
              <a:rPr lang="en-US"/>
              <a:t>Source</a:t>
            </a:r>
          </a:p>
          <a:p>
            <a:r>
              <a:rPr lang="en-US"/>
              <a:t>Demand Abolition (2018, November). Who Buys Sex? Understanding and Disrupting Illicit Market Demand, p. 19. DemandAbolition.org. Retrieved June 11, 2025,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BUYERS' JUSTIFICATION</a:t>
            </a:r>
          </a:p>
          <a:p>
            <a:r>
              <a:rPr lang="en-US"/>
              <a:t>Sex buyers often rely on false beliefs to justify harmful and illegal behavior. These beliefs minimize responsibility, deny the existence of victims, and shift blame away from the buyer. Ideas such as “people choose this” or “victimless crime” ignore the realities of coercion, manipulation, and abuse that are common in sexual exploitation. </a:t>
            </a:r>
          </a:p>
          <a:p>
            <a:endParaRPr lang="en-US"/>
          </a:p>
          <a:p>
            <a:r>
              <a:rPr lang="en-US"/>
              <a:t>Framing harm as normal behavior or a personal need helps buyers avoid accountability. Understanding these justifications helps us recognize how exploitation is normalized and why responsibility lies with those who create demand—not with the victims.</a:t>
            </a:r>
          </a:p>
          <a:p>
            <a:endParaRPr lang="en-US"/>
          </a:p>
          <a:p>
            <a:r>
              <a:rPr lang="en-US"/>
              <a:t>Source</a:t>
            </a:r>
          </a:p>
          <a:p>
            <a:r>
              <a:rPr lang="en-US"/>
              <a:t>Demand Abolition (2018, November). Who Buys Sex? Understanding and Disrupting Illicit Market Demand, p. 19. DemandAbolition.org. Retrieved June 11, 2025,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BUYERS' JUSTIFICATION</a:t>
            </a:r>
          </a:p>
          <a:p>
            <a:r>
              <a:rPr lang="en-US"/>
              <a:t>Sex buyers often rely on false beliefs to justify harmful and illegal behavior. These beliefs minimize responsibility, deny the existence of victims, and shift blame away from the buyer. Ideas such as “people choose this” or “victimless crime” ignore the realities of coercion, manipulation, and abuse that are common in sexual exploitation. </a:t>
            </a:r>
          </a:p>
          <a:p>
            <a:endParaRPr lang="en-US"/>
          </a:p>
          <a:p>
            <a:r>
              <a:rPr lang="en-US"/>
              <a:t>Framing harm as normal behavior or a personal need helps buyers avoid accountability. Understanding these justifications helps us recognize how exploitation is normalized and why responsibility lies with those who create demand—not with the victims.</a:t>
            </a:r>
          </a:p>
          <a:p>
            <a:endParaRPr lang="en-US"/>
          </a:p>
          <a:p>
            <a:r>
              <a:rPr lang="en-US"/>
              <a:t>Source</a:t>
            </a:r>
          </a:p>
          <a:p>
            <a:r>
              <a:rPr lang="en-US"/>
              <a:t>Demand Abolition (2018, November). Who Buys Sex? Understanding and Disrupting Illicit Market Demand, p. 19. DemandAbolition.org. Retrieved June 11, 2025,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BUYERS' JUSTIFICATION</a:t>
            </a:r>
          </a:p>
          <a:p>
            <a:r>
              <a:rPr lang="en-US"/>
              <a:t>Sex buyers often rely on false beliefs to justify harmful and illegal behavior. These beliefs minimize responsibility, deny the existence of victims, and shift blame away from the buyer. Ideas such as “people choose this” or “victimless crime” ignore the realities of coercion, manipulation, and abuse that are common in sexual exploitation. </a:t>
            </a:r>
          </a:p>
          <a:p>
            <a:endParaRPr lang="en-US"/>
          </a:p>
          <a:p>
            <a:r>
              <a:rPr lang="en-US"/>
              <a:t>Framing harm as normal behavior or a personal need helps buyers avoid accountability. Understanding these justifications helps us recognize how exploitation is normalized and why responsibility lies with those who create demand—not with the victims.</a:t>
            </a:r>
          </a:p>
          <a:p>
            <a:endParaRPr lang="en-US"/>
          </a:p>
          <a:p>
            <a:r>
              <a:rPr lang="en-US"/>
              <a:t>Source</a:t>
            </a:r>
          </a:p>
          <a:p>
            <a:r>
              <a:rPr lang="en-US"/>
              <a:t>Demand Abolition (2018, November). Who Buys Sex? Understanding and Disrupting Illicit Market Demand, p. 19. DemandAbolition.org. Retrieved June 11, 2025,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BUYERS' JUSTIFICATION</a:t>
            </a:r>
          </a:p>
          <a:p>
            <a:r>
              <a:rPr lang="en-US"/>
              <a:t>Sex buyers often rely on false beliefs to justify harmful and illegal behavior. These beliefs minimize responsibility, deny the existence of victims, and shift blame away from the buyer. Ideas such as “people choose this” or “victimless crime” ignore the realities of coercion, manipulation, and abuse that are common in sexual exploitation. </a:t>
            </a:r>
          </a:p>
          <a:p>
            <a:endParaRPr lang="en-US"/>
          </a:p>
          <a:p>
            <a:r>
              <a:rPr lang="en-US"/>
              <a:t>Framing harm as normal behavior or a personal need helps buyers avoid accountability. Understanding these justifications helps us recognize how exploitation is normalized and why responsibility lies with those who create demand—not with the victims.</a:t>
            </a:r>
          </a:p>
          <a:p>
            <a:endParaRPr lang="en-US"/>
          </a:p>
          <a:p>
            <a:r>
              <a:rPr lang="en-US"/>
              <a:t>Source</a:t>
            </a:r>
          </a:p>
          <a:p>
            <a:r>
              <a:rPr lang="en-US"/>
              <a:t>Demand Abolition (2018, November). Who Buys Sex? Understanding and Disrupting Illicit Market Demand, p. 19. DemandAbolition.org. Retrieved June 11, 2025,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(2025). ChatGPT (GPT-4)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 </a:t>
            </a:r>
          </a:p>
          <a:p>
            <a:r>
              <a:rPr lang="en-US"/>
              <a:t>Please tailor this message to align with your organization's policies and protocols.</a:t>
            </a:r>
          </a:p>
          <a:p>
            <a:endParaRPr lang="en-US"/>
          </a:p>
          <a:p>
            <a:r>
              <a:rPr lang="en-US"/>
              <a:t>Please provide a confidential avenue for students to report concerns and seek help for themselves or their peers if they suspect sexual abuse, grooming, sextortion, pornography-related exploitation, or human trafficking. This may include a designated address or text line.</a:t>
            </a:r>
          </a:p>
          <a:p>
            <a:endParaRPr lang="en-US"/>
          </a:p>
          <a:p>
            <a:r>
              <a:rPr lang="en-US"/>
              <a:t>Consider displaying posters in your school or facility that outline various ways students can access immediate support or request a private meeting with a school safety team member or another trusted adult.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FALSE EMPLOYMENT OFFERS</a:t>
            </a:r>
          </a:p>
          <a:p>
            <a:r>
              <a:rPr lang="en-US"/>
              <a:t>Traffickers often use fake or misleading job offers to recruit victims because employment feels safe, normal, and appealing, especially to young people seeking money, independence, or opportunity. </a:t>
            </a:r>
          </a:p>
          <a:p>
            <a:endParaRPr lang="en-US"/>
          </a:p>
          <a:p>
            <a:r>
              <a:rPr lang="en-US"/>
              <a:t>These jobs may promise flexible hours, quick pay, or exciting careers, but instead lead to exploitation. Traffickers may disguise abuse by framing it as “part of the job” or by gradually crossing boundaries once trust is established. </a:t>
            </a:r>
          </a:p>
          <a:p>
            <a:endParaRPr lang="en-US"/>
          </a:p>
          <a:p>
            <a:r>
              <a:rPr lang="en-US"/>
              <a:t>Understanding how employment can be misused helps us recognize red flags and reinforces the importance of verifying job offers, especially when opportunities seem too good to be true.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FALSE EMPLOYMENT OFFERS</a:t>
            </a:r>
          </a:p>
          <a:p>
            <a:r>
              <a:rPr lang="en-US"/>
              <a:t>Traffickers often use fake or misleading job offers to recruit victims because employment feels safe, normal, and appealing, especially to young people seeking money, independence, or opportunity. </a:t>
            </a:r>
          </a:p>
          <a:p>
            <a:endParaRPr lang="en-US"/>
          </a:p>
          <a:p>
            <a:r>
              <a:rPr lang="en-US"/>
              <a:t>These jobs may promise flexible hours, quick pay, or exciting careers, but instead lead to exploitation. Traffickers may disguise abuse by framing it as “part of the job” or by gradually crossing boundaries once trust is established. </a:t>
            </a:r>
          </a:p>
          <a:p>
            <a:endParaRPr lang="en-US"/>
          </a:p>
          <a:p>
            <a:r>
              <a:rPr lang="en-US"/>
              <a:t>Understanding how employment can be misused helps us recognize red flags and reinforces the importance of verifying job offers, especially when opportunities seem too good to be true.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FALSE EMPLOYMENT OFFERS</a:t>
            </a:r>
          </a:p>
          <a:p>
            <a:r>
              <a:rPr lang="en-US"/>
              <a:t>Traffickers often use fake or misleading job offers to recruit victims because employment feels safe, normal, and appealing, especially to young people seeking money, independence, or opportunity. </a:t>
            </a:r>
          </a:p>
          <a:p>
            <a:endParaRPr lang="en-US"/>
          </a:p>
          <a:p>
            <a:r>
              <a:rPr lang="en-US"/>
              <a:t>These jobs may promise flexible hours, quick pay, or exciting careers, but instead lead to exploitation. Traffickers may disguise abuse by framing it as “part of the job” or by gradually crossing boundaries once trust is established. </a:t>
            </a:r>
          </a:p>
          <a:p>
            <a:endParaRPr lang="en-US"/>
          </a:p>
          <a:p>
            <a:r>
              <a:rPr lang="en-US"/>
              <a:t>Understanding how employment can be misused helps us recognize red flags and reinforces the importance of verifying job offers, especially when opportunities seem too good to be true.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FALSE EMPLOYMENT OFFERS</a:t>
            </a:r>
          </a:p>
          <a:p>
            <a:r>
              <a:rPr lang="en-US"/>
              <a:t>Traffickers often use fake or misleading job offers to recruit victims because employment feels safe, normal, and appealing, especially to young people seeking money, independence, or opportunity. </a:t>
            </a:r>
          </a:p>
          <a:p>
            <a:endParaRPr lang="en-US"/>
          </a:p>
          <a:p>
            <a:r>
              <a:rPr lang="en-US"/>
              <a:t>These jobs may promise flexible hours, quick pay, or exciting careers, but instead lead to exploitation. Traffickers may disguise abuse by framing it as “part of the job” or by gradually crossing boundaries once trust is established. </a:t>
            </a:r>
          </a:p>
          <a:p>
            <a:endParaRPr lang="en-US"/>
          </a:p>
          <a:p>
            <a:r>
              <a:rPr lang="en-US"/>
              <a:t>Understanding how employment can be misused helps us recognize red flags and reinforces the importance of verifying job offers, especially when opportunities seem too good to be true.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She Has a Name (n.d.) Why People Solicit Sex. Retrieved from an April 30, 2025, webinar presentation.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She Has a Name (n.d.) Why People Solicit Sex. Retrieved from an April 30, 2025, webinar presentation.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When pornography no longer feels exciting, what escalating behavior can happen next? </a:t>
            </a:r>
          </a:p>
          <a:p>
            <a:endParaRPr lang="en-US"/>
          </a:p>
          <a:p>
            <a:r>
              <a:rPr lang="en-US"/>
              <a:t>A) Stop using pornography</a:t>
            </a:r>
          </a:p>
          <a:p>
            <a:r>
              <a:rPr lang="en-US"/>
              <a:t>B) Talk to friends about porn</a:t>
            </a:r>
          </a:p>
          <a:p>
            <a:r>
              <a:rPr lang="en-US"/>
              <a:t>C) Listen to sexualized music</a:t>
            </a:r>
          </a:p>
          <a:p>
            <a:r>
              <a:rPr lang="en-US"/>
              <a:t>D) Look for real-life sexual experiences</a:t>
            </a:r>
          </a:p>
          <a:p>
            <a:endParaRPr lang="en-US"/>
          </a:p>
          <a:p>
            <a:r>
              <a:rPr lang="en-US"/>
              <a:t>ANSWER</a:t>
            </a:r>
          </a:p>
          <a:p>
            <a:r>
              <a:rPr lang="en-US"/>
              <a:t>D)  Looking for real-life sexual experiences can sometimes lead people to buy sex.</a:t>
            </a:r>
          </a:p>
          <a:p>
            <a:endParaRPr lang="en-US"/>
          </a:p>
          <a:p>
            <a:endParaRPr lang="en-US"/>
          </a:p>
          <a:p>
            <a:r>
              <a:rPr lang="en-US"/>
              <a:t>Source</a:t>
            </a:r>
          </a:p>
          <a:p>
            <a:r>
              <a:rPr lang="en-US"/>
              <a:t>Wilkinson Jr., Kevin L. (2023, July 4). The Breeding of Wolves: Understanding the Escalation Continuum &amp; Escalation Dynamics of Contemporary Sex Trafficking, pp 32, 227. DigitalCommons.liberity.edu. Retrieved June 18, 2025,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When pornography no longer feels exciting, what escalating behavior can happen next? </a:t>
            </a:r>
          </a:p>
          <a:p>
            <a:endParaRPr lang="en-US"/>
          </a:p>
          <a:p>
            <a:r>
              <a:rPr lang="en-US"/>
              <a:t>A) Stop using pornography</a:t>
            </a:r>
          </a:p>
          <a:p>
            <a:r>
              <a:rPr lang="en-US"/>
              <a:t>B) Talk to friends about porn</a:t>
            </a:r>
          </a:p>
          <a:p>
            <a:r>
              <a:rPr lang="en-US"/>
              <a:t>C) Listen to sexualized music</a:t>
            </a:r>
          </a:p>
          <a:p>
            <a:r>
              <a:rPr lang="en-US"/>
              <a:t>D) Look for real-life sexual experiences</a:t>
            </a:r>
          </a:p>
          <a:p>
            <a:endParaRPr lang="en-US"/>
          </a:p>
          <a:p>
            <a:r>
              <a:rPr lang="en-US"/>
              <a:t>ANSWER</a:t>
            </a:r>
          </a:p>
          <a:p>
            <a:r>
              <a:rPr lang="en-US"/>
              <a:t>D)  Looking for real-life sexual experiences can sometimes lead people to buy sex.</a:t>
            </a:r>
          </a:p>
          <a:p>
            <a:endParaRPr lang="en-US"/>
          </a:p>
          <a:p>
            <a:endParaRPr lang="en-US"/>
          </a:p>
          <a:p>
            <a:r>
              <a:rPr lang="en-US"/>
              <a:t>Source</a:t>
            </a:r>
          </a:p>
          <a:p>
            <a:r>
              <a:rPr lang="en-US"/>
              <a:t>Wilkinson Jr., Kevin L. (2023, July 4). The Breeding of Wolves: Understanding the Escalation Continuum &amp; Escalation Dynamics of Contemporary Sex Trafficking, pp 32, 227. DigitalCommons.liberity.edu. Retrieved June 18, 2025,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For Online Interactive Polling with audiences:</a:t>
            </a:r>
          </a:p>
          <a:p>
            <a:endParaRPr lang="en-US"/>
          </a:p>
          <a:p>
            <a:r>
              <a:rPr lang="en-US"/>
              <a:t>Join Walking Wise in using Slido.com to create an anonymous user experience.</a:t>
            </a:r>
          </a:p>
          <a:p>
            <a:endParaRPr lang="en-US"/>
          </a:p>
          <a:p>
            <a:r>
              <a:rPr lang="en-US"/>
              <a:t>Contact us at support@WalkingWise.com for more information.</a:t>
            </a:r>
          </a:p>
          <a:p>
            <a:endParaRPr lang="en-US"/>
          </a:p>
          <a:p>
            <a:r>
              <a:rPr lang="en-US"/>
              <a:t>Upon Activating Slido.com:</a:t>
            </a:r>
          </a:p>
          <a:p>
            <a:r>
              <a:rPr lang="en-US"/>
              <a:t>Please verify that the Q&amp;A feature is enabled before presenting to audiences. An adult should monitor questions and comments to ensure they are appropriate. Slido has a feature that allows you to delete unwanted questions and comments.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REASONS PEOPLE BUY SEX</a:t>
            </a:r>
          </a:p>
          <a:p>
            <a:r>
              <a:rPr lang="en-US"/>
              <a:t>Some people buy sex for a combination of emotional, social, and learned reasons, though none of these justify the harm caused. Buyers may struggle with loneliness, social anxiety, or difficulty forming healthy relationships. </a:t>
            </a:r>
          </a:p>
          <a:p>
            <a:endParaRPr lang="en-US"/>
          </a:p>
          <a:p>
            <a:r>
              <a:rPr lang="en-US"/>
              <a:t>Instead of building mutual connections, buying sex can feel like an easier or faster way to meet sexual or emotional wants without vulnerability, communication, or commitment. </a:t>
            </a:r>
          </a:p>
          <a:p>
            <a:endParaRPr lang="en-US"/>
          </a:p>
          <a:p>
            <a:r>
              <a:rPr lang="en-US"/>
              <a:t>Others may be influenced by peer norms, sexualized media, or pornography, which can normalize the idea that sex is something that can be purchased rather than shared through consent and respect.</a:t>
            </a:r>
          </a:p>
          <a:p>
            <a:endParaRPr lang="en-US"/>
          </a:p>
          <a:p>
            <a:endParaRPr lang="en-US"/>
          </a:p>
          <a:p>
            <a:r>
              <a:rPr lang="en-US"/>
              <a:t>Source</a:t>
            </a:r>
          </a:p>
          <a:p>
            <a:r>
              <a:rPr lang="en-US"/>
              <a:t>Demand Abolition (2018, November). Who Buys Sex? Understanding and Disrupting Illicit Market Demand. DemandAbolition.org. Retrieved February 25, 2024, from https://www.demandabolition.org/wp-content/uploads/2019/07/Demand-Buyer-Report-July-2019.pdf</a:t>
            </a:r>
          </a:p>
          <a:p>
            <a:endParaRPr lang="en-US"/>
          </a:p>
          <a:p>
            <a:r>
              <a:rPr lang="en-US"/>
              <a:t>Source</a:t>
            </a:r>
          </a:p>
          <a:p>
            <a:r>
              <a:rPr lang="en-US"/>
              <a:t>She Has a Name (n.d.) Why People Solicit Sex. Retrieved from the Webinar presentation on April 30, 2025.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REASONS PEOPLE BUY SEX</a:t>
            </a:r>
          </a:p>
          <a:p>
            <a:r>
              <a:rPr lang="en-US"/>
              <a:t>Some people buy sex for a combination of emotional, social, and learned reasons, though none of these justify the harm caused. Buyers may struggle with loneliness, social anxiety, or difficulty forming healthy relationships. </a:t>
            </a:r>
          </a:p>
          <a:p>
            <a:endParaRPr lang="en-US"/>
          </a:p>
          <a:p>
            <a:r>
              <a:rPr lang="en-US"/>
              <a:t>Instead of building mutual connections, buying sex can feel like an easier or faster way to meet sexual or emotional wants without vulnerability, communication, or commitment. </a:t>
            </a:r>
          </a:p>
          <a:p>
            <a:endParaRPr lang="en-US"/>
          </a:p>
          <a:p>
            <a:r>
              <a:rPr lang="en-US"/>
              <a:t>Others may be influenced by peer norms, sexualized media, or pornography, which can normalize the idea that sex is something that can be purchased rather than shared through consent and respect.</a:t>
            </a:r>
          </a:p>
          <a:p>
            <a:endParaRPr lang="en-US"/>
          </a:p>
          <a:p>
            <a:endParaRPr lang="en-US"/>
          </a:p>
          <a:p>
            <a:r>
              <a:rPr lang="en-US"/>
              <a:t>Source</a:t>
            </a:r>
          </a:p>
          <a:p>
            <a:r>
              <a:rPr lang="en-US"/>
              <a:t>Demand Abolition (2018, November). Who Buys Sex? Understanding and Disrupting Illicit Market Demand. DemandAbolition.org. Retrieved February 25, 2024, from https://www.demandabolition.org/wp-content/uploads/2019/07/Demand-Buyer-Report-July-2019.pdf</a:t>
            </a:r>
          </a:p>
          <a:p>
            <a:endParaRPr lang="en-US"/>
          </a:p>
          <a:p>
            <a:r>
              <a:rPr lang="en-US"/>
              <a:t>Source</a:t>
            </a:r>
          </a:p>
          <a:p>
            <a:r>
              <a:rPr lang="en-US"/>
              <a:t>She Has a Name (n.d.) Why People Solicit Sex. Retrieved from the Webinar presentation on April 30, 2025.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REASONS PEOPLE BUY SEX</a:t>
            </a:r>
          </a:p>
          <a:p>
            <a:r>
              <a:rPr lang="en-US"/>
              <a:t>Some people buy sex for a combination of emotional, social, and learned reasons, though none of these justify the harm caused. Buyers may struggle with loneliness, social anxiety, or difficulty forming healthy relationships. </a:t>
            </a:r>
          </a:p>
          <a:p>
            <a:endParaRPr lang="en-US"/>
          </a:p>
          <a:p>
            <a:r>
              <a:rPr lang="en-US"/>
              <a:t>Instead of building mutual connections, buying sex can feel like an easier or faster way to meet sexual or emotional wants without vulnerability, communication, or commitment. </a:t>
            </a:r>
          </a:p>
          <a:p>
            <a:endParaRPr lang="en-US"/>
          </a:p>
          <a:p>
            <a:r>
              <a:rPr lang="en-US"/>
              <a:t>Others may be influenced by peer norms, sexualized media, or pornography, which can normalize the idea that sex is something that can be purchased rather than shared through consent and respect.</a:t>
            </a:r>
          </a:p>
          <a:p>
            <a:endParaRPr lang="en-US"/>
          </a:p>
          <a:p>
            <a:endParaRPr lang="en-US"/>
          </a:p>
          <a:p>
            <a:r>
              <a:rPr lang="en-US"/>
              <a:t>Source</a:t>
            </a:r>
          </a:p>
          <a:p>
            <a:r>
              <a:rPr lang="en-US"/>
              <a:t>Demand Abolition (2018, November). Who Buys Sex? Understanding and Disrupting Illicit Market Demand. DemandAbolition.org. Retrieved February 25, 2024, from https://www.demandabolition.org/wp-content/uploads/2019/07/Demand-Buyer-Report-July-2019.pdf</a:t>
            </a:r>
          </a:p>
          <a:p>
            <a:endParaRPr lang="en-US"/>
          </a:p>
          <a:p>
            <a:r>
              <a:rPr lang="en-US"/>
              <a:t>Source</a:t>
            </a:r>
          </a:p>
          <a:p>
            <a:r>
              <a:rPr lang="en-US"/>
              <a:t>She Has a Name (n.d.) Why People Solicit Sex. Retrieved from the Webinar presentation on April 30, 2025.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REASONS PEOPLE BUY SEX</a:t>
            </a:r>
          </a:p>
          <a:p>
            <a:r>
              <a:rPr lang="en-US"/>
              <a:t>Curiosity and thrill-seeking can also play a role, especially when exposure to explicit content escalates over time and no longer satisfies the brain in the same way. </a:t>
            </a:r>
          </a:p>
          <a:p>
            <a:endParaRPr lang="en-US"/>
          </a:p>
          <a:p>
            <a:r>
              <a:rPr lang="en-US"/>
              <a:t>In some cases, buyers are motivated by a desire for power or control, as purchasing sex allows them to avoid equality, boundaries, or rejection. </a:t>
            </a:r>
          </a:p>
          <a:p>
            <a:endParaRPr lang="en-US"/>
          </a:p>
          <a:p>
            <a:r>
              <a:rPr lang="en-US"/>
              <a:t>It is important for us to understand that buying sex is not a victimless act—it directly supports exploitation and abuse. Teaching young people about healthy relationships, emotional regulation, and respectful connections is a key prevention strategy that reduces demand and helps disrupt the cycle of trafficking.</a:t>
            </a:r>
          </a:p>
          <a:p>
            <a:endParaRPr lang="en-US"/>
          </a:p>
          <a:p>
            <a:r>
              <a:rPr lang="en-US"/>
              <a:t>Source</a:t>
            </a:r>
          </a:p>
          <a:p>
            <a:r>
              <a:rPr lang="en-US"/>
              <a:t>Demand Abolition (2018, November). Who Buys Sex? Understanding and Disrupting Illicit Market Demand. DemandAbolition.org. Retrieved February 25, 2024, from https://www.demandabolition.org/wp-content/uploads/2019/07/Demand-Buyer-Report-July-2019.pdf</a:t>
            </a:r>
          </a:p>
          <a:p>
            <a:endParaRPr lang="en-US"/>
          </a:p>
          <a:p>
            <a:r>
              <a:rPr lang="en-US"/>
              <a:t>She Has a Name (n.d.) Why People Solicit Sex. Retrieved from the Webinar presentation on April 30, 2025.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REASONS PEOPLE BUY SEX</a:t>
            </a:r>
          </a:p>
          <a:p>
            <a:r>
              <a:rPr lang="en-US"/>
              <a:t>Curiosity and thrill-seeking can also play a role, especially when exposure to explicit content escalates over time and no longer satisfies the brain in the same way. </a:t>
            </a:r>
          </a:p>
          <a:p>
            <a:endParaRPr lang="en-US"/>
          </a:p>
          <a:p>
            <a:r>
              <a:rPr lang="en-US"/>
              <a:t>In some cases, buyers are motivated by a desire for power or control, as purchasing sex allows them to avoid equality, boundaries, or rejection. </a:t>
            </a:r>
          </a:p>
          <a:p>
            <a:endParaRPr lang="en-US"/>
          </a:p>
          <a:p>
            <a:r>
              <a:rPr lang="en-US"/>
              <a:t>It is important for us to understand that buying sex is not a victimless act—it directly supports exploitation and abuse. Teaching young people about healthy relationships, emotional regulation, and respectful connections is a key prevention strategy that reduces demand and helps disrupt the cycle of trafficking.</a:t>
            </a:r>
          </a:p>
          <a:p>
            <a:endParaRPr lang="en-US"/>
          </a:p>
          <a:p>
            <a:r>
              <a:rPr lang="en-US"/>
              <a:t>Source</a:t>
            </a:r>
          </a:p>
          <a:p>
            <a:r>
              <a:rPr lang="en-US"/>
              <a:t>Demand Abolition (2018, November). Who Buys Sex? Understanding and Disrupting Illicit Market Demand. DemandAbolition.org. Retrieved February 25, 2024, from https://www.demandabolition.org/wp-content/uploads/2019/07/Demand-Buyer-Report-July-2019.pdf</a:t>
            </a:r>
          </a:p>
          <a:p>
            <a:endParaRPr lang="en-US"/>
          </a:p>
          <a:p>
            <a:r>
              <a:rPr lang="en-US"/>
              <a:t>She Has a Name (n.d.) Why People Solicit Sex. Retrieved from the Webinar presentation on April 30, 2025.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REASONS PEOPLE BUY SEX</a:t>
            </a:r>
          </a:p>
          <a:p>
            <a:r>
              <a:rPr lang="en-US"/>
              <a:t>Curiosity and thrill-seeking can also play a role, especially when exposure to explicit content escalates over time and no longer satisfies the brain in the same way. </a:t>
            </a:r>
          </a:p>
          <a:p>
            <a:endParaRPr lang="en-US"/>
          </a:p>
          <a:p>
            <a:r>
              <a:rPr lang="en-US"/>
              <a:t>In some cases, buyers are motivated by a desire for power or control, as purchasing sex allows them to avoid equality, boundaries, or rejection. </a:t>
            </a:r>
          </a:p>
          <a:p>
            <a:endParaRPr lang="en-US"/>
          </a:p>
          <a:p>
            <a:r>
              <a:rPr lang="en-US"/>
              <a:t>It is important for us to understand that buying sex is not a victimless act—it directly supports exploitation and abuse. Teaching young people about healthy relationships, emotional regulation, and respectful connections is a key prevention strategy that reduces demand and helps disrupt the cycle of trafficking.</a:t>
            </a:r>
          </a:p>
          <a:p>
            <a:endParaRPr lang="en-US"/>
          </a:p>
          <a:p>
            <a:r>
              <a:rPr lang="en-US"/>
              <a:t>Source</a:t>
            </a:r>
          </a:p>
          <a:p>
            <a:r>
              <a:rPr lang="en-US"/>
              <a:t>Demand Abolition (2018, November). Who Buys Sex? Understanding and Disrupting Illicit Market Demand. DemandAbolition.org. Retrieved February 25, 2024, from https://www.demandabolition.org/wp-content/uploads/2019/07/Demand-Buyer-Report-July-2019.pdf</a:t>
            </a:r>
          </a:p>
          <a:p>
            <a:endParaRPr lang="en-US"/>
          </a:p>
          <a:p>
            <a:r>
              <a:rPr lang="en-US"/>
              <a:t>She Has a Name (n.d.) Why People Solicit Sex. Retrieved from the Webinar presentation on April 30, 2025.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(2025). ChatGPT (GPT-4)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TRAUMA</a:t>
            </a:r>
          </a:p>
          <a:p>
            <a:r>
              <a:rPr lang="en-US"/>
              <a:t>Trafficking causes deep trauma because victims are denied choice, safety, and control over their own bodies. </a:t>
            </a:r>
          </a:p>
          <a:p>
            <a:endParaRPr lang="en-US"/>
          </a:p>
          <a:p>
            <a:r>
              <a:rPr lang="en-US"/>
              <a:t>Even when physical force is not present, coercion, manipulation, and fear are powerful tools that keep victims from leaving. </a:t>
            </a:r>
          </a:p>
          <a:p>
            <a:endParaRPr lang="en-US"/>
          </a:p>
          <a:p>
            <a:r>
              <a:rPr lang="en-US"/>
              <a:t>Traffickers often use threats, lies, or emotional pressure to create dependence and confusion, making victims feel trapped or powerless. This ongoing loss of control can lead to long-term emotional, psychological, and physical harm. </a:t>
            </a:r>
          </a:p>
          <a:p>
            <a:endParaRPr lang="en-US"/>
          </a:p>
          <a:p>
            <a:r>
              <a:rPr lang="en-US"/>
              <a:t>It is important for us to understand that exploitation is never consensual and that responsibility lies with the traffickers and buyers—not the victim.</a:t>
            </a:r>
          </a:p>
          <a:p>
            <a:endParaRPr lang="en-US"/>
          </a:p>
          <a:p>
            <a:r>
              <a:rPr lang="en-US"/>
              <a:t>Source</a:t>
            </a:r>
          </a:p>
          <a:p>
            <a:r>
              <a:rPr lang="en-US"/>
              <a:t>1. Demand Abolition (2018, November). Who Buys Sex? Understanding and Disrupting Illicit Market Demand, pp. 4, 23, 29. DemandAbolition.org. Retrieved June 18, 2025, from https://www.demandabolition.org/wp-content/uploads/2019/07/Demand-Buyer-Report-July-2019.pdf</a:t>
            </a:r>
          </a:p>
          <a:p>
            <a:endParaRPr lang="en-US"/>
          </a:p>
          <a:p>
            <a:r>
              <a:rPr lang="en-US"/>
              <a:t>2. Wilkinson Jr., Kevin L. (2024, July 4). The Breeding of Wolves: Understanding the Escalation Continuum &amp; Escalation Dynamics of Contemporary Sex Trafficking, p. 79. DigitalCommons.liberity.edu. Retrieved April 30, 2025,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TRAUMA</a:t>
            </a:r>
          </a:p>
          <a:p>
            <a:r>
              <a:rPr lang="en-US"/>
              <a:t>Trafficking causes deep trauma because victims are denied choice, safety, and control over their own bodies. </a:t>
            </a:r>
          </a:p>
          <a:p>
            <a:endParaRPr lang="en-US"/>
          </a:p>
          <a:p>
            <a:r>
              <a:rPr lang="en-US"/>
              <a:t>Even when physical force is not present, coercion, manipulation, and fear are powerful tools that keep victims from leaving. </a:t>
            </a:r>
          </a:p>
          <a:p>
            <a:endParaRPr lang="en-US"/>
          </a:p>
          <a:p>
            <a:r>
              <a:rPr lang="en-US"/>
              <a:t>Traffickers often use threats, lies, or emotional pressure to create dependence and confusion, making victims feel trapped or powerless. This ongoing loss of control can lead to long-term emotional, psychological, and physical harm. </a:t>
            </a:r>
          </a:p>
          <a:p>
            <a:endParaRPr lang="en-US"/>
          </a:p>
          <a:p>
            <a:r>
              <a:rPr lang="en-US"/>
              <a:t>It is important for us to understand that exploitation is never consensual and that responsibility lies with the traffickers and buyers—not the victim.</a:t>
            </a:r>
          </a:p>
          <a:p>
            <a:endParaRPr lang="en-US"/>
          </a:p>
          <a:p>
            <a:r>
              <a:rPr lang="en-US"/>
              <a:t>Source</a:t>
            </a:r>
          </a:p>
          <a:p>
            <a:r>
              <a:rPr lang="en-US"/>
              <a:t>1. Demand Abolition (2018, November). Who Buys Sex? Understanding and Disrupting Illicit Market Demand, pp. 4, 23, 29. DemandAbolition.org. Retrieved June 18, 2025, from https://www.demandabolition.org/wp-content/uploads/2019/07/Demand-Buyer-Report-July-2019.pdf</a:t>
            </a:r>
          </a:p>
          <a:p>
            <a:endParaRPr lang="en-US"/>
          </a:p>
          <a:p>
            <a:r>
              <a:rPr lang="en-US"/>
              <a:t>2. Wilkinson Jr., Kevin L. (2024, July 4). The Breeding of Wolves: Understanding the Escalation Continuum &amp; Escalation Dynamics of Contemporary Sex Trafficking, p. 79. DigitalCommons.liberity.edu. Retrieved April 30, 2025,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TRAUMA</a:t>
            </a:r>
          </a:p>
          <a:p>
            <a:r>
              <a:rPr lang="en-US"/>
              <a:t>Trafficking causes deep trauma because victims are denied choice, safety, and control over their own bodies. </a:t>
            </a:r>
          </a:p>
          <a:p>
            <a:endParaRPr lang="en-US"/>
          </a:p>
          <a:p>
            <a:r>
              <a:rPr lang="en-US"/>
              <a:t>Even when physical force is not present, coercion, manipulation, and fear are powerful tools that keep victims from leaving. </a:t>
            </a:r>
          </a:p>
          <a:p>
            <a:endParaRPr lang="en-US"/>
          </a:p>
          <a:p>
            <a:r>
              <a:rPr lang="en-US"/>
              <a:t>Traffickers often use threats, lies, or emotional pressure to create dependence and confusion, making victims feel trapped or powerless. This ongoing loss of control can lead to long-term emotional, psychological, and physical harm. </a:t>
            </a:r>
          </a:p>
          <a:p>
            <a:endParaRPr lang="en-US"/>
          </a:p>
          <a:p>
            <a:r>
              <a:rPr lang="en-US"/>
              <a:t>It is important for us to understand that exploitation is never consensual and that responsibility lies with the traffickers and buyers—not the victim.</a:t>
            </a:r>
          </a:p>
          <a:p>
            <a:endParaRPr lang="en-US"/>
          </a:p>
          <a:p>
            <a:r>
              <a:rPr lang="en-US"/>
              <a:t>Source</a:t>
            </a:r>
          </a:p>
          <a:p>
            <a:r>
              <a:rPr lang="en-US"/>
              <a:t>1. Demand Abolition (2018, November). Who Buys Sex? Understanding and Disrupting Illicit Market Demand, pp. 4, 23, 29. DemandAbolition.org. Retrieved June 18, 2025, from https://www.demandabolition.org/wp-content/uploads/2019/07/Demand-Buyer-Report-July-2019.pdf</a:t>
            </a:r>
          </a:p>
          <a:p>
            <a:endParaRPr lang="en-US"/>
          </a:p>
          <a:p>
            <a:r>
              <a:rPr lang="en-US"/>
              <a:t>2. Wilkinson Jr., Kevin L. (2024, July 4). The Breeding of Wolves: Understanding the Escalation Continuum &amp; Escalation Dynamics of Contemporary Sex Trafficking, p. 79. DigitalCommons.liberity.edu. Retrieved April 30, 2025,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ABUSE &amp; ENTRAPMENT</a:t>
            </a:r>
          </a:p>
          <a:p>
            <a:r>
              <a:rPr lang="en-US"/>
              <a:t>Studies reveal that the individuals who are expected to serve sex buyers often suffer from depression, suicidal ideation, and substance use to numb their pain. Much of this is because they have repeatedly experienced extensive violence, such as physical and sexual abuse. (1)</a:t>
            </a:r>
          </a:p>
          <a:p>
            <a:endParaRPr lang="en-US"/>
          </a:p>
          <a:p>
            <a:r>
              <a:rPr lang="en-US"/>
              <a:t>Victims often experience entrapment, which means they have been coerced or forced into participating in something they would not normally do, as a result of the trafficker's pressure and manipulation that controls their decisions.</a:t>
            </a:r>
          </a:p>
          <a:p>
            <a:endParaRPr lang="en-US"/>
          </a:p>
          <a:p>
            <a:r>
              <a:rPr lang="en-US"/>
              <a:t>Victims are frequently relocated to unfamiliar communities where they do not have family or friends, keeping them disoriented. Traffickers often isolate victims to maintain control, preventing victims from leaving and making them feel they have no choice but to serve sex buyers. (2)</a:t>
            </a:r>
          </a:p>
          <a:p>
            <a:endParaRPr lang="en-US"/>
          </a:p>
          <a:p>
            <a:r>
              <a:rPr lang="en-US"/>
              <a:t>Source</a:t>
            </a:r>
          </a:p>
          <a:p>
            <a:r>
              <a:rPr lang="en-US"/>
              <a:t>1. Demand Abolition (2018, November). Who Buys Sex? Understanding and Disrupting Illicit Market Demand, pp. 4, 23, 29. DemandAbolition.org. Retrieved February 25, 2024, from https://www.demandabolition.org/wp-content/uploads/2019/07/Demand-Buyer-Report-July-2019.pdf</a:t>
            </a:r>
          </a:p>
          <a:p>
            <a:endParaRPr lang="en-US"/>
          </a:p>
          <a:p>
            <a:r>
              <a:rPr lang="en-US"/>
              <a:t>2. Edwards, E., Middleton, J., Cole, J. (2022, February 27). Family-Controlled Trafficking in the United States: Victim Characteristics, System Response, and Case Outcomes, Journal of Human Trafficking, p. 2. https://www.researchgate.net/publication/358899780_Family-Controlled_Trafficking_in_the_United_States_Victim_Characteristics_System_Response_and_Case_Outcomes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ABUSE &amp; ENTRAPMENT</a:t>
            </a:r>
          </a:p>
          <a:p>
            <a:r>
              <a:rPr lang="en-US"/>
              <a:t>Studies reveal that the individuals who are expected to serve sex buyers often suffer from depression, suicidal ideation, and substance use to numb their pain. Much of this is because they have repeatedly experienced extensive violence, such as physical and sexual abuse. (1)</a:t>
            </a:r>
          </a:p>
          <a:p>
            <a:endParaRPr lang="en-US"/>
          </a:p>
          <a:p>
            <a:r>
              <a:rPr lang="en-US"/>
              <a:t>Victims often experience entrapment, which means they have been coerced or forced into participating in something they would not normally do, as a result of the trafficker's pressure and manipulation that controls their decisions.</a:t>
            </a:r>
          </a:p>
          <a:p>
            <a:endParaRPr lang="en-US"/>
          </a:p>
          <a:p>
            <a:r>
              <a:rPr lang="en-US"/>
              <a:t>Victims are frequently relocated to unfamiliar communities where they do not have family or friends, keeping them disoriented. Traffickers often isolate victims to maintain control, preventing victims from leaving and making them feel they have no choice but to serve sex buyers. (2)</a:t>
            </a:r>
          </a:p>
          <a:p>
            <a:endParaRPr lang="en-US"/>
          </a:p>
          <a:p>
            <a:r>
              <a:rPr lang="en-US"/>
              <a:t>Source</a:t>
            </a:r>
          </a:p>
          <a:p>
            <a:r>
              <a:rPr lang="en-US"/>
              <a:t>1. Demand Abolition (2018, November). Who Buys Sex? Understanding and Disrupting Illicit Market Demand, pp. 4, 23, 29. DemandAbolition.org. Retrieved February 25, 2024, from https://www.demandabolition.org/wp-content/uploads/2019/07/Demand-Buyer-Report-July-2019.pdf</a:t>
            </a:r>
          </a:p>
          <a:p>
            <a:endParaRPr lang="en-US"/>
          </a:p>
          <a:p>
            <a:r>
              <a:rPr lang="en-US"/>
              <a:t>2. Edwards, E., Middleton, J., Cole, J. (2022, February 27). Family-Controlled Trafficking in the United States: Victim Characteristics, System Response, and Case Outcomes, Journal of Human Trafficking, p. 2. https://www.researchgate.net/publication/358899780_Family-Controlled_Trafficking_in_the_United_States_Victim_Characteristics_System_Response_and_Case_Outcomes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ABUSE &amp; ENTRAPMENT</a:t>
            </a:r>
          </a:p>
          <a:p>
            <a:r>
              <a:rPr lang="en-US"/>
              <a:t>Studies reveal that the individuals who are expected to serve sex buyers often suffer from depression, suicidal ideation, and substance use to numb their pain. Much of this is because they have repeatedly experienced extensive violence, such as physical and sexual abuse. (1)</a:t>
            </a:r>
          </a:p>
          <a:p>
            <a:endParaRPr lang="en-US"/>
          </a:p>
          <a:p>
            <a:r>
              <a:rPr lang="en-US"/>
              <a:t>Victims often experience entrapment, which means they have been coerced or forced into participating in something they would not normally do, as a result of the trafficker's pressure and manipulation that controls their decisions.</a:t>
            </a:r>
          </a:p>
          <a:p>
            <a:endParaRPr lang="en-US"/>
          </a:p>
          <a:p>
            <a:r>
              <a:rPr lang="en-US"/>
              <a:t>Victims are frequently relocated to unfamiliar communities where they do not have family or friends, keeping them disoriented. Traffickers often isolate victims to maintain control, preventing victims from leaving and making them feel they have no choice but to serve sex buyers. (2)</a:t>
            </a:r>
          </a:p>
          <a:p>
            <a:endParaRPr lang="en-US"/>
          </a:p>
          <a:p>
            <a:r>
              <a:rPr lang="en-US"/>
              <a:t>Source</a:t>
            </a:r>
          </a:p>
          <a:p>
            <a:r>
              <a:rPr lang="en-US"/>
              <a:t>1. Demand Abolition (2018, November). Who Buys Sex? Understanding and Disrupting Illicit Market Demand, pp. 4, 23, 29. DemandAbolition.org. Retrieved February 25, 2024, from https://www.demandabolition.org/wp-content/uploads/2019/07/Demand-Buyer-Report-July-2019.pdf</a:t>
            </a:r>
          </a:p>
          <a:p>
            <a:endParaRPr lang="en-US"/>
          </a:p>
          <a:p>
            <a:r>
              <a:rPr lang="en-US"/>
              <a:t>2. Edwards, E., Middleton, J., Cole, J. (2022, February 27). Family-Controlled Trafficking in the United States: Victim Characteristics, System Response, and Case Outcomes, Journal of Human Trafficking, p. 2. https://www.researchgate.net/publication/358899780_Family-Controlled_Trafficking_in_the_United_States_Victim_Characteristics_System_Response_and_Case_Outcomes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ABUSE &amp; ENTRAPMENT</a:t>
            </a:r>
          </a:p>
          <a:p>
            <a:r>
              <a:rPr lang="en-US"/>
              <a:t>Studies reveal that the individuals who are expected to serve sex buyers often suffer from depression, suicidal ideation, and substance use to numb their pain. Much of this is because they have repeatedly experienced extensive violence, such as physical and sexual abuse. (1)</a:t>
            </a:r>
          </a:p>
          <a:p>
            <a:endParaRPr lang="en-US"/>
          </a:p>
          <a:p>
            <a:r>
              <a:rPr lang="en-US"/>
              <a:t>Victims often experience entrapment, which means they have been coerced or forced into participating in something they would not normally do, as a result of the trafficker's pressure and manipulation that controls their decisions.</a:t>
            </a:r>
          </a:p>
          <a:p>
            <a:endParaRPr lang="en-US"/>
          </a:p>
          <a:p>
            <a:r>
              <a:rPr lang="en-US"/>
              <a:t>Victims are frequently relocated to unfamiliar communities where they do not have family or friends, keeping them disoriented. Traffickers often isolate victims to maintain control, preventing victims from leaving and making them feel they have no choice but to serve sex buyers. (2)</a:t>
            </a:r>
          </a:p>
          <a:p>
            <a:endParaRPr lang="en-US"/>
          </a:p>
          <a:p>
            <a:r>
              <a:rPr lang="en-US"/>
              <a:t>Source</a:t>
            </a:r>
          </a:p>
          <a:p>
            <a:r>
              <a:rPr lang="en-US"/>
              <a:t>1. Demand Abolition (2018, November). Who Buys Sex? Understanding and Disrupting Illicit Market Demand, pp. 4, 23, 29. DemandAbolition.org. Retrieved February 25, 2024, from https://www.demandabolition.org/wp-content/uploads/2019/07/Demand-Buyer-Report-July-2019.pdf</a:t>
            </a:r>
          </a:p>
          <a:p>
            <a:endParaRPr lang="en-US"/>
          </a:p>
          <a:p>
            <a:r>
              <a:rPr lang="en-US"/>
              <a:t>2. Edwards, E., Middleton, J., Cole, J. (2022, February 27). Family-Controlled Trafficking in the United States: Victim Characteristics, System Response, and Case Outcomes, Journal of Human Trafficking, p. 2. https://www.researchgate.net/publication/358899780_Family-Controlled_Trafficking_in_the_United_States_Victim_Characteristics_System_Response_and_Case_Outcomes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ABUSE &amp; ENTRAPMENT</a:t>
            </a:r>
          </a:p>
          <a:p>
            <a:r>
              <a:rPr lang="en-US"/>
              <a:t>Studies reveal that the individuals who are expected to serve sex buyers often suffer from depression, suicidal ideation, and substance use to numb their pain. Much of this is because they have repeatedly experienced extensive violence, such as physical and sexual abuse. (1)</a:t>
            </a:r>
          </a:p>
          <a:p>
            <a:endParaRPr lang="en-US"/>
          </a:p>
          <a:p>
            <a:r>
              <a:rPr lang="en-US"/>
              <a:t>Victims often experience entrapment, which means they have been coerced or forced into participating in something they would not normally do, as a result of the trafficker's pressure and manipulation that controls their decisions.</a:t>
            </a:r>
          </a:p>
          <a:p>
            <a:endParaRPr lang="en-US"/>
          </a:p>
          <a:p>
            <a:r>
              <a:rPr lang="en-US"/>
              <a:t>Victims are frequently relocated to unfamiliar communities where they do not have family or friends, keeping them disoriented. Traffickers often isolate victims to maintain control, preventing victims from leaving and making them feel they have no choice but to serve sex buyers. (2)</a:t>
            </a:r>
          </a:p>
          <a:p>
            <a:endParaRPr lang="en-US"/>
          </a:p>
          <a:p>
            <a:r>
              <a:rPr lang="en-US"/>
              <a:t>Source</a:t>
            </a:r>
          </a:p>
          <a:p>
            <a:r>
              <a:rPr lang="en-US"/>
              <a:t>1. Demand Abolition (2018, November). Who Buys Sex? Understanding and Disrupting Illicit Market Demand, pp. 4, 23, 29. DemandAbolition.org. Retrieved February 25, 2024, from https://www.demandabolition.org/wp-content/uploads/2019/07/Demand-Buyer-Report-July-2019.pdf</a:t>
            </a:r>
          </a:p>
          <a:p>
            <a:endParaRPr lang="en-US"/>
          </a:p>
          <a:p>
            <a:r>
              <a:rPr lang="en-US"/>
              <a:t>2. Edwards, E., Middleton, J., Cole, J. (2022, February 27). Family-Controlled Trafficking in the United States: Victim Characteristics, System Response, and Case Outcomes, Journal of Human Trafficking, p. 2. https://www.researchgate.net/publication/358899780_Family-Controlled_Trafficking_in_the_United_States_Victim_Characteristics_System_Response_and_Case_Outcomes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What percentage of men who purchase sex said they want to stop?</a:t>
            </a:r>
          </a:p>
          <a:p>
            <a:endParaRPr lang="en-US"/>
          </a:p>
          <a:p>
            <a:r>
              <a:rPr lang="en-US"/>
              <a:t>A)	11%</a:t>
            </a:r>
          </a:p>
          <a:p>
            <a:r>
              <a:rPr lang="en-US"/>
              <a:t>B)	21%</a:t>
            </a:r>
          </a:p>
          <a:p>
            <a:r>
              <a:rPr lang="en-US"/>
              <a:t>C)	31%</a:t>
            </a:r>
          </a:p>
          <a:p>
            <a:r>
              <a:rPr lang="en-US"/>
              <a:t>D)	41%</a:t>
            </a:r>
          </a:p>
          <a:p>
            <a:endParaRPr lang="en-US"/>
          </a:p>
          <a:p>
            <a:r>
              <a:rPr lang="en-US"/>
              <a:t>ANSWER</a:t>
            </a:r>
          </a:p>
          <a:p>
            <a:r>
              <a:rPr lang="en-US"/>
              <a:t>D)  41% of men who admitted to purchasing sex said they would like to stop.</a:t>
            </a:r>
          </a:p>
          <a:p>
            <a:endParaRPr lang="en-US"/>
          </a:p>
          <a:p>
            <a:endParaRPr lang="en-US"/>
          </a:p>
          <a:p>
            <a:r>
              <a:rPr lang="en-US"/>
              <a:t>Source</a:t>
            </a:r>
          </a:p>
          <a:p>
            <a:r>
              <a:rPr lang="en-US"/>
              <a:t>Demand Abolition (2018, November). Who Buys Sex? Understanding and Disrupting Illicit Market Demand, pp. 25-26. DemandAbolition.org. Retrieved June 18, 2025,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What percentage of men who purchase sex said they want to stop?</a:t>
            </a:r>
          </a:p>
          <a:p>
            <a:endParaRPr lang="en-US"/>
          </a:p>
          <a:p>
            <a:r>
              <a:rPr lang="en-US"/>
              <a:t>A)	11%</a:t>
            </a:r>
          </a:p>
          <a:p>
            <a:r>
              <a:rPr lang="en-US"/>
              <a:t>B)	21%</a:t>
            </a:r>
          </a:p>
          <a:p>
            <a:r>
              <a:rPr lang="en-US"/>
              <a:t>C)	31%</a:t>
            </a:r>
          </a:p>
          <a:p>
            <a:r>
              <a:rPr lang="en-US"/>
              <a:t>D)	41%</a:t>
            </a:r>
          </a:p>
          <a:p>
            <a:endParaRPr lang="en-US"/>
          </a:p>
          <a:p>
            <a:r>
              <a:rPr lang="en-US"/>
              <a:t>ANSWER</a:t>
            </a:r>
          </a:p>
          <a:p>
            <a:r>
              <a:rPr lang="en-US"/>
              <a:t>D)  41% of men who admitted to purchasing sex said they would like to stop.</a:t>
            </a:r>
          </a:p>
          <a:p>
            <a:endParaRPr lang="en-US"/>
          </a:p>
          <a:p>
            <a:endParaRPr lang="en-US"/>
          </a:p>
          <a:p>
            <a:r>
              <a:rPr lang="en-US"/>
              <a:t>Source</a:t>
            </a:r>
          </a:p>
          <a:p>
            <a:r>
              <a:rPr lang="en-US"/>
              <a:t>Demand Abolition (2018, November). Who Buys Sex? Understanding and Disrupting Illicit Market Demand, pp. 25-26. DemandAbolition.org. Retrieved June 18, 2025,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END DEMAND</a:t>
            </a:r>
          </a:p>
          <a:p>
            <a:r>
              <a:rPr lang="en-US"/>
              <a:t>A powerful way to end sex trafficking is to stop the “demand,” which means an individual’s desire and willingness to pay for sex. Sex buyers create this “demand,” and traffickers respond by supplying people to meet the demand. </a:t>
            </a:r>
          </a:p>
          <a:p>
            <a:endParaRPr lang="en-US"/>
          </a:p>
          <a:p>
            <a:r>
              <a:rPr lang="en-US"/>
              <a:t>EDUCATE ADOLESCENTS</a:t>
            </a:r>
          </a:p>
          <a:p>
            <a:r>
              <a:rPr lang="en-US"/>
              <a:t>Education plays a critical role by helping young people understand the real harm caused by buying sex, challenging harmful social messages, and building skills to resist pressure or manipulation. </a:t>
            </a:r>
          </a:p>
          <a:p>
            <a:endParaRPr lang="en-US"/>
          </a:p>
          <a:p>
            <a:r>
              <a:rPr lang="en-US"/>
              <a:t>Teaching awareness and accountability helps prevent exploitation before it starts and supports safer communities for everyone.</a:t>
            </a:r>
          </a:p>
          <a:p>
            <a:endParaRPr lang="en-US"/>
          </a:p>
          <a:p>
            <a:r>
              <a:rPr lang="en-US"/>
              <a:t>Source</a:t>
            </a:r>
          </a:p>
          <a:p>
            <a:r>
              <a:rPr lang="en-US"/>
              <a:t>Demand Abolition (2018, November). Who Buys Sex? Understanding and Disrupting Illicit Market Demand, pp. 25-26. DemandAbolition.org. Retrieved February 25, 2024, from https://www.demandabolition.org/wp-content/uploads/2019/07/Demand-Buyer-Report-July-2019.pdf</a:t>
            </a:r>
          </a:p>
          <a:p>
            <a:endParaRPr lang="en-US"/>
          </a:p>
          <a:p>
            <a:r>
              <a:rPr lang="en-US"/>
              <a:t>Wilkinson Jr., Kevin L. (2023, July 4). The Breeding of Wolves: Understanding the Escalation Continuum &amp; Escalation Dynamics of Contemporary Sex Trafficking, p. 230. DigitalCommons.liberity.edu. Retrieved June 18, 2025,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END DEMAND</a:t>
            </a:r>
          </a:p>
          <a:p>
            <a:r>
              <a:rPr lang="en-US"/>
              <a:t>A powerful way to end sex trafficking is to stop the “demand,” which means an individual’s desire and willingness to pay for sex. Sex buyers create this “demand,” and traffickers respond by supplying people to meet the demand. </a:t>
            </a:r>
          </a:p>
          <a:p>
            <a:endParaRPr lang="en-US"/>
          </a:p>
          <a:p>
            <a:r>
              <a:rPr lang="en-US"/>
              <a:t>EDUCATE ADOLESCENTS</a:t>
            </a:r>
          </a:p>
          <a:p>
            <a:r>
              <a:rPr lang="en-US"/>
              <a:t>Education plays a critical role by helping young people understand the real harm caused by buying sex, challenging harmful social messages, and building skills to resist pressure or manipulation. </a:t>
            </a:r>
          </a:p>
          <a:p>
            <a:endParaRPr lang="en-US"/>
          </a:p>
          <a:p>
            <a:r>
              <a:rPr lang="en-US"/>
              <a:t>Teaching awareness and accountability helps prevent exploitation before it starts and supports safer communities for everyone.</a:t>
            </a:r>
          </a:p>
          <a:p>
            <a:endParaRPr lang="en-US"/>
          </a:p>
          <a:p>
            <a:r>
              <a:rPr lang="en-US"/>
              <a:t>Source</a:t>
            </a:r>
          </a:p>
          <a:p>
            <a:r>
              <a:rPr lang="en-US"/>
              <a:t>Demand Abolition (2018, November). Who Buys Sex? Understanding and Disrupting Illicit Market Demand, pp. 25-26. DemandAbolition.org. Retrieved February 25, 2024, from https://www.demandabolition.org/wp-content/uploads/2019/07/Demand-Buyer-Report-July-2019.pdf</a:t>
            </a:r>
          </a:p>
          <a:p>
            <a:endParaRPr lang="en-US"/>
          </a:p>
          <a:p>
            <a:r>
              <a:rPr lang="en-US"/>
              <a:t>Wilkinson Jr., Kevin L. (2023, July 4). The Breeding of Wolves: Understanding the Escalation Continuum &amp; Escalation Dynamics of Contemporary Sex Trafficking, p. 230. DigitalCommons.liberity.edu. Retrieved June 18, 2025,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END DEMAND</a:t>
            </a:r>
          </a:p>
          <a:p>
            <a:r>
              <a:rPr lang="en-US"/>
              <a:t>A powerful way to end sex trafficking is to stop the “demand,” which means an individual’s desire and willingness to pay for sex. Sex buyers create this “demand,” and traffickers respond by supplying people to meet the demand. </a:t>
            </a:r>
          </a:p>
          <a:p>
            <a:endParaRPr lang="en-US"/>
          </a:p>
          <a:p>
            <a:r>
              <a:rPr lang="en-US"/>
              <a:t>EDUCATE ADOLESCENTS</a:t>
            </a:r>
          </a:p>
          <a:p>
            <a:r>
              <a:rPr lang="en-US"/>
              <a:t>Education plays a critical role by helping young people understand the real harm caused by buying sex, challenging harmful social messages, and building skills to resist pressure or manipulation. </a:t>
            </a:r>
          </a:p>
          <a:p>
            <a:endParaRPr lang="en-US"/>
          </a:p>
          <a:p>
            <a:r>
              <a:rPr lang="en-US"/>
              <a:t>Teaching awareness and accountability helps prevent exploitation before it starts and supports safer communities for everyone.</a:t>
            </a:r>
          </a:p>
          <a:p>
            <a:endParaRPr lang="en-US"/>
          </a:p>
          <a:p>
            <a:r>
              <a:rPr lang="en-US"/>
              <a:t>Source</a:t>
            </a:r>
          </a:p>
          <a:p>
            <a:r>
              <a:rPr lang="en-US"/>
              <a:t>Demand Abolition (2018, November). Who Buys Sex? Understanding and Disrupting Illicit Market Demand, pp. 25-26. DemandAbolition.org. Retrieved February 25, 2024, from https://www.demandabolition.org/wp-content/uploads/2019/07/Demand-Buyer-Report-July-2019.pdf</a:t>
            </a:r>
          </a:p>
          <a:p>
            <a:endParaRPr lang="en-US"/>
          </a:p>
          <a:p>
            <a:r>
              <a:rPr lang="en-US"/>
              <a:t>Wilkinson Jr., Kevin L. (2023, July 4). The Breeding of Wolves: Understanding the Escalation Continuum &amp; Escalation Dynamics of Contemporary Sex Trafficking, p. 230. DigitalCommons.liberity.edu. Retrieved June 18, 2025,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END DEMAND</a:t>
            </a:r>
          </a:p>
          <a:p>
            <a:r>
              <a:rPr lang="en-US"/>
              <a:t>A powerful way to end sex trafficking is to stop the “demand,” which means an individual’s desire and willingness to pay for sex. Sex buyers create this “demand,” and traffickers respond by supplying people to meet the demand. </a:t>
            </a:r>
          </a:p>
          <a:p>
            <a:endParaRPr lang="en-US"/>
          </a:p>
          <a:p>
            <a:r>
              <a:rPr lang="en-US"/>
              <a:t>EDUCATE ADOLESCENTS</a:t>
            </a:r>
          </a:p>
          <a:p>
            <a:r>
              <a:rPr lang="en-US"/>
              <a:t>Education plays a critical role by helping young people understand the real harm caused by buying sex, challenging harmful social messages, and building skills to resist pressure or manipulation. </a:t>
            </a:r>
          </a:p>
          <a:p>
            <a:endParaRPr lang="en-US"/>
          </a:p>
          <a:p>
            <a:r>
              <a:rPr lang="en-US"/>
              <a:t>Teaching awareness and accountability helps prevent exploitation before it starts and supports safer communities for everyone.</a:t>
            </a:r>
          </a:p>
          <a:p>
            <a:endParaRPr lang="en-US"/>
          </a:p>
          <a:p>
            <a:r>
              <a:rPr lang="en-US"/>
              <a:t>Source</a:t>
            </a:r>
          </a:p>
          <a:p>
            <a:r>
              <a:rPr lang="en-US"/>
              <a:t>Demand Abolition (2018, November). Who Buys Sex? Understanding and Disrupting Illicit Market Demand, pp. 25-26. DemandAbolition.org. Retrieved February 25, 2024, from https://www.demandabolition.org/wp-content/uploads/2019/07/Demand-Buyer-Report-July-2019.pdf</a:t>
            </a:r>
          </a:p>
          <a:p>
            <a:endParaRPr lang="en-US"/>
          </a:p>
          <a:p>
            <a:r>
              <a:rPr lang="en-US"/>
              <a:t>Wilkinson Jr., Kevin L. (2023, July 4). The Breeding of Wolves: Understanding the Escalation Continuum &amp; Escalation Dynamics of Contemporary Sex Trafficking, p. 230. DigitalCommons.liberity.edu. Retrieved June 18, 2025,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HOW TO ASK FOR HELP</a:t>
            </a:r>
          </a:p>
          <a:p>
            <a:endParaRPr lang="en-US"/>
          </a:p>
          <a:p>
            <a:r>
              <a:rPr lang="en-US"/>
              <a:t>Walking Wise asked a focus group who are survivors:  </a:t>
            </a:r>
          </a:p>
          <a:p>
            <a:r>
              <a:rPr lang="en-US"/>
              <a:t>What do you think young people should know about sex trafficking?</a:t>
            </a:r>
          </a:p>
          <a:p>
            <a:endParaRPr lang="en-US"/>
          </a:p>
          <a:p>
            <a:r>
              <a:rPr lang="en-US"/>
              <a:t>ANSWER</a:t>
            </a:r>
          </a:p>
          <a:p>
            <a:r>
              <a:rPr lang="en-US"/>
              <a:t>•  The survivors agreed that the most vital information kids should know is how to ask for help.</a:t>
            </a:r>
          </a:p>
          <a:p>
            <a:endParaRPr lang="en-US"/>
          </a:p>
          <a:p>
            <a:r>
              <a:rPr lang="en-US"/>
              <a:t>•  At the top of their list:  Tell a TRUSTWORTHY adult.</a:t>
            </a:r>
          </a:p>
          <a:p>
            <a:endParaRPr lang="en-US"/>
          </a:p>
          <a:p>
            <a:r>
              <a:rPr lang="en-US"/>
              <a:t>•  In response, Walking Wise added a group of characters to its animated videos that represent trustworthy people to encourage teens to seek out adults whom they can trust.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Presenters may ask their audience to consider adding a few "hotline for help" phone numbers in their cell phone contacts or take a photo of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Although the hand signal for help has not yet achieved universal recognition, it may discreetly get someone's attention in urgent situations.</a:t>
            </a:r>
          </a:p>
          <a:p>
            <a:endParaRPr lang="en-US"/>
          </a:p>
          <a:p>
            <a:r>
              <a:rPr lang="en-US"/>
              <a:t>• SILENT</a:t>
            </a:r>
          </a:p>
          <a:p>
            <a:r>
              <a:rPr lang="en-US"/>
              <a:t>It can be used silently.  </a:t>
            </a:r>
          </a:p>
          <a:p>
            <a:endParaRPr lang="en-US"/>
          </a:p>
          <a:p>
            <a:r>
              <a:rPr lang="en-US"/>
              <a:t>• UNTRACKABLE</a:t>
            </a:r>
          </a:p>
          <a:p>
            <a:r>
              <a:rPr lang="en-US"/>
              <a:t>It leaves no digital footprint.  </a:t>
            </a:r>
          </a:p>
          <a:p>
            <a:endParaRPr lang="en-US"/>
          </a:p>
          <a:p>
            <a:r>
              <a:rPr lang="en-US"/>
              <a:t>• CONCEALED</a:t>
            </a:r>
          </a:p>
          <a:p>
            <a:r>
              <a:rPr lang="en-US"/>
              <a:t>It can be done secretly when a perpetrator is in the vicinity.</a:t>
            </a:r>
          </a:p>
          <a:p>
            <a:endParaRPr lang="en-US"/>
          </a:p>
          <a:p>
            <a:r>
              <a:rPr lang="en-US"/>
              <a:t>• SIGNALS DISTRESS</a:t>
            </a:r>
          </a:p>
          <a:p>
            <a:r>
              <a:rPr lang="en-US"/>
              <a:t>Combining the hand signal with distressed facial expressions might help attract the attention of an individual who is unfamiliar with the signal's meaning.</a:t>
            </a:r>
          </a:p>
          <a:p>
            <a:endParaRPr lang="en-US"/>
          </a:p>
          <a:p>
            <a:r>
              <a:rPr lang="en-US"/>
              <a:t>Source</a:t>
            </a:r>
          </a:p>
          <a:p>
            <a:r>
              <a:rPr lang="en-US"/>
              <a:t>Canadian Women's Foundation, April 2020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Two ways to conduct a pre-/post-student evaluation:</a:t>
            </a:r>
          </a:p>
          <a:p>
            <a:endParaRPr lang="en-US"/>
          </a:p>
          <a:p>
            <a:r>
              <a:rPr lang="en-US"/>
              <a:t>1) Use the pre/post survey in the Walking Wise lesson plan for this topic. </a:t>
            </a:r>
          </a:p>
          <a:p>
            <a:endParaRPr lang="en-US"/>
          </a:p>
          <a:p>
            <a:r>
              <a:rPr lang="en-US"/>
              <a:t>2) Activate Slido.com to conduct an online survey.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3-Question Survey</a:t>
            </a:r>
          </a:p>
          <a:p>
            <a:endParaRPr lang="en-US"/>
          </a:p>
          <a:p>
            <a:r>
              <a:rPr lang="en-US"/>
              <a:t>IF SLIDO IS ACTIVATED:</a:t>
            </a:r>
          </a:p>
          <a:p>
            <a:r>
              <a:rPr lang="en-US"/>
              <a:t>Follow the instructions provided on WalkingWise.com to access your school or organization's custom Slido QR code and #code, which the audience will use to complete the 3-question evaluation. </a:t>
            </a:r>
          </a:p>
          <a:p>
            <a:endParaRPr lang="en-US"/>
          </a:p>
          <a:p>
            <a:r>
              <a:rPr lang="en-US"/>
              <a:t>Please encourage your audience to scan your organization's custom QR code to share what they enjoyed and what could be improved about the lesson.</a:t>
            </a:r>
          </a:p>
          <a:p>
            <a:endParaRPr lang="en-US"/>
          </a:p>
          <a:p>
            <a:r>
              <a:rPr lang="en-US"/>
              <a:t>Please send any feedback you want to share to Walking Wise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a:t>
            </a:r>
          </a:p>
          <a:p>
            <a:r>
              <a:rPr lang="en-US"/>
              <a:t>To access additional resources about the hidden buyers, please refer to the last page of Lesson Plan #12 in the Walking Wise Education Guide. </a:t>
            </a:r>
          </a:p>
          <a:p>
            <a:endParaRPr lang="en-US"/>
          </a:p>
          <a:p>
            <a:r>
              <a:rPr lang="en-US"/>
              <a:t>We welcome your feedback at support@WalkingWise.com.</a:t>
            </a:r>
          </a:p>
          <a:p>
            <a:endParaRPr lang="en-US"/>
          </a:p>
          <a:p>
            <a:r>
              <a:rPr lang="en-US"/>
              <a:t>Thank you!</a:t>
            </a:r>
          </a:p>
          <a:p>
            <a:endParaRPr lang="en-US"/>
          </a:p>
          <a:p>
            <a:r>
              <a:rPr lang="en-US"/>
              <a:t>Karla Highman</a:t>
            </a:r>
          </a:p>
          <a:p>
            <a:r>
              <a:rPr lang="en-US"/>
              <a:t>Founder, 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s://www.walkingwise.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8.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TextBox 4"/>
          <p:cNvSpPr txBox="1"/>
          <p:nvPr/>
        </p:nvSpPr>
        <p:spPr>
          <a:xfrm>
            <a:off x="1136657" y="9210675"/>
            <a:ext cx="1782002" cy="276299"/>
          </a:xfrm>
          <a:prstGeom prst="rect">
            <a:avLst/>
          </a:prstGeom>
        </p:spPr>
        <p:txBody>
          <a:bodyPr lIns="0" tIns="0" rIns="0" bIns="0" rtlCol="0" anchor="t">
            <a:spAutoFit/>
          </a:bodyPr>
          <a:lstStyle/>
          <a:p>
            <a:pPr algn="l">
              <a:lnSpc>
                <a:spcPts val="2100"/>
              </a:lnSpc>
            </a:pPr>
            <a:r>
              <a:rPr lang="en-US" sz="1500">
                <a:solidFill>
                  <a:srgbClr val="303030"/>
                </a:solidFill>
                <a:latin typeface="Roboto"/>
                <a:ea typeface="Roboto"/>
                <a:cs typeface="Roboto"/>
                <a:sym typeface="Roboto"/>
              </a:rPr>
              <a:t>©2025 Walking Wise</a:t>
            </a:r>
          </a:p>
        </p:txBody>
      </p:sp>
      <p:sp>
        <p:nvSpPr>
          <p:cNvPr id="5" name="Freeform 5"/>
          <p:cNvSpPr/>
          <p:nvPr/>
        </p:nvSpPr>
        <p:spPr>
          <a:xfrm>
            <a:off x="14954037" y="7028103"/>
            <a:ext cx="2305263" cy="2320480"/>
          </a:xfrm>
          <a:custGeom>
            <a:avLst/>
            <a:gdLst/>
            <a:ahLst/>
            <a:cxnLst/>
            <a:rect l="l" t="t" r="r" b="b"/>
            <a:pathLst>
              <a:path w="2305263" h="2320480">
                <a:moveTo>
                  <a:pt x="0" y="0"/>
                </a:moveTo>
                <a:lnTo>
                  <a:pt x="2305263" y="0"/>
                </a:lnTo>
                <a:lnTo>
                  <a:pt x="2305263" y="2320480"/>
                </a:lnTo>
                <a:lnTo>
                  <a:pt x="0" y="2320480"/>
                </a:lnTo>
                <a:lnTo>
                  <a:pt x="0" y="0"/>
                </a:lnTo>
                <a:close/>
              </a:path>
            </a:pathLst>
          </a:custGeom>
          <a:blipFill>
            <a:blip r:embed="rId3"/>
            <a:stretch>
              <a:fillRect/>
            </a:stretch>
          </a:blipFill>
        </p:spPr>
        <p:txBody>
          <a:bodyPr/>
          <a:lstStyle/>
          <a:p>
            <a:endParaRPr lang="en-US"/>
          </a:p>
        </p:txBody>
      </p:sp>
      <p:sp>
        <p:nvSpPr>
          <p:cNvPr id="6" name="Freeform 6"/>
          <p:cNvSpPr/>
          <p:nvPr/>
        </p:nvSpPr>
        <p:spPr>
          <a:xfrm>
            <a:off x="16284300" y="1028700"/>
            <a:ext cx="975000" cy="975000"/>
          </a:xfrm>
          <a:custGeom>
            <a:avLst/>
            <a:gdLst/>
            <a:ahLst/>
            <a:cxnLst/>
            <a:rect l="l" t="t" r="r" b="b"/>
            <a:pathLst>
              <a:path w="975000" h="975000">
                <a:moveTo>
                  <a:pt x="0" y="0"/>
                </a:moveTo>
                <a:lnTo>
                  <a:pt x="975000" y="0"/>
                </a:lnTo>
                <a:lnTo>
                  <a:pt x="975000" y="975000"/>
                </a:lnTo>
                <a:lnTo>
                  <a:pt x="0" y="975000"/>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454522" y="2385219"/>
            <a:ext cx="17417056" cy="2503531"/>
          </a:xfrm>
          <a:prstGeom prst="rect">
            <a:avLst/>
          </a:prstGeom>
        </p:spPr>
        <p:txBody>
          <a:bodyPr lIns="0" tIns="0" rIns="0" bIns="0" rtlCol="0" anchor="t">
            <a:spAutoFit/>
          </a:bodyPr>
          <a:lstStyle/>
          <a:p>
            <a:pPr algn="ctr">
              <a:lnSpc>
                <a:spcPts val="6512"/>
              </a:lnSpc>
            </a:pPr>
            <a:r>
              <a:rPr lang="en-US" sz="5713">
                <a:solidFill>
                  <a:srgbClr val="303030"/>
                </a:solidFill>
                <a:latin typeface="League Spartan"/>
                <a:ea typeface="League Spartan"/>
                <a:cs typeface="League Spartan"/>
                <a:sym typeface="League Spartan"/>
              </a:rPr>
              <a:t>SEXUAL EXPLOITATION</a:t>
            </a:r>
          </a:p>
          <a:p>
            <a:pPr algn="ctr">
              <a:lnSpc>
                <a:spcPts val="12999"/>
              </a:lnSpc>
            </a:pPr>
            <a:r>
              <a:rPr lang="en-US" sz="11403">
                <a:solidFill>
                  <a:srgbClr val="303030"/>
                </a:solidFill>
                <a:latin typeface="League Spartan"/>
                <a:ea typeface="League Spartan"/>
                <a:cs typeface="League Spartan"/>
                <a:sym typeface="League Spartan"/>
              </a:rPr>
              <a:t>EDUCATION</a:t>
            </a:r>
          </a:p>
        </p:txBody>
      </p:sp>
      <p:sp>
        <p:nvSpPr>
          <p:cNvPr id="8" name="TextBox 8"/>
          <p:cNvSpPr txBox="1"/>
          <p:nvPr/>
        </p:nvSpPr>
        <p:spPr>
          <a:xfrm>
            <a:off x="454522" y="7675025"/>
            <a:ext cx="17417056" cy="662967"/>
          </a:xfrm>
          <a:prstGeom prst="rect">
            <a:avLst/>
          </a:prstGeom>
        </p:spPr>
        <p:txBody>
          <a:bodyPr lIns="0" tIns="0" rIns="0" bIns="0" rtlCol="0" anchor="t">
            <a:spAutoFit/>
          </a:bodyPr>
          <a:lstStyle/>
          <a:p>
            <a:pPr algn="ctr">
              <a:lnSpc>
                <a:spcPts val="5460"/>
              </a:lnSpc>
            </a:pPr>
            <a:r>
              <a:rPr lang="en-US" sz="3900">
                <a:solidFill>
                  <a:srgbClr val="FFFFFF"/>
                </a:solidFill>
                <a:latin typeface="Poppins Medium 1"/>
                <a:ea typeface="Poppins Medium 1"/>
                <a:cs typeface="Poppins Medium 1"/>
                <a:sym typeface="Poppins Medium 1"/>
              </a:rPr>
              <a:t>LESSON #12</a:t>
            </a:r>
          </a:p>
        </p:txBody>
      </p:sp>
      <p:sp>
        <p:nvSpPr>
          <p:cNvPr id="9" name="TextBox 9"/>
          <p:cNvSpPr txBox="1"/>
          <p:nvPr/>
        </p:nvSpPr>
        <p:spPr>
          <a:xfrm>
            <a:off x="435472" y="5069725"/>
            <a:ext cx="17417056" cy="2783648"/>
          </a:xfrm>
          <a:prstGeom prst="rect">
            <a:avLst/>
          </a:prstGeom>
        </p:spPr>
        <p:txBody>
          <a:bodyPr lIns="0" tIns="0" rIns="0" bIns="0" rtlCol="0" anchor="t">
            <a:spAutoFit/>
          </a:bodyPr>
          <a:lstStyle/>
          <a:p>
            <a:pPr algn="ctr">
              <a:lnSpc>
                <a:spcPts val="12755"/>
              </a:lnSpc>
            </a:pPr>
            <a:r>
              <a:rPr lang="en-US" sz="12265" b="1">
                <a:solidFill>
                  <a:srgbClr val="A76D11"/>
                </a:solidFill>
                <a:latin typeface="Cooperative Bold"/>
                <a:ea typeface="Cooperative Bold"/>
                <a:cs typeface="Cooperative Bold"/>
                <a:sym typeface="Cooperative Bold"/>
              </a:rPr>
              <a:t>HIDDEN</a:t>
            </a:r>
          </a:p>
          <a:p>
            <a:pPr algn="ctr">
              <a:lnSpc>
                <a:spcPts val="7564"/>
              </a:lnSpc>
            </a:pPr>
            <a:r>
              <a:rPr lang="en-US" sz="9824" b="1">
                <a:solidFill>
                  <a:srgbClr val="A76D11"/>
                </a:solidFill>
                <a:latin typeface="Poppins Medium 2 Bold"/>
                <a:ea typeface="Poppins Medium 2 Bold"/>
                <a:cs typeface="Poppins Medium 2 Bold"/>
                <a:sym typeface="Poppins Medium 2 Bold"/>
              </a:rPr>
              <a:t>BUYERS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993046" y="3319145"/>
            <a:ext cx="4485291" cy="807115"/>
            <a:chOff x="0" y="0"/>
            <a:chExt cx="1181311" cy="212574"/>
          </a:xfrm>
        </p:grpSpPr>
        <p:sp>
          <p:nvSpPr>
            <p:cNvPr id="7" name="Freeform 7"/>
            <p:cNvSpPr/>
            <p:nvPr/>
          </p:nvSpPr>
          <p:spPr>
            <a:xfrm>
              <a:off x="0" y="0"/>
              <a:ext cx="1181311" cy="212574"/>
            </a:xfrm>
            <a:custGeom>
              <a:avLst/>
              <a:gdLst/>
              <a:ahLst/>
              <a:cxnLst/>
              <a:rect l="l" t="t" r="r" b="b"/>
              <a:pathLst>
                <a:path w="1181311" h="212574">
                  <a:moveTo>
                    <a:pt x="0" y="0"/>
                  </a:moveTo>
                  <a:lnTo>
                    <a:pt x="1181311" y="0"/>
                  </a:lnTo>
                  <a:lnTo>
                    <a:pt x="1181311" y="212574"/>
                  </a:lnTo>
                  <a:lnTo>
                    <a:pt x="0" y="212574"/>
                  </a:lnTo>
                  <a:close/>
                </a:path>
              </a:pathLst>
            </a:custGeom>
            <a:solidFill>
              <a:srgbClr val="303030"/>
            </a:solidFill>
          </p:spPr>
          <p:txBody>
            <a:bodyPr/>
            <a:lstStyle/>
            <a:p>
              <a:endParaRPr lang="en-US"/>
            </a:p>
          </p:txBody>
        </p:sp>
        <p:sp>
          <p:nvSpPr>
            <p:cNvPr id="8" name="TextBox 8"/>
            <p:cNvSpPr txBox="1"/>
            <p:nvPr/>
          </p:nvSpPr>
          <p:spPr>
            <a:xfrm>
              <a:off x="0" y="-76200"/>
              <a:ext cx="1181311" cy="288774"/>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419711" y="3347247"/>
            <a:ext cx="4240691" cy="721958"/>
          </a:xfrm>
          <a:prstGeom prst="rect">
            <a:avLst/>
          </a:prstGeom>
        </p:spPr>
        <p:txBody>
          <a:bodyPr lIns="0" tIns="0" rIns="0" bIns="0" rtlCol="0" anchor="t">
            <a:spAutoFit/>
          </a:bodyPr>
          <a:lstStyle/>
          <a:p>
            <a:pPr algn="l">
              <a:lnSpc>
                <a:spcPts val="5879"/>
              </a:lnSpc>
            </a:pPr>
            <a:r>
              <a:rPr lang="en-US" sz="4199" b="1">
                <a:solidFill>
                  <a:srgbClr val="FFFFFF"/>
                </a:solidFill>
                <a:latin typeface="Roboto Bold"/>
                <a:ea typeface="Roboto Bold"/>
                <a:cs typeface="Roboto Bold"/>
                <a:sym typeface="Roboto Bold"/>
              </a:rPr>
              <a:t>VOCABULARY</a:t>
            </a:r>
          </a:p>
        </p:txBody>
      </p:sp>
      <p:sp>
        <p:nvSpPr>
          <p:cNvPr id="10" name="TextBox 10"/>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a:t>
            </a:r>
          </a:p>
        </p:txBody>
      </p:sp>
      <p:sp>
        <p:nvSpPr>
          <p:cNvPr id="14" name="TextBox 14"/>
          <p:cNvSpPr txBox="1"/>
          <p:nvPr/>
        </p:nvSpPr>
        <p:spPr>
          <a:xfrm>
            <a:off x="1983521" y="4425524"/>
            <a:ext cx="6593513" cy="2950846"/>
          </a:xfrm>
          <a:prstGeom prst="rect">
            <a:avLst/>
          </a:prstGeom>
        </p:spPr>
        <p:txBody>
          <a:bodyPr lIns="0" tIns="0" rIns="0" bIns="0" rtlCol="0" anchor="t">
            <a:spAutoFit/>
          </a:bodyPr>
          <a:lstStyle/>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Pimp</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Sexual Innocence</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Sex Buyer</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Groom</a:t>
            </a:r>
          </a:p>
        </p:txBody>
      </p:sp>
      <p:sp>
        <p:nvSpPr>
          <p:cNvPr id="15" name="Freeform 15"/>
          <p:cNvSpPr/>
          <p:nvPr/>
        </p:nvSpPr>
        <p:spPr>
          <a:xfrm>
            <a:off x="11546647" y="1192941"/>
            <a:ext cx="5491115" cy="2483196"/>
          </a:xfrm>
          <a:custGeom>
            <a:avLst/>
            <a:gdLst/>
            <a:ahLst/>
            <a:cxnLst/>
            <a:rect l="l" t="t" r="r" b="b"/>
            <a:pathLst>
              <a:path w="5491115" h="2483196">
                <a:moveTo>
                  <a:pt x="0" y="0"/>
                </a:moveTo>
                <a:lnTo>
                  <a:pt x="5491114" y="0"/>
                </a:lnTo>
                <a:lnTo>
                  <a:pt x="5491114" y="2483197"/>
                </a:lnTo>
                <a:lnTo>
                  <a:pt x="0" y="2483197"/>
                </a:lnTo>
                <a:lnTo>
                  <a:pt x="0" y="0"/>
                </a:lnTo>
                <a:close/>
              </a:path>
            </a:pathLst>
          </a:custGeom>
          <a:blipFill>
            <a:blip r:embed="rId5"/>
            <a:stretch>
              <a:fillRect l="-2025" t="-44995" r="-2700" b="-86585"/>
            </a:stretch>
          </a:blipFill>
        </p:spPr>
        <p:txBody>
          <a:bodyPr/>
          <a:lstStyle/>
          <a:p>
            <a:endParaRPr lang="en-US"/>
          </a:p>
        </p:txBody>
      </p:sp>
      <p:sp>
        <p:nvSpPr>
          <p:cNvPr id="16" name="TextBox 16"/>
          <p:cNvSpPr txBox="1"/>
          <p:nvPr/>
        </p:nvSpPr>
        <p:spPr>
          <a:xfrm>
            <a:off x="8513659" y="4423249"/>
            <a:ext cx="7325553" cy="2207895"/>
          </a:xfrm>
          <a:prstGeom prst="rect">
            <a:avLst/>
          </a:prstGeom>
        </p:spPr>
        <p:txBody>
          <a:bodyPr lIns="0" tIns="0" rIns="0" bIns="0" rtlCol="0" anchor="t">
            <a:spAutoFit/>
          </a:bodyPr>
          <a:lstStyle/>
          <a:p>
            <a:pPr marL="906777" lvl="1" indent="-453388" algn="l">
              <a:lnSpc>
                <a:spcPts val="5879"/>
              </a:lnSpc>
              <a:buFont typeface="Arial"/>
              <a:buChar char="•"/>
            </a:pPr>
            <a:r>
              <a:rPr lang="en-US" sz="4199" b="1">
                <a:solidFill>
                  <a:srgbClr val="004F59"/>
                </a:solidFill>
                <a:latin typeface="Roboto Bold"/>
                <a:ea typeface="Roboto Bold"/>
                <a:cs typeface="Roboto Bold"/>
                <a:sym typeface="Roboto Bold"/>
              </a:rPr>
              <a:t>Human Sex Trafficker</a:t>
            </a:r>
          </a:p>
          <a:p>
            <a:pPr marL="906777" lvl="1" indent="-453388" algn="l">
              <a:lnSpc>
                <a:spcPts val="5879"/>
              </a:lnSpc>
              <a:buFont typeface="Arial"/>
              <a:buChar char="•"/>
            </a:pPr>
            <a:r>
              <a:rPr lang="en-US" sz="4199" b="1">
                <a:solidFill>
                  <a:srgbClr val="004F59"/>
                </a:solidFill>
                <a:latin typeface="Roboto Bold"/>
                <a:ea typeface="Roboto Bold"/>
                <a:cs typeface="Roboto Bold"/>
                <a:sym typeface="Roboto Bold"/>
              </a:rPr>
              <a:t>Commercial Sex Trade</a:t>
            </a:r>
          </a:p>
          <a:p>
            <a:pPr marL="906777" lvl="1" indent="-453388" algn="l">
              <a:lnSpc>
                <a:spcPts val="5879"/>
              </a:lnSpc>
              <a:buFont typeface="Arial"/>
              <a:buChar char="•"/>
            </a:pPr>
            <a:r>
              <a:rPr lang="en-US" sz="4199" b="1">
                <a:solidFill>
                  <a:srgbClr val="004F59"/>
                </a:solidFill>
                <a:latin typeface="Roboto Bold"/>
                <a:ea typeface="Roboto Bold"/>
                <a:cs typeface="Roboto Bold"/>
                <a:sym typeface="Roboto Bold"/>
              </a:rPr>
              <a:t>Trauma</a:t>
            </a:r>
          </a:p>
        </p:txBody>
      </p:sp>
      <p:sp>
        <p:nvSpPr>
          <p:cNvPr id="17" name="TextBox 1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8" name="TextBox 18"/>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645215"/>
            <a:ext cx="16301676" cy="1686709"/>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The system in which sexual acts, services, or sexual images are bought, sold, or exchanged for money or something of value.</a:t>
            </a:r>
          </a:p>
        </p:txBody>
      </p:sp>
      <p:sp>
        <p:nvSpPr>
          <p:cNvPr id="9" name="TextBox 9"/>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a:t>
            </a:r>
          </a:p>
        </p:txBody>
      </p:sp>
      <p:sp>
        <p:nvSpPr>
          <p:cNvPr id="11" name="TextBox 11"/>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grpSp>
        <p:nvGrpSpPr>
          <p:cNvPr id="12" name="Group 12"/>
          <p:cNvGrpSpPr/>
          <p:nvPr/>
        </p:nvGrpSpPr>
        <p:grpSpPr>
          <a:xfrm>
            <a:off x="1480713" y="3447883"/>
            <a:ext cx="10155067" cy="1060398"/>
            <a:chOff x="0" y="0"/>
            <a:chExt cx="2674585" cy="279282"/>
          </a:xfrm>
        </p:grpSpPr>
        <p:sp>
          <p:nvSpPr>
            <p:cNvPr id="13" name="Freeform 13"/>
            <p:cNvSpPr/>
            <p:nvPr/>
          </p:nvSpPr>
          <p:spPr>
            <a:xfrm>
              <a:off x="0" y="0"/>
              <a:ext cx="2674585" cy="279282"/>
            </a:xfrm>
            <a:custGeom>
              <a:avLst/>
              <a:gdLst/>
              <a:ahLst/>
              <a:cxnLst/>
              <a:rect l="l" t="t" r="r" b="b"/>
              <a:pathLst>
                <a:path w="2674585" h="279282">
                  <a:moveTo>
                    <a:pt x="0" y="0"/>
                  </a:moveTo>
                  <a:lnTo>
                    <a:pt x="2674585" y="0"/>
                  </a:lnTo>
                  <a:lnTo>
                    <a:pt x="2674585" y="279282"/>
                  </a:lnTo>
                  <a:lnTo>
                    <a:pt x="0" y="279282"/>
                  </a:lnTo>
                  <a:close/>
                </a:path>
              </a:pathLst>
            </a:custGeom>
            <a:solidFill>
              <a:srgbClr val="303030"/>
            </a:solidFill>
          </p:spPr>
          <p:txBody>
            <a:bodyPr/>
            <a:lstStyle/>
            <a:p>
              <a:endParaRPr lang="en-US"/>
            </a:p>
          </p:txBody>
        </p:sp>
        <p:sp>
          <p:nvSpPr>
            <p:cNvPr id="14" name="TextBox 14"/>
            <p:cNvSpPr txBox="1"/>
            <p:nvPr/>
          </p:nvSpPr>
          <p:spPr>
            <a:xfrm>
              <a:off x="0" y="-76200"/>
              <a:ext cx="2674585" cy="355482"/>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834832" y="3429470"/>
            <a:ext cx="13487485" cy="1028702"/>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COMMERCIAL SEX TRADE</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7" name="TextBox 17"/>
          <p:cNvSpPr txBox="1"/>
          <p:nvPr/>
        </p:nvSpPr>
        <p:spPr>
          <a:xfrm>
            <a:off x="3706940" y="6747626"/>
            <a:ext cx="8789793" cy="1038375"/>
          </a:xfrm>
          <a:prstGeom prst="rect">
            <a:avLst/>
          </a:prstGeom>
        </p:spPr>
        <p:txBody>
          <a:bodyPr lIns="0" tIns="0" rIns="0" bIns="0" rtlCol="0" anchor="t">
            <a:spAutoFit/>
          </a:bodyPr>
          <a:lstStyle/>
          <a:p>
            <a:pPr algn="ctr">
              <a:lnSpc>
                <a:spcPts val="4199"/>
              </a:lnSpc>
            </a:pPr>
            <a:r>
              <a:rPr lang="en-US" sz="2999">
                <a:solidFill>
                  <a:srgbClr val="303030"/>
                </a:solidFill>
                <a:latin typeface="Roboto"/>
                <a:ea typeface="Roboto"/>
                <a:cs typeface="Roboto"/>
                <a:sym typeface="Roboto"/>
              </a:rPr>
              <a:t>This is a business practice linked to the harms of exploitation and considered human trafficking.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5389650" cy="1686709"/>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person who pays money or something of value in exchange for sexual activity.</a:t>
            </a:r>
          </a:p>
        </p:txBody>
      </p:sp>
      <p:sp>
        <p:nvSpPr>
          <p:cNvPr id="9" name="TextBox 9"/>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a:t>
            </a:r>
          </a:p>
        </p:txBody>
      </p:sp>
      <p:sp>
        <p:nvSpPr>
          <p:cNvPr id="11" name="TextBox 11"/>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grpSp>
        <p:nvGrpSpPr>
          <p:cNvPr id="12" name="Group 12"/>
          <p:cNvGrpSpPr/>
          <p:nvPr/>
        </p:nvGrpSpPr>
        <p:grpSpPr>
          <a:xfrm>
            <a:off x="1532526" y="3447883"/>
            <a:ext cx="4827018" cy="1060398"/>
            <a:chOff x="0" y="0"/>
            <a:chExt cx="1271313" cy="279282"/>
          </a:xfrm>
        </p:grpSpPr>
        <p:sp>
          <p:nvSpPr>
            <p:cNvPr id="13" name="Freeform 13"/>
            <p:cNvSpPr/>
            <p:nvPr/>
          </p:nvSpPr>
          <p:spPr>
            <a:xfrm>
              <a:off x="0" y="0"/>
              <a:ext cx="1271313" cy="279282"/>
            </a:xfrm>
            <a:custGeom>
              <a:avLst/>
              <a:gdLst/>
              <a:ahLst/>
              <a:cxnLst/>
              <a:rect l="l" t="t" r="r" b="b"/>
              <a:pathLst>
                <a:path w="1271313" h="279282">
                  <a:moveTo>
                    <a:pt x="0" y="0"/>
                  </a:moveTo>
                  <a:lnTo>
                    <a:pt x="1271313" y="0"/>
                  </a:lnTo>
                  <a:lnTo>
                    <a:pt x="1271313" y="279282"/>
                  </a:lnTo>
                  <a:lnTo>
                    <a:pt x="0" y="279282"/>
                  </a:lnTo>
                  <a:close/>
                </a:path>
              </a:pathLst>
            </a:custGeom>
            <a:solidFill>
              <a:srgbClr val="303030"/>
            </a:solidFill>
          </p:spPr>
          <p:txBody>
            <a:bodyPr/>
            <a:lstStyle/>
            <a:p>
              <a:endParaRPr lang="en-US"/>
            </a:p>
          </p:txBody>
        </p:sp>
        <p:sp>
          <p:nvSpPr>
            <p:cNvPr id="14" name="TextBox 14"/>
            <p:cNvSpPr txBox="1"/>
            <p:nvPr/>
          </p:nvSpPr>
          <p:spPr>
            <a:xfrm>
              <a:off x="0" y="-76200"/>
              <a:ext cx="1271313" cy="355482"/>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913526" y="3429470"/>
            <a:ext cx="8310124" cy="1028693"/>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SEX BUYER</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a:t>
            </a:r>
          </a:p>
        </p:txBody>
      </p:sp>
      <p:grpSp>
        <p:nvGrpSpPr>
          <p:cNvPr id="10" name="Group 10"/>
          <p:cNvGrpSpPr/>
          <p:nvPr/>
        </p:nvGrpSpPr>
        <p:grpSpPr>
          <a:xfrm>
            <a:off x="1480713" y="3553295"/>
            <a:ext cx="6298829" cy="909898"/>
            <a:chOff x="0" y="0"/>
            <a:chExt cx="1658951" cy="239644"/>
          </a:xfrm>
        </p:grpSpPr>
        <p:sp>
          <p:nvSpPr>
            <p:cNvPr id="11" name="Freeform 11"/>
            <p:cNvSpPr/>
            <p:nvPr/>
          </p:nvSpPr>
          <p:spPr>
            <a:xfrm>
              <a:off x="0" y="0"/>
              <a:ext cx="1658951" cy="239644"/>
            </a:xfrm>
            <a:custGeom>
              <a:avLst/>
              <a:gdLst/>
              <a:ahLst/>
              <a:cxnLst/>
              <a:rect l="l" t="t" r="r" b="b"/>
              <a:pathLst>
                <a:path w="1658951" h="239644">
                  <a:moveTo>
                    <a:pt x="0" y="0"/>
                  </a:moveTo>
                  <a:lnTo>
                    <a:pt x="1658951" y="0"/>
                  </a:lnTo>
                  <a:lnTo>
                    <a:pt x="1658951" y="239644"/>
                  </a:lnTo>
                  <a:lnTo>
                    <a:pt x="0" y="239644"/>
                  </a:lnTo>
                  <a:close/>
                </a:path>
              </a:pathLst>
            </a:custGeom>
            <a:solidFill>
              <a:srgbClr val="303030"/>
            </a:solidFill>
          </p:spPr>
          <p:txBody>
            <a:bodyPr/>
            <a:lstStyle/>
            <a:p>
              <a:endParaRPr lang="en-US"/>
            </a:p>
          </p:txBody>
        </p:sp>
        <p:sp>
          <p:nvSpPr>
            <p:cNvPr id="12" name="TextBox 12"/>
            <p:cNvSpPr txBox="1"/>
            <p:nvPr/>
          </p:nvSpPr>
          <p:spPr>
            <a:xfrm>
              <a:off x="0" y="-76200"/>
              <a:ext cx="1658951" cy="315844"/>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675401" y="3505252"/>
            <a:ext cx="8310124" cy="1028648"/>
          </a:xfrm>
          <a:prstGeom prst="rect">
            <a:avLst/>
          </a:prstGeom>
        </p:spPr>
        <p:txBody>
          <a:bodyPr lIns="0" tIns="0" rIns="0" bIns="0" rtlCol="0" anchor="t">
            <a:spAutoFit/>
          </a:bodyPr>
          <a:lstStyle/>
          <a:p>
            <a:pPr algn="l">
              <a:lnSpc>
                <a:spcPts val="8399"/>
              </a:lnSpc>
            </a:pPr>
            <a:r>
              <a:rPr lang="en-US" sz="5999" b="1" dirty="0">
                <a:solidFill>
                  <a:srgbClr val="FFFFFF"/>
                </a:solidFill>
                <a:latin typeface="Roboto Bold"/>
                <a:ea typeface="Roboto Bold"/>
                <a:cs typeface="Roboto Bold"/>
                <a:sym typeface="Roboto Bold"/>
              </a:rPr>
              <a:t> PROSTITUTION </a:t>
            </a:r>
          </a:p>
        </p:txBody>
      </p:sp>
      <p:sp>
        <p:nvSpPr>
          <p:cNvPr id="14" name="TextBox 14"/>
          <p:cNvSpPr txBox="1"/>
          <p:nvPr/>
        </p:nvSpPr>
        <p:spPr>
          <a:xfrm>
            <a:off x="1532526" y="4549386"/>
            <a:ext cx="13330705" cy="3420407"/>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An </a:t>
            </a:r>
            <a:r>
              <a:rPr lang="en-US" sz="4300" b="1">
                <a:solidFill>
                  <a:srgbClr val="9D1BE3"/>
                </a:solidFill>
                <a:latin typeface="Roboto Bold"/>
                <a:ea typeface="Roboto Bold"/>
                <a:cs typeface="Roboto Bold"/>
                <a:sym typeface="Roboto Bold"/>
              </a:rPr>
              <a:t>adult knowingly agrees</a:t>
            </a:r>
            <a:r>
              <a:rPr lang="en-US" sz="4300" b="1">
                <a:solidFill>
                  <a:srgbClr val="004F59"/>
                </a:solidFill>
                <a:latin typeface="Roboto Bold"/>
                <a:ea typeface="Roboto Bold"/>
                <a:cs typeface="Roboto Bold"/>
                <a:sym typeface="Roboto Bold"/>
              </a:rPr>
              <a:t> to take part in an illegal sex act in exchange for money or something of value </a:t>
            </a:r>
          </a:p>
          <a:p>
            <a:pPr algn="l">
              <a:lnSpc>
                <a:spcPts val="6880"/>
              </a:lnSpc>
            </a:pPr>
            <a:r>
              <a:rPr lang="en-US" sz="4300" b="1">
                <a:solidFill>
                  <a:srgbClr val="004F59"/>
                </a:solidFill>
                <a:latin typeface="Roboto Bold"/>
                <a:ea typeface="Roboto Bold"/>
                <a:cs typeface="Roboto Bold"/>
                <a:sym typeface="Roboto Bold"/>
              </a:rPr>
              <a:t>without experiencing force, fraud, or coercion.</a:t>
            </a:r>
          </a:p>
          <a:p>
            <a:pPr algn="l">
              <a:lnSpc>
                <a:spcPts val="6880"/>
              </a:lnSpc>
            </a:pPr>
            <a:endParaRPr lang="en-US" sz="4300" b="1">
              <a:solidFill>
                <a:srgbClr val="004F59"/>
              </a:solidFill>
              <a:latin typeface="Roboto Bold"/>
              <a:ea typeface="Roboto Bold"/>
              <a:cs typeface="Roboto Bold"/>
              <a:sym typeface="Roboto Bold"/>
            </a:endParaRPr>
          </a:p>
        </p:txBody>
      </p:sp>
      <p:sp>
        <p:nvSpPr>
          <p:cNvPr id="15" name="TextBox 15"/>
          <p:cNvSpPr txBox="1"/>
          <p:nvPr/>
        </p:nvSpPr>
        <p:spPr>
          <a:xfrm>
            <a:off x="5261675" y="9262222"/>
            <a:ext cx="5613871"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Cornell Law School (n.d.). Legal Information Institute: Prostitution. Law.Cornell.edu.</a:t>
            </a:r>
          </a:p>
        </p:txBody>
      </p:sp>
      <p:sp>
        <p:nvSpPr>
          <p:cNvPr id="16" name="TextBox 16"/>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sp>
        <p:nvSpPr>
          <p:cNvPr id="17" name="TextBox 1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854124" y="4766733"/>
            <a:ext cx="11628172" cy="2071000"/>
            <a:chOff x="0" y="0"/>
            <a:chExt cx="3062564" cy="545449"/>
          </a:xfrm>
        </p:grpSpPr>
        <p:sp>
          <p:nvSpPr>
            <p:cNvPr id="7" name="Freeform 7"/>
            <p:cNvSpPr/>
            <p:nvPr/>
          </p:nvSpPr>
          <p:spPr>
            <a:xfrm>
              <a:off x="0" y="0"/>
              <a:ext cx="3062564" cy="545449"/>
            </a:xfrm>
            <a:custGeom>
              <a:avLst/>
              <a:gdLst/>
              <a:ahLst/>
              <a:cxnLst/>
              <a:rect l="l" t="t" r="r" b="b"/>
              <a:pathLst>
                <a:path w="3062564" h="545449">
                  <a:moveTo>
                    <a:pt x="0" y="0"/>
                  </a:moveTo>
                  <a:lnTo>
                    <a:pt x="3062564" y="0"/>
                  </a:lnTo>
                  <a:lnTo>
                    <a:pt x="3062564" y="545449"/>
                  </a:lnTo>
                  <a:lnTo>
                    <a:pt x="0" y="545449"/>
                  </a:lnTo>
                  <a:close/>
                </a:path>
              </a:pathLst>
            </a:custGeom>
            <a:solidFill>
              <a:srgbClr val="303030"/>
            </a:solidFill>
          </p:spPr>
          <p:txBody>
            <a:bodyPr/>
            <a:lstStyle/>
            <a:p>
              <a:endParaRPr lang="en-US"/>
            </a:p>
          </p:txBody>
        </p:sp>
        <p:sp>
          <p:nvSpPr>
            <p:cNvPr id="8" name="TextBox 8"/>
            <p:cNvSpPr txBox="1"/>
            <p:nvPr/>
          </p:nvSpPr>
          <p:spPr>
            <a:xfrm>
              <a:off x="0" y="-9525"/>
              <a:ext cx="3062564" cy="554974"/>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588819" y="4975148"/>
            <a:ext cx="12160720"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type of people are MOST likely to purchase sex?</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a:t>
            </a:r>
          </a:p>
        </p:txBody>
      </p:sp>
      <p:sp>
        <p:nvSpPr>
          <p:cNvPr id="13" name="Freeform 13"/>
          <p:cNvSpPr/>
          <p:nvPr/>
        </p:nvSpPr>
        <p:spPr>
          <a:xfrm>
            <a:off x="14897419" y="866671"/>
            <a:ext cx="2936784" cy="3900061"/>
          </a:xfrm>
          <a:custGeom>
            <a:avLst/>
            <a:gdLst/>
            <a:ahLst/>
            <a:cxnLst/>
            <a:rect l="l" t="t" r="r" b="b"/>
            <a:pathLst>
              <a:path w="2936784" h="3900061">
                <a:moveTo>
                  <a:pt x="0" y="0"/>
                </a:moveTo>
                <a:lnTo>
                  <a:pt x="2936784" y="0"/>
                </a:lnTo>
                <a:lnTo>
                  <a:pt x="2936784" y="3900062"/>
                </a:lnTo>
                <a:lnTo>
                  <a:pt x="0" y="3900062"/>
                </a:lnTo>
                <a:lnTo>
                  <a:pt x="0" y="0"/>
                </a:lnTo>
                <a:close/>
              </a:path>
            </a:pathLst>
          </a:custGeom>
          <a:blipFill>
            <a:blip r:embed="rId5"/>
            <a:stretch>
              <a:fillRect l="-26110" r="-6690"/>
            </a:stretch>
          </a:blipFill>
        </p:spPr>
        <p:txBody>
          <a:bodyPr/>
          <a:lstStyle/>
          <a:p>
            <a:endParaRPr lang="en-US"/>
          </a:p>
        </p:txBody>
      </p:sp>
      <p:sp>
        <p:nvSpPr>
          <p:cNvPr id="14" name="TextBox 14"/>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sp>
        <p:nvSpPr>
          <p:cNvPr id="15" name="TextBox 15"/>
          <p:cNvSpPr txBox="1"/>
          <p:nvPr/>
        </p:nvSpPr>
        <p:spPr>
          <a:xfrm>
            <a:off x="1131441" y="1109322"/>
            <a:ext cx="10103162"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 BUYERS</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3557539" y="4762062"/>
            <a:ext cx="11171599" cy="190817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Males </a:t>
            </a:r>
            <a:r>
              <a:rPr lang="en-US" sz="5499">
                <a:solidFill>
                  <a:srgbClr val="303030"/>
                </a:solidFill>
                <a:latin typeface="Roboto"/>
                <a:ea typeface="Roboto"/>
                <a:cs typeface="Roboto"/>
                <a:sym typeface="Roboto"/>
              </a:rPr>
              <a:t>are more likely to purchase sex than other people.</a:t>
            </a:r>
            <a:r>
              <a:rPr lang="en-US" sz="5499">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15</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5814764" y="9229725"/>
            <a:ext cx="8796764" cy="207719"/>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Demand Abolition (2018). Who Buys Sex? Understanding and Disrupting Illicit Market Demand.</a:t>
            </a:r>
          </a:p>
        </p:txBody>
      </p:sp>
      <p:sp>
        <p:nvSpPr>
          <p:cNvPr id="11" name="TextBox 11"/>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903776" y="5252480"/>
            <a:ext cx="11177094" cy="1922396"/>
            <a:chOff x="0" y="0"/>
            <a:chExt cx="2943761" cy="506310"/>
          </a:xfrm>
        </p:grpSpPr>
        <p:sp>
          <p:nvSpPr>
            <p:cNvPr id="7" name="Freeform 7"/>
            <p:cNvSpPr/>
            <p:nvPr/>
          </p:nvSpPr>
          <p:spPr>
            <a:xfrm>
              <a:off x="0" y="0"/>
              <a:ext cx="2943761" cy="506310"/>
            </a:xfrm>
            <a:custGeom>
              <a:avLst/>
              <a:gdLst/>
              <a:ahLst/>
              <a:cxnLst/>
              <a:rect l="l" t="t" r="r" b="b"/>
              <a:pathLst>
                <a:path w="2943761" h="506310">
                  <a:moveTo>
                    <a:pt x="0" y="0"/>
                  </a:moveTo>
                  <a:lnTo>
                    <a:pt x="2943761" y="0"/>
                  </a:lnTo>
                  <a:lnTo>
                    <a:pt x="2943761" y="506310"/>
                  </a:lnTo>
                  <a:lnTo>
                    <a:pt x="0" y="506310"/>
                  </a:lnTo>
                  <a:close/>
                </a:path>
              </a:pathLst>
            </a:custGeom>
            <a:solidFill>
              <a:srgbClr val="303030"/>
            </a:solidFill>
          </p:spPr>
          <p:txBody>
            <a:bodyPr/>
            <a:lstStyle/>
            <a:p>
              <a:endParaRPr lang="en-US"/>
            </a:p>
          </p:txBody>
        </p:sp>
        <p:sp>
          <p:nvSpPr>
            <p:cNvPr id="8" name="TextBox 8"/>
            <p:cNvSpPr txBox="1"/>
            <p:nvPr/>
          </p:nvSpPr>
          <p:spPr>
            <a:xfrm>
              <a:off x="0" y="-76200"/>
              <a:ext cx="2943761" cy="582510"/>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11" name="Group 11"/>
          <p:cNvGrpSpPr/>
          <p:nvPr/>
        </p:nvGrpSpPr>
        <p:grpSpPr>
          <a:xfrm>
            <a:off x="11520578" y="1028700"/>
            <a:ext cx="5230222" cy="3334517"/>
            <a:chOff x="0" y="0"/>
            <a:chExt cx="1313041" cy="837126"/>
          </a:xfrm>
        </p:grpSpPr>
        <p:sp>
          <p:nvSpPr>
            <p:cNvPr id="12" name="Freeform 12"/>
            <p:cNvSpPr/>
            <p:nvPr/>
          </p:nvSpPr>
          <p:spPr>
            <a:xfrm>
              <a:off x="0" y="0"/>
              <a:ext cx="1313041" cy="837126"/>
            </a:xfrm>
            <a:custGeom>
              <a:avLst/>
              <a:gdLst/>
              <a:ahLst/>
              <a:cxnLst/>
              <a:rect l="l" t="t" r="r" b="b"/>
              <a:pathLst>
                <a:path w="1313041" h="837126">
                  <a:moveTo>
                    <a:pt x="0" y="0"/>
                  </a:moveTo>
                  <a:lnTo>
                    <a:pt x="1313041" y="0"/>
                  </a:lnTo>
                  <a:lnTo>
                    <a:pt x="1313041" y="837126"/>
                  </a:lnTo>
                  <a:lnTo>
                    <a:pt x="0" y="837126"/>
                  </a:lnTo>
                  <a:close/>
                </a:path>
              </a:pathLst>
            </a:custGeom>
            <a:solidFill>
              <a:srgbClr val="FFFFFF"/>
            </a:solidFill>
          </p:spPr>
          <p:txBody>
            <a:bodyPr/>
            <a:lstStyle/>
            <a:p>
              <a:endParaRPr lang="en-US"/>
            </a:p>
          </p:txBody>
        </p:sp>
        <p:sp>
          <p:nvSpPr>
            <p:cNvPr id="13" name="TextBox 13"/>
            <p:cNvSpPr txBox="1"/>
            <p:nvPr/>
          </p:nvSpPr>
          <p:spPr>
            <a:xfrm>
              <a:off x="0" y="-47625"/>
              <a:ext cx="1313041" cy="884751"/>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1764920" y="1233147"/>
            <a:ext cx="4723723" cy="2910995"/>
          </a:xfrm>
          <a:custGeom>
            <a:avLst/>
            <a:gdLst/>
            <a:ahLst/>
            <a:cxnLst/>
            <a:rect l="l" t="t" r="r" b="b"/>
            <a:pathLst>
              <a:path w="4723723" h="2910995">
                <a:moveTo>
                  <a:pt x="0" y="0"/>
                </a:moveTo>
                <a:lnTo>
                  <a:pt x="4723724" y="0"/>
                </a:lnTo>
                <a:lnTo>
                  <a:pt x="4723724" y="2910995"/>
                </a:lnTo>
                <a:lnTo>
                  <a:pt x="0" y="2910995"/>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2289875" y="5385030"/>
            <a:ext cx="11941064"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are some common characteristics among people who purchase sex?</a:t>
            </a:r>
          </a:p>
        </p:txBody>
      </p:sp>
      <p:sp>
        <p:nvSpPr>
          <p:cNvPr id="16" name="TextBox 1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16</a:t>
            </a:r>
          </a:p>
        </p:txBody>
      </p:sp>
      <p:sp>
        <p:nvSpPr>
          <p:cNvPr id="17" name="TextBox 17"/>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sp>
        <p:nvSpPr>
          <p:cNvPr id="18" name="TextBox 18"/>
          <p:cNvSpPr txBox="1"/>
          <p:nvPr/>
        </p:nvSpPr>
        <p:spPr>
          <a:xfrm>
            <a:off x="1131441" y="1109322"/>
            <a:ext cx="10103162" cy="1094750"/>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CHARACTERISTICS</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17</a:t>
            </a:r>
          </a:p>
        </p:txBody>
      </p:sp>
      <p:sp>
        <p:nvSpPr>
          <p:cNvPr id="7" name="TextBox 7"/>
          <p:cNvSpPr txBox="1"/>
          <p:nvPr/>
        </p:nvSpPr>
        <p:spPr>
          <a:xfrm>
            <a:off x="827503" y="4140975"/>
            <a:ext cx="17308097"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9D1BE3"/>
                </a:solidFill>
                <a:latin typeface="Roboto Bold"/>
                <a:ea typeface="Roboto Bold"/>
                <a:cs typeface="Roboto Bold"/>
                <a:sym typeface="Roboto Bold"/>
              </a:rPr>
              <a:t>Gender</a:t>
            </a:r>
            <a:r>
              <a:rPr lang="en-US" sz="4250">
                <a:solidFill>
                  <a:srgbClr val="9D1BE3"/>
                </a:solidFill>
                <a:latin typeface="Roboto"/>
                <a:ea typeface="Roboto"/>
                <a:cs typeface="Roboto"/>
                <a:sym typeface="Roboto"/>
              </a:rPr>
              <a:t>:</a:t>
            </a:r>
            <a:r>
              <a:rPr lang="en-US" sz="4250" b="1">
                <a:solidFill>
                  <a:srgbClr val="004F59"/>
                </a:solidFill>
                <a:latin typeface="Roboto Bold"/>
                <a:ea typeface="Roboto Bold"/>
                <a:cs typeface="Roboto Bold"/>
                <a:sym typeface="Roboto Bold"/>
              </a:rPr>
              <a:t> Studies reveal that sex buyers are primarily male.</a:t>
            </a:r>
          </a:p>
        </p:txBody>
      </p:sp>
      <p:sp>
        <p:nvSpPr>
          <p:cNvPr id="8" name="TextBox 8"/>
          <p:cNvSpPr txBox="1"/>
          <p:nvPr/>
        </p:nvSpPr>
        <p:spPr>
          <a:xfrm>
            <a:off x="5028442" y="9319251"/>
            <a:ext cx="6358607"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Demand Abolition (2018). Who Buys Sex? Understanding and Disrupting Illicit Market Demand.</a:t>
            </a:r>
          </a:p>
        </p:txBody>
      </p:sp>
      <p:sp>
        <p:nvSpPr>
          <p:cNvPr id="9" name="TextBox 9"/>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sp>
        <p:nvSpPr>
          <p:cNvPr id="10" name="TextBox 10"/>
          <p:cNvSpPr txBox="1"/>
          <p:nvPr/>
        </p:nvSpPr>
        <p:spPr>
          <a:xfrm>
            <a:off x="1131441" y="1109322"/>
            <a:ext cx="10103162" cy="1094750"/>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CHARACTERISTICS</a:t>
            </a:r>
          </a:p>
        </p:txBody>
      </p:sp>
      <p:grpSp>
        <p:nvGrpSpPr>
          <p:cNvPr id="11" name="Group 11"/>
          <p:cNvGrpSpPr/>
          <p:nvPr/>
        </p:nvGrpSpPr>
        <p:grpSpPr>
          <a:xfrm>
            <a:off x="1303807" y="2857829"/>
            <a:ext cx="8402448" cy="904943"/>
            <a:chOff x="0" y="0"/>
            <a:chExt cx="2212990" cy="238339"/>
          </a:xfrm>
        </p:grpSpPr>
        <p:sp>
          <p:nvSpPr>
            <p:cNvPr id="12" name="Freeform 12"/>
            <p:cNvSpPr/>
            <p:nvPr/>
          </p:nvSpPr>
          <p:spPr>
            <a:xfrm>
              <a:off x="0" y="0"/>
              <a:ext cx="2212991" cy="238339"/>
            </a:xfrm>
            <a:custGeom>
              <a:avLst/>
              <a:gdLst/>
              <a:ahLst/>
              <a:cxnLst/>
              <a:rect l="l" t="t" r="r" b="b"/>
              <a:pathLst>
                <a:path w="2212991" h="238339">
                  <a:moveTo>
                    <a:pt x="0" y="0"/>
                  </a:moveTo>
                  <a:lnTo>
                    <a:pt x="2212991" y="0"/>
                  </a:lnTo>
                  <a:lnTo>
                    <a:pt x="2212991"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2212990"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625606" y="2876904"/>
            <a:ext cx="8671015" cy="771544"/>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Traits of Sex Buyers</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18</a:t>
            </a:r>
          </a:p>
        </p:txBody>
      </p:sp>
      <p:sp>
        <p:nvSpPr>
          <p:cNvPr id="7" name="TextBox 7"/>
          <p:cNvSpPr txBox="1"/>
          <p:nvPr/>
        </p:nvSpPr>
        <p:spPr>
          <a:xfrm>
            <a:off x="827503" y="4140975"/>
            <a:ext cx="17308097" cy="1649487"/>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Gender</a:t>
            </a:r>
            <a:r>
              <a:rPr lang="en-US" sz="4250">
                <a:solidFill>
                  <a:srgbClr val="FFFFFF"/>
                </a:solidFill>
                <a:latin typeface="Roboto"/>
                <a:ea typeface="Roboto"/>
                <a:cs typeface="Roboto"/>
                <a:sym typeface="Roboto"/>
              </a:rPr>
              <a:t>:</a:t>
            </a:r>
            <a:r>
              <a:rPr lang="en-US" sz="4250" b="1">
                <a:solidFill>
                  <a:srgbClr val="FFFFFF"/>
                </a:solidFill>
                <a:latin typeface="Roboto Bold"/>
                <a:ea typeface="Roboto Bold"/>
                <a:cs typeface="Roboto Bold"/>
                <a:sym typeface="Roboto Bold"/>
              </a:rPr>
              <a:t> Studies reveal that sex buyers are primarily male.</a:t>
            </a:r>
          </a:p>
          <a:p>
            <a:pPr marL="917576" lvl="1" indent="-458788" algn="l">
              <a:lnSpc>
                <a:spcPts val="6375"/>
              </a:lnSpc>
              <a:buFont typeface="Arial"/>
              <a:buChar char="•"/>
            </a:pPr>
            <a:r>
              <a:rPr lang="en-US" sz="4250" b="1">
                <a:solidFill>
                  <a:srgbClr val="9D1BE3"/>
                </a:solidFill>
                <a:latin typeface="Roboto Bold"/>
                <a:ea typeface="Roboto Bold"/>
                <a:cs typeface="Roboto Bold"/>
                <a:sym typeface="Roboto Bold"/>
              </a:rPr>
              <a:t>Age:</a:t>
            </a:r>
            <a:r>
              <a:rPr lang="en-US" sz="4250" b="1">
                <a:solidFill>
                  <a:srgbClr val="004F59"/>
                </a:solidFill>
                <a:latin typeface="Roboto Bold"/>
                <a:ea typeface="Roboto Bold"/>
                <a:cs typeface="Roboto Bold"/>
                <a:sym typeface="Roboto Bold"/>
              </a:rPr>
              <a:t> Sex buyers can range from 18 to 80+ years old.</a:t>
            </a:r>
          </a:p>
        </p:txBody>
      </p:sp>
      <p:sp>
        <p:nvSpPr>
          <p:cNvPr id="8" name="TextBox 8"/>
          <p:cNvSpPr txBox="1"/>
          <p:nvPr/>
        </p:nvSpPr>
        <p:spPr>
          <a:xfrm>
            <a:off x="5028442" y="9319251"/>
            <a:ext cx="6358607"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Demand Abolition (2018). Who Buys Sex? Understanding and Disrupting Illicit Market Demand.</a:t>
            </a:r>
          </a:p>
        </p:txBody>
      </p:sp>
      <p:sp>
        <p:nvSpPr>
          <p:cNvPr id="9" name="TextBox 9"/>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sp>
        <p:nvSpPr>
          <p:cNvPr id="10" name="TextBox 10"/>
          <p:cNvSpPr txBox="1"/>
          <p:nvPr/>
        </p:nvSpPr>
        <p:spPr>
          <a:xfrm>
            <a:off x="1131441" y="1109322"/>
            <a:ext cx="10103162" cy="1094750"/>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CHARACTERISTICS</a:t>
            </a:r>
          </a:p>
        </p:txBody>
      </p:sp>
      <p:grpSp>
        <p:nvGrpSpPr>
          <p:cNvPr id="11" name="Group 11"/>
          <p:cNvGrpSpPr/>
          <p:nvPr/>
        </p:nvGrpSpPr>
        <p:grpSpPr>
          <a:xfrm>
            <a:off x="1303807" y="2857829"/>
            <a:ext cx="8402448" cy="904943"/>
            <a:chOff x="0" y="0"/>
            <a:chExt cx="2212990" cy="238339"/>
          </a:xfrm>
        </p:grpSpPr>
        <p:sp>
          <p:nvSpPr>
            <p:cNvPr id="12" name="Freeform 12"/>
            <p:cNvSpPr/>
            <p:nvPr/>
          </p:nvSpPr>
          <p:spPr>
            <a:xfrm>
              <a:off x="0" y="0"/>
              <a:ext cx="2212991" cy="238339"/>
            </a:xfrm>
            <a:custGeom>
              <a:avLst/>
              <a:gdLst/>
              <a:ahLst/>
              <a:cxnLst/>
              <a:rect l="l" t="t" r="r" b="b"/>
              <a:pathLst>
                <a:path w="2212991" h="238339">
                  <a:moveTo>
                    <a:pt x="0" y="0"/>
                  </a:moveTo>
                  <a:lnTo>
                    <a:pt x="2212991" y="0"/>
                  </a:lnTo>
                  <a:lnTo>
                    <a:pt x="2212991"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2212990"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625606" y="2876904"/>
            <a:ext cx="8671015" cy="771544"/>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Traits of Sex Buyers</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19</a:t>
            </a:r>
          </a:p>
        </p:txBody>
      </p:sp>
      <p:sp>
        <p:nvSpPr>
          <p:cNvPr id="7" name="TextBox 7"/>
          <p:cNvSpPr txBox="1"/>
          <p:nvPr/>
        </p:nvSpPr>
        <p:spPr>
          <a:xfrm>
            <a:off x="827503" y="4140975"/>
            <a:ext cx="17308097" cy="2459186"/>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Gender</a:t>
            </a:r>
            <a:r>
              <a:rPr lang="en-US" sz="4250">
                <a:solidFill>
                  <a:srgbClr val="FFFFFF"/>
                </a:solidFill>
                <a:latin typeface="Roboto"/>
                <a:ea typeface="Roboto"/>
                <a:cs typeface="Roboto"/>
                <a:sym typeface="Roboto"/>
              </a:rPr>
              <a:t>:</a:t>
            </a:r>
            <a:r>
              <a:rPr lang="en-US" sz="4250" b="1">
                <a:solidFill>
                  <a:srgbClr val="FFFFFF"/>
                </a:solidFill>
                <a:latin typeface="Roboto Bold"/>
                <a:ea typeface="Roboto Bold"/>
                <a:cs typeface="Roboto Bold"/>
                <a:sym typeface="Roboto Bold"/>
              </a:rPr>
              <a:t> Studies reveal that sex buyers are primarily male.</a:t>
            </a:r>
          </a:p>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Age: Sex buyers can range from 18 to 80+ years old.</a:t>
            </a:r>
          </a:p>
          <a:p>
            <a:pPr marL="917576" lvl="1" indent="-458788" algn="l">
              <a:lnSpc>
                <a:spcPts val="6375"/>
              </a:lnSpc>
              <a:buFont typeface="Arial"/>
              <a:buChar char="•"/>
            </a:pPr>
            <a:r>
              <a:rPr lang="en-US" sz="4250" b="1">
                <a:solidFill>
                  <a:srgbClr val="9D1BE3"/>
                </a:solidFill>
                <a:latin typeface="Roboto Bold"/>
                <a:ea typeface="Roboto Bold"/>
                <a:cs typeface="Roboto Bold"/>
                <a:sym typeface="Roboto Bold"/>
              </a:rPr>
              <a:t>Relationships:</a:t>
            </a:r>
            <a:r>
              <a:rPr lang="en-US" sz="4250" b="1">
                <a:solidFill>
                  <a:srgbClr val="004F59"/>
                </a:solidFill>
                <a:latin typeface="Roboto Bold"/>
                <a:ea typeface="Roboto Bold"/>
                <a:cs typeface="Roboto Bold"/>
                <a:sym typeface="Roboto Bold"/>
              </a:rPr>
              <a:t> Sex buyers can be single, married, &amp; have children.</a:t>
            </a:r>
          </a:p>
        </p:txBody>
      </p:sp>
      <p:sp>
        <p:nvSpPr>
          <p:cNvPr id="8" name="TextBox 8"/>
          <p:cNvSpPr txBox="1"/>
          <p:nvPr/>
        </p:nvSpPr>
        <p:spPr>
          <a:xfrm>
            <a:off x="5028442" y="9319251"/>
            <a:ext cx="6358607"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Demand Abolition (2018). Who Buys Sex? Understanding and Disrupting Illicit Market Demand.</a:t>
            </a:r>
          </a:p>
        </p:txBody>
      </p:sp>
      <p:sp>
        <p:nvSpPr>
          <p:cNvPr id="9" name="TextBox 9"/>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sp>
        <p:nvSpPr>
          <p:cNvPr id="10" name="TextBox 10"/>
          <p:cNvSpPr txBox="1"/>
          <p:nvPr/>
        </p:nvSpPr>
        <p:spPr>
          <a:xfrm>
            <a:off x="1131441" y="1109322"/>
            <a:ext cx="10103162" cy="1094750"/>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CHARACTERISTICS</a:t>
            </a:r>
          </a:p>
        </p:txBody>
      </p:sp>
      <p:grpSp>
        <p:nvGrpSpPr>
          <p:cNvPr id="11" name="Group 11"/>
          <p:cNvGrpSpPr/>
          <p:nvPr/>
        </p:nvGrpSpPr>
        <p:grpSpPr>
          <a:xfrm>
            <a:off x="1303807" y="2857829"/>
            <a:ext cx="8402448" cy="904943"/>
            <a:chOff x="0" y="0"/>
            <a:chExt cx="2212990" cy="238339"/>
          </a:xfrm>
        </p:grpSpPr>
        <p:sp>
          <p:nvSpPr>
            <p:cNvPr id="12" name="Freeform 12"/>
            <p:cNvSpPr/>
            <p:nvPr/>
          </p:nvSpPr>
          <p:spPr>
            <a:xfrm>
              <a:off x="0" y="0"/>
              <a:ext cx="2212991" cy="238339"/>
            </a:xfrm>
            <a:custGeom>
              <a:avLst/>
              <a:gdLst/>
              <a:ahLst/>
              <a:cxnLst/>
              <a:rect l="l" t="t" r="r" b="b"/>
              <a:pathLst>
                <a:path w="2212991" h="238339">
                  <a:moveTo>
                    <a:pt x="0" y="0"/>
                  </a:moveTo>
                  <a:lnTo>
                    <a:pt x="2212991" y="0"/>
                  </a:lnTo>
                  <a:lnTo>
                    <a:pt x="2212991"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2212990"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625606" y="2876904"/>
            <a:ext cx="8671015" cy="771544"/>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Traits of Sex Buyers</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937932" y="1181991"/>
            <a:ext cx="16441210" cy="7923019"/>
            <a:chOff x="0" y="0"/>
            <a:chExt cx="4330195" cy="2086721"/>
          </a:xfrm>
        </p:grpSpPr>
        <p:sp>
          <p:nvSpPr>
            <p:cNvPr id="5" name="Freeform 5"/>
            <p:cNvSpPr/>
            <p:nvPr/>
          </p:nvSpPr>
          <p:spPr>
            <a:xfrm>
              <a:off x="0" y="0"/>
              <a:ext cx="4330195" cy="2086721"/>
            </a:xfrm>
            <a:custGeom>
              <a:avLst/>
              <a:gdLst/>
              <a:ahLst/>
              <a:cxnLst/>
              <a:rect l="l" t="t" r="r" b="b"/>
              <a:pathLst>
                <a:path w="4330195" h="2086721">
                  <a:moveTo>
                    <a:pt x="0" y="0"/>
                  </a:moveTo>
                  <a:lnTo>
                    <a:pt x="4330195" y="0"/>
                  </a:lnTo>
                  <a:lnTo>
                    <a:pt x="4330195" y="2086721"/>
                  </a:lnTo>
                  <a:lnTo>
                    <a:pt x="0" y="2086721"/>
                  </a:lnTo>
                  <a:close/>
                </a:path>
              </a:pathLst>
            </a:custGeom>
            <a:solidFill>
              <a:srgbClr val="FFFFFF"/>
            </a:solidFill>
          </p:spPr>
          <p:txBody>
            <a:bodyPr/>
            <a:lstStyle/>
            <a:p>
              <a:endParaRPr lang="en-US"/>
            </a:p>
          </p:txBody>
        </p:sp>
        <p:sp>
          <p:nvSpPr>
            <p:cNvPr id="6" name="TextBox 6"/>
            <p:cNvSpPr txBox="1"/>
            <p:nvPr/>
          </p:nvSpPr>
          <p:spPr>
            <a:xfrm>
              <a:off x="0" y="-76200"/>
              <a:ext cx="4330195" cy="216292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a:t>
            </a:r>
          </a:p>
        </p:txBody>
      </p:sp>
      <p:sp>
        <p:nvSpPr>
          <p:cNvPr id="8" name="TextBox 8"/>
          <p:cNvSpPr txBox="1"/>
          <p:nvPr/>
        </p:nvSpPr>
        <p:spPr>
          <a:xfrm>
            <a:off x="1256804" y="1419794"/>
            <a:ext cx="15787901" cy="7360995"/>
          </a:xfrm>
          <a:prstGeom prst="rect">
            <a:avLst/>
          </a:prstGeom>
        </p:spPr>
        <p:txBody>
          <a:bodyPr lIns="0" tIns="0" rIns="0" bIns="0" rtlCol="0" anchor="t">
            <a:spAutoFit/>
          </a:bodyPr>
          <a:lstStyle/>
          <a:p>
            <a:pPr algn="l">
              <a:lnSpc>
                <a:spcPts val="3919"/>
              </a:lnSpc>
            </a:pPr>
            <a:r>
              <a:rPr lang="en-US" sz="2799" b="1">
                <a:solidFill>
                  <a:srgbClr val="FF5757"/>
                </a:solidFill>
                <a:latin typeface="Roboto Bold"/>
                <a:ea typeface="Roboto Bold"/>
                <a:cs typeface="Roboto Bold"/>
                <a:sym typeface="Roboto Bold"/>
              </a:rPr>
              <a:t>NOTE TO PRESENTER</a:t>
            </a:r>
          </a:p>
          <a:p>
            <a:pPr algn="l">
              <a:lnSpc>
                <a:spcPts val="3639"/>
              </a:lnSpc>
            </a:pPr>
            <a:r>
              <a:rPr lang="en-US" sz="2599">
                <a:solidFill>
                  <a:srgbClr val="303030"/>
                </a:solidFill>
                <a:latin typeface="Roboto"/>
                <a:ea typeface="Roboto"/>
                <a:cs typeface="Roboto"/>
                <a:sym typeface="Roboto"/>
              </a:rPr>
              <a:t>This presentation is exclusively for Walking Wise® subscribers and not for redistribution.</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Walking Wise encourages the use of Slido.com, an interactive digital tool, to enhance audience engagement. For more information, contact us at support@WalkingWise.com. Once configured, integrate Slido polling and add a post-evaluation to the PowerPoint presentation.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Presenters are encouraged to edit speaker notes to match their speaking style (viewable in presentation mode). You can also delete slides from this Walking Wise presentation to make sure the content aligns with your school policies, is age-appropriate, and fits within available class time. However, the existing slides are copyright-protected and may not be modified without prior written permission from Walking Wise.</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FF5757"/>
                </a:solidFill>
                <a:latin typeface="Roboto"/>
                <a:ea typeface="Roboto"/>
                <a:cs typeface="Roboto"/>
                <a:sym typeface="Roboto"/>
              </a:rPr>
              <a:t>We encourage you to add your own content by following these instructions:</a:t>
            </a:r>
          </a:p>
          <a:p>
            <a:pPr marL="561336" lvl="1" indent="-280668" algn="l">
              <a:lnSpc>
                <a:spcPts val="3639"/>
              </a:lnSpc>
              <a:buFont typeface="Arial"/>
              <a:buChar char="•"/>
            </a:pPr>
            <a:r>
              <a:rPr lang="en-US" sz="2599">
                <a:solidFill>
                  <a:srgbClr val="303030"/>
                </a:solidFill>
                <a:latin typeface="Roboto"/>
                <a:ea typeface="Roboto"/>
                <a:cs typeface="Roboto"/>
                <a:sym typeface="Roboto"/>
              </a:rPr>
              <a:t>Insert new PowerPoint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Remove the Walking Wise logo and copyright "©2025 Walking Wise" from the new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Always add your organization's name or logo to each new slide.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Please delete this instruction page before presenting to audiences.</a:t>
            </a:r>
          </a:p>
        </p:txBody>
      </p:sp>
      <p:sp>
        <p:nvSpPr>
          <p:cNvPr id="9" name="Freeform 9"/>
          <p:cNvSpPr/>
          <p:nvPr/>
        </p:nvSpPr>
        <p:spPr>
          <a:xfrm>
            <a:off x="14655066" y="7862453"/>
            <a:ext cx="2164759" cy="1165639"/>
          </a:xfrm>
          <a:custGeom>
            <a:avLst/>
            <a:gdLst/>
            <a:ahLst/>
            <a:cxnLst/>
            <a:rect l="l" t="t" r="r" b="b"/>
            <a:pathLst>
              <a:path w="2164759" h="1165639">
                <a:moveTo>
                  <a:pt x="0" y="0"/>
                </a:moveTo>
                <a:lnTo>
                  <a:pt x="2164759" y="0"/>
                </a:lnTo>
                <a:lnTo>
                  <a:pt x="2164759" y="1165639"/>
                </a:lnTo>
                <a:lnTo>
                  <a:pt x="0" y="1165639"/>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20</a:t>
            </a:r>
          </a:p>
        </p:txBody>
      </p:sp>
      <p:sp>
        <p:nvSpPr>
          <p:cNvPr id="7" name="TextBox 7"/>
          <p:cNvSpPr txBox="1"/>
          <p:nvPr/>
        </p:nvSpPr>
        <p:spPr>
          <a:xfrm>
            <a:off x="1446682" y="4180127"/>
            <a:ext cx="15841193" cy="771599"/>
          </a:xfrm>
          <a:prstGeom prst="rect">
            <a:avLst/>
          </a:prstGeom>
        </p:spPr>
        <p:txBody>
          <a:bodyPr lIns="0" tIns="0" rIns="0" bIns="0" rtlCol="0" anchor="t">
            <a:spAutoFit/>
          </a:bodyPr>
          <a:lstStyle/>
          <a:p>
            <a:pPr marL="917576" lvl="1" indent="-458788" algn="l">
              <a:lnSpc>
                <a:spcPts val="6375"/>
              </a:lnSpc>
              <a:buFont typeface="Arial"/>
              <a:buChar char="•"/>
            </a:pPr>
            <a:r>
              <a:rPr lang="en-US" sz="4250" b="1">
                <a:solidFill>
                  <a:srgbClr val="9D1BE3"/>
                </a:solidFill>
                <a:latin typeface="Roboto Bold"/>
                <a:ea typeface="Roboto Bold"/>
                <a:cs typeface="Roboto Bold"/>
                <a:sym typeface="Roboto Bold"/>
              </a:rPr>
              <a:t>Education:</a:t>
            </a:r>
            <a:r>
              <a:rPr lang="en-US" sz="4250" b="1">
                <a:solidFill>
                  <a:srgbClr val="004F59"/>
                </a:solidFill>
                <a:latin typeface="Roboto Bold"/>
                <a:ea typeface="Roboto Bold"/>
                <a:cs typeface="Roboto Bold"/>
                <a:sym typeface="Roboto Bold"/>
              </a:rPr>
              <a:t> They achieve all levels of education.</a:t>
            </a:r>
          </a:p>
        </p:txBody>
      </p:sp>
      <p:sp>
        <p:nvSpPr>
          <p:cNvPr id="8" name="TextBox 8"/>
          <p:cNvSpPr txBox="1"/>
          <p:nvPr/>
        </p:nvSpPr>
        <p:spPr>
          <a:xfrm>
            <a:off x="5028442" y="9319251"/>
            <a:ext cx="6358607"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Demand Abolition (2018). Who Buys Sex? Understanding and Disrupting Illicit Market Demand.</a:t>
            </a:r>
          </a:p>
        </p:txBody>
      </p:sp>
      <p:sp>
        <p:nvSpPr>
          <p:cNvPr id="9" name="TextBox 9"/>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sp>
        <p:nvSpPr>
          <p:cNvPr id="10" name="TextBox 10"/>
          <p:cNvSpPr txBox="1"/>
          <p:nvPr/>
        </p:nvSpPr>
        <p:spPr>
          <a:xfrm>
            <a:off x="1131441" y="1109322"/>
            <a:ext cx="10103162" cy="1094750"/>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CHARACTERISTICS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12" name="Group 12"/>
          <p:cNvGrpSpPr/>
          <p:nvPr/>
        </p:nvGrpSpPr>
        <p:grpSpPr>
          <a:xfrm>
            <a:off x="1303807" y="2857829"/>
            <a:ext cx="8402448" cy="904943"/>
            <a:chOff x="0" y="0"/>
            <a:chExt cx="2212990" cy="238339"/>
          </a:xfrm>
        </p:grpSpPr>
        <p:sp>
          <p:nvSpPr>
            <p:cNvPr id="13" name="Freeform 13"/>
            <p:cNvSpPr/>
            <p:nvPr/>
          </p:nvSpPr>
          <p:spPr>
            <a:xfrm>
              <a:off x="0" y="0"/>
              <a:ext cx="2212991" cy="238339"/>
            </a:xfrm>
            <a:custGeom>
              <a:avLst/>
              <a:gdLst/>
              <a:ahLst/>
              <a:cxnLst/>
              <a:rect l="l" t="t" r="r" b="b"/>
              <a:pathLst>
                <a:path w="2212991" h="238339">
                  <a:moveTo>
                    <a:pt x="0" y="0"/>
                  </a:moveTo>
                  <a:lnTo>
                    <a:pt x="2212991" y="0"/>
                  </a:lnTo>
                  <a:lnTo>
                    <a:pt x="2212991" y="238339"/>
                  </a:lnTo>
                  <a:lnTo>
                    <a:pt x="0" y="238339"/>
                  </a:lnTo>
                  <a:close/>
                </a:path>
              </a:pathLst>
            </a:custGeom>
            <a:solidFill>
              <a:srgbClr val="303030"/>
            </a:solidFill>
          </p:spPr>
          <p:txBody>
            <a:bodyPr/>
            <a:lstStyle/>
            <a:p>
              <a:endParaRPr lang="en-US"/>
            </a:p>
          </p:txBody>
        </p:sp>
        <p:sp>
          <p:nvSpPr>
            <p:cNvPr id="14" name="TextBox 14"/>
            <p:cNvSpPr txBox="1"/>
            <p:nvPr/>
          </p:nvSpPr>
          <p:spPr>
            <a:xfrm>
              <a:off x="0" y="-76200"/>
              <a:ext cx="2212990" cy="314539"/>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625606" y="2876904"/>
            <a:ext cx="8671015" cy="771544"/>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Traits of Sex Buyers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21</a:t>
            </a:r>
          </a:p>
        </p:txBody>
      </p:sp>
      <p:sp>
        <p:nvSpPr>
          <p:cNvPr id="7" name="TextBox 7"/>
          <p:cNvSpPr txBox="1"/>
          <p:nvPr/>
        </p:nvSpPr>
        <p:spPr>
          <a:xfrm>
            <a:off x="1446682" y="4180127"/>
            <a:ext cx="15841193" cy="1581299"/>
          </a:xfrm>
          <a:prstGeom prst="rect">
            <a:avLst/>
          </a:prstGeom>
        </p:spPr>
        <p:txBody>
          <a:bodyPr lIns="0" tIns="0" rIns="0" bIns="0" rtlCol="0" anchor="t">
            <a:spAutoFit/>
          </a:bodyPr>
          <a:lstStyle/>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Education: They achieve all levels of education.</a:t>
            </a:r>
          </a:p>
          <a:p>
            <a:pPr marL="917576" lvl="1" indent="-458788" algn="l">
              <a:lnSpc>
                <a:spcPts val="6375"/>
              </a:lnSpc>
              <a:buFont typeface="Arial"/>
              <a:buChar char="•"/>
            </a:pPr>
            <a:r>
              <a:rPr lang="en-US" sz="4250" b="1">
                <a:solidFill>
                  <a:srgbClr val="9D1BE3"/>
                </a:solidFill>
                <a:latin typeface="Roboto Bold"/>
                <a:ea typeface="Roboto Bold"/>
                <a:cs typeface="Roboto Bold"/>
                <a:sym typeface="Roboto Bold"/>
              </a:rPr>
              <a:t>Employment:</a:t>
            </a:r>
            <a:r>
              <a:rPr lang="en-US" sz="4250" b="1">
                <a:solidFill>
                  <a:srgbClr val="004F59"/>
                </a:solidFill>
                <a:latin typeface="Roboto Bold"/>
                <a:ea typeface="Roboto Bold"/>
                <a:cs typeface="Roboto Bold"/>
                <a:sym typeface="Roboto Bold"/>
              </a:rPr>
              <a:t> Sex buyers are found in all professions.</a:t>
            </a:r>
          </a:p>
        </p:txBody>
      </p:sp>
      <p:sp>
        <p:nvSpPr>
          <p:cNvPr id="8" name="TextBox 8"/>
          <p:cNvSpPr txBox="1"/>
          <p:nvPr/>
        </p:nvSpPr>
        <p:spPr>
          <a:xfrm>
            <a:off x="5028442" y="9319251"/>
            <a:ext cx="6358607"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Demand Abolition (2018). Who Buys Sex? Understanding and Disrupting Illicit Market Demand.</a:t>
            </a:r>
          </a:p>
        </p:txBody>
      </p:sp>
      <p:sp>
        <p:nvSpPr>
          <p:cNvPr id="9" name="TextBox 9"/>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sp>
        <p:nvSpPr>
          <p:cNvPr id="10" name="TextBox 10"/>
          <p:cNvSpPr txBox="1"/>
          <p:nvPr/>
        </p:nvSpPr>
        <p:spPr>
          <a:xfrm>
            <a:off x="1131441" y="1109322"/>
            <a:ext cx="10103162" cy="1094750"/>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CHARACTERISTICS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12" name="Group 12"/>
          <p:cNvGrpSpPr/>
          <p:nvPr/>
        </p:nvGrpSpPr>
        <p:grpSpPr>
          <a:xfrm>
            <a:off x="1303807" y="2857829"/>
            <a:ext cx="8402448" cy="904943"/>
            <a:chOff x="0" y="0"/>
            <a:chExt cx="2212990" cy="238339"/>
          </a:xfrm>
        </p:grpSpPr>
        <p:sp>
          <p:nvSpPr>
            <p:cNvPr id="13" name="Freeform 13"/>
            <p:cNvSpPr/>
            <p:nvPr/>
          </p:nvSpPr>
          <p:spPr>
            <a:xfrm>
              <a:off x="0" y="0"/>
              <a:ext cx="2212991" cy="238339"/>
            </a:xfrm>
            <a:custGeom>
              <a:avLst/>
              <a:gdLst/>
              <a:ahLst/>
              <a:cxnLst/>
              <a:rect l="l" t="t" r="r" b="b"/>
              <a:pathLst>
                <a:path w="2212991" h="238339">
                  <a:moveTo>
                    <a:pt x="0" y="0"/>
                  </a:moveTo>
                  <a:lnTo>
                    <a:pt x="2212991" y="0"/>
                  </a:lnTo>
                  <a:lnTo>
                    <a:pt x="2212991" y="238339"/>
                  </a:lnTo>
                  <a:lnTo>
                    <a:pt x="0" y="238339"/>
                  </a:lnTo>
                  <a:close/>
                </a:path>
              </a:pathLst>
            </a:custGeom>
            <a:solidFill>
              <a:srgbClr val="303030"/>
            </a:solidFill>
          </p:spPr>
          <p:txBody>
            <a:bodyPr/>
            <a:lstStyle/>
            <a:p>
              <a:endParaRPr lang="en-US"/>
            </a:p>
          </p:txBody>
        </p:sp>
        <p:sp>
          <p:nvSpPr>
            <p:cNvPr id="14" name="TextBox 14"/>
            <p:cNvSpPr txBox="1"/>
            <p:nvPr/>
          </p:nvSpPr>
          <p:spPr>
            <a:xfrm>
              <a:off x="0" y="-76200"/>
              <a:ext cx="2212990" cy="314539"/>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625606" y="2876904"/>
            <a:ext cx="8671015" cy="771544"/>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Traits of Sex Buyers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22</a:t>
            </a:r>
          </a:p>
        </p:txBody>
      </p:sp>
      <p:sp>
        <p:nvSpPr>
          <p:cNvPr id="7" name="TextBox 7"/>
          <p:cNvSpPr txBox="1"/>
          <p:nvPr/>
        </p:nvSpPr>
        <p:spPr>
          <a:xfrm>
            <a:off x="1446682" y="4180127"/>
            <a:ext cx="15841193" cy="3007593"/>
          </a:xfrm>
          <a:prstGeom prst="rect">
            <a:avLst/>
          </a:prstGeom>
        </p:spPr>
        <p:txBody>
          <a:bodyPr lIns="0" tIns="0" rIns="0" bIns="0" rtlCol="0" anchor="t">
            <a:spAutoFit/>
          </a:bodyPr>
          <a:lstStyle/>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Education: They achieve all levels of education.</a:t>
            </a:r>
          </a:p>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Employment: Sex buyers are found in all professions.</a:t>
            </a:r>
          </a:p>
          <a:p>
            <a:pPr algn="l">
              <a:lnSpc>
                <a:spcPts val="1425"/>
              </a:lnSpc>
            </a:pPr>
            <a:endParaRPr lang="en-US" sz="4250" b="1">
              <a:solidFill>
                <a:srgbClr val="FFFFFF"/>
              </a:solidFill>
              <a:latin typeface="Roboto Bold"/>
              <a:ea typeface="Roboto Bold"/>
              <a:cs typeface="Roboto Bold"/>
              <a:sym typeface="Roboto Bold"/>
            </a:endParaRPr>
          </a:p>
          <a:p>
            <a:pPr marL="917576" lvl="1" indent="-458788" algn="l">
              <a:lnSpc>
                <a:spcPts val="4462"/>
              </a:lnSpc>
              <a:buFont typeface="Arial"/>
              <a:buChar char="•"/>
            </a:pPr>
            <a:r>
              <a:rPr lang="en-US" sz="4250" b="1">
                <a:solidFill>
                  <a:srgbClr val="9D1BE3"/>
                </a:solidFill>
                <a:latin typeface="Roboto Bold"/>
                <a:ea typeface="Roboto Bold"/>
                <a:cs typeface="Roboto Bold"/>
                <a:sym typeface="Roboto Bold"/>
              </a:rPr>
              <a:t>Income:</a:t>
            </a:r>
            <a:r>
              <a:rPr lang="en-US" sz="4250" b="1">
                <a:solidFill>
                  <a:srgbClr val="004F59"/>
                </a:solidFill>
                <a:latin typeface="Roboto Bold"/>
                <a:ea typeface="Roboto Bold"/>
                <a:cs typeface="Roboto Bold"/>
                <a:sym typeface="Roboto Bold"/>
              </a:rPr>
              <a:t> People who frequently buy sex often make more money than the average person.</a:t>
            </a:r>
          </a:p>
        </p:txBody>
      </p:sp>
      <p:sp>
        <p:nvSpPr>
          <p:cNvPr id="8" name="TextBox 8"/>
          <p:cNvSpPr txBox="1"/>
          <p:nvPr/>
        </p:nvSpPr>
        <p:spPr>
          <a:xfrm>
            <a:off x="5028442" y="9319251"/>
            <a:ext cx="6358607"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Demand Abolition (2018). Who Buys Sex? Understanding and Disrupting Illicit Market Demand.</a:t>
            </a:r>
          </a:p>
        </p:txBody>
      </p:sp>
      <p:sp>
        <p:nvSpPr>
          <p:cNvPr id="9" name="TextBox 9"/>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sp>
        <p:nvSpPr>
          <p:cNvPr id="10" name="TextBox 10"/>
          <p:cNvSpPr txBox="1"/>
          <p:nvPr/>
        </p:nvSpPr>
        <p:spPr>
          <a:xfrm>
            <a:off x="1131441" y="1109322"/>
            <a:ext cx="10103162" cy="1094750"/>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CHARACTERISTICS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12" name="Group 12"/>
          <p:cNvGrpSpPr/>
          <p:nvPr/>
        </p:nvGrpSpPr>
        <p:grpSpPr>
          <a:xfrm>
            <a:off x="1303807" y="2857829"/>
            <a:ext cx="8402448" cy="904943"/>
            <a:chOff x="0" y="0"/>
            <a:chExt cx="2212990" cy="238339"/>
          </a:xfrm>
        </p:grpSpPr>
        <p:sp>
          <p:nvSpPr>
            <p:cNvPr id="13" name="Freeform 13"/>
            <p:cNvSpPr/>
            <p:nvPr/>
          </p:nvSpPr>
          <p:spPr>
            <a:xfrm>
              <a:off x="0" y="0"/>
              <a:ext cx="2212991" cy="238339"/>
            </a:xfrm>
            <a:custGeom>
              <a:avLst/>
              <a:gdLst/>
              <a:ahLst/>
              <a:cxnLst/>
              <a:rect l="l" t="t" r="r" b="b"/>
              <a:pathLst>
                <a:path w="2212991" h="238339">
                  <a:moveTo>
                    <a:pt x="0" y="0"/>
                  </a:moveTo>
                  <a:lnTo>
                    <a:pt x="2212991" y="0"/>
                  </a:lnTo>
                  <a:lnTo>
                    <a:pt x="2212991" y="238339"/>
                  </a:lnTo>
                  <a:lnTo>
                    <a:pt x="0" y="238339"/>
                  </a:lnTo>
                  <a:close/>
                </a:path>
              </a:pathLst>
            </a:custGeom>
            <a:solidFill>
              <a:srgbClr val="303030"/>
            </a:solidFill>
          </p:spPr>
          <p:txBody>
            <a:bodyPr/>
            <a:lstStyle/>
            <a:p>
              <a:endParaRPr lang="en-US"/>
            </a:p>
          </p:txBody>
        </p:sp>
        <p:sp>
          <p:nvSpPr>
            <p:cNvPr id="14" name="TextBox 14"/>
            <p:cNvSpPr txBox="1"/>
            <p:nvPr/>
          </p:nvSpPr>
          <p:spPr>
            <a:xfrm>
              <a:off x="0" y="-76200"/>
              <a:ext cx="2212990" cy="314539"/>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625606" y="2876904"/>
            <a:ext cx="8671015" cy="771544"/>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Traits of Sex Buyers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5472" y="456889"/>
            <a:ext cx="17417056" cy="9457832"/>
          </a:xfrm>
          <a:custGeom>
            <a:avLst/>
            <a:gdLst/>
            <a:ahLst/>
            <a:cxnLst/>
            <a:rect l="l" t="t" r="r" b="b"/>
            <a:pathLst>
              <a:path w="17417056" h="9457832">
                <a:moveTo>
                  <a:pt x="0" y="0"/>
                </a:moveTo>
                <a:lnTo>
                  <a:pt x="17417056" y="0"/>
                </a:lnTo>
                <a:lnTo>
                  <a:pt x="17417056" y="9457833"/>
                </a:lnTo>
                <a:lnTo>
                  <a:pt x="0" y="9457833"/>
                </a:lnTo>
                <a:lnTo>
                  <a:pt x="0" y="0"/>
                </a:lnTo>
                <a:close/>
              </a:path>
            </a:pathLst>
          </a:custGeom>
          <a:blipFill>
            <a:blip r:embed="rId3"/>
            <a:stretch>
              <a:fillRect t="-2258" b="-638"/>
            </a:stretch>
          </a:blipFill>
        </p:spPr>
        <p:txBody>
          <a:bodyPr/>
          <a:lstStyle/>
          <a:p>
            <a:endParaRPr lang="en-US"/>
          </a:p>
        </p:txBody>
      </p:sp>
      <p:grpSp>
        <p:nvGrpSpPr>
          <p:cNvPr id="3" name="Group 3"/>
          <p:cNvGrpSpPr/>
          <p:nvPr/>
        </p:nvGrpSpPr>
        <p:grpSpPr>
          <a:xfrm>
            <a:off x="5343260" y="8468780"/>
            <a:ext cx="8893584" cy="904943"/>
            <a:chOff x="0" y="0"/>
            <a:chExt cx="2342343" cy="238339"/>
          </a:xfrm>
        </p:grpSpPr>
        <p:sp>
          <p:nvSpPr>
            <p:cNvPr id="4" name="Freeform 4"/>
            <p:cNvSpPr/>
            <p:nvPr/>
          </p:nvSpPr>
          <p:spPr>
            <a:xfrm>
              <a:off x="0" y="0"/>
              <a:ext cx="2342343" cy="238339"/>
            </a:xfrm>
            <a:custGeom>
              <a:avLst/>
              <a:gdLst/>
              <a:ahLst/>
              <a:cxnLst/>
              <a:rect l="l" t="t" r="r" b="b"/>
              <a:pathLst>
                <a:path w="2342343" h="238339">
                  <a:moveTo>
                    <a:pt x="0" y="0"/>
                  </a:moveTo>
                  <a:lnTo>
                    <a:pt x="2342343" y="0"/>
                  </a:lnTo>
                  <a:lnTo>
                    <a:pt x="2342343" y="238339"/>
                  </a:lnTo>
                  <a:lnTo>
                    <a:pt x="0" y="238339"/>
                  </a:lnTo>
                  <a:close/>
                </a:path>
              </a:pathLst>
            </a:custGeom>
            <a:solidFill>
              <a:srgbClr val="303030"/>
            </a:solidFill>
          </p:spPr>
          <p:txBody>
            <a:bodyPr/>
            <a:lstStyle/>
            <a:p>
              <a:endParaRPr lang="en-US"/>
            </a:p>
          </p:txBody>
        </p:sp>
        <p:sp>
          <p:nvSpPr>
            <p:cNvPr id="5" name="TextBox 5"/>
            <p:cNvSpPr txBox="1"/>
            <p:nvPr/>
          </p:nvSpPr>
          <p:spPr>
            <a:xfrm>
              <a:off x="0" y="-76200"/>
              <a:ext cx="2342343" cy="314539"/>
            </a:xfrm>
            <a:prstGeom prst="rect">
              <a:avLst/>
            </a:prstGeom>
          </p:spPr>
          <p:txBody>
            <a:bodyPr lIns="50800" tIns="50800" rIns="50800" bIns="50800" rtlCol="0" anchor="ctr"/>
            <a:lstStyle/>
            <a:p>
              <a:pPr algn="ctr">
                <a:lnSpc>
                  <a:spcPts val="3074"/>
                </a:lnSpc>
              </a:pPr>
              <a:endParaRPr/>
            </a:p>
          </p:txBody>
        </p:sp>
      </p:grpSp>
      <p:sp>
        <p:nvSpPr>
          <p:cNvPr id="6" name="TextBox 6"/>
          <p:cNvSpPr txBox="1"/>
          <p:nvPr/>
        </p:nvSpPr>
        <p:spPr>
          <a:xfrm>
            <a:off x="5516944" y="8672821"/>
            <a:ext cx="8850118" cy="439710"/>
          </a:xfrm>
          <a:prstGeom prst="rect">
            <a:avLst/>
          </a:prstGeom>
        </p:spPr>
        <p:txBody>
          <a:bodyPr lIns="0" tIns="0" rIns="0" bIns="0" rtlCol="0" anchor="t">
            <a:spAutoFit/>
          </a:bodyPr>
          <a:lstStyle/>
          <a:p>
            <a:pPr algn="l">
              <a:lnSpc>
                <a:spcPts val="3584"/>
              </a:lnSpc>
            </a:pPr>
            <a:r>
              <a:rPr lang="en-US" sz="2560" b="1" dirty="0">
                <a:solidFill>
                  <a:srgbClr val="FFFFFF"/>
                </a:solidFill>
                <a:latin typeface="Roboto Bold"/>
                <a:ea typeface="Roboto Bold"/>
                <a:cs typeface="Roboto Bold"/>
                <a:sym typeface="Roboto Bold"/>
              </a:rPr>
              <a:t>Log in to </a:t>
            </a:r>
            <a:r>
              <a:rPr lang="en-US" sz="2560" b="1" u="sng" dirty="0">
                <a:solidFill>
                  <a:srgbClr val="00B0F0"/>
                </a:solidFill>
                <a:latin typeface="Roboto Bold"/>
                <a:ea typeface="Roboto Bold"/>
                <a:cs typeface="Roboto Bold"/>
                <a:sym typeface="Roboto Bold"/>
                <a:hlinkClick r:id="rId4" tooltip="https://www.walkingwise.com">
                  <a:extLst>
                    <a:ext uri="{A12FA001-AC4F-418D-AE19-62706E023703}">
                      <ahyp:hlinkClr xmlns:ahyp="http://schemas.microsoft.com/office/drawing/2018/hyperlinkcolor" val="tx"/>
                    </a:ext>
                  </a:extLst>
                </a:hlinkClick>
              </a:rPr>
              <a:t>WalkingWise.com</a:t>
            </a:r>
            <a:r>
              <a:rPr lang="en-US" sz="2560" b="1" dirty="0">
                <a:solidFill>
                  <a:srgbClr val="00B0F0"/>
                </a:solidFill>
                <a:latin typeface="Roboto Bold"/>
                <a:ea typeface="Roboto Bold"/>
                <a:cs typeface="Roboto Bold"/>
                <a:sym typeface="Roboto Bold"/>
              </a:rPr>
              <a:t> </a:t>
            </a:r>
            <a:r>
              <a:rPr lang="en-US" sz="2560" b="1" dirty="0">
                <a:solidFill>
                  <a:srgbClr val="FFFFFF"/>
                </a:solidFill>
                <a:latin typeface="Roboto Bold"/>
                <a:ea typeface="Roboto Bold"/>
                <a:cs typeface="Roboto Bold"/>
                <a:sym typeface="Roboto Bold"/>
              </a:rPr>
              <a:t>to access this animated video.</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23</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5583899" cy="1686709"/>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Someone who tricks, pressures, or forces victims into performing sexual acts for their own financial gain.</a:t>
            </a:r>
          </a:p>
        </p:txBody>
      </p:sp>
      <p:sp>
        <p:nvSpPr>
          <p:cNvPr id="9" name="TextBox 9"/>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24</a:t>
            </a:r>
          </a:p>
        </p:txBody>
      </p:sp>
      <p:grpSp>
        <p:nvGrpSpPr>
          <p:cNvPr id="11" name="Group 11"/>
          <p:cNvGrpSpPr/>
          <p:nvPr/>
        </p:nvGrpSpPr>
        <p:grpSpPr>
          <a:xfrm>
            <a:off x="1480713" y="3447883"/>
            <a:ext cx="9744949" cy="1060398"/>
            <a:chOff x="0" y="0"/>
            <a:chExt cx="2566571" cy="279282"/>
          </a:xfrm>
        </p:grpSpPr>
        <p:sp>
          <p:nvSpPr>
            <p:cNvPr id="12" name="Freeform 12"/>
            <p:cNvSpPr/>
            <p:nvPr/>
          </p:nvSpPr>
          <p:spPr>
            <a:xfrm>
              <a:off x="0" y="0"/>
              <a:ext cx="2566571" cy="279282"/>
            </a:xfrm>
            <a:custGeom>
              <a:avLst/>
              <a:gdLst/>
              <a:ahLst/>
              <a:cxnLst/>
              <a:rect l="l" t="t" r="r" b="b"/>
              <a:pathLst>
                <a:path w="2566571" h="279282">
                  <a:moveTo>
                    <a:pt x="0" y="0"/>
                  </a:moveTo>
                  <a:lnTo>
                    <a:pt x="2566571" y="0"/>
                  </a:lnTo>
                  <a:lnTo>
                    <a:pt x="2566571" y="279282"/>
                  </a:lnTo>
                  <a:lnTo>
                    <a:pt x="0" y="279282"/>
                  </a:lnTo>
                  <a:close/>
                </a:path>
              </a:pathLst>
            </a:custGeom>
            <a:solidFill>
              <a:srgbClr val="303030"/>
            </a:solidFill>
          </p:spPr>
          <p:txBody>
            <a:bodyPr/>
            <a:lstStyle/>
            <a:p>
              <a:endParaRPr lang="en-US"/>
            </a:p>
          </p:txBody>
        </p:sp>
        <p:sp>
          <p:nvSpPr>
            <p:cNvPr id="13" name="TextBox 13"/>
            <p:cNvSpPr txBox="1"/>
            <p:nvPr/>
          </p:nvSpPr>
          <p:spPr>
            <a:xfrm>
              <a:off x="0" y="-76200"/>
              <a:ext cx="2566571" cy="355482"/>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815782" y="3429470"/>
            <a:ext cx="9889276" cy="1028693"/>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HUMAN SEX TRAFFICKER</a:t>
            </a:r>
          </a:p>
        </p:txBody>
      </p:sp>
      <p:sp>
        <p:nvSpPr>
          <p:cNvPr id="15" name="TextBox 15"/>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6755474" cy="1686560"/>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criminal who operates an illegal business requiring vulnerable people to perform sex acts, often using force, fraud, or coercion.</a:t>
            </a:r>
          </a:p>
        </p:txBody>
      </p:sp>
      <p:sp>
        <p:nvSpPr>
          <p:cNvPr id="9" name="TextBox 9"/>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25</a:t>
            </a:r>
          </a:p>
        </p:txBody>
      </p:sp>
      <p:sp>
        <p:nvSpPr>
          <p:cNvPr id="11" name="TextBox 11"/>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grpSp>
        <p:nvGrpSpPr>
          <p:cNvPr id="12" name="Group 12"/>
          <p:cNvGrpSpPr/>
          <p:nvPr/>
        </p:nvGrpSpPr>
        <p:grpSpPr>
          <a:xfrm>
            <a:off x="1480713" y="3447883"/>
            <a:ext cx="7663287" cy="1060398"/>
            <a:chOff x="0" y="0"/>
            <a:chExt cx="2018314" cy="279282"/>
          </a:xfrm>
        </p:grpSpPr>
        <p:sp>
          <p:nvSpPr>
            <p:cNvPr id="13" name="Freeform 13"/>
            <p:cNvSpPr/>
            <p:nvPr/>
          </p:nvSpPr>
          <p:spPr>
            <a:xfrm>
              <a:off x="0" y="0"/>
              <a:ext cx="2018314" cy="279282"/>
            </a:xfrm>
            <a:custGeom>
              <a:avLst/>
              <a:gdLst/>
              <a:ahLst/>
              <a:cxnLst/>
              <a:rect l="l" t="t" r="r" b="b"/>
              <a:pathLst>
                <a:path w="2018314" h="279282">
                  <a:moveTo>
                    <a:pt x="0" y="0"/>
                  </a:moveTo>
                  <a:lnTo>
                    <a:pt x="2018314" y="0"/>
                  </a:lnTo>
                  <a:lnTo>
                    <a:pt x="2018314" y="279282"/>
                  </a:lnTo>
                  <a:lnTo>
                    <a:pt x="0" y="279282"/>
                  </a:lnTo>
                  <a:close/>
                </a:path>
              </a:pathLst>
            </a:custGeom>
            <a:solidFill>
              <a:srgbClr val="303030"/>
            </a:solidFill>
          </p:spPr>
          <p:txBody>
            <a:bodyPr/>
            <a:lstStyle/>
            <a:p>
              <a:endParaRPr lang="en-US"/>
            </a:p>
          </p:txBody>
        </p:sp>
        <p:sp>
          <p:nvSpPr>
            <p:cNvPr id="14" name="TextBox 14"/>
            <p:cNvSpPr txBox="1"/>
            <p:nvPr/>
          </p:nvSpPr>
          <p:spPr>
            <a:xfrm>
              <a:off x="0" y="-76200"/>
              <a:ext cx="2018314" cy="355482"/>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834832" y="3429470"/>
            <a:ext cx="8310124" cy="1028702"/>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TRAFFICKER </a:t>
            </a:r>
            <a:r>
              <a:rPr lang="en-US" sz="5999">
                <a:solidFill>
                  <a:srgbClr val="FFFFFF"/>
                </a:solidFill>
                <a:latin typeface="Roboto"/>
                <a:ea typeface="Roboto"/>
                <a:cs typeface="Roboto"/>
                <a:sym typeface="Roboto"/>
              </a:rPr>
              <a:t>(PIMP)</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26</a:t>
            </a:r>
          </a:p>
        </p:txBody>
      </p:sp>
      <p:sp>
        <p:nvSpPr>
          <p:cNvPr id="7" name="TextBox 7"/>
          <p:cNvSpPr txBox="1"/>
          <p:nvPr/>
        </p:nvSpPr>
        <p:spPr>
          <a:xfrm>
            <a:off x="1480713" y="4579380"/>
            <a:ext cx="16371815" cy="1581299"/>
          </a:xfrm>
          <a:prstGeom prst="rect">
            <a:avLst/>
          </a:prstGeom>
        </p:spPr>
        <p:txBody>
          <a:bodyPr lIns="0" tIns="0" rIns="0" bIns="0" rtlCol="0" anchor="t">
            <a:spAutoFit/>
          </a:bodyPr>
          <a:lstStyle/>
          <a:p>
            <a:pPr algn="l">
              <a:lnSpc>
                <a:spcPts val="6375"/>
              </a:lnSpc>
            </a:pPr>
            <a:r>
              <a:rPr lang="en-US" sz="4250" b="1">
                <a:solidFill>
                  <a:srgbClr val="004F59"/>
                </a:solidFill>
                <a:latin typeface="Roboto Bold"/>
                <a:ea typeface="Roboto Bold"/>
                <a:cs typeface="Roboto Bold"/>
                <a:sym typeface="Roboto Bold"/>
              </a:rPr>
              <a:t>An industry exists when enough people want something (</a:t>
            </a:r>
            <a:r>
              <a:rPr lang="en-US" sz="4250" b="1">
                <a:solidFill>
                  <a:srgbClr val="FF5757"/>
                </a:solidFill>
                <a:latin typeface="Roboto Bold"/>
                <a:ea typeface="Roboto Bold"/>
                <a:cs typeface="Roboto Bold"/>
                <a:sym typeface="Roboto Bold"/>
              </a:rPr>
              <a:t>demand</a:t>
            </a:r>
            <a:r>
              <a:rPr lang="en-US" sz="4250" b="1">
                <a:solidFill>
                  <a:srgbClr val="004F59"/>
                </a:solidFill>
                <a:latin typeface="Roboto Bold"/>
                <a:ea typeface="Roboto Bold"/>
                <a:cs typeface="Roboto Bold"/>
                <a:sym typeface="Roboto Bold"/>
              </a:rPr>
              <a:t>), and others are willing to provide it (</a:t>
            </a:r>
            <a:r>
              <a:rPr lang="en-US" sz="4250" b="1">
                <a:solidFill>
                  <a:srgbClr val="FF5757"/>
                </a:solidFill>
                <a:latin typeface="Roboto Bold"/>
                <a:ea typeface="Roboto Bold"/>
                <a:cs typeface="Roboto Bold"/>
                <a:sym typeface="Roboto Bold"/>
              </a:rPr>
              <a:t>supply</a:t>
            </a:r>
            <a:r>
              <a:rPr lang="en-US" sz="4250" b="1">
                <a:solidFill>
                  <a:srgbClr val="004F59"/>
                </a:solidFill>
                <a:latin typeface="Roboto Bold"/>
                <a:ea typeface="Roboto Bold"/>
                <a:cs typeface="Roboto Bold"/>
                <a:sym typeface="Roboto Bold"/>
              </a:rPr>
              <a:t>) to make money. </a:t>
            </a:r>
          </a:p>
        </p:txBody>
      </p:sp>
      <p:sp>
        <p:nvSpPr>
          <p:cNvPr id="8" name="TextBox 8"/>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sp>
        <p:nvSpPr>
          <p:cNvPr id="9" name="TextBox 9"/>
          <p:cNvSpPr txBox="1"/>
          <p:nvPr/>
        </p:nvSpPr>
        <p:spPr>
          <a:xfrm>
            <a:off x="1131441" y="1109322"/>
            <a:ext cx="9539788"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SUPPLY &amp; DEMAND</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11" name="Group 11"/>
          <p:cNvGrpSpPr/>
          <p:nvPr/>
        </p:nvGrpSpPr>
        <p:grpSpPr>
          <a:xfrm>
            <a:off x="1480713" y="3447883"/>
            <a:ext cx="9503021" cy="1060398"/>
            <a:chOff x="0" y="0"/>
            <a:chExt cx="2502853" cy="279282"/>
          </a:xfrm>
        </p:grpSpPr>
        <p:sp>
          <p:nvSpPr>
            <p:cNvPr id="12" name="Freeform 12"/>
            <p:cNvSpPr/>
            <p:nvPr/>
          </p:nvSpPr>
          <p:spPr>
            <a:xfrm>
              <a:off x="0" y="0"/>
              <a:ext cx="2502853" cy="279282"/>
            </a:xfrm>
            <a:custGeom>
              <a:avLst/>
              <a:gdLst/>
              <a:ahLst/>
              <a:cxnLst/>
              <a:rect l="l" t="t" r="r" b="b"/>
              <a:pathLst>
                <a:path w="2502853" h="279282">
                  <a:moveTo>
                    <a:pt x="0" y="0"/>
                  </a:moveTo>
                  <a:lnTo>
                    <a:pt x="2502853" y="0"/>
                  </a:lnTo>
                  <a:lnTo>
                    <a:pt x="2502853" y="279282"/>
                  </a:lnTo>
                  <a:lnTo>
                    <a:pt x="0" y="279282"/>
                  </a:lnTo>
                  <a:close/>
                </a:path>
              </a:pathLst>
            </a:custGeom>
            <a:solidFill>
              <a:srgbClr val="303030"/>
            </a:solidFill>
          </p:spPr>
          <p:txBody>
            <a:bodyPr/>
            <a:lstStyle/>
            <a:p>
              <a:endParaRPr lang="en-US"/>
            </a:p>
          </p:txBody>
        </p:sp>
        <p:sp>
          <p:nvSpPr>
            <p:cNvPr id="13" name="TextBox 13"/>
            <p:cNvSpPr txBox="1"/>
            <p:nvPr/>
          </p:nvSpPr>
          <p:spPr>
            <a:xfrm>
              <a:off x="0" y="-76200"/>
              <a:ext cx="2502853" cy="355482"/>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834832" y="3429470"/>
            <a:ext cx="8965108" cy="1028702"/>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COMMERCIAL INDUSTRY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909338" y="5007262"/>
            <a:ext cx="11127529" cy="2142224"/>
            <a:chOff x="0" y="0"/>
            <a:chExt cx="2930707" cy="564207"/>
          </a:xfrm>
        </p:grpSpPr>
        <p:sp>
          <p:nvSpPr>
            <p:cNvPr id="7" name="Freeform 7"/>
            <p:cNvSpPr/>
            <p:nvPr/>
          </p:nvSpPr>
          <p:spPr>
            <a:xfrm>
              <a:off x="0" y="0"/>
              <a:ext cx="2930707" cy="564207"/>
            </a:xfrm>
            <a:custGeom>
              <a:avLst/>
              <a:gdLst/>
              <a:ahLst/>
              <a:cxnLst/>
              <a:rect l="l" t="t" r="r" b="b"/>
              <a:pathLst>
                <a:path w="2930707" h="564207">
                  <a:moveTo>
                    <a:pt x="0" y="0"/>
                  </a:moveTo>
                  <a:lnTo>
                    <a:pt x="2930707" y="0"/>
                  </a:lnTo>
                  <a:lnTo>
                    <a:pt x="2930707" y="564207"/>
                  </a:lnTo>
                  <a:lnTo>
                    <a:pt x="0" y="564207"/>
                  </a:lnTo>
                  <a:close/>
                </a:path>
              </a:pathLst>
            </a:custGeom>
            <a:solidFill>
              <a:srgbClr val="303030"/>
            </a:solidFill>
          </p:spPr>
          <p:txBody>
            <a:bodyPr/>
            <a:lstStyle/>
            <a:p>
              <a:endParaRPr lang="en-US"/>
            </a:p>
          </p:txBody>
        </p:sp>
        <p:sp>
          <p:nvSpPr>
            <p:cNvPr id="8" name="TextBox 8"/>
            <p:cNvSpPr txBox="1"/>
            <p:nvPr/>
          </p:nvSpPr>
          <p:spPr>
            <a:xfrm>
              <a:off x="0" y="-76200"/>
              <a:ext cx="2930707" cy="640407"/>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11" name="Group 11"/>
          <p:cNvGrpSpPr/>
          <p:nvPr/>
        </p:nvGrpSpPr>
        <p:grpSpPr>
          <a:xfrm>
            <a:off x="11966227" y="1028700"/>
            <a:ext cx="4784573" cy="3521868"/>
            <a:chOff x="0" y="0"/>
            <a:chExt cx="1201161" cy="884160"/>
          </a:xfrm>
        </p:grpSpPr>
        <p:sp>
          <p:nvSpPr>
            <p:cNvPr id="12" name="Freeform 12"/>
            <p:cNvSpPr/>
            <p:nvPr/>
          </p:nvSpPr>
          <p:spPr>
            <a:xfrm>
              <a:off x="0" y="0"/>
              <a:ext cx="1201161" cy="884160"/>
            </a:xfrm>
            <a:custGeom>
              <a:avLst/>
              <a:gdLst/>
              <a:ahLst/>
              <a:cxnLst/>
              <a:rect l="l" t="t" r="r" b="b"/>
              <a:pathLst>
                <a:path w="1201161" h="884160">
                  <a:moveTo>
                    <a:pt x="0" y="0"/>
                  </a:moveTo>
                  <a:lnTo>
                    <a:pt x="1201161" y="0"/>
                  </a:lnTo>
                  <a:lnTo>
                    <a:pt x="1201161" y="884160"/>
                  </a:lnTo>
                  <a:lnTo>
                    <a:pt x="0" y="884160"/>
                  </a:lnTo>
                  <a:close/>
                </a:path>
              </a:pathLst>
            </a:custGeom>
            <a:solidFill>
              <a:srgbClr val="FFFFFF"/>
            </a:solidFill>
          </p:spPr>
          <p:txBody>
            <a:bodyPr/>
            <a:lstStyle/>
            <a:p>
              <a:endParaRPr lang="en-US"/>
            </a:p>
          </p:txBody>
        </p:sp>
        <p:sp>
          <p:nvSpPr>
            <p:cNvPr id="13" name="TextBox 13"/>
            <p:cNvSpPr txBox="1"/>
            <p:nvPr/>
          </p:nvSpPr>
          <p:spPr>
            <a:xfrm>
              <a:off x="0" y="-47625"/>
              <a:ext cx="1201161" cy="931785"/>
            </a:xfrm>
            <a:prstGeom prst="rect">
              <a:avLst/>
            </a:prstGeom>
          </p:spPr>
          <p:txBody>
            <a:bodyPr lIns="50800" tIns="50800" rIns="50800" bIns="50800" rtlCol="0" anchor="ctr"/>
            <a:lstStyle/>
            <a:p>
              <a:pPr algn="ctr">
                <a:lnSpc>
                  <a:spcPts val="2100"/>
                </a:lnSpc>
              </a:pPr>
              <a:endParaRPr/>
            </a:p>
          </p:txBody>
        </p:sp>
      </p:grpSp>
      <p:sp>
        <p:nvSpPr>
          <p:cNvPr id="14" name="TextBox 14"/>
          <p:cNvSpPr txBox="1"/>
          <p:nvPr/>
        </p:nvSpPr>
        <p:spPr>
          <a:xfrm>
            <a:off x="1131441" y="1109322"/>
            <a:ext cx="9539788"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ROLE OF SEX BUYERS</a:t>
            </a:r>
          </a:p>
        </p:txBody>
      </p:sp>
      <p:sp>
        <p:nvSpPr>
          <p:cNvPr id="15" name="TextBox 15"/>
          <p:cNvSpPr txBox="1"/>
          <p:nvPr/>
        </p:nvSpPr>
        <p:spPr>
          <a:xfrm>
            <a:off x="2397962" y="5246760"/>
            <a:ext cx="10208358"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does buying sex connect a person to sex trafficking?</a:t>
            </a:r>
          </a:p>
        </p:txBody>
      </p:sp>
      <p:sp>
        <p:nvSpPr>
          <p:cNvPr id="16" name="TextBox 1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27</a:t>
            </a:r>
          </a:p>
        </p:txBody>
      </p:sp>
      <p:sp>
        <p:nvSpPr>
          <p:cNvPr id="17" name="TextBox 17"/>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sp>
        <p:nvSpPr>
          <p:cNvPr id="18" name="Freeform 18"/>
          <p:cNvSpPr/>
          <p:nvPr/>
        </p:nvSpPr>
        <p:spPr>
          <a:xfrm>
            <a:off x="12101247" y="1202466"/>
            <a:ext cx="4495318" cy="3149527"/>
          </a:xfrm>
          <a:custGeom>
            <a:avLst/>
            <a:gdLst/>
            <a:ahLst/>
            <a:cxnLst/>
            <a:rect l="l" t="t" r="r" b="b"/>
            <a:pathLst>
              <a:path w="4495318" h="3149527">
                <a:moveTo>
                  <a:pt x="0" y="0"/>
                </a:moveTo>
                <a:lnTo>
                  <a:pt x="4495318" y="0"/>
                </a:lnTo>
                <a:lnTo>
                  <a:pt x="4495318" y="3149527"/>
                </a:lnTo>
                <a:lnTo>
                  <a:pt x="0" y="3149527"/>
                </a:lnTo>
                <a:lnTo>
                  <a:pt x="0" y="0"/>
                </a:lnTo>
                <a:close/>
              </a:path>
            </a:pathLst>
          </a:custGeom>
          <a:blipFill>
            <a:blip r:embed="rId5"/>
            <a:stretch>
              <a:fillRect/>
            </a:stretch>
          </a:blipFill>
        </p:spPr>
        <p:txBody>
          <a:bodyPr/>
          <a:lstStyle/>
          <a:p>
            <a:endParaRPr lang="en-US"/>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28</a:t>
            </a:r>
          </a:p>
        </p:txBody>
      </p:sp>
      <p:sp>
        <p:nvSpPr>
          <p:cNvPr id="5" name="TextBox 5"/>
          <p:cNvSpPr txBox="1"/>
          <p:nvPr/>
        </p:nvSpPr>
        <p:spPr>
          <a:xfrm>
            <a:off x="1749431" y="4677590"/>
            <a:ext cx="14642005"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Creating Demand:</a:t>
            </a:r>
            <a:r>
              <a:rPr lang="en-US" sz="4250" b="1">
                <a:solidFill>
                  <a:srgbClr val="004F59"/>
                </a:solidFill>
                <a:latin typeface="Roboto Bold"/>
                <a:ea typeface="Roboto Bold"/>
                <a:cs typeface="Roboto Bold"/>
                <a:sym typeface="Roboto Bold"/>
              </a:rPr>
              <a:t> Sex buyers fuel the sex trade by paying for sex or sexual content.</a:t>
            </a:r>
          </a:p>
        </p:txBody>
      </p:sp>
      <p:sp>
        <p:nvSpPr>
          <p:cNvPr id="6" name="TextBox 6"/>
          <p:cNvSpPr txBox="1"/>
          <p:nvPr/>
        </p:nvSpPr>
        <p:spPr>
          <a:xfrm>
            <a:off x="1131441" y="1109322"/>
            <a:ext cx="9539788"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SUPPLY &amp; DEMAND</a:t>
            </a:r>
          </a:p>
        </p:txBody>
      </p:sp>
      <p:grpSp>
        <p:nvGrpSpPr>
          <p:cNvPr id="7" name="Group 7"/>
          <p:cNvGrpSpPr/>
          <p:nvPr/>
        </p:nvGrpSpPr>
        <p:grpSpPr>
          <a:xfrm>
            <a:off x="1427632" y="3314954"/>
            <a:ext cx="5640879" cy="904943"/>
            <a:chOff x="0" y="0"/>
            <a:chExt cx="1485664" cy="238339"/>
          </a:xfrm>
        </p:grpSpPr>
        <p:sp>
          <p:nvSpPr>
            <p:cNvPr id="8" name="Freeform 8"/>
            <p:cNvSpPr/>
            <p:nvPr/>
          </p:nvSpPr>
          <p:spPr>
            <a:xfrm>
              <a:off x="0" y="0"/>
              <a:ext cx="1485664" cy="238339"/>
            </a:xfrm>
            <a:custGeom>
              <a:avLst/>
              <a:gdLst/>
              <a:ahLst/>
              <a:cxnLst/>
              <a:rect l="l" t="t" r="r" b="b"/>
              <a:pathLst>
                <a:path w="1485664" h="238339">
                  <a:moveTo>
                    <a:pt x="0" y="0"/>
                  </a:moveTo>
                  <a:lnTo>
                    <a:pt x="1485664" y="0"/>
                  </a:lnTo>
                  <a:lnTo>
                    <a:pt x="1485664"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485664"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749431" y="3334028"/>
            <a:ext cx="602512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Buyer &amp; Trafficker</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29</a:t>
            </a:r>
          </a:p>
        </p:txBody>
      </p:sp>
      <p:sp>
        <p:nvSpPr>
          <p:cNvPr id="5" name="TextBox 5"/>
          <p:cNvSpPr txBox="1"/>
          <p:nvPr/>
        </p:nvSpPr>
        <p:spPr>
          <a:xfrm>
            <a:off x="1749431" y="4677590"/>
            <a:ext cx="14642005"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Driving Exploitation:</a:t>
            </a:r>
            <a:r>
              <a:rPr lang="en-US" sz="4250" b="1">
                <a:solidFill>
                  <a:srgbClr val="004F59"/>
                </a:solidFill>
                <a:latin typeface="Roboto Bold"/>
                <a:ea typeface="Roboto Bold"/>
                <a:cs typeface="Roboto Bold"/>
                <a:sym typeface="Roboto Bold"/>
              </a:rPr>
              <a:t> Traffickers supply victims to meet buyers’ demand in exchange for money &amp; other benefits.</a:t>
            </a:r>
          </a:p>
        </p:txBody>
      </p:sp>
      <p:sp>
        <p:nvSpPr>
          <p:cNvPr id="6" name="TextBox 6"/>
          <p:cNvSpPr txBox="1"/>
          <p:nvPr/>
        </p:nvSpPr>
        <p:spPr>
          <a:xfrm>
            <a:off x="1131441" y="1109322"/>
            <a:ext cx="9539788"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SUPPLY &amp; DEMAND</a:t>
            </a:r>
          </a:p>
        </p:txBody>
      </p:sp>
      <p:grpSp>
        <p:nvGrpSpPr>
          <p:cNvPr id="7" name="Group 7"/>
          <p:cNvGrpSpPr/>
          <p:nvPr/>
        </p:nvGrpSpPr>
        <p:grpSpPr>
          <a:xfrm>
            <a:off x="1427632" y="3314954"/>
            <a:ext cx="5640879" cy="904943"/>
            <a:chOff x="0" y="0"/>
            <a:chExt cx="1485664" cy="238339"/>
          </a:xfrm>
        </p:grpSpPr>
        <p:sp>
          <p:nvSpPr>
            <p:cNvPr id="8" name="Freeform 8"/>
            <p:cNvSpPr/>
            <p:nvPr/>
          </p:nvSpPr>
          <p:spPr>
            <a:xfrm>
              <a:off x="0" y="0"/>
              <a:ext cx="1485664" cy="238339"/>
            </a:xfrm>
            <a:custGeom>
              <a:avLst/>
              <a:gdLst/>
              <a:ahLst/>
              <a:cxnLst/>
              <a:rect l="l" t="t" r="r" b="b"/>
              <a:pathLst>
                <a:path w="1485664" h="238339">
                  <a:moveTo>
                    <a:pt x="0" y="0"/>
                  </a:moveTo>
                  <a:lnTo>
                    <a:pt x="1485664" y="0"/>
                  </a:lnTo>
                  <a:lnTo>
                    <a:pt x="1485664"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485664"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749431" y="3334028"/>
            <a:ext cx="602512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Buyer &amp; Trafficker</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6757799" y="4211363"/>
            <a:ext cx="9075459" cy="3960258"/>
            <a:chOff x="0" y="0"/>
            <a:chExt cx="2490964" cy="1086982"/>
          </a:xfrm>
        </p:grpSpPr>
        <p:sp>
          <p:nvSpPr>
            <p:cNvPr id="8" name="Freeform 8"/>
            <p:cNvSpPr/>
            <p:nvPr/>
          </p:nvSpPr>
          <p:spPr>
            <a:xfrm>
              <a:off x="0" y="0"/>
              <a:ext cx="2490964" cy="1086982"/>
            </a:xfrm>
            <a:custGeom>
              <a:avLst/>
              <a:gdLst/>
              <a:ahLst/>
              <a:cxnLst/>
              <a:rect l="l" t="t" r="r" b="b"/>
              <a:pathLst>
                <a:path w="2490964" h="1086982">
                  <a:moveTo>
                    <a:pt x="0" y="0"/>
                  </a:moveTo>
                  <a:lnTo>
                    <a:pt x="2490964" y="0"/>
                  </a:lnTo>
                  <a:lnTo>
                    <a:pt x="2490964" y="1086982"/>
                  </a:lnTo>
                  <a:lnTo>
                    <a:pt x="0" y="1086982"/>
                  </a:lnTo>
                  <a:close/>
                </a:path>
              </a:pathLst>
            </a:custGeom>
            <a:solidFill>
              <a:srgbClr val="BAF3FA"/>
            </a:solidFill>
          </p:spPr>
          <p:txBody>
            <a:bodyPr/>
            <a:lstStyle/>
            <a:p>
              <a:endParaRPr lang="en-US"/>
            </a:p>
          </p:txBody>
        </p:sp>
        <p:sp>
          <p:nvSpPr>
            <p:cNvPr id="9" name="TextBox 9"/>
            <p:cNvSpPr txBox="1"/>
            <p:nvPr/>
          </p:nvSpPr>
          <p:spPr>
            <a:xfrm>
              <a:off x="0" y="-38100"/>
              <a:ext cx="2490964" cy="1125082"/>
            </a:xfrm>
            <a:prstGeom prst="rect">
              <a:avLst/>
            </a:prstGeom>
          </p:spPr>
          <p:txBody>
            <a:bodyPr lIns="50800" tIns="50800" rIns="50800" bIns="50800" rtlCol="0" anchor="ctr"/>
            <a:lstStyle/>
            <a:p>
              <a:pPr algn="ctr">
                <a:lnSpc>
                  <a:spcPts val="2899"/>
                </a:lnSpc>
              </a:pPr>
              <a:endParaRPr/>
            </a:p>
          </p:txBody>
        </p:sp>
      </p:grpSp>
      <p:sp>
        <p:nvSpPr>
          <p:cNvPr id="10" name="TextBox 10"/>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11" name="TextBox 11"/>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12" name="TextBox 12"/>
          <p:cNvSpPr txBox="1"/>
          <p:nvPr/>
        </p:nvSpPr>
        <p:spPr>
          <a:xfrm>
            <a:off x="7690113" y="5026145"/>
            <a:ext cx="7520438" cy="2207815"/>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KNOWLEDGE </a:t>
            </a:r>
            <a:r>
              <a:rPr lang="en-US" sz="4199">
                <a:solidFill>
                  <a:srgbClr val="004F59"/>
                </a:solidFill>
                <a:latin typeface="Roboto"/>
                <a:ea typeface="Roboto"/>
                <a:cs typeface="Roboto"/>
                <a:sym typeface="Roboto"/>
              </a:rPr>
              <a:t>serves as a </a:t>
            </a:r>
          </a:p>
          <a:p>
            <a:pPr algn="ctr">
              <a:lnSpc>
                <a:spcPts val="5879"/>
              </a:lnSpc>
            </a:pPr>
            <a:r>
              <a:rPr lang="en-US" sz="4199">
                <a:solidFill>
                  <a:srgbClr val="004F59"/>
                </a:solidFill>
                <a:latin typeface="Roboto"/>
                <a:ea typeface="Roboto"/>
                <a:cs typeface="Roboto"/>
                <a:sym typeface="Roboto"/>
              </a:rPr>
              <a:t>powerful defense against </a:t>
            </a:r>
          </a:p>
          <a:p>
            <a:pPr algn="ctr">
              <a:lnSpc>
                <a:spcPts val="5879"/>
              </a:lnSpc>
            </a:pPr>
            <a:r>
              <a:rPr lang="en-US" sz="4199">
                <a:solidFill>
                  <a:srgbClr val="004F59"/>
                </a:solidFill>
                <a:latin typeface="Roboto"/>
                <a:ea typeface="Roboto"/>
                <a:cs typeface="Roboto"/>
                <a:sym typeface="Roboto"/>
              </a:rPr>
              <a:t>sexual predators. </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3</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id="15" name="Freeform 15"/>
          <p:cNvSpPr/>
          <p:nvPr/>
        </p:nvSpPr>
        <p:spPr>
          <a:xfrm>
            <a:off x="1933398" y="2832478"/>
            <a:ext cx="6771839" cy="6292417"/>
          </a:xfrm>
          <a:custGeom>
            <a:avLst/>
            <a:gdLst/>
            <a:ahLst/>
            <a:cxnLst/>
            <a:rect l="l" t="t" r="r" b="b"/>
            <a:pathLst>
              <a:path w="6771839" h="6292417">
                <a:moveTo>
                  <a:pt x="0" y="0"/>
                </a:moveTo>
                <a:lnTo>
                  <a:pt x="6771839" y="0"/>
                </a:lnTo>
                <a:lnTo>
                  <a:pt x="6771839" y="6292417"/>
                </a:lnTo>
                <a:lnTo>
                  <a:pt x="0" y="629241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30</a:t>
            </a:r>
          </a:p>
        </p:txBody>
      </p:sp>
      <p:sp>
        <p:nvSpPr>
          <p:cNvPr id="5" name="TextBox 5"/>
          <p:cNvSpPr txBox="1"/>
          <p:nvPr/>
        </p:nvSpPr>
        <p:spPr>
          <a:xfrm>
            <a:off x="1749431" y="4677590"/>
            <a:ext cx="15239197" cy="73032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Criminal Behavior:</a:t>
            </a:r>
            <a:r>
              <a:rPr lang="en-US" sz="4250" b="1">
                <a:solidFill>
                  <a:srgbClr val="004F59"/>
                </a:solidFill>
                <a:latin typeface="Roboto Bold"/>
                <a:ea typeface="Roboto Bold"/>
                <a:cs typeface="Roboto Bold"/>
                <a:sym typeface="Roboto Bold"/>
              </a:rPr>
              <a:t> Buying sex is a crime, just like trafficking.</a:t>
            </a:r>
          </a:p>
        </p:txBody>
      </p:sp>
      <p:sp>
        <p:nvSpPr>
          <p:cNvPr id="6" name="TextBox 6"/>
          <p:cNvSpPr txBox="1"/>
          <p:nvPr/>
        </p:nvSpPr>
        <p:spPr>
          <a:xfrm>
            <a:off x="1131441" y="1109322"/>
            <a:ext cx="9539788"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SUPPLY &amp; DEMAND</a:t>
            </a:r>
          </a:p>
        </p:txBody>
      </p:sp>
      <p:grpSp>
        <p:nvGrpSpPr>
          <p:cNvPr id="7" name="Group 7"/>
          <p:cNvGrpSpPr/>
          <p:nvPr/>
        </p:nvGrpSpPr>
        <p:grpSpPr>
          <a:xfrm>
            <a:off x="1427632" y="3314954"/>
            <a:ext cx="5640879" cy="904943"/>
            <a:chOff x="0" y="0"/>
            <a:chExt cx="1485664" cy="238339"/>
          </a:xfrm>
        </p:grpSpPr>
        <p:sp>
          <p:nvSpPr>
            <p:cNvPr id="8" name="Freeform 8"/>
            <p:cNvSpPr/>
            <p:nvPr/>
          </p:nvSpPr>
          <p:spPr>
            <a:xfrm>
              <a:off x="0" y="0"/>
              <a:ext cx="1485664" cy="238339"/>
            </a:xfrm>
            <a:custGeom>
              <a:avLst/>
              <a:gdLst/>
              <a:ahLst/>
              <a:cxnLst/>
              <a:rect l="l" t="t" r="r" b="b"/>
              <a:pathLst>
                <a:path w="1485664" h="238339">
                  <a:moveTo>
                    <a:pt x="0" y="0"/>
                  </a:moveTo>
                  <a:lnTo>
                    <a:pt x="1485664" y="0"/>
                  </a:lnTo>
                  <a:lnTo>
                    <a:pt x="1485664"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485664"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749431" y="3334028"/>
            <a:ext cx="602512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Buyer &amp; Trafficker</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31</a:t>
            </a:r>
          </a:p>
        </p:txBody>
      </p:sp>
      <p:sp>
        <p:nvSpPr>
          <p:cNvPr id="5" name="TextBox 5"/>
          <p:cNvSpPr txBox="1"/>
          <p:nvPr/>
        </p:nvSpPr>
        <p:spPr>
          <a:xfrm>
            <a:off x="1749431" y="4677590"/>
            <a:ext cx="14834648"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Harmful Impact:</a:t>
            </a:r>
            <a:r>
              <a:rPr lang="en-US" sz="4250" b="1">
                <a:solidFill>
                  <a:srgbClr val="004F59"/>
                </a:solidFill>
                <a:latin typeface="Roboto Bold"/>
                <a:ea typeface="Roboto Bold"/>
                <a:cs typeface="Roboto Bold"/>
                <a:sym typeface="Roboto Bold"/>
              </a:rPr>
              <a:t> Victims experience emotional, physical, and sexual abuse as a result.</a:t>
            </a:r>
          </a:p>
        </p:txBody>
      </p:sp>
      <p:sp>
        <p:nvSpPr>
          <p:cNvPr id="6" name="TextBox 6"/>
          <p:cNvSpPr txBox="1"/>
          <p:nvPr/>
        </p:nvSpPr>
        <p:spPr>
          <a:xfrm>
            <a:off x="1131441" y="1109322"/>
            <a:ext cx="9539788"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SUPPLY &amp; DEMAND</a:t>
            </a:r>
          </a:p>
        </p:txBody>
      </p:sp>
      <p:grpSp>
        <p:nvGrpSpPr>
          <p:cNvPr id="7" name="Group 7"/>
          <p:cNvGrpSpPr/>
          <p:nvPr/>
        </p:nvGrpSpPr>
        <p:grpSpPr>
          <a:xfrm>
            <a:off x="1427632" y="3314954"/>
            <a:ext cx="5640879" cy="904943"/>
            <a:chOff x="0" y="0"/>
            <a:chExt cx="1485664" cy="238339"/>
          </a:xfrm>
        </p:grpSpPr>
        <p:sp>
          <p:nvSpPr>
            <p:cNvPr id="8" name="Freeform 8"/>
            <p:cNvSpPr/>
            <p:nvPr/>
          </p:nvSpPr>
          <p:spPr>
            <a:xfrm>
              <a:off x="0" y="0"/>
              <a:ext cx="1485664" cy="238339"/>
            </a:xfrm>
            <a:custGeom>
              <a:avLst/>
              <a:gdLst/>
              <a:ahLst/>
              <a:cxnLst/>
              <a:rect l="l" t="t" r="r" b="b"/>
              <a:pathLst>
                <a:path w="1485664" h="238339">
                  <a:moveTo>
                    <a:pt x="0" y="0"/>
                  </a:moveTo>
                  <a:lnTo>
                    <a:pt x="1485664" y="0"/>
                  </a:lnTo>
                  <a:lnTo>
                    <a:pt x="1485664"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485664"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749431" y="3334028"/>
            <a:ext cx="602512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Buyer &amp; Trafficker</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32</a:t>
            </a:r>
          </a:p>
        </p:txBody>
      </p:sp>
      <p:sp>
        <p:nvSpPr>
          <p:cNvPr id="10" name="TextBox 10"/>
          <p:cNvSpPr txBox="1"/>
          <p:nvPr/>
        </p:nvSpPr>
        <p:spPr>
          <a:xfrm>
            <a:off x="1432865" y="4549386"/>
            <a:ext cx="16083387" cy="819859"/>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prepare or train someone over time for a specific purpose.  </a:t>
            </a:r>
          </a:p>
        </p:txBody>
      </p:sp>
      <p:sp>
        <p:nvSpPr>
          <p:cNvPr id="11" name="TextBox 11"/>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grpSp>
        <p:nvGrpSpPr>
          <p:cNvPr id="12" name="Group 12"/>
          <p:cNvGrpSpPr/>
          <p:nvPr/>
        </p:nvGrpSpPr>
        <p:grpSpPr>
          <a:xfrm>
            <a:off x="1175913" y="3447883"/>
            <a:ext cx="3608814" cy="1060398"/>
            <a:chOff x="0" y="0"/>
            <a:chExt cx="950470" cy="279282"/>
          </a:xfrm>
        </p:grpSpPr>
        <p:sp>
          <p:nvSpPr>
            <p:cNvPr id="13" name="Freeform 13"/>
            <p:cNvSpPr/>
            <p:nvPr/>
          </p:nvSpPr>
          <p:spPr>
            <a:xfrm>
              <a:off x="0" y="0"/>
              <a:ext cx="950470" cy="279282"/>
            </a:xfrm>
            <a:custGeom>
              <a:avLst/>
              <a:gdLst/>
              <a:ahLst/>
              <a:cxnLst/>
              <a:rect l="l" t="t" r="r" b="b"/>
              <a:pathLst>
                <a:path w="950470" h="279282">
                  <a:moveTo>
                    <a:pt x="0" y="0"/>
                  </a:moveTo>
                  <a:lnTo>
                    <a:pt x="950470" y="0"/>
                  </a:lnTo>
                  <a:lnTo>
                    <a:pt x="950470" y="279282"/>
                  </a:lnTo>
                  <a:lnTo>
                    <a:pt x="0" y="279282"/>
                  </a:lnTo>
                  <a:close/>
                </a:path>
              </a:pathLst>
            </a:custGeom>
            <a:solidFill>
              <a:srgbClr val="303030"/>
            </a:solidFill>
          </p:spPr>
          <p:txBody>
            <a:bodyPr/>
            <a:lstStyle/>
            <a:p>
              <a:endParaRPr lang="en-US"/>
            </a:p>
          </p:txBody>
        </p:sp>
        <p:sp>
          <p:nvSpPr>
            <p:cNvPr id="14" name="TextBox 14"/>
            <p:cNvSpPr txBox="1"/>
            <p:nvPr/>
          </p:nvSpPr>
          <p:spPr>
            <a:xfrm>
              <a:off x="0" y="-76200"/>
              <a:ext cx="950470" cy="355482"/>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530032" y="3429470"/>
            <a:ext cx="8310124" cy="1028693"/>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GROOM</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901270" y="4768195"/>
            <a:ext cx="10071445" cy="1942118"/>
            <a:chOff x="0" y="0"/>
            <a:chExt cx="2652562" cy="511504"/>
          </a:xfrm>
        </p:grpSpPr>
        <p:sp>
          <p:nvSpPr>
            <p:cNvPr id="7" name="Freeform 7"/>
            <p:cNvSpPr/>
            <p:nvPr/>
          </p:nvSpPr>
          <p:spPr>
            <a:xfrm>
              <a:off x="0" y="0"/>
              <a:ext cx="2652562" cy="511504"/>
            </a:xfrm>
            <a:custGeom>
              <a:avLst/>
              <a:gdLst/>
              <a:ahLst/>
              <a:cxnLst/>
              <a:rect l="l" t="t" r="r" b="b"/>
              <a:pathLst>
                <a:path w="2652562" h="511504">
                  <a:moveTo>
                    <a:pt x="0" y="0"/>
                  </a:moveTo>
                  <a:lnTo>
                    <a:pt x="2652562" y="0"/>
                  </a:lnTo>
                  <a:lnTo>
                    <a:pt x="2652562" y="511504"/>
                  </a:lnTo>
                  <a:lnTo>
                    <a:pt x="0" y="511504"/>
                  </a:lnTo>
                  <a:close/>
                </a:path>
              </a:pathLst>
            </a:custGeom>
            <a:solidFill>
              <a:srgbClr val="303030"/>
            </a:solidFill>
          </p:spPr>
          <p:txBody>
            <a:bodyPr/>
            <a:lstStyle/>
            <a:p>
              <a:endParaRPr lang="en-US"/>
            </a:p>
          </p:txBody>
        </p:sp>
        <p:sp>
          <p:nvSpPr>
            <p:cNvPr id="8" name="TextBox 8"/>
            <p:cNvSpPr txBox="1"/>
            <p:nvPr/>
          </p:nvSpPr>
          <p:spPr>
            <a:xfrm>
              <a:off x="0" y="-9525"/>
              <a:ext cx="2652562" cy="52102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945186" y="1250072"/>
            <a:ext cx="10185652" cy="1094750"/>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INFLUENCE</a:t>
            </a:r>
          </a:p>
        </p:txBody>
      </p:sp>
      <p:sp>
        <p:nvSpPr>
          <p:cNvPr id="10" name="TextBox 10"/>
          <p:cNvSpPr txBox="1"/>
          <p:nvPr/>
        </p:nvSpPr>
        <p:spPr>
          <a:xfrm>
            <a:off x="2380926" y="4910653"/>
            <a:ext cx="10818523"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is the MOST influential factor driving people to purchase sex?</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33</a:t>
            </a:r>
          </a:p>
        </p:txBody>
      </p:sp>
      <p:sp>
        <p:nvSpPr>
          <p:cNvPr id="14" name="Freeform 14"/>
          <p:cNvSpPr/>
          <p:nvPr/>
        </p:nvSpPr>
        <p:spPr>
          <a:xfrm>
            <a:off x="14925269" y="752394"/>
            <a:ext cx="2936784" cy="3900061"/>
          </a:xfrm>
          <a:custGeom>
            <a:avLst/>
            <a:gdLst/>
            <a:ahLst/>
            <a:cxnLst/>
            <a:rect l="l" t="t" r="r" b="b"/>
            <a:pathLst>
              <a:path w="2936784" h="3900061">
                <a:moveTo>
                  <a:pt x="0" y="0"/>
                </a:moveTo>
                <a:lnTo>
                  <a:pt x="2936784" y="0"/>
                </a:lnTo>
                <a:lnTo>
                  <a:pt x="2936784" y="3900061"/>
                </a:lnTo>
                <a:lnTo>
                  <a:pt x="0" y="3900061"/>
                </a:lnTo>
                <a:lnTo>
                  <a:pt x="0" y="0"/>
                </a:lnTo>
                <a:close/>
              </a:path>
            </a:pathLst>
          </a:custGeom>
          <a:blipFill>
            <a:blip r:embed="rId5"/>
            <a:stretch>
              <a:fillRect l="-26110" r="-6690"/>
            </a:stretch>
          </a:blipFill>
        </p:spPr>
        <p:txBody>
          <a:bodyPr/>
          <a:lstStyle/>
          <a:p>
            <a:endParaRPr lang="en-US"/>
          </a:p>
        </p:txBody>
      </p:sp>
      <p:sp>
        <p:nvSpPr>
          <p:cNvPr id="15" name="TextBox 15"/>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3037404" y="4866067"/>
            <a:ext cx="12818690" cy="190817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Pornography </a:t>
            </a:r>
            <a:r>
              <a:rPr lang="en-US" sz="5499">
                <a:solidFill>
                  <a:srgbClr val="303030"/>
                </a:solidFill>
                <a:latin typeface="Roboto"/>
                <a:ea typeface="Roboto"/>
                <a:cs typeface="Roboto"/>
                <a:sym typeface="Roboto"/>
              </a:rPr>
              <a:t>is the most influential factor that leads some people to buy sex.</a:t>
            </a:r>
            <a:r>
              <a:rPr lang="en-US" sz="5499">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34</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5814764" y="9229725"/>
            <a:ext cx="8796764" cy="417344"/>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Wilkinson Jr., Kevin L. (2023). The Breeding of Wolves: Understanding the Escalation Continuum &amp; Escalation Dynamics of Contemporary Sex Trafficking.</a:t>
            </a:r>
          </a:p>
        </p:txBody>
      </p:sp>
      <p:sp>
        <p:nvSpPr>
          <p:cNvPr id="11" name="TextBox 11"/>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5189140"/>
            <a:ext cx="13128397" cy="1366936"/>
            <a:chOff x="0" y="0"/>
            <a:chExt cx="3457685" cy="360016"/>
          </a:xfrm>
        </p:grpSpPr>
        <p:sp>
          <p:nvSpPr>
            <p:cNvPr id="7" name="Freeform 7"/>
            <p:cNvSpPr/>
            <p:nvPr/>
          </p:nvSpPr>
          <p:spPr>
            <a:xfrm>
              <a:off x="0" y="0"/>
              <a:ext cx="3457685" cy="360016"/>
            </a:xfrm>
            <a:custGeom>
              <a:avLst/>
              <a:gdLst/>
              <a:ahLst/>
              <a:cxnLst/>
              <a:rect l="l" t="t" r="r" b="b"/>
              <a:pathLst>
                <a:path w="3457685" h="360016">
                  <a:moveTo>
                    <a:pt x="0" y="0"/>
                  </a:moveTo>
                  <a:lnTo>
                    <a:pt x="3457685" y="0"/>
                  </a:lnTo>
                  <a:lnTo>
                    <a:pt x="3457685" y="360016"/>
                  </a:lnTo>
                  <a:lnTo>
                    <a:pt x="0" y="360016"/>
                  </a:lnTo>
                  <a:close/>
                </a:path>
              </a:pathLst>
            </a:custGeom>
            <a:solidFill>
              <a:srgbClr val="303030"/>
            </a:solidFill>
          </p:spPr>
          <p:txBody>
            <a:bodyPr/>
            <a:lstStyle/>
            <a:p>
              <a:endParaRPr lang="en-US"/>
            </a:p>
          </p:txBody>
        </p:sp>
        <p:sp>
          <p:nvSpPr>
            <p:cNvPr id="8" name="TextBox 8"/>
            <p:cNvSpPr txBox="1"/>
            <p:nvPr/>
          </p:nvSpPr>
          <p:spPr>
            <a:xfrm>
              <a:off x="0" y="-76200"/>
              <a:ext cx="3457685" cy="436216"/>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11" name="Group 11"/>
          <p:cNvGrpSpPr/>
          <p:nvPr/>
        </p:nvGrpSpPr>
        <p:grpSpPr>
          <a:xfrm>
            <a:off x="12966942" y="1028700"/>
            <a:ext cx="3932408" cy="3651689"/>
            <a:chOff x="0" y="0"/>
            <a:chExt cx="1075297" cy="998535"/>
          </a:xfrm>
        </p:grpSpPr>
        <p:sp>
          <p:nvSpPr>
            <p:cNvPr id="12" name="Freeform 12"/>
            <p:cNvSpPr/>
            <p:nvPr/>
          </p:nvSpPr>
          <p:spPr>
            <a:xfrm>
              <a:off x="0" y="0"/>
              <a:ext cx="1075297" cy="998535"/>
            </a:xfrm>
            <a:custGeom>
              <a:avLst/>
              <a:gdLst/>
              <a:ahLst/>
              <a:cxnLst/>
              <a:rect l="l" t="t" r="r" b="b"/>
              <a:pathLst>
                <a:path w="1075297" h="998535">
                  <a:moveTo>
                    <a:pt x="0" y="0"/>
                  </a:moveTo>
                  <a:lnTo>
                    <a:pt x="1075297" y="0"/>
                  </a:lnTo>
                  <a:lnTo>
                    <a:pt x="1075297" y="998535"/>
                  </a:lnTo>
                  <a:lnTo>
                    <a:pt x="0" y="998535"/>
                  </a:lnTo>
                  <a:close/>
                </a:path>
              </a:pathLst>
            </a:custGeom>
            <a:solidFill>
              <a:srgbClr val="FFFFFF"/>
            </a:solidFill>
          </p:spPr>
          <p:txBody>
            <a:bodyPr/>
            <a:lstStyle/>
            <a:p>
              <a:endParaRPr lang="en-US"/>
            </a:p>
          </p:txBody>
        </p:sp>
        <p:sp>
          <p:nvSpPr>
            <p:cNvPr id="13" name="TextBox 13"/>
            <p:cNvSpPr txBox="1"/>
            <p:nvPr/>
          </p:nvSpPr>
          <p:spPr>
            <a:xfrm>
              <a:off x="0" y="-47625"/>
              <a:ext cx="1075297" cy="1046160"/>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3084189" y="1144510"/>
            <a:ext cx="3695669" cy="3113601"/>
          </a:xfrm>
          <a:custGeom>
            <a:avLst/>
            <a:gdLst/>
            <a:ahLst/>
            <a:cxnLst/>
            <a:rect l="l" t="t" r="r" b="b"/>
            <a:pathLst>
              <a:path w="3695669" h="3113601">
                <a:moveTo>
                  <a:pt x="0" y="0"/>
                </a:moveTo>
                <a:lnTo>
                  <a:pt x="3695669" y="0"/>
                </a:lnTo>
                <a:lnTo>
                  <a:pt x="3695669" y="3113601"/>
                </a:lnTo>
                <a:lnTo>
                  <a:pt x="0" y="3113601"/>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968498" y="5378875"/>
            <a:ext cx="12509779"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factors can lead males to purchase sex?</a:t>
            </a:r>
          </a:p>
        </p:txBody>
      </p:sp>
      <p:sp>
        <p:nvSpPr>
          <p:cNvPr id="16" name="TextBox 1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35</a:t>
            </a:r>
          </a:p>
        </p:txBody>
      </p:sp>
      <p:sp>
        <p:nvSpPr>
          <p:cNvPr id="17" name="TextBox 17"/>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sp>
        <p:nvSpPr>
          <p:cNvPr id="18" name="TextBox 18"/>
          <p:cNvSpPr txBox="1"/>
          <p:nvPr/>
        </p:nvSpPr>
        <p:spPr>
          <a:xfrm>
            <a:off x="945186" y="1250072"/>
            <a:ext cx="10185652"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36</a:t>
            </a:r>
          </a:p>
        </p:txBody>
      </p:sp>
      <p:sp>
        <p:nvSpPr>
          <p:cNvPr id="5" name="TextBox 5"/>
          <p:cNvSpPr txBox="1"/>
          <p:nvPr/>
        </p:nvSpPr>
        <p:spPr>
          <a:xfrm>
            <a:off x="1764412" y="4659568"/>
            <a:ext cx="15549731"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Adult Influence:</a:t>
            </a:r>
            <a:r>
              <a:rPr lang="en-US" sz="4250" b="1">
                <a:solidFill>
                  <a:srgbClr val="004F59"/>
                </a:solidFill>
                <a:latin typeface="Roboto Bold"/>
                <a:ea typeface="Roboto Bold"/>
                <a:cs typeface="Roboto Bold"/>
                <a:sym typeface="Roboto Bold"/>
              </a:rPr>
              <a:t> Caregivers who normalize pornography use or paying for sex.</a:t>
            </a:r>
          </a:p>
        </p:txBody>
      </p:sp>
      <p:sp>
        <p:nvSpPr>
          <p:cNvPr id="6" name="TextBox 6"/>
          <p:cNvSpPr txBox="1"/>
          <p:nvPr/>
        </p:nvSpPr>
        <p:spPr>
          <a:xfrm>
            <a:off x="945186" y="1250072"/>
            <a:ext cx="10185652"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a:t>
            </a:r>
          </a:p>
        </p:txBody>
      </p:sp>
      <p:grpSp>
        <p:nvGrpSpPr>
          <p:cNvPr id="7" name="Group 7"/>
          <p:cNvGrpSpPr/>
          <p:nvPr/>
        </p:nvGrpSpPr>
        <p:grpSpPr>
          <a:xfrm>
            <a:off x="1442613" y="3333671"/>
            <a:ext cx="10196333" cy="904943"/>
            <a:chOff x="0" y="0"/>
            <a:chExt cx="2685454" cy="238339"/>
          </a:xfrm>
        </p:grpSpPr>
        <p:sp>
          <p:nvSpPr>
            <p:cNvPr id="8" name="Freeform 8"/>
            <p:cNvSpPr/>
            <p:nvPr/>
          </p:nvSpPr>
          <p:spPr>
            <a:xfrm>
              <a:off x="0" y="0"/>
              <a:ext cx="2685454" cy="238339"/>
            </a:xfrm>
            <a:custGeom>
              <a:avLst/>
              <a:gdLst/>
              <a:ahLst/>
              <a:cxnLst/>
              <a:rect l="l" t="t" r="r" b="b"/>
              <a:pathLst>
                <a:path w="2685454" h="238339">
                  <a:moveTo>
                    <a:pt x="0" y="0"/>
                  </a:moveTo>
                  <a:lnTo>
                    <a:pt x="2685454" y="0"/>
                  </a:lnTo>
                  <a:lnTo>
                    <a:pt x="2685454"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2685454"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764412" y="3352745"/>
            <a:ext cx="11086690"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Escalating Influences for Buying Sex</a:t>
            </a:r>
          </a:p>
        </p:txBody>
      </p:sp>
      <p:sp>
        <p:nvSpPr>
          <p:cNvPr id="11" name="TextBox 11"/>
          <p:cNvSpPr txBox="1"/>
          <p:nvPr/>
        </p:nvSpPr>
        <p:spPr>
          <a:xfrm>
            <a:off x="5028442" y="9186914"/>
            <a:ext cx="7605389"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Wilkinson Jr., Kevin L. (2023). The Breeding of Wolves: Understanding the Escalation Continuum &amp; Escalation Dynamics of Contemporary Sex Trafficking.</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37</a:t>
            </a:r>
          </a:p>
        </p:txBody>
      </p:sp>
      <p:sp>
        <p:nvSpPr>
          <p:cNvPr id="5" name="TextBox 5"/>
          <p:cNvSpPr txBox="1"/>
          <p:nvPr/>
        </p:nvSpPr>
        <p:spPr>
          <a:xfrm>
            <a:off x="1764412" y="4659568"/>
            <a:ext cx="15549731"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Peer Pressure:</a:t>
            </a:r>
            <a:r>
              <a:rPr lang="en-US" sz="4250" b="1">
                <a:solidFill>
                  <a:srgbClr val="FF5757"/>
                </a:solidFill>
                <a:latin typeface="Roboto Bold"/>
                <a:ea typeface="Roboto Bold"/>
                <a:cs typeface="Roboto Bold"/>
                <a:sym typeface="Roboto Bold"/>
              </a:rPr>
              <a:t> </a:t>
            </a:r>
            <a:r>
              <a:rPr lang="en-US" sz="4250" b="1">
                <a:solidFill>
                  <a:srgbClr val="004F59"/>
                </a:solidFill>
                <a:latin typeface="Roboto Bold"/>
                <a:ea typeface="Roboto Bold"/>
                <a:cs typeface="Roboto Bold"/>
                <a:sym typeface="Roboto Bold"/>
              </a:rPr>
              <a:t>Social groups that portray buying sex as common or cool.</a:t>
            </a:r>
          </a:p>
        </p:txBody>
      </p:sp>
      <p:sp>
        <p:nvSpPr>
          <p:cNvPr id="6" name="TextBox 6"/>
          <p:cNvSpPr txBox="1"/>
          <p:nvPr/>
        </p:nvSpPr>
        <p:spPr>
          <a:xfrm>
            <a:off x="945186" y="1250072"/>
            <a:ext cx="10185652"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a:t>
            </a:r>
          </a:p>
        </p:txBody>
      </p:sp>
      <p:grpSp>
        <p:nvGrpSpPr>
          <p:cNvPr id="7" name="Group 7"/>
          <p:cNvGrpSpPr/>
          <p:nvPr/>
        </p:nvGrpSpPr>
        <p:grpSpPr>
          <a:xfrm>
            <a:off x="1442613" y="3333671"/>
            <a:ext cx="10196333" cy="904943"/>
            <a:chOff x="0" y="0"/>
            <a:chExt cx="2685454" cy="238339"/>
          </a:xfrm>
        </p:grpSpPr>
        <p:sp>
          <p:nvSpPr>
            <p:cNvPr id="8" name="Freeform 8"/>
            <p:cNvSpPr/>
            <p:nvPr/>
          </p:nvSpPr>
          <p:spPr>
            <a:xfrm>
              <a:off x="0" y="0"/>
              <a:ext cx="2685454" cy="238339"/>
            </a:xfrm>
            <a:custGeom>
              <a:avLst/>
              <a:gdLst/>
              <a:ahLst/>
              <a:cxnLst/>
              <a:rect l="l" t="t" r="r" b="b"/>
              <a:pathLst>
                <a:path w="2685454" h="238339">
                  <a:moveTo>
                    <a:pt x="0" y="0"/>
                  </a:moveTo>
                  <a:lnTo>
                    <a:pt x="2685454" y="0"/>
                  </a:lnTo>
                  <a:lnTo>
                    <a:pt x="2685454"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2685454"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764412" y="3352745"/>
            <a:ext cx="11086690"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Escalating Influences for Buying Sex</a:t>
            </a:r>
          </a:p>
        </p:txBody>
      </p:sp>
      <p:sp>
        <p:nvSpPr>
          <p:cNvPr id="11" name="TextBox 11"/>
          <p:cNvSpPr txBox="1"/>
          <p:nvPr/>
        </p:nvSpPr>
        <p:spPr>
          <a:xfrm>
            <a:off x="5028442" y="9186914"/>
            <a:ext cx="7605389"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Wilkinson Jr., Kevin L. (2023). The Breeding of Wolves: Understanding the Escalation Continuum &amp; Escalation Dynamics of Contemporary Sex Trafficking.</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38</a:t>
            </a:r>
          </a:p>
        </p:txBody>
      </p:sp>
      <p:sp>
        <p:nvSpPr>
          <p:cNvPr id="5" name="TextBox 5"/>
          <p:cNvSpPr txBox="1"/>
          <p:nvPr/>
        </p:nvSpPr>
        <p:spPr>
          <a:xfrm>
            <a:off x="1437157" y="4664218"/>
            <a:ext cx="15876987"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Sexualized Media:</a:t>
            </a:r>
            <a:r>
              <a:rPr lang="en-US" sz="4250" b="1">
                <a:solidFill>
                  <a:srgbClr val="004F59"/>
                </a:solidFill>
                <a:latin typeface="Roboto Bold"/>
                <a:ea typeface="Roboto Bold"/>
                <a:cs typeface="Roboto Bold"/>
                <a:sym typeface="Roboto Bold"/>
              </a:rPr>
              <a:t> Music, games, and videos that glamorize pimps and the commercial sex trade.</a:t>
            </a:r>
          </a:p>
        </p:txBody>
      </p:sp>
      <p:sp>
        <p:nvSpPr>
          <p:cNvPr id="6" name="TextBox 6"/>
          <p:cNvSpPr txBox="1"/>
          <p:nvPr/>
        </p:nvSpPr>
        <p:spPr>
          <a:xfrm>
            <a:off x="945186" y="1250072"/>
            <a:ext cx="10185652"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a:t>
            </a:r>
          </a:p>
        </p:txBody>
      </p:sp>
      <p:sp>
        <p:nvSpPr>
          <p:cNvPr id="7" name="TextBox 7"/>
          <p:cNvSpPr txBox="1"/>
          <p:nvPr/>
        </p:nvSpPr>
        <p:spPr>
          <a:xfrm>
            <a:off x="5028442" y="9105184"/>
            <a:ext cx="7605389"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Wilkinson Jr., Kevin L. (2023). The Breeding of Wolves: Understanding the Escalation Continuum &amp; Escalation Dynamics of Contemporary Sex Trafficking.</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9" name="Group 9"/>
          <p:cNvGrpSpPr/>
          <p:nvPr/>
        </p:nvGrpSpPr>
        <p:grpSpPr>
          <a:xfrm>
            <a:off x="1442613" y="3333671"/>
            <a:ext cx="10196333" cy="904943"/>
            <a:chOff x="0" y="0"/>
            <a:chExt cx="2685454" cy="238339"/>
          </a:xfrm>
        </p:grpSpPr>
        <p:sp>
          <p:nvSpPr>
            <p:cNvPr id="10" name="Freeform 10"/>
            <p:cNvSpPr/>
            <p:nvPr/>
          </p:nvSpPr>
          <p:spPr>
            <a:xfrm>
              <a:off x="0" y="0"/>
              <a:ext cx="2685454" cy="238339"/>
            </a:xfrm>
            <a:custGeom>
              <a:avLst/>
              <a:gdLst/>
              <a:ahLst/>
              <a:cxnLst/>
              <a:rect l="l" t="t" r="r" b="b"/>
              <a:pathLst>
                <a:path w="2685454" h="238339">
                  <a:moveTo>
                    <a:pt x="0" y="0"/>
                  </a:moveTo>
                  <a:lnTo>
                    <a:pt x="2685454" y="0"/>
                  </a:lnTo>
                  <a:lnTo>
                    <a:pt x="2685454"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685454"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764412" y="3352745"/>
            <a:ext cx="11086690"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Escalating Influences for Buying Sex</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39</a:t>
            </a:r>
          </a:p>
        </p:txBody>
      </p:sp>
      <p:sp>
        <p:nvSpPr>
          <p:cNvPr id="5" name="TextBox 5"/>
          <p:cNvSpPr txBox="1"/>
          <p:nvPr/>
        </p:nvSpPr>
        <p:spPr>
          <a:xfrm>
            <a:off x="1437157" y="4664218"/>
            <a:ext cx="15876987"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Pornography Exposure:</a:t>
            </a:r>
            <a:r>
              <a:rPr lang="en-US" sz="4250" b="1">
                <a:solidFill>
                  <a:srgbClr val="FF5757"/>
                </a:solidFill>
                <a:latin typeface="Roboto Bold"/>
                <a:ea typeface="Roboto Bold"/>
                <a:cs typeface="Roboto Bold"/>
                <a:sym typeface="Roboto Bold"/>
              </a:rPr>
              <a:t> </a:t>
            </a:r>
            <a:r>
              <a:rPr lang="en-US" sz="4250" b="1">
                <a:solidFill>
                  <a:srgbClr val="004F59"/>
                </a:solidFill>
                <a:latin typeface="Roboto Bold"/>
                <a:ea typeface="Roboto Bold"/>
                <a:cs typeface="Roboto Bold"/>
                <a:sym typeface="Roboto Bold"/>
              </a:rPr>
              <a:t>Studies reveal pornography impacts the brain and escalates the desire to buy sex.</a:t>
            </a:r>
          </a:p>
        </p:txBody>
      </p:sp>
      <p:sp>
        <p:nvSpPr>
          <p:cNvPr id="6" name="TextBox 6"/>
          <p:cNvSpPr txBox="1"/>
          <p:nvPr/>
        </p:nvSpPr>
        <p:spPr>
          <a:xfrm>
            <a:off x="945186" y="1250072"/>
            <a:ext cx="10185652"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a:t>
            </a:r>
          </a:p>
        </p:txBody>
      </p:sp>
      <p:sp>
        <p:nvSpPr>
          <p:cNvPr id="7" name="TextBox 7"/>
          <p:cNvSpPr txBox="1"/>
          <p:nvPr/>
        </p:nvSpPr>
        <p:spPr>
          <a:xfrm>
            <a:off x="5028442" y="9105184"/>
            <a:ext cx="7605389"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Wilkinson Jr., Kevin L. (2023). The Breeding of Wolves: Understanding the Escalation Continuum &amp; Escalation Dynamics of Contemporary Sex Trafficking.</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9" name="Group 9"/>
          <p:cNvGrpSpPr/>
          <p:nvPr/>
        </p:nvGrpSpPr>
        <p:grpSpPr>
          <a:xfrm>
            <a:off x="1442613" y="3333671"/>
            <a:ext cx="10196333" cy="904943"/>
            <a:chOff x="0" y="0"/>
            <a:chExt cx="2685454" cy="238339"/>
          </a:xfrm>
        </p:grpSpPr>
        <p:sp>
          <p:nvSpPr>
            <p:cNvPr id="10" name="Freeform 10"/>
            <p:cNvSpPr/>
            <p:nvPr/>
          </p:nvSpPr>
          <p:spPr>
            <a:xfrm>
              <a:off x="0" y="0"/>
              <a:ext cx="2685454" cy="238339"/>
            </a:xfrm>
            <a:custGeom>
              <a:avLst/>
              <a:gdLst/>
              <a:ahLst/>
              <a:cxnLst/>
              <a:rect l="l" t="t" r="r" b="b"/>
              <a:pathLst>
                <a:path w="2685454" h="238339">
                  <a:moveTo>
                    <a:pt x="0" y="0"/>
                  </a:moveTo>
                  <a:lnTo>
                    <a:pt x="2685454" y="0"/>
                  </a:lnTo>
                  <a:lnTo>
                    <a:pt x="2685454"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685454"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764412" y="3352745"/>
            <a:ext cx="11086690"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Escalating Influences for Buying Sex</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6757799" y="4211363"/>
            <a:ext cx="9075459" cy="3960258"/>
            <a:chOff x="0" y="0"/>
            <a:chExt cx="2490964" cy="1086982"/>
          </a:xfrm>
        </p:grpSpPr>
        <p:sp>
          <p:nvSpPr>
            <p:cNvPr id="8" name="Freeform 8"/>
            <p:cNvSpPr/>
            <p:nvPr/>
          </p:nvSpPr>
          <p:spPr>
            <a:xfrm>
              <a:off x="0" y="0"/>
              <a:ext cx="2490964" cy="1086982"/>
            </a:xfrm>
            <a:custGeom>
              <a:avLst/>
              <a:gdLst/>
              <a:ahLst/>
              <a:cxnLst/>
              <a:rect l="l" t="t" r="r" b="b"/>
              <a:pathLst>
                <a:path w="2490964" h="1086982">
                  <a:moveTo>
                    <a:pt x="0" y="0"/>
                  </a:moveTo>
                  <a:lnTo>
                    <a:pt x="2490964" y="0"/>
                  </a:lnTo>
                  <a:lnTo>
                    <a:pt x="2490964" y="1086982"/>
                  </a:lnTo>
                  <a:lnTo>
                    <a:pt x="0" y="1086982"/>
                  </a:lnTo>
                  <a:close/>
                </a:path>
              </a:pathLst>
            </a:custGeom>
            <a:solidFill>
              <a:srgbClr val="BAF3FA"/>
            </a:solidFill>
          </p:spPr>
          <p:txBody>
            <a:bodyPr/>
            <a:lstStyle/>
            <a:p>
              <a:endParaRPr lang="en-US"/>
            </a:p>
          </p:txBody>
        </p:sp>
        <p:sp>
          <p:nvSpPr>
            <p:cNvPr id="9" name="TextBox 9"/>
            <p:cNvSpPr txBox="1"/>
            <p:nvPr/>
          </p:nvSpPr>
          <p:spPr>
            <a:xfrm>
              <a:off x="0" y="-38100"/>
              <a:ext cx="2490964" cy="1125082"/>
            </a:xfrm>
            <a:prstGeom prst="rect">
              <a:avLst/>
            </a:prstGeom>
          </p:spPr>
          <p:txBody>
            <a:bodyPr lIns="50800" tIns="50800" rIns="50800" bIns="50800" rtlCol="0" anchor="ctr"/>
            <a:lstStyle/>
            <a:p>
              <a:pPr algn="ctr">
                <a:lnSpc>
                  <a:spcPts val="2899"/>
                </a:lnSpc>
              </a:pPr>
              <a:endParaRPr/>
            </a:p>
          </p:txBody>
        </p:sp>
      </p:grpSp>
      <p:sp>
        <p:nvSpPr>
          <p:cNvPr id="10" name="TextBox 10"/>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11" name="TextBox 11"/>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12" name="TextBox 12"/>
          <p:cNvSpPr txBox="1"/>
          <p:nvPr/>
        </p:nvSpPr>
        <p:spPr>
          <a:xfrm>
            <a:off x="8183000" y="4740395"/>
            <a:ext cx="7023201" cy="2950738"/>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SEXUAL EXPLOITATION </a:t>
            </a:r>
            <a:r>
              <a:rPr lang="en-US" sz="4199">
                <a:solidFill>
                  <a:srgbClr val="004F59"/>
                </a:solidFill>
                <a:latin typeface="Roboto"/>
                <a:ea typeface="Roboto"/>
                <a:cs typeface="Roboto"/>
                <a:sym typeface="Roboto"/>
              </a:rPr>
              <a:t>includes grooming, sextortion, pornography </a:t>
            </a:r>
          </a:p>
          <a:p>
            <a:pPr algn="ctr">
              <a:lnSpc>
                <a:spcPts val="5879"/>
              </a:lnSpc>
            </a:pPr>
            <a:r>
              <a:rPr lang="en-US" sz="4199">
                <a:solidFill>
                  <a:srgbClr val="004F59"/>
                </a:solidFill>
                <a:latin typeface="Roboto"/>
                <a:ea typeface="Roboto"/>
                <a:cs typeface="Roboto"/>
                <a:sym typeface="Roboto"/>
              </a:rPr>
              <a:t>&amp; sex trafficking.</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4</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id="15" name="Freeform 15"/>
          <p:cNvSpPr/>
          <p:nvPr/>
        </p:nvSpPr>
        <p:spPr>
          <a:xfrm>
            <a:off x="1933398" y="2832478"/>
            <a:ext cx="6771839" cy="6292417"/>
          </a:xfrm>
          <a:custGeom>
            <a:avLst/>
            <a:gdLst/>
            <a:ahLst/>
            <a:cxnLst/>
            <a:rect l="l" t="t" r="r" b="b"/>
            <a:pathLst>
              <a:path w="6771839" h="6292417">
                <a:moveTo>
                  <a:pt x="0" y="0"/>
                </a:moveTo>
                <a:lnTo>
                  <a:pt x="6771839" y="0"/>
                </a:lnTo>
                <a:lnTo>
                  <a:pt x="6771839" y="6292417"/>
                </a:lnTo>
                <a:lnTo>
                  <a:pt x="0" y="629241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40</a:t>
            </a:r>
          </a:p>
        </p:txBody>
      </p:sp>
      <p:sp>
        <p:nvSpPr>
          <p:cNvPr id="5" name="TextBox 5"/>
          <p:cNvSpPr txBox="1"/>
          <p:nvPr/>
        </p:nvSpPr>
        <p:spPr>
          <a:xfrm>
            <a:off x="1437157" y="4664218"/>
            <a:ext cx="15876987"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Sexualized Venues:</a:t>
            </a:r>
            <a:r>
              <a:rPr lang="en-US" sz="4250" b="1">
                <a:solidFill>
                  <a:srgbClr val="004F59"/>
                </a:solidFill>
                <a:latin typeface="Roboto Bold"/>
                <a:ea typeface="Roboto Bold"/>
                <a:cs typeface="Roboto Bold"/>
                <a:sym typeface="Roboto Bold"/>
              </a:rPr>
              <a:t> Strip clubs or similar spaces normalize paying for sexualized experiences.</a:t>
            </a:r>
          </a:p>
        </p:txBody>
      </p:sp>
      <p:sp>
        <p:nvSpPr>
          <p:cNvPr id="6" name="TextBox 6"/>
          <p:cNvSpPr txBox="1"/>
          <p:nvPr/>
        </p:nvSpPr>
        <p:spPr>
          <a:xfrm>
            <a:off x="945186" y="1250072"/>
            <a:ext cx="10185652"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a:t>
            </a:r>
          </a:p>
        </p:txBody>
      </p:sp>
      <p:sp>
        <p:nvSpPr>
          <p:cNvPr id="7" name="TextBox 7"/>
          <p:cNvSpPr txBox="1"/>
          <p:nvPr/>
        </p:nvSpPr>
        <p:spPr>
          <a:xfrm>
            <a:off x="5028442" y="9105184"/>
            <a:ext cx="7605389"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Wilkinson Jr., Kevin L. (2023). The Breeding of Wolves: Understanding the Escalation Continuum &amp; Escalation Dynamics of Contemporary Sex Trafficking.</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9" name="Group 9"/>
          <p:cNvGrpSpPr/>
          <p:nvPr/>
        </p:nvGrpSpPr>
        <p:grpSpPr>
          <a:xfrm>
            <a:off x="1442613" y="3333671"/>
            <a:ext cx="10196333" cy="904943"/>
            <a:chOff x="0" y="0"/>
            <a:chExt cx="2685454" cy="238339"/>
          </a:xfrm>
        </p:grpSpPr>
        <p:sp>
          <p:nvSpPr>
            <p:cNvPr id="10" name="Freeform 10"/>
            <p:cNvSpPr/>
            <p:nvPr/>
          </p:nvSpPr>
          <p:spPr>
            <a:xfrm>
              <a:off x="0" y="0"/>
              <a:ext cx="2685454" cy="238339"/>
            </a:xfrm>
            <a:custGeom>
              <a:avLst/>
              <a:gdLst/>
              <a:ahLst/>
              <a:cxnLst/>
              <a:rect l="l" t="t" r="r" b="b"/>
              <a:pathLst>
                <a:path w="2685454" h="238339">
                  <a:moveTo>
                    <a:pt x="0" y="0"/>
                  </a:moveTo>
                  <a:lnTo>
                    <a:pt x="2685454" y="0"/>
                  </a:lnTo>
                  <a:lnTo>
                    <a:pt x="2685454"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685454"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764412" y="3352745"/>
            <a:ext cx="11086690"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Escalating Influences for Buying Sex</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110901" y="4757045"/>
            <a:ext cx="15492310" cy="1971721"/>
            <a:chOff x="0" y="0"/>
            <a:chExt cx="4080279" cy="519301"/>
          </a:xfrm>
        </p:grpSpPr>
        <p:sp>
          <p:nvSpPr>
            <p:cNvPr id="7" name="Freeform 7"/>
            <p:cNvSpPr/>
            <p:nvPr/>
          </p:nvSpPr>
          <p:spPr>
            <a:xfrm>
              <a:off x="0" y="0"/>
              <a:ext cx="4080279" cy="519301"/>
            </a:xfrm>
            <a:custGeom>
              <a:avLst/>
              <a:gdLst/>
              <a:ahLst/>
              <a:cxnLst/>
              <a:rect l="l" t="t" r="r" b="b"/>
              <a:pathLst>
                <a:path w="4080279" h="519301">
                  <a:moveTo>
                    <a:pt x="0" y="0"/>
                  </a:moveTo>
                  <a:lnTo>
                    <a:pt x="4080279" y="0"/>
                  </a:lnTo>
                  <a:lnTo>
                    <a:pt x="4080279" y="519301"/>
                  </a:lnTo>
                  <a:lnTo>
                    <a:pt x="0" y="519301"/>
                  </a:lnTo>
                  <a:close/>
                </a:path>
              </a:pathLst>
            </a:custGeom>
            <a:solidFill>
              <a:srgbClr val="303030"/>
            </a:solidFill>
          </p:spPr>
          <p:txBody>
            <a:bodyPr/>
            <a:lstStyle/>
            <a:p>
              <a:endParaRPr lang="en-US"/>
            </a:p>
          </p:txBody>
        </p:sp>
        <p:sp>
          <p:nvSpPr>
            <p:cNvPr id="8" name="TextBox 8"/>
            <p:cNvSpPr txBox="1"/>
            <p:nvPr/>
          </p:nvSpPr>
          <p:spPr>
            <a:xfrm>
              <a:off x="0" y="-9525"/>
              <a:ext cx="4080279" cy="528826"/>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945186" y="1250072"/>
            <a:ext cx="10185652" cy="1094750"/>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FIRST TIME BUYERS</a:t>
            </a:r>
          </a:p>
        </p:txBody>
      </p:sp>
      <p:sp>
        <p:nvSpPr>
          <p:cNvPr id="10" name="TextBox 10"/>
          <p:cNvSpPr txBox="1"/>
          <p:nvPr/>
        </p:nvSpPr>
        <p:spPr>
          <a:xfrm>
            <a:off x="1347363" y="4861770"/>
            <a:ext cx="15188037" cy="2352676"/>
          </a:xfrm>
          <a:prstGeom prst="rect">
            <a:avLst/>
          </a:prstGeom>
        </p:spPr>
        <p:txBody>
          <a:bodyPr wrap="square" lIns="0" tIns="0" rIns="0" bIns="0" rtlCol="0" anchor="t">
            <a:spAutoFit/>
          </a:bodyPr>
          <a:lstStyle/>
          <a:p>
            <a:pPr algn="l">
              <a:lnSpc>
                <a:spcPts val="6299"/>
              </a:lnSpc>
            </a:pPr>
            <a:r>
              <a:rPr lang="en-US" sz="4499" b="1" dirty="0">
                <a:solidFill>
                  <a:srgbClr val="FFFFFF"/>
                </a:solidFill>
                <a:latin typeface="Roboto Bold"/>
                <a:ea typeface="Roboto Bold"/>
                <a:cs typeface="Roboto Bold"/>
                <a:sym typeface="Roboto Bold"/>
              </a:rPr>
              <a:t>What percentage of males first purchased sex due to peer pressure or encouragement from someone they knew?</a:t>
            </a:r>
          </a:p>
          <a:p>
            <a:pPr algn="l">
              <a:lnSpc>
                <a:spcPts val="6299"/>
              </a:lnSpc>
            </a:pPr>
            <a:endParaRPr lang="en-US" sz="4499" b="1" dirty="0">
              <a:solidFill>
                <a:srgbClr val="FFFFFF"/>
              </a:solidFill>
              <a:latin typeface="Roboto Bold"/>
              <a:ea typeface="Roboto Bold"/>
              <a:cs typeface="Roboto Bold"/>
              <a:sym typeface="Roboto Bold"/>
            </a:endParaRP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41</a:t>
            </a:r>
          </a:p>
        </p:txBody>
      </p:sp>
      <p:sp>
        <p:nvSpPr>
          <p:cNvPr id="14" name="Freeform 14"/>
          <p:cNvSpPr/>
          <p:nvPr/>
        </p:nvSpPr>
        <p:spPr>
          <a:xfrm>
            <a:off x="15235946" y="752394"/>
            <a:ext cx="2692782" cy="3576026"/>
          </a:xfrm>
          <a:custGeom>
            <a:avLst/>
            <a:gdLst/>
            <a:ahLst/>
            <a:cxnLst/>
            <a:rect l="l" t="t" r="r" b="b"/>
            <a:pathLst>
              <a:path w="2692782" h="3576026">
                <a:moveTo>
                  <a:pt x="0" y="0"/>
                </a:moveTo>
                <a:lnTo>
                  <a:pt x="2692782" y="0"/>
                </a:lnTo>
                <a:lnTo>
                  <a:pt x="2692782" y="3576026"/>
                </a:lnTo>
                <a:lnTo>
                  <a:pt x="0" y="3576026"/>
                </a:lnTo>
                <a:lnTo>
                  <a:pt x="0" y="0"/>
                </a:lnTo>
                <a:close/>
              </a:path>
            </a:pathLst>
          </a:custGeom>
          <a:blipFill>
            <a:blip r:embed="rId5"/>
            <a:stretch>
              <a:fillRect l="-26110" r="-6690"/>
            </a:stretch>
          </a:blipFill>
        </p:spPr>
        <p:txBody>
          <a:bodyPr/>
          <a:lstStyle/>
          <a:p>
            <a:endParaRPr lang="en-US"/>
          </a:p>
        </p:txBody>
      </p:sp>
      <p:sp>
        <p:nvSpPr>
          <p:cNvPr id="15" name="TextBox 15"/>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4049438" y="4309268"/>
            <a:ext cx="10189123" cy="287972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21% </a:t>
            </a:r>
            <a:r>
              <a:rPr lang="en-US" sz="5499">
                <a:solidFill>
                  <a:srgbClr val="303030"/>
                </a:solidFill>
                <a:latin typeface="Roboto"/>
                <a:ea typeface="Roboto"/>
                <a:cs typeface="Roboto"/>
                <a:sym typeface="Roboto"/>
              </a:rPr>
              <a:t>of males first purchased sex because someone in their social network influenced them.</a:t>
            </a:r>
            <a:r>
              <a:rPr lang="en-US" sz="5499">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42</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5814764" y="9229725"/>
            <a:ext cx="8796764" cy="207719"/>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Demand Abolition (2018). Who Buys Sex? Understanding and Disrupting Illicit Market Demand.</a:t>
            </a:r>
          </a:p>
        </p:txBody>
      </p:sp>
      <p:sp>
        <p:nvSpPr>
          <p:cNvPr id="11" name="TextBox 11"/>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52138" y="5143500"/>
            <a:ext cx="12997564" cy="1941527"/>
            <a:chOff x="0" y="0"/>
            <a:chExt cx="3423227" cy="511349"/>
          </a:xfrm>
        </p:grpSpPr>
        <p:sp>
          <p:nvSpPr>
            <p:cNvPr id="7" name="Freeform 7"/>
            <p:cNvSpPr/>
            <p:nvPr/>
          </p:nvSpPr>
          <p:spPr>
            <a:xfrm>
              <a:off x="0" y="0"/>
              <a:ext cx="3423227" cy="511349"/>
            </a:xfrm>
            <a:custGeom>
              <a:avLst/>
              <a:gdLst/>
              <a:ahLst/>
              <a:cxnLst/>
              <a:rect l="l" t="t" r="r" b="b"/>
              <a:pathLst>
                <a:path w="3423227" h="511349">
                  <a:moveTo>
                    <a:pt x="0" y="0"/>
                  </a:moveTo>
                  <a:lnTo>
                    <a:pt x="3423227" y="0"/>
                  </a:lnTo>
                  <a:lnTo>
                    <a:pt x="3423227" y="511349"/>
                  </a:lnTo>
                  <a:lnTo>
                    <a:pt x="0" y="511349"/>
                  </a:lnTo>
                  <a:close/>
                </a:path>
              </a:pathLst>
            </a:custGeom>
            <a:solidFill>
              <a:srgbClr val="303030"/>
            </a:solidFill>
          </p:spPr>
          <p:txBody>
            <a:bodyPr/>
            <a:lstStyle/>
            <a:p>
              <a:endParaRPr lang="en-US"/>
            </a:p>
          </p:txBody>
        </p:sp>
        <p:sp>
          <p:nvSpPr>
            <p:cNvPr id="8" name="TextBox 8"/>
            <p:cNvSpPr txBox="1"/>
            <p:nvPr/>
          </p:nvSpPr>
          <p:spPr>
            <a:xfrm>
              <a:off x="0" y="-76200"/>
              <a:ext cx="3423227" cy="587549"/>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11" name="Group 11"/>
          <p:cNvGrpSpPr/>
          <p:nvPr/>
        </p:nvGrpSpPr>
        <p:grpSpPr>
          <a:xfrm>
            <a:off x="11520578" y="1028700"/>
            <a:ext cx="5230222" cy="3171825"/>
            <a:chOff x="0" y="0"/>
            <a:chExt cx="1313041" cy="796283"/>
          </a:xfrm>
        </p:grpSpPr>
        <p:sp>
          <p:nvSpPr>
            <p:cNvPr id="12" name="Freeform 12"/>
            <p:cNvSpPr/>
            <p:nvPr/>
          </p:nvSpPr>
          <p:spPr>
            <a:xfrm>
              <a:off x="0" y="0"/>
              <a:ext cx="1313041" cy="796283"/>
            </a:xfrm>
            <a:custGeom>
              <a:avLst/>
              <a:gdLst/>
              <a:ahLst/>
              <a:cxnLst/>
              <a:rect l="l" t="t" r="r" b="b"/>
              <a:pathLst>
                <a:path w="1313041" h="796283">
                  <a:moveTo>
                    <a:pt x="0" y="0"/>
                  </a:moveTo>
                  <a:lnTo>
                    <a:pt x="1313041" y="0"/>
                  </a:lnTo>
                  <a:lnTo>
                    <a:pt x="1313041" y="796283"/>
                  </a:lnTo>
                  <a:lnTo>
                    <a:pt x="0" y="796283"/>
                  </a:lnTo>
                  <a:close/>
                </a:path>
              </a:pathLst>
            </a:custGeom>
            <a:solidFill>
              <a:srgbClr val="FFFFFF"/>
            </a:solidFill>
          </p:spPr>
          <p:txBody>
            <a:bodyPr/>
            <a:lstStyle/>
            <a:p>
              <a:endParaRPr lang="en-US"/>
            </a:p>
          </p:txBody>
        </p:sp>
        <p:sp>
          <p:nvSpPr>
            <p:cNvPr id="13" name="TextBox 13"/>
            <p:cNvSpPr txBox="1"/>
            <p:nvPr/>
          </p:nvSpPr>
          <p:spPr>
            <a:xfrm>
              <a:off x="0" y="-47625"/>
              <a:ext cx="1313041" cy="843908"/>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1642421" y="1212149"/>
            <a:ext cx="4986537" cy="2804927"/>
          </a:xfrm>
          <a:custGeom>
            <a:avLst/>
            <a:gdLst/>
            <a:ahLst/>
            <a:cxnLst/>
            <a:rect l="l" t="t" r="r" b="b"/>
            <a:pathLst>
              <a:path w="4986537" h="2804927">
                <a:moveTo>
                  <a:pt x="0" y="0"/>
                </a:moveTo>
                <a:lnTo>
                  <a:pt x="4986537" y="0"/>
                </a:lnTo>
                <a:lnTo>
                  <a:pt x="4986537" y="2804927"/>
                </a:lnTo>
                <a:lnTo>
                  <a:pt x="0" y="2804927"/>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131441" y="1109322"/>
            <a:ext cx="943589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FALSE BELIEFS</a:t>
            </a:r>
          </a:p>
        </p:txBody>
      </p:sp>
      <p:sp>
        <p:nvSpPr>
          <p:cNvPr id="16" name="TextBox 16"/>
          <p:cNvSpPr txBox="1"/>
          <p:nvPr/>
        </p:nvSpPr>
        <p:spPr>
          <a:xfrm>
            <a:off x="1854198" y="5285610"/>
            <a:ext cx="12281491"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common FALSE beliefs do sex buyers hold to justify their illegal behavior?</a:t>
            </a:r>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43</a:t>
            </a:r>
          </a:p>
        </p:txBody>
      </p:sp>
      <p:sp>
        <p:nvSpPr>
          <p:cNvPr id="18" name="TextBox 18"/>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44</a:t>
            </a:r>
          </a:p>
        </p:txBody>
      </p:sp>
      <p:sp>
        <p:nvSpPr>
          <p:cNvPr id="5" name="TextBox 5"/>
          <p:cNvSpPr txBox="1"/>
          <p:nvPr/>
        </p:nvSpPr>
        <p:spPr>
          <a:xfrm>
            <a:off x="1131441" y="1109322"/>
            <a:ext cx="1257233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FALSE BELIEFS</a:t>
            </a:r>
          </a:p>
        </p:txBody>
      </p:sp>
      <p:sp>
        <p:nvSpPr>
          <p:cNvPr id="6" name="TextBox 6"/>
          <p:cNvSpPr txBox="1"/>
          <p:nvPr/>
        </p:nvSpPr>
        <p:spPr>
          <a:xfrm>
            <a:off x="1009650" y="4148113"/>
            <a:ext cx="17023853" cy="771599"/>
          </a:xfrm>
          <a:prstGeom prst="rect">
            <a:avLst/>
          </a:prstGeom>
        </p:spPr>
        <p:txBody>
          <a:bodyPr lIns="0" tIns="0" rIns="0" bIns="0" rtlCol="0" anchor="t">
            <a:spAutoFit/>
          </a:bodyPr>
          <a:lstStyle/>
          <a:p>
            <a:pPr marL="917576" lvl="1" indent="-458788" algn="l">
              <a:lnSpc>
                <a:spcPts val="6375"/>
              </a:lnSpc>
              <a:buFont typeface="Arial"/>
              <a:buChar char="•"/>
            </a:pPr>
            <a:r>
              <a:rPr lang="en-US" sz="4250" b="1">
                <a:solidFill>
                  <a:srgbClr val="9D1BE3"/>
                </a:solidFill>
                <a:latin typeface="Roboto Bold"/>
                <a:ea typeface="Roboto Bold"/>
                <a:cs typeface="Roboto Bold"/>
                <a:sym typeface="Roboto Bold"/>
              </a:rPr>
              <a:t>Excusing Behavior:</a:t>
            </a:r>
            <a:r>
              <a:rPr lang="en-US" sz="4250" b="1">
                <a:solidFill>
                  <a:srgbClr val="004F59"/>
                </a:solidFill>
                <a:latin typeface="Roboto Bold"/>
                <a:ea typeface="Roboto Bold"/>
                <a:cs typeface="Roboto Bold"/>
                <a:sym typeface="Roboto Bold"/>
              </a:rPr>
              <a:t> “Boys will be boys.”</a:t>
            </a:r>
          </a:p>
        </p:txBody>
      </p:sp>
      <p:grpSp>
        <p:nvGrpSpPr>
          <p:cNvPr id="7" name="Group 7"/>
          <p:cNvGrpSpPr/>
          <p:nvPr/>
        </p:nvGrpSpPr>
        <p:grpSpPr>
          <a:xfrm>
            <a:off x="1341907" y="2867354"/>
            <a:ext cx="6196936" cy="904943"/>
            <a:chOff x="0" y="0"/>
            <a:chExt cx="1632115" cy="238339"/>
          </a:xfrm>
        </p:grpSpPr>
        <p:sp>
          <p:nvSpPr>
            <p:cNvPr id="8" name="Freeform 8"/>
            <p:cNvSpPr/>
            <p:nvPr/>
          </p:nvSpPr>
          <p:spPr>
            <a:xfrm>
              <a:off x="0" y="0"/>
              <a:ext cx="1632115" cy="238339"/>
            </a:xfrm>
            <a:custGeom>
              <a:avLst/>
              <a:gdLst/>
              <a:ahLst/>
              <a:cxnLst/>
              <a:rect l="l" t="t" r="r" b="b"/>
              <a:pathLst>
                <a:path w="1632115" h="238339">
                  <a:moveTo>
                    <a:pt x="0" y="0"/>
                  </a:moveTo>
                  <a:lnTo>
                    <a:pt x="1632115" y="0"/>
                  </a:lnTo>
                  <a:lnTo>
                    <a:pt x="1632115"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632115"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663706" y="2886429"/>
            <a:ext cx="6210477"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Buyers’ Justification</a:t>
            </a:r>
          </a:p>
        </p:txBody>
      </p:sp>
      <p:sp>
        <p:nvSpPr>
          <p:cNvPr id="11" name="TextBox 11"/>
          <p:cNvSpPr txBox="1"/>
          <p:nvPr/>
        </p:nvSpPr>
        <p:spPr>
          <a:xfrm>
            <a:off x="5028442" y="9319251"/>
            <a:ext cx="6358607"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Demand Abolition (2018). Who Buys Sex? Understanding and Disrupting Illicit Market Demand.</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45</a:t>
            </a:r>
          </a:p>
        </p:txBody>
      </p:sp>
      <p:sp>
        <p:nvSpPr>
          <p:cNvPr id="5" name="TextBox 5"/>
          <p:cNvSpPr txBox="1"/>
          <p:nvPr/>
        </p:nvSpPr>
        <p:spPr>
          <a:xfrm>
            <a:off x="1131441" y="1109322"/>
            <a:ext cx="1257233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FALSE BELIEFS</a:t>
            </a:r>
          </a:p>
        </p:txBody>
      </p:sp>
      <p:sp>
        <p:nvSpPr>
          <p:cNvPr id="6" name="TextBox 6"/>
          <p:cNvSpPr txBox="1"/>
          <p:nvPr/>
        </p:nvSpPr>
        <p:spPr>
          <a:xfrm>
            <a:off x="1009650" y="4148113"/>
            <a:ext cx="17023853" cy="1581299"/>
          </a:xfrm>
          <a:prstGeom prst="rect">
            <a:avLst/>
          </a:prstGeom>
        </p:spPr>
        <p:txBody>
          <a:bodyPr lIns="0" tIns="0" rIns="0" bIns="0" rtlCol="0" anchor="t">
            <a:spAutoFit/>
          </a:bodyPr>
          <a:lstStyle/>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Excusing Behavior: “Boys will be boys.”</a:t>
            </a:r>
          </a:p>
          <a:p>
            <a:pPr marL="917576" lvl="1" indent="-458788" algn="l">
              <a:lnSpc>
                <a:spcPts val="6375"/>
              </a:lnSpc>
              <a:buFont typeface="Arial"/>
              <a:buChar char="•"/>
            </a:pPr>
            <a:r>
              <a:rPr lang="en-US" sz="4250" b="1">
                <a:solidFill>
                  <a:srgbClr val="9D1BE3"/>
                </a:solidFill>
                <a:latin typeface="Roboto Bold"/>
                <a:ea typeface="Roboto Bold"/>
                <a:cs typeface="Roboto Bold"/>
                <a:sym typeface="Roboto Bold"/>
              </a:rPr>
              <a:t>Minimizing Harm:</a:t>
            </a:r>
            <a:r>
              <a:rPr lang="en-US" sz="4250" b="1">
                <a:solidFill>
                  <a:srgbClr val="004F59"/>
                </a:solidFill>
                <a:latin typeface="Roboto Bold"/>
                <a:ea typeface="Roboto Bold"/>
                <a:cs typeface="Roboto Bold"/>
                <a:sym typeface="Roboto Bold"/>
              </a:rPr>
              <a:t> “Just caring for personal needs.”</a:t>
            </a:r>
          </a:p>
        </p:txBody>
      </p:sp>
      <p:grpSp>
        <p:nvGrpSpPr>
          <p:cNvPr id="7" name="Group 7"/>
          <p:cNvGrpSpPr/>
          <p:nvPr/>
        </p:nvGrpSpPr>
        <p:grpSpPr>
          <a:xfrm>
            <a:off x="1341907" y="2867354"/>
            <a:ext cx="6196936" cy="904943"/>
            <a:chOff x="0" y="0"/>
            <a:chExt cx="1632115" cy="238339"/>
          </a:xfrm>
        </p:grpSpPr>
        <p:sp>
          <p:nvSpPr>
            <p:cNvPr id="8" name="Freeform 8"/>
            <p:cNvSpPr/>
            <p:nvPr/>
          </p:nvSpPr>
          <p:spPr>
            <a:xfrm>
              <a:off x="0" y="0"/>
              <a:ext cx="1632115" cy="238339"/>
            </a:xfrm>
            <a:custGeom>
              <a:avLst/>
              <a:gdLst/>
              <a:ahLst/>
              <a:cxnLst/>
              <a:rect l="l" t="t" r="r" b="b"/>
              <a:pathLst>
                <a:path w="1632115" h="238339">
                  <a:moveTo>
                    <a:pt x="0" y="0"/>
                  </a:moveTo>
                  <a:lnTo>
                    <a:pt x="1632115" y="0"/>
                  </a:lnTo>
                  <a:lnTo>
                    <a:pt x="1632115"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632115"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663706" y="2886429"/>
            <a:ext cx="6210477"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Buyers’ Justification</a:t>
            </a:r>
          </a:p>
        </p:txBody>
      </p:sp>
      <p:sp>
        <p:nvSpPr>
          <p:cNvPr id="11" name="TextBox 11"/>
          <p:cNvSpPr txBox="1"/>
          <p:nvPr/>
        </p:nvSpPr>
        <p:spPr>
          <a:xfrm>
            <a:off x="5028442" y="9319251"/>
            <a:ext cx="6358607"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Demand Abolition (2018). Who Buys Sex? Understanding and Disrupting Illicit Market Demand.</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46</a:t>
            </a:r>
          </a:p>
        </p:txBody>
      </p:sp>
      <p:sp>
        <p:nvSpPr>
          <p:cNvPr id="5" name="TextBox 5"/>
          <p:cNvSpPr txBox="1"/>
          <p:nvPr/>
        </p:nvSpPr>
        <p:spPr>
          <a:xfrm>
            <a:off x="1131441" y="1109322"/>
            <a:ext cx="1257233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FALSE BELIEFS</a:t>
            </a:r>
          </a:p>
        </p:txBody>
      </p:sp>
      <p:sp>
        <p:nvSpPr>
          <p:cNvPr id="6" name="TextBox 6"/>
          <p:cNvSpPr txBox="1"/>
          <p:nvPr/>
        </p:nvSpPr>
        <p:spPr>
          <a:xfrm>
            <a:off x="1009650" y="4148113"/>
            <a:ext cx="17023853" cy="2390998"/>
          </a:xfrm>
          <a:prstGeom prst="rect">
            <a:avLst/>
          </a:prstGeom>
        </p:spPr>
        <p:txBody>
          <a:bodyPr lIns="0" tIns="0" rIns="0" bIns="0" rtlCol="0" anchor="t">
            <a:spAutoFit/>
          </a:bodyPr>
          <a:lstStyle/>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Excusing Behavior: “Boys will be boys.”</a:t>
            </a:r>
          </a:p>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Minimizing Harm: “Just caring for personal needs.”</a:t>
            </a:r>
          </a:p>
          <a:p>
            <a:pPr marL="917576" lvl="1" indent="-458788" algn="l">
              <a:lnSpc>
                <a:spcPts val="6375"/>
              </a:lnSpc>
              <a:buFont typeface="Arial"/>
              <a:buChar char="•"/>
            </a:pPr>
            <a:r>
              <a:rPr lang="en-US" sz="4250" b="1">
                <a:solidFill>
                  <a:srgbClr val="9D1BE3"/>
                </a:solidFill>
                <a:latin typeface="Roboto Bold"/>
                <a:ea typeface="Roboto Bold"/>
                <a:cs typeface="Roboto Bold"/>
                <a:sym typeface="Roboto Bold"/>
              </a:rPr>
              <a:t>Denying Victims:</a:t>
            </a:r>
            <a:r>
              <a:rPr lang="en-US" sz="4250" b="1">
                <a:solidFill>
                  <a:srgbClr val="004F59"/>
                </a:solidFill>
                <a:latin typeface="Roboto Bold"/>
                <a:ea typeface="Roboto Bold"/>
                <a:cs typeface="Roboto Bold"/>
                <a:sym typeface="Roboto Bold"/>
              </a:rPr>
              <a:t> “Prostitution doesn’t involve victims.”</a:t>
            </a:r>
          </a:p>
        </p:txBody>
      </p:sp>
      <p:grpSp>
        <p:nvGrpSpPr>
          <p:cNvPr id="7" name="Group 7"/>
          <p:cNvGrpSpPr/>
          <p:nvPr/>
        </p:nvGrpSpPr>
        <p:grpSpPr>
          <a:xfrm>
            <a:off x="1341907" y="2867354"/>
            <a:ext cx="6196936" cy="904943"/>
            <a:chOff x="0" y="0"/>
            <a:chExt cx="1632115" cy="238339"/>
          </a:xfrm>
        </p:grpSpPr>
        <p:sp>
          <p:nvSpPr>
            <p:cNvPr id="8" name="Freeform 8"/>
            <p:cNvSpPr/>
            <p:nvPr/>
          </p:nvSpPr>
          <p:spPr>
            <a:xfrm>
              <a:off x="0" y="0"/>
              <a:ext cx="1632115" cy="238339"/>
            </a:xfrm>
            <a:custGeom>
              <a:avLst/>
              <a:gdLst/>
              <a:ahLst/>
              <a:cxnLst/>
              <a:rect l="l" t="t" r="r" b="b"/>
              <a:pathLst>
                <a:path w="1632115" h="238339">
                  <a:moveTo>
                    <a:pt x="0" y="0"/>
                  </a:moveTo>
                  <a:lnTo>
                    <a:pt x="1632115" y="0"/>
                  </a:lnTo>
                  <a:lnTo>
                    <a:pt x="1632115"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632115"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663706" y="2886429"/>
            <a:ext cx="6210477"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Buyers’ Justification</a:t>
            </a:r>
          </a:p>
        </p:txBody>
      </p:sp>
      <p:sp>
        <p:nvSpPr>
          <p:cNvPr id="11" name="TextBox 11"/>
          <p:cNvSpPr txBox="1"/>
          <p:nvPr/>
        </p:nvSpPr>
        <p:spPr>
          <a:xfrm>
            <a:off x="5028442" y="9319251"/>
            <a:ext cx="6358607"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Demand Abolition (2018). Who Buys Sex? Understanding and Disrupting Illicit Market Demand.</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47</a:t>
            </a:r>
          </a:p>
        </p:txBody>
      </p:sp>
      <p:sp>
        <p:nvSpPr>
          <p:cNvPr id="5" name="TextBox 5"/>
          <p:cNvSpPr txBox="1"/>
          <p:nvPr/>
        </p:nvSpPr>
        <p:spPr>
          <a:xfrm>
            <a:off x="1131441" y="1109322"/>
            <a:ext cx="1257233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FALSE BELIEFS</a:t>
            </a:r>
          </a:p>
        </p:txBody>
      </p:sp>
      <p:sp>
        <p:nvSpPr>
          <p:cNvPr id="6" name="TextBox 6"/>
          <p:cNvSpPr txBox="1"/>
          <p:nvPr/>
        </p:nvSpPr>
        <p:spPr>
          <a:xfrm>
            <a:off x="1009650" y="4148113"/>
            <a:ext cx="17023853" cy="3200698"/>
          </a:xfrm>
          <a:prstGeom prst="rect">
            <a:avLst/>
          </a:prstGeom>
        </p:spPr>
        <p:txBody>
          <a:bodyPr lIns="0" tIns="0" rIns="0" bIns="0" rtlCol="0" anchor="t">
            <a:spAutoFit/>
          </a:bodyPr>
          <a:lstStyle/>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Excusing Behavior: “Boys will be boys.”</a:t>
            </a:r>
          </a:p>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Minimizing Harm: “Just caring for personal needs.”</a:t>
            </a:r>
          </a:p>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Denying Victims: “Prostitution doesn’t involve victims.”</a:t>
            </a:r>
          </a:p>
          <a:p>
            <a:pPr marL="917576" lvl="1" indent="-458788" algn="l">
              <a:lnSpc>
                <a:spcPts val="6375"/>
              </a:lnSpc>
              <a:buFont typeface="Arial"/>
              <a:buChar char="•"/>
            </a:pPr>
            <a:r>
              <a:rPr lang="en-US" sz="4250" b="1">
                <a:solidFill>
                  <a:srgbClr val="9D1BE3"/>
                </a:solidFill>
                <a:latin typeface="Roboto Bold"/>
                <a:ea typeface="Roboto Bold"/>
                <a:cs typeface="Roboto Bold"/>
                <a:sym typeface="Roboto Bold"/>
              </a:rPr>
              <a:t>False Belief:</a:t>
            </a:r>
            <a:r>
              <a:rPr lang="en-US" sz="4250" b="1">
                <a:solidFill>
                  <a:srgbClr val="004F59"/>
                </a:solidFill>
                <a:latin typeface="Roboto Bold"/>
                <a:ea typeface="Roboto Bold"/>
                <a:cs typeface="Roboto Bold"/>
                <a:sym typeface="Roboto Bold"/>
              </a:rPr>
              <a:t> “People being purchased choose to participate.”</a:t>
            </a:r>
          </a:p>
        </p:txBody>
      </p:sp>
      <p:grpSp>
        <p:nvGrpSpPr>
          <p:cNvPr id="7" name="Group 7"/>
          <p:cNvGrpSpPr/>
          <p:nvPr/>
        </p:nvGrpSpPr>
        <p:grpSpPr>
          <a:xfrm>
            <a:off x="1341907" y="2867354"/>
            <a:ext cx="6196936" cy="904943"/>
            <a:chOff x="0" y="0"/>
            <a:chExt cx="1632115" cy="238339"/>
          </a:xfrm>
        </p:grpSpPr>
        <p:sp>
          <p:nvSpPr>
            <p:cNvPr id="8" name="Freeform 8"/>
            <p:cNvSpPr/>
            <p:nvPr/>
          </p:nvSpPr>
          <p:spPr>
            <a:xfrm>
              <a:off x="0" y="0"/>
              <a:ext cx="1632115" cy="238339"/>
            </a:xfrm>
            <a:custGeom>
              <a:avLst/>
              <a:gdLst/>
              <a:ahLst/>
              <a:cxnLst/>
              <a:rect l="l" t="t" r="r" b="b"/>
              <a:pathLst>
                <a:path w="1632115" h="238339">
                  <a:moveTo>
                    <a:pt x="0" y="0"/>
                  </a:moveTo>
                  <a:lnTo>
                    <a:pt x="1632115" y="0"/>
                  </a:lnTo>
                  <a:lnTo>
                    <a:pt x="1632115"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632115"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663706" y="2886429"/>
            <a:ext cx="6210477"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Buyers’ Justification</a:t>
            </a:r>
          </a:p>
        </p:txBody>
      </p:sp>
      <p:sp>
        <p:nvSpPr>
          <p:cNvPr id="11" name="TextBox 11"/>
          <p:cNvSpPr txBox="1"/>
          <p:nvPr/>
        </p:nvSpPr>
        <p:spPr>
          <a:xfrm>
            <a:off x="5028442" y="9319251"/>
            <a:ext cx="6358607"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Demand Abolition (2018). Who Buys Sex? Understanding and Disrupting Illicit Market Demand.</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48</a:t>
            </a:r>
          </a:p>
        </p:txBody>
      </p:sp>
      <p:sp>
        <p:nvSpPr>
          <p:cNvPr id="5" name="TextBox 5"/>
          <p:cNvSpPr txBox="1"/>
          <p:nvPr/>
        </p:nvSpPr>
        <p:spPr>
          <a:xfrm>
            <a:off x="1131441" y="1109322"/>
            <a:ext cx="1257233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FALSE BELIEFS</a:t>
            </a:r>
          </a:p>
        </p:txBody>
      </p:sp>
      <p:sp>
        <p:nvSpPr>
          <p:cNvPr id="6" name="TextBox 6"/>
          <p:cNvSpPr txBox="1"/>
          <p:nvPr/>
        </p:nvSpPr>
        <p:spPr>
          <a:xfrm>
            <a:off x="1009650" y="4148113"/>
            <a:ext cx="17023853" cy="4820096"/>
          </a:xfrm>
          <a:prstGeom prst="rect">
            <a:avLst/>
          </a:prstGeom>
        </p:spPr>
        <p:txBody>
          <a:bodyPr lIns="0" tIns="0" rIns="0" bIns="0" rtlCol="0" anchor="t">
            <a:spAutoFit/>
          </a:bodyPr>
          <a:lstStyle/>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Excusing Behavior: “Boys will be boys.”</a:t>
            </a:r>
          </a:p>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Minimizing Harm: “Just caring for personal needs.”</a:t>
            </a:r>
          </a:p>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Denying Victims: “Prostitution doesn’t involve victims.”</a:t>
            </a:r>
          </a:p>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False Belief: “People being purchased choose to participate.”</a:t>
            </a:r>
          </a:p>
          <a:p>
            <a:pPr marL="917576" lvl="1" indent="-458788" algn="l">
              <a:lnSpc>
                <a:spcPts val="6375"/>
              </a:lnSpc>
              <a:buFont typeface="Arial"/>
              <a:buChar char="•"/>
            </a:pPr>
            <a:r>
              <a:rPr lang="en-US" sz="4250" b="1">
                <a:solidFill>
                  <a:srgbClr val="9D1BE3"/>
                </a:solidFill>
                <a:latin typeface="Roboto Bold"/>
                <a:ea typeface="Roboto Bold"/>
                <a:cs typeface="Roboto Bold"/>
                <a:sym typeface="Roboto Bold"/>
              </a:rPr>
              <a:t>Rationalization:</a:t>
            </a:r>
            <a:r>
              <a:rPr lang="en-US" sz="4250" b="1">
                <a:solidFill>
                  <a:srgbClr val="004F59"/>
                </a:solidFill>
                <a:latin typeface="Roboto Bold"/>
                <a:ea typeface="Roboto Bold"/>
                <a:cs typeface="Roboto Bold"/>
                <a:sym typeface="Roboto Bold"/>
              </a:rPr>
              <a:t> “People being purchased enjoy the experience.”</a:t>
            </a:r>
          </a:p>
          <a:p>
            <a:pPr algn="l">
              <a:lnSpc>
                <a:spcPts val="6375"/>
              </a:lnSpc>
            </a:pPr>
            <a:endParaRPr lang="en-US" sz="4250" b="1">
              <a:solidFill>
                <a:srgbClr val="004F59"/>
              </a:solidFill>
              <a:latin typeface="Roboto Bold"/>
              <a:ea typeface="Roboto Bold"/>
              <a:cs typeface="Roboto Bold"/>
              <a:sym typeface="Roboto Bold"/>
            </a:endParaRPr>
          </a:p>
        </p:txBody>
      </p:sp>
      <p:grpSp>
        <p:nvGrpSpPr>
          <p:cNvPr id="7" name="Group 7"/>
          <p:cNvGrpSpPr/>
          <p:nvPr/>
        </p:nvGrpSpPr>
        <p:grpSpPr>
          <a:xfrm>
            <a:off x="1341907" y="2867354"/>
            <a:ext cx="6196936" cy="904943"/>
            <a:chOff x="0" y="0"/>
            <a:chExt cx="1632115" cy="238339"/>
          </a:xfrm>
        </p:grpSpPr>
        <p:sp>
          <p:nvSpPr>
            <p:cNvPr id="8" name="Freeform 8"/>
            <p:cNvSpPr/>
            <p:nvPr/>
          </p:nvSpPr>
          <p:spPr>
            <a:xfrm>
              <a:off x="0" y="0"/>
              <a:ext cx="1632115" cy="238339"/>
            </a:xfrm>
            <a:custGeom>
              <a:avLst/>
              <a:gdLst/>
              <a:ahLst/>
              <a:cxnLst/>
              <a:rect l="l" t="t" r="r" b="b"/>
              <a:pathLst>
                <a:path w="1632115" h="238339">
                  <a:moveTo>
                    <a:pt x="0" y="0"/>
                  </a:moveTo>
                  <a:lnTo>
                    <a:pt x="1632115" y="0"/>
                  </a:lnTo>
                  <a:lnTo>
                    <a:pt x="1632115"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632115"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663706" y="2886429"/>
            <a:ext cx="6210477"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Buyers’ Justification</a:t>
            </a:r>
          </a:p>
        </p:txBody>
      </p:sp>
      <p:sp>
        <p:nvSpPr>
          <p:cNvPr id="11" name="TextBox 11"/>
          <p:cNvSpPr txBox="1"/>
          <p:nvPr/>
        </p:nvSpPr>
        <p:spPr>
          <a:xfrm>
            <a:off x="5028442" y="9319251"/>
            <a:ext cx="6358607"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Demand Abolition (2018). Who Buys Sex? Understanding and Disrupting Illicit Market Demand.</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5583899" cy="1686709"/>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Having little to no knowledge, experience, or exposure to sexual conduct, due to being young or unaware.</a:t>
            </a:r>
          </a:p>
        </p:txBody>
      </p:sp>
      <p:sp>
        <p:nvSpPr>
          <p:cNvPr id="9" name="TextBox 9"/>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49</a:t>
            </a:r>
          </a:p>
        </p:txBody>
      </p:sp>
      <p:sp>
        <p:nvSpPr>
          <p:cNvPr id="11" name="TextBox 11"/>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grpSp>
        <p:nvGrpSpPr>
          <p:cNvPr id="12" name="Group 12"/>
          <p:cNvGrpSpPr/>
          <p:nvPr/>
        </p:nvGrpSpPr>
        <p:grpSpPr>
          <a:xfrm>
            <a:off x="1480713" y="3447883"/>
            <a:ext cx="8030441" cy="1060398"/>
            <a:chOff x="0" y="0"/>
            <a:chExt cx="2115013" cy="279282"/>
          </a:xfrm>
        </p:grpSpPr>
        <p:sp>
          <p:nvSpPr>
            <p:cNvPr id="13" name="Freeform 13"/>
            <p:cNvSpPr/>
            <p:nvPr/>
          </p:nvSpPr>
          <p:spPr>
            <a:xfrm>
              <a:off x="0" y="0"/>
              <a:ext cx="2115013" cy="279282"/>
            </a:xfrm>
            <a:custGeom>
              <a:avLst/>
              <a:gdLst/>
              <a:ahLst/>
              <a:cxnLst/>
              <a:rect l="l" t="t" r="r" b="b"/>
              <a:pathLst>
                <a:path w="2115013" h="279282">
                  <a:moveTo>
                    <a:pt x="0" y="0"/>
                  </a:moveTo>
                  <a:lnTo>
                    <a:pt x="2115013" y="0"/>
                  </a:lnTo>
                  <a:lnTo>
                    <a:pt x="2115013" y="279282"/>
                  </a:lnTo>
                  <a:lnTo>
                    <a:pt x="0" y="279282"/>
                  </a:lnTo>
                  <a:close/>
                </a:path>
              </a:pathLst>
            </a:custGeom>
            <a:solidFill>
              <a:srgbClr val="303030"/>
            </a:solidFill>
          </p:spPr>
          <p:txBody>
            <a:bodyPr/>
            <a:lstStyle/>
            <a:p>
              <a:endParaRPr lang="en-US"/>
            </a:p>
          </p:txBody>
        </p:sp>
        <p:sp>
          <p:nvSpPr>
            <p:cNvPr id="14" name="TextBox 14"/>
            <p:cNvSpPr txBox="1"/>
            <p:nvPr/>
          </p:nvSpPr>
          <p:spPr>
            <a:xfrm>
              <a:off x="0" y="-76200"/>
              <a:ext cx="2115013" cy="355482"/>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834832" y="3429470"/>
            <a:ext cx="8310124" cy="1028693"/>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SEXUAL INNOCENCE</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980285" y="1430861"/>
            <a:ext cx="9147136" cy="1094795"/>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CONTENT ALERT</a:t>
            </a:r>
          </a:p>
        </p:txBody>
      </p:sp>
      <p:sp>
        <p:nvSpPr>
          <p:cNvPr id="8" name="TextBox 8"/>
          <p:cNvSpPr txBox="1"/>
          <p:nvPr/>
        </p:nvSpPr>
        <p:spPr>
          <a:xfrm>
            <a:off x="1028700" y="885919"/>
            <a:ext cx="14546262" cy="547424"/>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SENSITIVE DISCUSSION AHEAD</a:t>
            </a:r>
          </a:p>
        </p:txBody>
      </p:sp>
      <p:sp>
        <p:nvSpPr>
          <p:cNvPr id="9" name="TextBox 9"/>
          <p:cNvSpPr txBox="1"/>
          <p:nvPr/>
        </p:nvSpPr>
        <p:spPr>
          <a:xfrm>
            <a:off x="1899120" y="3478836"/>
            <a:ext cx="14908859" cy="4493680"/>
          </a:xfrm>
          <a:prstGeom prst="rect">
            <a:avLst/>
          </a:prstGeom>
        </p:spPr>
        <p:txBody>
          <a:bodyPr lIns="0" tIns="0" rIns="0" bIns="0" rtlCol="0" anchor="t">
            <a:spAutoFit/>
          </a:bodyPr>
          <a:lstStyle/>
          <a:p>
            <a:pPr algn="l">
              <a:lnSpc>
                <a:spcPts val="5879"/>
              </a:lnSpc>
            </a:pPr>
            <a:r>
              <a:rPr lang="en-US" sz="4199">
                <a:solidFill>
                  <a:srgbClr val="303030"/>
                </a:solidFill>
                <a:latin typeface="Roboto"/>
                <a:ea typeface="Roboto"/>
                <a:cs typeface="Roboto"/>
                <a:sym typeface="Roboto"/>
              </a:rPr>
              <a:t>We’ll be discussing serious issues about sexual exploitation.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Some parts may be difficult to hear.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If you ever feel uncomfortable, you can step out and speak with a trustworthy adult for support.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You’re not alone—we’re here to help you.</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303030"/>
                </a:solidFill>
                <a:latin typeface="Roboto"/>
                <a:ea typeface="Roboto"/>
                <a:cs typeface="Roboto"/>
                <a:sym typeface="Roboto"/>
              </a:rPr>
              <a:t>©2025 Walking Wise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871238" y="5143500"/>
            <a:ext cx="11261070" cy="1941527"/>
            <a:chOff x="0" y="0"/>
            <a:chExt cx="2965878" cy="511349"/>
          </a:xfrm>
        </p:grpSpPr>
        <p:sp>
          <p:nvSpPr>
            <p:cNvPr id="7" name="Freeform 7"/>
            <p:cNvSpPr/>
            <p:nvPr/>
          </p:nvSpPr>
          <p:spPr>
            <a:xfrm>
              <a:off x="0" y="0"/>
              <a:ext cx="2965878" cy="511349"/>
            </a:xfrm>
            <a:custGeom>
              <a:avLst/>
              <a:gdLst/>
              <a:ahLst/>
              <a:cxnLst/>
              <a:rect l="l" t="t" r="r" b="b"/>
              <a:pathLst>
                <a:path w="2965878" h="511349">
                  <a:moveTo>
                    <a:pt x="0" y="0"/>
                  </a:moveTo>
                  <a:lnTo>
                    <a:pt x="2965878" y="0"/>
                  </a:lnTo>
                  <a:lnTo>
                    <a:pt x="2965878" y="511349"/>
                  </a:lnTo>
                  <a:lnTo>
                    <a:pt x="0" y="511349"/>
                  </a:lnTo>
                  <a:close/>
                </a:path>
              </a:pathLst>
            </a:custGeom>
            <a:solidFill>
              <a:srgbClr val="303030"/>
            </a:solidFill>
          </p:spPr>
          <p:txBody>
            <a:bodyPr/>
            <a:lstStyle/>
            <a:p>
              <a:endParaRPr lang="en-US"/>
            </a:p>
          </p:txBody>
        </p:sp>
        <p:sp>
          <p:nvSpPr>
            <p:cNvPr id="8" name="TextBox 8"/>
            <p:cNvSpPr txBox="1"/>
            <p:nvPr/>
          </p:nvSpPr>
          <p:spPr>
            <a:xfrm>
              <a:off x="0" y="-76200"/>
              <a:ext cx="2965878" cy="587549"/>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11" name="Group 11"/>
          <p:cNvGrpSpPr/>
          <p:nvPr/>
        </p:nvGrpSpPr>
        <p:grpSpPr>
          <a:xfrm>
            <a:off x="12496613" y="1028700"/>
            <a:ext cx="4762687" cy="3409950"/>
            <a:chOff x="0" y="0"/>
            <a:chExt cx="1313041" cy="940100"/>
          </a:xfrm>
        </p:grpSpPr>
        <p:sp>
          <p:nvSpPr>
            <p:cNvPr id="12" name="Freeform 12"/>
            <p:cNvSpPr/>
            <p:nvPr/>
          </p:nvSpPr>
          <p:spPr>
            <a:xfrm>
              <a:off x="0" y="0"/>
              <a:ext cx="1313041" cy="940100"/>
            </a:xfrm>
            <a:custGeom>
              <a:avLst/>
              <a:gdLst/>
              <a:ahLst/>
              <a:cxnLst/>
              <a:rect l="l" t="t" r="r" b="b"/>
              <a:pathLst>
                <a:path w="1313041" h="940100">
                  <a:moveTo>
                    <a:pt x="0" y="0"/>
                  </a:moveTo>
                  <a:lnTo>
                    <a:pt x="1313041" y="0"/>
                  </a:lnTo>
                  <a:lnTo>
                    <a:pt x="1313041" y="940100"/>
                  </a:lnTo>
                  <a:lnTo>
                    <a:pt x="0" y="940100"/>
                  </a:lnTo>
                  <a:close/>
                </a:path>
              </a:pathLst>
            </a:custGeom>
            <a:solidFill>
              <a:srgbClr val="FFFFFF"/>
            </a:solidFill>
          </p:spPr>
          <p:txBody>
            <a:bodyPr/>
            <a:lstStyle/>
            <a:p>
              <a:endParaRPr lang="en-US"/>
            </a:p>
          </p:txBody>
        </p:sp>
        <p:sp>
          <p:nvSpPr>
            <p:cNvPr id="13" name="TextBox 13"/>
            <p:cNvSpPr txBox="1"/>
            <p:nvPr/>
          </p:nvSpPr>
          <p:spPr>
            <a:xfrm>
              <a:off x="0" y="-47625"/>
              <a:ext cx="1313041" cy="987725"/>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2657598" y="1214872"/>
            <a:ext cx="4440717" cy="3052993"/>
          </a:xfrm>
          <a:custGeom>
            <a:avLst/>
            <a:gdLst/>
            <a:ahLst/>
            <a:cxnLst/>
            <a:rect l="l" t="t" r="r" b="b"/>
            <a:pathLst>
              <a:path w="4440717" h="3052993">
                <a:moveTo>
                  <a:pt x="0" y="0"/>
                </a:moveTo>
                <a:lnTo>
                  <a:pt x="4440717" y="0"/>
                </a:lnTo>
                <a:lnTo>
                  <a:pt x="4440717" y="3052993"/>
                </a:lnTo>
                <a:lnTo>
                  <a:pt x="0" y="3052993"/>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131441" y="1109322"/>
            <a:ext cx="9435894"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FALSE EMPLOYMENT</a:t>
            </a:r>
          </a:p>
        </p:txBody>
      </p:sp>
      <p:sp>
        <p:nvSpPr>
          <p:cNvPr id="16" name="TextBox 16"/>
          <p:cNvSpPr txBox="1"/>
          <p:nvPr/>
        </p:nvSpPr>
        <p:spPr>
          <a:xfrm>
            <a:off x="2273298" y="5285610"/>
            <a:ext cx="10692192"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types of jobs are sometimes used to trick people into sex trafficking?</a:t>
            </a:r>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50</a:t>
            </a:r>
          </a:p>
        </p:txBody>
      </p:sp>
      <p:sp>
        <p:nvSpPr>
          <p:cNvPr id="18" name="TextBox 18"/>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51</a:t>
            </a:r>
          </a:p>
        </p:txBody>
      </p:sp>
      <p:sp>
        <p:nvSpPr>
          <p:cNvPr id="5" name="TextBox 5"/>
          <p:cNvSpPr txBox="1"/>
          <p:nvPr/>
        </p:nvSpPr>
        <p:spPr>
          <a:xfrm>
            <a:off x="1676101" y="4654518"/>
            <a:ext cx="15668812"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Massage Services:</a:t>
            </a:r>
            <a:r>
              <a:rPr lang="en-US" sz="4250" b="1">
                <a:solidFill>
                  <a:srgbClr val="004F59"/>
                </a:solidFill>
                <a:latin typeface="Roboto Bold"/>
                <a:ea typeface="Roboto Bold"/>
                <a:cs typeface="Roboto Bold"/>
                <a:sym typeface="Roboto Bold"/>
              </a:rPr>
              <a:t> Promises of massage training can be fake ads used by illegal massage parlors to lure and exploit victims.</a:t>
            </a:r>
          </a:p>
        </p:txBody>
      </p:sp>
      <p:grpSp>
        <p:nvGrpSpPr>
          <p:cNvPr id="6" name="Group 6"/>
          <p:cNvGrpSpPr/>
          <p:nvPr/>
        </p:nvGrpSpPr>
        <p:grpSpPr>
          <a:xfrm>
            <a:off x="1676101" y="3324554"/>
            <a:ext cx="3620539" cy="904943"/>
            <a:chOff x="0" y="0"/>
            <a:chExt cx="953558" cy="238339"/>
          </a:xfrm>
        </p:grpSpPr>
        <p:sp>
          <p:nvSpPr>
            <p:cNvPr id="7" name="Freeform 7"/>
            <p:cNvSpPr/>
            <p:nvPr/>
          </p:nvSpPr>
          <p:spPr>
            <a:xfrm>
              <a:off x="0" y="0"/>
              <a:ext cx="953558" cy="238339"/>
            </a:xfrm>
            <a:custGeom>
              <a:avLst/>
              <a:gdLst/>
              <a:ahLst/>
              <a:cxnLst/>
              <a:rect l="l" t="t" r="r" b="b"/>
              <a:pathLst>
                <a:path w="953558" h="238339">
                  <a:moveTo>
                    <a:pt x="0" y="0"/>
                  </a:moveTo>
                  <a:lnTo>
                    <a:pt x="953558" y="0"/>
                  </a:lnTo>
                  <a:lnTo>
                    <a:pt x="953558"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953558"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97900" y="3343629"/>
            <a:ext cx="385650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Fake Jobs</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1131441" y="1109322"/>
            <a:ext cx="9435894"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FALSE EMPLOYMENT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52</a:t>
            </a:r>
          </a:p>
        </p:txBody>
      </p:sp>
      <p:sp>
        <p:nvSpPr>
          <p:cNvPr id="5" name="TextBox 5"/>
          <p:cNvSpPr txBox="1"/>
          <p:nvPr/>
        </p:nvSpPr>
        <p:spPr>
          <a:xfrm>
            <a:off x="1676101" y="4654518"/>
            <a:ext cx="14456789"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Acting &amp; Modeling:</a:t>
            </a:r>
            <a:r>
              <a:rPr lang="en-US" sz="4250" b="1">
                <a:solidFill>
                  <a:srgbClr val="004F59"/>
                </a:solidFill>
                <a:latin typeface="Roboto Bold"/>
                <a:ea typeface="Roboto Bold"/>
                <a:cs typeface="Roboto Bold"/>
                <a:sym typeface="Roboto Bold"/>
              </a:rPr>
              <a:t> Traffickers pose as talent agents, offering fake career opportunities.</a:t>
            </a:r>
          </a:p>
        </p:txBody>
      </p:sp>
      <p:grpSp>
        <p:nvGrpSpPr>
          <p:cNvPr id="6" name="Group 6"/>
          <p:cNvGrpSpPr/>
          <p:nvPr/>
        </p:nvGrpSpPr>
        <p:grpSpPr>
          <a:xfrm>
            <a:off x="1676101" y="3324554"/>
            <a:ext cx="3620539" cy="904943"/>
            <a:chOff x="0" y="0"/>
            <a:chExt cx="953558" cy="238339"/>
          </a:xfrm>
        </p:grpSpPr>
        <p:sp>
          <p:nvSpPr>
            <p:cNvPr id="7" name="Freeform 7"/>
            <p:cNvSpPr/>
            <p:nvPr/>
          </p:nvSpPr>
          <p:spPr>
            <a:xfrm>
              <a:off x="0" y="0"/>
              <a:ext cx="953558" cy="238339"/>
            </a:xfrm>
            <a:custGeom>
              <a:avLst/>
              <a:gdLst/>
              <a:ahLst/>
              <a:cxnLst/>
              <a:rect l="l" t="t" r="r" b="b"/>
              <a:pathLst>
                <a:path w="953558" h="238339">
                  <a:moveTo>
                    <a:pt x="0" y="0"/>
                  </a:moveTo>
                  <a:lnTo>
                    <a:pt x="953558" y="0"/>
                  </a:lnTo>
                  <a:lnTo>
                    <a:pt x="953558"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953558"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97900" y="3343629"/>
            <a:ext cx="385650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Fake Jobs</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1131441" y="1109322"/>
            <a:ext cx="9435894"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FALSE EMPLOYMENT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53</a:t>
            </a:r>
          </a:p>
        </p:txBody>
      </p:sp>
      <p:sp>
        <p:nvSpPr>
          <p:cNvPr id="5" name="TextBox 5"/>
          <p:cNvSpPr txBox="1"/>
          <p:nvPr/>
        </p:nvSpPr>
        <p:spPr>
          <a:xfrm>
            <a:off x="1657051" y="4673568"/>
            <a:ext cx="15544876"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Food &amp; Entertainment:</a:t>
            </a:r>
            <a:r>
              <a:rPr lang="en-US" sz="4250" b="1">
                <a:solidFill>
                  <a:srgbClr val="004F59"/>
                </a:solidFill>
                <a:latin typeface="Roboto Bold"/>
                <a:ea typeface="Roboto Bold"/>
                <a:cs typeface="Roboto Bold"/>
                <a:sym typeface="Roboto Bold"/>
              </a:rPr>
              <a:t> Jobs in certain bars, restaurants, casinos, adult clubs, or strip clubs are used to lure victims.</a:t>
            </a:r>
          </a:p>
        </p:txBody>
      </p:sp>
      <p:sp>
        <p:nvSpPr>
          <p:cNvPr id="6" name="TextBox 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7" name="TextBox 7"/>
          <p:cNvSpPr txBox="1"/>
          <p:nvPr/>
        </p:nvSpPr>
        <p:spPr>
          <a:xfrm>
            <a:off x="1131441" y="1109322"/>
            <a:ext cx="9435894"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FALSE EMPLOYMENT</a:t>
            </a:r>
          </a:p>
        </p:txBody>
      </p:sp>
      <p:grpSp>
        <p:nvGrpSpPr>
          <p:cNvPr id="8" name="Group 8"/>
          <p:cNvGrpSpPr/>
          <p:nvPr/>
        </p:nvGrpSpPr>
        <p:grpSpPr>
          <a:xfrm>
            <a:off x="1676101" y="3324554"/>
            <a:ext cx="3620539" cy="904943"/>
            <a:chOff x="0" y="0"/>
            <a:chExt cx="953558" cy="238339"/>
          </a:xfrm>
        </p:grpSpPr>
        <p:sp>
          <p:nvSpPr>
            <p:cNvPr id="9" name="Freeform 9"/>
            <p:cNvSpPr/>
            <p:nvPr/>
          </p:nvSpPr>
          <p:spPr>
            <a:xfrm>
              <a:off x="0" y="0"/>
              <a:ext cx="953558" cy="238339"/>
            </a:xfrm>
            <a:custGeom>
              <a:avLst/>
              <a:gdLst/>
              <a:ahLst/>
              <a:cxnLst/>
              <a:rect l="l" t="t" r="r" b="b"/>
              <a:pathLst>
                <a:path w="953558" h="238339">
                  <a:moveTo>
                    <a:pt x="0" y="0"/>
                  </a:moveTo>
                  <a:lnTo>
                    <a:pt x="953558" y="0"/>
                  </a:lnTo>
                  <a:lnTo>
                    <a:pt x="953558"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953558"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997900" y="3343629"/>
            <a:ext cx="385650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Fake Jobs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54</a:t>
            </a:r>
          </a:p>
        </p:txBody>
      </p:sp>
      <p:sp>
        <p:nvSpPr>
          <p:cNvPr id="5" name="TextBox 5"/>
          <p:cNvSpPr txBox="1"/>
          <p:nvPr/>
        </p:nvSpPr>
        <p:spPr>
          <a:xfrm>
            <a:off x="1657051" y="4673568"/>
            <a:ext cx="15544876"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Hospitality:</a:t>
            </a:r>
            <a:r>
              <a:rPr lang="en-US" sz="4250" b="1">
                <a:solidFill>
                  <a:srgbClr val="004F59"/>
                </a:solidFill>
                <a:latin typeface="Roboto Bold"/>
                <a:ea typeface="Roboto Bold"/>
                <a:cs typeface="Roboto Bold"/>
                <a:sym typeface="Roboto Bold"/>
              </a:rPr>
              <a:t> Positions in hotels or motels can be used by traffickers to recruit victims.</a:t>
            </a:r>
          </a:p>
        </p:txBody>
      </p:sp>
      <p:sp>
        <p:nvSpPr>
          <p:cNvPr id="6" name="TextBox 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7" name="TextBox 7"/>
          <p:cNvSpPr txBox="1"/>
          <p:nvPr/>
        </p:nvSpPr>
        <p:spPr>
          <a:xfrm>
            <a:off x="1131441" y="1109322"/>
            <a:ext cx="9435894"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FALSE EMPLOYMENT</a:t>
            </a:r>
          </a:p>
        </p:txBody>
      </p:sp>
      <p:grpSp>
        <p:nvGrpSpPr>
          <p:cNvPr id="8" name="Group 8"/>
          <p:cNvGrpSpPr/>
          <p:nvPr/>
        </p:nvGrpSpPr>
        <p:grpSpPr>
          <a:xfrm>
            <a:off x="1676101" y="3324554"/>
            <a:ext cx="3620539" cy="904943"/>
            <a:chOff x="0" y="0"/>
            <a:chExt cx="953558" cy="238339"/>
          </a:xfrm>
        </p:grpSpPr>
        <p:sp>
          <p:nvSpPr>
            <p:cNvPr id="9" name="Freeform 9"/>
            <p:cNvSpPr/>
            <p:nvPr/>
          </p:nvSpPr>
          <p:spPr>
            <a:xfrm>
              <a:off x="0" y="0"/>
              <a:ext cx="953558" cy="238339"/>
            </a:xfrm>
            <a:custGeom>
              <a:avLst/>
              <a:gdLst/>
              <a:ahLst/>
              <a:cxnLst/>
              <a:rect l="l" t="t" r="r" b="b"/>
              <a:pathLst>
                <a:path w="953558" h="238339">
                  <a:moveTo>
                    <a:pt x="0" y="0"/>
                  </a:moveTo>
                  <a:lnTo>
                    <a:pt x="953558" y="0"/>
                  </a:lnTo>
                  <a:lnTo>
                    <a:pt x="953558"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953558"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997900" y="3343629"/>
            <a:ext cx="385650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Fake Jobs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724470"/>
            <a:ext cx="11680636" cy="2296155"/>
            <a:chOff x="0" y="0"/>
            <a:chExt cx="3076381" cy="604749"/>
          </a:xfrm>
        </p:grpSpPr>
        <p:sp>
          <p:nvSpPr>
            <p:cNvPr id="7" name="Freeform 7"/>
            <p:cNvSpPr/>
            <p:nvPr/>
          </p:nvSpPr>
          <p:spPr>
            <a:xfrm>
              <a:off x="0" y="0"/>
              <a:ext cx="3076381" cy="604749"/>
            </a:xfrm>
            <a:custGeom>
              <a:avLst/>
              <a:gdLst/>
              <a:ahLst/>
              <a:cxnLst/>
              <a:rect l="l" t="t" r="r" b="b"/>
              <a:pathLst>
                <a:path w="3076381" h="604749">
                  <a:moveTo>
                    <a:pt x="0" y="0"/>
                  </a:moveTo>
                  <a:lnTo>
                    <a:pt x="3076381" y="0"/>
                  </a:lnTo>
                  <a:lnTo>
                    <a:pt x="3076381" y="604749"/>
                  </a:lnTo>
                  <a:lnTo>
                    <a:pt x="0" y="604749"/>
                  </a:lnTo>
                  <a:close/>
                </a:path>
              </a:pathLst>
            </a:custGeom>
            <a:solidFill>
              <a:srgbClr val="303030"/>
            </a:solidFill>
          </p:spPr>
          <p:txBody>
            <a:bodyPr/>
            <a:lstStyle/>
            <a:p>
              <a:endParaRPr lang="en-US"/>
            </a:p>
          </p:txBody>
        </p:sp>
        <p:sp>
          <p:nvSpPr>
            <p:cNvPr id="8" name="TextBox 8"/>
            <p:cNvSpPr txBox="1"/>
            <p:nvPr/>
          </p:nvSpPr>
          <p:spPr>
            <a:xfrm>
              <a:off x="0" y="-76200"/>
              <a:ext cx="3076381" cy="680949"/>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11" name="Group 11"/>
          <p:cNvGrpSpPr/>
          <p:nvPr/>
        </p:nvGrpSpPr>
        <p:grpSpPr>
          <a:xfrm>
            <a:off x="12790544" y="867972"/>
            <a:ext cx="4689204" cy="2791243"/>
            <a:chOff x="0" y="0"/>
            <a:chExt cx="1235017" cy="735142"/>
          </a:xfrm>
        </p:grpSpPr>
        <p:sp>
          <p:nvSpPr>
            <p:cNvPr id="12" name="Freeform 12"/>
            <p:cNvSpPr/>
            <p:nvPr/>
          </p:nvSpPr>
          <p:spPr>
            <a:xfrm>
              <a:off x="0" y="0"/>
              <a:ext cx="1235017" cy="735142"/>
            </a:xfrm>
            <a:custGeom>
              <a:avLst/>
              <a:gdLst/>
              <a:ahLst/>
              <a:cxnLst/>
              <a:rect l="l" t="t" r="r" b="b"/>
              <a:pathLst>
                <a:path w="1235017" h="735142">
                  <a:moveTo>
                    <a:pt x="0" y="0"/>
                  </a:moveTo>
                  <a:lnTo>
                    <a:pt x="1235017" y="0"/>
                  </a:lnTo>
                  <a:lnTo>
                    <a:pt x="1235017" y="735142"/>
                  </a:lnTo>
                  <a:lnTo>
                    <a:pt x="0" y="735142"/>
                  </a:lnTo>
                  <a:close/>
                </a:path>
              </a:pathLst>
            </a:custGeom>
            <a:solidFill>
              <a:srgbClr val="FFFFFF"/>
            </a:solidFill>
          </p:spPr>
          <p:txBody>
            <a:bodyPr/>
            <a:lstStyle/>
            <a:p>
              <a:endParaRPr lang="en-US"/>
            </a:p>
          </p:txBody>
        </p:sp>
        <p:sp>
          <p:nvSpPr>
            <p:cNvPr id="13" name="TextBox 13"/>
            <p:cNvSpPr txBox="1"/>
            <p:nvPr/>
          </p:nvSpPr>
          <p:spPr>
            <a:xfrm>
              <a:off x="0" y="-47625"/>
              <a:ext cx="1235017" cy="782767"/>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2905421" y="1020546"/>
            <a:ext cx="4439456" cy="2486095"/>
          </a:xfrm>
          <a:custGeom>
            <a:avLst/>
            <a:gdLst/>
            <a:ahLst/>
            <a:cxnLst/>
            <a:rect l="l" t="t" r="r" b="b"/>
            <a:pathLst>
              <a:path w="4439456" h="2486095">
                <a:moveTo>
                  <a:pt x="0" y="0"/>
                </a:moveTo>
                <a:lnTo>
                  <a:pt x="4439455" y="0"/>
                </a:lnTo>
                <a:lnTo>
                  <a:pt x="4439455" y="2486095"/>
                </a:lnTo>
                <a:lnTo>
                  <a:pt x="0" y="2486095"/>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330023" y="1250072"/>
            <a:ext cx="1076424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BUYERS’ EMOTIONS</a:t>
            </a:r>
          </a:p>
        </p:txBody>
      </p:sp>
      <p:sp>
        <p:nvSpPr>
          <p:cNvPr id="16" name="TextBox 16"/>
          <p:cNvSpPr txBox="1"/>
          <p:nvPr/>
        </p:nvSpPr>
        <p:spPr>
          <a:xfrm>
            <a:off x="1959364" y="5013695"/>
            <a:ext cx="11534782"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emotions or feelings can lead some people to buy sex?</a:t>
            </a:r>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55</a:t>
            </a:r>
          </a:p>
        </p:txBody>
      </p:sp>
      <p:sp>
        <p:nvSpPr>
          <p:cNvPr id="18" name="TextBox 18"/>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56</a:t>
            </a:r>
          </a:p>
        </p:txBody>
      </p:sp>
      <p:sp>
        <p:nvSpPr>
          <p:cNvPr id="7" name="TextBox 7"/>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grpSp>
        <p:nvGrpSpPr>
          <p:cNvPr id="8" name="Group 8"/>
          <p:cNvGrpSpPr/>
          <p:nvPr/>
        </p:nvGrpSpPr>
        <p:grpSpPr>
          <a:xfrm>
            <a:off x="1895919" y="2861923"/>
            <a:ext cx="5655820" cy="904943"/>
            <a:chOff x="0" y="0"/>
            <a:chExt cx="1489599" cy="238339"/>
          </a:xfrm>
        </p:grpSpPr>
        <p:sp>
          <p:nvSpPr>
            <p:cNvPr id="9" name="Freeform 9"/>
            <p:cNvSpPr/>
            <p:nvPr/>
          </p:nvSpPr>
          <p:spPr>
            <a:xfrm>
              <a:off x="0" y="0"/>
              <a:ext cx="1489599" cy="238339"/>
            </a:xfrm>
            <a:custGeom>
              <a:avLst/>
              <a:gdLst/>
              <a:ahLst/>
              <a:cxnLst/>
              <a:rect l="l" t="t" r="r" b="b"/>
              <a:pathLst>
                <a:path w="1489599" h="238339">
                  <a:moveTo>
                    <a:pt x="0" y="0"/>
                  </a:moveTo>
                  <a:lnTo>
                    <a:pt x="1489599" y="0"/>
                  </a:lnTo>
                  <a:lnTo>
                    <a:pt x="1489599"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489599"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217718" y="2880997"/>
            <a:ext cx="9009296"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Emotions</a:t>
            </a:r>
          </a:p>
        </p:txBody>
      </p:sp>
      <p:sp>
        <p:nvSpPr>
          <p:cNvPr id="12" name="TextBox 12"/>
          <p:cNvSpPr txBox="1"/>
          <p:nvPr/>
        </p:nvSpPr>
        <p:spPr>
          <a:xfrm>
            <a:off x="4583908" y="9282201"/>
            <a:ext cx="4806570"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She Has a Name (n.d.) Why People Solicit Sex. </a:t>
            </a:r>
          </a:p>
        </p:txBody>
      </p:sp>
      <p:sp>
        <p:nvSpPr>
          <p:cNvPr id="13" name="TextBox 13"/>
          <p:cNvSpPr txBox="1"/>
          <p:nvPr/>
        </p:nvSpPr>
        <p:spPr>
          <a:xfrm>
            <a:off x="1330023" y="1250072"/>
            <a:ext cx="1076424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BUYERS’ EMOTIONS</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5" name="TextBox 15"/>
          <p:cNvSpPr txBox="1"/>
          <p:nvPr/>
        </p:nvSpPr>
        <p:spPr>
          <a:xfrm>
            <a:off x="1905444" y="4190535"/>
            <a:ext cx="6654112" cy="3740522"/>
          </a:xfrm>
          <a:prstGeom prst="rect">
            <a:avLst/>
          </a:prstGeom>
        </p:spPr>
        <p:txBody>
          <a:bodyPr lIns="0" tIns="0" rIns="0" bIns="0" rtlCol="0" anchor="t">
            <a:spAutoFit/>
          </a:bodyPr>
          <a:lstStyle/>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Loneliness</a:t>
            </a:r>
          </a:p>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Sadness</a:t>
            </a:r>
          </a:p>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Depression</a:t>
            </a:r>
          </a:p>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Frustration</a:t>
            </a:r>
          </a:p>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Low Self-esteem</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57</a:t>
            </a:r>
          </a:p>
        </p:txBody>
      </p:sp>
      <p:sp>
        <p:nvSpPr>
          <p:cNvPr id="7" name="TextBox 7"/>
          <p:cNvSpPr txBox="1"/>
          <p:nvPr/>
        </p:nvSpPr>
        <p:spPr>
          <a:xfrm>
            <a:off x="7561264" y="4198250"/>
            <a:ext cx="7665484" cy="3740522"/>
          </a:xfrm>
          <a:prstGeom prst="rect">
            <a:avLst/>
          </a:prstGeom>
        </p:spPr>
        <p:txBody>
          <a:bodyPr lIns="0" tIns="0" rIns="0" bIns="0" rtlCol="0" anchor="t">
            <a:spAutoFit/>
          </a:bodyPr>
          <a:lstStyle/>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Feeling Unattractive</a:t>
            </a:r>
          </a:p>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Desire for Companionship</a:t>
            </a:r>
          </a:p>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Boredom</a:t>
            </a:r>
          </a:p>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Searching for Excitement</a:t>
            </a:r>
          </a:p>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Curiosity</a:t>
            </a:r>
          </a:p>
        </p:txBody>
      </p:sp>
      <p:sp>
        <p:nvSpPr>
          <p:cNvPr id="8" name="TextBox 8"/>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grpSp>
        <p:nvGrpSpPr>
          <p:cNvPr id="9" name="Group 9"/>
          <p:cNvGrpSpPr/>
          <p:nvPr/>
        </p:nvGrpSpPr>
        <p:grpSpPr>
          <a:xfrm>
            <a:off x="1895919" y="2861923"/>
            <a:ext cx="5655820" cy="904943"/>
            <a:chOff x="0" y="0"/>
            <a:chExt cx="1489599" cy="238339"/>
          </a:xfrm>
        </p:grpSpPr>
        <p:sp>
          <p:nvSpPr>
            <p:cNvPr id="10" name="Freeform 10"/>
            <p:cNvSpPr/>
            <p:nvPr/>
          </p:nvSpPr>
          <p:spPr>
            <a:xfrm>
              <a:off x="0" y="0"/>
              <a:ext cx="1489599" cy="238339"/>
            </a:xfrm>
            <a:custGeom>
              <a:avLst/>
              <a:gdLst/>
              <a:ahLst/>
              <a:cxnLst/>
              <a:rect l="l" t="t" r="r" b="b"/>
              <a:pathLst>
                <a:path w="1489599" h="238339">
                  <a:moveTo>
                    <a:pt x="0" y="0"/>
                  </a:moveTo>
                  <a:lnTo>
                    <a:pt x="1489599" y="0"/>
                  </a:lnTo>
                  <a:lnTo>
                    <a:pt x="1489599"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489599"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217718" y="2880997"/>
            <a:ext cx="9009296"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Emotions</a:t>
            </a:r>
          </a:p>
        </p:txBody>
      </p:sp>
      <p:sp>
        <p:nvSpPr>
          <p:cNvPr id="13" name="TextBox 13"/>
          <p:cNvSpPr txBox="1"/>
          <p:nvPr/>
        </p:nvSpPr>
        <p:spPr>
          <a:xfrm>
            <a:off x="4583908" y="9282201"/>
            <a:ext cx="4806570"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She Has a Name (n.d.) Why People Solicit Sex. </a:t>
            </a:r>
          </a:p>
        </p:txBody>
      </p:sp>
      <p:sp>
        <p:nvSpPr>
          <p:cNvPr id="14" name="TextBox 14"/>
          <p:cNvSpPr txBox="1"/>
          <p:nvPr/>
        </p:nvSpPr>
        <p:spPr>
          <a:xfrm>
            <a:off x="1330023" y="1250072"/>
            <a:ext cx="1076424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BUYERS’ EMOTIONS</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6" name="TextBox 16"/>
          <p:cNvSpPr txBox="1"/>
          <p:nvPr/>
        </p:nvSpPr>
        <p:spPr>
          <a:xfrm>
            <a:off x="1905444" y="4190535"/>
            <a:ext cx="6654112" cy="3740522"/>
          </a:xfrm>
          <a:prstGeom prst="rect">
            <a:avLst/>
          </a:prstGeom>
        </p:spPr>
        <p:txBody>
          <a:bodyPr lIns="0" tIns="0" rIns="0" bIns="0" rtlCol="0" anchor="t">
            <a:spAutoFit/>
          </a:bodyPr>
          <a:lstStyle/>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Loneliness</a:t>
            </a:r>
          </a:p>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Sadness</a:t>
            </a:r>
          </a:p>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Depression</a:t>
            </a:r>
          </a:p>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Frustration</a:t>
            </a:r>
          </a:p>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Low Self-esteem</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110901" y="4788893"/>
            <a:ext cx="12643592" cy="1973796"/>
            <a:chOff x="0" y="0"/>
            <a:chExt cx="3329999" cy="519847"/>
          </a:xfrm>
        </p:grpSpPr>
        <p:sp>
          <p:nvSpPr>
            <p:cNvPr id="7" name="Freeform 7"/>
            <p:cNvSpPr/>
            <p:nvPr/>
          </p:nvSpPr>
          <p:spPr>
            <a:xfrm>
              <a:off x="0" y="0"/>
              <a:ext cx="3329999" cy="519847"/>
            </a:xfrm>
            <a:custGeom>
              <a:avLst/>
              <a:gdLst/>
              <a:ahLst/>
              <a:cxnLst/>
              <a:rect l="l" t="t" r="r" b="b"/>
              <a:pathLst>
                <a:path w="3329999" h="519847">
                  <a:moveTo>
                    <a:pt x="0" y="0"/>
                  </a:moveTo>
                  <a:lnTo>
                    <a:pt x="3329999" y="0"/>
                  </a:lnTo>
                  <a:lnTo>
                    <a:pt x="3329999" y="519847"/>
                  </a:lnTo>
                  <a:lnTo>
                    <a:pt x="0" y="519847"/>
                  </a:lnTo>
                  <a:close/>
                </a:path>
              </a:pathLst>
            </a:custGeom>
            <a:solidFill>
              <a:srgbClr val="303030"/>
            </a:solidFill>
          </p:spPr>
          <p:txBody>
            <a:bodyPr/>
            <a:lstStyle/>
            <a:p>
              <a:endParaRPr lang="en-US"/>
            </a:p>
          </p:txBody>
        </p:sp>
        <p:sp>
          <p:nvSpPr>
            <p:cNvPr id="8" name="TextBox 8"/>
            <p:cNvSpPr txBox="1"/>
            <p:nvPr/>
          </p:nvSpPr>
          <p:spPr>
            <a:xfrm>
              <a:off x="0" y="-9525"/>
              <a:ext cx="3329999" cy="529372"/>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945186" y="1250072"/>
            <a:ext cx="10185652"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BEHAVIOR ESCALATION</a:t>
            </a:r>
          </a:p>
        </p:txBody>
      </p:sp>
      <p:sp>
        <p:nvSpPr>
          <p:cNvPr id="10" name="TextBox 10"/>
          <p:cNvSpPr txBox="1"/>
          <p:nvPr/>
        </p:nvSpPr>
        <p:spPr>
          <a:xfrm>
            <a:off x="1633113" y="4893618"/>
            <a:ext cx="12292547"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When pornography no longer feels exciting, what escalating behavior can happen next? </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58</a:t>
            </a:r>
          </a:p>
        </p:txBody>
      </p:sp>
      <p:sp>
        <p:nvSpPr>
          <p:cNvPr id="14" name="Freeform 14"/>
          <p:cNvSpPr/>
          <p:nvPr/>
        </p:nvSpPr>
        <p:spPr>
          <a:xfrm>
            <a:off x="14915744" y="770929"/>
            <a:ext cx="2936784" cy="3900061"/>
          </a:xfrm>
          <a:custGeom>
            <a:avLst/>
            <a:gdLst/>
            <a:ahLst/>
            <a:cxnLst/>
            <a:rect l="l" t="t" r="r" b="b"/>
            <a:pathLst>
              <a:path w="2936784" h="3900061">
                <a:moveTo>
                  <a:pt x="0" y="0"/>
                </a:moveTo>
                <a:lnTo>
                  <a:pt x="2936784" y="0"/>
                </a:lnTo>
                <a:lnTo>
                  <a:pt x="2936784" y="3900062"/>
                </a:lnTo>
                <a:lnTo>
                  <a:pt x="0" y="3900062"/>
                </a:lnTo>
                <a:lnTo>
                  <a:pt x="0" y="0"/>
                </a:lnTo>
                <a:close/>
              </a:path>
            </a:pathLst>
          </a:custGeom>
          <a:blipFill>
            <a:blip r:embed="rId5"/>
            <a:stretch>
              <a:fillRect l="-26110" r="-6690"/>
            </a:stretch>
          </a:blipFill>
        </p:spPr>
        <p:txBody>
          <a:bodyPr/>
          <a:lstStyle/>
          <a:p>
            <a:endParaRPr lang="en-US"/>
          </a:p>
        </p:txBody>
      </p:sp>
      <p:sp>
        <p:nvSpPr>
          <p:cNvPr id="15" name="TextBox 15"/>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603290" y="4762062"/>
            <a:ext cx="13223908" cy="190817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Looking for real-life sexual experiences </a:t>
            </a:r>
            <a:r>
              <a:rPr lang="en-US" sz="5499">
                <a:solidFill>
                  <a:srgbClr val="303030"/>
                </a:solidFill>
                <a:latin typeface="Roboto"/>
                <a:ea typeface="Roboto"/>
                <a:cs typeface="Roboto"/>
                <a:sym typeface="Roboto"/>
              </a:rPr>
              <a:t>can sometimes lead people to buy sex.</a:t>
            </a:r>
            <a:r>
              <a:rPr lang="en-US" sz="5499">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59</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5814764" y="9229725"/>
            <a:ext cx="8796764" cy="417344"/>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Wilkinson Jr., Kevin L. (2023). The Breeding of Wolves: Understanding the Escalation Continuum &amp; Escalation Dynamics of Contemporary Sex Trafficking.</a:t>
            </a:r>
          </a:p>
        </p:txBody>
      </p:sp>
      <p:sp>
        <p:nvSpPr>
          <p:cNvPr id="11" name="TextBox 11"/>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6090502" y="2700245"/>
            <a:ext cx="6106996" cy="6106996"/>
          </a:xfrm>
          <a:custGeom>
            <a:avLst/>
            <a:gdLst/>
            <a:ahLst/>
            <a:cxnLst/>
            <a:rect l="l" t="t" r="r" b="b"/>
            <a:pathLst>
              <a:path w="6106996" h="6106996">
                <a:moveTo>
                  <a:pt x="0" y="0"/>
                </a:moveTo>
                <a:lnTo>
                  <a:pt x="6106996" y="0"/>
                </a:lnTo>
                <a:lnTo>
                  <a:pt x="6106996" y="6106996"/>
                </a:lnTo>
                <a:lnTo>
                  <a:pt x="0" y="6106996"/>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a:t>
            </a:r>
          </a:p>
        </p:txBody>
      </p:sp>
      <p:sp>
        <p:nvSpPr>
          <p:cNvPr id="6" name="TextBox 6"/>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DIGITAL PARTICIPATION</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890982" y="4902512"/>
            <a:ext cx="9341971" cy="1940190"/>
            <a:chOff x="0" y="0"/>
            <a:chExt cx="2460437" cy="510997"/>
          </a:xfrm>
        </p:grpSpPr>
        <p:sp>
          <p:nvSpPr>
            <p:cNvPr id="7" name="Freeform 7"/>
            <p:cNvSpPr/>
            <p:nvPr/>
          </p:nvSpPr>
          <p:spPr>
            <a:xfrm>
              <a:off x="0" y="0"/>
              <a:ext cx="2460437" cy="510997"/>
            </a:xfrm>
            <a:custGeom>
              <a:avLst/>
              <a:gdLst/>
              <a:ahLst/>
              <a:cxnLst/>
              <a:rect l="l" t="t" r="r" b="b"/>
              <a:pathLst>
                <a:path w="2460437" h="510997">
                  <a:moveTo>
                    <a:pt x="0" y="0"/>
                  </a:moveTo>
                  <a:lnTo>
                    <a:pt x="2460437" y="0"/>
                  </a:lnTo>
                  <a:lnTo>
                    <a:pt x="2460437" y="510997"/>
                  </a:lnTo>
                  <a:lnTo>
                    <a:pt x="0" y="510997"/>
                  </a:lnTo>
                  <a:close/>
                </a:path>
              </a:pathLst>
            </a:custGeom>
            <a:solidFill>
              <a:srgbClr val="303030"/>
            </a:solidFill>
          </p:spPr>
          <p:txBody>
            <a:bodyPr/>
            <a:lstStyle/>
            <a:p>
              <a:endParaRPr lang="en-US"/>
            </a:p>
          </p:txBody>
        </p:sp>
        <p:sp>
          <p:nvSpPr>
            <p:cNvPr id="8" name="TextBox 8"/>
            <p:cNvSpPr txBox="1"/>
            <p:nvPr/>
          </p:nvSpPr>
          <p:spPr>
            <a:xfrm>
              <a:off x="0" y="-76200"/>
              <a:ext cx="2460437" cy="587197"/>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11" name="Group 11"/>
          <p:cNvGrpSpPr/>
          <p:nvPr/>
        </p:nvGrpSpPr>
        <p:grpSpPr>
          <a:xfrm>
            <a:off x="11950150" y="904969"/>
            <a:ext cx="5166275" cy="3410242"/>
            <a:chOff x="0" y="0"/>
            <a:chExt cx="1798287" cy="1187044"/>
          </a:xfrm>
        </p:grpSpPr>
        <p:sp>
          <p:nvSpPr>
            <p:cNvPr id="12" name="Freeform 12"/>
            <p:cNvSpPr/>
            <p:nvPr/>
          </p:nvSpPr>
          <p:spPr>
            <a:xfrm>
              <a:off x="0" y="0"/>
              <a:ext cx="1798287" cy="1187044"/>
            </a:xfrm>
            <a:custGeom>
              <a:avLst/>
              <a:gdLst/>
              <a:ahLst/>
              <a:cxnLst/>
              <a:rect l="l" t="t" r="r" b="b"/>
              <a:pathLst>
                <a:path w="1798287" h="1187044">
                  <a:moveTo>
                    <a:pt x="0" y="0"/>
                  </a:moveTo>
                  <a:lnTo>
                    <a:pt x="1798287" y="0"/>
                  </a:lnTo>
                  <a:lnTo>
                    <a:pt x="1798287" y="1187044"/>
                  </a:lnTo>
                  <a:lnTo>
                    <a:pt x="0" y="1187044"/>
                  </a:lnTo>
                  <a:close/>
                </a:path>
              </a:pathLst>
            </a:custGeom>
            <a:solidFill>
              <a:srgbClr val="FFFFFF"/>
            </a:solidFill>
          </p:spPr>
          <p:txBody>
            <a:bodyPr/>
            <a:lstStyle/>
            <a:p>
              <a:endParaRPr lang="en-US"/>
            </a:p>
          </p:txBody>
        </p:sp>
        <p:sp>
          <p:nvSpPr>
            <p:cNvPr id="13" name="TextBox 13"/>
            <p:cNvSpPr txBox="1"/>
            <p:nvPr/>
          </p:nvSpPr>
          <p:spPr>
            <a:xfrm>
              <a:off x="0" y="-47625"/>
              <a:ext cx="1798287" cy="1234669"/>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2084321" y="1053840"/>
            <a:ext cx="4875888" cy="3077904"/>
          </a:xfrm>
          <a:custGeom>
            <a:avLst/>
            <a:gdLst/>
            <a:ahLst/>
            <a:cxnLst/>
            <a:rect l="l" t="t" r="r" b="b"/>
            <a:pathLst>
              <a:path w="4875888" h="3077904">
                <a:moveTo>
                  <a:pt x="0" y="0"/>
                </a:moveTo>
                <a:lnTo>
                  <a:pt x="4875888" y="0"/>
                </a:lnTo>
                <a:lnTo>
                  <a:pt x="4875888" y="3077904"/>
                </a:lnTo>
                <a:lnTo>
                  <a:pt x="0" y="3077904"/>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945186" y="1250072"/>
            <a:ext cx="1100496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BUYERS’ MINDSET</a:t>
            </a:r>
          </a:p>
        </p:txBody>
      </p:sp>
      <p:sp>
        <p:nvSpPr>
          <p:cNvPr id="16" name="TextBox 16"/>
          <p:cNvSpPr txBox="1"/>
          <p:nvPr/>
        </p:nvSpPr>
        <p:spPr>
          <a:xfrm>
            <a:off x="2438403" y="5042248"/>
            <a:ext cx="8705142"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might some people choose to buy sex?  </a:t>
            </a:r>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60</a:t>
            </a:r>
          </a:p>
        </p:txBody>
      </p:sp>
      <p:sp>
        <p:nvSpPr>
          <p:cNvPr id="18" name="TextBox 18"/>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BUYERS’ MINDSET</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61</a:t>
            </a:r>
          </a:p>
        </p:txBody>
      </p:sp>
      <p:sp>
        <p:nvSpPr>
          <p:cNvPr id="8" name="TextBox 8"/>
          <p:cNvSpPr txBox="1"/>
          <p:nvPr/>
        </p:nvSpPr>
        <p:spPr>
          <a:xfrm>
            <a:off x="1730381" y="4679033"/>
            <a:ext cx="13470422"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Avoid Relationships:</a:t>
            </a:r>
            <a:r>
              <a:rPr lang="en-US" sz="4250" b="1">
                <a:solidFill>
                  <a:srgbClr val="004F59"/>
                </a:solidFill>
                <a:latin typeface="Roboto Bold"/>
                <a:ea typeface="Roboto Bold"/>
                <a:cs typeface="Roboto Bold"/>
                <a:sym typeface="Roboto Bold"/>
              </a:rPr>
              <a:t> Some buyers avoid emotional closeness or long-term relationships.</a:t>
            </a:r>
          </a:p>
        </p:txBody>
      </p:sp>
      <p:sp>
        <p:nvSpPr>
          <p:cNvPr id="9" name="TextBox 9"/>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grpSp>
        <p:nvGrpSpPr>
          <p:cNvPr id="10" name="Group 10"/>
          <p:cNvGrpSpPr/>
          <p:nvPr/>
        </p:nvGrpSpPr>
        <p:grpSpPr>
          <a:xfrm>
            <a:off x="1408582" y="3338166"/>
            <a:ext cx="9567912" cy="904943"/>
            <a:chOff x="0" y="0"/>
            <a:chExt cx="2519944" cy="238339"/>
          </a:xfrm>
        </p:grpSpPr>
        <p:sp>
          <p:nvSpPr>
            <p:cNvPr id="11" name="Freeform 11"/>
            <p:cNvSpPr/>
            <p:nvPr/>
          </p:nvSpPr>
          <p:spPr>
            <a:xfrm>
              <a:off x="0" y="0"/>
              <a:ext cx="2519944" cy="238339"/>
            </a:xfrm>
            <a:custGeom>
              <a:avLst/>
              <a:gdLst/>
              <a:ahLst/>
              <a:cxnLst/>
              <a:rect l="l" t="t" r="r" b="b"/>
              <a:pathLst>
                <a:path w="2519944" h="238339">
                  <a:moveTo>
                    <a:pt x="0" y="0"/>
                  </a:moveTo>
                  <a:lnTo>
                    <a:pt x="2519944" y="0"/>
                  </a:lnTo>
                  <a:lnTo>
                    <a:pt x="2519944"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2519944"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30381" y="3357240"/>
            <a:ext cx="900929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Reasons People  Buy Sex</a:t>
            </a:r>
          </a:p>
        </p:txBody>
      </p:sp>
      <p:sp>
        <p:nvSpPr>
          <p:cNvPr id="14" name="TextBox 14"/>
          <p:cNvSpPr txBox="1"/>
          <p:nvPr/>
        </p:nvSpPr>
        <p:spPr>
          <a:xfrm>
            <a:off x="4325607" y="9267035"/>
            <a:ext cx="8351586"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Demand Abolition (2018). Who Buys Sex? Understanding and Disrupting Illicit Market Demand. </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BUYERS’ MINDSET</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62</a:t>
            </a:r>
          </a:p>
        </p:txBody>
      </p:sp>
      <p:sp>
        <p:nvSpPr>
          <p:cNvPr id="8" name="TextBox 8"/>
          <p:cNvSpPr txBox="1"/>
          <p:nvPr/>
        </p:nvSpPr>
        <p:spPr>
          <a:xfrm>
            <a:off x="1730381" y="4679033"/>
            <a:ext cx="13470422"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Fear of Commitment:</a:t>
            </a:r>
            <a:r>
              <a:rPr lang="en-US" sz="4250" b="1">
                <a:solidFill>
                  <a:srgbClr val="004F59"/>
                </a:solidFill>
                <a:latin typeface="Roboto Bold"/>
                <a:ea typeface="Roboto Bold"/>
                <a:cs typeface="Roboto Bold"/>
                <a:sym typeface="Roboto Bold"/>
              </a:rPr>
              <a:t> They may not want the responsibility that comes with a real relationship.</a:t>
            </a:r>
          </a:p>
        </p:txBody>
      </p:sp>
      <p:sp>
        <p:nvSpPr>
          <p:cNvPr id="9" name="TextBox 9"/>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grpSp>
        <p:nvGrpSpPr>
          <p:cNvPr id="10" name="Group 10"/>
          <p:cNvGrpSpPr/>
          <p:nvPr/>
        </p:nvGrpSpPr>
        <p:grpSpPr>
          <a:xfrm>
            <a:off x="1408582" y="3338166"/>
            <a:ext cx="9567912" cy="904943"/>
            <a:chOff x="0" y="0"/>
            <a:chExt cx="2519944" cy="238339"/>
          </a:xfrm>
        </p:grpSpPr>
        <p:sp>
          <p:nvSpPr>
            <p:cNvPr id="11" name="Freeform 11"/>
            <p:cNvSpPr/>
            <p:nvPr/>
          </p:nvSpPr>
          <p:spPr>
            <a:xfrm>
              <a:off x="0" y="0"/>
              <a:ext cx="2519944" cy="238339"/>
            </a:xfrm>
            <a:custGeom>
              <a:avLst/>
              <a:gdLst/>
              <a:ahLst/>
              <a:cxnLst/>
              <a:rect l="l" t="t" r="r" b="b"/>
              <a:pathLst>
                <a:path w="2519944" h="238339">
                  <a:moveTo>
                    <a:pt x="0" y="0"/>
                  </a:moveTo>
                  <a:lnTo>
                    <a:pt x="2519944" y="0"/>
                  </a:lnTo>
                  <a:lnTo>
                    <a:pt x="2519944"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2519944"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30381" y="3357240"/>
            <a:ext cx="900929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Reasons People  Buy Sex</a:t>
            </a:r>
          </a:p>
        </p:txBody>
      </p:sp>
      <p:sp>
        <p:nvSpPr>
          <p:cNvPr id="14" name="TextBox 14"/>
          <p:cNvSpPr txBox="1"/>
          <p:nvPr/>
        </p:nvSpPr>
        <p:spPr>
          <a:xfrm>
            <a:off x="4325607" y="9267035"/>
            <a:ext cx="8351586"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Demand Abolition (2018). Who Buys Sex? Understanding and Disrupting Illicit Market Demand. </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BUYERS’ MINDSET</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63</a:t>
            </a:r>
          </a:p>
        </p:txBody>
      </p:sp>
      <p:sp>
        <p:nvSpPr>
          <p:cNvPr id="8" name="TextBox 8"/>
          <p:cNvSpPr txBox="1"/>
          <p:nvPr/>
        </p:nvSpPr>
        <p:spPr>
          <a:xfrm>
            <a:off x="1730381" y="4679033"/>
            <a:ext cx="13470422"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Feeling Isolated:</a:t>
            </a:r>
            <a:r>
              <a:rPr lang="en-US" sz="4250" b="1">
                <a:solidFill>
                  <a:srgbClr val="004F59"/>
                </a:solidFill>
                <a:latin typeface="Roboto Bold"/>
                <a:ea typeface="Roboto Bold"/>
                <a:cs typeface="Roboto Bold"/>
                <a:sym typeface="Roboto Bold"/>
              </a:rPr>
              <a:t> Loneliness or lack of connection can influence their choices.</a:t>
            </a:r>
          </a:p>
        </p:txBody>
      </p:sp>
      <p:sp>
        <p:nvSpPr>
          <p:cNvPr id="9" name="TextBox 9"/>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grpSp>
        <p:nvGrpSpPr>
          <p:cNvPr id="10" name="Group 10"/>
          <p:cNvGrpSpPr/>
          <p:nvPr/>
        </p:nvGrpSpPr>
        <p:grpSpPr>
          <a:xfrm>
            <a:off x="1408582" y="3338166"/>
            <a:ext cx="9567912" cy="904943"/>
            <a:chOff x="0" y="0"/>
            <a:chExt cx="2519944" cy="238339"/>
          </a:xfrm>
        </p:grpSpPr>
        <p:sp>
          <p:nvSpPr>
            <p:cNvPr id="11" name="Freeform 11"/>
            <p:cNvSpPr/>
            <p:nvPr/>
          </p:nvSpPr>
          <p:spPr>
            <a:xfrm>
              <a:off x="0" y="0"/>
              <a:ext cx="2519944" cy="238339"/>
            </a:xfrm>
            <a:custGeom>
              <a:avLst/>
              <a:gdLst/>
              <a:ahLst/>
              <a:cxnLst/>
              <a:rect l="l" t="t" r="r" b="b"/>
              <a:pathLst>
                <a:path w="2519944" h="238339">
                  <a:moveTo>
                    <a:pt x="0" y="0"/>
                  </a:moveTo>
                  <a:lnTo>
                    <a:pt x="2519944" y="0"/>
                  </a:lnTo>
                  <a:lnTo>
                    <a:pt x="2519944"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2519944"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30381" y="3357240"/>
            <a:ext cx="900929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Reasons People  Buy Sex</a:t>
            </a:r>
          </a:p>
        </p:txBody>
      </p:sp>
      <p:sp>
        <p:nvSpPr>
          <p:cNvPr id="14" name="TextBox 14"/>
          <p:cNvSpPr txBox="1"/>
          <p:nvPr/>
        </p:nvSpPr>
        <p:spPr>
          <a:xfrm>
            <a:off x="4325607" y="9267035"/>
            <a:ext cx="8351586"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Demand Abolition (2018). Who Buys Sex? Understanding and Disrupting Illicit Market Demand. </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BUYERS’ MINDSET</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64</a:t>
            </a:r>
          </a:p>
        </p:txBody>
      </p:sp>
      <p:sp>
        <p:nvSpPr>
          <p:cNvPr id="8" name="TextBox 8"/>
          <p:cNvSpPr txBox="1"/>
          <p:nvPr/>
        </p:nvSpPr>
        <p:spPr>
          <a:xfrm>
            <a:off x="1730381" y="4669153"/>
            <a:ext cx="13684382"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Limited Social Skills:</a:t>
            </a:r>
            <a:r>
              <a:rPr lang="en-US" sz="4250" b="1">
                <a:solidFill>
                  <a:srgbClr val="004F59"/>
                </a:solidFill>
                <a:latin typeface="Roboto Bold"/>
                <a:ea typeface="Roboto Bold"/>
                <a:cs typeface="Roboto Bold"/>
                <a:sym typeface="Roboto Bold"/>
              </a:rPr>
              <a:t> Some struggle to make friends or feel unsure about dating.</a:t>
            </a:r>
          </a:p>
        </p:txBody>
      </p:sp>
      <p:sp>
        <p:nvSpPr>
          <p:cNvPr id="9" name="TextBox 9"/>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sp>
        <p:nvSpPr>
          <p:cNvPr id="10" name="TextBox 10"/>
          <p:cNvSpPr txBox="1"/>
          <p:nvPr/>
        </p:nvSpPr>
        <p:spPr>
          <a:xfrm>
            <a:off x="4325607" y="9286085"/>
            <a:ext cx="8351586"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Demand Abolition (2018). Who Buys Sex? Understanding and Disrupting Illicit Market Demand. </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12" name="Group 12"/>
          <p:cNvGrpSpPr/>
          <p:nvPr/>
        </p:nvGrpSpPr>
        <p:grpSpPr>
          <a:xfrm>
            <a:off x="1408582" y="3319322"/>
            <a:ext cx="9567912" cy="904943"/>
            <a:chOff x="0" y="0"/>
            <a:chExt cx="2519944" cy="238339"/>
          </a:xfrm>
        </p:grpSpPr>
        <p:sp>
          <p:nvSpPr>
            <p:cNvPr id="13" name="Freeform 13"/>
            <p:cNvSpPr/>
            <p:nvPr/>
          </p:nvSpPr>
          <p:spPr>
            <a:xfrm>
              <a:off x="0" y="0"/>
              <a:ext cx="2519944" cy="238339"/>
            </a:xfrm>
            <a:custGeom>
              <a:avLst/>
              <a:gdLst/>
              <a:ahLst/>
              <a:cxnLst/>
              <a:rect l="l" t="t" r="r" b="b"/>
              <a:pathLst>
                <a:path w="2519944" h="238339">
                  <a:moveTo>
                    <a:pt x="0" y="0"/>
                  </a:moveTo>
                  <a:lnTo>
                    <a:pt x="2519944" y="0"/>
                  </a:lnTo>
                  <a:lnTo>
                    <a:pt x="2519944" y="238339"/>
                  </a:lnTo>
                  <a:lnTo>
                    <a:pt x="0" y="238339"/>
                  </a:lnTo>
                  <a:close/>
                </a:path>
              </a:pathLst>
            </a:custGeom>
            <a:solidFill>
              <a:srgbClr val="303030"/>
            </a:solidFill>
          </p:spPr>
          <p:txBody>
            <a:bodyPr/>
            <a:lstStyle/>
            <a:p>
              <a:endParaRPr lang="en-US"/>
            </a:p>
          </p:txBody>
        </p:sp>
        <p:sp>
          <p:nvSpPr>
            <p:cNvPr id="14" name="TextBox 14"/>
            <p:cNvSpPr txBox="1"/>
            <p:nvPr/>
          </p:nvSpPr>
          <p:spPr>
            <a:xfrm>
              <a:off x="0" y="-76200"/>
              <a:ext cx="2519944" cy="314539"/>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730381" y="3347895"/>
            <a:ext cx="900929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Reasons People  Buy Sex</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BUYERS’ MINDSET</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65</a:t>
            </a:r>
          </a:p>
        </p:txBody>
      </p:sp>
      <p:sp>
        <p:nvSpPr>
          <p:cNvPr id="8" name="TextBox 8"/>
          <p:cNvSpPr txBox="1"/>
          <p:nvPr/>
        </p:nvSpPr>
        <p:spPr>
          <a:xfrm>
            <a:off x="1730381" y="4669153"/>
            <a:ext cx="13684382"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Curiosity &amp; Excitement:</a:t>
            </a:r>
            <a:r>
              <a:rPr lang="en-US" sz="4250" b="1">
                <a:solidFill>
                  <a:srgbClr val="004F59"/>
                </a:solidFill>
                <a:latin typeface="Roboto Bold"/>
                <a:ea typeface="Roboto Bold"/>
                <a:cs typeface="Roboto Bold"/>
                <a:sym typeface="Roboto Bold"/>
              </a:rPr>
              <a:t> Some are curious or looking for thrill-seeking experiences.</a:t>
            </a:r>
          </a:p>
        </p:txBody>
      </p:sp>
      <p:sp>
        <p:nvSpPr>
          <p:cNvPr id="9" name="TextBox 9"/>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sp>
        <p:nvSpPr>
          <p:cNvPr id="10" name="TextBox 10"/>
          <p:cNvSpPr txBox="1"/>
          <p:nvPr/>
        </p:nvSpPr>
        <p:spPr>
          <a:xfrm>
            <a:off x="4325607" y="9286085"/>
            <a:ext cx="8351586"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Demand Abolition (2018). Who Buys Sex? Understanding and Disrupting Illicit Market Demand. </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12" name="Group 12"/>
          <p:cNvGrpSpPr/>
          <p:nvPr/>
        </p:nvGrpSpPr>
        <p:grpSpPr>
          <a:xfrm>
            <a:off x="1408582" y="3319322"/>
            <a:ext cx="9567912" cy="904943"/>
            <a:chOff x="0" y="0"/>
            <a:chExt cx="2519944" cy="238339"/>
          </a:xfrm>
        </p:grpSpPr>
        <p:sp>
          <p:nvSpPr>
            <p:cNvPr id="13" name="Freeform 13"/>
            <p:cNvSpPr/>
            <p:nvPr/>
          </p:nvSpPr>
          <p:spPr>
            <a:xfrm>
              <a:off x="0" y="0"/>
              <a:ext cx="2519944" cy="238339"/>
            </a:xfrm>
            <a:custGeom>
              <a:avLst/>
              <a:gdLst/>
              <a:ahLst/>
              <a:cxnLst/>
              <a:rect l="l" t="t" r="r" b="b"/>
              <a:pathLst>
                <a:path w="2519944" h="238339">
                  <a:moveTo>
                    <a:pt x="0" y="0"/>
                  </a:moveTo>
                  <a:lnTo>
                    <a:pt x="2519944" y="0"/>
                  </a:lnTo>
                  <a:lnTo>
                    <a:pt x="2519944" y="238339"/>
                  </a:lnTo>
                  <a:lnTo>
                    <a:pt x="0" y="238339"/>
                  </a:lnTo>
                  <a:close/>
                </a:path>
              </a:pathLst>
            </a:custGeom>
            <a:solidFill>
              <a:srgbClr val="303030"/>
            </a:solidFill>
          </p:spPr>
          <p:txBody>
            <a:bodyPr/>
            <a:lstStyle/>
            <a:p>
              <a:endParaRPr lang="en-US"/>
            </a:p>
          </p:txBody>
        </p:sp>
        <p:sp>
          <p:nvSpPr>
            <p:cNvPr id="14" name="TextBox 14"/>
            <p:cNvSpPr txBox="1"/>
            <p:nvPr/>
          </p:nvSpPr>
          <p:spPr>
            <a:xfrm>
              <a:off x="0" y="-76200"/>
              <a:ext cx="2519944" cy="314539"/>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730381" y="3347895"/>
            <a:ext cx="900929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Reasons People  Buy Sex</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BUYERS’ MINDSET</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66</a:t>
            </a:r>
          </a:p>
        </p:txBody>
      </p:sp>
      <p:sp>
        <p:nvSpPr>
          <p:cNvPr id="8" name="TextBox 8"/>
          <p:cNvSpPr txBox="1"/>
          <p:nvPr/>
        </p:nvSpPr>
        <p:spPr>
          <a:xfrm>
            <a:off x="1730381" y="4669153"/>
            <a:ext cx="13684382"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Desire Control:</a:t>
            </a:r>
            <a:r>
              <a:rPr lang="en-US" sz="4250" b="1">
                <a:solidFill>
                  <a:srgbClr val="004F59"/>
                </a:solidFill>
                <a:latin typeface="Roboto Bold"/>
                <a:ea typeface="Roboto Bold"/>
                <a:cs typeface="Roboto Bold"/>
                <a:sym typeface="Roboto Bold"/>
              </a:rPr>
              <a:t> Purchasing sex gives some buyers a desired power over another person.</a:t>
            </a:r>
          </a:p>
        </p:txBody>
      </p:sp>
      <p:sp>
        <p:nvSpPr>
          <p:cNvPr id="9" name="TextBox 9"/>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sp>
        <p:nvSpPr>
          <p:cNvPr id="10" name="TextBox 10"/>
          <p:cNvSpPr txBox="1"/>
          <p:nvPr/>
        </p:nvSpPr>
        <p:spPr>
          <a:xfrm>
            <a:off x="4325607" y="9286085"/>
            <a:ext cx="8351586"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Demand Abolition (2018). Who Buys Sex? Understanding and Disrupting Illicit Market Demand. </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12" name="Group 12"/>
          <p:cNvGrpSpPr/>
          <p:nvPr/>
        </p:nvGrpSpPr>
        <p:grpSpPr>
          <a:xfrm>
            <a:off x="1408582" y="3319322"/>
            <a:ext cx="9567912" cy="904943"/>
            <a:chOff x="0" y="0"/>
            <a:chExt cx="2519944" cy="238339"/>
          </a:xfrm>
        </p:grpSpPr>
        <p:sp>
          <p:nvSpPr>
            <p:cNvPr id="13" name="Freeform 13"/>
            <p:cNvSpPr/>
            <p:nvPr/>
          </p:nvSpPr>
          <p:spPr>
            <a:xfrm>
              <a:off x="0" y="0"/>
              <a:ext cx="2519944" cy="238339"/>
            </a:xfrm>
            <a:custGeom>
              <a:avLst/>
              <a:gdLst/>
              <a:ahLst/>
              <a:cxnLst/>
              <a:rect l="l" t="t" r="r" b="b"/>
              <a:pathLst>
                <a:path w="2519944" h="238339">
                  <a:moveTo>
                    <a:pt x="0" y="0"/>
                  </a:moveTo>
                  <a:lnTo>
                    <a:pt x="2519944" y="0"/>
                  </a:lnTo>
                  <a:lnTo>
                    <a:pt x="2519944" y="238339"/>
                  </a:lnTo>
                  <a:lnTo>
                    <a:pt x="0" y="238339"/>
                  </a:lnTo>
                  <a:close/>
                </a:path>
              </a:pathLst>
            </a:custGeom>
            <a:solidFill>
              <a:srgbClr val="303030"/>
            </a:solidFill>
          </p:spPr>
          <p:txBody>
            <a:bodyPr/>
            <a:lstStyle/>
            <a:p>
              <a:endParaRPr lang="en-US"/>
            </a:p>
          </p:txBody>
        </p:sp>
        <p:sp>
          <p:nvSpPr>
            <p:cNvPr id="14" name="TextBox 14"/>
            <p:cNvSpPr txBox="1"/>
            <p:nvPr/>
          </p:nvSpPr>
          <p:spPr>
            <a:xfrm>
              <a:off x="0" y="-76200"/>
              <a:ext cx="2519944" cy="314539"/>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730381" y="3347895"/>
            <a:ext cx="900929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Reasons People  Buy Sex</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67</a:t>
            </a:r>
          </a:p>
        </p:txBody>
      </p:sp>
      <p:sp>
        <p:nvSpPr>
          <p:cNvPr id="10" name="TextBox 10"/>
          <p:cNvSpPr txBox="1"/>
          <p:nvPr/>
        </p:nvSpPr>
        <p:spPr>
          <a:xfrm>
            <a:off x="1275929" y="4549386"/>
            <a:ext cx="16068985" cy="1686709"/>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deeply distressing experience that impacts a person's thoughts, feelings, and behavior during and long after the event.</a:t>
            </a:r>
          </a:p>
        </p:txBody>
      </p:sp>
      <p:sp>
        <p:nvSpPr>
          <p:cNvPr id="11" name="TextBox 11"/>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grpSp>
        <p:nvGrpSpPr>
          <p:cNvPr id="12" name="Group 12"/>
          <p:cNvGrpSpPr/>
          <p:nvPr/>
        </p:nvGrpSpPr>
        <p:grpSpPr>
          <a:xfrm>
            <a:off x="1275929" y="3447883"/>
            <a:ext cx="4060001" cy="1060398"/>
            <a:chOff x="0" y="0"/>
            <a:chExt cx="1069301" cy="279282"/>
          </a:xfrm>
        </p:grpSpPr>
        <p:sp>
          <p:nvSpPr>
            <p:cNvPr id="13" name="Freeform 13"/>
            <p:cNvSpPr/>
            <p:nvPr/>
          </p:nvSpPr>
          <p:spPr>
            <a:xfrm>
              <a:off x="0" y="0"/>
              <a:ext cx="1069301" cy="279282"/>
            </a:xfrm>
            <a:custGeom>
              <a:avLst/>
              <a:gdLst/>
              <a:ahLst/>
              <a:cxnLst/>
              <a:rect l="l" t="t" r="r" b="b"/>
              <a:pathLst>
                <a:path w="1069301" h="279282">
                  <a:moveTo>
                    <a:pt x="0" y="0"/>
                  </a:moveTo>
                  <a:lnTo>
                    <a:pt x="1069301" y="0"/>
                  </a:lnTo>
                  <a:lnTo>
                    <a:pt x="1069301" y="279282"/>
                  </a:lnTo>
                  <a:lnTo>
                    <a:pt x="0" y="279282"/>
                  </a:lnTo>
                  <a:close/>
                </a:path>
              </a:pathLst>
            </a:custGeom>
            <a:solidFill>
              <a:srgbClr val="303030"/>
            </a:solidFill>
          </p:spPr>
          <p:txBody>
            <a:bodyPr/>
            <a:lstStyle/>
            <a:p>
              <a:endParaRPr lang="en-US"/>
            </a:p>
          </p:txBody>
        </p:sp>
        <p:sp>
          <p:nvSpPr>
            <p:cNvPr id="14" name="TextBox 14"/>
            <p:cNvSpPr txBox="1"/>
            <p:nvPr/>
          </p:nvSpPr>
          <p:spPr>
            <a:xfrm>
              <a:off x="0" y="-76200"/>
              <a:ext cx="1069301" cy="355482"/>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630048" y="3429470"/>
            <a:ext cx="8310124" cy="1028693"/>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TRAUMA</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37941" y="4804045"/>
            <a:ext cx="11124589" cy="2296155"/>
            <a:chOff x="0" y="0"/>
            <a:chExt cx="2929933" cy="604749"/>
          </a:xfrm>
        </p:grpSpPr>
        <p:sp>
          <p:nvSpPr>
            <p:cNvPr id="7" name="Freeform 7"/>
            <p:cNvSpPr/>
            <p:nvPr/>
          </p:nvSpPr>
          <p:spPr>
            <a:xfrm>
              <a:off x="0" y="0"/>
              <a:ext cx="2929933" cy="604749"/>
            </a:xfrm>
            <a:custGeom>
              <a:avLst/>
              <a:gdLst/>
              <a:ahLst/>
              <a:cxnLst/>
              <a:rect l="l" t="t" r="r" b="b"/>
              <a:pathLst>
                <a:path w="2929933" h="604749">
                  <a:moveTo>
                    <a:pt x="0" y="0"/>
                  </a:moveTo>
                  <a:lnTo>
                    <a:pt x="2929933" y="0"/>
                  </a:lnTo>
                  <a:lnTo>
                    <a:pt x="2929933" y="604749"/>
                  </a:lnTo>
                  <a:lnTo>
                    <a:pt x="0" y="604749"/>
                  </a:lnTo>
                  <a:close/>
                </a:path>
              </a:pathLst>
            </a:custGeom>
            <a:solidFill>
              <a:srgbClr val="303030"/>
            </a:solidFill>
          </p:spPr>
          <p:txBody>
            <a:bodyPr/>
            <a:lstStyle/>
            <a:p>
              <a:endParaRPr lang="en-US"/>
            </a:p>
          </p:txBody>
        </p:sp>
        <p:sp>
          <p:nvSpPr>
            <p:cNvPr id="8" name="TextBox 8"/>
            <p:cNvSpPr txBox="1"/>
            <p:nvPr/>
          </p:nvSpPr>
          <p:spPr>
            <a:xfrm>
              <a:off x="0" y="-76200"/>
              <a:ext cx="2929933" cy="680949"/>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11" name="Group 11"/>
          <p:cNvGrpSpPr/>
          <p:nvPr/>
        </p:nvGrpSpPr>
        <p:grpSpPr>
          <a:xfrm>
            <a:off x="11987353" y="861665"/>
            <a:ext cx="5357523" cy="3485180"/>
            <a:chOff x="0" y="0"/>
            <a:chExt cx="1301876" cy="846898"/>
          </a:xfrm>
        </p:grpSpPr>
        <p:sp>
          <p:nvSpPr>
            <p:cNvPr id="12" name="Freeform 12"/>
            <p:cNvSpPr/>
            <p:nvPr/>
          </p:nvSpPr>
          <p:spPr>
            <a:xfrm>
              <a:off x="0" y="0"/>
              <a:ext cx="1301876" cy="846898"/>
            </a:xfrm>
            <a:custGeom>
              <a:avLst/>
              <a:gdLst/>
              <a:ahLst/>
              <a:cxnLst/>
              <a:rect l="l" t="t" r="r" b="b"/>
              <a:pathLst>
                <a:path w="1301876" h="846898">
                  <a:moveTo>
                    <a:pt x="0" y="0"/>
                  </a:moveTo>
                  <a:lnTo>
                    <a:pt x="1301876" y="0"/>
                  </a:lnTo>
                  <a:lnTo>
                    <a:pt x="1301876" y="846898"/>
                  </a:lnTo>
                  <a:lnTo>
                    <a:pt x="0" y="846898"/>
                  </a:lnTo>
                  <a:close/>
                </a:path>
              </a:pathLst>
            </a:custGeom>
            <a:solidFill>
              <a:srgbClr val="FFFFFF"/>
            </a:solidFill>
          </p:spPr>
          <p:txBody>
            <a:bodyPr/>
            <a:lstStyle/>
            <a:p>
              <a:endParaRPr lang="en-US"/>
            </a:p>
          </p:txBody>
        </p:sp>
        <p:sp>
          <p:nvSpPr>
            <p:cNvPr id="13" name="TextBox 13"/>
            <p:cNvSpPr txBox="1"/>
            <p:nvPr/>
          </p:nvSpPr>
          <p:spPr>
            <a:xfrm>
              <a:off x="0" y="-47625"/>
              <a:ext cx="1301876" cy="894523"/>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2151970" y="1066681"/>
            <a:ext cx="4969504" cy="3081093"/>
          </a:xfrm>
          <a:custGeom>
            <a:avLst/>
            <a:gdLst/>
            <a:ahLst/>
            <a:cxnLst/>
            <a:rect l="l" t="t" r="r" b="b"/>
            <a:pathLst>
              <a:path w="4969504" h="3081093">
                <a:moveTo>
                  <a:pt x="0" y="0"/>
                </a:moveTo>
                <a:lnTo>
                  <a:pt x="4969505" y="0"/>
                </a:lnTo>
                <a:lnTo>
                  <a:pt x="4969505" y="3081093"/>
                </a:lnTo>
                <a:lnTo>
                  <a:pt x="0" y="3081093"/>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330023" y="1250072"/>
            <a:ext cx="1076424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TRAUMA</a:t>
            </a:r>
          </a:p>
        </p:txBody>
      </p:sp>
      <p:sp>
        <p:nvSpPr>
          <p:cNvPr id="16" name="TextBox 16"/>
          <p:cNvSpPr txBox="1"/>
          <p:nvPr/>
        </p:nvSpPr>
        <p:spPr>
          <a:xfrm>
            <a:off x="1916591" y="5093270"/>
            <a:ext cx="10913844"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are people harmed or traumatized when they are sold to sex buyers?</a:t>
            </a:r>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68</a:t>
            </a:r>
          </a:p>
        </p:txBody>
      </p:sp>
      <p:sp>
        <p:nvSpPr>
          <p:cNvPr id="18" name="TextBox 18"/>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TRAUMA</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69</a:t>
            </a:r>
          </a:p>
        </p:txBody>
      </p:sp>
      <p:sp>
        <p:nvSpPr>
          <p:cNvPr id="8" name="TextBox 8"/>
          <p:cNvSpPr txBox="1"/>
          <p:nvPr/>
        </p:nvSpPr>
        <p:spPr>
          <a:xfrm>
            <a:off x="1768481" y="4681176"/>
            <a:ext cx="14089328"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Lack of Choice: </a:t>
            </a:r>
            <a:r>
              <a:rPr lang="en-US" sz="4250" b="1">
                <a:solidFill>
                  <a:srgbClr val="004F59"/>
                </a:solidFill>
                <a:latin typeface="Roboto Bold"/>
                <a:ea typeface="Roboto Bold"/>
                <a:cs typeface="Roboto Bold"/>
                <a:sym typeface="Roboto Bold"/>
              </a:rPr>
              <a:t>Victims are forced or coerced into participating against their will.</a:t>
            </a:r>
          </a:p>
        </p:txBody>
      </p:sp>
      <p:sp>
        <p:nvSpPr>
          <p:cNvPr id="9" name="TextBox 9"/>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grpSp>
        <p:nvGrpSpPr>
          <p:cNvPr id="10" name="Group 10"/>
          <p:cNvGrpSpPr/>
          <p:nvPr/>
        </p:nvGrpSpPr>
        <p:grpSpPr>
          <a:xfrm>
            <a:off x="1446682" y="3345606"/>
            <a:ext cx="8205255" cy="962736"/>
            <a:chOff x="0" y="0"/>
            <a:chExt cx="2161055" cy="253560"/>
          </a:xfrm>
        </p:grpSpPr>
        <p:sp>
          <p:nvSpPr>
            <p:cNvPr id="11" name="Freeform 11"/>
            <p:cNvSpPr/>
            <p:nvPr/>
          </p:nvSpPr>
          <p:spPr>
            <a:xfrm>
              <a:off x="0" y="0"/>
              <a:ext cx="2161055" cy="253560"/>
            </a:xfrm>
            <a:custGeom>
              <a:avLst/>
              <a:gdLst/>
              <a:ahLst/>
              <a:cxnLst/>
              <a:rect l="l" t="t" r="r" b="b"/>
              <a:pathLst>
                <a:path w="2161055" h="253560">
                  <a:moveTo>
                    <a:pt x="0" y="0"/>
                  </a:moveTo>
                  <a:lnTo>
                    <a:pt x="2161055" y="0"/>
                  </a:lnTo>
                  <a:lnTo>
                    <a:pt x="2161055" y="253560"/>
                  </a:lnTo>
                  <a:lnTo>
                    <a:pt x="0" y="253560"/>
                  </a:lnTo>
                  <a:close/>
                </a:path>
              </a:pathLst>
            </a:custGeom>
            <a:solidFill>
              <a:srgbClr val="303030"/>
            </a:solidFill>
          </p:spPr>
          <p:txBody>
            <a:bodyPr/>
            <a:lstStyle/>
            <a:p>
              <a:endParaRPr lang="en-US"/>
            </a:p>
          </p:txBody>
        </p:sp>
        <p:sp>
          <p:nvSpPr>
            <p:cNvPr id="12" name="TextBox 12"/>
            <p:cNvSpPr txBox="1"/>
            <p:nvPr/>
          </p:nvSpPr>
          <p:spPr>
            <a:xfrm>
              <a:off x="0" y="-76200"/>
              <a:ext cx="2161055" cy="329760"/>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68481" y="3393623"/>
            <a:ext cx="900929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Harm Caused by Exploitation</a:t>
            </a:r>
          </a:p>
        </p:txBody>
      </p:sp>
      <p:sp>
        <p:nvSpPr>
          <p:cNvPr id="14" name="TextBox 14"/>
          <p:cNvSpPr txBox="1"/>
          <p:nvPr/>
        </p:nvSpPr>
        <p:spPr>
          <a:xfrm>
            <a:off x="4560465" y="9319260"/>
            <a:ext cx="8458009"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Demand Abolition (2018). Who’s Buying Sex? Understanding and Disrupting Illicit Market Demand.</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a:t>
            </a:r>
          </a:p>
        </p:txBody>
      </p:sp>
      <p:grpSp>
        <p:nvGrpSpPr>
          <p:cNvPr id="8" name="Group 8"/>
          <p:cNvGrpSpPr/>
          <p:nvPr/>
        </p:nvGrpSpPr>
        <p:grpSpPr>
          <a:xfrm>
            <a:off x="1480713" y="3334130"/>
            <a:ext cx="7918137" cy="904943"/>
            <a:chOff x="0" y="0"/>
            <a:chExt cx="2085435" cy="238339"/>
          </a:xfrm>
        </p:grpSpPr>
        <p:sp>
          <p:nvSpPr>
            <p:cNvPr id="9" name="Freeform 9"/>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353176"/>
            <a:ext cx="888504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2" name="TextBox 12"/>
          <p:cNvSpPr txBox="1"/>
          <p:nvPr/>
        </p:nvSpPr>
        <p:spPr>
          <a:xfrm>
            <a:off x="2661083" y="4658173"/>
            <a:ext cx="12838804" cy="1464944"/>
          </a:xfrm>
          <a:prstGeom prst="rect">
            <a:avLst/>
          </a:prstGeom>
        </p:spPr>
        <p:txBody>
          <a:bodyPr lIns="0" tIns="0" rIns="0" bIns="0" rtlCol="0" anchor="t">
            <a:spAutoFit/>
          </a:bodyPr>
          <a:lstStyle/>
          <a:p>
            <a:pPr algn="ctr">
              <a:lnSpc>
                <a:spcPts val="5880"/>
              </a:lnSpc>
              <a:spcBef>
                <a:spcPct val="0"/>
              </a:spcBef>
            </a:pPr>
            <a:r>
              <a:rPr lang="en-US" sz="4200">
                <a:solidFill>
                  <a:srgbClr val="004F59"/>
                </a:solidFill>
                <a:latin typeface="Roboto"/>
                <a:ea typeface="Roboto"/>
                <a:cs typeface="Roboto"/>
                <a:sym typeface="Roboto"/>
              </a:rPr>
              <a:t>🔍 </a:t>
            </a:r>
            <a:r>
              <a:rPr lang="en-US" sz="4200" b="1">
                <a:solidFill>
                  <a:srgbClr val="004F59"/>
                </a:solidFill>
                <a:latin typeface="Roboto Bold"/>
                <a:ea typeface="Roboto Bold"/>
                <a:cs typeface="Roboto Bold"/>
                <a:sym typeface="Roboto Bold"/>
              </a:rPr>
              <a:t>Many sexual crimes are never reported, so study results may not fully reflect what is really happening.</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4" name="TextBox 14"/>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TRAUMA</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70</a:t>
            </a:r>
          </a:p>
        </p:txBody>
      </p:sp>
      <p:sp>
        <p:nvSpPr>
          <p:cNvPr id="8" name="TextBox 8"/>
          <p:cNvSpPr txBox="1"/>
          <p:nvPr/>
        </p:nvSpPr>
        <p:spPr>
          <a:xfrm>
            <a:off x="1768481" y="4681176"/>
            <a:ext cx="14089328"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Control &amp; Entrapment:</a:t>
            </a:r>
            <a:r>
              <a:rPr lang="en-US" sz="4250" b="1">
                <a:solidFill>
                  <a:srgbClr val="004F59"/>
                </a:solidFill>
                <a:latin typeface="Roboto Bold"/>
                <a:ea typeface="Roboto Bold"/>
                <a:cs typeface="Roboto Bold"/>
                <a:sym typeface="Roboto Bold"/>
              </a:rPr>
              <a:t> Traffickers use threats, fear, or isolation to keep victims trapped.</a:t>
            </a:r>
          </a:p>
        </p:txBody>
      </p:sp>
      <p:sp>
        <p:nvSpPr>
          <p:cNvPr id="9" name="TextBox 9"/>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grpSp>
        <p:nvGrpSpPr>
          <p:cNvPr id="10" name="Group 10"/>
          <p:cNvGrpSpPr/>
          <p:nvPr/>
        </p:nvGrpSpPr>
        <p:grpSpPr>
          <a:xfrm>
            <a:off x="1446682" y="3345606"/>
            <a:ext cx="8205255" cy="962736"/>
            <a:chOff x="0" y="0"/>
            <a:chExt cx="2161055" cy="253560"/>
          </a:xfrm>
        </p:grpSpPr>
        <p:sp>
          <p:nvSpPr>
            <p:cNvPr id="11" name="Freeform 11"/>
            <p:cNvSpPr/>
            <p:nvPr/>
          </p:nvSpPr>
          <p:spPr>
            <a:xfrm>
              <a:off x="0" y="0"/>
              <a:ext cx="2161055" cy="253560"/>
            </a:xfrm>
            <a:custGeom>
              <a:avLst/>
              <a:gdLst/>
              <a:ahLst/>
              <a:cxnLst/>
              <a:rect l="l" t="t" r="r" b="b"/>
              <a:pathLst>
                <a:path w="2161055" h="253560">
                  <a:moveTo>
                    <a:pt x="0" y="0"/>
                  </a:moveTo>
                  <a:lnTo>
                    <a:pt x="2161055" y="0"/>
                  </a:lnTo>
                  <a:lnTo>
                    <a:pt x="2161055" y="253560"/>
                  </a:lnTo>
                  <a:lnTo>
                    <a:pt x="0" y="253560"/>
                  </a:lnTo>
                  <a:close/>
                </a:path>
              </a:pathLst>
            </a:custGeom>
            <a:solidFill>
              <a:srgbClr val="303030"/>
            </a:solidFill>
          </p:spPr>
          <p:txBody>
            <a:bodyPr/>
            <a:lstStyle/>
            <a:p>
              <a:endParaRPr lang="en-US"/>
            </a:p>
          </p:txBody>
        </p:sp>
        <p:sp>
          <p:nvSpPr>
            <p:cNvPr id="12" name="TextBox 12"/>
            <p:cNvSpPr txBox="1"/>
            <p:nvPr/>
          </p:nvSpPr>
          <p:spPr>
            <a:xfrm>
              <a:off x="0" y="-76200"/>
              <a:ext cx="2161055" cy="329760"/>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68481" y="3393623"/>
            <a:ext cx="900929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Harm Caused by Exploitation</a:t>
            </a:r>
          </a:p>
        </p:txBody>
      </p:sp>
      <p:sp>
        <p:nvSpPr>
          <p:cNvPr id="14" name="TextBox 14"/>
          <p:cNvSpPr txBox="1"/>
          <p:nvPr/>
        </p:nvSpPr>
        <p:spPr>
          <a:xfrm>
            <a:off x="4560465" y="9319260"/>
            <a:ext cx="8458009"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Demand Abolition (2018). Who’s Buying Sex? Understanding and Disrupting Illicit Market Demand.</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TRAUMA</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71</a:t>
            </a:r>
          </a:p>
        </p:txBody>
      </p:sp>
      <p:sp>
        <p:nvSpPr>
          <p:cNvPr id="8" name="TextBox 8"/>
          <p:cNvSpPr txBox="1"/>
          <p:nvPr/>
        </p:nvSpPr>
        <p:spPr>
          <a:xfrm>
            <a:off x="1768481" y="4681176"/>
            <a:ext cx="14089328"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Manipulation:</a:t>
            </a:r>
            <a:r>
              <a:rPr lang="en-US" sz="4250" b="1">
                <a:solidFill>
                  <a:srgbClr val="004F59"/>
                </a:solidFill>
                <a:latin typeface="Roboto Bold"/>
                <a:ea typeface="Roboto Bold"/>
                <a:cs typeface="Roboto Bold"/>
                <a:sym typeface="Roboto Bold"/>
              </a:rPr>
              <a:t> Lies, emotional abuse, and false promises are used to control behaviors. </a:t>
            </a:r>
          </a:p>
        </p:txBody>
      </p:sp>
      <p:sp>
        <p:nvSpPr>
          <p:cNvPr id="9" name="TextBox 9"/>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grpSp>
        <p:nvGrpSpPr>
          <p:cNvPr id="10" name="Group 10"/>
          <p:cNvGrpSpPr/>
          <p:nvPr/>
        </p:nvGrpSpPr>
        <p:grpSpPr>
          <a:xfrm>
            <a:off x="1446682" y="3345606"/>
            <a:ext cx="8205255" cy="962736"/>
            <a:chOff x="0" y="0"/>
            <a:chExt cx="2161055" cy="253560"/>
          </a:xfrm>
        </p:grpSpPr>
        <p:sp>
          <p:nvSpPr>
            <p:cNvPr id="11" name="Freeform 11"/>
            <p:cNvSpPr/>
            <p:nvPr/>
          </p:nvSpPr>
          <p:spPr>
            <a:xfrm>
              <a:off x="0" y="0"/>
              <a:ext cx="2161055" cy="253560"/>
            </a:xfrm>
            <a:custGeom>
              <a:avLst/>
              <a:gdLst/>
              <a:ahLst/>
              <a:cxnLst/>
              <a:rect l="l" t="t" r="r" b="b"/>
              <a:pathLst>
                <a:path w="2161055" h="253560">
                  <a:moveTo>
                    <a:pt x="0" y="0"/>
                  </a:moveTo>
                  <a:lnTo>
                    <a:pt x="2161055" y="0"/>
                  </a:lnTo>
                  <a:lnTo>
                    <a:pt x="2161055" y="253560"/>
                  </a:lnTo>
                  <a:lnTo>
                    <a:pt x="0" y="253560"/>
                  </a:lnTo>
                  <a:close/>
                </a:path>
              </a:pathLst>
            </a:custGeom>
            <a:solidFill>
              <a:srgbClr val="303030"/>
            </a:solidFill>
          </p:spPr>
          <p:txBody>
            <a:bodyPr/>
            <a:lstStyle/>
            <a:p>
              <a:endParaRPr lang="en-US"/>
            </a:p>
          </p:txBody>
        </p:sp>
        <p:sp>
          <p:nvSpPr>
            <p:cNvPr id="12" name="TextBox 12"/>
            <p:cNvSpPr txBox="1"/>
            <p:nvPr/>
          </p:nvSpPr>
          <p:spPr>
            <a:xfrm>
              <a:off x="0" y="-76200"/>
              <a:ext cx="2161055" cy="329760"/>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68481" y="3393623"/>
            <a:ext cx="900929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Harm Caused by Exploitation</a:t>
            </a:r>
          </a:p>
        </p:txBody>
      </p:sp>
      <p:sp>
        <p:nvSpPr>
          <p:cNvPr id="14" name="TextBox 14"/>
          <p:cNvSpPr txBox="1"/>
          <p:nvPr/>
        </p:nvSpPr>
        <p:spPr>
          <a:xfrm>
            <a:off x="4560465" y="9319260"/>
            <a:ext cx="8458009"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Demand Abolition (2018). Who’s Buying Sex? Understanding and Disrupting Illicit Market Demand.</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TRAUMA</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72</a:t>
            </a:r>
          </a:p>
        </p:txBody>
      </p:sp>
      <p:sp>
        <p:nvSpPr>
          <p:cNvPr id="6" name="TextBox 6"/>
          <p:cNvSpPr txBox="1"/>
          <p:nvPr/>
        </p:nvSpPr>
        <p:spPr>
          <a:xfrm>
            <a:off x="1806581" y="4677551"/>
            <a:ext cx="15720245" cy="73032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Violence:</a:t>
            </a:r>
            <a:r>
              <a:rPr lang="en-US" sz="4250" b="1">
                <a:solidFill>
                  <a:srgbClr val="004F59"/>
                </a:solidFill>
                <a:latin typeface="Roboto Bold"/>
                <a:ea typeface="Roboto Bold"/>
                <a:cs typeface="Roboto Bold"/>
                <a:sym typeface="Roboto Bold"/>
              </a:rPr>
              <a:t> Victims are often threatened or physically harmed.</a:t>
            </a:r>
          </a:p>
        </p:txBody>
      </p:sp>
      <p:grpSp>
        <p:nvGrpSpPr>
          <p:cNvPr id="7" name="Group 7"/>
          <p:cNvGrpSpPr/>
          <p:nvPr/>
        </p:nvGrpSpPr>
        <p:grpSpPr>
          <a:xfrm>
            <a:off x="1427632" y="3327629"/>
            <a:ext cx="8476387" cy="953103"/>
            <a:chOff x="0" y="0"/>
            <a:chExt cx="2232464" cy="251023"/>
          </a:xfrm>
        </p:grpSpPr>
        <p:sp>
          <p:nvSpPr>
            <p:cNvPr id="8" name="Freeform 8"/>
            <p:cNvSpPr/>
            <p:nvPr/>
          </p:nvSpPr>
          <p:spPr>
            <a:xfrm>
              <a:off x="0" y="0"/>
              <a:ext cx="2232464" cy="251023"/>
            </a:xfrm>
            <a:custGeom>
              <a:avLst/>
              <a:gdLst/>
              <a:ahLst/>
              <a:cxnLst/>
              <a:rect l="l" t="t" r="r" b="b"/>
              <a:pathLst>
                <a:path w="2232464" h="251023">
                  <a:moveTo>
                    <a:pt x="0" y="0"/>
                  </a:moveTo>
                  <a:lnTo>
                    <a:pt x="2232464" y="0"/>
                  </a:lnTo>
                  <a:lnTo>
                    <a:pt x="2232464" y="251023"/>
                  </a:lnTo>
                  <a:lnTo>
                    <a:pt x="0" y="251023"/>
                  </a:lnTo>
                  <a:close/>
                </a:path>
              </a:pathLst>
            </a:custGeom>
            <a:solidFill>
              <a:srgbClr val="303030"/>
            </a:solidFill>
          </p:spPr>
          <p:txBody>
            <a:bodyPr/>
            <a:lstStyle/>
            <a:p>
              <a:endParaRPr lang="en-US"/>
            </a:p>
          </p:txBody>
        </p:sp>
        <p:sp>
          <p:nvSpPr>
            <p:cNvPr id="9" name="TextBox 9"/>
            <p:cNvSpPr txBox="1"/>
            <p:nvPr/>
          </p:nvSpPr>
          <p:spPr>
            <a:xfrm>
              <a:off x="0" y="-76200"/>
              <a:ext cx="2232464" cy="327223"/>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806581" y="3370830"/>
            <a:ext cx="900929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a:t>
            </a:r>
            <a:r>
              <a:rPr lang="en-US" sz="4499" b="1">
                <a:solidFill>
                  <a:srgbClr val="7ED957"/>
                </a:solidFill>
                <a:latin typeface="Roboto Bold"/>
                <a:ea typeface="Roboto Bold"/>
                <a:cs typeface="Roboto Bold"/>
                <a:sym typeface="Roboto Bold"/>
              </a:rPr>
              <a:t>Harmful Experiences</a:t>
            </a:r>
          </a:p>
        </p:txBody>
      </p:sp>
      <p:sp>
        <p:nvSpPr>
          <p:cNvPr id="11" name="TextBox 11"/>
          <p:cNvSpPr txBox="1"/>
          <p:nvPr/>
        </p:nvSpPr>
        <p:spPr>
          <a:xfrm>
            <a:off x="5033818" y="9081135"/>
            <a:ext cx="8402404"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Demand Abolition (2018). Who’s Buying Sex? Understanding and Disrupting Illicit Market Demand.</a:t>
            </a:r>
          </a:p>
          <a:p>
            <a:pPr algn="l">
              <a:lnSpc>
                <a:spcPts val="1679"/>
              </a:lnSpc>
            </a:pPr>
            <a:r>
              <a:rPr lang="en-US" sz="1200">
                <a:solidFill>
                  <a:srgbClr val="004F59"/>
                </a:solidFill>
                <a:latin typeface="Roboto"/>
                <a:ea typeface="Roboto"/>
                <a:cs typeface="Roboto"/>
                <a:sym typeface="Roboto"/>
              </a:rPr>
              <a:t>Edwards, E. et al, 2022, Family-Controlled Trafficking in the United States.</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TRAUMA</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73</a:t>
            </a:r>
          </a:p>
        </p:txBody>
      </p:sp>
      <p:sp>
        <p:nvSpPr>
          <p:cNvPr id="6" name="TextBox 6"/>
          <p:cNvSpPr txBox="1"/>
          <p:nvPr/>
        </p:nvSpPr>
        <p:spPr>
          <a:xfrm>
            <a:off x="1806581" y="4677551"/>
            <a:ext cx="14371749"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Ongoing Abuse:</a:t>
            </a:r>
            <a:r>
              <a:rPr lang="en-US" sz="4250" b="1">
                <a:solidFill>
                  <a:srgbClr val="004F59"/>
                </a:solidFill>
                <a:latin typeface="Roboto Bold"/>
                <a:ea typeface="Roboto Bold"/>
                <a:cs typeface="Roboto Bold"/>
                <a:sym typeface="Roboto Bold"/>
              </a:rPr>
              <a:t> Many experience emotional, physical, and sexual abuse.</a:t>
            </a:r>
          </a:p>
        </p:txBody>
      </p:sp>
      <p:grpSp>
        <p:nvGrpSpPr>
          <p:cNvPr id="7" name="Group 7"/>
          <p:cNvGrpSpPr/>
          <p:nvPr/>
        </p:nvGrpSpPr>
        <p:grpSpPr>
          <a:xfrm>
            <a:off x="1427632" y="3327629"/>
            <a:ext cx="8476387" cy="953103"/>
            <a:chOff x="0" y="0"/>
            <a:chExt cx="2232464" cy="251023"/>
          </a:xfrm>
        </p:grpSpPr>
        <p:sp>
          <p:nvSpPr>
            <p:cNvPr id="8" name="Freeform 8"/>
            <p:cNvSpPr/>
            <p:nvPr/>
          </p:nvSpPr>
          <p:spPr>
            <a:xfrm>
              <a:off x="0" y="0"/>
              <a:ext cx="2232464" cy="251023"/>
            </a:xfrm>
            <a:custGeom>
              <a:avLst/>
              <a:gdLst/>
              <a:ahLst/>
              <a:cxnLst/>
              <a:rect l="l" t="t" r="r" b="b"/>
              <a:pathLst>
                <a:path w="2232464" h="251023">
                  <a:moveTo>
                    <a:pt x="0" y="0"/>
                  </a:moveTo>
                  <a:lnTo>
                    <a:pt x="2232464" y="0"/>
                  </a:lnTo>
                  <a:lnTo>
                    <a:pt x="2232464" y="251023"/>
                  </a:lnTo>
                  <a:lnTo>
                    <a:pt x="0" y="251023"/>
                  </a:lnTo>
                  <a:close/>
                </a:path>
              </a:pathLst>
            </a:custGeom>
            <a:solidFill>
              <a:srgbClr val="303030"/>
            </a:solidFill>
          </p:spPr>
          <p:txBody>
            <a:bodyPr/>
            <a:lstStyle/>
            <a:p>
              <a:endParaRPr lang="en-US"/>
            </a:p>
          </p:txBody>
        </p:sp>
        <p:sp>
          <p:nvSpPr>
            <p:cNvPr id="9" name="TextBox 9"/>
            <p:cNvSpPr txBox="1"/>
            <p:nvPr/>
          </p:nvSpPr>
          <p:spPr>
            <a:xfrm>
              <a:off x="0" y="-76200"/>
              <a:ext cx="2232464" cy="327223"/>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5033818" y="9081135"/>
            <a:ext cx="8402404"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Demand Abolition (2018). Who’s Buying Sex? Understanding and Disrupting Illicit Market Demand.</a:t>
            </a:r>
          </a:p>
          <a:p>
            <a:pPr algn="l">
              <a:lnSpc>
                <a:spcPts val="1679"/>
              </a:lnSpc>
            </a:pPr>
            <a:r>
              <a:rPr lang="en-US" sz="1200">
                <a:solidFill>
                  <a:srgbClr val="004F59"/>
                </a:solidFill>
                <a:latin typeface="Roboto"/>
                <a:ea typeface="Roboto"/>
                <a:cs typeface="Roboto"/>
                <a:sym typeface="Roboto"/>
              </a:rPr>
              <a:t>Edwards, E. et al, 2022, Family-Controlled Trafficking in the United States.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TextBox 12"/>
          <p:cNvSpPr txBox="1"/>
          <p:nvPr/>
        </p:nvSpPr>
        <p:spPr>
          <a:xfrm>
            <a:off x="1806581" y="3370830"/>
            <a:ext cx="900929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a:t>
            </a:r>
            <a:r>
              <a:rPr lang="en-US" sz="4499" b="1">
                <a:solidFill>
                  <a:srgbClr val="7ED957"/>
                </a:solidFill>
                <a:latin typeface="Roboto Bold"/>
                <a:ea typeface="Roboto Bold"/>
                <a:cs typeface="Roboto Bold"/>
                <a:sym typeface="Roboto Bold"/>
              </a:rPr>
              <a:t>Harmful Experiences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TRAUMA</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74</a:t>
            </a:r>
          </a:p>
        </p:txBody>
      </p:sp>
      <p:sp>
        <p:nvSpPr>
          <p:cNvPr id="6" name="TextBox 6"/>
          <p:cNvSpPr txBox="1"/>
          <p:nvPr/>
        </p:nvSpPr>
        <p:spPr>
          <a:xfrm>
            <a:off x="1806581" y="4677551"/>
            <a:ext cx="14198370"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Substance Use:</a:t>
            </a:r>
            <a:r>
              <a:rPr lang="en-US" sz="4250" b="1">
                <a:solidFill>
                  <a:srgbClr val="004F59"/>
                </a:solidFill>
                <a:latin typeface="Roboto Bold"/>
                <a:ea typeface="Roboto Bold"/>
                <a:cs typeface="Roboto Bold"/>
                <a:sym typeface="Roboto Bold"/>
              </a:rPr>
              <a:t> Some use drugs or alcohol to numb fear, pain, or memories.</a:t>
            </a:r>
          </a:p>
        </p:txBody>
      </p:sp>
      <p:grpSp>
        <p:nvGrpSpPr>
          <p:cNvPr id="7" name="Group 7"/>
          <p:cNvGrpSpPr/>
          <p:nvPr/>
        </p:nvGrpSpPr>
        <p:grpSpPr>
          <a:xfrm>
            <a:off x="1427632" y="3327629"/>
            <a:ext cx="8476387" cy="953103"/>
            <a:chOff x="0" y="0"/>
            <a:chExt cx="2232464" cy="251023"/>
          </a:xfrm>
        </p:grpSpPr>
        <p:sp>
          <p:nvSpPr>
            <p:cNvPr id="8" name="Freeform 8"/>
            <p:cNvSpPr/>
            <p:nvPr/>
          </p:nvSpPr>
          <p:spPr>
            <a:xfrm>
              <a:off x="0" y="0"/>
              <a:ext cx="2232464" cy="251023"/>
            </a:xfrm>
            <a:custGeom>
              <a:avLst/>
              <a:gdLst/>
              <a:ahLst/>
              <a:cxnLst/>
              <a:rect l="l" t="t" r="r" b="b"/>
              <a:pathLst>
                <a:path w="2232464" h="251023">
                  <a:moveTo>
                    <a:pt x="0" y="0"/>
                  </a:moveTo>
                  <a:lnTo>
                    <a:pt x="2232464" y="0"/>
                  </a:lnTo>
                  <a:lnTo>
                    <a:pt x="2232464" y="251023"/>
                  </a:lnTo>
                  <a:lnTo>
                    <a:pt x="0" y="251023"/>
                  </a:lnTo>
                  <a:close/>
                </a:path>
              </a:pathLst>
            </a:custGeom>
            <a:solidFill>
              <a:srgbClr val="303030"/>
            </a:solidFill>
          </p:spPr>
          <p:txBody>
            <a:bodyPr/>
            <a:lstStyle/>
            <a:p>
              <a:endParaRPr lang="en-US"/>
            </a:p>
          </p:txBody>
        </p:sp>
        <p:sp>
          <p:nvSpPr>
            <p:cNvPr id="9" name="TextBox 9"/>
            <p:cNvSpPr txBox="1"/>
            <p:nvPr/>
          </p:nvSpPr>
          <p:spPr>
            <a:xfrm>
              <a:off x="0" y="-76200"/>
              <a:ext cx="2232464" cy="327223"/>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5033818" y="9081135"/>
            <a:ext cx="8402404"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Demand Abolition (2018). Who’s Buying Sex? Understanding and Disrupting Illicit Market Demand.</a:t>
            </a:r>
          </a:p>
          <a:p>
            <a:pPr algn="l">
              <a:lnSpc>
                <a:spcPts val="1679"/>
              </a:lnSpc>
            </a:pPr>
            <a:r>
              <a:rPr lang="en-US" sz="1200">
                <a:solidFill>
                  <a:srgbClr val="004F59"/>
                </a:solidFill>
                <a:latin typeface="Roboto"/>
                <a:ea typeface="Roboto"/>
                <a:cs typeface="Roboto"/>
                <a:sym typeface="Roboto"/>
              </a:rPr>
              <a:t>Edwards, E. et al, 2022, Family-Controlled Trafficking in the United States.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TextBox 12"/>
          <p:cNvSpPr txBox="1"/>
          <p:nvPr/>
        </p:nvSpPr>
        <p:spPr>
          <a:xfrm>
            <a:off x="1806581" y="3370830"/>
            <a:ext cx="900929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a:t>
            </a:r>
            <a:r>
              <a:rPr lang="en-US" sz="4499" b="1">
                <a:solidFill>
                  <a:srgbClr val="7ED957"/>
                </a:solidFill>
                <a:latin typeface="Roboto Bold"/>
                <a:ea typeface="Roboto Bold"/>
                <a:cs typeface="Roboto Bold"/>
                <a:sym typeface="Roboto Bold"/>
              </a:rPr>
              <a:t>Harmful Experiences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TRAUMA</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75</a:t>
            </a:r>
          </a:p>
        </p:txBody>
      </p:sp>
      <p:sp>
        <p:nvSpPr>
          <p:cNvPr id="6" name="TextBox 6"/>
          <p:cNvSpPr txBox="1"/>
          <p:nvPr/>
        </p:nvSpPr>
        <p:spPr>
          <a:xfrm>
            <a:off x="1418107" y="4660932"/>
            <a:ext cx="16619435" cy="73032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Relocation:</a:t>
            </a:r>
            <a:r>
              <a:rPr lang="en-US" sz="4250" b="1">
                <a:solidFill>
                  <a:srgbClr val="004F59"/>
                </a:solidFill>
                <a:latin typeface="Roboto Bold"/>
                <a:ea typeface="Roboto Bold"/>
                <a:cs typeface="Roboto Bold"/>
                <a:sym typeface="Roboto Bold"/>
              </a:rPr>
              <a:t> Victims may be moved to unfamiliar cities or states.</a:t>
            </a:r>
          </a:p>
        </p:txBody>
      </p:sp>
      <p:sp>
        <p:nvSpPr>
          <p:cNvPr id="7" name="TextBox 7"/>
          <p:cNvSpPr txBox="1"/>
          <p:nvPr/>
        </p:nvSpPr>
        <p:spPr>
          <a:xfrm>
            <a:off x="5033818" y="9081135"/>
            <a:ext cx="8402404"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Demand Abolition (2018). Who’s Buying Sex? Understanding and Disrupting Illicit Market Demand.</a:t>
            </a:r>
          </a:p>
          <a:p>
            <a:pPr algn="l">
              <a:lnSpc>
                <a:spcPts val="1679"/>
              </a:lnSpc>
            </a:pPr>
            <a:r>
              <a:rPr lang="en-US" sz="1200">
                <a:solidFill>
                  <a:srgbClr val="004F59"/>
                </a:solidFill>
                <a:latin typeface="Roboto"/>
                <a:ea typeface="Roboto"/>
                <a:cs typeface="Roboto"/>
                <a:sym typeface="Roboto"/>
              </a:rPr>
              <a:t>Edwards, E. et al, 2022, Family-Controlled Trafficking in the United States.</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9" name="Group 9"/>
          <p:cNvGrpSpPr/>
          <p:nvPr/>
        </p:nvGrpSpPr>
        <p:grpSpPr>
          <a:xfrm>
            <a:off x="1427632" y="3327629"/>
            <a:ext cx="8476387" cy="953103"/>
            <a:chOff x="0" y="0"/>
            <a:chExt cx="2232464" cy="251023"/>
          </a:xfrm>
        </p:grpSpPr>
        <p:sp>
          <p:nvSpPr>
            <p:cNvPr id="10" name="Freeform 10"/>
            <p:cNvSpPr/>
            <p:nvPr/>
          </p:nvSpPr>
          <p:spPr>
            <a:xfrm>
              <a:off x="0" y="0"/>
              <a:ext cx="2232464" cy="251023"/>
            </a:xfrm>
            <a:custGeom>
              <a:avLst/>
              <a:gdLst/>
              <a:ahLst/>
              <a:cxnLst/>
              <a:rect l="l" t="t" r="r" b="b"/>
              <a:pathLst>
                <a:path w="2232464" h="251023">
                  <a:moveTo>
                    <a:pt x="0" y="0"/>
                  </a:moveTo>
                  <a:lnTo>
                    <a:pt x="2232464" y="0"/>
                  </a:lnTo>
                  <a:lnTo>
                    <a:pt x="2232464" y="251023"/>
                  </a:lnTo>
                  <a:lnTo>
                    <a:pt x="0" y="251023"/>
                  </a:lnTo>
                  <a:close/>
                </a:path>
              </a:pathLst>
            </a:custGeom>
            <a:solidFill>
              <a:srgbClr val="303030"/>
            </a:solidFill>
          </p:spPr>
          <p:txBody>
            <a:bodyPr/>
            <a:lstStyle/>
            <a:p>
              <a:endParaRPr lang="en-US"/>
            </a:p>
          </p:txBody>
        </p:sp>
        <p:sp>
          <p:nvSpPr>
            <p:cNvPr id="11" name="TextBox 11"/>
            <p:cNvSpPr txBox="1"/>
            <p:nvPr/>
          </p:nvSpPr>
          <p:spPr>
            <a:xfrm>
              <a:off x="0" y="-76200"/>
              <a:ext cx="2232464" cy="327223"/>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06581" y="3370830"/>
            <a:ext cx="900929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a:t>
            </a:r>
            <a:r>
              <a:rPr lang="en-US" sz="4499" b="1">
                <a:solidFill>
                  <a:srgbClr val="7ED957"/>
                </a:solidFill>
                <a:latin typeface="Roboto Bold"/>
                <a:ea typeface="Roboto Bold"/>
                <a:cs typeface="Roboto Bold"/>
                <a:sym typeface="Roboto Bold"/>
              </a:rPr>
              <a:t>Harmful Experiences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TRAUMA</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76</a:t>
            </a:r>
          </a:p>
        </p:txBody>
      </p:sp>
      <p:sp>
        <p:nvSpPr>
          <p:cNvPr id="6" name="TextBox 6"/>
          <p:cNvSpPr txBox="1"/>
          <p:nvPr/>
        </p:nvSpPr>
        <p:spPr>
          <a:xfrm>
            <a:off x="1418107" y="4660932"/>
            <a:ext cx="16648331" cy="73032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Isolation:</a:t>
            </a:r>
            <a:r>
              <a:rPr lang="en-US" sz="4250" b="1">
                <a:solidFill>
                  <a:srgbClr val="004F59"/>
                </a:solidFill>
                <a:latin typeface="Roboto Bold"/>
                <a:ea typeface="Roboto Bold"/>
                <a:cs typeface="Roboto Bold"/>
                <a:sym typeface="Roboto Bold"/>
              </a:rPr>
              <a:t> Many are cut off from family, friends, and trusted adults.</a:t>
            </a:r>
          </a:p>
        </p:txBody>
      </p:sp>
      <p:sp>
        <p:nvSpPr>
          <p:cNvPr id="7" name="TextBox 7"/>
          <p:cNvSpPr txBox="1"/>
          <p:nvPr/>
        </p:nvSpPr>
        <p:spPr>
          <a:xfrm>
            <a:off x="5033818" y="9081135"/>
            <a:ext cx="8402404"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Demand Abolition (2018). Who’s Buying Sex? Understanding and Disrupting Illicit Market Demand.</a:t>
            </a:r>
          </a:p>
          <a:p>
            <a:pPr algn="l">
              <a:lnSpc>
                <a:spcPts val="1679"/>
              </a:lnSpc>
            </a:pPr>
            <a:r>
              <a:rPr lang="en-US" sz="1200">
                <a:solidFill>
                  <a:srgbClr val="004F59"/>
                </a:solidFill>
                <a:latin typeface="Roboto"/>
                <a:ea typeface="Roboto"/>
                <a:cs typeface="Roboto"/>
                <a:sym typeface="Roboto"/>
              </a:rPr>
              <a:t>Edwards, E. et al, 2022, Family-Controlled Trafficking in the United States.</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9" name="Group 9"/>
          <p:cNvGrpSpPr/>
          <p:nvPr/>
        </p:nvGrpSpPr>
        <p:grpSpPr>
          <a:xfrm>
            <a:off x="1427632" y="3327629"/>
            <a:ext cx="8476387" cy="953103"/>
            <a:chOff x="0" y="0"/>
            <a:chExt cx="2232464" cy="251023"/>
          </a:xfrm>
        </p:grpSpPr>
        <p:sp>
          <p:nvSpPr>
            <p:cNvPr id="10" name="Freeform 10"/>
            <p:cNvSpPr/>
            <p:nvPr/>
          </p:nvSpPr>
          <p:spPr>
            <a:xfrm>
              <a:off x="0" y="0"/>
              <a:ext cx="2232464" cy="251023"/>
            </a:xfrm>
            <a:custGeom>
              <a:avLst/>
              <a:gdLst/>
              <a:ahLst/>
              <a:cxnLst/>
              <a:rect l="l" t="t" r="r" b="b"/>
              <a:pathLst>
                <a:path w="2232464" h="251023">
                  <a:moveTo>
                    <a:pt x="0" y="0"/>
                  </a:moveTo>
                  <a:lnTo>
                    <a:pt x="2232464" y="0"/>
                  </a:lnTo>
                  <a:lnTo>
                    <a:pt x="2232464" y="251023"/>
                  </a:lnTo>
                  <a:lnTo>
                    <a:pt x="0" y="251023"/>
                  </a:lnTo>
                  <a:close/>
                </a:path>
              </a:pathLst>
            </a:custGeom>
            <a:solidFill>
              <a:srgbClr val="303030"/>
            </a:solidFill>
          </p:spPr>
          <p:txBody>
            <a:bodyPr/>
            <a:lstStyle/>
            <a:p>
              <a:endParaRPr lang="en-US"/>
            </a:p>
          </p:txBody>
        </p:sp>
        <p:sp>
          <p:nvSpPr>
            <p:cNvPr id="11" name="TextBox 11"/>
            <p:cNvSpPr txBox="1"/>
            <p:nvPr/>
          </p:nvSpPr>
          <p:spPr>
            <a:xfrm>
              <a:off x="0" y="-76200"/>
              <a:ext cx="2232464" cy="327223"/>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06581" y="3370830"/>
            <a:ext cx="900929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a:t>
            </a:r>
            <a:r>
              <a:rPr lang="en-US" sz="4499" b="1">
                <a:solidFill>
                  <a:srgbClr val="7ED957"/>
                </a:solidFill>
                <a:latin typeface="Roboto Bold"/>
                <a:ea typeface="Roboto Bold"/>
                <a:cs typeface="Roboto Bold"/>
                <a:sym typeface="Roboto Bold"/>
              </a:rPr>
              <a:t>Harmful Experiences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282351" y="4788893"/>
            <a:ext cx="12226687" cy="2073259"/>
            <a:chOff x="0" y="0"/>
            <a:chExt cx="3220198" cy="546044"/>
          </a:xfrm>
        </p:grpSpPr>
        <p:sp>
          <p:nvSpPr>
            <p:cNvPr id="7" name="Freeform 7"/>
            <p:cNvSpPr/>
            <p:nvPr/>
          </p:nvSpPr>
          <p:spPr>
            <a:xfrm>
              <a:off x="0" y="0"/>
              <a:ext cx="3220197" cy="546044"/>
            </a:xfrm>
            <a:custGeom>
              <a:avLst/>
              <a:gdLst/>
              <a:ahLst/>
              <a:cxnLst/>
              <a:rect l="l" t="t" r="r" b="b"/>
              <a:pathLst>
                <a:path w="3220197" h="546044">
                  <a:moveTo>
                    <a:pt x="0" y="0"/>
                  </a:moveTo>
                  <a:lnTo>
                    <a:pt x="3220197" y="0"/>
                  </a:lnTo>
                  <a:lnTo>
                    <a:pt x="3220197" y="546044"/>
                  </a:lnTo>
                  <a:lnTo>
                    <a:pt x="0" y="546044"/>
                  </a:lnTo>
                  <a:close/>
                </a:path>
              </a:pathLst>
            </a:custGeom>
            <a:solidFill>
              <a:srgbClr val="303030"/>
            </a:solidFill>
          </p:spPr>
          <p:txBody>
            <a:bodyPr/>
            <a:lstStyle/>
            <a:p>
              <a:endParaRPr lang="en-US"/>
            </a:p>
          </p:txBody>
        </p:sp>
        <p:sp>
          <p:nvSpPr>
            <p:cNvPr id="8" name="TextBox 8"/>
            <p:cNvSpPr txBox="1"/>
            <p:nvPr/>
          </p:nvSpPr>
          <p:spPr>
            <a:xfrm>
              <a:off x="0" y="-9525"/>
              <a:ext cx="3220198" cy="55556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945186" y="1250072"/>
            <a:ext cx="10185652"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END DEMAND</a:t>
            </a:r>
          </a:p>
        </p:txBody>
      </p:sp>
      <p:sp>
        <p:nvSpPr>
          <p:cNvPr id="10" name="TextBox 10"/>
          <p:cNvSpPr txBox="1"/>
          <p:nvPr/>
        </p:nvSpPr>
        <p:spPr>
          <a:xfrm>
            <a:off x="1675670" y="4912668"/>
            <a:ext cx="12133109" cy="2352453"/>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percentage of men who purchase sex said they want to stop?</a:t>
            </a:r>
          </a:p>
          <a:p>
            <a:pPr algn="l">
              <a:lnSpc>
                <a:spcPts val="6299"/>
              </a:lnSpc>
            </a:pPr>
            <a:endParaRPr lang="en-US" sz="4499" b="1">
              <a:solidFill>
                <a:srgbClr val="FFFFFF"/>
              </a:solidFill>
              <a:latin typeface="Roboto Bold"/>
              <a:ea typeface="Roboto Bold"/>
              <a:cs typeface="Roboto Bold"/>
              <a:sym typeface="Roboto Bold"/>
            </a:endParaRP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77</a:t>
            </a:r>
          </a:p>
        </p:txBody>
      </p:sp>
      <p:sp>
        <p:nvSpPr>
          <p:cNvPr id="14" name="Freeform 14"/>
          <p:cNvSpPr/>
          <p:nvPr/>
        </p:nvSpPr>
        <p:spPr>
          <a:xfrm>
            <a:off x="14925269" y="888832"/>
            <a:ext cx="2936784" cy="3900061"/>
          </a:xfrm>
          <a:custGeom>
            <a:avLst/>
            <a:gdLst/>
            <a:ahLst/>
            <a:cxnLst/>
            <a:rect l="l" t="t" r="r" b="b"/>
            <a:pathLst>
              <a:path w="2936784" h="3900061">
                <a:moveTo>
                  <a:pt x="0" y="0"/>
                </a:moveTo>
                <a:lnTo>
                  <a:pt x="2936784" y="0"/>
                </a:lnTo>
                <a:lnTo>
                  <a:pt x="2936784" y="3900061"/>
                </a:lnTo>
                <a:lnTo>
                  <a:pt x="0" y="3900061"/>
                </a:lnTo>
                <a:lnTo>
                  <a:pt x="0" y="0"/>
                </a:lnTo>
                <a:close/>
              </a:path>
            </a:pathLst>
          </a:custGeom>
          <a:blipFill>
            <a:blip r:embed="rId5"/>
            <a:stretch>
              <a:fillRect l="-26110" r="-6690"/>
            </a:stretch>
          </a:blipFill>
        </p:spPr>
        <p:txBody>
          <a:bodyPr/>
          <a:lstStyle/>
          <a:p>
            <a:endParaRPr lang="en-US"/>
          </a:p>
        </p:txBody>
      </p:sp>
      <p:sp>
        <p:nvSpPr>
          <p:cNvPr id="15" name="TextBox 15"/>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sp>
        <p:nvSpPr>
          <p:cNvPr id="16" name="TextBox 16"/>
          <p:cNvSpPr txBox="1"/>
          <p:nvPr/>
        </p:nvSpPr>
        <p:spPr>
          <a:xfrm>
            <a:off x="4703340" y="9319274"/>
            <a:ext cx="8458009"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Demand Abolition (2018). Who’s Buying Sex? Understanding and Disrupting Illicit Market Demand.</a:t>
            </a:r>
          </a:p>
        </p:txBody>
      </p:sp>
      <p:sp>
        <p:nvSpPr>
          <p:cNvPr id="17" name="TextBox 1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821344" y="4795043"/>
            <a:ext cx="12645312" cy="190817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41% </a:t>
            </a:r>
            <a:r>
              <a:rPr lang="en-US" sz="5499">
                <a:solidFill>
                  <a:srgbClr val="303030"/>
                </a:solidFill>
                <a:latin typeface="Roboto"/>
                <a:ea typeface="Roboto"/>
                <a:cs typeface="Roboto"/>
                <a:sym typeface="Roboto"/>
              </a:rPr>
              <a:t>of men who admitted to purchasing sex said they would like to stop.</a:t>
            </a:r>
            <a:r>
              <a:rPr lang="en-US" sz="5499">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78</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5814764" y="9229725"/>
            <a:ext cx="8796764" cy="207719"/>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Demand Abolition (2018). Who’s Buying Sex? Understanding and Disrupting Illicit Market Demand.</a:t>
            </a:r>
          </a:p>
        </p:txBody>
      </p:sp>
      <p:sp>
        <p:nvSpPr>
          <p:cNvPr id="11" name="TextBox 11"/>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781986"/>
            <a:ext cx="10195962" cy="2218201"/>
            <a:chOff x="0" y="0"/>
            <a:chExt cx="2685356" cy="584218"/>
          </a:xfrm>
        </p:grpSpPr>
        <p:sp>
          <p:nvSpPr>
            <p:cNvPr id="7" name="Freeform 7"/>
            <p:cNvSpPr/>
            <p:nvPr/>
          </p:nvSpPr>
          <p:spPr>
            <a:xfrm>
              <a:off x="0" y="0"/>
              <a:ext cx="2685356" cy="584218"/>
            </a:xfrm>
            <a:custGeom>
              <a:avLst/>
              <a:gdLst/>
              <a:ahLst/>
              <a:cxnLst/>
              <a:rect l="l" t="t" r="r" b="b"/>
              <a:pathLst>
                <a:path w="2685356" h="584218">
                  <a:moveTo>
                    <a:pt x="0" y="0"/>
                  </a:moveTo>
                  <a:lnTo>
                    <a:pt x="2685356" y="0"/>
                  </a:lnTo>
                  <a:lnTo>
                    <a:pt x="2685356" y="584218"/>
                  </a:lnTo>
                  <a:lnTo>
                    <a:pt x="0" y="584218"/>
                  </a:lnTo>
                  <a:close/>
                </a:path>
              </a:pathLst>
            </a:custGeom>
            <a:solidFill>
              <a:srgbClr val="303030"/>
            </a:solidFill>
          </p:spPr>
          <p:txBody>
            <a:bodyPr/>
            <a:lstStyle/>
            <a:p>
              <a:endParaRPr lang="en-US"/>
            </a:p>
          </p:txBody>
        </p:sp>
        <p:sp>
          <p:nvSpPr>
            <p:cNvPr id="8" name="TextBox 8"/>
            <p:cNvSpPr txBox="1"/>
            <p:nvPr/>
          </p:nvSpPr>
          <p:spPr>
            <a:xfrm>
              <a:off x="0" y="-76200"/>
              <a:ext cx="2685356" cy="660418"/>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11" name="Group 11"/>
          <p:cNvGrpSpPr/>
          <p:nvPr/>
        </p:nvGrpSpPr>
        <p:grpSpPr>
          <a:xfrm>
            <a:off x="11353707" y="952594"/>
            <a:ext cx="5397094" cy="3138830"/>
            <a:chOff x="0" y="0"/>
            <a:chExt cx="1521863" cy="885082"/>
          </a:xfrm>
        </p:grpSpPr>
        <p:sp>
          <p:nvSpPr>
            <p:cNvPr id="12" name="Freeform 12"/>
            <p:cNvSpPr/>
            <p:nvPr/>
          </p:nvSpPr>
          <p:spPr>
            <a:xfrm>
              <a:off x="0" y="0"/>
              <a:ext cx="1521863" cy="885082"/>
            </a:xfrm>
            <a:custGeom>
              <a:avLst/>
              <a:gdLst/>
              <a:ahLst/>
              <a:cxnLst/>
              <a:rect l="l" t="t" r="r" b="b"/>
              <a:pathLst>
                <a:path w="1521863" h="885082">
                  <a:moveTo>
                    <a:pt x="0" y="0"/>
                  </a:moveTo>
                  <a:lnTo>
                    <a:pt x="1521863" y="0"/>
                  </a:lnTo>
                  <a:lnTo>
                    <a:pt x="1521863" y="885082"/>
                  </a:lnTo>
                  <a:lnTo>
                    <a:pt x="0" y="885082"/>
                  </a:lnTo>
                  <a:close/>
                </a:path>
              </a:pathLst>
            </a:custGeom>
            <a:solidFill>
              <a:srgbClr val="FFFFFF"/>
            </a:solidFill>
          </p:spPr>
          <p:txBody>
            <a:bodyPr/>
            <a:lstStyle/>
            <a:p>
              <a:endParaRPr lang="en-US"/>
            </a:p>
          </p:txBody>
        </p:sp>
        <p:sp>
          <p:nvSpPr>
            <p:cNvPr id="13" name="TextBox 13"/>
            <p:cNvSpPr txBox="1"/>
            <p:nvPr/>
          </p:nvSpPr>
          <p:spPr>
            <a:xfrm>
              <a:off x="0" y="-47625"/>
              <a:ext cx="1521863" cy="932707"/>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1469161" y="1066800"/>
            <a:ext cx="5146454" cy="2888448"/>
          </a:xfrm>
          <a:custGeom>
            <a:avLst/>
            <a:gdLst/>
            <a:ahLst/>
            <a:cxnLst/>
            <a:rect l="l" t="t" r="r" b="b"/>
            <a:pathLst>
              <a:path w="5146454" h="2888448">
                <a:moveTo>
                  <a:pt x="0" y="0"/>
                </a:moveTo>
                <a:lnTo>
                  <a:pt x="5146454" y="0"/>
                </a:lnTo>
                <a:lnTo>
                  <a:pt x="5146454" y="2888448"/>
                </a:lnTo>
                <a:lnTo>
                  <a:pt x="0" y="2888448"/>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330023" y="1250072"/>
            <a:ext cx="10764246" cy="1094750"/>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END DEMAND</a:t>
            </a:r>
          </a:p>
        </p:txBody>
      </p:sp>
      <p:sp>
        <p:nvSpPr>
          <p:cNvPr id="16" name="TextBox 16"/>
          <p:cNvSpPr txBox="1"/>
          <p:nvPr/>
        </p:nvSpPr>
        <p:spPr>
          <a:xfrm>
            <a:off x="1959364" y="5062439"/>
            <a:ext cx="10567206"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would put the commercial sex trafficking trade out of business?</a:t>
            </a:r>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79</a:t>
            </a:r>
          </a:p>
        </p:txBody>
      </p:sp>
      <p:sp>
        <p:nvSpPr>
          <p:cNvPr id="18" name="TextBox 18"/>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a:t>
            </a:r>
          </a:p>
        </p:txBody>
      </p:sp>
      <p:sp>
        <p:nvSpPr>
          <p:cNvPr id="8" name="TextBox 8"/>
          <p:cNvSpPr txBox="1"/>
          <p:nvPr/>
        </p:nvSpPr>
        <p:spPr>
          <a:xfrm>
            <a:off x="2603290" y="4658173"/>
            <a:ext cx="12082275" cy="1464946"/>
          </a:xfrm>
          <a:prstGeom prst="rect">
            <a:avLst/>
          </a:prstGeom>
        </p:spPr>
        <p:txBody>
          <a:bodyPr lIns="0" tIns="0" rIns="0" bIns="0" rtlCol="0" anchor="t">
            <a:spAutoFit/>
          </a:bodyPr>
          <a:lstStyle/>
          <a:p>
            <a:pPr algn="ctr">
              <a:lnSpc>
                <a:spcPts val="5879"/>
              </a:lnSpc>
              <a:spcBef>
                <a:spcPct val="0"/>
              </a:spcBef>
            </a:pPr>
            <a:r>
              <a:rPr lang="en-US" sz="4199" b="1">
                <a:solidFill>
                  <a:srgbClr val="004F59"/>
                </a:solidFill>
                <a:latin typeface="Roboto Bold"/>
                <a:ea typeface="Roboto Bold"/>
                <a:cs typeface="Roboto Bold"/>
                <a:sym typeface="Roboto Bold"/>
              </a:rPr>
              <a:t>📊 Studies collect information in different ways, which can lead to different results.</a:t>
            </a:r>
          </a:p>
        </p:txBody>
      </p:sp>
      <p:grpSp>
        <p:nvGrpSpPr>
          <p:cNvPr id="9" name="Group 9"/>
          <p:cNvGrpSpPr/>
          <p:nvPr/>
        </p:nvGrpSpPr>
        <p:grpSpPr>
          <a:xfrm>
            <a:off x="1480713" y="3334130"/>
            <a:ext cx="7918137" cy="904943"/>
            <a:chOff x="0" y="0"/>
            <a:chExt cx="2085435" cy="238339"/>
          </a:xfrm>
        </p:grpSpPr>
        <p:sp>
          <p:nvSpPr>
            <p:cNvPr id="10" name="Freeform 10"/>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780421" y="3353176"/>
            <a:ext cx="888504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4" name="TextBox 14"/>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80</a:t>
            </a:r>
          </a:p>
        </p:txBody>
      </p:sp>
      <p:sp>
        <p:nvSpPr>
          <p:cNvPr id="5" name="TextBox 5"/>
          <p:cNvSpPr txBox="1"/>
          <p:nvPr/>
        </p:nvSpPr>
        <p:spPr>
          <a:xfrm>
            <a:off x="1730381" y="4692498"/>
            <a:ext cx="16122147" cy="73032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Shift Attitudes:</a:t>
            </a:r>
            <a:r>
              <a:rPr lang="en-US" sz="4250" b="1">
                <a:solidFill>
                  <a:srgbClr val="004F59"/>
                </a:solidFill>
                <a:latin typeface="Roboto Bold"/>
                <a:ea typeface="Roboto Bold"/>
                <a:cs typeface="Roboto Bold"/>
                <a:sym typeface="Roboto Bold"/>
              </a:rPr>
              <a:t> Change beliefs that normalize or excuse buyers.</a:t>
            </a:r>
          </a:p>
        </p:txBody>
      </p:sp>
      <p:sp>
        <p:nvSpPr>
          <p:cNvPr id="6" name="TextBox 6"/>
          <p:cNvSpPr txBox="1"/>
          <p:nvPr/>
        </p:nvSpPr>
        <p:spPr>
          <a:xfrm>
            <a:off x="1330023" y="1250072"/>
            <a:ext cx="10764246" cy="1094750"/>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END DEMAND</a:t>
            </a:r>
          </a:p>
        </p:txBody>
      </p:sp>
      <p:grpSp>
        <p:nvGrpSpPr>
          <p:cNvPr id="7" name="Group 7"/>
          <p:cNvGrpSpPr/>
          <p:nvPr/>
        </p:nvGrpSpPr>
        <p:grpSpPr>
          <a:xfrm>
            <a:off x="1408582" y="3333535"/>
            <a:ext cx="6011583" cy="904943"/>
            <a:chOff x="0" y="0"/>
            <a:chExt cx="1583298" cy="238339"/>
          </a:xfrm>
        </p:grpSpPr>
        <p:sp>
          <p:nvSpPr>
            <p:cNvPr id="8" name="Freeform 8"/>
            <p:cNvSpPr/>
            <p:nvPr/>
          </p:nvSpPr>
          <p:spPr>
            <a:xfrm>
              <a:off x="0" y="0"/>
              <a:ext cx="1583298" cy="238339"/>
            </a:xfrm>
            <a:custGeom>
              <a:avLst/>
              <a:gdLst/>
              <a:ahLst/>
              <a:cxnLst/>
              <a:rect l="l" t="t" r="r" b="b"/>
              <a:pathLst>
                <a:path w="1583298" h="238339">
                  <a:moveTo>
                    <a:pt x="0" y="0"/>
                  </a:moveTo>
                  <a:lnTo>
                    <a:pt x="1583298" y="0"/>
                  </a:lnTo>
                  <a:lnTo>
                    <a:pt x="1583298"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583298"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730381" y="3352609"/>
            <a:ext cx="6025125"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End Sex Trafficking</a:t>
            </a:r>
          </a:p>
        </p:txBody>
      </p:sp>
      <p:sp>
        <p:nvSpPr>
          <p:cNvPr id="11" name="TextBox 11"/>
          <p:cNvSpPr txBox="1"/>
          <p:nvPr/>
        </p:nvSpPr>
        <p:spPr>
          <a:xfrm>
            <a:off x="4703340" y="9020101"/>
            <a:ext cx="8458009" cy="626968"/>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Demand Abolition (2018). Who’s Buying Sex? Understanding and Disrupting Illicit Market Demand.</a:t>
            </a:r>
          </a:p>
          <a:p>
            <a:pPr algn="l">
              <a:lnSpc>
                <a:spcPts val="1679"/>
              </a:lnSpc>
            </a:pPr>
            <a:r>
              <a:rPr lang="en-US" sz="1200">
                <a:solidFill>
                  <a:srgbClr val="004F59"/>
                </a:solidFill>
                <a:latin typeface="Roboto"/>
                <a:ea typeface="Roboto"/>
                <a:cs typeface="Roboto"/>
                <a:sym typeface="Roboto"/>
              </a:rPr>
              <a:t>Wilkinson Jr., Kevin L. (2023). The Breeding of Wolves: Understanding the Escalation Continuum &amp; Escalation Dynamics of Contemporary Sex Trafficking.</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81</a:t>
            </a:r>
          </a:p>
        </p:txBody>
      </p:sp>
      <p:sp>
        <p:nvSpPr>
          <p:cNvPr id="5" name="TextBox 5"/>
          <p:cNvSpPr txBox="1"/>
          <p:nvPr/>
        </p:nvSpPr>
        <p:spPr>
          <a:xfrm>
            <a:off x="1730381" y="4692498"/>
            <a:ext cx="16122147"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Education:</a:t>
            </a:r>
            <a:r>
              <a:rPr lang="en-US" sz="4250" b="1">
                <a:solidFill>
                  <a:srgbClr val="004F59"/>
                </a:solidFill>
                <a:latin typeface="Roboto Bold"/>
                <a:ea typeface="Roboto Bold"/>
                <a:cs typeface="Roboto Bold"/>
                <a:sym typeface="Roboto Bold"/>
              </a:rPr>
              <a:t> Teach how buying sex harms vulnerable people and fuels exploitation.</a:t>
            </a:r>
          </a:p>
        </p:txBody>
      </p:sp>
      <p:sp>
        <p:nvSpPr>
          <p:cNvPr id="6" name="TextBox 6"/>
          <p:cNvSpPr txBox="1"/>
          <p:nvPr/>
        </p:nvSpPr>
        <p:spPr>
          <a:xfrm>
            <a:off x="1330023" y="1250072"/>
            <a:ext cx="10764246" cy="1094750"/>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END DEMAND</a:t>
            </a:r>
          </a:p>
        </p:txBody>
      </p:sp>
      <p:grpSp>
        <p:nvGrpSpPr>
          <p:cNvPr id="7" name="Group 7"/>
          <p:cNvGrpSpPr/>
          <p:nvPr/>
        </p:nvGrpSpPr>
        <p:grpSpPr>
          <a:xfrm>
            <a:off x="1408582" y="3333535"/>
            <a:ext cx="6011583" cy="904943"/>
            <a:chOff x="0" y="0"/>
            <a:chExt cx="1583298" cy="238339"/>
          </a:xfrm>
        </p:grpSpPr>
        <p:sp>
          <p:nvSpPr>
            <p:cNvPr id="8" name="Freeform 8"/>
            <p:cNvSpPr/>
            <p:nvPr/>
          </p:nvSpPr>
          <p:spPr>
            <a:xfrm>
              <a:off x="0" y="0"/>
              <a:ext cx="1583298" cy="238339"/>
            </a:xfrm>
            <a:custGeom>
              <a:avLst/>
              <a:gdLst/>
              <a:ahLst/>
              <a:cxnLst/>
              <a:rect l="l" t="t" r="r" b="b"/>
              <a:pathLst>
                <a:path w="1583298" h="238339">
                  <a:moveTo>
                    <a:pt x="0" y="0"/>
                  </a:moveTo>
                  <a:lnTo>
                    <a:pt x="1583298" y="0"/>
                  </a:lnTo>
                  <a:lnTo>
                    <a:pt x="1583298"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583298"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730381" y="3352609"/>
            <a:ext cx="6025125"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End Sex Trafficking</a:t>
            </a:r>
          </a:p>
        </p:txBody>
      </p:sp>
      <p:sp>
        <p:nvSpPr>
          <p:cNvPr id="11" name="TextBox 11"/>
          <p:cNvSpPr txBox="1"/>
          <p:nvPr/>
        </p:nvSpPr>
        <p:spPr>
          <a:xfrm>
            <a:off x="4703340" y="9020101"/>
            <a:ext cx="8458009" cy="626968"/>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Demand Abolition (2018). Who’s Buying Sex? Understanding and Disrupting Illicit Market Demand.</a:t>
            </a:r>
          </a:p>
          <a:p>
            <a:pPr algn="l">
              <a:lnSpc>
                <a:spcPts val="1679"/>
              </a:lnSpc>
            </a:pPr>
            <a:r>
              <a:rPr lang="en-US" sz="1200">
                <a:solidFill>
                  <a:srgbClr val="004F59"/>
                </a:solidFill>
                <a:latin typeface="Roboto"/>
                <a:ea typeface="Roboto"/>
                <a:cs typeface="Roboto"/>
                <a:sym typeface="Roboto"/>
              </a:rPr>
              <a:t>Wilkinson Jr., Kevin L. (2023). The Breeding of Wolves: Understanding the Escalation Continuum &amp; Escalation Dynamics of Contemporary Sex Trafficking.</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82</a:t>
            </a:r>
          </a:p>
        </p:txBody>
      </p:sp>
      <p:sp>
        <p:nvSpPr>
          <p:cNvPr id="5" name="TextBox 5"/>
          <p:cNvSpPr txBox="1"/>
          <p:nvPr/>
        </p:nvSpPr>
        <p:spPr>
          <a:xfrm>
            <a:off x="1730381" y="4692498"/>
            <a:ext cx="16122147"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Youth Empowerment:</a:t>
            </a:r>
            <a:r>
              <a:rPr lang="en-US" sz="4250" b="1">
                <a:solidFill>
                  <a:srgbClr val="004F59"/>
                </a:solidFill>
                <a:latin typeface="Roboto Bold"/>
                <a:ea typeface="Roboto Bold"/>
                <a:cs typeface="Roboto Bold"/>
                <a:sym typeface="Roboto Bold"/>
              </a:rPr>
              <a:t> Help young people recognize and resist pressure to participate.</a:t>
            </a:r>
          </a:p>
        </p:txBody>
      </p:sp>
      <p:sp>
        <p:nvSpPr>
          <p:cNvPr id="6" name="TextBox 6"/>
          <p:cNvSpPr txBox="1"/>
          <p:nvPr/>
        </p:nvSpPr>
        <p:spPr>
          <a:xfrm>
            <a:off x="1330023" y="1250072"/>
            <a:ext cx="10764246" cy="1094750"/>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END DEMAND</a:t>
            </a:r>
          </a:p>
        </p:txBody>
      </p:sp>
      <p:grpSp>
        <p:nvGrpSpPr>
          <p:cNvPr id="7" name="Group 7"/>
          <p:cNvGrpSpPr/>
          <p:nvPr/>
        </p:nvGrpSpPr>
        <p:grpSpPr>
          <a:xfrm>
            <a:off x="1408582" y="3333535"/>
            <a:ext cx="6011583" cy="904943"/>
            <a:chOff x="0" y="0"/>
            <a:chExt cx="1583298" cy="238339"/>
          </a:xfrm>
        </p:grpSpPr>
        <p:sp>
          <p:nvSpPr>
            <p:cNvPr id="8" name="Freeform 8"/>
            <p:cNvSpPr/>
            <p:nvPr/>
          </p:nvSpPr>
          <p:spPr>
            <a:xfrm>
              <a:off x="0" y="0"/>
              <a:ext cx="1583298" cy="238339"/>
            </a:xfrm>
            <a:custGeom>
              <a:avLst/>
              <a:gdLst/>
              <a:ahLst/>
              <a:cxnLst/>
              <a:rect l="l" t="t" r="r" b="b"/>
              <a:pathLst>
                <a:path w="1583298" h="238339">
                  <a:moveTo>
                    <a:pt x="0" y="0"/>
                  </a:moveTo>
                  <a:lnTo>
                    <a:pt x="1583298" y="0"/>
                  </a:lnTo>
                  <a:lnTo>
                    <a:pt x="1583298"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583298"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730381" y="3352609"/>
            <a:ext cx="6025125"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End Sex Trafficking</a:t>
            </a:r>
          </a:p>
        </p:txBody>
      </p:sp>
      <p:sp>
        <p:nvSpPr>
          <p:cNvPr id="11" name="TextBox 11"/>
          <p:cNvSpPr txBox="1"/>
          <p:nvPr/>
        </p:nvSpPr>
        <p:spPr>
          <a:xfrm>
            <a:off x="4703340" y="9020101"/>
            <a:ext cx="8458009" cy="626968"/>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Demand Abolition (2018). Who’s Buying Sex? Understanding and Disrupting Illicit Market Demand.</a:t>
            </a:r>
          </a:p>
          <a:p>
            <a:pPr algn="l">
              <a:lnSpc>
                <a:spcPts val="1679"/>
              </a:lnSpc>
            </a:pPr>
            <a:r>
              <a:rPr lang="en-US" sz="1200">
                <a:solidFill>
                  <a:srgbClr val="004F59"/>
                </a:solidFill>
                <a:latin typeface="Roboto"/>
                <a:ea typeface="Roboto"/>
                <a:cs typeface="Roboto"/>
                <a:sym typeface="Roboto"/>
              </a:rPr>
              <a:t>Wilkinson Jr., Kevin L. (2023). The Breeding of Wolves: Understanding the Escalation Continuum &amp; Escalation Dynamics of Contemporary Sex Trafficking.</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83</a:t>
            </a:r>
          </a:p>
        </p:txBody>
      </p:sp>
      <p:sp>
        <p:nvSpPr>
          <p:cNvPr id="5" name="TextBox 5"/>
          <p:cNvSpPr txBox="1"/>
          <p:nvPr/>
        </p:nvSpPr>
        <p:spPr>
          <a:xfrm>
            <a:off x="1730381" y="4692498"/>
            <a:ext cx="16122147" cy="73032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Awareness:</a:t>
            </a:r>
            <a:r>
              <a:rPr lang="en-US" sz="4250" b="1">
                <a:solidFill>
                  <a:srgbClr val="004F59"/>
                </a:solidFill>
                <a:latin typeface="Roboto Bold"/>
                <a:ea typeface="Roboto Bold"/>
                <a:cs typeface="Roboto Bold"/>
                <a:sym typeface="Roboto Bold"/>
              </a:rPr>
              <a:t> Teach the manipulative tactics used by traffickers.</a:t>
            </a:r>
          </a:p>
        </p:txBody>
      </p:sp>
      <p:sp>
        <p:nvSpPr>
          <p:cNvPr id="6" name="TextBox 6"/>
          <p:cNvSpPr txBox="1"/>
          <p:nvPr/>
        </p:nvSpPr>
        <p:spPr>
          <a:xfrm>
            <a:off x="1330023" y="1250072"/>
            <a:ext cx="10764246" cy="1094750"/>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END DEMAND</a:t>
            </a:r>
          </a:p>
        </p:txBody>
      </p:sp>
      <p:grpSp>
        <p:nvGrpSpPr>
          <p:cNvPr id="7" name="Group 7"/>
          <p:cNvGrpSpPr/>
          <p:nvPr/>
        </p:nvGrpSpPr>
        <p:grpSpPr>
          <a:xfrm>
            <a:off x="1408582" y="3333535"/>
            <a:ext cx="6011583" cy="904943"/>
            <a:chOff x="0" y="0"/>
            <a:chExt cx="1583298" cy="238339"/>
          </a:xfrm>
        </p:grpSpPr>
        <p:sp>
          <p:nvSpPr>
            <p:cNvPr id="8" name="Freeform 8"/>
            <p:cNvSpPr/>
            <p:nvPr/>
          </p:nvSpPr>
          <p:spPr>
            <a:xfrm>
              <a:off x="0" y="0"/>
              <a:ext cx="1583298" cy="238339"/>
            </a:xfrm>
            <a:custGeom>
              <a:avLst/>
              <a:gdLst/>
              <a:ahLst/>
              <a:cxnLst/>
              <a:rect l="l" t="t" r="r" b="b"/>
              <a:pathLst>
                <a:path w="1583298" h="238339">
                  <a:moveTo>
                    <a:pt x="0" y="0"/>
                  </a:moveTo>
                  <a:lnTo>
                    <a:pt x="1583298" y="0"/>
                  </a:lnTo>
                  <a:lnTo>
                    <a:pt x="1583298"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583298"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730381" y="3352609"/>
            <a:ext cx="6025125"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End Sex Trafficking</a:t>
            </a:r>
          </a:p>
        </p:txBody>
      </p:sp>
      <p:sp>
        <p:nvSpPr>
          <p:cNvPr id="11" name="TextBox 11"/>
          <p:cNvSpPr txBox="1"/>
          <p:nvPr/>
        </p:nvSpPr>
        <p:spPr>
          <a:xfrm>
            <a:off x="4703340" y="9020101"/>
            <a:ext cx="8458009" cy="626968"/>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Demand Abolition (2018). Who’s Buying Sex? Understanding and Disrupting Illicit Market Demand.</a:t>
            </a:r>
          </a:p>
          <a:p>
            <a:pPr algn="l">
              <a:lnSpc>
                <a:spcPts val="1679"/>
              </a:lnSpc>
            </a:pPr>
            <a:r>
              <a:rPr lang="en-US" sz="1200">
                <a:solidFill>
                  <a:srgbClr val="004F59"/>
                </a:solidFill>
                <a:latin typeface="Roboto"/>
                <a:ea typeface="Roboto"/>
                <a:cs typeface="Roboto"/>
                <a:sym typeface="Roboto"/>
              </a:rPr>
              <a:t>Wilkinson Jr., Kevin L. (2023). The Breeding of Wolves: Understanding the Escalation Continuum &amp; Escalation Dynamics of Contemporary Sex Trafficking.</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4006834" y="2764741"/>
            <a:ext cx="10888980" cy="6424800"/>
            <a:chOff x="0" y="0"/>
            <a:chExt cx="2867880" cy="1692128"/>
          </a:xfrm>
        </p:grpSpPr>
        <p:sp>
          <p:nvSpPr>
            <p:cNvPr id="5" name="Freeform 5"/>
            <p:cNvSpPr/>
            <p:nvPr/>
          </p:nvSpPr>
          <p:spPr>
            <a:xfrm>
              <a:off x="0" y="0"/>
              <a:ext cx="2867880" cy="1692128"/>
            </a:xfrm>
            <a:custGeom>
              <a:avLst/>
              <a:gdLst/>
              <a:ahLst/>
              <a:cxnLst/>
              <a:rect l="l" t="t" r="r" b="b"/>
              <a:pathLst>
                <a:path w="2867880" h="1692128">
                  <a:moveTo>
                    <a:pt x="0" y="0"/>
                  </a:moveTo>
                  <a:lnTo>
                    <a:pt x="2867880" y="0"/>
                  </a:lnTo>
                  <a:lnTo>
                    <a:pt x="2867880" y="1692128"/>
                  </a:lnTo>
                  <a:lnTo>
                    <a:pt x="0" y="1692128"/>
                  </a:lnTo>
                  <a:close/>
                </a:path>
              </a:pathLst>
            </a:custGeom>
            <a:solidFill>
              <a:srgbClr val="FFFFFF"/>
            </a:solidFill>
          </p:spPr>
          <p:txBody>
            <a:bodyPr/>
            <a:lstStyle/>
            <a:p>
              <a:endParaRPr lang="en-US"/>
            </a:p>
          </p:txBody>
        </p:sp>
        <p:sp>
          <p:nvSpPr>
            <p:cNvPr id="6" name="TextBox 6"/>
            <p:cNvSpPr txBox="1"/>
            <p:nvPr/>
          </p:nvSpPr>
          <p:spPr>
            <a:xfrm>
              <a:off x="0" y="-38100"/>
              <a:ext cx="2867880" cy="1730228"/>
            </a:xfrm>
            <a:prstGeom prst="rect">
              <a:avLst/>
            </a:prstGeom>
          </p:spPr>
          <p:txBody>
            <a:bodyPr lIns="50800" tIns="50800" rIns="50800" bIns="50800" rtlCol="0" anchor="ctr"/>
            <a:lstStyle/>
            <a:p>
              <a:pPr algn="ctr">
                <a:lnSpc>
                  <a:spcPts val="2899"/>
                </a:lnSpc>
              </a:pPr>
              <a:endParaRPr/>
            </a:p>
          </p:txBody>
        </p:sp>
      </p:grpSp>
      <p:sp>
        <p:nvSpPr>
          <p:cNvPr id="7" name="TextBox 7"/>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8" name="Freeform 8"/>
          <p:cNvSpPr/>
          <p:nvPr/>
        </p:nvSpPr>
        <p:spPr>
          <a:xfrm>
            <a:off x="4279466" y="3046074"/>
            <a:ext cx="10343716" cy="5862133"/>
          </a:xfrm>
          <a:custGeom>
            <a:avLst/>
            <a:gdLst/>
            <a:ahLst/>
            <a:cxnLst/>
            <a:rect l="l" t="t" r="r" b="b"/>
            <a:pathLst>
              <a:path w="10343716" h="5862133">
                <a:moveTo>
                  <a:pt x="0" y="0"/>
                </a:moveTo>
                <a:lnTo>
                  <a:pt x="10343716" y="0"/>
                </a:lnTo>
                <a:lnTo>
                  <a:pt x="10343716" y="5862134"/>
                </a:lnTo>
                <a:lnTo>
                  <a:pt x="0" y="5862134"/>
                </a:lnTo>
                <a:lnTo>
                  <a:pt x="0" y="0"/>
                </a:lnTo>
                <a:close/>
              </a:path>
            </a:pathLst>
          </a:custGeom>
          <a:blipFill>
            <a:blip r:embed="rId3"/>
            <a:stretch>
              <a:fillRect l="-320" r="-320"/>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84</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2108660" y="3998845"/>
            <a:ext cx="9180528" cy="2508923"/>
            <a:chOff x="0" y="0"/>
            <a:chExt cx="2417917" cy="660786"/>
          </a:xfrm>
        </p:grpSpPr>
        <p:sp>
          <p:nvSpPr>
            <p:cNvPr id="5" name="Freeform 5"/>
            <p:cNvSpPr/>
            <p:nvPr/>
          </p:nvSpPr>
          <p:spPr>
            <a:xfrm>
              <a:off x="0" y="0"/>
              <a:ext cx="2417917" cy="660786"/>
            </a:xfrm>
            <a:custGeom>
              <a:avLst/>
              <a:gdLst/>
              <a:ahLst/>
              <a:cxnLst/>
              <a:rect l="l" t="t" r="r" b="b"/>
              <a:pathLst>
                <a:path w="2417917" h="660786">
                  <a:moveTo>
                    <a:pt x="0" y="0"/>
                  </a:moveTo>
                  <a:lnTo>
                    <a:pt x="2417917" y="0"/>
                  </a:lnTo>
                  <a:lnTo>
                    <a:pt x="2417917" y="660786"/>
                  </a:lnTo>
                  <a:lnTo>
                    <a:pt x="0" y="660786"/>
                  </a:lnTo>
                  <a:close/>
                </a:path>
              </a:pathLst>
            </a:custGeom>
            <a:solidFill>
              <a:srgbClr val="303030"/>
            </a:solidFill>
          </p:spPr>
          <p:txBody>
            <a:bodyPr/>
            <a:lstStyle/>
            <a:p>
              <a:endParaRPr lang="en-US"/>
            </a:p>
          </p:txBody>
        </p:sp>
        <p:sp>
          <p:nvSpPr>
            <p:cNvPr id="6" name="TextBox 6"/>
            <p:cNvSpPr txBox="1"/>
            <p:nvPr/>
          </p:nvSpPr>
          <p:spPr>
            <a:xfrm>
              <a:off x="0" y="-76200"/>
              <a:ext cx="2417917" cy="736986"/>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12884533" y="1233147"/>
            <a:ext cx="4064047" cy="5197977"/>
            <a:chOff x="0" y="0"/>
            <a:chExt cx="1070366" cy="1369015"/>
          </a:xfrm>
        </p:grpSpPr>
        <p:sp>
          <p:nvSpPr>
            <p:cNvPr id="8" name="Freeform 8"/>
            <p:cNvSpPr/>
            <p:nvPr/>
          </p:nvSpPr>
          <p:spPr>
            <a:xfrm>
              <a:off x="0" y="0"/>
              <a:ext cx="1070366" cy="1369014"/>
            </a:xfrm>
            <a:custGeom>
              <a:avLst/>
              <a:gdLst/>
              <a:ahLst/>
              <a:cxnLst/>
              <a:rect l="l" t="t" r="r" b="b"/>
              <a:pathLst>
                <a:path w="1070366" h="1369014">
                  <a:moveTo>
                    <a:pt x="0" y="0"/>
                  </a:moveTo>
                  <a:lnTo>
                    <a:pt x="1070366" y="0"/>
                  </a:lnTo>
                  <a:lnTo>
                    <a:pt x="1070366" y="1369014"/>
                  </a:lnTo>
                  <a:lnTo>
                    <a:pt x="0" y="1369014"/>
                  </a:lnTo>
                  <a:close/>
                </a:path>
              </a:pathLst>
            </a:custGeom>
            <a:solidFill>
              <a:srgbClr val="FFFFFF"/>
            </a:solidFill>
          </p:spPr>
          <p:txBody>
            <a:bodyPr/>
            <a:lstStyle/>
            <a:p>
              <a:endParaRPr lang="en-US"/>
            </a:p>
          </p:txBody>
        </p:sp>
        <p:sp>
          <p:nvSpPr>
            <p:cNvPr id="9" name="TextBox 9"/>
            <p:cNvSpPr txBox="1"/>
            <p:nvPr/>
          </p:nvSpPr>
          <p:spPr>
            <a:xfrm>
              <a:off x="0" y="-47625"/>
              <a:ext cx="1070366" cy="1416640"/>
            </a:xfrm>
            <a:prstGeom prst="rect">
              <a:avLst/>
            </a:prstGeom>
          </p:spPr>
          <p:txBody>
            <a:bodyPr lIns="50800" tIns="50800" rIns="50800" bIns="50800" rtlCol="0" anchor="ctr"/>
            <a:lstStyle/>
            <a:p>
              <a:pPr algn="ctr">
                <a:lnSpc>
                  <a:spcPts val="2100"/>
                </a:lnSpc>
              </a:pPr>
              <a:endParaRPr/>
            </a:p>
          </p:txBody>
        </p:sp>
      </p:grpSp>
      <p:sp>
        <p:nvSpPr>
          <p:cNvPr id="10" name="Freeform 10"/>
          <p:cNvSpPr/>
          <p:nvPr/>
        </p:nvSpPr>
        <p:spPr>
          <a:xfrm>
            <a:off x="13161047" y="1424492"/>
            <a:ext cx="3530068" cy="4815287"/>
          </a:xfrm>
          <a:custGeom>
            <a:avLst/>
            <a:gdLst/>
            <a:ahLst/>
            <a:cxnLst/>
            <a:rect l="l" t="t" r="r" b="b"/>
            <a:pathLst>
              <a:path w="3530068" h="4815287">
                <a:moveTo>
                  <a:pt x="0" y="0"/>
                </a:moveTo>
                <a:lnTo>
                  <a:pt x="3530068" y="0"/>
                </a:lnTo>
                <a:lnTo>
                  <a:pt x="3530068" y="4815288"/>
                </a:lnTo>
                <a:lnTo>
                  <a:pt x="0" y="4815288"/>
                </a:lnTo>
                <a:lnTo>
                  <a:pt x="0" y="0"/>
                </a:lnTo>
                <a:close/>
              </a:path>
            </a:pathLst>
          </a:custGeom>
          <a:blipFill>
            <a:blip r:embed="rId3"/>
            <a:stretch>
              <a:fillRect/>
            </a:stretch>
          </a:blipFill>
        </p:spPr>
        <p:txBody>
          <a:bodyPr/>
          <a:lstStyle/>
          <a:p>
            <a:endParaRPr lang="en-US"/>
          </a:p>
        </p:txBody>
      </p:sp>
      <p:sp>
        <p:nvSpPr>
          <p:cNvPr id="11" name="TextBox 11"/>
          <p:cNvSpPr txBox="1"/>
          <p:nvPr/>
        </p:nvSpPr>
        <p:spPr>
          <a:xfrm>
            <a:off x="2420653" y="4314847"/>
            <a:ext cx="8451037" cy="156205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are ways young people can ask for help?</a:t>
            </a:r>
          </a:p>
        </p:txBody>
      </p:sp>
      <p:sp>
        <p:nvSpPr>
          <p:cNvPr id="12" name="TextBox 12"/>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85</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5" name="TextBox 5"/>
          <p:cNvSpPr txBox="1"/>
          <p:nvPr/>
        </p:nvSpPr>
        <p:spPr>
          <a:xfrm>
            <a:off x="1131441" y="3996129"/>
            <a:ext cx="15960060" cy="1315085"/>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you are in immediate danger, dial 911.</a:t>
            </a:r>
          </a:p>
          <a:p>
            <a:pPr algn="l">
              <a:lnSpc>
                <a:spcPts val="3399"/>
              </a:lnSpc>
            </a:pPr>
            <a:endParaRPr lang="en-US" sz="3399" b="1">
              <a:solidFill>
                <a:srgbClr val="004F59"/>
              </a:solidFill>
              <a:latin typeface="Roboto Bold"/>
              <a:ea typeface="Roboto Bold"/>
              <a:cs typeface="Roboto Bold"/>
              <a:sym typeface="Roboto Bold"/>
            </a:endParaRPr>
          </a:p>
          <a:p>
            <a:pPr algn="l">
              <a:lnSpc>
                <a:spcPts val="3399"/>
              </a:lnSpc>
            </a:pPr>
            <a:endParaRPr lang="en-US" sz="3399" b="1">
              <a:solidFill>
                <a:srgbClr val="004F59"/>
              </a:solidFill>
              <a:latin typeface="Roboto Bold"/>
              <a:ea typeface="Roboto Bold"/>
              <a:cs typeface="Roboto Bold"/>
              <a:sym typeface="Roboto Bold"/>
            </a:endParaRPr>
          </a:p>
        </p:txBody>
      </p:sp>
      <p:grpSp>
        <p:nvGrpSpPr>
          <p:cNvPr id="6" name="Group 6"/>
          <p:cNvGrpSpPr/>
          <p:nvPr/>
        </p:nvGrpSpPr>
        <p:grpSpPr>
          <a:xfrm>
            <a:off x="14604888" y="795182"/>
            <a:ext cx="2700765" cy="3550262"/>
            <a:chOff x="0" y="0"/>
            <a:chExt cx="824421" cy="1083733"/>
          </a:xfrm>
        </p:grpSpPr>
        <p:sp>
          <p:nvSpPr>
            <p:cNvPr id="7" name="Freeform 7"/>
            <p:cNvSpPr/>
            <p:nvPr/>
          </p:nvSpPr>
          <p:spPr>
            <a:xfrm>
              <a:off x="0" y="0"/>
              <a:ext cx="824421" cy="1083733"/>
            </a:xfrm>
            <a:custGeom>
              <a:avLst/>
              <a:gdLst/>
              <a:ahLst/>
              <a:cxnLst/>
              <a:rect l="l" t="t" r="r" b="b"/>
              <a:pathLst>
                <a:path w="824421" h="1083733">
                  <a:moveTo>
                    <a:pt x="0" y="0"/>
                  </a:moveTo>
                  <a:lnTo>
                    <a:pt x="824421" y="0"/>
                  </a:lnTo>
                  <a:lnTo>
                    <a:pt x="824421" y="1083733"/>
                  </a:lnTo>
                  <a:lnTo>
                    <a:pt x="0" y="1083733"/>
                  </a:lnTo>
                  <a:close/>
                </a:path>
              </a:pathLst>
            </a:custGeom>
            <a:solidFill>
              <a:srgbClr val="FFFFFF"/>
            </a:solidFill>
          </p:spPr>
          <p:txBody>
            <a:bodyPr/>
            <a:lstStyle/>
            <a:p>
              <a:endParaRPr lang="en-US"/>
            </a:p>
          </p:txBody>
        </p:sp>
        <p:sp>
          <p:nvSpPr>
            <p:cNvPr id="8" name="TextBox 8"/>
            <p:cNvSpPr txBox="1"/>
            <p:nvPr/>
          </p:nvSpPr>
          <p:spPr>
            <a:xfrm>
              <a:off x="0" y="-47625"/>
              <a:ext cx="824421" cy="1131358"/>
            </a:xfrm>
            <a:prstGeom prst="rect">
              <a:avLst/>
            </a:prstGeom>
          </p:spPr>
          <p:txBody>
            <a:bodyPr lIns="50800" tIns="50800" rIns="50800" bIns="50800" rtlCol="0" anchor="ctr"/>
            <a:lstStyle/>
            <a:p>
              <a:pPr algn="ctr">
                <a:lnSpc>
                  <a:spcPts val="2100"/>
                </a:lnSpc>
              </a:pPr>
              <a:endParaRPr/>
            </a:p>
          </p:txBody>
        </p:sp>
      </p:grpSp>
      <p:sp>
        <p:nvSpPr>
          <p:cNvPr id="9" name="Freeform 9"/>
          <p:cNvSpPr/>
          <p:nvPr/>
        </p:nvSpPr>
        <p:spPr>
          <a:xfrm>
            <a:off x="14744788" y="936308"/>
            <a:ext cx="2395765" cy="3268010"/>
          </a:xfrm>
          <a:custGeom>
            <a:avLst/>
            <a:gdLst/>
            <a:ahLst/>
            <a:cxnLst/>
            <a:rect l="l" t="t" r="r" b="b"/>
            <a:pathLst>
              <a:path w="2395765" h="3268010">
                <a:moveTo>
                  <a:pt x="0" y="0"/>
                </a:moveTo>
                <a:lnTo>
                  <a:pt x="2395766" y="0"/>
                </a:lnTo>
                <a:lnTo>
                  <a:pt x="2395766" y="3268010"/>
                </a:lnTo>
                <a:lnTo>
                  <a:pt x="0" y="3268010"/>
                </a:lnTo>
                <a:lnTo>
                  <a:pt x="0" y="0"/>
                </a:lnTo>
                <a:close/>
              </a:path>
            </a:pathLst>
          </a:custGeom>
          <a:blipFill>
            <a:blip r:embed="rId3"/>
            <a:stretch>
              <a:fillRect/>
            </a:stretch>
          </a:blipFill>
        </p:spPr>
        <p:txBody>
          <a:bodyPr/>
          <a:lstStyle/>
          <a:p>
            <a:endParaRPr lang="en-US"/>
          </a:p>
        </p:txBody>
      </p:sp>
      <p:grpSp>
        <p:nvGrpSpPr>
          <p:cNvPr id="10" name="Group 10"/>
          <p:cNvGrpSpPr/>
          <p:nvPr/>
        </p:nvGrpSpPr>
        <p:grpSpPr>
          <a:xfrm>
            <a:off x="1480713" y="2807061"/>
            <a:ext cx="5801526" cy="807115"/>
            <a:chOff x="0" y="0"/>
            <a:chExt cx="1527974" cy="212574"/>
          </a:xfrm>
        </p:grpSpPr>
        <p:sp>
          <p:nvSpPr>
            <p:cNvPr id="11" name="Freeform 11"/>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2" name="TextBox 12"/>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86</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5" name="TextBox 5"/>
          <p:cNvSpPr txBox="1"/>
          <p:nvPr/>
        </p:nvSpPr>
        <p:spPr>
          <a:xfrm>
            <a:off x="1131441" y="3996129"/>
            <a:ext cx="15960060" cy="2058035"/>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the sexual predator IS a family member, consider telling a trustworthy adult.</a:t>
            </a:r>
          </a:p>
          <a:p>
            <a:pPr algn="l">
              <a:lnSpc>
                <a:spcPts val="3399"/>
              </a:lnSpc>
            </a:pPr>
            <a:endParaRPr lang="en-US" sz="3399" b="1">
              <a:solidFill>
                <a:srgbClr val="004F59"/>
              </a:solidFill>
              <a:latin typeface="Roboto Bold"/>
              <a:ea typeface="Roboto Bold"/>
              <a:cs typeface="Roboto Bold"/>
              <a:sym typeface="Roboto Bold"/>
            </a:endParaRPr>
          </a:p>
          <a:p>
            <a:pPr algn="l">
              <a:lnSpc>
                <a:spcPts val="3399"/>
              </a:lnSpc>
            </a:pPr>
            <a:endParaRPr lang="en-US" sz="3399" b="1">
              <a:solidFill>
                <a:srgbClr val="004F59"/>
              </a:solidFill>
              <a:latin typeface="Roboto Bold"/>
              <a:ea typeface="Roboto Bold"/>
              <a:cs typeface="Roboto Bold"/>
              <a:sym typeface="Roboto Bold"/>
            </a:endParaRPr>
          </a:p>
        </p:txBody>
      </p:sp>
      <p:grpSp>
        <p:nvGrpSpPr>
          <p:cNvPr id="6" name="Group 6"/>
          <p:cNvGrpSpPr/>
          <p:nvPr/>
        </p:nvGrpSpPr>
        <p:grpSpPr>
          <a:xfrm>
            <a:off x="14604888" y="795182"/>
            <a:ext cx="2700765" cy="3550262"/>
            <a:chOff x="0" y="0"/>
            <a:chExt cx="824421" cy="1083733"/>
          </a:xfrm>
        </p:grpSpPr>
        <p:sp>
          <p:nvSpPr>
            <p:cNvPr id="7" name="Freeform 7"/>
            <p:cNvSpPr/>
            <p:nvPr/>
          </p:nvSpPr>
          <p:spPr>
            <a:xfrm>
              <a:off x="0" y="0"/>
              <a:ext cx="824421" cy="1083733"/>
            </a:xfrm>
            <a:custGeom>
              <a:avLst/>
              <a:gdLst/>
              <a:ahLst/>
              <a:cxnLst/>
              <a:rect l="l" t="t" r="r" b="b"/>
              <a:pathLst>
                <a:path w="824421" h="1083733">
                  <a:moveTo>
                    <a:pt x="0" y="0"/>
                  </a:moveTo>
                  <a:lnTo>
                    <a:pt x="824421" y="0"/>
                  </a:lnTo>
                  <a:lnTo>
                    <a:pt x="824421" y="1083733"/>
                  </a:lnTo>
                  <a:lnTo>
                    <a:pt x="0" y="1083733"/>
                  </a:lnTo>
                  <a:close/>
                </a:path>
              </a:pathLst>
            </a:custGeom>
            <a:solidFill>
              <a:srgbClr val="FFFFFF"/>
            </a:solidFill>
          </p:spPr>
          <p:txBody>
            <a:bodyPr/>
            <a:lstStyle/>
            <a:p>
              <a:endParaRPr lang="en-US"/>
            </a:p>
          </p:txBody>
        </p:sp>
        <p:sp>
          <p:nvSpPr>
            <p:cNvPr id="8" name="TextBox 8"/>
            <p:cNvSpPr txBox="1"/>
            <p:nvPr/>
          </p:nvSpPr>
          <p:spPr>
            <a:xfrm>
              <a:off x="0" y="-47625"/>
              <a:ext cx="824421" cy="1131358"/>
            </a:xfrm>
            <a:prstGeom prst="rect">
              <a:avLst/>
            </a:prstGeom>
          </p:spPr>
          <p:txBody>
            <a:bodyPr lIns="50800" tIns="50800" rIns="50800" bIns="50800" rtlCol="0" anchor="ctr"/>
            <a:lstStyle/>
            <a:p>
              <a:pPr algn="ctr">
                <a:lnSpc>
                  <a:spcPts val="2100"/>
                </a:lnSpc>
              </a:pPr>
              <a:endParaRPr/>
            </a:p>
          </p:txBody>
        </p:sp>
      </p:grpSp>
      <p:sp>
        <p:nvSpPr>
          <p:cNvPr id="9" name="Freeform 9"/>
          <p:cNvSpPr/>
          <p:nvPr/>
        </p:nvSpPr>
        <p:spPr>
          <a:xfrm>
            <a:off x="14744788" y="936308"/>
            <a:ext cx="2395765" cy="3268010"/>
          </a:xfrm>
          <a:custGeom>
            <a:avLst/>
            <a:gdLst/>
            <a:ahLst/>
            <a:cxnLst/>
            <a:rect l="l" t="t" r="r" b="b"/>
            <a:pathLst>
              <a:path w="2395765" h="3268010">
                <a:moveTo>
                  <a:pt x="0" y="0"/>
                </a:moveTo>
                <a:lnTo>
                  <a:pt x="2395766" y="0"/>
                </a:lnTo>
                <a:lnTo>
                  <a:pt x="2395766" y="3268010"/>
                </a:lnTo>
                <a:lnTo>
                  <a:pt x="0" y="3268010"/>
                </a:lnTo>
                <a:lnTo>
                  <a:pt x="0" y="0"/>
                </a:lnTo>
                <a:close/>
              </a:path>
            </a:pathLst>
          </a:custGeom>
          <a:blipFill>
            <a:blip r:embed="rId3"/>
            <a:stretch>
              <a:fillRect/>
            </a:stretch>
          </a:blipFill>
        </p:spPr>
        <p:txBody>
          <a:bodyPr/>
          <a:lstStyle/>
          <a:p>
            <a:endParaRPr lang="en-US"/>
          </a:p>
        </p:txBody>
      </p:sp>
      <p:grpSp>
        <p:nvGrpSpPr>
          <p:cNvPr id="10" name="Group 10"/>
          <p:cNvGrpSpPr/>
          <p:nvPr/>
        </p:nvGrpSpPr>
        <p:grpSpPr>
          <a:xfrm>
            <a:off x="1480713" y="2807061"/>
            <a:ext cx="5801526" cy="807115"/>
            <a:chOff x="0" y="0"/>
            <a:chExt cx="1527974" cy="212574"/>
          </a:xfrm>
        </p:grpSpPr>
        <p:sp>
          <p:nvSpPr>
            <p:cNvPr id="11" name="Freeform 11"/>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2" name="TextBox 12"/>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87</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5" name="TextBox 5"/>
          <p:cNvSpPr txBox="1"/>
          <p:nvPr/>
        </p:nvSpPr>
        <p:spPr>
          <a:xfrm>
            <a:off x="1131441" y="3996129"/>
            <a:ext cx="15960060" cy="2800985"/>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the sexual predator is NOT family, consider telling a parent.</a:t>
            </a:r>
          </a:p>
          <a:p>
            <a:pPr algn="l">
              <a:lnSpc>
                <a:spcPts val="3399"/>
              </a:lnSpc>
            </a:pPr>
            <a:endParaRPr lang="en-US" sz="3399" b="1">
              <a:solidFill>
                <a:srgbClr val="004F59"/>
              </a:solidFill>
              <a:latin typeface="Roboto Bold"/>
              <a:ea typeface="Roboto Bold"/>
              <a:cs typeface="Roboto Bold"/>
              <a:sym typeface="Roboto Bold"/>
            </a:endParaRPr>
          </a:p>
          <a:p>
            <a:pPr algn="l">
              <a:lnSpc>
                <a:spcPts val="3399"/>
              </a:lnSpc>
            </a:pPr>
            <a:endParaRPr lang="en-US" sz="3399" b="1">
              <a:solidFill>
                <a:srgbClr val="004F59"/>
              </a:solidFill>
              <a:latin typeface="Roboto Bold"/>
              <a:ea typeface="Roboto Bold"/>
              <a:cs typeface="Roboto Bold"/>
              <a:sym typeface="Roboto Bold"/>
            </a:endParaRPr>
          </a:p>
        </p:txBody>
      </p:sp>
      <p:grpSp>
        <p:nvGrpSpPr>
          <p:cNvPr id="6" name="Group 6"/>
          <p:cNvGrpSpPr/>
          <p:nvPr/>
        </p:nvGrpSpPr>
        <p:grpSpPr>
          <a:xfrm>
            <a:off x="14604888" y="795182"/>
            <a:ext cx="2700765" cy="3550262"/>
            <a:chOff x="0" y="0"/>
            <a:chExt cx="824421" cy="1083733"/>
          </a:xfrm>
        </p:grpSpPr>
        <p:sp>
          <p:nvSpPr>
            <p:cNvPr id="7" name="Freeform 7"/>
            <p:cNvSpPr/>
            <p:nvPr/>
          </p:nvSpPr>
          <p:spPr>
            <a:xfrm>
              <a:off x="0" y="0"/>
              <a:ext cx="824421" cy="1083733"/>
            </a:xfrm>
            <a:custGeom>
              <a:avLst/>
              <a:gdLst/>
              <a:ahLst/>
              <a:cxnLst/>
              <a:rect l="l" t="t" r="r" b="b"/>
              <a:pathLst>
                <a:path w="824421" h="1083733">
                  <a:moveTo>
                    <a:pt x="0" y="0"/>
                  </a:moveTo>
                  <a:lnTo>
                    <a:pt x="824421" y="0"/>
                  </a:lnTo>
                  <a:lnTo>
                    <a:pt x="824421" y="1083733"/>
                  </a:lnTo>
                  <a:lnTo>
                    <a:pt x="0" y="1083733"/>
                  </a:lnTo>
                  <a:close/>
                </a:path>
              </a:pathLst>
            </a:custGeom>
            <a:solidFill>
              <a:srgbClr val="FFFFFF"/>
            </a:solidFill>
          </p:spPr>
          <p:txBody>
            <a:bodyPr/>
            <a:lstStyle/>
            <a:p>
              <a:endParaRPr lang="en-US"/>
            </a:p>
          </p:txBody>
        </p:sp>
        <p:sp>
          <p:nvSpPr>
            <p:cNvPr id="8" name="TextBox 8"/>
            <p:cNvSpPr txBox="1"/>
            <p:nvPr/>
          </p:nvSpPr>
          <p:spPr>
            <a:xfrm>
              <a:off x="0" y="-47625"/>
              <a:ext cx="824421" cy="1131358"/>
            </a:xfrm>
            <a:prstGeom prst="rect">
              <a:avLst/>
            </a:prstGeom>
          </p:spPr>
          <p:txBody>
            <a:bodyPr lIns="50800" tIns="50800" rIns="50800" bIns="50800" rtlCol="0" anchor="ctr"/>
            <a:lstStyle/>
            <a:p>
              <a:pPr algn="ctr">
                <a:lnSpc>
                  <a:spcPts val="2100"/>
                </a:lnSpc>
              </a:pPr>
              <a:endParaRPr/>
            </a:p>
          </p:txBody>
        </p:sp>
      </p:grpSp>
      <p:sp>
        <p:nvSpPr>
          <p:cNvPr id="9" name="Freeform 9"/>
          <p:cNvSpPr/>
          <p:nvPr/>
        </p:nvSpPr>
        <p:spPr>
          <a:xfrm>
            <a:off x="14744788" y="936308"/>
            <a:ext cx="2395765" cy="3268010"/>
          </a:xfrm>
          <a:custGeom>
            <a:avLst/>
            <a:gdLst/>
            <a:ahLst/>
            <a:cxnLst/>
            <a:rect l="l" t="t" r="r" b="b"/>
            <a:pathLst>
              <a:path w="2395765" h="3268010">
                <a:moveTo>
                  <a:pt x="0" y="0"/>
                </a:moveTo>
                <a:lnTo>
                  <a:pt x="2395766" y="0"/>
                </a:lnTo>
                <a:lnTo>
                  <a:pt x="2395766" y="3268010"/>
                </a:lnTo>
                <a:lnTo>
                  <a:pt x="0" y="3268010"/>
                </a:lnTo>
                <a:lnTo>
                  <a:pt x="0" y="0"/>
                </a:lnTo>
                <a:close/>
              </a:path>
            </a:pathLst>
          </a:custGeom>
          <a:blipFill>
            <a:blip r:embed="rId3"/>
            <a:stretch>
              <a:fillRect/>
            </a:stretch>
          </a:blipFill>
        </p:spPr>
        <p:txBody>
          <a:bodyPr/>
          <a:lstStyle/>
          <a:p>
            <a:endParaRPr lang="en-US"/>
          </a:p>
        </p:txBody>
      </p:sp>
      <p:grpSp>
        <p:nvGrpSpPr>
          <p:cNvPr id="10" name="Group 10"/>
          <p:cNvGrpSpPr/>
          <p:nvPr/>
        </p:nvGrpSpPr>
        <p:grpSpPr>
          <a:xfrm>
            <a:off x="1480713" y="2807061"/>
            <a:ext cx="5801526" cy="807115"/>
            <a:chOff x="0" y="0"/>
            <a:chExt cx="1527974" cy="212574"/>
          </a:xfrm>
        </p:grpSpPr>
        <p:sp>
          <p:nvSpPr>
            <p:cNvPr id="11" name="Freeform 11"/>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2" name="TextBox 12"/>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88</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5" name="TextBox 5"/>
          <p:cNvSpPr txBox="1"/>
          <p:nvPr/>
        </p:nvSpPr>
        <p:spPr>
          <a:xfrm>
            <a:off x="1131441" y="3996129"/>
            <a:ext cx="15960060" cy="3972560"/>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NOT family, consider telling a parent.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you are a student in school, consider telling a trustworthy teacher, coach, school nurse, social worker, counselor, resource officer, or principal.</a:t>
            </a:r>
          </a:p>
          <a:p>
            <a:pPr algn="l">
              <a:lnSpc>
                <a:spcPts val="3399"/>
              </a:lnSpc>
            </a:pPr>
            <a:endParaRPr lang="en-US" sz="3399" b="1">
              <a:solidFill>
                <a:srgbClr val="004F59"/>
              </a:solidFill>
              <a:latin typeface="Roboto Bold"/>
              <a:ea typeface="Roboto Bold"/>
              <a:cs typeface="Roboto Bold"/>
              <a:sym typeface="Roboto Bold"/>
            </a:endParaRPr>
          </a:p>
          <a:p>
            <a:pPr algn="l">
              <a:lnSpc>
                <a:spcPts val="3399"/>
              </a:lnSpc>
            </a:pPr>
            <a:endParaRPr lang="en-US" sz="3399" b="1">
              <a:solidFill>
                <a:srgbClr val="004F59"/>
              </a:solidFill>
              <a:latin typeface="Roboto Bold"/>
              <a:ea typeface="Roboto Bold"/>
              <a:cs typeface="Roboto Bold"/>
              <a:sym typeface="Roboto Bold"/>
            </a:endParaRPr>
          </a:p>
        </p:txBody>
      </p:sp>
      <p:grpSp>
        <p:nvGrpSpPr>
          <p:cNvPr id="6" name="Group 6"/>
          <p:cNvGrpSpPr/>
          <p:nvPr/>
        </p:nvGrpSpPr>
        <p:grpSpPr>
          <a:xfrm>
            <a:off x="14604888" y="795182"/>
            <a:ext cx="2700765" cy="3550262"/>
            <a:chOff x="0" y="0"/>
            <a:chExt cx="824421" cy="1083733"/>
          </a:xfrm>
        </p:grpSpPr>
        <p:sp>
          <p:nvSpPr>
            <p:cNvPr id="7" name="Freeform 7"/>
            <p:cNvSpPr/>
            <p:nvPr/>
          </p:nvSpPr>
          <p:spPr>
            <a:xfrm>
              <a:off x="0" y="0"/>
              <a:ext cx="824421" cy="1083733"/>
            </a:xfrm>
            <a:custGeom>
              <a:avLst/>
              <a:gdLst/>
              <a:ahLst/>
              <a:cxnLst/>
              <a:rect l="l" t="t" r="r" b="b"/>
              <a:pathLst>
                <a:path w="824421" h="1083733">
                  <a:moveTo>
                    <a:pt x="0" y="0"/>
                  </a:moveTo>
                  <a:lnTo>
                    <a:pt x="824421" y="0"/>
                  </a:lnTo>
                  <a:lnTo>
                    <a:pt x="824421" y="1083733"/>
                  </a:lnTo>
                  <a:lnTo>
                    <a:pt x="0" y="1083733"/>
                  </a:lnTo>
                  <a:close/>
                </a:path>
              </a:pathLst>
            </a:custGeom>
            <a:solidFill>
              <a:srgbClr val="FFFFFF"/>
            </a:solidFill>
          </p:spPr>
          <p:txBody>
            <a:bodyPr/>
            <a:lstStyle/>
            <a:p>
              <a:endParaRPr lang="en-US"/>
            </a:p>
          </p:txBody>
        </p:sp>
        <p:sp>
          <p:nvSpPr>
            <p:cNvPr id="8" name="TextBox 8"/>
            <p:cNvSpPr txBox="1"/>
            <p:nvPr/>
          </p:nvSpPr>
          <p:spPr>
            <a:xfrm>
              <a:off x="0" y="-47625"/>
              <a:ext cx="824421" cy="1131358"/>
            </a:xfrm>
            <a:prstGeom prst="rect">
              <a:avLst/>
            </a:prstGeom>
          </p:spPr>
          <p:txBody>
            <a:bodyPr lIns="50800" tIns="50800" rIns="50800" bIns="50800" rtlCol="0" anchor="ctr"/>
            <a:lstStyle/>
            <a:p>
              <a:pPr algn="ctr">
                <a:lnSpc>
                  <a:spcPts val="2100"/>
                </a:lnSpc>
              </a:pPr>
              <a:endParaRPr/>
            </a:p>
          </p:txBody>
        </p:sp>
      </p:grpSp>
      <p:sp>
        <p:nvSpPr>
          <p:cNvPr id="9" name="Freeform 9"/>
          <p:cNvSpPr/>
          <p:nvPr/>
        </p:nvSpPr>
        <p:spPr>
          <a:xfrm>
            <a:off x="14744788" y="936308"/>
            <a:ext cx="2395765" cy="3268010"/>
          </a:xfrm>
          <a:custGeom>
            <a:avLst/>
            <a:gdLst/>
            <a:ahLst/>
            <a:cxnLst/>
            <a:rect l="l" t="t" r="r" b="b"/>
            <a:pathLst>
              <a:path w="2395765" h="3268010">
                <a:moveTo>
                  <a:pt x="0" y="0"/>
                </a:moveTo>
                <a:lnTo>
                  <a:pt x="2395766" y="0"/>
                </a:lnTo>
                <a:lnTo>
                  <a:pt x="2395766" y="3268010"/>
                </a:lnTo>
                <a:lnTo>
                  <a:pt x="0" y="3268010"/>
                </a:lnTo>
                <a:lnTo>
                  <a:pt x="0" y="0"/>
                </a:lnTo>
                <a:close/>
              </a:path>
            </a:pathLst>
          </a:custGeom>
          <a:blipFill>
            <a:blip r:embed="rId3"/>
            <a:stretch>
              <a:fillRect/>
            </a:stretch>
          </a:blipFill>
        </p:spPr>
        <p:txBody>
          <a:bodyPr/>
          <a:lstStyle/>
          <a:p>
            <a:endParaRPr lang="en-US"/>
          </a:p>
        </p:txBody>
      </p:sp>
      <p:grpSp>
        <p:nvGrpSpPr>
          <p:cNvPr id="10" name="Group 10"/>
          <p:cNvGrpSpPr/>
          <p:nvPr/>
        </p:nvGrpSpPr>
        <p:grpSpPr>
          <a:xfrm>
            <a:off x="1480713" y="2807061"/>
            <a:ext cx="5801526" cy="807115"/>
            <a:chOff x="0" y="0"/>
            <a:chExt cx="1527974" cy="212574"/>
          </a:xfrm>
        </p:grpSpPr>
        <p:sp>
          <p:nvSpPr>
            <p:cNvPr id="11" name="Freeform 11"/>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2" name="TextBox 12"/>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89</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a:t>
            </a:r>
          </a:p>
        </p:txBody>
      </p:sp>
      <p:sp>
        <p:nvSpPr>
          <p:cNvPr id="8" name="TextBox 8"/>
          <p:cNvSpPr txBox="1"/>
          <p:nvPr/>
        </p:nvSpPr>
        <p:spPr>
          <a:xfrm>
            <a:off x="3236901" y="4658173"/>
            <a:ext cx="11814198" cy="1464945"/>
          </a:xfrm>
          <a:prstGeom prst="rect">
            <a:avLst/>
          </a:prstGeom>
        </p:spPr>
        <p:txBody>
          <a:bodyPr lIns="0" tIns="0" rIns="0" bIns="0" rtlCol="0" anchor="t">
            <a:spAutoFit/>
          </a:bodyPr>
          <a:lstStyle/>
          <a:p>
            <a:pPr algn="ctr">
              <a:lnSpc>
                <a:spcPts val="5880"/>
              </a:lnSpc>
            </a:pPr>
            <a:r>
              <a:rPr lang="en-US" sz="4200">
                <a:solidFill>
                  <a:srgbClr val="004F59"/>
                </a:solidFill>
                <a:latin typeface="Roboto"/>
                <a:ea typeface="Roboto"/>
                <a:cs typeface="Roboto"/>
                <a:sym typeface="Roboto"/>
              </a:rPr>
              <a:t>👥 </a:t>
            </a:r>
            <a:r>
              <a:rPr lang="en-US" sz="4200" b="1">
                <a:solidFill>
                  <a:srgbClr val="004F59"/>
                </a:solidFill>
                <a:latin typeface="Roboto Bold"/>
                <a:ea typeface="Roboto Bold"/>
                <a:cs typeface="Roboto Bold"/>
                <a:sym typeface="Roboto Bold"/>
              </a:rPr>
              <a:t>Some studies use small groups of people, and those groups may not represent everyone. </a:t>
            </a:r>
          </a:p>
        </p:txBody>
      </p:sp>
      <p:grpSp>
        <p:nvGrpSpPr>
          <p:cNvPr id="9" name="Group 9"/>
          <p:cNvGrpSpPr/>
          <p:nvPr/>
        </p:nvGrpSpPr>
        <p:grpSpPr>
          <a:xfrm>
            <a:off x="1480713" y="3334130"/>
            <a:ext cx="7918137" cy="904943"/>
            <a:chOff x="0" y="0"/>
            <a:chExt cx="2085435" cy="238339"/>
          </a:xfrm>
        </p:grpSpPr>
        <p:sp>
          <p:nvSpPr>
            <p:cNvPr id="10" name="Freeform 10"/>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780421" y="3353176"/>
            <a:ext cx="888504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4" name="TextBox 14"/>
          <p:cNvSpPr txBox="1"/>
          <p:nvPr/>
        </p:nvSpPr>
        <p:spPr>
          <a:xfrm>
            <a:off x="14449702" y="7843150"/>
            <a:ext cx="1745231" cy="989774"/>
          </a:xfrm>
          <a:prstGeom prst="rect">
            <a:avLst/>
          </a:prstGeom>
        </p:spPr>
        <p:txBody>
          <a:bodyPr lIns="0" tIns="0" rIns="0" bIns="0" rtlCol="0" anchor="t">
            <a:spAutoFit/>
          </a:bodyPr>
          <a:lstStyle/>
          <a:p>
            <a:pPr algn="ctr">
              <a:lnSpc>
                <a:spcPts val="4515"/>
              </a:lnSpc>
            </a:pPr>
            <a:r>
              <a:rPr lang="en-US" sz="4341" b="1">
                <a:solidFill>
                  <a:srgbClr val="A76D11"/>
                </a:solidFill>
                <a:latin typeface="Cooperative Bold"/>
                <a:ea typeface="Cooperative Bold"/>
                <a:cs typeface="Cooperative Bold"/>
                <a:sym typeface="Cooperative Bold"/>
              </a:rPr>
              <a:t>HIDDEN</a:t>
            </a:r>
          </a:p>
          <a:p>
            <a:pPr algn="ctr">
              <a:lnSpc>
                <a:spcPts val="2666"/>
              </a:lnSpc>
            </a:pPr>
            <a:r>
              <a:rPr lang="en-US" sz="3463" b="1">
                <a:solidFill>
                  <a:srgbClr val="A76D11"/>
                </a:solidFill>
                <a:latin typeface="Poppins Medium 2 Bold"/>
                <a:ea typeface="Poppins Medium 2 Bold"/>
                <a:cs typeface="Poppins Medium 2 Bold"/>
                <a:sym typeface="Poppins Medium 2 Bold"/>
              </a:rPr>
              <a:t>BUYERS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5" name="TextBox 5"/>
          <p:cNvSpPr txBox="1"/>
          <p:nvPr/>
        </p:nvSpPr>
        <p:spPr>
          <a:xfrm>
            <a:off x="1131441" y="3996129"/>
            <a:ext cx="15960060" cy="4715510"/>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NOT family, consider telling a parent.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a student in school, consider telling a trustworthy teacher, coach, school nurse, social worker, counselor, resource officer, or principal.</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To gain internet access for help, consider using a computer at your school or a public library.</a:t>
            </a:r>
          </a:p>
          <a:p>
            <a:pPr algn="l">
              <a:lnSpc>
                <a:spcPts val="3399"/>
              </a:lnSpc>
            </a:pPr>
            <a:endParaRPr lang="en-US" sz="3399" b="1">
              <a:solidFill>
                <a:srgbClr val="004F59"/>
              </a:solidFill>
              <a:latin typeface="Roboto Bold"/>
              <a:ea typeface="Roboto Bold"/>
              <a:cs typeface="Roboto Bold"/>
              <a:sym typeface="Roboto Bold"/>
            </a:endParaRPr>
          </a:p>
        </p:txBody>
      </p:sp>
      <p:grpSp>
        <p:nvGrpSpPr>
          <p:cNvPr id="6" name="Group 6"/>
          <p:cNvGrpSpPr/>
          <p:nvPr/>
        </p:nvGrpSpPr>
        <p:grpSpPr>
          <a:xfrm>
            <a:off x="14604888" y="795182"/>
            <a:ext cx="2700765" cy="3550262"/>
            <a:chOff x="0" y="0"/>
            <a:chExt cx="824421" cy="1083733"/>
          </a:xfrm>
        </p:grpSpPr>
        <p:sp>
          <p:nvSpPr>
            <p:cNvPr id="7" name="Freeform 7"/>
            <p:cNvSpPr/>
            <p:nvPr/>
          </p:nvSpPr>
          <p:spPr>
            <a:xfrm>
              <a:off x="0" y="0"/>
              <a:ext cx="824421" cy="1083733"/>
            </a:xfrm>
            <a:custGeom>
              <a:avLst/>
              <a:gdLst/>
              <a:ahLst/>
              <a:cxnLst/>
              <a:rect l="l" t="t" r="r" b="b"/>
              <a:pathLst>
                <a:path w="824421" h="1083733">
                  <a:moveTo>
                    <a:pt x="0" y="0"/>
                  </a:moveTo>
                  <a:lnTo>
                    <a:pt x="824421" y="0"/>
                  </a:lnTo>
                  <a:lnTo>
                    <a:pt x="824421" y="1083733"/>
                  </a:lnTo>
                  <a:lnTo>
                    <a:pt x="0" y="1083733"/>
                  </a:lnTo>
                  <a:close/>
                </a:path>
              </a:pathLst>
            </a:custGeom>
            <a:solidFill>
              <a:srgbClr val="FFFFFF"/>
            </a:solidFill>
          </p:spPr>
          <p:txBody>
            <a:bodyPr/>
            <a:lstStyle/>
            <a:p>
              <a:endParaRPr lang="en-US"/>
            </a:p>
          </p:txBody>
        </p:sp>
        <p:sp>
          <p:nvSpPr>
            <p:cNvPr id="8" name="TextBox 8"/>
            <p:cNvSpPr txBox="1"/>
            <p:nvPr/>
          </p:nvSpPr>
          <p:spPr>
            <a:xfrm>
              <a:off x="0" y="-47625"/>
              <a:ext cx="824421" cy="1131358"/>
            </a:xfrm>
            <a:prstGeom prst="rect">
              <a:avLst/>
            </a:prstGeom>
          </p:spPr>
          <p:txBody>
            <a:bodyPr lIns="50800" tIns="50800" rIns="50800" bIns="50800" rtlCol="0" anchor="ctr"/>
            <a:lstStyle/>
            <a:p>
              <a:pPr algn="ctr">
                <a:lnSpc>
                  <a:spcPts val="2100"/>
                </a:lnSpc>
              </a:pPr>
              <a:endParaRPr/>
            </a:p>
          </p:txBody>
        </p:sp>
      </p:grpSp>
      <p:sp>
        <p:nvSpPr>
          <p:cNvPr id="9" name="Freeform 9"/>
          <p:cNvSpPr/>
          <p:nvPr/>
        </p:nvSpPr>
        <p:spPr>
          <a:xfrm>
            <a:off x="14744788" y="936308"/>
            <a:ext cx="2395765" cy="3268010"/>
          </a:xfrm>
          <a:custGeom>
            <a:avLst/>
            <a:gdLst/>
            <a:ahLst/>
            <a:cxnLst/>
            <a:rect l="l" t="t" r="r" b="b"/>
            <a:pathLst>
              <a:path w="2395765" h="3268010">
                <a:moveTo>
                  <a:pt x="0" y="0"/>
                </a:moveTo>
                <a:lnTo>
                  <a:pt x="2395766" y="0"/>
                </a:lnTo>
                <a:lnTo>
                  <a:pt x="2395766" y="3268010"/>
                </a:lnTo>
                <a:lnTo>
                  <a:pt x="0" y="3268010"/>
                </a:lnTo>
                <a:lnTo>
                  <a:pt x="0" y="0"/>
                </a:lnTo>
                <a:close/>
              </a:path>
            </a:pathLst>
          </a:custGeom>
          <a:blipFill>
            <a:blip r:embed="rId3"/>
            <a:stretch>
              <a:fillRect/>
            </a:stretch>
          </a:blipFill>
        </p:spPr>
        <p:txBody>
          <a:bodyPr/>
          <a:lstStyle/>
          <a:p>
            <a:endParaRPr lang="en-US"/>
          </a:p>
        </p:txBody>
      </p:sp>
      <p:grpSp>
        <p:nvGrpSpPr>
          <p:cNvPr id="10" name="Group 10"/>
          <p:cNvGrpSpPr/>
          <p:nvPr/>
        </p:nvGrpSpPr>
        <p:grpSpPr>
          <a:xfrm>
            <a:off x="1480713" y="2807061"/>
            <a:ext cx="5801526" cy="807115"/>
            <a:chOff x="0" y="0"/>
            <a:chExt cx="1527974" cy="212574"/>
          </a:xfrm>
        </p:grpSpPr>
        <p:sp>
          <p:nvSpPr>
            <p:cNvPr id="11" name="Freeform 11"/>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2" name="TextBox 12"/>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90</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5379" y="327197"/>
            <a:ext cx="17417241" cy="9632605"/>
          </a:xfrm>
          <a:custGeom>
            <a:avLst/>
            <a:gdLst/>
            <a:ahLst/>
            <a:cxnLst/>
            <a:rect l="l" t="t" r="r" b="b"/>
            <a:pathLst>
              <a:path w="17417241" h="9632605">
                <a:moveTo>
                  <a:pt x="0" y="0"/>
                </a:moveTo>
                <a:lnTo>
                  <a:pt x="17417242" y="0"/>
                </a:lnTo>
                <a:lnTo>
                  <a:pt x="17417242" y="9632606"/>
                </a:lnTo>
                <a:lnTo>
                  <a:pt x="0" y="9632606"/>
                </a:lnTo>
                <a:lnTo>
                  <a:pt x="0" y="0"/>
                </a:lnTo>
                <a:close/>
              </a:path>
            </a:pathLst>
          </a:custGeom>
          <a:blipFill>
            <a:blip r:embed="rId2"/>
            <a:stretch>
              <a:fillRect l="-561" t="-1220" r="-561" b="-488"/>
            </a:stretch>
          </a:blipFill>
        </p:spPr>
        <p:txBody>
          <a:bodyPr/>
          <a:lstStyle/>
          <a:p>
            <a:endParaRPr lang="en-US"/>
          </a:p>
        </p:txBody>
      </p:sp>
      <p:sp>
        <p:nvSpPr>
          <p:cNvPr id="3" name="TextBox 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91</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8109" y="460309"/>
            <a:ext cx="17298397" cy="9369965"/>
          </a:xfrm>
          <a:custGeom>
            <a:avLst/>
            <a:gdLst/>
            <a:ahLst/>
            <a:cxnLst/>
            <a:rect l="l" t="t" r="r" b="b"/>
            <a:pathLst>
              <a:path w="17298397" h="9369965">
                <a:moveTo>
                  <a:pt x="0" y="0"/>
                </a:moveTo>
                <a:lnTo>
                  <a:pt x="17298397" y="0"/>
                </a:lnTo>
                <a:lnTo>
                  <a:pt x="17298397" y="9369965"/>
                </a:lnTo>
                <a:lnTo>
                  <a:pt x="0" y="936996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92</a:t>
            </a:r>
          </a:p>
        </p:txBody>
      </p:sp>
      <p:sp>
        <p:nvSpPr>
          <p:cNvPr id="4" name="TextBox 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sp>
        <p:nvSpPr>
          <p:cNvPr id="4" name="Freeform 4"/>
          <p:cNvSpPr/>
          <p:nvPr/>
        </p:nvSpPr>
        <p:spPr>
          <a:xfrm>
            <a:off x="5432397" y="2879164"/>
            <a:ext cx="7423206" cy="5736553"/>
          </a:xfrm>
          <a:custGeom>
            <a:avLst/>
            <a:gdLst/>
            <a:ahLst/>
            <a:cxnLst/>
            <a:rect l="l" t="t" r="r" b="b"/>
            <a:pathLst>
              <a:path w="7423206" h="5736553">
                <a:moveTo>
                  <a:pt x="0" y="0"/>
                </a:moveTo>
                <a:lnTo>
                  <a:pt x="7423206" y="0"/>
                </a:lnTo>
                <a:lnTo>
                  <a:pt x="7423206" y="5736554"/>
                </a:lnTo>
                <a:lnTo>
                  <a:pt x="0" y="5736554"/>
                </a:lnTo>
                <a:lnTo>
                  <a:pt x="0" y="0"/>
                </a:lnTo>
                <a:close/>
              </a:path>
            </a:pathLst>
          </a:custGeom>
          <a:blipFill>
            <a:blip r:embed="rId3"/>
            <a:stretch>
              <a:fillRect l="-3215" t="-3313" r="-1929" b="-3612"/>
            </a:stretch>
          </a:blipFill>
        </p:spPr>
        <p:txBody>
          <a:bodyPr/>
          <a:lstStyle/>
          <a:p>
            <a:endParaRPr lang="en-US"/>
          </a:p>
        </p:txBody>
      </p:sp>
      <p:sp>
        <p:nvSpPr>
          <p:cNvPr id="5" name="TextBox 5"/>
          <p:cNvSpPr txBox="1"/>
          <p:nvPr/>
        </p:nvSpPr>
        <p:spPr>
          <a:xfrm>
            <a:off x="1028700" y="1109322"/>
            <a:ext cx="18486508" cy="1094741"/>
          </a:xfrm>
          <a:prstGeom prst="rect">
            <a:avLst/>
          </a:prstGeom>
        </p:spPr>
        <p:txBody>
          <a:bodyPr lIns="0" tIns="0" rIns="0" bIns="0" rtlCol="0" anchor="t">
            <a:spAutoFit/>
          </a:bodyPr>
          <a:lstStyle/>
          <a:p>
            <a:pPr algn="l">
              <a:lnSpc>
                <a:spcPts val="8959"/>
              </a:lnSpc>
              <a:spcBef>
                <a:spcPct val="0"/>
              </a:spcBef>
            </a:pPr>
            <a:r>
              <a:rPr lang="en-US" sz="6399">
                <a:solidFill>
                  <a:srgbClr val="FFFFFF"/>
                </a:solidFill>
                <a:latin typeface="League Spartan"/>
                <a:ea typeface="League Spartan"/>
                <a:cs typeface="League Spartan"/>
                <a:sym typeface="League Spartan"/>
              </a:rPr>
              <a:t>HAND SIGNAL FOR HELP</a:t>
            </a:r>
          </a:p>
        </p:txBody>
      </p:sp>
      <p:sp>
        <p:nvSpPr>
          <p:cNvPr id="6" name="TextBox 6"/>
          <p:cNvSpPr txBox="1"/>
          <p:nvPr/>
        </p:nvSpPr>
        <p:spPr>
          <a:xfrm>
            <a:off x="7244293" y="9213103"/>
            <a:ext cx="3699461" cy="224209"/>
          </a:xfrm>
          <a:prstGeom prst="rect">
            <a:avLst/>
          </a:prstGeom>
        </p:spPr>
        <p:txBody>
          <a:bodyPr lIns="0" tIns="0" rIns="0" bIns="0" rtlCol="0" anchor="t">
            <a:spAutoFit/>
          </a:bodyPr>
          <a:lstStyle/>
          <a:p>
            <a:pPr algn="ctr">
              <a:lnSpc>
                <a:spcPts val="1819"/>
              </a:lnSpc>
            </a:pPr>
            <a:r>
              <a:rPr lang="en-US" sz="1299">
                <a:solidFill>
                  <a:srgbClr val="FFFFFF"/>
                </a:solidFill>
                <a:latin typeface="Roboto"/>
                <a:ea typeface="Roboto"/>
                <a:cs typeface="Roboto"/>
                <a:sym typeface="Roboto"/>
              </a:rPr>
              <a:t>Source: Canadian Women’s Foundation, April 2020</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93</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6201271" y="2682377"/>
            <a:ext cx="6150341" cy="6150341"/>
          </a:xfrm>
          <a:custGeom>
            <a:avLst/>
            <a:gdLst/>
            <a:ahLst/>
            <a:cxnLst/>
            <a:rect l="l" t="t" r="r" b="b"/>
            <a:pathLst>
              <a:path w="6150341" h="6150341">
                <a:moveTo>
                  <a:pt x="0" y="0"/>
                </a:moveTo>
                <a:lnTo>
                  <a:pt x="6150341" y="0"/>
                </a:lnTo>
                <a:lnTo>
                  <a:pt x="6150341" y="6150341"/>
                </a:lnTo>
                <a:lnTo>
                  <a:pt x="0" y="6150341"/>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EVALUATION</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94</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39241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TextBox 4"/>
          <p:cNvSpPr txBox="1"/>
          <p:nvPr/>
        </p:nvSpPr>
        <p:spPr>
          <a:xfrm>
            <a:off x="17143581" y="9536923"/>
            <a:ext cx="464110" cy="274274"/>
          </a:xfrm>
          <a:prstGeom prst="rect">
            <a:avLst/>
          </a:prstGeom>
        </p:spPr>
        <p:txBody>
          <a:bodyPr lIns="0" tIns="0" rIns="0" bIns="0" rtlCol="0" anchor="t">
            <a:spAutoFit/>
          </a:bodyPr>
          <a:lstStyle/>
          <a:p>
            <a:pPr algn="ctr">
              <a:lnSpc>
                <a:spcPts val="2199"/>
              </a:lnSpc>
            </a:pPr>
            <a:endParaRPr/>
          </a:p>
        </p:txBody>
      </p:sp>
      <p:sp>
        <p:nvSpPr>
          <p:cNvPr id="5" name="TextBox 5"/>
          <p:cNvSpPr txBox="1"/>
          <p:nvPr/>
        </p:nvSpPr>
        <p:spPr>
          <a:xfrm>
            <a:off x="4792438" y="3236134"/>
            <a:ext cx="10589902" cy="2711988"/>
          </a:xfrm>
          <a:prstGeom prst="rect">
            <a:avLst/>
          </a:prstGeom>
        </p:spPr>
        <p:txBody>
          <a:bodyPr lIns="0" tIns="0" rIns="0" bIns="0" rtlCol="0" anchor="t">
            <a:spAutoFit/>
          </a:bodyPr>
          <a:lstStyle/>
          <a:p>
            <a:pPr algn="l">
              <a:lnSpc>
                <a:spcPts val="7279"/>
              </a:lnSpc>
            </a:pPr>
            <a:r>
              <a:rPr lang="en-US" sz="4549" b="1">
                <a:solidFill>
                  <a:srgbClr val="FFFFFF"/>
                </a:solidFill>
                <a:latin typeface="Roboto Bold"/>
                <a:ea typeface="Roboto Bold"/>
                <a:cs typeface="Roboto Bold"/>
                <a:sym typeface="Roboto Bold"/>
              </a:rPr>
              <a:t>1.</a:t>
            </a:r>
            <a:r>
              <a:rPr lang="en-US" sz="4549" b="1">
                <a:solidFill>
                  <a:srgbClr val="004F59"/>
                </a:solidFill>
                <a:latin typeface="Roboto Bold"/>
                <a:ea typeface="Roboto Bold"/>
                <a:cs typeface="Roboto Bold"/>
                <a:sym typeface="Roboto Bold"/>
              </a:rPr>
              <a:t> How would you rate this lesson?</a:t>
            </a:r>
          </a:p>
          <a:p>
            <a:pPr algn="l">
              <a:lnSpc>
                <a:spcPts val="7279"/>
              </a:lnSpc>
            </a:pPr>
            <a:r>
              <a:rPr lang="en-US" sz="4549" b="1">
                <a:solidFill>
                  <a:srgbClr val="FFFFFF"/>
                </a:solidFill>
                <a:latin typeface="Roboto Bold"/>
                <a:ea typeface="Roboto Bold"/>
                <a:cs typeface="Roboto Bold"/>
                <a:sym typeface="Roboto Bold"/>
              </a:rPr>
              <a:t>2.</a:t>
            </a:r>
            <a:r>
              <a:rPr lang="en-US" sz="4549" b="1">
                <a:solidFill>
                  <a:srgbClr val="004F59"/>
                </a:solidFill>
                <a:latin typeface="Roboto Bold"/>
                <a:ea typeface="Roboto Bold"/>
                <a:cs typeface="Roboto Bold"/>
                <a:sym typeface="Roboto Bold"/>
              </a:rPr>
              <a:t> What was the one thing you liked?</a:t>
            </a:r>
          </a:p>
          <a:p>
            <a:pPr algn="l">
              <a:lnSpc>
                <a:spcPts val="7279"/>
              </a:lnSpc>
            </a:pPr>
            <a:r>
              <a:rPr lang="en-US" sz="4549" b="1">
                <a:solidFill>
                  <a:srgbClr val="FFFFFF"/>
                </a:solidFill>
                <a:latin typeface="Roboto Bold"/>
                <a:ea typeface="Roboto Bold"/>
                <a:cs typeface="Roboto Bold"/>
                <a:sym typeface="Roboto Bold"/>
              </a:rPr>
              <a:t>3.</a:t>
            </a:r>
            <a:r>
              <a:rPr lang="en-US" sz="4549" b="1">
                <a:solidFill>
                  <a:srgbClr val="004F59"/>
                </a:solidFill>
                <a:latin typeface="Roboto Bold"/>
                <a:ea typeface="Roboto Bold"/>
                <a:cs typeface="Roboto Bold"/>
                <a:sym typeface="Roboto Bold"/>
              </a:rPr>
              <a:t> What one thing should we improve?</a:t>
            </a:r>
          </a:p>
        </p:txBody>
      </p:sp>
      <p:sp>
        <p:nvSpPr>
          <p:cNvPr id="6" name="TextBox 6"/>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SHARE YOUR THOUGHTS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95</a:t>
            </a:r>
          </a:p>
        </p:txBody>
      </p:sp>
      <p:sp>
        <p:nvSpPr>
          <p:cNvPr id="8" name="TextBox 8"/>
          <p:cNvSpPr txBox="1"/>
          <p:nvPr/>
        </p:nvSpPr>
        <p:spPr>
          <a:xfrm>
            <a:off x="7233011" y="8580163"/>
            <a:ext cx="5362641" cy="677976"/>
          </a:xfrm>
          <a:prstGeom prst="rect">
            <a:avLst/>
          </a:prstGeom>
        </p:spPr>
        <p:txBody>
          <a:bodyPr lIns="0" tIns="0" rIns="0" bIns="0" rtlCol="0" anchor="t">
            <a:spAutoFit/>
          </a:bodyPr>
          <a:lstStyle/>
          <a:p>
            <a:pPr algn="ctr">
              <a:lnSpc>
                <a:spcPts val="2725"/>
              </a:lnSpc>
            </a:pPr>
            <a:r>
              <a:rPr lang="en-US" sz="1946" b="1">
                <a:solidFill>
                  <a:srgbClr val="9D1BE3"/>
                </a:solidFill>
                <a:latin typeface="Roboto Bold"/>
                <a:ea typeface="Roboto Bold"/>
                <a:cs typeface="Roboto Bold"/>
                <a:sym typeface="Roboto Bold"/>
              </a:rPr>
              <a:t>If using Slido: Replace “#XXXX” with your organization’s custom Slido code.</a:t>
            </a:r>
          </a:p>
        </p:txBody>
      </p:sp>
      <p:sp>
        <p:nvSpPr>
          <p:cNvPr id="9" name="Freeform 9"/>
          <p:cNvSpPr/>
          <p:nvPr/>
        </p:nvSpPr>
        <p:spPr>
          <a:xfrm>
            <a:off x="7556183" y="6512503"/>
            <a:ext cx="4423686" cy="2043838"/>
          </a:xfrm>
          <a:custGeom>
            <a:avLst/>
            <a:gdLst/>
            <a:ahLst/>
            <a:cxnLst/>
            <a:rect l="l" t="t" r="r" b="b"/>
            <a:pathLst>
              <a:path w="4423686" h="2043838">
                <a:moveTo>
                  <a:pt x="0" y="0"/>
                </a:moveTo>
                <a:lnTo>
                  <a:pt x="4423686" y="0"/>
                </a:lnTo>
                <a:lnTo>
                  <a:pt x="4423686" y="2043838"/>
                </a:lnTo>
                <a:lnTo>
                  <a:pt x="0" y="2043838"/>
                </a:lnTo>
                <a:lnTo>
                  <a:pt x="0" y="0"/>
                </a:lnTo>
                <a:close/>
              </a:path>
            </a:pathLst>
          </a:custGeom>
          <a:blipFill>
            <a:blip r:embed="rId3"/>
            <a:stretch>
              <a:fillRect l="-25842" t="-131127" r="-22721" b="-90425"/>
            </a:stretch>
          </a:blipFill>
        </p:spPr>
        <p:txBody>
          <a:bodyPr/>
          <a:lstStyle/>
          <a:p>
            <a:endParaRPr lang="en-US"/>
          </a:p>
        </p:txBody>
      </p:sp>
      <p:sp>
        <p:nvSpPr>
          <p:cNvPr id="10" name="Freeform 10"/>
          <p:cNvSpPr/>
          <p:nvPr/>
        </p:nvSpPr>
        <p:spPr>
          <a:xfrm>
            <a:off x="1480713" y="2867985"/>
            <a:ext cx="3683770" cy="4666437"/>
          </a:xfrm>
          <a:custGeom>
            <a:avLst/>
            <a:gdLst/>
            <a:ahLst/>
            <a:cxnLst/>
            <a:rect l="l" t="t" r="r" b="b"/>
            <a:pathLst>
              <a:path w="3683770" h="4666437">
                <a:moveTo>
                  <a:pt x="0" y="0"/>
                </a:moveTo>
                <a:lnTo>
                  <a:pt x="3683770" y="0"/>
                </a:lnTo>
                <a:lnTo>
                  <a:pt x="3683770" y="4666437"/>
                </a:lnTo>
                <a:lnTo>
                  <a:pt x="0" y="4666437"/>
                </a:lnTo>
                <a:lnTo>
                  <a:pt x="0" y="0"/>
                </a:lnTo>
                <a:close/>
              </a:path>
            </a:pathLst>
          </a:custGeom>
          <a:blipFill>
            <a:blip r:embed="rId4"/>
            <a:stretch>
              <a:fillRect l="-24906" r="-1769"/>
            </a:stretch>
          </a:blipFill>
        </p:spPr>
        <p:txBody>
          <a:bodyPr/>
          <a:lstStyle/>
          <a:p>
            <a:endParaRPr lang="en-US"/>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5412955" y="5996262"/>
            <a:ext cx="1662732" cy="1662732"/>
            <a:chOff x="0" y="0"/>
            <a:chExt cx="437921" cy="437921"/>
          </a:xfrm>
        </p:grpSpPr>
        <p:sp>
          <p:nvSpPr>
            <p:cNvPr id="5" name="Freeform 5"/>
            <p:cNvSpPr/>
            <p:nvPr/>
          </p:nvSpPr>
          <p:spPr>
            <a:xfrm>
              <a:off x="0" y="0"/>
              <a:ext cx="437921" cy="437921"/>
            </a:xfrm>
            <a:custGeom>
              <a:avLst/>
              <a:gdLst/>
              <a:ahLst/>
              <a:cxnLst/>
              <a:rect l="l" t="t" r="r" b="b"/>
              <a:pathLst>
                <a:path w="437921" h="437921">
                  <a:moveTo>
                    <a:pt x="0" y="0"/>
                  </a:moveTo>
                  <a:lnTo>
                    <a:pt x="437921" y="0"/>
                  </a:lnTo>
                  <a:lnTo>
                    <a:pt x="437921" y="437921"/>
                  </a:lnTo>
                  <a:lnTo>
                    <a:pt x="0" y="437921"/>
                  </a:lnTo>
                  <a:close/>
                </a:path>
              </a:pathLst>
            </a:custGeom>
            <a:solidFill>
              <a:srgbClr val="FFFFFF"/>
            </a:solidFill>
          </p:spPr>
          <p:txBody>
            <a:bodyPr/>
            <a:lstStyle/>
            <a:p>
              <a:endParaRPr lang="en-US"/>
            </a:p>
          </p:txBody>
        </p:sp>
        <p:sp>
          <p:nvSpPr>
            <p:cNvPr id="6" name="TextBox 6"/>
            <p:cNvSpPr txBox="1"/>
            <p:nvPr/>
          </p:nvSpPr>
          <p:spPr>
            <a:xfrm>
              <a:off x="0" y="-47625"/>
              <a:ext cx="437921" cy="485546"/>
            </a:xfrm>
            <a:prstGeom prst="rect">
              <a:avLst/>
            </a:prstGeom>
          </p:spPr>
          <p:txBody>
            <a:bodyPr lIns="50800" tIns="50800" rIns="50800" bIns="50800" rtlCol="0" anchor="ctr"/>
            <a:lstStyle/>
            <a:p>
              <a:pPr algn="ctr">
                <a:lnSpc>
                  <a:spcPts val="2100"/>
                </a:lnSpc>
              </a:pPr>
              <a:endParaRPr/>
            </a:p>
          </p:txBody>
        </p:sp>
      </p:grpSp>
      <p:sp>
        <p:nvSpPr>
          <p:cNvPr id="7" name="Freeform 7"/>
          <p:cNvSpPr/>
          <p:nvPr/>
        </p:nvSpPr>
        <p:spPr>
          <a:xfrm>
            <a:off x="5469521" y="6072952"/>
            <a:ext cx="1549601" cy="1509351"/>
          </a:xfrm>
          <a:custGeom>
            <a:avLst/>
            <a:gdLst/>
            <a:ahLst/>
            <a:cxnLst/>
            <a:rect l="l" t="t" r="r" b="b"/>
            <a:pathLst>
              <a:path w="1549601" h="1509351">
                <a:moveTo>
                  <a:pt x="0" y="0"/>
                </a:moveTo>
                <a:lnTo>
                  <a:pt x="1549600" y="0"/>
                </a:lnTo>
                <a:lnTo>
                  <a:pt x="1549600" y="1509352"/>
                </a:lnTo>
                <a:lnTo>
                  <a:pt x="0" y="1509352"/>
                </a:lnTo>
                <a:lnTo>
                  <a:pt x="0" y="0"/>
                </a:lnTo>
                <a:close/>
              </a:path>
            </a:pathLst>
          </a:custGeom>
          <a:blipFill>
            <a:blip r:embed="rId3"/>
            <a:stretch>
              <a:fillRect/>
            </a:stretch>
          </a:blipFill>
        </p:spPr>
        <p:txBody>
          <a:bodyPr/>
          <a:lstStyle/>
          <a:p>
            <a:endParaRPr lang="en-US"/>
          </a:p>
        </p:txBody>
      </p:sp>
      <p:sp>
        <p:nvSpPr>
          <p:cNvPr id="8" name="Freeform 8"/>
          <p:cNvSpPr/>
          <p:nvPr/>
        </p:nvSpPr>
        <p:spPr>
          <a:xfrm>
            <a:off x="3769273" y="5996262"/>
            <a:ext cx="1662732" cy="1662732"/>
          </a:xfrm>
          <a:custGeom>
            <a:avLst/>
            <a:gdLst/>
            <a:ahLst/>
            <a:cxnLst/>
            <a:rect l="l" t="t" r="r" b="b"/>
            <a:pathLst>
              <a:path w="1662732" h="1662732">
                <a:moveTo>
                  <a:pt x="0" y="0"/>
                </a:moveTo>
                <a:lnTo>
                  <a:pt x="1662732" y="0"/>
                </a:lnTo>
                <a:lnTo>
                  <a:pt x="1662732" y="1662732"/>
                </a:lnTo>
                <a:lnTo>
                  <a:pt x="0" y="1662732"/>
                </a:lnTo>
                <a:lnTo>
                  <a:pt x="0" y="0"/>
                </a:lnTo>
                <a:close/>
              </a:path>
            </a:pathLst>
          </a:custGeom>
          <a:blipFill>
            <a:blip r:embed="rId4"/>
            <a:stretch>
              <a:fillRect/>
            </a:stretch>
          </a:blipFill>
        </p:spPr>
        <p:txBody>
          <a:bodyPr/>
          <a:lstStyle/>
          <a:p>
            <a:endParaRPr lang="en-US"/>
          </a:p>
        </p:txBody>
      </p:sp>
      <p:sp>
        <p:nvSpPr>
          <p:cNvPr id="9" name="Freeform 9"/>
          <p:cNvSpPr/>
          <p:nvPr/>
        </p:nvSpPr>
        <p:spPr>
          <a:xfrm>
            <a:off x="8627653" y="1179189"/>
            <a:ext cx="8137452" cy="7561349"/>
          </a:xfrm>
          <a:custGeom>
            <a:avLst/>
            <a:gdLst/>
            <a:ahLst/>
            <a:cxnLst/>
            <a:rect l="l" t="t" r="r" b="b"/>
            <a:pathLst>
              <a:path w="8137452" h="7561349">
                <a:moveTo>
                  <a:pt x="0" y="0"/>
                </a:moveTo>
                <a:lnTo>
                  <a:pt x="8137452" y="0"/>
                </a:lnTo>
                <a:lnTo>
                  <a:pt x="8137452" y="7561350"/>
                </a:lnTo>
                <a:lnTo>
                  <a:pt x="0" y="7561350"/>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2413654" y="2152256"/>
            <a:ext cx="6480699" cy="1676342"/>
          </a:xfrm>
          <a:prstGeom prst="rect">
            <a:avLst/>
          </a:prstGeom>
        </p:spPr>
        <p:txBody>
          <a:bodyPr lIns="0" tIns="0" rIns="0" bIns="0" rtlCol="0" anchor="t">
            <a:spAutoFit/>
          </a:bodyPr>
          <a:lstStyle/>
          <a:p>
            <a:pPr algn="ctr">
              <a:lnSpc>
                <a:spcPts val="13649"/>
              </a:lnSpc>
            </a:pPr>
            <a:r>
              <a:rPr lang="en-US" sz="9749">
                <a:solidFill>
                  <a:srgbClr val="00C1D5"/>
                </a:solidFill>
                <a:latin typeface="Roboto"/>
                <a:ea typeface="Roboto"/>
                <a:cs typeface="Roboto"/>
                <a:sym typeface="Roboto"/>
              </a:rPr>
              <a:t>Thank you!</a:t>
            </a:r>
          </a:p>
        </p:txBody>
      </p:sp>
      <p:sp>
        <p:nvSpPr>
          <p:cNvPr id="11" name="TextBox 11"/>
          <p:cNvSpPr txBox="1"/>
          <p:nvPr/>
        </p:nvSpPr>
        <p:spPr>
          <a:xfrm>
            <a:off x="2972735" y="3878911"/>
            <a:ext cx="5362537" cy="904820"/>
          </a:xfrm>
          <a:prstGeom prst="rect">
            <a:avLst/>
          </a:prstGeom>
        </p:spPr>
        <p:txBody>
          <a:bodyPr lIns="0" tIns="0" rIns="0" bIns="0" rtlCol="0" anchor="t">
            <a:spAutoFit/>
          </a:bodyPr>
          <a:lstStyle/>
          <a:p>
            <a:pPr algn="ctr">
              <a:lnSpc>
                <a:spcPts val="7349"/>
              </a:lnSpc>
            </a:pPr>
            <a:r>
              <a:rPr lang="en-US" sz="5249" b="1">
                <a:solidFill>
                  <a:srgbClr val="FFFFFF"/>
                </a:solidFill>
                <a:latin typeface="Roboto Bold"/>
                <a:ea typeface="Roboto Bold"/>
                <a:cs typeface="Roboto Bold"/>
                <a:sym typeface="Roboto Bold"/>
              </a:rPr>
              <a:t>WalkingWise.com</a:t>
            </a:r>
          </a:p>
        </p:txBody>
      </p:sp>
      <p:sp>
        <p:nvSpPr>
          <p:cNvPr id="12" name="TextBox 12"/>
          <p:cNvSpPr txBox="1"/>
          <p:nvPr/>
        </p:nvSpPr>
        <p:spPr>
          <a:xfrm>
            <a:off x="3759748" y="7782819"/>
            <a:ext cx="3315939" cy="745328"/>
          </a:xfrm>
          <a:prstGeom prst="rect">
            <a:avLst/>
          </a:prstGeom>
        </p:spPr>
        <p:txBody>
          <a:bodyPr lIns="0" tIns="0" rIns="0" bIns="0" rtlCol="0" anchor="t">
            <a:spAutoFit/>
          </a:bodyPr>
          <a:lstStyle/>
          <a:p>
            <a:pPr algn="ctr">
              <a:lnSpc>
                <a:spcPts val="1959"/>
              </a:lnSpc>
            </a:pPr>
            <a:r>
              <a:rPr lang="en-US" sz="1399">
                <a:solidFill>
                  <a:srgbClr val="FFFFFF"/>
                </a:solidFill>
                <a:latin typeface="Roboto"/>
                <a:ea typeface="Roboto"/>
                <a:cs typeface="Roboto"/>
                <a:sym typeface="Roboto"/>
              </a:rPr>
              <a:t>Online Course for Adults Accredited by: </a:t>
            </a:r>
          </a:p>
          <a:p>
            <a:pPr algn="ctr">
              <a:lnSpc>
                <a:spcPts val="1959"/>
              </a:lnSpc>
            </a:pPr>
            <a:r>
              <a:rPr lang="en-US" sz="1399">
                <a:solidFill>
                  <a:srgbClr val="FFFFFF"/>
                </a:solidFill>
                <a:latin typeface="Roboto"/>
                <a:ea typeface="Roboto"/>
                <a:cs typeface="Roboto"/>
                <a:sym typeface="Roboto"/>
              </a:rPr>
              <a:t>Postgraduate Institue for Medicine</a:t>
            </a:r>
          </a:p>
          <a:p>
            <a:pPr algn="ctr">
              <a:lnSpc>
                <a:spcPts val="1959"/>
              </a:lnSpc>
            </a:pPr>
            <a:r>
              <a:rPr lang="en-US" sz="1399">
                <a:solidFill>
                  <a:srgbClr val="FFFFFF"/>
                </a:solidFill>
                <a:latin typeface="Roboto"/>
                <a:ea typeface="Roboto"/>
                <a:cs typeface="Roboto"/>
                <a:sym typeface="Roboto"/>
              </a:rPr>
              <a:t>Academy of Forensic Nursing</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BFDFD"/>
                </a:solidFill>
                <a:latin typeface="Roboto"/>
                <a:ea typeface="Roboto"/>
                <a:cs typeface="Roboto"/>
                <a:sym typeface="Roboto"/>
              </a:rPr>
              <a:t>96</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14301</Words>
  <Application>Microsoft Office PowerPoint</Application>
  <PresentationFormat>Custom</PresentationFormat>
  <Paragraphs>1662</Paragraphs>
  <Slides>96</Slides>
  <Notes>95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96</vt:i4>
      </vt:variant>
    </vt:vector>
  </HeadingPairs>
  <TitlesOfParts>
    <vt:vector size="106" baseType="lpstr">
      <vt:lpstr>League Spartan</vt:lpstr>
      <vt:lpstr>Poppins Medium 1</vt:lpstr>
      <vt:lpstr>Cooperative Bold</vt:lpstr>
      <vt:lpstr>Roboto</vt:lpstr>
      <vt:lpstr>Poppins Medium 2 Bold</vt:lpstr>
      <vt:lpstr>Calibri</vt:lpstr>
      <vt:lpstr>Bebas Neue</vt:lpstr>
      <vt:lpstr>Roboto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PowerPoint-Hidden Buyers-2026</dc:title>
  <cp:lastModifiedBy>Karla Highman</cp:lastModifiedBy>
  <cp:revision>1</cp:revision>
  <dcterms:created xsi:type="dcterms:W3CDTF">2006-08-16T00:00:00Z</dcterms:created>
  <dcterms:modified xsi:type="dcterms:W3CDTF">2026-01-27T16:21:19Z</dcterms:modified>
  <dc:identifier>DAGsmxvgy6s</dc:identifier>
</cp:coreProperties>
</file>