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Lst>
  <p:sldSz cx="18288000" cy="10287000"/>
  <p:notesSz cx="6858000" cy="9144000"/>
  <p:embeddedFontLst>
    <p:embeddedFont>
      <p:font typeface="Bebas Neue" panose="020B0604020202020204" charset="0"/>
      <p:regular r:id="rId123"/>
    </p:embeddedFont>
    <p:embeddedFont>
      <p:font typeface="Cooperative Bold" panose="020B0604020202020204" charset="-79"/>
      <p:regular r:id="rId124"/>
    </p:embeddedFont>
    <p:embeddedFont>
      <p:font typeface="League Spartan" panose="020B0604020202020204" charset="0"/>
      <p:regular r:id="rId125"/>
    </p:embeddedFont>
    <p:embeddedFont>
      <p:font typeface="Poppins Medium 1 Bold" panose="020B0604020202020204" charset="0"/>
      <p:regular r:id="rId126"/>
    </p:embeddedFont>
    <p:embeddedFont>
      <p:font typeface="Poppins Medium 2" panose="020B0604020202020204" charset="0"/>
      <p:regular r:id="rId127"/>
    </p:embeddedFont>
    <p:embeddedFont>
      <p:font typeface="Roboto" panose="020B0604020202020204" charset="0"/>
      <p:regular r:id="rId128"/>
    </p:embeddedFont>
    <p:embeddedFont>
      <p:font typeface="Roboto Bold" panose="020B0604020202020204" charset="0"/>
      <p:regular r:id="rId1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4EFAC-7540-4654-8AF8-7402B2A69F70}" v="1" dt="2025-07-09T19:09:30.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fntdata"/><Relationship Id="rId128"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2.fntdata"/><Relationship Id="rId129" Type="http://schemas.openxmlformats.org/officeDocument/2006/relationships/font" Target="fonts/font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8A04EFAC-7540-4654-8AF8-7402B2A69F70}"/>
    <pc:docChg chg="modSld">
      <pc:chgData name="Karla Highman" userId="ecdc3769a33ca4ef" providerId="LiveId" clId="{8A04EFAC-7540-4654-8AF8-7402B2A69F70}" dt="2025-07-09T19:09:36.340" v="2" actId="14100"/>
      <pc:docMkLst>
        <pc:docMk/>
      </pc:docMkLst>
      <pc:sldChg chg="modSp mod modNotes">
        <pc:chgData name="Karla Highman" userId="ecdc3769a33ca4ef" providerId="LiveId" clId="{8A04EFAC-7540-4654-8AF8-7402B2A69F70}" dt="2025-07-09T19:09:36.340" v="2" actId="14100"/>
        <pc:sldMkLst>
          <pc:docMk/>
          <pc:sldMk cId="0" sldId="270"/>
        </pc:sldMkLst>
        <pc:spChg chg="mod">
          <ac:chgData name="Karla Highman" userId="ecdc3769a33ca4ef" providerId="LiveId" clId="{8A04EFAC-7540-4654-8AF8-7402B2A69F70}" dt="2025-07-09T19:09:36.340" v="2" actId="14100"/>
          <ac:spMkLst>
            <pc:docMk/>
            <pc:sldMk cId="0" sldId="270"/>
            <ac:spMk id="13" creationId="{00000000-0000-0000-0000-000000000000}"/>
          </ac:spMkLst>
        </pc:spChg>
      </pc:sldChg>
      <pc:sldChg chg="modSp mod">
        <pc:chgData name="Karla Highman" userId="ecdc3769a33ca4ef" providerId="LiveId" clId="{8A04EFAC-7540-4654-8AF8-7402B2A69F70}" dt="2025-07-09T19:07:02.234" v="0" actId="207"/>
        <pc:sldMkLst>
          <pc:docMk/>
          <pc:sldMk cId="0" sldId="271"/>
        </pc:sldMkLst>
        <pc:spChg chg="mod">
          <ac:chgData name="Karla Highman" userId="ecdc3769a33ca4ef" providerId="LiveId" clId="{8A04EFAC-7540-4654-8AF8-7402B2A69F70}" dt="2025-07-09T19:07:02.234" v="0" actId="207"/>
          <ac:spMkLst>
            <pc:docMk/>
            <pc:sldMk cId="0" sldId="271"/>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 and check out lesson plan #9.</a:t>
            </a:r>
          </a:p>
          <a:p>
            <a:endParaRPr lang="en-US"/>
          </a:p>
          <a:p>
            <a:r>
              <a:rPr lang="en-US"/>
              <a:t>Most importantly: </a:t>
            </a:r>
          </a:p>
          <a:p>
            <a:endParaRPr lang="en-US"/>
          </a:p>
          <a:p>
            <a:r>
              <a:rPr lang="en-US"/>
              <a:t>• DEFINE SCHOOL POLICY</a:t>
            </a:r>
          </a:p>
          <a:p>
            <a:r>
              <a:rPr lang="en-US"/>
              <a:t>Establish an anti-trafficking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your presentation.</a:t>
            </a:r>
          </a:p>
          <a:p>
            <a:endParaRPr lang="en-US"/>
          </a:p>
          <a:p>
            <a:r>
              <a:rPr lang="en-US"/>
              <a:t>• IMPLEMENT SLIDO.com</a:t>
            </a:r>
          </a:p>
          <a:p>
            <a:r>
              <a:rPr lang="en-US"/>
              <a:t>Please log in to WalkingWise.com for instructions on incorporating Slido into this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Open Text Poll</a:t>
            </a:r>
          </a:p>
          <a:p>
            <a:endParaRPr lang="en-US"/>
          </a:p>
          <a:p>
            <a:r>
              <a:rPr lang="en-US"/>
              <a:t>What are the top illegal industries in the U.S.?</a:t>
            </a:r>
          </a:p>
          <a:p>
            <a:endParaRPr lang="en-US"/>
          </a:p>
          <a:p>
            <a:r>
              <a:rPr lang="en-US"/>
              <a:t>ANSWER</a:t>
            </a:r>
          </a:p>
          <a:p>
            <a:r>
              <a:rPr lang="en-US"/>
              <a:t>#1 Drug Trafficking     </a:t>
            </a:r>
          </a:p>
          <a:p>
            <a:r>
              <a:rPr lang="en-US"/>
              <a:t>#2 Human Trafficking</a:t>
            </a:r>
          </a:p>
          <a:p>
            <a:r>
              <a:rPr lang="en-US"/>
              <a:t>(sex &amp; labor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are the top, most profitable, illegal industries in the United States?</a:t>
            </a:r>
          </a:p>
          <a:p>
            <a:endParaRPr lang="en-US"/>
          </a:p>
          <a:p>
            <a:r>
              <a:rPr lang="en-US"/>
              <a:t>ANSWER</a:t>
            </a:r>
          </a:p>
          <a:p>
            <a:r>
              <a:rPr lang="en-US"/>
              <a:t>#1 Drug Trafficking     </a:t>
            </a:r>
          </a:p>
          <a:p>
            <a:r>
              <a:rPr lang="en-US"/>
              <a:t>#2 Human Trafficking</a:t>
            </a:r>
          </a:p>
          <a:p>
            <a:r>
              <a:rPr lang="en-US"/>
              <a:t>(sex &amp; labor trafficking)</a:t>
            </a:r>
          </a:p>
          <a:p>
            <a:endParaRPr lang="en-US"/>
          </a:p>
          <a:p>
            <a:r>
              <a:rPr lang="en-US"/>
              <a:t>Other top criminal industries in the U.S. include:</a:t>
            </a:r>
          </a:p>
          <a:p>
            <a:r>
              <a:rPr lang="en-US"/>
              <a:t> </a:t>
            </a:r>
          </a:p>
          <a:p>
            <a:r>
              <a:rPr lang="en-US"/>
              <a:t>• Illegal Firearms Trade</a:t>
            </a:r>
          </a:p>
          <a:p>
            <a:r>
              <a:rPr lang="en-US"/>
              <a:t>• Counterfeit Goods</a:t>
            </a:r>
          </a:p>
          <a:p>
            <a:r>
              <a:rPr lang="en-US"/>
              <a:t>• Illegal Gambling</a:t>
            </a:r>
          </a:p>
          <a:p>
            <a:r>
              <a:rPr lang="en-US"/>
              <a:t>• Cybercrime &amp; Identity Theft</a:t>
            </a:r>
          </a:p>
          <a:p>
            <a:r>
              <a:rPr lang="en-US"/>
              <a:t>• Prostitution</a:t>
            </a:r>
          </a:p>
          <a:p>
            <a:r>
              <a:rPr lang="en-US"/>
              <a:t>• Money Laundering</a:t>
            </a:r>
          </a:p>
          <a:p>
            <a:r>
              <a:rPr lang="en-US"/>
              <a:t>• Wildlife &amp; Environmental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human traffickers, please refer to the last page of Lesson Plan #9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are the top, most profitable, illegal industries in the United States?</a:t>
            </a:r>
          </a:p>
          <a:p>
            <a:endParaRPr lang="en-US"/>
          </a:p>
          <a:p>
            <a:r>
              <a:rPr lang="en-US"/>
              <a:t>ANSWER</a:t>
            </a:r>
          </a:p>
          <a:p>
            <a:r>
              <a:rPr lang="en-US"/>
              <a:t>#1 Drug Trafficking     </a:t>
            </a:r>
          </a:p>
          <a:p>
            <a:r>
              <a:rPr lang="en-US"/>
              <a:t>#2 Human Trafficking</a:t>
            </a:r>
          </a:p>
          <a:p>
            <a:r>
              <a:rPr lang="en-US"/>
              <a:t>(sex &amp; labor trafficking)</a:t>
            </a:r>
          </a:p>
          <a:p>
            <a:endParaRPr lang="en-US"/>
          </a:p>
          <a:p>
            <a:r>
              <a:rPr lang="en-US"/>
              <a:t>Other top criminal industries in the U.S. include:</a:t>
            </a:r>
          </a:p>
          <a:p>
            <a:r>
              <a:rPr lang="en-US"/>
              <a:t> </a:t>
            </a:r>
          </a:p>
          <a:p>
            <a:r>
              <a:rPr lang="en-US"/>
              <a:t>• Illegal Firearms Trade</a:t>
            </a:r>
          </a:p>
          <a:p>
            <a:r>
              <a:rPr lang="en-US"/>
              <a:t>• Counterfeit Goods</a:t>
            </a:r>
          </a:p>
          <a:p>
            <a:r>
              <a:rPr lang="en-US"/>
              <a:t>• Illegal Gambling</a:t>
            </a:r>
          </a:p>
          <a:p>
            <a:r>
              <a:rPr lang="en-US"/>
              <a:t>• Cybercrime &amp; Identity Theft</a:t>
            </a:r>
          </a:p>
          <a:p>
            <a:r>
              <a:rPr lang="en-US"/>
              <a:t>• Prostitution</a:t>
            </a:r>
          </a:p>
          <a:p>
            <a:r>
              <a:rPr lang="en-US"/>
              <a:t>• Money Laundering</a:t>
            </a:r>
          </a:p>
          <a:p>
            <a:r>
              <a:rPr lang="en-US"/>
              <a:t>• Wildlife &amp; Environmental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widely used by businesses worldwide for employee training. </a:t>
            </a:r>
          </a:p>
          <a:p>
            <a:endParaRPr lang="en-US"/>
          </a:p>
          <a:p>
            <a:r>
              <a:rPr lang="en-US"/>
              <a:t>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CHARACTERISTICS</a:t>
            </a:r>
          </a:p>
          <a:p>
            <a:r>
              <a:rPr lang="en-US"/>
              <a:t>Traffickers often exhibit narcissistic traits, including an inflated sense of self-importance and a strong need for excessive attention and admiration. </a:t>
            </a:r>
          </a:p>
          <a:p>
            <a:endParaRPr lang="en-US"/>
          </a:p>
          <a:p>
            <a:r>
              <a:rPr lang="en-US"/>
              <a:t>Common characteristics among traffickers may include: a sense of entitlement, expecting others to meet their demands, along with a lack of empathy, a tendency to exploit others for personal gain, feelings of resentment, and displays of sexual aggression or hostility.</a:t>
            </a:r>
          </a:p>
          <a:p>
            <a:endParaRPr lang="en-US"/>
          </a:p>
          <a:p>
            <a:r>
              <a:rPr lang="en-US"/>
              <a:t>Source</a:t>
            </a:r>
          </a:p>
          <a:p>
            <a:r>
              <a:rPr lang="en-US"/>
              <a:t>American Psychiatric Association (2022, March 18). APA releases Diagnostic and Statistical Manual of Mental Disorders, Fifth Edition, Text Revision (DSM-5-TR). </a:t>
            </a:r>
          </a:p>
          <a:p>
            <a:endParaRPr lang="en-US"/>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since an individual can be sold repeatedly. </a:t>
            </a:r>
          </a:p>
          <a:p>
            <a:endParaRPr lang="en-US"/>
          </a:p>
          <a:p>
            <a:r>
              <a:rPr lang="en-US"/>
              <a:t>Human traffickers often perceive drug dealing as riskier in terms of legal penalties compared to trafficking vulnerable or young people, where they believe the risk of arrest is lower. (1)</a:t>
            </a:r>
          </a:p>
          <a:p>
            <a:endParaRPr lang="en-US"/>
          </a:p>
          <a:p>
            <a:r>
              <a:rPr lang="en-US"/>
              <a:t>Sex traffickers often coexist peacefully with each other, compared to the territorial behavior that drug dealers frequently display.(1)</a:t>
            </a:r>
          </a:p>
          <a:p>
            <a:endParaRPr lang="en-US"/>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since an individual can be sold repeatedly. </a:t>
            </a:r>
          </a:p>
          <a:p>
            <a:endParaRPr lang="en-US"/>
          </a:p>
          <a:p>
            <a:r>
              <a:rPr lang="en-US"/>
              <a:t>Human traffickers often perceive drug dealing as riskier in terms of legal penalties compared to trafficking vulnerable or young people, where they believe the risk of arrest is lower. (1)</a:t>
            </a:r>
          </a:p>
          <a:p>
            <a:endParaRPr lang="en-US"/>
          </a:p>
          <a:p>
            <a:r>
              <a:rPr lang="en-US"/>
              <a:t>Sex traffickers often coexist peacefully with each other, compared to the territorial behavior that drug dealers frequently display.(1)</a:t>
            </a:r>
          </a:p>
          <a:p>
            <a:endParaRPr lang="en-US"/>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must happen for someone to be charged with a trafficking crime against a child (under 18)?</a:t>
            </a:r>
          </a:p>
          <a:p>
            <a:endParaRPr lang="en-US"/>
          </a:p>
          <a:p>
            <a:r>
              <a:rPr lang="en-US"/>
              <a:t>A)  Force (violence)</a:t>
            </a:r>
          </a:p>
          <a:p>
            <a:r>
              <a:rPr lang="en-US"/>
              <a:t>B)  Fraud (lies)</a:t>
            </a:r>
          </a:p>
          <a:p>
            <a:r>
              <a:rPr lang="en-US"/>
              <a:t>C)  Coercion (threats)</a:t>
            </a:r>
          </a:p>
          <a:p>
            <a:r>
              <a:rPr lang="en-US"/>
              <a:t>D)  None of the above</a:t>
            </a:r>
          </a:p>
          <a:p>
            <a:endParaRPr lang="en-US"/>
          </a:p>
          <a:p>
            <a:r>
              <a:rPr lang="en-US"/>
              <a:t>ANSWER</a:t>
            </a:r>
          </a:p>
          <a:p>
            <a:r>
              <a:rPr lang="en-US"/>
              <a:t>D) None of the above.</a:t>
            </a:r>
          </a:p>
          <a:p>
            <a:r>
              <a:rPr lang="en-US"/>
              <a:t>Whenever a minor under the age of 18 is involved in selling a sexual act for anything of value, the offense is prosecuted as a sex trafficking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all U.S. states, except for certain rural counties in Nevada, prostitution laws make it illegal for anyone, including adults, to engage, agree, or offer to engage in sexual conduct with another person in return for a fee.</a:t>
            </a:r>
          </a:p>
          <a:p>
            <a:endParaRPr lang="en-US"/>
          </a:p>
          <a:p>
            <a:r>
              <a:rPr lang="en-US"/>
              <a:t>These laws apply to all involved, including pimps, sex buyers, and those willingly or voluntarily engaging in prostitution. Federal laws prohibit involving children under 18 in commercial sex, mandating criminal punishment. (18 U.S. Code § 2421A)</a:t>
            </a:r>
          </a:p>
          <a:p>
            <a:endParaRPr lang="en-US"/>
          </a:p>
          <a:p>
            <a:r>
              <a:rPr lang="en-US"/>
              <a:t>The sale of sexual activity becomes judged as “sex trafficking” if the commercial sex act occurs using 1) force, 2) fraud, 3) coercion, or 4) if a minor under 18 is involved. The crime is judged as “sex trafficking,” even when there is no use of force, fraud, or coercion when involving a child under 18. </a:t>
            </a:r>
          </a:p>
          <a:p>
            <a:endParaRPr lang="en-US"/>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all U.S. states, except for certain rural counties in Nevada, prostitution laws make it illegal for anyone, including adults, to engage, agree, or offer to engage in sexual conduct with another person in return for a fee.</a:t>
            </a:r>
          </a:p>
          <a:p>
            <a:endParaRPr lang="en-US"/>
          </a:p>
          <a:p>
            <a:r>
              <a:rPr lang="en-US"/>
              <a:t>These laws apply to all involved, including pimps, sex buyers, and those willingly or voluntarily engaging in prostitution. Federal laws prohibit involving children under 18 in commercial sex, mandating criminal punishment. (18 U.S. Code § 2421A)</a:t>
            </a:r>
          </a:p>
          <a:p>
            <a:endParaRPr lang="en-US"/>
          </a:p>
          <a:p>
            <a:r>
              <a:rPr lang="en-US"/>
              <a:t>The sale of sexual activity becomes judged as “sex trafficking” if the commercial sex act occurs using 1) force, 2) fraud, 3) coercion, or 4) if a minor under 18 is involved. The crime is judged as “sex trafficking,” even when there is no use of force, fraud, or coercion when involving a child under 18. </a:t>
            </a:r>
          </a:p>
          <a:p>
            <a:endParaRPr lang="en-US"/>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all U.S. states, except for certain rural counties in Nevada, prostitution laws make it illegal for anyone, including adults, to engage, agree, or offer to engage in sexual conduct with another person in return for a fee.</a:t>
            </a:r>
          </a:p>
          <a:p>
            <a:endParaRPr lang="en-US"/>
          </a:p>
          <a:p>
            <a:r>
              <a:rPr lang="en-US"/>
              <a:t>These laws apply to all involved, including pimps, sex buyers, and those willingly or voluntarily engaging in prostitution. Federal laws prohibit involving children under 18 in commercial sex, mandating criminal punishment. (18 U.S. Code § 2421A)</a:t>
            </a:r>
          </a:p>
          <a:p>
            <a:endParaRPr lang="en-US"/>
          </a:p>
          <a:p>
            <a:r>
              <a:rPr lang="en-US"/>
              <a:t>The sale of sexual activity becomes judged as “sex trafficking” if the commercial sex act occurs using 1) force, 2) fraud, 3) coercion, or 4) if a minor under 18 is involved. The crime is judged as “sex trafficking,” even when there is no use of force, fraud, or coercion when involving a child under 18. </a:t>
            </a:r>
          </a:p>
          <a:p>
            <a:endParaRPr lang="en-US"/>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SAFE HARBOR</a:t>
            </a:r>
          </a:p>
          <a:p>
            <a:r>
              <a:rPr lang="en-US"/>
              <a:t>When anyone under age 18 is involved in exchanging sex for something of value, the crime is never classified as prostitution, and the child is protected as a victim.</a:t>
            </a:r>
          </a:p>
          <a:p>
            <a:endParaRPr lang="en-US"/>
          </a:p>
          <a:p>
            <a:r>
              <a:rPr lang="en-US"/>
              <a:t>When involving an adult in the exchange of sex for something of value, the crime is considered sex trafficking if the victim was compelled through the use of:  1) force, 2) fraud, or 3) coercion.</a:t>
            </a:r>
          </a:p>
          <a:p>
            <a:endParaRPr lang="en-US"/>
          </a:p>
          <a:p>
            <a:r>
              <a:rPr lang="en-US"/>
              <a:t>In all U.S. states, except for certain rural counties in Nevada, prostitution laws make it illegal for anyone, including adults, to engage, agree, or offer to engage in sexual conduct with another person in return for a fee. Federal laws prohibit involving children under 18 in commercial sex, mandating criminal punishment for human traffickers and sex buyers. </a:t>
            </a:r>
          </a:p>
          <a:p>
            <a:endParaRPr lang="en-US"/>
          </a:p>
          <a:p>
            <a:r>
              <a:rPr lang="en-US"/>
              <a:t>Source</a:t>
            </a:r>
          </a:p>
          <a:p>
            <a:r>
              <a:rPr lang="en-US"/>
              <a:t>H.R.3244 - Victims of Trafficking and Violence Protection Act of 2000</a:t>
            </a:r>
          </a:p>
          <a:p>
            <a:r>
              <a:rPr lang="en-US"/>
              <a:t>https://www.congress.gov/bill/106th-congress/house-bill/3244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SAFE HARBOR</a:t>
            </a:r>
          </a:p>
          <a:p>
            <a:r>
              <a:rPr lang="en-US"/>
              <a:t>When anyone under age 18 is involved in exchanging sex for something of value, the crime is never classified as prostitution, and the child is protected as a victim.</a:t>
            </a:r>
          </a:p>
          <a:p>
            <a:endParaRPr lang="en-US"/>
          </a:p>
          <a:p>
            <a:r>
              <a:rPr lang="en-US"/>
              <a:t>When involving an adult in the exchange of sex for something of value, the crime is considered sex trafficking if the victim was compelled through the use of:  1) force, 2) fraud, or 3) coercion.</a:t>
            </a:r>
          </a:p>
          <a:p>
            <a:endParaRPr lang="en-US"/>
          </a:p>
          <a:p>
            <a:r>
              <a:rPr lang="en-US"/>
              <a:t>In all U.S. states, except for certain rural counties in Nevada, prostitution laws make it illegal for anyone, including adults, to engage, agree, or offer to engage in sexual conduct with another person in return for a fee. Federal laws prohibit involving children under 18 in commercial sex, mandating criminal punishment for human traffickers and sex buyers. </a:t>
            </a:r>
          </a:p>
          <a:p>
            <a:endParaRPr lang="en-US"/>
          </a:p>
          <a:p>
            <a:r>
              <a:rPr lang="en-US"/>
              <a:t>Source</a:t>
            </a:r>
          </a:p>
          <a:p>
            <a:r>
              <a:rPr lang="en-US"/>
              <a:t>H.R.3244 - Victims of Trafficking and Violence Protection Act of 2000</a:t>
            </a:r>
          </a:p>
          <a:p>
            <a:r>
              <a:rPr lang="en-US"/>
              <a:t>https://www.congress.gov/bill/106th-congress/house-bill/3244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SAFE HARBOR</a:t>
            </a:r>
          </a:p>
          <a:p>
            <a:r>
              <a:rPr lang="en-US"/>
              <a:t>When anyone under age 18 is involved in exchanging sex for something of value, the crime is never classified as prostitution, and the child is protected as a victim.</a:t>
            </a:r>
          </a:p>
          <a:p>
            <a:endParaRPr lang="en-US"/>
          </a:p>
          <a:p>
            <a:r>
              <a:rPr lang="en-US"/>
              <a:t>When involving an adult in the exchange of sex for something of value, the crime is considered sex trafficking if the victim was compelled through the use of:  1) force, 2) fraud, or 3) coercion.</a:t>
            </a:r>
          </a:p>
          <a:p>
            <a:endParaRPr lang="en-US"/>
          </a:p>
          <a:p>
            <a:r>
              <a:rPr lang="en-US"/>
              <a:t>In all U.S. states, except for certain rural counties in Nevada, prostitution laws make it illegal for anyone, including adults, to engage, agree, or offer to engage in sexual conduct with another person in return for a fee. Federal laws prohibit involving children under 18 in commercial sex, mandating criminal punishment for human traffickers and sex buyers. </a:t>
            </a:r>
          </a:p>
          <a:p>
            <a:endParaRPr lang="en-US"/>
          </a:p>
          <a:p>
            <a:r>
              <a:rPr lang="en-US"/>
              <a:t>Source</a:t>
            </a:r>
          </a:p>
          <a:p>
            <a:r>
              <a:rPr lang="en-US"/>
              <a:t>H.R.3244 - Victims of Trafficking and Violence Protection Act of 2000</a:t>
            </a:r>
          </a:p>
          <a:p>
            <a:r>
              <a:rPr lang="en-US"/>
              <a:t>https://www.congress.gov/bill/106th-congress/house-bill/3244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certain counties of one U.S. state, the selling and buying of sexual acts are legally regulated and controlled.</a:t>
            </a:r>
          </a:p>
          <a:p>
            <a:endParaRPr lang="en-US"/>
          </a:p>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Which of the following is NOT a common term used to describe sex trafficking tactics?</a:t>
            </a:r>
          </a:p>
          <a:p>
            <a:endParaRPr lang="en-US"/>
          </a:p>
          <a:p>
            <a:r>
              <a:rPr lang="en-US"/>
              <a:t>A)  Romeo Pimp</a:t>
            </a:r>
          </a:p>
          <a:p>
            <a:r>
              <a:rPr lang="en-US"/>
              <a:t>B)  Chic Pimp</a:t>
            </a:r>
          </a:p>
          <a:p>
            <a:r>
              <a:rPr lang="en-US"/>
              <a:t>C)  Gorilla Pimp</a:t>
            </a:r>
          </a:p>
          <a:p>
            <a:r>
              <a:rPr lang="en-US"/>
              <a:t>D)  CEO Pimp</a:t>
            </a:r>
          </a:p>
          <a:p>
            <a:endParaRPr lang="en-US"/>
          </a:p>
          <a:p>
            <a:r>
              <a:rPr lang="en-US"/>
              <a:t>ANSWER</a:t>
            </a:r>
          </a:p>
          <a:p>
            <a:r>
              <a:rPr lang="en-US"/>
              <a:t>B) Chic Pimp is NOT a term used to describe sex trafficking tactics.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ROMEO PIMPS </a:t>
            </a:r>
          </a:p>
          <a:p>
            <a:r>
              <a:rPr lang="en-US"/>
              <a:t>They use emotional connection to manipulate victims. Romeo pimps seduce or lure young people with charm, acts of kindness, gifts, affection, affirmation, love, and promises of a better life. </a:t>
            </a:r>
          </a:p>
          <a:p>
            <a:endParaRPr lang="en-US"/>
          </a:p>
          <a:p>
            <a:r>
              <a:rPr lang="en-US"/>
              <a:t>Once they have control by earning the victims' trust, Romeo pimps will isolate the victim from their family and friends, lower their self-esteem, and make them financially dependent. </a:t>
            </a:r>
          </a:p>
          <a:p>
            <a:endParaRPr lang="en-US"/>
          </a:p>
          <a:p>
            <a:r>
              <a:rPr lang="en-US"/>
              <a:t>“Romeo” refers to the famous romantic character in the tragic love story by William Shakespeare, Romeo and Juliet, published in 1597.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ROMEO PIMPS </a:t>
            </a:r>
          </a:p>
          <a:p>
            <a:r>
              <a:rPr lang="en-US"/>
              <a:t>They use emotional connection to manipulate victims. Romeo pimps seduce or lure young people with charm, acts of kindness, gifts, affection, affirmation, love, and promises of a better life. </a:t>
            </a:r>
          </a:p>
          <a:p>
            <a:endParaRPr lang="en-US"/>
          </a:p>
          <a:p>
            <a:r>
              <a:rPr lang="en-US"/>
              <a:t>Once they have control by earning the victims' trust, Romeo pimps will isolate the victim from their family and friends, lower their self-esteem, and make them financially dependent. </a:t>
            </a:r>
          </a:p>
          <a:p>
            <a:endParaRPr lang="en-US"/>
          </a:p>
          <a:p>
            <a:r>
              <a:rPr lang="en-US"/>
              <a:t>“Romeo” refers to the famous romantic character in the tragic love story by William Shakespeare, Romeo and Juliet, published in 1597.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"content alert"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email address or text line.</a:t>
            </a:r>
          </a:p>
          <a:p>
            <a:endParaRPr lang="en-US"/>
          </a:p>
          <a:p>
            <a:r>
              <a:rPr lang="en-US"/>
              <a:t>Please 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ROMEO PIMPS </a:t>
            </a:r>
          </a:p>
          <a:p>
            <a:r>
              <a:rPr lang="en-US"/>
              <a:t>They use emotional connection to manipulate victims. Romeo pimps seduce or lure young people with charm, acts of kindness, gifts, affection, affirmation, love, and promises of a better life. </a:t>
            </a:r>
          </a:p>
          <a:p>
            <a:endParaRPr lang="en-US"/>
          </a:p>
          <a:p>
            <a:r>
              <a:rPr lang="en-US"/>
              <a:t>Once they have control by earning the victims' trust, Romeo pimps will isolate the victim from their family and friends, lower their self-esteem, and make them financially dependent. </a:t>
            </a:r>
          </a:p>
          <a:p>
            <a:endParaRPr lang="en-US"/>
          </a:p>
          <a:p>
            <a:r>
              <a:rPr lang="en-US"/>
              <a:t>“Romeo” refers to the famous romantic character in the tragic love story by William Shakespeare, Romeo and Juliet, published in 1597.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GORILLA PIMPS </a:t>
            </a:r>
          </a:p>
          <a:p>
            <a:r>
              <a:rPr lang="en-US"/>
              <a:t>They are known for psychological intimidation and physical violence. They use force or threats that instill fear and maintain control over their victims’ lives. </a:t>
            </a:r>
          </a:p>
          <a:p>
            <a:endParaRPr lang="en-US"/>
          </a:p>
          <a:p>
            <a:r>
              <a:rPr lang="en-US"/>
              <a:t>Gorilla pimps commonly isolate victims from family and friends and force them into criminal activity such as drug trafficking and theft.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GORILLA PIMPS </a:t>
            </a:r>
          </a:p>
          <a:p>
            <a:r>
              <a:rPr lang="en-US"/>
              <a:t>They are known for psychological intimidation and physical violence. They use force or threats that instill fear and maintain control over their victims’ lives. </a:t>
            </a:r>
          </a:p>
          <a:p>
            <a:endParaRPr lang="en-US"/>
          </a:p>
          <a:p>
            <a:r>
              <a:rPr lang="en-US"/>
              <a:t>Gorilla pimps commonly isolate victims from family and friends and force them into criminal activity such as drug trafficking and robbery.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GORILLA PIMPS </a:t>
            </a:r>
          </a:p>
          <a:p>
            <a:r>
              <a:rPr lang="en-US"/>
              <a:t>They are known for psychological intimidation and physical violence. They use force or threats that instill fear and maintain control over their victims’ lives. </a:t>
            </a:r>
          </a:p>
          <a:p>
            <a:endParaRPr lang="en-US"/>
          </a:p>
          <a:p>
            <a:r>
              <a:rPr lang="en-US"/>
              <a:t>Gorilla pimps commonly isolate victims from family and friends and force them into criminal activity such as drug trafficking and robbery.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they are intelligent and well-connected to influential people in various industries such as entertainment, fashion, and travel. </a:t>
            </a:r>
          </a:p>
          <a:p>
            <a:endParaRPr lang="en-US"/>
          </a:p>
          <a:p>
            <a:r>
              <a:rPr lang="en-US"/>
              <a:t>CEO pimps take advantage of a young person's desire for a better life by promising success, fame, and wealth. </a:t>
            </a:r>
          </a:p>
          <a:p>
            <a:r>
              <a:rPr lang="en-US"/>
              <a:t>Once they have gained their victims' trust, they will reveal the reality of their sex trafficking operation.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they are intelligent and well-connected to influential people in various industries such as entertainment, fashion, and travel. </a:t>
            </a:r>
          </a:p>
          <a:p>
            <a:endParaRPr lang="en-US"/>
          </a:p>
          <a:p>
            <a:r>
              <a:rPr lang="en-US"/>
              <a:t>CEO pimps take advantage of a young person's desire for a better life by promising success, fame, and wealth. </a:t>
            </a:r>
          </a:p>
          <a:p>
            <a:r>
              <a:rPr lang="en-US"/>
              <a:t>Once they have gained their victims' trust, they will reveal the reality of their sex trafficking operation.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they are intelligent and well-connected to influential people in various industries such as entertainment, fashion, and travel. </a:t>
            </a:r>
          </a:p>
          <a:p>
            <a:endParaRPr lang="en-US"/>
          </a:p>
          <a:p>
            <a:r>
              <a:rPr lang="en-US"/>
              <a:t>CEO pimps take advantage of a young person's desire for a better life by promising success, fame, and wealth. </a:t>
            </a:r>
          </a:p>
          <a:p>
            <a:r>
              <a:rPr lang="en-US"/>
              <a:t>Once they have gained their victims' trust, they will reveal the reality of their sex trafficking operation.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CEO PIMPS </a:t>
            </a:r>
          </a:p>
          <a:p>
            <a:r>
              <a:rPr lang="en-US"/>
              <a:t>They use a business-like approach to fool their victims. They display confidence, demonstrating they are intelligent and well-connected to influential people in various industries such as entertainment, fashion, and travel. </a:t>
            </a:r>
          </a:p>
          <a:p>
            <a:endParaRPr lang="en-US"/>
          </a:p>
          <a:p>
            <a:r>
              <a:rPr lang="en-US"/>
              <a:t>CEO pimps take advantage of a young person's desire for a better life by promising success, fame, and wealth. </a:t>
            </a:r>
          </a:p>
          <a:p>
            <a:r>
              <a:rPr lang="en-US"/>
              <a:t>Once they have gained their victims' trust, they will reveal the reality of their sex trafficking operation. </a:t>
            </a:r>
          </a:p>
          <a:p>
            <a:endParaRPr lang="en-US"/>
          </a:p>
          <a:p>
            <a:r>
              <a:rPr lang="en-US"/>
              <a:t>The acronym "CEO" stands for Chief Executive Officer, the highest-ranking person in a company.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the instructions on setting up Slido questions and answers for this presentation. Then, replace the QR code and #code in this slide with your own custom QR code and #code. </a:t>
            </a:r>
          </a:p>
          <a:p>
            <a:endParaRPr lang="en-US"/>
          </a:p>
          <a:p>
            <a:r>
              <a:rPr lang="en-US"/>
              <a:t>Please verify that the Q&amp;A feature has been activated before presenting to your audience. Adults should monitor the questions and comments made by users.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Which is NOT a common form of bonding used by traffickers to control victims?</a:t>
            </a:r>
          </a:p>
          <a:p>
            <a:endParaRPr lang="en-US"/>
          </a:p>
          <a:p>
            <a:r>
              <a:rPr lang="en-US"/>
              <a:t>A) Trauma Bond</a:t>
            </a:r>
          </a:p>
          <a:p>
            <a:r>
              <a:rPr lang="en-US"/>
              <a:t>B) Debt Bond</a:t>
            </a:r>
          </a:p>
          <a:p>
            <a:r>
              <a:rPr lang="en-US"/>
              <a:t>C) Leader Bond</a:t>
            </a:r>
          </a:p>
          <a:p>
            <a:r>
              <a:rPr lang="en-US"/>
              <a:t>D) Drug Bond</a:t>
            </a:r>
          </a:p>
          <a:p>
            <a:endParaRPr lang="en-US"/>
          </a:p>
          <a:p>
            <a:r>
              <a:rPr lang="en-US"/>
              <a:t>ANSWER</a:t>
            </a:r>
          </a:p>
          <a:p>
            <a:r>
              <a:rPr lang="en-US"/>
              <a:t>C) Leader bond is NOT a common form of bonding used by human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TRAUMA BOND </a:t>
            </a:r>
          </a:p>
          <a:p>
            <a:r>
              <a:rPr lang="en-US"/>
              <a:t>This bond can occur through repetitive cycles of abuse, followed by moments of affection. These patterns create a psychological response in the victim, leading to a cycle of love and fear. </a:t>
            </a:r>
          </a:p>
          <a:p>
            <a:endParaRPr lang="en-US"/>
          </a:p>
          <a:p>
            <a:r>
              <a:rPr lang="en-US"/>
              <a:t>Ultimately, the dynamic can cause victims to form an attachment and be loyal to the trafficker due to their need to recapture the love they thought was genuine.</a:t>
            </a:r>
          </a:p>
          <a:p>
            <a:endParaRPr lang="en-US"/>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percentage of female victims were trafficked by boyfriends or romantic partners?</a:t>
            </a:r>
          </a:p>
          <a:p>
            <a:endParaRPr lang="en-US"/>
          </a:p>
          <a:p>
            <a:r>
              <a:rPr lang="en-US"/>
              <a:t>A)  39%</a:t>
            </a:r>
          </a:p>
          <a:p>
            <a:r>
              <a:rPr lang="en-US"/>
              <a:t>B)  49%</a:t>
            </a:r>
          </a:p>
          <a:p>
            <a:r>
              <a:rPr lang="en-US"/>
              <a:t>C)  59%</a:t>
            </a:r>
          </a:p>
          <a:p>
            <a:r>
              <a:rPr lang="en-US"/>
              <a:t>D)  19%</a:t>
            </a:r>
          </a:p>
          <a:p>
            <a:endParaRPr lang="en-US"/>
          </a:p>
          <a:p>
            <a:r>
              <a:rPr lang="en-US"/>
              <a:t>ANSWER:</a:t>
            </a:r>
          </a:p>
          <a:p>
            <a:r>
              <a:rPr lang="en-US"/>
              <a:t>A) 39% of female victims are trafficked by a boyfriend, romantic partner, or husband, according to the Polaris Project.</a:t>
            </a:r>
          </a:p>
          <a:p>
            <a:endParaRPr lang="en-US"/>
          </a:p>
          <a:p>
            <a:r>
              <a:rPr lang="en-US"/>
              <a:t>Source</a:t>
            </a:r>
          </a:p>
          <a:p>
            <a:r>
              <a:rPr lang="en-US"/>
              <a:t>Polaris Project (n.d.). Love and Trafficking: Grooming, Exploitation, and Control. Retrieved May 8, 2025, from https://polarisproject.org/love-and-trafficking/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&amp; THE BRAIN</a:t>
            </a:r>
          </a:p>
          <a:p>
            <a:r>
              <a:rPr lang="en-US"/>
              <a:t>Love is chemically induced through the brain's reward circuit, where dopamine and other potent hormones flood the brain.(1)</a:t>
            </a:r>
          </a:p>
          <a:p>
            <a:endParaRPr lang="en-US"/>
          </a:p>
          <a:p>
            <a:r>
              <a:rPr lang="en-US"/>
              <a:t>Traffickers often insincerely romance their victims because they understand that the brain-triggered emotions involved with falling in love create a bond that is extremely difficult to break. </a:t>
            </a:r>
          </a:p>
          <a:p>
            <a:endParaRPr lang="en-US"/>
          </a:p>
          <a:p>
            <a:r>
              <a:rPr lang="en-US"/>
              <a:t>Traffickers patiently nurture their victims with false love until this manipulation takes control over the victim’s emotional independence.  </a:t>
            </a:r>
          </a:p>
          <a:p>
            <a:endParaRPr lang="en-US"/>
          </a:p>
          <a:p>
            <a:r>
              <a:rPr lang="en-US"/>
              <a:t>Source</a:t>
            </a:r>
          </a:p>
          <a:p>
            <a:r>
              <a:rPr lang="en-US"/>
              <a:t>1. 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&amp; BRAIN</a:t>
            </a:r>
          </a:p>
          <a:p>
            <a:r>
              <a:rPr lang="en-US"/>
              <a:t>Love is chemically induced through the brain's reward circuit, where dopamine and other potent hormones flood the brain.(1)</a:t>
            </a:r>
          </a:p>
          <a:p>
            <a:endParaRPr lang="en-US"/>
          </a:p>
          <a:p>
            <a:r>
              <a:rPr lang="en-US"/>
              <a:t>Traffickers often insincerely romance their victims because they understand that the brain-triggered emotions involved with falling in love create a bond that is extremely difficult to break. </a:t>
            </a:r>
          </a:p>
          <a:p>
            <a:endParaRPr lang="en-US"/>
          </a:p>
          <a:p>
            <a:r>
              <a:rPr lang="en-US"/>
              <a:t>Traffickers patiently nurture their victims with false love until this manipulation takes control over the victim’s emotional independence.  </a:t>
            </a:r>
          </a:p>
          <a:p>
            <a:endParaRPr lang="en-US"/>
          </a:p>
          <a:p>
            <a:r>
              <a:rPr lang="en-US"/>
              <a:t>Source</a:t>
            </a:r>
          </a:p>
          <a:p>
            <a:r>
              <a:rPr lang="en-US"/>
              <a:t>1. 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&amp; BRAIN</a:t>
            </a:r>
          </a:p>
          <a:p>
            <a:r>
              <a:rPr lang="en-US"/>
              <a:t>Love is chemically induced through the brain's reward circuit, where dopamine and other potent hormones flood the brain.(1)</a:t>
            </a:r>
          </a:p>
          <a:p>
            <a:endParaRPr lang="en-US"/>
          </a:p>
          <a:p>
            <a:r>
              <a:rPr lang="en-US"/>
              <a:t>Traffickers often insincerely romance their victims because they understand that the brain-triggered emotions involved with falling in love create a bond that is extremely difficult to break. </a:t>
            </a:r>
          </a:p>
          <a:p>
            <a:endParaRPr lang="en-US"/>
          </a:p>
          <a:p>
            <a:r>
              <a:rPr lang="en-US"/>
              <a:t>Traffickers patiently nurture their victims with false love until this manipulation takes control over the victim’s emotional independence.  </a:t>
            </a:r>
          </a:p>
          <a:p>
            <a:endParaRPr lang="en-US"/>
          </a:p>
          <a:p>
            <a:r>
              <a:rPr lang="en-US"/>
              <a:t>Source</a:t>
            </a:r>
          </a:p>
          <a:p>
            <a:r>
              <a:rPr lang="en-US"/>
              <a:t>1. 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DEBT BOND</a:t>
            </a:r>
          </a:p>
          <a:p>
            <a:r>
              <a:rPr lang="en-US"/>
              <a:t>Sex traffickers create a debt bond or economic dependence on their victims by imposing debt that continually accumulates and can be difficult or impossible to repay. </a:t>
            </a:r>
          </a:p>
          <a:p>
            <a:endParaRPr lang="en-US"/>
          </a:p>
          <a:p>
            <a:r>
              <a:rPr lang="en-US"/>
              <a:t>Traffickers often withhold victims' legal documents, demanding sex work until they pay a debt in full or simply preventing them from working outside of the traffickers' control.</a:t>
            </a:r>
          </a:p>
          <a:p>
            <a:endParaRPr lang="en-US"/>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DEBT BOND</a:t>
            </a:r>
          </a:p>
          <a:p>
            <a:r>
              <a:rPr lang="en-US"/>
              <a:t>Sex traffickers create a debt bond or economic dependence on their victims by imposing debt that continually accumulates and can be difficult or impossible to repay. </a:t>
            </a:r>
          </a:p>
          <a:p>
            <a:endParaRPr lang="en-US"/>
          </a:p>
          <a:p>
            <a:r>
              <a:rPr lang="en-US"/>
              <a:t>Traffickers often withhold victims' legal documents, demanding sex work until they pay a debt in full or simply preventing them from working outside of the traffickers' control.</a:t>
            </a:r>
          </a:p>
          <a:p>
            <a:endParaRPr lang="en-US"/>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DEBT BOND</a:t>
            </a:r>
          </a:p>
          <a:p>
            <a:r>
              <a:rPr lang="en-US"/>
              <a:t>Sex traffickers create a debt bond or economic dependence on their victims by imposing debt that continually accumulates and can be difficult or impossible to repay. </a:t>
            </a:r>
          </a:p>
          <a:p>
            <a:endParaRPr lang="en-US"/>
          </a:p>
          <a:p>
            <a:r>
              <a:rPr lang="en-US"/>
              <a:t>Traffickers often withhold victims' legal documents, demanding sex work until they pay a debt in full or simply preventing them from working outside of the traffickers' control.</a:t>
            </a:r>
          </a:p>
          <a:p>
            <a:endParaRPr lang="en-US"/>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DRUG BOND </a:t>
            </a:r>
          </a:p>
          <a:p>
            <a:r>
              <a:rPr lang="en-US"/>
              <a:t>Drug bondage can occur when drug dealers coerce users into sex trafficking in exchange for drugs. </a:t>
            </a:r>
          </a:p>
          <a:p>
            <a:endParaRPr lang="en-US"/>
          </a:p>
          <a:p>
            <a:r>
              <a:rPr lang="en-US"/>
              <a:t>Some sex traffickers are known to loiter outside drug rehab centers, seeking recruits. </a:t>
            </a:r>
          </a:p>
          <a:p>
            <a:endParaRPr lang="en-US"/>
          </a:p>
          <a:p>
            <a:r>
              <a:rPr lang="en-US"/>
              <a:t>Additionally, groomers may lure vulnerable people into an addiction by offering free illicit drugs.</a:t>
            </a:r>
          </a:p>
          <a:p>
            <a:endParaRPr lang="en-US"/>
          </a:p>
          <a:p>
            <a:endParaRPr lang="en-US"/>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DRUG BOND </a:t>
            </a:r>
          </a:p>
          <a:p>
            <a:r>
              <a:rPr lang="en-US"/>
              <a:t>Drug bondage can occur when drug dealers coerce users into sex trafficking in exchange for drugs. </a:t>
            </a:r>
          </a:p>
          <a:p>
            <a:endParaRPr lang="en-US"/>
          </a:p>
          <a:p>
            <a:r>
              <a:rPr lang="en-US"/>
              <a:t>Some sex traffickers are known to loiter outside drug rehab centers, seeking recruits. </a:t>
            </a:r>
          </a:p>
          <a:p>
            <a:endParaRPr lang="en-US"/>
          </a:p>
          <a:p>
            <a:r>
              <a:rPr lang="en-US"/>
              <a:t>Additionally, groomers may lure vulnerable people into an addiction by offering free illicit drugs.</a:t>
            </a:r>
          </a:p>
          <a:p>
            <a:endParaRPr lang="en-US"/>
          </a:p>
          <a:p>
            <a:endParaRPr lang="en-US"/>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DRUG BOND </a:t>
            </a:r>
          </a:p>
          <a:p>
            <a:r>
              <a:rPr lang="en-US"/>
              <a:t>Drug bondage can occur when drug dealers coerce users into sex trafficking in exchange for drugs. </a:t>
            </a:r>
          </a:p>
          <a:p>
            <a:endParaRPr lang="en-US"/>
          </a:p>
          <a:p>
            <a:r>
              <a:rPr lang="en-US"/>
              <a:t>Some sex traffickers are known to loiter outside drug rehab centers, seeking recruits. </a:t>
            </a:r>
          </a:p>
          <a:p>
            <a:endParaRPr lang="en-US"/>
          </a:p>
          <a:p>
            <a:r>
              <a:rPr lang="en-US"/>
              <a:t>Additionally, groomers may lure vulnerable people into an addiction by offering free illicit drugs.</a:t>
            </a:r>
          </a:p>
          <a:p>
            <a:endParaRPr lang="en-US"/>
          </a:p>
          <a:p>
            <a:endParaRPr lang="en-US"/>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(GPT-4)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136657" y="9210675"/>
            <a:ext cx="1782002"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
        <p:nvSpPr>
          <p:cNvPr id="5" name="Freeform 5"/>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3"/>
            <a:stretch>
              <a:fillRect/>
            </a:stretch>
          </a:blipFill>
        </p:spPr>
        <p:txBody>
          <a:bodyPr/>
          <a:lstStyle/>
          <a:p>
            <a:endParaRPr lang="en-US"/>
          </a:p>
        </p:txBody>
      </p:sp>
      <p:sp>
        <p:nvSpPr>
          <p:cNvPr id="6" name="Freeform 6"/>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8" name="TextBox 8"/>
          <p:cNvSpPr txBox="1"/>
          <p:nvPr/>
        </p:nvSpPr>
        <p:spPr>
          <a:xfrm>
            <a:off x="454522" y="5164975"/>
            <a:ext cx="17417056" cy="2645789"/>
          </a:xfrm>
          <a:prstGeom prst="rect">
            <a:avLst/>
          </a:prstGeom>
        </p:spPr>
        <p:txBody>
          <a:bodyPr lIns="0" tIns="0" rIns="0" bIns="0" rtlCol="0" anchor="t">
            <a:spAutoFit/>
          </a:bodyPr>
          <a:lstStyle/>
          <a:p>
            <a:pPr algn="ctr">
              <a:lnSpc>
                <a:spcPts val="11499"/>
              </a:lnSpc>
            </a:pPr>
            <a:r>
              <a:rPr lang="en-US" sz="12233" b="1">
                <a:solidFill>
                  <a:srgbClr val="F9232C"/>
                </a:solidFill>
                <a:latin typeface="Cooperative Bold"/>
                <a:ea typeface="Cooperative Bold"/>
                <a:cs typeface="Cooperative Bold"/>
                <a:sym typeface="Cooperative Bold"/>
              </a:rPr>
              <a:t>Human</a:t>
            </a:r>
          </a:p>
          <a:p>
            <a:pPr algn="ctr">
              <a:lnSpc>
                <a:spcPts val="8983"/>
              </a:lnSpc>
            </a:pPr>
            <a:r>
              <a:rPr lang="en-US" sz="9557" b="1">
                <a:solidFill>
                  <a:srgbClr val="F9232C"/>
                </a:solidFill>
                <a:latin typeface="Poppins Medium 1 Bold"/>
                <a:ea typeface="Poppins Medium 1 Bold"/>
                <a:cs typeface="Poppins Medium 1 Bold"/>
                <a:sym typeface="Poppins Medium 1 Bold"/>
              </a:rPr>
              <a:t>TRAFFICKERS</a:t>
            </a:r>
          </a:p>
        </p:txBody>
      </p:sp>
      <p:sp>
        <p:nvSpPr>
          <p:cNvPr id="9" name="TextBox 9"/>
          <p:cNvSpPr txBox="1"/>
          <p:nvPr/>
        </p:nvSpPr>
        <p:spPr>
          <a:xfrm>
            <a:off x="454522" y="767502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2"/>
                <a:ea typeface="Poppins Medium 2"/>
                <a:cs typeface="Poppins Medium 2"/>
                <a:sym typeface="Poppins Medium 2"/>
              </a:rPr>
              <a:t>LESSON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394592" y="2715492"/>
            <a:ext cx="4334750" cy="807115"/>
            <a:chOff x="0" y="0"/>
            <a:chExt cx="1141662" cy="212574"/>
          </a:xfrm>
        </p:grpSpPr>
        <p:sp>
          <p:nvSpPr>
            <p:cNvPr id="7" name="Freeform 7"/>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2B2722"/>
            </a:solidFill>
          </p:spPr>
          <p:txBody>
            <a:bodyPr/>
            <a:lstStyle/>
            <a:p>
              <a:endParaRPr lang="en-US"/>
            </a:p>
          </p:txBody>
        </p:sp>
        <p:sp>
          <p:nvSpPr>
            <p:cNvPr id="8" name="TextBox 8"/>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821258" y="274359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5"/>
            <a:stretch>
              <a:fillRect l="-2025" r="-2700" b="-59715"/>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6" name="TextBox 16"/>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7" name="TextBox 17"/>
          <p:cNvSpPr txBox="1"/>
          <p:nvPr/>
        </p:nvSpPr>
        <p:spPr>
          <a:xfrm>
            <a:off x="2916508" y="3732158"/>
            <a:ext cx="6053622" cy="5550111"/>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Human Trafficker</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Pimp</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Persona</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Coercion</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Prostitution</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Flatter</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Seduce</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Vulnerable   </a:t>
            </a:r>
            <a:r>
              <a:rPr lang="en-US" sz="3499">
                <a:solidFill>
                  <a:srgbClr val="FFFFFF"/>
                </a:solidFill>
                <a:latin typeface="Roboto"/>
                <a:ea typeface="Roboto"/>
                <a:cs typeface="Roboto"/>
                <a:sym typeface="Roboto"/>
              </a:rPr>
              <a:t>  </a:t>
            </a:r>
          </a:p>
          <a:p>
            <a:pPr algn="l">
              <a:lnSpc>
                <a:spcPts val="4876"/>
              </a:lnSpc>
            </a:pPr>
            <a:r>
              <a:rPr lang="en-US" sz="3483">
                <a:solidFill>
                  <a:srgbClr val="FFFFFF"/>
                </a:solidFill>
                <a:latin typeface="Roboto"/>
                <a:ea typeface="Roboto"/>
                <a:cs typeface="Roboto"/>
                <a:sym typeface="Roboto"/>
              </a:rPr>
              <a: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id="7" name="TextBox 7"/>
          <p:cNvSpPr txBox="1"/>
          <p:nvPr/>
        </p:nvSpPr>
        <p:spPr>
          <a:xfrm>
            <a:off x="1480713" y="3998370"/>
            <a:ext cx="14398332" cy="3740420"/>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Family Living in Poverty</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Parents’ Substance Use (drugs or alcohol)</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Divorce or Death of a Parent</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Blended Family Conflicts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Incarcerated Parent or Close Family Member </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7" name="TextBox 7"/>
          <p:cNvSpPr txBox="1"/>
          <p:nvPr/>
        </p:nvSpPr>
        <p:spPr>
          <a:xfrm>
            <a:off x="1480713" y="3998370"/>
            <a:ext cx="14398332" cy="730304"/>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Homelessness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sp>
        <p:nvSpPr>
          <p:cNvPr id="7" name="TextBox 7"/>
          <p:cNvSpPr txBox="1"/>
          <p:nvPr/>
        </p:nvSpPr>
        <p:spPr>
          <a:xfrm>
            <a:off x="1480713" y="3998370"/>
            <a:ext cx="14398332" cy="1482833"/>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Homelessness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Running Away from Home</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103</a:t>
            </a:r>
          </a:p>
        </p:txBody>
      </p:sp>
      <p:sp>
        <p:nvSpPr>
          <p:cNvPr id="7" name="TextBox 7"/>
          <p:cNvSpPr txBox="1"/>
          <p:nvPr/>
        </p:nvSpPr>
        <p:spPr>
          <a:xfrm>
            <a:off x="1480713" y="3998370"/>
            <a:ext cx="14398332" cy="223536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Homelessness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Running Away from Home</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Involved in the Juvenile Justice System</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sp>
        <p:nvSpPr>
          <p:cNvPr id="7" name="TextBox 7"/>
          <p:cNvSpPr txBox="1"/>
          <p:nvPr/>
        </p:nvSpPr>
        <p:spPr>
          <a:xfrm>
            <a:off x="1480713" y="3998370"/>
            <a:ext cx="14398332" cy="2987891"/>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Homelessness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Running Away from Home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Involved in the Juvenile Justice System</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Living in Foster Care</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507275"/>
            <a:ext cx="10621961" cy="2113836"/>
            <a:chOff x="0" y="0"/>
            <a:chExt cx="2797553" cy="556730"/>
          </a:xfrm>
        </p:grpSpPr>
        <p:sp>
          <p:nvSpPr>
            <p:cNvPr id="7" name="Freeform 7"/>
            <p:cNvSpPr/>
            <p:nvPr/>
          </p:nvSpPr>
          <p:spPr>
            <a:xfrm>
              <a:off x="0" y="0"/>
              <a:ext cx="2797553" cy="556730"/>
            </a:xfrm>
            <a:custGeom>
              <a:avLst/>
              <a:gdLst/>
              <a:ahLst/>
              <a:cxnLst/>
              <a:rect l="l" t="t" r="r" b="b"/>
              <a:pathLst>
                <a:path w="2797553" h="556730">
                  <a:moveTo>
                    <a:pt x="0" y="0"/>
                  </a:moveTo>
                  <a:lnTo>
                    <a:pt x="2797553" y="0"/>
                  </a:lnTo>
                  <a:lnTo>
                    <a:pt x="2797553" y="556730"/>
                  </a:lnTo>
                  <a:lnTo>
                    <a:pt x="0" y="556730"/>
                  </a:lnTo>
                  <a:close/>
                </a:path>
              </a:pathLst>
            </a:custGeom>
            <a:solidFill>
              <a:srgbClr val="303030"/>
            </a:solidFill>
          </p:spPr>
          <p:txBody>
            <a:bodyPr/>
            <a:lstStyle/>
            <a:p>
              <a:endParaRPr lang="en-US"/>
            </a:p>
          </p:txBody>
        </p:sp>
        <p:sp>
          <p:nvSpPr>
            <p:cNvPr id="8" name="TextBox 8"/>
            <p:cNvSpPr txBox="1"/>
            <p:nvPr/>
          </p:nvSpPr>
          <p:spPr>
            <a:xfrm>
              <a:off x="0" y="-76200"/>
              <a:ext cx="2797553" cy="63293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161349" y="1028700"/>
            <a:ext cx="4208744" cy="3478575"/>
            <a:chOff x="0" y="0"/>
            <a:chExt cx="1381425" cy="1141764"/>
          </a:xfrm>
        </p:grpSpPr>
        <p:sp>
          <p:nvSpPr>
            <p:cNvPr id="12" name="Freeform 12"/>
            <p:cNvSpPr/>
            <p:nvPr/>
          </p:nvSpPr>
          <p:spPr>
            <a:xfrm>
              <a:off x="0" y="0"/>
              <a:ext cx="1381425" cy="1141764"/>
            </a:xfrm>
            <a:custGeom>
              <a:avLst/>
              <a:gdLst/>
              <a:ahLst/>
              <a:cxnLst/>
              <a:rect l="l" t="t" r="r" b="b"/>
              <a:pathLst>
                <a:path w="1381425" h="1141764">
                  <a:moveTo>
                    <a:pt x="0" y="0"/>
                  </a:moveTo>
                  <a:lnTo>
                    <a:pt x="1381425" y="0"/>
                  </a:lnTo>
                  <a:lnTo>
                    <a:pt x="1381425" y="1141764"/>
                  </a:lnTo>
                  <a:lnTo>
                    <a:pt x="0" y="1141764"/>
                  </a:lnTo>
                  <a:close/>
                </a:path>
              </a:pathLst>
            </a:custGeom>
            <a:solidFill>
              <a:srgbClr val="FFFFFF"/>
            </a:solidFill>
          </p:spPr>
          <p:txBody>
            <a:bodyPr/>
            <a:lstStyle/>
            <a:p>
              <a:endParaRPr lang="en-US"/>
            </a:p>
          </p:txBody>
        </p:sp>
        <p:sp>
          <p:nvSpPr>
            <p:cNvPr id="13" name="TextBox 13"/>
            <p:cNvSpPr txBox="1"/>
            <p:nvPr/>
          </p:nvSpPr>
          <p:spPr>
            <a:xfrm>
              <a:off x="0" y="-47625"/>
              <a:ext cx="1381425" cy="1189389"/>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1131441" y="1109322"/>
            <a:ext cx="812778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 REPORTED</a:t>
            </a:r>
          </a:p>
        </p:txBody>
      </p:sp>
      <p:sp>
        <p:nvSpPr>
          <p:cNvPr id="15" name="Freeform 15"/>
          <p:cNvSpPr/>
          <p:nvPr/>
        </p:nvSpPr>
        <p:spPr>
          <a:xfrm>
            <a:off x="13334822" y="1231929"/>
            <a:ext cx="3869939" cy="2985252"/>
          </a:xfrm>
          <a:custGeom>
            <a:avLst/>
            <a:gdLst/>
            <a:ahLst/>
            <a:cxnLst/>
            <a:rect l="l" t="t" r="r" b="b"/>
            <a:pathLst>
              <a:path w="3869939" h="2985252">
                <a:moveTo>
                  <a:pt x="0" y="0"/>
                </a:moveTo>
                <a:lnTo>
                  <a:pt x="3869939" y="0"/>
                </a:lnTo>
                <a:lnTo>
                  <a:pt x="3869939" y="2985252"/>
                </a:lnTo>
                <a:lnTo>
                  <a:pt x="0" y="298525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829985" y="4744476"/>
            <a:ext cx="10439506" cy="2352595"/>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victims hesitate to report their traffickers to law enforcement?</a:t>
            </a:r>
          </a:p>
          <a:p>
            <a:pPr algn="l">
              <a:lnSpc>
                <a:spcPts val="6299"/>
              </a:lnSpc>
            </a:pPr>
            <a:endParaRPr lang="en-US" sz="4499" b="1">
              <a:solidFill>
                <a:srgbClr val="FFFFFF"/>
              </a:solidFill>
              <a:latin typeface="Roboto Bold"/>
              <a:ea typeface="Roboto Bold"/>
              <a:cs typeface="Roboto Bold"/>
              <a:sym typeface="Roboto Bold"/>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sp>
        <p:nvSpPr>
          <p:cNvPr id="19" name="TextBox 1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997"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106</a:t>
            </a:r>
          </a:p>
        </p:txBody>
      </p:sp>
      <p:sp>
        <p:nvSpPr>
          <p:cNvPr id="5" name="TextBox 5"/>
          <p:cNvSpPr txBox="1"/>
          <p:nvPr/>
        </p:nvSpPr>
        <p:spPr>
          <a:xfrm>
            <a:off x="1480713" y="4122195"/>
            <a:ext cx="15949739"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may </a:t>
            </a:r>
            <a:r>
              <a:rPr lang="en-US" sz="4250" b="1">
                <a:solidFill>
                  <a:srgbClr val="FF5757"/>
                </a:solidFill>
                <a:latin typeface="Roboto Bold"/>
                <a:ea typeface="Roboto Bold"/>
                <a:cs typeface="Roboto Bold"/>
                <a:sym typeface="Roboto Bold"/>
              </a:rPr>
              <a:t>feel loyal</a:t>
            </a:r>
            <a:r>
              <a:rPr lang="en-US" sz="4250" b="1">
                <a:solidFill>
                  <a:srgbClr val="004F59"/>
                </a:solidFill>
                <a:latin typeface="Roboto Bold"/>
                <a:ea typeface="Roboto Bold"/>
                <a:cs typeface="Roboto Bold"/>
                <a:sym typeface="Roboto Bold"/>
              </a:rPr>
              <a:t> to the trafficker because of trauma bonds or drug bonds.</a:t>
            </a:r>
          </a:p>
          <a:p>
            <a:pPr algn="l">
              <a:lnSpc>
                <a:spcPts val="4675"/>
              </a:lnSpc>
            </a:pPr>
            <a:r>
              <a:rPr lang="en-US" sz="4250" b="1">
                <a:solidFill>
                  <a:srgbClr val="004F59"/>
                </a:solidFill>
                <a:latin typeface="Roboto Bold"/>
                <a:ea typeface="Roboto Bold"/>
                <a:cs typeface="Roboto Bold"/>
                <a:sym typeface="Roboto Bold"/>
              </a:rPr>
              <a:t> </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812778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 REPORTED</a:t>
            </a:r>
          </a:p>
        </p:txBody>
      </p:sp>
      <p:grpSp>
        <p:nvGrpSpPr>
          <p:cNvPr id="8" name="Group 8"/>
          <p:cNvGrpSpPr/>
          <p:nvPr/>
        </p:nvGrpSpPr>
        <p:grpSpPr>
          <a:xfrm>
            <a:off x="1780421" y="3019754"/>
            <a:ext cx="4837339" cy="904943"/>
            <a:chOff x="0" y="0"/>
            <a:chExt cx="1274032" cy="238339"/>
          </a:xfrm>
        </p:grpSpPr>
        <p:sp>
          <p:nvSpPr>
            <p:cNvPr id="9" name="Freeform 9"/>
            <p:cNvSpPr/>
            <p:nvPr/>
          </p:nvSpPr>
          <p:spPr>
            <a:xfrm>
              <a:off x="0" y="0"/>
              <a:ext cx="1274032" cy="238339"/>
            </a:xfrm>
            <a:custGeom>
              <a:avLst/>
              <a:gdLst/>
              <a:ahLst/>
              <a:cxnLst/>
              <a:rect l="l" t="t" r="r" b="b"/>
              <a:pathLst>
                <a:path w="1274032" h="238339">
                  <a:moveTo>
                    <a:pt x="0" y="0"/>
                  </a:moveTo>
                  <a:lnTo>
                    <a:pt x="1274032" y="0"/>
                  </a:lnTo>
                  <a:lnTo>
                    <a:pt x="127403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7403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185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Silenced Victims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997"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107</a:t>
            </a:r>
          </a:p>
        </p:txBody>
      </p:sp>
      <p:sp>
        <p:nvSpPr>
          <p:cNvPr id="5" name="TextBox 5"/>
          <p:cNvSpPr txBox="1"/>
          <p:nvPr/>
        </p:nvSpPr>
        <p:spPr>
          <a:xfrm>
            <a:off x="1480713" y="4122195"/>
            <a:ext cx="15949739"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may feel loyal to the trafficker because of trauma bonds or drug bonds.</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may </a:t>
            </a:r>
            <a:r>
              <a:rPr lang="en-US" sz="4250" b="1">
                <a:solidFill>
                  <a:srgbClr val="FF5757"/>
                </a:solidFill>
                <a:latin typeface="Roboto Bold"/>
                <a:ea typeface="Roboto Bold"/>
                <a:cs typeface="Roboto Bold"/>
                <a:sym typeface="Roboto Bold"/>
              </a:rPr>
              <a:t>feel obligated</a:t>
            </a:r>
            <a:r>
              <a:rPr lang="en-US" sz="4250" b="1">
                <a:solidFill>
                  <a:srgbClr val="004F59"/>
                </a:solidFill>
                <a:latin typeface="Roboto Bold"/>
                <a:ea typeface="Roboto Bold"/>
                <a:cs typeface="Roboto Bold"/>
                <a:sym typeface="Roboto Bold"/>
              </a:rPr>
              <a:t> to the trafficker who provided for their basic needs.</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812778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 REPORTED</a:t>
            </a:r>
          </a:p>
        </p:txBody>
      </p:sp>
      <p:grpSp>
        <p:nvGrpSpPr>
          <p:cNvPr id="8" name="Group 8"/>
          <p:cNvGrpSpPr/>
          <p:nvPr/>
        </p:nvGrpSpPr>
        <p:grpSpPr>
          <a:xfrm>
            <a:off x="1780421" y="3019754"/>
            <a:ext cx="4837339" cy="904943"/>
            <a:chOff x="0" y="0"/>
            <a:chExt cx="1274032" cy="238339"/>
          </a:xfrm>
        </p:grpSpPr>
        <p:sp>
          <p:nvSpPr>
            <p:cNvPr id="9" name="Freeform 9"/>
            <p:cNvSpPr/>
            <p:nvPr/>
          </p:nvSpPr>
          <p:spPr>
            <a:xfrm>
              <a:off x="0" y="0"/>
              <a:ext cx="1274032" cy="238339"/>
            </a:xfrm>
            <a:custGeom>
              <a:avLst/>
              <a:gdLst/>
              <a:ahLst/>
              <a:cxnLst/>
              <a:rect l="l" t="t" r="r" b="b"/>
              <a:pathLst>
                <a:path w="1274032" h="238339">
                  <a:moveTo>
                    <a:pt x="0" y="0"/>
                  </a:moveTo>
                  <a:lnTo>
                    <a:pt x="1274032" y="0"/>
                  </a:lnTo>
                  <a:lnTo>
                    <a:pt x="127403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7403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185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Silenced Victims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997"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108</a:t>
            </a:r>
          </a:p>
        </p:txBody>
      </p:sp>
      <p:sp>
        <p:nvSpPr>
          <p:cNvPr id="5" name="TextBox 5"/>
          <p:cNvSpPr txBox="1"/>
          <p:nvPr/>
        </p:nvSpPr>
        <p:spPr>
          <a:xfrm>
            <a:off x="1480713" y="4122195"/>
            <a:ext cx="15949739"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may feel loyal to the trafficker because of trauma or drug bonds.</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may feel obligated to the trafficker who provided for their basic needs.</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often </a:t>
            </a:r>
            <a:r>
              <a:rPr lang="en-US" sz="4250" b="1">
                <a:solidFill>
                  <a:srgbClr val="FF5757"/>
                </a:solidFill>
                <a:latin typeface="Roboto Bold"/>
                <a:ea typeface="Roboto Bold"/>
                <a:cs typeface="Roboto Bold"/>
                <a:sym typeface="Roboto Bold"/>
              </a:rPr>
              <a:t>feel intimidated</a:t>
            </a:r>
            <a:r>
              <a:rPr lang="en-US" sz="4250" b="1">
                <a:solidFill>
                  <a:srgbClr val="004F59"/>
                </a:solidFill>
                <a:latin typeface="Roboto Bold"/>
                <a:ea typeface="Roboto Bold"/>
                <a:cs typeface="Roboto Bold"/>
                <a:sym typeface="Roboto Bold"/>
              </a:rPr>
              <a:t> due to threats of physical harm. </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812778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UNDER REPORTED</a:t>
            </a:r>
          </a:p>
        </p:txBody>
      </p:sp>
      <p:grpSp>
        <p:nvGrpSpPr>
          <p:cNvPr id="8" name="Group 8"/>
          <p:cNvGrpSpPr/>
          <p:nvPr/>
        </p:nvGrpSpPr>
        <p:grpSpPr>
          <a:xfrm>
            <a:off x="1780421" y="3019754"/>
            <a:ext cx="4837339" cy="904943"/>
            <a:chOff x="0" y="0"/>
            <a:chExt cx="1274032" cy="238339"/>
          </a:xfrm>
        </p:grpSpPr>
        <p:sp>
          <p:nvSpPr>
            <p:cNvPr id="9" name="Freeform 9"/>
            <p:cNvSpPr/>
            <p:nvPr/>
          </p:nvSpPr>
          <p:spPr>
            <a:xfrm>
              <a:off x="0" y="0"/>
              <a:ext cx="1274032" cy="238339"/>
            </a:xfrm>
            <a:custGeom>
              <a:avLst/>
              <a:gdLst/>
              <a:ahLst/>
              <a:cxnLst/>
              <a:rect l="l" t="t" r="r" b="b"/>
              <a:pathLst>
                <a:path w="1274032" h="238339">
                  <a:moveTo>
                    <a:pt x="0" y="0"/>
                  </a:moveTo>
                  <a:lnTo>
                    <a:pt x="1274032" y="0"/>
                  </a:lnTo>
                  <a:lnTo>
                    <a:pt x="127403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7403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185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Silenced Victims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13092" y="4721897"/>
            <a:ext cx="11306517" cy="2301301"/>
            <a:chOff x="0" y="0"/>
            <a:chExt cx="2977848" cy="606104"/>
          </a:xfrm>
        </p:grpSpPr>
        <p:sp>
          <p:nvSpPr>
            <p:cNvPr id="7" name="Freeform 7"/>
            <p:cNvSpPr/>
            <p:nvPr/>
          </p:nvSpPr>
          <p:spPr>
            <a:xfrm>
              <a:off x="0" y="0"/>
              <a:ext cx="2977848" cy="606104"/>
            </a:xfrm>
            <a:custGeom>
              <a:avLst/>
              <a:gdLst/>
              <a:ahLst/>
              <a:cxnLst/>
              <a:rect l="l" t="t" r="r" b="b"/>
              <a:pathLst>
                <a:path w="2977848" h="606104">
                  <a:moveTo>
                    <a:pt x="0" y="0"/>
                  </a:moveTo>
                  <a:lnTo>
                    <a:pt x="2977848" y="0"/>
                  </a:lnTo>
                  <a:lnTo>
                    <a:pt x="2977848" y="606104"/>
                  </a:lnTo>
                  <a:lnTo>
                    <a:pt x="0" y="606104"/>
                  </a:lnTo>
                  <a:close/>
                </a:path>
              </a:pathLst>
            </a:custGeom>
            <a:solidFill>
              <a:srgbClr val="303030"/>
            </a:solidFill>
          </p:spPr>
          <p:txBody>
            <a:bodyPr/>
            <a:lstStyle/>
            <a:p>
              <a:endParaRPr lang="en-US"/>
            </a:p>
          </p:txBody>
        </p:sp>
        <p:sp>
          <p:nvSpPr>
            <p:cNvPr id="8" name="TextBox 8"/>
            <p:cNvSpPr txBox="1"/>
            <p:nvPr/>
          </p:nvSpPr>
          <p:spPr>
            <a:xfrm>
              <a:off x="0" y="-9525"/>
              <a:ext cx="2977848" cy="61562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
        <p:nvSpPr>
          <p:cNvPr id="10" name="TextBox 10"/>
          <p:cNvSpPr txBox="1"/>
          <p:nvPr/>
        </p:nvSpPr>
        <p:spPr>
          <a:xfrm>
            <a:off x="2125668" y="5014405"/>
            <a:ext cx="1103568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do you think are the top two illegal industries in the U.S.?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5085093"/>
            <a:ext cx="12358759" cy="1434159"/>
            <a:chOff x="0" y="0"/>
            <a:chExt cx="3254982" cy="377721"/>
          </a:xfrm>
        </p:grpSpPr>
        <p:sp>
          <p:nvSpPr>
            <p:cNvPr id="5" name="Freeform 5"/>
            <p:cNvSpPr/>
            <p:nvPr/>
          </p:nvSpPr>
          <p:spPr>
            <a:xfrm>
              <a:off x="0" y="0"/>
              <a:ext cx="3254982" cy="377721"/>
            </a:xfrm>
            <a:custGeom>
              <a:avLst/>
              <a:gdLst/>
              <a:ahLst/>
              <a:cxnLst/>
              <a:rect l="l" t="t" r="r" b="b"/>
              <a:pathLst>
                <a:path w="3254982" h="377721">
                  <a:moveTo>
                    <a:pt x="0" y="0"/>
                  </a:moveTo>
                  <a:lnTo>
                    <a:pt x="3254982" y="0"/>
                  </a:lnTo>
                  <a:lnTo>
                    <a:pt x="3254982" y="377721"/>
                  </a:lnTo>
                  <a:lnTo>
                    <a:pt x="0" y="377721"/>
                  </a:lnTo>
                  <a:close/>
                </a:path>
              </a:pathLst>
            </a:custGeom>
            <a:solidFill>
              <a:srgbClr val="303030"/>
            </a:solidFill>
          </p:spPr>
          <p:txBody>
            <a:bodyPr/>
            <a:lstStyle/>
            <a:p>
              <a:endParaRPr lang="en-US"/>
            </a:p>
          </p:txBody>
        </p:sp>
        <p:sp>
          <p:nvSpPr>
            <p:cNvPr id="6" name="TextBox 6"/>
            <p:cNvSpPr txBox="1"/>
            <p:nvPr/>
          </p:nvSpPr>
          <p:spPr>
            <a:xfrm>
              <a:off x="0" y="-76200"/>
              <a:ext cx="3254982" cy="453921"/>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4034277" y="1114722"/>
            <a:ext cx="3310599" cy="4349327"/>
            <a:chOff x="0" y="0"/>
            <a:chExt cx="1042060" cy="1369015"/>
          </a:xfrm>
        </p:grpSpPr>
        <p:sp>
          <p:nvSpPr>
            <p:cNvPr id="8" name="Freeform 8"/>
            <p:cNvSpPr/>
            <p:nvPr/>
          </p:nvSpPr>
          <p:spPr>
            <a:xfrm>
              <a:off x="0" y="0"/>
              <a:ext cx="1042060" cy="1369014"/>
            </a:xfrm>
            <a:custGeom>
              <a:avLst/>
              <a:gdLst/>
              <a:ahLst/>
              <a:cxnLst/>
              <a:rect l="l" t="t" r="r" b="b"/>
              <a:pathLst>
                <a:path w="1042060" h="1369014">
                  <a:moveTo>
                    <a:pt x="0" y="0"/>
                  </a:moveTo>
                  <a:lnTo>
                    <a:pt x="1042060" y="0"/>
                  </a:lnTo>
                  <a:lnTo>
                    <a:pt x="1042060" y="1369014"/>
                  </a:lnTo>
                  <a:lnTo>
                    <a:pt x="0" y="1369014"/>
                  </a:lnTo>
                  <a:close/>
                </a:path>
              </a:pathLst>
            </a:custGeom>
            <a:solidFill>
              <a:srgbClr val="FFFFFF"/>
            </a:solidFill>
          </p:spPr>
          <p:txBody>
            <a:bodyPr/>
            <a:lstStyle/>
            <a:p>
              <a:endParaRPr lang="en-US"/>
            </a:p>
          </p:txBody>
        </p:sp>
        <p:sp>
          <p:nvSpPr>
            <p:cNvPr id="9" name="TextBox 9"/>
            <p:cNvSpPr txBox="1"/>
            <p:nvPr/>
          </p:nvSpPr>
          <p:spPr>
            <a:xfrm>
              <a:off x="0" y="-47625"/>
              <a:ext cx="1042060" cy="1416640"/>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4212711" y="1274826"/>
            <a:ext cx="2953730" cy="4029117"/>
          </a:xfrm>
          <a:custGeom>
            <a:avLst/>
            <a:gdLst/>
            <a:ahLst/>
            <a:cxnLst/>
            <a:rect l="l" t="t" r="r" b="b"/>
            <a:pathLst>
              <a:path w="2953730" h="4029117">
                <a:moveTo>
                  <a:pt x="0" y="0"/>
                </a:moveTo>
                <a:lnTo>
                  <a:pt x="2953731" y="0"/>
                </a:lnTo>
                <a:lnTo>
                  <a:pt x="2953731" y="4029118"/>
                </a:lnTo>
                <a:lnTo>
                  <a:pt x="0" y="402911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761999" y="5368799"/>
            <a:ext cx="121973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6" name="Group 6"/>
          <p:cNvGrpSpPr/>
          <p:nvPr/>
        </p:nvGrpSpPr>
        <p:grpSpPr>
          <a:xfrm>
            <a:off x="14604888" y="795182"/>
            <a:ext cx="2700765" cy="3550262"/>
            <a:chOff x="0" y="0"/>
            <a:chExt cx="824421" cy="1083733"/>
          </a:xfrm>
        </p:grpSpPr>
        <p:sp>
          <p:nvSpPr>
            <p:cNvPr id="7" name="Freeform 7"/>
            <p:cNvSpPr/>
            <p:nvPr/>
          </p:nvSpPr>
          <p:spPr>
            <a:xfrm>
              <a:off x="0" y="0"/>
              <a:ext cx="824421" cy="1083733"/>
            </a:xfrm>
            <a:custGeom>
              <a:avLst/>
              <a:gdLst/>
              <a:ahLst/>
              <a:cxnLst/>
              <a:rect l="l" t="t" r="r" b="b"/>
              <a:pathLst>
                <a:path w="824421" h="1083733">
                  <a:moveTo>
                    <a:pt x="0" y="0"/>
                  </a:moveTo>
                  <a:lnTo>
                    <a:pt x="824421" y="0"/>
                  </a:lnTo>
                  <a:lnTo>
                    <a:pt x="824421" y="1083733"/>
                  </a:lnTo>
                  <a:lnTo>
                    <a:pt x="0" y="1083733"/>
                  </a:lnTo>
                  <a:close/>
                </a:path>
              </a:pathLst>
            </a:custGeom>
            <a:solidFill>
              <a:srgbClr val="FFFFFF"/>
            </a:solidFill>
          </p:spPr>
          <p:txBody>
            <a:bodyPr/>
            <a:lstStyle/>
            <a:p>
              <a:endParaRPr lang="en-US"/>
            </a:p>
          </p:txBody>
        </p:sp>
        <p:sp>
          <p:nvSpPr>
            <p:cNvPr id="8" name="TextBox 8"/>
            <p:cNvSpPr txBox="1"/>
            <p:nvPr/>
          </p:nvSpPr>
          <p:spPr>
            <a:xfrm>
              <a:off x="0" y="-47625"/>
              <a:ext cx="824421" cy="1131358"/>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744788" y="936308"/>
            <a:ext cx="2395765" cy="3268010"/>
          </a:xfrm>
          <a:custGeom>
            <a:avLst/>
            <a:gdLst/>
            <a:ahLst/>
            <a:cxnLst/>
            <a:rect l="l" t="t" r="r" b="b"/>
            <a:pathLst>
              <a:path w="2395765" h="3268010">
                <a:moveTo>
                  <a:pt x="0" y="0"/>
                </a:moveTo>
                <a:lnTo>
                  <a:pt x="2395766" y="0"/>
                </a:lnTo>
                <a:lnTo>
                  <a:pt x="2395766" y="3268010"/>
                </a:lnTo>
                <a:lnTo>
                  <a:pt x="0" y="326801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115</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117</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118</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53258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119</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24652"/>
            <a:ext cx="3631280" cy="5290038"/>
          </a:xfrm>
          <a:custGeom>
            <a:avLst/>
            <a:gdLst/>
            <a:ahLst/>
            <a:cxnLst/>
            <a:rect l="l" t="t" r="r" b="b"/>
            <a:pathLst>
              <a:path w="3631280" h="5290038">
                <a:moveTo>
                  <a:pt x="0" y="0"/>
                </a:moveTo>
                <a:lnTo>
                  <a:pt x="3631280" y="0"/>
                </a:lnTo>
                <a:lnTo>
                  <a:pt x="3631280" y="5290037"/>
                </a:lnTo>
                <a:lnTo>
                  <a:pt x="0" y="5290037"/>
                </a:lnTo>
                <a:lnTo>
                  <a:pt x="0" y="0"/>
                </a:lnTo>
                <a:close/>
              </a:path>
            </a:pathLst>
          </a:custGeom>
          <a:blipFill>
            <a:blip r:embed="rId4"/>
            <a:stretch>
              <a:fillRect l="-28642" r="-17037"/>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grpSp>
        <p:nvGrpSpPr>
          <p:cNvPr id="7" name="Group 7"/>
          <p:cNvGrpSpPr/>
          <p:nvPr/>
        </p:nvGrpSpPr>
        <p:grpSpPr>
          <a:xfrm>
            <a:off x="2003470" y="3019754"/>
            <a:ext cx="10219505" cy="904943"/>
            <a:chOff x="0" y="0"/>
            <a:chExt cx="2691557" cy="238339"/>
          </a:xfrm>
        </p:grpSpPr>
        <p:sp>
          <p:nvSpPr>
            <p:cNvPr id="8" name="Freeform 8"/>
            <p:cNvSpPr/>
            <p:nvPr/>
          </p:nvSpPr>
          <p:spPr>
            <a:xfrm>
              <a:off x="0" y="0"/>
              <a:ext cx="2691557" cy="238339"/>
            </a:xfrm>
            <a:custGeom>
              <a:avLst/>
              <a:gdLst/>
              <a:ahLst/>
              <a:cxnLst/>
              <a:rect l="l" t="t" r="r" b="b"/>
              <a:pathLst>
                <a:path w="2691557" h="238339">
                  <a:moveTo>
                    <a:pt x="0" y="0"/>
                  </a:moveTo>
                  <a:lnTo>
                    <a:pt x="2691557" y="0"/>
                  </a:lnTo>
                  <a:lnTo>
                    <a:pt x="269155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69155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4709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Most Profitable Illegal U.S. Industries   </a:t>
            </a:r>
          </a:p>
        </p:txBody>
      </p:sp>
      <p:sp>
        <p:nvSpPr>
          <p:cNvPr id="11" name="TextBox 11"/>
          <p:cNvSpPr txBox="1"/>
          <p:nvPr/>
        </p:nvSpPr>
        <p:spPr>
          <a:xfrm>
            <a:off x="2125809" y="4217445"/>
            <a:ext cx="14398332" cy="754035"/>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#1  Drug Trafficking</a:t>
            </a:r>
          </a:p>
          <a:p>
            <a:pPr algn="l">
              <a:lnSpc>
                <a:spcPts val="1600"/>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4" name="TextBox 14"/>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3" name="TextBox 13"/>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7" name="TextBox 7"/>
          <p:cNvSpPr txBox="1"/>
          <p:nvPr/>
        </p:nvSpPr>
        <p:spPr>
          <a:xfrm>
            <a:off x="2125809" y="4217445"/>
            <a:ext cx="14398332" cy="2835356"/>
          </a:xfrm>
          <a:prstGeom prst="rect">
            <a:avLst/>
          </a:prstGeom>
        </p:spPr>
        <p:txBody>
          <a:bodyPr lIns="0" tIns="0" rIns="0" bIns="0" rtlCol="0" anchor="t">
            <a:spAutoFit/>
          </a:bodyPr>
          <a:lstStyle/>
          <a:p>
            <a:pPr algn="l">
              <a:lnSpc>
                <a:spcPts val="4675"/>
              </a:lnSpc>
            </a:pPr>
            <a:r>
              <a:rPr lang="en-US" sz="4250" b="1">
                <a:solidFill>
                  <a:srgbClr val="FFFFFF"/>
                </a:solidFill>
                <a:latin typeface="Roboto Bold"/>
                <a:ea typeface="Roboto Bold"/>
                <a:cs typeface="Roboto Bold"/>
                <a:sym typeface="Roboto Bold"/>
              </a:rPr>
              <a:t>#1  Drug Trafficking</a:t>
            </a:r>
          </a:p>
          <a:p>
            <a:pPr algn="l">
              <a:lnSpc>
                <a:spcPts val="1600"/>
              </a:lnSpc>
            </a:pPr>
            <a:endParaRPr lang="en-US" sz="4250" b="1">
              <a:solidFill>
                <a:srgbClr val="FFFFFF"/>
              </a:solidFill>
              <a:latin typeface="Roboto Bold"/>
              <a:ea typeface="Roboto Bold"/>
              <a:cs typeface="Roboto Bold"/>
              <a:sym typeface="Roboto Bold"/>
            </a:endParaRPr>
          </a:p>
          <a:p>
            <a:pPr algn="l">
              <a:lnSpc>
                <a:spcPts val="4675"/>
              </a:lnSpc>
            </a:pPr>
            <a:r>
              <a:rPr lang="en-US" sz="4250" b="1">
                <a:solidFill>
                  <a:srgbClr val="004F59"/>
                </a:solidFill>
                <a:latin typeface="Roboto Bold"/>
                <a:ea typeface="Roboto Bold"/>
                <a:cs typeface="Roboto Bold"/>
                <a:sym typeface="Roboto Bold"/>
              </a:rPr>
              <a:t>#2  Human Trafficking</a:t>
            </a:r>
          </a:p>
          <a:p>
            <a:pPr algn="l">
              <a:lnSpc>
                <a:spcPts val="2079"/>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Sex Trafficking</a:t>
            </a: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Labor Trafficking</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grpSp>
        <p:nvGrpSpPr>
          <p:cNvPr id="11" name="Group 11"/>
          <p:cNvGrpSpPr/>
          <p:nvPr/>
        </p:nvGrpSpPr>
        <p:grpSpPr>
          <a:xfrm>
            <a:off x="2003470" y="3019754"/>
            <a:ext cx="10219505" cy="904943"/>
            <a:chOff x="0" y="0"/>
            <a:chExt cx="2691557" cy="238339"/>
          </a:xfrm>
        </p:grpSpPr>
        <p:sp>
          <p:nvSpPr>
            <p:cNvPr id="12" name="Freeform 12"/>
            <p:cNvSpPr/>
            <p:nvPr/>
          </p:nvSpPr>
          <p:spPr>
            <a:xfrm>
              <a:off x="0" y="0"/>
              <a:ext cx="2691557" cy="238339"/>
            </a:xfrm>
            <a:custGeom>
              <a:avLst/>
              <a:gdLst/>
              <a:ahLst/>
              <a:cxnLst/>
              <a:rect l="l" t="t" r="r" b="b"/>
              <a:pathLst>
                <a:path w="2691557" h="238339">
                  <a:moveTo>
                    <a:pt x="0" y="0"/>
                  </a:moveTo>
                  <a:lnTo>
                    <a:pt x="2691557" y="0"/>
                  </a:lnTo>
                  <a:lnTo>
                    <a:pt x="269155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69155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4709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Most Profitable Illegal U.S. Industries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320001"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tricks, pressures, or forces victims to work (labor) or sell sexual acts for the traffickers’ financial gain.</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532526" y="3481545"/>
            <a:ext cx="8361937" cy="976573"/>
            <a:chOff x="0" y="0"/>
            <a:chExt cx="2202321" cy="257204"/>
          </a:xfrm>
        </p:grpSpPr>
        <p:sp>
          <p:nvSpPr>
            <p:cNvPr id="13" name="Freeform 13"/>
            <p:cNvSpPr/>
            <p:nvPr/>
          </p:nvSpPr>
          <p:spPr>
            <a:xfrm>
              <a:off x="0" y="0"/>
              <a:ext cx="2202321" cy="257204"/>
            </a:xfrm>
            <a:custGeom>
              <a:avLst/>
              <a:gdLst/>
              <a:ahLst/>
              <a:cxnLst/>
              <a:rect l="l" t="t" r="r" b="b"/>
              <a:pathLst>
                <a:path w="2202321" h="257204">
                  <a:moveTo>
                    <a:pt x="0" y="0"/>
                  </a:moveTo>
                  <a:lnTo>
                    <a:pt x="2202321" y="0"/>
                  </a:lnTo>
                  <a:lnTo>
                    <a:pt x="2202321" y="257204"/>
                  </a:lnTo>
                  <a:lnTo>
                    <a:pt x="0" y="257204"/>
                  </a:lnTo>
                  <a:close/>
                </a:path>
              </a:pathLst>
            </a:custGeom>
            <a:solidFill>
              <a:srgbClr val="303030"/>
            </a:solidFill>
          </p:spPr>
          <p:txBody>
            <a:bodyPr/>
            <a:lstStyle/>
            <a:p>
              <a:endParaRPr lang="en-US"/>
            </a:p>
          </p:txBody>
        </p:sp>
        <p:sp>
          <p:nvSpPr>
            <p:cNvPr id="14" name="TextBox 14"/>
            <p:cNvSpPr txBox="1"/>
            <p:nvPr/>
          </p:nvSpPr>
          <p:spPr>
            <a:xfrm>
              <a:off x="0" y="-76200"/>
              <a:ext cx="2202321" cy="33340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420503" y="3429470"/>
            <a:ext cx="8310124"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HUMAN TRAFFICKER   </a:t>
            </a:r>
          </a:p>
        </p:txBody>
      </p:sp>
      <p:sp>
        <p:nvSpPr>
          <p:cNvPr id="16" name="TextBox 16"/>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480713" y="3624926"/>
            <a:ext cx="2900910" cy="904943"/>
            <a:chOff x="0" y="0"/>
            <a:chExt cx="764026" cy="238339"/>
          </a:xfrm>
        </p:grpSpPr>
        <p:sp>
          <p:nvSpPr>
            <p:cNvPr id="10" name="Freeform 10"/>
            <p:cNvSpPr/>
            <p:nvPr/>
          </p:nvSpPr>
          <p:spPr>
            <a:xfrm>
              <a:off x="0" y="0"/>
              <a:ext cx="764026" cy="238339"/>
            </a:xfrm>
            <a:custGeom>
              <a:avLst/>
              <a:gdLst/>
              <a:ahLst/>
              <a:cxnLst/>
              <a:rect l="l" t="t" r="r" b="b"/>
              <a:pathLst>
                <a:path w="764026" h="238339">
                  <a:moveTo>
                    <a:pt x="0" y="0"/>
                  </a:moveTo>
                  <a:lnTo>
                    <a:pt x="764026" y="0"/>
                  </a:lnTo>
                  <a:lnTo>
                    <a:pt x="76402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76402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32526" y="3510746"/>
            <a:ext cx="2597139"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PIMP  </a:t>
            </a:r>
          </a:p>
        </p:txBody>
      </p:sp>
      <p:sp>
        <p:nvSpPr>
          <p:cNvPr id="13" name="TextBox 13"/>
          <p:cNvSpPr txBox="1"/>
          <p:nvPr/>
        </p:nvSpPr>
        <p:spPr>
          <a:xfrm>
            <a:off x="1532526" y="4549386"/>
            <a:ext cx="16301677" cy="1686359"/>
          </a:xfrm>
          <a:prstGeom prst="rect">
            <a:avLst/>
          </a:prstGeom>
        </p:spPr>
        <p:txBody>
          <a:bodyPr wrap="square" lIns="0" tIns="0" rIns="0" bIns="0" rtlCol="0" anchor="t">
            <a:spAutoFit/>
          </a:bodyPr>
          <a:lstStyle/>
          <a:p>
            <a:pPr>
              <a:lnSpc>
                <a:spcPts val="6880"/>
              </a:lnSpc>
            </a:pPr>
            <a:r>
              <a:rPr lang="en-US" sz="4300" b="1" dirty="0">
                <a:solidFill>
                  <a:srgbClr val="004F59"/>
                </a:solidFill>
                <a:latin typeface="Roboto Bold"/>
                <a:ea typeface="Roboto Bold"/>
                <a:cs typeface="Roboto Bold"/>
                <a:sym typeface="Roboto Bold"/>
              </a:rPr>
              <a:t>A criminal who operates an illegal business requiring vulnerable people to perform sex acts, often using force, fraud, or coercion.</a:t>
            </a:r>
          </a:p>
        </p:txBody>
      </p:sp>
      <p:sp>
        <p:nvSpPr>
          <p:cNvPr id="14" name="TextBox 14"/>
          <p:cNvSpPr txBox="1"/>
          <p:nvPr/>
        </p:nvSpPr>
        <p:spPr>
          <a:xfrm>
            <a:off x="1480713" y="6745605"/>
            <a:ext cx="14539095" cy="1536228"/>
          </a:xfrm>
          <a:prstGeom prst="rect">
            <a:avLst/>
          </a:prstGeom>
        </p:spPr>
        <p:txBody>
          <a:bodyPr lIns="0" tIns="0" rIns="0" bIns="0" rtlCol="0" anchor="t">
            <a:spAutoFit/>
          </a:bodyPr>
          <a:lstStyle/>
          <a:p>
            <a:pPr algn="l">
              <a:lnSpc>
                <a:spcPts val="4059"/>
              </a:lnSpc>
            </a:pPr>
            <a:r>
              <a:rPr lang="en-US" sz="2899" b="1">
                <a:solidFill>
                  <a:srgbClr val="F9232C"/>
                </a:solidFill>
                <a:latin typeface="Roboto Bold"/>
                <a:ea typeface="Roboto Bold"/>
                <a:cs typeface="Roboto Bold"/>
                <a:sym typeface="Roboto Bold"/>
              </a:rPr>
              <a:t>While the word “pimp” is used as slang in some songs or movies, in real life, pimps are traffickers who harm people; therefore, it’s important not to glamorize this word.</a:t>
            </a:r>
          </a:p>
          <a:p>
            <a:pPr algn="ctr">
              <a:lnSpc>
                <a:spcPts val="4059"/>
              </a:lnSpc>
            </a:pPr>
            <a:endParaRPr lang="en-US" sz="2899" b="1">
              <a:solidFill>
                <a:srgbClr val="F9232C"/>
              </a:solidFill>
              <a:latin typeface="Roboto Bold"/>
              <a:ea typeface="Roboto Bold"/>
              <a:cs typeface="Roboto Bold"/>
              <a:sym typeface="Roboto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56889"/>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253" b="-2253"/>
            </a:stretch>
          </a:blipFill>
        </p:spPr>
        <p:txBody>
          <a:bodyPr/>
          <a:lstStyle/>
          <a:p>
            <a:endParaRPr lang="en-US"/>
          </a:p>
        </p:txBody>
      </p:sp>
      <p:grpSp>
        <p:nvGrpSpPr>
          <p:cNvPr id="3" name="Group 3"/>
          <p:cNvGrpSpPr/>
          <p:nvPr/>
        </p:nvGrpSpPr>
        <p:grpSpPr>
          <a:xfrm>
            <a:off x="5343260" y="8468780"/>
            <a:ext cx="8763359" cy="904943"/>
            <a:chOff x="0" y="0"/>
            <a:chExt cx="2308045" cy="238339"/>
          </a:xfrm>
        </p:grpSpPr>
        <p:sp>
          <p:nvSpPr>
            <p:cNvPr id="4" name="Freeform 4"/>
            <p:cNvSpPr/>
            <p:nvPr/>
          </p:nvSpPr>
          <p:spPr>
            <a:xfrm>
              <a:off x="0" y="0"/>
              <a:ext cx="2308045" cy="238339"/>
            </a:xfrm>
            <a:custGeom>
              <a:avLst/>
              <a:gdLst/>
              <a:ahLst/>
              <a:cxnLst/>
              <a:rect l="l" t="t" r="r" b="b"/>
              <a:pathLst>
                <a:path w="2308045" h="238339">
                  <a:moveTo>
                    <a:pt x="0" y="0"/>
                  </a:moveTo>
                  <a:lnTo>
                    <a:pt x="2308045" y="0"/>
                  </a:lnTo>
                  <a:lnTo>
                    <a:pt x="2308045"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08045"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7" name="TextBox 7"/>
          <p:cNvSpPr txBox="1"/>
          <p:nvPr/>
        </p:nvSpPr>
        <p:spPr>
          <a:xfrm>
            <a:off x="5497894" y="8672821"/>
            <a:ext cx="8608725" cy="439811"/>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5091261"/>
            <a:ext cx="9273070" cy="1421945"/>
            <a:chOff x="0" y="0"/>
            <a:chExt cx="2442290" cy="374504"/>
          </a:xfrm>
        </p:grpSpPr>
        <p:sp>
          <p:nvSpPr>
            <p:cNvPr id="7" name="Freeform 7"/>
            <p:cNvSpPr/>
            <p:nvPr/>
          </p:nvSpPr>
          <p:spPr>
            <a:xfrm>
              <a:off x="0" y="0"/>
              <a:ext cx="2442290" cy="374504"/>
            </a:xfrm>
            <a:custGeom>
              <a:avLst/>
              <a:gdLst/>
              <a:ahLst/>
              <a:cxnLst/>
              <a:rect l="l" t="t" r="r" b="b"/>
              <a:pathLst>
                <a:path w="2442290" h="374504">
                  <a:moveTo>
                    <a:pt x="0" y="0"/>
                  </a:moveTo>
                  <a:lnTo>
                    <a:pt x="2442290" y="0"/>
                  </a:lnTo>
                  <a:lnTo>
                    <a:pt x="2442290" y="374504"/>
                  </a:lnTo>
                  <a:lnTo>
                    <a:pt x="0" y="374504"/>
                  </a:lnTo>
                  <a:close/>
                </a:path>
              </a:pathLst>
            </a:custGeom>
            <a:solidFill>
              <a:srgbClr val="303030"/>
            </a:solidFill>
          </p:spPr>
          <p:txBody>
            <a:bodyPr/>
            <a:lstStyle/>
            <a:p>
              <a:endParaRPr lang="en-US"/>
            </a:p>
          </p:txBody>
        </p:sp>
        <p:sp>
          <p:nvSpPr>
            <p:cNvPr id="8" name="TextBox 8"/>
            <p:cNvSpPr txBox="1"/>
            <p:nvPr/>
          </p:nvSpPr>
          <p:spPr>
            <a:xfrm>
              <a:off x="0" y="-76200"/>
              <a:ext cx="2442290" cy="45070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520578" y="1028700"/>
            <a:ext cx="5230222" cy="3540805"/>
            <a:chOff x="0" y="0"/>
            <a:chExt cx="1313041" cy="888915"/>
          </a:xfrm>
        </p:grpSpPr>
        <p:sp>
          <p:nvSpPr>
            <p:cNvPr id="12" name="Freeform 12"/>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3" name="TextBox 13"/>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sp>
        <p:nvSpPr>
          <p:cNvPr id="15" name="TextBox 15"/>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6" name="TextBox 16"/>
          <p:cNvSpPr txBox="1"/>
          <p:nvPr/>
        </p:nvSpPr>
        <p:spPr>
          <a:xfrm>
            <a:off x="1864562" y="5368859"/>
            <a:ext cx="118587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can be a human trafficker?</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9" name="TextBox 1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grpSp>
        <p:nvGrpSpPr>
          <p:cNvPr id="7" name="Group 7"/>
          <p:cNvGrpSpPr/>
          <p:nvPr/>
        </p:nvGrpSpPr>
        <p:grpSpPr>
          <a:xfrm>
            <a:off x="1780421" y="3019754"/>
            <a:ext cx="7754091" cy="904943"/>
            <a:chOff x="0" y="0"/>
            <a:chExt cx="2042230" cy="238339"/>
          </a:xfrm>
        </p:grpSpPr>
        <p:sp>
          <p:nvSpPr>
            <p:cNvPr id="8" name="Freeform 8"/>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56621" y="3038851"/>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
        <p:nvSpPr>
          <p:cNvPr id="11" name="TextBox 11"/>
          <p:cNvSpPr txBox="1"/>
          <p:nvPr/>
        </p:nvSpPr>
        <p:spPr>
          <a:xfrm>
            <a:off x="1480713" y="4055520"/>
            <a:ext cx="9857202" cy="1581150"/>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Family Members</a:t>
            </a:r>
          </a:p>
          <a:p>
            <a:pPr algn="l">
              <a:lnSpc>
                <a:spcPts val="63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4" name="TextBox 14"/>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5" name="TextBox 15"/>
          <p:cNvSpPr txBox="1"/>
          <p:nvPr/>
        </p:nvSpPr>
        <p:spPr>
          <a:xfrm>
            <a:off x="5710201" y="9124143"/>
            <a:ext cx="640004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6" name="Group 16"/>
          <p:cNvGrpSpPr/>
          <p:nvPr/>
        </p:nvGrpSpPr>
        <p:grpSpPr>
          <a:xfrm>
            <a:off x="11520578" y="1028700"/>
            <a:ext cx="5230222" cy="3540805"/>
            <a:chOff x="0" y="0"/>
            <a:chExt cx="1313041" cy="888915"/>
          </a:xfrm>
        </p:grpSpPr>
        <p:sp>
          <p:nvSpPr>
            <p:cNvPr id="17" name="Freeform 17"/>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8" name="TextBox 18"/>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9" name="Freeform 19"/>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7" name="TextBox 7"/>
          <p:cNvSpPr txBox="1"/>
          <p:nvPr/>
        </p:nvSpPr>
        <p:spPr>
          <a:xfrm>
            <a:off x="1480713" y="4055520"/>
            <a:ext cx="9857202" cy="239077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Caregivers</a:t>
            </a:r>
          </a:p>
          <a:p>
            <a:pPr algn="l">
              <a:lnSpc>
                <a:spcPts val="63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1" name="TextBox 11"/>
          <p:cNvSpPr txBox="1"/>
          <p:nvPr/>
        </p:nvSpPr>
        <p:spPr>
          <a:xfrm>
            <a:off x="5710201" y="9124143"/>
            <a:ext cx="640004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2" name="Group 12"/>
          <p:cNvGrpSpPr/>
          <p:nvPr/>
        </p:nvGrpSpPr>
        <p:grpSpPr>
          <a:xfrm>
            <a:off x="11520578" y="1028700"/>
            <a:ext cx="5230222" cy="3540805"/>
            <a:chOff x="0" y="0"/>
            <a:chExt cx="1313041" cy="888915"/>
          </a:xfrm>
        </p:grpSpPr>
        <p:sp>
          <p:nvSpPr>
            <p:cNvPr id="13" name="Freeform 13"/>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4" name="TextBox 14"/>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6" name="Group 16"/>
          <p:cNvGrpSpPr/>
          <p:nvPr/>
        </p:nvGrpSpPr>
        <p:grpSpPr>
          <a:xfrm>
            <a:off x="1780421" y="3019754"/>
            <a:ext cx="7754091" cy="904943"/>
            <a:chOff x="0" y="0"/>
            <a:chExt cx="2042230" cy="238339"/>
          </a:xfrm>
        </p:grpSpPr>
        <p:sp>
          <p:nvSpPr>
            <p:cNvPr id="17" name="Freeform 17"/>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8" name="TextBox 18"/>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18566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787901" cy="7360812"/>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004F59"/>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004F59"/>
              </a:solidFill>
              <a:latin typeface="Roboto"/>
              <a:ea typeface="Roboto"/>
              <a:cs typeface="Roboto"/>
              <a:sym typeface="Roboto"/>
            </a:endParaRPr>
          </a:p>
          <a:p>
            <a:pPr algn="l">
              <a:lnSpc>
                <a:spcPts val="3639"/>
              </a:lnSpc>
            </a:pPr>
            <a:r>
              <a:rPr lang="en-US" sz="2599">
                <a:solidFill>
                  <a:srgbClr val="004F59"/>
                </a:solidFill>
                <a:latin typeface="Roboto"/>
                <a:ea typeface="Roboto"/>
                <a:cs typeface="Roboto"/>
                <a:sym typeface="Roboto"/>
              </a:rPr>
              <a:t>Walking Wise provides an interactive digital tool, Slido.com, to enhance audience engagement. To implement Slido for your organization, please log in to </a:t>
            </a:r>
            <a:r>
              <a:rPr lang="en-US" sz="2599" u="sng">
                <a:solidFill>
                  <a:srgbClr val="004F59"/>
                </a:solidFill>
                <a:latin typeface="Roboto"/>
                <a:ea typeface="Roboto"/>
                <a:cs typeface="Roboto"/>
                <a:sym typeface="Roboto"/>
                <a:hlinkClick r:id="rId3" tooltip="https://www.walkingwise.com"/>
              </a:rPr>
              <a:t>WalkingWise.com</a:t>
            </a:r>
            <a:r>
              <a:rPr lang="en-US" sz="2599">
                <a:solidFill>
                  <a:srgbClr val="004F59"/>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004F59"/>
              </a:solidFill>
              <a:latin typeface="Roboto"/>
              <a:ea typeface="Roboto"/>
              <a:cs typeface="Roboto"/>
              <a:sym typeface="Roboto"/>
            </a:endParaRPr>
          </a:p>
          <a:p>
            <a:pPr algn="l">
              <a:lnSpc>
                <a:spcPts val="3639"/>
              </a:lnSpc>
            </a:pPr>
            <a:r>
              <a:rPr lang="en-US" sz="2599">
                <a:solidFill>
                  <a:srgbClr val="004F59"/>
                </a:solidFill>
                <a:latin typeface="Roboto"/>
                <a:ea typeface="Roboto"/>
                <a:cs typeface="Roboto"/>
                <a:sym typeface="Roboto"/>
              </a:rPr>
              <a:t>Presenters are encouraged to edit speaker notes to align with their speaking style. You may also delete slides from this Walking Wise presentation to ensure the content aligns with your school policies, is age-appropriate, and fits within your allotted time frame. However, the existing slides are copyright-protected and may not be modified without prior written permission from Walking Wise.</a:t>
            </a:r>
          </a:p>
          <a:p>
            <a:pPr algn="l">
              <a:lnSpc>
                <a:spcPts val="1820"/>
              </a:lnSpc>
            </a:pPr>
            <a:endParaRPr lang="en-US" sz="2599">
              <a:solidFill>
                <a:srgbClr val="004F59"/>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004F59"/>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004F59"/>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004F59"/>
                </a:solidFill>
                <a:latin typeface="Roboto"/>
                <a:ea typeface="Roboto"/>
                <a:cs typeface="Roboto"/>
                <a:sym typeface="Roboto"/>
              </a:rPr>
              <a:t>Always add your organization's name or logo to each new slide. </a:t>
            </a:r>
          </a:p>
          <a:p>
            <a:pPr algn="l">
              <a:lnSpc>
                <a:spcPts val="1820"/>
              </a:lnSpc>
            </a:pPr>
            <a:endParaRPr lang="en-US" sz="2599">
              <a:solidFill>
                <a:srgbClr val="004F59"/>
              </a:solidFill>
              <a:latin typeface="Roboto"/>
              <a:ea typeface="Roboto"/>
              <a:cs typeface="Roboto"/>
              <a:sym typeface="Roboto"/>
            </a:endParaRPr>
          </a:p>
          <a:p>
            <a:pPr algn="l">
              <a:lnSpc>
                <a:spcPts val="3639"/>
              </a:lnSpc>
            </a:pPr>
            <a:r>
              <a:rPr lang="en-US" sz="2599">
                <a:solidFill>
                  <a:srgbClr val="004F59"/>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7" name="TextBox 7"/>
          <p:cNvSpPr txBox="1"/>
          <p:nvPr/>
        </p:nvSpPr>
        <p:spPr>
          <a:xfrm>
            <a:off x="1480713" y="4055520"/>
            <a:ext cx="9857202" cy="239077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Authority Figures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1" name="TextBox 11"/>
          <p:cNvSpPr txBox="1"/>
          <p:nvPr/>
        </p:nvSpPr>
        <p:spPr>
          <a:xfrm>
            <a:off x="5710201" y="9124143"/>
            <a:ext cx="640004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2" name="Group 12"/>
          <p:cNvGrpSpPr/>
          <p:nvPr/>
        </p:nvGrpSpPr>
        <p:grpSpPr>
          <a:xfrm>
            <a:off x="11520578" y="1028700"/>
            <a:ext cx="5230222" cy="3540805"/>
            <a:chOff x="0" y="0"/>
            <a:chExt cx="1313041" cy="888915"/>
          </a:xfrm>
        </p:grpSpPr>
        <p:sp>
          <p:nvSpPr>
            <p:cNvPr id="13" name="Freeform 13"/>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4" name="TextBox 14"/>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6" name="Group 16"/>
          <p:cNvGrpSpPr/>
          <p:nvPr/>
        </p:nvGrpSpPr>
        <p:grpSpPr>
          <a:xfrm>
            <a:off x="1780421" y="3019754"/>
            <a:ext cx="7754091" cy="904943"/>
            <a:chOff x="0" y="0"/>
            <a:chExt cx="2042230" cy="238339"/>
          </a:xfrm>
        </p:grpSpPr>
        <p:sp>
          <p:nvSpPr>
            <p:cNvPr id="17" name="Freeform 17"/>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8" name="TextBox 18"/>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1856621" y="3038851"/>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7" name="TextBox 7"/>
          <p:cNvSpPr txBox="1"/>
          <p:nvPr/>
        </p:nvSpPr>
        <p:spPr>
          <a:xfrm>
            <a:off x="1480713" y="4055520"/>
            <a:ext cx="9857202" cy="3200400"/>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Authority Figures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Acquaintances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1" name="TextBox 11"/>
          <p:cNvSpPr txBox="1"/>
          <p:nvPr/>
        </p:nvSpPr>
        <p:spPr>
          <a:xfrm>
            <a:off x="5710201" y="9124143"/>
            <a:ext cx="640004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2" name="Group 12"/>
          <p:cNvGrpSpPr/>
          <p:nvPr/>
        </p:nvGrpSpPr>
        <p:grpSpPr>
          <a:xfrm>
            <a:off x="11520578" y="1028700"/>
            <a:ext cx="5230222" cy="3540805"/>
            <a:chOff x="0" y="0"/>
            <a:chExt cx="1313041" cy="888915"/>
          </a:xfrm>
        </p:grpSpPr>
        <p:sp>
          <p:nvSpPr>
            <p:cNvPr id="13" name="Freeform 13"/>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4" name="TextBox 14"/>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6" name="Group 16"/>
          <p:cNvGrpSpPr/>
          <p:nvPr/>
        </p:nvGrpSpPr>
        <p:grpSpPr>
          <a:xfrm>
            <a:off x="1780421" y="3019754"/>
            <a:ext cx="7754091" cy="904943"/>
            <a:chOff x="0" y="0"/>
            <a:chExt cx="2042230" cy="238339"/>
          </a:xfrm>
        </p:grpSpPr>
        <p:sp>
          <p:nvSpPr>
            <p:cNvPr id="17" name="Freeform 17"/>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8" name="TextBox 18"/>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1856621" y="3038851"/>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7" name="TextBox 7"/>
          <p:cNvSpPr txBox="1"/>
          <p:nvPr/>
        </p:nvSpPr>
        <p:spPr>
          <a:xfrm>
            <a:off x="1480713" y="4055520"/>
            <a:ext cx="9857202" cy="401002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Family Members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Caregivers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Authority Figures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Acquaintances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Third-Party Exploiters (Pimps)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31441" y="1109322"/>
            <a:ext cx="584006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id="11" name="TextBox 11"/>
          <p:cNvSpPr txBox="1"/>
          <p:nvPr/>
        </p:nvSpPr>
        <p:spPr>
          <a:xfrm>
            <a:off x="5710201" y="9124143"/>
            <a:ext cx="640004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Sprang, G., Cole, C. (2018, February 13). Familial Sex Trafficking of Minors: Trafficking Conditions, Clinical Presentation, and System Involvement, p. 1.</a:t>
            </a:r>
          </a:p>
        </p:txBody>
      </p:sp>
      <p:grpSp>
        <p:nvGrpSpPr>
          <p:cNvPr id="12" name="Group 12"/>
          <p:cNvGrpSpPr/>
          <p:nvPr/>
        </p:nvGrpSpPr>
        <p:grpSpPr>
          <a:xfrm>
            <a:off x="11520578" y="1028700"/>
            <a:ext cx="5230222" cy="3540805"/>
            <a:chOff x="0" y="0"/>
            <a:chExt cx="1313041" cy="888915"/>
          </a:xfrm>
        </p:grpSpPr>
        <p:sp>
          <p:nvSpPr>
            <p:cNvPr id="13" name="Freeform 13"/>
            <p:cNvSpPr/>
            <p:nvPr/>
          </p:nvSpPr>
          <p:spPr>
            <a:xfrm>
              <a:off x="0" y="0"/>
              <a:ext cx="1313041" cy="888915"/>
            </a:xfrm>
            <a:custGeom>
              <a:avLst/>
              <a:gdLst/>
              <a:ahLst/>
              <a:cxnLst/>
              <a:rect l="l" t="t" r="r" b="b"/>
              <a:pathLst>
                <a:path w="1313041" h="888915">
                  <a:moveTo>
                    <a:pt x="0" y="0"/>
                  </a:moveTo>
                  <a:lnTo>
                    <a:pt x="1313041" y="0"/>
                  </a:lnTo>
                  <a:lnTo>
                    <a:pt x="1313041" y="888915"/>
                  </a:lnTo>
                  <a:lnTo>
                    <a:pt x="0" y="888915"/>
                  </a:lnTo>
                  <a:close/>
                </a:path>
              </a:pathLst>
            </a:custGeom>
            <a:solidFill>
              <a:srgbClr val="FFFFFF"/>
            </a:solidFill>
          </p:spPr>
          <p:txBody>
            <a:bodyPr/>
            <a:lstStyle/>
            <a:p>
              <a:endParaRPr lang="en-US"/>
            </a:p>
          </p:txBody>
        </p:sp>
        <p:sp>
          <p:nvSpPr>
            <p:cNvPr id="14" name="TextBox 14"/>
            <p:cNvSpPr txBox="1"/>
            <p:nvPr/>
          </p:nvSpPr>
          <p:spPr>
            <a:xfrm>
              <a:off x="0" y="-47625"/>
              <a:ext cx="1313041" cy="936540"/>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1684072" y="1192941"/>
            <a:ext cx="4903236" cy="3216992"/>
          </a:xfrm>
          <a:custGeom>
            <a:avLst/>
            <a:gdLst/>
            <a:ahLst/>
            <a:cxnLst/>
            <a:rect l="l" t="t" r="r" b="b"/>
            <a:pathLst>
              <a:path w="4903236" h="3216992">
                <a:moveTo>
                  <a:pt x="0" y="0"/>
                </a:moveTo>
                <a:lnTo>
                  <a:pt x="4903235" y="0"/>
                </a:lnTo>
                <a:lnTo>
                  <a:pt x="4903235" y="3216992"/>
                </a:lnTo>
                <a:lnTo>
                  <a:pt x="0" y="3216992"/>
                </a:lnTo>
                <a:lnTo>
                  <a:pt x="0" y="0"/>
                </a:lnTo>
                <a:close/>
              </a:path>
            </a:pathLst>
          </a:custGeom>
          <a:blipFill>
            <a:blip r:embed="rId5"/>
            <a:stretch>
              <a:fillRect l="-21763" r="-17831"/>
            </a:stretch>
          </a:blipFill>
        </p:spPr>
        <p:txBody>
          <a:bodyPr/>
          <a:lstStyle/>
          <a:p>
            <a:endParaRPr lang="en-US"/>
          </a:p>
        </p:txBody>
      </p:sp>
      <p:grpSp>
        <p:nvGrpSpPr>
          <p:cNvPr id="16" name="Group 16"/>
          <p:cNvGrpSpPr/>
          <p:nvPr/>
        </p:nvGrpSpPr>
        <p:grpSpPr>
          <a:xfrm>
            <a:off x="1780421" y="3019754"/>
            <a:ext cx="7754091" cy="904943"/>
            <a:chOff x="0" y="0"/>
            <a:chExt cx="2042230" cy="238339"/>
          </a:xfrm>
        </p:grpSpPr>
        <p:sp>
          <p:nvSpPr>
            <p:cNvPr id="17" name="Freeform 17"/>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8" name="TextBox 18"/>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1856621" y="3038851"/>
            <a:ext cx="767789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Types of Human Traffickers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7" name="TextBox 7"/>
          <p:cNvSpPr txBox="1"/>
          <p:nvPr/>
        </p:nvSpPr>
        <p:spPr>
          <a:xfrm>
            <a:off x="1480713" y="4839024"/>
            <a:ext cx="16109582" cy="1482833"/>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 image or personality that a person presents in public or in a specific situations, which may be different from their true self.</a:t>
            </a:r>
          </a:p>
        </p:txBody>
      </p:sp>
      <p:grpSp>
        <p:nvGrpSpPr>
          <p:cNvPr id="8" name="Group 8"/>
          <p:cNvGrpSpPr/>
          <p:nvPr/>
        </p:nvGrpSpPr>
        <p:grpSpPr>
          <a:xfrm>
            <a:off x="1480713" y="3624926"/>
            <a:ext cx="4711889" cy="904943"/>
            <a:chOff x="0" y="0"/>
            <a:chExt cx="1240991" cy="238339"/>
          </a:xfrm>
        </p:grpSpPr>
        <p:sp>
          <p:nvSpPr>
            <p:cNvPr id="9" name="Freeform 9"/>
            <p:cNvSpPr/>
            <p:nvPr/>
          </p:nvSpPr>
          <p:spPr>
            <a:xfrm>
              <a:off x="0" y="0"/>
              <a:ext cx="1240991" cy="238339"/>
            </a:xfrm>
            <a:custGeom>
              <a:avLst/>
              <a:gdLst/>
              <a:ahLst/>
              <a:cxnLst/>
              <a:rect l="l" t="t" r="r" b="b"/>
              <a:pathLst>
                <a:path w="1240991" h="238339">
                  <a:moveTo>
                    <a:pt x="0" y="0"/>
                  </a:moveTo>
                  <a:lnTo>
                    <a:pt x="1240991" y="0"/>
                  </a:lnTo>
                  <a:lnTo>
                    <a:pt x="124099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4099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2296" y="3520151"/>
            <a:ext cx="4413686"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PERSONA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5" name="TextBox 5"/>
          <p:cNvSpPr txBox="1"/>
          <p:nvPr/>
        </p:nvSpPr>
        <p:spPr>
          <a:xfrm>
            <a:off x="1480713" y="4122195"/>
            <a:ext cx="1517300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Some people have two very different sides to their personality (persona), for example:</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 / IMAGE</a:t>
            </a:r>
          </a:p>
        </p:txBody>
      </p:sp>
      <p:grpSp>
        <p:nvGrpSpPr>
          <p:cNvPr id="8" name="Group 8"/>
          <p:cNvGrpSpPr/>
          <p:nvPr/>
        </p:nvGrpSpPr>
        <p:grpSpPr>
          <a:xfrm>
            <a:off x="1780421" y="3019754"/>
            <a:ext cx="7754091" cy="904943"/>
            <a:chOff x="0" y="0"/>
            <a:chExt cx="2042230" cy="238339"/>
          </a:xfrm>
        </p:grpSpPr>
        <p:sp>
          <p:nvSpPr>
            <p:cNvPr id="9" name="Freeform 9"/>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899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Displayed &amp; Hidden Persona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5" name="TextBox 5"/>
          <p:cNvSpPr txBox="1"/>
          <p:nvPr/>
        </p:nvSpPr>
        <p:spPr>
          <a:xfrm>
            <a:off x="1480713" y="4122195"/>
            <a:ext cx="15173002"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Some people have two very different sides to their personality (persona), for example:</a:t>
            </a:r>
          </a:p>
          <a:p>
            <a:pPr algn="l">
              <a:lnSpc>
                <a:spcPts val="2749"/>
              </a:lnSpc>
            </a:pPr>
            <a:endParaRPr lang="en-US" sz="4250" b="1">
              <a:solidFill>
                <a:srgbClr val="FFFFFF"/>
              </a:solidFill>
              <a:latin typeface="Roboto Bold"/>
              <a:ea typeface="Roboto Bold"/>
              <a:cs typeface="Roboto Bold"/>
              <a:sym typeface="Roboto Bold"/>
            </a:endParaRPr>
          </a:p>
          <a:p>
            <a:pPr marL="1835151" lvl="2" indent="-611717" algn="l">
              <a:lnSpc>
                <a:spcPts val="4675"/>
              </a:lnSpc>
              <a:buFont typeface="Arial"/>
              <a:buChar char="⚬"/>
            </a:pPr>
            <a:r>
              <a:rPr lang="en-US" sz="4250" b="1">
                <a:solidFill>
                  <a:srgbClr val="004F59"/>
                </a:solidFill>
                <a:latin typeface="Roboto Bold"/>
                <a:ea typeface="Roboto Bold"/>
                <a:cs typeface="Roboto Bold"/>
                <a:sym typeface="Roboto Bold"/>
              </a:rPr>
              <a:t>First Persona:  Kind &amp; Friendly </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 / IMAGE</a:t>
            </a:r>
          </a:p>
        </p:txBody>
      </p:sp>
      <p:grpSp>
        <p:nvGrpSpPr>
          <p:cNvPr id="8" name="Group 8"/>
          <p:cNvGrpSpPr/>
          <p:nvPr/>
        </p:nvGrpSpPr>
        <p:grpSpPr>
          <a:xfrm>
            <a:off x="1780421" y="3019754"/>
            <a:ext cx="7754091" cy="904943"/>
            <a:chOff x="0" y="0"/>
            <a:chExt cx="2042230" cy="238339"/>
          </a:xfrm>
        </p:grpSpPr>
        <p:sp>
          <p:nvSpPr>
            <p:cNvPr id="9" name="Freeform 9"/>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899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Displayed &amp; Hidden Persona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5" name="TextBox 5"/>
          <p:cNvSpPr txBox="1"/>
          <p:nvPr/>
        </p:nvSpPr>
        <p:spPr>
          <a:xfrm>
            <a:off x="1480713" y="4122195"/>
            <a:ext cx="15173002" cy="3311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Some people have two very different sides to their personality (persona), for example:</a:t>
            </a:r>
          </a:p>
          <a:p>
            <a:pPr algn="l">
              <a:lnSpc>
                <a:spcPts val="2749"/>
              </a:lnSpc>
            </a:pPr>
            <a:endParaRPr lang="en-US" sz="4250" b="1">
              <a:solidFill>
                <a:srgbClr val="FFFFFF"/>
              </a:solidFill>
              <a:latin typeface="Roboto Bold"/>
              <a:ea typeface="Roboto Bold"/>
              <a:cs typeface="Roboto Bold"/>
              <a:sym typeface="Roboto Bold"/>
            </a:endParaRPr>
          </a:p>
          <a:p>
            <a:pPr marL="1835151" lvl="2" indent="-611717" algn="l">
              <a:lnSpc>
                <a:spcPts val="4675"/>
              </a:lnSpc>
              <a:buFont typeface="Arial"/>
              <a:buChar char="⚬"/>
            </a:pPr>
            <a:r>
              <a:rPr lang="en-US" sz="4250" b="1">
                <a:solidFill>
                  <a:srgbClr val="FFFFFF"/>
                </a:solidFill>
                <a:latin typeface="Roboto Bold"/>
                <a:ea typeface="Roboto Bold"/>
                <a:cs typeface="Roboto Bold"/>
                <a:sym typeface="Roboto Bold"/>
              </a:rPr>
              <a:t>First Persona:  Kind &amp; Friendly </a:t>
            </a:r>
          </a:p>
          <a:p>
            <a:pPr marL="1835151" lvl="2" indent="-611717" algn="l">
              <a:lnSpc>
                <a:spcPts val="4675"/>
              </a:lnSpc>
              <a:buFont typeface="Arial"/>
              <a:buChar char="⚬"/>
            </a:pPr>
            <a:r>
              <a:rPr lang="en-US" sz="4250" b="1">
                <a:solidFill>
                  <a:srgbClr val="004F59"/>
                </a:solidFill>
                <a:latin typeface="Roboto Bold"/>
                <a:ea typeface="Roboto Bold"/>
                <a:cs typeface="Roboto Bold"/>
                <a:sym typeface="Roboto Bold"/>
              </a:rPr>
              <a:t>Second Persona:  Cruel &amp; Scary</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 / IMAGE</a:t>
            </a:r>
          </a:p>
        </p:txBody>
      </p:sp>
      <p:grpSp>
        <p:nvGrpSpPr>
          <p:cNvPr id="8" name="Group 8"/>
          <p:cNvGrpSpPr/>
          <p:nvPr/>
        </p:nvGrpSpPr>
        <p:grpSpPr>
          <a:xfrm>
            <a:off x="1780421" y="3019754"/>
            <a:ext cx="7754091" cy="904943"/>
            <a:chOff x="0" y="0"/>
            <a:chExt cx="2042230" cy="238339"/>
          </a:xfrm>
        </p:grpSpPr>
        <p:sp>
          <p:nvSpPr>
            <p:cNvPr id="9" name="Freeform 9"/>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899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Displayed &amp; Hidden Persona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5" name="TextBox 5"/>
          <p:cNvSpPr txBox="1"/>
          <p:nvPr/>
        </p:nvSpPr>
        <p:spPr>
          <a:xfrm>
            <a:off x="1480713" y="4122195"/>
            <a:ext cx="15173002" cy="440698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Some people have two very different sides to their personality (persona), for example.</a:t>
            </a:r>
          </a:p>
          <a:p>
            <a:pPr algn="l">
              <a:lnSpc>
                <a:spcPts val="2749"/>
              </a:lnSpc>
            </a:pPr>
            <a:endParaRPr lang="en-US" sz="4250" b="1">
              <a:solidFill>
                <a:srgbClr val="FFFFFF"/>
              </a:solidFill>
              <a:latin typeface="Roboto Bold"/>
              <a:ea typeface="Roboto Bold"/>
              <a:cs typeface="Roboto Bold"/>
              <a:sym typeface="Roboto Bold"/>
            </a:endParaRPr>
          </a:p>
          <a:p>
            <a:pPr marL="1835151" lvl="2" indent="-611717" algn="l">
              <a:lnSpc>
                <a:spcPts val="4675"/>
              </a:lnSpc>
              <a:buFont typeface="Arial"/>
              <a:buChar char="⚬"/>
            </a:pPr>
            <a:r>
              <a:rPr lang="en-US" sz="4250" b="1">
                <a:solidFill>
                  <a:srgbClr val="FFFFFF"/>
                </a:solidFill>
                <a:latin typeface="Roboto Bold"/>
                <a:ea typeface="Roboto Bold"/>
                <a:cs typeface="Roboto Bold"/>
                <a:sym typeface="Roboto Bold"/>
              </a:rPr>
              <a:t>First Persona:  Kind &amp; Friendly </a:t>
            </a:r>
          </a:p>
          <a:p>
            <a:pPr marL="1835151" lvl="2" indent="-611717" algn="l">
              <a:lnSpc>
                <a:spcPts val="4675"/>
              </a:lnSpc>
              <a:buFont typeface="Arial"/>
              <a:buChar char="⚬"/>
            </a:pPr>
            <a:r>
              <a:rPr lang="en-US" sz="4250" b="1">
                <a:solidFill>
                  <a:srgbClr val="FFFFFF"/>
                </a:solidFill>
                <a:latin typeface="Roboto Bold"/>
                <a:ea typeface="Roboto Bold"/>
                <a:cs typeface="Roboto Bold"/>
                <a:sym typeface="Roboto Bold"/>
              </a:rPr>
              <a:t>Second Persona:  Cruel &amp; Scary</a:t>
            </a:r>
          </a:p>
          <a:p>
            <a:pPr algn="l">
              <a:lnSpc>
                <a:spcPts val="399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 person might act kind at first, then </a:t>
            </a:r>
            <a:r>
              <a:rPr lang="en-US" sz="4250" b="1">
                <a:solidFill>
                  <a:srgbClr val="FF5757"/>
                </a:solidFill>
                <a:latin typeface="Roboto Bold"/>
                <a:ea typeface="Roboto Bold"/>
                <a:cs typeface="Roboto Bold"/>
                <a:sym typeface="Roboto Bold"/>
              </a:rPr>
              <a:t>suddenly change</a:t>
            </a:r>
            <a:r>
              <a:rPr lang="en-US" sz="4250" b="1">
                <a:solidFill>
                  <a:srgbClr val="004F59"/>
                </a:solidFill>
                <a:latin typeface="Roboto Bold"/>
                <a:ea typeface="Roboto Bold"/>
                <a:cs typeface="Roboto Bold"/>
                <a:sym typeface="Roboto Bold"/>
              </a:rPr>
              <a:t> and become controlling and aggressive.</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PERSONA / IMAGE</a:t>
            </a:r>
          </a:p>
        </p:txBody>
      </p:sp>
      <p:grpSp>
        <p:nvGrpSpPr>
          <p:cNvPr id="8" name="Group 8"/>
          <p:cNvGrpSpPr/>
          <p:nvPr/>
        </p:nvGrpSpPr>
        <p:grpSpPr>
          <a:xfrm>
            <a:off x="1780421" y="3019754"/>
            <a:ext cx="7754091" cy="904943"/>
            <a:chOff x="0" y="0"/>
            <a:chExt cx="2042230" cy="238339"/>
          </a:xfrm>
        </p:grpSpPr>
        <p:sp>
          <p:nvSpPr>
            <p:cNvPr id="9" name="Freeform 9"/>
            <p:cNvSpPr/>
            <p:nvPr/>
          </p:nvSpPr>
          <p:spPr>
            <a:xfrm>
              <a:off x="0" y="0"/>
              <a:ext cx="2042230" cy="238339"/>
            </a:xfrm>
            <a:custGeom>
              <a:avLst/>
              <a:gdLst/>
              <a:ahLst/>
              <a:cxnLst/>
              <a:rect l="l" t="t" r="r" b="b"/>
              <a:pathLst>
                <a:path w="2042230" h="238339">
                  <a:moveTo>
                    <a:pt x="0" y="0"/>
                  </a:moveTo>
                  <a:lnTo>
                    <a:pt x="2042230" y="0"/>
                  </a:lnTo>
                  <a:lnTo>
                    <a:pt x="204223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4223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899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Displayed &amp; Hidden Persona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52138" y="5115692"/>
            <a:ext cx="11423156" cy="1922396"/>
            <a:chOff x="0" y="0"/>
            <a:chExt cx="3008568" cy="506310"/>
          </a:xfrm>
        </p:grpSpPr>
        <p:sp>
          <p:nvSpPr>
            <p:cNvPr id="7" name="Freeform 7"/>
            <p:cNvSpPr/>
            <p:nvPr/>
          </p:nvSpPr>
          <p:spPr>
            <a:xfrm>
              <a:off x="0" y="0"/>
              <a:ext cx="3008568" cy="506310"/>
            </a:xfrm>
            <a:custGeom>
              <a:avLst/>
              <a:gdLst/>
              <a:ahLst/>
              <a:cxnLst/>
              <a:rect l="l" t="t" r="r" b="b"/>
              <a:pathLst>
                <a:path w="3008568" h="506310">
                  <a:moveTo>
                    <a:pt x="0" y="0"/>
                  </a:moveTo>
                  <a:lnTo>
                    <a:pt x="3008568" y="0"/>
                  </a:lnTo>
                  <a:lnTo>
                    <a:pt x="3008568" y="506310"/>
                  </a:lnTo>
                  <a:lnTo>
                    <a:pt x="0" y="506310"/>
                  </a:lnTo>
                  <a:close/>
                </a:path>
              </a:pathLst>
            </a:custGeom>
            <a:solidFill>
              <a:srgbClr val="303030"/>
            </a:solidFill>
          </p:spPr>
          <p:txBody>
            <a:bodyPr/>
            <a:lstStyle/>
            <a:p>
              <a:endParaRPr lang="en-US"/>
            </a:p>
          </p:txBody>
        </p:sp>
        <p:sp>
          <p:nvSpPr>
            <p:cNvPr id="8" name="TextBox 8"/>
            <p:cNvSpPr txBox="1"/>
            <p:nvPr/>
          </p:nvSpPr>
          <p:spPr>
            <a:xfrm>
              <a:off x="0" y="-76200"/>
              <a:ext cx="3008568" cy="58251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219837" y="952594"/>
            <a:ext cx="4896588" cy="3596410"/>
            <a:chOff x="0" y="0"/>
            <a:chExt cx="1229282" cy="902874"/>
          </a:xfrm>
        </p:grpSpPr>
        <p:sp>
          <p:nvSpPr>
            <p:cNvPr id="12" name="Freeform 12"/>
            <p:cNvSpPr/>
            <p:nvPr/>
          </p:nvSpPr>
          <p:spPr>
            <a:xfrm>
              <a:off x="0" y="0"/>
              <a:ext cx="1229282" cy="902874"/>
            </a:xfrm>
            <a:custGeom>
              <a:avLst/>
              <a:gdLst/>
              <a:ahLst/>
              <a:cxnLst/>
              <a:rect l="l" t="t" r="r" b="b"/>
              <a:pathLst>
                <a:path w="1229282" h="902874">
                  <a:moveTo>
                    <a:pt x="0" y="0"/>
                  </a:moveTo>
                  <a:lnTo>
                    <a:pt x="1229282" y="0"/>
                  </a:lnTo>
                  <a:lnTo>
                    <a:pt x="1229282" y="902874"/>
                  </a:lnTo>
                  <a:lnTo>
                    <a:pt x="0" y="902874"/>
                  </a:lnTo>
                  <a:close/>
                </a:path>
              </a:pathLst>
            </a:custGeom>
            <a:solidFill>
              <a:srgbClr val="FFFFFF"/>
            </a:solidFill>
          </p:spPr>
          <p:txBody>
            <a:bodyPr/>
            <a:lstStyle/>
            <a:p>
              <a:endParaRPr lang="en-US"/>
            </a:p>
          </p:txBody>
        </p:sp>
        <p:sp>
          <p:nvSpPr>
            <p:cNvPr id="13" name="TextBox 13"/>
            <p:cNvSpPr txBox="1"/>
            <p:nvPr/>
          </p:nvSpPr>
          <p:spPr>
            <a:xfrm>
              <a:off x="0" y="-47625"/>
              <a:ext cx="1229282" cy="950499"/>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466547" y="1233147"/>
            <a:ext cx="4403168" cy="3049688"/>
          </a:xfrm>
          <a:custGeom>
            <a:avLst/>
            <a:gdLst/>
            <a:ahLst/>
            <a:cxnLst/>
            <a:rect l="l" t="t" r="r" b="b"/>
            <a:pathLst>
              <a:path w="4403168" h="3049688">
                <a:moveTo>
                  <a:pt x="0" y="0"/>
                </a:moveTo>
                <a:lnTo>
                  <a:pt x="4403168" y="0"/>
                </a:lnTo>
                <a:lnTo>
                  <a:pt x="4403168" y="3049688"/>
                </a:lnTo>
                <a:lnTo>
                  <a:pt x="0" y="3049688"/>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838237" y="5248242"/>
            <a:ext cx="1103705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some common character traits and behaviors of human traffickers?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8" name="TextBox 1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9" name="TextBox 19"/>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TRAFFICER BEHAVIORS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7" name="TextBox 7"/>
          <p:cNvSpPr txBox="1"/>
          <p:nvPr/>
        </p:nvSpPr>
        <p:spPr>
          <a:xfrm>
            <a:off x="1480713" y="4054656"/>
            <a:ext cx="14398332" cy="77152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Sense of entitlement or</a:t>
            </a:r>
            <a:r>
              <a:rPr lang="en-US" sz="4250" b="1">
                <a:solidFill>
                  <a:srgbClr val="FF5757"/>
                </a:solidFill>
                <a:latin typeface="Roboto Bold"/>
                <a:ea typeface="Roboto Bold"/>
                <a:cs typeface="Roboto Bold"/>
                <a:sym typeface="Roboto Bold"/>
              </a:rPr>
              <a:t> rules don’t apply to them</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5448436" y="9262222"/>
            <a:ext cx="4631125"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American Psychiatric Association (2022); Zeigler-Hill, V. et al. (2013).</a:t>
            </a:r>
          </a:p>
        </p:txBody>
      </p:sp>
      <p:sp>
        <p:nvSpPr>
          <p:cNvPr id="11" name="TextBox 11"/>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TRAFFICER BEHAVIORS</a:t>
            </a:r>
          </a:p>
        </p:txBody>
      </p:sp>
      <p:grpSp>
        <p:nvGrpSpPr>
          <p:cNvPr id="12" name="Group 12"/>
          <p:cNvGrpSpPr/>
          <p:nvPr/>
        </p:nvGrpSpPr>
        <p:grpSpPr>
          <a:xfrm>
            <a:off x="1780421" y="3019754"/>
            <a:ext cx="5214987" cy="904943"/>
            <a:chOff x="0" y="0"/>
            <a:chExt cx="1373494" cy="238339"/>
          </a:xfrm>
        </p:grpSpPr>
        <p:sp>
          <p:nvSpPr>
            <p:cNvPr id="13" name="Freeform 13"/>
            <p:cNvSpPr/>
            <p:nvPr/>
          </p:nvSpPr>
          <p:spPr>
            <a:xfrm>
              <a:off x="0" y="0"/>
              <a:ext cx="1373494" cy="238339"/>
            </a:xfrm>
            <a:custGeom>
              <a:avLst/>
              <a:gdLst/>
              <a:ahLst/>
              <a:cxnLst/>
              <a:rect l="l" t="t" r="r" b="b"/>
              <a:pathLst>
                <a:path w="1373494" h="238339">
                  <a:moveTo>
                    <a:pt x="0" y="0"/>
                  </a:moveTo>
                  <a:lnTo>
                    <a:pt x="1373494" y="0"/>
                  </a:lnTo>
                  <a:lnTo>
                    <a:pt x="137349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37349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7" name="TextBox 7"/>
          <p:cNvSpPr txBox="1"/>
          <p:nvPr/>
        </p:nvSpPr>
        <p:spPr>
          <a:xfrm>
            <a:off x="1480713" y="4054656"/>
            <a:ext cx="14398332" cy="239077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rules don’t apply to them</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Expect others to </a:t>
            </a:r>
            <a:r>
              <a:rPr lang="en-US" sz="4250" b="1">
                <a:solidFill>
                  <a:srgbClr val="FF5757"/>
                </a:solidFill>
                <a:latin typeface="Roboto Bold"/>
                <a:ea typeface="Roboto Bold"/>
                <a:cs typeface="Roboto Bold"/>
                <a:sym typeface="Roboto Bold"/>
              </a:rPr>
              <a:t>meet their demands</a:t>
            </a:r>
          </a:p>
          <a:p>
            <a:pPr algn="l">
              <a:lnSpc>
                <a:spcPts val="6375"/>
              </a:lnSpc>
            </a:pPr>
            <a:endParaRPr lang="en-US" sz="4250" b="1">
              <a:solidFill>
                <a:srgbClr val="FF5757"/>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5448436" y="9262222"/>
            <a:ext cx="4631125"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American Psychiatric Association (2022); Zeigler-Hill, V. et al. (2013).</a:t>
            </a:r>
          </a:p>
        </p:txBody>
      </p:sp>
      <p:sp>
        <p:nvSpPr>
          <p:cNvPr id="11" name="TextBox 11"/>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TRAFFICER BEHAVIORS</a:t>
            </a:r>
          </a:p>
        </p:txBody>
      </p:sp>
      <p:grpSp>
        <p:nvGrpSpPr>
          <p:cNvPr id="12" name="Group 12"/>
          <p:cNvGrpSpPr/>
          <p:nvPr/>
        </p:nvGrpSpPr>
        <p:grpSpPr>
          <a:xfrm>
            <a:off x="1780421" y="3019754"/>
            <a:ext cx="5214987" cy="904943"/>
            <a:chOff x="0" y="0"/>
            <a:chExt cx="1373494" cy="238339"/>
          </a:xfrm>
        </p:grpSpPr>
        <p:sp>
          <p:nvSpPr>
            <p:cNvPr id="13" name="Freeform 13"/>
            <p:cNvSpPr/>
            <p:nvPr/>
          </p:nvSpPr>
          <p:spPr>
            <a:xfrm>
              <a:off x="0" y="0"/>
              <a:ext cx="1373494" cy="238339"/>
            </a:xfrm>
            <a:custGeom>
              <a:avLst/>
              <a:gdLst/>
              <a:ahLst/>
              <a:cxnLst/>
              <a:rect l="l" t="t" r="r" b="b"/>
              <a:pathLst>
                <a:path w="1373494" h="238339">
                  <a:moveTo>
                    <a:pt x="0" y="0"/>
                  </a:moveTo>
                  <a:lnTo>
                    <a:pt x="1373494" y="0"/>
                  </a:lnTo>
                  <a:lnTo>
                    <a:pt x="137349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37349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7" name="TextBox 7"/>
          <p:cNvSpPr txBox="1"/>
          <p:nvPr/>
        </p:nvSpPr>
        <p:spPr>
          <a:xfrm>
            <a:off x="1480713" y="4054656"/>
            <a:ext cx="14398332" cy="239077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rules don’t apply to them</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Expect others to meet their demands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Lacks empathy or has </a:t>
            </a:r>
            <a:r>
              <a:rPr lang="en-US" sz="4250" b="1">
                <a:solidFill>
                  <a:srgbClr val="FF5757"/>
                </a:solidFill>
                <a:latin typeface="Roboto Bold"/>
                <a:ea typeface="Roboto Bold"/>
                <a:cs typeface="Roboto Bold"/>
                <a:sym typeface="Roboto Bold"/>
              </a:rPr>
              <a:t>no concern for others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5448436" y="9262222"/>
            <a:ext cx="4631125"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American Psychiatric Association (2022); Zeigler-Hill, V. et al. (2013).</a:t>
            </a:r>
          </a:p>
        </p:txBody>
      </p:sp>
      <p:sp>
        <p:nvSpPr>
          <p:cNvPr id="11" name="TextBox 11"/>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TRAFFICER BEHAVIORS</a:t>
            </a:r>
          </a:p>
        </p:txBody>
      </p:sp>
      <p:grpSp>
        <p:nvGrpSpPr>
          <p:cNvPr id="12" name="Group 12"/>
          <p:cNvGrpSpPr/>
          <p:nvPr/>
        </p:nvGrpSpPr>
        <p:grpSpPr>
          <a:xfrm>
            <a:off x="1780421" y="3019754"/>
            <a:ext cx="5214987" cy="904943"/>
            <a:chOff x="0" y="0"/>
            <a:chExt cx="1373494" cy="238339"/>
          </a:xfrm>
        </p:grpSpPr>
        <p:sp>
          <p:nvSpPr>
            <p:cNvPr id="13" name="Freeform 13"/>
            <p:cNvSpPr/>
            <p:nvPr/>
          </p:nvSpPr>
          <p:spPr>
            <a:xfrm>
              <a:off x="0" y="0"/>
              <a:ext cx="1373494" cy="238339"/>
            </a:xfrm>
            <a:custGeom>
              <a:avLst/>
              <a:gdLst/>
              <a:ahLst/>
              <a:cxnLst/>
              <a:rect l="l" t="t" r="r" b="b"/>
              <a:pathLst>
                <a:path w="1373494" h="238339">
                  <a:moveTo>
                    <a:pt x="0" y="0"/>
                  </a:moveTo>
                  <a:lnTo>
                    <a:pt x="1373494" y="0"/>
                  </a:lnTo>
                  <a:lnTo>
                    <a:pt x="137349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37349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7" name="TextBox 7"/>
          <p:cNvSpPr txBox="1"/>
          <p:nvPr/>
        </p:nvSpPr>
        <p:spPr>
          <a:xfrm>
            <a:off x="1480713" y="4054656"/>
            <a:ext cx="14398332" cy="401002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rules don’t apply to them</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Expect others to meet their demands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Lacks empathy or has no concern for others</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Exploits or </a:t>
            </a:r>
            <a:r>
              <a:rPr lang="en-US" sz="4250" b="1">
                <a:solidFill>
                  <a:srgbClr val="FF5757"/>
                </a:solidFill>
                <a:latin typeface="Roboto Bold"/>
                <a:ea typeface="Roboto Bold"/>
                <a:cs typeface="Roboto Bold"/>
                <a:sym typeface="Roboto Bold"/>
              </a:rPr>
              <a:t>uses others</a:t>
            </a:r>
            <a:r>
              <a:rPr lang="en-US" sz="4250" b="1">
                <a:solidFill>
                  <a:srgbClr val="004F59"/>
                </a:solidFill>
                <a:latin typeface="Roboto Bold"/>
                <a:ea typeface="Roboto Bold"/>
                <a:cs typeface="Roboto Bold"/>
                <a:sym typeface="Roboto Bold"/>
              </a:rPr>
              <a:t> for personal gain</a:t>
            </a:r>
          </a:p>
          <a:p>
            <a:pPr algn="l">
              <a:lnSpc>
                <a:spcPts val="63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5448436" y="9262222"/>
            <a:ext cx="4631125"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American Psychiatric Association (2022); Zeigler-Hill, V. et al. (2013).</a:t>
            </a:r>
          </a:p>
        </p:txBody>
      </p:sp>
      <p:sp>
        <p:nvSpPr>
          <p:cNvPr id="11" name="TextBox 11"/>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TRAFFICER BEHAVIORS</a:t>
            </a:r>
          </a:p>
        </p:txBody>
      </p:sp>
      <p:grpSp>
        <p:nvGrpSpPr>
          <p:cNvPr id="12" name="Group 12"/>
          <p:cNvGrpSpPr/>
          <p:nvPr/>
        </p:nvGrpSpPr>
        <p:grpSpPr>
          <a:xfrm>
            <a:off x="1780421" y="3019754"/>
            <a:ext cx="5214987" cy="904943"/>
            <a:chOff x="0" y="0"/>
            <a:chExt cx="1373494" cy="238339"/>
          </a:xfrm>
        </p:grpSpPr>
        <p:sp>
          <p:nvSpPr>
            <p:cNvPr id="13" name="Freeform 13"/>
            <p:cNvSpPr/>
            <p:nvPr/>
          </p:nvSpPr>
          <p:spPr>
            <a:xfrm>
              <a:off x="0" y="0"/>
              <a:ext cx="1373494" cy="238339"/>
            </a:xfrm>
            <a:custGeom>
              <a:avLst/>
              <a:gdLst/>
              <a:ahLst/>
              <a:cxnLst/>
              <a:rect l="l" t="t" r="r" b="b"/>
              <a:pathLst>
                <a:path w="1373494" h="238339">
                  <a:moveTo>
                    <a:pt x="0" y="0"/>
                  </a:moveTo>
                  <a:lnTo>
                    <a:pt x="1373494" y="0"/>
                  </a:lnTo>
                  <a:lnTo>
                    <a:pt x="137349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37349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7" name="TextBox 7"/>
          <p:cNvSpPr txBox="1"/>
          <p:nvPr/>
        </p:nvSpPr>
        <p:spPr>
          <a:xfrm>
            <a:off x="1480713" y="4054656"/>
            <a:ext cx="14398332" cy="4010025"/>
          </a:xfrm>
          <a:prstGeom prst="rect">
            <a:avLst/>
          </a:prstGeom>
        </p:spPr>
        <p:txBody>
          <a:bodyPr lIns="0" tIns="0" rIns="0" bIns="0" rtlCol="0" anchor="t">
            <a:spAutoFit/>
          </a:bodyPr>
          <a:lstStyle/>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Sense of entitlement or rules don’t apply to them</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Expect others to meet their demands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Lacks empathy or has no concern for others</a:t>
            </a:r>
          </a:p>
          <a:p>
            <a:pPr marL="917576" lvl="1" indent="-458788" algn="l">
              <a:lnSpc>
                <a:spcPts val="6375"/>
              </a:lnSpc>
              <a:buFont typeface="Arial"/>
              <a:buChar char="•"/>
            </a:pPr>
            <a:r>
              <a:rPr lang="en-US" sz="4250" b="1">
                <a:solidFill>
                  <a:srgbClr val="FFFFFF"/>
                </a:solidFill>
                <a:latin typeface="Roboto Bold"/>
                <a:ea typeface="Roboto Bold"/>
                <a:cs typeface="Roboto Bold"/>
                <a:sym typeface="Roboto Bold"/>
              </a:rPr>
              <a:t>Exploits or uses others for personal gain</a:t>
            </a:r>
          </a:p>
          <a:p>
            <a:pPr marL="917576" lvl="1" indent="-458788" algn="l">
              <a:lnSpc>
                <a:spcPts val="6375"/>
              </a:lnSpc>
              <a:buFont typeface="Arial"/>
              <a:buChar char="•"/>
            </a:pPr>
            <a:r>
              <a:rPr lang="en-US" sz="4250" b="1">
                <a:solidFill>
                  <a:srgbClr val="004F59"/>
                </a:solidFill>
                <a:latin typeface="Roboto Bold"/>
                <a:ea typeface="Roboto Bold"/>
                <a:cs typeface="Roboto Bold"/>
                <a:sym typeface="Roboto Bold"/>
              </a:rPr>
              <a:t>Displays </a:t>
            </a:r>
            <a:r>
              <a:rPr lang="en-US" sz="4250" b="1">
                <a:solidFill>
                  <a:srgbClr val="FF5757"/>
                </a:solidFill>
                <a:latin typeface="Roboto Bold"/>
                <a:ea typeface="Roboto Bold"/>
                <a:cs typeface="Roboto Bold"/>
                <a:sym typeface="Roboto Bold"/>
              </a:rPr>
              <a:t>sexual aggression</a:t>
            </a:r>
            <a:r>
              <a:rPr lang="en-US" sz="4250" b="1">
                <a:solidFill>
                  <a:srgbClr val="004F59"/>
                </a:solidFill>
                <a:latin typeface="Roboto Bold"/>
                <a:ea typeface="Roboto Bold"/>
                <a:cs typeface="Roboto Bold"/>
                <a:sym typeface="Roboto Bold"/>
              </a:rPr>
              <a:t> or hostility</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5448436" y="9262222"/>
            <a:ext cx="4631125"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American Psychiatric Association (2022); Zeigler-Hill, V. et al. (2013).</a:t>
            </a:r>
          </a:p>
        </p:txBody>
      </p:sp>
      <p:sp>
        <p:nvSpPr>
          <p:cNvPr id="11" name="TextBox 11"/>
          <p:cNvSpPr txBox="1"/>
          <p:nvPr/>
        </p:nvSpPr>
        <p:spPr>
          <a:xfrm>
            <a:off x="1131441" y="1109322"/>
            <a:ext cx="10103162"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TRAFFICER BEHAVIORS</a:t>
            </a:r>
          </a:p>
        </p:txBody>
      </p:sp>
      <p:grpSp>
        <p:nvGrpSpPr>
          <p:cNvPr id="12" name="Group 12"/>
          <p:cNvGrpSpPr/>
          <p:nvPr/>
        </p:nvGrpSpPr>
        <p:grpSpPr>
          <a:xfrm>
            <a:off x="1780421" y="3019754"/>
            <a:ext cx="5214987" cy="904943"/>
            <a:chOff x="0" y="0"/>
            <a:chExt cx="1373494" cy="238339"/>
          </a:xfrm>
        </p:grpSpPr>
        <p:sp>
          <p:nvSpPr>
            <p:cNvPr id="13" name="Freeform 13"/>
            <p:cNvSpPr/>
            <p:nvPr/>
          </p:nvSpPr>
          <p:spPr>
            <a:xfrm>
              <a:off x="0" y="0"/>
              <a:ext cx="1373494" cy="238339"/>
            </a:xfrm>
            <a:custGeom>
              <a:avLst/>
              <a:gdLst/>
              <a:ahLst/>
              <a:cxnLst/>
              <a:rect l="l" t="t" r="r" b="b"/>
              <a:pathLst>
                <a:path w="1373494" h="238339">
                  <a:moveTo>
                    <a:pt x="0" y="0"/>
                  </a:moveTo>
                  <a:lnTo>
                    <a:pt x="1373494" y="0"/>
                  </a:lnTo>
                  <a:lnTo>
                    <a:pt x="1373494"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373494"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61710"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Behavior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52138" y="5143500"/>
            <a:ext cx="12019806" cy="1941527"/>
            <a:chOff x="0" y="0"/>
            <a:chExt cx="3165710" cy="511349"/>
          </a:xfrm>
        </p:grpSpPr>
        <p:sp>
          <p:nvSpPr>
            <p:cNvPr id="7" name="Freeform 7"/>
            <p:cNvSpPr/>
            <p:nvPr/>
          </p:nvSpPr>
          <p:spPr>
            <a:xfrm>
              <a:off x="0" y="0"/>
              <a:ext cx="3165710" cy="511349"/>
            </a:xfrm>
            <a:custGeom>
              <a:avLst/>
              <a:gdLst/>
              <a:ahLst/>
              <a:cxnLst/>
              <a:rect l="l" t="t" r="r" b="b"/>
              <a:pathLst>
                <a:path w="3165710" h="511349">
                  <a:moveTo>
                    <a:pt x="0" y="0"/>
                  </a:moveTo>
                  <a:lnTo>
                    <a:pt x="3165710" y="0"/>
                  </a:lnTo>
                  <a:lnTo>
                    <a:pt x="3165710" y="511349"/>
                  </a:lnTo>
                  <a:lnTo>
                    <a:pt x="0" y="511349"/>
                  </a:lnTo>
                  <a:close/>
                </a:path>
              </a:pathLst>
            </a:custGeom>
            <a:solidFill>
              <a:srgbClr val="303030"/>
            </a:solidFill>
          </p:spPr>
          <p:txBody>
            <a:bodyPr/>
            <a:lstStyle/>
            <a:p>
              <a:endParaRPr lang="en-US"/>
            </a:p>
          </p:txBody>
        </p:sp>
        <p:sp>
          <p:nvSpPr>
            <p:cNvPr id="8" name="TextBox 8"/>
            <p:cNvSpPr txBox="1"/>
            <p:nvPr/>
          </p:nvSpPr>
          <p:spPr>
            <a:xfrm>
              <a:off x="0" y="-76200"/>
              <a:ext cx="3165710" cy="5875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687395" y="1028700"/>
            <a:ext cx="5063405" cy="3262183"/>
            <a:chOff x="0" y="0"/>
            <a:chExt cx="1271162" cy="818967"/>
          </a:xfrm>
        </p:grpSpPr>
        <p:sp>
          <p:nvSpPr>
            <p:cNvPr id="12" name="Freeform 12"/>
            <p:cNvSpPr/>
            <p:nvPr/>
          </p:nvSpPr>
          <p:spPr>
            <a:xfrm>
              <a:off x="0" y="0"/>
              <a:ext cx="1271162" cy="818967"/>
            </a:xfrm>
            <a:custGeom>
              <a:avLst/>
              <a:gdLst/>
              <a:ahLst/>
              <a:cxnLst/>
              <a:rect l="l" t="t" r="r" b="b"/>
              <a:pathLst>
                <a:path w="1271162" h="818967">
                  <a:moveTo>
                    <a:pt x="0" y="0"/>
                  </a:moveTo>
                  <a:lnTo>
                    <a:pt x="1271162" y="0"/>
                  </a:lnTo>
                  <a:lnTo>
                    <a:pt x="1271162" y="818967"/>
                  </a:lnTo>
                  <a:lnTo>
                    <a:pt x="0" y="818967"/>
                  </a:lnTo>
                  <a:close/>
                </a:path>
              </a:pathLst>
            </a:custGeom>
            <a:solidFill>
              <a:srgbClr val="FFFFFF"/>
            </a:solidFill>
          </p:spPr>
          <p:txBody>
            <a:bodyPr/>
            <a:lstStyle/>
            <a:p>
              <a:endParaRPr lang="en-US"/>
            </a:p>
          </p:txBody>
        </p:sp>
        <p:sp>
          <p:nvSpPr>
            <p:cNvPr id="13" name="TextBox 13"/>
            <p:cNvSpPr txBox="1"/>
            <p:nvPr/>
          </p:nvSpPr>
          <p:spPr>
            <a:xfrm>
              <a:off x="0" y="-47625"/>
              <a:ext cx="1271162" cy="866592"/>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864646" y="1243591"/>
            <a:ext cx="4694487" cy="2832402"/>
          </a:xfrm>
          <a:custGeom>
            <a:avLst/>
            <a:gdLst/>
            <a:ahLst/>
            <a:cxnLst/>
            <a:rect l="l" t="t" r="r" b="b"/>
            <a:pathLst>
              <a:path w="4694487" h="2832402">
                <a:moveTo>
                  <a:pt x="0" y="0"/>
                </a:moveTo>
                <a:lnTo>
                  <a:pt x="4694487" y="0"/>
                </a:lnTo>
                <a:lnTo>
                  <a:pt x="4694487" y="2832401"/>
                </a:lnTo>
                <a:lnTo>
                  <a:pt x="0" y="283240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943589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CRIMINAL ACTIVITY</a:t>
            </a:r>
          </a:p>
        </p:txBody>
      </p:sp>
      <p:sp>
        <p:nvSpPr>
          <p:cNvPr id="16" name="TextBox 16"/>
          <p:cNvSpPr txBox="1"/>
          <p:nvPr/>
        </p:nvSpPr>
        <p:spPr>
          <a:xfrm>
            <a:off x="1854198" y="5285610"/>
            <a:ext cx="1130715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would criminals choose human sex trafficking over drug trafficking?</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9" name="TextBox 1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5" name="TextBox 5"/>
          <p:cNvSpPr txBox="1"/>
          <p:nvPr/>
        </p:nvSpPr>
        <p:spPr>
          <a:xfrm>
            <a:off x="1480713" y="4084095"/>
            <a:ext cx="15288023" cy="2133519"/>
          </a:xfrm>
          <a:prstGeom prst="rect">
            <a:avLst/>
          </a:prstGeom>
        </p:spPr>
        <p:txBody>
          <a:bodyPr lIns="0" tIns="0" rIns="0" bIns="0" rtlCol="0" anchor="t">
            <a:spAutoFit/>
          </a:bodyPr>
          <a:lstStyle/>
          <a:p>
            <a:pPr algn="l">
              <a:lnSpc>
                <a:spcPts val="1560"/>
              </a:lnSpc>
            </a:pPr>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A drug can only be sold once, but a person can be sold</a:t>
            </a:r>
            <a:r>
              <a:rPr lang="en-US" sz="4250" b="1">
                <a:solidFill>
                  <a:srgbClr val="FF5757"/>
                </a:solidFill>
                <a:latin typeface="Roboto Bold"/>
                <a:ea typeface="Roboto Bold"/>
                <a:cs typeface="Roboto Bold"/>
                <a:sym typeface="Roboto Bold"/>
              </a:rPr>
              <a:t> over and over again</a:t>
            </a:r>
            <a:r>
              <a:rPr lang="en-US" sz="4250" b="1">
                <a:solidFill>
                  <a:srgbClr val="004F59"/>
                </a:solidFill>
                <a:latin typeface="Roboto Bold"/>
                <a:ea typeface="Roboto Bold"/>
                <a:cs typeface="Roboto Bold"/>
                <a:sym typeface="Roboto Bold"/>
              </a:rPr>
              <a:t> for money.</a:t>
            </a: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5134291" y="9192676"/>
            <a:ext cx="869950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Estimating the Size and Structure of the Underground Commercial Sex Economy in Eight Major US Cities (2014), Urban Institute.</a:t>
            </a:r>
          </a:p>
        </p:txBody>
      </p:sp>
      <p:sp>
        <p:nvSpPr>
          <p:cNvPr id="8" name="TextBox 8"/>
          <p:cNvSpPr txBox="1"/>
          <p:nvPr/>
        </p:nvSpPr>
        <p:spPr>
          <a:xfrm>
            <a:off x="1131441" y="1109322"/>
            <a:ext cx="943589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CRIMINAL ACTIVITY</a:t>
            </a:r>
          </a:p>
        </p:txBody>
      </p:sp>
      <p:grpSp>
        <p:nvGrpSpPr>
          <p:cNvPr id="9" name="Group 9"/>
          <p:cNvGrpSpPr/>
          <p:nvPr/>
        </p:nvGrpSpPr>
        <p:grpSpPr>
          <a:xfrm>
            <a:off x="1780421" y="3019754"/>
            <a:ext cx="6129811" cy="904943"/>
            <a:chOff x="0" y="0"/>
            <a:chExt cx="1614436" cy="238339"/>
          </a:xfrm>
        </p:grpSpPr>
        <p:sp>
          <p:nvSpPr>
            <p:cNvPr id="10" name="Freeform 10"/>
            <p:cNvSpPr/>
            <p:nvPr/>
          </p:nvSpPr>
          <p:spPr>
            <a:xfrm>
              <a:off x="0" y="0"/>
              <a:ext cx="1614436" cy="238339"/>
            </a:xfrm>
            <a:custGeom>
              <a:avLst/>
              <a:gdLst/>
              <a:ahLst/>
              <a:cxnLst/>
              <a:rect l="l" t="t" r="r" b="b"/>
              <a:pathLst>
                <a:path w="1614436" h="238339">
                  <a:moveTo>
                    <a:pt x="0" y="0"/>
                  </a:moveTo>
                  <a:lnTo>
                    <a:pt x="1614436" y="0"/>
                  </a:lnTo>
                  <a:lnTo>
                    <a:pt x="161443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1443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85790" y="3038851"/>
            <a:ext cx="115897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Trafficking Industries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5" name="TextBox 5"/>
          <p:cNvSpPr txBox="1"/>
          <p:nvPr/>
        </p:nvSpPr>
        <p:spPr>
          <a:xfrm>
            <a:off x="1480713" y="4084095"/>
            <a:ext cx="15288023" cy="3086019"/>
          </a:xfrm>
          <a:prstGeom prst="rect">
            <a:avLst/>
          </a:prstGeom>
        </p:spPr>
        <p:txBody>
          <a:bodyPr lIns="0" tIns="0" rIns="0" bIns="0" rtlCol="0" anchor="t">
            <a:spAutoFit/>
          </a:bodyPr>
          <a:lstStyle/>
          <a:p>
            <a:pPr algn="l">
              <a:lnSpc>
                <a:spcPts val="1560"/>
              </a:lnSpc>
            </a:pPr>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A drug can only be sold once, but a person can be sold over and over again for money.</a:t>
            </a:r>
          </a:p>
          <a:p>
            <a:pPr algn="l">
              <a:lnSpc>
                <a:spcPts val="24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It is common for traffickers to engage in both human and drug trafficking.</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5134291" y="9192676"/>
            <a:ext cx="869950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Estimating the Size and Structure of the Underground Commercial Sex Economy in Eight Major US Cities (2014), Urban Institute.</a:t>
            </a:r>
          </a:p>
        </p:txBody>
      </p:sp>
      <p:sp>
        <p:nvSpPr>
          <p:cNvPr id="8" name="TextBox 8"/>
          <p:cNvSpPr txBox="1"/>
          <p:nvPr/>
        </p:nvSpPr>
        <p:spPr>
          <a:xfrm>
            <a:off x="1131441" y="1109322"/>
            <a:ext cx="943589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CRIMINAL ACTIVITY</a:t>
            </a:r>
          </a:p>
        </p:txBody>
      </p:sp>
      <p:grpSp>
        <p:nvGrpSpPr>
          <p:cNvPr id="9" name="Group 9"/>
          <p:cNvGrpSpPr/>
          <p:nvPr/>
        </p:nvGrpSpPr>
        <p:grpSpPr>
          <a:xfrm>
            <a:off x="1780421" y="3019754"/>
            <a:ext cx="6129811" cy="904943"/>
            <a:chOff x="0" y="0"/>
            <a:chExt cx="1614436" cy="238339"/>
          </a:xfrm>
        </p:grpSpPr>
        <p:sp>
          <p:nvSpPr>
            <p:cNvPr id="10" name="Freeform 10"/>
            <p:cNvSpPr/>
            <p:nvPr/>
          </p:nvSpPr>
          <p:spPr>
            <a:xfrm>
              <a:off x="0" y="0"/>
              <a:ext cx="1614436" cy="238339"/>
            </a:xfrm>
            <a:custGeom>
              <a:avLst/>
              <a:gdLst/>
              <a:ahLst/>
              <a:cxnLst/>
              <a:rect l="l" t="t" r="r" b="b"/>
              <a:pathLst>
                <a:path w="1614436" h="238339">
                  <a:moveTo>
                    <a:pt x="0" y="0"/>
                  </a:moveTo>
                  <a:lnTo>
                    <a:pt x="1614436" y="0"/>
                  </a:lnTo>
                  <a:lnTo>
                    <a:pt x="161443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1443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85790" y="3038851"/>
            <a:ext cx="1158970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Trafficking Industries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pressure, manipulate, threaten, or intimidate someone into acting against their will.</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3" name="Group 13"/>
          <p:cNvGrpSpPr/>
          <p:nvPr/>
        </p:nvGrpSpPr>
        <p:grpSpPr>
          <a:xfrm>
            <a:off x="1480713" y="3624926"/>
            <a:ext cx="4805239" cy="904943"/>
            <a:chOff x="0" y="0"/>
            <a:chExt cx="1265577" cy="238339"/>
          </a:xfrm>
        </p:grpSpPr>
        <p:sp>
          <p:nvSpPr>
            <p:cNvPr id="14" name="Freeform 14"/>
            <p:cNvSpPr/>
            <p:nvPr/>
          </p:nvSpPr>
          <p:spPr>
            <a:xfrm>
              <a:off x="0" y="0"/>
              <a:ext cx="1265577" cy="238339"/>
            </a:xfrm>
            <a:custGeom>
              <a:avLst/>
              <a:gdLst/>
              <a:ahLst/>
              <a:cxnLst/>
              <a:rect l="l" t="t" r="r" b="b"/>
              <a:pathLst>
                <a:path w="1265577" h="238339">
                  <a:moveTo>
                    <a:pt x="0" y="0"/>
                  </a:moveTo>
                  <a:lnTo>
                    <a:pt x="1265577" y="0"/>
                  </a:lnTo>
                  <a:lnTo>
                    <a:pt x="1265577" y="238339"/>
                  </a:lnTo>
                  <a:lnTo>
                    <a:pt x="0" y="238339"/>
                  </a:lnTo>
                  <a:close/>
                </a:path>
              </a:pathLst>
            </a:custGeom>
            <a:solidFill>
              <a:srgbClr val="303030"/>
            </a:solidFill>
          </p:spPr>
          <p:txBody>
            <a:bodyPr/>
            <a:lstStyle/>
            <a:p>
              <a:endParaRPr lang="en-US"/>
            </a:p>
          </p:txBody>
        </p:sp>
        <p:sp>
          <p:nvSpPr>
            <p:cNvPr id="15" name="TextBox 15"/>
            <p:cNvSpPr txBox="1"/>
            <p:nvPr/>
          </p:nvSpPr>
          <p:spPr>
            <a:xfrm>
              <a:off x="0" y="-76200"/>
              <a:ext cx="1265577" cy="314539"/>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849914" y="3501221"/>
            <a:ext cx="4258759"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COERCION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grpSp>
        <p:nvGrpSpPr>
          <p:cNvPr id="7" name="Group 7"/>
          <p:cNvGrpSpPr/>
          <p:nvPr/>
        </p:nvGrpSpPr>
        <p:grpSpPr>
          <a:xfrm>
            <a:off x="1028700" y="4827245"/>
            <a:ext cx="13921305" cy="1949855"/>
            <a:chOff x="0" y="0"/>
            <a:chExt cx="3666517" cy="513542"/>
          </a:xfrm>
        </p:grpSpPr>
        <p:sp>
          <p:nvSpPr>
            <p:cNvPr id="8" name="Freeform 8"/>
            <p:cNvSpPr/>
            <p:nvPr/>
          </p:nvSpPr>
          <p:spPr>
            <a:xfrm>
              <a:off x="0" y="0"/>
              <a:ext cx="3666517" cy="513542"/>
            </a:xfrm>
            <a:custGeom>
              <a:avLst/>
              <a:gdLst/>
              <a:ahLst/>
              <a:cxnLst/>
              <a:rect l="l" t="t" r="r" b="b"/>
              <a:pathLst>
                <a:path w="3666517" h="513542">
                  <a:moveTo>
                    <a:pt x="0" y="0"/>
                  </a:moveTo>
                  <a:lnTo>
                    <a:pt x="3666517" y="0"/>
                  </a:lnTo>
                  <a:lnTo>
                    <a:pt x="3666517" y="513542"/>
                  </a:lnTo>
                  <a:lnTo>
                    <a:pt x="0" y="513542"/>
                  </a:lnTo>
                  <a:close/>
                </a:path>
              </a:pathLst>
            </a:custGeom>
            <a:solidFill>
              <a:srgbClr val="303030"/>
            </a:solidFill>
          </p:spPr>
          <p:txBody>
            <a:bodyPr/>
            <a:lstStyle/>
            <a:p>
              <a:endParaRPr lang="en-US"/>
            </a:p>
          </p:txBody>
        </p:sp>
        <p:sp>
          <p:nvSpPr>
            <p:cNvPr id="9" name="TextBox 9"/>
            <p:cNvSpPr txBox="1"/>
            <p:nvPr/>
          </p:nvSpPr>
          <p:spPr>
            <a:xfrm>
              <a:off x="0" y="-76200"/>
              <a:ext cx="3666517" cy="5897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362346" y="4976880"/>
            <a:ext cx="13451116"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must occur for someone to be prosecuted for trafficking a minor  (under 18)?</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5" name="Freeform 15"/>
          <p:cNvSpPr/>
          <p:nvPr/>
        </p:nvSpPr>
        <p:spPr>
          <a:xfrm>
            <a:off x="14950005" y="847594"/>
            <a:ext cx="3087875" cy="4100711"/>
          </a:xfrm>
          <a:custGeom>
            <a:avLst/>
            <a:gdLst/>
            <a:ahLst/>
            <a:cxnLst/>
            <a:rect l="l" t="t" r="r" b="b"/>
            <a:pathLst>
              <a:path w="3087875" h="4100711">
                <a:moveTo>
                  <a:pt x="0" y="0"/>
                </a:moveTo>
                <a:lnTo>
                  <a:pt x="3087875" y="0"/>
                </a:lnTo>
                <a:lnTo>
                  <a:pt x="3087875" y="4100711"/>
                </a:lnTo>
                <a:lnTo>
                  <a:pt x="0" y="4100711"/>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HUMAN TRAFFICKING</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4122195"/>
            <a:ext cx="16721087"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It is illegal for anyone, including adults, to participate in sexual activity for a </a:t>
            </a:r>
            <a:r>
              <a:rPr lang="en-US" sz="4250" b="1">
                <a:solidFill>
                  <a:srgbClr val="FF5757"/>
                </a:solidFill>
                <a:latin typeface="Roboto Bold"/>
                <a:ea typeface="Roboto Bold"/>
                <a:cs typeface="Roboto Bold"/>
                <a:sym typeface="Roboto Bold"/>
              </a:rPr>
              <a:t>fee or in exchange</a:t>
            </a:r>
            <a:r>
              <a:rPr lang="en-US" sz="4250" b="1">
                <a:solidFill>
                  <a:srgbClr val="004F59"/>
                </a:solidFill>
                <a:latin typeface="Roboto Bold"/>
                <a:ea typeface="Roboto Bold"/>
                <a:cs typeface="Roboto Bold"/>
                <a:sym typeface="Roboto Bold"/>
              </a:rPr>
              <a:t> for something of value.*</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5261675" y="9252697"/>
            <a:ext cx="5829191"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H.R.3244 - Victims of Trafficking and Violence Protection Act of 2000</a:t>
            </a:r>
          </a:p>
        </p:txBody>
      </p:sp>
      <p:grpSp>
        <p:nvGrpSpPr>
          <p:cNvPr id="9" name="Group 9"/>
          <p:cNvGrpSpPr/>
          <p:nvPr/>
        </p:nvGrpSpPr>
        <p:grpSpPr>
          <a:xfrm>
            <a:off x="1780421" y="3019754"/>
            <a:ext cx="6988626" cy="904943"/>
            <a:chOff x="0" y="0"/>
            <a:chExt cx="1840626" cy="238339"/>
          </a:xfrm>
        </p:grpSpPr>
        <p:sp>
          <p:nvSpPr>
            <p:cNvPr id="10" name="Freeform 10"/>
            <p:cNvSpPr/>
            <p:nvPr/>
          </p:nvSpPr>
          <p:spPr>
            <a:xfrm>
              <a:off x="0" y="0"/>
              <a:ext cx="1840626" cy="238339"/>
            </a:xfrm>
            <a:custGeom>
              <a:avLst/>
              <a:gdLst/>
              <a:ahLst/>
              <a:cxnLst/>
              <a:rect l="l" t="t" r="r" b="b"/>
              <a:pathLst>
                <a:path w="1840626" h="238339">
                  <a:moveTo>
                    <a:pt x="0" y="0"/>
                  </a:moveTo>
                  <a:lnTo>
                    <a:pt x="1840626" y="0"/>
                  </a:lnTo>
                  <a:lnTo>
                    <a:pt x="184062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4062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423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Human Trafficking Laws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HUMAN TRAFFICKING</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4122195"/>
            <a:ext cx="16721087" cy="324503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It is illegal for anyone, including adults, to participate in sexual activity for a fee or in exchange for something of value.*</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When force, fraud, or coercion is used to involve an adult (18+), the abuser is prosecuted as a sex trafficker.</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5261675" y="9252697"/>
            <a:ext cx="5829191"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H.R.3244 - Victims of Trafficking and Violence Protection Act of 2000</a:t>
            </a:r>
          </a:p>
        </p:txBody>
      </p:sp>
      <p:grpSp>
        <p:nvGrpSpPr>
          <p:cNvPr id="9" name="Group 9"/>
          <p:cNvGrpSpPr/>
          <p:nvPr/>
        </p:nvGrpSpPr>
        <p:grpSpPr>
          <a:xfrm>
            <a:off x="1780421" y="3019754"/>
            <a:ext cx="6988626" cy="904943"/>
            <a:chOff x="0" y="0"/>
            <a:chExt cx="1840626" cy="238339"/>
          </a:xfrm>
        </p:grpSpPr>
        <p:sp>
          <p:nvSpPr>
            <p:cNvPr id="10" name="Freeform 10"/>
            <p:cNvSpPr/>
            <p:nvPr/>
          </p:nvSpPr>
          <p:spPr>
            <a:xfrm>
              <a:off x="0" y="0"/>
              <a:ext cx="1840626" cy="238339"/>
            </a:xfrm>
            <a:custGeom>
              <a:avLst/>
              <a:gdLst/>
              <a:ahLst/>
              <a:cxnLst/>
              <a:rect l="l" t="t" r="r" b="b"/>
              <a:pathLst>
                <a:path w="1840626" h="238339">
                  <a:moveTo>
                    <a:pt x="0" y="0"/>
                  </a:moveTo>
                  <a:lnTo>
                    <a:pt x="1840626" y="0"/>
                  </a:lnTo>
                  <a:lnTo>
                    <a:pt x="184062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4062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423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Human Trafficking Laws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HUMAN TRAFFICKING</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4122195"/>
            <a:ext cx="16863306" cy="470247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It is illegal for anyone, including adults, to participate in sexual activity for a fee or in exchange for something of value.*</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When force, fraud, or coercion is used to involve an adult (18+), the abuser is prosecuted as a sex trafficker.</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Any time a </a:t>
            </a:r>
            <a:r>
              <a:rPr lang="en-US" sz="4250" b="1">
                <a:solidFill>
                  <a:srgbClr val="FF5757"/>
                </a:solidFill>
                <a:latin typeface="Roboto Bold"/>
                <a:ea typeface="Roboto Bold"/>
                <a:cs typeface="Roboto Bold"/>
                <a:sym typeface="Roboto Bold"/>
              </a:rPr>
              <a:t>minor (under 18)</a:t>
            </a:r>
            <a:r>
              <a:rPr lang="en-US" sz="4250" b="1">
                <a:solidFill>
                  <a:srgbClr val="004F59"/>
                </a:solidFill>
                <a:latin typeface="Roboto Bold"/>
                <a:ea typeface="Roboto Bold"/>
                <a:cs typeface="Roboto Bold"/>
                <a:sym typeface="Roboto Bold"/>
              </a:rPr>
              <a:t> is involved in this crime, the abuser is prosecuted as a sex trafficker.</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5261675" y="9252697"/>
            <a:ext cx="5829191"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H.R.3244 - Victims of Trafficking and Violence Protection Act of 2000</a:t>
            </a:r>
          </a:p>
        </p:txBody>
      </p:sp>
      <p:grpSp>
        <p:nvGrpSpPr>
          <p:cNvPr id="9" name="Group 9"/>
          <p:cNvGrpSpPr/>
          <p:nvPr/>
        </p:nvGrpSpPr>
        <p:grpSpPr>
          <a:xfrm>
            <a:off x="1780421" y="3019754"/>
            <a:ext cx="6988626" cy="904943"/>
            <a:chOff x="0" y="0"/>
            <a:chExt cx="1840626" cy="238339"/>
          </a:xfrm>
        </p:grpSpPr>
        <p:sp>
          <p:nvSpPr>
            <p:cNvPr id="10" name="Freeform 10"/>
            <p:cNvSpPr/>
            <p:nvPr/>
          </p:nvSpPr>
          <p:spPr>
            <a:xfrm>
              <a:off x="0" y="0"/>
              <a:ext cx="1840626" cy="238339"/>
            </a:xfrm>
            <a:custGeom>
              <a:avLst/>
              <a:gdLst/>
              <a:ahLst/>
              <a:cxnLst/>
              <a:rect l="l" t="t" r="r" b="b"/>
              <a:pathLst>
                <a:path w="1840626" h="238339">
                  <a:moveTo>
                    <a:pt x="0" y="0"/>
                  </a:moveTo>
                  <a:lnTo>
                    <a:pt x="1840626" y="0"/>
                  </a:lnTo>
                  <a:lnTo>
                    <a:pt x="184062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4062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423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Human Trafficking Laws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7" name="TextBox 7"/>
          <p:cNvSpPr txBox="1"/>
          <p:nvPr/>
        </p:nvSpPr>
        <p:spPr>
          <a:xfrm>
            <a:off x="1045241" y="4074570"/>
            <a:ext cx="16807287" cy="1952544"/>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Minors (under 18) are </a:t>
            </a:r>
            <a:r>
              <a:rPr lang="en-US" sz="4250" b="1">
                <a:solidFill>
                  <a:srgbClr val="FF5757"/>
                </a:solidFill>
                <a:latin typeface="Roboto Bold"/>
                <a:ea typeface="Roboto Bold"/>
                <a:cs typeface="Roboto Bold"/>
                <a:sym typeface="Roboto Bold"/>
              </a:rPr>
              <a:t>protected by federal law</a:t>
            </a:r>
            <a:r>
              <a:rPr lang="en-US" sz="4250" b="1">
                <a:solidFill>
                  <a:srgbClr val="004F59"/>
                </a:solidFill>
                <a:latin typeface="Roboto Bold"/>
                <a:ea typeface="Roboto Bold"/>
                <a:cs typeface="Roboto Bold"/>
                <a:sym typeface="Roboto Bold"/>
              </a:rPr>
              <a:t> if they are involved in sex trafficking crimes.</a:t>
            </a:r>
          </a:p>
          <a:p>
            <a:pPr algn="l">
              <a:lnSpc>
                <a:spcPts val="51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5261675" y="9252697"/>
            <a:ext cx="5829191"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H.R.3244 - Victims of Trafficking and Violence Protection Act of 2000</a:t>
            </a:r>
          </a:p>
        </p:txBody>
      </p:sp>
      <p:grpSp>
        <p:nvGrpSpPr>
          <p:cNvPr id="9" name="Group 9"/>
          <p:cNvGrpSpPr/>
          <p:nvPr/>
        </p:nvGrpSpPr>
        <p:grpSpPr>
          <a:xfrm>
            <a:off x="1780421" y="3019754"/>
            <a:ext cx="5009618" cy="904943"/>
            <a:chOff x="0" y="0"/>
            <a:chExt cx="1319406" cy="238339"/>
          </a:xfrm>
        </p:grpSpPr>
        <p:sp>
          <p:nvSpPr>
            <p:cNvPr id="10" name="Freeform 10"/>
            <p:cNvSpPr/>
            <p:nvPr/>
          </p:nvSpPr>
          <p:spPr>
            <a:xfrm>
              <a:off x="0" y="0"/>
              <a:ext cx="1319406" cy="238339"/>
            </a:xfrm>
            <a:custGeom>
              <a:avLst/>
              <a:gdLst/>
              <a:ahLst/>
              <a:cxnLst/>
              <a:rect l="l" t="t" r="r" b="b"/>
              <a:pathLst>
                <a:path w="1319406" h="238339">
                  <a:moveTo>
                    <a:pt x="0" y="0"/>
                  </a:moveTo>
                  <a:lnTo>
                    <a:pt x="1319406" y="0"/>
                  </a:lnTo>
                  <a:lnTo>
                    <a:pt x="131940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940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65852"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Safe Harbor Law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7" name="TextBox 7"/>
          <p:cNvSpPr txBox="1"/>
          <p:nvPr/>
        </p:nvSpPr>
        <p:spPr>
          <a:xfrm>
            <a:off x="1045241" y="4074570"/>
            <a:ext cx="16807287" cy="3809919"/>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Minors (under 18) are protected by federal law if they are involved in sex trafficking crimes.</a:t>
            </a:r>
          </a:p>
          <a:p>
            <a:pPr algn="l">
              <a:lnSpc>
                <a:spcPts val="299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Minors are </a:t>
            </a:r>
            <a:r>
              <a:rPr lang="en-US" sz="4250" b="1">
                <a:solidFill>
                  <a:srgbClr val="FF5757"/>
                </a:solidFill>
                <a:latin typeface="Roboto Bold"/>
                <a:ea typeface="Roboto Bold"/>
                <a:cs typeface="Roboto Bold"/>
                <a:sym typeface="Roboto Bold"/>
              </a:rPr>
              <a:t>always considered victims</a:t>
            </a:r>
            <a:r>
              <a:rPr lang="en-US" sz="4250" b="1">
                <a:solidFill>
                  <a:srgbClr val="004F59"/>
                </a:solidFill>
                <a:latin typeface="Roboto Bold"/>
                <a:ea typeface="Roboto Bold"/>
                <a:cs typeface="Roboto Bold"/>
                <a:sym typeface="Roboto Bold"/>
              </a:rPr>
              <a:t> and never have to prove they were forced, tricked, or threatened.  </a:t>
            </a:r>
          </a:p>
          <a:p>
            <a:pPr algn="l">
              <a:lnSpc>
                <a:spcPts val="1560"/>
              </a:lnSpc>
            </a:pPr>
            <a:endParaRPr lang="en-US" sz="4250" b="1">
              <a:solidFill>
                <a:srgbClr val="004F59"/>
              </a:solidFill>
              <a:latin typeface="Roboto Bold"/>
              <a:ea typeface="Roboto Bold"/>
              <a:cs typeface="Roboto Bold"/>
              <a:sym typeface="Roboto Bold"/>
            </a:endParaRPr>
          </a:p>
          <a:p>
            <a:pPr algn="l">
              <a:lnSpc>
                <a:spcPts val="51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5261675" y="9252697"/>
            <a:ext cx="5829191"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H.R.3244 - Victims of Trafficking and Violence Protection Act of 2000</a:t>
            </a:r>
          </a:p>
        </p:txBody>
      </p:sp>
      <p:grpSp>
        <p:nvGrpSpPr>
          <p:cNvPr id="9" name="Group 9"/>
          <p:cNvGrpSpPr/>
          <p:nvPr/>
        </p:nvGrpSpPr>
        <p:grpSpPr>
          <a:xfrm>
            <a:off x="1780421" y="3019754"/>
            <a:ext cx="5009618" cy="904943"/>
            <a:chOff x="0" y="0"/>
            <a:chExt cx="1319406" cy="238339"/>
          </a:xfrm>
        </p:grpSpPr>
        <p:sp>
          <p:nvSpPr>
            <p:cNvPr id="10" name="Freeform 10"/>
            <p:cNvSpPr/>
            <p:nvPr/>
          </p:nvSpPr>
          <p:spPr>
            <a:xfrm>
              <a:off x="0" y="0"/>
              <a:ext cx="1319406" cy="238339"/>
            </a:xfrm>
            <a:custGeom>
              <a:avLst/>
              <a:gdLst/>
              <a:ahLst/>
              <a:cxnLst/>
              <a:rect l="l" t="t" r="r" b="b"/>
              <a:pathLst>
                <a:path w="1319406" h="238339">
                  <a:moveTo>
                    <a:pt x="0" y="0"/>
                  </a:moveTo>
                  <a:lnTo>
                    <a:pt x="1319406" y="0"/>
                  </a:lnTo>
                  <a:lnTo>
                    <a:pt x="131940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940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65852"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Safe Harbor Law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7" name="TextBox 7"/>
          <p:cNvSpPr txBox="1"/>
          <p:nvPr/>
        </p:nvSpPr>
        <p:spPr>
          <a:xfrm>
            <a:off x="1045241" y="4074570"/>
            <a:ext cx="16807287" cy="4609938"/>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Minors (under 18) are protected by federal law if they are involved in sex trafficking crimes.</a:t>
            </a:r>
          </a:p>
          <a:p>
            <a:pPr algn="l">
              <a:lnSpc>
                <a:spcPts val="299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Minors are always considered victims and never have to prove they were forced, tricked, or threatened.  </a:t>
            </a:r>
          </a:p>
          <a:p>
            <a:pPr algn="l">
              <a:lnSpc>
                <a:spcPts val="1560"/>
              </a:lnSpc>
            </a:pPr>
            <a:endParaRPr lang="en-US" sz="4250" b="1">
              <a:solidFill>
                <a:srgbClr val="FFFFFF"/>
              </a:solidFill>
              <a:latin typeface="Roboto Bold"/>
              <a:ea typeface="Roboto Bold"/>
              <a:cs typeface="Roboto Bold"/>
              <a:sym typeface="Roboto Bold"/>
            </a:endParaRP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Safe Harbor Laws ensure that minors are </a:t>
            </a:r>
            <a:r>
              <a:rPr lang="en-US" sz="4250" b="1">
                <a:solidFill>
                  <a:srgbClr val="FF5757"/>
                </a:solidFill>
                <a:latin typeface="Roboto Bold"/>
                <a:ea typeface="Roboto Bold"/>
                <a:cs typeface="Roboto Bold"/>
                <a:sym typeface="Roboto Bold"/>
              </a:rPr>
              <a:t>treated as victims</a:t>
            </a:r>
            <a:r>
              <a:rPr lang="en-US" sz="4250" b="1">
                <a:solidFill>
                  <a:srgbClr val="004F59"/>
                </a:solidFill>
                <a:latin typeface="Roboto Bold"/>
                <a:ea typeface="Roboto Bold"/>
                <a:cs typeface="Roboto Bold"/>
                <a:sym typeface="Roboto Bold"/>
              </a:rPr>
              <a:t> and not criminals, and are given access to care.</a:t>
            </a:r>
          </a:p>
        </p:txBody>
      </p:sp>
      <p:sp>
        <p:nvSpPr>
          <p:cNvPr id="8" name="TextBox 8"/>
          <p:cNvSpPr txBox="1"/>
          <p:nvPr/>
        </p:nvSpPr>
        <p:spPr>
          <a:xfrm>
            <a:off x="5261675" y="9252697"/>
            <a:ext cx="5829191"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H.R.3244 - Victims of Trafficking and Violence Protection Act of 2000</a:t>
            </a:r>
          </a:p>
        </p:txBody>
      </p:sp>
      <p:grpSp>
        <p:nvGrpSpPr>
          <p:cNvPr id="9" name="Group 9"/>
          <p:cNvGrpSpPr/>
          <p:nvPr/>
        </p:nvGrpSpPr>
        <p:grpSpPr>
          <a:xfrm>
            <a:off x="1780421" y="3019754"/>
            <a:ext cx="5009618" cy="904943"/>
            <a:chOff x="0" y="0"/>
            <a:chExt cx="1319406" cy="238339"/>
          </a:xfrm>
        </p:grpSpPr>
        <p:sp>
          <p:nvSpPr>
            <p:cNvPr id="10" name="Freeform 10"/>
            <p:cNvSpPr/>
            <p:nvPr/>
          </p:nvSpPr>
          <p:spPr>
            <a:xfrm>
              <a:off x="0" y="0"/>
              <a:ext cx="1319406" cy="238339"/>
            </a:xfrm>
            <a:custGeom>
              <a:avLst/>
              <a:gdLst/>
              <a:ahLst/>
              <a:cxnLst/>
              <a:rect l="l" t="t" r="r" b="b"/>
              <a:pathLst>
                <a:path w="1319406" h="238339">
                  <a:moveTo>
                    <a:pt x="0" y="0"/>
                  </a:moveTo>
                  <a:lnTo>
                    <a:pt x="1319406" y="0"/>
                  </a:lnTo>
                  <a:lnTo>
                    <a:pt x="131940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940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65852"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Safe Harbor Law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726774"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Prostitution is the illegal act of exchanging sexual activity for money or something of value, typically involving a sex buyer and an </a:t>
            </a:r>
            <a:r>
              <a:rPr lang="en-US" sz="4300" b="1">
                <a:solidFill>
                  <a:srgbClr val="FF5757"/>
                </a:solidFill>
                <a:latin typeface="Roboto Bold"/>
                <a:ea typeface="Roboto Bold"/>
                <a:cs typeface="Roboto Bold"/>
                <a:sym typeface="Roboto Bold"/>
              </a:rPr>
              <a:t>adult who consents</a:t>
            </a:r>
            <a:r>
              <a:rPr lang="en-US" sz="4300" b="1">
                <a:solidFill>
                  <a:srgbClr val="004F59"/>
                </a:solidFill>
                <a:latin typeface="Roboto Bold"/>
                <a:ea typeface="Roboto Bold"/>
                <a:cs typeface="Roboto Bold"/>
                <a:sym typeface="Roboto Bold"/>
              </a:rPr>
              <a:t> to the act.* </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3" name="Group 13"/>
          <p:cNvGrpSpPr/>
          <p:nvPr/>
        </p:nvGrpSpPr>
        <p:grpSpPr>
          <a:xfrm>
            <a:off x="1480713" y="3447883"/>
            <a:ext cx="6298829" cy="1060398"/>
            <a:chOff x="0" y="0"/>
            <a:chExt cx="1658951" cy="279282"/>
          </a:xfrm>
        </p:grpSpPr>
        <p:sp>
          <p:nvSpPr>
            <p:cNvPr id="14" name="Freeform 14"/>
            <p:cNvSpPr/>
            <p:nvPr/>
          </p:nvSpPr>
          <p:spPr>
            <a:xfrm>
              <a:off x="0" y="0"/>
              <a:ext cx="1658951" cy="279282"/>
            </a:xfrm>
            <a:custGeom>
              <a:avLst/>
              <a:gdLst/>
              <a:ahLst/>
              <a:cxnLst/>
              <a:rect l="l" t="t" r="r" b="b"/>
              <a:pathLst>
                <a:path w="1658951" h="279282">
                  <a:moveTo>
                    <a:pt x="0" y="0"/>
                  </a:moveTo>
                  <a:lnTo>
                    <a:pt x="1658951" y="0"/>
                  </a:lnTo>
                  <a:lnTo>
                    <a:pt x="1658951" y="279282"/>
                  </a:lnTo>
                  <a:lnTo>
                    <a:pt x="0" y="279282"/>
                  </a:lnTo>
                  <a:close/>
                </a:path>
              </a:pathLst>
            </a:custGeom>
            <a:solidFill>
              <a:srgbClr val="303030"/>
            </a:solidFill>
          </p:spPr>
          <p:txBody>
            <a:bodyPr/>
            <a:lstStyle/>
            <a:p>
              <a:endParaRPr lang="en-US"/>
            </a:p>
          </p:txBody>
        </p:sp>
        <p:sp>
          <p:nvSpPr>
            <p:cNvPr id="15" name="TextBox 15"/>
            <p:cNvSpPr txBox="1"/>
            <p:nvPr/>
          </p:nvSpPr>
          <p:spPr>
            <a:xfrm>
              <a:off x="0" y="-76200"/>
              <a:ext cx="1658951" cy="355482"/>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675401" y="3429470"/>
            <a:ext cx="8310124"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PROSTITUTION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028700" y="4748711"/>
            <a:ext cx="13053095" cy="2106925"/>
            <a:chOff x="0" y="0"/>
            <a:chExt cx="3437852" cy="554910"/>
          </a:xfrm>
        </p:grpSpPr>
        <p:sp>
          <p:nvSpPr>
            <p:cNvPr id="7" name="Freeform 7"/>
            <p:cNvSpPr/>
            <p:nvPr/>
          </p:nvSpPr>
          <p:spPr>
            <a:xfrm>
              <a:off x="0" y="0"/>
              <a:ext cx="3437852" cy="554910"/>
            </a:xfrm>
            <a:custGeom>
              <a:avLst/>
              <a:gdLst/>
              <a:ahLst/>
              <a:cxnLst/>
              <a:rect l="l" t="t" r="r" b="b"/>
              <a:pathLst>
                <a:path w="3437852" h="554910">
                  <a:moveTo>
                    <a:pt x="0" y="0"/>
                  </a:moveTo>
                  <a:lnTo>
                    <a:pt x="3437852" y="0"/>
                  </a:lnTo>
                  <a:lnTo>
                    <a:pt x="3437852" y="554910"/>
                  </a:lnTo>
                  <a:lnTo>
                    <a:pt x="0" y="554910"/>
                  </a:lnTo>
                  <a:close/>
                </a:path>
              </a:pathLst>
            </a:custGeom>
            <a:solidFill>
              <a:srgbClr val="303030"/>
            </a:solidFill>
          </p:spPr>
          <p:txBody>
            <a:bodyPr/>
            <a:lstStyle/>
            <a:p>
              <a:endParaRPr lang="en-US"/>
            </a:p>
          </p:txBody>
        </p:sp>
        <p:sp>
          <p:nvSpPr>
            <p:cNvPr id="8" name="TextBox 8"/>
            <p:cNvSpPr txBox="1"/>
            <p:nvPr/>
          </p:nvSpPr>
          <p:spPr>
            <a:xfrm>
              <a:off x="0" y="-76200"/>
              <a:ext cx="3437852" cy="63111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28338" y="4930412"/>
            <a:ext cx="1296528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Which term is NOT commonly used to describe sex trafficking tactics?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4" name="Freeform 14"/>
          <p:cNvSpPr/>
          <p:nvPr/>
        </p:nvSpPr>
        <p:spPr>
          <a:xfrm>
            <a:off x="14815408" y="952594"/>
            <a:ext cx="3259542" cy="4328686"/>
          </a:xfrm>
          <a:custGeom>
            <a:avLst/>
            <a:gdLst/>
            <a:ahLst/>
            <a:cxnLst/>
            <a:rect l="l" t="t" r="r" b="b"/>
            <a:pathLst>
              <a:path w="3259542" h="4328686">
                <a:moveTo>
                  <a:pt x="0" y="0"/>
                </a:moveTo>
                <a:lnTo>
                  <a:pt x="3259542" y="0"/>
                </a:lnTo>
                <a:lnTo>
                  <a:pt x="3259542"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6" name="TextBox 16"/>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151120" y="4839462"/>
            <a:ext cx="13790882" cy="2266472"/>
            <a:chOff x="0" y="0"/>
            <a:chExt cx="3632166" cy="596931"/>
          </a:xfrm>
        </p:grpSpPr>
        <p:sp>
          <p:nvSpPr>
            <p:cNvPr id="7" name="Freeform 7"/>
            <p:cNvSpPr/>
            <p:nvPr/>
          </p:nvSpPr>
          <p:spPr>
            <a:xfrm>
              <a:off x="0" y="0"/>
              <a:ext cx="3632166" cy="596931"/>
            </a:xfrm>
            <a:custGeom>
              <a:avLst/>
              <a:gdLst/>
              <a:ahLst/>
              <a:cxnLst/>
              <a:rect l="l" t="t" r="r" b="b"/>
              <a:pathLst>
                <a:path w="3632166" h="596931">
                  <a:moveTo>
                    <a:pt x="0" y="0"/>
                  </a:moveTo>
                  <a:lnTo>
                    <a:pt x="3632166" y="0"/>
                  </a:lnTo>
                  <a:lnTo>
                    <a:pt x="3632166" y="596931"/>
                  </a:lnTo>
                  <a:lnTo>
                    <a:pt x="0" y="596931"/>
                  </a:lnTo>
                  <a:close/>
                </a:path>
              </a:pathLst>
            </a:custGeom>
            <a:solidFill>
              <a:srgbClr val="303030"/>
            </a:solidFill>
          </p:spPr>
          <p:txBody>
            <a:bodyPr/>
            <a:lstStyle/>
            <a:p>
              <a:endParaRPr lang="en-US"/>
            </a:p>
          </p:txBody>
        </p:sp>
        <p:sp>
          <p:nvSpPr>
            <p:cNvPr id="8" name="TextBox 8"/>
            <p:cNvSpPr txBox="1"/>
            <p:nvPr/>
          </p:nvSpPr>
          <p:spPr>
            <a:xfrm>
              <a:off x="0" y="-76200"/>
              <a:ext cx="3632166" cy="67313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161349" y="836841"/>
            <a:ext cx="4170644" cy="3608492"/>
            <a:chOff x="0" y="0"/>
            <a:chExt cx="1098441" cy="950385"/>
          </a:xfrm>
        </p:grpSpPr>
        <p:sp>
          <p:nvSpPr>
            <p:cNvPr id="12" name="Freeform 12"/>
            <p:cNvSpPr/>
            <p:nvPr/>
          </p:nvSpPr>
          <p:spPr>
            <a:xfrm>
              <a:off x="0" y="0"/>
              <a:ext cx="1098441" cy="950385"/>
            </a:xfrm>
            <a:custGeom>
              <a:avLst/>
              <a:gdLst/>
              <a:ahLst/>
              <a:cxnLst/>
              <a:rect l="l" t="t" r="r" b="b"/>
              <a:pathLst>
                <a:path w="1098441" h="950385">
                  <a:moveTo>
                    <a:pt x="0" y="0"/>
                  </a:moveTo>
                  <a:lnTo>
                    <a:pt x="1098441" y="0"/>
                  </a:lnTo>
                  <a:lnTo>
                    <a:pt x="1098441" y="950385"/>
                  </a:lnTo>
                  <a:lnTo>
                    <a:pt x="0" y="950385"/>
                  </a:lnTo>
                  <a:close/>
                </a:path>
              </a:pathLst>
            </a:custGeom>
            <a:solidFill>
              <a:srgbClr val="FFFFFF"/>
            </a:solidFill>
          </p:spPr>
          <p:txBody>
            <a:bodyPr/>
            <a:lstStyle/>
            <a:p>
              <a:endParaRPr lang="en-US"/>
            </a:p>
          </p:txBody>
        </p:sp>
        <p:sp>
          <p:nvSpPr>
            <p:cNvPr id="13" name="TextBox 13"/>
            <p:cNvSpPr txBox="1"/>
            <p:nvPr/>
          </p:nvSpPr>
          <p:spPr>
            <a:xfrm>
              <a:off x="0" y="-47625"/>
              <a:ext cx="1098441" cy="99801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307111" y="1009650"/>
            <a:ext cx="3879119" cy="3286887"/>
          </a:xfrm>
          <a:custGeom>
            <a:avLst/>
            <a:gdLst/>
            <a:ahLst/>
            <a:cxnLst/>
            <a:rect l="l" t="t" r="r" b="b"/>
            <a:pathLst>
              <a:path w="3879119" h="3286887">
                <a:moveTo>
                  <a:pt x="0" y="0"/>
                </a:moveTo>
                <a:lnTo>
                  <a:pt x="3879119" y="0"/>
                </a:lnTo>
                <a:lnTo>
                  <a:pt x="3879119" y="3286887"/>
                </a:lnTo>
                <a:lnTo>
                  <a:pt x="0" y="3286887"/>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408489" y="5041422"/>
            <a:ext cx="13730398" cy="1666984"/>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What strategies might the three types of traffickers use to maintain control over their victims?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8" name="TextBox 1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9" name="TextBox 19"/>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FIRST, they gain the victims’ </a:t>
            </a:r>
            <a:r>
              <a:rPr lang="en-US" sz="4250" b="1">
                <a:solidFill>
                  <a:srgbClr val="FF5757"/>
                </a:solidFill>
                <a:latin typeface="Roboto Bold"/>
                <a:ea typeface="Roboto Bold"/>
                <a:cs typeface="Roboto Bold"/>
                <a:sym typeface="Roboto Bold"/>
              </a:rPr>
              <a:t>trust:</a:t>
            </a:r>
          </a:p>
          <a:p>
            <a:pPr marL="1835151" lvl="2" indent="-611717" algn="l">
              <a:lnSpc>
                <a:spcPts val="4675"/>
              </a:lnSpc>
              <a:buFont typeface="Arial"/>
              <a:buChar char="⚬"/>
            </a:pPr>
            <a:r>
              <a:rPr lang="en-US" sz="4250" b="1">
                <a:solidFill>
                  <a:srgbClr val="004F59"/>
                </a:solidFill>
                <a:latin typeface="Roboto Bold"/>
                <a:ea typeface="Roboto Bold"/>
                <a:cs typeface="Roboto Bold"/>
                <a:sym typeface="Roboto Bold"/>
              </a:rPr>
              <a:t>Attention, kindness &amp; fulfill unmet needs</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982774" cy="904943"/>
            <a:chOff x="0" y="0"/>
            <a:chExt cx="1048961" cy="238339"/>
          </a:xfrm>
        </p:grpSpPr>
        <p:sp>
          <p:nvSpPr>
            <p:cNvPr id="9" name="Freeform 9"/>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566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Romeo Pimp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3654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FIRST, they gain the victims’ trust:</a:t>
            </a:r>
          </a:p>
          <a:p>
            <a:pPr marL="1835151" lvl="2" indent="-611717" algn="l">
              <a:lnSpc>
                <a:spcPts val="4675"/>
              </a:lnSpc>
              <a:buFont typeface="Arial"/>
              <a:buChar char="⚬"/>
            </a:pPr>
            <a:r>
              <a:rPr lang="en-US" sz="4250" b="1">
                <a:solidFill>
                  <a:srgbClr val="FFFFFF"/>
                </a:solidFill>
                <a:latin typeface="Roboto Bold"/>
                <a:ea typeface="Roboto Bold"/>
                <a:cs typeface="Roboto Bold"/>
                <a:sym typeface="Roboto Bold"/>
              </a:rPr>
              <a:t>Attention, kindness &amp; fulfill unmet needs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use </a:t>
            </a:r>
            <a:r>
              <a:rPr lang="en-US" sz="4250" b="1">
                <a:solidFill>
                  <a:srgbClr val="FF5757"/>
                </a:solidFill>
                <a:latin typeface="Roboto Bold"/>
                <a:ea typeface="Roboto Bold"/>
                <a:cs typeface="Roboto Bold"/>
                <a:sym typeface="Roboto Bold"/>
              </a:rPr>
              <a:t>emotional bonding</a:t>
            </a:r>
            <a:r>
              <a:rPr lang="en-US" sz="4250" b="1">
                <a:solidFill>
                  <a:srgbClr val="004F59"/>
                </a:solidFill>
                <a:latin typeface="Roboto Bold"/>
                <a:ea typeface="Roboto Bold"/>
                <a:cs typeface="Roboto Bold"/>
                <a:sym typeface="Roboto Bold"/>
              </a:rPr>
              <a:t> to manipulate victims:</a:t>
            </a:r>
          </a:p>
          <a:p>
            <a:pPr marL="1835151" lvl="2" indent="-611717" algn="l">
              <a:lnSpc>
                <a:spcPts val="4675"/>
              </a:lnSpc>
              <a:buFont typeface="Arial"/>
              <a:buChar char="⚬"/>
            </a:pPr>
            <a:r>
              <a:rPr lang="en-US" sz="4250" b="1">
                <a:solidFill>
                  <a:srgbClr val="004F59"/>
                </a:solidFill>
                <a:latin typeface="Roboto Bold"/>
                <a:ea typeface="Roboto Bold"/>
                <a:cs typeface="Roboto Bold"/>
                <a:sym typeface="Roboto Bold"/>
              </a:rPr>
              <a:t>Gifts, promises, affection &amp; love</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982774" cy="904943"/>
            <a:chOff x="0" y="0"/>
            <a:chExt cx="1048961" cy="238339"/>
          </a:xfrm>
        </p:grpSpPr>
        <p:sp>
          <p:nvSpPr>
            <p:cNvPr id="9" name="Freeform 9"/>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566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Romeo Pimp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4245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FIRST, they gain the victims’ trust:</a:t>
            </a:r>
          </a:p>
          <a:p>
            <a:pPr marL="1835151" lvl="2" indent="-611717" algn="l">
              <a:lnSpc>
                <a:spcPts val="4675"/>
              </a:lnSpc>
              <a:buFont typeface="Arial"/>
              <a:buChar char="⚬"/>
            </a:pPr>
            <a:r>
              <a:rPr lang="en-US" sz="4250" b="1">
                <a:solidFill>
                  <a:srgbClr val="FFFFFF"/>
                </a:solidFill>
                <a:latin typeface="Roboto Bold"/>
                <a:ea typeface="Roboto Bold"/>
                <a:cs typeface="Roboto Bold"/>
                <a:sym typeface="Roboto Bold"/>
              </a:rPr>
              <a:t>Attention, kindness &amp; fulfill unmet needs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use emotional bonding to manipulate victims:</a:t>
            </a:r>
          </a:p>
          <a:p>
            <a:pPr marL="1835151" lvl="2" indent="-611717" algn="l">
              <a:lnSpc>
                <a:spcPts val="4675"/>
              </a:lnSpc>
              <a:buFont typeface="Arial"/>
              <a:buChar char="⚬"/>
            </a:pPr>
            <a:r>
              <a:rPr lang="en-US" sz="4250" b="1">
                <a:solidFill>
                  <a:srgbClr val="FFFFFF"/>
                </a:solidFill>
                <a:latin typeface="Roboto Bold"/>
                <a:ea typeface="Roboto Bold"/>
                <a:cs typeface="Roboto Bold"/>
                <a:sym typeface="Roboto Bold"/>
              </a:rPr>
              <a:t>Gifts, promises, affection &amp; love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THEN, they shift to using methods of </a:t>
            </a:r>
            <a:r>
              <a:rPr lang="en-US" sz="4250" b="1">
                <a:solidFill>
                  <a:srgbClr val="FF5757"/>
                </a:solidFill>
                <a:latin typeface="Roboto Bold"/>
                <a:ea typeface="Roboto Bold"/>
                <a:cs typeface="Roboto Bold"/>
                <a:sym typeface="Roboto Bold"/>
              </a:rPr>
              <a:t>control:</a:t>
            </a:r>
          </a:p>
          <a:p>
            <a:pPr marL="1835151" lvl="2" indent="-611717" algn="l">
              <a:lnSpc>
                <a:spcPts val="4675"/>
              </a:lnSpc>
              <a:buFont typeface="Arial"/>
              <a:buChar char="⚬"/>
            </a:pPr>
            <a:r>
              <a:rPr lang="en-US" sz="4250" b="1">
                <a:solidFill>
                  <a:srgbClr val="004F59"/>
                </a:solidFill>
                <a:latin typeface="Roboto Bold"/>
                <a:ea typeface="Roboto Bold"/>
                <a:cs typeface="Roboto Bold"/>
                <a:sym typeface="Roboto Bold"/>
              </a:rPr>
              <a:t>Isolation &amp; harming self-esteem</a:t>
            </a: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982774" cy="904943"/>
            <a:chOff x="0" y="0"/>
            <a:chExt cx="1048961" cy="238339"/>
          </a:xfrm>
        </p:grpSpPr>
        <p:sp>
          <p:nvSpPr>
            <p:cNvPr id="9" name="Freeform 9"/>
            <p:cNvSpPr/>
            <p:nvPr/>
          </p:nvSpPr>
          <p:spPr>
            <a:xfrm>
              <a:off x="0" y="0"/>
              <a:ext cx="1048961" cy="238339"/>
            </a:xfrm>
            <a:custGeom>
              <a:avLst/>
              <a:gdLst/>
              <a:ahLst/>
              <a:cxnLst/>
              <a:rect l="l" t="t" r="r" b="b"/>
              <a:pathLst>
                <a:path w="1048961" h="238339">
                  <a:moveTo>
                    <a:pt x="0" y="0"/>
                  </a:moveTo>
                  <a:lnTo>
                    <a:pt x="1048961" y="0"/>
                  </a:lnTo>
                  <a:lnTo>
                    <a:pt x="10489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489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566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Romeo Pimp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5949739" cy="1539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They’re known for their </a:t>
            </a:r>
            <a:r>
              <a:rPr lang="en-US" sz="4250" b="1">
                <a:solidFill>
                  <a:srgbClr val="FF5757"/>
                </a:solidFill>
                <a:latin typeface="Roboto Bold"/>
                <a:ea typeface="Roboto Bold"/>
                <a:cs typeface="Roboto Bold"/>
                <a:sym typeface="Roboto Bold"/>
              </a:rPr>
              <a:t>physical force &amp; intimidation</a:t>
            </a:r>
            <a:r>
              <a:rPr lang="en-US" sz="4250" b="1">
                <a:solidFill>
                  <a:srgbClr val="004F59"/>
                </a:solidFill>
                <a:latin typeface="Roboto Bold"/>
                <a:ea typeface="Roboto Bold"/>
                <a:cs typeface="Roboto Bold"/>
                <a:sym typeface="Roboto Bold"/>
              </a:rPr>
              <a:t>.</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833415" cy="904943"/>
            <a:chOff x="0" y="0"/>
            <a:chExt cx="1009624" cy="238339"/>
          </a:xfrm>
        </p:grpSpPr>
        <p:sp>
          <p:nvSpPr>
            <p:cNvPr id="9" name="Freeform 9"/>
            <p:cNvSpPr/>
            <p:nvPr/>
          </p:nvSpPr>
          <p:spPr>
            <a:xfrm>
              <a:off x="0" y="0"/>
              <a:ext cx="1009624" cy="238339"/>
            </a:xfrm>
            <a:custGeom>
              <a:avLst/>
              <a:gdLst/>
              <a:ahLst/>
              <a:cxnLst/>
              <a:rect l="l" t="t" r="r" b="b"/>
              <a:pathLst>
                <a:path w="1009624" h="238339">
                  <a:moveTo>
                    <a:pt x="0" y="0"/>
                  </a:moveTo>
                  <a:lnTo>
                    <a:pt x="1009624" y="0"/>
                  </a:lnTo>
                  <a:lnTo>
                    <a:pt x="100962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962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042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Gorilla Pimp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5949739" cy="247329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They’re known for their physical force &amp; intimidation.</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often </a:t>
            </a:r>
            <a:r>
              <a:rPr lang="en-US" sz="4250" b="1">
                <a:solidFill>
                  <a:srgbClr val="FF5757"/>
                </a:solidFill>
                <a:latin typeface="Roboto Bold"/>
                <a:ea typeface="Roboto Bold"/>
                <a:cs typeface="Roboto Bold"/>
                <a:sym typeface="Roboto Bold"/>
              </a:rPr>
              <a:t>isolate</a:t>
            </a:r>
            <a:r>
              <a:rPr lang="en-US" sz="4250" b="1">
                <a:solidFill>
                  <a:srgbClr val="004F59"/>
                </a:solidFill>
                <a:latin typeface="Roboto Bold"/>
                <a:ea typeface="Roboto Bold"/>
                <a:cs typeface="Roboto Bold"/>
                <a:sym typeface="Roboto Bold"/>
              </a:rPr>
              <a:t> </a:t>
            </a:r>
            <a:r>
              <a:rPr lang="en-US" sz="4250" b="1">
                <a:solidFill>
                  <a:srgbClr val="FF5757"/>
                </a:solidFill>
                <a:latin typeface="Roboto Bold"/>
                <a:ea typeface="Roboto Bold"/>
                <a:cs typeface="Roboto Bold"/>
                <a:sym typeface="Roboto Bold"/>
              </a:rPr>
              <a:t>victims</a:t>
            </a:r>
            <a:r>
              <a:rPr lang="en-US" sz="4250" b="1">
                <a:solidFill>
                  <a:srgbClr val="004F59"/>
                </a:solidFill>
                <a:latin typeface="Roboto Bold"/>
                <a:ea typeface="Roboto Bold"/>
                <a:cs typeface="Roboto Bold"/>
                <a:sym typeface="Roboto Bold"/>
              </a:rPr>
              <a:t> from their family &amp; friends.</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833415" cy="904943"/>
            <a:chOff x="0" y="0"/>
            <a:chExt cx="1009624" cy="238339"/>
          </a:xfrm>
        </p:grpSpPr>
        <p:sp>
          <p:nvSpPr>
            <p:cNvPr id="9" name="Freeform 9"/>
            <p:cNvSpPr/>
            <p:nvPr/>
          </p:nvSpPr>
          <p:spPr>
            <a:xfrm>
              <a:off x="0" y="0"/>
              <a:ext cx="1009624" cy="238339"/>
            </a:xfrm>
            <a:custGeom>
              <a:avLst/>
              <a:gdLst/>
              <a:ahLst/>
              <a:cxnLst/>
              <a:rect l="l" t="t" r="r" b="b"/>
              <a:pathLst>
                <a:path w="1009624" h="238339">
                  <a:moveTo>
                    <a:pt x="0" y="0"/>
                  </a:moveTo>
                  <a:lnTo>
                    <a:pt x="1009624" y="0"/>
                  </a:lnTo>
                  <a:lnTo>
                    <a:pt x="100962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962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042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Gorilla Pimp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5949739" cy="3063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They’re known for their physical force &amp; intimidation.</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often isolate victims from their family &amp; friends.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commonly force victims into </a:t>
            </a:r>
            <a:r>
              <a:rPr lang="en-US" sz="4250" b="1">
                <a:solidFill>
                  <a:srgbClr val="FF5757"/>
                </a:solidFill>
                <a:latin typeface="Roboto Bold"/>
                <a:ea typeface="Roboto Bold"/>
                <a:cs typeface="Roboto Bold"/>
                <a:sym typeface="Roboto Bold"/>
              </a:rPr>
              <a:t>criminal activity</a:t>
            </a:r>
            <a:r>
              <a:rPr lang="en-US" sz="4250" b="1">
                <a:solidFill>
                  <a:srgbClr val="004F59"/>
                </a:solidFill>
                <a:latin typeface="Roboto Bold"/>
                <a:ea typeface="Roboto Bold"/>
                <a:cs typeface="Roboto Bold"/>
                <a:sym typeface="Roboto Bold"/>
              </a:rPr>
              <a:t>, such as selling drugs and theft.</a:t>
            </a: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833415" cy="904943"/>
            <a:chOff x="0" y="0"/>
            <a:chExt cx="1009624" cy="238339"/>
          </a:xfrm>
        </p:grpSpPr>
        <p:sp>
          <p:nvSpPr>
            <p:cNvPr id="9" name="Freeform 9"/>
            <p:cNvSpPr/>
            <p:nvPr/>
          </p:nvSpPr>
          <p:spPr>
            <a:xfrm>
              <a:off x="0" y="0"/>
              <a:ext cx="1009624" cy="238339"/>
            </a:xfrm>
            <a:custGeom>
              <a:avLst/>
              <a:gdLst/>
              <a:ahLst/>
              <a:cxnLst/>
              <a:rect l="l" t="t" r="r" b="b"/>
              <a:pathLst>
                <a:path w="1009624" h="238339">
                  <a:moveTo>
                    <a:pt x="0" y="0"/>
                  </a:moveTo>
                  <a:lnTo>
                    <a:pt x="1009624" y="0"/>
                  </a:lnTo>
                  <a:lnTo>
                    <a:pt x="100962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962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042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Gorilla Pimp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1539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use a</a:t>
            </a:r>
            <a:r>
              <a:rPr lang="en-US" sz="4250" b="1">
                <a:solidFill>
                  <a:srgbClr val="FF5757"/>
                </a:solidFill>
                <a:latin typeface="Roboto Bold"/>
                <a:ea typeface="Roboto Bold"/>
                <a:cs typeface="Roboto Bold"/>
                <a:sym typeface="Roboto Bold"/>
              </a:rPr>
              <a:t> business-like approach</a:t>
            </a:r>
            <a:r>
              <a:rPr lang="en-US" sz="4250" b="1">
                <a:solidFill>
                  <a:srgbClr val="004F59"/>
                </a:solidFill>
                <a:latin typeface="Roboto Bold"/>
                <a:ea typeface="Roboto Bold"/>
                <a:cs typeface="Roboto Bold"/>
                <a:sym typeface="Roboto Bold"/>
              </a:rPr>
              <a:t> to fool their victims.</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347998" cy="904943"/>
            <a:chOff x="0" y="0"/>
            <a:chExt cx="881777" cy="238339"/>
          </a:xfrm>
        </p:grpSpPr>
        <p:sp>
          <p:nvSpPr>
            <p:cNvPr id="9" name="Freeform 9"/>
            <p:cNvSpPr/>
            <p:nvPr/>
          </p:nvSpPr>
          <p:spPr>
            <a:xfrm>
              <a:off x="0" y="0"/>
              <a:ext cx="881777" cy="238339"/>
            </a:xfrm>
            <a:custGeom>
              <a:avLst/>
              <a:gdLst/>
              <a:ahLst/>
              <a:cxnLst/>
              <a:rect l="l" t="t" r="r" b="b"/>
              <a:pathLst>
                <a:path w="881777" h="238339">
                  <a:moveTo>
                    <a:pt x="0" y="0"/>
                  </a:moveTo>
                  <a:lnTo>
                    <a:pt x="881777" y="0"/>
                  </a:lnTo>
                  <a:lnTo>
                    <a:pt x="88177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177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CEO Pimp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use a business-like approach to fool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portray</a:t>
            </a:r>
            <a:r>
              <a:rPr lang="en-US" sz="4250" b="1">
                <a:solidFill>
                  <a:srgbClr val="FF5757"/>
                </a:solidFill>
                <a:latin typeface="Roboto Bold"/>
                <a:ea typeface="Roboto Bold"/>
                <a:cs typeface="Roboto Bold"/>
                <a:sym typeface="Roboto Bold"/>
              </a:rPr>
              <a:t> confidence </a:t>
            </a:r>
            <a:r>
              <a:rPr lang="en-US" sz="4250" b="1">
                <a:solidFill>
                  <a:srgbClr val="004F59"/>
                </a:solidFill>
                <a:latin typeface="Roboto Bold"/>
                <a:ea typeface="Roboto Bold"/>
                <a:cs typeface="Roboto Bold"/>
                <a:sym typeface="Roboto Bold"/>
              </a:rPr>
              <a:t>&amp;</a:t>
            </a:r>
            <a:r>
              <a:rPr lang="en-US" sz="4250" b="1">
                <a:solidFill>
                  <a:srgbClr val="FF5757"/>
                </a:solidFill>
                <a:latin typeface="Roboto Bold"/>
                <a:ea typeface="Roboto Bold"/>
                <a:cs typeface="Roboto Bold"/>
                <a:sym typeface="Roboto Bold"/>
              </a:rPr>
              <a:t> intelligence</a:t>
            </a:r>
            <a:r>
              <a:rPr lang="en-US" sz="4250" b="1">
                <a:solidFill>
                  <a:srgbClr val="004F59"/>
                </a:solidFill>
                <a:latin typeface="Roboto Bold"/>
                <a:ea typeface="Roboto Bold"/>
                <a:cs typeface="Roboto Bold"/>
                <a:sym typeface="Roboto Bold"/>
              </a:rPr>
              <a:t>.</a:t>
            </a: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347998" cy="904943"/>
            <a:chOff x="0" y="0"/>
            <a:chExt cx="881777" cy="238339"/>
          </a:xfrm>
        </p:grpSpPr>
        <p:sp>
          <p:nvSpPr>
            <p:cNvPr id="9" name="Freeform 9"/>
            <p:cNvSpPr/>
            <p:nvPr/>
          </p:nvSpPr>
          <p:spPr>
            <a:xfrm>
              <a:off x="0" y="0"/>
              <a:ext cx="881777" cy="238339"/>
            </a:xfrm>
            <a:custGeom>
              <a:avLst/>
              <a:gdLst/>
              <a:ahLst/>
              <a:cxnLst/>
              <a:rect l="l" t="t" r="r" b="b"/>
              <a:pathLst>
                <a:path w="881777" h="238339">
                  <a:moveTo>
                    <a:pt x="0" y="0"/>
                  </a:moveTo>
                  <a:lnTo>
                    <a:pt x="881777" y="0"/>
                  </a:lnTo>
                  <a:lnTo>
                    <a:pt x="88177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177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CEO Pimp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399729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use a business-like approach to fool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portray confidence &amp; intelligence.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often </a:t>
            </a:r>
            <a:r>
              <a:rPr lang="en-US" sz="4250" b="1">
                <a:solidFill>
                  <a:srgbClr val="FF5757"/>
                </a:solidFill>
                <a:latin typeface="Roboto Bold"/>
                <a:ea typeface="Roboto Bold"/>
                <a:cs typeface="Roboto Bold"/>
                <a:sym typeface="Roboto Bold"/>
              </a:rPr>
              <a:t>brag </a:t>
            </a:r>
            <a:r>
              <a:rPr lang="en-US" sz="4250" b="1">
                <a:solidFill>
                  <a:srgbClr val="004F59"/>
                </a:solidFill>
                <a:latin typeface="Roboto Bold"/>
                <a:ea typeface="Roboto Bold"/>
                <a:cs typeface="Roboto Bold"/>
                <a:sym typeface="Roboto Bold"/>
              </a:rPr>
              <a:t>about their </a:t>
            </a:r>
            <a:r>
              <a:rPr lang="en-US" sz="4250" b="1">
                <a:solidFill>
                  <a:srgbClr val="FF5757"/>
                </a:solidFill>
                <a:latin typeface="Roboto Bold"/>
                <a:ea typeface="Roboto Bold"/>
                <a:cs typeface="Roboto Bold"/>
                <a:sym typeface="Roboto Bold"/>
              </a:rPr>
              <a:t>influential network</a:t>
            </a:r>
            <a:r>
              <a:rPr lang="en-US" sz="4250" b="1">
                <a:solidFill>
                  <a:srgbClr val="004F59"/>
                </a:solidFill>
                <a:latin typeface="Roboto Bold"/>
                <a:ea typeface="Roboto Bold"/>
                <a:cs typeface="Roboto Bold"/>
                <a:sym typeface="Roboto Bold"/>
              </a:rPr>
              <a:t>, such as the</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entertainment, fashion &amp; travel industries.</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347998" cy="904943"/>
            <a:chOff x="0" y="0"/>
            <a:chExt cx="881777" cy="238339"/>
          </a:xfrm>
        </p:grpSpPr>
        <p:sp>
          <p:nvSpPr>
            <p:cNvPr id="9" name="Freeform 9"/>
            <p:cNvSpPr/>
            <p:nvPr/>
          </p:nvSpPr>
          <p:spPr>
            <a:xfrm>
              <a:off x="0" y="0"/>
              <a:ext cx="881777" cy="238339"/>
            </a:xfrm>
            <a:custGeom>
              <a:avLst/>
              <a:gdLst/>
              <a:ahLst/>
              <a:cxnLst/>
              <a:rect l="l" t="t" r="r" b="b"/>
              <a:pathLst>
                <a:path w="881777" h="238339">
                  <a:moveTo>
                    <a:pt x="0" y="0"/>
                  </a:moveTo>
                  <a:lnTo>
                    <a:pt x="881777" y="0"/>
                  </a:lnTo>
                  <a:lnTo>
                    <a:pt x="88177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177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CEO Pimp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480713" y="4122195"/>
            <a:ext cx="16807287" cy="399729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use a business-like approach to fool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portray confidence &amp; intelligence.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often brag about their influential network, such as the entertainment, fashion &amp; travel industries.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make </a:t>
            </a:r>
            <a:r>
              <a:rPr lang="en-US" sz="4250" b="1">
                <a:solidFill>
                  <a:srgbClr val="FF5757"/>
                </a:solidFill>
                <a:latin typeface="Roboto Bold"/>
                <a:ea typeface="Roboto Bold"/>
                <a:cs typeface="Roboto Bold"/>
                <a:sym typeface="Roboto Bold"/>
              </a:rPr>
              <a:t>promises </a:t>
            </a:r>
            <a:r>
              <a:rPr lang="en-US" sz="4250" b="1">
                <a:solidFill>
                  <a:srgbClr val="004F59"/>
                </a:solidFill>
                <a:latin typeface="Roboto Bold"/>
                <a:ea typeface="Roboto Bold"/>
                <a:cs typeface="Roboto Bold"/>
                <a:sym typeface="Roboto Bold"/>
              </a:rPr>
              <a:t>of success, fame &amp; wealth.</a:t>
            </a:r>
          </a:p>
        </p:txBody>
      </p:sp>
      <p:sp>
        <p:nvSpPr>
          <p:cNvPr id="7" name="TextBox 7"/>
          <p:cNvSpPr txBox="1"/>
          <p:nvPr/>
        </p:nvSpPr>
        <p:spPr>
          <a:xfrm>
            <a:off x="1131441" y="1109322"/>
            <a:ext cx="1113910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grpSp>
        <p:nvGrpSpPr>
          <p:cNvPr id="8" name="Group 8"/>
          <p:cNvGrpSpPr/>
          <p:nvPr/>
        </p:nvGrpSpPr>
        <p:grpSpPr>
          <a:xfrm>
            <a:off x="1780421" y="3019754"/>
            <a:ext cx="3347998" cy="904943"/>
            <a:chOff x="0" y="0"/>
            <a:chExt cx="881777" cy="238339"/>
          </a:xfrm>
        </p:grpSpPr>
        <p:sp>
          <p:nvSpPr>
            <p:cNvPr id="9" name="Freeform 9"/>
            <p:cNvSpPr/>
            <p:nvPr/>
          </p:nvSpPr>
          <p:spPr>
            <a:xfrm>
              <a:off x="0" y="0"/>
              <a:ext cx="881777" cy="238339"/>
            </a:xfrm>
            <a:custGeom>
              <a:avLst/>
              <a:gdLst/>
              <a:ahLst/>
              <a:cxnLst/>
              <a:rect l="l" t="t" r="r" b="b"/>
              <a:pathLst>
                <a:path w="881777" h="238339">
                  <a:moveTo>
                    <a:pt x="0" y="0"/>
                  </a:moveTo>
                  <a:lnTo>
                    <a:pt x="881777" y="0"/>
                  </a:lnTo>
                  <a:lnTo>
                    <a:pt x="88177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88177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1379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CEO Pimp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give excessive or insincere praise to a vulnerable person as a form of manipulation. </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3" name="Group 13"/>
          <p:cNvGrpSpPr/>
          <p:nvPr/>
        </p:nvGrpSpPr>
        <p:grpSpPr>
          <a:xfrm>
            <a:off x="1480713" y="3447883"/>
            <a:ext cx="4375831" cy="1060398"/>
            <a:chOff x="0" y="0"/>
            <a:chExt cx="1152482" cy="279282"/>
          </a:xfrm>
        </p:grpSpPr>
        <p:sp>
          <p:nvSpPr>
            <p:cNvPr id="14" name="Freeform 14"/>
            <p:cNvSpPr/>
            <p:nvPr/>
          </p:nvSpPr>
          <p:spPr>
            <a:xfrm>
              <a:off x="0" y="0"/>
              <a:ext cx="1152482" cy="279282"/>
            </a:xfrm>
            <a:custGeom>
              <a:avLst/>
              <a:gdLst/>
              <a:ahLst/>
              <a:cxnLst/>
              <a:rect l="l" t="t" r="r" b="b"/>
              <a:pathLst>
                <a:path w="1152482" h="279282">
                  <a:moveTo>
                    <a:pt x="0" y="0"/>
                  </a:moveTo>
                  <a:lnTo>
                    <a:pt x="1152482" y="0"/>
                  </a:lnTo>
                  <a:lnTo>
                    <a:pt x="1152482" y="279282"/>
                  </a:lnTo>
                  <a:lnTo>
                    <a:pt x="0" y="279282"/>
                  </a:lnTo>
                  <a:close/>
                </a:path>
              </a:pathLst>
            </a:custGeom>
            <a:solidFill>
              <a:srgbClr val="303030"/>
            </a:solidFill>
          </p:spPr>
          <p:txBody>
            <a:bodyPr/>
            <a:lstStyle/>
            <a:p>
              <a:endParaRPr lang="en-US"/>
            </a:p>
          </p:txBody>
        </p:sp>
        <p:sp>
          <p:nvSpPr>
            <p:cNvPr id="15" name="TextBox 15"/>
            <p:cNvSpPr txBox="1"/>
            <p:nvPr/>
          </p:nvSpPr>
          <p:spPr>
            <a:xfrm>
              <a:off x="0" y="-76200"/>
              <a:ext cx="1152482" cy="355482"/>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532526" y="3429470"/>
            <a:ext cx="8310124"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FLATTER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30167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persuade or tempt someone using manipulation, like charm and flattery, to do something they might not normally do.</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532526" y="3454870"/>
            <a:ext cx="3815735" cy="1060398"/>
            <a:chOff x="0" y="0"/>
            <a:chExt cx="1004967" cy="279282"/>
          </a:xfrm>
        </p:grpSpPr>
        <p:sp>
          <p:nvSpPr>
            <p:cNvPr id="13" name="Freeform 13"/>
            <p:cNvSpPr/>
            <p:nvPr/>
          </p:nvSpPr>
          <p:spPr>
            <a:xfrm>
              <a:off x="0" y="0"/>
              <a:ext cx="1004967" cy="279282"/>
            </a:xfrm>
            <a:custGeom>
              <a:avLst/>
              <a:gdLst/>
              <a:ahLst/>
              <a:cxnLst/>
              <a:rect l="l" t="t" r="r" b="b"/>
              <a:pathLst>
                <a:path w="1004967" h="279282">
                  <a:moveTo>
                    <a:pt x="0" y="0"/>
                  </a:moveTo>
                  <a:lnTo>
                    <a:pt x="1004967" y="0"/>
                  </a:lnTo>
                  <a:lnTo>
                    <a:pt x="1004967"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1004967"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344665" y="3387165"/>
            <a:ext cx="8310124"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SEDUCE   </a:t>
            </a:r>
          </a:p>
        </p:txBody>
      </p:sp>
      <p:sp>
        <p:nvSpPr>
          <p:cNvPr id="16" name="TextBox 16"/>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1" name="Freeform 11"/>
          <p:cNvSpPr/>
          <p:nvPr/>
        </p:nvSpPr>
        <p:spPr>
          <a:xfrm>
            <a:off x="14840635" y="885919"/>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2" name="TextBox 12"/>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3" name="Group 13"/>
          <p:cNvGrpSpPr/>
          <p:nvPr/>
        </p:nvGrpSpPr>
        <p:grpSpPr>
          <a:xfrm>
            <a:off x="1131441" y="4624580"/>
            <a:ext cx="13604419" cy="2355185"/>
            <a:chOff x="0" y="0"/>
            <a:chExt cx="3583057" cy="620296"/>
          </a:xfrm>
        </p:grpSpPr>
        <p:sp>
          <p:nvSpPr>
            <p:cNvPr id="14" name="Freeform 14"/>
            <p:cNvSpPr/>
            <p:nvPr/>
          </p:nvSpPr>
          <p:spPr>
            <a:xfrm>
              <a:off x="0" y="0"/>
              <a:ext cx="3583057" cy="620296"/>
            </a:xfrm>
            <a:custGeom>
              <a:avLst/>
              <a:gdLst/>
              <a:ahLst/>
              <a:cxnLst/>
              <a:rect l="l" t="t" r="r" b="b"/>
              <a:pathLst>
                <a:path w="3583057" h="620296">
                  <a:moveTo>
                    <a:pt x="0" y="0"/>
                  </a:moveTo>
                  <a:lnTo>
                    <a:pt x="3583057" y="0"/>
                  </a:lnTo>
                  <a:lnTo>
                    <a:pt x="3583057" y="620296"/>
                  </a:lnTo>
                  <a:lnTo>
                    <a:pt x="0" y="620296"/>
                  </a:lnTo>
                  <a:close/>
                </a:path>
              </a:pathLst>
            </a:custGeom>
            <a:solidFill>
              <a:srgbClr val="303030"/>
            </a:solidFill>
          </p:spPr>
          <p:txBody>
            <a:bodyPr/>
            <a:lstStyle/>
            <a:p>
              <a:endParaRPr lang="en-US"/>
            </a:p>
          </p:txBody>
        </p:sp>
        <p:sp>
          <p:nvSpPr>
            <p:cNvPr id="15" name="TextBox 15"/>
            <p:cNvSpPr txBox="1"/>
            <p:nvPr/>
          </p:nvSpPr>
          <p:spPr>
            <a:xfrm>
              <a:off x="0" y="-76200"/>
              <a:ext cx="3583057" cy="696496"/>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542138" y="4926912"/>
            <a:ext cx="1300559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Which is NOT a common bond used by traffickers to control victims?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5" name="TextBox 5"/>
          <p:cNvSpPr txBox="1"/>
          <p:nvPr/>
        </p:nvSpPr>
        <p:spPr>
          <a:xfrm>
            <a:off x="698369" y="4056035"/>
            <a:ext cx="17154159" cy="145721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Trust</a:t>
            </a:r>
            <a:r>
              <a:rPr lang="en-US" sz="4250" b="1">
                <a:solidFill>
                  <a:srgbClr val="004F59"/>
                </a:solidFill>
                <a:latin typeface="Roboto Bold"/>
                <a:ea typeface="Roboto Bold"/>
                <a:cs typeface="Roboto Bold"/>
                <a:sym typeface="Roboto Bold"/>
              </a:rPr>
              <a:t>: Traffickers gain the victims’ trust by being supportive.</a:t>
            </a:r>
          </a:p>
          <a:p>
            <a:pPr algn="l">
              <a:lnSpc>
                <a:spcPts val="1200"/>
              </a:lnSpc>
            </a:pPr>
            <a:endParaRPr lang="en-US" sz="4250" b="1">
              <a:solidFill>
                <a:srgbClr val="004F59"/>
              </a:solidFill>
              <a:latin typeface="Roboto Bold"/>
              <a:ea typeface="Roboto Bold"/>
              <a:cs typeface="Roboto Bold"/>
              <a:sym typeface="Roboto Bold"/>
            </a:endParaRP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594761" y="9319274"/>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grpSp>
        <p:nvGrpSpPr>
          <p:cNvPr id="9" name="Group 9"/>
          <p:cNvGrpSpPr/>
          <p:nvPr/>
        </p:nvGrpSpPr>
        <p:grpSpPr>
          <a:xfrm>
            <a:off x="1509288" y="3019754"/>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5" name="TextBox 5"/>
          <p:cNvSpPr txBox="1"/>
          <p:nvPr/>
        </p:nvSpPr>
        <p:spPr>
          <a:xfrm>
            <a:off x="698369" y="4056035"/>
            <a:ext cx="17154159" cy="2295390"/>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Trust: Traffickers gain the victims’ trust by being supportive.</a:t>
            </a: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Love</a:t>
            </a:r>
            <a:r>
              <a:rPr lang="en-US" sz="4250" b="1">
                <a:solidFill>
                  <a:srgbClr val="004F59"/>
                </a:solidFill>
                <a:latin typeface="Roboto Bold"/>
                <a:ea typeface="Roboto Bold"/>
                <a:cs typeface="Roboto Bold"/>
                <a:sym typeface="Roboto Bold"/>
              </a:rPr>
              <a:t>: They ‘act’ romantic, making victims feel special.</a:t>
            </a:r>
          </a:p>
          <a:p>
            <a:pPr algn="l">
              <a:lnSpc>
                <a:spcPts val="1559"/>
              </a:lnSpc>
            </a:pPr>
            <a:endParaRPr lang="en-US" sz="4250" b="1">
              <a:solidFill>
                <a:srgbClr val="004F59"/>
              </a:solidFill>
              <a:latin typeface="Roboto Bold"/>
              <a:ea typeface="Roboto Bold"/>
              <a:cs typeface="Roboto Bold"/>
              <a:sym typeface="Roboto Bold"/>
            </a:endParaRP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594761" y="9319274"/>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grpSp>
        <p:nvGrpSpPr>
          <p:cNvPr id="9" name="Group 9"/>
          <p:cNvGrpSpPr/>
          <p:nvPr/>
        </p:nvGrpSpPr>
        <p:grpSpPr>
          <a:xfrm>
            <a:off x="1509288" y="3019754"/>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5" name="TextBox 5"/>
          <p:cNvSpPr txBox="1"/>
          <p:nvPr/>
        </p:nvSpPr>
        <p:spPr>
          <a:xfrm>
            <a:off x="698369" y="4056035"/>
            <a:ext cx="17154159" cy="2943063"/>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Trust: Traffickers gain the victims’ trust by being supportive.</a:t>
            </a: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Love: They ‘act’ romantic, making victims feel special.</a:t>
            </a:r>
          </a:p>
          <a:p>
            <a:pPr algn="l">
              <a:lnSpc>
                <a:spcPts val="155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Fear</a:t>
            </a:r>
            <a:r>
              <a:rPr lang="en-US" sz="4250" b="1">
                <a:solidFill>
                  <a:srgbClr val="004F59"/>
                </a:solidFill>
                <a:latin typeface="Roboto Bold"/>
                <a:ea typeface="Roboto Bold"/>
                <a:cs typeface="Roboto Bold"/>
                <a:sym typeface="Roboto Bold"/>
              </a:rPr>
              <a:t>: Then they use threats or violence to gain control.</a:t>
            </a: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594761" y="9319274"/>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grpSp>
        <p:nvGrpSpPr>
          <p:cNvPr id="9" name="Group 9"/>
          <p:cNvGrpSpPr/>
          <p:nvPr/>
        </p:nvGrpSpPr>
        <p:grpSpPr>
          <a:xfrm>
            <a:off x="1509288" y="3019754"/>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5" name="TextBox 5"/>
          <p:cNvSpPr txBox="1"/>
          <p:nvPr/>
        </p:nvSpPr>
        <p:spPr>
          <a:xfrm>
            <a:off x="698369" y="4056035"/>
            <a:ext cx="17154159" cy="4048044"/>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Trust: Traffickers gain the victims’ trust by being supportive.</a:t>
            </a: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Love: They ‘act’ romantic, making victims feel special.</a:t>
            </a:r>
          </a:p>
          <a:p>
            <a:pPr algn="l">
              <a:lnSpc>
                <a:spcPts val="155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Fear: Then they use threats or violence to gain control.</a:t>
            </a:r>
          </a:p>
          <a:p>
            <a:pPr algn="l">
              <a:lnSpc>
                <a:spcPts val="18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Loyalty</a:t>
            </a:r>
            <a:r>
              <a:rPr lang="en-US" sz="4250" b="1">
                <a:solidFill>
                  <a:srgbClr val="004F59"/>
                </a:solidFill>
                <a:latin typeface="Roboto Bold"/>
                <a:ea typeface="Roboto Bold"/>
                <a:cs typeface="Roboto Bold"/>
                <a:sym typeface="Roboto Bold"/>
              </a:rPr>
              <a:t>: They hook victims by switching between love and abuse.</a:t>
            </a:r>
          </a:p>
          <a:p>
            <a:pPr algn="l">
              <a:lnSpc>
                <a:spcPts val="1800"/>
              </a:lnSpc>
            </a:pPr>
            <a:endParaRPr lang="en-US" sz="4250" b="1">
              <a:solidFill>
                <a:srgbClr val="004F59"/>
              </a:solidFill>
              <a:latin typeface="Roboto Bold"/>
              <a:ea typeface="Roboto Bold"/>
              <a:cs typeface="Roboto Bold"/>
              <a:sym typeface="Roboto Bold"/>
            </a:endParaRP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594761" y="9319274"/>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grpSp>
        <p:nvGrpSpPr>
          <p:cNvPr id="9" name="Group 9"/>
          <p:cNvGrpSpPr/>
          <p:nvPr/>
        </p:nvGrpSpPr>
        <p:grpSpPr>
          <a:xfrm>
            <a:off x="1509288" y="3019754"/>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5" name="TextBox 5"/>
          <p:cNvSpPr txBox="1"/>
          <p:nvPr/>
        </p:nvSpPr>
        <p:spPr>
          <a:xfrm>
            <a:off x="698369" y="4056035"/>
            <a:ext cx="17154159" cy="469571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Trust: Traffickers gain the victims’ trust by being supportive.</a:t>
            </a: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Love: They ‘act’ romantic, making victims feel special.</a:t>
            </a:r>
          </a:p>
          <a:p>
            <a:pPr algn="l">
              <a:lnSpc>
                <a:spcPts val="155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Fear: Then they use threats or violence to gain control.</a:t>
            </a:r>
          </a:p>
          <a:p>
            <a:pPr algn="l">
              <a:lnSpc>
                <a:spcPts val="18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Loyalty: They hook victims by switching between love and abuse.</a:t>
            </a:r>
          </a:p>
          <a:p>
            <a:pPr algn="l">
              <a:lnSpc>
                <a:spcPts val="18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Trauma</a:t>
            </a:r>
            <a:r>
              <a:rPr lang="en-US" sz="4250" b="1">
                <a:solidFill>
                  <a:srgbClr val="004F59"/>
                </a:solidFill>
                <a:latin typeface="Roboto Bold"/>
                <a:ea typeface="Roboto Bold"/>
                <a:cs typeface="Roboto Bold"/>
                <a:sym typeface="Roboto Bold"/>
              </a:rPr>
              <a:t> </a:t>
            </a:r>
            <a:r>
              <a:rPr lang="en-US" sz="4250" b="1">
                <a:solidFill>
                  <a:srgbClr val="FF5757"/>
                </a:solidFill>
                <a:latin typeface="Roboto Bold"/>
                <a:ea typeface="Roboto Bold"/>
                <a:cs typeface="Roboto Bold"/>
                <a:sym typeface="Roboto Bold"/>
              </a:rPr>
              <a:t>Bond</a:t>
            </a:r>
            <a:r>
              <a:rPr lang="en-US" sz="4250" b="1">
                <a:solidFill>
                  <a:srgbClr val="004F59"/>
                </a:solidFill>
                <a:latin typeface="Roboto Bold"/>
                <a:ea typeface="Roboto Bold"/>
                <a:cs typeface="Roboto Bold"/>
                <a:sym typeface="Roboto Bold"/>
              </a:rPr>
              <a:t>: The confused victim cannot escape their need to recapture the love they once felt.</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594761" y="9319274"/>
            <a:ext cx="1161240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Bonding Really Is and How To Recognize the Signs.</a:t>
            </a:r>
          </a:p>
        </p:txBody>
      </p:sp>
      <p:grpSp>
        <p:nvGrpSpPr>
          <p:cNvPr id="9" name="Group 9"/>
          <p:cNvGrpSpPr/>
          <p:nvPr/>
        </p:nvGrpSpPr>
        <p:grpSpPr>
          <a:xfrm>
            <a:off x="1509288" y="3019754"/>
            <a:ext cx="6633898" cy="904943"/>
            <a:chOff x="0" y="0"/>
            <a:chExt cx="1747199" cy="238339"/>
          </a:xfrm>
        </p:grpSpPr>
        <p:sp>
          <p:nvSpPr>
            <p:cNvPr id="10" name="Freeform 10"/>
            <p:cNvSpPr/>
            <p:nvPr/>
          </p:nvSpPr>
          <p:spPr>
            <a:xfrm>
              <a:off x="0" y="0"/>
              <a:ext cx="1747199" cy="238339"/>
            </a:xfrm>
            <a:custGeom>
              <a:avLst/>
              <a:gdLst/>
              <a:ahLst/>
              <a:cxnLst/>
              <a:rect l="l" t="t" r="r" b="b"/>
              <a:pathLst>
                <a:path w="1747199" h="238339">
                  <a:moveTo>
                    <a:pt x="0" y="0"/>
                  </a:moveTo>
                  <a:lnTo>
                    <a:pt x="1747199" y="0"/>
                  </a:lnTo>
                  <a:lnTo>
                    <a:pt x="17471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471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Trauma Bond Process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1364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5058846" y="9262222"/>
            <a:ext cx="759113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(n.d.). Love and Trafficking: Grooming, Exploitation, and Control. </a:t>
            </a:r>
          </a:p>
        </p:txBody>
      </p:sp>
      <p:sp>
        <p:nvSpPr>
          <p:cNvPr id="7" name="TextBox 7"/>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0" name="Freeform 10"/>
          <p:cNvSpPr/>
          <p:nvPr/>
        </p:nvSpPr>
        <p:spPr>
          <a:xfrm>
            <a:off x="14904134" y="857119"/>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1" name="TextBox 11"/>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grpSp>
        <p:nvGrpSpPr>
          <p:cNvPr id="12" name="Group 12"/>
          <p:cNvGrpSpPr/>
          <p:nvPr/>
        </p:nvGrpSpPr>
        <p:grpSpPr>
          <a:xfrm>
            <a:off x="1028700" y="4748711"/>
            <a:ext cx="13646222" cy="2106925"/>
            <a:chOff x="0" y="0"/>
            <a:chExt cx="3594067" cy="554910"/>
          </a:xfrm>
        </p:grpSpPr>
        <p:sp>
          <p:nvSpPr>
            <p:cNvPr id="13" name="Freeform 13"/>
            <p:cNvSpPr/>
            <p:nvPr/>
          </p:nvSpPr>
          <p:spPr>
            <a:xfrm>
              <a:off x="0" y="0"/>
              <a:ext cx="3594067" cy="554910"/>
            </a:xfrm>
            <a:custGeom>
              <a:avLst/>
              <a:gdLst/>
              <a:ahLst/>
              <a:cxnLst/>
              <a:rect l="l" t="t" r="r" b="b"/>
              <a:pathLst>
                <a:path w="3594067" h="554910">
                  <a:moveTo>
                    <a:pt x="0" y="0"/>
                  </a:moveTo>
                  <a:lnTo>
                    <a:pt x="3594067" y="0"/>
                  </a:lnTo>
                  <a:lnTo>
                    <a:pt x="3594067" y="554910"/>
                  </a:lnTo>
                  <a:lnTo>
                    <a:pt x="0" y="554910"/>
                  </a:lnTo>
                  <a:close/>
                </a:path>
              </a:pathLst>
            </a:custGeom>
            <a:solidFill>
              <a:srgbClr val="303030"/>
            </a:solidFill>
          </p:spPr>
          <p:txBody>
            <a:bodyPr/>
            <a:lstStyle/>
            <a:p>
              <a:endParaRPr lang="en-US"/>
            </a:p>
          </p:txBody>
        </p:sp>
        <p:sp>
          <p:nvSpPr>
            <p:cNvPr id="14" name="TextBox 14"/>
            <p:cNvSpPr txBox="1"/>
            <p:nvPr/>
          </p:nvSpPr>
          <p:spPr>
            <a:xfrm>
              <a:off x="0" y="-76200"/>
              <a:ext cx="3594067" cy="631110"/>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384129" y="4973525"/>
            <a:ext cx="13144914" cy="1562047"/>
          </a:xfrm>
          <a:prstGeom prst="rect">
            <a:avLst/>
          </a:prstGeom>
        </p:spPr>
        <p:txBody>
          <a:bodyPr lIns="0" tIns="0" rIns="0" bIns="0" rtlCol="0" anchor="t">
            <a:spAutoFit/>
          </a:bodyPr>
          <a:lstStyle/>
          <a:p>
            <a:pPr algn="l">
              <a:lnSpc>
                <a:spcPts val="6299"/>
              </a:lnSpc>
              <a:spcBef>
                <a:spcPct val="0"/>
              </a:spcBef>
            </a:pPr>
            <a:r>
              <a:rPr lang="en-US" sz="4499" b="1">
                <a:solidFill>
                  <a:srgbClr val="FFFFFF"/>
                </a:solidFill>
                <a:latin typeface="Roboto Bold"/>
                <a:ea typeface="Roboto Bold"/>
                <a:cs typeface="Roboto Bold"/>
                <a:sym typeface="Roboto Bold"/>
              </a:rPr>
              <a:t>What percentage of female victims were trafficked by boyfriends or romantic partners?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24470"/>
            <a:ext cx="11828209" cy="2296155"/>
            <a:chOff x="0" y="0"/>
            <a:chExt cx="3115249" cy="604749"/>
          </a:xfrm>
        </p:grpSpPr>
        <p:sp>
          <p:nvSpPr>
            <p:cNvPr id="7" name="Freeform 7"/>
            <p:cNvSpPr/>
            <p:nvPr/>
          </p:nvSpPr>
          <p:spPr>
            <a:xfrm>
              <a:off x="0" y="0"/>
              <a:ext cx="3115248" cy="604749"/>
            </a:xfrm>
            <a:custGeom>
              <a:avLst/>
              <a:gdLst/>
              <a:ahLst/>
              <a:cxnLst/>
              <a:rect l="l" t="t" r="r" b="b"/>
              <a:pathLst>
                <a:path w="3115248" h="604749">
                  <a:moveTo>
                    <a:pt x="0" y="0"/>
                  </a:moveTo>
                  <a:lnTo>
                    <a:pt x="3115248" y="0"/>
                  </a:lnTo>
                  <a:lnTo>
                    <a:pt x="3115248" y="604749"/>
                  </a:lnTo>
                  <a:lnTo>
                    <a:pt x="0" y="604749"/>
                  </a:lnTo>
                  <a:close/>
                </a:path>
              </a:pathLst>
            </a:custGeom>
            <a:solidFill>
              <a:srgbClr val="303030"/>
            </a:solidFill>
          </p:spPr>
          <p:txBody>
            <a:bodyPr/>
            <a:lstStyle/>
            <a:p>
              <a:endParaRPr lang="en-US"/>
            </a:p>
          </p:txBody>
        </p:sp>
        <p:sp>
          <p:nvSpPr>
            <p:cNvPr id="8" name="TextBox 8"/>
            <p:cNvSpPr txBox="1"/>
            <p:nvPr/>
          </p:nvSpPr>
          <p:spPr>
            <a:xfrm>
              <a:off x="0" y="-76200"/>
              <a:ext cx="3115249" cy="68094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868264" y="826395"/>
            <a:ext cx="3476634" cy="4981654"/>
            <a:chOff x="0" y="0"/>
            <a:chExt cx="915657" cy="1312041"/>
          </a:xfrm>
        </p:grpSpPr>
        <p:sp>
          <p:nvSpPr>
            <p:cNvPr id="12" name="Freeform 12"/>
            <p:cNvSpPr/>
            <p:nvPr/>
          </p:nvSpPr>
          <p:spPr>
            <a:xfrm>
              <a:off x="0" y="0"/>
              <a:ext cx="915657" cy="1312041"/>
            </a:xfrm>
            <a:custGeom>
              <a:avLst/>
              <a:gdLst/>
              <a:ahLst/>
              <a:cxnLst/>
              <a:rect l="l" t="t" r="r" b="b"/>
              <a:pathLst>
                <a:path w="915657" h="1312041">
                  <a:moveTo>
                    <a:pt x="0" y="0"/>
                  </a:moveTo>
                  <a:lnTo>
                    <a:pt x="915657" y="0"/>
                  </a:lnTo>
                  <a:lnTo>
                    <a:pt x="915657" y="1312041"/>
                  </a:lnTo>
                  <a:lnTo>
                    <a:pt x="0" y="1312041"/>
                  </a:lnTo>
                  <a:close/>
                </a:path>
              </a:pathLst>
            </a:custGeom>
            <a:solidFill>
              <a:srgbClr val="FFFFFF"/>
            </a:solidFill>
          </p:spPr>
          <p:txBody>
            <a:bodyPr/>
            <a:lstStyle/>
            <a:p>
              <a:endParaRPr lang="en-US"/>
            </a:p>
          </p:txBody>
        </p:sp>
        <p:sp>
          <p:nvSpPr>
            <p:cNvPr id="13" name="TextBox 13"/>
            <p:cNvSpPr txBox="1"/>
            <p:nvPr/>
          </p:nvSpPr>
          <p:spPr>
            <a:xfrm>
              <a:off x="0" y="-47625"/>
              <a:ext cx="915657" cy="1359666"/>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4077094" y="1172940"/>
            <a:ext cx="3058975" cy="4288564"/>
          </a:xfrm>
          <a:custGeom>
            <a:avLst/>
            <a:gdLst/>
            <a:ahLst/>
            <a:cxnLst/>
            <a:rect l="l" t="t" r="r" b="b"/>
            <a:pathLst>
              <a:path w="3058975" h="4288564">
                <a:moveTo>
                  <a:pt x="0" y="0"/>
                </a:moveTo>
                <a:lnTo>
                  <a:pt x="3058975" y="0"/>
                </a:lnTo>
                <a:lnTo>
                  <a:pt x="3058975" y="4288564"/>
                </a:lnTo>
                <a:lnTo>
                  <a:pt x="0" y="4288564"/>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959364" y="5013695"/>
            <a:ext cx="11534782"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makes ‘love’ so powerful that it’s an effective control strategy for traffickers?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8" name="TextBox 18"/>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9" name="TextBox 19"/>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5" name="TextBox 5"/>
          <p:cNvSpPr txBox="1"/>
          <p:nvPr/>
        </p:nvSpPr>
        <p:spPr>
          <a:xfrm>
            <a:off x="1480713" y="4122195"/>
            <a:ext cx="15949739" cy="206388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Reward Circuit</a:t>
            </a:r>
            <a:r>
              <a:rPr lang="en-US" sz="4250" b="1">
                <a:solidFill>
                  <a:srgbClr val="004F59"/>
                </a:solidFill>
                <a:latin typeface="Roboto Bold"/>
                <a:ea typeface="Roboto Bold"/>
                <a:cs typeface="Roboto Bold"/>
                <a:sym typeface="Roboto Bold"/>
              </a:rPr>
              <a:t>: The brain releases a chemical called dopamine and other hormones.</a:t>
            </a:r>
          </a:p>
          <a:p>
            <a:pPr algn="l">
              <a:lnSpc>
                <a:spcPts val="2200"/>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8" name="TextBox 8"/>
          <p:cNvSpPr txBox="1"/>
          <p:nvPr/>
        </p:nvSpPr>
        <p:spPr>
          <a:xfrm>
            <a:off x="4372208" y="9257483"/>
            <a:ext cx="11278863"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Love and the Brain (2015), Harvard Medical School, hms.harvard.edu.</a:t>
            </a:r>
          </a:p>
        </p:txBody>
      </p:sp>
      <p:grpSp>
        <p:nvGrpSpPr>
          <p:cNvPr id="9" name="Group 9"/>
          <p:cNvGrpSpPr/>
          <p:nvPr/>
        </p:nvGrpSpPr>
        <p:grpSpPr>
          <a:xfrm>
            <a:off x="1780421" y="3019754"/>
            <a:ext cx="7675162" cy="904943"/>
            <a:chOff x="0" y="0"/>
            <a:chExt cx="2021442" cy="238339"/>
          </a:xfrm>
        </p:grpSpPr>
        <p:sp>
          <p:nvSpPr>
            <p:cNvPr id="10" name="Freeform 10"/>
            <p:cNvSpPr/>
            <p:nvPr/>
          </p:nvSpPr>
          <p:spPr>
            <a:xfrm>
              <a:off x="0" y="0"/>
              <a:ext cx="2021442" cy="238339"/>
            </a:xfrm>
            <a:custGeom>
              <a:avLst/>
              <a:gdLst/>
              <a:ahLst/>
              <a:cxnLst/>
              <a:rect l="l" t="t" r="r" b="b"/>
              <a:pathLst>
                <a:path w="2021442" h="238339">
                  <a:moveTo>
                    <a:pt x="0" y="0"/>
                  </a:moveTo>
                  <a:lnTo>
                    <a:pt x="2021442" y="0"/>
                  </a:lnTo>
                  <a:lnTo>
                    <a:pt x="2021442"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2144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185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Chemical Reaction to Love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5" name="TextBox 5"/>
          <p:cNvSpPr txBox="1"/>
          <p:nvPr/>
        </p:nvSpPr>
        <p:spPr>
          <a:xfrm>
            <a:off x="1480713" y="4122195"/>
            <a:ext cx="15949739" cy="337844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Reward Circuit: The brain releases a chemical called dopamine and other hormones.</a:t>
            </a:r>
          </a:p>
          <a:p>
            <a:pPr algn="l">
              <a:lnSpc>
                <a:spcPts val="2200"/>
              </a:lnSpc>
            </a:pPr>
            <a:endParaRPr lang="en-US" sz="4250" b="1">
              <a:solidFill>
                <a:srgbClr val="FFFFFF"/>
              </a:solidFill>
              <a:latin typeface="Roboto Bold"/>
              <a:ea typeface="Roboto Bold"/>
              <a:cs typeface="Roboto Bold"/>
              <a:sym typeface="Roboto Bold"/>
            </a:endParaRPr>
          </a:p>
          <a:p>
            <a:pPr algn="l">
              <a:lnSpc>
                <a:spcPts val="11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Emotional</a:t>
            </a:r>
            <a:r>
              <a:rPr lang="en-US" sz="4250" b="1">
                <a:solidFill>
                  <a:srgbClr val="004F59"/>
                </a:solidFill>
                <a:latin typeface="Roboto Bold"/>
                <a:ea typeface="Roboto Bold"/>
                <a:cs typeface="Roboto Bold"/>
                <a:sym typeface="Roboto Bold"/>
              </a:rPr>
              <a:t> </a:t>
            </a:r>
            <a:r>
              <a:rPr lang="en-US" sz="4250" b="1">
                <a:solidFill>
                  <a:srgbClr val="FF5757"/>
                </a:solidFill>
                <a:latin typeface="Roboto Bold"/>
                <a:ea typeface="Roboto Bold"/>
                <a:cs typeface="Roboto Bold"/>
                <a:sym typeface="Roboto Bold"/>
              </a:rPr>
              <a:t>Bond</a:t>
            </a:r>
            <a:r>
              <a:rPr lang="en-US" sz="4250" b="1">
                <a:solidFill>
                  <a:srgbClr val="004F59"/>
                </a:solidFill>
                <a:latin typeface="Roboto Bold"/>
                <a:ea typeface="Roboto Bold"/>
                <a:cs typeface="Roboto Bold"/>
                <a:sym typeface="Roboto Bold"/>
              </a:rPr>
              <a:t>: The brain-triggered emotion called love creates a powerful bond that’s hard to break.</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8" name="TextBox 8"/>
          <p:cNvSpPr txBox="1"/>
          <p:nvPr/>
        </p:nvSpPr>
        <p:spPr>
          <a:xfrm>
            <a:off x="4372208" y="9257483"/>
            <a:ext cx="11278863"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Love and the Brain (2015), Harvard Medical School, hms.harvard.edu.</a:t>
            </a:r>
          </a:p>
        </p:txBody>
      </p:sp>
      <p:grpSp>
        <p:nvGrpSpPr>
          <p:cNvPr id="9" name="Group 9"/>
          <p:cNvGrpSpPr/>
          <p:nvPr/>
        </p:nvGrpSpPr>
        <p:grpSpPr>
          <a:xfrm>
            <a:off x="1780421" y="3019754"/>
            <a:ext cx="7675162" cy="904943"/>
            <a:chOff x="0" y="0"/>
            <a:chExt cx="2021442" cy="238339"/>
          </a:xfrm>
        </p:grpSpPr>
        <p:sp>
          <p:nvSpPr>
            <p:cNvPr id="10" name="Freeform 10"/>
            <p:cNvSpPr/>
            <p:nvPr/>
          </p:nvSpPr>
          <p:spPr>
            <a:xfrm>
              <a:off x="0" y="0"/>
              <a:ext cx="2021442" cy="238339"/>
            </a:xfrm>
            <a:custGeom>
              <a:avLst/>
              <a:gdLst/>
              <a:ahLst/>
              <a:cxnLst/>
              <a:rect l="l" t="t" r="r" b="b"/>
              <a:pathLst>
                <a:path w="2021442" h="238339">
                  <a:moveTo>
                    <a:pt x="0" y="0"/>
                  </a:moveTo>
                  <a:lnTo>
                    <a:pt x="2021442" y="0"/>
                  </a:lnTo>
                  <a:lnTo>
                    <a:pt x="2021442"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2144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185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Chemical Reaction to Love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22195"/>
            <a:ext cx="1439833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5" name="TextBox 5"/>
          <p:cNvSpPr txBox="1"/>
          <p:nvPr/>
        </p:nvSpPr>
        <p:spPr>
          <a:xfrm>
            <a:off x="1480713" y="4122195"/>
            <a:ext cx="15949739" cy="4835877"/>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Reward Circuit: The brain releases a chemical called dopamine and other hormones.</a:t>
            </a:r>
          </a:p>
          <a:p>
            <a:pPr algn="l">
              <a:lnSpc>
                <a:spcPts val="2200"/>
              </a:lnSpc>
            </a:pPr>
            <a:endParaRPr lang="en-US" sz="4250" b="1">
              <a:solidFill>
                <a:srgbClr val="FFFFFF"/>
              </a:solidFill>
              <a:latin typeface="Roboto Bold"/>
              <a:ea typeface="Roboto Bold"/>
              <a:cs typeface="Roboto Bold"/>
              <a:sym typeface="Roboto Bold"/>
            </a:endParaRPr>
          </a:p>
          <a:p>
            <a:pPr algn="l">
              <a:lnSpc>
                <a:spcPts val="11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Emotional Bond: The brain-triggered emotion called love creates a powerful bond that’s hard to break.</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Love Bond</a:t>
            </a:r>
            <a:r>
              <a:rPr lang="en-US" sz="4250" b="1">
                <a:solidFill>
                  <a:srgbClr val="004F59"/>
                </a:solidFill>
                <a:latin typeface="Roboto Bold"/>
                <a:ea typeface="Roboto Bold"/>
                <a:cs typeface="Roboto Bold"/>
                <a:sym typeface="Roboto Bold"/>
              </a:rPr>
              <a:t>: These bonded relationships can be related to romance, a ‘parent’ figure, or a friendship. </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082080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id="8" name="TextBox 8"/>
          <p:cNvSpPr txBox="1"/>
          <p:nvPr/>
        </p:nvSpPr>
        <p:spPr>
          <a:xfrm>
            <a:off x="4372208" y="9257483"/>
            <a:ext cx="11278863"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Love and the Brain (2015), Harvard Medical School, hms.harvard.edu.</a:t>
            </a:r>
          </a:p>
        </p:txBody>
      </p:sp>
      <p:grpSp>
        <p:nvGrpSpPr>
          <p:cNvPr id="9" name="Group 9"/>
          <p:cNvGrpSpPr/>
          <p:nvPr/>
        </p:nvGrpSpPr>
        <p:grpSpPr>
          <a:xfrm>
            <a:off x="1780421" y="3019754"/>
            <a:ext cx="7675162" cy="904943"/>
            <a:chOff x="0" y="0"/>
            <a:chExt cx="2021442" cy="238339"/>
          </a:xfrm>
        </p:grpSpPr>
        <p:sp>
          <p:nvSpPr>
            <p:cNvPr id="10" name="Freeform 10"/>
            <p:cNvSpPr/>
            <p:nvPr/>
          </p:nvSpPr>
          <p:spPr>
            <a:xfrm>
              <a:off x="0" y="0"/>
              <a:ext cx="2021442" cy="238339"/>
            </a:xfrm>
            <a:custGeom>
              <a:avLst/>
              <a:gdLst/>
              <a:ahLst/>
              <a:cxnLst/>
              <a:rect l="l" t="t" r="r" b="b"/>
              <a:pathLst>
                <a:path w="2021442" h="238339">
                  <a:moveTo>
                    <a:pt x="0" y="0"/>
                  </a:moveTo>
                  <a:lnTo>
                    <a:pt x="2021442" y="0"/>
                  </a:lnTo>
                  <a:lnTo>
                    <a:pt x="2021442"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2144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1854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Chemical Reaction to Love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5" name="TextBox 5"/>
          <p:cNvSpPr txBox="1"/>
          <p:nvPr/>
        </p:nvSpPr>
        <p:spPr>
          <a:xfrm>
            <a:off x="1480713" y="4122195"/>
            <a:ext cx="15463488"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No Money</a:t>
            </a:r>
            <a:r>
              <a:rPr lang="en-US" sz="4250" b="1">
                <a:solidFill>
                  <a:srgbClr val="004F59"/>
                </a:solidFill>
                <a:latin typeface="Roboto Bold"/>
                <a:ea typeface="Roboto Bold"/>
                <a:cs typeface="Roboto Bold"/>
                <a:sym typeface="Roboto Bold"/>
              </a:rPr>
              <a:t>: Victims rely on traffickers for basic needs, making it hard to leave.   </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372208" y="9257483"/>
            <a:ext cx="11278863"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End Slavery Now (n.d.). Bonded Labor. Retrieved April 23, 2025.</a:t>
            </a:r>
          </a:p>
        </p:txBody>
      </p:sp>
      <p:grpSp>
        <p:nvGrpSpPr>
          <p:cNvPr id="9" name="Group 9"/>
          <p:cNvGrpSpPr/>
          <p:nvPr/>
        </p:nvGrpSpPr>
        <p:grpSpPr>
          <a:xfrm>
            <a:off x="1780421" y="3019754"/>
            <a:ext cx="6032212" cy="904943"/>
            <a:chOff x="0" y="0"/>
            <a:chExt cx="1588731" cy="238339"/>
          </a:xfrm>
        </p:grpSpPr>
        <p:sp>
          <p:nvSpPr>
            <p:cNvPr id="10" name="Freeform 10"/>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328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Debt Bond Process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5" name="TextBox 5"/>
          <p:cNvSpPr txBox="1"/>
          <p:nvPr/>
        </p:nvSpPr>
        <p:spPr>
          <a:xfrm>
            <a:off x="1480713" y="4122195"/>
            <a:ext cx="15463488"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No Money: Victims rely on traffickers for basic needs, making it hard to leave.   </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Unending Debt</a:t>
            </a:r>
            <a:r>
              <a:rPr lang="en-US" sz="4250" b="1">
                <a:solidFill>
                  <a:srgbClr val="004F59"/>
                </a:solidFill>
                <a:latin typeface="Roboto Bold"/>
                <a:ea typeface="Roboto Bold"/>
                <a:cs typeface="Roboto Bold"/>
                <a:sym typeface="Roboto Bold"/>
              </a:rPr>
              <a:t>: Victims are forced to pay off endless living costs and other expenses.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372208" y="9257483"/>
            <a:ext cx="11278863"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End Slavery Now (n.d.). Bonded Labor. Retrieved April 23, 2025.</a:t>
            </a:r>
          </a:p>
        </p:txBody>
      </p:sp>
      <p:grpSp>
        <p:nvGrpSpPr>
          <p:cNvPr id="9" name="Group 9"/>
          <p:cNvGrpSpPr/>
          <p:nvPr/>
        </p:nvGrpSpPr>
        <p:grpSpPr>
          <a:xfrm>
            <a:off x="1780421" y="3019754"/>
            <a:ext cx="6032212" cy="904943"/>
            <a:chOff x="0" y="0"/>
            <a:chExt cx="1588731" cy="238339"/>
          </a:xfrm>
        </p:grpSpPr>
        <p:sp>
          <p:nvSpPr>
            <p:cNvPr id="10" name="Freeform 10"/>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328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Debt Bond Process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5" name="TextBox 5"/>
          <p:cNvSpPr txBox="1"/>
          <p:nvPr/>
        </p:nvSpPr>
        <p:spPr>
          <a:xfrm>
            <a:off x="1480713" y="4122195"/>
            <a:ext cx="15463488"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No Money: Victims rely on traffickers for basic needs, making it hard to leave.   </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Unending Debt: Victims are forced to pay off endless living costs and other expenses.</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Stolen ID</a:t>
            </a:r>
            <a:r>
              <a:rPr lang="en-US" sz="4250" b="1">
                <a:solidFill>
                  <a:srgbClr val="004F59"/>
                </a:solidFill>
                <a:latin typeface="Roboto Bold"/>
                <a:ea typeface="Roboto Bold"/>
                <a:cs typeface="Roboto Bold"/>
                <a:sym typeface="Roboto Bold"/>
              </a:rPr>
              <a:t>: Traffickers keep legal documents, preventing victims from earning money outside of their control.</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sp>
        <p:nvSpPr>
          <p:cNvPr id="8" name="TextBox 8"/>
          <p:cNvSpPr txBox="1"/>
          <p:nvPr/>
        </p:nvSpPr>
        <p:spPr>
          <a:xfrm>
            <a:off x="4372208" y="9257483"/>
            <a:ext cx="11278863" cy="257202"/>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End Slavery Now (n.d.). Bonded Labor. Retrieved April 23, 2025.</a:t>
            </a:r>
          </a:p>
        </p:txBody>
      </p:sp>
      <p:grpSp>
        <p:nvGrpSpPr>
          <p:cNvPr id="9" name="Group 9"/>
          <p:cNvGrpSpPr/>
          <p:nvPr/>
        </p:nvGrpSpPr>
        <p:grpSpPr>
          <a:xfrm>
            <a:off x="1780421" y="3019754"/>
            <a:ext cx="6032212" cy="904943"/>
            <a:chOff x="0" y="0"/>
            <a:chExt cx="1588731" cy="238339"/>
          </a:xfrm>
        </p:grpSpPr>
        <p:sp>
          <p:nvSpPr>
            <p:cNvPr id="10" name="Freeform 10"/>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3287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Debt Bond Process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5" name="TextBox 5"/>
          <p:cNvSpPr txBox="1"/>
          <p:nvPr/>
        </p:nvSpPr>
        <p:spPr>
          <a:xfrm>
            <a:off x="1480713" y="4074570"/>
            <a:ext cx="15949739" cy="13048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Grooming</a:t>
            </a:r>
            <a:r>
              <a:rPr lang="en-US" sz="4250" b="1">
                <a:solidFill>
                  <a:srgbClr val="004F59"/>
                </a:solidFill>
                <a:latin typeface="Roboto Bold"/>
                <a:ea typeface="Roboto Bold"/>
                <a:cs typeface="Roboto Bold"/>
                <a:sym typeface="Roboto Bold"/>
              </a:rPr>
              <a:t>: Traffickers lure young people with free drugs.</a:t>
            </a: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4419833" y="9172575"/>
            <a:ext cx="8371640" cy="514404"/>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Langton L, Planty M, BAnks D., Witwer A., Woods, D. Vermeer M., Jackson, B. (2022, February 24). Sex Trafficking and Substance Use, Rand.org. </a:t>
            </a:r>
          </a:p>
        </p:txBody>
      </p:sp>
      <p:sp>
        <p:nvSpPr>
          <p:cNvPr id="8" name="TextBox 8"/>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grpSp>
        <p:nvGrpSpPr>
          <p:cNvPr id="9" name="Group 9"/>
          <p:cNvGrpSpPr/>
          <p:nvPr/>
        </p:nvGrpSpPr>
        <p:grpSpPr>
          <a:xfrm>
            <a:off x="1780421" y="3019754"/>
            <a:ext cx="6032212" cy="904943"/>
            <a:chOff x="0" y="0"/>
            <a:chExt cx="1588731" cy="238339"/>
          </a:xfrm>
        </p:grpSpPr>
        <p:sp>
          <p:nvSpPr>
            <p:cNvPr id="10" name="Freeform 10"/>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162744"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Drug Bond Process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5" name="TextBox 5"/>
          <p:cNvSpPr txBox="1"/>
          <p:nvPr/>
        </p:nvSpPr>
        <p:spPr>
          <a:xfrm>
            <a:off x="1480713" y="4074570"/>
            <a:ext cx="15949739" cy="2752563"/>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Grooming: Traffickers lure young people with free drugs.</a:t>
            </a: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Drug Trade</a:t>
            </a:r>
            <a:r>
              <a:rPr lang="en-US" sz="4250" b="1">
                <a:solidFill>
                  <a:srgbClr val="004F59"/>
                </a:solidFill>
                <a:latin typeface="Roboto Bold"/>
                <a:ea typeface="Roboto Bold"/>
                <a:cs typeface="Roboto Bold"/>
                <a:sym typeface="Roboto Bold"/>
              </a:rPr>
              <a:t>: Users may find themselves forced to trade sex for drugs.</a:t>
            </a: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4419833" y="9172575"/>
            <a:ext cx="8371640" cy="514404"/>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Langton L, Planty M, BAnks D., Witwer A., Woods, D. Vermeer M., Jackson, B. (2022, February 24). Sex Trafficking and Substance Use, Rand.org. </a:t>
            </a:r>
          </a:p>
        </p:txBody>
      </p:sp>
      <p:sp>
        <p:nvSpPr>
          <p:cNvPr id="8" name="TextBox 8"/>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grpSp>
        <p:nvGrpSpPr>
          <p:cNvPr id="9" name="Group 9"/>
          <p:cNvGrpSpPr/>
          <p:nvPr/>
        </p:nvGrpSpPr>
        <p:grpSpPr>
          <a:xfrm>
            <a:off x="1780421" y="3019754"/>
            <a:ext cx="6032212" cy="904943"/>
            <a:chOff x="0" y="0"/>
            <a:chExt cx="1588731" cy="238339"/>
          </a:xfrm>
        </p:grpSpPr>
        <p:sp>
          <p:nvSpPr>
            <p:cNvPr id="10" name="Freeform 10"/>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162744"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Drug Bond Process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5" name="TextBox 5"/>
          <p:cNvSpPr txBox="1"/>
          <p:nvPr/>
        </p:nvSpPr>
        <p:spPr>
          <a:xfrm>
            <a:off x="1480713" y="4074570"/>
            <a:ext cx="15949739" cy="3590735"/>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Grooming: Traffickers lure young people with free drugs.</a:t>
            </a:r>
          </a:p>
          <a:p>
            <a:pPr algn="l">
              <a:lnSpc>
                <a:spcPts val="1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Drug Trade: Users may find themselves forced to trade sex for drugs.</a:t>
            </a:r>
          </a:p>
          <a:p>
            <a:pPr algn="l">
              <a:lnSpc>
                <a:spcPts val="155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Targeting</a:t>
            </a:r>
            <a:r>
              <a:rPr lang="en-US" sz="4250" b="1">
                <a:solidFill>
                  <a:srgbClr val="004F59"/>
                </a:solidFill>
                <a:latin typeface="Roboto Bold"/>
                <a:ea typeface="Roboto Bold"/>
                <a:cs typeface="Roboto Bold"/>
                <a:sym typeface="Roboto Bold"/>
              </a:rPr>
              <a:t>: Traffickers can prey on people recovering from substance addiction. </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4419833" y="9172575"/>
            <a:ext cx="8371640" cy="514404"/>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Langton L, Planty M, BAnks D., Witwer A., Woods, D. Vermeer M., Jackson, B. (2022, February 24). Sex Trafficking and Substance Use, Rand.org. </a:t>
            </a:r>
          </a:p>
        </p:txBody>
      </p:sp>
      <p:sp>
        <p:nvSpPr>
          <p:cNvPr id="8" name="TextBox 8"/>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CONTROL STRATEGY</a:t>
            </a:r>
          </a:p>
        </p:txBody>
      </p:sp>
      <p:grpSp>
        <p:nvGrpSpPr>
          <p:cNvPr id="9" name="Group 9"/>
          <p:cNvGrpSpPr/>
          <p:nvPr/>
        </p:nvGrpSpPr>
        <p:grpSpPr>
          <a:xfrm>
            <a:off x="1780421" y="3019754"/>
            <a:ext cx="6032212" cy="904943"/>
            <a:chOff x="0" y="0"/>
            <a:chExt cx="1588731" cy="238339"/>
          </a:xfrm>
        </p:grpSpPr>
        <p:sp>
          <p:nvSpPr>
            <p:cNvPr id="10" name="Freeform 10"/>
            <p:cNvSpPr/>
            <p:nvPr/>
          </p:nvSpPr>
          <p:spPr>
            <a:xfrm>
              <a:off x="0" y="0"/>
              <a:ext cx="1588731" cy="238339"/>
            </a:xfrm>
            <a:custGeom>
              <a:avLst/>
              <a:gdLst/>
              <a:ahLst/>
              <a:cxnLst/>
              <a:rect l="l" t="t" r="r" b="b"/>
              <a:pathLst>
                <a:path w="1588731" h="238339">
                  <a:moveTo>
                    <a:pt x="0" y="0"/>
                  </a:moveTo>
                  <a:lnTo>
                    <a:pt x="1588731" y="0"/>
                  </a:lnTo>
                  <a:lnTo>
                    <a:pt x="158873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8873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162744"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Drug Bond Process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One who is at risk of physical or emotional harm due to a lack of knowledge, support, or protection.</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3447883"/>
            <a:ext cx="5664053" cy="1060398"/>
            <a:chOff x="0" y="0"/>
            <a:chExt cx="1491767" cy="279282"/>
          </a:xfrm>
        </p:grpSpPr>
        <p:sp>
          <p:nvSpPr>
            <p:cNvPr id="13" name="Freeform 13"/>
            <p:cNvSpPr/>
            <p:nvPr/>
          </p:nvSpPr>
          <p:spPr>
            <a:xfrm>
              <a:off x="0" y="0"/>
              <a:ext cx="1491767" cy="279282"/>
            </a:xfrm>
            <a:custGeom>
              <a:avLst/>
              <a:gdLst/>
              <a:ahLst/>
              <a:cxnLst/>
              <a:rect l="l" t="t" r="r" b="b"/>
              <a:pathLst>
                <a:path w="1491767" h="279282">
                  <a:moveTo>
                    <a:pt x="0" y="0"/>
                  </a:moveTo>
                  <a:lnTo>
                    <a:pt x="1491767" y="0"/>
                  </a:lnTo>
                  <a:lnTo>
                    <a:pt x="1491767" y="279282"/>
                  </a:lnTo>
                  <a:lnTo>
                    <a:pt x="0" y="279282"/>
                  </a:lnTo>
                  <a:close/>
                </a:path>
              </a:pathLst>
            </a:custGeom>
            <a:solidFill>
              <a:srgbClr val="303030"/>
            </a:solidFill>
          </p:spPr>
          <p:txBody>
            <a:bodyPr/>
            <a:lstStyle/>
            <a:p>
              <a:endParaRPr lang="en-US"/>
            </a:p>
          </p:txBody>
        </p:sp>
        <p:sp>
          <p:nvSpPr>
            <p:cNvPr id="14" name="TextBox 14"/>
            <p:cNvSpPr txBox="1"/>
            <p:nvPr/>
          </p:nvSpPr>
          <p:spPr>
            <a:xfrm>
              <a:off x="0" y="-76200"/>
              <a:ext cx="1491767" cy="355482"/>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532526" y="3429470"/>
            <a:ext cx="8310124"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  VULNERABLE  </a:t>
            </a:r>
          </a:p>
        </p:txBody>
      </p:sp>
      <p:sp>
        <p:nvSpPr>
          <p:cNvPr id="16" name="TextBox 16"/>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61759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04126" y="4827205"/>
            <a:ext cx="10567866" cy="2278729"/>
            <a:chOff x="0" y="0"/>
            <a:chExt cx="2783306" cy="600159"/>
          </a:xfrm>
        </p:grpSpPr>
        <p:sp>
          <p:nvSpPr>
            <p:cNvPr id="7" name="Freeform 7"/>
            <p:cNvSpPr/>
            <p:nvPr/>
          </p:nvSpPr>
          <p:spPr>
            <a:xfrm>
              <a:off x="0" y="0"/>
              <a:ext cx="2783306" cy="600159"/>
            </a:xfrm>
            <a:custGeom>
              <a:avLst/>
              <a:gdLst/>
              <a:ahLst/>
              <a:cxnLst/>
              <a:rect l="l" t="t" r="r" b="b"/>
              <a:pathLst>
                <a:path w="2783306" h="600159">
                  <a:moveTo>
                    <a:pt x="0" y="0"/>
                  </a:moveTo>
                  <a:lnTo>
                    <a:pt x="2783306" y="0"/>
                  </a:lnTo>
                  <a:lnTo>
                    <a:pt x="2783306" y="600159"/>
                  </a:lnTo>
                  <a:lnTo>
                    <a:pt x="0" y="600159"/>
                  </a:lnTo>
                  <a:close/>
                </a:path>
              </a:pathLst>
            </a:custGeom>
            <a:solidFill>
              <a:srgbClr val="303030"/>
            </a:solidFill>
          </p:spPr>
          <p:txBody>
            <a:bodyPr/>
            <a:lstStyle/>
            <a:p>
              <a:endParaRPr lang="en-US"/>
            </a:p>
          </p:txBody>
        </p:sp>
        <p:sp>
          <p:nvSpPr>
            <p:cNvPr id="8" name="TextBox 8"/>
            <p:cNvSpPr txBox="1"/>
            <p:nvPr/>
          </p:nvSpPr>
          <p:spPr>
            <a:xfrm>
              <a:off x="0" y="-76200"/>
              <a:ext cx="2783306" cy="67635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071992" y="1140474"/>
            <a:ext cx="5358506" cy="3308675"/>
            <a:chOff x="0" y="0"/>
            <a:chExt cx="1696787" cy="1047702"/>
          </a:xfrm>
        </p:grpSpPr>
        <p:sp>
          <p:nvSpPr>
            <p:cNvPr id="12" name="Freeform 12"/>
            <p:cNvSpPr/>
            <p:nvPr/>
          </p:nvSpPr>
          <p:spPr>
            <a:xfrm>
              <a:off x="0" y="0"/>
              <a:ext cx="1696787" cy="1047702"/>
            </a:xfrm>
            <a:custGeom>
              <a:avLst/>
              <a:gdLst/>
              <a:ahLst/>
              <a:cxnLst/>
              <a:rect l="l" t="t" r="r" b="b"/>
              <a:pathLst>
                <a:path w="1696787" h="1047702">
                  <a:moveTo>
                    <a:pt x="0" y="0"/>
                  </a:moveTo>
                  <a:lnTo>
                    <a:pt x="1696787" y="0"/>
                  </a:lnTo>
                  <a:lnTo>
                    <a:pt x="1696787" y="1047702"/>
                  </a:lnTo>
                  <a:lnTo>
                    <a:pt x="0" y="1047702"/>
                  </a:lnTo>
                  <a:close/>
                </a:path>
              </a:pathLst>
            </a:custGeom>
            <a:solidFill>
              <a:srgbClr val="FFFFFF"/>
            </a:solidFill>
          </p:spPr>
          <p:txBody>
            <a:bodyPr/>
            <a:lstStyle/>
            <a:p>
              <a:endParaRPr lang="en-US"/>
            </a:p>
          </p:txBody>
        </p:sp>
        <p:sp>
          <p:nvSpPr>
            <p:cNvPr id="13" name="TextBox 13"/>
            <p:cNvSpPr txBox="1"/>
            <p:nvPr/>
          </p:nvSpPr>
          <p:spPr>
            <a:xfrm>
              <a:off x="0" y="-47625"/>
              <a:ext cx="1696787" cy="109532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280296" y="1315331"/>
            <a:ext cx="4941897" cy="2958961"/>
          </a:xfrm>
          <a:custGeom>
            <a:avLst/>
            <a:gdLst/>
            <a:ahLst/>
            <a:cxnLst/>
            <a:rect l="l" t="t" r="r" b="b"/>
            <a:pathLst>
              <a:path w="4941897" h="2958961">
                <a:moveTo>
                  <a:pt x="0" y="0"/>
                </a:moveTo>
                <a:lnTo>
                  <a:pt x="4941897" y="0"/>
                </a:lnTo>
                <a:lnTo>
                  <a:pt x="4941897" y="2958961"/>
                </a:lnTo>
                <a:lnTo>
                  <a:pt x="0" y="295896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945186" y="1250072"/>
            <a:ext cx="11362965"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sp>
        <p:nvSpPr>
          <p:cNvPr id="16" name="TextBox 16"/>
          <p:cNvSpPr txBox="1"/>
          <p:nvPr/>
        </p:nvSpPr>
        <p:spPr>
          <a:xfrm>
            <a:off x="1829223" y="5191654"/>
            <a:ext cx="1251827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Where do traffickers commonly target vulnerable people?  </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9" name="TextBox 1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7" name="TextBox 7"/>
          <p:cNvSpPr txBox="1"/>
          <p:nvPr/>
        </p:nvSpPr>
        <p:spPr>
          <a:xfrm>
            <a:off x="1239755" y="4122195"/>
            <a:ext cx="16612772" cy="2892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a:t>
            </a:r>
            <a:r>
              <a:rPr lang="en-US" sz="4250" b="1">
                <a:solidFill>
                  <a:srgbClr val="FF5757"/>
                </a:solidFill>
                <a:latin typeface="Roboto Bold"/>
                <a:ea typeface="Roboto Bold"/>
                <a:cs typeface="Roboto Bold"/>
                <a:sym typeface="Roboto Bold"/>
              </a:rPr>
              <a:t>little to no adult supervision</a:t>
            </a:r>
            <a:r>
              <a:rPr lang="en-US" sz="4250" b="1">
                <a:solidFill>
                  <a:srgbClr val="004F59"/>
                </a:solidFill>
                <a:latin typeface="Roboto Bold"/>
                <a:ea typeface="Roboto Bold"/>
                <a:cs typeface="Roboto Bold"/>
                <a:sym typeface="Roboto Bold"/>
              </a:rPr>
              <a:t>:</a:t>
            </a:r>
          </a:p>
          <a:p>
            <a:pPr algn="l">
              <a:lnSpc>
                <a:spcPts val="242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Near Schools &amp; Bus Stops</a:t>
            </a:r>
          </a:p>
          <a:p>
            <a:pPr algn="l">
              <a:lnSpc>
                <a:spcPts val="552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22195"/>
            <a:ext cx="14398332"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7" name="TextBox 7"/>
          <p:cNvSpPr txBox="1"/>
          <p:nvPr/>
        </p:nvSpPr>
        <p:spPr>
          <a:xfrm>
            <a:off x="1239755" y="4122195"/>
            <a:ext cx="16612772" cy="35877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a:t>
            </a:r>
            <a:r>
              <a:rPr lang="en-US" sz="4250" b="1">
                <a:solidFill>
                  <a:srgbClr val="FF5757"/>
                </a:solidFill>
                <a:latin typeface="Roboto Bold"/>
                <a:ea typeface="Roboto Bold"/>
                <a:cs typeface="Roboto Bold"/>
                <a:sym typeface="Roboto Bold"/>
              </a:rPr>
              <a:t>little to no adult supervision</a:t>
            </a:r>
            <a:r>
              <a:rPr lang="en-US" sz="4250" b="1">
                <a:solidFill>
                  <a:srgbClr val="004F59"/>
                </a:solidFill>
                <a:latin typeface="Roboto Bold"/>
                <a:ea typeface="Roboto Bold"/>
                <a:cs typeface="Roboto Bold"/>
                <a:sym typeface="Roboto Bold"/>
              </a:rPr>
              <a:t>:</a:t>
            </a:r>
          </a:p>
          <a:p>
            <a:pPr algn="l">
              <a:lnSpc>
                <a:spcPts val="242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Near Schools &amp; Bus Stops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Parks &amp; Playgrounds</a:t>
            </a:r>
          </a:p>
          <a:p>
            <a:pPr algn="l">
              <a:lnSpc>
                <a:spcPts val="5525"/>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7" name="TextBox 7"/>
          <p:cNvSpPr txBox="1"/>
          <p:nvPr/>
        </p:nvSpPr>
        <p:spPr>
          <a:xfrm>
            <a:off x="1239755" y="4122195"/>
            <a:ext cx="16612772" cy="35877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a:t>
            </a:r>
            <a:r>
              <a:rPr lang="en-US" sz="4250" b="1">
                <a:solidFill>
                  <a:srgbClr val="FF5757"/>
                </a:solidFill>
                <a:latin typeface="Roboto Bold"/>
                <a:ea typeface="Roboto Bold"/>
                <a:cs typeface="Roboto Bold"/>
                <a:sym typeface="Roboto Bold"/>
              </a:rPr>
              <a:t>little to no adult supervision</a:t>
            </a:r>
            <a:r>
              <a:rPr lang="en-US" sz="4250" b="1">
                <a:solidFill>
                  <a:srgbClr val="004F59"/>
                </a:solidFill>
                <a:latin typeface="Roboto Bold"/>
                <a:ea typeface="Roboto Bold"/>
                <a:cs typeface="Roboto Bold"/>
                <a:sym typeface="Roboto Bold"/>
              </a:rPr>
              <a:t>:</a:t>
            </a:r>
          </a:p>
          <a:p>
            <a:pPr algn="l">
              <a:lnSpc>
                <a:spcPts val="242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Near Schools &amp; Bus Stops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Parks &amp; Playgrounds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Malls &amp; Convenience Stores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7" name="TextBox 7"/>
          <p:cNvSpPr txBox="1"/>
          <p:nvPr/>
        </p:nvSpPr>
        <p:spPr>
          <a:xfrm>
            <a:off x="1239755" y="4122195"/>
            <a:ext cx="16612772" cy="428304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Locations with </a:t>
            </a:r>
            <a:r>
              <a:rPr lang="en-US" sz="4250" b="1">
                <a:solidFill>
                  <a:srgbClr val="FF5757"/>
                </a:solidFill>
                <a:latin typeface="Roboto Bold"/>
                <a:ea typeface="Roboto Bold"/>
                <a:cs typeface="Roboto Bold"/>
                <a:sym typeface="Roboto Bold"/>
              </a:rPr>
              <a:t>little to no adult supervision</a:t>
            </a:r>
            <a:r>
              <a:rPr lang="en-US" sz="4250" b="1">
                <a:solidFill>
                  <a:srgbClr val="004F59"/>
                </a:solidFill>
                <a:latin typeface="Roboto Bold"/>
                <a:ea typeface="Roboto Bold"/>
                <a:cs typeface="Roboto Bold"/>
                <a:sym typeface="Roboto Bold"/>
              </a:rPr>
              <a:t>:</a:t>
            </a:r>
          </a:p>
          <a:p>
            <a:pPr algn="l">
              <a:lnSpc>
                <a:spcPts val="242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Near Schools &amp; Bus Stops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Parks &amp; Playgrounds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Malls &amp; Convenience Stores</a:t>
            </a:r>
          </a:p>
          <a:p>
            <a:pPr marL="1835151" lvl="2" indent="-611717" algn="l">
              <a:lnSpc>
                <a:spcPts val="5525"/>
              </a:lnSpc>
              <a:buFont typeface="Arial"/>
              <a:buChar char="⚬"/>
            </a:pPr>
            <a:r>
              <a:rPr lang="en-US" sz="4250" b="1">
                <a:solidFill>
                  <a:srgbClr val="FF5757"/>
                </a:solidFill>
                <a:latin typeface="Roboto Bold"/>
                <a:ea typeface="Roboto Bold"/>
                <a:cs typeface="Roboto Bold"/>
                <a:sym typeface="Roboto Bold"/>
              </a:rPr>
              <a:t>ONLINE</a:t>
            </a:r>
          </a:p>
          <a:p>
            <a:pPr algn="l">
              <a:lnSpc>
                <a:spcPts val="4675"/>
              </a:lnSpc>
            </a:pPr>
            <a:endParaRPr lang="en-US" sz="4250" b="1">
              <a:solidFill>
                <a:srgbClr val="FF5757"/>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TARGETED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7" name="TextBox 7"/>
          <p:cNvSpPr txBox="1"/>
          <p:nvPr/>
        </p:nvSpPr>
        <p:spPr>
          <a:xfrm>
            <a:off x="1480713" y="4122195"/>
            <a:ext cx="15778587" cy="2168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Outside facilities where </a:t>
            </a:r>
            <a:r>
              <a:rPr lang="en-US" sz="4250" b="1">
                <a:solidFill>
                  <a:srgbClr val="FF5757"/>
                </a:solidFill>
                <a:latin typeface="Roboto Bold"/>
                <a:ea typeface="Roboto Bold"/>
                <a:cs typeface="Roboto Bold"/>
                <a:sym typeface="Roboto Bold"/>
              </a:rPr>
              <a:t>vulnerable people spend time</a:t>
            </a:r>
            <a:r>
              <a:rPr lang="en-US" sz="4250" b="1">
                <a:solidFill>
                  <a:srgbClr val="004F59"/>
                </a:solidFill>
                <a:latin typeface="Roboto Bold"/>
                <a:ea typeface="Roboto Bold"/>
                <a:cs typeface="Roboto Bold"/>
                <a:sym typeface="Roboto Bold"/>
              </a:rPr>
              <a:t>:</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Juvenile Detention Centers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7" name="TextBox 7"/>
          <p:cNvSpPr txBox="1"/>
          <p:nvPr/>
        </p:nvSpPr>
        <p:spPr>
          <a:xfrm>
            <a:off x="1480713" y="4122195"/>
            <a:ext cx="15778587" cy="286390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Outside facilities where </a:t>
            </a:r>
            <a:r>
              <a:rPr lang="en-US" sz="4250" b="1">
                <a:solidFill>
                  <a:srgbClr val="FF5757"/>
                </a:solidFill>
                <a:latin typeface="Roboto Bold"/>
                <a:ea typeface="Roboto Bold"/>
                <a:cs typeface="Roboto Bold"/>
                <a:sym typeface="Roboto Bold"/>
              </a:rPr>
              <a:t>vulnerable people spend time</a:t>
            </a:r>
            <a:r>
              <a:rPr lang="en-US" sz="4250" b="1">
                <a:solidFill>
                  <a:srgbClr val="004F59"/>
                </a:solidFill>
                <a:latin typeface="Roboto Bold"/>
                <a:ea typeface="Roboto Bold"/>
                <a:cs typeface="Roboto Bold"/>
                <a:sym typeface="Roboto Bold"/>
              </a:rPr>
              <a:t>:</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Juvenile Detention Centers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Rehab Clinics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7" name="TextBox 7"/>
          <p:cNvSpPr txBox="1"/>
          <p:nvPr/>
        </p:nvSpPr>
        <p:spPr>
          <a:xfrm>
            <a:off x="1480713" y="4122195"/>
            <a:ext cx="15778587" cy="29146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Outside facilities where </a:t>
            </a:r>
            <a:r>
              <a:rPr lang="en-US" sz="4250" b="1">
                <a:solidFill>
                  <a:srgbClr val="FF5757"/>
                </a:solidFill>
                <a:latin typeface="Roboto Bold"/>
                <a:ea typeface="Roboto Bold"/>
                <a:cs typeface="Roboto Bold"/>
                <a:sym typeface="Roboto Bold"/>
              </a:rPr>
              <a:t>vulnerable people spend time</a:t>
            </a:r>
            <a:r>
              <a:rPr lang="en-US" sz="4250" b="1">
                <a:solidFill>
                  <a:srgbClr val="004F59"/>
                </a:solidFill>
                <a:latin typeface="Roboto Bold"/>
                <a:ea typeface="Roboto Bold"/>
                <a:cs typeface="Roboto Bold"/>
                <a:sym typeface="Roboto Bold"/>
              </a:rPr>
              <a:t>:</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Juvenile Detention Centers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Rehab Clinics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Homeless Shelters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7" name="TextBox 7"/>
          <p:cNvSpPr txBox="1"/>
          <p:nvPr/>
        </p:nvSpPr>
        <p:spPr>
          <a:xfrm>
            <a:off x="1480713" y="4122195"/>
            <a:ext cx="15778587" cy="425450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Outside facilities where </a:t>
            </a:r>
            <a:r>
              <a:rPr lang="en-US" sz="4250" b="1">
                <a:solidFill>
                  <a:srgbClr val="FF5757"/>
                </a:solidFill>
                <a:latin typeface="Roboto Bold"/>
                <a:ea typeface="Roboto Bold"/>
                <a:cs typeface="Roboto Bold"/>
                <a:sym typeface="Roboto Bold"/>
              </a:rPr>
              <a:t>vulnerable people spend time</a:t>
            </a:r>
            <a:r>
              <a:rPr lang="en-US" sz="4250" b="1">
                <a:solidFill>
                  <a:srgbClr val="004F59"/>
                </a:solidFill>
                <a:latin typeface="Roboto Bold"/>
                <a:ea typeface="Roboto Bold"/>
                <a:cs typeface="Roboto Bold"/>
                <a:sym typeface="Roboto Bold"/>
              </a:rPr>
              <a:t>:</a:t>
            </a:r>
          </a:p>
          <a:p>
            <a:pPr algn="l">
              <a:lnSpc>
                <a:spcPts val="2200"/>
              </a:lnSpc>
            </a:pPr>
            <a:endParaRPr lang="en-US" sz="4250" b="1">
              <a:solidFill>
                <a:srgbClr val="004F59"/>
              </a:solidFill>
              <a:latin typeface="Roboto Bold"/>
              <a:ea typeface="Roboto Bold"/>
              <a:cs typeface="Roboto Bold"/>
              <a:sym typeface="Roboto Bold"/>
            </a:endParaRP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Juvenile Detention Centers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Rehab Clinics</a:t>
            </a:r>
          </a:p>
          <a:p>
            <a:pPr marL="1835151" lvl="2" indent="-611717" algn="l">
              <a:lnSpc>
                <a:spcPts val="5525"/>
              </a:lnSpc>
              <a:buFont typeface="Arial"/>
              <a:buChar char="⚬"/>
            </a:pPr>
            <a:r>
              <a:rPr lang="en-US" sz="4250" b="1">
                <a:solidFill>
                  <a:srgbClr val="FFFFFF"/>
                </a:solidFill>
                <a:latin typeface="Roboto Bold"/>
                <a:ea typeface="Roboto Bold"/>
                <a:cs typeface="Roboto Bold"/>
                <a:sym typeface="Roboto Bold"/>
              </a:rPr>
              <a:t>Homeless Shelters</a:t>
            </a:r>
          </a:p>
          <a:p>
            <a:pPr marL="1835151" lvl="2" indent="-611717" algn="l">
              <a:lnSpc>
                <a:spcPts val="5525"/>
              </a:lnSpc>
              <a:buFont typeface="Arial"/>
              <a:buChar char="⚬"/>
            </a:pPr>
            <a:r>
              <a:rPr lang="en-US" sz="4250" b="1">
                <a:solidFill>
                  <a:srgbClr val="004F59"/>
                </a:solidFill>
                <a:latin typeface="Roboto Bold"/>
                <a:ea typeface="Roboto Bold"/>
                <a:cs typeface="Roboto Bold"/>
                <a:sym typeface="Roboto Bold"/>
              </a:rPr>
              <a:t>Drop-in Centers</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945186" y="1250072"/>
            <a:ext cx="1150541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grpSp>
        <p:nvGrpSpPr>
          <p:cNvPr id="11" name="Group 11"/>
          <p:cNvGrpSpPr/>
          <p:nvPr/>
        </p:nvGrpSpPr>
        <p:grpSpPr>
          <a:xfrm>
            <a:off x="1780421" y="3019754"/>
            <a:ext cx="4669310" cy="904943"/>
            <a:chOff x="0" y="0"/>
            <a:chExt cx="1229777" cy="238339"/>
          </a:xfrm>
        </p:grpSpPr>
        <p:sp>
          <p:nvSpPr>
            <p:cNvPr id="12" name="Freeform 12"/>
            <p:cNvSpPr/>
            <p:nvPr/>
          </p:nvSpPr>
          <p:spPr>
            <a:xfrm>
              <a:off x="0" y="0"/>
              <a:ext cx="1229777" cy="238339"/>
            </a:xfrm>
            <a:custGeom>
              <a:avLst/>
              <a:gdLst/>
              <a:ahLst/>
              <a:cxnLst/>
              <a:rect l="l" t="t" r="r" b="b"/>
              <a:pathLst>
                <a:path w="1229777" h="238339">
                  <a:moveTo>
                    <a:pt x="0" y="0"/>
                  </a:moveTo>
                  <a:lnTo>
                    <a:pt x="1229777" y="0"/>
                  </a:lnTo>
                  <a:lnTo>
                    <a:pt x="1229777"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229777"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Targeted Areas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347363" y="4347735"/>
            <a:ext cx="11330448" cy="2044049"/>
            <a:chOff x="0" y="0"/>
            <a:chExt cx="2984151" cy="538350"/>
          </a:xfrm>
        </p:grpSpPr>
        <p:sp>
          <p:nvSpPr>
            <p:cNvPr id="7" name="Freeform 7"/>
            <p:cNvSpPr/>
            <p:nvPr/>
          </p:nvSpPr>
          <p:spPr>
            <a:xfrm>
              <a:off x="0" y="0"/>
              <a:ext cx="2984151" cy="538350"/>
            </a:xfrm>
            <a:custGeom>
              <a:avLst/>
              <a:gdLst/>
              <a:ahLst/>
              <a:cxnLst/>
              <a:rect l="l" t="t" r="r" b="b"/>
              <a:pathLst>
                <a:path w="2984151" h="538350">
                  <a:moveTo>
                    <a:pt x="0" y="0"/>
                  </a:moveTo>
                  <a:lnTo>
                    <a:pt x="2984151" y="0"/>
                  </a:lnTo>
                  <a:lnTo>
                    <a:pt x="2984151" y="538350"/>
                  </a:lnTo>
                  <a:lnTo>
                    <a:pt x="0" y="538350"/>
                  </a:lnTo>
                  <a:close/>
                </a:path>
              </a:pathLst>
            </a:custGeom>
            <a:solidFill>
              <a:srgbClr val="303030"/>
            </a:solidFill>
          </p:spPr>
          <p:txBody>
            <a:bodyPr/>
            <a:lstStyle/>
            <a:p>
              <a:endParaRPr lang="en-US"/>
            </a:p>
          </p:txBody>
        </p:sp>
        <p:sp>
          <p:nvSpPr>
            <p:cNvPr id="8" name="TextBox 8"/>
            <p:cNvSpPr txBox="1"/>
            <p:nvPr/>
          </p:nvSpPr>
          <p:spPr>
            <a:xfrm>
              <a:off x="0" y="-76200"/>
              <a:ext cx="2984151" cy="61455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571447" y="836841"/>
            <a:ext cx="3760545" cy="3904020"/>
            <a:chOff x="0" y="0"/>
            <a:chExt cx="990432" cy="1028219"/>
          </a:xfrm>
        </p:grpSpPr>
        <p:sp>
          <p:nvSpPr>
            <p:cNvPr id="12" name="Freeform 12"/>
            <p:cNvSpPr/>
            <p:nvPr/>
          </p:nvSpPr>
          <p:spPr>
            <a:xfrm>
              <a:off x="0" y="0"/>
              <a:ext cx="990432" cy="1028219"/>
            </a:xfrm>
            <a:custGeom>
              <a:avLst/>
              <a:gdLst/>
              <a:ahLst/>
              <a:cxnLst/>
              <a:rect l="l" t="t" r="r" b="b"/>
              <a:pathLst>
                <a:path w="990432" h="1028219">
                  <a:moveTo>
                    <a:pt x="0" y="0"/>
                  </a:moveTo>
                  <a:lnTo>
                    <a:pt x="990432" y="0"/>
                  </a:lnTo>
                  <a:lnTo>
                    <a:pt x="990432" y="1028219"/>
                  </a:lnTo>
                  <a:lnTo>
                    <a:pt x="0" y="1028219"/>
                  </a:lnTo>
                  <a:close/>
                </a:path>
              </a:pathLst>
            </a:custGeom>
            <a:solidFill>
              <a:srgbClr val="FFFFFF"/>
            </a:solidFill>
          </p:spPr>
          <p:txBody>
            <a:bodyPr/>
            <a:lstStyle/>
            <a:p>
              <a:endParaRPr lang="en-US"/>
            </a:p>
          </p:txBody>
        </p:sp>
        <p:sp>
          <p:nvSpPr>
            <p:cNvPr id="13" name="TextBox 13"/>
            <p:cNvSpPr txBox="1"/>
            <p:nvPr/>
          </p:nvSpPr>
          <p:spPr>
            <a:xfrm>
              <a:off x="0" y="-47625"/>
              <a:ext cx="990432" cy="1075844"/>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741167" y="1028700"/>
            <a:ext cx="3437075" cy="3506891"/>
          </a:xfrm>
          <a:custGeom>
            <a:avLst/>
            <a:gdLst/>
            <a:ahLst/>
            <a:cxnLst/>
            <a:rect l="l" t="t" r="r" b="b"/>
            <a:pathLst>
              <a:path w="3437075" h="3506891">
                <a:moveTo>
                  <a:pt x="0" y="0"/>
                </a:moveTo>
                <a:lnTo>
                  <a:pt x="3437076" y="0"/>
                </a:lnTo>
                <a:lnTo>
                  <a:pt x="3437076" y="3506891"/>
                </a:lnTo>
                <a:lnTo>
                  <a:pt x="0" y="350689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
        <p:nvSpPr>
          <p:cNvPr id="16" name="TextBox 16"/>
          <p:cNvSpPr txBox="1"/>
          <p:nvPr/>
        </p:nvSpPr>
        <p:spPr>
          <a:xfrm>
            <a:off x="1604732" y="4473354"/>
            <a:ext cx="11369642" cy="2514763"/>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What circumstances can cause traffickers to target young people?</a:t>
            </a:r>
          </a:p>
          <a:p>
            <a:pPr algn="l">
              <a:lnSpc>
                <a:spcPts val="6749"/>
              </a:lnSpc>
            </a:pPr>
            <a:endParaRPr lang="en-US" sz="4499" b="1">
              <a:solidFill>
                <a:srgbClr val="FFFFFF"/>
              </a:solidFill>
              <a:latin typeface="Roboto Bold"/>
              <a:ea typeface="Roboto Bold"/>
              <a:cs typeface="Roboto Bold"/>
              <a:sym typeface="Roboto Bold"/>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19" name="TextBox 1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7" name="TextBox 7"/>
          <p:cNvSpPr txBox="1"/>
          <p:nvPr/>
        </p:nvSpPr>
        <p:spPr>
          <a:xfrm>
            <a:off x="1480713" y="4093620"/>
            <a:ext cx="14398332" cy="730304"/>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Experiencing neglect or emotional abuse </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7" name="TextBox 7"/>
          <p:cNvSpPr txBox="1"/>
          <p:nvPr/>
        </p:nvSpPr>
        <p:spPr>
          <a:xfrm>
            <a:off x="1480713" y="4093620"/>
            <a:ext cx="14398332" cy="1482833"/>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Experiencing neglect or emotional abuse </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Experiencing violence or sexual abuse</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22195"/>
            <a:ext cx="14398332"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7" name="TextBox 7"/>
          <p:cNvSpPr txBox="1"/>
          <p:nvPr/>
        </p:nvSpPr>
        <p:spPr>
          <a:xfrm>
            <a:off x="1480713" y="4093620"/>
            <a:ext cx="14398332" cy="223536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Experiencing neglect or emotional abuse </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Experiencing violence or sexual abuse</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Using drugs or alcohol</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7" name="TextBox 7"/>
          <p:cNvSpPr txBox="1"/>
          <p:nvPr/>
        </p:nvSpPr>
        <p:spPr>
          <a:xfrm>
            <a:off x="1480713" y="4093620"/>
            <a:ext cx="14398332" cy="2987891"/>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Experiencing neglect or emotional abuse </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Experiencing violence or sexual abuse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Using drugs or alcohol</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Intellectual, mental, or physical disability</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7" name="TextBox 7"/>
          <p:cNvSpPr txBox="1"/>
          <p:nvPr/>
        </p:nvSpPr>
        <p:spPr>
          <a:xfrm>
            <a:off x="1480713" y="3998370"/>
            <a:ext cx="14398332" cy="730304"/>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Bullied by Peers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7" name="TextBox 7"/>
          <p:cNvSpPr txBox="1"/>
          <p:nvPr/>
        </p:nvSpPr>
        <p:spPr>
          <a:xfrm>
            <a:off x="1480713" y="3998370"/>
            <a:ext cx="14398332" cy="223536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Bullied by Peers</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Low Self-Esteem or Lonely</a:t>
            </a:r>
          </a:p>
          <a:p>
            <a:pPr algn="l">
              <a:lnSpc>
                <a:spcPts val="595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7" name="TextBox 7"/>
          <p:cNvSpPr txBox="1"/>
          <p:nvPr/>
        </p:nvSpPr>
        <p:spPr>
          <a:xfrm>
            <a:off x="1480713" y="3998370"/>
            <a:ext cx="14398332" cy="223536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Bullied by Peers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Low Self-Esteem or Lonely</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Feeling Unloved or Broken-hearted</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7" name="TextBox 7"/>
          <p:cNvSpPr txBox="1"/>
          <p:nvPr/>
        </p:nvSpPr>
        <p:spPr>
          <a:xfrm>
            <a:off x="1480713" y="3998370"/>
            <a:ext cx="14398332" cy="2987891"/>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Bullied by Peers</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Low Self-Esteem or Lonely</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Feeling Unloved or Broken-hearted</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Desires Wealth, Fame, Travel</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7" name="TextBox 7"/>
          <p:cNvSpPr txBox="1"/>
          <p:nvPr/>
        </p:nvSpPr>
        <p:spPr>
          <a:xfrm>
            <a:off x="1480713" y="3998370"/>
            <a:ext cx="14398332" cy="730304"/>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Family Living in Poverty</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id="7" name="TextBox 7"/>
          <p:cNvSpPr txBox="1"/>
          <p:nvPr/>
        </p:nvSpPr>
        <p:spPr>
          <a:xfrm>
            <a:off x="1480713" y="3998370"/>
            <a:ext cx="14398332" cy="1482833"/>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Family Living in Poverty</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Parents’ Substance Use (drugs or alcohol)</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7" name="TextBox 7"/>
          <p:cNvSpPr txBox="1"/>
          <p:nvPr/>
        </p:nvSpPr>
        <p:spPr>
          <a:xfrm>
            <a:off x="1480713" y="3998370"/>
            <a:ext cx="14398332" cy="2235362"/>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Family Living in Poverty</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Parents’ Substance Use (drugs or alcohol)</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Divorce or Death of a Parent</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sp>
        <p:nvSpPr>
          <p:cNvPr id="7" name="TextBox 7"/>
          <p:cNvSpPr txBox="1"/>
          <p:nvPr/>
        </p:nvSpPr>
        <p:spPr>
          <a:xfrm>
            <a:off x="1480713" y="3998370"/>
            <a:ext cx="14398332" cy="2987891"/>
          </a:xfrm>
          <a:prstGeom prst="rect">
            <a:avLst/>
          </a:prstGeom>
        </p:spPr>
        <p:txBody>
          <a:bodyPr lIns="0" tIns="0" rIns="0" bIns="0" rtlCol="0" anchor="t">
            <a:spAutoFit/>
          </a:bodyPr>
          <a:lstStyle/>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Family Living in Poverty</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Parents’ Substance Use (drugs or alcohol)</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Divorce or Death of a Parent</a:t>
            </a:r>
          </a:p>
          <a:p>
            <a:pPr marL="917576" lvl="1" indent="-458788" algn="l">
              <a:lnSpc>
                <a:spcPts val="5950"/>
              </a:lnSpc>
              <a:buFont typeface="Arial"/>
              <a:buChar char="•"/>
            </a:pPr>
            <a:r>
              <a:rPr lang="en-US" sz="4250" b="1">
                <a:solidFill>
                  <a:srgbClr val="004F59"/>
                </a:solidFill>
                <a:latin typeface="Roboto Bold"/>
                <a:ea typeface="Roboto Bold"/>
                <a:cs typeface="Roboto Bold"/>
                <a:sym typeface="Roboto Bold"/>
              </a:rPr>
              <a:t>Blended Family Conflicts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868264" y="7858409"/>
            <a:ext cx="2785451" cy="879411"/>
          </a:xfrm>
          <a:prstGeom prst="rect">
            <a:avLst/>
          </a:prstGeom>
        </p:spPr>
        <p:txBody>
          <a:bodyPr lIns="0" tIns="0" rIns="0" bIns="0" rtlCol="0" anchor="t">
            <a:spAutoFit/>
          </a:bodyPr>
          <a:lstStyle/>
          <a:p>
            <a:pPr algn="ctr">
              <a:lnSpc>
                <a:spcPts val="3761"/>
              </a:lnSpc>
            </a:pPr>
            <a:r>
              <a:rPr lang="en-US" sz="4001" b="1">
                <a:solidFill>
                  <a:srgbClr val="F9232C"/>
                </a:solidFill>
                <a:latin typeface="Cooperative Bold"/>
                <a:ea typeface="Cooperative Bold"/>
                <a:cs typeface="Cooperative Bold"/>
                <a:sym typeface="Cooperative Bold"/>
              </a:rPr>
              <a:t>Human</a:t>
            </a:r>
          </a:p>
          <a:p>
            <a:pPr algn="ctr">
              <a:lnSpc>
                <a:spcPts val="2938"/>
              </a:lnSpc>
            </a:pPr>
            <a:r>
              <a:rPr lang="en-US" sz="3126" b="1">
                <a:solidFill>
                  <a:srgbClr val="F9232C"/>
                </a:solidFill>
                <a:latin typeface="Poppins Medium 1 Bold"/>
                <a:ea typeface="Poppins Medium 1 Bold"/>
                <a:cs typeface="Poppins Medium 1 Bold"/>
                <a:sym typeface="Poppins Medium 1 Bold"/>
              </a:rPr>
              <a:t>TRAFFICKERS</a:t>
            </a:r>
          </a:p>
        </p:txBody>
      </p:sp>
      <p:sp>
        <p:nvSpPr>
          <p:cNvPr id="10" name="TextBox 10"/>
          <p:cNvSpPr txBox="1"/>
          <p:nvPr/>
        </p:nvSpPr>
        <p:spPr>
          <a:xfrm>
            <a:off x="1150491" y="1109322"/>
            <a:ext cx="865892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id="11" name="Group 11"/>
          <p:cNvGrpSpPr/>
          <p:nvPr/>
        </p:nvGrpSpPr>
        <p:grpSpPr>
          <a:xfrm>
            <a:off x="1780421" y="3019754"/>
            <a:ext cx="3959855" cy="904943"/>
            <a:chOff x="0" y="0"/>
            <a:chExt cx="1042925" cy="238339"/>
          </a:xfrm>
        </p:grpSpPr>
        <p:sp>
          <p:nvSpPr>
            <p:cNvPr id="12" name="Freeform 12"/>
            <p:cNvSpPr/>
            <p:nvPr/>
          </p:nvSpPr>
          <p:spPr>
            <a:xfrm>
              <a:off x="0" y="0"/>
              <a:ext cx="1042925" cy="238339"/>
            </a:xfrm>
            <a:custGeom>
              <a:avLst/>
              <a:gdLst/>
              <a:ahLst/>
              <a:cxnLst/>
              <a:rect l="l" t="t" r="r" b="b"/>
              <a:pathLst>
                <a:path w="1042925" h="238339">
                  <a:moveTo>
                    <a:pt x="0" y="0"/>
                  </a:moveTo>
                  <a:lnTo>
                    <a:pt x="1042925" y="0"/>
                  </a:lnTo>
                  <a:lnTo>
                    <a:pt x="104292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104292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30336"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12067</Words>
  <Application>Microsoft Office PowerPoint</Application>
  <PresentationFormat>Custom</PresentationFormat>
  <Paragraphs>1783</Paragraphs>
  <Slides>120</Slides>
  <Notes>120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120</vt:i4>
      </vt:variant>
    </vt:vector>
  </HeadingPairs>
  <TitlesOfParts>
    <vt:vector size="130" baseType="lpstr">
      <vt:lpstr>Bebas Neue</vt:lpstr>
      <vt:lpstr>Cooperative Bold</vt:lpstr>
      <vt:lpstr>Arial</vt:lpstr>
      <vt:lpstr>Roboto</vt:lpstr>
      <vt:lpstr>Poppins Medium 2</vt:lpstr>
      <vt:lpstr>Poppins Medium 1 Bold</vt:lpstr>
      <vt:lpstr>League Spartan</vt:lpstr>
      <vt:lpstr>Calibri</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PowerPoint-Human Traffickers-7-1-2025</dc:title>
  <cp:lastModifiedBy>Karla Highman</cp:lastModifiedBy>
  <cp:revision>1</cp:revision>
  <dcterms:created xsi:type="dcterms:W3CDTF">2006-08-16T00:00:00Z</dcterms:created>
  <dcterms:modified xsi:type="dcterms:W3CDTF">2025-07-09T19:09:40Z</dcterms:modified>
  <dc:identifier>DAGm59MtwYc</dc:identifier>
</cp:coreProperties>
</file>