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Lst>
  <p:sldSz cx="18288000" cy="10287000"/>
  <p:notesSz cx="6858000" cy="9144000"/>
  <p:embeddedFontLst>
    <p:embeddedFont>
      <p:font typeface="League Spartan" charset="1" panose="00000800000000000000"/>
      <p:regular r:id="rId125"/>
    </p:embeddedFont>
    <p:embeddedFont>
      <p:font typeface="Cooperative Bold" charset="1" panose="00000800000000000000"/>
      <p:regular r:id="rId126"/>
    </p:embeddedFont>
    <p:embeddedFont>
      <p:font typeface="Poppins Medium 1 Bold" charset="1" panose="00000700000000000000"/>
      <p:regular r:id="rId127"/>
    </p:embeddedFont>
    <p:embeddedFont>
      <p:font typeface="Poppins Medium 2" charset="1" panose="02000000000000000000"/>
      <p:regular r:id="rId128"/>
    </p:embeddedFont>
    <p:embeddedFont>
      <p:font typeface="Roboto" charset="1" panose="02000000000000000000"/>
      <p:regular r:id="rId130"/>
    </p:embeddedFont>
    <p:embeddedFont>
      <p:font typeface="Roboto Bold Italics" charset="1" panose="02000000000000000000"/>
      <p:regular r:id="rId131"/>
    </p:embeddedFont>
    <p:embeddedFont>
      <p:font typeface="Cooperative" charset="1" panose="00000500000000000000"/>
      <p:regular r:id="rId132"/>
    </p:embeddedFont>
    <p:embeddedFont>
      <p:font typeface="Roboto Bold" charset="1" panose="02000000000000000000"/>
      <p:regular r:id="rId133"/>
    </p:embeddedFont>
    <p:embeddedFont>
      <p:font typeface="Bebas Neue" charset="1" panose="00000500000000000000"/>
      <p:regular r:id="rId140"/>
    </p:embeddedFont>
    <p:embeddedFont>
      <p:font typeface="Roboto Italics" charset="1" panose="02000000000000000000"/>
      <p:regular r:id="rId1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slides/slide101.xml" Type="http://schemas.openxmlformats.org/officeDocument/2006/relationships/slide"/><Relationship Id="rId107" Target="slides/slide102.xml" Type="http://schemas.openxmlformats.org/officeDocument/2006/relationships/slide"/><Relationship Id="rId108" Target="slides/slide103.xml" Type="http://schemas.openxmlformats.org/officeDocument/2006/relationships/slide"/><Relationship Id="rId109" Target="slides/slide104.xml" Type="http://schemas.openxmlformats.org/officeDocument/2006/relationships/slide"/><Relationship Id="rId11" Target="slides/slide6.xml" Type="http://schemas.openxmlformats.org/officeDocument/2006/relationships/slide"/><Relationship Id="rId110" Target="slides/slide105.xml" Type="http://schemas.openxmlformats.org/officeDocument/2006/relationships/slide"/><Relationship Id="rId111" Target="slides/slide106.xml" Type="http://schemas.openxmlformats.org/officeDocument/2006/relationships/slide"/><Relationship Id="rId112" Target="slides/slide107.xml" Type="http://schemas.openxmlformats.org/officeDocument/2006/relationships/slide"/><Relationship Id="rId113" Target="slides/slide108.xml" Type="http://schemas.openxmlformats.org/officeDocument/2006/relationships/slide"/><Relationship Id="rId114" Target="slides/slide109.xml" Type="http://schemas.openxmlformats.org/officeDocument/2006/relationships/slide"/><Relationship Id="rId115" Target="slides/slide110.xml" Type="http://schemas.openxmlformats.org/officeDocument/2006/relationships/slide"/><Relationship Id="rId116" Target="slides/slide111.xml" Type="http://schemas.openxmlformats.org/officeDocument/2006/relationships/slide"/><Relationship Id="rId117" Target="slides/slide112.xml" Type="http://schemas.openxmlformats.org/officeDocument/2006/relationships/slide"/><Relationship Id="rId118" Target="slides/slide113.xml" Type="http://schemas.openxmlformats.org/officeDocument/2006/relationships/slide"/><Relationship Id="rId119" Target="slides/slide114.xml" Type="http://schemas.openxmlformats.org/officeDocument/2006/relationships/slide"/><Relationship Id="rId12" Target="slides/slide7.xml" Type="http://schemas.openxmlformats.org/officeDocument/2006/relationships/slide"/><Relationship Id="rId120" Target="slides/slide115.xml" Type="http://schemas.openxmlformats.org/officeDocument/2006/relationships/slide"/><Relationship Id="rId121" Target="slides/slide116.xml" Type="http://schemas.openxmlformats.org/officeDocument/2006/relationships/slide"/><Relationship Id="rId122" Target="notesMasters/notesMaster1.xml" Type="http://schemas.openxmlformats.org/officeDocument/2006/relationships/notesMaster"/><Relationship Id="rId123" Target="theme/theme2.xml" Type="http://schemas.openxmlformats.org/officeDocument/2006/relationships/theme"/><Relationship Id="rId124" Target="notesSlides/notesSlide1.xml" Type="http://schemas.openxmlformats.org/officeDocument/2006/relationships/notesSlide"/><Relationship Id="rId125" Target="fonts/font125.fntdata" Type="http://schemas.openxmlformats.org/officeDocument/2006/relationships/font"/><Relationship Id="rId126" Target="fonts/font126.fntdata" Type="http://schemas.openxmlformats.org/officeDocument/2006/relationships/font"/><Relationship Id="rId127" Target="fonts/font127.fntdata" Type="http://schemas.openxmlformats.org/officeDocument/2006/relationships/font"/><Relationship Id="rId128" Target="fonts/font128.fntdata" Type="http://schemas.openxmlformats.org/officeDocument/2006/relationships/font"/><Relationship Id="rId129" Target="notesSlides/notesSlide2.xml" Type="http://schemas.openxmlformats.org/officeDocument/2006/relationships/notesSlide"/><Relationship Id="rId13" Target="slides/slide8.xml" Type="http://schemas.openxmlformats.org/officeDocument/2006/relationships/slide"/><Relationship Id="rId130" Target="fonts/font130.fntdata" Type="http://schemas.openxmlformats.org/officeDocument/2006/relationships/font"/><Relationship Id="rId131" Target="fonts/font131.fntdata" Type="http://schemas.openxmlformats.org/officeDocument/2006/relationships/font"/><Relationship Id="rId132" Target="fonts/font132.fntdata" Type="http://schemas.openxmlformats.org/officeDocument/2006/relationships/font"/><Relationship Id="rId133" Target="fonts/font133.fntdata" Type="http://schemas.openxmlformats.org/officeDocument/2006/relationships/font"/><Relationship Id="rId134" Target="notesSlides/notesSlide3.xml" Type="http://schemas.openxmlformats.org/officeDocument/2006/relationships/notesSlide"/><Relationship Id="rId135" Target="notesSlides/notesSlide4.xml" Type="http://schemas.openxmlformats.org/officeDocument/2006/relationships/notesSlide"/><Relationship Id="rId136" Target="notesSlides/notesSlide5.xml" Type="http://schemas.openxmlformats.org/officeDocument/2006/relationships/notesSlide"/><Relationship Id="rId137" Target="notesSlides/notesSlide6.xml" Type="http://schemas.openxmlformats.org/officeDocument/2006/relationships/notesSlide"/><Relationship Id="rId138" Target="notesSlides/notesSlide7.xml" Type="http://schemas.openxmlformats.org/officeDocument/2006/relationships/notesSlide"/><Relationship Id="rId139" Target="notesSlides/notesSlide8.xml" Type="http://schemas.openxmlformats.org/officeDocument/2006/relationships/notesSlide"/><Relationship Id="rId14" Target="slides/slide9.xml" Type="http://schemas.openxmlformats.org/officeDocument/2006/relationships/slide"/><Relationship Id="rId140" Target="fonts/font140.fntdata" Type="http://schemas.openxmlformats.org/officeDocument/2006/relationships/font"/><Relationship Id="rId141" Target="notesSlides/notesSlide9.xml" Type="http://schemas.openxmlformats.org/officeDocument/2006/relationships/notesSlide"/><Relationship Id="rId142" Target="notesSlides/notesSlide10.xml" Type="http://schemas.openxmlformats.org/officeDocument/2006/relationships/notesSlide"/><Relationship Id="rId143" Target="notesSlides/notesSlide11.xml" Type="http://schemas.openxmlformats.org/officeDocument/2006/relationships/notesSlide"/><Relationship Id="rId144" Target="notesSlides/notesSlide12.xml" Type="http://schemas.openxmlformats.org/officeDocument/2006/relationships/notesSlide"/><Relationship Id="rId145" Target="notesSlides/notesSlide13.xml" Type="http://schemas.openxmlformats.org/officeDocument/2006/relationships/notesSlide"/><Relationship Id="rId146" Target="fonts/font146.fntdata" Type="http://schemas.openxmlformats.org/officeDocument/2006/relationships/font"/><Relationship Id="rId147" Target="notesSlides/notesSlide14.xml" Type="http://schemas.openxmlformats.org/officeDocument/2006/relationships/notesSlide"/><Relationship Id="rId148" Target="notesSlides/notesSlide15.xml" Type="http://schemas.openxmlformats.org/officeDocument/2006/relationships/notesSlide"/><Relationship Id="rId149" Target="notesSlides/notesSlide16.xml" Type="http://schemas.openxmlformats.org/officeDocument/2006/relationships/notesSlide"/><Relationship Id="rId15" Target="slides/slide10.xml" Type="http://schemas.openxmlformats.org/officeDocument/2006/relationships/slide"/><Relationship Id="rId150" Target="notesSlides/notesSlide17.xml" Type="http://schemas.openxmlformats.org/officeDocument/2006/relationships/notesSlide"/><Relationship Id="rId151" Target="notesSlides/notesSlide18.xml" Type="http://schemas.openxmlformats.org/officeDocument/2006/relationships/notesSlide"/><Relationship Id="rId152" Target="notesSlides/notesSlide19.xml" Type="http://schemas.openxmlformats.org/officeDocument/2006/relationships/notesSlide"/><Relationship Id="rId153" Target="notesSlides/notesSlide20.xml" Type="http://schemas.openxmlformats.org/officeDocument/2006/relationships/notesSlide"/><Relationship Id="rId154" Target="notesSlides/notesSlide21.xml" Type="http://schemas.openxmlformats.org/officeDocument/2006/relationships/notesSlide"/><Relationship Id="rId155" Target="notesSlides/notesSlide22.xml" Type="http://schemas.openxmlformats.org/officeDocument/2006/relationships/notesSlide"/><Relationship Id="rId156" Target="notesSlides/notesSlide23.xml" Type="http://schemas.openxmlformats.org/officeDocument/2006/relationships/notesSlide"/><Relationship Id="rId157" Target="notesSlides/notesSlide24.xml" Type="http://schemas.openxmlformats.org/officeDocument/2006/relationships/notesSlide"/><Relationship Id="rId158" Target="notesSlides/notesSlide25.xml" Type="http://schemas.openxmlformats.org/officeDocument/2006/relationships/notesSlide"/><Relationship Id="rId159" Target="notesSlides/notesSlide26.xml" Type="http://schemas.openxmlformats.org/officeDocument/2006/relationships/notesSlide"/><Relationship Id="rId16" Target="slides/slide11.xml" Type="http://schemas.openxmlformats.org/officeDocument/2006/relationships/slide"/><Relationship Id="rId160" Target="notesSlides/notesSlide27.xml" Type="http://schemas.openxmlformats.org/officeDocument/2006/relationships/notesSlide"/><Relationship Id="rId161" Target="notesSlides/notesSlide28.xml" Type="http://schemas.openxmlformats.org/officeDocument/2006/relationships/notesSlide"/><Relationship Id="rId162" Target="notesSlides/notesSlide29.xml" Type="http://schemas.openxmlformats.org/officeDocument/2006/relationships/notesSlide"/><Relationship Id="rId163" Target="notesSlides/notesSlide30.xml" Type="http://schemas.openxmlformats.org/officeDocument/2006/relationships/notesSlide"/><Relationship Id="rId164" Target="notesSlides/notesSlide31.xml" Type="http://schemas.openxmlformats.org/officeDocument/2006/relationships/notesSlide"/><Relationship Id="rId165" Target="notesSlides/notesSlide32.xml" Type="http://schemas.openxmlformats.org/officeDocument/2006/relationships/notesSlide"/><Relationship Id="rId166" Target="notesSlides/notesSlide33.xml" Type="http://schemas.openxmlformats.org/officeDocument/2006/relationships/notesSlide"/><Relationship Id="rId167" Target="notesSlides/notesSlide34.xml" Type="http://schemas.openxmlformats.org/officeDocument/2006/relationships/notesSlide"/><Relationship Id="rId168" Target="notesSlides/notesSlide35.xml" Type="http://schemas.openxmlformats.org/officeDocument/2006/relationships/notesSlide"/><Relationship Id="rId169" Target="notesSlides/notesSlide36.xml" Type="http://schemas.openxmlformats.org/officeDocument/2006/relationships/notesSlide"/><Relationship Id="rId17" Target="slides/slide12.xml" Type="http://schemas.openxmlformats.org/officeDocument/2006/relationships/slide"/><Relationship Id="rId170" Target="notesSlides/notesSlide37.xml" Type="http://schemas.openxmlformats.org/officeDocument/2006/relationships/notesSlide"/><Relationship Id="rId171" Target="notesSlides/notesSlide38.xml" Type="http://schemas.openxmlformats.org/officeDocument/2006/relationships/notesSlide"/><Relationship Id="rId172" Target="notesSlides/notesSlide39.xml" Type="http://schemas.openxmlformats.org/officeDocument/2006/relationships/notesSlide"/><Relationship Id="rId173" Target="notesSlides/notesSlide40.xml" Type="http://schemas.openxmlformats.org/officeDocument/2006/relationships/notesSlide"/><Relationship Id="rId174" Target="notesSlides/notesSlide41.xml" Type="http://schemas.openxmlformats.org/officeDocument/2006/relationships/notesSlide"/><Relationship Id="rId175" Target="notesSlides/notesSlide42.xml" Type="http://schemas.openxmlformats.org/officeDocument/2006/relationships/notesSlide"/><Relationship Id="rId176" Target="notesSlides/notesSlide43.xml" Type="http://schemas.openxmlformats.org/officeDocument/2006/relationships/notesSlide"/><Relationship Id="rId177" Target="notesSlides/notesSlide44.xml" Type="http://schemas.openxmlformats.org/officeDocument/2006/relationships/notesSlide"/><Relationship Id="rId178" Target="notesSlides/notesSlide45.xml" Type="http://schemas.openxmlformats.org/officeDocument/2006/relationships/notesSlide"/><Relationship Id="rId179" Target="notesSlides/notesSlide46.xml" Type="http://schemas.openxmlformats.org/officeDocument/2006/relationships/notesSlide"/><Relationship Id="rId18" Target="slides/slide13.xml" Type="http://schemas.openxmlformats.org/officeDocument/2006/relationships/slide"/><Relationship Id="rId180" Target="notesSlides/notesSlide47.xml" Type="http://schemas.openxmlformats.org/officeDocument/2006/relationships/notesSlide"/><Relationship Id="rId181" Target="notesSlides/notesSlide48.xml" Type="http://schemas.openxmlformats.org/officeDocument/2006/relationships/notesSlide"/><Relationship Id="rId182" Target="notesSlides/notesSlide49.xml" Type="http://schemas.openxmlformats.org/officeDocument/2006/relationships/notesSlide"/><Relationship Id="rId183" Target="notesSlides/notesSlide50.xml" Type="http://schemas.openxmlformats.org/officeDocument/2006/relationships/notesSlide"/><Relationship Id="rId184" Target="notesSlides/notesSlide51.xml" Type="http://schemas.openxmlformats.org/officeDocument/2006/relationships/notesSlide"/><Relationship Id="rId185" Target="notesSlides/notesSlide52.xml" Type="http://schemas.openxmlformats.org/officeDocument/2006/relationships/notesSlide"/><Relationship Id="rId186" Target="notesSlides/notesSlide53.xml" Type="http://schemas.openxmlformats.org/officeDocument/2006/relationships/notesSlide"/><Relationship Id="rId187" Target="notesSlides/notesSlide54.xml" Type="http://schemas.openxmlformats.org/officeDocument/2006/relationships/notesSlide"/><Relationship Id="rId188" Target="notesSlides/notesSlide55.xml" Type="http://schemas.openxmlformats.org/officeDocument/2006/relationships/notesSlide"/><Relationship Id="rId189" Target="notesSlides/notesSlide56.xml" Type="http://schemas.openxmlformats.org/officeDocument/2006/relationships/notesSlide"/><Relationship Id="rId19" Target="slides/slide14.xml" Type="http://schemas.openxmlformats.org/officeDocument/2006/relationships/slide"/><Relationship Id="rId190" Target="notesSlides/notesSlide57.xml" Type="http://schemas.openxmlformats.org/officeDocument/2006/relationships/notesSlide"/><Relationship Id="rId191" Target="notesSlides/notesSlide58.xml" Type="http://schemas.openxmlformats.org/officeDocument/2006/relationships/notesSlide"/><Relationship Id="rId192" Target="notesSlides/notesSlide59.xml" Type="http://schemas.openxmlformats.org/officeDocument/2006/relationships/notesSlide"/><Relationship Id="rId193" Target="notesSlides/notesSlide60.xml" Type="http://schemas.openxmlformats.org/officeDocument/2006/relationships/notesSlide"/><Relationship Id="rId194" Target="notesSlides/notesSlide61.xml" Type="http://schemas.openxmlformats.org/officeDocument/2006/relationships/notesSlide"/><Relationship Id="rId195" Target="notesSlides/notesSlide62.xml" Type="http://schemas.openxmlformats.org/officeDocument/2006/relationships/notesSlide"/><Relationship Id="rId196" Target="notesSlides/notesSlide63.xml" Type="http://schemas.openxmlformats.org/officeDocument/2006/relationships/notesSlide"/><Relationship Id="rId197" Target="notesSlides/notesSlide64.xml" Type="http://schemas.openxmlformats.org/officeDocument/2006/relationships/notesSlide"/><Relationship Id="rId198" Target="notesSlides/notesSlide65.xml" Type="http://schemas.openxmlformats.org/officeDocument/2006/relationships/notesSlide"/><Relationship Id="rId199" Target="notesSlides/notesSlide66.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67.xml" Type="http://schemas.openxmlformats.org/officeDocument/2006/relationships/notesSlide"/><Relationship Id="rId201" Target="notesSlides/notesSlide68.xml" Type="http://schemas.openxmlformats.org/officeDocument/2006/relationships/notesSlide"/><Relationship Id="rId202" Target="notesSlides/notesSlide69.xml" Type="http://schemas.openxmlformats.org/officeDocument/2006/relationships/notesSlide"/><Relationship Id="rId203" Target="notesSlides/notesSlide70.xml" Type="http://schemas.openxmlformats.org/officeDocument/2006/relationships/notesSlide"/><Relationship Id="rId204" Target="notesSlides/notesSlide71.xml" Type="http://schemas.openxmlformats.org/officeDocument/2006/relationships/notesSlide"/><Relationship Id="rId205" Target="notesSlides/notesSlide72.xml" Type="http://schemas.openxmlformats.org/officeDocument/2006/relationships/notesSlide"/><Relationship Id="rId206" Target="notesSlides/notesSlide73.xml" Type="http://schemas.openxmlformats.org/officeDocument/2006/relationships/notesSlide"/><Relationship Id="rId207" Target="notesSlides/notesSlide74.xml" Type="http://schemas.openxmlformats.org/officeDocument/2006/relationships/notesSlide"/><Relationship Id="rId208" Target="notesSlides/notesSlide75.xml" Type="http://schemas.openxmlformats.org/officeDocument/2006/relationships/notesSlide"/><Relationship Id="rId209" Target="notesSlides/notesSlide76.xml" Type="http://schemas.openxmlformats.org/officeDocument/2006/relationships/notesSlide"/><Relationship Id="rId21" Target="slides/slide16.xml" Type="http://schemas.openxmlformats.org/officeDocument/2006/relationships/slide"/><Relationship Id="rId210" Target="notesSlides/notesSlide77.xml" Type="http://schemas.openxmlformats.org/officeDocument/2006/relationships/notesSlide"/><Relationship Id="rId211" Target="notesSlides/notesSlide78.xml" Type="http://schemas.openxmlformats.org/officeDocument/2006/relationships/notesSlide"/><Relationship Id="rId212" Target="notesSlides/notesSlide79.xml" Type="http://schemas.openxmlformats.org/officeDocument/2006/relationships/notesSlide"/><Relationship Id="rId213" Target="notesSlides/notesSlide80.xml" Type="http://schemas.openxmlformats.org/officeDocument/2006/relationships/notesSlide"/><Relationship Id="rId214" Target="notesSlides/notesSlide81.xml" Type="http://schemas.openxmlformats.org/officeDocument/2006/relationships/notesSlide"/><Relationship Id="rId215" Target="notesSlides/notesSlide82.xml" Type="http://schemas.openxmlformats.org/officeDocument/2006/relationships/notesSlide"/><Relationship Id="rId216" Target="notesSlides/notesSlide83.xml" Type="http://schemas.openxmlformats.org/officeDocument/2006/relationships/notesSlide"/><Relationship Id="rId217" Target="notesSlides/notesSlide84.xml" Type="http://schemas.openxmlformats.org/officeDocument/2006/relationships/notesSlide"/><Relationship Id="rId218" Target="notesSlides/notesSlide85.xml" Type="http://schemas.openxmlformats.org/officeDocument/2006/relationships/notesSlide"/><Relationship Id="rId219" Target="notesSlides/notesSlide86.xml" Type="http://schemas.openxmlformats.org/officeDocument/2006/relationships/notesSlide"/><Relationship Id="rId22" Target="slides/slide17.xml" Type="http://schemas.openxmlformats.org/officeDocument/2006/relationships/slide"/><Relationship Id="rId220" Target="notesSlides/notesSlide87.xml" Type="http://schemas.openxmlformats.org/officeDocument/2006/relationships/notesSlide"/><Relationship Id="rId221" Target="notesSlides/notesSlide88.xml" Type="http://schemas.openxmlformats.org/officeDocument/2006/relationships/notesSlide"/><Relationship Id="rId222" Target="notesSlides/notesSlide89.xml" Type="http://schemas.openxmlformats.org/officeDocument/2006/relationships/notesSlide"/><Relationship Id="rId223" Target="notesSlides/notesSlide90.xml" Type="http://schemas.openxmlformats.org/officeDocument/2006/relationships/notesSlide"/><Relationship Id="rId224" Target="notesSlides/notesSlide91.xml" Type="http://schemas.openxmlformats.org/officeDocument/2006/relationships/notesSlide"/><Relationship Id="rId225" Target="notesSlides/notesSlide92.xml" Type="http://schemas.openxmlformats.org/officeDocument/2006/relationships/notesSlide"/><Relationship Id="rId226" Target="notesSlides/notesSlide93.xml" Type="http://schemas.openxmlformats.org/officeDocument/2006/relationships/notesSlide"/><Relationship Id="rId227" Target="notesSlides/notesSlide94.xml" Type="http://schemas.openxmlformats.org/officeDocument/2006/relationships/notesSlide"/><Relationship Id="rId228" Target="notesSlides/notesSlide95.xml" Type="http://schemas.openxmlformats.org/officeDocument/2006/relationships/notesSlide"/><Relationship Id="rId229" Target="notesSlides/notesSlide96.xml" Type="http://schemas.openxmlformats.org/officeDocument/2006/relationships/notesSlide"/><Relationship Id="rId23" Target="slides/slide18.xml" Type="http://schemas.openxmlformats.org/officeDocument/2006/relationships/slide"/><Relationship Id="rId230" Target="notesSlides/notesSlide97.xml" Type="http://schemas.openxmlformats.org/officeDocument/2006/relationships/notesSlide"/><Relationship Id="rId231" Target="notesSlides/notesSlide98.xml" Type="http://schemas.openxmlformats.org/officeDocument/2006/relationships/notesSlide"/><Relationship Id="rId232" Target="notesSlides/notesSlide99.xml" Type="http://schemas.openxmlformats.org/officeDocument/2006/relationships/notesSlide"/><Relationship Id="rId233" Target="notesSlides/notesSlide100.xml" Type="http://schemas.openxmlformats.org/officeDocument/2006/relationships/notesSlide"/><Relationship Id="rId234" Target="notesSlides/notesSlide101.xml" Type="http://schemas.openxmlformats.org/officeDocument/2006/relationships/notesSlide"/><Relationship Id="rId235" Target="notesSlides/notesSlide102.xml" Type="http://schemas.openxmlformats.org/officeDocument/2006/relationships/notesSlide"/><Relationship Id="rId236" Target="notesSlides/notesSlide103.xml" Type="http://schemas.openxmlformats.org/officeDocument/2006/relationships/notesSlide"/><Relationship Id="rId237" Target="notesSlides/notesSlide104.xml" Type="http://schemas.openxmlformats.org/officeDocument/2006/relationships/notesSlide"/><Relationship Id="rId238" Target="notesSlides/notesSlide105.xml" Type="http://schemas.openxmlformats.org/officeDocument/2006/relationships/notesSlide"/><Relationship Id="rId239" Target="notesSlides/notesSlide106.xml" Type="http://schemas.openxmlformats.org/officeDocument/2006/relationships/notesSlide"/><Relationship Id="rId24" Target="slides/slide19.xml" Type="http://schemas.openxmlformats.org/officeDocument/2006/relationships/slide"/><Relationship Id="rId240" Target="notesSlides/notesSlide107.xml" Type="http://schemas.openxmlformats.org/officeDocument/2006/relationships/notesSlide"/><Relationship Id="rId241" Target="notesSlides/notesSlide108.xml" Type="http://schemas.openxmlformats.org/officeDocument/2006/relationships/notesSlide"/><Relationship Id="rId242" Target="notesSlides/notesSlide109.xml" Type="http://schemas.openxmlformats.org/officeDocument/2006/relationships/notesSlide"/><Relationship Id="rId243" Target="notesSlides/notesSlide110.xml" Type="http://schemas.openxmlformats.org/officeDocument/2006/relationships/notesSlide"/><Relationship Id="rId244" Target="notesSlides/notesSlide111.xml" Type="http://schemas.openxmlformats.org/officeDocument/2006/relationships/notesSlide"/><Relationship Id="rId245" Target="notesSlides/notesSlide112.xml" Type="http://schemas.openxmlformats.org/officeDocument/2006/relationships/notesSlide"/><Relationship Id="rId246" Target="notesSlides/notesSlide113.xml" Type="http://schemas.openxmlformats.org/officeDocument/2006/relationships/notesSlide"/><Relationship Id="rId247" Target="notesSlides/notesSlide114.xml" Type="http://schemas.openxmlformats.org/officeDocument/2006/relationships/notesSlide"/><Relationship Id="rId248" Target="notesSlides/notesSlide115.xml" Type="http://schemas.openxmlformats.org/officeDocument/2006/relationships/notesSlide"/><Relationship Id="rId249" Target="notesSlides/notesSlide116.xml" Type="http://schemas.openxmlformats.org/officeDocument/2006/relationships/note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10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7.xml" Type="http://schemas.openxmlformats.org/officeDocument/2006/relationships/slide"/></Relationships>
</file>

<file path=ppt/notesSlides/_rels/notesSlide10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8.xml" Type="http://schemas.openxmlformats.org/officeDocument/2006/relationships/slide"/></Relationships>
</file>

<file path=ppt/notesSlides/_rels/notesSlide10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9.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0.xml" Type="http://schemas.openxmlformats.org/officeDocument/2006/relationships/slide"/></Relationships>
</file>

<file path=ppt/notesSlides/_rels/notesSlide1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1.xml" Type="http://schemas.openxmlformats.org/officeDocument/2006/relationships/slide"/></Relationships>
</file>

<file path=ppt/notesSlides/_rels/notesSlide1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2.xml" Type="http://schemas.openxmlformats.org/officeDocument/2006/relationships/slide"/></Relationships>
</file>

<file path=ppt/notesSlides/_rels/notesSlide1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3.xml" Type="http://schemas.openxmlformats.org/officeDocument/2006/relationships/slide"/></Relationships>
</file>

<file path=ppt/notesSlides/_rels/notesSlide1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4.xml" Type="http://schemas.openxmlformats.org/officeDocument/2006/relationships/slide"/></Relationships>
</file>

<file path=ppt/notesSlides/_rels/notesSlide1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5.xml" Type="http://schemas.openxmlformats.org/officeDocument/2006/relationships/slide"/></Relationships>
</file>

<file path=ppt/notesSlides/_rels/notesSlide1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6.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situations can increase vulnerability, but they are never the victim’s fault.</a:t>
            </a:r>
          </a:p>
          <a:p>
            <a:r>
              <a:rPr lang="en-US"/>
              <a:t/>
            </a:r>
          </a:p>
          <a:p>
            <a:r>
              <a:rPr lang="en-US"/>
              <a:t>Traffickers often look for unmet needs, such as a lack of safety, support, or stability, and take advantage of those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situations can increase vulnerability, but they are never the victim’s fault.</a:t>
            </a:r>
          </a:p>
          <a:p>
            <a:r>
              <a:rPr lang="en-US"/>
              <a:t/>
            </a:r>
          </a:p>
          <a:p>
            <a:r>
              <a:rPr lang="en-US"/>
              <a:t>Traffickers often look for unmet needs, such as a lack of safety, support, or stability, and take advantage of those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situations can increase vulnerability, but they are never the victim’s fault.</a:t>
            </a:r>
          </a:p>
          <a:p>
            <a:r>
              <a:rPr lang="en-US"/>
              <a:t/>
            </a:r>
          </a:p>
          <a:p>
            <a:r>
              <a:rPr lang="en-US"/>
              <a:t>Traffickers often look for unmet needs, such as a lack of safety, support, or stability, and take advantage of those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Victims often do not report traffickers because of control, not choice. Sometimes they don't report because of the emotional bond or love they have for the trafficker. </a:t>
            </a:r>
          </a:p>
          <a:p>
            <a:r>
              <a:rPr lang="en-US"/>
              <a:t/>
            </a:r>
          </a:p>
          <a:p>
            <a:r>
              <a:rPr lang="en-US"/>
              <a:t>Hesitation to seek help is a result of manipulation, fear, and dependence—not weakness or unwillingness.</a:t>
            </a:r>
          </a:p>
          <a:p>
            <a:r>
              <a:rPr lang="en-US"/>
              <a:t/>
            </a:r>
          </a:p>
          <a:p>
            <a:r>
              <a:rPr lang="en-US"/>
              <a:t>Understanding these barriers helps society see why victims need support and safe options, rather than judgment.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Victims often do not report traffickers because of control, not choice. Sometimes they don't report because of the emotional bond or love they have for the trafficker. </a:t>
            </a:r>
          </a:p>
          <a:p>
            <a:r>
              <a:rPr lang="en-US"/>
              <a:t/>
            </a:r>
          </a:p>
          <a:p>
            <a:r>
              <a:rPr lang="en-US"/>
              <a:t>Hesitation to seek help is a result of manipulation, fear, and dependence—not weakness or unwillingness.</a:t>
            </a:r>
          </a:p>
          <a:p>
            <a:r>
              <a:rPr lang="en-US"/>
              <a:t/>
            </a:r>
          </a:p>
          <a:p>
            <a:r>
              <a:rPr lang="en-US"/>
              <a:t>Understanding these barriers helps society see why victims need support and safe options, rather than judgment.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Victims often do not report traffickers because of control, not choice. Sometimes they don't report because of the emotional bond or love they have for the trafficker. </a:t>
            </a:r>
          </a:p>
          <a:p>
            <a:r>
              <a:rPr lang="en-US"/>
              <a:t/>
            </a:r>
          </a:p>
          <a:p>
            <a:r>
              <a:rPr lang="en-US"/>
              <a:t>Hesitation to seek help is a result of manipulation, fear, and dependence—not weakness or unwillingness.</a:t>
            </a:r>
          </a:p>
          <a:p>
            <a:r>
              <a:rPr lang="en-US"/>
              <a:t/>
            </a:r>
          </a:p>
          <a:p>
            <a:r>
              <a:rPr lang="en-US"/>
              <a:t>Understanding these barriers helps society see why victims need support and safe options, rather than judgment.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human traffickers, please refer to the last page of Lesson Plan #9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Drug trafficking is widely considered the largest illicit market globally, while human trafficking is among the most profitable and fastest-growing forms of transnational crime (ILO, 2022; UNODC, 2023).</a:t>
            </a:r>
          </a:p>
          <a:p>
            <a:r>
              <a:rPr lang="en-US"/>
              <a:t/>
            </a:r>
          </a:p>
          <a:p>
            <a:r>
              <a:rPr lang="en-US"/>
              <a:t>Sources</a:t>
            </a:r>
          </a:p>
          <a:p>
            <a:r>
              <a:rPr lang="en-US"/>
              <a:t>- International Labour Organization. (2022). Profits and poverty: The economics of forced labour. https://www.ilo.org</a:t>
            </a:r>
          </a:p>
          <a:p>
            <a:r>
              <a:rPr lang="en-US"/>
              <a:t/>
            </a:r>
          </a:p>
          <a:p>
            <a:r>
              <a:rPr lang="en-US"/>
              <a:t>- United Nations Office on Drugs and Crime. (2023). World Drug Report 2023. https://www.unodc.org</a:t>
            </a:r>
          </a:p>
          <a:p>
            <a:r>
              <a:rPr lang="en-US"/>
              <a:t/>
            </a:r>
          </a:p>
          <a:p>
            <a:r>
              <a:rPr lang="en-US"/>
              <a:t>- United Nations Office on Drugs and Crime. (2022). Global report on trafficking in persons 2022. https://www.unodc.org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Illegal activities involve extremely large, organized industries that generate billions of dollars each year. </a:t>
            </a:r>
          </a:p>
          <a:p>
            <a:r>
              <a:rPr lang="en-US"/>
              <a:t/>
            </a:r>
          </a:p>
          <a:p>
            <a:r>
              <a:rPr lang="en-US"/>
              <a:t>According to estimates, drug trafficking is the biggest illegal industry in the United States, involving the movement and sale of illegal drugs. It is difficult to estimate profits generated in the U.S., but the global drug trade is estimated to be worth $426-652 billion each year.</a:t>
            </a:r>
          </a:p>
          <a:p>
            <a:r>
              <a:rPr lang="en-US"/>
              <a:t/>
            </a:r>
          </a:p>
          <a:p>
            <a:r>
              <a:rPr lang="en-US"/>
              <a:t>Human trafficking — including both forced labor and commercial sexual exploitation — is often considered the second-largest illegal trade by profit, generating an estimated $52 billion annually in the U.S. ($236 billion globally).</a:t>
            </a:r>
          </a:p>
          <a:p>
            <a:r>
              <a:rPr lang="en-US"/>
              <a:t/>
            </a:r>
          </a:p>
          <a:p>
            <a:r>
              <a:rPr lang="en-US"/>
              <a:t>These trades harm individuals and communities by promoting addiction, exploitation, violence, and the abuse of basic human rights. </a:t>
            </a:r>
          </a:p>
          <a:p>
            <a:r>
              <a:rPr lang="en-US"/>
              <a:t/>
            </a:r>
          </a:p>
          <a:p>
            <a:r>
              <a:rPr lang="en-US"/>
              <a:t>Understanding the scale and impact of these crimes helps students see why awareness, prevention, and safe reporting are so important.</a:t>
            </a:r>
          </a:p>
          <a:p>
            <a:r>
              <a:rPr lang="en-US"/>
              <a:t/>
            </a:r>
          </a:p>
          <a:p>
            <a:r>
              <a:rPr lang="en-US"/>
              <a:t/>
            </a:r>
          </a:p>
          <a:p>
            <a:r>
              <a:rPr lang="en-US"/>
              <a:t>Source</a:t>
            </a:r>
          </a:p>
          <a:p>
            <a:r>
              <a:rPr lang="en-US"/>
              <a:t>Major Cities Chiefs Association (2025 April). Reference Guide. Highest Grossing Criminal Trades: Volume 5, Sections 5 and 6. Retrieved January 20, 2026, from https://majorcitieschiefs.com/wp-content/uploads/2025/04/MCCA_Highest-Grossing-Criminal-Trades-Reference-Guide_April-2025.pdf?utm_source=chatgpt.com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because an individual can be sold repeatedly. </a:t>
            </a:r>
          </a:p>
          <a:p>
            <a:r>
              <a:rPr lang="en-US"/>
              <a:t/>
            </a:r>
          </a:p>
          <a:p>
            <a:r>
              <a:rPr lang="en-US"/>
              <a:t>Human traffickers often perceive drug dealing as riskier in terms of legal penalties compared to trafficking vulnerable or young people, where they believe the risk of arrest is lower. (1)</a:t>
            </a:r>
          </a:p>
          <a:p>
            <a:r>
              <a:rPr lang="en-US"/>
              <a:t/>
            </a:r>
          </a:p>
          <a:p>
            <a:r>
              <a:rPr lang="en-US"/>
              <a:t>Sex traffickers often coincide peacefully with each other, compared to the territorial behavior of drug dealers.(1)</a:t>
            </a:r>
          </a:p>
          <a:p>
            <a:r>
              <a:rPr lang="en-US"/>
              <a:t/>
            </a:r>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because an individual can be sold repeatedly. </a:t>
            </a:r>
          </a:p>
          <a:p>
            <a:r>
              <a:rPr lang="en-US"/>
              <a:t/>
            </a:r>
          </a:p>
          <a:p>
            <a:r>
              <a:rPr lang="en-US"/>
              <a:t>Human traffickers often perceive drug dealing as riskier in terms of legal penalties compared to trafficking vulnerable or young people, where they believe the risk of arrest is lower. (1)</a:t>
            </a:r>
          </a:p>
          <a:p>
            <a:r>
              <a:rPr lang="en-US"/>
              <a:t/>
            </a:r>
          </a:p>
          <a:p>
            <a:r>
              <a:rPr lang="en-US"/>
              <a:t>Sex traffickers often coincide peacefully with each other, compared to the territorial behavior of drug dealers.(1)</a:t>
            </a:r>
          </a:p>
          <a:p>
            <a:r>
              <a:rPr lang="en-US"/>
              <a:t/>
            </a:r>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because an individual can be sold repeatedly. </a:t>
            </a:r>
          </a:p>
          <a:p>
            <a:r>
              <a:rPr lang="en-US"/>
              <a:t/>
            </a:r>
          </a:p>
          <a:p>
            <a:r>
              <a:rPr lang="en-US"/>
              <a:t>Human traffickers often perceive drug dealing as riskier in terms of legal penalties compared to trafficking vulnerable or young people, where they believe the risk of arrest is lower. (1)</a:t>
            </a:r>
          </a:p>
          <a:p>
            <a:r>
              <a:rPr lang="en-US"/>
              <a:t/>
            </a:r>
          </a:p>
          <a:p>
            <a:r>
              <a:rPr lang="en-US"/>
              <a:t>Sex traffickers often coincide peacefully with each other, compared to the territorial behavior of drug dealers.(1)</a:t>
            </a:r>
          </a:p>
          <a:p>
            <a:r>
              <a:rPr lang="en-US"/>
              <a:t/>
            </a:r>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believe they can make more money trafficking people compared to selling drugs because an individual can be sold repeatedly. </a:t>
            </a:r>
          </a:p>
          <a:p>
            <a:r>
              <a:rPr lang="en-US"/>
              <a:t/>
            </a:r>
          </a:p>
          <a:p>
            <a:r>
              <a:rPr lang="en-US"/>
              <a:t>Human traffickers often perceive drug dealing as riskier in terms of legal penalties compared to trafficking vulnerable or young people, where they believe the risk of arrest is lower. (1)</a:t>
            </a:r>
          </a:p>
          <a:p>
            <a:r>
              <a:rPr lang="en-US"/>
              <a:t/>
            </a:r>
          </a:p>
          <a:p>
            <a:r>
              <a:rPr lang="en-US"/>
              <a:t>Sex traffickers often coincide peacefully with each other, compared to the territorial behavior of drug dealers.(1)</a:t>
            </a:r>
          </a:p>
          <a:p>
            <a:r>
              <a:rPr lang="en-US"/>
              <a:t/>
            </a:r>
          </a:p>
          <a:p>
            <a:r>
              <a:rPr lang="en-US"/>
              <a:t>Source</a:t>
            </a:r>
          </a:p>
          <a:p>
            <a:r>
              <a:rPr lang="en-US"/>
              <a:t>1. Dank, M., Khan, B., Downey, P. M., Kotonias, C., Mayer, D., Owens, C., Pacifici, L., &amp; Yu, L. (March 2014). Estimating the Size and Structure of the Underground Commercial Sex Economy in Eight Major US Cities. The Urban Institute. Retrieved May 8, 2025, from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Sprang, G., Cole, C. (2018, February 13). Familial Sex Trafficking of Minors: Trafficking Conditions, Clinical Presentation, and System Involvement, p. 1. Retrieved March 9, 2024,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do not see others as equals; they see people as tools to get what they want, or even property they own.</a:t>
            </a:r>
          </a:p>
          <a:p>
            <a:r>
              <a:rPr lang="en-US"/>
              <a:t/>
            </a:r>
          </a:p>
          <a:p>
            <a:r>
              <a:rPr lang="en-US"/>
              <a:t>They often believe rules do not apply to them and expect others to meet their needs without question. This sense of entitlement can show up as controlling or demanding behavior.</a:t>
            </a:r>
          </a:p>
          <a:p>
            <a:r>
              <a:rPr lang="en-US"/>
              <a:t/>
            </a:r>
          </a:p>
          <a:p>
            <a:r>
              <a:rPr lang="en-US"/>
              <a:t>A key warning sign is a lack of empathy. Traffickers may not show real concern for how their actions affect others, even when harm is obvious.</a:t>
            </a:r>
          </a:p>
          <a:p>
            <a:r>
              <a:rPr lang="en-US"/>
              <a:t/>
            </a:r>
          </a:p>
          <a:p>
            <a:r>
              <a:rPr lang="en-US"/>
              <a:t>They often focus on personal gain, using relationships, attention, or pressure to benefit themselves rather than care for others.</a:t>
            </a:r>
          </a:p>
          <a:p>
            <a:r>
              <a:rPr lang="en-US"/>
              <a:t/>
            </a:r>
          </a:p>
          <a:p>
            <a:r>
              <a:rPr lang="en-US"/>
              <a:t>Some may also show signs of aggression or hostility, especially when they feel they are losing control.</a:t>
            </a:r>
          </a:p>
          <a:p>
            <a:r>
              <a:rPr lang="en-US"/>
              <a:t/>
            </a:r>
          </a:p>
          <a:p>
            <a:r>
              <a:rPr lang="en-US"/>
              <a:t>These behaviors can be hidden at first, so it’s important to pay attention to patterns over time, not just first impressions.</a:t>
            </a:r>
          </a:p>
          <a:p>
            <a:r>
              <a:rPr lang="en-US"/>
              <a:t/>
            </a:r>
          </a:p>
          <a:p>
            <a:r>
              <a:rPr lang="en-US"/>
              <a:t>Source</a:t>
            </a:r>
          </a:p>
          <a:p>
            <a:r>
              <a:rPr lang="en-US"/>
              <a:t>American Psychiatric Association (2022, March 18). APA releases Diagnostic and Statistical Manual of Mental Disorders, Fifth Edition, Text Revision (DSM-5-TR). </a:t>
            </a:r>
          </a:p>
          <a:p>
            <a:r>
              <a:rPr lang="en-US"/>
              <a:t/>
            </a:r>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do not see others as equals; they see people as tools to get what they want, or even property they own.</a:t>
            </a:r>
          </a:p>
          <a:p>
            <a:r>
              <a:rPr lang="en-US"/>
              <a:t/>
            </a:r>
          </a:p>
          <a:p>
            <a:r>
              <a:rPr lang="en-US"/>
              <a:t>They often believe rules do not apply to them and expect others to meet their needs without question. This sense of entitlement can show up as controlling or demanding behavior.</a:t>
            </a:r>
          </a:p>
          <a:p>
            <a:r>
              <a:rPr lang="en-US"/>
              <a:t/>
            </a:r>
          </a:p>
          <a:p>
            <a:r>
              <a:rPr lang="en-US"/>
              <a:t>A key warning sign is a lack of empathy. Traffickers may not show real concern for how their actions affect others, even when harm is obvious.</a:t>
            </a:r>
          </a:p>
          <a:p>
            <a:r>
              <a:rPr lang="en-US"/>
              <a:t/>
            </a:r>
          </a:p>
          <a:p>
            <a:r>
              <a:rPr lang="en-US"/>
              <a:t>They often focus on personal gain, using relationships, attention, or pressure to benefit themselves rather than care for others.</a:t>
            </a:r>
          </a:p>
          <a:p>
            <a:r>
              <a:rPr lang="en-US"/>
              <a:t/>
            </a:r>
          </a:p>
          <a:p>
            <a:r>
              <a:rPr lang="en-US"/>
              <a:t>Some may also show signs of aggression or hostility, especially when they feel they are losing control.</a:t>
            </a:r>
          </a:p>
          <a:p>
            <a:r>
              <a:rPr lang="en-US"/>
              <a:t/>
            </a:r>
          </a:p>
          <a:p>
            <a:r>
              <a:rPr lang="en-US"/>
              <a:t>These behaviors can be hidden at first, so it’s important to pay attention to patterns over time, not just first impressions.</a:t>
            </a:r>
          </a:p>
          <a:p>
            <a:r>
              <a:rPr lang="en-US"/>
              <a:t/>
            </a:r>
          </a:p>
          <a:p>
            <a:r>
              <a:rPr lang="en-US"/>
              <a:t>Source</a:t>
            </a:r>
          </a:p>
          <a:p>
            <a:r>
              <a:rPr lang="en-US"/>
              <a:t>American Psychiatric Association (2022, March 18). APA releases Diagnostic and Statistical Manual of Mental Disorders, Fifth Edition, Text Revision (DSM-5-TR). </a:t>
            </a:r>
          </a:p>
          <a:p>
            <a:r>
              <a:rPr lang="en-US"/>
              <a:t/>
            </a:r>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do not see others as equals; they see people as tools to get what they want, or even property they own.</a:t>
            </a:r>
          </a:p>
          <a:p>
            <a:r>
              <a:rPr lang="en-US"/>
              <a:t/>
            </a:r>
          </a:p>
          <a:p>
            <a:r>
              <a:rPr lang="en-US"/>
              <a:t>They often believe rules do not apply to them and expect others to meet their needs without question. This sense of entitlement can show up as controlling or demanding behavior.</a:t>
            </a:r>
          </a:p>
          <a:p>
            <a:r>
              <a:rPr lang="en-US"/>
              <a:t/>
            </a:r>
          </a:p>
          <a:p>
            <a:r>
              <a:rPr lang="en-US"/>
              <a:t>A key warning sign is a lack of empathy. Traffickers may not show real concern for how their actions affect others, even when harm is obvious.</a:t>
            </a:r>
          </a:p>
          <a:p>
            <a:r>
              <a:rPr lang="en-US"/>
              <a:t/>
            </a:r>
          </a:p>
          <a:p>
            <a:r>
              <a:rPr lang="en-US"/>
              <a:t>They often focus on personal gain, using relationships, attention, or pressure to benefit themselves rather than care for others.</a:t>
            </a:r>
          </a:p>
          <a:p>
            <a:r>
              <a:rPr lang="en-US"/>
              <a:t/>
            </a:r>
          </a:p>
          <a:p>
            <a:r>
              <a:rPr lang="en-US"/>
              <a:t>Some may also show signs of aggression or hostility, especially when they feel they are losing control.</a:t>
            </a:r>
          </a:p>
          <a:p>
            <a:r>
              <a:rPr lang="en-US"/>
              <a:t/>
            </a:r>
          </a:p>
          <a:p>
            <a:r>
              <a:rPr lang="en-US"/>
              <a:t>These behaviors can be hidden at first, so it’s important to pay attention to patterns over time, not just first impressions.</a:t>
            </a:r>
          </a:p>
          <a:p>
            <a:r>
              <a:rPr lang="en-US"/>
              <a:t/>
            </a:r>
          </a:p>
          <a:p>
            <a:r>
              <a:rPr lang="en-US"/>
              <a:t>Source</a:t>
            </a:r>
          </a:p>
          <a:p>
            <a:r>
              <a:rPr lang="en-US"/>
              <a:t>American Psychiatric Association (2022, March 18). APA releases Diagnostic and Statistical Manual of Mental Disorders, Fifth Edition, Text Revision (DSM-5-TR). </a:t>
            </a:r>
          </a:p>
          <a:p>
            <a:r>
              <a:rPr lang="en-US"/>
              <a:t/>
            </a:r>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do not see others as equals; they see people as tools to get what they want, or even property they own.</a:t>
            </a:r>
          </a:p>
          <a:p>
            <a:r>
              <a:rPr lang="en-US"/>
              <a:t/>
            </a:r>
          </a:p>
          <a:p>
            <a:r>
              <a:rPr lang="en-US"/>
              <a:t>They often believe rules do not apply to them and expect others to meet their needs without question. This sense of entitlement can show up as controlling or demanding behavior.</a:t>
            </a:r>
          </a:p>
          <a:p>
            <a:r>
              <a:rPr lang="en-US"/>
              <a:t/>
            </a:r>
          </a:p>
          <a:p>
            <a:r>
              <a:rPr lang="en-US"/>
              <a:t>A key warning sign is a lack of empathy. Traffickers may not show real concern for how their actions affect others, even when harm is obvious.</a:t>
            </a:r>
          </a:p>
          <a:p>
            <a:r>
              <a:rPr lang="en-US"/>
              <a:t/>
            </a:r>
          </a:p>
          <a:p>
            <a:r>
              <a:rPr lang="en-US"/>
              <a:t>They often focus on personal gain, using relationships, attention, or pressure to benefit themselves rather than care for others.</a:t>
            </a:r>
          </a:p>
          <a:p>
            <a:r>
              <a:rPr lang="en-US"/>
              <a:t/>
            </a:r>
          </a:p>
          <a:p>
            <a:r>
              <a:rPr lang="en-US"/>
              <a:t>Some may also show signs of aggression or hostility, especially when they feel they are losing control.</a:t>
            </a:r>
          </a:p>
          <a:p>
            <a:r>
              <a:rPr lang="en-US"/>
              <a:t/>
            </a:r>
          </a:p>
          <a:p>
            <a:r>
              <a:rPr lang="en-US"/>
              <a:t>These behaviors can be hidden at first, so it’s important to pay attention to patterns over time, not just first impressions.</a:t>
            </a:r>
          </a:p>
          <a:p>
            <a:r>
              <a:rPr lang="en-US"/>
              <a:t/>
            </a:r>
          </a:p>
          <a:p>
            <a:r>
              <a:rPr lang="en-US"/>
              <a:t>Source</a:t>
            </a:r>
          </a:p>
          <a:p>
            <a:r>
              <a:rPr lang="en-US"/>
              <a:t>American Psychiatric Association (2022, March 18). APA releases Diagnostic and Statistical Manual of Mental Disorders, Fifth Edition, Text Revision (DSM-5-TR). </a:t>
            </a:r>
          </a:p>
          <a:p>
            <a:r>
              <a:rPr lang="en-US"/>
              <a:t/>
            </a:r>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do not see others as equals; they see people as tools to get what they want, or even property they own.</a:t>
            </a:r>
          </a:p>
          <a:p>
            <a:r>
              <a:rPr lang="en-US"/>
              <a:t/>
            </a:r>
          </a:p>
          <a:p>
            <a:r>
              <a:rPr lang="en-US"/>
              <a:t>They often believe rules do not apply to them and expect others to meet their needs without question. This sense of entitlement can show up as controlling or demanding behavior.</a:t>
            </a:r>
          </a:p>
          <a:p>
            <a:r>
              <a:rPr lang="en-US"/>
              <a:t/>
            </a:r>
          </a:p>
          <a:p>
            <a:r>
              <a:rPr lang="en-US"/>
              <a:t>A key warning sign is a lack of empathy. Traffickers may not show real concern for how their actions affect others, even when harm is obvious.</a:t>
            </a:r>
          </a:p>
          <a:p>
            <a:r>
              <a:rPr lang="en-US"/>
              <a:t/>
            </a:r>
          </a:p>
          <a:p>
            <a:r>
              <a:rPr lang="en-US"/>
              <a:t>They often focus on personal gain, using relationships, attention, or pressure to benefit themselves rather than care for others.</a:t>
            </a:r>
          </a:p>
          <a:p>
            <a:r>
              <a:rPr lang="en-US"/>
              <a:t/>
            </a:r>
          </a:p>
          <a:p>
            <a:r>
              <a:rPr lang="en-US"/>
              <a:t>Some may also show signs of aggression or hostility, especially when they feel they are losing control.</a:t>
            </a:r>
          </a:p>
          <a:p>
            <a:r>
              <a:rPr lang="en-US"/>
              <a:t/>
            </a:r>
          </a:p>
          <a:p>
            <a:r>
              <a:rPr lang="en-US"/>
              <a:t>These behaviors can be hidden at first, so it’s important to pay attention to patterns over time, not just first impressions.</a:t>
            </a:r>
          </a:p>
          <a:p>
            <a:r>
              <a:rPr lang="en-US"/>
              <a:t/>
            </a:r>
          </a:p>
          <a:p>
            <a:r>
              <a:rPr lang="en-US"/>
              <a:t>Source</a:t>
            </a:r>
          </a:p>
          <a:p>
            <a:r>
              <a:rPr lang="en-US"/>
              <a:t>American Psychiatric Association (2022, March 18). APA releases Diagnostic and Statistical Manual of Mental Disorders, Fifth Edition, Text Revision (DSM-5-TR). </a:t>
            </a:r>
          </a:p>
          <a:p>
            <a:r>
              <a:rPr lang="en-US"/>
              <a:t/>
            </a:r>
          </a:p>
          <a:p>
            <a:r>
              <a:rPr lang="en-US"/>
              <a:t>Sprang, G., Cole, C. (2018, February 13). Familial Sex Trafficking of Minors: Trafficking Conditions, Clinical Presentation, and System Involvement, p. 1. Retrieved April 17, 2025, from https://www.researchgate.net/publication/323158066_Familial_Sex_Trafficking_of_Minors_Trafficking_Conditions_Clinical_Presentation_and_System_Involvement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FORCE: This means using physical violence or physically trapping someone so they cannot leave or protect themselves.</a:t>
            </a:r>
          </a:p>
          <a:p>
            <a:r>
              <a:rPr lang="en-US"/>
              <a:t/>
            </a:r>
          </a:p>
          <a:p>
            <a:r>
              <a:rPr lang="en-US"/>
              <a:t>FRAUD: This involves tricking someone using lies or false promises, such as pretending to offer a job, relationship, or opportunity.</a:t>
            </a:r>
          </a:p>
          <a:p>
            <a:r>
              <a:rPr lang="en-US"/>
              <a:t/>
            </a:r>
          </a:p>
          <a:p>
            <a:r>
              <a:rPr lang="en-US"/>
              <a:t>COERCION: This means pressuring, manipulating, or threatening someone to make them do something against their will.</a:t>
            </a:r>
          </a:p>
          <a:p>
            <a:r>
              <a:rPr lang="en-US"/>
              <a:t/>
            </a:r>
          </a:p>
          <a:p>
            <a:r>
              <a:rPr lang="en-US"/>
              <a:t>Source</a:t>
            </a:r>
          </a:p>
          <a:p>
            <a:r>
              <a:rPr lang="en-US"/>
              <a:t>Polaris. (n.d.). Human trafficking definitions. https://polarisproject.org/human-trafficking/</a:t>
            </a:r>
          </a:p>
          <a:p>
            <a:r>
              <a:rPr lang="en-US"/>
              <a:t/>
            </a:r>
          </a:p>
          <a:p>
            <a:r>
              <a:rPr lang="en-US"/>
              <a:t>Victims of Trafficking and Violence Protection Act of 2000, 22 U.S.C. § 7102 (2000). Retrieved on April 7,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FORCE: This means using physical violence or physically trapping someone so they cannot leave or protect themselves.</a:t>
            </a:r>
          </a:p>
          <a:p>
            <a:r>
              <a:rPr lang="en-US"/>
              <a:t/>
            </a:r>
          </a:p>
          <a:p>
            <a:r>
              <a:rPr lang="en-US"/>
              <a:t>FRAUD: This involves tricking someone using lies or false promises, such as pretending to offer a job, relationship, or opportunity.</a:t>
            </a:r>
          </a:p>
          <a:p>
            <a:r>
              <a:rPr lang="en-US"/>
              <a:t/>
            </a:r>
          </a:p>
          <a:p>
            <a:r>
              <a:rPr lang="en-US"/>
              <a:t>COERCION: This means pressuring, manipulating, or threatening someone to make them do something against their will.</a:t>
            </a:r>
          </a:p>
          <a:p>
            <a:r>
              <a:rPr lang="en-US"/>
              <a:t/>
            </a:r>
          </a:p>
          <a:p>
            <a:r>
              <a:rPr lang="en-US"/>
              <a:t>Source</a:t>
            </a:r>
          </a:p>
          <a:p>
            <a:r>
              <a:rPr lang="en-US"/>
              <a:t>Polaris. (n.d.). Human trafficking definitions. https://polarisproject.org/human-trafficking/</a:t>
            </a:r>
          </a:p>
          <a:p>
            <a:r>
              <a:rPr lang="en-US"/>
              <a:t/>
            </a:r>
          </a:p>
          <a:p>
            <a:r>
              <a:rPr lang="en-US"/>
              <a:t>Victims of Trafficking and Violence Protection Act of 2000, 22 U.S.C. § 7102 (2000). Retrieved on April 7,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FORCE: This means using physical violence or physically trapping someone so they cannot leave or protect themselves.</a:t>
            </a:r>
          </a:p>
          <a:p>
            <a:r>
              <a:rPr lang="en-US"/>
              <a:t/>
            </a:r>
          </a:p>
          <a:p>
            <a:r>
              <a:rPr lang="en-US"/>
              <a:t>FRAUD: This involves tricking someone using lies or false promises, such as pretending to offer a job, relationship, or opportunity.</a:t>
            </a:r>
          </a:p>
          <a:p>
            <a:r>
              <a:rPr lang="en-US"/>
              <a:t/>
            </a:r>
          </a:p>
          <a:p>
            <a:r>
              <a:rPr lang="en-US"/>
              <a:t>COERCION: This means pressuring, manipulating, or threatening someone to make them do something against their will.</a:t>
            </a:r>
          </a:p>
          <a:p>
            <a:r>
              <a:rPr lang="en-US"/>
              <a:t/>
            </a:r>
          </a:p>
          <a:p>
            <a:r>
              <a:rPr lang="en-US"/>
              <a:t>Source</a:t>
            </a:r>
          </a:p>
          <a:p>
            <a:r>
              <a:rPr lang="en-US"/>
              <a:t>Polaris. (n.d.). Human trafficking definitions. https://polarisproject.org/human-trafficking/</a:t>
            </a:r>
          </a:p>
          <a:p>
            <a:r>
              <a:rPr lang="en-US"/>
              <a:t/>
            </a:r>
          </a:p>
          <a:p>
            <a:r>
              <a:rPr lang="en-US"/>
              <a:t>Victims of Trafficking and Violence Protection Act of 2000, 22 U.S.C. § 7102 (2000). Retrieved on April 7,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Force, fraud, and coercion are often grouped together because they explain how exploitation happens. </a:t>
            </a:r>
          </a:p>
          <a:p>
            <a:r>
              <a:rPr lang="en-US"/>
              <a:t/>
            </a:r>
          </a:p>
          <a:p>
            <a:r>
              <a:rPr lang="en-US"/>
              <a:t>When a minor is involved in a sex act for anything of value, the law considers it trafficking even if none of these tactics are used.</a:t>
            </a:r>
          </a:p>
          <a:p>
            <a:r>
              <a:rPr lang="en-US"/>
              <a:t/>
            </a:r>
          </a:p>
          <a:p>
            <a:r>
              <a:rPr lang="en-US"/>
              <a:t/>
            </a:r>
          </a:p>
          <a:p>
            <a:r>
              <a:rPr lang="en-US"/>
              <a:t>Source</a:t>
            </a:r>
          </a:p>
          <a:p>
            <a:r>
              <a:rPr lang="en-US"/>
              <a:t>One Hundred Sixth Congress of the United States of America at the Second Session (2000, January</a:t>
            </a:r>
          </a:p>
          <a:p>
            <a:r>
              <a:rPr lang="en-US"/>
              <a:t>24) Victims of Trafficking and Violence Protection Act of 2000. GovInfo.gov. Retrieved January 20, 2026,</a:t>
            </a:r>
          </a:p>
          <a:p>
            <a:r>
              <a:rPr lang="en-US"/>
              <a:t>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human sex trafficking is addressed through both federal and state laws. </a:t>
            </a:r>
          </a:p>
          <a:p>
            <a:r>
              <a:rPr lang="en-US"/>
              <a:t/>
            </a:r>
          </a:p>
          <a:p>
            <a:r>
              <a:rPr lang="en-US"/>
              <a:t>Federal laws (Victims of Trafficking and Violence Protection Act) create a nationwide standard for identifying trafficking crimes and prosecuting offenders, especially when crimes cross state lines. </a:t>
            </a:r>
          </a:p>
          <a:p>
            <a:r>
              <a:rPr lang="en-US"/>
              <a:t/>
            </a:r>
          </a:p>
          <a:p>
            <a:r>
              <a:rPr lang="en-US"/>
              <a:t>Individual states also have their own laws that may add protections, increase penalties, or provide specific support for victims. </a:t>
            </a:r>
          </a:p>
          <a:p>
            <a:r>
              <a:rPr lang="en-US"/>
              <a:t/>
            </a:r>
          </a:p>
          <a:p>
            <a:r>
              <a:rPr lang="en-US"/>
              <a:t>Together, these laws are designed to protect victims and hold abusers legally accountable.</a:t>
            </a:r>
          </a:p>
          <a:p>
            <a:r>
              <a:rPr lang="en-US"/>
              <a:t/>
            </a:r>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human sex trafficking is addressed through both federal and state laws. </a:t>
            </a:r>
          </a:p>
          <a:p>
            <a:r>
              <a:rPr lang="en-US"/>
              <a:t/>
            </a:r>
          </a:p>
          <a:p>
            <a:r>
              <a:rPr lang="en-US"/>
              <a:t>Federal laws (Victims of Trafficking and Violence Protection Act) create a nationwide standard for identifying trafficking crimes and prosecuting offenders, especially when crimes cross state lines. </a:t>
            </a:r>
          </a:p>
          <a:p>
            <a:r>
              <a:rPr lang="en-US"/>
              <a:t/>
            </a:r>
          </a:p>
          <a:p>
            <a:r>
              <a:rPr lang="en-US"/>
              <a:t>Individual states also have their own laws that may add protections, increase penalties, or provide specific support for victims. </a:t>
            </a:r>
          </a:p>
          <a:p>
            <a:r>
              <a:rPr lang="en-US"/>
              <a:t/>
            </a:r>
          </a:p>
          <a:p>
            <a:r>
              <a:rPr lang="en-US"/>
              <a:t>Together, these laws are designed to protect victims and hold abusers legally accountable.</a:t>
            </a:r>
          </a:p>
          <a:p>
            <a:r>
              <a:rPr lang="en-US"/>
              <a:t/>
            </a:r>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human sex trafficking is addressed through both federal and state laws. </a:t>
            </a:r>
          </a:p>
          <a:p>
            <a:r>
              <a:rPr lang="en-US"/>
              <a:t/>
            </a:r>
          </a:p>
          <a:p>
            <a:r>
              <a:rPr lang="en-US"/>
              <a:t>Federal laws (Victims of Trafficking and Violence Protection Act) create a nationwide standard for identifying trafficking crimes and prosecuting offenders, especially when crimes cross state lines. </a:t>
            </a:r>
          </a:p>
          <a:p>
            <a:r>
              <a:rPr lang="en-US"/>
              <a:t/>
            </a:r>
          </a:p>
          <a:p>
            <a:r>
              <a:rPr lang="en-US"/>
              <a:t>Individual states also have their own laws that may add protections, increase penalties, or provide specific support for victims. </a:t>
            </a:r>
          </a:p>
          <a:p>
            <a:r>
              <a:rPr lang="en-US"/>
              <a:t/>
            </a:r>
          </a:p>
          <a:p>
            <a:r>
              <a:rPr lang="en-US"/>
              <a:t>Together, these laws are designed to protect victims and hold abusers legally accountable.</a:t>
            </a:r>
          </a:p>
          <a:p>
            <a:r>
              <a:rPr lang="en-US"/>
              <a:t/>
            </a:r>
          </a:p>
          <a:p>
            <a:r>
              <a:rPr lang="en-US"/>
              <a:t>Source</a:t>
            </a:r>
          </a:p>
          <a:p>
            <a:r>
              <a:rPr lang="en-US"/>
              <a:t>One Hundred Sixth Congress of the United States of America at the Second Session (2000, January 24). Victims of Trafficking and Violence Protection Act of 2000. Govinfo.gov. Retrieved May 8, 2025,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“styles” describe patterns of behavior, not labels traffickers use for themselves. A trafficker may use multiple styles over time, and each style is a form of manipulation and control.</a:t>
            </a:r>
          </a:p>
          <a:p>
            <a:r>
              <a:rPr lang="en-US"/>
              <a:t/>
            </a:r>
          </a:p>
          <a:p>
            <a:r>
              <a:rPr lang="en-US"/>
              <a:t>Romeo Pimps are known for the grooming techniques they use to gain their victims' trust. They are often kind, empathetic, and good listeners.</a:t>
            </a:r>
          </a:p>
          <a:p>
            <a:r>
              <a:rPr lang="en-US"/>
              <a:t/>
            </a:r>
          </a:p>
          <a:p>
            <a:r>
              <a:rPr lang="en-US"/>
              <a:t>The emotional connection Romeo traffickers create makes it hard for victims to recognize the situation as harmful, and it is extremely difficult for them to leave.</a:t>
            </a:r>
          </a:p>
          <a:p>
            <a:r>
              <a:rPr lang="en-US"/>
              <a:t/>
            </a:r>
          </a:p>
          <a:p>
            <a:r>
              <a:rPr lang="en-US"/>
              <a:t>“Romeo” refers to the famous romantic character in the tragic love story by William Shakespeare, Romeo and Juliet, published in 1597.</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“styles” describe patterns of behavior, not labels traffickers use for themselves. A trafficker may use multiple styles over time, and each style is a form of manipulation and control.</a:t>
            </a:r>
          </a:p>
          <a:p>
            <a:r>
              <a:rPr lang="en-US"/>
              <a:t/>
            </a:r>
          </a:p>
          <a:p>
            <a:r>
              <a:rPr lang="en-US"/>
              <a:t>Romeo Pimps are known for the grooming techniques they use to gain their victims' trust. They are often kind, empathetic, and good listeners.</a:t>
            </a:r>
          </a:p>
          <a:p>
            <a:r>
              <a:rPr lang="en-US"/>
              <a:t/>
            </a:r>
          </a:p>
          <a:p>
            <a:r>
              <a:rPr lang="en-US"/>
              <a:t>The emotional connection Romeo traffickers create makes it hard for victims to recognize the situation as harmful, and it is extremely difficult for them to leave.</a:t>
            </a:r>
          </a:p>
          <a:p>
            <a:r>
              <a:rPr lang="en-US"/>
              <a:t/>
            </a:r>
          </a:p>
          <a:p>
            <a:r>
              <a:rPr lang="en-US"/>
              <a:t>“Romeo” refers to the famous romantic character in the tragic love story by William Shakespeare, Romeo and Juliet, published in 1597.</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“styles” describe patterns of behavior, not labels traffickers use for themselves. A trafficker may use multiple styles over time, and each style is a form of manipulation and control.</a:t>
            </a:r>
          </a:p>
          <a:p>
            <a:r>
              <a:rPr lang="en-US"/>
              <a:t/>
            </a:r>
          </a:p>
          <a:p>
            <a:r>
              <a:rPr lang="en-US"/>
              <a:t>Romeo Pimps are known for the grooming techniques they use to gain their victims' trust. They are often kind, empathetic, and good listeners.</a:t>
            </a:r>
          </a:p>
          <a:p>
            <a:r>
              <a:rPr lang="en-US"/>
              <a:t/>
            </a:r>
          </a:p>
          <a:p>
            <a:r>
              <a:rPr lang="en-US"/>
              <a:t>The emotional connection Romeo traffickers create makes it hard for victims to recognize the situation as harmful, and it is extremely difficult for them to leave.</a:t>
            </a:r>
          </a:p>
          <a:p>
            <a:r>
              <a:rPr lang="en-US"/>
              <a:t/>
            </a:r>
          </a:p>
          <a:p>
            <a:r>
              <a:rPr lang="en-US"/>
              <a:t>“Romeo” refers to the famous romantic character in the tragic love story by William Shakespeare, Romeo and Juliet, published in 1597.</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Gorilla traffickers use fear, threats, and violence to control victims. </a:t>
            </a:r>
          </a:p>
          <a:p>
            <a:r>
              <a:rPr lang="en-US"/>
              <a:t/>
            </a:r>
          </a:p>
          <a:p>
            <a:r>
              <a:rPr lang="en-US"/>
              <a:t>They commonly isolate victims from family and friends and force them into criminal activity such as drug trafficking and theft.</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Gorilla traffickers use fear, threats, and violence to control victims. </a:t>
            </a:r>
          </a:p>
          <a:p>
            <a:r>
              <a:rPr lang="en-US"/>
              <a:t/>
            </a:r>
          </a:p>
          <a:p>
            <a:r>
              <a:rPr lang="en-US"/>
              <a:t>They commonly isolate victims from family and friends and force them into criminal activity such as drug trafficking and theft.</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acronym "CEO" stands for Chief Executive Officer, the highest-ranking person in a company.</a:t>
            </a:r>
          </a:p>
          <a:p>
            <a:r>
              <a:rPr lang="en-US"/>
              <a:t/>
            </a:r>
          </a:p>
          <a:p>
            <a:r>
              <a:rPr lang="en-US"/>
              <a:t>CEO traffickers use a business-like approach to fool their victims. </a:t>
            </a:r>
          </a:p>
          <a:p>
            <a:r>
              <a:rPr lang="en-US"/>
              <a:t/>
            </a:r>
          </a:p>
          <a:p>
            <a:r>
              <a:rPr lang="en-US"/>
              <a:t>They display confidence, demonstrating intelligence and connections to influential people across industries. </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acronym "CEO" stands for Chief Executive Officer, the highest-ranking person in a company.</a:t>
            </a:r>
          </a:p>
          <a:p>
            <a:r>
              <a:rPr lang="en-US"/>
              <a:t/>
            </a:r>
          </a:p>
          <a:p>
            <a:r>
              <a:rPr lang="en-US"/>
              <a:t>CEO traffickers use a business-like approach to fool their victims. </a:t>
            </a:r>
          </a:p>
          <a:p>
            <a:r>
              <a:rPr lang="en-US"/>
              <a:t/>
            </a:r>
          </a:p>
          <a:p>
            <a:r>
              <a:rPr lang="en-US"/>
              <a:t>They display confidence, demonstrating intelligence and connections to influential people across industries. </a:t>
            </a:r>
          </a:p>
          <a:p>
            <a:r>
              <a:rPr lang="en-US"/>
              <a:t/>
            </a:r>
          </a:p>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Dank, M., Khan, B., Downey, P. M., Kotonias, C., Mayer, D., Owens, C., Pacifici, L., &amp; Yu, L. (2014). Estimating the size and structure of the underground commercial sex economy in eight major U.S. cities. Urban Institute. https://www.urban.org/research/publication/estimating-size-and-structure-underground-commercial-sex-economy-eight-major-us-cities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the Polaris Project, about 39% of female trafficking victims were trafficked by a boyfriend, romantic partner, or husband. This highlights how traffickers often use romantic relationships and trust as a way to groom, control, and exploit victims rather than relying only on force.</a:t>
            </a:r>
          </a:p>
          <a:p>
            <a:r>
              <a:rPr lang="en-US"/>
              <a:t/>
            </a:r>
          </a:p>
          <a:p>
            <a:r>
              <a:rPr lang="en-US"/>
              <a:t>Source</a:t>
            </a:r>
          </a:p>
          <a:p>
            <a:r>
              <a:rPr lang="en-US"/>
              <a:t>Polaris Project (n.d.). Love and Trafficking: Grooming, Exploitation, and Control. Retrieved May 8, 2025, from https://polarisproject.org/love-and-trafficking/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 BONDS</a:t>
            </a:r>
          </a:p>
          <a:p>
            <a:r>
              <a:rPr lang="en-US"/>
              <a:t>This bond is not real or healthy love. It is a form of manipulation that uses normal brain responses to control someone. The victim is not choosing this bond; it develops because of the brain's response to attention, care, and attachment.</a:t>
            </a:r>
          </a:p>
          <a:p>
            <a:r>
              <a:rPr lang="en-US"/>
              <a:t/>
            </a:r>
          </a:p>
          <a:p>
            <a:r>
              <a:rPr lang="en-US"/>
              <a:t>LOVE &amp; THE BRAIN</a:t>
            </a:r>
          </a:p>
          <a:p>
            <a:r>
              <a:rPr lang="en-US"/>
              <a:t>Love is chemically induced through the brain's reward circuit, where dopamine and other hormones flood the brain.[1]</a:t>
            </a:r>
          </a:p>
          <a:p>
            <a:r>
              <a:rPr lang="en-US"/>
              <a:t/>
            </a:r>
          </a:p>
          <a:p>
            <a:r>
              <a:rPr lang="en-US"/>
              <a:t>Traffickers often insincerely romance their victims because they understand that the brain-triggered emotions involved with falling in love create a bond that is extremely difficult to break. </a:t>
            </a:r>
          </a:p>
          <a:p>
            <a:r>
              <a:rPr lang="en-US"/>
              <a:t/>
            </a:r>
          </a:p>
          <a:p>
            <a:r>
              <a:rPr lang="en-US"/>
              <a:t>Traffickers patiently nurture their victims with false love until this manipulation takes control over the victim’s emotional independence.  </a:t>
            </a:r>
          </a:p>
          <a:p>
            <a:r>
              <a:rPr lang="en-US"/>
              <a:t/>
            </a:r>
          </a:p>
          <a:p>
            <a:r>
              <a:rPr lang="en-US"/>
              <a:t/>
            </a:r>
          </a:p>
          <a:p>
            <a:r>
              <a:rPr lang="en-US"/>
              <a:t>Source</a:t>
            </a:r>
          </a:p>
          <a:p>
            <a:r>
              <a:rPr lang="en-US"/>
              <a:t>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 BONDS</a:t>
            </a:r>
          </a:p>
          <a:p>
            <a:r>
              <a:rPr lang="en-US"/>
              <a:t>This bond is not real or healthy love. It is a form of manipulation that uses normal brain responses to control someone. The victim is not choosing this bond; it develops because of the brain's response to attention, care, and attachment.</a:t>
            </a:r>
          </a:p>
          <a:p>
            <a:r>
              <a:rPr lang="en-US"/>
              <a:t/>
            </a:r>
          </a:p>
          <a:p>
            <a:r>
              <a:rPr lang="en-US"/>
              <a:t>LOVE &amp; THE BRAIN</a:t>
            </a:r>
          </a:p>
          <a:p>
            <a:r>
              <a:rPr lang="en-US"/>
              <a:t>Love is chemically induced through the brain's reward circuit, where dopamine and other hormones flood the brain.[1]</a:t>
            </a:r>
          </a:p>
          <a:p>
            <a:r>
              <a:rPr lang="en-US"/>
              <a:t/>
            </a:r>
          </a:p>
          <a:p>
            <a:r>
              <a:rPr lang="en-US"/>
              <a:t>Traffickers often insincerely romance their victims because they understand that the brain-triggered emotions involved with falling in love create a bond that is extremely difficult to break. </a:t>
            </a:r>
          </a:p>
          <a:p>
            <a:r>
              <a:rPr lang="en-US"/>
              <a:t/>
            </a:r>
          </a:p>
          <a:p>
            <a:r>
              <a:rPr lang="en-US"/>
              <a:t>Traffickers patiently nurture their victims with false love until this manipulation takes control over the victim’s emotional independence.  </a:t>
            </a:r>
          </a:p>
          <a:p>
            <a:r>
              <a:rPr lang="en-US"/>
              <a:t/>
            </a:r>
          </a:p>
          <a:p>
            <a:r>
              <a:rPr lang="en-US"/>
              <a:t/>
            </a:r>
          </a:p>
          <a:p>
            <a:r>
              <a:rPr lang="en-US"/>
              <a:t>Source</a:t>
            </a:r>
          </a:p>
          <a:p>
            <a:r>
              <a:rPr lang="en-US"/>
              <a:t>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 BONDS</a:t>
            </a:r>
          </a:p>
          <a:p>
            <a:r>
              <a:rPr lang="en-US"/>
              <a:t>This bond is not real or healthy love. It is a form of manipulation that uses normal brain responses to control someone. The victim is not choosing this bond; it develops because of the brain's response to attention, care, and attachment.</a:t>
            </a:r>
          </a:p>
          <a:p>
            <a:r>
              <a:rPr lang="en-US"/>
              <a:t/>
            </a:r>
          </a:p>
          <a:p>
            <a:r>
              <a:rPr lang="en-US"/>
              <a:t>LOVE &amp; THE BRAIN</a:t>
            </a:r>
          </a:p>
          <a:p>
            <a:r>
              <a:rPr lang="en-US"/>
              <a:t>Love is chemically induced through the brain's reward circuit, where dopamine and other hormones flood the brain.[1]</a:t>
            </a:r>
          </a:p>
          <a:p>
            <a:r>
              <a:rPr lang="en-US"/>
              <a:t/>
            </a:r>
          </a:p>
          <a:p>
            <a:r>
              <a:rPr lang="en-US"/>
              <a:t>Traffickers often insincerely romance their victims because they understand that the brain-triggered emotions involved with falling in love create a bond that is extremely difficult to break. </a:t>
            </a:r>
          </a:p>
          <a:p>
            <a:r>
              <a:rPr lang="en-US"/>
              <a:t/>
            </a:r>
          </a:p>
          <a:p>
            <a:r>
              <a:rPr lang="en-US"/>
              <a:t>Traffickers patiently nurture their victims with false love until this manipulation takes control over the victim’s emotional independence.  </a:t>
            </a:r>
          </a:p>
          <a:p>
            <a:r>
              <a:rPr lang="en-US"/>
              <a:t/>
            </a:r>
          </a:p>
          <a:p>
            <a:r>
              <a:rPr lang="en-US"/>
              <a:t/>
            </a:r>
          </a:p>
          <a:p>
            <a:r>
              <a:rPr lang="en-US"/>
              <a:t>Source</a:t>
            </a:r>
          </a:p>
          <a:p>
            <a:r>
              <a:rPr lang="en-US"/>
              <a:t>Love and the Brain (2015).</a:t>
            </a:r>
          </a:p>
          <a:p>
            <a:r>
              <a:rPr lang="en-US"/>
              <a:t>Harvard Medical School</a:t>
            </a:r>
          </a:p>
          <a:p>
            <a:r>
              <a:rPr lang="en-US"/>
              <a:t>https://hms.harvard.edu/news-events/publications-archive/brain/love-brain#:~:text=Being%20love%2Dstruck%20also%20releases,use%20of%20cocaine%20or%20alcohol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fear. They often start by meeting emotional needs, offering attention, support, or understanding that may be missing in a young person’s life.</a:t>
            </a:r>
          </a:p>
          <a:p>
            <a:r>
              <a:rPr lang="en-US"/>
              <a:t/>
            </a:r>
          </a:p>
          <a:p>
            <a:r>
              <a:rPr lang="en-US"/>
              <a:t>The mix of positive and harmful behavior can make it difficult for a victim to recognize danger or leave the situation.</a:t>
            </a:r>
          </a:p>
          <a:p>
            <a:r>
              <a:rPr lang="en-US"/>
              <a:t/>
            </a:r>
          </a:p>
          <a:p>
            <a:r>
              <a:rPr lang="en-US"/>
              <a:t>This pattern is intentional. It is designed to create dependence and make control feel harder to escape.</a:t>
            </a:r>
          </a:p>
          <a:p>
            <a:r>
              <a:rPr lang="en-US"/>
              <a:t/>
            </a:r>
          </a:p>
          <a:p>
            <a:r>
              <a:rPr lang="en-US"/>
              <a:t/>
            </a:r>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fear. They often start by meeting emotional needs, offering attention, support, or understanding that may be missing in a young person’s life.</a:t>
            </a:r>
          </a:p>
          <a:p>
            <a:r>
              <a:rPr lang="en-US"/>
              <a:t/>
            </a:r>
          </a:p>
          <a:p>
            <a:r>
              <a:rPr lang="en-US"/>
              <a:t>The mix of positive and harmful behavior can make it difficult for a victim to recognize danger or leave the situation.</a:t>
            </a:r>
          </a:p>
          <a:p>
            <a:r>
              <a:rPr lang="en-US"/>
              <a:t/>
            </a:r>
          </a:p>
          <a:p>
            <a:r>
              <a:rPr lang="en-US"/>
              <a:t>This pattern is intentional. It is designed to create dependence and make control feel harder to escape.</a:t>
            </a:r>
          </a:p>
          <a:p>
            <a:r>
              <a:rPr lang="en-US"/>
              <a:t/>
            </a:r>
          </a:p>
          <a:p>
            <a:r>
              <a:rPr lang="en-US"/>
              <a:t/>
            </a:r>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rarely begin with fear. They often start by meeting emotional needs, offering attention, support, or understanding that may be missing in a young person’s life.</a:t>
            </a:r>
          </a:p>
          <a:p>
            <a:r>
              <a:rPr lang="en-US"/>
              <a:t/>
            </a:r>
          </a:p>
          <a:p>
            <a:r>
              <a:rPr lang="en-US"/>
              <a:t>The mix of positive and harmful behavior can make it difficult for a victim to recognize danger or leave the situation.</a:t>
            </a:r>
          </a:p>
          <a:p>
            <a:r>
              <a:rPr lang="en-US"/>
              <a:t/>
            </a:r>
          </a:p>
          <a:p>
            <a:r>
              <a:rPr lang="en-US"/>
              <a:t>This pattern is intentional. It is designed to create dependence and make control feel harder to escape.</a:t>
            </a:r>
          </a:p>
          <a:p>
            <a:r>
              <a:rPr lang="en-US"/>
              <a:t/>
            </a:r>
          </a:p>
          <a:p>
            <a:r>
              <a:rPr lang="en-US"/>
              <a:t/>
            </a:r>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trauma bond can form when a person experiences repeated cycles of harm followed by moments of kindness or affection. These mixed signals can create confusion and strong emotional attachment.</a:t>
            </a:r>
          </a:p>
          <a:p>
            <a:r>
              <a:rPr lang="en-US"/>
              <a:t/>
            </a:r>
          </a:p>
          <a:p>
            <a:r>
              <a:rPr lang="en-US"/>
              <a:t>Over time, this pattern can lead to a cycle of love and fear, where the victim feels connected to the trafficker despite being harmed.</a:t>
            </a:r>
          </a:p>
          <a:p>
            <a:r>
              <a:rPr lang="en-US"/>
              <a:t/>
            </a:r>
          </a:p>
          <a:p>
            <a:r>
              <a:rPr lang="en-US"/>
              <a:t>Victims may become loyal or attached because they hope the kindness they experienced will return.</a:t>
            </a:r>
          </a:p>
          <a:p>
            <a:r>
              <a:rPr lang="en-US"/>
              <a:t/>
            </a:r>
          </a:p>
          <a:p>
            <a:r>
              <a:rPr lang="en-US"/>
              <a:t>This bond is not a healthy relationship—it is a form of control created through manipulation.</a:t>
            </a:r>
          </a:p>
          <a:p>
            <a:r>
              <a:rPr lang="en-US"/>
              <a:t/>
            </a:r>
          </a:p>
          <a:p>
            <a:r>
              <a:rPr lang="en-US"/>
              <a:t/>
            </a:r>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trauma bond can form when a person experiences repeated cycles of harm followed by moments of kindness or affection. These mixed signals can create confusion and strong emotional attachment.</a:t>
            </a:r>
          </a:p>
          <a:p>
            <a:r>
              <a:rPr lang="en-US"/>
              <a:t/>
            </a:r>
          </a:p>
          <a:p>
            <a:r>
              <a:rPr lang="en-US"/>
              <a:t>Over time, this pattern can lead to a cycle of love and fear, where the victim feels connected to the trafficker despite being harmed.</a:t>
            </a:r>
          </a:p>
          <a:p>
            <a:r>
              <a:rPr lang="en-US"/>
              <a:t/>
            </a:r>
          </a:p>
          <a:p>
            <a:r>
              <a:rPr lang="en-US"/>
              <a:t>Victims may become loyal or attached because they hope the kindness they experienced will return.</a:t>
            </a:r>
          </a:p>
          <a:p>
            <a:r>
              <a:rPr lang="en-US"/>
              <a:t/>
            </a:r>
          </a:p>
          <a:p>
            <a:r>
              <a:rPr lang="en-US"/>
              <a:t>This bond is not a healthy relationship—it is a form of control created through manipulation.</a:t>
            </a:r>
          </a:p>
          <a:p>
            <a:r>
              <a:rPr lang="en-US"/>
              <a:t/>
            </a:r>
          </a:p>
          <a:p>
            <a:r>
              <a:rPr lang="en-US"/>
              <a:t/>
            </a:r>
          </a:p>
          <a:p>
            <a:r>
              <a:rPr lang="en-US"/>
              <a:t>SOURCE</a:t>
            </a:r>
          </a:p>
          <a:p>
            <a:r>
              <a:rPr lang="en-US"/>
              <a:t>Cleveland Clinic (2023, March 29). Here's What Trauma Bonding Really Is and How To Recognize the Signs. Retrieved April 23, 2025, from https://health.clevelandclinic.org/trauma-bonding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Baird, K., &amp; Connolly, J. (2023). Recruitment and Entrapment Pathways of Minors into Sex Trafficking</a:t>
            </a:r>
          </a:p>
          <a:p>
            <a:r>
              <a:rPr lang="en-US"/>
              <a:t>in Canada and the United States: A Systematic Review, Trauma, violence &amp; abuse, 24(1), 189–</a:t>
            </a:r>
          </a:p>
          <a:p>
            <a:r>
              <a:rPr lang="en-US"/>
              <a:t>202. Retrieved January 20, 2026,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Financial dependence can develop when a victim have no money for basic needs. This reliance can make leaving feel impossible.</a:t>
            </a:r>
          </a:p>
          <a:p>
            <a:r>
              <a:rPr lang="en-US"/>
              <a:t/>
            </a:r>
          </a:p>
          <a:p>
            <a:r>
              <a:rPr lang="en-US"/>
              <a:t>Debt bonds are designed to make victims feel they can never “catch up” or leave. The debt is not real or fair—it is a tool used to maintain control.</a:t>
            </a:r>
          </a:p>
          <a:p>
            <a:r>
              <a:rPr lang="en-US"/>
              <a:t/>
            </a:r>
          </a:p>
          <a:p>
            <a:r>
              <a:rPr lang="en-US"/>
              <a:t>Traffickers create a debt bond or economic dependence on their victims by imposing debt that continually accumulates and can be difficult or impossible to repay. </a:t>
            </a:r>
          </a:p>
          <a:p>
            <a:r>
              <a:rPr lang="en-US"/>
              <a:t/>
            </a:r>
          </a:p>
          <a:p>
            <a:r>
              <a:rPr lang="en-US"/>
              <a:t>Traffickers often withhold victims' legal documents, demanding sex work until they pay a debt in full or simply preventing them from working outside of the traffickers' control.</a:t>
            </a:r>
          </a:p>
          <a:p>
            <a:r>
              <a:rPr lang="en-US"/>
              <a:t/>
            </a:r>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Financial dependence can develop when a victim have no money for basic needs. This reliance can make leaving feel impossible.</a:t>
            </a:r>
          </a:p>
          <a:p>
            <a:r>
              <a:rPr lang="en-US"/>
              <a:t/>
            </a:r>
          </a:p>
          <a:p>
            <a:r>
              <a:rPr lang="en-US"/>
              <a:t>Debt bonds are designed to make victims feel they can never “catch up” or leave. The debt is not real or fair—it is a tool used to maintain control.</a:t>
            </a:r>
          </a:p>
          <a:p>
            <a:r>
              <a:rPr lang="en-US"/>
              <a:t/>
            </a:r>
          </a:p>
          <a:p>
            <a:r>
              <a:rPr lang="en-US"/>
              <a:t>Traffickers create a debt bond or economic dependence on their victims by imposing debt that continually accumulates and can be difficult or impossible to repay. </a:t>
            </a:r>
          </a:p>
          <a:p>
            <a:r>
              <a:rPr lang="en-US"/>
              <a:t/>
            </a:r>
          </a:p>
          <a:p>
            <a:r>
              <a:rPr lang="en-US"/>
              <a:t>Traffickers often withhold victims' legal documents, demanding sex work until they pay a debt in full or simply preventing them from working outside of the traffickers' control.</a:t>
            </a:r>
          </a:p>
          <a:p>
            <a:r>
              <a:rPr lang="en-US"/>
              <a:t/>
            </a:r>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Financial dependence can develop when a victim have no money for basic needs. This reliance can make leaving feel impossible.</a:t>
            </a:r>
          </a:p>
          <a:p>
            <a:r>
              <a:rPr lang="en-US"/>
              <a:t/>
            </a:r>
          </a:p>
          <a:p>
            <a:r>
              <a:rPr lang="en-US"/>
              <a:t>Debt bonds are designed to make victims feel they can never “catch up” or leave. The debt is not real or fair—it is a tool used to maintain control.</a:t>
            </a:r>
          </a:p>
          <a:p>
            <a:r>
              <a:rPr lang="en-US"/>
              <a:t/>
            </a:r>
          </a:p>
          <a:p>
            <a:r>
              <a:rPr lang="en-US"/>
              <a:t>Traffickers create a debt bond or economic dependence on their victims by imposing debt that continually accumulates and can be difficult or impossible to repay. </a:t>
            </a:r>
          </a:p>
          <a:p>
            <a:r>
              <a:rPr lang="en-US"/>
              <a:t/>
            </a:r>
          </a:p>
          <a:p>
            <a:r>
              <a:rPr lang="en-US"/>
              <a:t>Traffickers often withhold victims' legal documents, demanding sex work until they pay a debt in full or simply preventing them from working outside of the traffickers' control.</a:t>
            </a:r>
          </a:p>
          <a:p>
            <a:r>
              <a:rPr lang="en-US"/>
              <a:t/>
            </a:r>
          </a:p>
          <a:p>
            <a:r>
              <a:rPr lang="en-US"/>
              <a:t>SOURCE</a:t>
            </a:r>
          </a:p>
          <a:p>
            <a:r>
              <a:rPr lang="en-US"/>
              <a:t>End Slavery Now (n.d.). Bonded Labor. Retrieved April 23, 2025, from  http://www.endslaverynow.org/learn/slavery-today/bonded-labor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Drug bonds are a form of control. Traffickers use substances to create dependence, fear, and shame, making it very difficult for victims to leave. The goal is always to manipulate and exploit, not provide help.</a:t>
            </a:r>
          </a:p>
          <a:p>
            <a:r>
              <a:rPr lang="en-US"/>
              <a:t/>
            </a:r>
          </a:p>
          <a:p>
            <a:r>
              <a:rPr lang="en-US"/>
              <a:t>Drug bondage can occur when drug dealers coerce users into sex trafficking in exchange for drugs. Some sex traffickers are known to loiter outside drug rehab centers, seeking recruits. </a:t>
            </a:r>
          </a:p>
          <a:p>
            <a:r>
              <a:rPr lang="en-US"/>
              <a:t/>
            </a:r>
          </a:p>
          <a:p>
            <a:r>
              <a:rPr lang="en-US"/>
              <a:t/>
            </a:r>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Drug bonds are a form of control. Traffickers use substances to create dependence, fear, and shame, making it very difficult for victims to leave. The goal is always to manipulate and exploit, not provide help.</a:t>
            </a:r>
          </a:p>
          <a:p>
            <a:r>
              <a:rPr lang="en-US"/>
              <a:t/>
            </a:r>
          </a:p>
          <a:p>
            <a:r>
              <a:rPr lang="en-US"/>
              <a:t>Drug bondage can occur when drug dealers coerce users into sex trafficking in exchange for drugs. Some sex traffickers are known to loiter outside drug rehab centers, seeking recruits. </a:t>
            </a:r>
          </a:p>
          <a:p>
            <a:r>
              <a:rPr lang="en-US"/>
              <a:t/>
            </a:r>
          </a:p>
          <a:p>
            <a:r>
              <a:rPr lang="en-US"/>
              <a:t/>
            </a:r>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Drug bonds are a form of control. Traffickers use substances to create dependence, fear, and shame, making it very difficult for victims to leave. The goal is always to manipulate and exploit, not provide help.</a:t>
            </a:r>
          </a:p>
          <a:p>
            <a:r>
              <a:rPr lang="en-US"/>
              <a:t/>
            </a:r>
          </a:p>
          <a:p>
            <a:r>
              <a:rPr lang="en-US"/>
              <a:t>Drug bondage can occur when drug dealers coerce users into sex trafficking in exchange for drugs. Some sex traffickers are known to loiter outside drug rehab centers, seeking recruits. </a:t>
            </a:r>
          </a:p>
          <a:p>
            <a:r>
              <a:rPr lang="en-US"/>
              <a:t/>
            </a:r>
          </a:p>
          <a:p>
            <a:r>
              <a:rPr lang="en-US"/>
              <a:t/>
            </a:r>
          </a:p>
          <a:p>
            <a:r>
              <a:rPr lang="en-US"/>
              <a:t>Source</a:t>
            </a:r>
          </a:p>
          <a:p>
            <a:r>
              <a:rPr lang="en-US"/>
              <a:t>Langton L, Planty M, Banks D., Witwer A., Woods, D., Vermeer M., Jackson, B. (2022, February 24). Sex Trafficking and Substance Use, Rand.org. Retrieved April 23, 2025, from https://www.rand.org/pubs/research_reports/RRA108-13.html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look for locations where people may be more vulnerable or in need of support.</a:t>
            </a:r>
          </a:p>
          <a:p>
            <a:r>
              <a:rPr lang="en-US"/>
              <a:t/>
            </a:r>
          </a:p>
          <a:p>
            <a:r>
              <a:rPr lang="en-US"/>
              <a:t>In these environments, people may be experiencing challenges such as instability, the lack of resources, or emotional stress.</a:t>
            </a:r>
          </a:p>
          <a:p>
            <a:r>
              <a:rPr lang="en-US"/>
              <a:t/>
            </a:r>
          </a:p>
          <a:p>
            <a:r>
              <a:rPr lang="en-US"/>
              <a:t>Traffickers often try to take advantage of vulnerable people in these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look for locations where people may be more vulnerable or in need of support.</a:t>
            </a:r>
          </a:p>
          <a:p>
            <a:r>
              <a:rPr lang="en-US"/>
              <a:t/>
            </a:r>
          </a:p>
          <a:p>
            <a:r>
              <a:rPr lang="en-US"/>
              <a:t>In these environments, people may be experiencing challenges such as instability, the lack of resources, or emotional stress.</a:t>
            </a:r>
          </a:p>
          <a:p>
            <a:r>
              <a:rPr lang="en-US"/>
              <a:t/>
            </a:r>
          </a:p>
          <a:p>
            <a:r>
              <a:rPr lang="en-US"/>
              <a:t>Traffickers often try to take advantage of vulnerable people in these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look for locations where people may be more vulnerable or in need of support.</a:t>
            </a:r>
          </a:p>
          <a:p>
            <a:r>
              <a:rPr lang="en-US"/>
              <a:t/>
            </a:r>
          </a:p>
          <a:p>
            <a:r>
              <a:rPr lang="en-US"/>
              <a:t>In these environments, people may be experiencing challenges such as instability, the lack of resources, or emotional stress.</a:t>
            </a:r>
          </a:p>
          <a:p>
            <a:r>
              <a:rPr lang="en-US"/>
              <a:t/>
            </a:r>
          </a:p>
          <a:p>
            <a:r>
              <a:rPr lang="en-US"/>
              <a:t>Traffickers often try to take advantage of vulnerable people in these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look for locations where people may be more vulnerable or in need of support.</a:t>
            </a:r>
          </a:p>
          <a:p>
            <a:r>
              <a:rPr lang="en-US"/>
              <a:t/>
            </a:r>
          </a:p>
          <a:p>
            <a:r>
              <a:rPr lang="en-US"/>
              <a:t>In these environments, people may be experiencing challenges such as instability, the lack of resources, or emotional stress.</a:t>
            </a:r>
          </a:p>
          <a:p>
            <a:r>
              <a:rPr lang="en-US"/>
              <a:t/>
            </a:r>
          </a:p>
          <a:p>
            <a:r>
              <a:rPr lang="en-US"/>
              <a:t>Traffickers often try to take advantage of vulnerable people in these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look for locations where people may be more vulnerable or in need of support.</a:t>
            </a:r>
          </a:p>
          <a:p>
            <a:r>
              <a:rPr lang="en-US"/>
              <a:t/>
            </a:r>
          </a:p>
          <a:p>
            <a:r>
              <a:rPr lang="en-US"/>
              <a:t>In these environments, people may be experiencing challenges such as instability, the lack of resources, or emotional stress.</a:t>
            </a:r>
          </a:p>
          <a:p>
            <a:r>
              <a:rPr lang="en-US"/>
              <a:t/>
            </a:r>
          </a:p>
          <a:p>
            <a:r>
              <a:rPr lang="en-US"/>
              <a:t>Traffickers often try to take advantage of vulnerable people in these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look for locations where people may be more vulnerable or in need of support.</a:t>
            </a:r>
          </a:p>
          <a:p>
            <a:r>
              <a:rPr lang="en-US"/>
              <a:t/>
            </a:r>
          </a:p>
          <a:p>
            <a:r>
              <a:rPr lang="en-US"/>
              <a:t>In these environments, people may be experiencing challenges such as instability, the lack of resources, or emotional stress.</a:t>
            </a:r>
          </a:p>
          <a:p>
            <a:r>
              <a:rPr lang="en-US"/>
              <a:t/>
            </a:r>
          </a:p>
          <a:p>
            <a:r>
              <a:rPr lang="en-US"/>
              <a:t>Traffickers often try to take advantage of vulnerable people in these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are highly active in online spaces where young people spend time.</a:t>
            </a:r>
          </a:p>
          <a:p>
            <a:r>
              <a:rPr lang="en-US"/>
              <a:t/>
            </a:r>
          </a:p>
          <a:p>
            <a:r>
              <a:rPr lang="en-US"/>
              <a:t>These digital environments allow traffickers to easily start conversations that seem friendly, supportive, or even flirtatious.</a:t>
            </a:r>
          </a:p>
          <a:p>
            <a:r>
              <a:rPr lang="en-US"/>
              <a:t/>
            </a:r>
          </a:p>
          <a:p>
            <a:r>
              <a:rPr lang="en-US"/>
              <a:t>Awareness of how these interactions begin can help young people recognize warning signs and seek help from a trustworthy adult if something feels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are highly active in online spaces where young people spend time.</a:t>
            </a:r>
          </a:p>
          <a:p>
            <a:r>
              <a:rPr lang="en-US"/>
              <a:t/>
            </a:r>
          </a:p>
          <a:p>
            <a:r>
              <a:rPr lang="en-US"/>
              <a:t>These digital environments allow traffickers to easily start conversations that seem friendly, supportive, or even flirtatious.</a:t>
            </a:r>
          </a:p>
          <a:p>
            <a:r>
              <a:rPr lang="en-US"/>
              <a:t/>
            </a:r>
          </a:p>
          <a:p>
            <a:r>
              <a:rPr lang="en-US"/>
              <a:t>Awareness of how these interactions begin can help young people recognize warning signs and seek help from a trustworthy adult if something feels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are highly active in online spaces where young people spend time.</a:t>
            </a:r>
          </a:p>
          <a:p>
            <a:r>
              <a:rPr lang="en-US"/>
              <a:t/>
            </a:r>
          </a:p>
          <a:p>
            <a:r>
              <a:rPr lang="en-US"/>
              <a:t>These digital environments allow traffickers to easily start conversations that seem friendly, supportive, or even flirtatious.</a:t>
            </a:r>
          </a:p>
          <a:p>
            <a:r>
              <a:rPr lang="en-US"/>
              <a:t/>
            </a:r>
          </a:p>
          <a:p>
            <a:r>
              <a:rPr lang="en-US"/>
              <a:t>Awareness of how these interactions begin can help young people recognize warning signs and seek help from a trustworthy adult if something feels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are highly active in online spaces where young people spend time.</a:t>
            </a:r>
          </a:p>
          <a:p>
            <a:r>
              <a:rPr lang="en-US"/>
              <a:t/>
            </a:r>
          </a:p>
          <a:p>
            <a:r>
              <a:rPr lang="en-US"/>
              <a:t>These digital environments allow traffickers to easily start conversations that seem friendly, supportive, or even flirtatious.</a:t>
            </a:r>
          </a:p>
          <a:p>
            <a:r>
              <a:rPr lang="en-US"/>
              <a:t/>
            </a:r>
          </a:p>
          <a:p>
            <a:r>
              <a:rPr lang="en-US"/>
              <a:t>Awareness of how these interactions begin can help young people recognize warning signs and seek help from a trustworthy adult if something feels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situations can increase vulnerability, but they are never the victim’s fault.</a:t>
            </a:r>
          </a:p>
          <a:p>
            <a:r>
              <a:rPr lang="en-US"/>
              <a:t/>
            </a:r>
          </a:p>
          <a:p>
            <a:r>
              <a:rPr lang="en-US"/>
              <a:t>Traffickers often look for unmet needs, such as a lack of safety, support, or stability, and take advantage of those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situations can increase vulnerability, but they are never the victim’s fault.</a:t>
            </a:r>
          </a:p>
          <a:p>
            <a:r>
              <a:rPr lang="en-US"/>
              <a:t/>
            </a:r>
          </a:p>
          <a:p>
            <a:r>
              <a:rPr lang="en-US"/>
              <a:t>Traffickers often look for unmet needs, such as a lack of safety, support, or stability, and take advantage of those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situations can increase vulnerability, but they are never the victim’s fault.</a:t>
            </a:r>
          </a:p>
          <a:p>
            <a:r>
              <a:rPr lang="en-US"/>
              <a:t/>
            </a:r>
          </a:p>
          <a:p>
            <a:r>
              <a:rPr lang="en-US"/>
              <a:t>Traffickers often look for unmet needs, such as a lack of safety, support, or stability, and take advantage of those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8.png"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4.xml" Type="http://schemas.openxmlformats.org/officeDocument/2006/relationships/notesSlide"/></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5.xml" Type="http://schemas.openxmlformats.org/officeDocument/2006/relationships/notesSlid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7.xml" Type="http://schemas.openxmlformats.org/officeDocument/2006/relationships/notesSlide"/><Relationship Id="rId3" Target="../media/image19.png" Type="http://schemas.openxmlformats.org/officeDocument/2006/relationships/image"/></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8.xml" Type="http://schemas.openxmlformats.org/officeDocument/2006/relationships/notesSlide"/><Relationship Id="rId3" Target="../media/image20.png" Type="http://schemas.openxmlformats.org/officeDocument/2006/relationships/image"/></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9.xml" Type="http://schemas.openxmlformats.org/officeDocument/2006/relationships/notesSlide"/><Relationship Id="rId3" Target="../media/image2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0.xml" Type="http://schemas.openxmlformats.org/officeDocument/2006/relationships/notesSlide"/><Relationship Id="rId3" Target="../media/image20.png" Type="http://schemas.openxmlformats.org/officeDocument/2006/relationships/image"/></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1.xml" Type="http://schemas.openxmlformats.org/officeDocument/2006/relationships/notesSlide"/><Relationship Id="rId3" Target="../media/image20.png" Type="http://schemas.openxmlformats.org/officeDocument/2006/relationships/image"/></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2.xml" Type="http://schemas.openxmlformats.org/officeDocument/2006/relationships/notesSlide"/><Relationship Id="rId3" Target="../media/image20.png" Type="http://schemas.openxmlformats.org/officeDocument/2006/relationships/image"/></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3.xml" Type="http://schemas.openxmlformats.org/officeDocument/2006/relationships/notesSlide"/><Relationship Id="rId3" Target="../media/image20.png" Type="http://schemas.openxmlformats.org/officeDocument/2006/relationships/image"/></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4.xml" Type="http://schemas.openxmlformats.org/officeDocument/2006/relationships/notesSlide"/><Relationship Id="rId3" Target="../media/image21.png" Type="http://schemas.openxmlformats.org/officeDocument/2006/relationships/image"/></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5.xml" Type="http://schemas.openxmlformats.org/officeDocument/2006/relationships/notesSlide"/><Relationship Id="rId3" Target="../media/image22.png" Type="http://schemas.openxmlformats.org/officeDocument/2006/relationships/image"/></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6.xml" Type="http://schemas.openxmlformats.org/officeDocument/2006/relationships/notesSlide"/><Relationship Id="rId3" Target="../media/image23.png" Type="http://schemas.openxmlformats.org/officeDocument/2006/relationships/image"/><Relationship Id="rId4" Target="../media/image24.jpeg" Type="http://schemas.openxmlformats.org/officeDocument/2006/relationships/image"/><Relationship Id="rId5"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4.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5.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6.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17.pn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4747573" y="7028103"/>
            <a:ext cx="2511727" cy="2528306"/>
          </a:xfrm>
          <a:custGeom>
            <a:avLst/>
            <a:gdLst/>
            <a:ahLst/>
            <a:cxnLst/>
            <a:rect r="r" b="b" t="t" l="l"/>
            <a:pathLst>
              <a:path h="2528306" w="2511727">
                <a:moveTo>
                  <a:pt x="0" y="0"/>
                </a:moveTo>
                <a:lnTo>
                  <a:pt x="2511727" y="0"/>
                </a:lnTo>
                <a:lnTo>
                  <a:pt x="2511727" y="2528306"/>
                </a:lnTo>
                <a:lnTo>
                  <a:pt x="0" y="2528306"/>
                </a:lnTo>
                <a:lnTo>
                  <a:pt x="0" y="0"/>
                </a:lnTo>
                <a:close/>
              </a:path>
            </a:pathLst>
          </a:custGeom>
          <a:blipFill>
            <a:blip r:embed="rId3"/>
            <a:stretch>
              <a:fillRect l="0" t="0" r="0" b="0"/>
            </a:stretch>
          </a:blipFill>
        </p:spPr>
      </p:sp>
      <p:sp>
        <p:nvSpPr>
          <p:cNvPr name="Freeform 5" id="5"/>
          <p:cNvSpPr/>
          <p:nvPr/>
        </p:nvSpPr>
        <p:spPr>
          <a:xfrm flipH="false" flipV="false" rot="0">
            <a:off x="16284300" y="1028700"/>
            <a:ext cx="975000" cy="975000"/>
          </a:xfrm>
          <a:custGeom>
            <a:avLst/>
            <a:gdLst/>
            <a:ahLst/>
            <a:cxnLst/>
            <a:rect r="r" b="b" t="t" l="l"/>
            <a:pathLst>
              <a:path h="975000" w="975000">
                <a:moveTo>
                  <a:pt x="0" y="0"/>
                </a:moveTo>
                <a:lnTo>
                  <a:pt x="975000" y="0"/>
                </a:lnTo>
                <a:lnTo>
                  <a:pt x="975000" y="975000"/>
                </a:lnTo>
                <a:lnTo>
                  <a:pt x="0" y="975000"/>
                </a:lnTo>
                <a:lnTo>
                  <a:pt x="0" y="0"/>
                </a:lnTo>
                <a:close/>
              </a:path>
            </a:pathLst>
          </a:custGeom>
          <a:blipFill>
            <a:blip r:embed="rId4"/>
            <a:stretch>
              <a:fillRect l="0" t="0" r="0" b="0"/>
            </a:stretch>
          </a:blipFill>
        </p:spPr>
      </p:sp>
      <p:sp>
        <p:nvSpPr>
          <p:cNvPr name="TextBox 6" id="6"/>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7" id="7"/>
          <p:cNvSpPr txBox="true"/>
          <p:nvPr/>
        </p:nvSpPr>
        <p:spPr>
          <a:xfrm rot="0">
            <a:off x="454522" y="5114961"/>
            <a:ext cx="17417056" cy="2645789"/>
          </a:xfrm>
          <a:prstGeom prst="rect">
            <a:avLst/>
          </a:prstGeom>
        </p:spPr>
        <p:txBody>
          <a:bodyPr anchor="t" rtlCol="false" tIns="0" lIns="0" bIns="0" rIns="0">
            <a:spAutoFit/>
          </a:bodyPr>
          <a:lstStyle/>
          <a:p>
            <a:pPr algn="ctr">
              <a:lnSpc>
                <a:spcPts val="11499"/>
              </a:lnSpc>
            </a:pPr>
            <a:r>
              <a:rPr lang="en-US" sz="12233" b="true">
                <a:solidFill>
                  <a:srgbClr val="F9232C"/>
                </a:solidFill>
                <a:latin typeface="Cooperative Bold"/>
                <a:ea typeface="Cooperative Bold"/>
                <a:cs typeface="Cooperative Bold"/>
                <a:sym typeface="Cooperative Bold"/>
              </a:rPr>
              <a:t>Human</a:t>
            </a:r>
          </a:p>
          <a:p>
            <a:pPr algn="ctr">
              <a:lnSpc>
                <a:spcPts val="8983"/>
              </a:lnSpc>
            </a:pPr>
            <a:r>
              <a:rPr lang="en-US" b="true" sz="9557">
                <a:solidFill>
                  <a:srgbClr val="F9232C"/>
                </a:solidFill>
                <a:latin typeface="Poppins Medium 1 Bold"/>
                <a:ea typeface="Poppins Medium 1 Bold"/>
                <a:cs typeface="Poppins Medium 1 Bold"/>
                <a:sym typeface="Poppins Medium 1 Bold"/>
              </a:rPr>
              <a:t>TRAFFICKERS</a:t>
            </a:r>
          </a:p>
        </p:txBody>
      </p:sp>
      <p:sp>
        <p:nvSpPr>
          <p:cNvPr name="TextBox 8" id="8"/>
          <p:cNvSpPr txBox="true"/>
          <p:nvPr/>
        </p:nvSpPr>
        <p:spPr>
          <a:xfrm rot="0">
            <a:off x="454522" y="7789325"/>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259910"/>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893854" y="4597803"/>
            <a:ext cx="15804515"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profits by making young or vulnerable people engage in commercial sex or forced labor.</a:t>
            </a:r>
          </a:p>
        </p:txBody>
      </p:sp>
      <p:sp>
        <p:nvSpPr>
          <p:cNvPr name="TextBox 7" id="7"/>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grpSp>
        <p:nvGrpSpPr>
          <p:cNvPr name="Group 9" id="9"/>
          <p:cNvGrpSpPr/>
          <p:nvPr/>
        </p:nvGrpSpPr>
        <p:grpSpPr>
          <a:xfrm rot="0">
            <a:off x="1532526" y="3491070"/>
            <a:ext cx="10879850" cy="976573"/>
            <a:chOff x="0" y="0"/>
            <a:chExt cx="2865475" cy="257204"/>
          </a:xfrm>
        </p:grpSpPr>
        <p:sp>
          <p:nvSpPr>
            <p:cNvPr name="Freeform 10" id="10"/>
            <p:cNvSpPr/>
            <p:nvPr/>
          </p:nvSpPr>
          <p:spPr>
            <a:xfrm flipH="false" flipV="false" rot="0">
              <a:off x="0" y="0"/>
              <a:ext cx="2865475" cy="257204"/>
            </a:xfrm>
            <a:custGeom>
              <a:avLst/>
              <a:gdLst/>
              <a:ahLst/>
              <a:cxnLst/>
              <a:rect r="r" b="b" t="t" l="l"/>
              <a:pathLst>
                <a:path h="257204" w="2865475">
                  <a:moveTo>
                    <a:pt x="0" y="0"/>
                  </a:moveTo>
                  <a:lnTo>
                    <a:pt x="2865475" y="0"/>
                  </a:lnTo>
                  <a:lnTo>
                    <a:pt x="2865475" y="257204"/>
                  </a:lnTo>
                  <a:lnTo>
                    <a:pt x="0" y="257204"/>
                  </a:lnTo>
                  <a:close/>
                </a:path>
              </a:pathLst>
            </a:custGeom>
            <a:solidFill>
              <a:srgbClr val="303030"/>
            </a:solidFill>
          </p:spPr>
        </p:sp>
        <p:sp>
          <p:nvSpPr>
            <p:cNvPr name="TextBox 11" id="11"/>
            <p:cNvSpPr txBox="true"/>
            <p:nvPr/>
          </p:nvSpPr>
          <p:spPr>
            <a:xfrm>
              <a:off x="0" y="-76200"/>
              <a:ext cx="2865475" cy="33340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93854" y="3429470"/>
            <a:ext cx="10662385"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HUMAN TRAFFICKER  (PIMP)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2801178" y="6914653"/>
            <a:ext cx="13300213" cy="1216025"/>
          </a:xfrm>
          <a:prstGeom prst="rect">
            <a:avLst/>
          </a:prstGeom>
        </p:spPr>
        <p:txBody>
          <a:bodyPr anchor="t" rtlCol="false" tIns="0" lIns="0" bIns="0" rIns="0">
            <a:spAutoFit/>
          </a:bodyPr>
          <a:lstStyle/>
          <a:p>
            <a:pPr algn="l">
              <a:lnSpc>
                <a:spcPts val="4899"/>
              </a:lnSpc>
              <a:spcBef>
                <a:spcPct val="0"/>
              </a:spcBef>
            </a:pPr>
            <a:r>
              <a:rPr lang="en-US" b="true" sz="3499">
                <a:solidFill>
                  <a:srgbClr val="9D1BE3"/>
                </a:solidFill>
                <a:latin typeface="Roboto Bold"/>
                <a:ea typeface="Roboto Bold"/>
                <a:cs typeface="Roboto Bold"/>
                <a:sym typeface="Roboto Bold"/>
              </a:rPr>
              <a:t>PIMP</a:t>
            </a:r>
            <a:r>
              <a:rPr lang="en-US" b="true" sz="3499">
                <a:solidFill>
                  <a:srgbClr val="303030"/>
                </a:solidFill>
                <a:latin typeface="Roboto Bold"/>
                <a:ea typeface="Roboto Bold"/>
                <a:cs typeface="Roboto Bold"/>
                <a:sym typeface="Roboto Bold"/>
              </a:rPr>
              <a:t> is used as slang and glamorized in some songs and movies; in real life, pimps are traffickers who harm people.</a:t>
            </a:r>
          </a:p>
        </p:txBody>
      </p:sp>
    </p:spTree>
  </p:cSld>
  <p:clrMapOvr>
    <a:masterClrMapping/>
  </p:clrMapOvr>
</p:sld>
</file>

<file path=ppt/slides/slide10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grpSp>
        <p:nvGrpSpPr>
          <p:cNvPr name="Group 5" id="5"/>
          <p:cNvGrpSpPr/>
          <p:nvPr/>
        </p:nvGrpSpPr>
        <p:grpSpPr>
          <a:xfrm rot="0">
            <a:off x="2237435" y="2905050"/>
            <a:ext cx="10080319" cy="936904"/>
            <a:chOff x="0" y="0"/>
            <a:chExt cx="2654899" cy="246757"/>
          </a:xfrm>
        </p:grpSpPr>
        <p:sp>
          <p:nvSpPr>
            <p:cNvPr name="Freeform 6" id="6"/>
            <p:cNvSpPr/>
            <p:nvPr/>
          </p:nvSpPr>
          <p:spPr>
            <a:xfrm flipH="false" flipV="false" rot="0">
              <a:off x="0" y="0"/>
              <a:ext cx="2654899" cy="246757"/>
            </a:xfrm>
            <a:custGeom>
              <a:avLst/>
              <a:gdLst/>
              <a:ahLst/>
              <a:cxnLst/>
              <a:rect r="r" b="b" t="t" l="l"/>
              <a:pathLst>
                <a:path h="246757" w="2654899">
                  <a:moveTo>
                    <a:pt x="0" y="0"/>
                  </a:moveTo>
                  <a:lnTo>
                    <a:pt x="2654899" y="0"/>
                  </a:lnTo>
                  <a:lnTo>
                    <a:pt x="2654899" y="246757"/>
                  </a:lnTo>
                  <a:lnTo>
                    <a:pt x="0" y="246757"/>
                  </a:lnTo>
                  <a:close/>
                </a:path>
              </a:pathLst>
            </a:custGeom>
            <a:solidFill>
              <a:srgbClr val="303030"/>
            </a:solidFill>
          </p:spPr>
        </p:sp>
        <p:sp>
          <p:nvSpPr>
            <p:cNvPr name="TextBox 7" id="7"/>
            <p:cNvSpPr txBox="true"/>
            <p:nvPr/>
          </p:nvSpPr>
          <p:spPr>
            <a:xfrm>
              <a:off x="0" y="-76200"/>
              <a:ext cx="2654899"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75560" y="2940128"/>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Factors That Traffickers May Target</a:t>
            </a:r>
          </a:p>
        </p:txBody>
      </p:sp>
      <p:sp>
        <p:nvSpPr>
          <p:cNvPr name="TextBox 9" id="9"/>
          <p:cNvSpPr txBox="true"/>
          <p:nvPr/>
        </p:nvSpPr>
        <p:spPr>
          <a:xfrm rot="0">
            <a:off x="1937727" y="4045638"/>
            <a:ext cx="15864200"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Lack of basic needs or stability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Unsafe or difficult home environments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Emotional struggles or isolation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Substance use or addiction</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10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grpSp>
        <p:nvGrpSpPr>
          <p:cNvPr name="Group 5" id="5"/>
          <p:cNvGrpSpPr/>
          <p:nvPr/>
        </p:nvGrpSpPr>
        <p:grpSpPr>
          <a:xfrm rot="0">
            <a:off x="2237435" y="2905050"/>
            <a:ext cx="10080319" cy="936904"/>
            <a:chOff x="0" y="0"/>
            <a:chExt cx="2654899" cy="246757"/>
          </a:xfrm>
        </p:grpSpPr>
        <p:sp>
          <p:nvSpPr>
            <p:cNvPr name="Freeform 6" id="6"/>
            <p:cNvSpPr/>
            <p:nvPr/>
          </p:nvSpPr>
          <p:spPr>
            <a:xfrm flipH="false" flipV="false" rot="0">
              <a:off x="0" y="0"/>
              <a:ext cx="2654899" cy="246757"/>
            </a:xfrm>
            <a:custGeom>
              <a:avLst/>
              <a:gdLst/>
              <a:ahLst/>
              <a:cxnLst/>
              <a:rect r="r" b="b" t="t" l="l"/>
              <a:pathLst>
                <a:path h="246757" w="2654899">
                  <a:moveTo>
                    <a:pt x="0" y="0"/>
                  </a:moveTo>
                  <a:lnTo>
                    <a:pt x="2654899" y="0"/>
                  </a:lnTo>
                  <a:lnTo>
                    <a:pt x="2654899" y="246757"/>
                  </a:lnTo>
                  <a:lnTo>
                    <a:pt x="0" y="246757"/>
                  </a:lnTo>
                  <a:close/>
                </a:path>
              </a:pathLst>
            </a:custGeom>
            <a:solidFill>
              <a:srgbClr val="303030"/>
            </a:solidFill>
          </p:spPr>
        </p:sp>
        <p:sp>
          <p:nvSpPr>
            <p:cNvPr name="TextBox 7" id="7"/>
            <p:cNvSpPr txBox="true"/>
            <p:nvPr/>
          </p:nvSpPr>
          <p:spPr>
            <a:xfrm>
              <a:off x="0" y="-76200"/>
              <a:ext cx="2654899"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75560" y="2940128"/>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Factors That Traffickers May Target</a:t>
            </a:r>
          </a:p>
        </p:txBody>
      </p:sp>
      <p:sp>
        <p:nvSpPr>
          <p:cNvPr name="TextBox 9" id="9"/>
          <p:cNvSpPr txBox="true"/>
          <p:nvPr/>
        </p:nvSpPr>
        <p:spPr>
          <a:xfrm rot="0">
            <a:off x="1937727" y="4045638"/>
            <a:ext cx="15864200"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Lack of basic needs or stability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Unsafe or difficult home environments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Emotional struggles or isolation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Substance use or addiction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Limited support or protection</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10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grpSp>
        <p:nvGrpSpPr>
          <p:cNvPr name="Group 5" id="5"/>
          <p:cNvGrpSpPr/>
          <p:nvPr/>
        </p:nvGrpSpPr>
        <p:grpSpPr>
          <a:xfrm rot="0">
            <a:off x="2237435" y="2905050"/>
            <a:ext cx="10080319" cy="936904"/>
            <a:chOff x="0" y="0"/>
            <a:chExt cx="2654899" cy="246757"/>
          </a:xfrm>
        </p:grpSpPr>
        <p:sp>
          <p:nvSpPr>
            <p:cNvPr name="Freeform 6" id="6"/>
            <p:cNvSpPr/>
            <p:nvPr/>
          </p:nvSpPr>
          <p:spPr>
            <a:xfrm flipH="false" flipV="false" rot="0">
              <a:off x="0" y="0"/>
              <a:ext cx="2654899" cy="246757"/>
            </a:xfrm>
            <a:custGeom>
              <a:avLst/>
              <a:gdLst/>
              <a:ahLst/>
              <a:cxnLst/>
              <a:rect r="r" b="b" t="t" l="l"/>
              <a:pathLst>
                <a:path h="246757" w="2654899">
                  <a:moveTo>
                    <a:pt x="0" y="0"/>
                  </a:moveTo>
                  <a:lnTo>
                    <a:pt x="2654899" y="0"/>
                  </a:lnTo>
                  <a:lnTo>
                    <a:pt x="2654899" y="246757"/>
                  </a:lnTo>
                  <a:lnTo>
                    <a:pt x="0" y="246757"/>
                  </a:lnTo>
                  <a:close/>
                </a:path>
              </a:pathLst>
            </a:custGeom>
            <a:solidFill>
              <a:srgbClr val="303030"/>
            </a:solidFill>
          </p:spPr>
        </p:sp>
        <p:sp>
          <p:nvSpPr>
            <p:cNvPr name="TextBox 7" id="7"/>
            <p:cNvSpPr txBox="true"/>
            <p:nvPr/>
          </p:nvSpPr>
          <p:spPr>
            <a:xfrm>
              <a:off x="0" y="-76200"/>
              <a:ext cx="2654899"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75560" y="2940128"/>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Factors That Traffickers May Target</a:t>
            </a:r>
          </a:p>
        </p:txBody>
      </p:sp>
      <p:sp>
        <p:nvSpPr>
          <p:cNvPr name="TextBox 9" id="9"/>
          <p:cNvSpPr txBox="true"/>
          <p:nvPr/>
        </p:nvSpPr>
        <p:spPr>
          <a:xfrm rot="0">
            <a:off x="1937727" y="4045638"/>
            <a:ext cx="15864200" cy="44926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Lack of basic needs or stability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Unsafe or difficult home environments</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Emotional struggles or isolation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Substance use or addiction</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Limited support or protection</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Desire for change or new opportunities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507275"/>
            <a:ext cx="10973538" cy="2113836"/>
            <a:chOff x="0" y="0"/>
            <a:chExt cx="2890150" cy="556730"/>
          </a:xfrm>
        </p:grpSpPr>
        <p:sp>
          <p:nvSpPr>
            <p:cNvPr name="Freeform 7" id="7"/>
            <p:cNvSpPr/>
            <p:nvPr/>
          </p:nvSpPr>
          <p:spPr>
            <a:xfrm flipH="false" flipV="false" rot="0">
              <a:off x="0" y="0"/>
              <a:ext cx="2890150" cy="556730"/>
            </a:xfrm>
            <a:custGeom>
              <a:avLst/>
              <a:gdLst/>
              <a:ahLst/>
              <a:cxnLst/>
              <a:rect r="r" b="b" t="t" l="l"/>
              <a:pathLst>
                <a:path h="556730" w="2890150">
                  <a:moveTo>
                    <a:pt x="0" y="0"/>
                  </a:moveTo>
                  <a:lnTo>
                    <a:pt x="2890150" y="0"/>
                  </a:lnTo>
                  <a:lnTo>
                    <a:pt x="2890150" y="556730"/>
                  </a:lnTo>
                  <a:lnTo>
                    <a:pt x="0" y="556730"/>
                  </a:lnTo>
                  <a:close/>
                </a:path>
              </a:pathLst>
            </a:custGeom>
            <a:solidFill>
              <a:srgbClr val="303030"/>
            </a:solidFill>
          </p:spPr>
        </p:sp>
        <p:sp>
          <p:nvSpPr>
            <p:cNvPr name="TextBox 8" id="8"/>
            <p:cNvSpPr txBox="true"/>
            <p:nvPr/>
          </p:nvSpPr>
          <p:spPr>
            <a:xfrm>
              <a:off x="0" y="-76200"/>
              <a:ext cx="2890150" cy="63293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3161349" y="1028700"/>
            <a:ext cx="4208744" cy="3478575"/>
            <a:chOff x="0" y="0"/>
            <a:chExt cx="1381425" cy="1141764"/>
          </a:xfrm>
        </p:grpSpPr>
        <p:sp>
          <p:nvSpPr>
            <p:cNvPr name="Freeform 12" id="12"/>
            <p:cNvSpPr/>
            <p:nvPr/>
          </p:nvSpPr>
          <p:spPr>
            <a:xfrm flipH="false" flipV="false" rot="0">
              <a:off x="0" y="0"/>
              <a:ext cx="1381425" cy="1141764"/>
            </a:xfrm>
            <a:custGeom>
              <a:avLst/>
              <a:gdLst/>
              <a:ahLst/>
              <a:cxnLst/>
              <a:rect r="r" b="b" t="t" l="l"/>
              <a:pathLst>
                <a:path h="1141764" w="1381425">
                  <a:moveTo>
                    <a:pt x="0" y="0"/>
                  </a:moveTo>
                  <a:lnTo>
                    <a:pt x="1381425" y="0"/>
                  </a:lnTo>
                  <a:lnTo>
                    <a:pt x="1381425" y="1141764"/>
                  </a:lnTo>
                  <a:lnTo>
                    <a:pt x="0" y="1141764"/>
                  </a:lnTo>
                  <a:close/>
                </a:path>
              </a:pathLst>
            </a:custGeom>
            <a:solidFill>
              <a:srgbClr val="FFFFFF"/>
            </a:solidFill>
          </p:spPr>
        </p:sp>
        <p:sp>
          <p:nvSpPr>
            <p:cNvPr name="TextBox 13" id="13"/>
            <p:cNvSpPr txBox="true"/>
            <p:nvPr/>
          </p:nvSpPr>
          <p:spPr>
            <a:xfrm>
              <a:off x="0" y="-47625"/>
              <a:ext cx="1381425" cy="1189389"/>
            </a:xfrm>
            <a:prstGeom prst="rect">
              <a:avLst/>
            </a:prstGeom>
          </p:spPr>
          <p:txBody>
            <a:bodyPr anchor="ctr" rtlCol="false" tIns="50800" lIns="50800" bIns="50800" rIns="50800"/>
            <a:lstStyle/>
            <a:p>
              <a:pPr algn="ctr">
                <a:lnSpc>
                  <a:spcPts val="2100"/>
                </a:lnSpc>
              </a:pPr>
            </a:p>
          </p:txBody>
        </p:sp>
      </p:grpSp>
      <p:sp>
        <p:nvSpPr>
          <p:cNvPr name="TextBox 14" id="14"/>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a:t>
            </a:r>
          </a:p>
        </p:txBody>
      </p:sp>
      <p:sp>
        <p:nvSpPr>
          <p:cNvPr name="Freeform 15" id="15"/>
          <p:cNvSpPr/>
          <p:nvPr/>
        </p:nvSpPr>
        <p:spPr>
          <a:xfrm flipH="false" flipV="false" rot="0">
            <a:off x="13334822" y="1231929"/>
            <a:ext cx="3869939" cy="2985252"/>
          </a:xfrm>
          <a:custGeom>
            <a:avLst/>
            <a:gdLst/>
            <a:ahLst/>
            <a:cxnLst/>
            <a:rect r="r" b="b" t="t" l="l"/>
            <a:pathLst>
              <a:path h="2985252" w="3869939">
                <a:moveTo>
                  <a:pt x="0" y="0"/>
                </a:moveTo>
                <a:lnTo>
                  <a:pt x="3869939" y="0"/>
                </a:lnTo>
                <a:lnTo>
                  <a:pt x="3869939" y="2985252"/>
                </a:lnTo>
                <a:lnTo>
                  <a:pt x="0" y="2985252"/>
                </a:lnTo>
                <a:lnTo>
                  <a:pt x="0" y="0"/>
                </a:lnTo>
                <a:close/>
              </a:path>
            </a:pathLst>
          </a:custGeom>
          <a:blipFill>
            <a:blip r:embed="rId5"/>
            <a:stretch>
              <a:fillRect l="0" t="0" r="0" b="0"/>
            </a:stretch>
          </a:blipFill>
        </p:spPr>
      </p:sp>
      <p:sp>
        <p:nvSpPr>
          <p:cNvPr name="TextBox 16" id="16"/>
          <p:cNvSpPr txBox="true"/>
          <p:nvPr/>
        </p:nvSpPr>
        <p:spPr>
          <a:xfrm rot="0">
            <a:off x="2014745" y="4735592"/>
            <a:ext cx="10439506"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do victims often hesitate to report traffickers to law enforcement?</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103</a:t>
            </a:r>
          </a:p>
        </p:txBody>
      </p:sp>
      <p:sp>
        <p:nvSpPr>
          <p:cNvPr name="TextBox 18" id="1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grpSp>
        <p:nvGrpSpPr>
          <p:cNvPr name="Group 5" id="5"/>
          <p:cNvGrpSpPr/>
          <p:nvPr/>
        </p:nvGrpSpPr>
        <p:grpSpPr>
          <a:xfrm rot="0">
            <a:off x="1808996" y="3333675"/>
            <a:ext cx="10098399" cy="936904"/>
            <a:chOff x="0" y="0"/>
            <a:chExt cx="2659661" cy="246757"/>
          </a:xfrm>
        </p:grpSpPr>
        <p:sp>
          <p:nvSpPr>
            <p:cNvPr name="Freeform 6" id="6"/>
            <p:cNvSpPr/>
            <p:nvPr/>
          </p:nvSpPr>
          <p:spPr>
            <a:xfrm flipH="false" flipV="false" rot="0">
              <a:off x="0" y="0"/>
              <a:ext cx="2659661" cy="246757"/>
            </a:xfrm>
            <a:custGeom>
              <a:avLst/>
              <a:gdLst/>
              <a:ahLst/>
              <a:cxnLst/>
              <a:rect r="r" b="b" t="t" l="l"/>
              <a:pathLst>
                <a:path h="246757" w="2659661">
                  <a:moveTo>
                    <a:pt x="0" y="0"/>
                  </a:moveTo>
                  <a:lnTo>
                    <a:pt x="2659661" y="0"/>
                  </a:lnTo>
                  <a:lnTo>
                    <a:pt x="2659661" y="246757"/>
                  </a:lnTo>
                  <a:lnTo>
                    <a:pt x="0" y="246757"/>
                  </a:lnTo>
                  <a:close/>
                </a:path>
              </a:pathLst>
            </a:custGeom>
            <a:solidFill>
              <a:srgbClr val="303030"/>
            </a:solidFill>
          </p:spPr>
        </p:sp>
        <p:sp>
          <p:nvSpPr>
            <p:cNvPr name="TextBox 7" id="7"/>
            <p:cNvSpPr txBox="true"/>
            <p:nvPr/>
          </p:nvSpPr>
          <p:spPr>
            <a:xfrm>
              <a:off x="0" y="-76200"/>
              <a:ext cx="2659661"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47146" y="3368753"/>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Reasons Victims May Not Speak Up</a:t>
            </a:r>
          </a:p>
        </p:txBody>
      </p:sp>
      <p:sp>
        <p:nvSpPr>
          <p:cNvPr name="TextBox 9" id="9"/>
          <p:cNvSpPr txBox="true"/>
          <p:nvPr/>
        </p:nvSpPr>
        <p:spPr>
          <a:xfrm rot="0">
            <a:off x="1808996" y="4675290"/>
            <a:ext cx="1619593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Obligation:</a:t>
            </a:r>
            <a:r>
              <a:rPr lang="en-US" b="true" sz="4250">
                <a:solidFill>
                  <a:srgbClr val="004F59"/>
                </a:solidFill>
                <a:latin typeface="Roboto Bold"/>
                <a:ea typeface="Roboto Bold"/>
                <a:cs typeface="Roboto Bold"/>
                <a:sym typeface="Roboto Bold"/>
              </a:rPr>
              <a:t> Victims may feel a sense of love, loyalty, or believe they “owe” the trafficker for providing their basic needs.</a:t>
            </a:r>
          </a:p>
        </p:txBody>
      </p:sp>
      <p:sp>
        <p:nvSpPr>
          <p:cNvPr name="TextBox 10" id="10"/>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grpSp>
        <p:nvGrpSpPr>
          <p:cNvPr name="Group 5" id="5"/>
          <p:cNvGrpSpPr/>
          <p:nvPr/>
        </p:nvGrpSpPr>
        <p:grpSpPr>
          <a:xfrm rot="0">
            <a:off x="1808996" y="3333675"/>
            <a:ext cx="10098399" cy="936904"/>
            <a:chOff x="0" y="0"/>
            <a:chExt cx="2659661" cy="246757"/>
          </a:xfrm>
        </p:grpSpPr>
        <p:sp>
          <p:nvSpPr>
            <p:cNvPr name="Freeform 6" id="6"/>
            <p:cNvSpPr/>
            <p:nvPr/>
          </p:nvSpPr>
          <p:spPr>
            <a:xfrm flipH="false" flipV="false" rot="0">
              <a:off x="0" y="0"/>
              <a:ext cx="2659661" cy="246757"/>
            </a:xfrm>
            <a:custGeom>
              <a:avLst/>
              <a:gdLst/>
              <a:ahLst/>
              <a:cxnLst/>
              <a:rect r="r" b="b" t="t" l="l"/>
              <a:pathLst>
                <a:path h="246757" w="2659661">
                  <a:moveTo>
                    <a:pt x="0" y="0"/>
                  </a:moveTo>
                  <a:lnTo>
                    <a:pt x="2659661" y="0"/>
                  </a:lnTo>
                  <a:lnTo>
                    <a:pt x="2659661" y="246757"/>
                  </a:lnTo>
                  <a:lnTo>
                    <a:pt x="0" y="246757"/>
                  </a:lnTo>
                  <a:close/>
                </a:path>
              </a:pathLst>
            </a:custGeom>
            <a:solidFill>
              <a:srgbClr val="303030"/>
            </a:solidFill>
          </p:spPr>
        </p:sp>
        <p:sp>
          <p:nvSpPr>
            <p:cNvPr name="TextBox 7" id="7"/>
            <p:cNvSpPr txBox="true"/>
            <p:nvPr/>
          </p:nvSpPr>
          <p:spPr>
            <a:xfrm>
              <a:off x="0" y="-76200"/>
              <a:ext cx="2659661"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47146" y="3368753"/>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Reasons Victims May Not Speak Up</a:t>
            </a:r>
          </a:p>
        </p:txBody>
      </p:sp>
      <p:sp>
        <p:nvSpPr>
          <p:cNvPr name="TextBox 9" id="9"/>
          <p:cNvSpPr txBox="true"/>
          <p:nvPr/>
        </p:nvSpPr>
        <p:spPr>
          <a:xfrm rot="0">
            <a:off x="1808996" y="4675290"/>
            <a:ext cx="16195932"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Fear &amp; Intimidation:</a:t>
            </a:r>
            <a:r>
              <a:rPr lang="en-US" b="true" sz="4250">
                <a:solidFill>
                  <a:srgbClr val="004F59"/>
                </a:solidFill>
                <a:latin typeface="Roboto Bold"/>
                <a:ea typeface="Roboto Bold"/>
                <a:cs typeface="Roboto Bold"/>
                <a:sym typeface="Roboto Bold"/>
              </a:rPr>
              <a:t> Victims may be afraid of physical harm or retaliation if they try to leave or seek help. </a:t>
            </a:r>
          </a:p>
        </p:txBody>
      </p:sp>
      <p:sp>
        <p:nvSpPr>
          <p:cNvPr name="TextBox 10" id="10"/>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106</a:t>
            </a:r>
          </a:p>
        </p:txBody>
      </p:sp>
      <p:grpSp>
        <p:nvGrpSpPr>
          <p:cNvPr name="Group 5" id="5"/>
          <p:cNvGrpSpPr/>
          <p:nvPr/>
        </p:nvGrpSpPr>
        <p:grpSpPr>
          <a:xfrm rot="0">
            <a:off x="1808996" y="3333675"/>
            <a:ext cx="10098399" cy="936904"/>
            <a:chOff x="0" y="0"/>
            <a:chExt cx="2659661" cy="246757"/>
          </a:xfrm>
        </p:grpSpPr>
        <p:sp>
          <p:nvSpPr>
            <p:cNvPr name="Freeform 6" id="6"/>
            <p:cNvSpPr/>
            <p:nvPr/>
          </p:nvSpPr>
          <p:spPr>
            <a:xfrm flipH="false" flipV="false" rot="0">
              <a:off x="0" y="0"/>
              <a:ext cx="2659661" cy="246757"/>
            </a:xfrm>
            <a:custGeom>
              <a:avLst/>
              <a:gdLst/>
              <a:ahLst/>
              <a:cxnLst/>
              <a:rect r="r" b="b" t="t" l="l"/>
              <a:pathLst>
                <a:path h="246757" w="2659661">
                  <a:moveTo>
                    <a:pt x="0" y="0"/>
                  </a:moveTo>
                  <a:lnTo>
                    <a:pt x="2659661" y="0"/>
                  </a:lnTo>
                  <a:lnTo>
                    <a:pt x="2659661" y="246757"/>
                  </a:lnTo>
                  <a:lnTo>
                    <a:pt x="0" y="246757"/>
                  </a:lnTo>
                  <a:close/>
                </a:path>
              </a:pathLst>
            </a:custGeom>
            <a:solidFill>
              <a:srgbClr val="303030"/>
            </a:solidFill>
          </p:spPr>
        </p:sp>
        <p:sp>
          <p:nvSpPr>
            <p:cNvPr name="TextBox 7" id="7"/>
            <p:cNvSpPr txBox="true"/>
            <p:nvPr/>
          </p:nvSpPr>
          <p:spPr>
            <a:xfrm>
              <a:off x="0" y="-76200"/>
              <a:ext cx="2659661"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47146" y="3368753"/>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Reasons Victims May Not Speak Up</a:t>
            </a:r>
          </a:p>
        </p:txBody>
      </p:sp>
      <p:sp>
        <p:nvSpPr>
          <p:cNvPr name="TextBox 9" id="9"/>
          <p:cNvSpPr txBox="true"/>
          <p:nvPr/>
        </p:nvSpPr>
        <p:spPr>
          <a:xfrm rot="0">
            <a:off x="1808996" y="4675290"/>
            <a:ext cx="15900657"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Physical Dependence</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They may develop a drug bond to the trafficker, making it difficult to leave their access to substances.</a:t>
            </a:r>
          </a:p>
        </p:txBody>
      </p:sp>
      <p:sp>
        <p:nvSpPr>
          <p:cNvPr name="TextBox 10" id="10"/>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5085093"/>
            <a:ext cx="12358759" cy="1434159"/>
            <a:chOff x="0" y="0"/>
            <a:chExt cx="3254982" cy="377721"/>
          </a:xfrm>
        </p:grpSpPr>
        <p:sp>
          <p:nvSpPr>
            <p:cNvPr name="Freeform 5" id="5"/>
            <p:cNvSpPr/>
            <p:nvPr/>
          </p:nvSpPr>
          <p:spPr>
            <a:xfrm flipH="false" flipV="false" rot="0">
              <a:off x="0" y="0"/>
              <a:ext cx="3254982" cy="377721"/>
            </a:xfrm>
            <a:custGeom>
              <a:avLst/>
              <a:gdLst/>
              <a:ahLst/>
              <a:cxnLst/>
              <a:rect r="r" b="b" t="t" l="l"/>
              <a:pathLst>
                <a:path h="377721" w="3254982">
                  <a:moveTo>
                    <a:pt x="0" y="0"/>
                  </a:moveTo>
                  <a:lnTo>
                    <a:pt x="3254982" y="0"/>
                  </a:lnTo>
                  <a:lnTo>
                    <a:pt x="3254982" y="377721"/>
                  </a:lnTo>
                  <a:lnTo>
                    <a:pt x="0" y="377721"/>
                  </a:lnTo>
                  <a:close/>
                </a:path>
              </a:pathLst>
            </a:custGeom>
            <a:solidFill>
              <a:srgbClr val="303030"/>
            </a:solidFill>
          </p:spPr>
        </p:sp>
        <p:sp>
          <p:nvSpPr>
            <p:cNvPr name="TextBox 6" id="6"/>
            <p:cNvSpPr txBox="true"/>
            <p:nvPr/>
          </p:nvSpPr>
          <p:spPr>
            <a:xfrm>
              <a:off x="0" y="-76200"/>
              <a:ext cx="3254982" cy="453921"/>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14034277" y="1114722"/>
            <a:ext cx="3310599" cy="4349327"/>
            <a:chOff x="0" y="0"/>
            <a:chExt cx="1042060" cy="1369015"/>
          </a:xfrm>
        </p:grpSpPr>
        <p:sp>
          <p:nvSpPr>
            <p:cNvPr name="Freeform 8" id="8"/>
            <p:cNvSpPr/>
            <p:nvPr/>
          </p:nvSpPr>
          <p:spPr>
            <a:xfrm flipH="false" flipV="false" rot="0">
              <a:off x="0" y="0"/>
              <a:ext cx="1042060" cy="1369014"/>
            </a:xfrm>
            <a:custGeom>
              <a:avLst/>
              <a:gdLst/>
              <a:ahLst/>
              <a:cxnLst/>
              <a:rect r="r" b="b" t="t" l="l"/>
              <a:pathLst>
                <a:path h="1369014" w="1042060">
                  <a:moveTo>
                    <a:pt x="0" y="0"/>
                  </a:moveTo>
                  <a:lnTo>
                    <a:pt x="1042060" y="0"/>
                  </a:lnTo>
                  <a:lnTo>
                    <a:pt x="1042060" y="1369014"/>
                  </a:lnTo>
                  <a:lnTo>
                    <a:pt x="0" y="1369014"/>
                  </a:lnTo>
                  <a:close/>
                </a:path>
              </a:pathLst>
            </a:custGeom>
            <a:solidFill>
              <a:srgbClr val="FFFFFF"/>
            </a:solidFill>
          </p:spPr>
        </p:sp>
        <p:sp>
          <p:nvSpPr>
            <p:cNvPr name="TextBox 9" id="9"/>
            <p:cNvSpPr txBox="true"/>
            <p:nvPr/>
          </p:nvSpPr>
          <p:spPr>
            <a:xfrm>
              <a:off x="0" y="-47625"/>
              <a:ext cx="1042060" cy="1416640"/>
            </a:xfrm>
            <a:prstGeom prst="rect">
              <a:avLst/>
            </a:prstGeom>
          </p:spPr>
          <p:txBody>
            <a:bodyPr anchor="ctr" rtlCol="false" tIns="50800" lIns="50800" bIns="50800" rIns="50800"/>
            <a:lstStyle/>
            <a:p>
              <a:pPr algn="ctr">
                <a:lnSpc>
                  <a:spcPts val="2100"/>
                </a:lnSpc>
              </a:pPr>
            </a:p>
          </p:txBody>
        </p:sp>
      </p:grpSp>
      <p:sp>
        <p:nvSpPr>
          <p:cNvPr name="Freeform 10" id="10"/>
          <p:cNvSpPr/>
          <p:nvPr/>
        </p:nvSpPr>
        <p:spPr>
          <a:xfrm flipH="false" flipV="false" rot="0">
            <a:off x="14212711" y="1274826"/>
            <a:ext cx="2953730" cy="4029117"/>
          </a:xfrm>
          <a:custGeom>
            <a:avLst/>
            <a:gdLst/>
            <a:ahLst/>
            <a:cxnLst/>
            <a:rect r="r" b="b" t="t" l="l"/>
            <a:pathLst>
              <a:path h="4029117" w="2953730">
                <a:moveTo>
                  <a:pt x="0" y="0"/>
                </a:moveTo>
                <a:lnTo>
                  <a:pt x="2953731" y="0"/>
                </a:lnTo>
                <a:lnTo>
                  <a:pt x="2953731" y="4029118"/>
                </a:lnTo>
                <a:lnTo>
                  <a:pt x="0" y="4029118"/>
                </a:lnTo>
                <a:lnTo>
                  <a:pt x="0" y="0"/>
                </a:lnTo>
                <a:close/>
              </a:path>
            </a:pathLst>
          </a:custGeom>
          <a:blipFill>
            <a:blip r:embed="rId3"/>
            <a:stretch>
              <a:fillRect l="0" t="0" r="0" b="0"/>
            </a:stretch>
          </a:blipFill>
        </p:spPr>
      </p:sp>
      <p:sp>
        <p:nvSpPr>
          <p:cNvPr name="TextBox 11" id="11"/>
          <p:cNvSpPr txBox="true"/>
          <p:nvPr/>
        </p:nvSpPr>
        <p:spPr>
          <a:xfrm rot="0">
            <a:off x="1761999" y="5368799"/>
            <a:ext cx="12197358"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12" id="12"/>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108</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109</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13150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a:p>
            <a:pPr algn="l">
              <a:lnSpc>
                <a:spcPts val="3399"/>
              </a:lnSpc>
            </a:pPr>
          </a:p>
          <a:p>
            <a:pPr algn="l">
              <a:lnSpc>
                <a:spcPts val="3399"/>
              </a:lnSpc>
            </a:pP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259910"/>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65329" y="4597803"/>
            <a:ext cx="13681108"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take advantage of someone's vulnerability in an unfair or harmful way for personal gain. </a:t>
            </a:r>
          </a:p>
        </p:txBody>
      </p:sp>
      <p:sp>
        <p:nvSpPr>
          <p:cNvPr name="TextBox 7" id="7"/>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grpSp>
        <p:nvGrpSpPr>
          <p:cNvPr name="Group 9" id="9"/>
          <p:cNvGrpSpPr/>
          <p:nvPr/>
        </p:nvGrpSpPr>
        <p:grpSpPr>
          <a:xfrm rot="0">
            <a:off x="1904001" y="3491070"/>
            <a:ext cx="3889329" cy="976573"/>
            <a:chOff x="0" y="0"/>
            <a:chExt cx="1024350" cy="257204"/>
          </a:xfrm>
        </p:grpSpPr>
        <p:sp>
          <p:nvSpPr>
            <p:cNvPr name="Freeform 10" id="10"/>
            <p:cNvSpPr/>
            <p:nvPr/>
          </p:nvSpPr>
          <p:spPr>
            <a:xfrm flipH="false" flipV="false" rot="0">
              <a:off x="0" y="0"/>
              <a:ext cx="1024350" cy="257204"/>
            </a:xfrm>
            <a:custGeom>
              <a:avLst/>
              <a:gdLst/>
              <a:ahLst/>
              <a:cxnLst/>
              <a:rect r="r" b="b" t="t" l="l"/>
              <a:pathLst>
                <a:path h="257204" w="1024350">
                  <a:moveTo>
                    <a:pt x="0" y="0"/>
                  </a:moveTo>
                  <a:lnTo>
                    <a:pt x="1024350" y="0"/>
                  </a:lnTo>
                  <a:lnTo>
                    <a:pt x="1024350" y="257204"/>
                  </a:lnTo>
                  <a:lnTo>
                    <a:pt x="0" y="257204"/>
                  </a:lnTo>
                  <a:close/>
                </a:path>
              </a:pathLst>
            </a:custGeom>
            <a:solidFill>
              <a:srgbClr val="303030"/>
            </a:solidFill>
          </p:spPr>
        </p:sp>
        <p:sp>
          <p:nvSpPr>
            <p:cNvPr name="TextBox 11" id="11"/>
            <p:cNvSpPr txBox="true"/>
            <p:nvPr/>
          </p:nvSpPr>
          <p:spPr>
            <a:xfrm>
              <a:off x="0" y="-76200"/>
              <a:ext cx="1024350" cy="33340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65329" y="3429470"/>
            <a:ext cx="4616081"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EXPLOIT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16294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p:txBody>
      </p:sp>
    </p:spTree>
  </p:cSld>
  <p:clrMapOvr>
    <a:masterClrMapping/>
  </p:clrMapOvr>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111</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237236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a:p>
            <a:pPr algn="l">
              <a:lnSpc>
                <a:spcPts val="3399"/>
              </a:lnSpc>
            </a:pPr>
          </a:p>
        </p:txBody>
      </p:sp>
    </p:spTree>
  </p:cSld>
  <p:clrMapOvr>
    <a:masterClrMapping/>
  </p:clrMapOvr>
</p:sld>
</file>

<file path=ppt/slides/slide1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112</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35439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3399"/>
              </a:lnSpc>
            </a:pPr>
          </a:p>
        </p:txBody>
      </p:sp>
    </p:spTree>
  </p:cSld>
  <p:clrMapOvr>
    <a:masterClrMapping/>
  </p:clrMapOvr>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4604888" y="795182"/>
            <a:ext cx="2700765" cy="3550262"/>
            <a:chOff x="0" y="0"/>
            <a:chExt cx="824421" cy="1083733"/>
          </a:xfrm>
        </p:grpSpPr>
        <p:sp>
          <p:nvSpPr>
            <p:cNvPr name="Freeform 6" id="6"/>
            <p:cNvSpPr/>
            <p:nvPr/>
          </p:nvSpPr>
          <p:spPr>
            <a:xfrm flipH="false" flipV="false" rot="0">
              <a:off x="0" y="0"/>
              <a:ext cx="824421" cy="1083733"/>
            </a:xfrm>
            <a:custGeom>
              <a:avLst/>
              <a:gdLst/>
              <a:ahLst/>
              <a:cxnLst/>
              <a:rect r="r" b="b" t="t" l="l"/>
              <a:pathLst>
                <a:path h="1083733" w="824421">
                  <a:moveTo>
                    <a:pt x="0" y="0"/>
                  </a:moveTo>
                  <a:lnTo>
                    <a:pt x="824421" y="0"/>
                  </a:lnTo>
                  <a:lnTo>
                    <a:pt x="824421" y="1083733"/>
                  </a:lnTo>
                  <a:lnTo>
                    <a:pt x="0" y="1083733"/>
                  </a:lnTo>
                  <a:close/>
                </a:path>
              </a:pathLst>
            </a:custGeom>
            <a:solidFill>
              <a:srgbClr val="FFFFFF"/>
            </a:solidFill>
          </p:spPr>
        </p:sp>
        <p:sp>
          <p:nvSpPr>
            <p:cNvPr name="TextBox 7" id="7"/>
            <p:cNvSpPr txBox="true"/>
            <p:nvPr/>
          </p:nvSpPr>
          <p:spPr>
            <a:xfrm>
              <a:off x="0" y="-47625"/>
              <a:ext cx="824421" cy="1131358"/>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4744788" y="936308"/>
            <a:ext cx="2395765" cy="3268010"/>
          </a:xfrm>
          <a:custGeom>
            <a:avLst/>
            <a:gdLst/>
            <a:ahLst/>
            <a:cxnLst/>
            <a:rect r="r" b="b" t="t" l="l"/>
            <a:pathLst>
              <a:path h="3268010" w="2395765">
                <a:moveTo>
                  <a:pt x="0" y="0"/>
                </a:moveTo>
                <a:lnTo>
                  <a:pt x="2395766" y="0"/>
                </a:lnTo>
                <a:lnTo>
                  <a:pt x="2395766" y="3268010"/>
                </a:lnTo>
                <a:lnTo>
                  <a:pt x="0" y="3268010"/>
                </a:lnTo>
                <a:lnTo>
                  <a:pt x="0" y="0"/>
                </a:lnTo>
                <a:close/>
              </a:path>
            </a:pathLst>
          </a:custGeom>
          <a:blipFill>
            <a:blip r:embed="rId3"/>
            <a:stretch>
              <a:fillRect l="0" t="0" r="0" b="0"/>
            </a:stretch>
          </a:blipFill>
        </p:spPr>
      </p:sp>
      <p:grpSp>
        <p:nvGrpSpPr>
          <p:cNvPr name="Group 9" id="9"/>
          <p:cNvGrpSpPr/>
          <p:nvPr/>
        </p:nvGrpSpPr>
        <p:grpSpPr>
          <a:xfrm rot="0">
            <a:off x="1480713" y="2807061"/>
            <a:ext cx="5801526" cy="807115"/>
            <a:chOff x="0" y="0"/>
            <a:chExt cx="1527974" cy="212574"/>
          </a:xfrm>
        </p:grpSpPr>
        <p:sp>
          <p:nvSpPr>
            <p:cNvPr name="Freeform 10" id="10"/>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1" id="11"/>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113</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1131441" y="4148529"/>
            <a:ext cx="16485151"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school or a public library.</a:t>
            </a:r>
          </a:p>
          <a:p>
            <a:pPr algn="l">
              <a:lnSpc>
                <a:spcPts val="3399"/>
              </a:lnSpc>
            </a:pPr>
          </a:p>
        </p:txBody>
      </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114</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115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541295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46952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76927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8627653" y="1179189"/>
            <a:ext cx="8137452" cy="7561349"/>
          </a:xfrm>
          <a:custGeom>
            <a:avLst/>
            <a:gdLst/>
            <a:ahLst/>
            <a:cxnLst/>
            <a:rect r="r" b="b" t="t" l="l"/>
            <a:pathLst>
              <a:path h="7561349" w="8137452">
                <a:moveTo>
                  <a:pt x="0" y="0"/>
                </a:moveTo>
                <a:lnTo>
                  <a:pt x="8137452" y="0"/>
                </a:lnTo>
                <a:lnTo>
                  <a:pt x="8137452" y="7561350"/>
                </a:lnTo>
                <a:lnTo>
                  <a:pt x="0" y="7561350"/>
                </a:lnTo>
                <a:lnTo>
                  <a:pt x="0" y="0"/>
                </a:lnTo>
                <a:close/>
              </a:path>
            </a:pathLst>
          </a:custGeom>
          <a:blipFill>
            <a:blip r:embed="rId5"/>
            <a:stretch>
              <a:fillRect l="0" t="0" r="0" b="0"/>
            </a:stretch>
          </a:blipFill>
        </p:spPr>
      </p:sp>
      <p:sp>
        <p:nvSpPr>
          <p:cNvPr name="TextBox 10" id="10"/>
          <p:cNvSpPr txBox="true"/>
          <p:nvPr/>
        </p:nvSpPr>
        <p:spPr>
          <a:xfrm rot="0">
            <a:off x="241365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97273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375974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BFDFD"/>
                </a:solidFill>
                <a:latin typeface="Roboto"/>
                <a:ea typeface="Roboto"/>
                <a:cs typeface="Roboto"/>
                <a:sym typeface="Roboto"/>
              </a:rPr>
              <a:t>116</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940822" y="4865757"/>
            <a:ext cx="12804099" cy="2013647"/>
            <a:chOff x="0" y="0"/>
            <a:chExt cx="3372273" cy="530343"/>
          </a:xfrm>
        </p:grpSpPr>
        <p:sp>
          <p:nvSpPr>
            <p:cNvPr name="Freeform 7" id="7"/>
            <p:cNvSpPr/>
            <p:nvPr/>
          </p:nvSpPr>
          <p:spPr>
            <a:xfrm flipH="false" flipV="false" rot="0">
              <a:off x="0" y="0"/>
              <a:ext cx="3372273" cy="530343"/>
            </a:xfrm>
            <a:custGeom>
              <a:avLst/>
              <a:gdLst/>
              <a:ahLst/>
              <a:cxnLst/>
              <a:rect r="r" b="b" t="t" l="l"/>
              <a:pathLst>
                <a:path h="530343" w="3372273">
                  <a:moveTo>
                    <a:pt x="0" y="0"/>
                  </a:moveTo>
                  <a:lnTo>
                    <a:pt x="3372273" y="0"/>
                  </a:lnTo>
                  <a:lnTo>
                    <a:pt x="3372273" y="530343"/>
                  </a:lnTo>
                  <a:lnTo>
                    <a:pt x="0" y="530343"/>
                  </a:lnTo>
                  <a:close/>
                </a:path>
              </a:pathLst>
            </a:custGeom>
            <a:solidFill>
              <a:srgbClr val="303030"/>
            </a:solidFill>
          </p:spPr>
        </p:sp>
        <p:sp>
          <p:nvSpPr>
            <p:cNvPr name="TextBox 8" id="8"/>
            <p:cNvSpPr txBox="true"/>
            <p:nvPr/>
          </p:nvSpPr>
          <p:spPr>
            <a:xfrm>
              <a:off x="0" y="-9525"/>
              <a:ext cx="3372273" cy="53986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3494043" y="5043980"/>
            <a:ext cx="1208092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the top most profitable illegal trades in the United States?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2734" y="4762062"/>
            <a:ext cx="14462531"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#1 Drug Trafficking ~ #2 Human Trafficking </a:t>
            </a:r>
            <a:r>
              <a:rPr lang="en-US" sz="5499">
                <a:solidFill>
                  <a:srgbClr val="303030"/>
                </a:solidFill>
                <a:latin typeface="Roboto"/>
                <a:ea typeface="Roboto"/>
                <a:cs typeface="Roboto"/>
                <a:sym typeface="Roboto"/>
              </a:rPr>
              <a:t>are the top most profitable illegal U.S. trades.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218148" y="9282201"/>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Major Cities Chiefs Association (2025 April). Reference Guide. Highest Grossing Criminal Trades: Volume 5, Sections 5 and 6.</a:t>
            </a:r>
          </a:p>
        </p:txBody>
      </p:sp>
      <p:sp>
        <p:nvSpPr>
          <p:cNvPr name="TextBox 11" id="11"/>
          <p:cNvSpPr txBox="true"/>
          <p:nvPr/>
        </p:nvSpPr>
        <p:spPr>
          <a:xfrm rot="0">
            <a:off x="2083825" y="7137386"/>
            <a:ext cx="14119026" cy="548640"/>
          </a:xfrm>
          <a:prstGeom prst="rect">
            <a:avLst/>
          </a:prstGeom>
        </p:spPr>
        <p:txBody>
          <a:bodyPr anchor="t" rtlCol="false" tIns="0" lIns="0" bIns="0" rIns="0">
            <a:spAutoFit/>
          </a:bodyPr>
          <a:lstStyle/>
          <a:p>
            <a:pPr algn="ctr">
              <a:lnSpc>
                <a:spcPts val="4409"/>
              </a:lnSpc>
            </a:pPr>
            <a:r>
              <a:rPr lang="en-US" sz="3150" i="true">
                <a:solidFill>
                  <a:srgbClr val="303030"/>
                </a:solidFill>
                <a:latin typeface="Roboto Italics"/>
                <a:ea typeface="Roboto Italics"/>
                <a:cs typeface="Roboto Italics"/>
                <a:sym typeface="Roboto Italics"/>
              </a:rPr>
              <a:t>(#2 includes Sex &amp; Labor Trafficking)</a:t>
            </a:r>
          </a:p>
        </p:txBody>
      </p:sp>
      <p:sp>
        <p:nvSpPr>
          <p:cNvPr name="TextBox 12" id="12"/>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52138" y="5143500"/>
            <a:ext cx="12121803" cy="1941527"/>
            <a:chOff x="0" y="0"/>
            <a:chExt cx="3192574" cy="511349"/>
          </a:xfrm>
        </p:grpSpPr>
        <p:sp>
          <p:nvSpPr>
            <p:cNvPr name="Freeform 7" id="7"/>
            <p:cNvSpPr/>
            <p:nvPr/>
          </p:nvSpPr>
          <p:spPr>
            <a:xfrm flipH="false" flipV="false" rot="0">
              <a:off x="0" y="0"/>
              <a:ext cx="3192574" cy="511349"/>
            </a:xfrm>
            <a:custGeom>
              <a:avLst/>
              <a:gdLst/>
              <a:ahLst/>
              <a:cxnLst/>
              <a:rect r="r" b="b" t="t" l="l"/>
              <a:pathLst>
                <a:path h="511349" w="3192574">
                  <a:moveTo>
                    <a:pt x="0" y="0"/>
                  </a:moveTo>
                  <a:lnTo>
                    <a:pt x="3192574" y="0"/>
                  </a:lnTo>
                  <a:lnTo>
                    <a:pt x="3192574" y="511349"/>
                  </a:lnTo>
                  <a:lnTo>
                    <a:pt x="0" y="511349"/>
                  </a:lnTo>
                  <a:close/>
                </a:path>
              </a:pathLst>
            </a:custGeom>
            <a:solidFill>
              <a:srgbClr val="303030"/>
            </a:solidFill>
          </p:spPr>
        </p:sp>
        <p:sp>
          <p:nvSpPr>
            <p:cNvPr name="TextBox 8" id="8"/>
            <p:cNvSpPr txBox="true"/>
            <p:nvPr/>
          </p:nvSpPr>
          <p:spPr>
            <a:xfrm>
              <a:off x="0" y="-76200"/>
              <a:ext cx="3192574" cy="58754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687395" y="1028700"/>
            <a:ext cx="5063405" cy="3262183"/>
            <a:chOff x="0" y="0"/>
            <a:chExt cx="1271162" cy="818967"/>
          </a:xfrm>
        </p:grpSpPr>
        <p:sp>
          <p:nvSpPr>
            <p:cNvPr name="Freeform 12" id="12"/>
            <p:cNvSpPr/>
            <p:nvPr/>
          </p:nvSpPr>
          <p:spPr>
            <a:xfrm flipH="false" flipV="false" rot="0">
              <a:off x="0" y="0"/>
              <a:ext cx="1271162" cy="818967"/>
            </a:xfrm>
            <a:custGeom>
              <a:avLst/>
              <a:gdLst/>
              <a:ahLst/>
              <a:cxnLst/>
              <a:rect r="r" b="b" t="t" l="l"/>
              <a:pathLst>
                <a:path h="818967" w="1271162">
                  <a:moveTo>
                    <a:pt x="0" y="0"/>
                  </a:moveTo>
                  <a:lnTo>
                    <a:pt x="1271162" y="0"/>
                  </a:lnTo>
                  <a:lnTo>
                    <a:pt x="1271162" y="818967"/>
                  </a:lnTo>
                  <a:lnTo>
                    <a:pt x="0" y="818967"/>
                  </a:lnTo>
                  <a:close/>
                </a:path>
              </a:pathLst>
            </a:custGeom>
            <a:solidFill>
              <a:srgbClr val="FFFFFF"/>
            </a:solidFill>
          </p:spPr>
        </p:sp>
        <p:sp>
          <p:nvSpPr>
            <p:cNvPr name="TextBox 13" id="13"/>
            <p:cNvSpPr txBox="true"/>
            <p:nvPr/>
          </p:nvSpPr>
          <p:spPr>
            <a:xfrm>
              <a:off x="0" y="-47625"/>
              <a:ext cx="1271162" cy="866592"/>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1864646" y="1243591"/>
            <a:ext cx="4694487" cy="2832402"/>
          </a:xfrm>
          <a:custGeom>
            <a:avLst/>
            <a:gdLst/>
            <a:ahLst/>
            <a:cxnLst/>
            <a:rect r="r" b="b" t="t" l="l"/>
            <a:pathLst>
              <a:path h="2832402" w="4694487">
                <a:moveTo>
                  <a:pt x="0" y="0"/>
                </a:moveTo>
                <a:lnTo>
                  <a:pt x="4694487" y="0"/>
                </a:lnTo>
                <a:lnTo>
                  <a:pt x="4694487" y="2832401"/>
                </a:lnTo>
                <a:lnTo>
                  <a:pt x="0" y="2832401"/>
                </a:lnTo>
                <a:lnTo>
                  <a:pt x="0" y="0"/>
                </a:lnTo>
                <a:close/>
              </a:path>
            </a:pathLst>
          </a:custGeom>
          <a:blipFill>
            <a:blip r:embed="rId5"/>
            <a:stretch>
              <a:fillRect l="0" t="0" r="0" b="0"/>
            </a:stretch>
          </a:blipFill>
        </p:spPr>
      </p:sp>
      <p:sp>
        <p:nvSpPr>
          <p:cNvPr name="TextBox 15" id="15"/>
          <p:cNvSpPr txBox="true"/>
          <p:nvPr/>
        </p:nvSpPr>
        <p:spPr>
          <a:xfrm rot="0">
            <a:off x="1854198" y="5285610"/>
            <a:ext cx="1235769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might criminals choose sex trafficking over drug dealing?</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TextBox 17" id="17"/>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9" id="19"/>
          <p:cNvSpPr txBox="true"/>
          <p:nvPr/>
        </p:nvSpPr>
        <p:spPr>
          <a:xfrm rot="0">
            <a:off x="945186" y="1250072"/>
            <a:ext cx="10185652"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INDUSTRIES</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grpSp>
        <p:nvGrpSpPr>
          <p:cNvPr name="Group 5" id="5"/>
          <p:cNvGrpSpPr/>
          <p:nvPr/>
        </p:nvGrpSpPr>
        <p:grpSpPr>
          <a:xfrm rot="0">
            <a:off x="1905217" y="3314632"/>
            <a:ext cx="11191998" cy="904943"/>
            <a:chOff x="0" y="0"/>
            <a:chExt cx="2947687" cy="238339"/>
          </a:xfrm>
        </p:grpSpPr>
        <p:sp>
          <p:nvSpPr>
            <p:cNvPr name="Freeform 6" id="6"/>
            <p:cNvSpPr/>
            <p:nvPr/>
          </p:nvSpPr>
          <p:spPr>
            <a:xfrm flipH="false" flipV="false" rot="0">
              <a:off x="0" y="0"/>
              <a:ext cx="2947687" cy="238339"/>
            </a:xfrm>
            <a:custGeom>
              <a:avLst/>
              <a:gdLst/>
              <a:ahLst/>
              <a:cxnLst/>
              <a:rect r="r" b="b" t="t" l="l"/>
              <a:pathLst>
                <a:path h="238339" w="2947687">
                  <a:moveTo>
                    <a:pt x="0" y="0"/>
                  </a:moveTo>
                  <a:lnTo>
                    <a:pt x="2947687" y="0"/>
                  </a:lnTo>
                  <a:lnTo>
                    <a:pt x="2947687" y="238339"/>
                  </a:lnTo>
                  <a:lnTo>
                    <a:pt x="0" y="238339"/>
                  </a:lnTo>
                  <a:close/>
                </a:path>
              </a:pathLst>
            </a:custGeom>
            <a:solidFill>
              <a:srgbClr val="303030"/>
            </a:solidFill>
          </p:spPr>
        </p:sp>
        <p:sp>
          <p:nvSpPr>
            <p:cNvPr name="TextBox 7" id="7"/>
            <p:cNvSpPr txBox="true"/>
            <p:nvPr/>
          </p:nvSpPr>
          <p:spPr>
            <a:xfrm>
              <a:off x="0" y="-76200"/>
              <a:ext cx="294768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10585" y="3333729"/>
            <a:ext cx="115897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Criminals Choose Human Trafficking</a:t>
            </a:r>
          </a:p>
        </p:txBody>
      </p:sp>
      <p:sp>
        <p:nvSpPr>
          <p:cNvPr name="TextBox 9" id="9"/>
          <p:cNvSpPr txBox="true"/>
          <p:nvPr/>
        </p:nvSpPr>
        <p:spPr>
          <a:xfrm rot="0">
            <a:off x="2364837" y="4660745"/>
            <a:ext cx="1563056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Lower</a:t>
            </a:r>
            <a:r>
              <a:rPr lang="en-US" b="true" sz="4250">
                <a:solidFill>
                  <a:srgbClr val="9D1BE3"/>
                </a:solidFill>
                <a:latin typeface="Roboto Bold"/>
                <a:ea typeface="Roboto Bold"/>
                <a:cs typeface="Roboto Bold"/>
                <a:sym typeface="Roboto Bold"/>
              </a:rPr>
              <a:t> Risk: </a:t>
            </a:r>
            <a:r>
              <a:rPr lang="en-US" b="true" sz="4250">
                <a:solidFill>
                  <a:srgbClr val="004F59"/>
                </a:solidFill>
                <a:latin typeface="Roboto Bold"/>
                <a:ea typeface="Roboto Bold"/>
                <a:cs typeface="Roboto Bold"/>
                <a:sym typeface="Roboto Bold"/>
              </a:rPr>
              <a:t>Some</a:t>
            </a:r>
            <a:r>
              <a:rPr lang="en-US" b="true" sz="4250">
                <a:solidFill>
                  <a:srgbClr val="004F59"/>
                </a:solidFill>
                <a:latin typeface="Roboto Bold"/>
                <a:ea typeface="Roboto Bold"/>
                <a:cs typeface="Roboto Bold"/>
                <a:sym typeface="Roboto Bold"/>
              </a:rPr>
              <a:t> criminals believe they are less likely to be caught or face serious punishment.</a:t>
            </a:r>
          </a:p>
        </p:txBody>
      </p:sp>
      <p:sp>
        <p:nvSpPr>
          <p:cNvPr name="TextBox 10" id="10"/>
          <p:cNvSpPr txBox="true"/>
          <p:nvPr/>
        </p:nvSpPr>
        <p:spPr>
          <a:xfrm rot="0">
            <a:off x="4612252" y="9282248"/>
            <a:ext cx="869950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Estimating the Size and Structure </a:t>
            </a:r>
            <a:r>
              <a:rPr lang="en-US" sz="1200">
                <a:solidFill>
                  <a:srgbClr val="004F59"/>
                </a:solidFill>
                <a:latin typeface="Roboto"/>
                <a:ea typeface="Roboto"/>
                <a:cs typeface="Roboto"/>
                <a:sym typeface="Roboto"/>
              </a:rPr>
              <a:t>of the Underground Commercial Sex Economy in Eight Major US Cities (2014), Urban Institute.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TRADES</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grpSp>
        <p:nvGrpSpPr>
          <p:cNvPr name="Group 5" id="5"/>
          <p:cNvGrpSpPr/>
          <p:nvPr/>
        </p:nvGrpSpPr>
        <p:grpSpPr>
          <a:xfrm rot="0">
            <a:off x="1905217" y="3314632"/>
            <a:ext cx="11191998" cy="904943"/>
            <a:chOff x="0" y="0"/>
            <a:chExt cx="2947687" cy="238339"/>
          </a:xfrm>
        </p:grpSpPr>
        <p:sp>
          <p:nvSpPr>
            <p:cNvPr name="Freeform 6" id="6"/>
            <p:cNvSpPr/>
            <p:nvPr/>
          </p:nvSpPr>
          <p:spPr>
            <a:xfrm flipH="false" flipV="false" rot="0">
              <a:off x="0" y="0"/>
              <a:ext cx="2947687" cy="238339"/>
            </a:xfrm>
            <a:custGeom>
              <a:avLst/>
              <a:gdLst/>
              <a:ahLst/>
              <a:cxnLst/>
              <a:rect r="r" b="b" t="t" l="l"/>
              <a:pathLst>
                <a:path h="238339" w="2947687">
                  <a:moveTo>
                    <a:pt x="0" y="0"/>
                  </a:moveTo>
                  <a:lnTo>
                    <a:pt x="2947687" y="0"/>
                  </a:lnTo>
                  <a:lnTo>
                    <a:pt x="2947687" y="238339"/>
                  </a:lnTo>
                  <a:lnTo>
                    <a:pt x="0" y="238339"/>
                  </a:lnTo>
                  <a:close/>
                </a:path>
              </a:pathLst>
            </a:custGeom>
            <a:solidFill>
              <a:srgbClr val="303030"/>
            </a:solidFill>
          </p:spPr>
        </p:sp>
        <p:sp>
          <p:nvSpPr>
            <p:cNvPr name="TextBox 7" id="7"/>
            <p:cNvSpPr txBox="true"/>
            <p:nvPr/>
          </p:nvSpPr>
          <p:spPr>
            <a:xfrm>
              <a:off x="0" y="-76200"/>
              <a:ext cx="294768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10585" y="3333729"/>
            <a:ext cx="115897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Criminals Choose Human Trafficking</a:t>
            </a:r>
          </a:p>
        </p:txBody>
      </p:sp>
      <p:sp>
        <p:nvSpPr>
          <p:cNvPr name="TextBox 9" id="9"/>
          <p:cNvSpPr txBox="true"/>
          <p:nvPr/>
        </p:nvSpPr>
        <p:spPr>
          <a:xfrm rot="0">
            <a:off x="2364837" y="4660745"/>
            <a:ext cx="1563056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Profit:</a:t>
            </a:r>
            <a:r>
              <a:rPr lang="en-US" b="true" sz="4250">
                <a:solidFill>
                  <a:srgbClr val="004F59"/>
                </a:solidFill>
                <a:latin typeface="Roboto Bold"/>
                <a:ea typeface="Roboto Bold"/>
                <a:cs typeface="Roboto Bold"/>
                <a:sym typeface="Roboto Bold"/>
              </a:rPr>
              <a:t> Drugs can be sold once, but a person can be exploited repeatedly for money.</a:t>
            </a:r>
          </a:p>
        </p:txBody>
      </p:sp>
      <p:sp>
        <p:nvSpPr>
          <p:cNvPr name="TextBox 10" id="10"/>
          <p:cNvSpPr txBox="true"/>
          <p:nvPr/>
        </p:nvSpPr>
        <p:spPr>
          <a:xfrm rot="0">
            <a:off x="4612252" y="9282248"/>
            <a:ext cx="869950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Estimating the Size and Structure </a:t>
            </a:r>
            <a:r>
              <a:rPr lang="en-US" sz="1200">
                <a:solidFill>
                  <a:srgbClr val="004F59"/>
                </a:solidFill>
                <a:latin typeface="Roboto"/>
                <a:ea typeface="Roboto"/>
                <a:cs typeface="Roboto"/>
                <a:sym typeface="Roboto"/>
              </a:rPr>
              <a:t>of the Underground Commercial Sex Economy in Eight Major US Cities (2014), Urban Institute.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TRADES</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grpSp>
        <p:nvGrpSpPr>
          <p:cNvPr name="Group 5" id="5"/>
          <p:cNvGrpSpPr/>
          <p:nvPr/>
        </p:nvGrpSpPr>
        <p:grpSpPr>
          <a:xfrm rot="0">
            <a:off x="1905217" y="3314632"/>
            <a:ext cx="11191998" cy="904943"/>
            <a:chOff x="0" y="0"/>
            <a:chExt cx="2947687" cy="238339"/>
          </a:xfrm>
        </p:grpSpPr>
        <p:sp>
          <p:nvSpPr>
            <p:cNvPr name="Freeform 6" id="6"/>
            <p:cNvSpPr/>
            <p:nvPr/>
          </p:nvSpPr>
          <p:spPr>
            <a:xfrm flipH="false" flipV="false" rot="0">
              <a:off x="0" y="0"/>
              <a:ext cx="2947687" cy="238339"/>
            </a:xfrm>
            <a:custGeom>
              <a:avLst/>
              <a:gdLst/>
              <a:ahLst/>
              <a:cxnLst/>
              <a:rect r="r" b="b" t="t" l="l"/>
              <a:pathLst>
                <a:path h="238339" w="2947687">
                  <a:moveTo>
                    <a:pt x="0" y="0"/>
                  </a:moveTo>
                  <a:lnTo>
                    <a:pt x="2947687" y="0"/>
                  </a:lnTo>
                  <a:lnTo>
                    <a:pt x="2947687" y="238339"/>
                  </a:lnTo>
                  <a:lnTo>
                    <a:pt x="0" y="238339"/>
                  </a:lnTo>
                  <a:close/>
                </a:path>
              </a:pathLst>
            </a:custGeom>
            <a:solidFill>
              <a:srgbClr val="303030"/>
            </a:solidFill>
          </p:spPr>
        </p:sp>
        <p:sp>
          <p:nvSpPr>
            <p:cNvPr name="TextBox 7" id="7"/>
            <p:cNvSpPr txBox="true"/>
            <p:nvPr/>
          </p:nvSpPr>
          <p:spPr>
            <a:xfrm>
              <a:off x="0" y="-76200"/>
              <a:ext cx="294768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10585" y="3333729"/>
            <a:ext cx="115897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Criminals Choose Human Trafficking</a:t>
            </a:r>
          </a:p>
        </p:txBody>
      </p:sp>
      <p:sp>
        <p:nvSpPr>
          <p:cNvPr name="TextBox 9" id="9"/>
          <p:cNvSpPr txBox="true"/>
          <p:nvPr/>
        </p:nvSpPr>
        <p:spPr>
          <a:xfrm rot="0">
            <a:off x="2053435" y="4660745"/>
            <a:ext cx="15630566" cy="73025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Turf Conflicts:</a:t>
            </a:r>
            <a:r>
              <a:rPr lang="en-US" b="true" sz="4250">
                <a:solidFill>
                  <a:srgbClr val="004F59"/>
                </a:solidFill>
                <a:latin typeface="Roboto Bold"/>
                <a:ea typeface="Roboto Bold"/>
                <a:cs typeface="Roboto Bold"/>
                <a:sym typeface="Roboto Bold"/>
              </a:rPr>
              <a:t> Fewer turf fights </a:t>
            </a:r>
            <a:r>
              <a:rPr lang="en-US" b="true" sz="4250">
                <a:solidFill>
                  <a:srgbClr val="004F59"/>
                </a:solidFill>
                <a:latin typeface="Roboto Bold"/>
                <a:ea typeface="Roboto Bold"/>
                <a:cs typeface="Roboto Bold"/>
                <a:sym typeface="Roboto Bold"/>
              </a:rPr>
              <a:t>compared to drug trafficking.</a:t>
            </a:r>
          </a:p>
        </p:txBody>
      </p:sp>
      <p:sp>
        <p:nvSpPr>
          <p:cNvPr name="TextBox 10" id="10"/>
          <p:cNvSpPr txBox="true"/>
          <p:nvPr/>
        </p:nvSpPr>
        <p:spPr>
          <a:xfrm rot="0">
            <a:off x="4612252" y="9282248"/>
            <a:ext cx="869950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Estimating the Size and Structure </a:t>
            </a:r>
            <a:r>
              <a:rPr lang="en-US" sz="1200">
                <a:solidFill>
                  <a:srgbClr val="004F59"/>
                </a:solidFill>
                <a:latin typeface="Roboto"/>
                <a:ea typeface="Roboto"/>
                <a:cs typeface="Roboto"/>
                <a:sym typeface="Roboto"/>
              </a:rPr>
              <a:t>of the Underground Commercial Sex Economy in Eight Major US Cities (2014), Urban Institute.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TRADES</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grpSp>
        <p:nvGrpSpPr>
          <p:cNvPr name="Group 5" id="5"/>
          <p:cNvGrpSpPr/>
          <p:nvPr/>
        </p:nvGrpSpPr>
        <p:grpSpPr>
          <a:xfrm rot="0">
            <a:off x="1905217" y="3314632"/>
            <a:ext cx="11191998" cy="904943"/>
            <a:chOff x="0" y="0"/>
            <a:chExt cx="2947687" cy="238339"/>
          </a:xfrm>
        </p:grpSpPr>
        <p:sp>
          <p:nvSpPr>
            <p:cNvPr name="Freeform 6" id="6"/>
            <p:cNvSpPr/>
            <p:nvPr/>
          </p:nvSpPr>
          <p:spPr>
            <a:xfrm flipH="false" flipV="false" rot="0">
              <a:off x="0" y="0"/>
              <a:ext cx="2947687" cy="238339"/>
            </a:xfrm>
            <a:custGeom>
              <a:avLst/>
              <a:gdLst/>
              <a:ahLst/>
              <a:cxnLst/>
              <a:rect r="r" b="b" t="t" l="l"/>
              <a:pathLst>
                <a:path h="238339" w="2947687">
                  <a:moveTo>
                    <a:pt x="0" y="0"/>
                  </a:moveTo>
                  <a:lnTo>
                    <a:pt x="2947687" y="0"/>
                  </a:lnTo>
                  <a:lnTo>
                    <a:pt x="2947687" y="238339"/>
                  </a:lnTo>
                  <a:lnTo>
                    <a:pt x="0" y="238339"/>
                  </a:lnTo>
                  <a:close/>
                </a:path>
              </a:pathLst>
            </a:custGeom>
            <a:solidFill>
              <a:srgbClr val="303030"/>
            </a:solidFill>
          </p:spPr>
        </p:sp>
        <p:sp>
          <p:nvSpPr>
            <p:cNvPr name="TextBox 7" id="7"/>
            <p:cNvSpPr txBox="true"/>
            <p:nvPr/>
          </p:nvSpPr>
          <p:spPr>
            <a:xfrm>
              <a:off x="0" y="-76200"/>
              <a:ext cx="2947687"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10585" y="3333729"/>
            <a:ext cx="115897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Criminals Choose Human Trafficking</a:t>
            </a:r>
          </a:p>
        </p:txBody>
      </p:sp>
      <p:sp>
        <p:nvSpPr>
          <p:cNvPr name="TextBox 9" id="9"/>
          <p:cNvSpPr txBox="true"/>
          <p:nvPr/>
        </p:nvSpPr>
        <p:spPr>
          <a:xfrm rot="0">
            <a:off x="2091535" y="4660745"/>
            <a:ext cx="15630566" cy="73025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Overlap:</a:t>
            </a:r>
            <a:r>
              <a:rPr lang="en-US" b="true" sz="4250">
                <a:solidFill>
                  <a:srgbClr val="004F59"/>
                </a:solidFill>
                <a:latin typeface="Roboto Bold"/>
                <a:ea typeface="Roboto Bold"/>
                <a:cs typeface="Roboto Bold"/>
                <a:sym typeface="Roboto Bold"/>
              </a:rPr>
              <a:t> Criminals can be in both drug and human trafficking.</a:t>
            </a:r>
          </a:p>
        </p:txBody>
      </p:sp>
      <p:sp>
        <p:nvSpPr>
          <p:cNvPr name="TextBox 10" id="10"/>
          <p:cNvSpPr txBox="true"/>
          <p:nvPr/>
        </p:nvSpPr>
        <p:spPr>
          <a:xfrm rot="0">
            <a:off x="4612252" y="9282248"/>
            <a:ext cx="869950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Estimating the Size and Structure </a:t>
            </a:r>
            <a:r>
              <a:rPr lang="en-US" sz="1200">
                <a:solidFill>
                  <a:srgbClr val="004F59"/>
                </a:solidFill>
                <a:latin typeface="Roboto"/>
                <a:ea typeface="Roboto"/>
                <a:cs typeface="Roboto"/>
                <a:sym typeface="Roboto"/>
              </a:rPr>
              <a:t>of the Underground Commercial Sex Economy in Eight Major US Cities (2014), Urban Institute.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018565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ILLEGAL TRADES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56889"/>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0" t="-2253" r="0" b="-2253"/>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grpSp>
        <p:nvGrpSpPr>
          <p:cNvPr name="Group 5" id="5"/>
          <p:cNvGrpSpPr/>
          <p:nvPr/>
        </p:nvGrpSpPr>
        <p:grpSpPr>
          <a:xfrm rot="0">
            <a:off x="5292786" y="8591854"/>
            <a:ext cx="8631917" cy="666446"/>
            <a:chOff x="0" y="0"/>
            <a:chExt cx="2663497" cy="205641"/>
          </a:xfrm>
        </p:grpSpPr>
        <p:sp>
          <p:nvSpPr>
            <p:cNvPr name="Freeform 6" id="6"/>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7" id="7"/>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5091261"/>
            <a:ext cx="9273070" cy="1421945"/>
            <a:chOff x="0" y="0"/>
            <a:chExt cx="2442290" cy="374504"/>
          </a:xfrm>
        </p:grpSpPr>
        <p:sp>
          <p:nvSpPr>
            <p:cNvPr name="Freeform 7" id="7"/>
            <p:cNvSpPr/>
            <p:nvPr/>
          </p:nvSpPr>
          <p:spPr>
            <a:xfrm flipH="false" flipV="false" rot="0">
              <a:off x="0" y="0"/>
              <a:ext cx="2442290" cy="374504"/>
            </a:xfrm>
            <a:custGeom>
              <a:avLst/>
              <a:gdLst/>
              <a:ahLst/>
              <a:cxnLst/>
              <a:rect r="r" b="b" t="t" l="l"/>
              <a:pathLst>
                <a:path h="374504" w="2442290">
                  <a:moveTo>
                    <a:pt x="0" y="0"/>
                  </a:moveTo>
                  <a:lnTo>
                    <a:pt x="2442290" y="0"/>
                  </a:lnTo>
                  <a:lnTo>
                    <a:pt x="2442290" y="374504"/>
                  </a:lnTo>
                  <a:lnTo>
                    <a:pt x="0" y="374504"/>
                  </a:lnTo>
                  <a:close/>
                </a:path>
              </a:pathLst>
            </a:custGeom>
            <a:solidFill>
              <a:srgbClr val="303030"/>
            </a:solidFill>
          </p:spPr>
        </p:sp>
        <p:sp>
          <p:nvSpPr>
            <p:cNvPr name="TextBox 8" id="8"/>
            <p:cNvSpPr txBox="true"/>
            <p:nvPr/>
          </p:nvSpPr>
          <p:spPr>
            <a:xfrm>
              <a:off x="0" y="-76200"/>
              <a:ext cx="2442290" cy="450704"/>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520578" y="1028700"/>
            <a:ext cx="5230222" cy="3540805"/>
            <a:chOff x="0" y="0"/>
            <a:chExt cx="1313041" cy="888915"/>
          </a:xfrm>
        </p:grpSpPr>
        <p:sp>
          <p:nvSpPr>
            <p:cNvPr name="Freeform 12" id="12"/>
            <p:cNvSpPr/>
            <p:nvPr/>
          </p:nvSpPr>
          <p:spPr>
            <a:xfrm flipH="false" flipV="false" rot="0">
              <a:off x="0" y="0"/>
              <a:ext cx="1313041" cy="888915"/>
            </a:xfrm>
            <a:custGeom>
              <a:avLst/>
              <a:gdLst/>
              <a:ahLst/>
              <a:cxnLst/>
              <a:rect r="r" b="b" t="t" l="l"/>
              <a:pathLst>
                <a:path h="888915" w="1313041">
                  <a:moveTo>
                    <a:pt x="0" y="0"/>
                  </a:moveTo>
                  <a:lnTo>
                    <a:pt x="1313041" y="0"/>
                  </a:lnTo>
                  <a:lnTo>
                    <a:pt x="1313041" y="888915"/>
                  </a:lnTo>
                  <a:lnTo>
                    <a:pt x="0" y="888915"/>
                  </a:lnTo>
                  <a:close/>
                </a:path>
              </a:pathLst>
            </a:custGeom>
            <a:solidFill>
              <a:srgbClr val="FFFFFF"/>
            </a:solidFill>
          </p:spPr>
        </p:sp>
        <p:sp>
          <p:nvSpPr>
            <p:cNvPr name="TextBox 13" id="13"/>
            <p:cNvSpPr txBox="true"/>
            <p:nvPr/>
          </p:nvSpPr>
          <p:spPr>
            <a:xfrm>
              <a:off x="0" y="-47625"/>
              <a:ext cx="1313041" cy="936540"/>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1684072" y="1192941"/>
            <a:ext cx="4903236" cy="3216992"/>
          </a:xfrm>
          <a:custGeom>
            <a:avLst/>
            <a:gdLst/>
            <a:ahLst/>
            <a:cxnLst/>
            <a:rect r="r" b="b" t="t" l="l"/>
            <a:pathLst>
              <a:path h="3216992" w="4903236">
                <a:moveTo>
                  <a:pt x="0" y="0"/>
                </a:moveTo>
                <a:lnTo>
                  <a:pt x="4903235" y="0"/>
                </a:lnTo>
                <a:lnTo>
                  <a:pt x="4903235" y="3216992"/>
                </a:lnTo>
                <a:lnTo>
                  <a:pt x="0" y="3216992"/>
                </a:lnTo>
                <a:lnTo>
                  <a:pt x="0" y="0"/>
                </a:lnTo>
                <a:close/>
              </a:path>
            </a:pathLst>
          </a:custGeom>
          <a:blipFill>
            <a:blip r:embed="rId5"/>
            <a:stretch>
              <a:fillRect l="-21763" t="0" r="-17831" b="0"/>
            </a:stretch>
          </a:blipFill>
        </p:spPr>
      </p:sp>
      <p:sp>
        <p:nvSpPr>
          <p:cNvPr name="TextBox 15" id="15"/>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6" id="16"/>
          <p:cNvSpPr txBox="true"/>
          <p:nvPr/>
        </p:nvSpPr>
        <p:spPr>
          <a:xfrm rot="0">
            <a:off x="2038136" y="5368859"/>
            <a:ext cx="118587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can be human traffickers?</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18" id="1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7" id="7"/>
          <p:cNvSpPr txBox="true"/>
          <p:nvPr/>
        </p:nvSpPr>
        <p:spPr>
          <a:xfrm rot="0">
            <a:off x="2854736" y="3881493"/>
            <a:ext cx="10417659" cy="77152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Family Members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0" id="10"/>
          <p:cNvSpPr txBox="true"/>
          <p:nvPr/>
        </p:nvSpPr>
        <p:spPr>
          <a:xfrm rot="0">
            <a:off x="3841452" y="9282201"/>
            <a:ext cx="1113035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Sprang, G., C</a:t>
            </a:r>
            <a:r>
              <a:rPr lang="en-US" sz="1200">
                <a:solidFill>
                  <a:srgbClr val="004F59"/>
                </a:solidFill>
                <a:latin typeface="Roboto"/>
                <a:ea typeface="Roboto"/>
                <a:cs typeface="Roboto"/>
                <a:sym typeface="Roboto"/>
              </a:rPr>
              <a:t>ole, C. (2018, February 13). Familial Sex Trafficking of Minors: Trafficking Conditions, Clinical Presentation, and System Involvement, p. 1.</a:t>
            </a:r>
          </a:p>
        </p:txBody>
      </p:sp>
      <p:grpSp>
        <p:nvGrpSpPr>
          <p:cNvPr name="Group 11" id="11"/>
          <p:cNvGrpSpPr/>
          <p:nvPr/>
        </p:nvGrpSpPr>
        <p:grpSpPr>
          <a:xfrm rot="0">
            <a:off x="2390021" y="2845727"/>
            <a:ext cx="7754091" cy="904943"/>
            <a:chOff x="0" y="0"/>
            <a:chExt cx="2042230" cy="238339"/>
          </a:xfrm>
        </p:grpSpPr>
        <p:sp>
          <p:nvSpPr>
            <p:cNvPr name="Freeform 12" id="12"/>
            <p:cNvSpPr/>
            <p:nvPr/>
          </p:nvSpPr>
          <p:spPr>
            <a:xfrm flipH="false" flipV="false" rot="0">
              <a:off x="0" y="0"/>
              <a:ext cx="2042230" cy="238339"/>
            </a:xfrm>
            <a:custGeom>
              <a:avLst/>
              <a:gdLst/>
              <a:ahLst/>
              <a:cxnLst/>
              <a:rect r="r" b="b" t="t" l="l"/>
              <a:pathLst>
                <a:path h="238339" w="2042230">
                  <a:moveTo>
                    <a:pt x="0" y="0"/>
                  </a:moveTo>
                  <a:lnTo>
                    <a:pt x="2042230" y="0"/>
                  </a:lnTo>
                  <a:lnTo>
                    <a:pt x="2042230" y="238339"/>
                  </a:lnTo>
                  <a:lnTo>
                    <a:pt x="0" y="238339"/>
                  </a:lnTo>
                  <a:close/>
                </a:path>
              </a:pathLst>
            </a:custGeom>
            <a:solidFill>
              <a:srgbClr val="303030"/>
            </a:solidFill>
          </p:spPr>
        </p:sp>
        <p:sp>
          <p:nvSpPr>
            <p:cNvPr name="TextBox 13" id="13"/>
            <p:cNvSpPr txBox="true"/>
            <p:nvPr/>
          </p:nvSpPr>
          <p:spPr>
            <a:xfrm>
              <a:off x="0" y="-76200"/>
              <a:ext cx="204223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466221" y="2864824"/>
            <a:ext cx="7677891"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Types of Human 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7" id="7"/>
          <p:cNvSpPr txBox="true"/>
          <p:nvPr/>
        </p:nvSpPr>
        <p:spPr>
          <a:xfrm rot="0">
            <a:off x="2854736" y="3881493"/>
            <a:ext cx="10417659" cy="158115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Family Members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Caregivers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0" id="10"/>
          <p:cNvSpPr txBox="true"/>
          <p:nvPr/>
        </p:nvSpPr>
        <p:spPr>
          <a:xfrm rot="0">
            <a:off x="3841452" y="9282201"/>
            <a:ext cx="1113035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Sprang, G., C</a:t>
            </a:r>
            <a:r>
              <a:rPr lang="en-US" sz="1200">
                <a:solidFill>
                  <a:srgbClr val="004F59"/>
                </a:solidFill>
                <a:latin typeface="Roboto"/>
                <a:ea typeface="Roboto"/>
                <a:cs typeface="Roboto"/>
                <a:sym typeface="Roboto"/>
              </a:rPr>
              <a:t>ole, C. (2018, February 13). Familial Sex Trafficking of Minors: Trafficking Conditions, Clinical Presentation, and System Involvement, p. 1.</a:t>
            </a:r>
          </a:p>
        </p:txBody>
      </p:sp>
      <p:grpSp>
        <p:nvGrpSpPr>
          <p:cNvPr name="Group 11" id="11"/>
          <p:cNvGrpSpPr/>
          <p:nvPr/>
        </p:nvGrpSpPr>
        <p:grpSpPr>
          <a:xfrm rot="0">
            <a:off x="2390021" y="2845727"/>
            <a:ext cx="7754091" cy="904943"/>
            <a:chOff x="0" y="0"/>
            <a:chExt cx="2042230" cy="238339"/>
          </a:xfrm>
        </p:grpSpPr>
        <p:sp>
          <p:nvSpPr>
            <p:cNvPr name="Freeform 12" id="12"/>
            <p:cNvSpPr/>
            <p:nvPr/>
          </p:nvSpPr>
          <p:spPr>
            <a:xfrm flipH="false" flipV="false" rot="0">
              <a:off x="0" y="0"/>
              <a:ext cx="2042230" cy="238339"/>
            </a:xfrm>
            <a:custGeom>
              <a:avLst/>
              <a:gdLst/>
              <a:ahLst/>
              <a:cxnLst/>
              <a:rect r="r" b="b" t="t" l="l"/>
              <a:pathLst>
                <a:path h="238339" w="2042230">
                  <a:moveTo>
                    <a:pt x="0" y="0"/>
                  </a:moveTo>
                  <a:lnTo>
                    <a:pt x="2042230" y="0"/>
                  </a:lnTo>
                  <a:lnTo>
                    <a:pt x="2042230" y="238339"/>
                  </a:lnTo>
                  <a:lnTo>
                    <a:pt x="0" y="238339"/>
                  </a:lnTo>
                  <a:close/>
                </a:path>
              </a:pathLst>
            </a:custGeom>
            <a:solidFill>
              <a:srgbClr val="303030"/>
            </a:solidFill>
          </p:spPr>
        </p:sp>
        <p:sp>
          <p:nvSpPr>
            <p:cNvPr name="TextBox 13" id="13"/>
            <p:cNvSpPr txBox="true"/>
            <p:nvPr/>
          </p:nvSpPr>
          <p:spPr>
            <a:xfrm>
              <a:off x="0" y="-76200"/>
              <a:ext cx="204223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466221" y="2864824"/>
            <a:ext cx="7677891"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Types of Human 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7" id="7"/>
          <p:cNvSpPr txBox="true"/>
          <p:nvPr/>
        </p:nvSpPr>
        <p:spPr>
          <a:xfrm rot="0">
            <a:off x="2854736" y="3881493"/>
            <a:ext cx="10417659" cy="239077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Family Members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Caregivers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Authority Figures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0" id="10"/>
          <p:cNvSpPr txBox="true"/>
          <p:nvPr/>
        </p:nvSpPr>
        <p:spPr>
          <a:xfrm rot="0">
            <a:off x="3841452" y="9282201"/>
            <a:ext cx="1113035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Sprang, G., C</a:t>
            </a:r>
            <a:r>
              <a:rPr lang="en-US" sz="1200">
                <a:solidFill>
                  <a:srgbClr val="004F59"/>
                </a:solidFill>
                <a:latin typeface="Roboto"/>
                <a:ea typeface="Roboto"/>
                <a:cs typeface="Roboto"/>
                <a:sym typeface="Roboto"/>
              </a:rPr>
              <a:t>ole, C. (2018, February 13). Familial Sex Trafficking of Minors: Trafficking Conditions, Clinical Presentation, and System Involvement, p. 1.</a:t>
            </a:r>
          </a:p>
        </p:txBody>
      </p:sp>
      <p:grpSp>
        <p:nvGrpSpPr>
          <p:cNvPr name="Group 11" id="11"/>
          <p:cNvGrpSpPr/>
          <p:nvPr/>
        </p:nvGrpSpPr>
        <p:grpSpPr>
          <a:xfrm rot="0">
            <a:off x="2390021" y="2845727"/>
            <a:ext cx="7754091" cy="904943"/>
            <a:chOff x="0" y="0"/>
            <a:chExt cx="2042230" cy="238339"/>
          </a:xfrm>
        </p:grpSpPr>
        <p:sp>
          <p:nvSpPr>
            <p:cNvPr name="Freeform 12" id="12"/>
            <p:cNvSpPr/>
            <p:nvPr/>
          </p:nvSpPr>
          <p:spPr>
            <a:xfrm flipH="false" flipV="false" rot="0">
              <a:off x="0" y="0"/>
              <a:ext cx="2042230" cy="238339"/>
            </a:xfrm>
            <a:custGeom>
              <a:avLst/>
              <a:gdLst/>
              <a:ahLst/>
              <a:cxnLst/>
              <a:rect r="r" b="b" t="t" l="l"/>
              <a:pathLst>
                <a:path h="238339" w="2042230">
                  <a:moveTo>
                    <a:pt x="0" y="0"/>
                  </a:moveTo>
                  <a:lnTo>
                    <a:pt x="2042230" y="0"/>
                  </a:lnTo>
                  <a:lnTo>
                    <a:pt x="2042230" y="238339"/>
                  </a:lnTo>
                  <a:lnTo>
                    <a:pt x="0" y="238339"/>
                  </a:lnTo>
                  <a:close/>
                </a:path>
              </a:pathLst>
            </a:custGeom>
            <a:solidFill>
              <a:srgbClr val="303030"/>
            </a:solidFill>
          </p:spPr>
        </p:sp>
        <p:sp>
          <p:nvSpPr>
            <p:cNvPr name="TextBox 13" id="13"/>
            <p:cNvSpPr txBox="true"/>
            <p:nvPr/>
          </p:nvSpPr>
          <p:spPr>
            <a:xfrm>
              <a:off x="0" y="-76200"/>
              <a:ext cx="204223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466221" y="2864824"/>
            <a:ext cx="7677891"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Types of Human 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7" id="7"/>
          <p:cNvSpPr txBox="true"/>
          <p:nvPr/>
        </p:nvSpPr>
        <p:spPr>
          <a:xfrm rot="0">
            <a:off x="2854736" y="3881493"/>
            <a:ext cx="10417659" cy="320040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Family Members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Caregivers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Authority Figures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Acquaintances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0" id="10"/>
          <p:cNvSpPr txBox="true"/>
          <p:nvPr/>
        </p:nvSpPr>
        <p:spPr>
          <a:xfrm rot="0">
            <a:off x="3841452" y="9282201"/>
            <a:ext cx="1113035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Sprang, G., C</a:t>
            </a:r>
            <a:r>
              <a:rPr lang="en-US" sz="1200">
                <a:solidFill>
                  <a:srgbClr val="004F59"/>
                </a:solidFill>
                <a:latin typeface="Roboto"/>
                <a:ea typeface="Roboto"/>
                <a:cs typeface="Roboto"/>
                <a:sym typeface="Roboto"/>
              </a:rPr>
              <a:t>ole, C. (2018, February 13). Familial Sex Trafficking of Minors: Trafficking Conditions, Clinical Presentation, and System Involvement, p. 1.</a:t>
            </a:r>
          </a:p>
        </p:txBody>
      </p:sp>
      <p:grpSp>
        <p:nvGrpSpPr>
          <p:cNvPr name="Group 11" id="11"/>
          <p:cNvGrpSpPr/>
          <p:nvPr/>
        </p:nvGrpSpPr>
        <p:grpSpPr>
          <a:xfrm rot="0">
            <a:off x="2390021" y="2845727"/>
            <a:ext cx="7754091" cy="904943"/>
            <a:chOff x="0" y="0"/>
            <a:chExt cx="2042230" cy="238339"/>
          </a:xfrm>
        </p:grpSpPr>
        <p:sp>
          <p:nvSpPr>
            <p:cNvPr name="Freeform 12" id="12"/>
            <p:cNvSpPr/>
            <p:nvPr/>
          </p:nvSpPr>
          <p:spPr>
            <a:xfrm flipH="false" flipV="false" rot="0">
              <a:off x="0" y="0"/>
              <a:ext cx="2042230" cy="238339"/>
            </a:xfrm>
            <a:custGeom>
              <a:avLst/>
              <a:gdLst/>
              <a:ahLst/>
              <a:cxnLst/>
              <a:rect r="r" b="b" t="t" l="l"/>
              <a:pathLst>
                <a:path h="238339" w="2042230">
                  <a:moveTo>
                    <a:pt x="0" y="0"/>
                  </a:moveTo>
                  <a:lnTo>
                    <a:pt x="2042230" y="0"/>
                  </a:lnTo>
                  <a:lnTo>
                    <a:pt x="2042230" y="238339"/>
                  </a:lnTo>
                  <a:lnTo>
                    <a:pt x="0" y="238339"/>
                  </a:lnTo>
                  <a:close/>
                </a:path>
              </a:pathLst>
            </a:custGeom>
            <a:solidFill>
              <a:srgbClr val="303030"/>
            </a:solidFill>
          </p:spPr>
        </p:sp>
        <p:sp>
          <p:nvSpPr>
            <p:cNvPr name="TextBox 13" id="13"/>
            <p:cNvSpPr txBox="true"/>
            <p:nvPr/>
          </p:nvSpPr>
          <p:spPr>
            <a:xfrm>
              <a:off x="0" y="-76200"/>
              <a:ext cx="204223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466221" y="2864824"/>
            <a:ext cx="7677891"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Types of Human 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7" id="7"/>
          <p:cNvSpPr txBox="true"/>
          <p:nvPr/>
        </p:nvSpPr>
        <p:spPr>
          <a:xfrm rot="0">
            <a:off x="2854736" y="3881493"/>
            <a:ext cx="10417659" cy="401002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Family Members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Caregivers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Authority Figures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Acquaintances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Strangers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0" id="10"/>
          <p:cNvSpPr txBox="true"/>
          <p:nvPr/>
        </p:nvSpPr>
        <p:spPr>
          <a:xfrm rot="0">
            <a:off x="3841452" y="9282201"/>
            <a:ext cx="1113035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Sprang, G., C</a:t>
            </a:r>
            <a:r>
              <a:rPr lang="en-US" sz="1200">
                <a:solidFill>
                  <a:srgbClr val="004F59"/>
                </a:solidFill>
                <a:latin typeface="Roboto"/>
                <a:ea typeface="Roboto"/>
                <a:cs typeface="Roboto"/>
                <a:sym typeface="Roboto"/>
              </a:rPr>
              <a:t>ole, C. (2018, February 13). Familial Sex Trafficking of Minors: Trafficking Conditions, Clinical Presentation, and System Involvement, p. 1.</a:t>
            </a:r>
          </a:p>
        </p:txBody>
      </p:sp>
      <p:grpSp>
        <p:nvGrpSpPr>
          <p:cNvPr name="Group 11" id="11"/>
          <p:cNvGrpSpPr/>
          <p:nvPr/>
        </p:nvGrpSpPr>
        <p:grpSpPr>
          <a:xfrm rot="0">
            <a:off x="2390021" y="2845727"/>
            <a:ext cx="7754091" cy="904943"/>
            <a:chOff x="0" y="0"/>
            <a:chExt cx="2042230" cy="238339"/>
          </a:xfrm>
        </p:grpSpPr>
        <p:sp>
          <p:nvSpPr>
            <p:cNvPr name="Freeform 12" id="12"/>
            <p:cNvSpPr/>
            <p:nvPr/>
          </p:nvSpPr>
          <p:spPr>
            <a:xfrm flipH="false" flipV="false" rot="0">
              <a:off x="0" y="0"/>
              <a:ext cx="2042230" cy="238339"/>
            </a:xfrm>
            <a:custGeom>
              <a:avLst/>
              <a:gdLst/>
              <a:ahLst/>
              <a:cxnLst/>
              <a:rect r="r" b="b" t="t" l="l"/>
              <a:pathLst>
                <a:path h="238339" w="2042230">
                  <a:moveTo>
                    <a:pt x="0" y="0"/>
                  </a:moveTo>
                  <a:lnTo>
                    <a:pt x="2042230" y="0"/>
                  </a:lnTo>
                  <a:lnTo>
                    <a:pt x="2042230" y="238339"/>
                  </a:lnTo>
                  <a:lnTo>
                    <a:pt x="0" y="238339"/>
                  </a:lnTo>
                  <a:close/>
                </a:path>
              </a:pathLst>
            </a:custGeom>
            <a:solidFill>
              <a:srgbClr val="303030"/>
            </a:solidFill>
          </p:spPr>
        </p:sp>
        <p:sp>
          <p:nvSpPr>
            <p:cNvPr name="TextBox 13" id="13"/>
            <p:cNvSpPr txBox="true"/>
            <p:nvPr/>
          </p:nvSpPr>
          <p:spPr>
            <a:xfrm>
              <a:off x="0" y="-76200"/>
              <a:ext cx="204223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466221" y="2864824"/>
            <a:ext cx="7677891"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Types of Human 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7" id="7"/>
          <p:cNvSpPr txBox="true"/>
          <p:nvPr/>
        </p:nvSpPr>
        <p:spPr>
          <a:xfrm rot="0">
            <a:off x="2854736" y="3881493"/>
            <a:ext cx="10417659" cy="481965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Family Members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Caregivers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Authority Figures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Acquaintances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Strangers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Online Connections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1131441" y="1109322"/>
            <a:ext cx="5840060"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TRAFFICKERS</a:t>
            </a:r>
          </a:p>
        </p:txBody>
      </p:sp>
      <p:sp>
        <p:nvSpPr>
          <p:cNvPr name="TextBox 10" id="10"/>
          <p:cNvSpPr txBox="true"/>
          <p:nvPr/>
        </p:nvSpPr>
        <p:spPr>
          <a:xfrm rot="0">
            <a:off x="3841452" y="9282201"/>
            <a:ext cx="11130356"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Sprang, G., C</a:t>
            </a:r>
            <a:r>
              <a:rPr lang="en-US" sz="1200">
                <a:solidFill>
                  <a:srgbClr val="004F59"/>
                </a:solidFill>
                <a:latin typeface="Roboto"/>
                <a:ea typeface="Roboto"/>
                <a:cs typeface="Roboto"/>
                <a:sym typeface="Roboto"/>
              </a:rPr>
              <a:t>ole, C. (2018, February 13). Familial Sex Trafficking of Minors: Trafficking Conditions, Clinical Presentation, and System Involvement, p. 1.</a:t>
            </a:r>
          </a:p>
        </p:txBody>
      </p:sp>
      <p:grpSp>
        <p:nvGrpSpPr>
          <p:cNvPr name="Group 11" id="11"/>
          <p:cNvGrpSpPr/>
          <p:nvPr/>
        </p:nvGrpSpPr>
        <p:grpSpPr>
          <a:xfrm rot="0">
            <a:off x="2390021" y="2845727"/>
            <a:ext cx="7754091" cy="904943"/>
            <a:chOff x="0" y="0"/>
            <a:chExt cx="2042230" cy="238339"/>
          </a:xfrm>
        </p:grpSpPr>
        <p:sp>
          <p:nvSpPr>
            <p:cNvPr name="Freeform 12" id="12"/>
            <p:cNvSpPr/>
            <p:nvPr/>
          </p:nvSpPr>
          <p:spPr>
            <a:xfrm flipH="false" flipV="false" rot="0">
              <a:off x="0" y="0"/>
              <a:ext cx="2042230" cy="238339"/>
            </a:xfrm>
            <a:custGeom>
              <a:avLst/>
              <a:gdLst/>
              <a:ahLst/>
              <a:cxnLst/>
              <a:rect r="r" b="b" t="t" l="l"/>
              <a:pathLst>
                <a:path h="238339" w="2042230">
                  <a:moveTo>
                    <a:pt x="0" y="0"/>
                  </a:moveTo>
                  <a:lnTo>
                    <a:pt x="2042230" y="0"/>
                  </a:lnTo>
                  <a:lnTo>
                    <a:pt x="2042230" y="238339"/>
                  </a:lnTo>
                  <a:lnTo>
                    <a:pt x="0" y="238339"/>
                  </a:lnTo>
                  <a:close/>
                </a:path>
              </a:pathLst>
            </a:custGeom>
            <a:solidFill>
              <a:srgbClr val="303030"/>
            </a:solidFill>
          </p:spPr>
        </p:sp>
        <p:sp>
          <p:nvSpPr>
            <p:cNvPr name="TextBox 13" id="13"/>
            <p:cNvSpPr txBox="true"/>
            <p:nvPr/>
          </p:nvSpPr>
          <p:spPr>
            <a:xfrm>
              <a:off x="0" y="-76200"/>
              <a:ext cx="2042230"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466221" y="2864824"/>
            <a:ext cx="7677891"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Types of Human 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grpSp>
        <p:nvGrpSpPr>
          <p:cNvPr name="Group 10" id="10"/>
          <p:cNvGrpSpPr/>
          <p:nvPr/>
        </p:nvGrpSpPr>
        <p:grpSpPr>
          <a:xfrm rot="0">
            <a:off x="1480713" y="3348701"/>
            <a:ext cx="4805239" cy="904943"/>
            <a:chOff x="0" y="0"/>
            <a:chExt cx="1265577" cy="238339"/>
          </a:xfrm>
        </p:grpSpPr>
        <p:sp>
          <p:nvSpPr>
            <p:cNvPr name="Freeform 11" id="11"/>
            <p:cNvSpPr/>
            <p:nvPr/>
          </p:nvSpPr>
          <p:spPr>
            <a:xfrm flipH="false" flipV="false" rot="0">
              <a:off x="0" y="0"/>
              <a:ext cx="1265577" cy="238339"/>
            </a:xfrm>
            <a:custGeom>
              <a:avLst/>
              <a:gdLst/>
              <a:ahLst/>
              <a:cxnLst/>
              <a:rect r="r" b="b" t="t" l="l"/>
              <a:pathLst>
                <a:path h="238339" w="1265577">
                  <a:moveTo>
                    <a:pt x="0" y="0"/>
                  </a:moveTo>
                  <a:lnTo>
                    <a:pt x="1265577" y="0"/>
                  </a:lnTo>
                  <a:lnTo>
                    <a:pt x="1265577" y="238339"/>
                  </a:lnTo>
                  <a:lnTo>
                    <a:pt x="0" y="238339"/>
                  </a:lnTo>
                  <a:close/>
                </a:path>
              </a:pathLst>
            </a:custGeom>
            <a:solidFill>
              <a:srgbClr val="303030"/>
            </a:solidFill>
          </p:spPr>
        </p:sp>
        <p:sp>
          <p:nvSpPr>
            <p:cNvPr name="TextBox 12" id="12"/>
            <p:cNvSpPr txBox="true"/>
            <p:nvPr/>
          </p:nvSpPr>
          <p:spPr>
            <a:xfrm>
              <a:off x="0" y="-76200"/>
              <a:ext cx="1265577"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849914" y="3224996"/>
            <a:ext cx="4258759"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 COERCION   </a:t>
            </a:r>
          </a:p>
        </p:txBody>
      </p:sp>
      <p:sp>
        <p:nvSpPr>
          <p:cNvPr name="TextBox 14" id="14"/>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5" id="15"/>
          <p:cNvSpPr txBox="true"/>
          <p:nvPr/>
        </p:nvSpPr>
        <p:spPr>
          <a:xfrm rot="0">
            <a:off x="1849914" y="4373568"/>
            <a:ext cx="14803801"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pressure, manipulate, or threaten someone to make them do something against their will.</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52138" y="5115692"/>
            <a:ext cx="11838979" cy="1922396"/>
            <a:chOff x="0" y="0"/>
            <a:chExt cx="3118085" cy="506310"/>
          </a:xfrm>
        </p:grpSpPr>
        <p:sp>
          <p:nvSpPr>
            <p:cNvPr name="Freeform 7" id="7"/>
            <p:cNvSpPr/>
            <p:nvPr/>
          </p:nvSpPr>
          <p:spPr>
            <a:xfrm flipH="false" flipV="false" rot="0">
              <a:off x="0" y="0"/>
              <a:ext cx="3118085" cy="506310"/>
            </a:xfrm>
            <a:custGeom>
              <a:avLst/>
              <a:gdLst/>
              <a:ahLst/>
              <a:cxnLst/>
              <a:rect r="r" b="b" t="t" l="l"/>
              <a:pathLst>
                <a:path h="506310" w="3118085">
                  <a:moveTo>
                    <a:pt x="0" y="0"/>
                  </a:moveTo>
                  <a:lnTo>
                    <a:pt x="3118085" y="0"/>
                  </a:lnTo>
                  <a:lnTo>
                    <a:pt x="3118085" y="506310"/>
                  </a:lnTo>
                  <a:lnTo>
                    <a:pt x="0" y="506310"/>
                  </a:lnTo>
                  <a:close/>
                </a:path>
              </a:pathLst>
            </a:custGeom>
            <a:solidFill>
              <a:srgbClr val="303030"/>
            </a:solidFill>
          </p:spPr>
        </p:sp>
        <p:sp>
          <p:nvSpPr>
            <p:cNvPr name="TextBox 8" id="8"/>
            <p:cNvSpPr txBox="true"/>
            <p:nvPr/>
          </p:nvSpPr>
          <p:spPr>
            <a:xfrm>
              <a:off x="0" y="-76200"/>
              <a:ext cx="3118085" cy="58251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875294" y="952594"/>
            <a:ext cx="4241131" cy="3114995"/>
            <a:chOff x="0" y="0"/>
            <a:chExt cx="1229282" cy="902874"/>
          </a:xfrm>
        </p:grpSpPr>
        <p:sp>
          <p:nvSpPr>
            <p:cNvPr name="Freeform 12" id="12"/>
            <p:cNvSpPr/>
            <p:nvPr/>
          </p:nvSpPr>
          <p:spPr>
            <a:xfrm flipH="false" flipV="false" rot="0">
              <a:off x="0" y="0"/>
              <a:ext cx="1229282" cy="902874"/>
            </a:xfrm>
            <a:custGeom>
              <a:avLst/>
              <a:gdLst/>
              <a:ahLst/>
              <a:cxnLst/>
              <a:rect r="r" b="b" t="t" l="l"/>
              <a:pathLst>
                <a:path h="902874" w="1229282">
                  <a:moveTo>
                    <a:pt x="0" y="0"/>
                  </a:moveTo>
                  <a:lnTo>
                    <a:pt x="1229282" y="0"/>
                  </a:lnTo>
                  <a:lnTo>
                    <a:pt x="1229282" y="902874"/>
                  </a:lnTo>
                  <a:lnTo>
                    <a:pt x="0" y="902874"/>
                  </a:lnTo>
                  <a:close/>
                </a:path>
              </a:pathLst>
            </a:custGeom>
            <a:solidFill>
              <a:srgbClr val="FFFFFF"/>
            </a:solidFill>
          </p:spPr>
        </p:sp>
        <p:sp>
          <p:nvSpPr>
            <p:cNvPr name="TextBox 13" id="13"/>
            <p:cNvSpPr txBox="true"/>
            <p:nvPr/>
          </p:nvSpPr>
          <p:spPr>
            <a:xfrm>
              <a:off x="0" y="-47625"/>
              <a:ext cx="1229282" cy="950499"/>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3088980" y="1195593"/>
            <a:ext cx="3813759" cy="2641456"/>
          </a:xfrm>
          <a:custGeom>
            <a:avLst/>
            <a:gdLst/>
            <a:ahLst/>
            <a:cxnLst/>
            <a:rect r="r" b="b" t="t" l="l"/>
            <a:pathLst>
              <a:path h="2641456" w="3813759">
                <a:moveTo>
                  <a:pt x="0" y="0"/>
                </a:moveTo>
                <a:lnTo>
                  <a:pt x="3813759" y="0"/>
                </a:lnTo>
                <a:lnTo>
                  <a:pt x="3813759" y="2641456"/>
                </a:lnTo>
                <a:lnTo>
                  <a:pt x="0" y="2641456"/>
                </a:lnTo>
                <a:lnTo>
                  <a:pt x="0" y="0"/>
                </a:lnTo>
                <a:close/>
              </a:path>
            </a:pathLst>
          </a:custGeom>
          <a:blipFill>
            <a:blip r:embed="rId5"/>
            <a:stretch>
              <a:fillRect l="0" t="0" r="0" b="0"/>
            </a:stretch>
          </a:blipFill>
        </p:spPr>
      </p:sp>
      <p:sp>
        <p:nvSpPr>
          <p:cNvPr name="TextBox 15" id="15"/>
          <p:cNvSpPr txBox="true"/>
          <p:nvPr/>
        </p:nvSpPr>
        <p:spPr>
          <a:xfrm rot="0">
            <a:off x="1131441" y="1109322"/>
            <a:ext cx="1056377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name="TextBox 16" id="16"/>
          <p:cNvSpPr txBox="true"/>
          <p:nvPr/>
        </p:nvSpPr>
        <p:spPr>
          <a:xfrm rot="0">
            <a:off x="1838237" y="5248242"/>
            <a:ext cx="1161559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some common traits or behaviors of human traffickers?</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8" id="1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7" id="7"/>
          <p:cNvSpPr txBox="true"/>
          <p:nvPr/>
        </p:nvSpPr>
        <p:spPr>
          <a:xfrm rot="0">
            <a:off x="2665567" y="4385162"/>
            <a:ext cx="13213479" cy="77152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Sense of entitlement or</a:t>
            </a:r>
            <a:r>
              <a:rPr lang="en-US" b="true" sz="4250">
                <a:solidFill>
                  <a:srgbClr val="FF5757"/>
                </a:solidFill>
                <a:latin typeface="Roboto Bold"/>
                <a:ea typeface="Roboto Bold"/>
                <a:cs typeface="Roboto Bold"/>
                <a:sym typeface="Roboto Bold"/>
              </a:rPr>
              <a:t> </a:t>
            </a:r>
            <a:r>
              <a:rPr lang="en-US" b="true" sz="4250">
                <a:solidFill>
                  <a:srgbClr val="9D1BE3"/>
                </a:solidFill>
                <a:latin typeface="Roboto Bold"/>
                <a:ea typeface="Roboto Bold"/>
                <a:cs typeface="Roboto Bold"/>
                <a:sym typeface="Roboto Bold"/>
              </a:rPr>
              <a:t>rules don’t apply to them</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06833"/>
            <a:ext cx="5690861" cy="968866"/>
            <a:chOff x="0" y="0"/>
            <a:chExt cx="1498828" cy="255175"/>
          </a:xfrm>
        </p:grpSpPr>
        <p:sp>
          <p:nvSpPr>
            <p:cNvPr name="Freeform 10" id="10"/>
            <p:cNvSpPr/>
            <p:nvPr/>
          </p:nvSpPr>
          <p:spPr>
            <a:xfrm flipH="false" flipV="false" rot="0">
              <a:off x="0" y="0"/>
              <a:ext cx="1498828" cy="255175"/>
            </a:xfrm>
            <a:custGeom>
              <a:avLst/>
              <a:gdLst/>
              <a:ahLst/>
              <a:cxnLst/>
              <a:rect r="r" b="b" t="t" l="l"/>
              <a:pathLst>
                <a:path h="255175" w="1498828">
                  <a:moveTo>
                    <a:pt x="0" y="0"/>
                  </a:moveTo>
                  <a:lnTo>
                    <a:pt x="1498828" y="0"/>
                  </a:lnTo>
                  <a:lnTo>
                    <a:pt x="1498828" y="255175"/>
                  </a:lnTo>
                  <a:lnTo>
                    <a:pt x="0" y="255175"/>
                  </a:lnTo>
                  <a:close/>
                </a:path>
              </a:pathLst>
            </a:custGeom>
            <a:solidFill>
              <a:srgbClr val="303030"/>
            </a:solidFill>
          </p:spPr>
        </p:sp>
        <p:sp>
          <p:nvSpPr>
            <p:cNvPr name="TextBox 11" id="11"/>
            <p:cNvSpPr txBox="true"/>
            <p:nvPr/>
          </p:nvSpPr>
          <p:spPr>
            <a:xfrm>
              <a:off x="0" y="-76200"/>
              <a:ext cx="1498828"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5789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Behaviors </a:t>
            </a:r>
          </a:p>
        </p:txBody>
      </p:sp>
      <p:sp>
        <p:nvSpPr>
          <p:cNvPr name="TextBox 13" id="13"/>
          <p:cNvSpPr txBox="true"/>
          <p:nvPr/>
        </p:nvSpPr>
        <p:spPr>
          <a:xfrm rot="0">
            <a:off x="1131441" y="1109322"/>
            <a:ext cx="1056377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5019811" y="9282225"/>
            <a:ext cx="527647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American Psychiatric Ass</a:t>
            </a:r>
            <a:r>
              <a:rPr lang="en-US" sz="1200">
                <a:solidFill>
                  <a:srgbClr val="004F59"/>
                </a:solidFill>
                <a:latin typeface="Roboto"/>
                <a:ea typeface="Roboto"/>
                <a:cs typeface="Roboto"/>
                <a:sym typeface="Roboto"/>
              </a:rPr>
              <a:t>ociation (2022); Zeigler-Hill, V. et al. (2013).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7" id="7"/>
          <p:cNvSpPr txBox="true"/>
          <p:nvPr/>
        </p:nvSpPr>
        <p:spPr>
          <a:xfrm rot="0">
            <a:off x="2665567" y="4385162"/>
            <a:ext cx="13213479" cy="158115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Sense of entitlement or rules don’t apply to them</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Expect others to </a:t>
            </a:r>
            <a:r>
              <a:rPr lang="en-US" b="true" sz="4250">
                <a:solidFill>
                  <a:srgbClr val="9D1BE3"/>
                </a:solidFill>
                <a:latin typeface="Roboto Bold"/>
                <a:ea typeface="Roboto Bold"/>
                <a:cs typeface="Roboto Bold"/>
                <a:sym typeface="Roboto Bold"/>
              </a:rPr>
              <a:t>meet their demands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06833"/>
            <a:ext cx="5690861" cy="968866"/>
            <a:chOff x="0" y="0"/>
            <a:chExt cx="1498828" cy="255175"/>
          </a:xfrm>
        </p:grpSpPr>
        <p:sp>
          <p:nvSpPr>
            <p:cNvPr name="Freeform 10" id="10"/>
            <p:cNvSpPr/>
            <p:nvPr/>
          </p:nvSpPr>
          <p:spPr>
            <a:xfrm flipH="false" flipV="false" rot="0">
              <a:off x="0" y="0"/>
              <a:ext cx="1498828" cy="255175"/>
            </a:xfrm>
            <a:custGeom>
              <a:avLst/>
              <a:gdLst/>
              <a:ahLst/>
              <a:cxnLst/>
              <a:rect r="r" b="b" t="t" l="l"/>
              <a:pathLst>
                <a:path h="255175" w="1498828">
                  <a:moveTo>
                    <a:pt x="0" y="0"/>
                  </a:moveTo>
                  <a:lnTo>
                    <a:pt x="1498828" y="0"/>
                  </a:lnTo>
                  <a:lnTo>
                    <a:pt x="1498828" y="255175"/>
                  </a:lnTo>
                  <a:lnTo>
                    <a:pt x="0" y="255175"/>
                  </a:lnTo>
                  <a:close/>
                </a:path>
              </a:pathLst>
            </a:custGeom>
            <a:solidFill>
              <a:srgbClr val="303030"/>
            </a:solidFill>
          </p:spPr>
        </p:sp>
        <p:sp>
          <p:nvSpPr>
            <p:cNvPr name="TextBox 11" id="11"/>
            <p:cNvSpPr txBox="true"/>
            <p:nvPr/>
          </p:nvSpPr>
          <p:spPr>
            <a:xfrm>
              <a:off x="0" y="-76200"/>
              <a:ext cx="1498828"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5789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Behaviors </a:t>
            </a:r>
          </a:p>
        </p:txBody>
      </p:sp>
      <p:sp>
        <p:nvSpPr>
          <p:cNvPr name="TextBox 13" id="13"/>
          <p:cNvSpPr txBox="true"/>
          <p:nvPr/>
        </p:nvSpPr>
        <p:spPr>
          <a:xfrm rot="0">
            <a:off x="1131441" y="1109322"/>
            <a:ext cx="1056377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5019811" y="9282225"/>
            <a:ext cx="527647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American Psychiatric Ass</a:t>
            </a:r>
            <a:r>
              <a:rPr lang="en-US" sz="1200">
                <a:solidFill>
                  <a:srgbClr val="004F59"/>
                </a:solidFill>
                <a:latin typeface="Roboto"/>
                <a:ea typeface="Roboto"/>
                <a:cs typeface="Roboto"/>
                <a:sym typeface="Roboto"/>
              </a:rPr>
              <a:t>ociation (2022); Zeigler-Hill, V. et al. (2013).</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name="TextBox 7" id="7"/>
          <p:cNvSpPr txBox="true"/>
          <p:nvPr/>
        </p:nvSpPr>
        <p:spPr>
          <a:xfrm rot="0">
            <a:off x="2665567" y="4385162"/>
            <a:ext cx="13213479" cy="239077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Sense of entitlement or rules don’t apply to them</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Expect others to meet their demands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Lack of empathy or has </a:t>
            </a:r>
            <a:r>
              <a:rPr lang="en-US" b="true" sz="4250">
                <a:solidFill>
                  <a:srgbClr val="9D1BE3"/>
                </a:solidFill>
                <a:latin typeface="Roboto Bold"/>
                <a:ea typeface="Roboto Bold"/>
                <a:cs typeface="Roboto Bold"/>
                <a:sym typeface="Roboto Bold"/>
              </a:rPr>
              <a:t>no concern for others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06833"/>
            <a:ext cx="5690861" cy="968866"/>
            <a:chOff x="0" y="0"/>
            <a:chExt cx="1498828" cy="255175"/>
          </a:xfrm>
        </p:grpSpPr>
        <p:sp>
          <p:nvSpPr>
            <p:cNvPr name="Freeform 10" id="10"/>
            <p:cNvSpPr/>
            <p:nvPr/>
          </p:nvSpPr>
          <p:spPr>
            <a:xfrm flipH="false" flipV="false" rot="0">
              <a:off x="0" y="0"/>
              <a:ext cx="1498828" cy="255175"/>
            </a:xfrm>
            <a:custGeom>
              <a:avLst/>
              <a:gdLst/>
              <a:ahLst/>
              <a:cxnLst/>
              <a:rect r="r" b="b" t="t" l="l"/>
              <a:pathLst>
                <a:path h="255175" w="1498828">
                  <a:moveTo>
                    <a:pt x="0" y="0"/>
                  </a:moveTo>
                  <a:lnTo>
                    <a:pt x="1498828" y="0"/>
                  </a:lnTo>
                  <a:lnTo>
                    <a:pt x="1498828" y="255175"/>
                  </a:lnTo>
                  <a:lnTo>
                    <a:pt x="0" y="255175"/>
                  </a:lnTo>
                  <a:close/>
                </a:path>
              </a:pathLst>
            </a:custGeom>
            <a:solidFill>
              <a:srgbClr val="303030"/>
            </a:solidFill>
          </p:spPr>
        </p:sp>
        <p:sp>
          <p:nvSpPr>
            <p:cNvPr name="TextBox 11" id="11"/>
            <p:cNvSpPr txBox="true"/>
            <p:nvPr/>
          </p:nvSpPr>
          <p:spPr>
            <a:xfrm>
              <a:off x="0" y="-76200"/>
              <a:ext cx="1498828"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5789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Behaviors </a:t>
            </a:r>
          </a:p>
        </p:txBody>
      </p:sp>
      <p:sp>
        <p:nvSpPr>
          <p:cNvPr name="TextBox 13" id="13"/>
          <p:cNvSpPr txBox="true"/>
          <p:nvPr/>
        </p:nvSpPr>
        <p:spPr>
          <a:xfrm rot="0">
            <a:off x="1131441" y="1109322"/>
            <a:ext cx="1056377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5019811" y="9282225"/>
            <a:ext cx="527647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American Psychiatric Ass</a:t>
            </a:r>
            <a:r>
              <a:rPr lang="en-US" sz="1200">
                <a:solidFill>
                  <a:srgbClr val="004F59"/>
                </a:solidFill>
                <a:latin typeface="Roboto"/>
                <a:ea typeface="Roboto"/>
                <a:cs typeface="Roboto"/>
                <a:sym typeface="Roboto"/>
              </a:rPr>
              <a:t>ociation (2022); Zeigler-Hill, V. et al. (2013).</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name="TextBox 7" id="7"/>
          <p:cNvSpPr txBox="true"/>
          <p:nvPr/>
        </p:nvSpPr>
        <p:spPr>
          <a:xfrm rot="0">
            <a:off x="2665567" y="4385162"/>
            <a:ext cx="13213479" cy="3200400"/>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Sense of entitlement or rules don’t apply to them</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Expect others to meet their demands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Lack of empathy or has no concern for others</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Exploit or </a:t>
            </a:r>
            <a:r>
              <a:rPr lang="en-US" b="true" sz="4250">
                <a:solidFill>
                  <a:srgbClr val="9D1BE3"/>
                </a:solidFill>
                <a:latin typeface="Roboto Bold"/>
                <a:ea typeface="Roboto Bold"/>
                <a:cs typeface="Roboto Bold"/>
                <a:sym typeface="Roboto Bold"/>
              </a:rPr>
              <a:t>use others </a:t>
            </a:r>
            <a:r>
              <a:rPr lang="en-US" b="true" sz="4250">
                <a:solidFill>
                  <a:srgbClr val="004F59"/>
                </a:solidFill>
                <a:latin typeface="Roboto Bold"/>
                <a:ea typeface="Roboto Bold"/>
                <a:cs typeface="Roboto Bold"/>
                <a:sym typeface="Roboto Bold"/>
              </a:rPr>
              <a:t>for personal gain</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06833"/>
            <a:ext cx="5690861" cy="968866"/>
            <a:chOff x="0" y="0"/>
            <a:chExt cx="1498828" cy="255175"/>
          </a:xfrm>
        </p:grpSpPr>
        <p:sp>
          <p:nvSpPr>
            <p:cNvPr name="Freeform 10" id="10"/>
            <p:cNvSpPr/>
            <p:nvPr/>
          </p:nvSpPr>
          <p:spPr>
            <a:xfrm flipH="false" flipV="false" rot="0">
              <a:off x="0" y="0"/>
              <a:ext cx="1498828" cy="255175"/>
            </a:xfrm>
            <a:custGeom>
              <a:avLst/>
              <a:gdLst/>
              <a:ahLst/>
              <a:cxnLst/>
              <a:rect r="r" b="b" t="t" l="l"/>
              <a:pathLst>
                <a:path h="255175" w="1498828">
                  <a:moveTo>
                    <a:pt x="0" y="0"/>
                  </a:moveTo>
                  <a:lnTo>
                    <a:pt x="1498828" y="0"/>
                  </a:lnTo>
                  <a:lnTo>
                    <a:pt x="1498828" y="255175"/>
                  </a:lnTo>
                  <a:lnTo>
                    <a:pt x="0" y="255175"/>
                  </a:lnTo>
                  <a:close/>
                </a:path>
              </a:pathLst>
            </a:custGeom>
            <a:solidFill>
              <a:srgbClr val="303030"/>
            </a:solidFill>
          </p:spPr>
        </p:sp>
        <p:sp>
          <p:nvSpPr>
            <p:cNvPr name="TextBox 11" id="11"/>
            <p:cNvSpPr txBox="true"/>
            <p:nvPr/>
          </p:nvSpPr>
          <p:spPr>
            <a:xfrm>
              <a:off x="0" y="-76200"/>
              <a:ext cx="1498828"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5789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Behaviors </a:t>
            </a:r>
          </a:p>
        </p:txBody>
      </p:sp>
      <p:sp>
        <p:nvSpPr>
          <p:cNvPr name="TextBox 13" id="13"/>
          <p:cNvSpPr txBox="true"/>
          <p:nvPr/>
        </p:nvSpPr>
        <p:spPr>
          <a:xfrm rot="0">
            <a:off x="1131441" y="1109322"/>
            <a:ext cx="1056377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5019811" y="9282225"/>
            <a:ext cx="527647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American Psychiatric Ass</a:t>
            </a:r>
            <a:r>
              <a:rPr lang="en-US" sz="1200">
                <a:solidFill>
                  <a:srgbClr val="004F59"/>
                </a:solidFill>
                <a:latin typeface="Roboto"/>
                <a:ea typeface="Roboto"/>
                <a:cs typeface="Roboto"/>
                <a:sym typeface="Roboto"/>
              </a:rPr>
              <a:t>ociation (2022); Zeigler-Hill, V. et al. (2013).</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7" id="7"/>
          <p:cNvSpPr txBox="true"/>
          <p:nvPr/>
        </p:nvSpPr>
        <p:spPr>
          <a:xfrm rot="0">
            <a:off x="2665567" y="4385162"/>
            <a:ext cx="13213479" cy="4010025"/>
          </a:xfrm>
          <a:prstGeom prst="rect">
            <a:avLst/>
          </a:prstGeom>
        </p:spPr>
        <p:txBody>
          <a:bodyPr anchor="t" rtlCol="false" tIns="0" lIns="0" bIns="0" rIns="0">
            <a:spAutoFit/>
          </a:bodyPr>
          <a:lstStyle/>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Sense of entitlement or rules don’t apply to them</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Expect others to meet their demands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Lack of empathy or has no concern for others</a:t>
            </a:r>
          </a:p>
          <a:p>
            <a:pPr algn="l" marL="917576" indent="-458788" lvl="1">
              <a:lnSpc>
                <a:spcPts val="6375"/>
              </a:lnSpc>
              <a:buFont typeface="Arial"/>
              <a:buChar char="•"/>
            </a:pPr>
            <a:r>
              <a:rPr lang="en-US" b="true" sz="4250">
                <a:solidFill>
                  <a:srgbClr val="FFFFFF"/>
                </a:solidFill>
                <a:latin typeface="Roboto Bold"/>
                <a:ea typeface="Roboto Bold"/>
                <a:cs typeface="Roboto Bold"/>
                <a:sym typeface="Roboto Bold"/>
              </a:rPr>
              <a:t>Exploit or use others for personal gain</a:t>
            </a:r>
          </a:p>
          <a:p>
            <a:pPr algn="l" marL="917576" indent="-458788" lvl="1">
              <a:lnSpc>
                <a:spcPts val="6375"/>
              </a:lnSpc>
              <a:buFont typeface="Arial"/>
              <a:buChar char="•"/>
            </a:pPr>
            <a:r>
              <a:rPr lang="en-US" b="true" sz="4250">
                <a:solidFill>
                  <a:srgbClr val="004F59"/>
                </a:solidFill>
                <a:latin typeface="Roboto Bold"/>
                <a:ea typeface="Roboto Bold"/>
                <a:cs typeface="Roboto Bold"/>
                <a:sym typeface="Roboto Bold"/>
              </a:rPr>
              <a:t>Display </a:t>
            </a:r>
            <a:r>
              <a:rPr lang="en-US" b="true" sz="4250">
                <a:solidFill>
                  <a:srgbClr val="9D1BE3"/>
                </a:solidFill>
                <a:latin typeface="Roboto Bold"/>
                <a:ea typeface="Roboto Bold"/>
                <a:cs typeface="Roboto Bold"/>
                <a:sym typeface="Roboto Bold"/>
              </a:rPr>
              <a:t>sexual aggression</a:t>
            </a:r>
            <a:r>
              <a:rPr lang="en-US" b="true" sz="4250">
                <a:solidFill>
                  <a:srgbClr val="004F59"/>
                </a:solidFill>
                <a:latin typeface="Roboto Bold"/>
                <a:ea typeface="Roboto Bold"/>
                <a:cs typeface="Roboto Bold"/>
                <a:sym typeface="Roboto Bold"/>
              </a:rPr>
              <a:t> or hostility</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06833"/>
            <a:ext cx="5690861" cy="968866"/>
            <a:chOff x="0" y="0"/>
            <a:chExt cx="1498828" cy="255175"/>
          </a:xfrm>
        </p:grpSpPr>
        <p:sp>
          <p:nvSpPr>
            <p:cNvPr name="Freeform 10" id="10"/>
            <p:cNvSpPr/>
            <p:nvPr/>
          </p:nvSpPr>
          <p:spPr>
            <a:xfrm flipH="false" flipV="false" rot="0">
              <a:off x="0" y="0"/>
              <a:ext cx="1498828" cy="255175"/>
            </a:xfrm>
            <a:custGeom>
              <a:avLst/>
              <a:gdLst/>
              <a:ahLst/>
              <a:cxnLst/>
              <a:rect r="r" b="b" t="t" l="l"/>
              <a:pathLst>
                <a:path h="255175" w="1498828">
                  <a:moveTo>
                    <a:pt x="0" y="0"/>
                  </a:moveTo>
                  <a:lnTo>
                    <a:pt x="1498828" y="0"/>
                  </a:lnTo>
                  <a:lnTo>
                    <a:pt x="1498828" y="255175"/>
                  </a:lnTo>
                  <a:lnTo>
                    <a:pt x="0" y="255175"/>
                  </a:lnTo>
                  <a:close/>
                </a:path>
              </a:pathLst>
            </a:custGeom>
            <a:solidFill>
              <a:srgbClr val="303030"/>
            </a:solidFill>
          </p:spPr>
        </p:sp>
        <p:sp>
          <p:nvSpPr>
            <p:cNvPr name="TextBox 11" id="11"/>
            <p:cNvSpPr txBox="true"/>
            <p:nvPr/>
          </p:nvSpPr>
          <p:spPr>
            <a:xfrm>
              <a:off x="0" y="-76200"/>
              <a:ext cx="1498828"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5789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Behaviors </a:t>
            </a:r>
          </a:p>
        </p:txBody>
      </p:sp>
      <p:sp>
        <p:nvSpPr>
          <p:cNvPr name="TextBox 13" id="13"/>
          <p:cNvSpPr txBox="true"/>
          <p:nvPr/>
        </p:nvSpPr>
        <p:spPr>
          <a:xfrm rot="0">
            <a:off x="1131441" y="1109322"/>
            <a:ext cx="1056377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BEHAVIORS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5019811" y="9282225"/>
            <a:ext cx="5276477"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American Psychiatric Ass</a:t>
            </a:r>
            <a:r>
              <a:rPr lang="en-US" sz="1200">
                <a:solidFill>
                  <a:srgbClr val="004F59"/>
                </a:solidFill>
                <a:latin typeface="Roboto"/>
                <a:ea typeface="Roboto"/>
                <a:cs typeface="Roboto"/>
                <a:sym typeface="Roboto"/>
              </a:rPr>
              <a:t>ociation (2022); Zeigler-Hill, V. et al. (2013).</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1438196" y="4772787"/>
            <a:ext cx="12142005" cy="2266472"/>
            <a:chOff x="0" y="0"/>
            <a:chExt cx="3197894" cy="596931"/>
          </a:xfrm>
        </p:grpSpPr>
        <p:sp>
          <p:nvSpPr>
            <p:cNvPr name="Freeform 7" id="7"/>
            <p:cNvSpPr/>
            <p:nvPr/>
          </p:nvSpPr>
          <p:spPr>
            <a:xfrm flipH="false" flipV="false" rot="0">
              <a:off x="0" y="0"/>
              <a:ext cx="3197894" cy="596931"/>
            </a:xfrm>
            <a:custGeom>
              <a:avLst/>
              <a:gdLst/>
              <a:ahLst/>
              <a:cxnLst/>
              <a:rect r="r" b="b" t="t" l="l"/>
              <a:pathLst>
                <a:path h="596931" w="3197894">
                  <a:moveTo>
                    <a:pt x="0" y="0"/>
                  </a:moveTo>
                  <a:lnTo>
                    <a:pt x="3197894" y="0"/>
                  </a:lnTo>
                  <a:lnTo>
                    <a:pt x="3197894" y="596931"/>
                  </a:lnTo>
                  <a:lnTo>
                    <a:pt x="0" y="596931"/>
                  </a:lnTo>
                  <a:close/>
                </a:path>
              </a:pathLst>
            </a:custGeom>
            <a:solidFill>
              <a:srgbClr val="303030"/>
            </a:solidFill>
          </p:spPr>
        </p:sp>
        <p:sp>
          <p:nvSpPr>
            <p:cNvPr name="TextBox 8" id="8"/>
            <p:cNvSpPr txBox="true"/>
            <p:nvPr/>
          </p:nvSpPr>
          <p:spPr>
            <a:xfrm>
              <a:off x="0" y="-76200"/>
              <a:ext cx="3197894" cy="673131"/>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118808" y="836841"/>
            <a:ext cx="5311644" cy="3202521"/>
            <a:chOff x="0" y="0"/>
            <a:chExt cx="1247976" cy="752435"/>
          </a:xfrm>
        </p:grpSpPr>
        <p:sp>
          <p:nvSpPr>
            <p:cNvPr name="Freeform 12" id="12"/>
            <p:cNvSpPr/>
            <p:nvPr/>
          </p:nvSpPr>
          <p:spPr>
            <a:xfrm flipH="false" flipV="false" rot="0">
              <a:off x="0" y="0"/>
              <a:ext cx="1247976" cy="752435"/>
            </a:xfrm>
            <a:custGeom>
              <a:avLst/>
              <a:gdLst/>
              <a:ahLst/>
              <a:cxnLst/>
              <a:rect r="r" b="b" t="t" l="l"/>
              <a:pathLst>
                <a:path h="752435" w="1247976">
                  <a:moveTo>
                    <a:pt x="0" y="0"/>
                  </a:moveTo>
                  <a:lnTo>
                    <a:pt x="1247976" y="0"/>
                  </a:lnTo>
                  <a:lnTo>
                    <a:pt x="1247976" y="752435"/>
                  </a:lnTo>
                  <a:lnTo>
                    <a:pt x="0" y="752435"/>
                  </a:lnTo>
                  <a:close/>
                </a:path>
              </a:pathLst>
            </a:custGeom>
            <a:solidFill>
              <a:srgbClr val="FFFFFF"/>
            </a:solidFill>
          </p:spPr>
        </p:sp>
        <p:sp>
          <p:nvSpPr>
            <p:cNvPr name="TextBox 13" id="13"/>
            <p:cNvSpPr txBox="true"/>
            <p:nvPr/>
          </p:nvSpPr>
          <p:spPr>
            <a:xfrm>
              <a:off x="0" y="-47625"/>
              <a:ext cx="1247976" cy="800060"/>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289866" y="1026524"/>
            <a:ext cx="4969528" cy="2823156"/>
          </a:xfrm>
          <a:custGeom>
            <a:avLst/>
            <a:gdLst/>
            <a:ahLst/>
            <a:cxnLst/>
            <a:rect r="r" b="b" t="t" l="l"/>
            <a:pathLst>
              <a:path h="2823156" w="4969528">
                <a:moveTo>
                  <a:pt x="0" y="0"/>
                </a:moveTo>
                <a:lnTo>
                  <a:pt x="4969528" y="0"/>
                </a:lnTo>
                <a:lnTo>
                  <a:pt x="4969528" y="2823156"/>
                </a:lnTo>
                <a:lnTo>
                  <a:pt x="0" y="2823156"/>
                </a:lnTo>
                <a:lnTo>
                  <a:pt x="0" y="0"/>
                </a:lnTo>
                <a:close/>
              </a:path>
            </a:pathLst>
          </a:custGeom>
          <a:blipFill>
            <a:blip r:embed="rId5"/>
            <a:stretch>
              <a:fillRect l="0" t="0" r="0" b="0"/>
            </a:stretch>
          </a:blipFill>
        </p:spPr>
      </p:sp>
      <p:sp>
        <p:nvSpPr>
          <p:cNvPr name="TextBox 15" id="15"/>
          <p:cNvSpPr txBox="true"/>
          <p:nvPr/>
        </p:nvSpPr>
        <p:spPr>
          <a:xfrm rot="0">
            <a:off x="2028940" y="5001222"/>
            <a:ext cx="11839324" cy="1666876"/>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What are three common tactics traffickers use to exploit someone?</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17" id="17"/>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9" id="19"/>
          <p:cNvSpPr txBox="true"/>
          <p:nvPr/>
        </p:nvSpPr>
        <p:spPr>
          <a:xfrm rot="0">
            <a:off x="1131441" y="1109322"/>
            <a:ext cx="1098736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EXPLOITATION TACTICS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7" id="7"/>
          <p:cNvSpPr txBox="true"/>
          <p:nvPr/>
        </p:nvSpPr>
        <p:spPr>
          <a:xfrm rot="0">
            <a:off x="2665567" y="4588182"/>
            <a:ext cx="14967165"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Force:</a:t>
            </a:r>
            <a:r>
              <a:rPr lang="en-US" b="true" sz="4250">
                <a:solidFill>
                  <a:srgbClr val="004F59"/>
                </a:solidFill>
                <a:latin typeface="Roboto Bold"/>
                <a:ea typeface="Roboto Bold"/>
                <a:cs typeface="Roboto Bold"/>
                <a:sym typeface="Roboto Bold"/>
              </a:rPr>
              <a:t> Physical violence or trapping someone</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42273"/>
            <a:ext cx="9668295" cy="968866"/>
            <a:chOff x="0" y="0"/>
            <a:chExt cx="2546382" cy="255175"/>
          </a:xfrm>
        </p:grpSpPr>
        <p:sp>
          <p:nvSpPr>
            <p:cNvPr name="Freeform 10" id="10"/>
            <p:cNvSpPr/>
            <p:nvPr/>
          </p:nvSpPr>
          <p:spPr>
            <a:xfrm flipH="false" flipV="false" rot="0">
              <a:off x="0" y="0"/>
              <a:ext cx="2546382" cy="255175"/>
            </a:xfrm>
            <a:custGeom>
              <a:avLst/>
              <a:gdLst/>
              <a:ahLst/>
              <a:cxnLst/>
              <a:rect r="r" b="b" t="t" l="l"/>
              <a:pathLst>
                <a:path h="255175" w="2546382">
                  <a:moveTo>
                    <a:pt x="0" y="0"/>
                  </a:moveTo>
                  <a:lnTo>
                    <a:pt x="2546382" y="0"/>
                  </a:lnTo>
                  <a:lnTo>
                    <a:pt x="2546382" y="255175"/>
                  </a:lnTo>
                  <a:lnTo>
                    <a:pt x="0" y="255175"/>
                  </a:lnTo>
                  <a:close/>
                </a:path>
              </a:pathLst>
            </a:custGeom>
            <a:solidFill>
              <a:srgbClr val="303030"/>
            </a:solidFill>
          </p:spPr>
        </p:sp>
        <p:sp>
          <p:nvSpPr>
            <p:cNvPr name="TextBox 11" id="11"/>
            <p:cNvSpPr txBox="true"/>
            <p:nvPr/>
          </p:nvSpPr>
          <p:spPr>
            <a:xfrm>
              <a:off x="0" y="-76200"/>
              <a:ext cx="2546382"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9333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Illegal Tactics Used by Traffickers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5019811" y="9282225"/>
            <a:ext cx="6343152"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Victi</a:t>
            </a:r>
            <a:r>
              <a:rPr lang="en-US" sz="1200">
                <a:solidFill>
                  <a:srgbClr val="004F59"/>
                </a:solidFill>
                <a:latin typeface="Roboto"/>
                <a:ea typeface="Roboto"/>
                <a:cs typeface="Roboto"/>
                <a:sym typeface="Roboto"/>
              </a:rPr>
              <a:t>ms of Trafficking and Violence Pr</a:t>
            </a:r>
            <a:r>
              <a:rPr lang="en-US" sz="1200">
                <a:solidFill>
                  <a:srgbClr val="004F59"/>
                </a:solidFill>
                <a:latin typeface="Roboto"/>
                <a:ea typeface="Roboto"/>
                <a:cs typeface="Roboto"/>
                <a:sym typeface="Roboto"/>
              </a:rPr>
              <a:t>otection Act of 2000, 22 U.S.C. § 7102 (2000).</a:t>
            </a:r>
          </a:p>
        </p:txBody>
      </p:sp>
      <p:sp>
        <p:nvSpPr>
          <p:cNvPr name="TextBox 15" id="15"/>
          <p:cNvSpPr txBox="true"/>
          <p:nvPr/>
        </p:nvSpPr>
        <p:spPr>
          <a:xfrm rot="0">
            <a:off x="1131441" y="1109322"/>
            <a:ext cx="1098736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EXPLOITATION TACTICS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7" id="7"/>
          <p:cNvSpPr txBox="true"/>
          <p:nvPr/>
        </p:nvSpPr>
        <p:spPr>
          <a:xfrm rot="0">
            <a:off x="2665567" y="4588182"/>
            <a:ext cx="14967165"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Force: Physical violence or trapping someone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Fraud:</a:t>
            </a:r>
            <a:r>
              <a:rPr lang="en-US" b="true" sz="4250">
                <a:solidFill>
                  <a:srgbClr val="004F59"/>
                </a:solidFill>
                <a:latin typeface="Roboto Bold"/>
                <a:ea typeface="Roboto Bold"/>
                <a:cs typeface="Roboto Bold"/>
                <a:sym typeface="Roboto Bold"/>
              </a:rPr>
              <a:t> Trick someone by using lies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42273"/>
            <a:ext cx="9668295" cy="968866"/>
            <a:chOff x="0" y="0"/>
            <a:chExt cx="2546382" cy="255175"/>
          </a:xfrm>
        </p:grpSpPr>
        <p:sp>
          <p:nvSpPr>
            <p:cNvPr name="Freeform 10" id="10"/>
            <p:cNvSpPr/>
            <p:nvPr/>
          </p:nvSpPr>
          <p:spPr>
            <a:xfrm flipH="false" flipV="false" rot="0">
              <a:off x="0" y="0"/>
              <a:ext cx="2546382" cy="255175"/>
            </a:xfrm>
            <a:custGeom>
              <a:avLst/>
              <a:gdLst/>
              <a:ahLst/>
              <a:cxnLst/>
              <a:rect r="r" b="b" t="t" l="l"/>
              <a:pathLst>
                <a:path h="255175" w="2546382">
                  <a:moveTo>
                    <a:pt x="0" y="0"/>
                  </a:moveTo>
                  <a:lnTo>
                    <a:pt x="2546382" y="0"/>
                  </a:lnTo>
                  <a:lnTo>
                    <a:pt x="2546382" y="255175"/>
                  </a:lnTo>
                  <a:lnTo>
                    <a:pt x="0" y="255175"/>
                  </a:lnTo>
                  <a:close/>
                </a:path>
              </a:pathLst>
            </a:custGeom>
            <a:solidFill>
              <a:srgbClr val="303030"/>
            </a:solidFill>
          </p:spPr>
        </p:sp>
        <p:sp>
          <p:nvSpPr>
            <p:cNvPr name="TextBox 11" id="11"/>
            <p:cNvSpPr txBox="true"/>
            <p:nvPr/>
          </p:nvSpPr>
          <p:spPr>
            <a:xfrm>
              <a:off x="0" y="-76200"/>
              <a:ext cx="2546382"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9333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Illegal Tactics Used by Traffickers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5019811" y="9282225"/>
            <a:ext cx="6343152"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Victi</a:t>
            </a:r>
            <a:r>
              <a:rPr lang="en-US" sz="1200">
                <a:solidFill>
                  <a:srgbClr val="004F59"/>
                </a:solidFill>
                <a:latin typeface="Roboto"/>
                <a:ea typeface="Roboto"/>
                <a:cs typeface="Roboto"/>
                <a:sym typeface="Roboto"/>
              </a:rPr>
              <a:t>ms of Trafficking and Violence Pr</a:t>
            </a:r>
            <a:r>
              <a:rPr lang="en-US" sz="1200">
                <a:solidFill>
                  <a:srgbClr val="004F59"/>
                </a:solidFill>
                <a:latin typeface="Roboto"/>
                <a:ea typeface="Roboto"/>
                <a:cs typeface="Roboto"/>
                <a:sym typeface="Roboto"/>
              </a:rPr>
              <a:t>otection Act of 2000, 22 U.S.C. § 7102 (2000).</a:t>
            </a:r>
          </a:p>
        </p:txBody>
      </p:sp>
      <p:sp>
        <p:nvSpPr>
          <p:cNvPr name="TextBox 15" id="15"/>
          <p:cNvSpPr txBox="true"/>
          <p:nvPr/>
        </p:nvSpPr>
        <p:spPr>
          <a:xfrm rot="0">
            <a:off x="1131441" y="1109322"/>
            <a:ext cx="1098736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EXPLOITATION TACTICS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7" id="7"/>
          <p:cNvSpPr txBox="true"/>
          <p:nvPr/>
        </p:nvSpPr>
        <p:spPr>
          <a:xfrm rot="0">
            <a:off x="2665567" y="4588182"/>
            <a:ext cx="14967165"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Force: Physical violence or trapping someone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Fraud: Trick someone by using lies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Coercion:</a:t>
            </a:r>
            <a:r>
              <a:rPr lang="en-US" b="true" sz="4250">
                <a:solidFill>
                  <a:srgbClr val="004F59"/>
                </a:solidFill>
                <a:latin typeface="Roboto Bold"/>
                <a:ea typeface="Roboto Bold"/>
                <a:cs typeface="Roboto Bold"/>
                <a:sym typeface="Roboto Bold"/>
              </a:rPr>
              <a:t> Pressure, manipulate, or threaten someone </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9" id="9"/>
          <p:cNvGrpSpPr/>
          <p:nvPr/>
        </p:nvGrpSpPr>
        <p:grpSpPr>
          <a:xfrm rot="0">
            <a:off x="2665567" y="3342273"/>
            <a:ext cx="9668295" cy="968866"/>
            <a:chOff x="0" y="0"/>
            <a:chExt cx="2546382" cy="255175"/>
          </a:xfrm>
        </p:grpSpPr>
        <p:sp>
          <p:nvSpPr>
            <p:cNvPr name="Freeform 10" id="10"/>
            <p:cNvSpPr/>
            <p:nvPr/>
          </p:nvSpPr>
          <p:spPr>
            <a:xfrm flipH="false" flipV="false" rot="0">
              <a:off x="0" y="0"/>
              <a:ext cx="2546382" cy="255175"/>
            </a:xfrm>
            <a:custGeom>
              <a:avLst/>
              <a:gdLst/>
              <a:ahLst/>
              <a:cxnLst/>
              <a:rect r="r" b="b" t="t" l="l"/>
              <a:pathLst>
                <a:path h="255175" w="2546382">
                  <a:moveTo>
                    <a:pt x="0" y="0"/>
                  </a:moveTo>
                  <a:lnTo>
                    <a:pt x="2546382" y="0"/>
                  </a:lnTo>
                  <a:lnTo>
                    <a:pt x="2546382" y="255175"/>
                  </a:lnTo>
                  <a:lnTo>
                    <a:pt x="0" y="255175"/>
                  </a:lnTo>
                  <a:close/>
                </a:path>
              </a:pathLst>
            </a:custGeom>
            <a:solidFill>
              <a:srgbClr val="303030"/>
            </a:solidFill>
          </p:spPr>
        </p:sp>
        <p:sp>
          <p:nvSpPr>
            <p:cNvPr name="TextBox 11" id="11"/>
            <p:cNvSpPr txBox="true"/>
            <p:nvPr/>
          </p:nvSpPr>
          <p:spPr>
            <a:xfrm>
              <a:off x="0" y="-76200"/>
              <a:ext cx="2546382" cy="331375"/>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956068" y="3393332"/>
            <a:ext cx="108007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Illegal Tactics Used by Traffickers</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5019811" y="9282225"/>
            <a:ext cx="6343152" cy="20764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Victi</a:t>
            </a:r>
            <a:r>
              <a:rPr lang="en-US" sz="1200">
                <a:solidFill>
                  <a:srgbClr val="004F59"/>
                </a:solidFill>
                <a:latin typeface="Roboto"/>
                <a:ea typeface="Roboto"/>
                <a:cs typeface="Roboto"/>
                <a:sym typeface="Roboto"/>
              </a:rPr>
              <a:t>ms of Trafficking and Violence Pr</a:t>
            </a:r>
            <a:r>
              <a:rPr lang="en-US" sz="1200">
                <a:solidFill>
                  <a:srgbClr val="004F59"/>
                </a:solidFill>
                <a:latin typeface="Roboto"/>
                <a:ea typeface="Roboto"/>
                <a:cs typeface="Roboto"/>
                <a:sym typeface="Roboto"/>
              </a:rPr>
              <a:t>otection Act of 2000, 22 U.S.C. § 7102 (2000).</a:t>
            </a:r>
          </a:p>
        </p:txBody>
      </p:sp>
      <p:sp>
        <p:nvSpPr>
          <p:cNvPr name="TextBox 15" id="15"/>
          <p:cNvSpPr txBox="true"/>
          <p:nvPr/>
        </p:nvSpPr>
        <p:spPr>
          <a:xfrm rot="0">
            <a:off x="1131441" y="1109322"/>
            <a:ext cx="1098736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EXPLOITATION TACTICS</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051210" y="4725054"/>
            <a:ext cx="14129880" cy="1949855"/>
            <a:chOff x="0" y="0"/>
            <a:chExt cx="3721450" cy="513542"/>
          </a:xfrm>
        </p:grpSpPr>
        <p:sp>
          <p:nvSpPr>
            <p:cNvPr name="Freeform 7" id="7"/>
            <p:cNvSpPr/>
            <p:nvPr/>
          </p:nvSpPr>
          <p:spPr>
            <a:xfrm flipH="false" flipV="false" rot="0">
              <a:off x="0" y="0"/>
              <a:ext cx="3721450" cy="513542"/>
            </a:xfrm>
            <a:custGeom>
              <a:avLst/>
              <a:gdLst/>
              <a:ahLst/>
              <a:cxnLst/>
              <a:rect r="r" b="b" t="t" l="l"/>
              <a:pathLst>
                <a:path h="513542" w="3721450">
                  <a:moveTo>
                    <a:pt x="0" y="0"/>
                  </a:moveTo>
                  <a:lnTo>
                    <a:pt x="3721450" y="0"/>
                  </a:lnTo>
                  <a:lnTo>
                    <a:pt x="3721450" y="513542"/>
                  </a:lnTo>
                  <a:lnTo>
                    <a:pt x="0" y="513542"/>
                  </a:lnTo>
                  <a:close/>
                </a:path>
              </a:pathLst>
            </a:custGeom>
            <a:solidFill>
              <a:srgbClr val="303030"/>
            </a:solidFill>
          </p:spPr>
        </p:sp>
        <p:sp>
          <p:nvSpPr>
            <p:cNvPr name="TextBox 8" id="8"/>
            <p:cNvSpPr txBox="true"/>
            <p:nvPr/>
          </p:nvSpPr>
          <p:spPr>
            <a:xfrm>
              <a:off x="0" y="-76200"/>
              <a:ext cx="3721450" cy="58974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555313" y="4874689"/>
            <a:ext cx="1338880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tactic must be used before person is charged with trafficking a child or teen (under 18)?</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830771" y="4842011"/>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Force (violence/trap)</a:t>
            </a:r>
          </a:p>
          <a:p>
            <a:pPr algn="l">
              <a:lnSpc>
                <a:spcPts val="6399"/>
              </a:lnSpc>
            </a:pPr>
            <a:r>
              <a:rPr lang="en-US" sz="3999" b="true">
                <a:solidFill>
                  <a:srgbClr val="FBFDFD"/>
                </a:solidFill>
                <a:latin typeface="Roboto Bold"/>
                <a:ea typeface="Roboto Bold"/>
                <a:cs typeface="Roboto Bold"/>
                <a:sym typeface="Roboto Bold"/>
              </a:rPr>
              <a:t>B)  Fraud (lies)</a:t>
            </a:r>
          </a:p>
          <a:p>
            <a:pPr algn="l">
              <a:lnSpc>
                <a:spcPts val="6399"/>
              </a:lnSpc>
            </a:pPr>
            <a:r>
              <a:rPr lang="en-US" sz="3999" b="true">
                <a:solidFill>
                  <a:srgbClr val="FBFDFD"/>
                </a:solidFill>
                <a:latin typeface="Roboto Bold"/>
                <a:ea typeface="Roboto Bold"/>
                <a:cs typeface="Roboto Bold"/>
                <a:sym typeface="Roboto Bold"/>
              </a:rPr>
              <a:t>C)  Coercion (pressure)</a:t>
            </a:r>
          </a:p>
          <a:p>
            <a:pPr algn="l">
              <a:lnSpc>
                <a:spcPts val="6399"/>
              </a:lnSpc>
            </a:pPr>
            <a:r>
              <a:rPr lang="en-US" sz="3999" b="true">
                <a:solidFill>
                  <a:srgbClr val="FBFDFD"/>
                </a:solidFill>
                <a:latin typeface="Roboto Bold"/>
                <a:ea typeface="Roboto Bold"/>
                <a:cs typeface="Roboto Bold"/>
                <a:sym typeface="Roboto Bold"/>
              </a:rPr>
              <a:t>D)  None of the above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tactic must be used before person is charged with trafficking a child or teen (under 18)?</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06898" y="4276287"/>
            <a:ext cx="14472879"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None of the above. </a:t>
            </a:r>
            <a:r>
              <a:rPr lang="en-US" sz="5499">
                <a:solidFill>
                  <a:srgbClr val="000000"/>
                </a:solidFill>
                <a:latin typeface="Roboto"/>
                <a:ea typeface="Roboto"/>
                <a:cs typeface="Roboto"/>
                <a:sym typeface="Roboto"/>
              </a:rPr>
              <a:t>A child (under 18) is always protected. They never have to prove the trafficker used force, fraud, or coercion.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46726" y="9072577"/>
            <a:ext cx="6431610"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One Hundred Sixth Congress of the United States of America at the Second Session (2000). Victims of Trafficking and Violence Protection Act of 2000. GovInfo.gov.</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1438196" y="4772787"/>
            <a:ext cx="10924996" cy="2266472"/>
            <a:chOff x="0" y="0"/>
            <a:chExt cx="2877365" cy="596931"/>
          </a:xfrm>
        </p:grpSpPr>
        <p:sp>
          <p:nvSpPr>
            <p:cNvPr name="Freeform 7" id="7"/>
            <p:cNvSpPr/>
            <p:nvPr/>
          </p:nvSpPr>
          <p:spPr>
            <a:xfrm flipH="false" flipV="false" rot="0">
              <a:off x="0" y="0"/>
              <a:ext cx="2877365" cy="596931"/>
            </a:xfrm>
            <a:custGeom>
              <a:avLst/>
              <a:gdLst/>
              <a:ahLst/>
              <a:cxnLst/>
              <a:rect r="r" b="b" t="t" l="l"/>
              <a:pathLst>
                <a:path h="596931" w="2877365">
                  <a:moveTo>
                    <a:pt x="0" y="0"/>
                  </a:moveTo>
                  <a:lnTo>
                    <a:pt x="2877365" y="0"/>
                  </a:lnTo>
                  <a:lnTo>
                    <a:pt x="2877365" y="596931"/>
                  </a:lnTo>
                  <a:lnTo>
                    <a:pt x="0" y="596931"/>
                  </a:lnTo>
                  <a:close/>
                </a:path>
              </a:pathLst>
            </a:custGeom>
            <a:solidFill>
              <a:srgbClr val="303030"/>
            </a:solidFill>
          </p:spPr>
        </p:sp>
        <p:sp>
          <p:nvSpPr>
            <p:cNvPr name="TextBox 8" id="8"/>
            <p:cNvSpPr txBox="true"/>
            <p:nvPr/>
          </p:nvSpPr>
          <p:spPr>
            <a:xfrm>
              <a:off x="0" y="-76200"/>
              <a:ext cx="2877365" cy="673131"/>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1402814" y="836841"/>
            <a:ext cx="5929178" cy="3412071"/>
            <a:chOff x="0" y="0"/>
            <a:chExt cx="1393066" cy="801669"/>
          </a:xfrm>
        </p:grpSpPr>
        <p:sp>
          <p:nvSpPr>
            <p:cNvPr name="Freeform 12" id="12"/>
            <p:cNvSpPr/>
            <p:nvPr/>
          </p:nvSpPr>
          <p:spPr>
            <a:xfrm flipH="false" flipV="false" rot="0">
              <a:off x="0" y="0"/>
              <a:ext cx="1393066" cy="801669"/>
            </a:xfrm>
            <a:custGeom>
              <a:avLst/>
              <a:gdLst/>
              <a:ahLst/>
              <a:cxnLst/>
              <a:rect r="r" b="b" t="t" l="l"/>
              <a:pathLst>
                <a:path h="801669" w="1393066">
                  <a:moveTo>
                    <a:pt x="0" y="0"/>
                  </a:moveTo>
                  <a:lnTo>
                    <a:pt x="1393066" y="0"/>
                  </a:lnTo>
                  <a:lnTo>
                    <a:pt x="1393066" y="801669"/>
                  </a:lnTo>
                  <a:lnTo>
                    <a:pt x="0" y="801669"/>
                  </a:lnTo>
                  <a:close/>
                </a:path>
              </a:pathLst>
            </a:custGeom>
            <a:solidFill>
              <a:srgbClr val="FFFFFF"/>
            </a:solidFill>
          </p:spPr>
        </p:sp>
        <p:sp>
          <p:nvSpPr>
            <p:cNvPr name="TextBox 13" id="13"/>
            <p:cNvSpPr txBox="true"/>
            <p:nvPr/>
          </p:nvSpPr>
          <p:spPr>
            <a:xfrm>
              <a:off x="0" y="-47625"/>
              <a:ext cx="1393066" cy="849294"/>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1600481" y="1071361"/>
            <a:ext cx="5533846" cy="2943032"/>
          </a:xfrm>
          <a:custGeom>
            <a:avLst/>
            <a:gdLst/>
            <a:ahLst/>
            <a:cxnLst/>
            <a:rect r="r" b="b" t="t" l="l"/>
            <a:pathLst>
              <a:path h="2943032" w="5533846">
                <a:moveTo>
                  <a:pt x="0" y="0"/>
                </a:moveTo>
                <a:lnTo>
                  <a:pt x="5533846" y="0"/>
                </a:lnTo>
                <a:lnTo>
                  <a:pt x="5533846" y="2943031"/>
                </a:lnTo>
                <a:lnTo>
                  <a:pt x="0" y="2943031"/>
                </a:lnTo>
                <a:lnTo>
                  <a:pt x="0" y="0"/>
                </a:lnTo>
                <a:close/>
              </a:path>
            </a:pathLst>
          </a:custGeom>
          <a:blipFill>
            <a:blip r:embed="rId5"/>
            <a:stretch>
              <a:fillRect l="-66821" t="0" r="-2011" b="0"/>
            </a:stretch>
          </a:blipFill>
        </p:spPr>
      </p:sp>
      <p:sp>
        <p:nvSpPr>
          <p:cNvPr name="TextBox 15" id="15"/>
          <p:cNvSpPr txBox="true"/>
          <p:nvPr/>
        </p:nvSpPr>
        <p:spPr>
          <a:xfrm rot="0">
            <a:off x="2028940" y="5001222"/>
            <a:ext cx="10574981" cy="1666727"/>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How do U.S. laws protect people from human sex trafficking crimes?</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17" id="17"/>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8" id="18"/>
          <p:cNvSpPr txBox="true"/>
          <p:nvPr/>
        </p:nvSpPr>
        <p:spPr>
          <a:xfrm rot="0">
            <a:off x="1131441" y="1109322"/>
            <a:ext cx="9541028"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grpSp>
        <p:nvGrpSpPr>
          <p:cNvPr name="Group 5" id="5"/>
          <p:cNvGrpSpPr/>
          <p:nvPr/>
        </p:nvGrpSpPr>
        <p:grpSpPr>
          <a:xfrm rot="0">
            <a:off x="1904246" y="3322168"/>
            <a:ext cx="6059464" cy="958212"/>
            <a:chOff x="0" y="0"/>
            <a:chExt cx="1595908" cy="252369"/>
          </a:xfrm>
        </p:grpSpPr>
        <p:sp>
          <p:nvSpPr>
            <p:cNvPr name="Freeform 6" id="6"/>
            <p:cNvSpPr/>
            <p:nvPr/>
          </p:nvSpPr>
          <p:spPr>
            <a:xfrm flipH="false" flipV="false" rot="0">
              <a:off x="0" y="0"/>
              <a:ext cx="1595908" cy="252369"/>
            </a:xfrm>
            <a:custGeom>
              <a:avLst/>
              <a:gdLst/>
              <a:ahLst/>
              <a:cxnLst/>
              <a:rect r="r" b="b" t="t" l="l"/>
              <a:pathLst>
                <a:path h="252369" w="1595908">
                  <a:moveTo>
                    <a:pt x="0" y="0"/>
                  </a:moveTo>
                  <a:lnTo>
                    <a:pt x="1595908" y="0"/>
                  </a:lnTo>
                  <a:lnTo>
                    <a:pt x="1595908" y="252369"/>
                  </a:lnTo>
                  <a:lnTo>
                    <a:pt x="0" y="252369"/>
                  </a:lnTo>
                  <a:close/>
                </a:path>
              </a:pathLst>
            </a:custGeom>
            <a:solidFill>
              <a:srgbClr val="303030"/>
            </a:solidFill>
          </p:spPr>
        </p:sp>
        <p:sp>
          <p:nvSpPr>
            <p:cNvPr name="TextBox 7" id="7"/>
            <p:cNvSpPr txBox="true"/>
            <p:nvPr/>
          </p:nvSpPr>
          <p:spPr>
            <a:xfrm>
              <a:off x="0" y="-76200"/>
              <a:ext cx="1595908" cy="32856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66171" y="3367900"/>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Legal Accountability </a:t>
            </a:r>
          </a:p>
        </p:txBody>
      </p:sp>
      <p:sp>
        <p:nvSpPr>
          <p:cNvPr name="TextBox 9" id="9"/>
          <p:cNvSpPr txBox="true"/>
          <p:nvPr/>
        </p:nvSpPr>
        <p:spPr>
          <a:xfrm rot="0">
            <a:off x="1917003" y="4540885"/>
            <a:ext cx="14172856" cy="1482725"/>
          </a:xfrm>
          <a:prstGeom prst="rect">
            <a:avLst/>
          </a:prstGeom>
        </p:spPr>
        <p:txBody>
          <a:bodyPr anchor="t" rtlCol="false" tIns="0" lIns="0" bIns="0" rIns="0">
            <a:spAutoFit/>
          </a:bodyPr>
          <a:lstStyle/>
          <a:p>
            <a:pPr algn="l">
              <a:lnSpc>
                <a:spcPts val="5950"/>
              </a:lnSpc>
            </a:pPr>
            <a:r>
              <a:rPr lang="en-US" sz="4250" b="true">
                <a:solidFill>
                  <a:srgbClr val="004F59"/>
                </a:solidFill>
                <a:latin typeface="Roboto Bold"/>
                <a:ea typeface="Roboto Bold"/>
                <a:cs typeface="Roboto Bold"/>
                <a:sym typeface="Roboto Bold"/>
              </a:rPr>
              <a:t>The law punishes sexual predators who cause an adult or child to become involved in a sexual exchange.</a:t>
            </a:r>
          </a:p>
        </p:txBody>
      </p:sp>
      <p:sp>
        <p:nvSpPr>
          <p:cNvPr name="TextBox 10" id="10"/>
          <p:cNvSpPr txBox="true"/>
          <p:nvPr/>
        </p:nvSpPr>
        <p:spPr>
          <a:xfrm rot="0">
            <a:off x="5261675" y="9262222"/>
            <a:ext cx="5557560"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H.R.3244 - Victims </a:t>
            </a:r>
            <a:r>
              <a:rPr lang="en-US" sz="1200">
                <a:solidFill>
                  <a:srgbClr val="004F59"/>
                </a:solidFill>
                <a:latin typeface="Roboto"/>
                <a:ea typeface="Roboto"/>
                <a:cs typeface="Roboto"/>
                <a:sym typeface="Roboto"/>
              </a:rPr>
              <a:t>of Trafficking and Violence Protection Act of 2000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13910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grpSp>
        <p:nvGrpSpPr>
          <p:cNvPr name="Group 5" id="5"/>
          <p:cNvGrpSpPr/>
          <p:nvPr/>
        </p:nvGrpSpPr>
        <p:grpSpPr>
          <a:xfrm rot="0">
            <a:off x="1780421" y="2867354"/>
            <a:ext cx="6059464" cy="958212"/>
            <a:chOff x="0" y="0"/>
            <a:chExt cx="1595908" cy="252369"/>
          </a:xfrm>
        </p:grpSpPr>
        <p:sp>
          <p:nvSpPr>
            <p:cNvPr name="Freeform 6" id="6"/>
            <p:cNvSpPr/>
            <p:nvPr/>
          </p:nvSpPr>
          <p:spPr>
            <a:xfrm flipH="false" flipV="false" rot="0">
              <a:off x="0" y="0"/>
              <a:ext cx="1595908" cy="252369"/>
            </a:xfrm>
            <a:custGeom>
              <a:avLst/>
              <a:gdLst/>
              <a:ahLst/>
              <a:cxnLst/>
              <a:rect r="r" b="b" t="t" l="l"/>
              <a:pathLst>
                <a:path h="252369" w="1595908">
                  <a:moveTo>
                    <a:pt x="0" y="0"/>
                  </a:moveTo>
                  <a:lnTo>
                    <a:pt x="1595908" y="0"/>
                  </a:lnTo>
                  <a:lnTo>
                    <a:pt x="1595908" y="252369"/>
                  </a:lnTo>
                  <a:lnTo>
                    <a:pt x="0" y="252369"/>
                  </a:lnTo>
                  <a:close/>
                </a:path>
              </a:pathLst>
            </a:custGeom>
            <a:solidFill>
              <a:srgbClr val="303030"/>
            </a:solidFill>
          </p:spPr>
        </p:sp>
        <p:sp>
          <p:nvSpPr>
            <p:cNvPr name="TextBox 7" id="7"/>
            <p:cNvSpPr txBox="true"/>
            <p:nvPr/>
          </p:nvSpPr>
          <p:spPr>
            <a:xfrm>
              <a:off x="0" y="-76200"/>
              <a:ext cx="1595908" cy="32856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42346" y="2913086"/>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Legal Accountability </a:t>
            </a:r>
          </a:p>
        </p:txBody>
      </p:sp>
      <p:sp>
        <p:nvSpPr>
          <p:cNvPr name="TextBox 9" id="9"/>
          <p:cNvSpPr txBox="true"/>
          <p:nvPr/>
        </p:nvSpPr>
        <p:spPr>
          <a:xfrm rot="0">
            <a:off x="1793178" y="4209896"/>
            <a:ext cx="15637274" cy="2654300"/>
          </a:xfrm>
          <a:prstGeom prst="rect">
            <a:avLst/>
          </a:prstGeom>
        </p:spPr>
        <p:txBody>
          <a:bodyPr anchor="t" rtlCol="false" tIns="0" lIns="0" bIns="0" rIns="0">
            <a:spAutoFit/>
          </a:bodyPr>
          <a:lstStyle/>
          <a:p>
            <a:pPr algn="l">
              <a:lnSpc>
                <a:spcPts val="4675"/>
              </a:lnSpc>
            </a:pPr>
            <a:r>
              <a:rPr lang="en-US" sz="4250" b="true">
                <a:solidFill>
                  <a:srgbClr val="FFFFFF"/>
                </a:solidFill>
                <a:latin typeface="Roboto Bold"/>
                <a:ea typeface="Roboto Bold"/>
                <a:cs typeface="Roboto Bold"/>
                <a:sym typeface="Roboto Bold"/>
              </a:rPr>
              <a:t>The law punishes sexual predators who cause an adult or child to become involved in a sexual exchange as follows: </a:t>
            </a:r>
          </a:p>
          <a:p>
            <a:pPr algn="l">
              <a:lnSpc>
                <a:spcPts val="220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Adults (18+):</a:t>
            </a:r>
            <a:r>
              <a:rPr lang="en-US" b="true" sz="4250">
                <a:solidFill>
                  <a:srgbClr val="004F59"/>
                </a:solidFill>
                <a:latin typeface="Roboto Bold"/>
                <a:ea typeface="Roboto Bold"/>
                <a:cs typeface="Roboto Bold"/>
                <a:sym typeface="Roboto Bold"/>
              </a:rPr>
              <a:t> If force, fraud, or coercion is used to exploit an adult, the abuser is charged as a sex trafficker.</a:t>
            </a:r>
          </a:p>
        </p:txBody>
      </p:sp>
      <p:sp>
        <p:nvSpPr>
          <p:cNvPr name="TextBox 10" id="10"/>
          <p:cNvSpPr txBox="true"/>
          <p:nvPr/>
        </p:nvSpPr>
        <p:spPr>
          <a:xfrm rot="0">
            <a:off x="5261675" y="9262222"/>
            <a:ext cx="5557560"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H.R.3244 - Victims </a:t>
            </a:r>
            <a:r>
              <a:rPr lang="en-US" sz="1200">
                <a:solidFill>
                  <a:srgbClr val="004F59"/>
                </a:solidFill>
                <a:latin typeface="Roboto"/>
                <a:ea typeface="Roboto"/>
                <a:cs typeface="Roboto"/>
                <a:sym typeface="Roboto"/>
              </a:rPr>
              <a:t>of Trafficking and Violence Protection Act of 2000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13910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grpSp>
        <p:nvGrpSpPr>
          <p:cNvPr name="Group 5" id="5"/>
          <p:cNvGrpSpPr/>
          <p:nvPr/>
        </p:nvGrpSpPr>
        <p:grpSpPr>
          <a:xfrm rot="0">
            <a:off x="1780421" y="2867354"/>
            <a:ext cx="6059464" cy="958212"/>
            <a:chOff x="0" y="0"/>
            <a:chExt cx="1595908" cy="252369"/>
          </a:xfrm>
        </p:grpSpPr>
        <p:sp>
          <p:nvSpPr>
            <p:cNvPr name="Freeform 6" id="6"/>
            <p:cNvSpPr/>
            <p:nvPr/>
          </p:nvSpPr>
          <p:spPr>
            <a:xfrm flipH="false" flipV="false" rot="0">
              <a:off x="0" y="0"/>
              <a:ext cx="1595908" cy="252369"/>
            </a:xfrm>
            <a:custGeom>
              <a:avLst/>
              <a:gdLst/>
              <a:ahLst/>
              <a:cxnLst/>
              <a:rect r="r" b="b" t="t" l="l"/>
              <a:pathLst>
                <a:path h="252369" w="1595908">
                  <a:moveTo>
                    <a:pt x="0" y="0"/>
                  </a:moveTo>
                  <a:lnTo>
                    <a:pt x="1595908" y="0"/>
                  </a:lnTo>
                  <a:lnTo>
                    <a:pt x="1595908" y="252369"/>
                  </a:lnTo>
                  <a:lnTo>
                    <a:pt x="0" y="252369"/>
                  </a:lnTo>
                  <a:close/>
                </a:path>
              </a:pathLst>
            </a:custGeom>
            <a:solidFill>
              <a:srgbClr val="303030"/>
            </a:solidFill>
          </p:spPr>
        </p:sp>
        <p:sp>
          <p:nvSpPr>
            <p:cNvPr name="TextBox 7" id="7"/>
            <p:cNvSpPr txBox="true"/>
            <p:nvPr/>
          </p:nvSpPr>
          <p:spPr>
            <a:xfrm>
              <a:off x="0" y="-76200"/>
              <a:ext cx="1595908" cy="32856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942346" y="2913086"/>
            <a:ext cx="11795078"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Legal Accountability </a:t>
            </a:r>
          </a:p>
        </p:txBody>
      </p:sp>
      <p:sp>
        <p:nvSpPr>
          <p:cNvPr name="TextBox 9" id="9"/>
          <p:cNvSpPr txBox="true"/>
          <p:nvPr/>
        </p:nvSpPr>
        <p:spPr>
          <a:xfrm rot="0">
            <a:off x="1793178" y="4209896"/>
            <a:ext cx="15637274" cy="4702175"/>
          </a:xfrm>
          <a:prstGeom prst="rect">
            <a:avLst/>
          </a:prstGeom>
        </p:spPr>
        <p:txBody>
          <a:bodyPr anchor="t" rtlCol="false" tIns="0" lIns="0" bIns="0" rIns="0">
            <a:spAutoFit/>
          </a:bodyPr>
          <a:lstStyle/>
          <a:p>
            <a:pPr algn="l">
              <a:lnSpc>
                <a:spcPts val="4675"/>
              </a:lnSpc>
            </a:pPr>
            <a:r>
              <a:rPr lang="en-US" sz="4250" b="true">
                <a:solidFill>
                  <a:srgbClr val="FFFFFF"/>
                </a:solidFill>
                <a:latin typeface="Roboto Bold"/>
                <a:ea typeface="Roboto Bold"/>
                <a:cs typeface="Roboto Bold"/>
                <a:sym typeface="Roboto Bold"/>
              </a:rPr>
              <a:t>The law punishes sexual predators who cause an adult or child to become involved in a sexual exchange as follows: </a:t>
            </a:r>
          </a:p>
          <a:p>
            <a:pPr algn="l">
              <a:lnSpc>
                <a:spcPts val="2200"/>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Adults (18+): If force, fraud, or coercion is used to exploit an adult, the abuser is charged as a sex trafficker.</a:t>
            </a:r>
          </a:p>
          <a:p>
            <a:pPr algn="l">
              <a:lnSpc>
                <a:spcPts val="2200"/>
              </a:lnSpc>
            </a:pPr>
          </a:p>
          <a:p>
            <a:pPr algn="l" marL="917576" indent="-458788" lvl="1">
              <a:lnSpc>
                <a:spcPts val="4675"/>
              </a:lnSpc>
              <a:buFont typeface="Arial"/>
              <a:buChar char="•"/>
            </a:pPr>
            <a:r>
              <a:rPr lang="en-US" b="true" sz="4250">
                <a:solidFill>
                  <a:srgbClr val="9D1BE3"/>
                </a:solidFill>
                <a:latin typeface="Roboto Bold"/>
                <a:ea typeface="Roboto Bold"/>
                <a:cs typeface="Roboto Bold"/>
                <a:sym typeface="Roboto Bold"/>
              </a:rPr>
              <a:t>Minors (Under 18):</a:t>
            </a:r>
            <a:r>
              <a:rPr lang="en-US" b="true" sz="4250">
                <a:solidFill>
                  <a:srgbClr val="004F59"/>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Any time a child is involved in a sex act for something of value, the abuser is charged as a sex trafficker.</a:t>
            </a:r>
          </a:p>
        </p:txBody>
      </p:sp>
      <p:sp>
        <p:nvSpPr>
          <p:cNvPr name="TextBox 10" id="10"/>
          <p:cNvSpPr txBox="true"/>
          <p:nvPr/>
        </p:nvSpPr>
        <p:spPr>
          <a:xfrm rot="0">
            <a:off x="5261675" y="9262222"/>
            <a:ext cx="5557560"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H.R.3244 - Victims </a:t>
            </a:r>
            <a:r>
              <a:rPr lang="en-US" sz="1200">
                <a:solidFill>
                  <a:srgbClr val="004F59"/>
                </a:solidFill>
                <a:latin typeface="Roboto"/>
                <a:ea typeface="Roboto"/>
                <a:cs typeface="Roboto"/>
                <a:sym typeface="Roboto"/>
              </a:rPr>
              <a:t>of Trafficking and Violence Protection Act of 2000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1131441" y="1109322"/>
            <a:ext cx="11139105"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LAWS</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3384530" y="4363356"/>
            <a:ext cx="11518940" cy="2106925"/>
            <a:chOff x="0" y="0"/>
            <a:chExt cx="3033795" cy="554910"/>
          </a:xfrm>
        </p:grpSpPr>
        <p:sp>
          <p:nvSpPr>
            <p:cNvPr name="Freeform 7" id="7"/>
            <p:cNvSpPr/>
            <p:nvPr/>
          </p:nvSpPr>
          <p:spPr>
            <a:xfrm flipH="false" flipV="false" rot="0">
              <a:off x="0" y="0"/>
              <a:ext cx="3033795" cy="554910"/>
            </a:xfrm>
            <a:custGeom>
              <a:avLst/>
              <a:gdLst/>
              <a:ahLst/>
              <a:cxnLst/>
              <a:rect r="r" b="b" t="t" l="l"/>
              <a:pathLst>
                <a:path h="554910" w="3033795">
                  <a:moveTo>
                    <a:pt x="0" y="0"/>
                  </a:moveTo>
                  <a:lnTo>
                    <a:pt x="3033795" y="0"/>
                  </a:lnTo>
                  <a:lnTo>
                    <a:pt x="3033795" y="554910"/>
                  </a:lnTo>
                  <a:lnTo>
                    <a:pt x="0" y="554910"/>
                  </a:lnTo>
                  <a:close/>
                </a:path>
              </a:pathLst>
            </a:custGeom>
            <a:solidFill>
              <a:srgbClr val="303030"/>
            </a:solidFill>
          </p:spPr>
        </p:sp>
        <p:sp>
          <p:nvSpPr>
            <p:cNvPr name="TextBox 8" id="8"/>
            <p:cNvSpPr txBox="true"/>
            <p:nvPr/>
          </p:nvSpPr>
          <p:spPr>
            <a:xfrm>
              <a:off x="0" y="-76200"/>
              <a:ext cx="3033795" cy="63111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980053" y="4588218"/>
            <a:ext cx="10823856"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Which term is NOT used to describe how human sex traffickers operate?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657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Romeo Pimp</a:t>
            </a:r>
          </a:p>
          <a:p>
            <a:pPr algn="l">
              <a:lnSpc>
                <a:spcPts val="6399"/>
              </a:lnSpc>
            </a:pPr>
            <a:r>
              <a:rPr lang="en-US" sz="3999" b="true">
                <a:solidFill>
                  <a:srgbClr val="FBFDFD"/>
                </a:solidFill>
                <a:latin typeface="Roboto Bold"/>
                <a:ea typeface="Roboto Bold"/>
                <a:cs typeface="Roboto Bold"/>
                <a:sym typeface="Roboto Bold"/>
              </a:rPr>
              <a:t>B)  Liberty Pimp</a:t>
            </a:r>
          </a:p>
          <a:p>
            <a:pPr algn="l">
              <a:lnSpc>
                <a:spcPts val="6399"/>
              </a:lnSpc>
            </a:pPr>
            <a:r>
              <a:rPr lang="en-US" sz="3999" b="true">
                <a:solidFill>
                  <a:srgbClr val="FBFDFD"/>
                </a:solidFill>
                <a:latin typeface="Roboto Bold"/>
                <a:ea typeface="Roboto Bold"/>
                <a:cs typeface="Roboto Bold"/>
                <a:sym typeface="Roboto Bold"/>
              </a:rPr>
              <a:t>C)  Gorilla Pimp</a:t>
            </a:r>
          </a:p>
          <a:p>
            <a:pPr algn="l">
              <a:lnSpc>
                <a:spcPts val="6399"/>
              </a:lnSpc>
            </a:pPr>
            <a:r>
              <a:rPr lang="en-US" sz="3999" b="true">
                <a:solidFill>
                  <a:srgbClr val="FBFDFD"/>
                </a:solidFill>
                <a:latin typeface="Roboto Bold"/>
                <a:ea typeface="Roboto Bold"/>
                <a:cs typeface="Roboto Bold"/>
                <a:sym typeface="Roboto Bold"/>
              </a:rPr>
              <a:t>D)  CEO Pimp</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793054" y="3695557"/>
            <a:ext cx="14894090"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Which term is NOT used to describe how a human sex trafficker operates?</a:t>
            </a:r>
          </a:p>
        </p:txBody>
      </p:sp>
      <p:sp>
        <p:nvSpPr>
          <p:cNvPr name="TextBox 12" id="12"/>
          <p:cNvSpPr txBox="true"/>
          <p:nvPr/>
        </p:nvSpPr>
        <p:spPr>
          <a:xfrm rot="0">
            <a:off x="5261675" y="9262222"/>
            <a:ext cx="8504476" cy="417195"/>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Dank, M</a:t>
            </a:r>
            <a:r>
              <a:rPr lang="en-US" sz="1200">
                <a:solidFill>
                  <a:srgbClr val="303030"/>
                </a:solidFill>
                <a:latin typeface="Roboto"/>
                <a:ea typeface="Roboto"/>
                <a:cs typeface="Roboto"/>
                <a:sym typeface="Roboto"/>
              </a:rPr>
              <a:t>., Khan, B., Downey, P. M., Kotonias, C.,</a:t>
            </a:r>
            <a:r>
              <a:rPr lang="en-US" sz="1200">
                <a:solidFill>
                  <a:srgbClr val="303030"/>
                </a:solidFill>
                <a:latin typeface="Roboto"/>
                <a:ea typeface="Roboto"/>
                <a:cs typeface="Roboto"/>
                <a:sym typeface="Roboto"/>
              </a:rPr>
              <a:t> Mayer, D., Owens, C., Pacifici, L., &amp; Yu, L. (2014). Estimating the size and structure of the underground commercial sex economy in eight major U.S. cities. Urban Institute.</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067917" y="4276287"/>
            <a:ext cx="14521163" cy="2879727"/>
          </a:xfrm>
          <a:prstGeom prst="rect">
            <a:avLst/>
          </a:prstGeom>
        </p:spPr>
        <p:txBody>
          <a:bodyPr anchor="t" rtlCol="false" tIns="0" lIns="0" bIns="0" rIns="0">
            <a:spAutoFit/>
          </a:bodyPr>
          <a:lstStyle/>
          <a:p>
            <a:pPr algn="ctr">
              <a:lnSpc>
                <a:spcPts val="7699"/>
              </a:lnSpc>
            </a:pPr>
            <a:r>
              <a:rPr lang="en-US" sz="5499" b="true">
                <a:solidFill>
                  <a:srgbClr val="9D1BE3"/>
                </a:solidFill>
                <a:latin typeface="Roboto Bold"/>
                <a:ea typeface="Roboto Bold"/>
                <a:cs typeface="Roboto Bold"/>
                <a:sym typeface="Roboto Bold"/>
              </a:rPr>
              <a:t>Liberty Pimp </a:t>
            </a:r>
            <a:r>
              <a:rPr lang="en-US" sz="5499">
                <a:solidFill>
                  <a:srgbClr val="303030"/>
                </a:solidFill>
                <a:latin typeface="Roboto"/>
                <a:ea typeface="Roboto"/>
                <a:cs typeface="Roboto"/>
                <a:sym typeface="Roboto"/>
              </a:rPr>
              <a:t>is NOT a real term. </a:t>
            </a:r>
          </a:p>
          <a:p>
            <a:pPr algn="ctr">
              <a:lnSpc>
                <a:spcPts val="7699"/>
              </a:lnSpc>
            </a:pPr>
            <a:r>
              <a:rPr lang="en-US" sz="5499">
                <a:solidFill>
                  <a:srgbClr val="303030"/>
                </a:solidFill>
                <a:latin typeface="Roboto"/>
                <a:ea typeface="Roboto"/>
                <a:cs typeface="Roboto"/>
                <a:sym typeface="Roboto"/>
              </a:rPr>
              <a:t>Traffickers operate by taking a person’s freedom, independence, and ability to choose.</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3161349" y="836841"/>
            <a:ext cx="4170644" cy="3608492"/>
            <a:chOff x="0" y="0"/>
            <a:chExt cx="1098441" cy="950385"/>
          </a:xfrm>
        </p:grpSpPr>
        <p:sp>
          <p:nvSpPr>
            <p:cNvPr name="Freeform 9" id="9"/>
            <p:cNvSpPr/>
            <p:nvPr/>
          </p:nvSpPr>
          <p:spPr>
            <a:xfrm flipH="false" flipV="false" rot="0">
              <a:off x="0" y="0"/>
              <a:ext cx="1098441" cy="950385"/>
            </a:xfrm>
            <a:custGeom>
              <a:avLst/>
              <a:gdLst/>
              <a:ahLst/>
              <a:cxnLst/>
              <a:rect r="r" b="b" t="t" l="l"/>
              <a:pathLst>
                <a:path h="950385" w="1098441">
                  <a:moveTo>
                    <a:pt x="0" y="0"/>
                  </a:moveTo>
                  <a:lnTo>
                    <a:pt x="1098441" y="0"/>
                  </a:lnTo>
                  <a:lnTo>
                    <a:pt x="1098441" y="950385"/>
                  </a:lnTo>
                  <a:lnTo>
                    <a:pt x="0" y="950385"/>
                  </a:lnTo>
                  <a:close/>
                </a:path>
              </a:pathLst>
            </a:custGeom>
            <a:solidFill>
              <a:srgbClr val="FFFFFF"/>
            </a:solidFill>
          </p:spPr>
        </p:sp>
        <p:sp>
          <p:nvSpPr>
            <p:cNvPr name="TextBox 10" id="10"/>
            <p:cNvSpPr txBox="true"/>
            <p:nvPr/>
          </p:nvSpPr>
          <p:spPr>
            <a:xfrm>
              <a:off x="0" y="-47625"/>
              <a:ext cx="1098441" cy="998010"/>
            </a:xfrm>
            <a:prstGeom prst="rect">
              <a:avLst/>
            </a:prstGeom>
          </p:spPr>
          <p:txBody>
            <a:bodyPr anchor="ctr" rtlCol="false" tIns="50800" lIns="50800" bIns="50800" rIns="50800"/>
            <a:lstStyle/>
            <a:p>
              <a:pPr algn="ctr">
                <a:lnSpc>
                  <a:spcPts val="2100"/>
                </a:lnSpc>
              </a:pPr>
            </a:p>
          </p:txBody>
        </p:sp>
      </p:grpSp>
      <p:sp>
        <p:nvSpPr>
          <p:cNvPr name="Freeform 11" id="11"/>
          <p:cNvSpPr/>
          <p:nvPr/>
        </p:nvSpPr>
        <p:spPr>
          <a:xfrm flipH="false" flipV="false" rot="0">
            <a:off x="13307111" y="1009650"/>
            <a:ext cx="3879119" cy="3286887"/>
          </a:xfrm>
          <a:custGeom>
            <a:avLst/>
            <a:gdLst/>
            <a:ahLst/>
            <a:cxnLst/>
            <a:rect r="r" b="b" t="t" l="l"/>
            <a:pathLst>
              <a:path h="3286887" w="3879119">
                <a:moveTo>
                  <a:pt x="0" y="0"/>
                </a:moveTo>
                <a:lnTo>
                  <a:pt x="3879119" y="0"/>
                </a:lnTo>
                <a:lnTo>
                  <a:pt x="3879119" y="3286887"/>
                </a:lnTo>
                <a:lnTo>
                  <a:pt x="0" y="3286887"/>
                </a:lnTo>
                <a:lnTo>
                  <a:pt x="0" y="0"/>
                </a:lnTo>
                <a:close/>
              </a:path>
            </a:pathLst>
          </a:custGeom>
          <a:blipFill>
            <a:blip r:embed="rId5"/>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name="TextBox 13" id="13"/>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4" id="14"/>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6" id="16"/>
          <p:cNvGrpSpPr/>
          <p:nvPr/>
        </p:nvGrpSpPr>
        <p:grpSpPr>
          <a:xfrm rot="0">
            <a:off x="1465445" y="4839462"/>
            <a:ext cx="13397759" cy="2266472"/>
            <a:chOff x="0" y="0"/>
            <a:chExt cx="3528628" cy="596931"/>
          </a:xfrm>
        </p:grpSpPr>
        <p:sp>
          <p:nvSpPr>
            <p:cNvPr name="Freeform 17" id="17"/>
            <p:cNvSpPr/>
            <p:nvPr/>
          </p:nvSpPr>
          <p:spPr>
            <a:xfrm flipH="false" flipV="false" rot="0">
              <a:off x="0" y="0"/>
              <a:ext cx="3528628" cy="596931"/>
            </a:xfrm>
            <a:custGeom>
              <a:avLst/>
              <a:gdLst/>
              <a:ahLst/>
              <a:cxnLst/>
              <a:rect r="r" b="b" t="t" l="l"/>
              <a:pathLst>
                <a:path h="596931" w="3528628">
                  <a:moveTo>
                    <a:pt x="0" y="0"/>
                  </a:moveTo>
                  <a:lnTo>
                    <a:pt x="3528628" y="0"/>
                  </a:lnTo>
                  <a:lnTo>
                    <a:pt x="3528628" y="596931"/>
                  </a:lnTo>
                  <a:lnTo>
                    <a:pt x="0" y="596931"/>
                  </a:lnTo>
                  <a:close/>
                </a:path>
              </a:pathLst>
            </a:custGeom>
            <a:solidFill>
              <a:srgbClr val="303030"/>
            </a:solidFill>
          </p:spPr>
        </p:sp>
        <p:sp>
          <p:nvSpPr>
            <p:cNvPr name="TextBox 18" id="18"/>
            <p:cNvSpPr txBox="true"/>
            <p:nvPr/>
          </p:nvSpPr>
          <p:spPr>
            <a:xfrm>
              <a:off x="0" y="-76200"/>
              <a:ext cx="3528628" cy="673131"/>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017246" y="5041422"/>
            <a:ext cx="12998357" cy="1666876"/>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What strategies might the 3 types of traffickers use to keep control over their victims?</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grpSp>
        <p:nvGrpSpPr>
          <p:cNvPr name="Group 5" id="5"/>
          <p:cNvGrpSpPr/>
          <p:nvPr/>
        </p:nvGrpSpPr>
        <p:grpSpPr>
          <a:xfrm rot="0">
            <a:off x="2204087" y="3328550"/>
            <a:ext cx="8107513" cy="904943"/>
            <a:chOff x="0" y="0"/>
            <a:chExt cx="2135312" cy="238339"/>
          </a:xfrm>
        </p:grpSpPr>
        <p:sp>
          <p:nvSpPr>
            <p:cNvPr name="Freeform 6" id="6"/>
            <p:cNvSpPr/>
            <p:nvPr/>
          </p:nvSpPr>
          <p:spPr>
            <a:xfrm flipH="false" flipV="false" rot="0">
              <a:off x="0" y="0"/>
              <a:ext cx="2135312" cy="238339"/>
            </a:xfrm>
            <a:custGeom>
              <a:avLst/>
              <a:gdLst/>
              <a:ahLst/>
              <a:cxnLst/>
              <a:rect r="r" b="b" t="t" l="l"/>
              <a:pathLst>
                <a:path h="238339" w="2135312">
                  <a:moveTo>
                    <a:pt x="0" y="0"/>
                  </a:moveTo>
                  <a:lnTo>
                    <a:pt x="2135312" y="0"/>
                  </a:lnTo>
                  <a:lnTo>
                    <a:pt x="2135312" y="238339"/>
                  </a:lnTo>
                  <a:lnTo>
                    <a:pt x="0" y="238339"/>
                  </a:lnTo>
                  <a:close/>
                </a:path>
              </a:pathLst>
            </a:custGeom>
            <a:solidFill>
              <a:srgbClr val="303030"/>
            </a:solidFill>
          </p:spPr>
        </p:sp>
        <p:sp>
          <p:nvSpPr>
            <p:cNvPr name="TextBox 7" id="7"/>
            <p:cNvSpPr txBox="true"/>
            <p:nvPr/>
          </p:nvSpPr>
          <p:spPr>
            <a:xfrm>
              <a:off x="0" y="-76200"/>
              <a:ext cx="213531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80312" y="3347647"/>
            <a:ext cx="11795078"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Romeo Pimp - The Groomer</a:t>
            </a:r>
          </a:p>
        </p:txBody>
      </p:sp>
      <p:sp>
        <p:nvSpPr>
          <p:cNvPr name="TextBox 9" id="9"/>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480312" y="4668176"/>
            <a:ext cx="1320889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Builds Trust First: </a:t>
            </a:r>
            <a:r>
              <a:rPr lang="en-US" b="true" sz="4250">
                <a:solidFill>
                  <a:srgbClr val="004F59"/>
                </a:solidFill>
                <a:latin typeface="Roboto Bold"/>
                <a:ea typeface="Roboto Bold"/>
                <a:cs typeface="Roboto Bold"/>
                <a:sym typeface="Roboto Bold"/>
              </a:rPr>
              <a:t>Gives attention, kindness, and fulfills unmet needs.</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grpSp>
        <p:nvGrpSpPr>
          <p:cNvPr name="Group 5" id="5"/>
          <p:cNvGrpSpPr/>
          <p:nvPr/>
        </p:nvGrpSpPr>
        <p:grpSpPr>
          <a:xfrm rot="0">
            <a:off x="2204087" y="3328550"/>
            <a:ext cx="8107513" cy="904943"/>
            <a:chOff x="0" y="0"/>
            <a:chExt cx="2135312" cy="238339"/>
          </a:xfrm>
        </p:grpSpPr>
        <p:sp>
          <p:nvSpPr>
            <p:cNvPr name="Freeform 6" id="6"/>
            <p:cNvSpPr/>
            <p:nvPr/>
          </p:nvSpPr>
          <p:spPr>
            <a:xfrm flipH="false" flipV="false" rot="0">
              <a:off x="0" y="0"/>
              <a:ext cx="2135312" cy="238339"/>
            </a:xfrm>
            <a:custGeom>
              <a:avLst/>
              <a:gdLst/>
              <a:ahLst/>
              <a:cxnLst/>
              <a:rect r="r" b="b" t="t" l="l"/>
              <a:pathLst>
                <a:path h="238339" w="2135312">
                  <a:moveTo>
                    <a:pt x="0" y="0"/>
                  </a:moveTo>
                  <a:lnTo>
                    <a:pt x="2135312" y="0"/>
                  </a:lnTo>
                  <a:lnTo>
                    <a:pt x="2135312" y="238339"/>
                  </a:lnTo>
                  <a:lnTo>
                    <a:pt x="0" y="238339"/>
                  </a:lnTo>
                  <a:close/>
                </a:path>
              </a:pathLst>
            </a:custGeom>
            <a:solidFill>
              <a:srgbClr val="303030"/>
            </a:solidFill>
          </p:spPr>
        </p:sp>
        <p:sp>
          <p:nvSpPr>
            <p:cNvPr name="TextBox 7" id="7"/>
            <p:cNvSpPr txBox="true"/>
            <p:nvPr/>
          </p:nvSpPr>
          <p:spPr>
            <a:xfrm>
              <a:off x="0" y="-76200"/>
              <a:ext cx="213531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80312" y="3347647"/>
            <a:ext cx="11795078"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Romeo Pimp - The Groomer</a:t>
            </a:r>
          </a:p>
        </p:txBody>
      </p:sp>
      <p:sp>
        <p:nvSpPr>
          <p:cNvPr name="TextBox 9" id="9"/>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480312" y="4668176"/>
            <a:ext cx="1477898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Creates E</a:t>
            </a:r>
            <a:r>
              <a:rPr lang="en-US" b="true" sz="4250">
                <a:solidFill>
                  <a:srgbClr val="9D1BE3"/>
                </a:solidFill>
                <a:latin typeface="Roboto Bold"/>
                <a:ea typeface="Roboto Bold"/>
                <a:cs typeface="Roboto Bold"/>
                <a:sym typeface="Roboto Bold"/>
              </a:rPr>
              <a:t>motional Bonds: </a:t>
            </a:r>
            <a:r>
              <a:rPr lang="en-US" b="true" sz="4250">
                <a:solidFill>
                  <a:srgbClr val="004F59"/>
                </a:solidFill>
                <a:latin typeface="Roboto Bold"/>
                <a:ea typeface="Roboto Bold"/>
                <a:cs typeface="Roboto Bold"/>
                <a:sym typeface="Roboto Bold"/>
              </a:rPr>
              <a:t>Uses gifts, promises, and affection to manipulate.</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grpSp>
        <p:nvGrpSpPr>
          <p:cNvPr name="Group 5" id="5"/>
          <p:cNvGrpSpPr/>
          <p:nvPr/>
        </p:nvGrpSpPr>
        <p:grpSpPr>
          <a:xfrm rot="0">
            <a:off x="2204087" y="3328550"/>
            <a:ext cx="8107513" cy="904943"/>
            <a:chOff x="0" y="0"/>
            <a:chExt cx="2135312" cy="238339"/>
          </a:xfrm>
        </p:grpSpPr>
        <p:sp>
          <p:nvSpPr>
            <p:cNvPr name="Freeform 6" id="6"/>
            <p:cNvSpPr/>
            <p:nvPr/>
          </p:nvSpPr>
          <p:spPr>
            <a:xfrm flipH="false" flipV="false" rot="0">
              <a:off x="0" y="0"/>
              <a:ext cx="2135312" cy="238339"/>
            </a:xfrm>
            <a:custGeom>
              <a:avLst/>
              <a:gdLst/>
              <a:ahLst/>
              <a:cxnLst/>
              <a:rect r="r" b="b" t="t" l="l"/>
              <a:pathLst>
                <a:path h="238339" w="2135312">
                  <a:moveTo>
                    <a:pt x="0" y="0"/>
                  </a:moveTo>
                  <a:lnTo>
                    <a:pt x="2135312" y="0"/>
                  </a:lnTo>
                  <a:lnTo>
                    <a:pt x="2135312" y="238339"/>
                  </a:lnTo>
                  <a:lnTo>
                    <a:pt x="0" y="238339"/>
                  </a:lnTo>
                  <a:close/>
                </a:path>
              </a:pathLst>
            </a:custGeom>
            <a:solidFill>
              <a:srgbClr val="303030"/>
            </a:solidFill>
          </p:spPr>
        </p:sp>
        <p:sp>
          <p:nvSpPr>
            <p:cNvPr name="TextBox 7" id="7"/>
            <p:cNvSpPr txBox="true"/>
            <p:nvPr/>
          </p:nvSpPr>
          <p:spPr>
            <a:xfrm>
              <a:off x="0" y="-76200"/>
              <a:ext cx="213531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80312" y="3347647"/>
            <a:ext cx="11795078"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Romeo Pimp - The Groomer</a:t>
            </a:r>
          </a:p>
        </p:txBody>
      </p:sp>
      <p:sp>
        <p:nvSpPr>
          <p:cNvPr name="TextBox 9" id="9"/>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480312" y="4668176"/>
            <a:ext cx="15016815"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Shifts to Control: </a:t>
            </a:r>
            <a:r>
              <a:rPr lang="en-US" b="true" sz="4250">
                <a:solidFill>
                  <a:srgbClr val="004F59"/>
                </a:solidFill>
                <a:latin typeface="Roboto Bold"/>
                <a:ea typeface="Roboto Bold"/>
                <a:cs typeface="Roboto Bold"/>
                <a:sym typeface="Roboto Bold"/>
              </a:rPr>
              <a:t>Gradually isolates the victim and harms their </a:t>
            </a:r>
            <a:r>
              <a:rPr lang="en-US" b="true" sz="4250">
                <a:solidFill>
                  <a:srgbClr val="004F59"/>
                </a:solidFill>
                <a:latin typeface="Roboto Bold"/>
                <a:ea typeface="Roboto Bold"/>
                <a:cs typeface="Roboto Bold"/>
                <a:sym typeface="Roboto Bold"/>
              </a:rPr>
              <a:t>self-esteem to create an emotional dependence.</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5" id="5"/>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2222818" y="3312346"/>
            <a:ext cx="7444905" cy="904943"/>
            <a:chOff x="0" y="0"/>
            <a:chExt cx="1960798" cy="238339"/>
          </a:xfrm>
        </p:grpSpPr>
        <p:sp>
          <p:nvSpPr>
            <p:cNvPr name="Freeform 8" id="8"/>
            <p:cNvSpPr/>
            <p:nvPr/>
          </p:nvSpPr>
          <p:spPr>
            <a:xfrm flipH="false" flipV="false" rot="0">
              <a:off x="0" y="0"/>
              <a:ext cx="1960798" cy="238339"/>
            </a:xfrm>
            <a:custGeom>
              <a:avLst/>
              <a:gdLst/>
              <a:ahLst/>
              <a:cxnLst/>
              <a:rect r="r" b="b" t="t" l="l"/>
              <a:pathLst>
                <a:path h="238339" w="1960798">
                  <a:moveTo>
                    <a:pt x="0" y="0"/>
                  </a:moveTo>
                  <a:lnTo>
                    <a:pt x="1960798" y="0"/>
                  </a:lnTo>
                  <a:lnTo>
                    <a:pt x="1960798" y="238339"/>
                  </a:lnTo>
                  <a:lnTo>
                    <a:pt x="0" y="238339"/>
                  </a:lnTo>
                  <a:close/>
                </a:path>
              </a:pathLst>
            </a:custGeom>
            <a:solidFill>
              <a:srgbClr val="303030"/>
            </a:solidFill>
          </p:spPr>
        </p:sp>
        <p:sp>
          <p:nvSpPr>
            <p:cNvPr name="TextBox 9" id="9"/>
            <p:cNvSpPr txBox="true"/>
            <p:nvPr/>
          </p:nvSpPr>
          <p:spPr>
            <a:xfrm>
              <a:off x="0" y="-76200"/>
              <a:ext cx="196079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579618" y="3331443"/>
            <a:ext cx="117950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Gorilla Pimp - The Abuser </a:t>
            </a:r>
          </a:p>
        </p:txBody>
      </p:sp>
      <p:sp>
        <p:nvSpPr>
          <p:cNvPr name="TextBox 11" id="11"/>
          <p:cNvSpPr txBox="true"/>
          <p:nvPr/>
        </p:nvSpPr>
        <p:spPr>
          <a:xfrm rot="0">
            <a:off x="2579618" y="4662437"/>
            <a:ext cx="14051971" cy="1482725"/>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Uses Fear &amp; Violence: </a:t>
            </a:r>
            <a:r>
              <a:rPr lang="en-US" sz="4250" b="true">
                <a:solidFill>
                  <a:srgbClr val="004F59"/>
                </a:solidFill>
                <a:latin typeface="Roboto Bold"/>
                <a:ea typeface="Roboto Bold"/>
                <a:cs typeface="Roboto Bold"/>
                <a:sym typeface="Roboto Bold"/>
              </a:rPr>
              <a:t>Relies on physical force, fear, or physically trap a victim to maintain power.</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5" id="5"/>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2222818" y="3312346"/>
            <a:ext cx="7444905" cy="904943"/>
            <a:chOff x="0" y="0"/>
            <a:chExt cx="1960798" cy="238339"/>
          </a:xfrm>
        </p:grpSpPr>
        <p:sp>
          <p:nvSpPr>
            <p:cNvPr name="Freeform 8" id="8"/>
            <p:cNvSpPr/>
            <p:nvPr/>
          </p:nvSpPr>
          <p:spPr>
            <a:xfrm flipH="false" flipV="false" rot="0">
              <a:off x="0" y="0"/>
              <a:ext cx="1960798" cy="238339"/>
            </a:xfrm>
            <a:custGeom>
              <a:avLst/>
              <a:gdLst/>
              <a:ahLst/>
              <a:cxnLst/>
              <a:rect r="r" b="b" t="t" l="l"/>
              <a:pathLst>
                <a:path h="238339" w="1960798">
                  <a:moveTo>
                    <a:pt x="0" y="0"/>
                  </a:moveTo>
                  <a:lnTo>
                    <a:pt x="1960798" y="0"/>
                  </a:lnTo>
                  <a:lnTo>
                    <a:pt x="1960798" y="238339"/>
                  </a:lnTo>
                  <a:lnTo>
                    <a:pt x="0" y="238339"/>
                  </a:lnTo>
                  <a:close/>
                </a:path>
              </a:pathLst>
            </a:custGeom>
            <a:solidFill>
              <a:srgbClr val="303030"/>
            </a:solidFill>
          </p:spPr>
        </p:sp>
        <p:sp>
          <p:nvSpPr>
            <p:cNvPr name="TextBox 9" id="9"/>
            <p:cNvSpPr txBox="true"/>
            <p:nvPr/>
          </p:nvSpPr>
          <p:spPr>
            <a:xfrm>
              <a:off x="0" y="-76200"/>
              <a:ext cx="196079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579618" y="3331443"/>
            <a:ext cx="11795078"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Gorilla Pimp - The Abuser </a:t>
            </a:r>
          </a:p>
        </p:txBody>
      </p:sp>
      <p:sp>
        <p:nvSpPr>
          <p:cNvPr name="TextBox 11" id="11"/>
          <p:cNvSpPr txBox="true"/>
          <p:nvPr/>
        </p:nvSpPr>
        <p:spPr>
          <a:xfrm rot="0">
            <a:off x="2579618" y="4662437"/>
            <a:ext cx="14051971" cy="1482725"/>
          </a:xfrm>
          <a:prstGeom prst="rect">
            <a:avLst/>
          </a:prstGeom>
        </p:spPr>
        <p:txBody>
          <a:bodyPr anchor="t" rtlCol="false" tIns="0" lIns="0" bIns="0" rIns="0">
            <a:spAutoFit/>
          </a:bodyPr>
          <a:lstStyle/>
          <a:p>
            <a:pPr algn="l">
              <a:lnSpc>
                <a:spcPts val="5950"/>
              </a:lnSpc>
            </a:pPr>
            <a:r>
              <a:rPr lang="en-US" sz="4250" b="true">
                <a:solidFill>
                  <a:srgbClr val="9D1BE3"/>
                </a:solidFill>
                <a:latin typeface="Roboto Bold"/>
                <a:ea typeface="Roboto Bold"/>
                <a:cs typeface="Roboto Bold"/>
                <a:sym typeface="Roboto Bold"/>
              </a:rPr>
              <a:t>Forced Crime</a:t>
            </a:r>
            <a:r>
              <a:rPr lang="en-US" sz="4250" b="true">
                <a:solidFill>
                  <a:srgbClr val="9D1BE3"/>
                </a:solidFill>
                <a:latin typeface="Roboto Bold"/>
                <a:ea typeface="Roboto Bold"/>
                <a:cs typeface="Roboto Bold"/>
                <a:sym typeface="Roboto Bold"/>
              </a:rPr>
              <a:t>: </a:t>
            </a:r>
            <a:r>
              <a:rPr lang="en-US" sz="4250" b="true">
                <a:solidFill>
                  <a:srgbClr val="004F59"/>
                </a:solidFill>
                <a:latin typeface="Roboto Bold"/>
                <a:ea typeface="Roboto Bold"/>
                <a:cs typeface="Roboto Bold"/>
                <a:sym typeface="Roboto Bold"/>
              </a:rPr>
              <a:t>They may require the victim to commit crimes such as theft or drug-related activities</a:t>
            </a:r>
            <a:r>
              <a:rPr lang="en-US" sz="4250" b="true">
                <a:solidFill>
                  <a:srgbClr val="004F59"/>
                </a:solidFill>
                <a:latin typeface="Roboto Bold"/>
                <a:ea typeface="Roboto Bold"/>
                <a:cs typeface="Roboto Bold"/>
                <a:sym typeface="Roboto Bold"/>
              </a:rPr>
              <a:t>.</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5" id="5"/>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4721" y="3317109"/>
            <a:ext cx="7249279" cy="904943"/>
            <a:chOff x="0" y="0"/>
            <a:chExt cx="1909275" cy="238339"/>
          </a:xfrm>
        </p:grpSpPr>
        <p:sp>
          <p:nvSpPr>
            <p:cNvPr name="Freeform 8" id="8"/>
            <p:cNvSpPr/>
            <p:nvPr/>
          </p:nvSpPr>
          <p:spPr>
            <a:xfrm flipH="false" flipV="false" rot="0">
              <a:off x="0" y="0"/>
              <a:ext cx="1909275" cy="238339"/>
            </a:xfrm>
            <a:custGeom>
              <a:avLst/>
              <a:gdLst/>
              <a:ahLst/>
              <a:cxnLst/>
              <a:rect r="r" b="b" t="t" l="l"/>
              <a:pathLst>
                <a:path h="238339" w="1909275">
                  <a:moveTo>
                    <a:pt x="0" y="0"/>
                  </a:moveTo>
                  <a:lnTo>
                    <a:pt x="1909275" y="0"/>
                  </a:lnTo>
                  <a:lnTo>
                    <a:pt x="1909275" y="238339"/>
                  </a:lnTo>
                  <a:lnTo>
                    <a:pt x="0" y="238339"/>
                  </a:lnTo>
                  <a:close/>
                </a:path>
              </a:pathLst>
            </a:custGeom>
            <a:solidFill>
              <a:srgbClr val="303030"/>
            </a:solidFill>
          </p:spPr>
        </p:sp>
        <p:sp>
          <p:nvSpPr>
            <p:cNvPr name="TextBox 9" id="9"/>
            <p:cNvSpPr txBox="true"/>
            <p:nvPr/>
          </p:nvSpPr>
          <p:spPr>
            <a:xfrm>
              <a:off x="0" y="-76200"/>
              <a:ext cx="1909275"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28096" y="4638625"/>
            <a:ext cx="1478243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Business Manipulation: </a:t>
            </a:r>
            <a:r>
              <a:rPr lang="en-US" b="true" sz="4250">
                <a:solidFill>
                  <a:srgbClr val="004F59"/>
                </a:solidFill>
                <a:latin typeface="Roboto Bold"/>
                <a:ea typeface="Roboto Bold"/>
                <a:cs typeface="Roboto Bold"/>
                <a:sym typeface="Roboto Bold"/>
              </a:rPr>
              <a:t>Pretends to be successful, inviting the victim into a business opportunity or partnership.</a:t>
            </a:r>
          </a:p>
        </p:txBody>
      </p:sp>
      <p:sp>
        <p:nvSpPr>
          <p:cNvPr name="TextBox 11" id="11"/>
          <p:cNvSpPr txBox="true"/>
          <p:nvPr/>
        </p:nvSpPr>
        <p:spPr>
          <a:xfrm rot="0">
            <a:off x="2228096" y="3364008"/>
            <a:ext cx="11795078"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CEO Pimp - The Groomer</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5" id="5"/>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4721" y="3317109"/>
            <a:ext cx="7249279" cy="904943"/>
            <a:chOff x="0" y="0"/>
            <a:chExt cx="1909275" cy="238339"/>
          </a:xfrm>
        </p:grpSpPr>
        <p:sp>
          <p:nvSpPr>
            <p:cNvPr name="Freeform 8" id="8"/>
            <p:cNvSpPr/>
            <p:nvPr/>
          </p:nvSpPr>
          <p:spPr>
            <a:xfrm flipH="false" flipV="false" rot="0">
              <a:off x="0" y="0"/>
              <a:ext cx="1909275" cy="238339"/>
            </a:xfrm>
            <a:custGeom>
              <a:avLst/>
              <a:gdLst/>
              <a:ahLst/>
              <a:cxnLst/>
              <a:rect r="r" b="b" t="t" l="l"/>
              <a:pathLst>
                <a:path h="238339" w="1909275">
                  <a:moveTo>
                    <a:pt x="0" y="0"/>
                  </a:moveTo>
                  <a:lnTo>
                    <a:pt x="1909275" y="0"/>
                  </a:lnTo>
                  <a:lnTo>
                    <a:pt x="1909275" y="238339"/>
                  </a:lnTo>
                  <a:lnTo>
                    <a:pt x="0" y="238339"/>
                  </a:lnTo>
                  <a:close/>
                </a:path>
              </a:pathLst>
            </a:custGeom>
            <a:solidFill>
              <a:srgbClr val="303030"/>
            </a:solidFill>
          </p:spPr>
        </p:sp>
        <p:sp>
          <p:nvSpPr>
            <p:cNvPr name="TextBox 9" id="9"/>
            <p:cNvSpPr txBox="true"/>
            <p:nvPr/>
          </p:nvSpPr>
          <p:spPr>
            <a:xfrm>
              <a:off x="0" y="-76200"/>
              <a:ext cx="1909275"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28096" y="4638625"/>
            <a:ext cx="1478243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Appears Confident &amp; Influential: </a:t>
            </a:r>
            <a:r>
              <a:rPr lang="en-US" b="true" sz="4250">
                <a:solidFill>
                  <a:srgbClr val="004F59"/>
                </a:solidFill>
                <a:latin typeface="Roboto Bold"/>
                <a:ea typeface="Roboto Bold"/>
                <a:cs typeface="Roboto Bold"/>
                <a:sym typeface="Roboto Bold"/>
              </a:rPr>
              <a:t>Brags about connections in industries such as finance, entertainment, or fashion.</a:t>
            </a:r>
          </a:p>
        </p:txBody>
      </p:sp>
      <p:sp>
        <p:nvSpPr>
          <p:cNvPr name="TextBox 11" id="11"/>
          <p:cNvSpPr txBox="true"/>
          <p:nvPr/>
        </p:nvSpPr>
        <p:spPr>
          <a:xfrm rot="0">
            <a:off x="2228096" y="3364008"/>
            <a:ext cx="11795078"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CEO Pimp - The Groomer</a:t>
            </a:r>
          </a:p>
        </p:txBody>
      </p:sp>
      <p:sp>
        <p:nvSpPr>
          <p:cNvPr name="TextBox 12" id="12"/>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5" id="5"/>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2228096" y="4682776"/>
            <a:ext cx="1303770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False Promises: </a:t>
            </a:r>
            <a:r>
              <a:rPr lang="en-US" b="true" sz="4250">
                <a:solidFill>
                  <a:srgbClr val="004F59"/>
                </a:solidFill>
                <a:latin typeface="Roboto Bold"/>
                <a:ea typeface="Roboto Bold"/>
                <a:cs typeface="Roboto Bold"/>
                <a:sym typeface="Roboto Bold"/>
              </a:rPr>
              <a:t>Promises of success, money, fame, or a better life.</a:t>
            </a:r>
          </a:p>
        </p:txBody>
      </p:sp>
      <p:sp>
        <p:nvSpPr>
          <p:cNvPr name="TextBox 8" id="8"/>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grpSp>
        <p:nvGrpSpPr>
          <p:cNvPr name="Group 9" id="9"/>
          <p:cNvGrpSpPr/>
          <p:nvPr/>
        </p:nvGrpSpPr>
        <p:grpSpPr>
          <a:xfrm rot="0">
            <a:off x="1894721" y="3317109"/>
            <a:ext cx="7249279" cy="904943"/>
            <a:chOff x="0" y="0"/>
            <a:chExt cx="1909275" cy="238339"/>
          </a:xfrm>
        </p:grpSpPr>
        <p:sp>
          <p:nvSpPr>
            <p:cNvPr name="Freeform 10" id="10"/>
            <p:cNvSpPr/>
            <p:nvPr/>
          </p:nvSpPr>
          <p:spPr>
            <a:xfrm flipH="false" flipV="false" rot="0">
              <a:off x="0" y="0"/>
              <a:ext cx="1909275" cy="238339"/>
            </a:xfrm>
            <a:custGeom>
              <a:avLst/>
              <a:gdLst/>
              <a:ahLst/>
              <a:cxnLst/>
              <a:rect r="r" b="b" t="t" l="l"/>
              <a:pathLst>
                <a:path h="238339" w="1909275">
                  <a:moveTo>
                    <a:pt x="0" y="0"/>
                  </a:moveTo>
                  <a:lnTo>
                    <a:pt x="1909275" y="0"/>
                  </a:lnTo>
                  <a:lnTo>
                    <a:pt x="1909275" y="238339"/>
                  </a:lnTo>
                  <a:lnTo>
                    <a:pt x="0" y="238339"/>
                  </a:lnTo>
                  <a:close/>
                </a:path>
              </a:pathLst>
            </a:custGeom>
            <a:solidFill>
              <a:srgbClr val="303030"/>
            </a:solidFill>
          </p:spPr>
        </p:sp>
        <p:sp>
          <p:nvSpPr>
            <p:cNvPr name="TextBox 11" id="11"/>
            <p:cNvSpPr txBox="true"/>
            <p:nvPr/>
          </p:nvSpPr>
          <p:spPr>
            <a:xfrm>
              <a:off x="0" y="-76200"/>
              <a:ext cx="1909275"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28096" y="3364008"/>
            <a:ext cx="11795078"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CEO Pimp - The Groomer</a:t>
            </a:r>
          </a:p>
        </p:txBody>
      </p:sp>
    </p:spTree>
  </p:cSld>
  <p:clrMapOvr>
    <a:masterClrMapping/>
  </p:clrMapOvr>
</p:sld>
</file>

<file path=ppt/slides/slide5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5" id="5"/>
          <p:cNvSpPr txBox="true"/>
          <p:nvPr/>
        </p:nvSpPr>
        <p:spPr>
          <a:xfrm rot="0">
            <a:off x="1131441" y="1109322"/>
            <a:ext cx="1113910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TRAFFICKER STYLE</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2228096" y="4682776"/>
            <a:ext cx="14104377"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Isolation &amp; Control: </a:t>
            </a:r>
            <a:r>
              <a:rPr lang="en-US" b="true" sz="4250">
                <a:solidFill>
                  <a:srgbClr val="004F59"/>
                </a:solidFill>
                <a:latin typeface="Roboto Bold"/>
                <a:ea typeface="Roboto Bold"/>
                <a:cs typeface="Roboto Bold"/>
                <a:sym typeface="Roboto Bold"/>
              </a:rPr>
              <a:t>Separates victims from family and friends to create a dependence. </a:t>
            </a:r>
          </a:p>
        </p:txBody>
      </p:sp>
      <p:sp>
        <p:nvSpPr>
          <p:cNvPr name="TextBox 8" id="8"/>
          <p:cNvSpPr txBox="true"/>
          <p:nvPr/>
        </p:nvSpPr>
        <p:spPr>
          <a:xfrm rot="0">
            <a:off x="4682280" y="9185910"/>
            <a:ext cx="7994177"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Dank, M., Khan, </a:t>
            </a:r>
            <a:r>
              <a:rPr lang="en-US" sz="1200">
                <a:solidFill>
                  <a:srgbClr val="004F59"/>
                </a:solidFill>
                <a:latin typeface="Roboto"/>
                <a:ea typeface="Roboto"/>
                <a:cs typeface="Roboto"/>
                <a:sym typeface="Roboto"/>
              </a:rPr>
              <a:t>B., Downey, P. M., Kotonias, C., Mayer, D., Owens, C., Pacifici, L., &amp; Yu, L. (2014). Estimating the size and structure of the underground commercial sex economy in eight major U.S. cities. Urban Institute. </a:t>
            </a:r>
          </a:p>
        </p:txBody>
      </p:sp>
      <p:grpSp>
        <p:nvGrpSpPr>
          <p:cNvPr name="Group 9" id="9"/>
          <p:cNvGrpSpPr/>
          <p:nvPr/>
        </p:nvGrpSpPr>
        <p:grpSpPr>
          <a:xfrm rot="0">
            <a:off x="1894721" y="3317109"/>
            <a:ext cx="7249279" cy="904943"/>
            <a:chOff x="0" y="0"/>
            <a:chExt cx="1909275" cy="238339"/>
          </a:xfrm>
        </p:grpSpPr>
        <p:sp>
          <p:nvSpPr>
            <p:cNvPr name="Freeform 10" id="10"/>
            <p:cNvSpPr/>
            <p:nvPr/>
          </p:nvSpPr>
          <p:spPr>
            <a:xfrm flipH="false" flipV="false" rot="0">
              <a:off x="0" y="0"/>
              <a:ext cx="1909275" cy="238339"/>
            </a:xfrm>
            <a:custGeom>
              <a:avLst/>
              <a:gdLst/>
              <a:ahLst/>
              <a:cxnLst/>
              <a:rect r="r" b="b" t="t" l="l"/>
              <a:pathLst>
                <a:path h="238339" w="1909275">
                  <a:moveTo>
                    <a:pt x="0" y="0"/>
                  </a:moveTo>
                  <a:lnTo>
                    <a:pt x="1909275" y="0"/>
                  </a:lnTo>
                  <a:lnTo>
                    <a:pt x="1909275" y="238339"/>
                  </a:lnTo>
                  <a:lnTo>
                    <a:pt x="0" y="238339"/>
                  </a:lnTo>
                  <a:close/>
                </a:path>
              </a:pathLst>
            </a:custGeom>
            <a:solidFill>
              <a:srgbClr val="303030"/>
            </a:solidFill>
          </p:spPr>
        </p:sp>
        <p:sp>
          <p:nvSpPr>
            <p:cNvPr name="TextBox 11" id="11"/>
            <p:cNvSpPr txBox="true"/>
            <p:nvPr/>
          </p:nvSpPr>
          <p:spPr>
            <a:xfrm>
              <a:off x="0" y="-76200"/>
              <a:ext cx="1909275"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228096" y="3364008"/>
            <a:ext cx="11795078"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CEO Pimp - The Groomer</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03715" y="4357344"/>
            <a:ext cx="1485000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give excessive or insincere praise to gain someone’s trust or to influence their behavior. </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grpSp>
        <p:nvGrpSpPr>
          <p:cNvPr name="Group 11" id="11"/>
          <p:cNvGrpSpPr/>
          <p:nvPr/>
        </p:nvGrpSpPr>
        <p:grpSpPr>
          <a:xfrm rot="0">
            <a:off x="1480713" y="3311995"/>
            <a:ext cx="4375831" cy="985821"/>
            <a:chOff x="0" y="0"/>
            <a:chExt cx="1152482" cy="259640"/>
          </a:xfrm>
        </p:grpSpPr>
        <p:sp>
          <p:nvSpPr>
            <p:cNvPr name="Freeform 12" id="12"/>
            <p:cNvSpPr/>
            <p:nvPr/>
          </p:nvSpPr>
          <p:spPr>
            <a:xfrm flipH="false" flipV="false" rot="0">
              <a:off x="0" y="0"/>
              <a:ext cx="1152482" cy="259640"/>
            </a:xfrm>
            <a:custGeom>
              <a:avLst/>
              <a:gdLst/>
              <a:ahLst/>
              <a:cxnLst/>
              <a:rect r="r" b="b" t="t" l="l"/>
              <a:pathLst>
                <a:path h="259640" w="1152482">
                  <a:moveTo>
                    <a:pt x="0" y="0"/>
                  </a:moveTo>
                  <a:lnTo>
                    <a:pt x="1152482" y="0"/>
                  </a:lnTo>
                  <a:lnTo>
                    <a:pt x="1152482" y="259640"/>
                  </a:lnTo>
                  <a:lnTo>
                    <a:pt x="0" y="259640"/>
                  </a:lnTo>
                  <a:close/>
                </a:path>
              </a:pathLst>
            </a:custGeom>
            <a:solidFill>
              <a:srgbClr val="303030"/>
            </a:solidFill>
          </p:spPr>
        </p:sp>
        <p:sp>
          <p:nvSpPr>
            <p:cNvPr name="TextBox 13" id="13"/>
            <p:cNvSpPr txBox="true"/>
            <p:nvPr/>
          </p:nvSpPr>
          <p:spPr>
            <a:xfrm>
              <a:off x="0" y="-76200"/>
              <a:ext cx="1152482" cy="335840"/>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480713" y="3228669"/>
            <a:ext cx="4144469"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   FLATTER   </a:t>
            </a:r>
          </a:p>
        </p:txBody>
      </p:sp>
      <p:sp>
        <p:nvSpPr>
          <p:cNvPr name="TextBox 15" id="15"/>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57953" y="4399422"/>
            <a:ext cx="1597625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persuade or pressure someone using charm, attention, or manipulation to do something they might not normally do.</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grpSp>
        <p:nvGrpSpPr>
          <p:cNvPr name="Group 11" id="11"/>
          <p:cNvGrpSpPr/>
          <p:nvPr/>
        </p:nvGrpSpPr>
        <p:grpSpPr>
          <a:xfrm rot="0">
            <a:off x="1480713" y="3340624"/>
            <a:ext cx="3965094" cy="1060398"/>
            <a:chOff x="0" y="0"/>
            <a:chExt cx="1044305" cy="279282"/>
          </a:xfrm>
        </p:grpSpPr>
        <p:sp>
          <p:nvSpPr>
            <p:cNvPr name="Freeform 12" id="12"/>
            <p:cNvSpPr/>
            <p:nvPr/>
          </p:nvSpPr>
          <p:spPr>
            <a:xfrm flipH="false" flipV="false" rot="0">
              <a:off x="0" y="0"/>
              <a:ext cx="1044305" cy="279282"/>
            </a:xfrm>
            <a:custGeom>
              <a:avLst/>
              <a:gdLst/>
              <a:ahLst/>
              <a:cxnLst/>
              <a:rect r="r" b="b" t="t" l="l"/>
              <a:pathLst>
                <a:path h="279282" w="1044305">
                  <a:moveTo>
                    <a:pt x="0" y="0"/>
                  </a:moveTo>
                  <a:lnTo>
                    <a:pt x="1044305" y="0"/>
                  </a:lnTo>
                  <a:lnTo>
                    <a:pt x="1044305" y="279282"/>
                  </a:lnTo>
                  <a:lnTo>
                    <a:pt x="0" y="279282"/>
                  </a:lnTo>
                  <a:close/>
                </a:path>
              </a:pathLst>
            </a:custGeom>
            <a:solidFill>
              <a:srgbClr val="303030"/>
            </a:solidFill>
          </p:spPr>
        </p:sp>
        <p:sp>
          <p:nvSpPr>
            <p:cNvPr name="TextBox 13" id="13"/>
            <p:cNvSpPr txBox="true"/>
            <p:nvPr/>
          </p:nvSpPr>
          <p:spPr>
            <a:xfrm>
              <a:off x="0" y="-76200"/>
              <a:ext cx="1044305" cy="355482"/>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421978" y="3294560"/>
            <a:ext cx="3728969"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   SEDUCE   </a:t>
            </a:r>
          </a:p>
        </p:txBody>
      </p:sp>
      <p:sp>
        <p:nvSpPr>
          <p:cNvPr name="TextBox 15" id="15"/>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2" id="12"/>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3" id="13"/>
          <p:cNvSpPr txBox="true"/>
          <p:nvPr/>
        </p:nvSpPr>
        <p:spPr>
          <a:xfrm rot="0">
            <a:off x="7690113" y="492137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grpSp>
        <p:nvGrpSpPr>
          <p:cNvPr name="Group 5" id="5"/>
          <p:cNvGrpSpPr/>
          <p:nvPr/>
        </p:nvGrpSpPr>
        <p:grpSpPr>
          <a:xfrm rot="0">
            <a:off x="2899208" y="4646520"/>
            <a:ext cx="11623679" cy="2106925"/>
            <a:chOff x="0" y="0"/>
            <a:chExt cx="3061380" cy="554910"/>
          </a:xfrm>
        </p:grpSpPr>
        <p:sp>
          <p:nvSpPr>
            <p:cNvPr name="Freeform 6" id="6"/>
            <p:cNvSpPr/>
            <p:nvPr/>
          </p:nvSpPr>
          <p:spPr>
            <a:xfrm flipH="false" flipV="false" rot="0">
              <a:off x="0" y="0"/>
              <a:ext cx="3061380" cy="554910"/>
            </a:xfrm>
            <a:custGeom>
              <a:avLst/>
              <a:gdLst/>
              <a:ahLst/>
              <a:cxnLst/>
              <a:rect r="r" b="b" t="t" l="l"/>
              <a:pathLst>
                <a:path h="554910" w="3061380">
                  <a:moveTo>
                    <a:pt x="0" y="0"/>
                  </a:moveTo>
                  <a:lnTo>
                    <a:pt x="3061380" y="0"/>
                  </a:lnTo>
                  <a:lnTo>
                    <a:pt x="3061380" y="554910"/>
                  </a:lnTo>
                  <a:lnTo>
                    <a:pt x="0" y="554910"/>
                  </a:lnTo>
                  <a:close/>
                </a:path>
              </a:pathLst>
            </a:custGeom>
            <a:solidFill>
              <a:srgbClr val="303030"/>
            </a:solidFill>
          </p:spPr>
        </p:sp>
        <p:sp>
          <p:nvSpPr>
            <p:cNvPr name="TextBox 7" id="7"/>
            <p:cNvSpPr txBox="true"/>
            <p:nvPr/>
          </p:nvSpPr>
          <p:spPr>
            <a:xfrm>
              <a:off x="0" y="-76200"/>
              <a:ext cx="3061380" cy="63111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3483237" y="4871334"/>
            <a:ext cx="12937970" cy="1562101"/>
          </a:xfrm>
          <a:prstGeom prst="rect">
            <a:avLst/>
          </a:prstGeom>
        </p:spPr>
        <p:txBody>
          <a:bodyPr anchor="t" rtlCol="false" tIns="0" lIns="0" bIns="0" rIns="0">
            <a:spAutoFit/>
          </a:bodyPr>
          <a:lstStyle/>
          <a:p>
            <a:pPr algn="l">
              <a:lnSpc>
                <a:spcPts val="6299"/>
              </a:lnSpc>
              <a:spcBef>
                <a:spcPct val="0"/>
              </a:spcBef>
            </a:pPr>
            <a:r>
              <a:rPr lang="en-US" b="true" sz="4499">
                <a:solidFill>
                  <a:srgbClr val="FFFFFF"/>
                </a:solidFill>
                <a:latin typeface="Roboto Bold"/>
                <a:ea typeface="Roboto Bold"/>
                <a:cs typeface="Roboto Bold"/>
                <a:sym typeface="Roboto Bold"/>
              </a:rPr>
              <a:t>What percentage of female victims were trafficked by ‘boyfriends’ or husbands?</a:t>
            </a:r>
          </a:p>
        </p:txBody>
      </p:sp>
      <p:sp>
        <p:nvSpPr>
          <p:cNvPr name="TextBox 9" id="9"/>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9%</a:t>
            </a:r>
          </a:p>
          <a:p>
            <a:pPr algn="l">
              <a:lnSpc>
                <a:spcPts val="6399"/>
              </a:lnSpc>
            </a:pPr>
            <a:r>
              <a:rPr lang="en-US" sz="3999" b="true">
                <a:solidFill>
                  <a:srgbClr val="FBFDFD"/>
                </a:solidFill>
                <a:latin typeface="Roboto Bold"/>
                <a:ea typeface="Roboto Bold"/>
                <a:cs typeface="Roboto Bold"/>
                <a:sym typeface="Roboto Bold"/>
              </a:rPr>
              <a:t>B)  19</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29%</a:t>
            </a:r>
          </a:p>
          <a:p>
            <a:pPr algn="l">
              <a:lnSpc>
                <a:spcPts val="6399"/>
              </a:lnSpc>
            </a:pPr>
            <a:r>
              <a:rPr lang="en-US" sz="3999" b="true">
                <a:solidFill>
                  <a:srgbClr val="FBFDFD"/>
                </a:solidFill>
                <a:latin typeface="Roboto Bold"/>
                <a:ea typeface="Roboto Bold"/>
                <a:cs typeface="Roboto Bold"/>
                <a:sym typeface="Roboto Bold"/>
              </a:rPr>
              <a:t>D)  39%</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percentage of female victims were trafficked by 'boyfriends' or husbands?</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99590" y="4648683"/>
            <a:ext cx="13088820"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~39% </a:t>
            </a:r>
            <a:r>
              <a:rPr lang="en-US" sz="5499">
                <a:solidFill>
                  <a:srgbClr val="303030"/>
                </a:solidFill>
                <a:latin typeface="Roboto"/>
                <a:ea typeface="Roboto"/>
                <a:cs typeface="Roboto"/>
                <a:sym typeface="Roboto"/>
              </a:rPr>
              <a:t>of female victims were trafficked by a boyfriend, romantic partner, or husband.</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983764" y="9282201"/>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Polaris Project (n.d.). Love and Trafficking: Grooming, Exploitation, and Control.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12" id="12"/>
          <p:cNvSpPr txBox="true"/>
          <p:nvPr/>
        </p:nvSpPr>
        <p:spPr>
          <a:xfrm rot="0">
            <a:off x="1222603" y="7168773"/>
            <a:ext cx="15841471" cy="548640"/>
          </a:xfrm>
          <a:prstGeom prst="rect">
            <a:avLst/>
          </a:prstGeom>
        </p:spPr>
        <p:txBody>
          <a:bodyPr anchor="t" rtlCol="false" tIns="0" lIns="0" bIns="0" rIns="0">
            <a:spAutoFit/>
          </a:bodyPr>
          <a:lstStyle/>
          <a:p>
            <a:pPr algn="ctr">
              <a:lnSpc>
                <a:spcPts val="4409"/>
              </a:lnSpc>
            </a:pPr>
            <a:r>
              <a:rPr lang="en-US" sz="3150">
                <a:solidFill>
                  <a:srgbClr val="303030"/>
                </a:solidFill>
                <a:latin typeface="Roboto"/>
                <a:ea typeface="Roboto"/>
                <a:cs typeface="Roboto"/>
                <a:sym typeface="Roboto"/>
              </a:rPr>
              <a:t>Referred to as: Boyfriending, Romeo Trafficker, or Romeo Pimp.</a:t>
            </a:r>
          </a:p>
        </p:txBody>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724470"/>
            <a:ext cx="11540555" cy="2296155"/>
            <a:chOff x="0" y="0"/>
            <a:chExt cx="3039488" cy="604749"/>
          </a:xfrm>
        </p:grpSpPr>
        <p:sp>
          <p:nvSpPr>
            <p:cNvPr name="Freeform 7" id="7"/>
            <p:cNvSpPr/>
            <p:nvPr/>
          </p:nvSpPr>
          <p:spPr>
            <a:xfrm flipH="false" flipV="false" rot="0">
              <a:off x="0" y="0"/>
              <a:ext cx="3039488" cy="604749"/>
            </a:xfrm>
            <a:custGeom>
              <a:avLst/>
              <a:gdLst/>
              <a:ahLst/>
              <a:cxnLst/>
              <a:rect r="r" b="b" t="t" l="l"/>
              <a:pathLst>
                <a:path h="604749" w="3039488">
                  <a:moveTo>
                    <a:pt x="0" y="0"/>
                  </a:moveTo>
                  <a:lnTo>
                    <a:pt x="3039488" y="0"/>
                  </a:lnTo>
                  <a:lnTo>
                    <a:pt x="3039488" y="604749"/>
                  </a:lnTo>
                  <a:lnTo>
                    <a:pt x="0" y="604749"/>
                  </a:lnTo>
                  <a:close/>
                </a:path>
              </a:pathLst>
            </a:custGeom>
            <a:solidFill>
              <a:srgbClr val="303030"/>
            </a:solidFill>
          </p:spPr>
        </p:sp>
        <p:sp>
          <p:nvSpPr>
            <p:cNvPr name="TextBox 8" id="8"/>
            <p:cNvSpPr txBox="true"/>
            <p:nvPr/>
          </p:nvSpPr>
          <p:spPr>
            <a:xfrm>
              <a:off x="0" y="-76200"/>
              <a:ext cx="3039488" cy="68094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3868264" y="952594"/>
            <a:ext cx="3476634" cy="4748916"/>
            <a:chOff x="0" y="0"/>
            <a:chExt cx="915657" cy="1250743"/>
          </a:xfrm>
        </p:grpSpPr>
        <p:sp>
          <p:nvSpPr>
            <p:cNvPr name="Freeform 12" id="12"/>
            <p:cNvSpPr/>
            <p:nvPr/>
          </p:nvSpPr>
          <p:spPr>
            <a:xfrm flipH="false" flipV="false" rot="0">
              <a:off x="0" y="0"/>
              <a:ext cx="915657" cy="1250743"/>
            </a:xfrm>
            <a:custGeom>
              <a:avLst/>
              <a:gdLst/>
              <a:ahLst/>
              <a:cxnLst/>
              <a:rect r="r" b="b" t="t" l="l"/>
              <a:pathLst>
                <a:path h="1250743" w="915657">
                  <a:moveTo>
                    <a:pt x="0" y="0"/>
                  </a:moveTo>
                  <a:lnTo>
                    <a:pt x="915657" y="0"/>
                  </a:lnTo>
                  <a:lnTo>
                    <a:pt x="915657" y="1250743"/>
                  </a:lnTo>
                  <a:lnTo>
                    <a:pt x="0" y="1250743"/>
                  </a:lnTo>
                  <a:close/>
                </a:path>
              </a:pathLst>
            </a:custGeom>
            <a:solidFill>
              <a:srgbClr val="FFFFFF"/>
            </a:solidFill>
          </p:spPr>
        </p:sp>
        <p:sp>
          <p:nvSpPr>
            <p:cNvPr name="TextBox 13" id="13"/>
            <p:cNvSpPr txBox="true"/>
            <p:nvPr/>
          </p:nvSpPr>
          <p:spPr>
            <a:xfrm>
              <a:off x="0" y="-47625"/>
              <a:ext cx="915657" cy="1298368"/>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4045475" y="1182770"/>
            <a:ext cx="3058975" cy="4288564"/>
          </a:xfrm>
          <a:custGeom>
            <a:avLst/>
            <a:gdLst/>
            <a:ahLst/>
            <a:cxnLst/>
            <a:rect r="r" b="b" t="t" l="l"/>
            <a:pathLst>
              <a:path h="4288564" w="3058975">
                <a:moveTo>
                  <a:pt x="0" y="0"/>
                </a:moveTo>
                <a:lnTo>
                  <a:pt x="3058975" y="0"/>
                </a:lnTo>
                <a:lnTo>
                  <a:pt x="3058975" y="4288564"/>
                </a:lnTo>
                <a:lnTo>
                  <a:pt x="0" y="4288564"/>
                </a:lnTo>
                <a:lnTo>
                  <a:pt x="0" y="0"/>
                </a:lnTo>
                <a:close/>
              </a:path>
            </a:pathLst>
          </a:custGeom>
          <a:blipFill>
            <a:blip r:embed="rId5"/>
            <a:stretch>
              <a:fillRect l="0" t="0" r="0" b="0"/>
            </a:stretch>
          </a:blipFill>
        </p:spPr>
      </p:sp>
      <p:sp>
        <p:nvSpPr>
          <p:cNvPr name="TextBox 15" id="15"/>
          <p:cNvSpPr txBox="true"/>
          <p:nvPr/>
        </p:nvSpPr>
        <p:spPr>
          <a:xfrm rot="0">
            <a:off x="1959364" y="5013695"/>
            <a:ext cx="11201985"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can feelings of ‘love’ make it harder for victims to break free from traffickers?</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17" id="17"/>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8" id="18"/>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grpSp>
        <p:nvGrpSpPr>
          <p:cNvPr name="Group 5" id="5"/>
          <p:cNvGrpSpPr/>
          <p:nvPr/>
        </p:nvGrpSpPr>
        <p:grpSpPr>
          <a:xfrm rot="0">
            <a:off x="1926271" y="3316352"/>
            <a:ext cx="7675162" cy="958212"/>
            <a:chOff x="0" y="0"/>
            <a:chExt cx="2021442" cy="252369"/>
          </a:xfrm>
        </p:grpSpPr>
        <p:sp>
          <p:nvSpPr>
            <p:cNvPr name="Freeform 6" id="6"/>
            <p:cNvSpPr/>
            <p:nvPr/>
          </p:nvSpPr>
          <p:spPr>
            <a:xfrm flipH="false" flipV="false" rot="0">
              <a:off x="0" y="0"/>
              <a:ext cx="2021442" cy="252369"/>
            </a:xfrm>
            <a:custGeom>
              <a:avLst/>
              <a:gdLst/>
              <a:ahLst/>
              <a:cxnLst/>
              <a:rect r="r" b="b" t="t" l="l"/>
              <a:pathLst>
                <a:path h="252369" w="2021442">
                  <a:moveTo>
                    <a:pt x="0" y="0"/>
                  </a:moveTo>
                  <a:lnTo>
                    <a:pt x="2021442" y="0"/>
                  </a:lnTo>
                  <a:lnTo>
                    <a:pt x="2021442" y="252369"/>
                  </a:lnTo>
                  <a:lnTo>
                    <a:pt x="0" y="252369"/>
                  </a:lnTo>
                  <a:close/>
                </a:path>
              </a:pathLst>
            </a:custGeom>
            <a:solidFill>
              <a:srgbClr val="303030"/>
            </a:solidFill>
          </p:spPr>
        </p:sp>
        <p:sp>
          <p:nvSpPr>
            <p:cNvPr name="TextBox 7" id="7"/>
            <p:cNvSpPr txBox="true"/>
            <p:nvPr/>
          </p:nvSpPr>
          <p:spPr>
            <a:xfrm>
              <a:off x="0" y="-76200"/>
              <a:ext cx="2021442" cy="32856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96375" y="3362108"/>
            <a:ext cx="7125454"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 Love’s Chemical Reaction </a:t>
            </a:r>
          </a:p>
        </p:txBody>
      </p:sp>
      <p:sp>
        <p:nvSpPr>
          <p:cNvPr name="TextBox 9" id="9"/>
          <p:cNvSpPr txBox="true"/>
          <p:nvPr/>
        </p:nvSpPr>
        <p:spPr>
          <a:xfrm rot="0">
            <a:off x="2296375" y="4653445"/>
            <a:ext cx="1426749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Brain Reward System:</a:t>
            </a:r>
            <a:r>
              <a:rPr lang="en-US" b="true" sz="4250">
                <a:solidFill>
                  <a:srgbClr val="004F59"/>
                </a:solidFill>
                <a:latin typeface="Roboto Bold"/>
                <a:ea typeface="Roboto Bold"/>
                <a:cs typeface="Roboto Bold"/>
                <a:sym typeface="Roboto Bold"/>
              </a:rPr>
              <a:t> The brain releases chemicals (like dopamine) that create feelings of connection and trust.</a:t>
            </a:r>
          </a:p>
        </p:txBody>
      </p:sp>
      <p:sp>
        <p:nvSpPr>
          <p:cNvPr name="TextBox 10" id="10"/>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1" id="11"/>
          <p:cNvSpPr txBox="true"/>
          <p:nvPr/>
        </p:nvSpPr>
        <p:spPr>
          <a:xfrm rot="0">
            <a:off x="4372208" y="9267008"/>
            <a:ext cx="112788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Love and the </a:t>
            </a:r>
            <a:r>
              <a:rPr lang="en-US" sz="1200">
                <a:solidFill>
                  <a:srgbClr val="004F59"/>
                </a:solidFill>
                <a:latin typeface="Roboto"/>
                <a:ea typeface="Roboto"/>
                <a:cs typeface="Roboto"/>
                <a:sym typeface="Roboto"/>
              </a:rPr>
              <a:t>Brain (2015), Harvard Medical School, hms.harvard.edu.</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grpSp>
        <p:nvGrpSpPr>
          <p:cNvPr name="Group 5" id="5"/>
          <p:cNvGrpSpPr/>
          <p:nvPr/>
        </p:nvGrpSpPr>
        <p:grpSpPr>
          <a:xfrm rot="0">
            <a:off x="1888171" y="3316352"/>
            <a:ext cx="7675162" cy="958212"/>
            <a:chOff x="0" y="0"/>
            <a:chExt cx="2021442" cy="252369"/>
          </a:xfrm>
        </p:grpSpPr>
        <p:sp>
          <p:nvSpPr>
            <p:cNvPr name="Freeform 6" id="6"/>
            <p:cNvSpPr/>
            <p:nvPr/>
          </p:nvSpPr>
          <p:spPr>
            <a:xfrm flipH="false" flipV="false" rot="0">
              <a:off x="0" y="0"/>
              <a:ext cx="2021442" cy="252369"/>
            </a:xfrm>
            <a:custGeom>
              <a:avLst/>
              <a:gdLst/>
              <a:ahLst/>
              <a:cxnLst/>
              <a:rect r="r" b="b" t="t" l="l"/>
              <a:pathLst>
                <a:path h="252369" w="2021442">
                  <a:moveTo>
                    <a:pt x="0" y="0"/>
                  </a:moveTo>
                  <a:lnTo>
                    <a:pt x="2021442" y="0"/>
                  </a:lnTo>
                  <a:lnTo>
                    <a:pt x="2021442" y="252369"/>
                  </a:lnTo>
                  <a:lnTo>
                    <a:pt x="0" y="252369"/>
                  </a:lnTo>
                  <a:close/>
                </a:path>
              </a:pathLst>
            </a:custGeom>
            <a:solidFill>
              <a:srgbClr val="303030"/>
            </a:solidFill>
          </p:spPr>
        </p:sp>
        <p:sp>
          <p:nvSpPr>
            <p:cNvPr name="TextBox 7" id="7"/>
            <p:cNvSpPr txBox="true"/>
            <p:nvPr/>
          </p:nvSpPr>
          <p:spPr>
            <a:xfrm>
              <a:off x="0" y="-76200"/>
              <a:ext cx="2021442" cy="32856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324950" y="3362108"/>
            <a:ext cx="7125454"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 Love’s Chemical Reaction </a:t>
            </a:r>
          </a:p>
        </p:txBody>
      </p:sp>
      <p:sp>
        <p:nvSpPr>
          <p:cNvPr name="TextBox 9" id="9"/>
          <p:cNvSpPr txBox="true"/>
          <p:nvPr/>
        </p:nvSpPr>
        <p:spPr>
          <a:xfrm rot="0">
            <a:off x="2258275" y="4653445"/>
            <a:ext cx="14592916"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Emotional Bond:</a:t>
            </a:r>
            <a:r>
              <a:rPr lang="en-US" b="true" sz="4250">
                <a:solidFill>
                  <a:srgbClr val="004F59"/>
                </a:solidFill>
                <a:latin typeface="Roboto Bold"/>
                <a:ea typeface="Roboto Bold"/>
                <a:cs typeface="Roboto Bold"/>
                <a:sym typeface="Roboto Bold"/>
              </a:rPr>
              <a:t> These feelings can form a powerful bond that makes separation feel painful.</a:t>
            </a:r>
          </a:p>
        </p:txBody>
      </p:sp>
      <p:sp>
        <p:nvSpPr>
          <p:cNvPr name="TextBox 10" id="10"/>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1" id="11"/>
          <p:cNvSpPr txBox="true"/>
          <p:nvPr/>
        </p:nvSpPr>
        <p:spPr>
          <a:xfrm rot="0">
            <a:off x="4372208" y="9267008"/>
            <a:ext cx="112788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Love and the </a:t>
            </a:r>
            <a:r>
              <a:rPr lang="en-US" sz="1200">
                <a:solidFill>
                  <a:srgbClr val="004F59"/>
                </a:solidFill>
                <a:latin typeface="Roboto"/>
                <a:ea typeface="Roboto"/>
                <a:cs typeface="Roboto"/>
                <a:sym typeface="Roboto"/>
              </a:rPr>
              <a:t>Brain (2015), Harvard Medical School, hms.harvard.edu.</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grpSp>
        <p:nvGrpSpPr>
          <p:cNvPr name="Group 5" id="5"/>
          <p:cNvGrpSpPr/>
          <p:nvPr/>
        </p:nvGrpSpPr>
        <p:grpSpPr>
          <a:xfrm rot="0">
            <a:off x="1906988" y="3316352"/>
            <a:ext cx="7675162" cy="958212"/>
            <a:chOff x="0" y="0"/>
            <a:chExt cx="2021442" cy="252369"/>
          </a:xfrm>
        </p:grpSpPr>
        <p:sp>
          <p:nvSpPr>
            <p:cNvPr name="Freeform 6" id="6"/>
            <p:cNvSpPr/>
            <p:nvPr/>
          </p:nvSpPr>
          <p:spPr>
            <a:xfrm flipH="false" flipV="false" rot="0">
              <a:off x="0" y="0"/>
              <a:ext cx="2021442" cy="252369"/>
            </a:xfrm>
            <a:custGeom>
              <a:avLst/>
              <a:gdLst/>
              <a:ahLst/>
              <a:cxnLst/>
              <a:rect r="r" b="b" t="t" l="l"/>
              <a:pathLst>
                <a:path h="252369" w="2021442">
                  <a:moveTo>
                    <a:pt x="0" y="0"/>
                  </a:moveTo>
                  <a:lnTo>
                    <a:pt x="2021442" y="0"/>
                  </a:lnTo>
                  <a:lnTo>
                    <a:pt x="2021442" y="252369"/>
                  </a:lnTo>
                  <a:lnTo>
                    <a:pt x="0" y="252369"/>
                  </a:lnTo>
                  <a:close/>
                </a:path>
              </a:pathLst>
            </a:custGeom>
            <a:solidFill>
              <a:srgbClr val="303030"/>
            </a:solidFill>
          </p:spPr>
        </p:sp>
        <p:sp>
          <p:nvSpPr>
            <p:cNvPr name="TextBox 7" id="7"/>
            <p:cNvSpPr txBox="true"/>
            <p:nvPr/>
          </p:nvSpPr>
          <p:spPr>
            <a:xfrm>
              <a:off x="0" y="-76200"/>
              <a:ext cx="2021442" cy="32856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77092" y="3362108"/>
            <a:ext cx="7125454"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 Love’s Chemical Reaction </a:t>
            </a:r>
          </a:p>
        </p:txBody>
      </p:sp>
      <p:sp>
        <p:nvSpPr>
          <p:cNvPr name="TextBox 9" id="9"/>
          <p:cNvSpPr txBox="true"/>
          <p:nvPr/>
        </p:nvSpPr>
        <p:spPr>
          <a:xfrm rot="0">
            <a:off x="1969464" y="4653445"/>
            <a:ext cx="15949739"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Love Bond:</a:t>
            </a:r>
            <a:r>
              <a:rPr lang="en-US" b="true" sz="4250">
                <a:solidFill>
                  <a:srgbClr val="004F59"/>
                </a:solidFill>
                <a:latin typeface="Roboto Bold"/>
                <a:ea typeface="Roboto Bold"/>
                <a:cs typeface="Roboto Bold"/>
                <a:sym typeface="Roboto Bold"/>
              </a:rPr>
              <a:t> Traffickers may create this bond by acting as a romantic partner, caring adult (parent figure), or close friend. </a:t>
            </a:r>
          </a:p>
        </p:txBody>
      </p:sp>
      <p:sp>
        <p:nvSpPr>
          <p:cNvPr name="TextBox 10" id="10"/>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1" id="11"/>
          <p:cNvSpPr txBox="true"/>
          <p:nvPr/>
        </p:nvSpPr>
        <p:spPr>
          <a:xfrm rot="0">
            <a:off x="4372208" y="9267008"/>
            <a:ext cx="112788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Love and the </a:t>
            </a:r>
            <a:r>
              <a:rPr lang="en-US" sz="1200">
                <a:solidFill>
                  <a:srgbClr val="004F59"/>
                </a:solidFill>
                <a:latin typeface="Roboto"/>
                <a:ea typeface="Roboto"/>
                <a:cs typeface="Roboto"/>
                <a:sym typeface="Roboto"/>
              </a:rPr>
              <a:t>Brain (2015), Harvard Medical School, hms.harvard.edu.</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grpSp>
        <p:nvGrpSpPr>
          <p:cNvPr name="Group 5" id="5"/>
          <p:cNvGrpSpPr/>
          <p:nvPr/>
        </p:nvGrpSpPr>
        <p:grpSpPr>
          <a:xfrm rot="0">
            <a:off x="1899813" y="3317719"/>
            <a:ext cx="6633898" cy="904943"/>
            <a:chOff x="0" y="0"/>
            <a:chExt cx="1747199" cy="238339"/>
          </a:xfrm>
        </p:grpSpPr>
        <p:sp>
          <p:nvSpPr>
            <p:cNvPr name="Freeform 6" id="6"/>
            <p:cNvSpPr/>
            <p:nvPr/>
          </p:nvSpPr>
          <p:spPr>
            <a:xfrm flipH="false" flipV="false" rot="0">
              <a:off x="0" y="0"/>
              <a:ext cx="1747199" cy="238339"/>
            </a:xfrm>
            <a:custGeom>
              <a:avLst/>
              <a:gdLst/>
              <a:ahLst/>
              <a:cxnLst/>
              <a:rect r="r" b="b" t="t" l="l"/>
              <a:pathLst>
                <a:path h="238339" w="1747199">
                  <a:moveTo>
                    <a:pt x="0" y="0"/>
                  </a:moveTo>
                  <a:lnTo>
                    <a:pt x="1747199" y="0"/>
                  </a:lnTo>
                  <a:lnTo>
                    <a:pt x="1747199" y="238339"/>
                  </a:lnTo>
                  <a:lnTo>
                    <a:pt x="0" y="238339"/>
                  </a:lnTo>
                  <a:close/>
                </a:path>
              </a:pathLst>
            </a:custGeom>
            <a:solidFill>
              <a:srgbClr val="303030"/>
            </a:solidFill>
          </p:spPr>
        </p:sp>
        <p:sp>
          <p:nvSpPr>
            <p:cNvPr name="TextBox 7" id="7"/>
            <p:cNvSpPr txBox="true"/>
            <p:nvPr/>
          </p:nvSpPr>
          <p:spPr>
            <a:xfrm>
              <a:off x="0" y="-76200"/>
              <a:ext cx="174719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94437" y="4668325"/>
            <a:ext cx="15250440" cy="73025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Trust:</a:t>
            </a:r>
            <a:r>
              <a:rPr lang="en-US" b="true" sz="4250">
                <a:solidFill>
                  <a:srgbClr val="004F59"/>
                </a:solidFill>
                <a:latin typeface="Roboto Bold"/>
                <a:ea typeface="Roboto Bold"/>
                <a:cs typeface="Roboto Bold"/>
                <a:sym typeface="Roboto Bold"/>
              </a:rPr>
              <a:t> Traffickers build trust by acting supportive and caring.</a:t>
            </a:r>
          </a:p>
        </p:txBody>
      </p:sp>
      <p:sp>
        <p:nvSpPr>
          <p:cNvPr name="TextBox 9" id="9"/>
          <p:cNvSpPr txBox="true"/>
          <p:nvPr/>
        </p:nvSpPr>
        <p:spPr>
          <a:xfrm rot="0">
            <a:off x="4562799" y="9421351"/>
            <a:ext cx="1161240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a:t>
            </a:r>
            <a:r>
              <a:rPr lang="en-US" sz="1200">
                <a:solidFill>
                  <a:srgbClr val="004F59"/>
                </a:solidFill>
                <a:latin typeface="Roboto"/>
                <a:ea typeface="Roboto"/>
                <a:cs typeface="Roboto"/>
                <a:sym typeface="Roboto"/>
              </a:rPr>
              <a:t>Bonding Really Is and How To Recognize the Signs.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2" id="12"/>
          <p:cNvSpPr txBox="true"/>
          <p:nvPr/>
        </p:nvSpPr>
        <p:spPr>
          <a:xfrm rot="0">
            <a:off x="2170946" y="3336816"/>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 Trauma Bond Process </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grpSp>
        <p:nvGrpSpPr>
          <p:cNvPr name="Group 5" id="5"/>
          <p:cNvGrpSpPr/>
          <p:nvPr/>
        </p:nvGrpSpPr>
        <p:grpSpPr>
          <a:xfrm rot="0">
            <a:off x="1890288" y="3317719"/>
            <a:ext cx="6633898" cy="904943"/>
            <a:chOff x="0" y="0"/>
            <a:chExt cx="1747199" cy="238339"/>
          </a:xfrm>
        </p:grpSpPr>
        <p:sp>
          <p:nvSpPr>
            <p:cNvPr name="Freeform 6" id="6"/>
            <p:cNvSpPr/>
            <p:nvPr/>
          </p:nvSpPr>
          <p:spPr>
            <a:xfrm flipH="false" flipV="false" rot="0">
              <a:off x="0" y="0"/>
              <a:ext cx="1747199" cy="238339"/>
            </a:xfrm>
            <a:custGeom>
              <a:avLst/>
              <a:gdLst/>
              <a:ahLst/>
              <a:cxnLst/>
              <a:rect r="r" b="b" t="t" l="l"/>
              <a:pathLst>
                <a:path h="238339" w="1747199">
                  <a:moveTo>
                    <a:pt x="0" y="0"/>
                  </a:moveTo>
                  <a:lnTo>
                    <a:pt x="1747199" y="0"/>
                  </a:lnTo>
                  <a:lnTo>
                    <a:pt x="1747199" y="238339"/>
                  </a:lnTo>
                  <a:lnTo>
                    <a:pt x="0" y="238339"/>
                  </a:lnTo>
                  <a:close/>
                </a:path>
              </a:pathLst>
            </a:custGeom>
            <a:solidFill>
              <a:srgbClr val="303030"/>
            </a:solidFill>
          </p:spPr>
        </p:sp>
        <p:sp>
          <p:nvSpPr>
            <p:cNvPr name="TextBox 7" id="7"/>
            <p:cNvSpPr txBox="true"/>
            <p:nvPr/>
          </p:nvSpPr>
          <p:spPr>
            <a:xfrm>
              <a:off x="0" y="-76200"/>
              <a:ext cx="174719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94437" y="4668325"/>
            <a:ext cx="14834617"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Love:</a:t>
            </a:r>
            <a:r>
              <a:rPr lang="en-US" b="true" sz="4250">
                <a:solidFill>
                  <a:srgbClr val="004F59"/>
                </a:solidFill>
                <a:latin typeface="Roboto Bold"/>
                <a:ea typeface="Roboto Bold"/>
                <a:cs typeface="Roboto Bold"/>
                <a:sym typeface="Roboto Bold"/>
              </a:rPr>
              <a:t> They may act romantic or protective, making victims feel valued and special.</a:t>
            </a:r>
          </a:p>
        </p:txBody>
      </p:sp>
      <p:sp>
        <p:nvSpPr>
          <p:cNvPr name="TextBox 9" id="9"/>
          <p:cNvSpPr txBox="true"/>
          <p:nvPr/>
        </p:nvSpPr>
        <p:spPr>
          <a:xfrm rot="0">
            <a:off x="4562799" y="9421351"/>
            <a:ext cx="1161240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a:t>
            </a:r>
            <a:r>
              <a:rPr lang="en-US" sz="1200">
                <a:solidFill>
                  <a:srgbClr val="004F59"/>
                </a:solidFill>
                <a:latin typeface="Roboto"/>
                <a:ea typeface="Roboto"/>
                <a:cs typeface="Roboto"/>
                <a:sym typeface="Roboto"/>
              </a:rPr>
              <a:t>Bonding Really Is and How To Recognize the Signs.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2" id="12"/>
          <p:cNvSpPr txBox="true"/>
          <p:nvPr/>
        </p:nvSpPr>
        <p:spPr>
          <a:xfrm rot="0">
            <a:off x="2161421" y="3336816"/>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 Trauma Bond Process </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grpSp>
        <p:nvGrpSpPr>
          <p:cNvPr name="Group 5" id="5"/>
          <p:cNvGrpSpPr/>
          <p:nvPr/>
        </p:nvGrpSpPr>
        <p:grpSpPr>
          <a:xfrm rot="0">
            <a:off x="1899813" y="3317719"/>
            <a:ext cx="6633898" cy="904943"/>
            <a:chOff x="0" y="0"/>
            <a:chExt cx="1747199" cy="238339"/>
          </a:xfrm>
        </p:grpSpPr>
        <p:sp>
          <p:nvSpPr>
            <p:cNvPr name="Freeform 6" id="6"/>
            <p:cNvSpPr/>
            <p:nvPr/>
          </p:nvSpPr>
          <p:spPr>
            <a:xfrm flipH="false" flipV="false" rot="0">
              <a:off x="0" y="0"/>
              <a:ext cx="1747199" cy="238339"/>
            </a:xfrm>
            <a:custGeom>
              <a:avLst/>
              <a:gdLst/>
              <a:ahLst/>
              <a:cxnLst/>
              <a:rect r="r" b="b" t="t" l="l"/>
              <a:pathLst>
                <a:path h="238339" w="1747199">
                  <a:moveTo>
                    <a:pt x="0" y="0"/>
                  </a:moveTo>
                  <a:lnTo>
                    <a:pt x="1747199" y="0"/>
                  </a:lnTo>
                  <a:lnTo>
                    <a:pt x="1747199" y="238339"/>
                  </a:lnTo>
                  <a:lnTo>
                    <a:pt x="0" y="238339"/>
                  </a:lnTo>
                  <a:close/>
                </a:path>
              </a:pathLst>
            </a:custGeom>
            <a:solidFill>
              <a:srgbClr val="303030"/>
            </a:solidFill>
          </p:spPr>
        </p:sp>
        <p:sp>
          <p:nvSpPr>
            <p:cNvPr name="TextBox 7" id="7"/>
            <p:cNvSpPr txBox="true"/>
            <p:nvPr/>
          </p:nvSpPr>
          <p:spPr>
            <a:xfrm>
              <a:off x="0" y="-76200"/>
              <a:ext cx="174719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94437" y="4668325"/>
            <a:ext cx="1380410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Fear:</a:t>
            </a:r>
            <a:r>
              <a:rPr lang="en-US" b="true" sz="4250">
                <a:solidFill>
                  <a:srgbClr val="004F59"/>
                </a:solidFill>
                <a:latin typeface="Roboto Bold"/>
                <a:ea typeface="Roboto Bold"/>
                <a:cs typeface="Roboto Bold"/>
                <a:sym typeface="Roboto Bold"/>
              </a:rPr>
              <a:t> Over time, they introduce threats or violence to gain control.</a:t>
            </a:r>
          </a:p>
        </p:txBody>
      </p:sp>
      <p:sp>
        <p:nvSpPr>
          <p:cNvPr name="TextBox 9" id="9"/>
          <p:cNvSpPr txBox="true"/>
          <p:nvPr/>
        </p:nvSpPr>
        <p:spPr>
          <a:xfrm rot="0">
            <a:off x="4562799" y="9421351"/>
            <a:ext cx="1161240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a:t>
            </a:r>
            <a:r>
              <a:rPr lang="en-US" sz="1200">
                <a:solidFill>
                  <a:srgbClr val="004F59"/>
                </a:solidFill>
                <a:latin typeface="Roboto"/>
                <a:ea typeface="Roboto"/>
                <a:cs typeface="Roboto"/>
                <a:sym typeface="Roboto"/>
              </a:rPr>
              <a:t>Bonding Really Is and How To Recognize the Signs.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sp>
        <p:nvSpPr>
          <p:cNvPr name="TextBox 12" id="12"/>
          <p:cNvSpPr txBox="true"/>
          <p:nvPr/>
        </p:nvSpPr>
        <p:spPr>
          <a:xfrm rot="0">
            <a:off x="2170946" y="3336816"/>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 Trauma Bond Process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5" id="5"/>
          <p:cNvSpPr txBox="true"/>
          <p:nvPr/>
        </p:nvSpPr>
        <p:spPr>
          <a:xfrm rot="0">
            <a:off x="1942346" y="4670531"/>
            <a:ext cx="1540253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Loyalty:</a:t>
            </a:r>
            <a:r>
              <a:rPr lang="en-US" b="true" sz="4250">
                <a:solidFill>
                  <a:srgbClr val="004F59"/>
                </a:solidFill>
                <a:latin typeface="Roboto Bold"/>
                <a:ea typeface="Roboto Bold"/>
                <a:cs typeface="Roboto Bold"/>
                <a:sym typeface="Roboto Bold"/>
              </a:rPr>
              <a:t> By switching between kindness and harm, traffickers can create emotional confusion and dependence.</a:t>
            </a:r>
          </a:p>
        </p:txBody>
      </p:sp>
      <p:sp>
        <p:nvSpPr>
          <p:cNvPr name="TextBox 6" id="6"/>
          <p:cNvSpPr txBox="true"/>
          <p:nvPr/>
        </p:nvSpPr>
        <p:spPr>
          <a:xfrm rot="0">
            <a:off x="4562799" y="9421351"/>
            <a:ext cx="1161240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a:t>
            </a:r>
            <a:r>
              <a:rPr lang="en-US" sz="1200">
                <a:solidFill>
                  <a:srgbClr val="004F59"/>
                </a:solidFill>
                <a:latin typeface="Roboto"/>
                <a:ea typeface="Roboto"/>
                <a:cs typeface="Roboto"/>
                <a:sym typeface="Roboto"/>
              </a:rPr>
              <a:t>Bonding Really Is and How To Recognize the Signs.</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grpSp>
        <p:nvGrpSpPr>
          <p:cNvPr name="Group 9" id="9"/>
          <p:cNvGrpSpPr/>
          <p:nvPr/>
        </p:nvGrpSpPr>
        <p:grpSpPr>
          <a:xfrm rot="0">
            <a:off x="1890288" y="3310305"/>
            <a:ext cx="6633898" cy="904943"/>
            <a:chOff x="0" y="0"/>
            <a:chExt cx="1747199" cy="238339"/>
          </a:xfrm>
        </p:grpSpPr>
        <p:sp>
          <p:nvSpPr>
            <p:cNvPr name="Freeform 10" id="10"/>
            <p:cNvSpPr/>
            <p:nvPr/>
          </p:nvSpPr>
          <p:spPr>
            <a:xfrm flipH="false" flipV="false" rot="0">
              <a:off x="0" y="0"/>
              <a:ext cx="1747199" cy="238339"/>
            </a:xfrm>
            <a:custGeom>
              <a:avLst/>
              <a:gdLst/>
              <a:ahLst/>
              <a:cxnLst/>
              <a:rect r="r" b="b" t="t" l="l"/>
              <a:pathLst>
                <a:path h="238339" w="1747199">
                  <a:moveTo>
                    <a:pt x="0" y="0"/>
                  </a:moveTo>
                  <a:lnTo>
                    <a:pt x="1747199" y="0"/>
                  </a:lnTo>
                  <a:lnTo>
                    <a:pt x="1747199" y="238339"/>
                  </a:lnTo>
                  <a:lnTo>
                    <a:pt x="0" y="238339"/>
                  </a:lnTo>
                  <a:close/>
                </a:path>
              </a:pathLst>
            </a:custGeom>
            <a:solidFill>
              <a:srgbClr val="303030"/>
            </a:solidFill>
          </p:spPr>
        </p:sp>
        <p:sp>
          <p:nvSpPr>
            <p:cNvPr name="TextBox 11" id="11"/>
            <p:cNvSpPr txBox="true"/>
            <p:nvPr/>
          </p:nvSpPr>
          <p:spPr>
            <a:xfrm>
              <a:off x="0" y="-76200"/>
              <a:ext cx="1747199"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61421" y="3329426"/>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 Trauma Bond Process </a:t>
            </a:r>
          </a:p>
        </p:txBody>
      </p:sp>
    </p:spTree>
  </p:cSld>
  <p:clrMapOvr>
    <a:masterClrMapping/>
  </p:clrMapOvr>
</p:sld>
</file>

<file path=ppt/slides/slide7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5" id="5"/>
          <p:cNvSpPr txBox="true"/>
          <p:nvPr/>
        </p:nvSpPr>
        <p:spPr>
          <a:xfrm rot="0">
            <a:off x="1942346" y="4670531"/>
            <a:ext cx="1540253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Trauma Bond: </a:t>
            </a:r>
            <a:r>
              <a:rPr lang="en-US" b="true" sz="4250">
                <a:solidFill>
                  <a:srgbClr val="004F59"/>
                </a:solidFill>
                <a:latin typeface="Roboto Bold"/>
                <a:ea typeface="Roboto Bold"/>
                <a:cs typeface="Roboto Bold"/>
                <a:sym typeface="Roboto Bold"/>
              </a:rPr>
              <a:t>Confusion can make victims feel attached and unable to leave, trying to recapture the love they once felt.</a:t>
            </a:r>
          </a:p>
        </p:txBody>
      </p:sp>
      <p:sp>
        <p:nvSpPr>
          <p:cNvPr name="TextBox 6" id="6"/>
          <p:cNvSpPr txBox="true"/>
          <p:nvPr/>
        </p:nvSpPr>
        <p:spPr>
          <a:xfrm rot="0">
            <a:off x="4562799" y="9421351"/>
            <a:ext cx="1161240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Cleveland Clinic (2023, March 29). Here's What Trauma </a:t>
            </a:r>
            <a:r>
              <a:rPr lang="en-US" sz="1200">
                <a:solidFill>
                  <a:srgbClr val="004F59"/>
                </a:solidFill>
                <a:latin typeface="Roboto"/>
                <a:ea typeface="Roboto"/>
                <a:cs typeface="Roboto"/>
                <a:sym typeface="Roboto"/>
              </a:rPr>
              <a:t>Bonding Really Is and How To Recognize the Signs.</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1082080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LOVE</a:t>
            </a:r>
          </a:p>
        </p:txBody>
      </p:sp>
      <p:grpSp>
        <p:nvGrpSpPr>
          <p:cNvPr name="Group 9" id="9"/>
          <p:cNvGrpSpPr/>
          <p:nvPr/>
        </p:nvGrpSpPr>
        <p:grpSpPr>
          <a:xfrm rot="0">
            <a:off x="1899813" y="3310305"/>
            <a:ext cx="6633898" cy="904943"/>
            <a:chOff x="0" y="0"/>
            <a:chExt cx="1747199" cy="238339"/>
          </a:xfrm>
        </p:grpSpPr>
        <p:sp>
          <p:nvSpPr>
            <p:cNvPr name="Freeform 10" id="10"/>
            <p:cNvSpPr/>
            <p:nvPr/>
          </p:nvSpPr>
          <p:spPr>
            <a:xfrm flipH="false" flipV="false" rot="0">
              <a:off x="0" y="0"/>
              <a:ext cx="1747199" cy="238339"/>
            </a:xfrm>
            <a:custGeom>
              <a:avLst/>
              <a:gdLst/>
              <a:ahLst/>
              <a:cxnLst/>
              <a:rect r="r" b="b" t="t" l="l"/>
              <a:pathLst>
                <a:path h="238339" w="1747199">
                  <a:moveTo>
                    <a:pt x="0" y="0"/>
                  </a:moveTo>
                  <a:lnTo>
                    <a:pt x="1747199" y="0"/>
                  </a:lnTo>
                  <a:lnTo>
                    <a:pt x="1747199" y="238339"/>
                  </a:lnTo>
                  <a:lnTo>
                    <a:pt x="0" y="238339"/>
                  </a:lnTo>
                  <a:close/>
                </a:path>
              </a:pathLst>
            </a:custGeom>
            <a:solidFill>
              <a:srgbClr val="303030"/>
            </a:solidFill>
          </p:spPr>
        </p:sp>
        <p:sp>
          <p:nvSpPr>
            <p:cNvPr name="TextBox 11" id="11"/>
            <p:cNvSpPr txBox="true"/>
            <p:nvPr/>
          </p:nvSpPr>
          <p:spPr>
            <a:xfrm>
              <a:off x="0" y="-76200"/>
              <a:ext cx="1747199"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70946" y="3329426"/>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 Trauma Bond Process </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258121" y="4239226"/>
            <a:ext cx="14230136" cy="2355185"/>
            <a:chOff x="0" y="0"/>
            <a:chExt cx="3747855" cy="620296"/>
          </a:xfrm>
        </p:grpSpPr>
        <p:sp>
          <p:nvSpPr>
            <p:cNvPr name="Freeform 7" id="7"/>
            <p:cNvSpPr/>
            <p:nvPr/>
          </p:nvSpPr>
          <p:spPr>
            <a:xfrm flipH="false" flipV="false" rot="0">
              <a:off x="0" y="0"/>
              <a:ext cx="3747855" cy="620296"/>
            </a:xfrm>
            <a:custGeom>
              <a:avLst/>
              <a:gdLst/>
              <a:ahLst/>
              <a:cxnLst/>
              <a:rect r="r" b="b" t="t" l="l"/>
              <a:pathLst>
                <a:path h="620296" w="3747855">
                  <a:moveTo>
                    <a:pt x="0" y="0"/>
                  </a:moveTo>
                  <a:lnTo>
                    <a:pt x="3747855" y="0"/>
                  </a:lnTo>
                  <a:lnTo>
                    <a:pt x="3747855" y="620296"/>
                  </a:lnTo>
                  <a:lnTo>
                    <a:pt x="0" y="620296"/>
                  </a:lnTo>
                  <a:close/>
                </a:path>
              </a:pathLst>
            </a:custGeom>
            <a:solidFill>
              <a:srgbClr val="303030"/>
            </a:solidFill>
          </p:spPr>
        </p:sp>
        <p:sp>
          <p:nvSpPr>
            <p:cNvPr name="TextBox 8" id="8"/>
            <p:cNvSpPr txBox="true"/>
            <p:nvPr/>
          </p:nvSpPr>
          <p:spPr>
            <a:xfrm>
              <a:off x="0" y="-76200"/>
              <a:ext cx="3747855" cy="69649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973618" y="4578618"/>
            <a:ext cx="1326445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Which is NOT a common bond used by traffickers to control victims?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18161"/>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Trauma Bond</a:t>
            </a:r>
          </a:p>
          <a:p>
            <a:pPr algn="l">
              <a:lnSpc>
                <a:spcPts val="6399"/>
              </a:lnSpc>
            </a:pPr>
            <a:r>
              <a:rPr lang="en-US" sz="3999" b="true">
                <a:solidFill>
                  <a:srgbClr val="FBFDFD"/>
                </a:solidFill>
                <a:latin typeface="Roboto Bold"/>
                <a:ea typeface="Roboto Bold"/>
                <a:cs typeface="Roboto Bold"/>
                <a:sym typeface="Roboto Bold"/>
              </a:rPr>
              <a:t>B) Debt Bond</a:t>
            </a:r>
          </a:p>
          <a:p>
            <a:pPr algn="l">
              <a:lnSpc>
                <a:spcPts val="6399"/>
              </a:lnSpc>
            </a:pPr>
            <a:r>
              <a:rPr lang="en-US" sz="3999" b="true">
                <a:solidFill>
                  <a:srgbClr val="FBFDFD"/>
                </a:solidFill>
                <a:latin typeface="Roboto Bold"/>
                <a:ea typeface="Roboto Bold"/>
                <a:cs typeface="Roboto Bold"/>
                <a:sym typeface="Roboto Bold"/>
              </a:rPr>
              <a:t>C) Support Bond</a:t>
            </a:r>
          </a:p>
          <a:p>
            <a:pPr algn="l">
              <a:lnSpc>
                <a:spcPts val="6399"/>
              </a:lnSpc>
            </a:pPr>
            <a:r>
              <a:rPr lang="en-US" sz="3999" b="true">
                <a:solidFill>
                  <a:srgbClr val="FBFDFD"/>
                </a:solidFill>
                <a:latin typeface="Roboto Bold"/>
                <a:ea typeface="Roboto Bold"/>
                <a:cs typeface="Roboto Bold"/>
                <a:sym typeface="Roboto Bold"/>
              </a:rPr>
              <a:t>D) Drug Bond</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300923" y="3526178"/>
            <a:ext cx="14132090"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Which is NOT a common bond used by traffickers to control victims?</a:t>
            </a:r>
          </a:p>
          <a:p>
            <a:pPr algn="l">
              <a:lnSpc>
                <a:spcPts val="4200"/>
              </a:lnSpc>
            </a:pPr>
          </a:p>
        </p:txBody>
      </p:sp>
      <p:sp>
        <p:nvSpPr>
          <p:cNvPr name="TextBox 12" id="12"/>
          <p:cNvSpPr txBox="true"/>
          <p:nvPr/>
        </p:nvSpPr>
        <p:spPr>
          <a:xfrm rot="0">
            <a:off x="4585285" y="9220200"/>
            <a:ext cx="12182825" cy="417195"/>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Bair</a:t>
            </a:r>
            <a:r>
              <a:rPr lang="en-US" sz="1200">
                <a:solidFill>
                  <a:srgbClr val="303030"/>
                </a:solidFill>
                <a:latin typeface="Roboto"/>
                <a:ea typeface="Roboto"/>
                <a:cs typeface="Roboto"/>
                <a:sym typeface="Roboto"/>
              </a:rPr>
              <a:t>d, K., &amp; Connolly, J. (2023). Recruitment and Entrapment Pathways of Mino</a:t>
            </a:r>
            <a:r>
              <a:rPr lang="en-US" sz="1200">
                <a:solidFill>
                  <a:srgbClr val="303030"/>
                </a:solidFill>
                <a:latin typeface="Roboto"/>
                <a:ea typeface="Roboto"/>
                <a:cs typeface="Roboto"/>
                <a:sym typeface="Roboto"/>
              </a:rPr>
              <a:t>rs into Sex Trafficking</a:t>
            </a:r>
          </a:p>
          <a:p>
            <a:pPr algn="l">
              <a:lnSpc>
                <a:spcPts val="1679"/>
              </a:lnSpc>
            </a:pPr>
            <a:r>
              <a:rPr lang="en-US" sz="1200">
                <a:solidFill>
                  <a:srgbClr val="303030"/>
                </a:solidFill>
                <a:latin typeface="Roboto"/>
                <a:ea typeface="Roboto"/>
                <a:cs typeface="Roboto"/>
                <a:sym typeface="Roboto"/>
              </a:rPr>
              <a:t>in Canada and the United States: A Systematic Review, Trauma, violence &amp; abuse, 24(1), 189–202.</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37404" y="4613411"/>
            <a:ext cx="12096282"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Support Bond </a:t>
            </a:r>
            <a:r>
              <a:rPr lang="en-US" sz="5499">
                <a:solidFill>
                  <a:srgbClr val="303030"/>
                </a:solidFill>
                <a:latin typeface="Roboto"/>
                <a:ea typeface="Roboto"/>
                <a:cs typeface="Roboto"/>
                <a:sym typeface="Roboto"/>
              </a:rPr>
              <a:t>is NOT a recognized form of bonding used by human traffickers to gain control.</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grpSp>
        <p:nvGrpSpPr>
          <p:cNvPr name="Group 5" id="5"/>
          <p:cNvGrpSpPr/>
          <p:nvPr/>
        </p:nvGrpSpPr>
        <p:grpSpPr>
          <a:xfrm rot="0">
            <a:off x="1880763" y="3334079"/>
            <a:ext cx="6032212" cy="904943"/>
            <a:chOff x="0" y="0"/>
            <a:chExt cx="1588731" cy="238339"/>
          </a:xfrm>
        </p:grpSpPr>
        <p:sp>
          <p:nvSpPr>
            <p:cNvPr name="Freeform 6" id="6"/>
            <p:cNvSpPr/>
            <p:nvPr/>
          </p:nvSpPr>
          <p:spPr>
            <a:xfrm flipH="false" flipV="false" rot="0">
              <a:off x="0" y="0"/>
              <a:ext cx="1588731" cy="238339"/>
            </a:xfrm>
            <a:custGeom>
              <a:avLst/>
              <a:gdLst/>
              <a:ahLst/>
              <a:cxnLst/>
              <a:rect r="r" b="b" t="t" l="l"/>
              <a:pathLst>
                <a:path h="238339" w="1588731">
                  <a:moveTo>
                    <a:pt x="0" y="0"/>
                  </a:moveTo>
                  <a:lnTo>
                    <a:pt x="1588731" y="0"/>
                  </a:lnTo>
                  <a:lnTo>
                    <a:pt x="1588731" y="238339"/>
                  </a:lnTo>
                  <a:lnTo>
                    <a:pt x="0" y="238339"/>
                  </a:lnTo>
                  <a:close/>
                </a:path>
              </a:pathLst>
            </a:custGeom>
            <a:solidFill>
              <a:srgbClr val="303030"/>
            </a:solidFill>
          </p:spPr>
        </p:sp>
        <p:sp>
          <p:nvSpPr>
            <p:cNvPr name="TextBox 7" id="7"/>
            <p:cNvSpPr txBox="true"/>
            <p:nvPr/>
          </p:nvSpPr>
          <p:spPr>
            <a:xfrm>
              <a:off x="0" y="-76200"/>
              <a:ext cx="1588731"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33213" y="3391276"/>
            <a:ext cx="11795078"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Debt Bond Process </a:t>
            </a:r>
          </a:p>
        </p:txBody>
      </p:sp>
      <p:sp>
        <p:nvSpPr>
          <p:cNvPr name="TextBox 9" id="9"/>
          <p:cNvSpPr txBox="true"/>
          <p:nvPr/>
        </p:nvSpPr>
        <p:spPr>
          <a:xfrm rot="0">
            <a:off x="1899362" y="4541295"/>
            <a:ext cx="1549299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Financial Dependence:</a:t>
            </a:r>
            <a:r>
              <a:rPr lang="en-US" b="true" sz="4250">
                <a:solidFill>
                  <a:srgbClr val="004F59"/>
                </a:solidFill>
                <a:latin typeface="Roboto Bold"/>
                <a:ea typeface="Roboto Bold"/>
                <a:cs typeface="Roboto Bold"/>
                <a:sym typeface="Roboto Bold"/>
              </a:rPr>
              <a:t> Victims may have little or no money and rely on the trafficker for basic needs, making it hard to leave.   </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DEPENDENCE</a:t>
            </a:r>
          </a:p>
        </p:txBody>
      </p:sp>
      <p:sp>
        <p:nvSpPr>
          <p:cNvPr name="TextBox 11" id="11"/>
          <p:cNvSpPr txBox="true"/>
          <p:nvPr/>
        </p:nvSpPr>
        <p:spPr>
          <a:xfrm rot="0">
            <a:off x="4585285" y="9371773"/>
            <a:ext cx="112788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End Slavery Now (n.d.). Bonded Labo</a:t>
            </a:r>
            <a:r>
              <a:rPr lang="en-US" sz="1200">
                <a:solidFill>
                  <a:srgbClr val="004F59"/>
                </a:solidFill>
                <a:latin typeface="Roboto"/>
                <a:ea typeface="Roboto"/>
                <a:cs typeface="Roboto"/>
                <a:sym typeface="Roboto"/>
              </a:rPr>
              <a:t>r. Retrieved April 23, 2025.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5" id="5"/>
          <p:cNvSpPr txBox="true"/>
          <p:nvPr/>
        </p:nvSpPr>
        <p:spPr>
          <a:xfrm rot="0">
            <a:off x="1899362" y="4541295"/>
            <a:ext cx="1549299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Debt:</a:t>
            </a:r>
            <a:r>
              <a:rPr lang="en-US" b="true" sz="4250">
                <a:solidFill>
                  <a:srgbClr val="004F59"/>
                </a:solidFill>
                <a:latin typeface="Roboto Bold"/>
                <a:ea typeface="Roboto Bold"/>
                <a:cs typeface="Roboto Bold"/>
                <a:sym typeface="Roboto Bold"/>
              </a:rPr>
              <a:t> Traffickers may create fake or growing debt for things like food or housing, making victims feel they must repay it.</a:t>
            </a:r>
          </a:p>
        </p:txBody>
      </p:sp>
      <p:sp>
        <p:nvSpPr>
          <p:cNvPr name="TextBox 6" id="6"/>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DEPENDENCE</a:t>
            </a:r>
          </a:p>
        </p:txBody>
      </p:sp>
      <p:sp>
        <p:nvSpPr>
          <p:cNvPr name="TextBox 7" id="7"/>
          <p:cNvSpPr txBox="true"/>
          <p:nvPr/>
        </p:nvSpPr>
        <p:spPr>
          <a:xfrm rot="0">
            <a:off x="4585285" y="9371773"/>
            <a:ext cx="112788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End Slavery Now (n.d.). Bonded Labo</a:t>
            </a:r>
            <a:r>
              <a:rPr lang="en-US" sz="1200">
                <a:solidFill>
                  <a:srgbClr val="004F59"/>
                </a:solidFill>
                <a:latin typeface="Roboto"/>
                <a:ea typeface="Roboto"/>
                <a:cs typeface="Roboto"/>
                <a:sym typeface="Roboto"/>
              </a:rPr>
              <a:t>r. Retrieved April 23, 2025.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80763" y="3334079"/>
            <a:ext cx="6032212" cy="904943"/>
            <a:chOff x="0" y="0"/>
            <a:chExt cx="1588731" cy="238339"/>
          </a:xfrm>
        </p:grpSpPr>
        <p:sp>
          <p:nvSpPr>
            <p:cNvPr name="Freeform 10" id="10"/>
            <p:cNvSpPr/>
            <p:nvPr/>
          </p:nvSpPr>
          <p:spPr>
            <a:xfrm flipH="false" flipV="false" rot="0">
              <a:off x="0" y="0"/>
              <a:ext cx="1588731" cy="238339"/>
            </a:xfrm>
            <a:custGeom>
              <a:avLst/>
              <a:gdLst/>
              <a:ahLst/>
              <a:cxnLst/>
              <a:rect r="r" b="b" t="t" l="l"/>
              <a:pathLst>
                <a:path h="238339" w="1588731">
                  <a:moveTo>
                    <a:pt x="0" y="0"/>
                  </a:moveTo>
                  <a:lnTo>
                    <a:pt x="1588731" y="0"/>
                  </a:lnTo>
                  <a:lnTo>
                    <a:pt x="1588731" y="238339"/>
                  </a:lnTo>
                  <a:lnTo>
                    <a:pt x="0" y="238339"/>
                  </a:lnTo>
                  <a:close/>
                </a:path>
              </a:pathLst>
            </a:custGeom>
            <a:solidFill>
              <a:srgbClr val="303030"/>
            </a:solidFill>
          </p:spPr>
        </p:sp>
        <p:sp>
          <p:nvSpPr>
            <p:cNvPr name="TextBox 11" id="11"/>
            <p:cNvSpPr txBox="true"/>
            <p:nvPr/>
          </p:nvSpPr>
          <p:spPr>
            <a:xfrm>
              <a:off x="0" y="-76200"/>
              <a:ext cx="158873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433213" y="3391276"/>
            <a:ext cx="11795078"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Debt Bond Process </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5" id="5"/>
          <p:cNvSpPr txBox="true"/>
          <p:nvPr/>
        </p:nvSpPr>
        <p:spPr>
          <a:xfrm rot="0">
            <a:off x="1899362" y="4541295"/>
            <a:ext cx="15492990"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Stolen ID:</a:t>
            </a:r>
            <a:r>
              <a:rPr lang="en-US" b="true" sz="4250">
                <a:solidFill>
                  <a:srgbClr val="004F59"/>
                </a:solidFill>
                <a:latin typeface="Roboto Bold"/>
                <a:ea typeface="Roboto Bold"/>
                <a:cs typeface="Roboto Bold"/>
                <a:sym typeface="Roboto Bold"/>
              </a:rPr>
              <a:t> Traffickers may take documents (like an ID), making it difficult for victims to leave or earn money on their own.</a:t>
            </a:r>
          </a:p>
        </p:txBody>
      </p:sp>
      <p:sp>
        <p:nvSpPr>
          <p:cNvPr name="TextBox 6" id="6"/>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DEPENDENCE</a:t>
            </a:r>
          </a:p>
        </p:txBody>
      </p:sp>
      <p:sp>
        <p:nvSpPr>
          <p:cNvPr name="TextBox 7" id="7"/>
          <p:cNvSpPr txBox="true"/>
          <p:nvPr/>
        </p:nvSpPr>
        <p:spPr>
          <a:xfrm rot="0">
            <a:off x="4585285" y="9371773"/>
            <a:ext cx="1127886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End Slavery Now (n.d.). Bonded Labo</a:t>
            </a:r>
            <a:r>
              <a:rPr lang="en-US" sz="1200">
                <a:solidFill>
                  <a:srgbClr val="004F59"/>
                </a:solidFill>
                <a:latin typeface="Roboto"/>
                <a:ea typeface="Roboto"/>
                <a:cs typeface="Roboto"/>
                <a:sym typeface="Roboto"/>
              </a:rPr>
              <a:t>r. Retrieved April 23, 2025.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880763" y="3334079"/>
            <a:ext cx="6032212" cy="904943"/>
            <a:chOff x="0" y="0"/>
            <a:chExt cx="1588731" cy="238339"/>
          </a:xfrm>
        </p:grpSpPr>
        <p:sp>
          <p:nvSpPr>
            <p:cNvPr name="Freeform 10" id="10"/>
            <p:cNvSpPr/>
            <p:nvPr/>
          </p:nvSpPr>
          <p:spPr>
            <a:xfrm flipH="false" flipV="false" rot="0">
              <a:off x="0" y="0"/>
              <a:ext cx="1588731" cy="238339"/>
            </a:xfrm>
            <a:custGeom>
              <a:avLst/>
              <a:gdLst/>
              <a:ahLst/>
              <a:cxnLst/>
              <a:rect r="r" b="b" t="t" l="l"/>
              <a:pathLst>
                <a:path h="238339" w="1588731">
                  <a:moveTo>
                    <a:pt x="0" y="0"/>
                  </a:moveTo>
                  <a:lnTo>
                    <a:pt x="1588731" y="0"/>
                  </a:lnTo>
                  <a:lnTo>
                    <a:pt x="1588731" y="238339"/>
                  </a:lnTo>
                  <a:lnTo>
                    <a:pt x="0" y="238339"/>
                  </a:lnTo>
                  <a:close/>
                </a:path>
              </a:pathLst>
            </a:custGeom>
            <a:solidFill>
              <a:srgbClr val="303030"/>
            </a:solidFill>
          </p:spPr>
        </p:sp>
        <p:sp>
          <p:nvSpPr>
            <p:cNvPr name="TextBox 11" id="11"/>
            <p:cNvSpPr txBox="true"/>
            <p:nvPr/>
          </p:nvSpPr>
          <p:spPr>
            <a:xfrm>
              <a:off x="0" y="-76200"/>
              <a:ext cx="158873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433213" y="3391276"/>
            <a:ext cx="11795078" cy="771451"/>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Debt Bond Process </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5" id="5"/>
          <p:cNvSpPr txBox="true"/>
          <p:nvPr/>
        </p:nvSpPr>
        <p:spPr>
          <a:xfrm rot="0">
            <a:off x="2457124" y="4497601"/>
            <a:ext cx="13361974"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Grooming:</a:t>
            </a:r>
            <a:r>
              <a:rPr lang="en-US" b="true" sz="4250">
                <a:solidFill>
                  <a:srgbClr val="004F59"/>
                </a:solidFill>
                <a:latin typeface="Roboto Bold"/>
                <a:ea typeface="Roboto Bold"/>
                <a:cs typeface="Roboto Bold"/>
                <a:sym typeface="Roboto Bold"/>
              </a:rPr>
              <a:t> Traffickers may offer free drugs to build trust or create dependence.</a:t>
            </a:r>
          </a:p>
        </p:txBody>
      </p:sp>
      <p:sp>
        <p:nvSpPr>
          <p:cNvPr name="TextBox 6" id="6"/>
          <p:cNvSpPr txBox="true"/>
          <p:nvPr/>
        </p:nvSpPr>
        <p:spPr>
          <a:xfrm rot="0">
            <a:off x="4372208" y="9162149"/>
            <a:ext cx="8371640"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Langton L, Planty M, BAnks D., Witwer A., Woods, D. Vermeer M., Jackson, B. (2022, Februa</a:t>
            </a:r>
            <a:r>
              <a:rPr lang="en-US" sz="1200">
                <a:solidFill>
                  <a:srgbClr val="004F59"/>
                </a:solidFill>
                <a:latin typeface="Roboto"/>
                <a:ea typeface="Roboto"/>
                <a:cs typeface="Roboto"/>
                <a:sym typeface="Roboto"/>
              </a:rPr>
              <a:t>ry 24). Sex Trafficking and Substance Use, Rand.org. </a:t>
            </a:r>
          </a:p>
        </p:txBody>
      </p:sp>
      <p:sp>
        <p:nvSpPr>
          <p:cNvPr name="TextBox 7" id="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DEPENDENCE</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04674" y="3328485"/>
            <a:ext cx="6032212" cy="904943"/>
            <a:chOff x="0" y="0"/>
            <a:chExt cx="1588731" cy="238339"/>
          </a:xfrm>
        </p:grpSpPr>
        <p:sp>
          <p:nvSpPr>
            <p:cNvPr name="Freeform 10" id="10"/>
            <p:cNvSpPr/>
            <p:nvPr/>
          </p:nvSpPr>
          <p:spPr>
            <a:xfrm flipH="false" flipV="false" rot="0">
              <a:off x="0" y="0"/>
              <a:ext cx="1588731" cy="238339"/>
            </a:xfrm>
            <a:custGeom>
              <a:avLst/>
              <a:gdLst/>
              <a:ahLst/>
              <a:cxnLst/>
              <a:rect r="r" b="b" t="t" l="l"/>
              <a:pathLst>
                <a:path h="238339" w="1588731">
                  <a:moveTo>
                    <a:pt x="0" y="0"/>
                  </a:moveTo>
                  <a:lnTo>
                    <a:pt x="1588731" y="0"/>
                  </a:lnTo>
                  <a:lnTo>
                    <a:pt x="1588731" y="238339"/>
                  </a:lnTo>
                  <a:lnTo>
                    <a:pt x="0" y="238339"/>
                  </a:lnTo>
                  <a:close/>
                </a:path>
              </a:pathLst>
            </a:custGeom>
            <a:solidFill>
              <a:srgbClr val="303030"/>
            </a:solidFill>
          </p:spPr>
        </p:sp>
        <p:sp>
          <p:nvSpPr>
            <p:cNvPr name="TextBox 11" id="11"/>
            <p:cNvSpPr txBox="true"/>
            <p:nvPr/>
          </p:nvSpPr>
          <p:spPr>
            <a:xfrm>
              <a:off x="0" y="-76200"/>
              <a:ext cx="158873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457124" y="3366633"/>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Drug Bond Process </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5" id="5"/>
          <p:cNvSpPr txBox="true"/>
          <p:nvPr/>
        </p:nvSpPr>
        <p:spPr>
          <a:xfrm rot="0">
            <a:off x="2476174" y="4497601"/>
            <a:ext cx="13361974"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Exploitation:</a:t>
            </a:r>
            <a:r>
              <a:rPr lang="en-US" b="true" sz="4250">
                <a:solidFill>
                  <a:srgbClr val="004F59"/>
                </a:solidFill>
                <a:latin typeface="Roboto Bold"/>
                <a:ea typeface="Roboto Bold"/>
                <a:cs typeface="Roboto Bold"/>
                <a:sym typeface="Roboto Bold"/>
              </a:rPr>
              <a:t> Victims may be pressured or forced into sexual activity in exchange for drugs.</a:t>
            </a:r>
          </a:p>
        </p:txBody>
      </p:sp>
      <p:sp>
        <p:nvSpPr>
          <p:cNvPr name="TextBox 6" id="6"/>
          <p:cNvSpPr txBox="true"/>
          <p:nvPr/>
        </p:nvSpPr>
        <p:spPr>
          <a:xfrm rot="0">
            <a:off x="4372208" y="9162149"/>
            <a:ext cx="8371640"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Langton L, Planty M, BAnks D., Witwer A., Woods, D. Vermeer M., Jackson, B. (2022, Februa</a:t>
            </a:r>
            <a:r>
              <a:rPr lang="en-US" sz="1200">
                <a:solidFill>
                  <a:srgbClr val="004F59"/>
                </a:solidFill>
                <a:latin typeface="Roboto"/>
                <a:ea typeface="Roboto"/>
                <a:cs typeface="Roboto"/>
                <a:sym typeface="Roboto"/>
              </a:rPr>
              <a:t>ry 24). Sex Trafficking and Substance Use, Rand.org. </a:t>
            </a:r>
          </a:p>
        </p:txBody>
      </p:sp>
      <p:sp>
        <p:nvSpPr>
          <p:cNvPr name="TextBox 7" id="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DEPENDENCE</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23724" y="3328485"/>
            <a:ext cx="6032212" cy="904943"/>
            <a:chOff x="0" y="0"/>
            <a:chExt cx="1588731" cy="238339"/>
          </a:xfrm>
        </p:grpSpPr>
        <p:sp>
          <p:nvSpPr>
            <p:cNvPr name="Freeform 10" id="10"/>
            <p:cNvSpPr/>
            <p:nvPr/>
          </p:nvSpPr>
          <p:spPr>
            <a:xfrm flipH="false" flipV="false" rot="0">
              <a:off x="0" y="0"/>
              <a:ext cx="1588731" cy="238339"/>
            </a:xfrm>
            <a:custGeom>
              <a:avLst/>
              <a:gdLst/>
              <a:ahLst/>
              <a:cxnLst/>
              <a:rect r="r" b="b" t="t" l="l"/>
              <a:pathLst>
                <a:path h="238339" w="1588731">
                  <a:moveTo>
                    <a:pt x="0" y="0"/>
                  </a:moveTo>
                  <a:lnTo>
                    <a:pt x="1588731" y="0"/>
                  </a:lnTo>
                  <a:lnTo>
                    <a:pt x="1588731" y="238339"/>
                  </a:lnTo>
                  <a:lnTo>
                    <a:pt x="0" y="238339"/>
                  </a:lnTo>
                  <a:close/>
                </a:path>
              </a:pathLst>
            </a:custGeom>
            <a:solidFill>
              <a:srgbClr val="303030"/>
            </a:solidFill>
          </p:spPr>
        </p:sp>
        <p:sp>
          <p:nvSpPr>
            <p:cNvPr name="TextBox 11" id="11"/>
            <p:cNvSpPr txBox="true"/>
            <p:nvPr/>
          </p:nvSpPr>
          <p:spPr>
            <a:xfrm>
              <a:off x="0" y="-76200"/>
              <a:ext cx="158873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476174" y="3366633"/>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Drug Bond Process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2431196" y="4922353"/>
            <a:ext cx="7617977" cy="369379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Vulnerable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Human Trafficker (Pimp)</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Exploit</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Coercion</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Seduce</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14" id="14"/>
          <p:cNvGrpSpPr/>
          <p:nvPr/>
        </p:nvGrpSpPr>
        <p:grpSpPr>
          <a:xfrm rot="0">
            <a:off x="2431196" y="3970088"/>
            <a:ext cx="6437849" cy="807115"/>
            <a:chOff x="0" y="0"/>
            <a:chExt cx="1695565" cy="212574"/>
          </a:xfrm>
        </p:grpSpPr>
        <p:sp>
          <p:nvSpPr>
            <p:cNvPr name="Freeform 15" id="15"/>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6" id="16"/>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2868902" y="3940258"/>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5" id="5"/>
          <p:cNvSpPr txBox="true"/>
          <p:nvPr/>
        </p:nvSpPr>
        <p:spPr>
          <a:xfrm rot="0">
            <a:off x="2457124" y="4497601"/>
            <a:ext cx="13361974"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Targeting Vulnerabilities: </a:t>
            </a:r>
            <a:r>
              <a:rPr lang="en-US" b="true" sz="4250">
                <a:solidFill>
                  <a:srgbClr val="004F59"/>
                </a:solidFill>
                <a:latin typeface="Roboto Bold"/>
                <a:ea typeface="Roboto Bold"/>
                <a:cs typeface="Roboto Bold"/>
                <a:sym typeface="Roboto Bold"/>
              </a:rPr>
              <a:t>Traffickers often target people who are recovering from substance use. </a:t>
            </a:r>
          </a:p>
        </p:txBody>
      </p:sp>
      <p:sp>
        <p:nvSpPr>
          <p:cNvPr name="TextBox 6" id="6"/>
          <p:cNvSpPr txBox="true"/>
          <p:nvPr/>
        </p:nvSpPr>
        <p:spPr>
          <a:xfrm rot="0">
            <a:off x="4372208" y="9162149"/>
            <a:ext cx="8371640"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Langton L, Planty M, BAnks D., Witwer A., Woods, D. Vermeer M., Jackson, B. (2022, Februa</a:t>
            </a:r>
            <a:r>
              <a:rPr lang="en-US" sz="1200">
                <a:solidFill>
                  <a:srgbClr val="004F59"/>
                </a:solidFill>
                <a:latin typeface="Roboto"/>
                <a:ea typeface="Roboto"/>
                <a:cs typeface="Roboto"/>
                <a:sym typeface="Roboto"/>
              </a:rPr>
              <a:t>ry 24). Sex Trafficking and Substance Use, Rand.org. </a:t>
            </a:r>
          </a:p>
        </p:txBody>
      </p:sp>
      <p:sp>
        <p:nvSpPr>
          <p:cNvPr name="TextBox 7" id="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DEPENDENCE</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904674" y="3328485"/>
            <a:ext cx="6032212" cy="904943"/>
            <a:chOff x="0" y="0"/>
            <a:chExt cx="1588731" cy="238339"/>
          </a:xfrm>
        </p:grpSpPr>
        <p:sp>
          <p:nvSpPr>
            <p:cNvPr name="Freeform 10" id="10"/>
            <p:cNvSpPr/>
            <p:nvPr/>
          </p:nvSpPr>
          <p:spPr>
            <a:xfrm flipH="false" flipV="false" rot="0">
              <a:off x="0" y="0"/>
              <a:ext cx="1588731" cy="238339"/>
            </a:xfrm>
            <a:custGeom>
              <a:avLst/>
              <a:gdLst/>
              <a:ahLst/>
              <a:cxnLst/>
              <a:rect r="r" b="b" t="t" l="l"/>
              <a:pathLst>
                <a:path h="238339" w="1588731">
                  <a:moveTo>
                    <a:pt x="0" y="0"/>
                  </a:moveTo>
                  <a:lnTo>
                    <a:pt x="1588731" y="0"/>
                  </a:lnTo>
                  <a:lnTo>
                    <a:pt x="1588731" y="238339"/>
                  </a:lnTo>
                  <a:lnTo>
                    <a:pt x="0" y="238339"/>
                  </a:lnTo>
                  <a:close/>
                </a:path>
              </a:pathLst>
            </a:custGeom>
            <a:solidFill>
              <a:srgbClr val="303030"/>
            </a:solidFill>
          </p:spPr>
        </p:sp>
        <p:sp>
          <p:nvSpPr>
            <p:cNvPr name="TextBox 11" id="11"/>
            <p:cNvSpPr txBox="true"/>
            <p:nvPr/>
          </p:nvSpPr>
          <p:spPr>
            <a:xfrm>
              <a:off x="0" y="-76200"/>
              <a:ext cx="1588731"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457124" y="3366633"/>
            <a:ext cx="1179507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Drug Bond Process </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504126" y="4827205"/>
            <a:ext cx="10567866" cy="2278729"/>
            <a:chOff x="0" y="0"/>
            <a:chExt cx="2783306" cy="600159"/>
          </a:xfrm>
        </p:grpSpPr>
        <p:sp>
          <p:nvSpPr>
            <p:cNvPr name="Freeform 7" id="7"/>
            <p:cNvSpPr/>
            <p:nvPr/>
          </p:nvSpPr>
          <p:spPr>
            <a:xfrm flipH="false" flipV="false" rot="0">
              <a:off x="0" y="0"/>
              <a:ext cx="2783306" cy="600159"/>
            </a:xfrm>
            <a:custGeom>
              <a:avLst/>
              <a:gdLst/>
              <a:ahLst/>
              <a:cxnLst/>
              <a:rect r="r" b="b" t="t" l="l"/>
              <a:pathLst>
                <a:path h="600159" w="2783306">
                  <a:moveTo>
                    <a:pt x="0" y="0"/>
                  </a:moveTo>
                  <a:lnTo>
                    <a:pt x="2783306" y="0"/>
                  </a:lnTo>
                  <a:lnTo>
                    <a:pt x="2783306" y="600159"/>
                  </a:lnTo>
                  <a:lnTo>
                    <a:pt x="0" y="600159"/>
                  </a:lnTo>
                  <a:close/>
                </a:path>
              </a:pathLst>
            </a:custGeom>
            <a:solidFill>
              <a:srgbClr val="303030"/>
            </a:solidFill>
          </p:spPr>
        </p:sp>
        <p:sp>
          <p:nvSpPr>
            <p:cNvPr name="TextBox 8" id="8"/>
            <p:cNvSpPr txBox="true"/>
            <p:nvPr/>
          </p:nvSpPr>
          <p:spPr>
            <a:xfrm>
              <a:off x="0" y="-76200"/>
              <a:ext cx="2783306" cy="67635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11" id="11"/>
          <p:cNvGrpSpPr/>
          <p:nvPr/>
        </p:nvGrpSpPr>
        <p:grpSpPr>
          <a:xfrm rot="0">
            <a:off x="12673389" y="1192941"/>
            <a:ext cx="4757137" cy="2937352"/>
            <a:chOff x="0" y="0"/>
            <a:chExt cx="1696787" cy="1047702"/>
          </a:xfrm>
        </p:grpSpPr>
        <p:sp>
          <p:nvSpPr>
            <p:cNvPr name="Freeform 12" id="12"/>
            <p:cNvSpPr/>
            <p:nvPr/>
          </p:nvSpPr>
          <p:spPr>
            <a:xfrm flipH="false" flipV="false" rot="0">
              <a:off x="0" y="0"/>
              <a:ext cx="1696787" cy="1047702"/>
            </a:xfrm>
            <a:custGeom>
              <a:avLst/>
              <a:gdLst/>
              <a:ahLst/>
              <a:cxnLst/>
              <a:rect r="r" b="b" t="t" l="l"/>
              <a:pathLst>
                <a:path h="1047702" w="1696787">
                  <a:moveTo>
                    <a:pt x="0" y="0"/>
                  </a:moveTo>
                  <a:lnTo>
                    <a:pt x="1696787" y="0"/>
                  </a:lnTo>
                  <a:lnTo>
                    <a:pt x="1696787" y="1047702"/>
                  </a:lnTo>
                  <a:lnTo>
                    <a:pt x="0" y="1047702"/>
                  </a:lnTo>
                  <a:close/>
                </a:path>
              </a:pathLst>
            </a:custGeom>
            <a:solidFill>
              <a:srgbClr val="FFFFFF"/>
            </a:solidFill>
          </p:spPr>
        </p:sp>
        <p:sp>
          <p:nvSpPr>
            <p:cNvPr name="TextBox 13" id="13"/>
            <p:cNvSpPr txBox="true"/>
            <p:nvPr/>
          </p:nvSpPr>
          <p:spPr>
            <a:xfrm>
              <a:off x="0" y="-47625"/>
              <a:ext cx="1696787" cy="1095327"/>
            </a:xfrm>
            <a:prstGeom prst="rect">
              <a:avLst/>
            </a:prstGeom>
          </p:spPr>
          <p:txBody>
            <a:bodyPr anchor="ctr" rtlCol="false" tIns="50800" lIns="50800" bIns="50800" rIns="50800"/>
            <a:lstStyle/>
            <a:p>
              <a:pPr algn="ctr">
                <a:lnSpc>
                  <a:spcPts val="2100"/>
                </a:lnSpc>
              </a:pPr>
            </a:p>
          </p:txBody>
        </p:sp>
      </p:grpSp>
      <p:sp>
        <p:nvSpPr>
          <p:cNvPr name="Freeform 14" id="14"/>
          <p:cNvSpPr/>
          <p:nvPr/>
        </p:nvSpPr>
        <p:spPr>
          <a:xfrm flipH="false" flipV="false" rot="0">
            <a:off x="12901571" y="1372302"/>
            <a:ext cx="4300775" cy="2578631"/>
          </a:xfrm>
          <a:custGeom>
            <a:avLst/>
            <a:gdLst/>
            <a:ahLst/>
            <a:cxnLst/>
            <a:rect r="r" b="b" t="t" l="l"/>
            <a:pathLst>
              <a:path h="2578631" w="4300775">
                <a:moveTo>
                  <a:pt x="0" y="0"/>
                </a:moveTo>
                <a:lnTo>
                  <a:pt x="4300775" y="0"/>
                </a:lnTo>
                <a:lnTo>
                  <a:pt x="4300775" y="2578631"/>
                </a:lnTo>
                <a:lnTo>
                  <a:pt x="0" y="2578631"/>
                </a:lnTo>
                <a:lnTo>
                  <a:pt x="0" y="0"/>
                </a:lnTo>
                <a:close/>
              </a:path>
            </a:pathLst>
          </a:custGeom>
          <a:blipFill>
            <a:blip r:embed="rId5"/>
            <a:stretch>
              <a:fillRect l="-13376" t="0" r="0" b="-13221"/>
            </a:stretch>
          </a:blipFill>
        </p:spPr>
      </p:sp>
      <p:sp>
        <p:nvSpPr>
          <p:cNvPr name="TextBox 15" id="15"/>
          <p:cNvSpPr txBox="true"/>
          <p:nvPr/>
        </p:nvSpPr>
        <p:spPr>
          <a:xfrm rot="0">
            <a:off x="1829223" y="5191654"/>
            <a:ext cx="12518276" cy="1562047"/>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Where do traffickers commonly target vulnerable people?  </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17" id="17"/>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8" id="18"/>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7" id="7"/>
          <p:cNvSpPr txBox="true"/>
          <p:nvPr/>
        </p:nvSpPr>
        <p:spPr>
          <a:xfrm rot="0">
            <a:off x="1614063" y="4654098"/>
            <a:ext cx="16612772"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Where teens spend time with </a:t>
            </a:r>
            <a:r>
              <a:rPr lang="en-US" b="true" sz="4250">
                <a:solidFill>
                  <a:srgbClr val="9D1BE3"/>
                </a:solidFill>
                <a:latin typeface="Roboto Bold"/>
                <a:ea typeface="Roboto Bold"/>
                <a:cs typeface="Roboto Bold"/>
                <a:sym typeface="Roboto Bold"/>
              </a:rPr>
              <a:t>little or no adult supervision:</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13771" y="3305098"/>
            <a:ext cx="6802661" cy="947558"/>
            <a:chOff x="0" y="0"/>
            <a:chExt cx="1791647" cy="249563"/>
          </a:xfrm>
        </p:grpSpPr>
        <p:sp>
          <p:nvSpPr>
            <p:cNvPr name="Freeform 12" id="12"/>
            <p:cNvSpPr/>
            <p:nvPr/>
          </p:nvSpPr>
          <p:spPr>
            <a:xfrm flipH="false" flipV="false" rot="0">
              <a:off x="0" y="0"/>
              <a:ext cx="1791647" cy="249563"/>
            </a:xfrm>
            <a:custGeom>
              <a:avLst/>
              <a:gdLst/>
              <a:ahLst/>
              <a:cxnLst/>
              <a:rect r="r" b="b" t="t" l="l"/>
              <a:pathLst>
                <a:path h="249563" w="1791647">
                  <a:moveTo>
                    <a:pt x="0" y="0"/>
                  </a:moveTo>
                  <a:lnTo>
                    <a:pt x="1791647" y="0"/>
                  </a:lnTo>
                  <a:lnTo>
                    <a:pt x="1791647" y="249563"/>
                  </a:lnTo>
                  <a:lnTo>
                    <a:pt x="0" y="249563"/>
                  </a:lnTo>
                  <a:close/>
                </a:path>
              </a:pathLst>
            </a:custGeom>
            <a:solidFill>
              <a:srgbClr val="303030"/>
            </a:solidFill>
          </p:spPr>
        </p:sp>
        <p:sp>
          <p:nvSpPr>
            <p:cNvPr name="TextBox 13" id="13"/>
            <p:cNvSpPr txBox="true"/>
            <p:nvPr/>
          </p:nvSpPr>
          <p:spPr>
            <a:xfrm>
              <a:off x="0" y="-76200"/>
              <a:ext cx="1791647"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73211" y="3345526"/>
            <a:ext cx="11795078"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Public Places</a:t>
            </a:r>
          </a:p>
        </p:txBody>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7" id="7"/>
          <p:cNvSpPr txBox="true"/>
          <p:nvPr/>
        </p:nvSpPr>
        <p:spPr>
          <a:xfrm rot="0">
            <a:off x="1614063" y="4654098"/>
            <a:ext cx="16612772"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Where teens spend time with </a:t>
            </a:r>
            <a:r>
              <a:rPr lang="en-US" b="true" sz="4250">
                <a:solidFill>
                  <a:srgbClr val="9D1BE3"/>
                </a:solidFill>
                <a:latin typeface="Roboto Bold"/>
                <a:ea typeface="Roboto Bold"/>
                <a:cs typeface="Roboto Bold"/>
                <a:sym typeface="Roboto Bold"/>
              </a:rPr>
              <a:t>little or no adult supervision:</a:t>
            </a:r>
          </a:p>
          <a:p>
            <a:pPr algn="l" marL="1835151" indent="-611717" lvl="2">
              <a:lnSpc>
                <a:spcPts val="5950"/>
              </a:lnSpc>
              <a:buFont typeface="Arial"/>
              <a:buChar char="⚬"/>
            </a:pPr>
            <a:r>
              <a:rPr lang="en-US" b="true" sz="4250">
                <a:solidFill>
                  <a:srgbClr val="004F59"/>
                </a:solidFill>
                <a:latin typeface="Roboto Bold"/>
                <a:ea typeface="Roboto Bold"/>
                <a:cs typeface="Roboto Bold"/>
                <a:sym typeface="Roboto Bold"/>
              </a:rPr>
              <a:t>Near Schools &amp; Bus Stops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13771" y="3305098"/>
            <a:ext cx="6802661" cy="947558"/>
            <a:chOff x="0" y="0"/>
            <a:chExt cx="1791647" cy="249563"/>
          </a:xfrm>
        </p:grpSpPr>
        <p:sp>
          <p:nvSpPr>
            <p:cNvPr name="Freeform 12" id="12"/>
            <p:cNvSpPr/>
            <p:nvPr/>
          </p:nvSpPr>
          <p:spPr>
            <a:xfrm flipH="false" flipV="false" rot="0">
              <a:off x="0" y="0"/>
              <a:ext cx="1791647" cy="249563"/>
            </a:xfrm>
            <a:custGeom>
              <a:avLst/>
              <a:gdLst/>
              <a:ahLst/>
              <a:cxnLst/>
              <a:rect r="r" b="b" t="t" l="l"/>
              <a:pathLst>
                <a:path h="249563" w="1791647">
                  <a:moveTo>
                    <a:pt x="0" y="0"/>
                  </a:moveTo>
                  <a:lnTo>
                    <a:pt x="1791647" y="0"/>
                  </a:lnTo>
                  <a:lnTo>
                    <a:pt x="1791647" y="249563"/>
                  </a:lnTo>
                  <a:lnTo>
                    <a:pt x="0" y="249563"/>
                  </a:lnTo>
                  <a:close/>
                </a:path>
              </a:pathLst>
            </a:custGeom>
            <a:solidFill>
              <a:srgbClr val="303030"/>
            </a:solidFill>
          </p:spPr>
        </p:sp>
        <p:sp>
          <p:nvSpPr>
            <p:cNvPr name="TextBox 13" id="13"/>
            <p:cNvSpPr txBox="true"/>
            <p:nvPr/>
          </p:nvSpPr>
          <p:spPr>
            <a:xfrm>
              <a:off x="0" y="-76200"/>
              <a:ext cx="1791647"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73211" y="3345526"/>
            <a:ext cx="11795078"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Public Places</a:t>
            </a:r>
          </a:p>
        </p:txBody>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7" id="7"/>
          <p:cNvSpPr txBox="true"/>
          <p:nvPr/>
        </p:nvSpPr>
        <p:spPr>
          <a:xfrm rot="0">
            <a:off x="1614063" y="4654098"/>
            <a:ext cx="16612772"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Where teens spend time with </a:t>
            </a:r>
            <a:r>
              <a:rPr lang="en-US" b="true" sz="4250">
                <a:solidFill>
                  <a:srgbClr val="9D1BE3"/>
                </a:solidFill>
                <a:latin typeface="Roboto Bold"/>
                <a:ea typeface="Roboto Bold"/>
                <a:cs typeface="Roboto Bold"/>
                <a:sym typeface="Roboto Bold"/>
              </a:rPr>
              <a:t>little or no adult supervision:</a:t>
            </a:r>
          </a:p>
          <a:p>
            <a:pPr algn="l" marL="1835151" indent="-611717" lvl="2">
              <a:lnSpc>
                <a:spcPts val="5950"/>
              </a:lnSpc>
              <a:buFont typeface="Arial"/>
              <a:buChar char="⚬"/>
            </a:pPr>
            <a:r>
              <a:rPr lang="en-US" b="true" sz="4250">
                <a:solidFill>
                  <a:srgbClr val="FFFFFF"/>
                </a:solidFill>
                <a:latin typeface="Roboto Bold"/>
                <a:ea typeface="Roboto Bold"/>
                <a:cs typeface="Roboto Bold"/>
                <a:sym typeface="Roboto Bold"/>
              </a:rPr>
              <a:t>Near Schools &amp; Bus Stops</a:t>
            </a:r>
          </a:p>
          <a:p>
            <a:pPr algn="l" marL="1835151" indent="-611717" lvl="2">
              <a:lnSpc>
                <a:spcPts val="5950"/>
              </a:lnSpc>
              <a:buFont typeface="Arial"/>
              <a:buChar char="⚬"/>
            </a:pPr>
            <a:r>
              <a:rPr lang="en-US" b="true" sz="4250">
                <a:solidFill>
                  <a:srgbClr val="004F59"/>
                </a:solidFill>
                <a:latin typeface="Roboto Bold"/>
                <a:ea typeface="Roboto Bold"/>
                <a:cs typeface="Roboto Bold"/>
                <a:sym typeface="Roboto Bold"/>
              </a:rPr>
              <a:t>P</a:t>
            </a:r>
            <a:r>
              <a:rPr lang="en-US" b="true" sz="4250">
                <a:solidFill>
                  <a:srgbClr val="004F59"/>
                </a:solidFill>
                <a:latin typeface="Roboto Bold"/>
                <a:ea typeface="Roboto Bold"/>
                <a:cs typeface="Roboto Bold"/>
                <a:sym typeface="Roboto Bold"/>
              </a:rPr>
              <a:t>arks &amp; Playgrounds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13771" y="3305098"/>
            <a:ext cx="6802661" cy="947558"/>
            <a:chOff x="0" y="0"/>
            <a:chExt cx="1791647" cy="249563"/>
          </a:xfrm>
        </p:grpSpPr>
        <p:sp>
          <p:nvSpPr>
            <p:cNvPr name="Freeform 12" id="12"/>
            <p:cNvSpPr/>
            <p:nvPr/>
          </p:nvSpPr>
          <p:spPr>
            <a:xfrm flipH="false" flipV="false" rot="0">
              <a:off x="0" y="0"/>
              <a:ext cx="1791647" cy="249563"/>
            </a:xfrm>
            <a:custGeom>
              <a:avLst/>
              <a:gdLst/>
              <a:ahLst/>
              <a:cxnLst/>
              <a:rect r="r" b="b" t="t" l="l"/>
              <a:pathLst>
                <a:path h="249563" w="1791647">
                  <a:moveTo>
                    <a:pt x="0" y="0"/>
                  </a:moveTo>
                  <a:lnTo>
                    <a:pt x="1791647" y="0"/>
                  </a:lnTo>
                  <a:lnTo>
                    <a:pt x="1791647" y="249563"/>
                  </a:lnTo>
                  <a:lnTo>
                    <a:pt x="0" y="249563"/>
                  </a:lnTo>
                  <a:close/>
                </a:path>
              </a:pathLst>
            </a:custGeom>
            <a:solidFill>
              <a:srgbClr val="303030"/>
            </a:solidFill>
          </p:spPr>
        </p:sp>
        <p:sp>
          <p:nvSpPr>
            <p:cNvPr name="TextBox 13" id="13"/>
            <p:cNvSpPr txBox="true"/>
            <p:nvPr/>
          </p:nvSpPr>
          <p:spPr>
            <a:xfrm>
              <a:off x="0" y="-76200"/>
              <a:ext cx="1791647"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73211" y="3345526"/>
            <a:ext cx="11795078"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Public Places</a:t>
            </a:r>
          </a:p>
        </p:txBody>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7" id="7"/>
          <p:cNvSpPr txBox="true"/>
          <p:nvPr/>
        </p:nvSpPr>
        <p:spPr>
          <a:xfrm rot="0">
            <a:off x="1614063" y="4654098"/>
            <a:ext cx="16612772"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Where teens spend time with </a:t>
            </a:r>
            <a:r>
              <a:rPr lang="en-US" b="true" sz="4250">
                <a:solidFill>
                  <a:srgbClr val="9D1BE3"/>
                </a:solidFill>
                <a:latin typeface="Roboto Bold"/>
                <a:ea typeface="Roboto Bold"/>
                <a:cs typeface="Roboto Bold"/>
                <a:sym typeface="Roboto Bold"/>
              </a:rPr>
              <a:t>little or no adult supervision:</a:t>
            </a:r>
          </a:p>
          <a:p>
            <a:pPr algn="l" marL="1835151" indent="-611717" lvl="2">
              <a:lnSpc>
                <a:spcPts val="5950"/>
              </a:lnSpc>
              <a:buFont typeface="Arial"/>
              <a:buChar char="⚬"/>
            </a:pPr>
            <a:r>
              <a:rPr lang="en-US" b="true" sz="4250">
                <a:solidFill>
                  <a:srgbClr val="FFFFFF"/>
                </a:solidFill>
                <a:latin typeface="Roboto Bold"/>
                <a:ea typeface="Roboto Bold"/>
                <a:cs typeface="Roboto Bold"/>
                <a:sym typeface="Roboto Bold"/>
              </a:rPr>
              <a:t>Near Schools &amp; Bus Stops</a:t>
            </a:r>
          </a:p>
          <a:p>
            <a:pPr algn="l" marL="1835151" indent="-611717" lvl="2">
              <a:lnSpc>
                <a:spcPts val="5950"/>
              </a:lnSpc>
              <a:buFont typeface="Arial"/>
              <a:buChar char="⚬"/>
            </a:pPr>
            <a:r>
              <a:rPr lang="en-US" b="true" sz="4250">
                <a:solidFill>
                  <a:srgbClr val="FFFFFF"/>
                </a:solidFill>
                <a:latin typeface="Roboto Bold"/>
                <a:ea typeface="Roboto Bold"/>
                <a:cs typeface="Roboto Bold"/>
                <a:sym typeface="Roboto Bold"/>
              </a:rPr>
              <a:t>P</a:t>
            </a:r>
            <a:r>
              <a:rPr lang="en-US" b="true" sz="4250">
                <a:solidFill>
                  <a:srgbClr val="FFFFFF"/>
                </a:solidFill>
                <a:latin typeface="Roboto Bold"/>
                <a:ea typeface="Roboto Bold"/>
                <a:cs typeface="Roboto Bold"/>
                <a:sym typeface="Roboto Bold"/>
              </a:rPr>
              <a:t>arks &amp; Playgrounds</a:t>
            </a:r>
          </a:p>
          <a:p>
            <a:pPr algn="l" marL="1835151" indent="-611717" lvl="2">
              <a:lnSpc>
                <a:spcPts val="5950"/>
              </a:lnSpc>
              <a:buFont typeface="Arial"/>
              <a:buChar char="⚬"/>
            </a:pPr>
            <a:r>
              <a:rPr lang="en-US" b="true" sz="4250">
                <a:solidFill>
                  <a:srgbClr val="004F59"/>
                </a:solidFill>
                <a:latin typeface="Roboto Bold"/>
                <a:ea typeface="Roboto Bold"/>
                <a:cs typeface="Roboto Bold"/>
                <a:sym typeface="Roboto Bold"/>
              </a:rPr>
              <a:t>Malls &amp; Convenience Stores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13771" y="3305098"/>
            <a:ext cx="6802661" cy="947558"/>
            <a:chOff x="0" y="0"/>
            <a:chExt cx="1791647" cy="249563"/>
          </a:xfrm>
        </p:grpSpPr>
        <p:sp>
          <p:nvSpPr>
            <p:cNvPr name="Freeform 12" id="12"/>
            <p:cNvSpPr/>
            <p:nvPr/>
          </p:nvSpPr>
          <p:spPr>
            <a:xfrm flipH="false" flipV="false" rot="0">
              <a:off x="0" y="0"/>
              <a:ext cx="1791647" cy="249563"/>
            </a:xfrm>
            <a:custGeom>
              <a:avLst/>
              <a:gdLst/>
              <a:ahLst/>
              <a:cxnLst/>
              <a:rect r="r" b="b" t="t" l="l"/>
              <a:pathLst>
                <a:path h="249563" w="1791647">
                  <a:moveTo>
                    <a:pt x="0" y="0"/>
                  </a:moveTo>
                  <a:lnTo>
                    <a:pt x="1791647" y="0"/>
                  </a:lnTo>
                  <a:lnTo>
                    <a:pt x="1791647" y="249563"/>
                  </a:lnTo>
                  <a:lnTo>
                    <a:pt x="0" y="249563"/>
                  </a:lnTo>
                  <a:close/>
                </a:path>
              </a:pathLst>
            </a:custGeom>
            <a:solidFill>
              <a:srgbClr val="303030"/>
            </a:solidFill>
          </p:spPr>
        </p:sp>
        <p:sp>
          <p:nvSpPr>
            <p:cNvPr name="TextBox 13" id="13"/>
            <p:cNvSpPr txBox="true"/>
            <p:nvPr/>
          </p:nvSpPr>
          <p:spPr>
            <a:xfrm>
              <a:off x="0" y="-76200"/>
              <a:ext cx="1791647"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73211" y="3345526"/>
            <a:ext cx="11795078"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Common Public Places</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7" id="7"/>
          <p:cNvSpPr txBox="true"/>
          <p:nvPr/>
        </p:nvSpPr>
        <p:spPr>
          <a:xfrm rot="0">
            <a:off x="1918566" y="4578195"/>
            <a:ext cx="15778587" cy="119697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Places where individuals may be </a:t>
            </a:r>
            <a:r>
              <a:rPr lang="en-US" b="true" sz="4250">
                <a:solidFill>
                  <a:srgbClr val="9D1BE3"/>
                </a:solidFill>
                <a:latin typeface="Roboto Bold"/>
                <a:ea typeface="Roboto Bold"/>
                <a:cs typeface="Roboto Bold"/>
                <a:sym typeface="Roboto Bold"/>
              </a:rPr>
              <a:t>more vulnerable:</a:t>
            </a:r>
          </a:p>
          <a:p>
            <a:pPr algn="l">
              <a:lnSpc>
                <a:spcPts val="4675"/>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2218273" y="3100570"/>
            <a:ext cx="7589586" cy="947558"/>
            <a:chOff x="0" y="0"/>
            <a:chExt cx="1998903" cy="249563"/>
          </a:xfrm>
        </p:grpSpPr>
        <p:sp>
          <p:nvSpPr>
            <p:cNvPr name="Freeform 12" id="12"/>
            <p:cNvSpPr/>
            <p:nvPr/>
          </p:nvSpPr>
          <p:spPr>
            <a:xfrm flipH="false" flipV="false" rot="0">
              <a:off x="0" y="0"/>
              <a:ext cx="1998903" cy="249563"/>
            </a:xfrm>
            <a:custGeom>
              <a:avLst/>
              <a:gdLst/>
              <a:ahLst/>
              <a:cxnLst/>
              <a:rect r="r" b="b" t="t" l="l"/>
              <a:pathLst>
                <a:path h="249563" w="1998903">
                  <a:moveTo>
                    <a:pt x="0" y="0"/>
                  </a:moveTo>
                  <a:lnTo>
                    <a:pt x="1998903" y="0"/>
                  </a:lnTo>
                  <a:lnTo>
                    <a:pt x="1998903" y="249563"/>
                  </a:lnTo>
                  <a:lnTo>
                    <a:pt x="0" y="249563"/>
                  </a:lnTo>
                  <a:close/>
                </a:path>
              </a:pathLst>
            </a:custGeom>
            <a:solidFill>
              <a:srgbClr val="303030"/>
            </a:solidFill>
          </p:spPr>
        </p:sp>
        <p:sp>
          <p:nvSpPr>
            <p:cNvPr name="TextBox 13" id="13"/>
            <p:cNvSpPr txBox="true"/>
            <p:nvPr/>
          </p:nvSpPr>
          <p:spPr>
            <a:xfrm>
              <a:off x="0" y="-76200"/>
              <a:ext cx="1998903"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577714" y="3140999"/>
            <a:ext cx="11795078" cy="771526"/>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Higher-Risk Environments</a:t>
            </a:r>
          </a:p>
        </p:txBody>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name="TextBox 7" id="7"/>
          <p:cNvSpPr txBox="true"/>
          <p:nvPr/>
        </p:nvSpPr>
        <p:spPr>
          <a:xfrm rot="0">
            <a:off x="1918566" y="4578195"/>
            <a:ext cx="15778587" cy="20542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Places where individuals may be </a:t>
            </a:r>
            <a:r>
              <a:rPr lang="en-US" b="true" sz="4250">
                <a:solidFill>
                  <a:srgbClr val="9D1BE3"/>
                </a:solidFill>
                <a:latin typeface="Roboto Bold"/>
                <a:ea typeface="Roboto Bold"/>
                <a:cs typeface="Roboto Bold"/>
                <a:sym typeface="Roboto Bold"/>
              </a:rPr>
              <a:t>more vulnerable:</a:t>
            </a:r>
          </a:p>
          <a:p>
            <a:pPr algn="l">
              <a:lnSpc>
                <a:spcPts val="1320"/>
              </a:lnSpc>
            </a:pPr>
          </a:p>
          <a:p>
            <a:pPr algn="l" marL="1835151" indent="-611717" lvl="2">
              <a:lnSpc>
                <a:spcPts val="5525"/>
              </a:lnSpc>
              <a:buFont typeface="Arial"/>
              <a:buChar char="⚬"/>
            </a:pPr>
            <a:r>
              <a:rPr lang="en-US" b="true" sz="4250">
                <a:solidFill>
                  <a:srgbClr val="004F59"/>
                </a:solidFill>
                <a:latin typeface="Roboto Bold"/>
                <a:ea typeface="Roboto Bold"/>
                <a:cs typeface="Roboto Bold"/>
                <a:sym typeface="Roboto Bold"/>
              </a:rPr>
              <a:t>Juvenile Centers</a:t>
            </a:r>
          </a:p>
          <a:p>
            <a:pPr algn="l">
              <a:lnSpc>
                <a:spcPts val="4675"/>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2218273" y="3100570"/>
            <a:ext cx="7589586" cy="947558"/>
            <a:chOff x="0" y="0"/>
            <a:chExt cx="1998903" cy="249563"/>
          </a:xfrm>
        </p:grpSpPr>
        <p:sp>
          <p:nvSpPr>
            <p:cNvPr name="Freeform 12" id="12"/>
            <p:cNvSpPr/>
            <p:nvPr/>
          </p:nvSpPr>
          <p:spPr>
            <a:xfrm flipH="false" flipV="false" rot="0">
              <a:off x="0" y="0"/>
              <a:ext cx="1998903" cy="249563"/>
            </a:xfrm>
            <a:custGeom>
              <a:avLst/>
              <a:gdLst/>
              <a:ahLst/>
              <a:cxnLst/>
              <a:rect r="r" b="b" t="t" l="l"/>
              <a:pathLst>
                <a:path h="249563" w="1998903">
                  <a:moveTo>
                    <a:pt x="0" y="0"/>
                  </a:moveTo>
                  <a:lnTo>
                    <a:pt x="1998903" y="0"/>
                  </a:lnTo>
                  <a:lnTo>
                    <a:pt x="1998903" y="249563"/>
                  </a:lnTo>
                  <a:lnTo>
                    <a:pt x="0" y="249563"/>
                  </a:lnTo>
                  <a:close/>
                </a:path>
              </a:pathLst>
            </a:custGeom>
            <a:solidFill>
              <a:srgbClr val="303030"/>
            </a:solidFill>
          </p:spPr>
        </p:sp>
        <p:sp>
          <p:nvSpPr>
            <p:cNvPr name="TextBox 13" id="13"/>
            <p:cNvSpPr txBox="true"/>
            <p:nvPr/>
          </p:nvSpPr>
          <p:spPr>
            <a:xfrm>
              <a:off x="0" y="-76200"/>
              <a:ext cx="1998903"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577714" y="3140999"/>
            <a:ext cx="11795078" cy="771526"/>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Higher-Risk Environments</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7" id="7"/>
          <p:cNvSpPr txBox="true"/>
          <p:nvPr/>
        </p:nvSpPr>
        <p:spPr>
          <a:xfrm rot="0">
            <a:off x="1918566" y="4578195"/>
            <a:ext cx="15778587" cy="2749550"/>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Places where individuals may be </a:t>
            </a:r>
            <a:r>
              <a:rPr lang="en-US" b="true" sz="4250">
                <a:solidFill>
                  <a:srgbClr val="9D1BE3"/>
                </a:solidFill>
                <a:latin typeface="Roboto Bold"/>
                <a:ea typeface="Roboto Bold"/>
                <a:cs typeface="Roboto Bold"/>
                <a:sym typeface="Roboto Bold"/>
              </a:rPr>
              <a:t>more vulnerable:</a:t>
            </a:r>
          </a:p>
          <a:p>
            <a:pPr algn="l">
              <a:lnSpc>
                <a:spcPts val="1320"/>
              </a:lnSpc>
            </a:pP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Juvenile Centers</a:t>
            </a:r>
          </a:p>
          <a:p>
            <a:pPr algn="l" marL="1835151" indent="-611717" lvl="2">
              <a:lnSpc>
                <a:spcPts val="5525"/>
              </a:lnSpc>
              <a:buFont typeface="Arial"/>
              <a:buChar char="⚬"/>
            </a:pPr>
            <a:r>
              <a:rPr lang="en-US" b="true" sz="4250">
                <a:solidFill>
                  <a:srgbClr val="004F59"/>
                </a:solidFill>
                <a:latin typeface="Roboto Bold"/>
                <a:ea typeface="Roboto Bold"/>
                <a:cs typeface="Roboto Bold"/>
                <a:sym typeface="Roboto Bold"/>
              </a:rPr>
              <a:t>Rehab Clinics</a:t>
            </a:r>
          </a:p>
          <a:p>
            <a:pPr algn="l">
              <a:lnSpc>
                <a:spcPts val="4675"/>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2218273" y="3100570"/>
            <a:ext cx="7589586" cy="947558"/>
            <a:chOff x="0" y="0"/>
            <a:chExt cx="1998903" cy="249563"/>
          </a:xfrm>
        </p:grpSpPr>
        <p:sp>
          <p:nvSpPr>
            <p:cNvPr name="Freeform 12" id="12"/>
            <p:cNvSpPr/>
            <p:nvPr/>
          </p:nvSpPr>
          <p:spPr>
            <a:xfrm flipH="false" flipV="false" rot="0">
              <a:off x="0" y="0"/>
              <a:ext cx="1998903" cy="249563"/>
            </a:xfrm>
            <a:custGeom>
              <a:avLst/>
              <a:gdLst/>
              <a:ahLst/>
              <a:cxnLst/>
              <a:rect r="r" b="b" t="t" l="l"/>
              <a:pathLst>
                <a:path h="249563" w="1998903">
                  <a:moveTo>
                    <a:pt x="0" y="0"/>
                  </a:moveTo>
                  <a:lnTo>
                    <a:pt x="1998903" y="0"/>
                  </a:lnTo>
                  <a:lnTo>
                    <a:pt x="1998903" y="249563"/>
                  </a:lnTo>
                  <a:lnTo>
                    <a:pt x="0" y="249563"/>
                  </a:lnTo>
                  <a:close/>
                </a:path>
              </a:pathLst>
            </a:custGeom>
            <a:solidFill>
              <a:srgbClr val="303030"/>
            </a:solidFill>
          </p:spPr>
        </p:sp>
        <p:sp>
          <p:nvSpPr>
            <p:cNvPr name="TextBox 13" id="13"/>
            <p:cNvSpPr txBox="true"/>
            <p:nvPr/>
          </p:nvSpPr>
          <p:spPr>
            <a:xfrm>
              <a:off x="0" y="-76200"/>
              <a:ext cx="1998903"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577714" y="3140999"/>
            <a:ext cx="11795078" cy="771526"/>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Higher-Risk Environments</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7" id="7"/>
          <p:cNvSpPr txBox="true"/>
          <p:nvPr/>
        </p:nvSpPr>
        <p:spPr>
          <a:xfrm rot="0">
            <a:off x="1918566" y="4578195"/>
            <a:ext cx="15778587" cy="2800350"/>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Places where individuals may be </a:t>
            </a:r>
            <a:r>
              <a:rPr lang="en-US" b="true" sz="4250">
                <a:solidFill>
                  <a:srgbClr val="9D1BE3"/>
                </a:solidFill>
                <a:latin typeface="Roboto Bold"/>
                <a:ea typeface="Roboto Bold"/>
                <a:cs typeface="Roboto Bold"/>
                <a:sym typeface="Roboto Bold"/>
              </a:rPr>
              <a:t>more vulnerable:</a:t>
            </a:r>
          </a:p>
          <a:p>
            <a:pPr algn="l">
              <a:lnSpc>
                <a:spcPts val="1320"/>
              </a:lnSpc>
            </a:pP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Juvenile Centers</a:t>
            </a: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Rehab Clinics</a:t>
            </a:r>
          </a:p>
          <a:p>
            <a:pPr algn="l" marL="1835151" indent="-611717" lvl="2">
              <a:lnSpc>
                <a:spcPts val="5525"/>
              </a:lnSpc>
              <a:buFont typeface="Arial"/>
              <a:buChar char="⚬"/>
            </a:pPr>
            <a:r>
              <a:rPr lang="en-US" b="true" sz="4250">
                <a:solidFill>
                  <a:srgbClr val="004F59"/>
                </a:solidFill>
                <a:latin typeface="Roboto Bold"/>
                <a:ea typeface="Roboto Bold"/>
                <a:cs typeface="Roboto Bold"/>
                <a:sym typeface="Roboto Bold"/>
              </a:rPr>
              <a:t>Homeless Shelters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2218273" y="3100570"/>
            <a:ext cx="7589586" cy="947558"/>
            <a:chOff x="0" y="0"/>
            <a:chExt cx="1998903" cy="249563"/>
          </a:xfrm>
        </p:grpSpPr>
        <p:sp>
          <p:nvSpPr>
            <p:cNvPr name="Freeform 12" id="12"/>
            <p:cNvSpPr/>
            <p:nvPr/>
          </p:nvSpPr>
          <p:spPr>
            <a:xfrm flipH="false" flipV="false" rot="0">
              <a:off x="0" y="0"/>
              <a:ext cx="1998903" cy="249563"/>
            </a:xfrm>
            <a:custGeom>
              <a:avLst/>
              <a:gdLst/>
              <a:ahLst/>
              <a:cxnLst/>
              <a:rect r="r" b="b" t="t" l="l"/>
              <a:pathLst>
                <a:path h="249563" w="1998903">
                  <a:moveTo>
                    <a:pt x="0" y="0"/>
                  </a:moveTo>
                  <a:lnTo>
                    <a:pt x="1998903" y="0"/>
                  </a:lnTo>
                  <a:lnTo>
                    <a:pt x="1998903" y="249563"/>
                  </a:lnTo>
                  <a:lnTo>
                    <a:pt x="0" y="249563"/>
                  </a:lnTo>
                  <a:close/>
                </a:path>
              </a:pathLst>
            </a:custGeom>
            <a:solidFill>
              <a:srgbClr val="303030"/>
            </a:solidFill>
          </p:spPr>
        </p:sp>
        <p:sp>
          <p:nvSpPr>
            <p:cNvPr name="TextBox 13" id="13"/>
            <p:cNvSpPr txBox="true"/>
            <p:nvPr/>
          </p:nvSpPr>
          <p:spPr>
            <a:xfrm>
              <a:off x="0" y="-76200"/>
              <a:ext cx="1998903"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577714" y="3140999"/>
            <a:ext cx="11795078" cy="771526"/>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Higher-Risk Environments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912190" y="4549386"/>
            <a:ext cx="14741525"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be at greater risk of harm due to a lack of protection, support, or resources.</a:t>
            </a:r>
          </a:p>
        </p:txBody>
      </p:sp>
      <p:sp>
        <p:nvSpPr>
          <p:cNvPr name="TextBox 9" id="9"/>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1" id="11"/>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grpSp>
        <p:nvGrpSpPr>
          <p:cNvPr name="Group 12" id="12"/>
          <p:cNvGrpSpPr/>
          <p:nvPr/>
        </p:nvGrpSpPr>
        <p:grpSpPr>
          <a:xfrm rot="0">
            <a:off x="1480713" y="3343108"/>
            <a:ext cx="5664053" cy="1060398"/>
            <a:chOff x="0" y="0"/>
            <a:chExt cx="1491767" cy="279282"/>
          </a:xfrm>
        </p:grpSpPr>
        <p:sp>
          <p:nvSpPr>
            <p:cNvPr name="Freeform 13" id="13"/>
            <p:cNvSpPr/>
            <p:nvPr/>
          </p:nvSpPr>
          <p:spPr>
            <a:xfrm flipH="false" flipV="false" rot="0">
              <a:off x="0" y="0"/>
              <a:ext cx="1491767" cy="279282"/>
            </a:xfrm>
            <a:custGeom>
              <a:avLst/>
              <a:gdLst/>
              <a:ahLst/>
              <a:cxnLst/>
              <a:rect r="r" b="b" t="t" l="l"/>
              <a:pathLst>
                <a:path h="279282" w="1491767">
                  <a:moveTo>
                    <a:pt x="0" y="0"/>
                  </a:moveTo>
                  <a:lnTo>
                    <a:pt x="1491767" y="0"/>
                  </a:lnTo>
                  <a:lnTo>
                    <a:pt x="1491767" y="279282"/>
                  </a:lnTo>
                  <a:lnTo>
                    <a:pt x="0" y="279282"/>
                  </a:lnTo>
                  <a:close/>
                </a:path>
              </a:pathLst>
            </a:custGeom>
            <a:solidFill>
              <a:srgbClr val="303030"/>
            </a:solidFill>
          </p:spPr>
        </p:sp>
        <p:sp>
          <p:nvSpPr>
            <p:cNvPr name="TextBox 14" id="14"/>
            <p:cNvSpPr txBox="true"/>
            <p:nvPr/>
          </p:nvSpPr>
          <p:spPr>
            <a:xfrm>
              <a:off x="0" y="-76200"/>
              <a:ext cx="1491767" cy="355482"/>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1532526" y="3324695"/>
            <a:ext cx="8310124"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  VULNERABLE  </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7" id="7"/>
          <p:cNvSpPr txBox="true"/>
          <p:nvPr/>
        </p:nvSpPr>
        <p:spPr>
          <a:xfrm rot="0">
            <a:off x="1918566" y="4578195"/>
            <a:ext cx="15778587" cy="349567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Places where individuals may be </a:t>
            </a:r>
            <a:r>
              <a:rPr lang="en-US" b="true" sz="4250">
                <a:solidFill>
                  <a:srgbClr val="9D1BE3"/>
                </a:solidFill>
                <a:latin typeface="Roboto Bold"/>
                <a:ea typeface="Roboto Bold"/>
                <a:cs typeface="Roboto Bold"/>
                <a:sym typeface="Roboto Bold"/>
              </a:rPr>
              <a:t>more vulnerable:</a:t>
            </a:r>
          </a:p>
          <a:p>
            <a:pPr algn="l">
              <a:lnSpc>
                <a:spcPts val="1320"/>
              </a:lnSpc>
            </a:pP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Juvenile Centers</a:t>
            </a: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Rehab Clinics</a:t>
            </a: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Homeless Shelters</a:t>
            </a:r>
          </a:p>
          <a:p>
            <a:pPr algn="l" marL="1835151" indent="-611717" lvl="2">
              <a:lnSpc>
                <a:spcPts val="5525"/>
              </a:lnSpc>
              <a:buFont typeface="Arial"/>
              <a:buChar char="⚬"/>
            </a:pPr>
            <a:r>
              <a:rPr lang="en-US" b="true" sz="4250">
                <a:solidFill>
                  <a:srgbClr val="004F59"/>
                </a:solidFill>
                <a:latin typeface="Roboto Bold"/>
                <a:ea typeface="Roboto Bold"/>
                <a:cs typeface="Roboto Bold"/>
                <a:sym typeface="Roboto Bold"/>
              </a:rPr>
              <a:t>Drop-in Centers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2218273" y="3100570"/>
            <a:ext cx="7589586" cy="947558"/>
            <a:chOff x="0" y="0"/>
            <a:chExt cx="1998903" cy="249563"/>
          </a:xfrm>
        </p:grpSpPr>
        <p:sp>
          <p:nvSpPr>
            <p:cNvPr name="Freeform 12" id="12"/>
            <p:cNvSpPr/>
            <p:nvPr/>
          </p:nvSpPr>
          <p:spPr>
            <a:xfrm flipH="false" flipV="false" rot="0">
              <a:off x="0" y="0"/>
              <a:ext cx="1998903" cy="249563"/>
            </a:xfrm>
            <a:custGeom>
              <a:avLst/>
              <a:gdLst/>
              <a:ahLst/>
              <a:cxnLst/>
              <a:rect r="r" b="b" t="t" l="l"/>
              <a:pathLst>
                <a:path h="249563" w="1998903">
                  <a:moveTo>
                    <a:pt x="0" y="0"/>
                  </a:moveTo>
                  <a:lnTo>
                    <a:pt x="1998903" y="0"/>
                  </a:lnTo>
                  <a:lnTo>
                    <a:pt x="1998903" y="249563"/>
                  </a:lnTo>
                  <a:lnTo>
                    <a:pt x="0" y="249563"/>
                  </a:lnTo>
                  <a:close/>
                </a:path>
              </a:pathLst>
            </a:custGeom>
            <a:solidFill>
              <a:srgbClr val="303030"/>
            </a:solidFill>
          </p:spPr>
        </p:sp>
        <p:sp>
          <p:nvSpPr>
            <p:cNvPr name="TextBox 13" id="13"/>
            <p:cNvSpPr txBox="true"/>
            <p:nvPr/>
          </p:nvSpPr>
          <p:spPr>
            <a:xfrm>
              <a:off x="0" y="-76200"/>
              <a:ext cx="1998903"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577714" y="3140999"/>
            <a:ext cx="11795078" cy="771526"/>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Higher-Risk Environments</a:t>
            </a:r>
          </a:p>
        </p:txBody>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name="TextBox 7" id="7"/>
          <p:cNvSpPr txBox="true"/>
          <p:nvPr/>
        </p:nvSpPr>
        <p:spPr>
          <a:xfrm rot="0">
            <a:off x="1918566" y="4578195"/>
            <a:ext cx="15778587" cy="48355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Places where individuals may be </a:t>
            </a:r>
            <a:r>
              <a:rPr lang="en-US" b="true" sz="4250">
                <a:solidFill>
                  <a:srgbClr val="9D1BE3"/>
                </a:solidFill>
                <a:latin typeface="Roboto Bold"/>
                <a:ea typeface="Roboto Bold"/>
                <a:cs typeface="Roboto Bold"/>
                <a:sym typeface="Roboto Bold"/>
              </a:rPr>
              <a:t>more vulnerable:</a:t>
            </a:r>
          </a:p>
          <a:p>
            <a:pPr algn="l">
              <a:lnSpc>
                <a:spcPts val="1320"/>
              </a:lnSpc>
            </a:pP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Juvenile Centers</a:t>
            </a: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Rehab Clinics</a:t>
            </a: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Homeless Shelters</a:t>
            </a:r>
          </a:p>
          <a:p>
            <a:pPr algn="l" marL="1835151" indent="-611717" lvl="2">
              <a:lnSpc>
                <a:spcPts val="5525"/>
              </a:lnSpc>
              <a:buFont typeface="Arial"/>
              <a:buChar char="⚬"/>
            </a:pPr>
            <a:r>
              <a:rPr lang="en-US" b="true" sz="4250">
                <a:solidFill>
                  <a:srgbClr val="FFFFFF"/>
                </a:solidFill>
                <a:latin typeface="Roboto Bold"/>
                <a:ea typeface="Roboto Bold"/>
                <a:cs typeface="Roboto Bold"/>
                <a:sym typeface="Roboto Bold"/>
              </a:rPr>
              <a:t>Drop-in Centers</a:t>
            </a:r>
          </a:p>
          <a:p>
            <a:pPr algn="l" marL="1835151" indent="-611717" lvl="2">
              <a:lnSpc>
                <a:spcPts val="5525"/>
              </a:lnSpc>
              <a:buFont typeface="Arial"/>
              <a:buChar char="⚬"/>
            </a:pPr>
            <a:r>
              <a:rPr lang="en-US" b="true" sz="4250">
                <a:solidFill>
                  <a:srgbClr val="004F59"/>
                </a:solidFill>
                <a:latin typeface="Roboto Bold"/>
                <a:ea typeface="Roboto Bold"/>
                <a:cs typeface="Roboto Bold"/>
                <a:sym typeface="Roboto Bold"/>
              </a:rPr>
              <a:t>On the Streets</a:t>
            </a:r>
          </a:p>
          <a:p>
            <a:pPr algn="l">
              <a:lnSpc>
                <a:spcPts val="4675"/>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2218273" y="3100570"/>
            <a:ext cx="7589586" cy="947558"/>
            <a:chOff x="0" y="0"/>
            <a:chExt cx="1998903" cy="249563"/>
          </a:xfrm>
        </p:grpSpPr>
        <p:sp>
          <p:nvSpPr>
            <p:cNvPr name="Freeform 12" id="12"/>
            <p:cNvSpPr/>
            <p:nvPr/>
          </p:nvSpPr>
          <p:spPr>
            <a:xfrm flipH="false" flipV="false" rot="0">
              <a:off x="0" y="0"/>
              <a:ext cx="1998903" cy="249563"/>
            </a:xfrm>
            <a:custGeom>
              <a:avLst/>
              <a:gdLst/>
              <a:ahLst/>
              <a:cxnLst/>
              <a:rect r="r" b="b" t="t" l="l"/>
              <a:pathLst>
                <a:path h="249563" w="1998903">
                  <a:moveTo>
                    <a:pt x="0" y="0"/>
                  </a:moveTo>
                  <a:lnTo>
                    <a:pt x="1998903" y="0"/>
                  </a:lnTo>
                  <a:lnTo>
                    <a:pt x="1998903" y="249563"/>
                  </a:lnTo>
                  <a:lnTo>
                    <a:pt x="0" y="249563"/>
                  </a:lnTo>
                  <a:close/>
                </a:path>
              </a:pathLst>
            </a:custGeom>
            <a:solidFill>
              <a:srgbClr val="303030"/>
            </a:solidFill>
          </p:spPr>
        </p:sp>
        <p:sp>
          <p:nvSpPr>
            <p:cNvPr name="TextBox 13" id="13"/>
            <p:cNvSpPr txBox="true"/>
            <p:nvPr/>
          </p:nvSpPr>
          <p:spPr>
            <a:xfrm>
              <a:off x="0" y="-76200"/>
              <a:ext cx="1998903"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577714" y="3140999"/>
            <a:ext cx="11795078" cy="771526"/>
          </a:xfrm>
          <a:prstGeom prst="rect">
            <a:avLst/>
          </a:prstGeom>
        </p:spPr>
        <p:txBody>
          <a:bodyPr anchor="t" rtlCol="false" tIns="0" lIns="0" bIns="0" rIns="0">
            <a:spAutoFit/>
          </a:bodyPr>
          <a:lstStyle/>
          <a:p>
            <a:pPr algn="l">
              <a:lnSpc>
                <a:spcPts val="6299"/>
              </a:lnSpc>
            </a:pPr>
            <a:r>
              <a:rPr lang="en-US" sz="4499" b="true">
                <a:solidFill>
                  <a:srgbClr val="F2C75C"/>
                </a:solidFill>
                <a:latin typeface="Roboto Bold"/>
                <a:ea typeface="Roboto Bold"/>
                <a:cs typeface="Roboto Bold"/>
                <a:sym typeface="Roboto Bold"/>
              </a:rPr>
              <a:t>Higher-Risk Environments</a:t>
            </a:r>
          </a:p>
        </p:txBody>
      </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name="TextBox 7" id="7"/>
          <p:cNvSpPr txBox="true"/>
          <p:nvPr/>
        </p:nvSpPr>
        <p:spPr>
          <a:xfrm rot="0">
            <a:off x="1652163" y="4684608"/>
            <a:ext cx="16085934"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Digital spaces where </a:t>
            </a:r>
            <a:r>
              <a:rPr lang="en-US" b="true" sz="4250">
                <a:solidFill>
                  <a:srgbClr val="9D1BE3"/>
                </a:solidFill>
                <a:latin typeface="Roboto Bold"/>
                <a:ea typeface="Roboto Bold"/>
                <a:cs typeface="Roboto Bold"/>
                <a:sym typeface="Roboto Bold"/>
              </a:rPr>
              <a:t>predators start friendly conversations:</a:t>
            </a:r>
          </a:p>
          <a:p>
            <a:pPr algn="l">
              <a:lnSpc>
                <a:spcPts val="5950"/>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51871" y="3330808"/>
            <a:ext cx="4633152" cy="947558"/>
            <a:chOff x="0" y="0"/>
            <a:chExt cx="1220254" cy="249563"/>
          </a:xfrm>
        </p:grpSpPr>
        <p:sp>
          <p:nvSpPr>
            <p:cNvPr name="Freeform 12" id="12"/>
            <p:cNvSpPr/>
            <p:nvPr/>
          </p:nvSpPr>
          <p:spPr>
            <a:xfrm flipH="false" flipV="false" rot="0">
              <a:off x="0" y="0"/>
              <a:ext cx="1220254" cy="249563"/>
            </a:xfrm>
            <a:custGeom>
              <a:avLst/>
              <a:gdLst/>
              <a:ahLst/>
              <a:cxnLst/>
              <a:rect r="r" b="b" t="t" l="l"/>
              <a:pathLst>
                <a:path h="249563" w="1220254">
                  <a:moveTo>
                    <a:pt x="0" y="0"/>
                  </a:moveTo>
                  <a:lnTo>
                    <a:pt x="1220254" y="0"/>
                  </a:lnTo>
                  <a:lnTo>
                    <a:pt x="1220254" y="249563"/>
                  </a:lnTo>
                  <a:lnTo>
                    <a:pt x="0" y="249563"/>
                  </a:lnTo>
                  <a:close/>
                </a:path>
              </a:pathLst>
            </a:custGeom>
            <a:solidFill>
              <a:srgbClr val="303030"/>
            </a:solidFill>
          </p:spPr>
        </p:sp>
        <p:sp>
          <p:nvSpPr>
            <p:cNvPr name="TextBox 13" id="13"/>
            <p:cNvSpPr txBox="true"/>
            <p:nvPr/>
          </p:nvSpPr>
          <p:spPr>
            <a:xfrm>
              <a:off x="0" y="-76200"/>
              <a:ext cx="1220254"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311311" y="3371237"/>
            <a:ext cx="11795078"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Online Spaces</a:t>
            </a:r>
          </a:p>
        </p:txBody>
      </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name="TextBox 7" id="7"/>
          <p:cNvSpPr txBox="true"/>
          <p:nvPr/>
        </p:nvSpPr>
        <p:spPr>
          <a:xfrm rot="0">
            <a:off x="1652163" y="4684608"/>
            <a:ext cx="16085934"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Digital spaces where </a:t>
            </a:r>
            <a:r>
              <a:rPr lang="en-US" b="true" sz="4250">
                <a:solidFill>
                  <a:srgbClr val="9D1BE3"/>
                </a:solidFill>
                <a:latin typeface="Roboto Bold"/>
                <a:ea typeface="Roboto Bold"/>
                <a:cs typeface="Roboto Bold"/>
                <a:sym typeface="Roboto Bold"/>
              </a:rPr>
              <a:t>predators start friendly conversations:</a:t>
            </a:r>
          </a:p>
          <a:p>
            <a:pPr algn="l" marL="1835151" indent="-611717" lvl="2">
              <a:lnSpc>
                <a:spcPts val="5950"/>
              </a:lnSpc>
              <a:buFont typeface="Arial"/>
              <a:buChar char="⚬"/>
            </a:pPr>
            <a:r>
              <a:rPr lang="en-US" b="true" sz="4250">
                <a:solidFill>
                  <a:srgbClr val="004F59"/>
                </a:solidFill>
                <a:latin typeface="Roboto Bold"/>
                <a:ea typeface="Roboto Bold"/>
                <a:cs typeface="Roboto Bold"/>
                <a:sym typeface="Roboto Bold"/>
              </a:rPr>
              <a:t>Social Media</a:t>
            </a:r>
          </a:p>
          <a:p>
            <a:pPr algn="l">
              <a:lnSpc>
                <a:spcPts val="5950"/>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51871" y="3330808"/>
            <a:ext cx="4633152" cy="947558"/>
            <a:chOff x="0" y="0"/>
            <a:chExt cx="1220254" cy="249563"/>
          </a:xfrm>
        </p:grpSpPr>
        <p:sp>
          <p:nvSpPr>
            <p:cNvPr name="Freeform 12" id="12"/>
            <p:cNvSpPr/>
            <p:nvPr/>
          </p:nvSpPr>
          <p:spPr>
            <a:xfrm flipH="false" flipV="false" rot="0">
              <a:off x="0" y="0"/>
              <a:ext cx="1220254" cy="249563"/>
            </a:xfrm>
            <a:custGeom>
              <a:avLst/>
              <a:gdLst/>
              <a:ahLst/>
              <a:cxnLst/>
              <a:rect r="r" b="b" t="t" l="l"/>
              <a:pathLst>
                <a:path h="249563" w="1220254">
                  <a:moveTo>
                    <a:pt x="0" y="0"/>
                  </a:moveTo>
                  <a:lnTo>
                    <a:pt x="1220254" y="0"/>
                  </a:lnTo>
                  <a:lnTo>
                    <a:pt x="1220254" y="249563"/>
                  </a:lnTo>
                  <a:lnTo>
                    <a:pt x="0" y="249563"/>
                  </a:lnTo>
                  <a:close/>
                </a:path>
              </a:pathLst>
            </a:custGeom>
            <a:solidFill>
              <a:srgbClr val="303030"/>
            </a:solidFill>
          </p:spPr>
        </p:sp>
        <p:sp>
          <p:nvSpPr>
            <p:cNvPr name="TextBox 13" id="13"/>
            <p:cNvSpPr txBox="true"/>
            <p:nvPr/>
          </p:nvSpPr>
          <p:spPr>
            <a:xfrm>
              <a:off x="0" y="-76200"/>
              <a:ext cx="1220254"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311311" y="3371237"/>
            <a:ext cx="11795078"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Online Spaces</a:t>
            </a:r>
          </a:p>
        </p:txBody>
      </p:sp>
    </p:spTree>
  </p:cSld>
  <p:clrMapOvr>
    <a:masterClrMapping/>
  </p:clrMapOvr>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name="TextBox 7" id="7"/>
          <p:cNvSpPr txBox="true"/>
          <p:nvPr/>
        </p:nvSpPr>
        <p:spPr>
          <a:xfrm rot="0">
            <a:off x="1652163" y="4684608"/>
            <a:ext cx="16085934"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Digital spaces where </a:t>
            </a:r>
            <a:r>
              <a:rPr lang="en-US" b="true" sz="4250">
                <a:solidFill>
                  <a:srgbClr val="9D1BE3"/>
                </a:solidFill>
                <a:latin typeface="Roboto Bold"/>
                <a:ea typeface="Roboto Bold"/>
                <a:cs typeface="Roboto Bold"/>
                <a:sym typeface="Roboto Bold"/>
              </a:rPr>
              <a:t>predators start friendly conversations:</a:t>
            </a:r>
          </a:p>
          <a:p>
            <a:pPr algn="l" marL="1835151" indent="-611717" lvl="2">
              <a:lnSpc>
                <a:spcPts val="5950"/>
              </a:lnSpc>
              <a:buFont typeface="Arial"/>
              <a:buChar char="⚬"/>
            </a:pPr>
            <a:r>
              <a:rPr lang="en-US" b="true" sz="4250">
                <a:solidFill>
                  <a:srgbClr val="FFFFFF"/>
                </a:solidFill>
                <a:latin typeface="Roboto Bold"/>
                <a:ea typeface="Roboto Bold"/>
                <a:cs typeface="Roboto Bold"/>
                <a:sym typeface="Roboto Bold"/>
              </a:rPr>
              <a:t>Social Media</a:t>
            </a:r>
          </a:p>
          <a:p>
            <a:pPr algn="l" marL="1835151" indent="-611717" lvl="2">
              <a:lnSpc>
                <a:spcPts val="5950"/>
              </a:lnSpc>
              <a:buFont typeface="Arial"/>
              <a:buChar char="⚬"/>
            </a:pPr>
            <a:r>
              <a:rPr lang="en-US" b="true" sz="4250">
                <a:solidFill>
                  <a:srgbClr val="004F59"/>
                </a:solidFill>
                <a:latin typeface="Roboto Bold"/>
                <a:ea typeface="Roboto Bold"/>
                <a:cs typeface="Roboto Bold"/>
                <a:sym typeface="Roboto Bold"/>
              </a:rPr>
              <a:t>Gaming Platforms</a:t>
            </a: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51871" y="3330808"/>
            <a:ext cx="4633152" cy="947558"/>
            <a:chOff x="0" y="0"/>
            <a:chExt cx="1220254" cy="249563"/>
          </a:xfrm>
        </p:grpSpPr>
        <p:sp>
          <p:nvSpPr>
            <p:cNvPr name="Freeform 12" id="12"/>
            <p:cNvSpPr/>
            <p:nvPr/>
          </p:nvSpPr>
          <p:spPr>
            <a:xfrm flipH="false" flipV="false" rot="0">
              <a:off x="0" y="0"/>
              <a:ext cx="1220254" cy="249563"/>
            </a:xfrm>
            <a:custGeom>
              <a:avLst/>
              <a:gdLst/>
              <a:ahLst/>
              <a:cxnLst/>
              <a:rect r="r" b="b" t="t" l="l"/>
              <a:pathLst>
                <a:path h="249563" w="1220254">
                  <a:moveTo>
                    <a:pt x="0" y="0"/>
                  </a:moveTo>
                  <a:lnTo>
                    <a:pt x="1220254" y="0"/>
                  </a:lnTo>
                  <a:lnTo>
                    <a:pt x="1220254" y="249563"/>
                  </a:lnTo>
                  <a:lnTo>
                    <a:pt x="0" y="249563"/>
                  </a:lnTo>
                  <a:close/>
                </a:path>
              </a:pathLst>
            </a:custGeom>
            <a:solidFill>
              <a:srgbClr val="303030"/>
            </a:solidFill>
          </p:spPr>
        </p:sp>
        <p:sp>
          <p:nvSpPr>
            <p:cNvPr name="TextBox 13" id="13"/>
            <p:cNvSpPr txBox="true"/>
            <p:nvPr/>
          </p:nvSpPr>
          <p:spPr>
            <a:xfrm>
              <a:off x="0" y="-76200"/>
              <a:ext cx="1220254"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311311" y="3371237"/>
            <a:ext cx="11795078"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Online Spaces</a:t>
            </a:r>
          </a:p>
        </p:txBody>
      </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5" id="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name="TextBox 7" id="7"/>
          <p:cNvSpPr txBox="true"/>
          <p:nvPr/>
        </p:nvSpPr>
        <p:spPr>
          <a:xfrm rot="0">
            <a:off x="1652163" y="4684608"/>
            <a:ext cx="16085934"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Digital spaces where </a:t>
            </a:r>
            <a:r>
              <a:rPr lang="en-US" b="true" sz="4250">
                <a:solidFill>
                  <a:srgbClr val="9D1BE3"/>
                </a:solidFill>
                <a:latin typeface="Roboto Bold"/>
                <a:ea typeface="Roboto Bold"/>
                <a:cs typeface="Roboto Bold"/>
                <a:sym typeface="Roboto Bold"/>
              </a:rPr>
              <a:t>predators start friendly conversations:</a:t>
            </a:r>
          </a:p>
          <a:p>
            <a:pPr algn="l" marL="1835151" indent="-611717" lvl="2">
              <a:lnSpc>
                <a:spcPts val="5950"/>
              </a:lnSpc>
              <a:buFont typeface="Arial"/>
              <a:buChar char="⚬"/>
            </a:pPr>
            <a:r>
              <a:rPr lang="en-US" b="true" sz="4250">
                <a:solidFill>
                  <a:srgbClr val="FFFFFF"/>
                </a:solidFill>
                <a:latin typeface="Roboto Bold"/>
                <a:ea typeface="Roboto Bold"/>
                <a:cs typeface="Roboto Bold"/>
                <a:sym typeface="Roboto Bold"/>
              </a:rPr>
              <a:t>Social Media</a:t>
            </a:r>
          </a:p>
          <a:p>
            <a:pPr algn="l" marL="1835151" indent="-611717" lvl="2">
              <a:lnSpc>
                <a:spcPts val="5950"/>
              </a:lnSpc>
              <a:buFont typeface="Arial"/>
              <a:buChar char="⚬"/>
            </a:pPr>
            <a:r>
              <a:rPr lang="en-US" b="true" sz="4250">
                <a:solidFill>
                  <a:srgbClr val="FFFFFF"/>
                </a:solidFill>
                <a:latin typeface="Roboto Bold"/>
                <a:ea typeface="Roboto Bold"/>
                <a:cs typeface="Roboto Bold"/>
                <a:sym typeface="Roboto Bold"/>
              </a:rPr>
              <a:t>Gaming Platforms</a:t>
            </a:r>
          </a:p>
          <a:p>
            <a:pPr algn="l" marL="1835151" indent="-611717" lvl="2">
              <a:lnSpc>
                <a:spcPts val="5950"/>
              </a:lnSpc>
              <a:buFont typeface="Arial"/>
              <a:buChar char="⚬"/>
            </a:pPr>
            <a:r>
              <a:rPr lang="en-US" b="true" sz="4250">
                <a:solidFill>
                  <a:srgbClr val="004F59"/>
                </a:solidFill>
                <a:latin typeface="Roboto Bold"/>
                <a:ea typeface="Roboto Bold"/>
                <a:cs typeface="Roboto Bold"/>
                <a:sym typeface="Roboto Bold"/>
              </a:rPr>
              <a:t>Messaging Apps</a:t>
            </a:r>
          </a:p>
          <a:p>
            <a:pPr algn="l">
              <a:lnSpc>
                <a:spcPts val="5950"/>
              </a:lnSpc>
            </a:pPr>
          </a:p>
        </p:txBody>
      </p:sp>
      <p:sp>
        <p:nvSpPr>
          <p:cNvPr name="TextBox 8" id="8"/>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9" id="9"/>
          <p:cNvSpPr txBox="true"/>
          <p:nvPr/>
        </p:nvSpPr>
        <p:spPr>
          <a:xfrm rot="0">
            <a:off x="945186" y="1250072"/>
            <a:ext cx="11505415"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 LOCATIONS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1" id="11"/>
          <p:cNvGrpSpPr/>
          <p:nvPr/>
        </p:nvGrpSpPr>
        <p:grpSpPr>
          <a:xfrm rot="0">
            <a:off x="1951871" y="3330808"/>
            <a:ext cx="4633152" cy="947558"/>
            <a:chOff x="0" y="0"/>
            <a:chExt cx="1220254" cy="249563"/>
          </a:xfrm>
        </p:grpSpPr>
        <p:sp>
          <p:nvSpPr>
            <p:cNvPr name="Freeform 12" id="12"/>
            <p:cNvSpPr/>
            <p:nvPr/>
          </p:nvSpPr>
          <p:spPr>
            <a:xfrm flipH="false" flipV="false" rot="0">
              <a:off x="0" y="0"/>
              <a:ext cx="1220254" cy="249563"/>
            </a:xfrm>
            <a:custGeom>
              <a:avLst/>
              <a:gdLst/>
              <a:ahLst/>
              <a:cxnLst/>
              <a:rect r="r" b="b" t="t" l="l"/>
              <a:pathLst>
                <a:path h="249563" w="1220254">
                  <a:moveTo>
                    <a:pt x="0" y="0"/>
                  </a:moveTo>
                  <a:lnTo>
                    <a:pt x="1220254" y="0"/>
                  </a:lnTo>
                  <a:lnTo>
                    <a:pt x="1220254" y="249563"/>
                  </a:lnTo>
                  <a:lnTo>
                    <a:pt x="0" y="249563"/>
                  </a:lnTo>
                  <a:close/>
                </a:path>
              </a:pathLst>
            </a:custGeom>
            <a:solidFill>
              <a:srgbClr val="303030"/>
            </a:solidFill>
          </p:spPr>
        </p:sp>
        <p:sp>
          <p:nvSpPr>
            <p:cNvPr name="TextBox 13" id="13"/>
            <p:cNvSpPr txBox="true"/>
            <p:nvPr/>
          </p:nvSpPr>
          <p:spPr>
            <a:xfrm>
              <a:off x="0" y="-76200"/>
              <a:ext cx="1220254" cy="32576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311311" y="3371237"/>
            <a:ext cx="11795078"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Online Spaces</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757912" y="4359901"/>
            <a:ext cx="11420798" cy="2113836"/>
            <a:chOff x="0" y="0"/>
            <a:chExt cx="3007947" cy="556730"/>
          </a:xfrm>
        </p:grpSpPr>
        <p:sp>
          <p:nvSpPr>
            <p:cNvPr name="Freeform 7" id="7"/>
            <p:cNvSpPr/>
            <p:nvPr/>
          </p:nvSpPr>
          <p:spPr>
            <a:xfrm flipH="false" flipV="false" rot="0">
              <a:off x="0" y="0"/>
              <a:ext cx="3007947" cy="556730"/>
            </a:xfrm>
            <a:custGeom>
              <a:avLst/>
              <a:gdLst/>
              <a:ahLst/>
              <a:cxnLst/>
              <a:rect r="r" b="b" t="t" l="l"/>
              <a:pathLst>
                <a:path h="556730" w="3007947">
                  <a:moveTo>
                    <a:pt x="0" y="0"/>
                  </a:moveTo>
                  <a:lnTo>
                    <a:pt x="3007947" y="0"/>
                  </a:lnTo>
                  <a:lnTo>
                    <a:pt x="3007947" y="556730"/>
                  </a:lnTo>
                  <a:lnTo>
                    <a:pt x="0" y="556730"/>
                  </a:lnTo>
                  <a:close/>
                </a:path>
              </a:pathLst>
            </a:custGeom>
            <a:solidFill>
              <a:srgbClr val="303030"/>
            </a:solidFill>
          </p:spPr>
        </p:sp>
        <p:sp>
          <p:nvSpPr>
            <p:cNvPr name="TextBox 8" id="8"/>
            <p:cNvSpPr txBox="true"/>
            <p:nvPr/>
          </p:nvSpPr>
          <p:spPr>
            <a:xfrm>
              <a:off x="0" y="-76200"/>
              <a:ext cx="3007947" cy="63293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name="TextBox 12" id="12"/>
          <p:cNvSpPr txBox="true"/>
          <p:nvPr/>
        </p:nvSpPr>
        <p:spPr>
          <a:xfrm rot="0">
            <a:off x="3406245" y="4588218"/>
            <a:ext cx="1043950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situations are commonly targeted by traffickers?</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name="TextBox 14" id="14"/>
          <p:cNvSpPr txBox="true"/>
          <p:nvPr/>
        </p:nvSpPr>
        <p:spPr>
          <a:xfrm rot="0">
            <a:off x="13868264" y="7858409"/>
            <a:ext cx="2785451" cy="879411"/>
          </a:xfrm>
          <a:prstGeom prst="rect">
            <a:avLst/>
          </a:prstGeom>
        </p:spPr>
        <p:txBody>
          <a:bodyPr anchor="t" rtlCol="false" tIns="0" lIns="0" bIns="0" rIns="0">
            <a:spAutoFit/>
          </a:bodyPr>
          <a:lstStyle/>
          <a:p>
            <a:pPr algn="ctr">
              <a:lnSpc>
                <a:spcPts val="3761"/>
              </a:lnSpc>
            </a:pPr>
            <a:r>
              <a:rPr lang="en-US" sz="4001" b="true">
                <a:solidFill>
                  <a:srgbClr val="F9232C"/>
                </a:solidFill>
                <a:latin typeface="Cooperative Bold"/>
                <a:ea typeface="Cooperative Bold"/>
                <a:cs typeface="Cooperative Bold"/>
                <a:sym typeface="Cooperative Bold"/>
              </a:rPr>
              <a:t>Human</a:t>
            </a:r>
          </a:p>
          <a:p>
            <a:pPr algn="ctr">
              <a:lnSpc>
                <a:spcPts val="2938"/>
              </a:lnSpc>
            </a:pPr>
            <a:r>
              <a:rPr lang="en-US" b="true" sz="3126">
                <a:solidFill>
                  <a:srgbClr val="F9232C"/>
                </a:solidFill>
                <a:latin typeface="Poppins Medium 1 Bold"/>
                <a:ea typeface="Poppins Medium 1 Bold"/>
                <a:cs typeface="Poppins Medium 1 Bold"/>
                <a:sym typeface="Poppins Medium 1 Bold"/>
              </a:rPr>
              <a:t>TRAFFICKERS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grpSp>
        <p:nvGrpSpPr>
          <p:cNvPr name="Group 5" id="5"/>
          <p:cNvGrpSpPr/>
          <p:nvPr/>
        </p:nvGrpSpPr>
        <p:grpSpPr>
          <a:xfrm rot="0">
            <a:off x="2237435" y="2905050"/>
            <a:ext cx="10080319" cy="936904"/>
            <a:chOff x="0" y="0"/>
            <a:chExt cx="2654899" cy="246757"/>
          </a:xfrm>
        </p:grpSpPr>
        <p:sp>
          <p:nvSpPr>
            <p:cNvPr name="Freeform 6" id="6"/>
            <p:cNvSpPr/>
            <p:nvPr/>
          </p:nvSpPr>
          <p:spPr>
            <a:xfrm flipH="false" flipV="false" rot="0">
              <a:off x="0" y="0"/>
              <a:ext cx="2654899" cy="246757"/>
            </a:xfrm>
            <a:custGeom>
              <a:avLst/>
              <a:gdLst/>
              <a:ahLst/>
              <a:cxnLst/>
              <a:rect r="r" b="b" t="t" l="l"/>
              <a:pathLst>
                <a:path h="246757" w="2654899">
                  <a:moveTo>
                    <a:pt x="0" y="0"/>
                  </a:moveTo>
                  <a:lnTo>
                    <a:pt x="2654899" y="0"/>
                  </a:lnTo>
                  <a:lnTo>
                    <a:pt x="2654899" y="246757"/>
                  </a:lnTo>
                  <a:lnTo>
                    <a:pt x="0" y="246757"/>
                  </a:lnTo>
                  <a:close/>
                </a:path>
              </a:pathLst>
            </a:custGeom>
            <a:solidFill>
              <a:srgbClr val="303030"/>
            </a:solidFill>
          </p:spPr>
        </p:sp>
        <p:sp>
          <p:nvSpPr>
            <p:cNvPr name="TextBox 7" id="7"/>
            <p:cNvSpPr txBox="true"/>
            <p:nvPr/>
          </p:nvSpPr>
          <p:spPr>
            <a:xfrm>
              <a:off x="0" y="-76200"/>
              <a:ext cx="2654899"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75560" y="2940128"/>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Factors That Traffickers May Target</a:t>
            </a:r>
          </a:p>
        </p:txBody>
      </p:sp>
      <p:sp>
        <p:nvSpPr>
          <p:cNvPr name="TextBox 9" id="9"/>
          <p:cNvSpPr txBox="true"/>
          <p:nvPr/>
        </p:nvSpPr>
        <p:spPr>
          <a:xfrm rot="0">
            <a:off x="1937727" y="4045638"/>
            <a:ext cx="15864200"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Lack of basic needs or stability</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9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grpSp>
        <p:nvGrpSpPr>
          <p:cNvPr name="Group 5" id="5"/>
          <p:cNvGrpSpPr/>
          <p:nvPr/>
        </p:nvGrpSpPr>
        <p:grpSpPr>
          <a:xfrm rot="0">
            <a:off x="2237435" y="2905050"/>
            <a:ext cx="10080319" cy="936904"/>
            <a:chOff x="0" y="0"/>
            <a:chExt cx="2654899" cy="246757"/>
          </a:xfrm>
        </p:grpSpPr>
        <p:sp>
          <p:nvSpPr>
            <p:cNvPr name="Freeform 6" id="6"/>
            <p:cNvSpPr/>
            <p:nvPr/>
          </p:nvSpPr>
          <p:spPr>
            <a:xfrm flipH="false" flipV="false" rot="0">
              <a:off x="0" y="0"/>
              <a:ext cx="2654899" cy="246757"/>
            </a:xfrm>
            <a:custGeom>
              <a:avLst/>
              <a:gdLst/>
              <a:ahLst/>
              <a:cxnLst/>
              <a:rect r="r" b="b" t="t" l="l"/>
              <a:pathLst>
                <a:path h="246757" w="2654899">
                  <a:moveTo>
                    <a:pt x="0" y="0"/>
                  </a:moveTo>
                  <a:lnTo>
                    <a:pt x="2654899" y="0"/>
                  </a:lnTo>
                  <a:lnTo>
                    <a:pt x="2654899" y="246757"/>
                  </a:lnTo>
                  <a:lnTo>
                    <a:pt x="0" y="246757"/>
                  </a:lnTo>
                  <a:close/>
                </a:path>
              </a:pathLst>
            </a:custGeom>
            <a:solidFill>
              <a:srgbClr val="303030"/>
            </a:solidFill>
          </p:spPr>
        </p:sp>
        <p:sp>
          <p:nvSpPr>
            <p:cNvPr name="TextBox 7" id="7"/>
            <p:cNvSpPr txBox="true"/>
            <p:nvPr/>
          </p:nvSpPr>
          <p:spPr>
            <a:xfrm>
              <a:off x="0" y="-76200"/>
              <a:ext cx="2654899"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75560" y="2940128"/>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Factors That Traffickers May Target</a:t>
            </a:r>
          </a:p>
        </p:txBody>
      </p:sp>
      <p:sp>
        <p:nvSpPr>
          <p:cNvPr name="TextBox 9" id="9"/>
          <p:cNvSpPr txBox="true"/>
          <p:nvPr/>
        </p:nvSpPr>
        <p:spPr>
          <a:xfrm rot="0">
            <a:off x="1937727" y="4045638"/>
            <a:ext cx="15864200"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Lack of basic needs or stability</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Unsafe or difficult home environments</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9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grpSp>
        <p:nvGrpSpPr>
          <p:cNvPr name="Group 5" id="5"/>
          <p:cNvGrpSpPr/>
          <p:nvPr/>
        </p:nvGrpSpPr>
        <p:grpSpPr>
          <a:xfrm rot="0">
            <a:off x="2237435" y="2905050"/>
            <a:ext cx="10080319" cy="936904"/>
            <a:chOff x="0" y="0"/>
            <a:chExt cx="2654899" cy="246757"/>
          </a:xfrm>
        </p:grpSpPr>
        <p:sp>
          <p:nvSpPr>
            <p:cNvPr name="Freeform 6" id="6"/>
            <p:cNvSpPr/>
            <p:nvPr/>
          </p:nvSpPr>
          <p:spPr>
            <a:xfrm flipH="false" flipV="false" rot="0">
              <a:off x="0" y="0"/>
              <a:ext cx="2654899" cy="246757"/>
            </a:xfrm>
            <a:custGeom>
              <a:avLst/>
              <a:gdLst/>
              <a:ahLst/>
              <a:cxnLst/>
              <a:rect r="r" b="b" t="t" l="l"/>
              <a:pathLst>
                <a:path h="246757" w="2654899">
                  <a:moveTo>
                    <a:pt x="0" y="0"/>
                  </a:moveTo>
                  <a:lnTo>
                    <a:pt x="2654899" y="0"/>
                  </a:lnTo>
                  <a:lnTo>
                    <a:pt x="2654899" y="246757"/>
                  </a:lnTo>
                  <a:lnTo>
                    <a:pt x="0" y="246757"/>
                  </a:lnTo>
                  <a:close/>
                </a:path>
              </a:pathLst>
            </a:custGeom>
            <a:solidFill>
              <a:srgbClr val="303030"/>
            </a:solidFill>
          </p:spPr>
        </p:sp>
        <p:sp>
          <p:nvSpPr>
            <p:cNvPr name="TextBox 7" id="7"/>
            <p:cNvSpPr txBox="true"/>
            <p:nvPr/>
          </p:nvSpPr>
          <p:spPr>
            <a:xfrm>
              <a:off x="0" y="-76200"/>
              <a:ext cx="2654899" cy="322957"/>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475560" y="2940128"/>
            <a:ext cx="11795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Factors That Traffickers May Target</a:t>
            </a:r>
          </a:p>
        </p:txBody>
      </p:sp>
      <p:sp>
        <p:nvSpPr>
          <p:cNvPr name="TextBox 9" id="9"/>
          <p:cNvSpPr txBox="true"/>
          <p:nvPr/>
        </p:nvSpPr>
        <p:spPr>
          <a:xfrm rot="0">
            <a:off x="1937727" y="4045638"/>
            <a:ext cx="15864200"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Lack of basic needs or stability</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Unsafe or difficult home environments</a:t>
            </a:r>
          </a:p>
          <a:p>
            <a:pPr algn="l" marL="917576" indent="-458788" lvl="1">
              <a:lnSpc>
                <a:spcPts val="5950"/>
              </a:lnSpc>
              <a:buFont typeface="Arial"/>
              <a:buChar char="•"/>
            </a:pPr>
            <a:r>
              <a:rPr lang="en-US" b="true" sz="4250">
                <a:solidFill>
                  <a:srgbClr val="004F59"/>
                </a:solidFill>
                <a:latin typeface="Roboto Bold"/>
                <a:ea typeface="Roboto Bold"/>
                <a:cs typeface="Roboto Bold"/>
                <a:sym typeface="Roboto Bold"/>
              </a:rPr>
              <a:t>Emotional struggles or isolation</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812778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DAHHH3uXQOY</dc:identifier>
  <dcterms:modified xsi:type="dcterms:W3CDTF">2011-08-01T06:04:30Z</dcterms:modified>
  <cp:revision>1</cp:revision>
  <dc:title>PowerPoint-Human Traffickers-WalkingWise-4-14-2026</dc:title>
</cp:coreProperties>
</file>