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Lst>
  <p:sldSz cx="18288000" cy="10287000"/>
  <p:notesSz cx="6858000" cy="9144000"/>
  <p:embeddedFontLst>
    <p:embeddedFont>
      <p:font typeface="Bebas Neue" panose="020B0604020202020204" charset="0"/>
      <p:regular r:id="rId105"/>
    </p:embeddedFont>
    <p:embeddedFont>
      <p:font typeface="Cooperative Bold" panose="020B0604020202020204" charset="-79"/>
      <p:regular r:id="rId106"/>
    </p:embeddedFont>
    <p:embeddedFont>
      <p:font typeface="League Spartan" panose="020B0604020202020204" charset="0"/>
      <p:regular r:id="rId107"/>
    </p:embeddedFont>
    <p:embeddedFont>
      <p:font typeface="Poppins Medium 1 Bold" panose="020B0604020202020204" charset="0"/>
      <p:regular r:id="rId108"/>
    </p:embeddedFont>
    <p:embeddedFont>
      <p:font typeface="Poppins Medium 2" panose="020B0604020202020204" charset="0"/>
      <p:regular r:id="rId109"/>
    </p:embeddedFont>
    <p:embeddedFont>
      <p:font typeface="Roboto" panose="020B0604020202020204" charset="0"/>
      <p:regular r:id="rId110"/>
    </p:embeddedFont>
    <p:embeddedFont>
      <p:font typeface="Roboto Bold" panose="020B0604020202020204" charset="0"/>
      <p:regular r:id="rId111"/>
    </p:embeddedFont>
    <p:embeddedFont>
      <p:font typeface="Roboto Italics" panose="020B0604020202020204" charset="0"/>
      <p:regular r:id="rId1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5" d="100"/>
          <a:sy n="65" d="100"/>
        </p:scale>
        <p:origin x="1080" y="2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microsoft.com/office/2016/11/relationships/changesInfo" Target="changesInfos/changesInfo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8.fntdata"/><Relationship Id="rId16" Type="http://schemas.openxmlformats.org/officeDocument/2006/relationships/slide" Target="slides/slide15.xml"/><Relationship Id="rId107" Type="http://schemas.openxmlformats.org/officeDocument/2006/relationships/font" Target="fonts/font3.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font" Target="fonts/font4.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5.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6.fntdata"/><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7.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a Highman" userId="ecdc3769a33ca4ef" providerId="LiveId" clId="{4B11471C-3691-4F5F-98DF-C1CD0472BC45}"/>
    <pc:docChg chg="undo custSel modSld">
      <pc:chgData name="Karla Highman" userId="ecdc3769a33ca4ef" providerId="LiveId" clId="{4B11471C-3691-4F5F-98DF-C1CD0472BC45}" dt="2026-01-22T02:04:41.565" v="28" actId="1036"/>
      <pc:docMkLst>
        <pc:docMk/>
      </pc:docMkLst>
      <pc:sldChg chg="modSp mod">
        <pc:chgData name="Karla Highman" userId="ecdc3769a33ca4ef" providerId="LiveId" clId="{4B11471C-3691-4F5F-98DF-C1CD0472BC45}" dt="2026-01-22T02:01:27.177" v="0" actId="207"/>
        <pc:sldMkLst>
          <pc:docMk/>
          <pc:sldMk cId="0" sldId="273"/>
        </pc:sldMkLst>
        <pc:spChg chg="mod">
          <ac:chgData name="Karla Highman" userId="ecdc3769a33ca4ef" providerId="LiveId" clId="{4B11471C-3691-4F5F-98DF-C1CD0472BC45}" dt="2026-01-22T02:01:27.177" v="0" actId="207"/>
          <ac:spMkLst>
            <pc:docMk/>
            <pc:sldMk cId="0" sldId="273"/>
            <ac:spMk id="6" creationId="{00000000-0000-0000-0000-000000000000}"/>
          </ac:spMkLst>
        </pc:spChg>
      </pc:sldChg>
      <pc:sldChg chg="modSp mod">
        <pc:chgData name="Karla Highman" userId="ecdc3769a33ca4ef" providerId="LiveId" clId="{4B11471C-3691-4F5F-98DF-C1CD0472BC45}" dt="2026-01-22T02:01:59.204" v="7" actId="1035"/>
        <pc:sldMkLst>
          <pc:docMk/>
          <pc:sldMk cId="0" sldId="281"/>
        </pc:sldMkLst>
        <pc:spChg chg="mod">
          <ac:chgData name="Karla Highman" userId="ecdc3769a33ca4ef" providerId="LiveId" clId="{4B11471C-3691-4F5F-98DF-C1CD0472BC45}" dt="2026-01-22T02:01:59.204" v="7" actId="1035"/>
          <ac:spMkLst>
            <pc:docMk/>
            <pc:sldMk cId="0" sldId="281"/>
            <ac:spMk id="8" creationId="{00000000-0000-0000-0000-000000000000}"/>
          </ac:spMkLst>
        </pc:spChg>
      </pc:sldChg>
      <pc:sldChg chg="modSp mod">
        <pc:chgData name="Karla Highman" userId="ecdc3769a33ca4ef" providerId="LiveId" clId="{4B11471C-3691-4F5F-98DF-C1CD0472BC45}" dt="2026-01-22T02:02:46.067" v="12" actId="14100"/>
        <pc:sldMkLst>
          <pc:docMk/>
          <pc:sldMk cId="0" sldId="286"/>
        </pc:sldMkLst>
        <pc:spChg chg="mod">
          <ac:chgData name="Karla Highman" userId="ecdc3769a33ca4ef" providerId="LiveId" clId="{4B11471C-3691-4F5F-98DF-C1CD0472BC45}" dt="2026-01-22T02:02:46.067" v="12" actId="14100"/>
          <ac:spMkLst>
            <pc:docMk/>
            <pc:sldMk cId="0" sldId="286"/>
            <ac:spMk id="9" creationId="{00000000-0000-0000-0000-000000000000}"/>
          </ac:spMkLst>
        </pc:spChg>
      </pc:sldChg>
      <pc:sldChg chg="modSp mod">
        <pc:chgData name="Karla Highman" userId="ecdc3769a33ca4ef" providerId="LiveId" clId="{4B11471C-3691-4F5F-98DF-C1CD0472BC45}" dt="2026-01-22T02:02:37.702" v="11" actId="14100"/>
        <pc:sldMkLst>
          <pc:docMk/>
          <pc:sldMk cId="0" sldId="287"/>
        </pc:sldMkLst>
        <pc:spChg chg="mod">
          <ac:chgData name="Karla Highman" userId="ecdc3769a33ca4ef" providerId="LiveId" clId="{4B11471C-3691-4F5F-98DF-C1CD0472BC45}" dt="2026-01-22T02:02:37.702" v="11" actId="14100"/>
          <ac:spMkLst>
            <pc:docMk/>
            <pc:sldMk cId="0" sldId="287"/>
            <ac:spMk id="9" creationId="{00000000-0000-0000-0000-000000000000}"/>
          </ac:spMkLst>
        </pc:spChg>
        <pc:grpChg chg="mod">
          <ac:chgData name="Karla Highman" userId="ecdc3769a33ca4ef" providerId="LiveId" clId="{4B11471C-3691-4F5F-98DF-C1CD0472BC45}" dt="2026-01-22T02:02:31.744" v="10" actId="1076"/>
          <ac:grpSpMkLst>
            <pc:docMk/>
            <pc:sldMk cId="0" sldId="287"/>
            <ac:grpSpMk id="2" creationId="{00000000-0000-0000-0000-000000000000}"/>
          </ac:grpSpMkLst>
        </pc:grpChg>
      </pc:sldChg>
      <pc:sldChg chg="modSp mod">
        <pc:chgData name="Karla Highman" userId="ecdc3769a33ca4ef" providerId="LiveId" clId="{4B11471C-3691-4F5F-98DF-C1CD0472BC45}" dt="2026-01-22T02:03:01.953" v="13" actId="14100"/>
        <pc:sldMkLst>
          <pc:docMk/>
          <pc:sldMk cId="0" sldId="288"/>
        </pc:sldMkLst>
        <pc:spChg chg="mod">
          <ac:chgData name="Karla Highman" userId="ecdc3769a33ca4ef" providerId="LiveId" clId="{4B11471C-3691-4F5F-98DF-C1CD0472BC45}" dt="2026-01-22T02:03:01.953" v="13" actId="14100"/>
          <ac:spMkLst>
            <pc:docMk/>
            <pc:sldMk cId="0" sldId="288"/>
            <ac:spMk id="9" creationId="{00000000-0000-0000-0000-000000000000}"/>
          </ac:spMkLst>
        </pc:spChg>
      </pc:sldChg>
      <pc:sldChg chg="modSp mod">
        <pc:chgData name="Karla Highman" userId="ecdc3769a33ca4ef" providerId="LiveId" clId="{4B11471C-3691-4F5F-98DF-C1CD0472BC45}" dt="2026-01-22T02:03:18.850" v="16" actId="14100"/>
        <pc:sldMkLst>
          <pc:docMk/>
          <pc:sldMk cId="0" sldId="289"/>
        </pc:sldMkLst>
        <pc:spChg chg="mod">
          <ac:chgData name="Karla Highman" userId="ecdc3769a33ca4ef" providerId="LiveId" clId="{4B11471C-3691-4F5F-98DF-C1CD0472BC45}" dt="2026-01-22T02:03:18.850" v="16" actId="14100"/>
          <ac:spMkLst>
            <pc:docMk/>
            <pc:sldMk cId="0" sldId="289"/>
            <ac:spMk id="9" creationId="{00000000-0000-0000-0000-000000000000}"/>
          </ac:spMkLst>
        </pc:spChg>
        <pc:grpChg chg="mod">
          <ac:chgData name="Karla Highman" userId="ecdc3769a33ca4ef" providerId="LiveId" clId="{4B11471C-3691-4F5F-98DF-C1CD0472BC45}" dt="2026-01-22T02:03:14.886" v="15" actId="1076"/>
          <ac:grpSpMkLst>
            <pc:docMk/>
            <pc:sldMk cId="0" sldId="289"/>
            <ac:grpSpMk id="2" creationId="{00000000-0000-0000-0000-000000000000}"/>
          </ac:grpSpMkLst>
        </pc:grpChg>
      </pc:sldChg>
      <pc:sldChg chg="modSp mod">
        <pc:chgData name="Karla Highman" userId="ecdc3769a33ca4ef" providerId="LiveId" clId="{4B11471C-3691-4F5F-98DF-C1CD0472BC45}" dt="2026-01-22T02:02:20.860" v="8" actId="14100"/>
        <pc:sldMkLst>
          <pc:docMk/>
          <pc:sldMk cId="0" sldId="290"/>
        </pc:sldMkLst>
        <pc:spChg chg="mod">
          <ac:chgData name="Karla Highman" userId="ecdc3769a33ca4ef" providerId="LiveId" clId="{4B11471C-3691-4F5F-98DF-C1CD0472BC45}" dt="2026-01-22T02:02:20.860" v="8" actId="14100"/>
          <ac:spMkLst>
            <pc:docMk/>
            <pc:sldMk cId="0" sldId="290"/>
            <ac:spMk id="9" creationId="{00000000-0000-0000-0000-000000000000}"/>
          </ac:spMkLst>
        </pc:spChg>
      </pc:sldChg>
      <pc:sldChg chg="modSp mod">
        <pc:chgData name="Karla Highman" userId="ecdc3769a33ca4ef" providerId="LiveId" clId="{4B11471C-3691-4F5F-98DF-C1CD0472BC45}" dt="2026-01-22T02:03:32.288" v="18" actId="1037"/>
        <pc:sldMkLst>
          <pc:docMk/>
          <pc:sldMk cId="0" sldId="291"/>
        </pc:sldMkLst>
        <pc:spChg chg="mod">
          <ac:chgData name="Karla Highman" userId="ecdc3769a33ca4ef" providerId="LiveId" clId="{4B11471C-3691-4F5F-98DF-C1CD0472BC45}" dt="2026-01-22T02:03:32.288" v="18" actId="1037"/>
          <ac:spMkLst>
            <pc:docMk/>
            <pc:sldMk cId="0" sldId="291"/>
            <ac:spMk id="13" creationId="{00000000-0000-0000-0000-000000000000}"/>
          </ac:spMkLst>
        </pc:spChg>
      </pc:sldChg>
      <pc:sldChg chg="modSp mod">
        <pc:chgData name="Karla Highman" userId="ecdc3769a33ca4ef" providerId="LiveId" clId="{4B11471C-3691-4F5F-98DF-C1CD0472BC45}" dt="2026-01-22T02:03:48.354" v="19" actId="14100"/>
        <pc:sldMkLst>
          <pc:docMk/>
          <pc:sldMk cId="0" sldId="295"/>
        </pc:sldMkLst>
        <pc:spChg chg="mod">
          <ac:chgData name="Karla Highman" userId="ecdc3769a33ca4ef" providerId="LiveId" clId="{4B11471C-3691-4F5F-98DF-C1CD0472BC45}" dt="2026-01-22T02:03:48.354" v="19" actId="14100"/>
          <ac:spMkLst>
            <pc:docMk/>
            <pc:sldMk cId="0" sldId="295"/>
            <ac:spMk id="10" creationId="{00000000-0000-0000-0000-000000000000}"/>
          </ac:spMkLst>
        </pc:spChg>
      </pc:sldChg>
      <pc:sldChg chg="modSp mod">
        <pc:chgData name="Karla Highman" userId="ecdc3769a33ca4ef" providerId="LiveId" clId="{4B11471C-3691-4F5F-98DF-C1CD0472BC45}" dt="2026-01-22T02:03:53.811" v="20" actId="14100"/>
        <pc:sldMkLst>
          <pc:docMk/>
          <pc:sldMk cId="0" sldId="296"/>
        </pc:sldMkLst>
        <pc:spChg chg="mod">
          <ac:chgData name="Karla Highman" userId="ecdc3769a33ca4ef" providerId="LiveId" clId="{4B11471C-3691-4F5F-98DF-C1CD0472BC45}" dt="2026-01-22T02:03:53.811" v="20" actId="14100"/>
          <ac:spMkLst>
            <pc:docMk/>
            <pc:sldMk cId="0" sldId="296"/>
            <ac:spMk id="10" creationId="{00000000-0000-0000-0000-000000000000}"/>
          </ac:spMkLst>
        </pc:spChg>
      </pc:sldChg>
      <pc:sldChg chg="modSp mod">
        <pc:chgData name="Karla Highman" userId="ecdc3769a33ca4ef" providerId="LiveId" clId="{4B11471C-3691-4F5F-98DF-C1CD0472BC45}" dt="2026-01-22T02:04:01.739" v="21" actId="14100"/>
        <pc:sldMkLst>
          <pc:docMk/>
          <pc:sldMk cId="0" sldId="297"/>
        </pc:sldMkLst>
        <pc:spChg chg="mod">
          <ac:chgData name="Karla Highman" userId="ecdc3769a33ca4ef" providerId="LiveId" clId="{4B11471C-3691-4F5F-98DF-C1CD0472BC45}" dt="2026-01-22T02:04:01.739" v="21" actId="14100"/>
          <ac:spMkLst>
            <pc:docMk/>
            <pc:sldMk cId="0" sldId="297"/>
            <ac:spMk id="10" creationId="{00000000-0000-0000-0000-000000000000}"/>
          </ac:spMkLst>
        </pc:spChg>
      </pc:sldChg>
      <pc:sldChg chg="modSp mod">
        <pc:chgData name="Karla Highman" userId="ecdc3769a33ca4ef" providerId="LiveId" clId="{4B11471C-3691-4F5F-98DF-C1CD0472BC45}" dt="2026-01-22T02:04:33.281" v="27" actId="1038"/>
        <pc:sldMkLst>
          <pc:docMk/>
          <pc:sldMk cId="0" sldId="312"/>
        </pc:sldMkLst>
        <pc:spChg chg="mod">
          <ac:chgData name="Karla Highman" userId="ecdc3769a33ca4ef" providerId="LiveId" clId="{4B11471C-3691-4F5F-98DF-C1CD0472BC45}" dt="2026-01-22T02:04:33.281" v="27" actId="1038"/>
          <ac:spMkLst>
            <pc:docMk/>
            <pc:sldMk cId="0" sldId="312"/>
            <ac:spMk id="14" creationId="{00000000-0000-0000-0000-000000000000}"/>
          </ac:spMkLst>
        </pc:spChg>
      </pc:sldChg>
      <pc:sldChg chg="modSp mod">
        <pc:chgData name="Karla Highman" userId="ecdc3769a33ca4ef" providerId="LiveId" clId="{4B11471C-3691-4F5F-98DF-C1CD0472BC45}" dt="2026-01-22T02:04:41.565" v="28" actId="1036"/>
        <pc:sldMkLst>
          <pc:docMk/>
          <pc:sldMk cId="0" sldId="313"/>
        </pc:sldMkLst>
        <pc:spChg chg="mod">
          <ac:chgData name="Karla Highman" userId="ecdc3769a33ca4ef" providerId="LiveId" clId="{4B11471C-3691-4F5F-98DF-C1CD0472BC45}" dt="2026-01-22T02:04:41.565" v="28" actId="1036"/>
          <ac:spMkLst>
            <pc:docMk/>
            <pc:sldMk cId="0" sldId="313"/>
            <ac:spMk id="1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Log in to WalkingWise.com and refer to the Walking Wise Education Guide to implement classroom teaching tips and check out lesson plan #9.</a:t>
            </a:r>
          </a:p>
          <a:p>
            <a:endParaRPr lang="en-US"/>
          </a:p>
          <a:p>
            <a:r>
              <a:rPr lang="en-US"/>
              <a:t>Most importantly: </a:t>
            </a:r>
          </a:p>
          <a:p>
            <a:endParaRPr lang="en-US"/>
          </a:p>
          <a:p>
            <a:r>
              <a:rPr lang="en-US"/>
              <a:t>• DEFINE SCHOOL POLICY</a:t>
            </a:r>
          </a:p>
          <a:p>
            <a:r>
              <a:rPr lang="en-US"/>
              <a:t>Establish an anti-trafficking reporting protocol with a trauma-informed response. The Walking Wise Implementation Guide provides a sample protocol.</a:t>
            </a:r>
          </a:p>
          <a:p>
            <a:endParaRPr lang="en-US"/>
          </a:p>
          <a:p>
            <a:r>
              <a:rPr lang="en-US"/>
              <a:t>• AGE &amp; AUDIENCE </a:t>
            </a:r>
          </a:p>
          <a:p>
            <a:r>
              <a:rPr lang="en-US"/>
              <a:t>This presentation can be edited by following the procedures on page 3 to align with your school policies, specific age groups, and the involvement of at-risk audiences.</a:t>
            </a:r>
          </a:p>
          <a:p>
            <a:endParaRPr lang="en-US"/>
          </a:p>
          <a:p>
            <a:r>
              <a:rPr lang="en-US"/>
              <a:t>• SUPPORT PROCEDURE</a:t>
            </a:r>
          </a:p>
          <a:p>
            <a:r>
              <a:rPr lang="en-US"/>
              <a:t>Provide your audience with guidance on accessing immediate help or arranging a private meeting with a social worker, counselor, nurse, school resource officer, or another trustworthy staff member to report concerns for themselves or a peer.</a:t>
            </a:r>
          </a:p>
          <a:p>
            <a:endParaRPr lang="en-US"/>
          </a:p>
          <a:p>
            <a:r>
              <a:rPr lang="en-US"/>
              <a:t>• SECOND SAFE ADULT	</a:t>
            </a:r>
          </a:p>
          <a:p>
            <a:r>
              <a:rPr lang="en-US"/>
              <a:t>Ensure a second trustworthy adult, such as a teacher, is present in the learning setting to observe audience reactions and identify those who may benefit from a follow-up meeting. This person should remain focused and free from other duties during your presentation.</a:t>
            </a:r>
          </a:p>
          <a:p>
            <a:endParaRPr lang="en-US"/>
          </a:p>
          <a:p>
            <a:r>
              <a:rPr lang="en-US"/>
              <a:t>• IMPLEMENT SLIDO.com</a:t>
            </a:r>
          </a:p>
          <a:p>
            <a:r>
              <a:rPr lang="en-US"/>
              <a:t>Join Walking Wise in using Slido.com to create an anonymous user experience.</a:t>
            </a:r>
          </a:p>
          <a:p>
            <a:r>
              <a:rPr lang="en-US"/>
              <a:t>Contact us at support@WalkingWise.com for more information.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Understanding vocabulary terms related to the behaviors of sexual predators can empower young people to recognize warning signs of harmful situations. </a:t>
            </a:r>
          </a:p>
          <a:p>
            <a:endParaRPr lang="en-US"/>
          </a:p>
          <a:p>
            <a:r>
              <a:rPr lang="en-US"/>
              <a:t>Knowing terminology helps them identify manipulative tactics predators use to build trust and exploit vulnerabilities. </a:t>
            </a:r>
          </a:p>
          <a:p>
            <a:endParaRPr lang="en-US"/>
          </a:p>
          <a:p>
            <a:r>
              <a:rPr lang="en-US"/>
              <a:t>With this knowledge, young people are better equipped to spot red flags, understand that these behaviors are abusive, and feel more confident reporting predators to trusted adults or authorities, potentially preventing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Two ways to conduct a pre-/post-student evaluation:</a:t>
            </a:r>
          </a:p>
          <a:p>
            <a:endParaRPr lang="en-US"/>
          </a:p>
          <a:p>
            <a:r>
              <a:rPr lang="en-US"/>
              <a:t>1) Use the pre/post survey in the Walking Wise lesson plan for this topic. </a:t>
            </a:r>
          </a:p>
          <a:p>
            <a:endParaRPr lang="en-US"/>
          </a:p>
          <a:p>
            <a:r>
              <a:rPr lang="en-US"/>
              <a:t>2) Activate Slido.com to conduct an online survey.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3-Question Survey</a:t>
            </a:r>
          </a:p>
          <a:p>
            <a:endParaRPr lang="en-US"/>
          </a:p>
          <a:p>
            <a:r>
              <a:rPr lang="en-US"/>
              <a:t>IF SLIDO IS ACTIVATED:</a:t>
            </a:r>
          </a:p>
          <a:p>
            <a:r>
              <a:rPr lang="en-US"/>
              <a:t>Follow the instructions provided on WalkingWise.com to access your school or organization's custom Slido QR code and #code, which the audience will use to complete the 3-question evaluation. </a:t>
            </a:r>
          </a:p>
          <a:p>
            <a:endParaRPr lang="en-US"/>
          </a:p>
          <a:p>
            <a:r>
              <a:rPr lang="en-US"/>
              <a:t>Please encourage your audience to scan your organization's custom QR code to share what they enjoyed and what could be improved about the lesson.</a:t>
            </a:r>
          </a:p>
          <a:p>
            <a:endParaRPr lang="en-US"/>
          </a:p>
          <a:p>
            <a:r>
              <a:rPr lang="en-US"/>
              <a:t>Please send any feedback you want to share to Walking Wise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a:t>
            </a:r>
          </a:p>
          <a:p>
            <a:r>
              <a:rPr lang="en-US"/>
              <a:t>To access additional resources about human traffickers, please refer to the last page of Lesson Plan #9 in the Walking Wise Education Guide. </a:t>
            </a:r>
          </a:p>
          <a:p>
            <a:endParaRPr lang="en-US"/>
          </a:p>
          <a:p>
            <a:r>
              <a:rPr lang="en-US"/>
              <a:t>We welcome your feedback at support@WalkingWise.com.</a:t>
            </a:r>
          </a:p>
          <a:p>
            <a:endParaRPr lang="en-US"/>
          </a:p>
          <a:p>
            <a:r>
              <a:rPr lang="en-US"/>
              <a:t>Thank you!</a:t>
            </a:r>
          </a:p>
          <a:p>
            <a:endParaRPr lang="en-US"/>
          </a:p>
          <a:p>
            <a:r>
              <a:rPr lang="en-US"/>
              <a:t>Karla Highman</a:t>
            </a:r>
          </a:p>
          <a:p>
            <a:r>
              <a:rPr lang="en-US"/>
              <a:t>Founder, 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(2025). ChatGPT (GPT-4)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(2025). ChatGPT (GPT-4)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Open Text Poll</a:t>
            </a:r>
          </a:p>
          <a:p>
            <a:endParaRPr lang="en-US"/>
          </a:p>
          <a:p>
            <a:r>
              <a:rPr lang="en-US"/>
              <a:t>What are the two largest illegal industries in the United States?</a:t>
            </a:r>
          </a:p>
          <a:p>
            <a:endParaRPr lang="en-US"/>
          </a:p>
          <a:p>
            <a:r>
              <a:rPr lang="en-US"/>
              <a:t>ANSWER</a:t>
            </a:r>
          </a:p>
          <a:p>
            <a:r>
              <a:rPr lang="en-US"/>
              <a:t>#1 Drug Trafficking     </a:t>
            </a:r>
          </a:p>
          <a:p>
            <a:r>
              <a:rPr lang="en-US"/>
              <a:t>#2 Human Trafficking</a:t>
            </a:r>
          </a:p>
          <a:p>
            <a:r>
              <a:rPr lang="en-US"/>
              <a:t>(sex &amp; labor trafficking)</a:t>
            </a:r>
          </a:p>
          <a:p>
            <a:endParaRPr lang="en-US"/>
          </a:p>
          <a:p>
            <a:endParaRPr lang="en-US"/>
          </a:p>
          <a:p>
            <a:r>
              <a:rPr lang="en-US"/>
              <a:t>Illegal activities involve extremely large, organized industries that generate billions of dollars each year. </a:t>
            </a:r>
          </a:p>
          <a:p>
            <a:endParaRPr lang="en-US"/>
          </a:p>
          <a:p>
            <a:r>
              <a:rPr lang="en-US"/>
              <a:t>According to estimates, drug trafficking is the biggest illegal industry in the United States, involving the movement and sale of illegal drugs. It is difficult to estimate profits generated in the U.S., but the global drug trade is estimated to be worth $426-652 billion each year.</a:t>
            </a:r>
          </a:p>
          <a:p>
            <a:endParaRPr lang="en-US"/>
          </a:p>
          <a:p>
            <a:r>
              <a:rPr lang="en-US"/>
              <a:t>Human trafficking — including both forced labor and commercial sexual exploitation — is often considered the second-largest illegal industry by profit, generating an estimated $52 billion annually in the U.S. ($236 billion globally).</a:t>
            </a:r>
          </a:p>
          <a:p>
            <a:endParaRPr lang="en-US"/>
          </a:p>
          <a:p>
            <a:r>
              <a:rPr lang="en-US"/>
              <a:t>These industries harm individuals and communities by promoting addiction, exploitation, violence, and the abuse of basic human rights. Understanding the scale and impact of these crimes helps students see why awareness, prevention, and safe reporting are so important.</a:t>
            </a:r>
          </a:p>
          <a:p>
            <a:endParaRPr lang="en-US"/>
          </a:p>
          <a:p>
            <a:endParaRPr lang="en-US"/>
          </a:p>
          <a:p>
            <a:r>
              <a:rPr lang="en-US"/>
              <a:t>Source</a:t>
            </a:r>
          </a:p>
          <a:p>
            <a:r>
              <a:rPr lang="en-US"/>
              <a:t>Major Cities Chiefs Association (2025 April). Reference Guide. Highest Grossing Criminal Trades: Volume 5, Sections 5 and 6. Retrieved January 20, 2026, from https://majorcitieschiefs.com/wp-content/uploads/2025/04/MCCA_Highest-Grossing-Criminal-Trades-Reference-Guide_April-2025.pdf?utm_source=chatgpt.com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Open Text Poll</a:t>
            </a:r>
          </a:p>
          <a:p>
            <a:endParaRPr lang="en-US"/>
          </a:p>
          <a:p>
            <a:r>
              <a:rPr lang="en-US"/>
              <a:t>What are the two largest illegal industries in the United States?</a:t>
            </a:r>
          </a:p>
          <a:p>
            <a:endParaRPr lang="en-US"/>
          </a:p>
          <a:p>
            <a:r>
              <a:rPr lang="en-US"/>
              <a:t>ANSWER</a:t>
            </a:r>
          </a:p>
          <a:p>
            <a:r>
              <a:rPr lang="en-US"/>
              <a:t>#1 Drug Trafficking     </a:t>
            </a:r>
          </a:p>
          <a:p>
            <a:r>
              <a:rPr lang="en-US"/>
              <a:t>#2 Human Trafficking</a:t>
            </a:r>
          </a:p>
          <a:p>
            <a:r>
              <a:rPr lang="en-US"/>
              <a:t>(sex &amp; labor trafficking)</a:t>
            </a:r>
          </a:p>
          <a:p>
            <a:endParaRPr lang="en-US"/>
          </a:p>
          <a:p>
            <a:endParaRPr lang="en-US"/>
          </a:p>
          <a:p>
            <a:r>
              <a:rPr lang="en-US"/>
              <a:t>Illegal activities involve extremely large, organized industries that generate billions of dollars each year. </a:t>
            </a:r>
          </a:p>
          <a:p>
            <a:endParaRPr lang="en-US"/>
          </a:p>
          <a:p>
            <a:r>
              <a:rPr lang="en-US"/>
              <a:t>According to estimates, drug trafficking is the biggest illegal industry in the United States, involving the movement and sale of illegal drugs. It is difficult to estimate profits generated in the U.S., but the global drug trade is estimated to be worth $426-652 billion each year.</a:t>
            </a:r>
          </a:p>
          <a:p>
            <a:endParaRPr lang="en-US"/>
          </a:p>
          <a:p>
            <a:r>
              <a:rPr lang="en-US"/>
              <a:t>Human trafficking — including both forced labor and commercial sexual exploitation — is often considered the second-largest illegal industry by profit, generating an estimated $52 billion annually in the U.S. ($236 billion globally).</a:t>
            </a:r>
          </a:p>
          <a:p>
            <a:endParaRPr lang="en-US"/>
          </a:p>
          <a:p>
            <a:r>
              <a:rPr lang="en-US"/>
              <a:t>These industries harm individuals and communities by promoting addiction, exploitation, violence, and the abuse of basic human rights. Understanding the scale and impact of these crimes helps students see why awareness, prevention, and safe reporting are so important.</a:t>
            </a:r>
          </a:p>
          <a:p>
            <a:endParaRPr lang="en-US"/>
          </a:p>
          <a:p>
            <a:endParaRPr lang="en-US"/>
          </a:p>
          <a:p>
            <a:r>
              <a:rPr lang="en-US"/>
              <a:t>Source</a:t>
            </a:r>
          </a:p>
          <a:p>
            <a:r>
              <a:rPr lang="en-US"/>
              <a:t>Major Cities Chiefs Association (2025 April). Reference Guide. Highest Grossing Criminal Trades: Volume 5, Sections 5 and 6. Retrieved January 20, 2026, from https://majorcitieschiefs.com/wp-content/uploads/2025/04/MCCA_Highest-Grossing-Criminal-Trades-Reference-Guide_April-2025.pdf?utm_source=chatgpt.com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Traffickers often believe they can make more money trafficking people compared to selling drugs, since an individual can be sold repeatedly. </a:t>
            </a:r>
          </a:p>
          <a:p>
            <a:endParaRPr lang="en-US"/>
          </a:p>
          <a:p>
            <a:r>
              <a:rPr lang="en-US"/>
              <a:t>Human traffickers often perceive drug dealing as riskier in terms of legal penalties compared to trafficking vulnerable or young people, where they believe the risk of arrest is lower. (1)</a:t>
            </a:r>
          </a:p>
          <a:p>
            <a:endParaRPr lang="en-US"/>
          </a:p>
          <a:p>
            <a:r>
              <a:rPr lang="en-US"/>
              <a:t>Sex traffickers often coincide peacefully with each other, compared to the territorial behavior of drug dealers.(1)</a:t>
            </a:r>
          </a:p>
          <a:p>
            <a:endParaRPr lang="en-US"/>
          </a:p>
          <a:p>
            <a:r>
              <a:rPr lang="en-US"/>
              <a:t>Source</a:t>
            </a:r>
          </a:p>
          <a:p>
            <a:r>
              <a:rPr lang="en-US"/>
              <a:t>1. Dank, M., Khan, B., Downey, P. M., Kotonias, C., Mayer, D., Owens, C., Pacifici, L., &amp; Yu, L. (March 2014). Estimating the Size and Structure of the Underground Commercial Sex Economy in Eight Major US Cities. The Urban Institute. Retrieved May 8, 2025, from https://www.urban.org/research/publication/estimating-size-and-structure-underground-commercial-sex-economy-eight-major-us-cities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Traffickers often believe they can make more money trafficking people compared to selling drugs, since an individual can be sold repeatedly. </a:t>
            </a:r>
          </a:p>
          <a:p>
            <a:endParaRPr lang="en-US"/>
          </a:p>
          <a:p>
            <a:r>
              <a:rPr lang="en-US"/>
              <a:t>Human traffickers often perceive drug dealing as riskier in terms of legal penalties compared to trafficking vulnerable or young people, where they believe the risk of arrest is lower. (1)</a:t>
            </a:r>
          </a:p>
          <a:p>
            <a:endParaRPr lang="en-US"/>
          </a:p>
          <a:p>
            <a:r>
              <a:rPr lang="en-US"/>
              <a:t>Sex traffickers often coincide peacefully with each other, compared to the territorial behavior of drug dealers.(1)</a:t>
            </a:r>
          </a:p>
          <a:p>
            <a:endParaRPr lang="en-US"/>
          </a:p>
          <a:p>
            <a:r>
              <a:rPr lang="en-US"/>
              <a:t>Source</a:t>
            </a:r>
          </a:p>
          <a:p>
            <a:r>
              <a:rPr lang="en-US"/>
              <a:t>1. Dank, M., Khan, B., Downey, P. M., Kotonias, C., Mayer, D., Owens, C., Pacifici, L., &amp; Yu, L. (March 2014). Estimating the Size and Structure of the Underground Commercial Sex Economy in Eight Major US Cities. The Urban Institute. Retrieved May 8, 2025, from https://www.urban.org/research/publication/estimating-size-and-structure-underground-commercial-sex-economy-eight-major-us-cities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Message Especially for Teens:</a:t>
            </a:r>
          </a:p>
          <a:p>
            <a:endParaRPr lang="en-US"/>
          </a:p>
          <a:p>
            <a:r>
              <a:rPr lang="en-US"/>
              <a:t>Explainer-style animation is widely used by businesses worldwide for employee training. </a:t>
            </a:r>
          </a:p>
          <a:p>
            <a:endParaRPr lang="en-US"/>
          </a:p>
          <a:p>
            <a:r>
              <a:rPr lang="en-US"/>
              <a:t>Similarly, the Walking Wise animated video series is designed for teenagers (ages 11+) and adults to understand how sexual predators use manipulation, intimidation, and coercion to exploit young people. </a:t>
            </a:r>
          </a:p>
          <a:p>
            <a:endParaRPr lang="en-US"/>
          </a:p>
          <a:p>
            <a:r>
              <a:rPr lang="en-US"/>
              <a:t>NOTE</a:t>
            </a:r>
          </a:p>
          <a:p>
            <a:r>
              <a:rPr lang="en-US"/>
              <a:t>Log in to Walking Wise.com to watch the three-minute animated video with audiences.</a:t>
            </a:r>
          </a:p>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presenter is welcome to customize this Walking Wise presentation according to the instructions provided on this page.  </a:t>
            </a:r>
          </a:p>
          <a:p>
            <a:endParaRPr lang="en-US"/>
          </a:p>
          <a:p>
            <a:r>
              <a:rPr lang="en-US"/>
              <a:t>For revision requests, please email us at:</a:t>
            </a:r>
          </a:p>
          <a:p>
            <a:r>
              <a:rPr lang="en-US"/>
              <a:t>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Sprang, G., Cole, C. (2018, February 13). Familial Sex Trafficking of Minors: Trafficking Conditions, Clinical Presentation, and System Involvement, p. 1. Retrieved March 9, 2024, from https://www.researchgate.net/publication/323158066_Familial_Sex_Trafficking_of_Minors_Trafficking_Conditions_Clinical_Presentation_and_System_Involvement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Sprang, G., Cole, C. (2018, February 13). Familial Sex Trafficking of Minors: Trafficking Conditions, Clinical Presentation, and System Involvement, p. 1. Retrieved March 9, 2024, from https://www.researchgate.net/publication/323158066_Familial_Sex_Trafficking_of_Minors_Trafficking_Conditions_Clinical_Presentation_and_System_Involvement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Sprang, G., Cole, C. (2018, February 13). Familial Sex Trafficking of Minors: Trafficking Conditions, Clinical Presentation, and System Involvement, p. 1. Retrieved March 9, 2024, from https://www.researchgate.net/publication/323158066_Familial_Sex_Trafficking_of_Minors_Trafficking_Conditions_Clinical_Presentation_and_System_Involvement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Sprang, G., Cole, C. (2018, February 13). Familial Sex Trafficking of Minors: Trafficking Conditions, Clinical Presentation, and System Involvement, p. 1. Retrieved March 9, 2024, from https://www.researchgate.net/publication/323158066_Familial_Sex_Trafficking_of_Minors_Trafficking_Conditions_Clinical_Presentation_and_System_Involvement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Sprang, G., Cole, C. (2018, February 13). Familial Sex Trafficking of Minors: Trafficking Conditions, Clinical Presentation, and System Involvement, p. 1. Retrieved March 9, 2024, from https://www.researchgate.net/publication/323158066_Familial_Sex_Trafficking_of_Minors_Trafficking_Conditions_Clinical_Presentation_and_System_Involvement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Sprang, G., Cole, C. (2018, February 13). Familial Sex Trafficking of Minors: Trafficking Conditions, Clinical Presentation, and System Involvement, p. 1. Retrieved March 9, 2024, from https://www.researchgate.net/publication/323158066_Familial_Sex_Trafficking_of_Minors_Trafficking_Conditions_Clinical_Presentation_and_System_Involvement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CHARACTERISTICS</a:t>
            </a:r>
          </a:p>
          <a:p>
            <a:r>
              <a:rPr lang="en-US"/>
              <a:t>Traffickers often exhibit narcissistic traits, including an inflated sense of self-importance and a strong need for excessive attention and admiration. </a:t>
            </a:r>
          </a:p>
          <a:p>
            <a:endParaRPr lang="en-US"/>
          </a:p>
          <a:p>
            <a:r>
              <a:rPr lang="en-US"/>
              <a:t>Common characteristics among traffickers may include: a sense of entitlement, expecting others to meet their demands, along with a lack of empathy, a tendency to exploit others for personal gain, feelings of resentment, and displays of sexual aggression or hostility.</a:t>
            </a:r>
          </a:p>
          <a:p>
            <a:endParaRPr lang="en-US"/>
          </a:p>
          <a:p>
            <a:r>
              <a:rPr lang="en-US"/>
              <a:t>Source</a:t>
            </a:r>
          </a:p>
          <a:p>
            <a:r>
              <a:rPr lang="en-US"/>
              <a:t>American Psychiatric Association (2022, March 18). APA releases Diagnostic and Statistical Manual of Mental Disorders, Fifth Edition, Text Revision (DSM-5-TR). </a:t>
            </a:r>
          </a:p>
          <a:p>
            <a:endParaRPr lang="en-US"/>
          </a:p>
          <a:p>
            <a:r>
              <a:rPr lang="en-US"/>
              <a:t>Sprang, G., Cole, C. (2018, February 13). Familial Sex Trafficking of Minors: Trafficking Conditions, Clinical Presentation, and System Involvement, p. 1. Retrieved April 17, 2025, from https://www.researchgate.net/publication/323158066_Familial_Sex_Trafficking_of_Minors_Trafficking_Conditions_Clinical_Presentation_and_System_Involvement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CHARACTERISTICS</a:t>
            </a:r>
          </a:p>
          <a:p>
            <a:r>
              <a:rPr lang="en-US"/>
              <a:t>Traffickers often exhibit narcissistic traits, including an inflated sense of self-importance and a strong need for excessive attention and admiration. </a:t>
            </a:r>
          </a:p>
          <a:p>
            <a:endParaRPr lang="en-US"/>
          </a:p>
          <a:p>
            <a:r>
              <a:rPr lang="en-US"/>
              <a:t>Common characteristics among traffickers may include: a sense of entitlement, expecting others to meet their demands, along with a lack of empathy, a tendency to exploit others for personal gain, feelings of resentment, and displays of sexual aggression or hostility.</a:t>
            </a:r>
          </a:p>
          <a:p>
            <a:endParaRPr lang="en-US"/>
          </a:p>
          <a:p>
            <a:r>
              <a:rPr lang="en-US"/>
              <a:t>Source</a:t>
            </a:r>
          </a:p>
          <a:p>
            <a:r>
              <a:rPr lang="en-US"/>
              <a:t>American Psychiatric Association (2022, March 18). APA releases Diagnostic and Statistical Manual of Mental Disorders, Fifth Edition, Text Revision (DSM-5-TR). </a:t>
            </a:r>
          </a:p>
          <a:p>
            <a:endParaRPr lang="en-US"/>
          </a:p>
          <a:p>
            <a:r>
              <a:rPr lang="en-US"/>
              <a:t>Sprang, G., Cole, C. (2018, February 13). Familial Sex Trafficking of Minors: Trafficking Conditions, Clinical Presentation, and System Involvement, p. 1. Retrieved April 17, 2025, from https://www.researchgate.net/publication/323158066_Familial_Sex_Trafficking_of_Minors_Trafficking_Conditions_Clinical_Presentation_and_System_Involvement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CHARACTERISTICS</a:t>
            </a:r>
          </a:p>
          <a:p>
            <a:r>
              <a:rPr lang="en-US"/>
              <a:t>Traffickers often exhibit narcissistic traits, including an inflated sense of self-importance and a strong need for excessive attention and admiration. </a:t>
            </a:r>
          </a:p>
          <a:p>
            <a:endParaRPr lang="en-US"/>
          </a:p>
          <a:p>
            <a:r>
              <a:rPr lang="en-US"/>
              <a:t>Common characteristics among traffickers may include: a sense of entitlement, expecting others to meet their demands, along with a lack of empathy, a tendency to exploit others for personal gain, feelings of resentment, and displays of sexual aggression or hostility.</a:t>
            </a:r>
          </a:p>
          <a:p>
            <a:endParaRPr lang="en-US"/>
          </a:p>
          <a:p>
            <a:r>
              <a:rPr lang="en-US"/>
              <a:t>Source</a:t>
            </a:r>
          </a:p>
          <a:p>
            <a:r>
              <a:rPr lang="en-US"/>
              <a:t>American Psychiatric Association (2022, March 18). APA releases Diagnostic and Statistical Manual of Mental Disorders, Fifth Edition, Text Revision (DSM-5-TR). </a:t>
            </a:r>
          </a:p>
          <a:p>
            <a:endParaRPr lang="en-US"/>
          </a:p>
          <a:p>
            <a:r>
              <a:rPr lang="en-US"/>
              <a:t>Sprang, G., Cole, C. (2018, February 13). Familial Sex Trafficking of Minors: Trafficking Conditions, Clinical Presentation, and System Involvement, p. 1. Retrieved April 17, 2025, from https://www.researchgate.net/publication/323158066_Familial_Sex_Trafficking_of_Minors_Trafficking_Conditions_Clinical_Presentation_and_System_Involvement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CHARACTERISTICS</a:t>
            </a:r>
          </a:p>
          <a:p>
            <a:r>
              <a:rPr lang="en-US"/>
              <a:t>Traffickers often exhibit narcissistic traits, including an inflated sense of self-importance and a strong need for excessive attention and admiration. </a:t>
            </a:r>
          </a:p>
          <a:p>
            <a:endParaRPr lang="en-US"/>
          </a:p>
          <a:p>
            <a:r>
              <a:rPr lang="en-US"/>
              <a:t>Common characteristics among traffickers may include: a sense of entitlement, expecting others to meet their demands, along with a lack of empathy, a tendency to exploit others for personal gain, feelings of resentment, and displays of sexual aggression or hostility.</a:t>
            </a:r>
          </a:p>
          <a:p>
            <a:endParaRPr lang="en-US"/>
          </a:p>
          <a:p>
            <a:r>
              <a:rPr lang="en-US"/>
              <a:t>Source</a:t>
            </a:r>
          </a:p>
          <a:p>
            <a:r>
              <a:rPr lang="en-US"/>
              <a:t>American Psychiatric Association (2022, March 18). APA releases Diagnostic and Statistical Manual of Mental Disorders, Fifth Edition, Text Revision (DSM-5-TR). </a:t>
            </a:r>
          </a:p>
          <a:p>
            <a:endParaRPr lang="en-US"/>
          </a:p>
          <a:p>
            <a:r>
              <a:rPr lang="en-US"/>
              <a:t>Sprang, G., Cole, C. (2018, February 13). Familial Sex Trafficking of Minors: Trafficking Conditions, Clinical Presentation, and System Involvement, p. 1. Retrieved April 17, 2025, from https://www.researchgate.net/publication/323158066_Familial_Sex_Trafficking_of_Minors_Trafficking_Conditions_Clinical_Presentation_and_System_Involvement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CHARACTERISTICS</a:t>
            </a:r>
          </a:p>
          <a:p>
            <a:r>
              <a:rPr lang="en-US"/>
              <a:t>Traffickers often exhibit narcissistic traits, including an inflated sense of self-importance and a strong need for excessive attention and admiration. </a:t>
            </a:r>
          </a:p>
          <a:p>
            <a:endParaRPr lang="en-US"/>
          </a:p>
          <a:p>
            <a:r>
              <a:rPr lang="en-US"/>
              <a:t>Common characteristics among traffickers may include: a sense of entitlement, expecting others to meet their demands, along with a lack of empathy, a tendency to exploit others for personal gain, feelings of resentment, and displays of sexual aggression or hostility.</a:t>
            </a:r>
          </a:p>
          <a:p>
            <a:endParaRPr lang="en-US"/>
          </a:p>
          <a:p>
            <a:r>
              <a:rPr lang="en-US"/>
              <a:t>Source</a:t>
            </a:r>
          </a:p>
          <a:p>
            <a:r>
              <a:rPr lang="en-US"/>
              <a:t>American Psychiatric Association (2022, March 18). APA releases Diagnostic and Statistical Manual of Mental Disorders, Fifth Edition, Text Revision (DSM-5-TR). </a:t>
            </a:r>
          </a:p>
          <a:p>
            <a:endParaRPr lang="en-US"/>
          </a:p>
          <a:p>
            <a:r>
              <a:rPr lang="en-US"/>
              <a:t>Sprang, G., Cole, C. (2018, February 13). Familial Sex Trafficking of Minors: Trafficking Conditions, Clinical Presentation, and System Involvement, p. 1. Retrieved April 17, 2025, from https://www.researchgate.net/publication/323158066_Familial_Sex_Trafficking_of_Minors_Trafficking_Conditions_Clinical_Presentation_and_System_Involvement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(2025). ChatGPT (GPT-4)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What tactic must be used for someone to be charged with a trafficking crime against a child (under 18)?</a:t>
            </a:r>
          </a:p>
          <a:p>
            <a:endParaRPr lang="en-US"/>
          </a:p>
          <a:p>
            <a:r>
              <a:rPr lang="en-US"/>
              <a:t>A)  Force (violence)</a:t>
            </a:r>
          </a:p>
          <a:p>
            <a:r>
              <a:rPr lang="en-US"/>
              <a:t>B)  Fraud (lies)</a:t>
            </a:r>
          </a:p>
          <a:p>
            <a:r>
              <a:rPr lang="en-US"/>
              <a:t>C)  Coercion (threats)</a:t>
            </a:r>
          </a:p>
          <a:p>
            <a:r>
              <a:rPr lang="en-US"/>
              <a:t>D)  None of the above</a:t>
            </a:r>
          </a:p>
          <a:p>
            <a:endParaRPr lang="en-US"/>
          </a:p>
          <a:p>
            <a:r>
              <a:rPr lang="en-US"/>
              <a:t>ANSWER</a:t>
            </a:r>
          </a:p>
          <a:p>
            <a:r>
              <a:rPr lang="en-US"/>
              <a:t>D) None of the above.</a:t>
            </a:r>
          </a:p>
          <a:p>
            <a:endParaRPr lang="en-US"/>
          </a:p>
          <a:p>
            <a:r>
              <a:rPr lang="en-US"/>
              <a:t>Force, fraud, and coercion are often grouped together because they explain how exploitation happens. </a:t>
            </a:r>
          </a:p>
          <a:p>
            <a:endParaRPr lang="en-US"/>
          </a:p>
          <a:p>
            <a:r>
              <a:rPr lang="en-US"/>
              <a:t>When a minor is involved in a sex act for anything of value, the law considers it trafficking even if none of these tactics are used.</a:t>
            </a:r>
          </a:p>
          <a:p>
            <a:endParaRPr lang="en-US"/>
          </a:p>
          <a:p>
            <a:endParaRPr lang="en-US"/>
          </a:p>
          <a:p>
            <a:r>
              <a:rPr lang="en-US"/>
              <a:t>Source</a:t>
            </a:r>
          </a:p>
          <a:p>
            <a:r>
              <a:rPr lang="en-US"/>
              <a:t>One Hundred Sixth Congress of the United States of America at the Second Session (2000, January</a:t>
            </a:r>
          </a:p>
          <a:p>
            <a:r>
              <a:rPr lang="en-US"/>
              <a:t>24) Victims of Trafficking and Violence Protection Act of 2000. GovInfo.gov. Retrieved January 20, 2026,</a:t>
            </a:r>
          </a:p>
          <a:p>
            <a:r>
              <a:rPr lang="en-US"/>
              <a:t>from https://www.govinfo.gov/content/pkg/BILLS-106hr3244enr/pdf/BILLS-106hr3244enr.pdf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What tactic must be used for someone to be charged with a trafficking crime against a child (under 18)?</a:t>
            </a:r>
          </a:p>
          <a:p>
            <a:endParaRPr lang="en-US"/>
          </a:p>
          <a:p>
            <a:r>
              <a:rPr lang="en-US"/>
              <a:t>A)  Force (violence)</a:t>
            </a:r>
          </a:p>
          <a:p>
            <a:r>
              <a:rPr lang="en-US"/>
              <a:t>B)  Fraud (lies)</a:t>
            </a:r>
          </a:p>
          <a:p>
            <a:r>
              <a:rPr lang="en-US"/>
              <a:t>C)  Coercion (threats)</a:t>
            </a:r>
          </a:p>
          <a:p>
            <a:r>
              <a:rPr lang="en-US"/>
              <a:t>D)  None of the above</a:t>
            </a:r>
          </a:p>
          <a:p>
            <a:endParaRPr lang="en-US"/>
          </a:p>
          <a:p>
            <a:r>
              <a:rPr lang="en-US"/>
              <a:t>ANSWER</a:t>
            </a:r>
          </a:p>
          <a:p>
            <a:r>
              <a:rPr lang="en-US"/>
              <a:t>D) None of the above.</a:t>
            </a:r>
          </a:p>
          <a:p>
            <a:endParaRPr lang="en-US"/>
          </a:p>
          <a:p>
            <a:r>
              <a:rPr lang="en-US"/>
              <a:t>Force, fraud, and coercion are often grouped together because they explain how exploitation happens. </a:t>
            </a:r>
          </a:p>
          <a:p>
            <a:endParaRPr lang="en-US"/>
          </a:p>
          <a:p>
            <a:r>
              <a:rPr lang="en-US"/>
              <a:t>When a minor is involved in a sex act for anything of value, the law considers it trafficking even if none of these tactics are used.</a:t>
            </a:r>
          </a:p>
          <a:p>
            <a:endParaRPr lang="en-US"/>
          </a:p>
          <a:p>
            <a:endParaRPr lang="en-US"/>
          </a:p>
          <a:p>
            <a:r>
              <a:rPr lang="en-US"/>
              <a:t>Source</a:t>
            </a:r>
          </a:p>
          <a:p>
            <a:r>
              <a:rPr lang="en-US"/>
              <a:t>One Hundred Sixth Congress of the United States of America at the Second Session (2000, January</a:t>
            </a:r>
          </a:p>
          <a:p>
            <a:r>
              <a:rPr lang="en-US"/>
              <a:t>24) Victims of Trafficking and Violence Protection Act of 2000. GovInfo.gov. Retrieved January 20, 2026,</a:t>
            </a:r>
          </a:p>
          <a:p>
            <a:r>
              <a:rPr lang="en-US"/>
              <a:t>from https://www.govinfo.gov/content/pkg/BILLS-106hr3244enr/pdf/BILLS-106hr3244enr.pdf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the United States, human sex trafficking is addressed through both federal and state laws. </a:t>
            </a:r>
          </a:p>
          <a:p>
            <a:endParaRPr lang="en-US"/>
          </a:p>
          <a:p>
            <a:r>
              <a:rPr lang="en-US"/>
              <a:t>Federal laws (Victims of Trafficking and Violence Protection Act) create a nationwide standard for identifying trafficking crimes and prosecuting offenders, especially when crimes cross state lines. </a:t>
            </a:r>
          </a:p>
          <a:p>
            <a:endParaRPr lang="en-US"/>
          </a:p>
          <a:p>
            <a:r>
              <a:rPr lang="en-US"/>
              <a:t>Individual states also have their own laws that may add protections, increase penalties, or provide specific support for victims. </a:t>
            </a:r>
          </a:p>
          <a:p>
            <a:endParaRPr lang="en-US"/>
          </a:p>
          <a:p>
            <a:r>
              <a:rPr lang="en-US"/>
              <a:t>Together, these laws are designed to protect victims and hold abusers legally accountable.</a:t>
            </a:r>
          </a:p>
          <a:p>
            <a:endParaRPr lang="en-US"/>
          </a:p>
          <a:p>
            <a:r>
              <a:rPr lang="en-US"/>
              <a:t>Source</a:t>
            </a:r>
          </a:p>
          <a:p>
            <a:r>
              <a:rPr lang="en-US"/>
              <a:t>One Hundred Sixth Congress of the United States of America at the Second Session (2000, January 24). Victims of Trafficking and Violence Protection Act of 2000. Govinfo.gov. Retrieved May 8, 2025, from https://www.govinfo.gov/content/pkg/BILLS-106hr3244enr/pdf/BILLS-106hr3244enr.pdf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the United States, human sex trafficking is addressed through both federal and state laws. </a:t>
            </a:r>
          </a:p>
          <a:p>
            <a:endParaRPr lang="en-US"/>
          </a:p>
          <a:p>
            <a:r>
              <a:rPr lang="en-US"/>
              <a:t>Federal laws (Victims of Trafficking and Violence Protection Act) create a nationwide standard for identifying trafficking crimes and prosecuting offenders, especially when crimes cross state lines. </a:t>
            </a:r>
          </a:p>
          <a:p>
            <a:endParaRPr lang="en-US"/>
          </a:p>
          <a:p>
            <a:r>
              <a:rPr lang="en-US"/>
              <a:t>Individual states also have their own laws that may add protections, increase penalties, or provide specific support for victims. </a:t>
            </a:r>
          </a:p>
          <a:p>
            <a:endParaRPr lang="en-US"/>
          </a:p>
          <a:p>
            <a:r>
              <a:rPr lang="en-US"/>
              <a:t>Together, these laws are designed to protect victims and hold abusers legally accountable.</a:t>
            </a:r>
          </a:p>
          <a:p>
            <a:endParaRPr lang="en-US"/>
          </a:p>
          <a:p>
            <a:r>
              <a:rPr lang="en-US"/>
              <a:t>Source</a:t>
            </a:r>
          </a:p>
          <a:p>
            <a:r>
              <a:rPr lang="en-US"/>
              <a:t>One Hundred Sixth Congress of the United States of America at the Second Session (2000, January 24). Victims of Trafficking and Violence Protection Act of 2000. Govinfo.gov. Retrieved May 8, 2025, from https://www.govinfo.gov/content/pkg/BILLS-106hr3244enr/pdf/BILLS-106hr3244enr.pdf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the United States, human sex trafficking is addressed through both federal and state laws. </a:t>
            </a:r>
          </a:p>
          <a:p>
            <a:endParaRPr lang="en-US"/>
          </a:p>
          <a:p>
            <a:r>
              <a:rPr lang="en-US"/>
              <a:t>Federal laws (Victims of Trafficking and Violence Protection Act) create a nationwide standard for identifying trafficking crimes and prosecuting offenders, especially when crimes cross state lines. </a:t>
            </a:r>
          </a:p>
          <a:p>
            <a:endParaRPr lang="en-US"/>
          </a:p>
          <a:p>
            <a:r>
              <a:rPr lang="en-US"/>
              <a:t>Individual states also have their own laws that may add protections, increase penalties, or provide specific support for victims. </a:t>
            </a:r>
          </a:p>
          <a:p>
            <a:endParaRPr lang="en-US"/>
          </a:p>
          <a:p>
            <a:r>
              <a:rPr lang="en-US"/>
              <a:t>Together, these laws are designed to protect victims and hold abusers legally accountable.</a:t>
            </a:r>
          </a:p>
          <a:p>
            <a:endParaRPr lang="en-US"/>
          </a:p>
          <a:p>
            <a:r>
              <a:rPr lang="en-US"/>
              <a:t>Source</a:t>
            </a:r>
          </a:p>
          <a:p>
            <a:r>
              <a:rPr lang="en-US"/>
              <a:t>One Hundred Sixth Congress of the United States of America at the Second Session (2000, January 24). Victims of Trafficking and Violence Protection Act of 2000. Govinfo.gov. Retrieved May 8, 2025, from https://www.govinfo.gov/content/pkg/BILLS-106hr3244enr/pdf/BILLS-106hr3244enr.pdf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Which term is NOT used to describe how a human sex trafficker operates?</a:t>
            </a:r>
          </a:p>
          <a:p>
            <a:endParaRPr lang="en-US"/>
          </a:p>
          <a:p>
            <a:r>
              <a:rPr lang="en-US"/>
              <a:t>A)  Romeo Pimp</a:t>
            </a:r>
          </a:p>
          <a:p>
            <a:r>
              <a:rPr lang="en-US"/>
              <a:t>B)  Liberty Pimp</a:t>
            </a:r>
          </a:p>
          <a:p>
            <a:r>
              <a:rPr lang="en-US"/>
              <a:t>C)  Gorilla Pimp</a:t>
            </a:r>
          </a:p>
          <a:p>
            <a:r>
              <a:rPr lang="en-US"/>
              <a:t>D)  CEO Pimp</a:t>
            </a:r>
          </a:p>
          <a:p>
            <a:endParaRPr lang="en-US"/>
          </a:p>
          <a:p>
            <a:r>
              <a:rPr lang="en-US"/>
              <a:t>ANSWER</a:t>
            </a:r>
          </a:p>
          <a:p>
            <a:r>
              <a:rPr lang="en-US"/>
              <a:t>B) Liberty Pimp is not a real trafficking term because trafficking involves taking away a person’s freedom, independence, and ability to choose.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Which term is NOT used to describe how a human sex trafficker operates?</a:t>
            </a:r>
          </a:p>
          <a:p>
            <a:endParaRPr lang="en-US"/>
          </a:p>
          <a:p>
            <a:r>
              <a:rPr lang="en-US"/>
              <a:t>A)  Romeo Pimp</a:t>
            </a:r>
          </a:p>
          <a:p>
            <a:r>
              <a:rPr lang="en-US"/>
              <a:t>B)  Liberty Pimp</a:t>
            </a:r>
          </a:p>
          <a:p>
            <a:r>
              <a:rPr lang="en-US"/>
              <a:t>C)  Gorilla Pimp</a:t>
            </a:r>
          </a:p>
          <a:p>
            <a:r>
              <a:rPr lang="en-US"/>
              <a:t>D)  CEO Pimp</a:t>
            </a:r>
          </a:p>
          <a:p>
            <a:endParaRPr lang="en-US"/>
          </a:p>
          <a:p>
            <a:r>
              <a:rPr lang="en-US"/>
              <a:t>ANSWER</a:t>
            </a:r>
          </a:p>
          <a:p>
            <a:r>
              <a:rPr lang="en-US"/>
              <a:t>B) Liberty Pimp is not a real trafficking term because trafficking involves taking away a person’s freedom, independence, and ability to choose.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three “styles” describe patterns of behavior, not labels traffickers use for themselves. A trafficker may use more than one style over time, and all styles are forms of manipulation and control.</a:t>
            </a:r>
          </a:p>
          <a:p>
            <a:endParaRPr lang="en-US"/>
          </a:p>
          <a:p>
            <a:r>
              <a:rPr lang="en-US"/>
              <a:t>• ROMEO PIMPS </a:t>
            </a:r>
          </a:p>
          <a:p>
            <a:r>
              <a:rPr lang="en-US"/>
              <a:t>“Romeo” refers to the famous romantic character in the tragic love story by William Shakespeare, Romeo and Juliet, published in 1597.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three “styles” describe patterns of behavior, not labels traffickers use for themselves. A trafficker may use more than one style over time, and all styles are forms of manipulation and control.</a:t>
            </a:r>
          </a:p>
          <a:p>
            <a:endParaRPr lang="en-US"/>
          </a:p>
          <a:p>
            <a:r>
              <a:rPr lang="en-US"/>
              <a:t>• ROMEO PIMPS </a:t>
            </a:r>
          </a:p>
          <a:p>
            <a:r>
              <a:rPr lang="en-US"/>
              <a:t>“Romeo” refers to the famous romantic character in the tragic love story by William Shakespeare, Romeo and Juliet, published in 1597.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three “styles” describe patterns of behavior, not labels traffickers use for themselves. A trafficker may use more than one style over time, and all styles are forms of manipulation and control.</a:t>
            </a:r>
          </a:p>
          <a:p>
            <a:endParaRPr lang="en-US"/>
          </a:p>
          <a:p>
            <a:r>
              <a:rPr lang="en-US"/>
              <a:t>• ROMEO PIMPS </a:t>
            </a:r>
          </a:p>
          <a:p>
            <a:r>
              <a:rPr lang="en-US"/>
              <a:t>“Romeo” refers to the famous romantic character in the tragic love story by William Shakespeare, Romeo and Juliet, published in 1597.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three “styles” describe patterns of behavior, not labels traffickers use for themselves. A trafficker may use more than one style over time, and all styles are forms of manipulation and control.</a:t>
            </a:r>
          </a:p>
          <a:p>
            <a:endParaRPr lang="en-US"/>
          </a:p>
          <a:p>
            <a:r>
              <a:rPr lang="en-US"/>
              <a:t>• GORILLA PIMPS </a:t>
            </a:r>
          </a:p>
          <a:p>
            <a:r>
              <a:rPr lang="en-US"/>
              <a:t>Gorilla pimps commonly isolate victims from family and friends and force them into criminal activity such as drug trafficking and theft.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 </a:t>
            </a:r>
          </a:p>
          <a:p>
            <a:r>
              <a:rPr lang="en-US"/>
              <a:t>Please tailor this "content alert" message to align with your organization's policies and protocols.</a:t>
            </a:r>
          </a:p>
          <a:p>
            <a:endParaRPr lang="en-US"/>
          </a:p>
          <a:p>
            <a:r>
              <a:rPr lang="en-US"/>
              <a:t>Please provide a confidential avenue for students to report concerns and seek help for themselves or their peers if they suspect sexual abuse, grooming, sextortion, pornography-related exploitation, or human trafficking. This may include a designated email address or text line.</a:t>
            </a:r>
          </a:p>
          <a:p>
            <a:endParaRPr lang="en-US"/>
          </a:p>
          <a:p>
            <a:r>
              <a:rPr lang="en-US"/>
              <a:t>Please consider displaying posters in your school or facility that outline various ways students can access immediate support or request a private meeting with a school safety team member or another trusted adult.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three “styles” describe patterns of behavior, not labels traffickers use for themselves. A trafficker may use more than one style over time, and all styles are forms of manipulation and control.</a:t>
            </a:r>
          </a:p>
          <a:p>
            <a:endParaRPr lang="en-US"/>
          </a:p>
          <a:p>
            <a:r>
              <a:rPr lang="en-US"/>
              <a:t>• GORILLA PIMPS </a:t>
            </a:r>
          </a:p>
          <a:p>
            <a:r>
              <a:rPr lang="en-US"/>
              <a:t>Gorilla pimps commonly isolate victims from family and friends and force them into criminal activity such as drug trafficking and theft.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CEO PIMPS </a:t>
            </a:r>
          </a:p>
          <a:p>
            <a:r>
              <a:rPr lang="en-US"/>
              <a:t>They use a business-like approach to fool their victims. They display confidence, demonstrating intelligence and connections to influential people across industries such as entertainment, fashion, and travel. </a:t>
            </a:r>
          </a:p>
          <a:p>
            <a:endParaRPr lang="en-US"/>
          </a:p>
          <a:p>
            <a:r>
              <a:rPr lang="en-US"/>
              <a:t>The acronym "CEO" stands for Chief Executive Officer, the highest-ranking person in a company.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CEO PIMPS </a:t>
            </a:r>
          </a:p>
          <a:p>
            <a:r>
              <a:rPr lang="en-US"/>
              <a:t>They use a business-like approach to fool their victims. They display confidence, demonstrating intelligence and connections to influential people across industries such as entertainment, fashion, and travel. </a:t>
            </a:r>
          </a:p>
          <a:p>
            <a:endParaRPr lang="en-US"/>
          </a:p>
          <a:p>
            <a:r>
              <a:rPr lang="en-US"/>
              <a:t>The acronym "CEO" stands for Chief Executive Officer, the highest-ranking person in a company.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CEO PIMPS </a:t>
            </a:r>
          </a:p>
          <a:p>
            <a:r>
              <a:rPr lang="en-US"/>
              <a:t>They use a business-like approach to fool their victims. They display confidence, demonstrating intelligence and connections to influential people across industries such as entertainment, fashion, and travel. </a:t>
            </a:r>
          </a:p>
          <a:p>
            <a:endParaRPr lang="en-US"/>
          </a:p>
          <a:p>
            <a:r>
              <a:rPr lang="en-US"/>
              <a:t>The acronym "CEO" stands for Chief Executive Officer, the highest-ranking person in a company.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CEO PIMPS </a:t>
            </a:r>
          </a:p>
          <a:p>
            <a:r>
              <a:rPr lang="en-US"/>
              <a:t>They use a business-like approach to fool their victims. They display confidence, demonstrating intelligence and connections to influential people across industries such as entertainment, fashion, and travel. </a:t>
            </a:r>
          </a:p>
          <a:p>
            <a:endParaRPr lang="en-US"/>
          </a:p>
          <a:p>
            <a:r>
              <a:rPr lang="en-US"/>
              <a:t>The acronym "CEO" stands for Chief Executive Officer, the highest-ranking person in a company.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CEO PIMPS </a:t>
            </a:r>
          </a:p>
          <a:p>
            <a:r>
              <a:rPr lang="en-US"/>
              <a:t>They use a business-like approach to fool their victims. They display confidence, demonstrating intelligence and connections to influential people across industries such as entertainment, fashion, and travel. </a:t>
            </a:r>
          </a:p>
          <a:p>
            <a:endParaRPr lang="en-US"/>
          </a:p>
          <a:p>
            <a:r>
              <a:rPr lang="en-US"/>
              <a:t>The acronym "CEO" stands for Chief Executive Officer, the highest-ranking person in a company.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(2025). ChatGPT (GPT-4)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(2025). ChatGPT (GPT-4)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(2025). ChatGPT (GPT-4)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What percentage of female victims were trafficked by "boyfriends" or husbands?</a:t>
            </a:r>
          </a:p>
          <a:p>
            <a:endParaRPr lang="en-US"/>
          </a:p>
          <a:p>
            <a:r>
              <a:rPr lang="en-US"/>
              <a:t>A)  ~9%</a:t>
            </a:r>
          </a:p>
          <a:p>
            <a:r>
              <a:rPr lang="en-US"/>
              <a:t>B)  ~19%</a:t>
            </a:r>
          </a:p>
          <a:p>
            <a:r>
              <a:rPr lang="en-US"/>
              <a:t>C)  ~29%</a:t>
            </a:r>
          </a:p>
          <a:p>
            <a:r>
              <a:rPr lang="en-US"/>
              <a:t>D)  ~39%</a:t>
            </a:r>
          </a:p>
          <a:p>
            <a:endParaRPr lang="en-US"/>
          </a:p>
          <a:p>
            <a:r>
              <a:rPr lang="en-US"/>
              <a:t>ANSWER:</a:t>
            </a:r>
          </a:p>
          <a:p>
            <a:r>
              <a:rPr lang="en-US"/>
              <a:t>D) ~39% of female victims are trafficked by a boyfriend, romantic partner, or husband.</a:t>
            </a:r>
          </a:p>
          <a:p>
            <a:endParaRPr lang="en-US"/>
          </a:p>
          <a:p>
            <a:r>
              <a:rPr lang="en-US"/>
              <a:t>According to the Polaris Project, about 39% of female trafficking victims were trafficked by a boyfriend, romantic partner, or husband. This highlights how traffickers often use romantic relationships and trust as a way to groom, control, and exploit victims rather than relying only on force.</a:t>
            </a:r>
          </a:p>
          <a:p>
            <a:endParaRPr lang="en-US"/>
          </a:p>
          <a:p>
            <a:r>
              <a:rPr lang="en-US"/>
              <a:t>Source</a:t>
            </a:r>
          </a:p>
          <a:p>
            <a:r>
              <a:rPr lang="en-US"/>
              <a:t>Polaris Project (n.d.). Love and Trafficking: Grooming, Exploitation, and Control. Retrieved May 8, 2025, from https://polarisproject.org/love-and-trafficking/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For Online Interactive Polling with audiences:</a:t>
            </a:r>
          </a:p>
          <a:p>
            <a:endParaRPr lang="en-US"/>
          </a:p>
          <a:p>
            <a:r>
              <a:rPr lang="en-US"/>
              <a:t>Join Walking Wise in using Slido.com to create an anonymous user experience.</a:t>
            </a:r>
          </a:p>
          <a:p>
            <a:endParaRPr lang="en-US"/>
          </a:p>
          <a:p>
            <a:r>
              <a:rPr lang="en-US"/>
              <a:t>Contact us at support@WalkingWise.com for more information.</a:t>
            </a:r>
          </a:p>
          <a:p>
            <a:endParaRPr lang="en-US"/>
          </a:p>
          <a:p>
            <a:r>
              <a:rPr lang="en-US"/>
              <a:t>Upon Activating Slido.com:</a:t>
            </a:r>
          </a:p>
          <a:p>
            <a:r>
              <a:rPr lang="en-US"/>
              <a:t>Please verify that the Q&amp;A feature is enabled before presenting to audiences. An adult should monitor questions and comments to ensure they are appropriate. Slido has a feature that allows you to delete unwanted questions and comments.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What percentage of female victims were trafficked by 'boyfriends' or husbands?</a:t>
            </a:r>
          </a:p>
          <a:p>
            <a:endParaRPr lang="en-US"/>
          </a:p>
          <a:p>
            <a:r>
              <a:rPr lang="en-US"/>
              <a:t>A)  ~9%</a:t>
            </a:r>
          </a:p>
          <a:p>
            <a:r>
              <a:rPr lang="en-US"/>
              <a:t>B)  ~19%</a:t>
            </a:r>
          </a:p>
          <a:p>
            <a:r>
              <a:rPr lang="en-US"/>
              <a:t>C)  ~29%</a:t>
            </a:r>
          </a:p>
          <a:p>
            <a:r>
              <a:rPr lang="en-US"/>
              <a:t>D)  ~39%</a:t>
            </a:r>
          </a:p>
          <a:p>
            <a:endParaRPr lang="en-US"/>
          </a:p>
          <a:p>
            <a:r>
              <a:rPr lang="en-US"/>
              <a:t>ANSWER:</a:t>
            </a:r>
          </a:p>
          <a:p>
            <a:r>
              <a:rPr lang="en-US"/>
              <a:t>D) ~39% of female victims are trafficked by a boyfriend, romantic partner, or husband.</a:t>
            </a:r>
          </a:p>
          <a:p>
            <a:endParaRPr lang="en-US"/>
          </a:p>
          <a:p>
            <a:r>
              <a:rPr lang="en-US"/>
              <a:t>According to the Polaris Project, about 39% of female trafficking victims were trafficked by a boyfriend, romantic partner, or husband. This highlights how traffickers often use romantic relationships and trust as a way to groom, control, and exploit victims rather than relying only on force.</a:t>
            </a:r>
          </a:p>
          <a:p>
            <a:endParaRPr lang="en-US"/>
          </a:p>
          <a:p>
            <a:r>
              <a:rPr lang="en-US"/>
              <a:t>Source</a:t>
            </a:r>
          </a:p>
          <a:p>
            <a:r>
              <a:rPr lang="en-US"/>
              <a:t>Polaris Project (n.d.). Love and Trafficking: Grooming, Exploitation, and Control. Retrieved May 8, 2025, from https://polarisproject.org/love-and-trafficking/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 TRAFFICKER'S BONDS</a:t>
            </a:r>
          </a:p>
          <a:p>
            <a:r>
              <a:rPr lang="en-US"/>
              <a:t>This bond is not real or healthy love. It is a form of manipulation that uses normal brain responses to control someone. The victim is not choosing this bond—it develops because of how the brain responds to attention, care, and attachment.</a:t>
            </a:r>
          </a:p>
          <a:p>
            <a:endParaRPr lang="en-US"/>
          </a:p>
          <a:p>
            <a:r>
              <a:rPr lang="en-US"/>
              <a:t>• LOVE &amp; THE BRAIN</a:t>
            </a:r>
          </a:p>
          <a:p>
            <a:r>
              <a:rPr lang="en-US"/>
              <a:t>Love is chemically induced through the brain's reward circuit, where dopamine and other potent hormones flood the brain.[1]</a:t>
            </a:r>
          </a:p>
          <a:p>
            <a:endParaRPr lang="en-US"/>
          </a:p>
          <a:p>
            <a:r>
              <a:rPr lang="en-US"/>
              <a:t>Traffickers often insincerely romance their victims because they understand that the brain-triggered emotions involved with falling in love create a bond that is extremely difficult to break. </a:t>
            </a:r>
          </a:p>
          <a:p>
            <a:endParaRPr lang="en-US"/>
          </a:p>
          <a:p>
            <a:r>
              <a:rPr lang="en-US"/>
              <a:t>Traffickers patiently nurture their victims with false love until this manipulation takes control over the victim’s emotional independence.  </a:t>
            </a:r>
          </a:p>
          <a:p>
            <a:endParaRPr lang="en-US"/>
          </a:p>
          <a:p>
            <a:r>
              <a:rPr lang="en-US"/>
              <a:t>Source</a:t>
            </a:r>
          </a:p>
          <a:p>
            <a:r>
              <a:rPr lang="en-US"/>
              <a:t>Love and the Brain (2015).</a:t>
            </a:r>
          </a:p>
          <a:p>
            <a:r>
              <a:rPr lang="en-US"/>
              <a:t>Harvard Medical School</a:t>
            </a:r>
          </a:p>
          <a:p>
            <a:r>
              <a:rPr lang="en-US"/>
              <a:t>https://hms.harvard.edu/news-events/publications-archive/brain/love-brain#:~:text=Being%20love%2Dstruck%20also%20releases,use%20of%20cocaine%20or%20alcohol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 TRAFFICKER'S BONDS</a:t>
            </a:r>
          </a:p>
          <a:p>
            <a:r>
              <a:rPr lang="en-US"/>
              <a:t>This bond is not real or healthy love. It is a form of manipulation that uses normal brain responses to control someone. The victim is not choosing this bond—it develops because of how the brain responds to attention, care, and attachment.</a:t>
            </a:r>
          </a:p>
          <a:p>
            <a:endParaRPr lang="en-US"/>
          </a:p>
          <a:p>
            <a:r>
              <a:rPr lang="en-US"/>
              <a:t>• LOVE &amp; THE BRAIN</a:t>
            </a:r>
          </a:p>
          <a:p>
            <a:r>
              <a:rPr lang="en-US"/>
              <a:t>Love is chemically induced through the brain's reward circuit, where dopamine and other potent hormones flood the brain.[1]</a:t>
            </a:r>
          </a:p>
          <a:p>
            <a:endParaRPr lang="en-US"/>
          </a:p>
          <a:p>
            <a:r>
              <a:rPr lang="en-US"/>
              <a:t>Traffickers often insincerely romance their victims because they understand that the brain-triggered emotions involved with falling in love create a bond that is extremely difficult to break. </a:t>
            </a:r>
          </a:p>
          <a:p>
            <a:endParaRPr lang="en-US"/>
          </a:p>
          <a:p>
            <a:r>
              <a:rPr lang="en-US"/>
              <a:t>Traffickers patiently nurture their victims with false love until this manipulation takes control over the victim’s emotional independence.  </a:t>
            </a:r>
          </a:p>
          <a:p>
            <a:endParaRPr lang="en-US"/>
          </a:p>
          <a:p>
            <a:r>
              <a:rPr lang="en-US"/>
              <a:t>Source</a:t>
            </a:r>
          </a:p>
          <a:p>
            <a:r>
              <a:rPr lang="en-US"/>
              <a:t>Love and the Brain (2015).</a:t>
            </a:r>
          </a:p>
          <a:p>
            <a:r>
              <a:rPr lang="en-US"/>
              <a:t>Harvard Medical School</a:t>
            </a:r>
          </a:p>
          <a:p>
            <a:r>
              <a:rPr lang="en-US"/>
              <a:t>https://hms.harvard.edu/news-events/publications-archive/brain/love-brain#:~:text=Being%20love%2Dstruck%20also%20releases,use%20of%20cocaine%20or%20alcohol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 TRAFFICKER'S BONDS</a:t>
            </a:r>
          </a:p>
          <a:p>
            <a:r>
              <a:rPr lang="en-US"/>
              <a:t>This bond is not real or healthy love. It is a form of manipulation that uses normal brain responses to control someone. The victim is not choosing this bond—it develops because of how the brain responds to attention, care, and attachment.</a:t>
            </a:r>
          </a:p>
          <a:p>
            <a:endParaRPr lang="en-US"/>
          </a:p>
          <a:p>
            <a:r>
              <a:rPr lang="en-US"/>
              <a:t>• LOVE &amp; THE BRAIN</a:t>
            </a:r>
          </a:p>
          <a:p>
            <a:r>
              <a:rPr lang="en-US"/>
              <a:t>Love is chemically induced through the brain's reward circuit, where dopamine and other potent hormones flood the brain.[1]</a:t>
            </a:r>
          </a:p>
          <a:p>
            <a:endParaRPr lang="en-US"/>
          </a:p>
          <a:p>
            <a:r>
              <a:rPr lang="en-US"/>
              <a:t>Traffickers often insincerely romance their victims because they understand that the brain-triggered emotions involved with falling in love create a bond that is extremely difficult to break. </a:t>
            </a:r>
          </a:p>
          <a:p>
            <a:endParaRPr lang="en-US"/>
          </a:p>
          <a:p>
            <a:r>
              <a:rPr lang="en-US"/>
              <a:t>Traffickers patiently nurture their victims with false love until this manipulation takes control over the victim’s emotional independence.  </a:t>
            </a:r>
          </a:p>
          <a:p>
            <a:endParaRPr lang="en-US"/>
          </a:p>
          <a:p>
            <a:r>
              <a:rPr lang="en-US"/>
              <a:t>Source</a:t>
            </a:r>
          </a:p>
          <a:p>
            <a:r>
              <a:rPr lang="en-US"/>
              <a:t>Love and the Brain (2015).</a:t>
            </a:r>
          </a:p>
          <a:p>
            <a:r>
              <a:rPr lang="en-US"/>
              <a:t>Harvard Medical School</a:t>
            </a:r>
          </a:p>
          <a:p>
            <a:r>
              <a:rPr lang="en-US"/>
              <a:t>https://hms.harvard.edu/news-events/publications-archive/brain/love-brain#:~:text=Being%20love%2Dstruck%20also%20releases,use%20of%20cocaine%20or%20alcohol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TRAUMA BOND </a:t>
            </a:r>
          </a:p>
          <a:p>
            <a:r>
              <a:rPr lang="en-US"/>
              <a:t>This bond can occur through repetitive cycles of abuse, followed by moments of affection. These patterns create a psychological response in the victim, leading to a cycle of love and fear. </a:t>
            </a:r>
          </a:p>
          <a:p>
            <a:endParaRPr lang="en-US"/>
          </a:p>
          <a:p>
            <a:r>
              <a:rPr lang="en-US"/>
              <a:t>Ultimately, the dynamic can cause victims to form an attachment and be loyal to the trafficker due to their need to recapture the love they thought was genuine.</a:t>
            </a:r>
          </a:p>
          <a:p>
            <a:endParaRPr lang="en-US"/>
          </a:p>
          <a:p>
            <a:endParaRPr lang="en-US"/>
          </a:p>
          <a:p>
            <a:endParaRPr lang="en-US"/>
          </a:p>
          <a:p>
            <a:r>
              <a:rPr lang="en-US"/>
              <a:t>SOURCE</a:t>
            </a:r>
          </a:p>
          <a:p>
            <a:r>
              <a:rPr lang="en-US"/>
              <a:t>Cleveland Clinic (2023, March 29). Here's What Trauma Bonding Really Is and How To Recognize the Signs. Retrieved April 23, 2025, from https://health.clevelandclinic.org/trauma-bonding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TRAUMA BOND </a:t>
            </a:r>
          </a:p>
          <a:p>
            <a:r>
              <a:rPr lang="en-US"/>
              <a:t>This bond can occur through repetitive cycles of abuse, followed by moments of affection. These patterns create a psychological response in the victim, leading to a cycle of love and fear. </a:t>
            </a:r>
          </a:p>
          <a:p>
            <a:endParaRPr lang="en-US"/>
          </a:p>
          <a:p>
            <a:r>
              <a:rPr lang="en-US"/>
              <a:t>Ultimately, the dynamic can cause victims to form an attachment and be loyal to the trafficker due to their need to recapture the love they thought was genuine.</a:t>
            </a:r>
          </a:p>
          <a:p>
            <a:endParaRPr lang="en-US"/>
          </a:p>
          <a:p>
            <a:endParaRPr lang="en-US"/>
          </a:p>
          <a:p>
            <a:endParaRPr lang="en-US"/>
          </a:p>
          <a:p>
            <a:r>
              <a:rPr lang="en-US"/>
              <a:t>SOURCE</a:t>
            </a:r>
          </a:p>
          <a:p>
            <a:r>
              <a:rPr lang="en-US"/>
              <a:t>Cleveland Clinic (2023, March 29). Here's What Trauma Bonding Really Is and How To Recognize the Signs. Retrieved April 23, 2025, from https://health.clevelandclinic.org/trauma-bonding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TRAUMA BOND </a:t>
            </a:r>
          </a:p>
          <a:p>
            <a:r>
              <a:rPr lang="en-US"/>
              <a:t>This bond can occur through repetitive cycles of abuse, followed by moments of affection. These patterns create a psychological response in the victim, leading to a cycle of love and fear. </a:t>
            </a:r>
          </a:p>
          <a:p>
            <a:endParaRPr lang="en-US"/>
          </a:p>
          <a:p>
            <a:r>
              <a:rPr lang="en-US"/>
              <a:t>Ultimately, the dynamic can cause victims to form an attachment and be loyal to the trafficker due to their need to recapture the love they thought was genuine.</a:t>
            </a:r>
          </a:p>
          <a:p>
            <a:endParaRPr lang="en-US"/>
          </a:p>
          <a:p>
            <a:endParaRPr lang="en-US"/>
          </a:p>
          <a:p>
            <a:endParaRPr lang="en-US"/>
          </a:p>
          <a:p>
            <a:r>
              <a:rPr lang="en-US"/>
              <a:t>SOURCE</a:t>
            </a:r>
          </a:p>
          <a:p>
            <a:r>
              <a:rPr lang="en-US"/>
              <a:t>Cleveland Clinic (2023, March 29). Here's What Trauma Bonding Really Is and How To Recognize the Signs. Retrieved April 23, 2025, from https://health.clevelandclinic.org/trauma-bonding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TRAUMA BOND </a:t>
            </a:r>
          </a:p>
          <a:p>
            <a:r>
              <a:rPr lang="en-US"/>
              <a:t>This bond can occur through repetitive cycles of abuse, followed by moments of affection. These patterns create a psychological response in the victim, leading to a cycle of love and fear. </a:t>
            </a:r>
          </a:p>
          <a:p>
            <a:endParaRPr lang="en-US"/>
          </a:p>
          <a:p>
            <a:r>
              <a:rPr lang="en-US"/>
              <a:t>Ultimately, the dynamic can cause victims to form an attachment and be loyal to the trafficker due to their need to recapture the love they thought was genuine.</a:t>
            </a:r>
          </a:p>
          <a:p>
            <a:endParaRPr lang="en-US"/>
          </a:p>
          <a:p>
            <a:endParaRPr lang="en-US"/>
          </a:p>
          <a:p>
            <a:endParaRPr lang="en-US"/>
          </a:p>
          <a:p>
            <a:r>
              <a:rPr lang="en-US"/>
              <a:t>SOURCE</a:t>
            </a:r>
          </a:p>
          <a:p>
            <a:r>
              <a:rPr lang="en-US"/>
              <a:t>Cleveland Clinic (2023, March 29). Here's What Trauma Bonding Really Is and How To Recognize the Signs. Retrieved April 23, 2025, from https://health.clevelandclinic.org/trauma-bonding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TRAUMA BOND </a:t>
            </a:r>
          </a:p>
          <a:p>
            <a:r>
              <a:rPr lang="en-US"/>
              <a:t>This bond can occur through repetitive cycles of abuse, followed by moments of affection. These patterns create a psychological response in the victim, leading to a cycle of love and fear. </a:t>
            </a:r>
          </a:p>
          <a:p>
            <a:endParaRPr lang="en-US"/>
          </a:p>
          <a:p>
            <a:r>
              <a:rPr lang="en-US"/>
              <a:t>Ultimately, the dynamic can cause victims to form an attachment and be loyal to the trafficker due to their need to recapture the love they thought was genuine.</a:t>
            </a:r>
          </a:p>
          <a:p>
            <a:endParaRPr lang="en-US"/>
          </a:p>
          <a:p>
            <a:endParaRPr lang="en-US"/>
          </a:p>
          <a:p>
            <a:endParaRPr lang="en-US"/>
          </a:p>
          <a:p>
            <a:r>
              <a:rPr lang="en-US"/>
              <a:t>SOURCE</a:t>
            </a:r>
          </a:p>
          <a:p>
            <a:r>
              <a:rPr lang="en-US"/>
              <a:t>Cleveland Clinic (2023, March 29). Here's What Trauma Bonding Really Is and How To Recognize the Signs. Retrieved April 23, 2025, from https://health.clevelandclinic.org/trauma-bonding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Which is NOT a common bonding used by traffickers to control victims?</a:t>
            </a:r>
          </a:p>
          <a:p>
            <a:endParaRPr lang="en-US"/>
          </a:p>
          <a:p>
            <a:r>
              <a:rPr lang="en-US"/>
              <a:t>A) Trauma Bond</a:t>
            </a:r>
          </a:p>
          <a:p>
            <a:r>
              <a:rPr lang="en-US"/>
              <a:t>B) Debt Bond</a:t>
            </a:r>
          </a:p>
          <a:p>
            <a:r>
              <a:rPr lang="en-US"/>
              <a:t>C) Support Bond</a:t>
            </a:r>
          </a:p>
          <a:p>
            <a:r>
              <a:rPr lang="en-US"/>
              <a:t>D) Drug Bond</a:t>
            </a:r>
          </a:p>
          <a:p>
            <a:endParaRPr lang="en-US"/>
          </a:p>
          <a:p>
            <a:r>
              <a:rPr lang="en-US"/>
              <a:t>ANSWER</a:t>
            </a:r>
          </a:p>
          <a:p>
            <a:r>
              <a:rPr lang="en-US"/>
              <a:t>C) Support bond is NOT a recognized form of bonding used by human traffickers to gain control.</a:t>
            </a:r>
          </a:p>
          <a:p>
            <a:endParaRPr lang="en-US"/>
          </a:p>
          <a:p>
            <a:r>
              <a:rPr lang="en-US"/>
              <a:t>Traffickers often maintain control by creating bonds that make it difficult for a young person to leave. These bonds are not healthy relationships; they are ways of tying someone to the trafficker through fear, obligation, or emotional attachment. </a:t>
            </a:r>
          </a:p>
          <a:p>
            <a:endParaRPr lang="en-US"/>
          </a:p>
          <a:p>
            <a:r>
              <a:rPr lang="en-US"/>
              <a:t>Examples include trauma bonds, where harm and kindness are mixed; debt bonds, where a person is told they owe money or favors; drug bonds, where substances are used to create dependence; love bonds, where affection is used to manipulate; and family bonds, where a trafficker presents themselves as a caregiver or protector. Understanding these bonds helps students recognize how control can be hidden behind feelings of loyalty, fear, or attachment.</a:t>
            </a:r>
          </a:p>
          <a:p>
            <a:endParaRPr lang="en-US"/>
          </a:p>
          <a:p>
            <a:endParaRPr lang="en-US"/>
          </a:p>
          <a:p>
            <a:endParaRPr lang="en-US"/>
          </a:p>
          <a:p>
            <a:r>
              <a:rPr lang="en-US"/>
              <a:t>Source</a:t>
            </a:r>
          </a:p>
          <a:p>
            <a:r>
              <a:rPr lang="en-US"/>
              <a:t>Baird, K., &amp; Connolly, J. (2023). Recruitment and Entrapment Pathways of Minors into Sex Trafficking</a:t>
            </a:r>
          </a:p>
          <a:p>
            <a:r>
              <a:rPr lang="en-US"/>
              <a:t>in Canada and the United States: A Systematic Review, Trauma, violence &amp; abuse, 24(1), 189–</a:t>
            </a:r>
          </a:p>
          <a:p>
            <a:r>
              <a:rPr lang="en-US"/>
              <a:t>202. Retrieved January 20, 2026,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Which is NOT a common bonding used by traffickers to control victims?</a:t>
            </a:r>
          </a:p>
          <a:p>
            <a:endParaRPr lang="en-US"/>
          </a:p>
          <a:p>
            <a:r>
              <a:rPr lang="en-US"/>
              <a:t>A) Trauma Bond</a:t>
            </a:r>
          </a:p>
          <a:p>
            <a:r>
              <a:rPr lang="en-US"/>
              <a:t>B) Debt Bond</a:t>
            </a:r>
          </a:p>
          <a:p>
            <a:r>
              <a:rPr lang="en-US"/>
              <a:t>C) Support Bond</a:t>
            </a:r>
          </a:p>
          <a:p>
            <a:r>
              <a:rPr lang="en-US"/>
              <a:t>D) Drug Bond</a:t>
            </a:r>
          </a:p>
          <a:p>
            <a:endParaRPr lang="en-US"/>
          </a:p>
          <a:p>
            <a:r>
              <a:rPr lang="en-US"/>
              <a:t>ANSWER</a:t>
            </a:r>
          </a:p>
          <a:p>
            <a:r>
              <a:rPr lang="en-US"/>
              <a:t>C) Support bond is NOT a recognized form of bonding used by human traffickers to gain control.</a:t>
            </a:r>
          </a:p>
          <a:p>
            <a:endParaRPr lang="en-US"/>
          </a:p>
          <a:p>
            <a:r>
              <a:rPr lang="en-US"/>
              <a:t>Traffickers often maintain control by creating bonds that make it difficult for a young person to leave. These bonds are not healthy relationships; they are ways of tying someone to the trafficker through fear, obligation, or emotional attachment. </a:t>
            </a:r>
          </a:p>
          <a:p>
            <a:endParaRPr lang="en-US"/>
          </a:p>
          <a:p>
            <a:r>
              <a:rPr lang="en-US"/>
              <a:t>Examples include trauma bonds, where harm and kindness are mixed; debt bonds, where a person is told they owe money or favors; drug bonds, where substances are used to create dependence; love bonds, where affection is used to manipulate; and family bonds, where a trafficker presents themselves as a caregiver or protector. Understanding these bonds helps students recognize how control can be hidden behind feelings of loyalty, fear, or attachment.</a:t>
            </a:r>
          </a:p>
          <a:p>
            <a:endParaRPr lang="en-US"/>
          </a:p>
          <a:p>
            <a:r>
              <a:rPr lang="en-US"/>
              <a:t>Source</a:t>
            </a:r>
          </a:p>
          <a:p>
            <a:r>
              <a:rPr lang="en-US"/>
              <a:t>Baird, K., &amp; Connolly, J. (2023). Recruitment and Entrapment Pathways of Minors into Sex Trafficking</a:t>
            </a:r>
          </a:p>
          <a:p>
            <a:r>
              <a:rPr lang="en-US"/>
              <a:t>in Canada and the United States: A Systematic Review, Trauma, violence &amp; abuse, 24(1), 189–</a:t>
            </a:r>
          </a:p>
          <a:p>
            <a:r>
              <a:rPr lang="en-US"/>
              <a:t>202. Retrieved January 20, 2026,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DEBT BOND</a:t>
            </a:r>
          </a:p>
          <a:p>
            <a:r>
              <a:rPr lang="en-US"/>
              <a:t>Debt bonds are designed to make victims feel they can never “catch up” or leave. The debt is not real or fair—it is a tool used to maintain control.</a:t>
            </a:r>
          </a:p>
          <a:p>
            <a:endParaRPr lang="en-US"/>
          </a:p>
          <a:p>
            <a:r>
              <a:rPr lang="en-US"/>
              <a:t>Traffickers create a debt bond or economic dependence on their victims by imposing debt that continually accumulates and can be difficult or impossible to repay. </a:t>
            </a:r>
          </a:p>
          <a:p>
            <a:endParaRPr lang="en-US"/>
          </a:p>
          <a:p>
            <a:r>
              <a:rPr lang="en-US"/>
              <a:t>Traffickers often withhold victims' legal documents, demanding sex work until they pay a debt in full or simply preventing them from working outside of the traffickers' control.</a:t>
            </a:r>
          </a:p>
          <a:p>
            <a:endParaRPr lang="en-US"/>
          </a:p>
          <a:p>
            <a:r>
              <a:rPr lang="en-US"/>
              <a:t>SOURCE</a:t>
            </a:r>
          </a:p>
          <a:p>
            <a:r>
              <a:rPr lang="en-US"/>
              <a:t>End Slavery Now (n.d.). Bonded Labor. Retrieved April 23, 2025, from  http://www.endslaverynow.org/learn/slavery-today/bonded-labor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DEBT BOND</a:t>
            </a:r>
          </a:p>
          <a:p>
            <a:r>
              <a:rPr lang="en-US"/>
              <a:t>Debt bonds are designed to make victims feel they can never “catch up” or leave. The debt is not real or fair—it is a tool used to maintain control.</a:t>
            </a:r>
          </a:p>
          <a:p>
            <a:endParaRPr lang="en-US"/>
          </a:p>
          <a:p>
            <a:r>
              <a:rPr lang="en-US"/>
              <a:t>Traffickers create a debt bond or economic dependence on their victims by imposing debt that continually accumulates and can be difficult or impossible to repay. </a:t>
            </a:r>
          </a:p>
          <a:p>
            <a:endParaRPr lang="en-US"/>
          </a:p>
          <a:p>
            <a:r>
              <a:rPr lang="en-US"/>
              <a:t>Traffickers often withhold victims' legal documents, demanding sex work until they pay a debt in full or simply preventing them from working outside of the traffickers' control.</a:t>
            </a:r>
          </a:p>
          <a:p>
            <a:endParaRPr lang="en-US"/>
          </a:p>
          <a:p>
            <a:r>
              <a:rPr lang="en-US"/>
              <a:t>SOURCE</a:t>
            </a:r>
          </a:p>
          <a:p>
            <a:r>
              <a:rPr lang="en-US"/>
              <a:t>End Slavery Now (n.d.). Bonded Labor. Retrieved April 23, 2025, from  http://www.endslaverynow.org/learn/slavery-today/bonded-labor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DEBT BOND</a:t>
            </a:r>
          </a:p>
          <a:p>
            <a:r>
              <a:rPr lang="en-US"/>
              <a:t>Debt bonds are designed to make victims feel they can never “catch up” or leave. The debt is not real or fair—it is a tool used to maintain control.</a:t>
            </a:r>
          </a:p>
          <a:p>
            <a:endParaRPr lang="en-US"/>
          </a:p>
          <a:p>
            <a:r>
              <a:rPr lang="en-US"/>
              <a:t>Traffickers create a debt bond or economic dependence on their victims by imposing debt that continually accumulates and can be difficult or impossible to repay. </a:t>
            </a:r>
          </a:p>
          <a:p>
            <a:endParaRPr lang="en-US"/>
          </a:p>
          <a:p>
            <a:r>
              <a:rPr lang="en-US"/>
              <a:t>Traffickers often withhold victims' legal documents, demanding sex work until they pay a debt in full or simply preventing them from working outside of the traffickers' control.</a:t>
            </a:r>
          </a:p>
          <a:p>
            <a:endParaRPr lang="en-US"/>
          </a:p>
          <a:p>
            <a:r>
              <a:rPr lang="en-US"/>
              <a:t>SOURCE</a:t>
            </a:r>
          </a:p>
          <a:p>
            <a:r>
              <a:rPr lang="en-US"/>
              <a:t>End Slavery Now (n.d.). Bonded Labor. Retrieved April 23, 2025, from  http://www.endslaverynow.org/learn/slavery-today/bonded-labor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DRUG BOND </a:t>
            </a:r>
          </a:p>
          <a:p>
            <a:r>
              <a:rPr lang="en-US"/>
              <a:t>Drug bonds are a form of control. Traffickers use substances to create dependence, fear, and shame, making it very difficult for victims to leave. The goal is always to manipulate and exploit, not provide help.</a:t>
            </a:r>
          </a:p>
          <a:p>
            <a:endParaRPr lang="en-US"/>
          </a:p>
          <a:p>
            <a:r>
              <a:rPr lang="en-US"/>
              <a:t>Drug bondage can occur when drug dealers coerce users into sex trafficking in exchange for drugs. Some sex traffickers are known to loiter outside drug rehab centers, seeking recruits. </a:t>
            </a:r>
          </a:p>
          <a:p>
            <a:endParaRPr lang="en-US"/>
          </a:p>
          <a:p>
            <a:r>
              <a:rPr lang="en-US"/>
              <a:t>SOURCE</a:t>
            </a:r>
          </a:p>
          <a:p>
            <a:r>
              <a:rPr lang="en-US"/>
              <a:t>Langton L, Planty M, Banks D., Witwer A., Woods, D., Vermeer M., Jackson, B. (2022, February 24). Sex Trafficking and Substance Use, Rand.org. Retrieved April 23, 2025, from https://www.rand.org/pubs/research_reports/RRA108-13.html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DRUG BOND </a:t>
            </a:r>
          </a:p>
          <a:p>
            <a:r>
              <a:rPr lang="en-US"/>
              <a:t>Drug bonds are a form of control. Traffickers use substances to create dependence, fear, and shame, making it very difficult for victims to leave. The goal is always to manipulate and exploit, not provide help.</a:t>
            </a:r>
          </a:p>
          <a:p>
            <a:endParaRPr lang="en-US"/>
          </a:p>
          <a:p>
            <a:r>
              <a:rPr lang="en-US"/>
              <a:t>Drug bondage can occur when drug dealers coerce users into sex trafficking in exchange for drugs. Some sex traffickers are known to loiter outside drug rehab centers, seeking recruits. </a:t>
            </a:r>
          </a:p>
          <a:p>
            <a:endParaRPr lang="en-US"/>
          </a:p>
          <a:p>
            <a:r>
              <a:rPr lang="en-US"/>
              <a:t>SOURCE</a:t>
            </a:r>
          </a:p>
          <a:p>
            <a:r>
              <a:rPr lang="en-US"/>
              <a:t>Langton L, Planty M, Banks D., Witwer A., Woods, D., Vermeer M., Jackson, B. (2022, February 24). Sex Trafficking and Substance Use, Rand.org. Retrieved April 23, 2025, from https://www.rand.org/pubs/research_reports/RRA108-13.html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DRUG BOND </a:t>
            </a:r>
          </a:p>
          <a:p>
            <a:r>
              <a:rPr lang="en-US"/>
              <a:t>Drug bonds are a form of control. Traffickers use substances to create dependence, fear, and shame, making it very difficult for victims to leave. The goal is always to manipulate and exploit, not provide help.</a:t>
            </a:r>
          </a:p>
          <a:p>
            <a:endParaRPr lang="en-US"/>
          </a:p>
          <a:p>
            <a:r>
              <a:rPr lang="en-US"/>
              <a:t>Drug bondage can occur when drug dealers coerce users into sex trafficking in exchange for drugs. Some sex traffickers are known to loiter outside drug rehab centers, seeking recruits. </a:t>
            </a:r>
          </a:p>
          <a:p>
            <a:endParaRPr lang="en-US"/>
          </a:p>
          <a:p>
            <a:r>
              <a:rPr lang="en-US"/>
              <a:t>SOURCE</a:t>
            </a:r>
          </a:p>
          <a:p>
            <a:r>
              <a:rPr lang="en-US"/>
              <a:t>Langton L, Planty M, Banks D., Witwer A., Woods, D., Vermeer M., Jackson, B. (2022, February 24). Sex Trafficking and Substance Use, Rand.org. Retrieved April 23, 2025, from https://www.rand.org/pubs/research_reports/RRA108-13.html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UNDERREPORTED</a:t>
            </a:r>
          </a:p>
          <a:p>
            <a:r>
              <a:rPr lang="en-US"/>
              <a:t>Victims’ hesitation is not a sign of consent or weakness. Bonds created through manipulation, fear, and control make it extremely difficult for them to leave or ask for help. </a:t>
            </a:r>
          </a:p>
          <a:p>
            <a:endParaRPr lang="en-US"/>
          </a:p>
          <a:p>
            <a:r>
              <a:rPr lang="en-US"/>
              <a:t>Understanding these barriers helps society see why victims need support and safe options, rather than judgment.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UNDERREPORTED</a:t>
            </a:r>
          </a:p>
          <a:p>
            <a:r>
              <a:rPr lang="en-US"/>
              <a:t>Victims’ hesitation is not a sign of consent or weakness. Bonds created through manipulation, fear, and control make it extremely difficult for them to leave or ask for help. </a:t>
            </a:r>
          </a:p>
          <a:p>
            <a:endParaRPr lang="en-US"/>
          </a:p>
          <a:p>
            <a:r>
              <a:rPr lang="en-US"/>
              <a:t>Understanding these barriers helps society see why victims need support and safe options, rather than judgment.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UNDERREPORTED</a:t>
            </a:r>
          </a:p>
          <a:p>
            <a:r>
              <a:rPr lang="en-US"/>
              <a:t>Victims’ hesitation is not a sign of consent or weakness. Bonds created through manipulation, fear, and control make it extremely difficult for them to leave or ask for help. </a:t>
            </a:r>
          </a:p>
          <a:p>
            <a:endParaRPr lang="en-US"/>
          </a:p>
          <a:p>
            <a:r>
              <a:rPr lang="en-US"/>
              <a:t>Understanding these barriers helps society see why victims need support and safe options, rather than judgment.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Presenters may ask their audience to consider adding a few "hotline for help" phone numbers in their cell phone contacts or take a photo of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Although the hand signal for help has not yet achieved universal recognition, it may discreetly get someone's attention in urgent situations.</a:t>
            </a:r>
          </a:p>
          <a:p>
            <a:endParaRPr lang="en-US"/>
          </a:p>
          <a:p>
            <a:r>
              <a:rPr lang="en-US"/>
              <a:t>• SILENT</a:t>
            </a:r>
          </a:p>
          <a:p>
            <a:r>
              <a:rPr lang="en-US"/>
              <a:t>It can be used silently.  </a:t>
            </a:r>
          </a:p>
          <a:p>
            <a:endParaRPr lang="en-US"/>
          </a:p>
          <a:p>
            <a:r>
              <a:rPr lang="en-US"/>
              <a:t>• UNTRACKABLE</a:t>
            </a:r>
          </a:p>
          <a:p>
            <a:r>
              <a:rPr lang="en-US"/>
              <a:t>It leaves no digital footprint.  </a:t>
            </a:r>
          </a:p>
          <a:p>
            <a:endParaRPr lang="en-US"/>
          </a:p>
          <a:p>
            <a:r>
              <a:rPr lang="en-US"/>
              <a:t>• CONCEALED</a:t>
            </a:r>
          </a:p>
          <a:p>
            <a:r>
              <a:rPr lang="en-US"/>
              <a:t>It can be done secretly when a perpetrator is in the vicinity.</a:t>
            </a:r>
          </a:p>
          <a:p>
            <a:endParaRPr lang="en-US"/>
          </a:p>
          <a:p>
            <a:r>
              <a:rPr lang="en-US"/>
              <a:t>• SIGNALS DISTRESS</a:t>
            </a:r>
          </a:p>
          <a:p>
            <a:r>
              <a:rPr lang="en-US"/>
              <a:t>Combining the hand signal with distressed facial expressions might help attract the attention of an individual who is unfamiliar with the signal's meaning.</a:t>
            </a:r>
          </a:p>
          <a:p>
            <a:endParaRPr lang="en-US"/>
          </a:p>
          <a:p>
            <a:r>
              <a:rPr lang="en-US"/>
              <a:t>Source</a:t>
            </a:r>
          </a:p>
          <a:p>
            <a:r>
              <a:rPr lang="en-US"/>
              <a:t>Canadian Women's Foundation, April 2020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0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0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www.walkingwise.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8.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7.png"/></Relationships>
</file>

<file path=ppt/slides/_rels/slide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7.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Freeform 4"/>
          <p:cNvSpPr/>
          <p:nvPr/>
        </p:nvSpPr>
        <p:spPr>
          <a:xfrm>
            <a:off x="14954037" y="7028103"/>
            <a:ext cx="2305263" cy="2320480"/>
          </a:xfrm>
          <a:custGeom>
            <a:avLst/>
            <a:gdLst/>
            <a:ahLst/>
            <a:cxnLst/>
            <a:rect l="l" t="t" r="r" b="b"/>
            <a:pathLst>
              <a:path w="2305263" h="2320480">
                <a:moveTo>
                  <a:pt x="0" y="0"/>
                </a:moveTo>
                <a:lnTo>
                  <a:pt x="2305263" y="0"/>
                </a:lnTo>
                <a:lnTo>
                  <a:pt x="2305263" y="2320480"/>
                </a:lnTo>
                <a:lnTo>
                  <a:pt x="0" y="2320480"/>
                </a:lnTo>
                <a:lnTo>
                  <a:pt x="0" y="0"/>
                </a:lnTo>
                <a:close/>
              </a:path>
            </a:pathLst>
          </a:custGeom>
          <a:blipFill>
            <a:blip r:embed="rId3"/>
            <a:stretch>
              <a:fillRect/>
            </a:stretch>
          </a:blipFill>
        </p:spPr>
        <p:txBody>
          <a:bodyPr/>
          <a:lstStyle/>
          <a:p>
            <a:endParaRPr lang="en-US"/>
          </a:p>
        </p:txBody>
      </p:sp>
      <p:sp>
        <p:nvSpPr>
          <p:cNvPr id="5" name="Freeform 5"/>
          <p:cNvSpPr/>
          <p:nvPr/>
        </p:nvSpPr>
        <p:spPr>
          <a:xfrm>
            <a:off x="16284300" y="1028700"/>
            <a:ext cx="975000" cy="975000"/>
          </a:xfrm>
          <a:custGeom>
            <a:avLst/>
            <a:gdLst/>
            <a:ahLst/>
            <a:cxnLst/>
            <a:rect l="l" t="t" r="r" b="b"/>
            <a:pathLst>
              <a:path w="975000" h="975000">
                <a:moveTo>
                  <a:pt x="0" y="0"/>
                </a:moveTo>
                <a:lnTo>
                  <a:pt x="975000" y="0"/>
                </a:lnTo>
                <a:lnTo>
                  <a:pt x="975000" y="975000"/>
                </a:lnTo>
                <a:lnTo>
                  <a:pt x="0" y="975000"/>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454522" y="2385219"/>
            <a:ext cx="17417056" cy="2503531"/>
          </a:xfrm>
          <a:prstGeom prst="rect">
            <a:avLst/>
          </a:prstGeom>
        </p:spPr>
        <p:txBody>
          <a:bodyPr lIns="0" tIns="0" rIns="0" bIns="0" rtlCol="0" anchor="t">
            <a:spAutoFit/>
          </a:bodyPr>
          <a:lstStyle/>
          <a:p>
            <a:pPr algn="ctr">
              <a:lnSpc>
                <a:spcPts val="6512"/>
              </a:lnSpc>
            </a:pPr>
            <a:r>
              <a:rPr lang="en-US" sz="5713">
                <a:solidFill>
                  <a:srgbClr val="303030"/>
                </a:solidFill>
                <a:latin typeface="League Spartan"/>
                <a:ea typeface="League Spartan"/>
                <a:cs typeface="League Spartan"/>
                <a:sym typeface="League Spartan"/>
              </a:rPr>
              <a:t>SEXUAL EXPLOITATION</a:t>
            </a:r>
          </a:p>
          <a:p>
            <a:pPr algn="ctr">
              <a:lnSpc>
                <a:spcPts val="12999"/>
              </a:lnSpc>
            </a:pPr>
            <a:r>
              <a:rPr lang="en-US" sz="11403">
                <a:solidFill>
                  <a:srgbClr val="303030"/>
                </a:solidFill>
                <a:latin typeface="League Spartan"/>
                <a:ea typeface="League Spartan"/>
                <a:cs typeface="League Spartan"/>
                <a:sym typeface="League Spartan"/>
              </a:rPr>
              <a:t>EDUCATION</a:t>
            </a:r>
          </a:p>
        </p:txBody>
      </p:sp>
      <p:sp>
        <p:nvSpPr>
          <p:cNvPr id="7" name="TextBox 7"/>
          <p:cNvSpPr txBox="1"/>
          <p:nvPr/>
        </p:nvSpPr>
        <p:spPr>
          <a:xfrm>
            <a:off x="454522" y="5164975"/>
            <a:ext cx="17417056" cy="2645789"/>
          </a:xfrm>
          <a:prstGeom prst="rect">
            <a:avLst/>
          </a:prstGeom>
        </p:spPr>
        <p:txBody>
          <a:bodyPr lIns="0" tIns="0" rIns="0" bIns="0" rtlCol="0" anchor="t">
            <a:spAutoFit/>
          </a:bodyPr>
          <a:lstStyle/>
          <a:p>
            <a:pPr algn="ctr">
              <a:lnSpc>
                <a:spcPts val="11499"/>
              </a:lnSpc>
            </a:pPr>
            <a:r>
              <a:rPr lang="en-US" sz="12233" b="1">
                <a:solidFill>
                  <a:srgbClr val="F9232C"/>
                </a:solidFill>
                <a:latin typeface="Cooperative Bold"/>
                <a:ea typeface="Cooperative Bold"/>
                <a:cs typeface="Cooperative Bold"/>
                <a:sym typeface="Cooperative Bold"/>
              </a:rPr>
              <a:t>Human</a:t>
            </a:r>
          </a:p>
          <a:p>
            <a:pPr algn="ctr">
              <a:lnSpc>
                <a:spcPts val="8983"/>
              </a:lnSpc>
            </a:pPr>
            <a:r>
              <a:rPr lang="en-US" sz="9557" b="1">
                <a:solidFill>
                  <a:srgbClr val="F9232C"/>
                </a:solidFill>
                <a:latin typeface="Poppins Medium 1 Bold"/>
                <a:ea typeface="Poppins Medium 1 Bold"/>
                <a:cs typeface="Poppins Medium 1 Bold"/>
                <a:sym typeface="Poppins Medium 1 Bold"/>
              </a:rPr>
              <a:t>TRAFFICKERS</a:t>
            </a:r>
          </a:p>
        </p:txBody>
      </p:sp>
      <p:sp>
        <p:nvSpPr>
          <p:cNvPr id="8" name="TextBox 8"/>
          <p:cNvSpPr txBox="1"/>
          <p:nvPr/>
        </p:nvSpPr>
        <p:spPr>
          <a:xfrm>
            <a:off x="454522" y="7675025"/>
            <a:ext cx="17417056" cy="662967"/>
          </a:xfrm>
          <a:prstGeom prst="rect">
            <a:avLst/>
          </a:prstGeom>
        </p:spPr>
        <p:txBody>
          <a:bodyPr lIns="0" tIns="0" rIns="0" bIns="0" rtlCol="0" anchor="t">
            <a:spAutoFit/>
          </a:bodyPr>
          <a:lstStyle/>
          <a:p>
            <a:pPr algn="ctr">
              <a:lnSpc>
                <a:spcPts val="5460"/>
              </a:lnSpc>
            </a:pPr>
            <a:r>
              <a:rPr lang="en-US" sz="3900">
                <a:solidFill>
                  <a:srgbClr val="FFFFFF"/>
                </a:solidFill>
                <a:latin typeface="Poppins Medium 2"/>
                <a:ea typeface="Poppins Medium 2"/>
                <a:cs typeface="Poppins Medium 2"/>
                <a:sym typeface="Poppins Medium 2"/>
              </a:rPr>
              <a:t>LESSON #9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993046" y="3319145"/>
            <a:ext cx="4485291" cy="807115"/>
            <a:chOff x="0" y="0"/>
            <a:chExt cx="1181311" cy="212574"/>
          </a:xfrm>
        </p:grpSpPr>
        <p:sp>
          <p:nvSpPr>
            <p:cNvPr id="7" name="Freeform 7"/>
            <p:cNvSpPr/>
            <p:nvPr/>
          </p:nvSpPr>
          <p:spPr>
            <a:xfrm>
              <a:off x="0" y="0"/>
              <a:ext cx="1181311" cy="212574"/>
            </a:xfrm>
            <a:custGeom>
              <a:avLst/>
              <a:gdLst/>
              <a:ahLst/>
              <a:cxnLst/>
              <a:rect l="l" t="t" r="r" b="b"/>
              <a:pathLst>
                <a:path w="1181311" h="212574">
                  <a:moveTo>
                    <a:pt x="0" y="0"/>
                  </a:moveTo>
                  <a:lnTo>
                    <a:pt x="1181311" y="0"/>
                  </a:lnTo>
                  <a:lnTo>
                    <a:pt x="1181311" y="212574"/>
                  </a:lnTo>
                  <a:lnTo>
                    <a:pt x="0" y="212574"/>
                  </a:lnTo>
                  <a:close/>
                </a:path>
              </a:pathLst>
            </a:custGeom>
            <a:solidFill>
              <a:srgbClr val="303030"/>
            </a:solidFill>
          </p:spPr>
          <p:txBody>
            <a:bodyPr/>
            <a:lstStyle/>
            <a:p>
              <a:endParaRPr lang="en-US"/>
            </a:p>
          </p:txBody>
        </p:sp>
        <p:sp>
          <p:nvSpPr>
            <p:cNvPr id="8" name="TextBox 8"/>
            <p:cNvSpPr txBox="1"/>
            <p:nvPr/>
          </p:nvSpPr>
          <p:spPr>
            <a:xfrm>
              <a:off x="0" y="-76200"/>
              <a:ext cx="1181311" cy="288774"/>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419711" y="3347247"/>
            <a:ext cx="4240691" cy="721958"/>
          </a:xfrm>
          <a:prstGeom prst="rect">
            <a:avLst/>
          </a:prstGeom>
        </p:spPr>
        <p:txBody>
          <a:bodyPr lIns="0" tIns="0" rIns="0" bIns="0" rtlCol="0" anchor="t">
            <a:spAutoFit/>
          </a:bodyPr>
          <a:lstStyle/>
          <a:p>
            <a:pPr algn="l">
              <a:lnSpc>
                <a:spcPts val="5879"/>
              </a:lnSpc>
            </a:pPr>
            <a:r>
              <a:rPr lang="en-US" sz="4199" b="1">
                <a:solidFill>
                  <a:srgbClr val="FFFFFF"/>
                </a:solidFill>
                <a:latin typeface="Roboto Bold"/>
                <a:ea typeface="Roboto Bold"/>
                <a:cs typeface="Roboto Bold"/>
                <a:sym typeface="Roboto Bold"/>
              </a:rPr>
              <a:t>VOCABULARY</a:t>
            </a:r>
          </a:p>
        </p:txBody>
      </p:sp>
      <p:sp>
        <p:nvSpPr>
          <p:cNvPr id="10" name="TextBox 10"/>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a:t>
            </a:r>
          </a:p>
        </p:txBody>
      </p:sp>
      <p:sp>
        <p:nvSpPr>
          <p:cNvPr id="14" name="TextBox 14"/>
          <p:cNvSpPr txBox="1"/>
          <p:nvPr/>
        </p:nvSpPr>
        <p:spPr>
          <a:xfrm>
            <a:off x="1983521" y="4425524"/>
            <a:ext cx="5505084" cy="2950846"/>
          </a:xfrm>
          <a:prstGeom prst="rect">
            <a:avLst/>
          </a:prstGeom>
        </p:spPr>
        <p:txBody>
          <a:bodyPr lIns="0" tIns="0" rIns="0" bIns="0" rtlCol="0" anchor="t">
            <a:spAutoFit/>
          </a:bodyPr>
          <a:lstStyle/>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Human Trafficker</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Pimp</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Persona</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Coercion</a:t>
            </a:r>
          </a:p>
        </p:txBody>
      </p:sp>
      <p:sp>
        <p:nvSpPr>
          <p:cNvPr id="15" name="Freeform 15"/>
          <p:cNvSpPr/>
          <p:nvPr/>
        </p:nvSpPr>
        <p:spPr>
          <a:xfrm>
            <a:off x="11546647" y="1192941"/>
            <a:ext cx="5491115" cy="2483196"/>
          </a:xfrm>
          <a:custGeom>
            <a:avLst/>
            <a:gdLst/>
            <a:ahLst/>
            <a:cxnLst/>
            <a:rect l="l" t="t" r="r" b="b"/>
            <a:pathLst>
              <a:path w="5491115" h="2483196">
                <a:moveTo>
                  <a:pt x="0" y="0"/>
                </a:moveTo>
                <a:lnTo>
                  <a:pt x="5491114" y="0"/>
                </a:lnTo>
                <a:lnTo>
                  <a:pt x="5491114" y="2483197"/>
                </a:lnTo>
                <a:lnTo>
                  <a:pt x="0" y="2483197"/>
                </a:lnTo>
                <a:lnTo>
                  <a:pt x="0" y="0"/>
                </a:lnTo>
                <a:close/>
              </a:path>
            </a:pathLst>
          </a:custGeom>
          <a:blipFill>
            <a:blip r:embed="rId5"/>
            <a:stretch>
              <a:fillRect l="-2025" t="-44995" r="-2700" b="-86585"/>
            </a:stretch>
          </a:blipFill>
        </p:spPr>
        <p:txBody>
          <a:bodyPr/>
          <a:lstStyle/>
          <a:p>
            <a:endParaRPr lang="en-US"/>
          </a:p>
        </p:txBody>
      </p:sp>
      <p:sp>
        <p:nvSpPr>
          <p:cNvPr id="16" name="TextBox 16"/>
          <p:cNvSpPr txBox="1"/>
          <p:nvPr/>
        </p:nvSpPr>
        <p:spPr>
          <a:xfrm>
            <a:off x="7617927" y="4423249"/>
            <a:ext cx="5505084" cy="2950845"/>
          </a:xfrm>
          <a:prstGeom prst="rect">
            <a:avLst/>
          </a:prstGeom>
        </p:spPr>
        <p:txBody>
          <a:bodyPr lIns="0" tIns="0" rIns="0" bIns="0" rtlCol="0" anchor="t">
            <a:spAutoFit/>
          </a:bodyPr>
          <a:lstStyle/>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Prostitution</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Flatter</a:t>
            </a:r>
          </a:p>
          <a:p>
            <a:pPr marL="906777" lvl="1" indent="-453388" algn="l">
              <a:lnSpc>
                <a:spcPts val="5879"/>
              </a:lnSpc>
              <a:buFont typeface="Arial"/>
              <a:buChar char="•"/>
            </a:pPr>
            <a:r>
              <a:rPr lang="en-US" sz="4199" b="1">
                <a:solidFill>
                  <a:srgbClr val="004F59"/>
                </a:solidFill>
                <a:latin typeface="Roboto Bold"/>
                <a:ea typeface="Roboto Bold"/>
                <a:cs typeface="Roboto Bold"/>
                <a:sym typeface="Roboto Bold"/>
              </a:rPr>
              <a:t>Seduce</a:t>
            </a:r>
          </a:p>
          <a:p>
            <a:pPr marL="906777" lvl="1" indent="-453388" algn="l">
              <a:lnSpc>
                <a:spcPts val="5879"/>
              </a:lnSpc>
              <a:buFont typeface="Arial"/>
              <a:buChar char="•"/>
            </a:pPr>
            <a:r>
              <a:rPr lang="en-US" sz="4199" b="1">
                <a:solidFill>
                  <a:srgbClr val="004F59"/>
                </a:solidFill>
                <a:latin typeface="Roboto Bold"/>
                <a:ea typeface="Roboto Bold"/>
                <a:cs typeface="Roboto Bold"/>
                <a:sym typeface="Roboto Bold"/>
              </a:rPr>
              <a:t>Vulnerable</a:t>
            </a:r>
          </a:p>
        </p:txBody>
      </p:sp>
      <p:sp>
        <p:nvSpPr>
          <p:cNvPr id="17" name="TextBox 17"/>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8" name="TextBox 1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6201271" y="2682377"/>
            <a:ext cx="6150341" cy="6150341"/>
          </a:xfrm>
          <a:custGeom>
            <a:avLst/>
            <a:gdLst/>
            <a:ahLst/>
            <a:cxnLst/>
            <a:rect l="l" t="t" r="r" b="b"/>
            <a:pathLst>
              <a:path w="6150341" h="6150341">
                <a:moveTo>
                  <a:pt x="0" y="0"/>
                </a:moveTo>
                <a:lnTo>
                  <a:pt x="6150341" y="0"/>
                </a:lnTo>
                <a:lnTo>
                  <a:pt x="6150341" y="6150341"/>
                </a:lnTo>
                <a:lnTo>
                  <a:pt x="0" y="6150341"/>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EVALUATION</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100</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39241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17143581" y="9536923"/>
            <a:ext cx="464110" cy="274274"/>
          </a:xfrm>
          <a:prstGeom prst="rect">
            <a:avLst/>
          </a:prstGeom>
        </p:spPr>
        <p:txBody>
          <a:bodyPr lIns="0" tIns="0" rIns="0" bIns="0" rtlCol="0" anchor="t">
            <a:spAutoFit/>
          </a:bodyPr>
          <a:lstStyle/>
          <a:p>
            <a:pPr algn="ctr">
              <a:lnSpc>
                <a:spcPts val="2199"/>
              </a:lnSpc>
            </a:pPr>
            <a:endParaRPr/>
          </a:p>
        </p:txBody>
      </p:sp>
      <p:sp>
        <p:nvSpPr>
          <p:cNvPr id="5" name="TextBox 5"/>
          <p:cNvSpPr txBox="1"/>
          <p:nvPr/>
        </p:nvSpPr>
        <p:spPr>
          <a:xfrm>
            <a:off x="4792438" y="3236134"/>
            <a:ext cx="10589902" cy="2711988"/>
          </a:xfrm>
          <a:prstGeom prst="rect">
            <a:avLst/>
          </a:prstGeom>
        </p:spPr>
        <p:txBody>
          <a:bodyPr lIns="0" tIns="0" rIns="0" bIns="0" rtlCol="0" anchor="t">
            <a:spAutoFit/>
          </a:bodyPr>
          <a:lstStyle/>
          <a:p>
            <a:pPr algn="l">
              <a:lnSpc>
                <a:spcPts val="7279"/>
              </a:lnSpc>
            </a:pPr>
            <a:r>
              <a:rPr lang="en-US" sz="4549" b="1">
                <a:solidFill>
                  <a:srgbClr val="FFFFFF"/>
                </a:solidFill>
                <a:latin typeface="Roboto Bold"/>
                <a:ea typeface="Roboto Bold"/>
                <a:cs typeface="Roboto Bold"/>
                <a:sym typeface="Roboto Bold"/>
              </a:rPr>
              <a:t>1.</a:t>
            </a:r>
            <a:r>
              <a:rPr lang="en-US" sz="4549" b="1">
                <a:solidFill>
                  <a:srgbClr val="004F59"/>
                </a:solidFill>
                <a:latin typeface="Roboto Bold"/>
                <a:ea typeface="Roboto Bold"/>
                <a:cs typeface="Roboto Bold"/>
                <a:sym typeface="Roboto Bold"/>
              </a:rPr>
              <a:t> How would you rate this lesson?</a:t>
            </a:r>
          </a:p>
          <a:p>
            <a:pPr algn="l">
              <a:lnSpc>
                <a:spcPts val="7279"/>
              </a:lnSpc>
            </a:pPr>
            <a:r>
              <a:rPr lang="en-US" sz="4549" b="1">
                <a:solidFill>
                  <a:srgbClr val="FFFFFF"/>
                </a:solidFill>
                <a:latin typeface="Roboto Bold"/>
                <a:ea typeface="Roboto Bold"/>
                <a:cs typeface="Roboto Bold"/>
                <a:sym typeface="Roboto Bold"/>
              </a:rPr>
              <a:t>2.</a:t>
            </a:r>
            <a:r>
              <a:rPr lang="en-US" sz="4549" b="1">
                <a:solidFill>
                  <a:srgbClr val="004F59"/>
                </a:solidFill>
                <a:latin typeface="Roboto Bold"/>
                <a:ea typeface="Roboto Bold"/>
                <a:cs typeface="Roboto Bold"/>
                <a:sym typeface="Roboto Bold"/>
              </a:rPr>
              <a:t> What was the one thing you liked?</a:t>
            </a:r>
          </a:p>
          <a:p>
            <a:pPr algn="l">
              <a:lnSpc>
                <a:spcPts val="7279"/>
              </a:lnSpc>
            </a:pPr>
            <a:r>
              <a:rPr lang="en-US" sz="4549" b="1">
                <a:solidFill>
                  <a:srgbClr val="FFFFFF"/>
                </a:solidFill>
                <a:latin typeface="Roboto Bold"/>
                <a:ea typeface="Roboto Bold"/>
                <a:cs typeface="Roboto Bold"/>
                <a:sym typeface="Roboto Bold"/>
              </a:rPr>
              <a:t>3.</a:t>
            </a:r>
            <a:r>
              <a:rPr lang="en-US" sz="4549" b="1">
                <a:solidFill>
                  <a:srgbClr val="004F59"/>
                </a:solidFill>
                <a:latin typeface="Roboto Bold"/>
                <a:ea typeface="Roboto Bold"/>
                <a:cs typeface="Roboto Bold"/>
                <a:sym typeface="Roboto Bold"/>
              </a:rPr>
              <a:t> What one thing should we improve?</a:t>
            </a:r>
          </a:p>
        </p:txBody>
      </p:sp>
      <p:sp>
        <p:nvSpPr>
          <p:cNvPr id="6" name="TextBox 6"/>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SHARE YOUR THOUGHTS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101</a:t>
            </a:r>
          </a:p>
        </p:txBody>
      </p:sp>
      <p:sp>
        <p:nvSpPr>
          <p:cNvPr id="8" name="TextBox 8"/>
          <p:cNvSpPr txBox="1"/>
          <p:nvPr/>
        </p:nvSpPr>
        <p:spPr>
          <a:xfrm>
            <a:off x="7233011" y="8580163"/>
            <a:ext cx="5362641" cy="677976"/>
          </a:xfrm>
          <a:prstGeom prst="rect">
            <a:avLst/>
          </a:prstGeom>
        </p:spPr>
        <p:txBody>
          <a:bodyPr lIns="0" tIns="0" rIns="0" bIns="0" rtlCol="0" anchor="t">
            <a:spAutoFit/>
          </a:bodyPr>
          <a:lstStyle/>
          <a:p>
            <a:pPr algn="ctr">
              <a:lnSpc>
                <a:spcPts val="2725"/>
              </a:lnSpc>
            </a:pPr>
            <a:r>
              <a:rPr lang="en-US" sz="1946" b="1">
                <a:solidFill>
                  <a:srgbClr val="9D1BE3"/>
                </a:solidFill>
                <a:latin typeface="Roboto Bold"/>
                <a:ea typeface="Roboto Bold"/>
                <a:cs typeface="Roboto Bold"/>
                <a:sym typeface="Roboto Bold"/>
              </a:rPr>
              <a:t>If using Slido: Replace “#XXXX” with your organization’s custom Slido code.</a:t>
            </a:r>
          </a:p>
        </p:txBody>
      </p:sp>
      <p:sp>
        <p:nvSpPr>
          <p:cNvPr id="9" name="Freeform 9"/>
          <p:cNvSpPr/>
          <p:nvPr/>
        </p:nvSpPr>
        <p:spPr>
          <a:xfrm>
            <a:off x="7556183" y="6512503"/>
            <a:ext cx="4423686" cy="2043838"/>
          </a:xfrm>
          <a:custGeom>
            <a:avLst/>
            <a:gdLst/>
            <a:ahLst/>
            <a:cxnLst/>
            <a:rect l="l" t="t" r="r" b="b"/>
            <a:pathLst>
              <a:path w="4423686" h="2043838">
                <a:moveTo>
                  <a:pt x="0" y="0"/>
                </a:moveTo>
                <a:lnTo>
                  <a:pt x="4423686" y="0"/>
                </a:lnTo>
                <a:lnTo>
                  <a:pt x="4423686" y="2043838"/>
                </a:lnTo>
                <a:lnTo>
                  <a:pt x="0" y="2043838"/>
                </a:lnTo>
                <a:lnTo>
                  <a:pt x="0" y="0"/>
                </a:lnTo>
                <a:close/>
              </a:path>
            </a:pathLst>
          </a:custGeom>
          <a:blipFill>
            <a:blip r:embed="rId3"/>
            <a:stretch>
              <a:fillRect l="-25842" t="-131127" r="-22721" b="-90425"/>
            </a:stretch>
          </a:blipFill>
        </p:spPr>
        <p:txBody>
          <a:bodyPr/>
          <a:lstStyle/>
          <a:p>
            <a:endParaRPr lang="en-US"/>
          </a:p>
        </p:txBody>
      </p:sp>
      <p:sp>
        <p:nvSpPr>
          <p:cNvPr id="10" name="Freeform 10"/>
          <p:cNvSpPr/>
          <p:nvPr/>
        </p:nvSpPr>
        <p:spPr>
          <a:xfrm>
            <a:off x="1480713" y="2867985"/>
            <a:ext cx="3683770" cy="4666437"/>
          </a:xfrm>
          <a:custGeom>
            <a:avLst/>
            <a:gdLst/>
            <a:ahLst/>
            <a:cxnLst/>
            <a:rect l="l" t="t" r="r" b="b"/>
            <a:pathLst>
              <a:path w="3683770" h="4666437">
                <a:moveTo>
                  <a:pt x="0" y="0"/>
                </a:moveTo>
                <a:lnTo>
                  <a:pt x="3683770" y="0"/>
                </a:lnTo>
                <a:lnTo>
                  <a:pt x="3683770" y="4666437"/>
                </a:lnTo>
                <a:lnTo>
                  <a:pt x="0" y="4666437"/>
                </a:lnTo>
                <a:lnTo>
                  <a:pt x="0" y="0"/>
                </a:lnTo>
                <a:close/>
              </a:path>
            </a:pathLst>
          </a:custGeom>
          <a:blipFill>
            <a:blip r:embed="rId4"/>
            <a:stretch>
              <a:fillRect l="-24906" r="-1769"/>
            </a:stretch>
          </a:blipFill>
        </p:spPr>
        <p:txBody>
          <a:bodyPr/>
          <a:lstStyle/>
          <a:p>
            <a:endParaRPr lang="en-US"/>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5412955" y="5996262"/>
            <a:ext cx="1662732" cy="1662732"/>
            <a:chOff x="0" y="0"/>
            <a:chExt cx="437921" cy="437921"/>
          </a:xfrm>
        </p:grpSpPr>
        <p:sp>
          <p:nvSpPr>
            <p:cNvPr id="5" name="Freeform 5"/>
            <p:cNvSpPr/>
            <p:nvPr/>
          </p:nvSpPr>
          <p:spPr>
            <a:xfrm>
              <a:off x="0" y="0"/>
              <a:ext cx="437921" cy="437921"/>
            </a:xfrm>
            <a:custGeom>
              <a:avLst/>
              <a:gdLst/>
              <a:ahLst/>
              <a:cxnLst/>
              <a:rect l="l" t="t" r="r" b="b"/>
              <a:pathLst>
                <a:path w="437921" h="437921">
                  <a:moveTo>
                    <a:pt x="0" y="0"/>
                  </a:moveTo>
                  <a:lnTo>
                    <a:pt x="437921" y="0"/>
                  </a:lnTo>
                  <a:lnTo>
                    <a:pt x="437921" y="437921"/>
                  </a:lnTo>
                  <a:lnTo>
                    <a:pt x="0" y="437921"/>
                  </a:lnTo>
                  <a:close/>
                </a:path>
              </a:pathLst>
            </a:custGeom>
            <a:solidFill>
              <a:srgbClr val="FFFFFF"/>
            </a:solidFill>
          </p:spPr>
          <p:txBody>
            <a:bodyPr/>
            <a:lstStyle/>
            <a:p>
              <a:endParaRPr lang="en-US"/>
            </a:p>
          </p:txBody>
        </p:sp>
        <p:sp>
          <p:nvSpPr>
            <p:cNvPr id="6" name="TextBox 6"/>
            <p:cNvSpPr txBox="1"/>
            <p:nvPr/>
          </p:nvSpPr>
          <p:spPr>
            <a:xfrm>
              <a:off x="0" y="-47625"/>
              <a:ext cx="437921" cy="485546"/>
            </a:xfrm>
            <a:prstGeom prst="rect">
              <a:avLst/>
            </a:prstGeom>
          </p:spPr>
          <p:txBody>
            <a:bodyPr lIns="50800" tIns="50800" rIns="50800" bIns="50800" rtlCol="0" anchor="ctr"/>
            <a:lstStyle/>
            <a:p>
              <a:pPr algn="ctr">
                <a:lnSpc>
                  <a:spcPts val="2100"/>
                </a:lnSpc>
              </a:pPr>
              <a:endParaRPr/>
            </a:p>
          </p:txBody>
        </p:sp>
      </p:grpSp>
      <p:sp>
        <p:nvSpPr>
          <p:cNvPr id="7" name="Freeform 7"/>
          <p:cNvSpPr/>
          <p:nvPr/>
        </p:nvSpPr>
        <p:spPr>
          <a:xfrm>
            <a:off x="5469521" y="6072952"/>
            <a:ext cx="1549601" cy="1509351"/>
          </a:xfrm>
          <a:custGeom>
            <a:avLst/>
            <a:gdLst/>
            <a:ahLst/>
            <a:cxnLst/>
            <a:rect l="l" t="t" r="r" b="b"/>
            <a:pathLst>
              <a:path w="1549601" h="1509351">
                <a:moveTo>
                  <a:pt x="0" y="0"/>
                </a:moveTo>
                <a:lnTo>
                  <a:pt x="1549600" y="0"/>
                </a:lnTo>
                <a:lnTo>
                  <a:pt x="1549600" y="1509352"/>
                </a:lnTo>
                <a:lnTo>
                  <a:pt x="0" y="1509352"/>
                </a:lnTo>
                <a:lnTo>
                  <a:pt x="0" y="0"/>
                </a:lnTo>
                <a:close/>
              </a:path>
            </a:pathLst>
          </a:custGeom>
          <a:blipFill>
            <a:blip r:embed="rId3"/>
            <a:stretch>
              <a:fillRect/>
            </a:stretch>
          </a:blipFill>
        </p:spPr>
        <p:txBody>
          <a:bodyPr/>
          <a:lstStyle/>
          <a:p>
            <a:endParaRPr lang="en-US"/>
          </a:p>
        </p:txBody>
      </p:sp>
      <p:sp>
        <p:nvSpPr>
          <p:cNvPr id="8" name="Freeform 8"/>
          <p:cNvSpPr/>
          <p:nvPr/>
        </p:nvSpPr>
        <p:spPr>
          <a:xfrm>
            <a:off x="3769273" y="5996262"/>
            <a:ext cx="1662732" cy="1662732"/>
          </a:xfrm>
          <a:custGeom>
            <a:avLst/>
            <a:gdLst/>
            <a:ahLst/>
            <a:cxnLst/>
            <a:rect l="l" t="t" r="r" b="b"/>
            <a:pathLst>
              <a:path w="1662732" h="1662732">
                <a:moveTo>
                  <a:pt x="0" y="0"/>
                </a:moveTo>
                <a:lnTo>
                  <a:pt x="1662732" y="0"/>
                </a:lnTo>
                <a:lnTo>
                  <a:pt x="1662732" y="1662732"/>
                </a:lnTo>
                <a:lnTo>
                  <a:pt x="0" y="1662732"/>
                </a:lnTo>
                <a:lnTo>
                  <a:pt x="0" y="0"/>
                </a:lnTo>
                <a:close/>
              </a:path>
            </a:pathLst>
          </a:custGeom>
          <a:blipFill>
            <a:blip r:embed="rId4"/>
            <a:stretch>
              <a:fillRect/>
            </a:stretch>
          </a:blipFill>
        </p:spPr>
        <p:txBody>
          <a:bodyPr/>
          <a:lstStyle/>
          <a:p>
            <a:endParaRPr lang="en-US"/>
          </a:p>
        </p:txBody>
      </p:sp>
      <p:sp>
        <p:nvSpPr>
          <p:cNvPr id="9" name="Freeform 9"/>
          <p:cNvSpPr/>
          <p:nvPr/>
        </p:nvSpPr>
        <p:spPr>
          <a:xfrm>
            <a:off x="8627653" y="1179189"/>
            <a:ext cx="8137452" cy="7561349"/>
          </a:xfrm>
          <a:custGeom>
            <a:avLst/>
            <a:gdLst/>
            <a:ahLst/>
            <a:cxnLst/>
            <a:rect l="l" t="t" r="r" b="b"/>
            <a:pathLst>
              <a:path w="8137452" h="7561349">
                <a:moveTo>
                  <a:pt x="0" y="0"/>
                </a:moveTo>
                <a:lnTo>
                  <a:pt x="8137452" y="0"/>
                </a:lnTo>
                <a:lnTo>
                  <a:pt x="8137452" y="7561350"/>
                </a:lnTo>
                <a:lnTo>
                  <a:pt x="0" y="7561350"/>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2413654" y="2152256"/>
            <a:ext cx="6480699" cy="1676342"/>
          </a:xfrm>
          <a:prstGeom prst="rect">
            <a:avLst/>
          </a:prstGeom>
        </p:spPr>
        <p:txBody>
          <a:bodyPr lIns="0" tIns="0" rIns="0" bIns="0" rtlCol="0" anchor="t">
            <a:spAutoFit/>
          </a:bodyPr>
          <a:lstStyle/>
          <a:p>
            <a:pPr algn="ctr">
              <a:lnSpc>
                <a:spcPts val="13649"/>
              </a:lnSpc>
            </a:pPr>
            <a:r>
              <a:rPr lang="en-US" sz="9749">
                <a:solidFill>
                  <a:srgbClr val="00C1D5"/>
                </a:solidFill>
                <a:latin typeface="Roboto"/>
                <a:ea typeface="Roboto"/>
                <a:cs typeface="Roboto"/>
                <a:sym typeface="Roboto"/>
              </a:rPr>
              <a:t>Thank you!</a:t>
            </a:r>
          </a:p>
        </p:txBody>
      </p:sp>
      <p:sp>
        <p:nvSpPr>
          <p:cNvPr id="11" name="TextBox 11"/>
          <p:cNvSpPr txBox="1"/>
          <p:nvPr/>
        </p:nvSpPr>
        <p:spPr>
          <a:xfrm>
            <a:off x="2972735" y="3878911"/>
            <a:ext cx="5362537" cy="904820"/>
          </a:xfrm>
          <a:prstGeom prst="rect">
            <a:avLst/>
          </a:prstGeom>
        </p:spPr>
        <p:txBody>
          <a:bodyPr lIns="0" tIns="0" rIns="0" bIns="0" rtlCol="0" anchor="t">
            <a:spAutoFit/>
          </a:bodyPr>
          <a:lstStyle/>
          <a:p>
            <a:pPr algn="ctr">
              <a:lnSpc>
                <a:spcPts val="7349"/>
              </a:lnSpc>
            </a:pPr>
            <a:r>
              <a:rPr lang="en-US" sz="5249" b="1">
                <a:solidFill>
                  <a:srgbClr val="FFFFFF"/>
                </a:solidFill>
                <a:latin typeface="Roboto Bold"/>
                <a:ea typeface="Roboto Bold"/>
                <a:cs typeface="Roboto Bold"/>
                <a:sym typeface="Roboto Bold"/>
              </a:rPr>
              <a:t>WalkingWise.com</a:t>
            </a:r>
          </a:p>
        </p:txBody>
      </p:sp>
      <p:sp>
        <p:nvSpPr>
          <p:cNvPr id="12" name="TextBox 12"/>
          <p:cNvSpPr txBox="1"/>
          <p:nvPr/>
        </p:nvSpPr>
        <p:spPr>
          <a:xfrm>
            <a:off x="3759748" y="7782819"/>
            <a:ext cx="3315939" cy="745328"/>
          </a:xfrm>
          <a:prstGeom prst="rect">
            <a:avLst/>
          </a:prstGeom>
        </p:spPr>
        <p:txBody>
          <a:bodyPr lIns="0" tIns="0" rIns="0" bIns="0" rtlCol="0" anchor="t">
            <a:spAutoFit/>
          </a:bodyPr>
          <a:lstStyle/>
          <a:p>
            <a:pPr algn="ctr">
              <a:lnSpc>
                <a:spcPts val="1959"/>
              </a:lnSpc>
            </a:pPr>
            <a:r>
              <a:rPr lang="en-US" sz="1399">
                <a:solidFill>
                  <a:srgbClr val="FFFFFF"/>
                </a:solidFill>
                <a:latin typeface="Roboto"/>
                <a:ea typeface="Roboto"/>
                <a:cs typeface="Roboto"/>
                <a:sym typeface="Roboto"/>
              </a:rPr>
              <a:t>Online Course for Adults Accredited by: </a:t>
            </a:r>
          </a:p>
          <a:p>
            <a:pPr algn="ctr">
              <a:lnSpc>
                <a:spcPts val="1959"/>
              </a:lnSpc>
            </a:pPr>
            <a:r>
              <a:rPr lang="en-US" sz="1399">
                <a:solidFill>
                  <a:srgbClr val="FFFFFF"/>
                </a:solidFill>
                <a:latin typeface="Roboto"/>
                <a:ea typeface="Roboto"/>
                <a:cs typeface="Roboto"/>
                <a:sym typeface="Roboto"/>
              </a:rPr>
              <a:t>Postgraduate Institue for Medicine</a:t>
            </a:r>
          </a:p>
          <a:p>
            <a:pPr algn="ctr">
              <a:lnSpc>
                <a:spcPts val="1959"/>
              </a:lnSpc>
            </a:pPr>
            <a:r>
              <a:rPr lang="en-US" sz="1399">
                <a:solidFill>
                  <a:srgbClr val="FFFFFF"/>
                </a:solidFill>
                <a:latin typeface="Roboto"/>
                <a:ea typeface="Roboto"/>
                <a:cs typeface="Roboto"/>
                <a:sym typeface="Roboto"/>
              </a:rPr>
              <a:t>Academy of Forensic Nursing</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BFDFD"/>
                </a:solidFill>
                <a:latin typeface="Roboto"/>
                <a:ea typeface="Roboto"/>
                <a:cs typeface="Roboto"/>
                <a:sym typeface="Roboto"/>
              </a:rPr>
              <a:t>102</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97803"/>
            <a:ext cx="16320001"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Someone who tricks, pressures, or forces victims to work (labor) or sell sexual acts for the traffickers’ financial gain.</a:t>
            </a:r>
          </a:p>
        </p:txBody>
      </p:sp>
      <p:sp>
        <p:nvSpPr>
          <p:cNvPr id="9" name="TextBox 9"/>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a:t>
            </a:r>
          </a:p>
        </p:txBody>
      </p:sp>
      <p:sp>
        <p:nvSpPr>
          <p:cNvPr id="11" name="TextBox 11"/>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grpSp>
        <p:nvGrpSpPr>
          <p:cNvPr id="12" name="Group 12"/>
          <p:cNvGrpSpPr/>
          <p:nvPr/>
        </p:nvGrpSpPr>
        <p:grpSpPr>
          <a:xfrm>
            <a:off x="1532526" y="3481545"/>
            <a:ext cx="8361937" cy="976573"/>
            <a:chOff x="0" y="0"/>
            <a:chExt cx="2202321" cy="257204"/>
          </a:xfrm>
        </p:grpSpPr>
        <p:sp>
          <p:nvSpPr>
            <p:cNvPr id="13" name="Freeform 13"/>
            <p:cNvSpPr/>
            <p:nvPr/>
          </p:nvSpPr>
          <p:spPr>
            <a:xfrm>
              <a:off x="0" y="0"/>
              <a:ext cx="2202321" cy="257204"/>
            </a:xfrm>
            <a:custGeom>
              <a:avLst/>
              <a:gdLst/>
              <a:ahLst/>
              <a:cxnLst/>
              <a:rect l="l" t="t" r="r" b="b"/>
              <a:pathLst>
                <a:path w="2202321" h="257204">
                  <a:moveTo>
                    <a:pt x="0" y="0"/>
                  </a:moveTo>
                  <a:lnTo>
                    <a:pt x="2202321" y="0"/>
                  </a:lnTo>
                  <a:lnTo>
                    <a:pt x="2202321" y="257204"/>
                  </a:lnTo>
                  <a:lnTo>
                    <a:pt x="0" y="257204"/>
                  </a:lnTo>
                  <a:close/>
                </a:path>
              </a:pathLst>
            </a:custGeom>
            <a:solidFill>
              <a:srgbClr val="303030"/>
            </a:solidFill>
          </p:spPr>
          <p:txBody>
            <a:bodyPr/>
            <a:lstStyle/>
            <a:p>
              <a:endParaRPr lang="en-US"/>
            </a:p>
          </p:txBody>
        </p:sp>
        <p:sp>
          <p:nvSpPr>
            <p:cNvPr id="14" name="TextBox 14"/>
            <p:cNvSpPr txBox="1"/>
            <p:nvPr/>
          </p:nvSpPr>
          <p:spPr>
            <a:xfrm>
              <a:off x="0" y="-76200"/>
              <a:ext cx="2202321" cy="333404"/>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430028" y="3429470"/>
            <a:ext cx="8310124" cy="1028702"/>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   HUMAN TRAFFICKER   </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a:t>
            </a:r>
          </a:p>
        </p:txBody>
      </p:sp>
      <p:grpSp>
        <p:nvGrpSpPr>
          <p:cNvPr id="8" name="Group 8"/>
          <p:cNvGrpSpPr/>
          <p:nvPr/>
        </p:nvGrpSpPr>
        <p:grpSpPr>
          <a:xfrm>
            <a:off x="1480713" y="3624926"/>
            <a:ext cx="2900910" cy="904943"/>
            <a:chOff x="0" y="0"/>
            <a:chExt cx="764026" cy="238339"/>
          </a:xfrm>
        </p:grpSpPr>
        <p:sp>
          <p:nvSpPr>
            <p:cNvPr id="9" name="Freeform 9"/>
            <p:cNvSpPr/>
            <p:nvPr/>
          </p:nvSpPr>
          <p:spPr>
            <a:xfrm>
              <a:off x="0" y="0"/>
              <a:ext cx="764026" cy="238339"/>
            </a:xfrm>
            <a:custGeom>
              <a:avLst/>
              <a:gdLst/>
              <a:ahLst/>
              <a:cxnLst/>
              <a:rect l="l" t="t" r="r" b="b"/>
              <a:pathLst>
                <a:path w="764026" h="238339">
                  <a:moveTo>
                    <a:pt x="0" y="0"/>
                  </a:moveTo>
                  <a:lnTo>
                    <a:pt x="764026" y="0"/>
                  </a:lnTo>
                  <a:lnTo>
                    <a:pt x="764026"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764026"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532526" y="3510746"/>
            <a:ext cx="2597139" cy="102864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  PIMP  </a:t>
            </a:r>
          </a:p>
        </p:txBody>
      </p:sp>
      <p:sp>
        <p:nvSpPr>
          <p:cNvPr id="12" name="TextBox 12"/>
          <p:cNvSpPr txBox="1"/>
          <p:nvPr/>
        </p:nvSpPr>
        <p:spPr>
          <a:xfrm>
            <a:off x="1532526" y="4549386"/>
            <a:ext cx="16320001" cy="255333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criminal who operates an illegal business requiring vulnerable people to perform sex acts, often using force, fraud, or coercion.</a:t>
            </a:r>
          </a:p>
          <a:p>
            <a:pPr algn="l">
              <a:lnSpc>
                <a:spcPts val="6880"/>
              </a:lnSpc>
            </a:pPr>
            <a:endParaRPr lang="en-US" sz="4300" b="1">
              <a:solidFill>
                <a:srgbClr val="004F59"/>
              </a:solidFill>
              <a:latin typeface="Roboto Bold"/>
              <a:ea typeface="Roboto Bold"/>
              <a:cs typeface="Roboto Bold"/>
              <a:sym typeface="Roboto Bold"/>
            </a:endParaRPr>
          </a:p>
        </p:txBody>
      </p:sp>
      <p:sp>
        <p:nvSpPr>
          <p:cNvPr id="13" name="TextBox 13"/>
          <p:cNvSpPr txBox="1"/>
          <p:nvPr/>
        </p:nvSpPr>
        <p:spPr>
          <a:xfrm>
            <a:off x="2357236" y="6672994"/>
            <a:ext cx="13855214" cy="1021716"/>
          </a:xfrm>
          <a:prstGeom prst="rect">
            <a:avLst/>
          </a:prstGeom>
        </p:spPr>
        <p:txBody>
          <a:bodyPr lIns="0" tIns="0" rIns="0" bIns="0" rtlCol="0" anchor="t">
            <a:spAutoFit/>
          </a:bodyPr>
          <a:lstStyle/>
          <a:p>
            <a:pPr algn="l">
              <a:lnSpc>
                <a:spcPts val="4059"/>
              </a:lnSpc>
            </a:pPr>
            <a:r>
              <a:rPr lang="en-US" sz="2899" b="1">
                <a:solidFill>
                  <a:srgbClr val="9D1BE3"/>
                </a:solidFill>
                <a:latin typeface="Roboto Bold"/>
                <a:ea typeface="Roboto Bold"/>
                <a:cs typeface="Roboto Bold"/>
                <a:sym typeface="Roboto Bold"/>
              </a:rPr>
              <a:t>While the word “pimp” is used as slang and glamorized in some songs and movies, in real life, pimps are traffickers who harm people.</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577487" y="4746436"/>
            <a:ext cx="12099008" cy="2013647"/>
            <a:chOff x="0" y="0"/>
            <a:chExt cx="3186570" cy="530343"/>
          </a:xfrm>
        </p:grpSpPr>
        <p:sp>
          <p:nvSpPr>
            <p:cNvPr id="7" name="Freeform 7"/>
            <p:cNvSpPr/>
            <p:nvPr/>
          </p:nvSpPr>
          <p:spPr>
            <a:xfrm>
              <a:off x="0" y="0"/>
              <a:ext cx="3186570" cy="530343"/>
            </a:xfrm>
            <a:custGeom>
              <a:avLst/>
              <a:gdLst/>
              <a:ahLst/>
              <a:cxnLst/>
              <a:rect l="l" t="t" r="r" b="b"/>
              <a:pathLst>
                <a:path w="3186570" h="530343">
                  <a:moveTo>
                    <a:pt x="0" y="0"/>
                  </a:moveTo>
                  <a:lnTo>
                    <a:pt x="3186570" y="0"/>
                  </a:lnTo>
                  <a:lnTo>
                    <a:pt x="3186570" y="530343"/>
                  </a:lnTo>
                  <a:lnTo>
                    <a:pt x="0" y="530343"/>
                  </a:lnTo>
                  <a:close/>
                </a:path>
              </a:pathLst>
            </a:custGeom>
            <a:solidFill>
              <a:srgbClr val="303030"/>
            </a:solidFill>
          </p:spPr>
          <p:txBody>
            <a:bodyPr/>
            <a:lstStyle/>
            <a:p>
              <a:endParaRPr lang="en-US"/>
            </a:p>
          </p:txBody>
        </p:sp>
        <p:sp>
          <p:nvSpPr>
            <p:cNvPr id="8" name="TextBox 8"/>
            <p:cNvSpPr txBox="1"/>
            <p:nvPr/>
          </p:nvSpPr>
          <p:spPr>
            <a:xfrm>
              <a:off x="0" y="-9525"/>
              <a:ext cx="3186570" cy="539868"/>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ILLEGAL INDUSTRIES</a:t>
            </a:r>
          </a:p>
        </p:txBody>
      </p:sp>
      <p:sp>
        <p:nvSpPr>
          <p:cNvPr id="10" name="TextBox 10"/>
          <p:cNvSpPr txBox="1"/>
          <p:nvPr/>
        </p:nvSpPr>
        <p:spPr>
          <a:xfrm>
            <a:off x="1937660" y="4924659"/>
            <a:ext cx="11738835"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are two of the largest illegal industries in the United States?</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a:t>
            </a:r>
          </a:p>
        </p:txBody>
      </p:sp>
      <p:sp>
        <p:nvSpPr>
          <p:cNvPr id="14" name="Freeform 14"/>
          <p:cNvSpPr/>
          <p:nvPr/>
        </p:nvSpPr>
        <p:spPr>
          <a:xfrm>
            <a:off x="1459298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5"/>
            <a:stretch>
              <a:fillRect l="-26110" r="-6690"/>
            </a:stretch>
          </a:blipFill>
        </p:spPr>
        <p:txBody>
          <a:bodyPr/>
          <a:lstStyle/>
          <a:p>
            <a:endParaRPr lang="en-US"/>
          </a:p>
        </p:txBody>
      </p:sp>
      <p:sp>
        <p:nvSpPr>
          <p:cNvPr id="15" name="TextBox 15"/>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084487" y="4613411"/>
            <a:ext cx="14119026" cy="190817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#1 Drug Trafficking ~ #2 Human Trafficking </a:t>
            </a:r>
            <a:r>
              <a:rPr lang="en-US" sz="5499">
                <a:solidFill>
                  <a:srgbClr val="303030"/>
                </a:solidFill>
                <a:latin typeface="Roboto"/>
                <a:ea typeface="Roboto"/>
                <a:cs typeface="Roboto"/>
                <a:sym typeface="Roboto"/>
              </a:rPr>
              <a:t>are the two largest illegal U.S. industries.</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14</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5218148" y="9282201"/>
            <a:ext cx="8796764" cy="207719"/>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Major Cities Chiefs Association (2025 April). Reference Guide. Highest Grossing Criminal Trades: Volume 5, Sections 5 and 6.</a:t>
            </a:r>
          </a:p>
        </p:txBody>
      </p:sp>
      <p:sp>
        <p:nvSpPr>
          <p:cNvPr id="11" name="TextBox 11"/>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
        <p:nvSpPr>
          <p:cNvPr id="12" name="TextBox 12"/>
          <p:cNvSpPr txBox="1"/>
          <p:nvPr/>
        </p:nvSpPr>
        <p:spPr>
          <a:xfrm>
            <a:off x="2083825" y="7137386"/>
            <a:ext cx="14119026" cy="548714"/>
          </a:xfrm>
          <a:prstGeom prst="rect">
            <a:avLst/>
          </a:prstGeom>
        </p:spPr>
        <p:txBody>
          <a:bodyPr lIns="0" tIns="0" rIns="0" bIns="0" rtlCol="0" anchor="t">
            <a:spAutoFit/>
          </a:bodyPr>
          <a:lstStyle/>
          <a:p>
            <a:pPr algn="ctr">
              <a:lnSpc>
                <a:spcPts val="4409"/>
              </a:lnSpc>
            </a:pPr>
            <a:r>
              <a:rPr lang="en-US" sz="3150" i="1">
                <a:solidFill>
                  <a:srgbClr val="303030"/>
                </a:solidFill>
                <a:latin typeface="Roboto Italics"/>
                <a:ea typeface="Roboto Italics"/>
                <a:cs typeface="Roboto Italics"/>
                <a:sym typeface="Roboto Italics"/>
              </a:rPr>
              <a:t>#2 includes Sex &amp; Labor Trafficking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52138" y="5143500"/>
            <a:ext cx="10314921" cy="1941527"/>
            <a:chOff x="0" y="0"/>
            <a:chExt cx="2716687" cy="511349"/>
          </a:xfrm>
        </p:grpSpPr>
        <p:sp>
          <p:nvSpPr>
            <p:cNvPr id="7" name="Freeform 7"/>
            <p:cNvSpPr/>
            <p:nvPr/>
          </p:nvSpPr>
          <p:spPr>
            <a:xfrm>
              <a:off x="0" y="0"/>
              <a:ext cx="2716687" cy="511349"/>
            </a:xfrm>
            <a:custGeom>
              <a:avLst/>
              <a:gdLst/>
              <a:ahLst/>
              <a:cxnLst/>
              <a:rect l="l" t="t" r="r" b="b"/>
              <a:pathLst>
                <a:path w="2716687" h="511349">
                  <a:moveTo>
                    <a:pt x="0" y="0"/>
                  </a:moveTo>
                  <a:lnTo>
                    <a:pt x="2716687" y="0"/>
                  </a:lnTo>
                  <a:lnTo>
                    <a:pt x="2716687" y="511349"/>
                  </a:lnTo>
                  <a:lnTo>
                    <a:pt x="0" y="511349"/>
                  </a:lnTo>
                  <a:close/>
                </a:path>
              </a:pathLst>
            </a:custGeom>
            <a:solidFill>
              <a:srgbClr val="303030"/>
            </a:solidFill>
          </p:spPr>
          <p:txBody>
            <a:bodyPr/>
            <a:lstStyle/>
            <a:p>
              <a:endParaRPr lang="en-US"/>
            </a:p>
          </p:txBody>
        </p:sp>
        <p:sp>
          <p:nvSpPr>
            <p:cNvPr id="8" name="TextBox 8"/>
            <p:cNvSpPr txBox="1"/>
            <p:nvPr/>
          </p:nvSpPr>
          <p:spPr>
            <a:xfrm>
              <a:off x="0" y="-76200"/>
              <a:ext cx="2716687" cy="587549"/>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11" name="Group 11"/>
          <p:cNvGrpSpPr/>
          <p:nvPr/>
        </p:nvGrpSpPr>
        <p:grpSpPr>
          <a:xfrm>
            <a:off x="11687395" y="1028700"/>
            <a:ext cx="5063405" cy="3262183"/>
            <a:chOff x="0" y="0"/>
            <a:chExt cx="1271162" cy="818967"/>
          </a:xfrm>
        </p:grpSpPr>
        <p:sp>
          <p:nvSpPr>
            <p:cNvPr id="12" name="Freeform 12"/>
            <p:cNvSpPr/>
            <p:nvPr/>
          </p:nvSpPr>
          <p:spPr>
            <a:xfrm>
              <a:off x="0" y="0"/>
              <a:ext cx="1271162" cy="818967"/>
            </a:xfrm>
            <a:custGeom>
              <a:avLst/>
              <a:gdLst/>
              <a:ahLst/>
              <a:cxnLst/>
              <a:rect l="l" t="t" r="r" b="b"/>
              <a:pathLst>
                <a:path w="1271162" h="818967">
                  <a:moveTo>
                    <a:pt x="0" y="0"/>
                  </a:moveTo>
                  <a:lnTo>
                    <a:pt x="1271162" y="0"/>
                  </a:lnTo>
                  <a:lnTo>
                    <a:pt x="1271162" y="818967"/>
                  </a:lnTo>
                  <a:lnTo>
                    <a:pt x="0" y="818967"/>
                  </a:lnTo>
                  <a:close/>
                </a:path>
              </a:pathLst>
            </a:custGeom>
            <a:solidFill>
              <a:srgbClr val="FFFFFF"/>
            </a:solidFill>
          </p:spPr>
          <p:txBody>
            <a:bodyPr/>
            <a:lstStyle/>
            <a:p>
              <a:endParaRPr lang="en-US"/>
            </a:p>
          </p:txBody>
        </p:sp>
        <p:sp>
          <p:nvSpPr>
            <p:cNvPr id="13" name="TextBox 13"/>
            <p:cNvSpPr txBox="1"/>
            <p:nvPr/>
          </p:nvSpPr>
          <p:spPr>
            <a:xfrm>
              <a:off x="0" y="-47625"/>
              <a:ext cx="1271162" cy="866592"/>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1864646" y="1243591"/>
            <a:ext cx="4694487" cy="2832402"/>
          </a:xfrm>
          <a:custGeom>
            <a:avLst/>
            <a:gdLst/>
            <a:ahLst/>
            <a:cxnLst/>
            <a:rect l="l" t="t" r="r" b="b"/>
            <a:pathLst>
              <a:path w="4694487" h="2832402">
                <a:moveTo>
                  <a:pt x="0" y="0"/>
                </a:moveTo>
                <a:lnTo>
                  <a:pt x="4694487" y="0"/>
                </a:lnTo>
                <a:lnTo>
                  <a:pt x="4694487" y="2832401"/>
                </a:lnTo>
                <a:lnTo>
                  <a:pt x="0" y="2832401"/>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854198" y="5285610"/>
            <a:ext cx="10010448"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would criminals choose human sex trafficking over drug trafficking?</a:t>
            </a:r>
          </a:p>
        </p:txBody>
      </p:sp>
      <p:sp>
        <p:nvSpPr>
          <p:cNvPr id="16" name="TextBox 1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a:t>
            </a:r>
          </a:p>
        </p:txBody>
      </p:sp>
      <p:sp>
        <p:nvSpPr>
          <p:cNvPr id="17" name="TextBox 17"/>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8" name="TextBox 1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9" name="TextBox 19"/>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ILLEGAL INDUSTRIES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16</a:t>
            </a:r>
          </a:p>
        </p:txBody>
      </p:sp>
      <p:grpSp>
        <p:nvGrpSpPr>
          <p:cNvPr id="5" name="Group 5"/>
          <p:cNvGrpSpPr/>
          <p:nvPr/>
        </p:nvGrpSpPr>
        <p:grpSpPr>
          <a:xfrm>
            <a:off x="1780421" y="3325188"/>
            <a:ext cx="6129811" cy="962736"/>
            <a:chOff x="0" y="0"/>
            <a:chExt cx="1614436" cy="253560"/>
          </a:xfrm>
        </p:grpSpPr>
        <p:sp>
          <p:nvSpPr>
            <p:cNvPr id="6" name="Freeform 6"/>
            <p:cNvSpPr/>
            <p:nvPr/>
          </p:nvSpPr>
          <p:spPr>
            <a:xfrm>
              <a:off x="0" y="0"/>
              <a:ext cx="1614436" cy="253560"/>
            </a:xfrm>
            <a:custGeom>
              <a:avLst/>
              <a:gdLst/>
              <a:ahLst/>
              <a:cxnLst/>
              <a:rect l="l" t="t" r="r" b="b"/>
              <a:pathLst>
                <a:path w="1614436" h="253560">
                  <a:moveTo>
                    <a:pt x="0" y="0"/>
                  </a:moveTo>
                  <a:lnTo>
                    <a:pt x="1614436" y="0"/>
                  </a:lnTo>
                  <a:lnTo>
                    <a:pt x="1614436" y="253560"/>
                  </a:lnTo>
                  <a:lnTo>
                    <a:pt x="0" y="253560"/>
                  </a:lnTo>
                  <a:close/>
                </a:path>
              </a:pathLst>
            </a:custGeom>
            <a:solidFill>
              <a:srgbClr val="303030"/>
            </a:solidFill>
          </p:spPr>
          <p:txBody>
            <a:bodyPr/>
            <a:lstStyle/>
            <a:p>
              <a:endParaRPr lang="en-US"/>
            </a:p>
          </p:txBody>
        </p:sp>
        <p:sp>
          <p:nvSpPr>
            <p:cNvPr id="7" name="TextBox 7"/>
            <p:cNvSpPr txBox="1"/>
            <p:nvPr/>
          </p:nvSpPr>
          <p:spPr>
            <a:xfrm>
              <a:off x="0" y="-76200"/>
              <a:ext cx="1614436" cy="329760"/>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985790" y="3382706"/>
            <a:ext cx="1158970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Trafficking Industries </a:t>
            </a:r>
          </a:p>
        </p:txBody>
      </p:sp>
      <p:sp>
        <p:nvSpPr>
          <p:cNvPr id="9" name="TextBox 9"/>
          <p:cNvSpPr txBox="1"/>
          <p:nvPr/>
        </p:nvSpPr>
        <p:spPr>
          <a:xfrm>
            <a:off x="1985790" y="4686697"/>
            <a:ext cx="14782947" cy="148287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A drug can only be sold once, but a person can be </a:t>
            </a:r>
            <a:r>
              <a:rPr lang="en-US" sz="4250" b="1">
                <a:solidFill>
                  <a:srgbClr val="9D1BE3"/>
                </a:solidFill>
                <a:latin typeface="Roboto Bold"/>
                <a:ea typeface="Roboto Bold"/>
                <a:cs typeface="Roboto Bold"/>
                <a:sym typeface="Roboto Bold"/>
              </a:rPr>
              <a:t>sold repeatedly</a:t>
            </a:r>
            <a:r>
              <a:rPr lang="en-US" sz="4250" b="1">
                <a:solidFill>
                  <a:srgbClr val="004F59"/>
                </a:solidFill>
                <a:latin typeface="Roboto Bold"/>
                <a:ea typeface="Roboto Bold"/>
                <a:cs typeface="Roboto Bold"/>
                <a:sym typeface="Roboto Bold"/>
              </a:rPr>
              <a:t> for money or something of value.</a:t>
            </a:r>
          </a:p>
        </p:txBody>
      </p:sp>
      <p:sp>
        <p:nvSpPr>
          <p:cNvPr id="10" name="TextBox 10"/>
          <p:cNvSpPr txBox="1"/>
          <p:nvPr/>
        </p:nvSpPr>
        <p:spPr>
          <a:xfrm>
            <a:off x="4612252" y="9282248"/>
            <a:ext cx="8699502"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Estimating the Size and Structure of the Underground Commercial Sex Economy in Eight Major US Cities (2014), Urban Institute.</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2" name="TextBox 12"/>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ILLEGAL INDUSTRIES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17</a:t>
            </a:r>
          </a:p>
        </p:txBody>
      </p:sp>
      <p:grpSp>
        <p:nvGrpSpPr>
          <p:cNvPr id="5" name="Group 5"/>
          <p:cNvGrpSpPr/>
          <p:nvPr/>
        </p:nvGrpSpPr>
        <p:grpSpPr>
          <a:xfrm>
            <a:off x="1780421" y="3325188"/>
            <a:ext cx="6129811" cy="962736"/>
            <a:chOff x="0" y="0"/>
            <a:chExt cx="1614436" cy="253560"/>
          </a:xfrm>
        </p:grpSpPr>
        <p:sp>
          <p:nvSpPr>
            <p:cNvPr id="6" name="Freeform 6"/>
            <p:cNvSpPr/>
            <p:nvPr/>
          </p:nvSpPr>
          <p:spPr>
            <a:xfrm>
              <a:off x="0" y="0"/>
              <a:ext cx="1614436" cy="253560"/>
            </a:xfrm>
            <a:custGeom>
              <a:avLst/>
              <a:gdLst/>
              <a:ahLst/>
              <a:cxnLst/>
              <a:rect l="l" t="t" r="r" b="b"/>
              <a:pathLst>
                <a:path w="1614436" h="253560">
                  <a:moveTo>
                    <a:pt x="0" y="0"/>
                  </a:moveTo>
                  <a:lnTo>
                    <a:pt x="1614436" y="0"/>
                  </a:lnTo>
                  <a:lnTo>
                    <a:pt x="1614436" y="253560"/>
                  </a:lnTo>
                  <a:lnTo>
                    <a:pt x="0" y="253560"/>
                  </a:lnTo>
                  <a:close/>
                </a:path>
              </a:pathLst>
            </a:custGeom>
            <a:solidFill>
              <a:srgbClr val="303030"/>
            </a:solidFill>
          </p:spPr>
          <p:txBody>
            <a:bodyPr/>
            <a:lstStyle/>
            <a:p>
              <a:endParaRPr lang="en-US"/>
            </a:p>
          </p:txBody>
        </p:sp>
        <p:sp>
          <p:nvSpPr>
            <p:cNvPr id="7" name="TextBox 7"/>
            <p:cNvSpPr txBox="1"/>
            <p:nvPr/>
          </p:nvSpPr>
          <p:spPr>
            <a:xfrm>
              <a:off x="0" y="-76200"/>
              <a:ext cx="1614436" cy="329760"/>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985790" y="3382706"/>
            <a:ext cx="1158970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Trafficking Industries </a:t>
            </a:r>
          </a:p>
        </p:txBody>
      </p:sp>
      <p:sp>
        <p:nvSpPr>
          <p:cNvPr id="9" name="TextBox 9"/>
          <p:cNvSpPr txBox="1"/>
          <p:nvPr/>
        </p:nvSpPr>
        <p:spPr>
          <a:xfrm>
            <a:off x="1985790" y="4762897"/>
            <a:ext cx="13540404" cy="1304776"/>
          </a:xfrm>
          <a:prstGeom prst="rect">
            <a:avLst/>
          </a:prstGeom>
        </p:spPr>
        <p:txBody>
          <a:bodyPr lIns="0" tIns="0" rIns="0" bIns="0" rtlCol="0" anchor="t">
            <a:spAutoFit/>
          </a:bodyPr>
          <a:lstStyle/>
          <a:p>
            <a:pPr algn="l">
              <a:lnSpc>
                <a:spcPts val="5100"/>
              </a:lnSpc>
            </a:pPr>
            <a:r>
              <a:rPr lang="en-US" sz="4250" b="1">
                <a:solidFill>
                  <a:srgbClr val="004F59"/>
                </a:solidFill>
                <a:latin typeface="Roboto Bold"/>
                <a:ea typeface="Roboto Bold"/>
                <a:cs typeface="Roboto Bold"/>
                <a:sym typeface="Roboto Bold"/>
              </a:rPr>
              <a:t>It is common for traffickers to </a:t>
            </a:r>
            <a:r>
              <a:rPr lang="en-US" sz="4250" b="1">
                <a:solidFill>
                  <a:srgbClr val="9D1BE3"/>
                </a:solidFill>
                <a:latin typeface="Roboto Bold"/>
                <a:ea typeface="Roboto Bold"/>
                <a:cs typeface="Roboto Bold"/>
                <a:sym typeface="Roboto Bold"/>
              </a:rPr>
              <a:t>engage in both</a:t>
            </a:r>
            <a:r>
              <a:rPr lang="en-US" sz="4250" b="1">
                <a:solidFill>
                  <a:srgbClr val="004F59"/>
                </a:solidFill>
                <a:latin typeface="Roboto Bold"/>
                <a:ea typeface="Roboto Bold"/>
                <a:cs typeface="Roboto Bold"/>
                <a:sym typeface="Roboto Bold"/>
              </a:rPr>
              <a:t> human and drug trafficking.</a:t>
            </a:r>
          </a:p>
        </p:txBody>
      </p:sp>
      <p:sp>
        <p:nvSpPr>
          <p:cNvPr id="10" name="TextBox 10"/>
          <p:cNvSpPr txBox="1"/>
          <p:nvPr/>
        </p:nvSpPr>
        <p:spPr>
          <a:xfrm>
            <a:off x="4612252" y="9282248"/>
            <a:ext cx="8699502"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Estimating the Size and Structure of the Underground Commercial Sex Economy in Eight Major US Cities (2014), Urban Institute.</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2" name="TextBox 12"/>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ILLEGAL INDUSTRIES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5472" y="456889"/>
            <a:ext cx="17417056" cy="9457832"/>
          </a:xfrm>
          <a:custGeom>
            <a:avLst/>
            <a:gdLst/>
            <a:ahLst/>
            <a:cxnLst/>
            <a:rect l="l" t="t" r="r" b="b"/>
            <a:pathLst>
              <a:path w="17417056" h="9457832">
                <a:moveTo>
                  <a:pt x="0" y="0"/>
                </a:moveTo>
                <a:lnTo>
                  <a:pt x="17417056" y="0"/>
                </a:lnTo>
                <a:lnTo>
                  <a:pt x="17417056" y="9457833"/>
                </a:lnTo>
                <a:lnTo>
                  <a:pt x="0" y="9457833"/>
                </a:lnTo>
                <a:lnTo>
                  <a:pt x="0" y="0"/>
                </a:lnTo>
                <a:close/>
              </a:path>
            </a:pathLst>
          </a:custGeom>
          <a:blipFill>
            <a:blip r:embed="rId3"/>
            <a:stretch>
              <a:fillRect t="-2253" b="-2253"/>
            </a:stretch>
          </a:blipFill>
        </p:spPr>
        <p:txBody>
          <a:bodyPr/>
          <a:lstStyle/>
          <a:p>
            <a:endParaRPr lang="en-US"/>
          </a:p>
        </p:txBody>
      </p:sp>
      <p:grpSp>
        <p:nvGrpSpPr>
          <p:cNvPr id="3" name="Group 3"/>
          <p:cNvGrpSpPr/>
          <p:nvPr/>
        </p:nvGrpSpPr>
        <p:grpSpPr>
          <a:xfrm>
            <a:off x="5343260" y="8468780"/>
            <a:ext cx="8763359" cy="904943"/>
            <a:chOff x="0" y="0"/>
            <a:chExt cx="2308045" cy="238339"/>
          </a:xfrm>
        </p:grpSpPr>
        <p:sp>
          <p:nvSpPr>
            <p:cNvPr id="4" name="Freeform 4"/>
            <p:cNvSpPr/>
            <p:nvPr/>
          </p:nvSpPr>
          <p:spPr>
            <a:xfrm>
              <a:off x="0" y="0"/>
              <a:ext cx="2308045" cy="238339"/>
            </a:xfrm>
            <a:custGeom>
              <a:avLst/>
              <a:gdLst/>
              <a:ahLst/>
              <a:cxnLst/>
              <a:rect l="l" t="t" r="r" b="b"/>
              <a:pathLst>
                <a:path w="2308045" h="238339">
                  <a:moveTo>
                    <a:pt x="0" y="0"/>
                  </a:moveTo>
                  <a:lnTo>
                    <a:pt x="2308045" y="0"/>
                  </a:lnTo>
                  <a:lnTo>
                    <a:pt x="2308045" y="238339"/>
                  </a:lnTo>
                  <a:lnTo>
                    <a:pt x="0" y="238339"/>
                  </a:lnTo>
                  <a:close/>
                </a:path>
              </a:pathLst>
            </a:custGeom>
            <a:solidFill>
              <a:srgbClr val="303030"/>
            </a:solidFill>
          </p:spPr>
          <p:txBody>
            <a:bodyPr/>
            <a:lstStyle/>
            <a:p>
              <a:endParaRPr lang="en-US"/>
            </a:p>
          </p:txBody>
        </p:sp>
        <p:sp>
          <p:nvSpPr>
            <p:cNvPr id="5" name="TextBox 5"/>
            <p:cNvSpPr txBox="1"/>
            <p:nvPr/>
          </p:nvSpPr>
          <p:spPr>
            <a:xfrm>
              <a:off x="0" y="-76200"/>
              <a:ext cx="2308045" cy="314539"/>
            </a:xfrm>
            <a:prstGeom prst="rect">
              <a:avLst/>
            </a:prstGeom>
          </p:spPr>
          <p:txBody>
            <a:bodyPr lIns="50800" tIns="50800" rIns="50800" bIns="50800" rtlCol="0" anchor="ctr"/>
            <a:lstStyle/>
            <a:p>
              <a:pPr algn="ctr">
                <a:lnSpc>
                  <a:spcPts val="3074"/>
                </a:lnSpc>
              </a:pPr>
              <a:endParaRPr/>
            </a:p>
          </p:txBody>
        </p:sp>
      </p:grpSp>
      <p:sp>
        <p:nvSpPr>
          <p:cNvPr id="6" name="TextBox 6"/>
          <p:cNvSpPr txBox="1"/>
          <p:nvPr/>
        </p:nvSpPr>
        <p:spPr>
          <a:xfrm>
            <a:off x="5497894" y="8672821"/>
            <a:ext cx="8608725" cy="439710"/>
          </a:xfrm>
          <a:prstGeom prst="rect">
            <a:avLst/>
          </a:prstGeom>
        </p:spPr>
        <p:txBody>
          <a:bodyPr lIns="0" tIns="0" rIns="0" bIns="0" rtlCol="0" anchor="t">
            <a:spAutoFit/>
          </a:bodyPr>
          <a:lstStyle/>
          <a:p>
            <a:pPr algn="l">
              <a:lnSpc>
                <a:spcPts val="3584"/>
              </a:lnSpc>
            </a:pPr>
            <a:r>
              <a:rPr lang="en-US" sz="2560" b="1" dirty="0">
                <a:solidFill>
                  <a:srgbClr val="FFFFFF"/>
                </a:solidFill>
                <a:latin typeface="Roboto Bold"/>
                <a:ea typeface="Roboto Bold"/>
                <a:cs typeface="Roboto Bold"/>
                <a:sym typeface="Roboto Bold"/>
              </a:rPr>
              <a:t>Log in to </a:t>
            </a:r>
            <a:r>
              <a:rPr lang="en-US" sz="2560" b="1" u="sng" dirty="0">
                <a:solidFill>
                  <a:srgbClr val="00B0F0"/>
                </a:solidFill>
                <a:latin typeface="Roboto Bold"/>
                <a:ea typeface="Roboto Bold"/>
                <a:cs typeface="Roboto Bold"/>
                <a:sym typeface="Roboto Bold"/>
                <a:hlinkClick r:id="rId4" tooltip="https://www.walkingwise.com">
                  <a:extLst>
                    <a:ext uri="{A12FA001-AC4F-418D-AE19-62706E023703}">
                      <ahyp:hlinkClr xmlns:ahyp="http://schemas.microsoft.com/office/drawing/2018/hyperlinkcolor" val="tx"/>
                    </a:ext>
                  </a:extLst>
                </a:hlinkClick>
              </a:rPr>
              <a:t>WalkingWise.com</a:t>
            </a:r>
            <a:r>
              <a:rPr lang="en-US" sz="2560" b="1" dirty="0">
                <a:solidFill>
                  <a:srgbClr val="00B0F0"/>
                </a:solidFill>
                <a:latin typeface="Roboto Bold"/>
                <a:ea typeface="Roboto Bold"/>
                <a:cs typeface="Roboto Bold"/>
                <a:sym typeface="Roboto Bold"/>
              </a:rPr>
              <a:t> </a:t>
            </a:r>
            <a:r>
              <a:rPr lang="en-US" sz="2560" b="1" dirty="0">
                <a:solidFill>
                  <a:srgbClr val="FFFFFF"/>
                </a:solidFill>
                <a:latin typeface="Roboto Bold"/>
                <a:ea typeface="Roboto Bold"/>
                <a:cs typeface="Roboto Bold"/>
                <a:sym typeface="Roboto Bold"/>
              </a:rPr>
              <a:t>to access this animated video.</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18</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5091261"/>
            <a:ext cx="9273070" cy="1421945"/>
            <a:chOff x="0" y="0"/>
            <a:chExt cx="2442290" cy="374504"/>
          </a:xfrm>
        </p:grpSpPr>
        <p:sp>
          <p:nvSpPr>
            <p:cNvPr id="7" name="Freeform 7"/>
            <p:cNvSpPr/>
            <p:nvPr/>
          </p:nvSpPr>
          <p:spPr>
            <a:xfrm>
              <a:off x="0" y="0"/>
              <a:ext cx="2442290" cy="374504"/>
            </a:xfrm>
            <a:custGeom>
              <a:avLst/>
              <a:gdLst/>
              <a:ahLst/>
              <a:cxnLst/>
              <a:rect l="l" t="t" r="r" b="b"/>
              <a:pathLst>
                <a:path w="2442290" h="374504">
                  <a:moveTo>
                    <a:pt x="0" y="0"/>
                  </a:moveTo>
                  <a:lnTo>
                    <a:pt x="2442290" y="0"/>
                  </a:lnTo>
                  <a:lnTo>
                    <a:pt x="2442290" y="374504"/>
                  </a:lnTo>
                  <a:lnTo>
                    <a:pt x="0" y="374504"/>
                  </a:lnTo>
                  <a:close/>
                </a:path>
              </a:pathLst>
            </a:custGeom>
            <a:solidFill>
              <a:srgbClr val="303030"/>
            </a:solidFill>
          </p:spPr>
          <p:txBody>
            <a:bodyPr/>
            <a:lstStyle/>
            <a:p>
              <a:endParaRPr lang="en-US"/>
            </a:p>
          </p:txBody>
        </p:sp>
        <p:sp>
          <p:nvSpPr>
            <p:cNvPr id="8" name="TextBox 8"/>
            <p:cNvSpPr txBox="1"/>
            <p:nvPr/>
          </p:nvSpPr>
          <p:spPr>
            <a:xfrm>
              <a:off x="0" y="-76200"/>
              <a:ext cx="2442290" cy="450704"/>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11" name="Group 11"/>
          <p:cNvGrpSpPr/>
          <p:nvPr/>
        </p:nvGrpSpPr>
        <p:grpSpPr>
          <a:xfrm>
            <a:off x="11520578" y="1028700"/>
            <a:ext cx="5230222" cy="3540805"/>
            <a:chOff x="0" y="0"/>
            <a:chExt cx="1313041" cy="888915"/>
          </a:xfrm>
        </p:grpSpPr>
        <p:sp>
          <p:nvSpPr>
            <p:cNvPr id="12" name="Freeform 12"/>
            <p:cNvSpPr/>
            <p:nvPr/>
          </p:nvSpPr>
          <p:spPr>
            <a:xfrm>
              <a:off x="0" y="0"/>
              <a:ext cx="1313041" cy="888915"/>
            </a:xfrm>
            <a:custGeom>
              <a:avLst/>
              <a:gdLst/>
              <a:ahLst/>
              <a:cxnLst/>
              <a:rect l="l" t="t" r="r" b="b"/>
              <a:pathLst>
                <a:path w="1313041" h="888915">
                  <a:moveTo>
                    <a:pt x="0" y="0"/>
                  </a:moveTo>
                  <a:lnTo>
                    <a:pt x="1313041" y="0"/>
                  </a:lnTo>
                  <a:lnTo>
                    <a:pt x="1313041" y="888915"/>
                  </a:lnTo>
                  <a:lnTo>
                    <a:pt x="0" y="888915"/>
                  </a:lnTo>
                  <a:close/>
                </a:path>
              </a:pathLst>
            </a:custGeom>
            <a:solidFill>
              <a:srgbClr val="FFFFFF"/>
            </a:solidFill>
          </p:spPr>
          <p:txBody>
            <a:bodyPr/>
            <a:lstStyle/>
            <a:p>
              <a:endParaRPr lang="en-US"/>
            </a:p>
          </p:txBody>
        </p:sp>
        <p:sp>
          <p:nvSpPr>
            <p:cNvPr id="13" name="TextBox 13"/>
            <p:cNvSpPr txBox="1"/>
            <p:nvPr/>
          </p:nvSpPr>
          <p:spPr>
            <a:xfrm>
              <a:off x="0" y="-47625"/>
              <a:ext cx="1313041" cy="936540"/>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1684072" y="1192941"/>
            <a:ext cx="4903236" cy="3216992"/>
          </a:xfrm>
          <a:custGeom>
            <a:avLst/>
            <a:gdLst/>
            <a:ahLst/>
            <a:cxnLst/>
            <a:rect l="l" t="t" r="r" b="b"/>
            <a:pathLst>
              <a:path w="4903236" h="3216992">
                <a:moveTo>
                  <a:pt x="0" y="0"/>
                </a:moveTo>
                <a:lnTo>
                  <a:pt x="4903235" y="0"/>
                </a:lnTo>
                <a:lnTo>
                  <a:pt x="4903235" y="3216992"/>
                </a:lnTo>
                <a:lnTo>
                  <a:pt x="0" y="3216992"/>
                </a:lnTo>
                <a:lnTo>
                  <a:pt x="0" y="0"/>
                </a:lnTo>
                <a:close/>
              </a:path>
            </a:pathLst>
          </a:custGeom>
          <a:blipFill>
            <a:blip r:embed="rId5"/>
            <a:stretch>
              <a:fillRect l="-21763" r="-17831"/>
            </a:stretch>
          </a:blipFill>
        </p:spPr>
        <p:txBody>
          <a:bodyPr/>
          <a:lstStyle/>
          <a:p>
            <a:endParaRPr lang="en-US"/>
          </a:p>
        </p:txBody>
      </p:sp>
      <p:sp>
        <p:nvSpPr>
          <p:cNvPr id="15" name="TextBox 15"/>
          <p:cNvSpPr txBox="1"/>
          <p:nvPr/>
        </p:nvSpPr>
        <p:spPr>
          <a:xfrm>
            <a:off x="1131441" y="1109322"/>
            <a:ext cx="5840060"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TRAFFICKERS</a:t>
            </a:r>
          </a:p>
        </p:txBody>
      </p:sp>
      <p:sp>
        <p:nvSpPr>
          <p:cNvPr id="16" name="TextBox 16"/>
          <p:cNvSpPr txBox="1"/>
          <p:nvPr/>
        </p:nvSpPr>
        <p:spPr>
          <a:xfrm>
            <a:off x="1864562" y="5368859"/>
            <a:ext cx="1185870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Who can be a human trafficker?</a:t>
            </a:r>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19</a:t>
            </a:r>
          </a:p>
        </p:txBody>
      </p:sp>
      <p:sp>
        <p:nvSpPr>
          <p:cNvPr id="18" name="TextBox 18"/>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937932" y="1181991"/>
            <a:ext cx="16441210" cy="7923019"/>
            <a:chOff x="0" y="0"/>
            <a:chExt cx="4330195" cy="2086721"/>
          </a:xfrm>
        </p:grpSpPr>
        <p:sp>
          <p:nvSpPr>
            <p:cNvPr id="5" name="Freeform 5"/>
            <p:cNvSpPr/>
            <p:nvPr/>
          </p:nvSpPr>
          <p:spPr>
            <a:xfrm>
              <a:off x="0" y="0"/>
              <a:ext cx="4330195" cy="2086721"/>
            </a:xfrm>
            <a:custGeom>
              <a:avLst/>
              <a:gdLst/>
              <a:ahLst/>
              <a:cxnLst/>
              <a:rect l="l" t="t" r="r" b="b"/>
              <a:pathLst>
                <a:path w="4330195" h="2086721">
                  <a:moveTo>
                    <a:pt x="0" y="0"/>
                  </a:moveTo>
                  <a:lnTo>
                    <a:pt x="4330195" y="0"/>
                  </a:lnTo>
                  <a:lnTo>
                    <a:pt x="4330195" y="2086721"/>
                  </a:lnTo>
                  <a:lnTo>
                    <a:pt x="0" y="2086721"/>
                  </a:lnTo>
                  <a:close/>
                </a:path>
              </a:pathLst>
            </a:custGeom>
            <a:solidFill>
              <a:srgbClr val="FFFFFF"/>
            </a:solidFill>
          </p:spPr>
          <p:txBody>
            <a:bodyPr/>
            <a:lstStyle/>
            <a:p>
              <a:endParaRPr lang="en-US"/>
            </a:p>
          </p:txBody>
        </p:sp>
        <p:sp>
          <p:nvSpPr>
            <p:cNvPr id="6" name="TextBox 6"/>
            <p:cNvSpPr txBox="1"/>
            <p:nvPr/>
          </p:nvSpPr>
          <p:spPr>
            <a:xfrm>
              <a:off x="0" y="-76200"/>
              <a:ext cx="4330195" cy="216292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a:t>
            </a:r>
          </a:p>
        </p:txBody>
      </p:sp>
      <p:sp>
        <p:nvSpPr>
          <p:cNvPr id="8" name="TextBox 8"/>
          <p:cNvSpPr txBox="1"/>
          <p:nvPr/>
        </p:nvSpPr>
        <p:spPr>
          <a:xfrm>
            <a:off x="1256804" y="1419794"/>
            <a:ext cx="15787901" cy="7360995"/>
          </a:xfrm>
          <a:prstGeom prst="rect">
            <a:avLst/>
          </a:prstGeom>
        </p:spPr>
        <p:txBody>
          <a:bodyPr lIns="0" tIns="0" rIns="0" bIns="0" rtlCol="0" anchor="t">
            <a:spAutoFit/>
          </a:bodyPr>
          <a:lstStyle/>
          <a:p>
            <a:pPr algn="l">
              <a:lnSpc>
                <a:spcPts val="3919"/>
              </a:lnSpc>
            </a:pPr>
            <a:r>
              <a:rPr lang="en-US" sz="2799" b="1">
                <a:solidFill>
                  <a:srgbClr val="FF5757"/>
                </a:solidFill>
                <a:latin typeface="Roboto Bold"/>
                <a:ea typeface="Roboto Bold"/>
                <a:cs typeface="Roboto Bold"/>
                <a:sym typeface="Roboto Bold"/>
              </a:rPr>
              <a:t>NOTE TO PRESENTER</a:t>
            </a:r>
          </a:p>
          <a:p>
            <a:pPr algn="l">
              <a:lnSpc>
                <a:spcPts val="3639"/>
              </a:lnSpc>
            </a:pPr>
            <a:r>
              <a:rPr lang="en-US" sz="2599">
                <a:solidFill>
                  <a:srgbClr val="303030"/>
                </a:solidFill>
                <a:latin typeface="Roboto"/>
                <a:ea typeface="Roboto"/>
                <a:cs typeface="Roboto"/>
                <a:sym typeface="Roboto"/>
              </a:rPr>
              <a:t>This presentation is exclusively for Walking Wise® subscribers and not for redistribution.</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Walking Wise encourages the use of Slido.com, an interactive digital tool, to enhance audience engagement. For more information, contact us at support@WalkingWise.com. Once configured, integrate Slido polling and add a post-evaluation to the PowerPoint presentation.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Presenters are encouraged to edit speaker notes to match their speaking style (viewable in presentation mode). You can also delete slides from this Walking Wise presentation to make sure the content aligns with your school policies, is age-appropriate, and fits within available class time. However, the existing slides are copyright-protected and may not be modified without prior written permission from Walking Wise.</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FF5757"/>
                </a:solidFill>
                <a:latin typeface="Roboto"/>
                <a:ea typeface="Roboto"/>
                <a:cs typeface="Roboto"/>
                <a:sym typeface="Roboto"/>
              </a:rPr>
              <a:t>We encourage you to add your own content by following these instructions:</a:t>
            </a:r>
          </a:p>
          <a:p>
            <a:pPr marL="561336" lvl="1" indent="-280668" algn="l">
              <a:lnSpc>
                <a:spcPts val="3639"/>
              </a:lnSpc>
              <a:buFont typeface="Arial"/>
              <a:buChar char="•"/>
            </a:pPr>
            <a:r>
              <a:rPr lang="en-US" sz="2599">
                <a:solidFill>
                  <a:srgbClr val="303030"/>
                </a:solidFill>
                <a:latin typeface="Roboto"/>
                <a:ea typeface="Roboto"/>
                <a:cs typeface="Roboto"/>
                <a:sym typeface="Roboto"/>
              </a:rPr>
              <a:t>Insert new PowerPoint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Remove the Walking Wise logo and copyright "©2025 Walking Wise" from the new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Always add your organization's name or logo to each new slide.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Please delete this instruction page before presenting to audiences.</a:t>
            </a:r>
          </a:p>
        </p:txBody>
      </p:sp>
      <p:sp>
        <p:nvSpPr>
          <p:cNvPr id="9" name="Freeform 9"/>
          <p:cNvSpPr/>
          <p:nvPr/>
        </p:nvSpPr>
        <p:spPr>
          <a:xfrm>
            <a:off x="14655066" y="7862453"/>
            <a:ext cx="2164759" cy="1165639"/>
          </a:xfrm>
          <a:custGeom>
            <a:avLst/>
            <a:gdLst/>
            <a:ahLst/>
            <a:cxnLst/>
            <a:rect l="l" t="t" r="r" b="b"/>
            <a:pathLst>
              <a:path w="2164759" h="1165639">
                <a:moveTo>
                  <a:pt x="0" y="0"/>
                </a:moveTo>
                <a:lnTo>
                  <a:pt x="2164759" y="0"/>
                </a:lnTo>
                <a:lnTo>
                  <a:pt x="2164759" y="1165639"/>
                </a:lnTo>
                <a:lnTo>
                  <a:pt x="0" y="1165639"/>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20</a:t>
            </a:r>
          </a:p>
        </p:txBody>
      </p:sp>
      <p:sp>
        <p:nvSpPr>
          <p:cNvPr id="7" name="TextBox 7"/>
          <p:cNvSpPr txBox="1"/>
          <p:nvPr/>
        </p:nvSpPr>
        <p:spPr>
          <a:xfrm>
            <a:off x="1480713" y="3881493"/>
            <a:ext cx="9857202" cy="771599"/>
          </a:xfrm>
          <a:prstGeom prst="rect">
            <a:avLst/>
          </a:prstGeom>
        </p:spPr>
        <p:txBody>
          <a:bodyPr lIns="0" tIns="0" rIns="0" bIns="0" rtlCol="0" anchor="t">
            <a:spAutoFit/>
          </a:bodyPr>
          <a:lstStyle/>
          <a:p>
            <a:pPr marL="917576" lvl="1" indent="-458788" algn="l">
              <a:lnSpc>
                <a:spcPts val="6375"/>
              </a:lnSpc>
              <a:buFont typeface="Arial"/>
              <a:buChar char="•"/>
            </a:pPr>
            <a:r>
              <a:rPr lang="en-US" sz="4250" b="1">
                <a:solidFill>
                  <a:srgbClr val="004F59"/>
                </a:solidFill>
                <a:latin typeface="Roboto Bold"/>
                <a:ea typeface="Roboto Bold"/>
                <a:cs typeface="Roboto Bold"/>
                <a:sym typeface="Roboto Bold"/>
              </a:rPr>
              <a:t>Family Members</a:t>
            </a:r>
          </a:p>
        </p:txBody>
      </p:sp>
      <p:sp>
        <p:nvSpPr>
          <p:cNvPr id="8" name="TextBox 8"/>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9" name="TextBox 9"/>
          <p:cNvSpPr txBox="1"/>
          <p:nvPr/>
        </p:nvSpPr>
        <p:spPr>
          <a:xfrm>
            <a:off x="1131441" y="1109322"/>
            <a:ext cx="5840060"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TRAFFICKERS</a:t>
            </a:r>
          </a:p>
        </p:txBody>
      </p:sp>
      <p:sp>
        <p:nvSpPr>
          <p:cNvPr id="10" name="TextBox 10"/>
          <p:cNvSpPr txBox="1"/>
          <p:nvPr/>
        </p:nvSpPr>
        <p:spPr>
          <a:xfrm>
            <a:off x="3841452" y="9282201"/>
            <a:ext cx="11130356"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Sprang, G., Cole, C. (2018, February 13). Familial Sex Trafficking of Minors: Trafficking Conditions, Clinical Presentation, and System Involvement, p. 1.</a:t>
            </a:r>
          </a:p>
        </p:txBody>
      </p:sp>
      <p:grpSp>
        <p:nvGrpSpPr>
          <p:cNvPr id="11" name="Group 11"/>
          <p:cNvGrpSpPr/>
          <p:nvPr/>
        </p:nvGrpSpPr>
        <p:grpSpPr>
          <a:xfrm>
            <a:off x="11520578" y="1028700"/>
            <a:ext cx="5230222" cy="3540805"/>
            <a:chOff x="0" y="0"/>
            <a:chExt cx="1313041" cy="888915"/>
          </a:xfrm>
        </p:grpSpPr>
        <p:sp>
          <p:nvSpPr>
            <p:cNvPr id="12" name="Freeform 12"/>
            <p:cNvSpPr/>
            <p:nvPr/>
          </p:nvSpPr>
          <p:spPr>
            <a:xfrm>
              <a:off x="0" y="0"/>
              <a:ext cx="1313041" cy="888915"/>
            </a:xfrm>
            <a:custGeom>
              <a:avLst/>
              <a:gdLst/>
              <a:ahLst/>
              <a:cxnLst/>
              <a:rect l="l" t="t" r="r" b="b"/>
              <a:pathLst>
                <a:path w="1313041" h="888915">
                  <a:moveTo>
                    <a:pt x="0" y="0"/>
                  </a:moveTo>
                  <a:lnTo>
                    <a:pt x="1313041" y="0"/>
                  </a:lnTo>
                  <a:lnTo>
                    <a:pt x="1313041" y="888915"/>
                  </a:lnTo>
                  <a:lnTo>
                    <a:pt x="0" y="888915"/>
                  </a:lnTo>
                  <a:close/>
                </a:path>
              </a:pathLst>
            </a:custGeom>
            <a:solidFill>
              <a:srgbClr val="FFFFFF"/>
            </a:solidFill>
          </p:spPr>
          <p:txBody>
            <a:bodyPr/>
            <a:lstStyle/>
            <a:p>
              <a:endParaRPr lang="en-US"/>
            </a:p>
          </p:txBody>
        </p:sp>
        <p:sp>
          <p:nvSpPr>
            <p:cNvPr id="13" name="TextBox 13"/>
            <p:cNvSpPr txBox="1"/>
            <p:nvPr/>
          </p:nvSpPr>
          <p:spPr>
            <a:xfrm>
              <a:off x="0" y="-47625"/>
              <a:ext cx="1313041" cy="936540"/>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1684072" y="1192941"/>
            <a:ext cx="4903236" cy="3216992"/>
          </a:xfrm>
          <a:custGeom>
            <a:avLst/>
            <a:gdLst/>
            <a:ahLst/>
            <a:cxnLst/>
            <a:rect l="l" t="t" r="r" b="b"/>
            <a:pathLst>
              <a:path w="4903236" h="3216992">
                <a:moveTo>
                  <a:pt x="0" y="0"/>
                </a:moveTo>
                <a:lnTo>
                  <a:pt x="4903235" y="0"/>
                </a:lnTo>
                <a:lnTo>
                  <a:pt x="4903235" y="3216992"/>
                </a:lnTo>
                <a:lnTo>
                  <a:pt x="0" y="3216992"/>
                </a:lnTo>
                <a:lnTo>
                  <a:pt x="0" y="0"/>
                </a:lnTo>
                <a:close/>
              </a:path>
            </a:pathLst>
          </a:custGeom>
          <a:blipFill>
            <a:blip r:embed="rId5"/>
            <a:stretch>
              <a:fillRect l="-21763" r="-17831"/>
            </a:stretch>
          </a:blipFill>
        </p:spPr>
        <p:txBody>
          <a:bodyPr/>
          <a:lstStyle/>
          <a:p>
            <a:endParaRPr lang="en-US"/>
          </a:p>
        </p:txBody>
      </p:sp>
      <p:grpSp>
        <p:nvGrpSpPr>
          <p:cNvPr id="15" name="Group 15"/>
          <p:cNvGrpSpPr/>
          <p:nvPr/>
        </p:nvGrpSpPr>
        <p:grpSpPr>
          <a:xfrm>
            <a:off x="1780421" y="2845727"/>
            <a:ext cx="7754091" cy="904943"/>
            <a:chOff x="0" y="0"/>
            <a:chExt cx="2042230" cy="238339"/>
          </a:xfrm>
        </p:grpSpPr>
        <p:sp>
          <p:nvSpPr>
            <p:cNvPr id="16" name="Freeform 16"/>
            <p:cNvSpPr/>
            <p:nvPr/>
          </p:nvSpPr>
          <p:spPr>
            <a:xfrm>
              <a:off x="0" y="0"/>
              <a:ext cx="2042230" cy="238339"/>
            </a:xfrm>
            <a:custGeom>
              <a:avLst/>
              <a:gdLst/>
              <a:ahLst/>
              <a:cxnLst/>
              <a:rect l="l" t="t" r="r" b="b"/>
              <a:pathLst>
                <a:path w="2042230" h="238339">
                  <a:moveTo>
                    <a:pt x="0" y="0"/>
                  </a:moveTo>
                  <a:lnTo>
                    <a:pt x="2042230" y="0"/>
                  </a:lnTo>
                  <a:lnTo>
                    <a:pt x="2042230" y="238339"/>
                  </a:lnTo>
                  <a:lnTo>
                    <a:pt x="0" y="238339"/>
                  </a:lnTo>
                  <a:close/>
                </a:path>
              </a:pathLst>
            </a:custGeom>
            <a:solidFill>
              <a:srgbClr val="303030"/>
            </a:solidFill>
          </p:spPr>
          <p:txBody>
            <a:bodyPr/>
            <a:lstStyle/>
            <a:p>
              <a:endParaRPr lang="en-US"/>
            </a:p>
          </p:txBody>
        </p:sp>
        <p:sp>
          <p:nvSpPr>
            <p:cNvPr id="17" name="TextBox 17"/>
            <p:cNvSpPr txBox="1"/>
            <p:nvPr/>
          </p:nvSpPr>
          <p:spPr>
            <a:xfrm>
              <a:off x="0" y="-76200"/>
              <a:ext cx="2042230" cy="314539"/>
            </a:xfrm>
            <a:prstGeom prst="rect">
              <a:avLst/>
            </a:prstGeom>
          </p:spPr>
          <p:txBody>
            <a:bodyPr lIns="50800" tIns="50800" rIns="50800" bIns="50800" rtlCol="0" anchor="ctr"/>
            <a:lstStyle/>
            <a:p>
              <a:pPr algn="ctr">
                <a:lnSpc>
                  <a:spcPts val="3074"/>
                </a:lnSpc>
              </a:pPr>
              <a:endParaRPr/>
            </a:p>
          </p:txBody>
        </p:sp>
      </p:grpSp>
      <p:sp>
        <p:nvSpPr>
          <p:cNvPr id="18" name="TextBox 18"/>
          <p:cNvSpPr txBox="1"/>
          <p:nvPr/>
        </p:nvSpPr>
        <p:spPr>
          <a:xfrm>
            <a:off x="1856621" y="2864824"/>
            <a:ext cx="7677891"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Types of Human Traffickers</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21</a:t>
            </a:r>
          </a:p>
        </p:txBody>
      </p:sp>
      <p:sp>
        <p:nvSpPr>
          <p:cNvPr id="7" name="TextBox 7"/>
          <p:cNvSpPr txBox="1"/>
          <p:nvPr/>
        </p:nvSpPr>
        <p:spPr>
          <a:xfrm>
            <a:off x="1480713" y="3881493"/>
            <a:ext cx="9857202" cy="1581299"/>
          </a:xfrm>
          <a:prstGeom prst="rect">
            <a:avLst/>
          </a:prstGeom>
        </p:spPr>
        <p:txBody>
          <a:bodyPr lIns="0" tIns="0" rIns="0" bIns="0" rtlCol="0" anchor="t">
            <a:spAutoFit/>
          </a:bodyPr>
          <a:lstStyle/>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Family Members</a:t>
            </a:r>
          </a:p>
          <a:p>
            <a:pPr marL="917576" lvl="1" indent="-458788" algn="l">
              <a:lnSpc>
                <a:spcPts val="6375"/>
              </a:lnSpc>
              <a:buFont typeface="Arial"/>
              <a:buChar char="•"/>
            </a:pPr>
            <a:r>
              <a:rPr lang="en-US" sz="4250" b="1">
                <a:solidFill>
                  <a:srgbClr val="004F59"/>
                </a:solidFill>
                <a:latin typeface="Roboto Bold"/>
                <a:ea typeface="Roboto Bold"/>
                <a:cs typeface="Roboto Bold"/>
                <a:sym typeface="Roboto Bold"/>
              </a:rPr>
              <a:t>Caregivers</a:t>
            </a:r>
          </a:p>
        </p:txBody>
      </p:sp>
      <p:sp>
        <p:nvSpPr>
          <p:cNvPr id="8" name="TextBox 8"/>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9" name="TextBox 9"/>
          <p:cNvSpPr txBox="1"/>
          <p:nvPr/>
        </p:nvSpPr>
        <p:spPr>
          <a:xfrm>
            <a:off x="1131441" y="1109322"/>
            <a:ext cx="5840060"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TRAFFICKERS</a:t>
            </a:r>
          </a:p>
        </p:txBody>
      </p:sp>
      <p:sp>
        <p:nvSpPr>
          <p:cNvPr id="10" name="TextBox 10"/>
          <p:cNvSpPr txBox="1"/>
          <p:nvPr/>
        </p:nvSpPr>
        <p:spPr>
          <a:xfrm>
            <a:off x="3841452" y="9282201"/>
            <a:ext cx="11130356"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Sprang, G., Cole, C. (2018, February 13). Familial Sex Trafficking of Minors: Trafficking Conditions, Clinical Presentation, and System Involvement, p. 1.</a:t>
            </a:r>
          </a:p>
        </p:txBody>
      </p:sp>
      <p:grpSp>
        <p:nvGrpSpPr>
          <p:cNvPr id="11" name="Group 11"/>
          <p:cNvGrpSpPr/>
          <p:nvPr/>
        </p:nvGrpSpPr>
        <p:grpSpPr>
          <a:xfrm>
            <a:off x="11520578" y="1028700"/>
            <a:ext cx="5230222" cy="3540805"/>
            <a:chOff x="0" y="0"/>
            <a:chExt cx="1313041" cy="888915"/>
          </a:xfrm>
        </p:grpSpPr>
        <p:sp>
          <p:nvSpPr>
            <p:cNvPr id="12" name="Freeform 12"/>
            <p:cNvSpPr/>
            <p:nvPr/>
          </p:nvSpPr>
          <p:spPr>
            <a:xfrm>
              <a:off x="0" y="0"/>
              <a:ext cx="1313041" cy="888915"/>
            </a:xfrm>
            <a:custGeom>
              <a:avLst/>
              <a:gdLst/>
              <a:ahLst/>
              <a:cxnLst/>
              <a:rect l="l" t="t" r="r" b="b"/>
              <a:pathLst>
                <a:path w="1313041" h="888915">
                  <a:moveTo>
                    <a:pt x="0" y="0"/>
                  </a:moveTo>
                  <a:lnTo>
                    <a:pt x="1313041" y="0"/>
                  </a:lnTo>
                  <a:lnTo>
                    <a:pt x="1313041" y="888915"/>
                  </a:lnTo>
                  <a:lnTo>
                    <a:pt x="0" y="888915"/>
                  </a:lnTo>
                  <a:close/>
                </a:path>
              </a:pathLst>
            </a:custGeom>
            <a:solidFill>
              <a:srgbClr val="FFFFFF"/>
            </a:solidFill>
          </p:spPr>
          <p:txBody>
            <a:bodyPr/>
            <a:lstStyle/>
            <a:p>
              <a:endParaRPr lang="en-US"/>
            </a:p>
          </p:txBody>
        </p:sp>
        <p:sp>
          <p:nvSpPr>
            <p:cNvPr id="13" name="TextBox 13"/>
            <p:cNvSpPr txBox="1"/>
            <p:nvPr/>
          </p:nvSpPr>
          <p:spPr>
            <a:xfrm>
              <a:off x="0" y="-47625"/>
              <a:ext cx="1313041" cy="936540"/>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1684072" y="1192941"/>
            <a:ext cx="4903236" cy="3216992"/>
          </a:xfrm>
          <a:custGeom>
            <a:avLst/>
            <a:gdLst/>
            <a:ahLst/>
            <a:cxnLst/>
            <a:rect l="l" t="t" r="r" b="b"/>
            <a:pathLst>
              <a:path w="4903236" h="3216992">
                <a:moveTo>
                  <a:pt x="0" y="0"/>
                </a:moveTo>
                <a:lnTo>
                  <a:pt x="4903235" y="0"/>
                </a:lnTo>
                <a:lnTo>
                  <a:pt x="4903235" y="3216992"/>
                </a:lnTo>
                <a:lnTo>
                  <a:pt x="0" y="3216992"/>
                </a:lnTo>
                <a:lnTo>
                  <a:pt x="0" y="0"/>
                </a:lnTo>
                <a:close/>
              </a:path>
            </a:pathLst>
          </a:custGeom>
          <a:blipFill>
            <a:blip r:embed="rId5"/>
            <a:stretch>
              <a:fillRect l="-21763" r="-17831"/>
            </a:stretch>
          </a:blipFill>
        </p:spPr>
        <p:txBody>
          <a:bodyPr/>
          <a:lstStyle/>
          <a:p>
            <a:endParaRPr lang="en-US"/>
          </a:p>
        </p:txBody>
      </p:sp>
      <p:grpSp>
        <p:nvGrpSpPr>
          <p:cNvPr id="15" name="Group 15"/>
          <p:cNvGrpSpPr/>
          <p:nvPr/>
        </p:nvGrpSpPr>
        <p:grpSpPr>
          <a:xfrm>
            <a:off x="1780421" y="2845727"/>
            <a:ext cx="7754091" cy="904943"/>
            <a:chOff x="0" y="0"/>
            <a:chExt cx="2042230" cy="238339"/>
          </a:xfrm>
        </p:grpSpPr>
        <p:sp>
          <p:nvSpPr>
            <p:cNvPr id="16" name="Freeform 16"/>
            <p:cNvSpPr/>
            <p:nvPr/>
          </p:nvSpPr>
          <p:spPr>
            <a:xfrm>
              <a:off x="0" y="0"/>
              <a:ext cx="2042230" cy="238339"/>
            </a:xfrm>
            <a:custGeom>
              <a:avLst/>
              <a:gdLst/>
              <a:ahLst/>
              <a:cxnLst/>
              <a:rect l="l" t="t" r="r" b="b"/>
              <a:pathLst>
                <a:path w="2042230" h="238339">
                  <a:moveTo>
                    <a:pt x="0" y="0"/>
                  </a:moveTo>
                  <a:lnTo>
                    <a:pt x="2042230" y="0"/>
                  </a:lnTo>
                  <a:lnTo>
                    <a:pt x="2042230" y="238339"/>
                  </a:lnTo>
                  <a:lnTo>
                    <a:pt x="0" y="238339"/>
                  </a:lnTo>
                  <a:close/>
                </a:path>
              </a:pathLst>
            </a:custGeom>
            <a:solidFill>
              <a:srgbClr val="303030"/>
            </a:solidFill>
          </p:spPr>
          <p:txBody>
            <a:bodyPr/>
            <a:lstStyle/>
            <a:p>
              <a:endParaRPr lang="en-US"/>
            </a:p>
          </p:txBody>
        </p:sp>
        <p:sp>
          <p:nvSpPr>
            <p:cNvPr id="17" name="TextBox 17"/>
            <p:cNvSpPr txBox="1"/>
            <p:nvPr/>
          </p:nvSpPr>
          <p:spPr>
            <a:xfrm>
              <a:off x="0" y="-76200"/>
              <a:ext cx="2042230" cy="314539"/>
            </a:xfrm>
            <a:prstGeom prst="rect">
              <a:avLst/>
            </a:prstGeom>
          </p:spPr>
          <p:txBody>
            <a:bodyPr lIns="50800" tIns="50800" rIns="50800" bIns="50800" rtlCol="0" anchor="ctr"/>
            <a:lstStyle/>
            <a:p>
              <a:pPr algn="ctr">
                <a:lnSpc>
                  <a:spcPts val="3074"/>
                </a:lnSpc>
              </a:pPr>
              <a:endParaRPr/>
            </a:p>
          </p:txBody>
        </p:sp>
      </p:grpSp>
      <p:sp>
        <p:nvSpPr>
          <p:cNvPr id="18" name="TextBox 18"/>
          <p:cNvSpPr txBox="1"/>
          <p:nvPr/>
        </p:nvSpPr>
        <p:spPr>
          <a:xfrm>
            <a:off x="1856621" y="2864824"/>
            <a:ext cx="7677891"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Types of Human Traffickers</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22</a:t>
            </a:r>
          </a:p>
        </p:txBody>
      </p:sp>
      <p:sp>
        <p:nvSpPr>
          <p:cNvPr id="7" name="TextBox 7"/>
          <p:cNvSpPr txBox="1"/>
          <p:nvPr/>
        </p:nvSpPr>
        <p:spPr>
          <a:xfrm>
            <a:off x="1480713" y="3881493"/>
            <a:ext cx="9857202" cy="2390998"/>
          </a:xfrm>
          <a:prstGeom prst="rect">
            <a:avLst/>
          </a:prstGeom>
        </p:spPr>
        <p:txBody>
          <a:bodyPr lIns="0" tIns="0" rIns="0" bIns="0" rtlCol="0" anchor="t">
            <a:spAutoFit/>
          </a:bodyPr>
          <a:lstStyle/>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Family Members</a:t>
            </a:r>
          </a:p>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Caregivers</a:t>
            </a:r>
          </a:p>
          <a:p>
            <a:pPr marL="917576" lvl="1" indent="-458788" algn="l">
              <a:lnSpc>
                <a:spcPts val="6375"/>
              </a:lnSpc>
              <a:buFont typeface="Arial"/>
              <a:buChar char="•"/>
            </a:pPr>
            <a:r>
              <a:rPr lang="en-US" sz="4250" b="1">
                <a:solidFill>
                  <a:srgbClr val="004F59"/>
                </a:solidFill>
                <a:latin typeface="Roboto Bold"/>
                <a:ea typeface="Roboto Bold"/>
                <a:cs typeface="Roboto Bold"/>
                <a:sym typeface="Roboto Bold"/>
              </a:rPr>
              <a:t>Authority Figures</a:t>
            </a:r>
          </a:p>
        </p:txBody>
      </p:sp>
      <p:sp>
        <p:nvSpPr>
          <p:cNvPr id="8" name="TextBox 8"/>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9" name="TextBox 9"/>
          <p:cNvSpPr txBox="1"/>
          <p:nvPr/>
        </p:nvSpPr>
        <p:spPr>
          <a:xfrm>
            <a:off x="1131441" y="1109322"/>
            <a:ext cx="5840060"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TRAFFICKERS</a:t>
            </a:r>
          </a:p>
        </p:txBody>
      </p:sp>
      <p:sp>
        <p:nvSpPr>
          <p:cNvPr id="10" name="TextBox 10"/>
          <p:cNvSpPr txBox="1"/>
          <p:nvPr/>
        </p:nvSpPr>
        <p:spPr>
          <a:xfrm>
            <a:off x="3841452" y="9282201"/>
            <a:ext cx="11130356"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Sprang, G., Cole, C. (2018, February 13). Familial Sex Trafficking of Minors: Trafficking Conditions, Clinical Presentation, and System Involvement, p. 1.</a:t>
            </a:r>
          </a:p>
        </p:txBody>
      </p:sp>
      <p:grpSp>
        <p:nvGrpSpPr>
          <p:cNvPr id="11" name="Group 11"/>
          <p:cNvGrpSpPr/>
          <p:nvPr/>
        </p:nvGrpSpPr>
        <p:grpSpPr>
          <a:xfrm>
            <a:off x="11520578" y="1028700"/>
            <a:ext cx="5230222" cy="3540805"/>
            <a:chOff x="0" y="0"/>
            <a:chExt cx="1313041" cy="888915"/>
          </a:xfrm>
        </p:grpSpPr>
        <p:sp>
          <p:nvSpPr>
            <p:cNvPr id="12" name="Freeform 12"/>
            <p:cNvSpPr/>
            <p:nvPr/>
          </p:nvSpPr>
          <p:spPr>
            <a:xfrm>
              <a:off x="0" y="0"/>
              <a:ext cx="1313041" cy="888915"/>
            </a:xfrm>
            <a:custGeom>
              <a:avLst/>
              <a:gdLst/>
              <a:ahLst/>
              <a:cxnLst/>
              <a:rect l="l" t="t" r="r" b="b"/>
              <a:pathLst>
                <a:path w="1313041" h="888915">
                  <a:moveTo>
                    <a:pt x="0" y="0"/>
                  </a:moveTo>
                  <a:lnTo>
                    <a:pt x="1313041" y="0"/>
                  </a:lnTo>
                  <a:lnTo>
                    <a:pt x="1313041" y="888915"/>
                  </a:lnTo>
                  <a:lnTo>
                    <a:pt x="0" y="888915"/>
                  </a:lnTo>
                  <a:close/>
                </a:path>
              </a:pathLst>
            </a:custGeom>
            <a:solidFill>
              <a:srgbClr val="FFFFFF"/>
            </a:solidFill>
          </p:spPr>
          <p:txBody>
            <a:bodyPr/>
            <a:lstStyle/>
            <a:p>
              <a:endParaRPr lang="en-US"/>
            </a:p>
          </p:txBody>
        </p:sp>
        <p:sp>
          <p:nvSpPr>
            <p:cNvPr id="13" name="TextBox 13"/>
            <p:cNvSpPr txBox="1"/>
            <p:nvPr/>
          </p:nvSpPr>
          <p:spPr>
            <a:xfrm>
              <a:off x="0" y="-47625"/>
              <a:ext cx="1313041" cy="936540"/>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1684072" y="1192941"/>
            <a:ext cx="4903236" cy="3216992"/>
          </a:xfrm>
          <a:custGeom>
            <a:avLst/>
            <a:gdLst/>
            <a:ahLst/>
            <a:cxnLst/>
            <a:rect l="l" t="t" r="r" b="b"/>
            <a:pathLst>
              <a:path w="4903236" h="3216992">
                <a:moveTo>
                  <a:pt x="0" y="0"/>
                </a:moveTo>
                <a:lnTo>
                  <a:pt x="4903235" y="0"/>
                </a:lnTo>
                <a:lnTo>
                  <a:pt x="4903235" y="3216992"/>
                </a:lnTo>
                <a:lnTo>
                  <a:pt x="0" y="3216992"/>
                </a:lnTo>
                <a:lnTo>
                  <a:pt x="0" y="0"/>
                </a:lnTo>
                <a:close/>
              </a:path>
            </a:pathLst>
          </a:custGeom>
          <a:blipFill>
            <a:blip r:embed="rId5"/>
            <a:stretch>
              <a:fillRect l="-21763" r="-17831"/>
            </a:stretch>
          </a:blipFill>
        </p:spPr>
        <p:txBody>
          <a:bodyPr/>
          <a:lstStyle/>
          <a:p>
            <a:endParaRPr lang="en-US"/>
          </a:p>
        </p:txBody>
      </p:sp>
      <p:grpSp>
        <p:nvGrpSpPr>
          <p:cNvPr id="15" name="Group 15"/>
          <p:cNvGrpSpPr/>
          <p:nvPr/>
        </p:nvGrpSpPr>
        <p:grpSpPr>
          <a:xfrm>
            <a:off x="1780421" y="2845727"/>
            <a:ext cx="7754091" cy="904943"/>
            <a:chOff x="0" y="0"/>
            <a:chExt cx="2042230" cy="238339"/>
          </a:xfrm>
        </p:grpSpPr>
        <p:sp>
          <p:nvSpPr>
            <p:cNvPr id="16" name="Freeform 16"/>
            <p:cNvSpPr/>
            <p:nvPr/>
          </p:nvSpPr>
          <p:spPr>
            <a:xfrm>
              <a:off x="0" y="0"/>
              <a:ext cx="2042230" cy="238339"/>
            </a:xfrm>
            <a:custGeom>
              <a:avLst/>
              <a:gdLst/>
              <a:ahLst/>
              <a:cxnLst/>
              <a:rect l="l" t="t" r="r" b="b"/>
              <a:pathLst>
                <a:path w="2042230" h="238339">
                  <a:moveTo>
                    <a:pt x="0" y="0"/>
                  </a:moveTo>
                  <a:lnTo>
                    <a:pt x="2042230" y="0"/>
                  </a:lnTo>
                  <a:lnTo>
                    <a:pt x="2042230" y="238339"/>
                  </a:lnTo>
                  <a:lnTo>
                    <a:pt x="0" y="238339"/>
                  </a:lnTo>
                  <a:close/>
                </a:path>
              </a:pathLst>
            </a:custGeom>
            <a:solidFill>
              <a:srgbClr val="303030"/>
            </a:solidFill>
          </p:spPr>
          <p:txBody>
            <a:bodyPr/>
            <a:lstStyle/>
            <a:p>
              <a:endParaRPr lang="en-US"/>
            </a:p>
          </p:txBody>
        </p:sp>
        <p:sp>
          <p:nvSpPr>
            <p:cNvPr id="17" name="TextBox 17"/>
            <p:cNvSpPr txBox="1"/>
            <p:nvPr/>
          </p:nvSpPr>
          <p:spPr>
            <a:xfrm>
              <a:off x="0" y="-76200"/>
              <a:ext cx="2042230" cy="314539"/>
            </a:xfrm>
            <a:prstGeom prst="rect">
              <a:avLst/>
            </a:prstGeom>
          </p:spPr>
          <p:txBody>
            <a:bodyPr lIns="50800" tIns="50800" rIns="50800" bIns="50800" rtlCol="0" anchor="ctr"/>
            <a:lstStyle/>
            <a:p>
              <a:pPr algn="ctr">
                <a:lnSpc>
                  <a:spcPts val="3074"/>
                </a:lnSpc>
              </a:pPr>
              <a:endParaRPr/>
            </a:p>
          </p:txBody>
        </p:sp>
      </p:grpSp>
      <p:sp>
        <p:nvSpPr>
          <p:cNvPr id="18" name="TextBox 18"/>
          <p:cNvSpPr txBox="1"/>
          <p:nvPr/>
        </p:nvSpPr>
        <p:spPr>
          <a:xfrm>
            <a:off x="1856621" y="2864824"/>
            <a:ext cx="7677891"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Types of Human Traffickers</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23</a:t>
            </a:r>
          </a:p>
        </p:txBody>
      </p:sp>
      <p:sp>
        <p:nvSpPr>
          <p:cNvPr id="7" name="TextBox 7"/>
          <p:cNvSpPr txBox="1"/>
          <p:nvPr/>
        </p:nvSpPr>
        <p:spPr>
          <a:xfrm>
            <a:off x="1480713" y="3881493"/>
            <a:ext cx="9857202" cy="3200698"/>
          </a:xfrm>
          <a:prstGeom prst="rect">
            <a:avLst/>
          </a:prstGeom>
        </p:spPr>
        <p:txBody>
          <a:bodyPr lIns="0" tIns="0" rIns="0" bIns="0" rtlCol="0" anchor="t">
            <a:spAutoFit/>
          </a:bodyPr>
          <a:lstStyle/>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Family Members</a:t>
            </a:r>
          </a:p>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Caregivers</a:t>
            </a:r>
          </a:p>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Authority Figures</a:t>
            </a:r>
          </a:p>
          <a:p>
            <a:pPr marL="917576" lvl="1" indent="-458788" algn="l">
              <a:lnSpc>
                <a:spcPts val="6375"/>
              </a:lnSpc>
              <a:buFont typeface="Arial"/>
              <a:buChar char="•"/>
            </a:pPr>
            <a:r>
              <a:rPr lang="en-US" sz="4250" b="1">
                <a:solidFill>
                  <a:srgbClr val="004F59"/>
                </a:solidFill>
                <a:latin typeface="Roboto Bold"/>
                <a:ea typeface="Roboto Bold"/>
                <a:cs typeface="Roboto Bold"/>
                <a:sym typeface="Roboto Bold"/>
              </a:rPr>
              <a:t>Acquaintances</a:t>
            </a:r>
          </a:p>
        </p:txBody>
      </p:sp>
      <p:sp>
        <p:nvSpPr>
          <p:cNvPr id="8" name="TextBox 8"/>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9" name="TextBox 9"/>
          <p:cNvSpPr txBox="1"/>
          <p:nvPr/>
        </p:nvSpPr>
        <p:spPr>
          <a:xfrm>
            <a:off x="1131441" y="1109322"/>
            <a:ext cx="5840060"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TRAFFICKERS</a:t>
            </a:r>
          </a:p>
        </p:txBody>
      </p:sp>
      <p:sp>
        <p:nvSpPr>
          <p:cNvPr id="10" name="TextBox 10"/>
          <p:cNvSpPr txBox="1"/>
          <p:nvPr/>
        </p:nvSpPr>
        <p:spPr>
          <a:xfrm>
            <a:off x="3841452" y="9282201"/>
            <a:ext cx="11130356"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Sprang, G., Cole, C. (2018, February 13). Familial Sex Trafficking of Minors: Trafficking Conditions, Clinical Presentation, and System Involvement, p. 1.</a:t>
            </a:r>
          </a:p>
        </p:txBody>
      </p:sp>
      <p:grpSp>
        <p:nvGrpSpPr>
          <p:cNvPr id="11" name="Group 11"/>
          <p:cNvGrpSpPr/>
          <p:nvPr/>
        </p:nvGrpSpPr>
        <p:grpSpPr>
          <a:xfrm>
            <a:off x="11520578" y="1028700"/>
            <a:ext cx="5230222" cy="3540805"/>
            <a:chOff x="0" y="0"/>
            <a:chExt cx="1313041" cy="888915"/>
          </a:xfrm>
        </p:grpSpPr>
        <p:sp>
          <p:nvSpPr>
            <p:cNvPr id="12" name="Freeform 12"/>
            <p:cNvSpPr/>
            <p:nvPr/>
          </p:nvSpPr>
          <p:spPr>
            <a:xfrm>
              <a:off x="0" y="0"/>
              <a:ext cx="1313041" cy="888915"/>
            </a:xfrm>
            <a:custGeom>
              <a:avLst/>
              <a:gdLst/>
              <a:ahLst/>
              <a:cxnLst/>
              <a:rect l="l" t="t" r="r" b="b"/>
              <a:pathLst>
                <a:path w="1313041" h="888915">
                  <a:moveTo>
                    <a:pt x="0" y="0"/>
                  </a:moveTo>
                  <a:lnTo>
                    <a:pt x="1313041" y="0"/>
                  </a:lnTo>
                  <a:lnTo>
                    <a:pt x="1313041" y="888915"/>
                  </a:lnTo>
                  <a:lnTo>
                    <a:pt x="0" y="888915"/>
                  </a:lnTo>
                  <a:close/>
                </a:path>
              </a:pathLst>
            </a:custGeom>
            <a:solidFill>
              <a:srgbClr val="FFFFFF"/>
            </a:solidFill>
          </p:spPr>
          <p:txBody>
            <a:bodyPr/>
            <a:lstStyle/>
            <a:p>
              <a:endParaRPr lang="en-US"/>
            </a:p>
          </p:txBody>
        </p:sp>
        <p:sp>
          <p:nvSpPr>
            <p:cNvPr id="13" name="TextBox 13"/>
            <p:cNvSpPr txBox="1"/>
            <p:nvPr/>
          </p:nvSpPr>
          <p:spPr>
            <a:xfrm>
              <a:off x="0" y="-47625"/>
              <a:ext cx="1313041" cy="936540"/>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1684072" y="1192941"/>
            <a:ext cx="4903236" cy="3216992"/>
          </a:xfrm>
          <a:custGeom>
            <a:avLst/>
            <a:gdLst/>
            <a:ahLst/>
            <a:cxnLst/>
            <a:rect l="l" t="t" r="r" b="b"/>
            <a:pathLst>
              <a:path w="4903236" h="3216992">
                <a:moveTo>
                  <a:pt x="0" y="0"/>
                </a:moveTo>
                <a:lnTo>
                  <a:pt x="4903235" y="0"/>
                </a:lnTo>
                <a:lnTo>
                  <a:pt x="4903235" y="3216992"/>
                </a:lnTo>
                <a:lnTo>
                  <a:pt x="0" y="3216992"/>
                </a:lnTo>
                <a:lnTo>
                  <a:pt x="0" y="0"/>
                </a:lnTo>
                <a:close/>
              </a:path>
            </a:pathLst>
          </a:custGeom>
          <a:blipFill>
            <a:blip r:embed="rId5"/>
            <a:stretch>
              <a:fillRect l="-21763" r="-17831"/>
            </a:stretch>
          </a:blipFill>
        </p:spPr>
        <p:txBody>
          <a:bodyPr/>
          <a:lstStyle/>
          <a:p>
            <a:endParaRPr lang="en-US"/>
          </a:p>
        </p:txBody>
      </p:sp>
      <p:grpSp>
        <p:nvGrpSpPr>
          <p:cNvPr id="15" name="Group 15"/>
          <p:cNvGrpSpPr/>
          <p:nvPr/>
        </p:nvGrpSpPr>
        <p:grpSpPr>
          <a:xfrm>
            <a:off x="1780421" y="2845727"/>
            <a:ext cx="7754091" cy="904943"/>
            <a:chOff x="0" y="0"/>
            <a:chExt cx="2042230" cy="238339"/>
          </a:xfrm>
        </p:grpSpPr>
        <p:sp>
          <p:nvSpPr>
            <p:cNvPr id="16" name="Freeform 16"/>
            <p:cNvSpPr/>
            <p:nvPr/>
          </p:nvSpPr>
          <p:spPr>
            <a:xfrm>
              <a:off x="0" y="0"/>
              <a:ext cx="2042230" cy="238339"/>
            </a:xfrm>
            <a:custGeom>
              <a:avLst/>
              <a:gdLst/>
              <a:ahLst/>
              <a:cxnLst/>
              <a:rect l="l" t="t" r="r" b="b"/>
              <a:pathLst>
                <a:path w="2042230" h="238339">
                  <a:moveTo>
                    <a:pt x="0" y="0"/>
                  </a:moveTo>
                  <a:lnTo>
                    <a:pt x="2042230" y="0"/>
                  </a:lnTo>
                  <a:lnTo>
                    <a:pt x="2042230" y="238339"/>
                  </a:lnTo>
                  <a:lnTo>
                    <a:pt x="0" y="238339"/>
                  </a:lnTo>
                  <a:close/>
                </a:path>
              </a:pathLst>
            </a:custGeom>
            <a:solidFill>
              <a:srgbClr val="303030"/>
            </a:solidFill>
          </p:spPr>
          <p:txBody>
            <a:bodyPr/>
            <a:lstStyle/>
            <a:p>
              <a:endParaRPr lang="en-US"/>
            </a:p>
          </p:txBody>
        </p:sp>
        <p:sp>
          <p:nvSpPr>
            <p:cNvPr id="17" name="TextBox 17"/>
            <p:cNvSpPr txBox="1"/>
            <p:nvPr/>
          </p:nvSpPr>
          <p:spPr>
            <a:xfrm>
              <a:off x="0" y="-76200"/>
              <a:ext cx="2042230" cy="314539"/>
            </a:xfrm>
            <a:prstGeom prst="rect">
              <a:avLst/>
            </a:prstGeom>
          </p:spPr>
          <p:txBody>
            <a:bodyPr lIns="50800" tIns="50800" rIns="50800" bIns="50800" rtlCol="0" anchor="ctr"/>
            <a:lstStyle/>
            <a:p>
              <a:pPr algn="ctr">
                <a:lnSpc>
                  <a:spcPts val="3074"/>
                </a:lnSpc>
              </a:pPr>
              <a:endParaRPr/>
            </a:p>
          </p:txBody>
        </p:sp>
      </p:grpSp>
      <p:sp>
        <p:nvSpPr>
          <p:cNvPr id="18" name="TextBox 18"/>
          <p:cNvSpPr txBox="1"/>
          <p:nvPr/>
        </p:nvSpPr>
        <p:spPr>
          <a:xfrm>
            <a:off x="1856621" y="2864824"/>
            <a:ext cx="7677891"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Types of Human Traffickers</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24</a:t>
            </a:r>
          </a:p>
        </p:txBody>
      </p:sp>
      <p:sp>
        <p:nvSpPr>
          <p:cNvPr id="7" name="TextBox 7"/>
          <p:cNvSpPr txBox="1"/>
          <p:nvPr/>
        </p:nvSpPr>
        <p:spPr>
          <a:xfrm>
            <a:off x="1480713" y="3881493"/>
            <a:ext cx="9857202" cy="4010397"/>
          </a:xfrm>
          <a:prstGeom prst="rect">
            <a:avLst/>
          </a:prstGeom>
        </p:spPr>
        <p:txBody>
          <a:bodyPr lIns="0" tIns="0" rIns="0" bIns="0" rtlCol="0" anchor="t">
            <a:spAutoFit/>
          </a:bodyPr>
          <a:lstStyle/>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Family Members</a:t>
            </a:r>
          </a:p>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Caregivers</a:t>
            </a:r>
          </a:p>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Authority Figures</a:t>
            </a:r>
          </a:p>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Acquaintances</a:t>
            </a:r>
          </a:p>
          <a:p>
            <a:pPr marL="917576" lvl="1" indent="-458788" algn="l">
              <a:lnSpc>
                <a:spcPts val="6375"/>
              </a:lnSpc>
              <a:buFont typeface="Arial"/>
              <a:buChar char="•"/>
            </a:pPr>
            <a:r>
              <a:rPr lang="en-US" sz="4250" b="1">
                <a:solidFill>
                  <a:srgbClr val="004F59"/>
                </a:solidFill>
                <a:latin typeface="Roboto Bold"/>
                <a:ea typeface="Roboto Bold"/>
                <a:cs typeface="Roboto Bold"/>
                <a:sym typeface="Roboto Bold"/>
              </a:rPr>
              <a:t>Strangers</a:t>
            </a:r>
          </a:p>
        </p:txBody>
      </p:sp>
      <p:sp>
        <p:nvSpPr>
          <p:cNvPr id="8" name="TextBox 8"/>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9" name="TextBox 9"/>
          <p:cNvSpPr txBox="1"/>
          <p:nvPr/>
        </p:nvSpPr>
        <p:spPr>
          <a:xfrm>
            <a:off x="1131441" y="1109322"/>
            <a:ext cx="5840060"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TRAFFICKERS</a:t>
            </a:r>
          </a:p>
        </p:txBody>
      </p:sp>
      <p:sp>
        <p:nvSpPr>
          <p:cNvPr id="10" name="TextBox 10"/>
          <p:cNvSpPr txBox="1"/>
          <p:nvPr/>
        </p:nvSpPr>
        <p:spPr>
          <a:xfrm>
            <a:off x="3841452" y="9282201"/>
            <a:ext cx="11130356"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Sprang, G., Cole, C. (2018, February 13). Familial Sex Trafficking of Minors: Trafficking Conditions, Clinical Presentation, and System Involvement, p. 1.</a:t>
            </a:r>
          </a:p>
        </p:txBody>
      </p:sp>
      <p:grpSp>
        <p:nvGrpSpPr>
          <p:cNvPr id="11" name="Group 11"/>
          <p:cNvGrpSpPr/>
          <p:nvPr/>
        </p:nvGrpSpPr>
        <p:grpSpPr>
          <a:xfrm>
            <a:off x="11520578" y="1028700"/>
            <a:ext cx="5230222" cy="3540805"/>
            <a:chOff x="0" y="0"/>
            <a:chExt cx="1313041" cy="888915"/>
          </a:xfrm>
        </p:grpSpPr>
        <p:sp>
          <p:nvSpPr>
            <p:cNvPr id="12" name="Freeform 12"/>
            <p:cNvSpPr/>
            <p:nvPr/>
          </p:nvSpPr>
          <p:spPr>
            <a:xfrm>
              <a:off x="0" y="0"/>
              <a:ext cx="1313041" cy="888915"/>
            </a:xfrm>
            <a:custGeom>
              <a:avLst/>
              <a:gdLst/>
              <a:ahLst/>
              <a:cxnLst/>
              <a:rect l="l" t="t" r="r" b="b"/>
              <a:pathLst>
                <a:path w="1313041" h="888915">
                  <a:moveTo>
                    <a:pt x="0" y="0"/>
                  </a:moveTo>
                  <a:lnTo>
                    <a:pt x="1313041" y="0"/>
                  </a:lnTo>
                  <a:lnTo>
                    <a:pt x="1313041" y="888915"/>
                  </a:lnTo>
                  <a:lnTo>
                    <a:pt x="0" y="888915"/>
                  </a:lnTo>
                  <a:close/>
                </a:path>
              </a:pathLst>
            </a:custGeom>
            <a:solidFill>
              <a:srgbClr val="FFFFFF"/>
            </a:solidFill>
          </p:spPr>
          <p:txBody>
            <a:bodyPr/>
            <a:lstStyle/>
            <a:p>
              <a:endParaRPr lang="en-US"/>
            </a:p>
          </p:txBody>
        </p:sp>
        <p:sp>
          <p:nvSpPr>
            <p:cNvPr id="13" name="TextBox 13"/>
            <p:cNvSpPr txBox="1"/>
            <p:nvPr/>
          </p:nvSpPr>
          <p:spPr>
            <a:xfrm>
              <a:off x="0" y="-47625"/>
              <a:ext cx="1313041" cy="936540"/>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1684072" y="1192941"/>
            <a:ext cx="4903236" cy="3216992"/>
          </a:xfrm>
          <a:custGeom>
            <a:avLst/>
            <a:gdLst/>
            <a:ahLst/>
            <a:cxnLst/>
            <a:rect l="l" t="t" r="r" b="b"/>
            <a:pathLst>
              <a:path w="4903236" h="3216992">
                <a:moveTo>
                  <a:pt x="0" y="0"/>
                </a:moveTo>
                <a:lnTo>
                  <a:pt x="4903235" y="0"/>
                </a:lnTo>
                <a:lnTo>
                  <a:pt x="4903235" y="3216992"/>
                </a:lnTo>
                <a:lnTo>
                  <a:pt x="0" y="3216992"/>
                </a:lnTo>
                <a:lnTo>
                  <a:pt x="0" y="0"/>
                </a:lnTo>
                <a:close/>
              </a:path>
            </a:pathLst>
          </a:custGeom>
          <a:blipFill>
            <a:blip r:embed="rId5"/>
            <a:stretch>
              <a:fillRect l="-21763" r="-17831"/>
            </a:stretch>
          </a:blipFill>
        </p:spPr>
        <p:txBody>
          <a:bodyPr/>
          <a:lstStyle/>
          <a:p>
            <a:endParaRPr lang="en-US"/>
          </a:p>
        </p:txBody>
      </p:sp>
      <p:grpSp>
        <p:nvGrpSpPr>
          <p:cNvPr id="15" name="Group 15"/>
          <p:cNvGrpSpPr/>
          <p:nvPr/>
        </p:nvGrpSpPr>
        <p:grpSpPr>
          <a:xfrm>
            <a:off x="1780421" y="2845727"/>
            <a:ext cx="7754091" cy="904943"/>
            <a:chOff x="0" y="0"/>
            <a:chExt cx="2042230" cy="238339"/>
          </a:xfrm>
        </p:grpSpPr>
        <p:sp>
          <p:nvSpPr>
            <p:cNvPr id="16" name="Freeform 16"/>
            <p:cNvSpPr/>
            <p:nvPr/>
          </p:nvSpPr>
          <p:spPr>
            <a:xfrm>
              <a:off x="0" y="0"/>
              <a:ext cx="2042230" cy="238339"/>
            </a:xfrm>
            <a:custGeom>
              <a:avLst/>
              <a:gdLst/>
              <a:ahLst/>
              <a:cxnLst/>
              <a:rect l="l" t="t" r="r" b="b"/>
              <a:pathLst>
                <a:path w="2042230" h="238339">
                  <a:moveTo>
                    <a:pt x="0" y="0"/>
                  </a:moveTo>
                  <a:lnTo>
                    <a:pt x="2042230" y="0"/>
                  </a:lnTo>
                  <a:lnTo>
                    <a:pt x="2042230" y="238339"/>
                  </a:lnTo>
                  <a:lnTo>
                    <a:pt x="0" y="238339"/>
                  </a:lnTo>
                  <a:close/>
                </a:path>
              </a:pathLst>
            </a:custGeom>
            <a:solidFill>
              <a:srgbClr val="303030"/>
            </a:solidFill>
          </p:spPr>
          <p:txBody>
            <a:bodyPr/>
            <a:lstStyle/>
            <a:p>
              <a:endParaRPr lang="en-US"/>
            </a:p>
          </p:txBody>
        </p:sp>
        <p:sp>
          <p:nvSpPr>
            <p:cNvPr id="17" name="TextBox 17"/>
            <p:cNvSpPr txBox="1"/>
            <p:nvPr/>
          </p:nvSpPr>
          <p:spPr>
            <a:xfrm>
              <a:off x="0" y="-76200"/>
              <a:ext cx="2042230" cy="314539"/>
            </a:xfrm>
            <a:prstGeom prst="rect">
              <a:avLst/>
            </a:prstGeom>
          </p:spPr>
          <p:txBody>
            <a:bodyPr lIns="50800" tIns="50800" rIns="50800" bIns="50800" rtlCol="0" anchor="ctr"/>
            <a:lstStyle/>
            <a:p>
              <a:pPr algn="ctr">
                <a:lnSpc>
                  <a:spcPts val="3074"/>
                </a:lnSpc>
              </a:pPr>
              <a:endParaRPr/>
            </a:p>
          </p:txBody>
        </p:sp>
      </p:grpSp>
      <p:sp>
        <p:nvSpPr>
          <p:cNvPr id="18" name="TextBox 18"/>
          <p:cNvSpPr txBox="1"/>
          <p:nvPr/>
        </p:nvSpPr>
        <p:spPr>
          <a:xfrm>
            <a:off x="1856621" y="2864824"/>
            <a:ext cx="7677891"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Types of Human Traffickers</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25</a:t>
            </a:r>
          </a:p>
        </p:txBody>
      </p:sp>
      <p:sp>
        <p:nvSpPr>
          <p:cNvPr id="7" name="TextBox 7"/>
          <p:cNvSpPr txBox="1"/>
          <p:nvPr/>
        </p:nvSpPr>
        <p:spPr>
          <a:xfrm>
            <a:off x="1480713" y="3881493"/>
            <a:ext cx="9857202" cy="4820096"/>
          </a:xfrm>
          <a:prstGeom prst="rect">
            <a:avLst/>
          </a:prstGeom>
        </p:spPr>
        <p:txBody>
          <a:bodyPr lIns="0" tIns="0" rIns="0" bIns="0" rtlCol="0" anchor="t">
            <a:spAutoFit/>
          </a:bodyPr>
          <a:lstStyle/>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Family Members</a:t>
            </a:r>
          </a:p>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Caregivers</a:t>
            </a:r>
          </a:p>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Authority Figures</a:t>
            </a:r>
          </a:p>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Acquaintances</a:t>
            </a:r>
          </a:p>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Strangers</a:t>
            </a:r>
          </a:p>
          <a:p>
            <a:pPr marL="917576" lvl="1" indent="-458788" algn="l">
              <a:lnSpc>
                <a:spcPts val="6375"/>
              </a:lnSpc>
              <a:buFont typeface="Arial"/>
              <a:buChar char="•"/>
            </a:pPr>
            <a:r>
              <a:rPr lang="en-US" sz="4250" b="1">
                <a:solidFill>
                  <a:srgbClr val="004F59"/>
                </a:solidFill>
                <a:latin typeface="Roboto Bold"/>
                <a:ea typeface="Roboto Bold"/>
                <a:cs typeface="Roboto Bold"/>
                <a:sym typeface="Roboto Bold"/>
              </a:rPr>
              <a:t>Third-Party Exploiters (Pimps)</a:t>
            </a:r>
          </a:p>
        </p:txBody>
      </p:sp>
      <p:sp>
        <p:nvSpPr>
          <p:cNvPr id="8" name="TextBox 8"/>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9" name="TextBox 9"/>
          <p:cNvSpPr txBox="1"/>
          <p:nvPr/>
        </p:nvSpPr>
        <p:spPr>
          <a:xfrm>
            <a:off x="1131441" y="1109322"/>
            <a:ext cx="5840060"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TRAFFICKERS</a:t>
            </a:r>
          </a:p>
        </p:txBody>
      </p:sp>
      <p:sp>
        <p:nvSpPr>
          <p:cNvPr id="10" name="TextBox 10"/>
          <p:cNvSpPr txBox="1"/>
          <p:nvPr/>
        </p:nvSpPr>
        <p:spPr>
          <a:xfrm>
            <a:off x="3841452" y="9282201"/>
            <a:ext cx="11130356"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Sprang, G., Cole, C. (2018, February 13). Familial Sex Trafficking of Minors: Trafficking Conditions, Clinical Presentation, and System Involvement, p. 1.</a:t>
            </a:r>
          </a:p>
        </p:txBody>
      </p:sp>
      <p:grpSp>
        <p:nvGrpSpPr>
          <p:cNvPr id="11" name="Group 11"/>
          <p:cNvGrpSpPr/>
          <p:nvPr/>
        </p:nvGrpSpPr>
        <p:grpSpPr>
          <a:xfrm>
            <a:off x="11520578" y="1028700"/>
            <a:ext cx="5230222" cy="3540805"/>
            <a:chOff x="0" y="0"/>
            <a:chExt cx="1313041" cy="888915"/>
          </a:xfrm>
        </p:grpSpPr>
        <p:sp>
          <p:nvSpPr>
            <p:cNvPr id="12" name="Freeform 12"/>
            <p:cNvSpPr/>
            <p:nvPr/>
          </p:nvSpPr>
          <p:spPr>
            <a:xfrm>
              <a:off x="0" y="0"/>
              <a:ext cx="1313041" cy="888915"/>
            </a:xfrm>
            <a:custGeom>
              <a:avLst/>
              <a:gdLst/>
              <a:ahLst/>
              <a:cxnLst/>
              <a:rect l="l" t="t" r="r" b="b"/>
              <a:pathLst>
                <a:path w="1313041" h="888915">
                  <a:moveTo>
                    <a:pt x="0" y="0"/>
                  </a:moveTo>
                  <a:lnTo>
                    <a:pt x="1313041" y="0"/>
                  </a:lnTo>
                  <a:lnTo>
                    <a:pt x="1313041" y="888915"/>
                  </a:lnTo>
                  <a:lnTo>
                    <a:pt x="0" y="888915"/>
                  </a:lnTo>
                  <a:close/>
                </a:path>
              </a:pathLst>
            </a:custGeom>
            <a:solidFill>
              <a:srgbClr val="FFFFFF"/>
            </a:solidFill>
          </p:spPr>
          <p:txBody>
            <a:bodyPr/>
            <a:lstStyle/>
            <a:p>
              <a:endParaRPr lang="en-US"/>
            </a:p>
          </p:txBody>
        </p:sp>
        <p:sp>
          <p:nvSpPr>
            <p:cNvPr id="13" name="TextBox 13"/>
            <p:cNvSpPr txBox="1"/>
            <p:nvPr/>
          </p:nvSpPr>
          <p:spPr>
            <a:xfrm>
              <a:off x="0" y="-47625"/>
              <a:ext cx="1313041" cy="936540"/>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1684072" y="1192941"/>
            <a:ext cx="4903236" cy="3216992"/>
          </a:xfrm>
          <a:custGeom>
            <a:avLst/>
            <a:gdLst/>
            <a:ahLst/>
            <a:cxnLst/>
            <a:rect l="l" t="t" r="r" b="b"/>
            <a:pathLst>
              <a:path w="4903236" h="3216992">
                <a:moveTo>
                  <a:pt x="0" y="0"/>
                </a:moveTo>
                <a:lnTo>
                  <a:pt x="4903235" y="0"/>
                </a:lnTo>
                <a:lnTo>
                  <a:pt x="4903235" y="3216992"/>
                </a:lnTo>
                <a:lnTo>
                  <a:pt x="0" y="3216992"/>
                </a:lnTo>
                <a:lnTo>
                  <a:pt x="0" y="0"/>
                </a:lnTo>
                <a:close/>
              </a:path>
            </a:pathLst>
          </a:custGeom>
          <a:blipFill>
            <a:blip r:embed="rId5"/>
            <a:stretch>
              <a:fillRect l="-21763" r="-17831"/>
            </a:stretch>
          </a:blipFill>
        </p:spPr>
        <p:txBody>
          <a:bodyPr/>
          <a:lstStyle/>
          <a:p>
            <a:endParaRPr lang="en-US"/>
          </a:p>
        </p:txBody>
      </p:sp>
      <p:grpSp>
        <p:nvGrpSpPr>
          <p:cNvPr id="15" name="Group 15"/>
          <p:cNvGrpSpPr/>
          <p:nvPr/>
        </p:nvGrpSpPr>
        <p:grpSpPr>
          <a:xfrm>
            <a:off x="1780421" y="2845727"/>
            <a:ext cx="7754091" cy="904943"/>
            <a:chOff x="0" y="0"/>
            <a:chExt cx="2042230" cy="238339"/>
          </a:xfrm>
        </p:grpSpPr>
        <p:sp>
          <p:nvSpPr>
            <p:cNvPr id="16" name="Freeform 16"/>
            <p:cNvSpPr/>
            <p:nvPr/>
          </p:nvSpPr>
          <p:spPr>
            <a:xfrm>
              <a:off x="0" y="0"/>
              <a:ext cx="2042230" cy="238339"/>
            </a:xfrm>
            <a:custGeom>
              <a:avLst/>
              <a:gdLst/>
              <a:ahLst/>
              <a:cxnLst/>
              <a:rect l="l" t="t" r="r" b="b"/>
              <a:pathLst>
                <a:path w="2042230" h="238339">
                  <a:moveTo>
                    <a:pt x="0" y="0"/>
                  </a:moveTo>
                  <a:lnTo>
                    <a:pt x="2042230" y="0"/>
                  </a:lnTo>
                  <a:lnTo>
                    <a:pt x="2042230" y="238339"/>
                  </a:lnTo>
                  <a:lnTo>
                    <a:pt x="0" y="238339"/>
                  </a:lnTo>
                  <a:close/>
                </a:path>
              </a:pathLst>
            </a:custGeom>
            <a:solidFill>
              <a:srgbClr val="303030"/>
            </a:solidFill>
          </p:spPr>
          <p:txBody>
            <a:bodyPr/>
            <a:lstStyle/>
            <a:p>
              <a:endParaRPr lang="en-US"/>
            </a:p>
          </p:txBody>
        </p:sp>
        <p:sp>
          <p:nvSpPr>
            <p:cNvPr id="17" name="TextBox 17"/>
            <p:cNvSpPr txBox="1"/>
            <p:nvPr/>
          </p:nvSpPr>
          <p:spPr>
            <a:xfrm>
              <a:off x="0" y="-76200"/>
              <a:ext cx="2042230" cy="314539"/>
            </a:xfrm>
            <a:prstGeom prst="rect">
              <a:avLst/>
            </a:prstGeom>
          </p:spPr>
          <p:txBody>
            <a:bodyPr lIns="50800" tIns="50800" rIns="50800" bIns="50800" rtlCol="0" anchor="ctr"/>
            <a:lstStyle/>
            <a:p>
              <a:pPr algn="ctr">
                <a:lnSpc>
                  <a:spcPts val="3074"/>
                </a:lnSpc>
              </a:pPr>
              <a:endParaRPr/>
            </a:p>
          </p:txBody>
        </p:sp>
      </p:grpSp>
      <p:sp>
        <p:nvSpPr>
          <p:cNvPr id="18" name="TextBox 18"/>
          <p:cNvSpPr txBox="1"/>
          <p:nvPr/>
        </p:nvSpPr>
        <p:spPr>
          <a:xfrm>
            <a:off x="1856621" y="2864824"/>
            <a:ext cx="7677891"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Types of Human Traffickers</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26</a:t>
            </a:r>
          </a:p>
        </p:txBody>
      </p:sp>
      <p:grpSp>
        <p:nvGrpSpPr>
          <p:cNvPr id="5" name="Group 5"/>
          <p:cNvGrpSpPr/>
          <p:nvPr/>
        </p:nvGrpSpPr>
        <p:grpSpPr>
          <a:xfrm>
            <a:off x="1480713" y="3367751"/>
            <a:ext cx="4226472" cy="904943"/>
            <a:chOff x="0" y="0"/>
            <a:chExt cx="1113145" cy="238339"/>
          </a:xfrm>
        </p:grpSpPr>
        <p:sp>
          <p:nvSpPr>
            <p:cNvPr id="6" name="Freeform 6"/>
            <p:cNvSpPr/>
            <p:nvPr/>
          </p:nvSpPr>
          <p:spPr>
            <a:xfrm>
              <a:off x="0" y="0"/>
              <a:ext cx="1113145" cy="238339"/>
            </a:xfrm>
            <a:custGeom>
              <a:avLst/>
              <a:gdLst/>
              <a:ahLst/>
              <a:cxnLst/>
              <a:rect l="l" t="t" r="r" b="b"/>
              <a:pathLst>
                <a:path w="1113145" h="238339">
                  <a:moveTo>
                    <a:pt x="0" y="0"/>
                  </a:moveTo>
                  <a:lnTo>
                    <a:pt x="1113145" y="0"/>
                  </a:lnTo>
                  <a:lnTo>
                    <a:pt x="1113145"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113145"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524000" y="3314700"/>
            <a:ext cx="4133637" cy="1028648"/>
          </a:xfrm>
          <a:prstGeom prst="rect">
            <a:avLst/>
          </a:prstGeom>
        </p:spPr>
        <p:txBody>
          <a:bodyPr lIns="0" tIns="0" rIns="0" bIns="0" rtlCol="0" anchor="t">
            <a:spAutoFit/>
          </a:bodyPr>
          <a:lstStyle/>
          <a:p>
            <a:pPr algn="ctr">
              <a:lnSpc>
                <a:spcPts val="8399"/>
              </a:lnSpc>
            </a:pPr>
            <a:r>
              <a:rPr lang="en-US" sz="5999" b="1" dirty="0">
                <a:solidFill>
                  <a:srgbClr val="FFFFFF"/>
                </a:solidFill>
                <a:latin typeface="Roboto Bold"/>
                <a:ea typeface="Roboto Bold"/>
                <a:cs typeface="Roboto Bold"/>
                <a:sym typeface="Roboto Bold"/>
              </a:rPr>
              <a:t>PERSONA   </a:t>
            </a:r>
          </a:p>
        </p:txBody>
      </p:sp>
      <p:sp>
        <p:nvSpPr>
          <p:cNvPr id="9" name="TextBox 9"/>
          <p:cNvSpPr txBox="1"/>
          <p:nvPr/>
        </p:nvSpPr>
        <p:spPr>
          <a:xfrm>
            <a:off x="1480713" y="4667574"/>
            <a:ext cx="15435334" cy="148287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The image or personality that a person presents in public or to another person, which may be different from their true self.</a:t>
            </a:r>
          </a:p>
        </p:txBody>
      </p:sp>
      <p:sp>
        <p:nvSpPr>
          <p:cNvPr id="10" name="TextBox 10"/>
          <p:cNvSpPr txBox="1"/>
          <p:nvPr/>
        </p:nvSpPr>
        <p:spPr>
          <a:xfrm>
            <a:off x="1330023" y="1250072"/>
            <a:ext cx="1076424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27</a:t>
            </a:r>
          </a:p>
        </p:txBody>
      </p:sp>
      <p:sp>
        <p:nvSpPr>
          <p:cNvPr id="5" name="TextBox 5"/>
          <p:cNvSpPr txBox="1"/>
          <p:nvPr/>
        </p:nvSpPr>
        <p:spPr>
          <a:xfrm>
            <a:off x="2180471" y="4677145"/>
            <a:ext cx="13993821" cy="148287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Some people have </a:t>
            </a:r>
            <a:r>
              <a:rPr lang="en-US" sz="4250" b="1">
                <a:solidFill>
                  <a:srgbClr val="9D1BE3"/>
                </a:solidFill>
                <a:latin typeface="Roboto Bold"/>
                <a:ea typeface="Roboto Bold"/>
                <a:cs typeface="Roboto Bold"/>
                <a:sym typeface="Roboto Bold"/>
              </a:rPr>
              <a:t>two very different sides</a:t>
            </a:r>
            <a:r>
              <a:rPr lang="en-US" sz="4250" b="1">
                <a:solidFill>
                  <a:srgbClr val="004F59"/>
                </a:solidFill>
                <a:latin typeface="Roboto Bold"/>
                <a:ea typeface="Roboto Bold"/>
                <a:cs typeface="Roboto Bold"/>
                <a:sym typeface="Roboto Bold"/>
              </a:rPr>
              <a:t> to their personality (persona).</a:t>
            </a:r>
          </a:p>
        </p:txBody>
      </p:sp>
      <p:sp>
        <p:nvSpPr>
          <p:cNvPr id="6" name="TextBox 6"/>
          <p:cNvSpPr txBox="1"/>
          <p:nvPr/>
        </p:nvSpPr>
        <p:spPr>
          <a:xfrm>
            <a:off x="1330023" y="1250072"/>
            <a:ext cx="10764246"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PERSONA</a:t>
            </a:r>
          </a:p>
        </p:txBody>
      </p:sp>
      <p:grpSp>
        <p:nvGrpSpPr>
          <p:cNvPr id="7" name="Group 7"/>
          <p:cNvGrpSpPr/>
          <p:nvPr/>
        </p:nvGrpSpPr>
        <p:grpSpPr>
          <a:xfrm>
            <a:off x="1780421" y="3355612"/>
            <a:ext cx="5069321" cy="947558"/>
            <a:chOff x="0" y="0"/>
            <a:chExt cx="1335130" cy="249563"/>
          </a:xfrm>
        </p:grpSpPr>
        <p:sp>
          <p:nvSpPr>
            <p:cNvPr id="8" name="Freeform 8"/>
            <p:cNvSpPr/>
            <p:nvPr/>
          </p:nvSpPr>
          <p:spPr>
            <a:xfrm>
              <a:off x="0" y="0"/>
              <a:ext cx="1335130" cy="249563"/>
            </a:xfrm>
            <a:custGeom>
              <a:avLst/>
              <a:gdLst/>
              <a:ahLst/>
              <a:cxnLst/>
              <a:rect l="l" t="t" r="r" b="b"/>
              <a:pathLst>
                <a:path w="1335130" h="249563">
                  <a:moveTo>
                    <a:pt x="0" y="0"/>
                  </a:moveTo>
                  <a:lnTo>
                    <a:pt x="1335130" y="0"/>
                  </a:lnTo>
                  <a:lnTo>
                    <a:pt x="1335130" y="249563"/>
                  </a:lnTo>
                  <a:lnTo>
                    <a:pt x="0" y="249563"/>
                  </a:lnTo>
                  <a:close/>
                </a:path>
              </a:pathLst>
            </a:custGeom>
            <a:solidFill>
              <a:srgbClr val="303030"/>
            </a:solidFill>
          </p:spPr>
          <p:txBody>
            <a:bodyPr/>
            <a:lstStyle/>
            <a:p>
              <a:endParaRPr lang="en-US"/>
            </a:p>
          </p:txBody>
        </p:sp>
        <p:sp>
          <p:nvSpPr>
            <p:cNvPr id="9" name="TextBox 9"/>
            <p:cNvSpPr txBox="1"/>
            <p:nvPr/>
          </p:nvSpPr>
          <p:spPr>
            <a:xfrm>
              <a:off x="0" y="-76200"/>
              <a:ext cx="1335130" cy="325763"/>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180471" y="3396040"/>
            <a:ext cx="5040537"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Hidden Persona</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28</a:t>
            </a:r>
          </a:p>
        </p:txBody>
      </p:sp>
      <p:sp>
        <p:nvSpPr>
          <p:cNvPr id="5" name="TextBox 5"/>
          <p:cNvSpPr txBox="1"/>
          <p:nvPr/>
        </p:nvSpPr>
        <p:spPr>
          <a:xfrm>
            <a:off x="2180471" y="4677145"/>
            <a:ext cx="13993821" cy="3426197"/>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Some people have two very different sides to their personality (persona), for example:</a:t>
            </a:r>
          </a:p>
          <a:p>
            <a:pPr algn="l">
              <a:lnSpc>
                <a:spcPts val="3499"/>
              </a:lnSpc>
            </a:pPr>
            <a:endParaRPr lang="en-US" sz="4250" b="1">
              <a:solidFill>
                <a:srgbClr val="004F59"/>
              </a:solidFill>
              <a:latin typeface="Roboto Bold"/>
              <a:ea typeface="Roboto Bold"/>
              <a:cs typeface="Roboto Bold"/>
              <a:sym typeface="Roboto Bold"/>
            </a:endParaRPr>
          </a:p>
          <a:p>
            <a:pPr marL="917576" lvl="1" indent="-458788" algn="l">
              <a:lnSpc>
                <a:spcPts val="5950"/>
              </a:lnSpc>
              <a:buFont typeface="Arial"/>
              <a:buChar char="•"/>
            </a:pPr>
            <a:r>
              <a:rPr lang="en-US" sz="4250" b="1">
                <a:solidFill>
                  <a:srgbClr val="9D1BE3"/>
                </a:solidFill>
                <a:latin typeface="Roboto Bold"/>
                <a:ea typeface="Roboto Bold"/>
                <a:cs typeface="Roboto Bold"/>
                <a:sym typeface="Roboto Bold"/>
              </a:rPr>
              <a:t>First Persona:</a:t>
            </a:r>
            <a:r>
              <a:rPr lang="en-US" sz="4250" b="1">
                <a:solidFill>
                  <a:srgbClr val="004F59"/>
                </a:solidFill>
                <a:latin typeface="Roboto Bold"/>
                <a:ea typeface="Roboto Bold"/>
                <a:cs typeface="Roboto Bold"/>
                <a:sym typeface="Roboto Bold"/>
              </a:rPr>
              <a:t>  Kind &amp; Friendly </a:t>
            </a:r>
          </a:p>
          <a:p>
            <a:pPr marL="917576" lvl="1" indent="-458788" algn="l">
              <a:lnSpc>
                <a:spcPts val="5950"/>
              </a:lnSpc>
              <a:buFont typeface="Arial"/>
              <a:buChar char="•"/>
            </a:pPr>
            <a:r>
              <a:rPr lang="en-US" sz="4250" b="1">
                <a:solidFill>
                  <a:srgbClr val="9D1BE3"/>
                </a:solidFill>
                <a:latin typeface="Roboto Bold"/>
                <a:ea typeface="Roboto Bold"/>
                <a:cs typeface="Roboto Bold"/>
                <a:sym typeface="Roboto Bold"/>
              </a:rPr>
              <a:t>Second Persona:</a:t>
            </a:r>
            <a:r>
              <a:rPr lang="en-US" sz="4250" b="1">
                <a:solidFill>
                  <a:srgbClr val="004F59"/>
                </a:solidFill>
                <a:latin typeface="Roboto Bold"/>
                <a:ea typeface="Roboto Bold"/>
                <a:cs typeface="Roboto Bold"/>
                <a:sym typeface="Roboto Bold"/>
              </a:rPr>
              <a:t>  Cruel &amp; Scary</a:t>
            </a:r>
          </a:p>
        </p:txBody>
      </p:sp>
      <p:grpSp>
        <p:nvGrpSpPr>
          <p:cNvPr id="6" name="Group 6"/>
          <p:cNvGrpSpPr/>
          <p:nvPr/>
        </p:nvGrpSpPr>
        <p:grpSpPr>
          <a:xfrm>
            <a:off x="1780421" y="3355612"/>
            <a:ext cx="5069321" cy="947558"/>
            <a:chOff x="0" y="0"/>
            <a:chExt cx="1335130" cy="249563"/>
          </a:xfrm>
        </p:grpSpPr>
        <p:sp>
          <p:nvSpPr>
            <p:cNvPr id="7" name="Freeform 7"/>
            <p:cNvSpPr/>
            <p:nvPr/>
          </p:nvSpPr>
          <p:spPr>
            <a:xfrm>
              <a:off x="0" y="0"/>
              <a:ext cx="1335130" cy="249563"/>
            </a:xfrm>
            <a:custGeom>
              <a:avLst/>
              <a:gdLst/>
              <a:ahLst/>
              <a:cxnLst/>
              <a:rect l="l" t="t" r="r" b="b"/>
              <a:pathLst>
                <a:path w="1335130" h="249563">
                  <a:moveTo>
                    <a:pt x="0" y="0"/>
                  </a:moveTo>
                  <a:lnTo>
                    <a:pt x="1335130" y="0"/>
                  </a:lnTo>
                  <a:lnTo>
                    <a:pt x="1335130" y="249563"/>
                  </a:lnTo>
                  <a:lnTo>
                    <a:pt x="0" y="249563"/>
                  </a:lnTo>
                  <a:close/>
                </a:path>
              </a:pathLst>
            </a:custGeom>
            <a:solidFill>
              <a:srgbClr val="303030"/>
            </a:solidFill>
          </p:spPr>
          <p:txBody>
            <a:bodyPr/>
            <a:lstStyle/>
            <a:p>
              <a:endParaRPr lang="en-US"/>
            </a:p>
          </p:txBody>
        </p:sp>
        <p:sp>
          <p:nvSpPr>
            <p:cNvPr id="8" name="TextBox 8"/>
            <p:cNvSpPr txBox="1"/>
            <p:nvPr/>
          </p:nvSpPr>
          <p:spPr>
            <a:xfrm>
              <a:off x="0" y="-76200"/>
              <a:ext cx="1335130" cy="325763"/>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180471" y="3396040"/>
            <a:ext cx="5040537"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Hidden Persona</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1" name="TextBox 11"/>
          <p:cNvSpPr txBox="1"/>
          <p:nvPr/>
        </p:nvSpPr>
        <p:spPr>
          <a:xfrm>
            <a:off x="1330023" y="1250072"/>
            <a:ext cx="10764246"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PERSONA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29</a:t>
            </a:r>
          </a:p>
        </p:txBody>
      </p:sp>
      <p:sp>
        <p:nvSpPr>
          <p:cNvPr id="5" name="TextBox 5"/>
          <p:cNvSpPr txBox="1"/>
          <p:nvPr/>
        </p:nvSpPr>
        <p:spPr>
          <a:xfrm>
            <a:off x="2180471" y="4677145"/>
            <a:ext cx="14427266" cy="148287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The person might act kindly at first, then </a:t>
            </a:r>
            <a:r>
              <a:rPr lang="en-US" sz="4250" b="1">
                <a:solidFill>
                  <a:srgbClr val="9D1BE3"/>
                </a:solidFill>
                <a:latin typeface="Roboto Bold"/>
                <a:ea typeface="Roboto Bold"/>
                <a:cs typeface="Roboto Bold"/>
                <a:sym typeface="Roboto Bold"/>
              </a:rPr>
              <a:t>suddenly change </a:t>
            </a:r>
            <a:r>
              <a:rPr lang="en-US" sz="4250" b="1">
                <a:solidFill>
                  <a:srgbClr val="004F59"/>
                </a:solidFill>
                <a:latin typeface="Roboto Bold"/>
                <a:ea typeface="Roboto Bold"/>
                <a:cs typeface="Roboto Bold"/>
                <a:sym typeface="Roboto Bold"/>
              </a:rPr>
              <a:t>and become controlling and aggressive.</a:t>
            </a:r>
          </a:p>
        </p:txBody>
      </p:sp>
      <p:grpSp>
        <p:nvGrpSpPr>
          <p:cNvPr id="6" name="Group 6"/>
          <p:cNvGrpSpPr/>
          <p:nvPr/>
        </p:nvGrpSpPr>
        <p:grpSpPr>
          <a:xfrm>
            <a:off x="1780421" y="3355612"/>
            <a:ext cx="5069321" cy="947558"/>
            <a:chOff x="0" y="0"/>
            <a:chExt cx="1335130" cy="249563"/>
          </a:xfrm>
        </p:grpSpPr>
        <p:sp>
          <p:nvSpPr>
            <p:cNvPr id="7" name="Freeform 7"/>
            <p:cNvSpPr/>
            <p:nvPr/>
          </p:nvSpPr>
          <p:spPr>
            <a:xfrm>
              <a:off x="0" y="0"/>
              <a:ext cx="1335130" cy="249563"/>
            </a:xfrm>
            <a:custGeom>
              <a:avLst/>
              <a:gdLst/>
              <a:ahLst/>
              <a:cxnLst/>
              <a:rect l="l" t="t" r="r" b="b"/>
              <a:pathLst>
                <a:path w="1335130" h="249563">
                  <a:moveTo>
                    <a:pt x="0" y="0"/>
                  </a:moveTo>
                  <a:lnTo>
                    <a:pt x="1335130" y="0"/>
                  </a:lnTo>
                  <a:lnTo>
                    <a:pt x="1335130" y="249563"/>
                  </a:lnTo>
                  <a:lnTo>
                    <a:pt x="0" y="249563"/>
                  </a:lnTo>
                  <a:close/>
                </a:path>
              </a:pathLst>
            </a:custGeom>
            <a:solidFill>
              <a:srgbClr val="303030"/>
            </a:solidFill>
          </p:spPr>
          <p:txBody>
            <a:bodyPr/>
            <a:lstStyle/>
            <a:p>
              <a:endParaRPr lang="en-US"/>
            </a:p>
          </p:txBody>
        </p:sp>
        <p:sp>
          <p:nvSpPr>
            <p:cNvPr id="8" name="TextBox 8"/>
            <p:cNvSpPr txBox="1"/>
            <p:nvPr/>
          </p:nvSpPr>
          <p:spPr>
            <a:xfrm>
              <a:off x="0" y="-76200"/>
              <a:ext cx="1335130" cy="325763"/>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180471" y="3396040"/>
            <a:ext cx="5040537"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Hidden Persona</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1" name="TextBox 11"/>
          <p:cNvSpPr txBox="1"/>
          <p:nvPr/>
        </p:nvSpPr>
        <p:spPr>
          <a:xfrm>
            <a:off x="1330023" y="1250072"/>
            <a:ext cx="10764246"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PERSONA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6757799" y="4211363"/>
            <a:ext cx="9075459" cy="3960258"/>
            <a:chOff x="0" y="0"/>
            <a:chExt cx="2490964" cy="1086982"/>
          </a:xfrm>
        </p:grpSpPr>
        <p:sp>
          <p:nvSpPr>
            <p:cNvPr id="8" name="Freeform 8"/>
            <p:cNvSpPr/>
            <p:nvPr/>
          </p:nvSpPr>
          <p:spPr>
            <a:xfrm>
              <a:off x="0" y="0"/>
              <a:ext cx="2490964" cy="1086982"/>
            </a:xfrm>
            <a:custGeom>
              <a:avLst/>
              <a:gdLst/>
              <a:ahLst/>
              <a:cxnLst/>
              <a:rect l="l" t="t" r="r" b="b"/>
              <a:pathLst>
                <a:path w="2490964" h="1086982">
                  <a:moveTo>
                    <a:pt x="0" y="0"/>
                  </a:moveTo>
                  <a:lnTo>
                    <a:pt x="2490964" y="0"/>
                  </a:lnTo>
                  <a:lnTo>
                    <a:pt x="2490964" y="1086982"/>
                  </a:lnTo>
                  <a:lnTo>
                    <a:pt x="0" y="1086982"/>
                  </a:lnTo>
                  <a:close/>
                </a:path>
              </a:pathLst>
            </a:custGeom>
            <a:solidFill>
              <a:srgbClr val="BAF3FA"/>
            </a:solidFill>
          </p:spPr>
          <p:txBody>
            <a:bodyPr/>
            <a:lstStyle/>
            <a:p>
              <a:endParaRPr lang="en-US"/>
            </a:p>
          </p:txBody>
        </p:sp>
        <p:sp>
          <p:nvSpPr>
            <p:cNvPr id="9" name="TextBox 9"/>
            <p:cNvSpPr txBox="1"/>
            <p:nvPr/>
          </p:nvSpPr>
          <p:spPr>
            <a:xfrm>
              <a:off x="0" y="-38100"/>
              <a:ext cx="2490964" cy="1125082"/>
            </a:xfrm>
            <a:prstGeom prst="rect">
              <a:avLst/>
            </a:prstGeom>
          </p:spPr>
          <p:txBody>
            <a:bodyPr lIns="50800" tIns="50800" rIns="50800" bIns="50800" rtlCol="0" anchor="ctr"/>
            <a:lstStyle/>
            <a:p>
              <a:pPr algn="ctr">
                <a:lnSpc>
                  <a:spcPts val="2899"/>
                </a:lnSpc>
              </a:pPr>
              <a:endParaRPr/>
            </a:p>
          </p:txBody>
        </p:sp>
      </p:grpSp>
      <p:sp>
        <p:nvSpPr>
          <p:cNvPr id="10" name="TextBox 10"/>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CONFRONTING SEXUAL EXPLOITATION</a:t>
            </a:r>
          </a:p>
        </p:txBody>
      </p:sp>
      <p:sp>
        <p:nvSpPr>
          <p:cNvPr id="12" name="TextBox 12"/>
          <p:cNvSpPr txBox="1"/>
          <p:nvPr/>
        </p:nvSpPr>
        <p:spPr>
          <a:xfrm>
            <a:off x="7690113" y="5026145"/>
            <a:ext cx="7520438" cy="2207815"/>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KNOWLEDGE </a:t>
            </a:r>
            <a:r>
              <a:rPr lang="en-US" sz="4199">
                <a:solidFill>
                  <a:srgbClr val="004F59"/>
                </a:solidFill>
                <a:latin typeface="Roboto"/>
                <a:ea typeface="Roboto"/>
                <a:cs typeface="Roboto"/>
                <a:sym typeface="Roboto"/>
              </a:rPr>
              <a:t>serves as a </a:t>
            </a:r>
          </a:p>
          <a:p>
            <a:pPr algn="ctr">
              <a:lnSpc>
                <a:spcPts val="5879"/>
              </a:lnSpc>
            </a:pPr>
            <a:r>
              <a:rPr lang="en-US" sz="4199">
                <a:solidFill>
                  <a:srgbClr val="004F59"/>
                </a:solidFill>
                <a:latin typeface="Roboto"/>
                <a:ea typeface="Roboto"/>
                <a:cs typeface="Roboto"/>
                <a:sym typeface="Roboto"/>
              </a:rPr>
              <a:t>powerful defense against </a:t>
            </a:r>
          </a:p>
          <a:p>
            <a:pPr algn="ctr">
              <a:lnSpc>
                <a:spcPts val="5879"/>
              </a:lnSpc>
            </a:pPr>
            <a:r>
              <a:rPr lang="en-US" sz="4199">
                <a:solidFill>
                  <a:srgbClr val="004F59"/>
                </a:solidFill>
                <a:latin typeface="Roboto"/>
                <a:ea typeface="Roboto"/>
                <a:cs typeface="Roboto"/>
                <a:sym typeface="Roboto"/>
              </a:rPr>
              <a:t>sexual predators. </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3</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id="15" name="Freeform 15"/>
          <p:cNvSpPr/>
          <p:nvPr/>
        </p:nvSpPr>
        <p:spPr>
          <a:xfrm>
            <a:off x="1933398" y="2832478"/>
            <a:ext cx="6771839" cy="6292417"/>
          </a:xfrm>
          <a:custGeom>
            <a:avLst/>
            <a:gdLst/>
            <a:ahLst/>
            <a:cxnLst/>
            <a:rect l="l" t="t" r="r" b="b"/>
            <a:pathLst>
              <a:path w="6771839" h="6292417">
                <a:moveTo>
                  <a:pt x="0" y="0"/>
                </a:moveTo>
                <a:lnTo>
                  <a:pt x="6771839" y="0"/>
                </a:lnTo>
                <a:lnTo>
                  <a:pt x="6771839" y="6292417"/>
                </a:lnTo>
                <a:lnTo>
                  <a:pt x="0" y="629241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52138" y="5115692"/>
            <a:ext cx="11423156" cy="1922396"/>
            <a:chOff x="0" y="0"/>
            <a:chExt cx="3008568" cy="506310"/>
          </a:xfrm>
        </p:grpSpPr>
        <p:sp>
          <p:nvSpPr>
            <p:cNvPr id="7" name="Freeform 7"/>
            <p:cNvSpPr/>
            <p:nvPr/>
          </p:nvSpPr>
          <p:spPr>
            <a:xfrm>
              <a:off x="0" y="0"/>
              <a:ext cx="3008568" cy="506310"/>
            </a:xfrm>
            <a:custGeom>
              <a:avLst/>
              <a:gdLst/>
              <a:ahLst/>
              <a:cxnLst/>
              <a:rect l="l" t="t" r="r" b="b"/>
              <a:pathLst>
                <a:path w="3008568" h="506310">
                  <a:moveTo>
                    <a:pt x="0" y="0"/>
                  </a:moveTo>
                  <a:lnTo>
                    <a:pt x="3008568" y="0"/>
                  </a:lnTo>
                  <a:lnTo>
                    <a:pt x="3008568" y="506310"/>
                  </a:lnTo>
                  <a:lnTo>
                    <a:pt x="0" y="506310"/>
                  </a:lnTo>
                  <a:close/>
                </a:path>
              </a:pathLst>
            </a:custGeom>
            <a:solidFill>
              <a:srgbClr val="303030"/>
            </a:solidFill>
          </p:spPr>
          <p:txBody>
            <a:bodyPr/>
            <a:lstStyle/>
            <a:p>
              <a:endParaRPr lang="en-US"/>
            </a:p>
          </p:txBody>
        </p:sp>
        <p:sp>
          <p:nvSpPr>
            <p:cNvPr id="8" name="TextBox 8"/>
            <p:cNvSpPr txBox="1"/>
            <p:nvPr/>
          </p:nvSpPr>
          <p:spPr>
            <a:xfrm>
              <a:off x="0" y="-76200"/>
              <a:ext cx="3008568" cy="582510"/>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11" name="Group 11"/>
          <p:cNvGrpSpPr/>
          <p:nvPr/>
        </p:nvGrpSpPr>
        <p:grpSpPr>
          <a:xfrm>
            <a:off x="12875294" y="952594"/>
            <a:ext cx="4241131" cy="3114995"/>
            <a:chOff x="0" y="0"/>
            <a:chExt cx="1229282" cy="902874"/>
          </a:xfrm>
        </p:grpSpPr>
        <p:sp>
          <p:nvSpPr>
            <p:cNvPr id="12" name="Freeform 12"/>
            <p:cNvSpPr/>
            <p:nvPr/>
          </p:nvSpPr>
          <p:spPr>
            <a:xfrm>
              <a:off x="0" y="0"/>
              <a:ext cx="1229282" cy="902874"/>
            </a:xfrm>
            <a:custGeom>
              <a:avLst/>
              <a:gdLst/>
              <a:ahLst/>
              <a:cxnLst/>
              <a:rect l="l" t="t" r="r" b="b"/>
              <a:pathLst>
                <a:path w="1229282" h="902874">
                  <a:moveTo>
                    <a:pt x="0" y="0"/>
                  </a:moveTo>
                  <a:lnTo>
                    <a:pt x="1229282" y="0"/>
                  </a:lnTo>
                  <a:lnTo>
                    <a:pt x="1229282" y="902874"/>
                  </a:lnTo>
                  <a:lnTo>
                    <a:pt x="0" y="902874"/>
                  </a:lnTo>
                  <a:close/>
                </a:path>
              </a:pathLst>
            </a:custGeom>
            <a:solidFill>
              <a:srgbClr val="FFFFFF"/>
            </a:solidFill>
          </p:spPr>
          <p:txBody>
            <a:bodyPr/>
            <a:lstStyle/>
            <a:p>
              <a:endParaRPr lang="en-US"/>
            </a:p>
          </p:txBody>
        </p:sp>
        <p:sp>
          <p:nvSpPr>
            <p:cNvPr id="13" name="TextBox 13"/>
            <p:cNvSpPr txBox="1"/>
            <p:nvPr/>
          </p:nvSpPr>
          <p:spPr>
            <a:xfrm>
              <a:off x="0" y="-47625"/>
              <a:ext cx="1229282" cy="950499"/>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3088980" y="1195593"/>
            <a:ext cx="3813759" cy="2641456"/>
          </a:xfrm>
          <a:custGeom>
            <a:avLst/>
            <a:gdLst/>
            <a:ahLst/>
            <a:cxnLst/>
            <a:rect l="l" t="t" r="r" b="b"/>
            <a:pathLst>
              <a:path w="3813759" h="2641456">
                <a:moveTo>
                  <a:pt x="0" y="0"/>
                </a:moveTo>
                <a:lnTo>
                  <a:pt x="3813759" y="0"/>
                </a:lnTo>
                <a:lnTo>
                  <a:pt x="3813759" y="2641456"/>
                </a:lnTo>
                <a:lnTo>
                  <a:pt x="0" y="2641456"/>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131441" y="1109322"/>
            <a:ext cx="1056377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BEHAVIORS</a:t>
            </a:r>
          </a:p>
        </p:txBody>
      </p:sp>
      <p:sp>
        <p:nvSpPr>
          <p:cNvPr id="16" name="TextBox 16"/>
          <p:cNvSpPr txBox="1"/>
          <p:nvPr/>
        </p:nvSpPr>
        <p:spPr>
          <a:xfrm>
            <a:off x="1838237" y="5248242"/>
            <a:ext cx="11037057"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are some common character traits and behaviors of human traffickers?</a:t>
            </a:r>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30</a:t>
            </a:r>
          </a:p>
        </p:txBody>
      </p:sp>
      <p:sp>
        <p:nvSpPr>
          <p:cNvPr id="18" name="TextBox 18"/>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31</a:t>
            </a:r>
          </a:p>
        </p:txBody>
      </p:sp>
      <p:sp>
        <p:nvSpPr>
          <p:cNvPr id="7" name="TextBox 7"/>
          <p:cNvSpPr txBox="1"/>
          <p:nvPr/>
        </p:nvSpPr>
        <p:spPr>
          <a:xfrm>
            <a:off x="1480713" y="3936157"/>
            <a:ext cx="14398332" cy="771599"/>
          </a:xfrm>
          <a:prstGeom prst="rect">
            <a:avLst/>
          </a:prstGeom>
        </p:spPr>
        <p:txBody>
          <a:bodyPr lIns="0" tIns="0" rIns="0" bIns="0" rtlCol="0" anchor="t">
            <a:spAutoFit/>
          </a:bodyPr>
          <a:lstStyle/>
          <a:p>
            <a:pPr marL="917576" lvl="1" indent="-458788" algn="l">
              <a:lnSpc>
                <a:spcPts val="6375"/>
              </a:lnSpc>
              <a:buFont typeface="Arial"/>
              <a:buChar char="•"/>
            </a:pPr>
            <a:r>
              <a:rPr lang="en-US" sz="4250" b="1">
                <a:solidFill>
                  <a:srgbClr val="004F59"/>
                </a:solidFill>
                <a:latin typeface="Roboto Bold"/>
                <a:ea typeface="Roboto Bold"/>
                <a:cs typeface="Roboto Bold"/>
                <a:sym typeface="Roboto Bold"/>
              </a:rPr>
              <a:t>Sense of entitlement or that</a:t>
            </a:r>
            <a:r>
              <a:rPr lang="en-US" sz="4250" b="1">
                <a:solidFill>
                  <a:srgbClr val="FF5757"/>
                </a:solidFill>
                <a:latin typeface="Roboto Bold"/>
                <a:ea typeface="Roboto Bold"/>
                <a:cs typeface="Roboto Bold"/>
                <a:sym typeface="Roboto Bold"/>
              </a:rPr>
              <a:t> </a:t>
            </a:r>
            <a:r>
              <a:rPr lang="en-US" sz="4250" b="1">
                <a:solidFill>
                  <a:srgbClr val="9D1BE3"/>
                </a:solidFill>
                <a:latin typeface="Roboto Bold"/>
                <a:ea typeface="Roboto Bold"/>
                <a:cs typeface="Roboto Bold"/>
                <a:sym typeface="Roboto Bold"/>
              </a:rPr>
              <a:t>rules don’t apply to them</a:t>
            </a:r>
          </a:p>
        </p:txBody>
      </p:sp>
      <p:sp>
        <p:nvSpPr>
          <p:cNvPr id="8" name="TextBox 8"/>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9" name="TextBox 9"/>
          <p:cNvSpPr txBox="1"/>
          <p:nvPr/>
        </p:nvSpPr>
        <p:spPr>
          <a:xfrm>
            <a:off x="5019811" y="9282225"/>
            <a:ext cx="4809989" cy="201978"/>
          </a:xfrm>
          <a:prstGeom prst="rect">
            <a:avLst/>
          </a:prstGeom>
        </p:spPr>
        <p:txBody>
          <a:bodyPr wrap="square" lIns="0" tIns="0" rIns="0" bIns="0" rtlCol="0" anchor="t">
            <a:spAutoFit/>
          </a:bodyPr>
          <a:lstStyle/>
          <a:p>
            <a:pPr algn="l">
              <a:lnSpc>
                <a:spcPts val="1679"/>
              </a:lnSpc>
            </a:pPr>
            <a:r>
              <a:rPr lang="en-US" sz="1200" dirty="0">
                <a:solidFill>
                  <a:srgbClr val="004F59"/>
                </a:solidFill>
                <a:latin typeface="Roboto"/>
                <a:ea typeface="Roboto"/>
                <a:cs typeface="Roboto"/>
                <a:sym typeface="Roboto"/>
              </a:rPr>
              <a:t>American Psychiatric Association (2022); Zeigler-Hill, V. et al. (2013).</a:t>
            </a:r>
          </a:p>
        </p:txBody>
      </p:sp>
      <p:grpSp>
        <p:nvGrpSpPr>
          <p:cNvPr id="10" name="Group 10"/>
          <p:cNvGrpSpPr/>
          <p:nvPr/>
        </p:nvGrpSpPr>
        <p:grpSpPr>
          <a:xfrm>
            <a:off x="1780421" y="2857829"/>
            <a:ext cx="5446157" cy="968866"/>
            <a:chOff x="0" y="0"/>
            <a:chExt cx="1434379" cy="255175"/>
          </a:xfrm>
        </p:grpSpPr>
        <p:sp>
          <p:nvSpPr>
            <p:cNvPr id="11" name="Freeform 11"/>
            <p:cNvSpPr/>
            <p:nvPr/>
          </p:nvSpPr>
          <p:spPr>
            <a:xfrm>
              <a:off x="0" y="0"/>
              <a:ext cx="1434379" cy="255175"/>
            </a:xfrm>
            <a:custGeom>
              <a:avLst/>
              <a:gdLst/>
              <a:ahLst/>
              <a:cxnLst/>
              <a:rect l="l" t="t" r="r" b="b"/>
              <a:pathLst>
                <a:path w="1434379" h="255175">
                  <a:moveTo>
                    <a:pt x="0" y="0"/>
                  </a:moveTo>
                  <a:lnTo>
                    <a:pt x="1434379" y="0"/>
                  </a:lnTo>
                  <a:lnTo>
                    <a:pt x="1434379" y="255175"/>
                  </a:lnTo>
                  <a:lnTo>
                    <a:pt x="0" y="255175"/>
                  </a:lnTo>
                  <a:close/>
                </a:path>
              </a:pathLst>
            </a:custGeom>
            <a:solidFill>
              <a:srgbClr val="303030"/>
            </a:solidFill>
          </p:spPr>
          <p:txBody>
            <a:bodyPr/>
            <a:lstStyle/>
            <a:p>
              <a:endParaRPr lang="en-US"/>
            </a:p>
          </p:txBody>
        </p:sp>
        <p:sp>
          <p:nvSpPr>
            <p:cNvPr id="12" name="TextBox 12"/>
            <p:cNvSpPr txBox="1"/>
            <p:nvPr/>
          </p:nvSpPr>
          <p:spPr>
            <a:xfrm>
              <a:off x="0" y="-76200"/>
              <a:ext cx="1434379" cy="331375"/>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961710" y="2908888"/>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Behaviors </a:t>
            </a:r>
          </a:p>
        </p:txBody>
      </p:sp>
      <p:sp>
        <p:nvSpPr>
          <p:cNvPr id="14" name="TextBox 14"/>
          <p:cNvSpPr txBox="1"/>
          <p:nvPr/>
        </p:nvSpPr>
        <p:spPr>
          <a:xfrm>
            <a:off x="1131441" y="1109322"/>
            <a:ext cx="1056377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BEHAVIORS</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32</a:t>
            </a:r>
          </a:p>
        </p:txBody>
      </p:sp>
      <p:sp>
        <p:nvSpPr>
          <p:cNvPr id="7" name="TextBox 7"/>
          <p:cNvSpPr txBox="1"/>
          <p:nvPr/>
        </p:nvSpPr>
        <p:spPr>
          <a:xfrm>
            <a:off x="1480713" y="3936157"/>
            <a:ext cx="14398332" cy="1581299"/>
          </a:xfrm>
          <a:prstGeom prst="rect">
            <a:avLst/>
          </a:prstGeom>
        </p:spPr>
        <p:txBody>
          <a:bodyPr lIns="0" tIns="0" rIns="0" bIns="0" rtlCol="0" anchor="t">
            <a:spAutoFit/>
          </a:bodyPr>
          <a:lstStyle/>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Sense of entitlement or that rules don’t apply to them</a:t>
            </a:r>
          </a:p>
          <a:p>
            <a:pPr marL="917576" lvl="1" indent="-458788" algn="l">
              <a:lnSpc>
                <a:spcPts val="6375"/>
              </a:lnSpc>
              <a:buFont typeface="Arial"/>
              <a:buChar char="•"/>
            </a:pPr>
            <a:r>
              <a:rPr lang="en-US" sz="4250" b="1">
                <a:solidFill>
                  <a:srgbClr val="004F59"/>
                </a:solidFill>
                <a:latin typeface="Roboto Bold"/>
                <a:ea typeface="Roboto Bold"/>
                <a:cs typeface="Roboto Bold"/>
                <a:sym typeface="Roboto Bold"/>
              </a:rPr>
              <a:t>Expect others to </a:t>
            </a:r>
            <a:r>
              <a:rPr lang="en-US" sz="4250" b="1">
                <a:solidFill>
                  <a:srgbClr val="9D1BE3"/>
                </a:solidFill>
                <a:latin typeface="Roboto Bold"/>
                <a:ea typeface="Roboto Bold"/>
                <a:cs typeface="Roboto Bold"/>
                <a:sym typeface="Roboto Bold"/>
              </a:rPr>
              <a:t>meet their demands</a:t>
            </a:r>
          </a:p>
        </p:txBody>
      </p:sp>
      <p:sp>
        <p:nvSpPr>
          <p:cNvPr id="8" name="TextBox 8"/>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9" name="TextBox 9"/>
          <p:cNvSpPr txBox="1"/>
          <p:nvPr/>
        </p:nvSpPr>
        <p:spPr>
          <a:xfrm>
            <a:off x="5019811" y="9282225"/>
            <a:ext cx="4809989" cy="201978"/>
          </a:xfrm>
          <a:prstGeom prst="rect">
            <a:avLst/>
          </a:prstGeom>
        </p:spPr>
        <p:txBody>
          <a:bodyPr wrap="square" lIns="0" tIns="0" rIns="0" bIns="0" rtlCol="0" anchor="t">
            <a:spAutoFit/>
          </a:bodyPr>
          <a:lstStyle/>
          <a:p>
            <a:pPr algn="l">
              <a:lnSpc>
                <a:spcPts val="1679"/>
              </a:lnSpc>
            </a:pPr>
            <a:r>
              <a:rPr lang="en-US" sz="1200" dirty="0">
                <a:solidFill>
                  <a:srgbClr val="004F59"/>
                </a:solidFill>
                <a:latin typeface="Roboto"/>
                <a:ea typeface="Roboto"/>
                <a:cs typeface="Roboto"/>
                <a:sym typeface="Roboto"/>
              </a:rPr>
              <a:t>American Psychiatric Association (2022); Zeigler-Hill, V. et al. (2013).</a:t>
            </a:r>
          </a:p>
        </p:txBody>
      </p:sp>
      <p:sp>
        <p:nvSpPr>
          <p:cNvPr id="10" name="TextBox 10"/>
          <p:cNvSpPr txBox="1"/>
          <p:nvPr/>
        </p:nvSpPr>
        <p:spPr>
          <a:xfrm>
            <a:off x="1131441" y="1109322"/>
            <a:ext cx="1056377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BEHAVIORS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2" name="Group 12"/>
          <p:cNvGrpSpPr/>
          <p:nvPr/>
        </p:nvGrpSpPr>
        <p:grpSpPr>
          <a:xfrm>
            <a:off x="1780421" y="2857829"/>
            <a:ext cx="5446157" cy="968866"/>
            <a:chOff x="0" y="0"/>
            <a:chExt cx="1434379" cy="255175"/>
          </a:xfrm>
        </p:grpSpPr>
        <p:sp>
          <p:nvSpPr>
            <p:cNvPr id="13" name="Freeform 13"/>
            <p:cNvSpPr/>
            <p:nvPr/>
          </p:nvSpPr>
          <p:spPr>
            <a:xfrm>
              <a:off x="0" y="0"/>
              <a:ext cx="1434379" cy="255175"/>
            </a:xfrm>
            <a:custGeom>
              <a:avLst/>
              <a:gdLst/>
              <a:ahLst/>
              <a:cxnLst/>
              <a:rect l="l" t="t" r="r" b="b"/>
              <a:pathLst>
                <a:path w="1434379" h="255175">
                  <a:moveTo>
                    <a:pt x="0" y="0"/>
                  </a:moveTo>
                  <a:lnTo>
                    <a:pt x="1434379" y="0"/>
                  </a:lnTo>
                  <a:lnTo>
                    <a:pt x="1434379" y="255175"/>
                  </a:lnTo>
                  <a:lnTo>
                    <a:pt x="0" y="255175"/>
                  </a:lnTo>
                  <a:close/>
                </a:path>
              </a:pathLst>
            </a:custGeom>
            <a:solidFill>
              <a:srgbClr val="303030"/>
            </a:solidFill>
          </p:spPr>
          <p:txBody>
            <a:bodyPr/>
            <a:lstStyle/>
            <a:p>
              <a:endParaRPr lang="en-US"/>
            </a:p>
          </p:txBody>
        </p:sp>
        <p:sp>
          <p:nvSpPr>
            <p:cNvPr id="14" name="TextBox 14"/>
            <p:cNvSpPr txBox="1"/>
            <p:nvPr/>
          </p:nvSpPr>
          <p:spPr>
            <a:xfrm>
              <a:off x="0" y="-76200"/>
              <a:ext cx="1434379" cy="331375"/>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961710" y="2908888"/>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Behaviors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33</a:t>
            </a:r>
          </a:p>
        </p:txBody>
      </p:sp>
      <p:sp>
        <p:nvSpPr>
          <p:cNvPr id="7" name="TextBox 7"/>
          <p:cNvSpPr txBox="1"/>
          <p:nvPr/>
        </p:nvSpPr>
        <p:spPr>
          <a:xfrm>
            <a:off x="1480713" y="3936157"/>
            <a:ext cx="14398332" cy="2390998"/>
          </a:xfrm>
          <a:prstGeom prst="rect">
            <a:avLst/>
          </a:prstGeom>
        </p:spPr>
        <p:txBody>
          <a:bodyPr lIns="0" tIns="0" rIns="0" bIns="0" rtlCol="0" anchor="t">
            <a:spAutoFit/>
          </a:bodyPr>
          <a:lstStyle/>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Sense of entitlement or that rules don’t apply to them</a:t>
            </a:r>
          </a:p>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Expect others to meet their demands</a:t>
            </a:r>
          </a:p>
          <a:p>
            <a:pPr marL="917576" lvl="1" indent="-458788" algn="l">
              <a:lnSpc>
                <a:spcPts val="6375"/>
              </a:lnSpc>
              <a:buFont typeface="Arial"/>
              <a:buChar char="•"/>
            </a:pPr>
            <a:r>
              <a:rPr lang="en-US" sz="4250" b="1">
                <a:solidFill>
                  <a:srgbClr val="004F59"/>
                </a:solidFill>
                <a:latin typeface="Roboto Bold"/>
                <a:ea typeface="Roboto Bold"/>
                <a:cs typeface="Roboto Bold"/>
                <a:sym typeface="Roboto Bold"/>
              </a:rPr>
              <a:t>Lacks empathy or has </a:t>
            </a:r>
            <a:r>
              <a:rPr lang="en-US" sz="4250" b="1">
                <a:solidFill>
                  <a:srgbClr val="9D1BE3"/>
                </a:solidFill>
                <a:latin typeface="Roboto Bold"/>
                <a:ea typeface="Roboto Bold"/>
                <a:cs typeface="Roboto Bold"/>
                <a:sym typeface="Roboto Bold"/>
              </a:rPr>
              <a:t>no concern for others</a:t>
            </a:r>
          </a:p>
        </p:txBody>
      </p:sp>
      <p:sp>
        <p:nvSpPr>
          <p:cNvPr id="8" name="TextBox 8"/>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9" name="TextBox 9"/>
          <p:cNvSpPr txBox="1"/>
          <p:nvPr/>
        </p:nvSpPr>
        <p:spPr>
          <a:xfrm>
            <a:off x="5019811" y="9282225"/>
            <a:ext cx="4809989" cy="201978"/>
          </a:xfrm>
          <a:prstGeom prst="rect">
            <a:avLst/>
          </a:prstGeom>
        </p:spPr>
        <p:txBody>
          <a:bodyPr wrap="square" lIns="0" tIns="0" rIns="0" bIns="0" rtlCol="0" anchor="t">
            <a:spAutoFit/>
          </a:bodyPr>
          <a:lstStyle/>
          <a:p>
            <a:pPr algn="l">
              <a:lnSpc>
                <a:spcPts val="1679"/>
              </a:lnSpc>
            </a:pPr>
            <a:r>
              <a:rPr lang="en-US" sz="1200" dirty="0">
                <a:solidFill>
                  <a:srgbClr val="004F59"/>
                </a:solidFill>
                <a:latin typeface="Roboto"/>
                <a:ea typeface="Roboto"/>
                <a:cs typeface="Roboto"/>
                <a:sym typeface="Roboto"/>
              </a:rPr>
              <a:t>American Psychiatric Association (2022); Zeigler-Hill, V. et al. (2013).</a:t>
            </a:r>
          </a:p>
        </p:txBody>
      </p:sp>
      <p:sp>
        <p:nvSpPr>
          <p:cNvPr id="10" name="TextBox 10"/>
          <p:cNvSpPr txBox="1"/>
          <p:nvPr/>
        </p:nvSpPr>
        <p:spPr>
          <a:xfrm>
            <a:off x="1131441" y="1109322"/>
            <a:ext cx="1056377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BEHAVIORS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2" name="Group 12"/>
          <p:cNvGrpSpPr/>
          <p:nvPr/>
        </p:nvGrpSpPr>
        <p:grpSpPr>
          <a:xfrm>
            <a:off x="1780421" y="2857829"/>
            <a:ext cx="5446157" cy="968866"/>
            <a:chOff x="0" y="0"/>
            <a:chExt cx="1434379" cy="255175"/>
          </a:xfrm>
        </p:grpSpPr>
        <p:sp>
          <p:nvSpPr>
            <p:cNvPr id="13" name="Freeform 13"/>
            <p:cNvSpPr/>
            <p:nvPr/>
          </p:nvSpPr>
          <p:spPr>
            <a:xfrm>
              <a:off x="0" y="0"/>
              <a:ext cx="1434379" cy="255175"/>
            </a:xfrm>
            <a:custGeom>
              <a:avLst/>
              <a:gdLst/>
              <a:ahLst/>
              <a:cxnLst/>
              <a:rect l="l" t="t" r="r" b="b"/>
              <a:pathLst>
                <a:path w="1434379" h="255175">
                  <a:moveTo>
                    <a:pt x="0" y="0"/>
                  </a:moveTo>
                  <a:lnTo>
                    <a:pt x="1434379" y="0"/>
                  </a:lnTo>
                  <a:lnTo>
                    <a:pt x="1434379" y="255175"/>
                  </a:lnTo>
                  <a:lnTo>
                    <a:pt x="0" y="255175"/>
                  </a:lnTo>
                  <a:close/>
                </a:path>
              </a:pathLst>
            </a:custGeom>
            <a:solidFill>
              <a:srgbClr val="303030"/>
            </a:solidFill>
          </p:spPr>
          <p:txBody>
            <a:bodyPr/>
            <a:lstStyle/>
            <a:p>
              <a:endParaRPr lang="en-US"/>
            </a:p>
          </p:txBody>
        </p:sp>
        <p:sp>
          <p:nvSpPr>
            <p:cNvPr id="14" name="TextBox 14"/>
            <p:cNvSpPr txBox="1"/>
            <p:nvPr/>
          </p:nvSpPr>
          <p:spPr>
            <a:xfrm>
              <a:off x="0" y="-76200"/>
              <a:ext cx="1434379" cy="331375"/>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961710" y="2908888"/>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Behaviors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34</a:t>
            </a:r>
          </a:p>
        </p:txBody>
      </p:sp>
      <p:sp>
        <p:nvSpPr>
          <p:cNvPr id="7" name="TextBox 7"/>
          <p:cNvSpPr txBox="1"/>
          <p:nvPr/>
        </p:nvSpPr>
        <p:spPr>
          <a:xfrm>
            <a:off x="1480713" y="3936157"/>
            <a:ext cx="14398332" cy="3200698"/>
          </a:xfrm>
          <a:prstGeom prst="rect">
            <a:avLst/>
          </a:prstGeom>
        </p:spPr>
        <p:txBody>
          <a:bodyPr lIns="0" tIns="0" rIns="0" bIns="0" rtlCol="0" anchor="t">
            <a:spAutoFit/>
          </a:bodyPr>
          <a:lstStyle/>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Sense of entitlement or that rules don’t apply to them</a:t>
            </a:r>
          </a:p>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Expect others to meet their demands</a:t>
            </a:r>
          </a:p>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Lacks empathy or has no concern for others</a:t>
            </a:r>
          </a:p>
          <a:p>
            <a:pPr marL="917576" lvl="1" indent="-458788" algn="l">
              <a:lnSpc>
                <a:spcPts val="6375"/>
              </a:lnSpc>
              <a:buFont typeface="Arial"/>
              <a:buChar char="•"/>
            </a:pPr>
            <a:r>
              <a:rPr lang="en-US" sz="4250" b="1">
                <a:solidFill>
                  <a:srgbClr val="004F59"/>
                </a:solidFill>
                <a:latin typeface="Roboto Bold"/>
                <a:ea typeface="Roboto Bold"/>
                <a:cs typeface="Roboto Bold"/>
                <a:sym typeface="Roboto Bold"/>
              </a:rPr>
              <a:t>Exploits or </a:t>
            </a:r>
            <a:r>
              <a:rPr lang="en-US" sz="4250" b="1">
                <a:solidFill>
                  <a:srgbClr val="9D1BE3"/>
                </a:solidFill>
                <a:latin typeface="Roboto Bold"/>
                <a:ea typeface="Roboto Bold"/>
                <a:cs typeface="Roboto Bold"/>
                <a:sym typeface="Roboto Bold"/>
              </a:rPr>
              <a:t>uses others </a:t>
            </a:r>
            <a:r>
              <a:rPr lang="en-US" sz="4250" b="1">
                <a:solidFill>
                  <a:srgbClr val="004F59"/>
                </a:solidFill>
                <a:latin typeface="Roboto Bold"/>
                <a:ea typeface="Roboto Bold"/>
                <a:cs typeface="Roboto Bold"/>
                <a:sym typeface="Roboto Bold"/>
              </a:rPr>
              <a:t>for personal gain</a:t>
            </a:r>
          </a:p>
        </p:txBody>
      </p:sp>
      <p:sp>
        <p:nvSpPr>
          <p:cNvPr id="8" name="TextBox 8"/>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9" name="TextBox 9"/>
          <p:cNvSpPr txBox="1"/>
          <p:nvPr/>
        </p:nvSpPr>
        <p:spPr>
          <a:xfrm>
            <a:off x="5019811" y="9371773"/>
            <a:ext cx="4809989" cy="201978"/>
          </a:xfrm>
          <a:prstGeom prst="rect">
            <a:avLst/>
          </a:prstGeom>
        </p:spPr>
        <p:txBody>
          <a:bodyPr wrap="square" lIns="0" tIns="0" rIns="0" bIns="0" rtlCol="0" anchor="t">
            <a:spAutoFit/>
          </a:bodyPr>
          <a:lstStyle/>
          <a:p>
            <a:pPr algn="l">
              <a:lnSpc>
                <a:spcPts val="1679"/>
              </a:lnSpc>
            </a:pPr>
            <a:r>
              <a:rPr lang="en-US" sz="1200" dirty="0">
                <a:solidFill>
                  <a:srgbClr val="004F59"/>
                </a:solidFill>
                <a:latin typeface="Roboto"/>
                <a:ea typeface="Roboto"/>
                <a:cs typeface="Roboto"/>
                <a:sym typeface="Roboto"/>
              </a:rPr>
              <a:t>American Psychiatric Association (2022); Zeigler-Hill, V. et al. (2013).</a:t>
            </a:r>
          </a:p>
        </p:txBody>
      </p:sp>
      <p:sp>
        <p:nvSpPr>
          <p:cNvPr id="10" name="TextBox 10"/>
          <p:cNvSpPr txBox="1"/>
          <p:nvPr/>
        </p:nvSpPr>
        <p:spPr>
          <a:xfrm>
            <a:off x="1131441" y="1109322"/>
            <a:ext cx="1056377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BEHAVIORS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2" name="Group 12"/>
          <p:cNvGrpSpPr/>
          <p:nvPr/>
        </p:nvGrpSpPr>
        <p:grpSpPr>
          <a:xfrm>
            <a:off x="1780421" y="2857829"/>
            <a:ext cx="5446157" cy="968866"/>
            <a:chOff x="0" y="0"/>
            <a:chExt cx="1434379" cy="255175"/>
          </a:xfrm>
        </p:grpSpPr>
        <p:sp>
          <p:nvSpPr>
            <p:cNvPr id="13" name="Freeform 13"/>
            <p:cNvSpPr/>
            <p:nvPr/>
          </p:nvSpPr>
          <p:spPr>
            <a:xfrm>
              <a:off x="0" y="0"/>
              <a:ext cx="1434379" cy="255175"/>
            </a:xfrm>
            <a:custGeom>
              <a:avLst/>
              <a:gdLst/>
              <a:ahLst/>
              <a:cxnLst/>
              <a:rect l="l" t="t" r="r" b="b"/>
              <a:pathLst>
                <a:path w="1434379" h="255175">
                  <a:moveTo>
                    <a:pt x="0" y="0"/>
                  </a:moveTo>
                  <a:lnTo>
                    <a:pt x="1434379" y="0"/>
                  </a:lnTo>
                  <a:lnTo>
                    <a:pt x="1434379" y="255175"/>
                  </a:lnTo>
                  <a:lnTo>
                    <a:pt x="0" y="255175"/>
                  </a:lnTo>
                  <a:close/>
                </a:path>
              </a:pathLst>
            </a:custGeom>
            <a:solidFill>
              <a:srgbClr val="303030"/>
            </a:solidFill>
          </p:spPr>
          <p:txBody>
            <a:bodyPr/>
            <a:lstStyle/>
            <a:p>
              <a:endParaRPr lang="en-US"/>
            </a:p>
          </p:txBody>
        </p:sp>
        <p:sp>
          <p:nvSpPr>
            <p:cNvPr id="14" name="TextBox 14"/>
            <p:cNvSpPr txBox="1"/>
            <p:nvPr/>
          </p:nvSpPr>
          <p:spPr>
            <a:xfrm>
              <a:off x="0" y="-76200"/>
              <a:ext cx="1434379" cy="331375"/>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961710" y="2908888"/>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Behaviors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35</a:t>
            </a:r>
          </a:p>
        </p:txBody>
      </p:sp>
      <p:sp>
        <p:nvSpPr>
          <p:cNvPr id="7" name="TextBox 7"/>
          <p:cNvSpPr txBox="1"/>
          <p:nvPr/>
        </p:nvSpPr>
        <p:spPr>
          <a:xfrm>
            <a:off x="1480713" y="3936157"/>
            <a:ext cx="14398332" cy="4010397"/>
          </a:xfrm>
          <a:prstGeom prst="rect">
            <a:avLst/>
          </a:prstGeom>
        </p:spPr>
        <p:txBody>
          <a:bodyPr lIns="0" tIns="0" rIns="0" bIns="0" rtlCol="0" anchor="t">
            <a:spAutoFit/>
          </a:bodyPr>
          <a:lstStyle/>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Sense of entitlement or that rules don’t apply to them</a:t>
            </a:r>
          </a:p>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Expect others to meet their demands</a:t>
            </a:r>
          </a:p>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Lacks empathy or has no concern for others</a:t>
            </a:r>
          </a:p>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Exploits or uses others for personal gain</a:t>
            </a:r>
          </a:p>
          <a:p>
            <a:pPr marL="917576" lvl="1" indent="-458788" algn="l">
              <a:lnSpc>
                <a:spcPts val="6375"/>
              </a:lnSpc>
              <a:buFont typeface="Arial"/>
              <a:buChar char="•"/>
            </a:pPr>
            <a:r>
              <a:rPr lang="en-US" sz="4250" b="1">
                <a:solidFill>
                  <a:srgbClr val="004F59"/>
                </a:solidFill>
                <a:latin typeface="Roboto Bold"/>
                <a:ea typeface="Roboto Bold"/>
                <a:cs typeface="Roboto Bold"/>
                <a:sym typeface="Roboto Bold"/>
              </a:rPr>
              <a:t>Displays </a:t>
            </a:r>
            <a:r>
              <a:rPr lang="en-US" sz="4250" b="1">
                <a:solidFill>
                  <a:srgbClr val="9D1BE3"/>
                </a:solidFill>
                <a:latin typeface="Roboto Bold"/>
                <a:ea typeface="Roboto Bold"/>
                <a:cs typeface="Roboto Bold"/>
                <a:sym typeface="Roboto Bold"/>
              </a:rPr>
              <a:t>sexual aggression</a:t>
            </a:r>
            <a:r>
              <a:rPr lang="en-US" sz="4250" b="1">
                <a:solidFill>
                  <a:srgbClr val="004F59"/>
                </a:solidFill>
                <a:latin typeface="Roboto Bold"/>
                <a:ea typeface="Roboto Bold"/>
                <a:cs typeface="Roboto Bold"/>
                <a:sym typeface="Roboto Bold"/>
              </a:rPr>
              <a:t> or hostility</a:t>
            </a:r>
          </a:p>
        </p:txBody>
      </p:sp>
      <p:sp>
        <p:nvSpPr>
          <p:cNvPr id="8" name="TextBox 8"/>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9" name="TextBox 9"/>
          <p:cNvSpPr txBox="1"/>
          <p:nvPr/>
        </p:nvSpPr>
        <p:spPr>
          <a:xfrm>
            <a:off x="5019811" y="9282225"/>
            <a:ext cx="4809989" cy="201978"/>
          </a:xfrm>
          <a:prstGeom prst="rect">
            <a:avLst/>
          </a:prstGeom>
        </p:spPr>
        <p:txBody>
          <a:bodyPr wrap="square" lIns="0" tIns="0" rIns="0" bIns="0" rtlCol="0" anchor="t">
            <a:spAutoFit/>
          </a:bodyPr>
          <a:lstStyle/>
          <a:p>
            <a:pPr algn="l">
              <a:lnSpc>
                <a:spcPts val="1679"/>
              </a:lnSpc>
            </a:pPr>
            <a:r>
              <a:rPr lang="en-US" sz="1200" dirty="0">
                <a:solidFill>
                  <a:srgbClr val="004F59"/>
                </a:solidFill>
                <a:latin typeface="Roboto"/>
                <a:ea typeface="Roboto"/>
                <a:cs typeface="Roboto"/>
                <a:sym typeface="Roboto"/>
              </a:rPr>
              <a:t>American Psychiatric Association (2022); Zeigler-Hill, V. et al. (2013).</a:t>
            </a:r>
          </a:p>
        </p:txBody>
      </p:sp>
      <p:sp>
        <p:nvSpPr>
          <p:cNvPr id="10" name="TextBox 10"/>
          <p:cNvSpPr txBox="1"/>
          <p:nvPr/>
        </p:nvSpPr>
        <p:spPr>
          <a:xfrm>
            <a:off x="1131441" y="1109322"/>
            <a:ext cx="1056377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BEHAVIORS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2" name="Group 12"/>
          <p:cNvGrpSpPr/>
          <p:nvPr/>
        </p:nvGrpSpPr>
        <p:grpSpPr>
          <a:xfrm>
            <a:off x="1780421" y="2857829"/>
            <a:ext cx="5446157" cy="968866"/>
            <a:chOff x="0" y="0"/>
            <a:chExt cx="1434379" cy="255175"/>
          </a:xfrm>
        </p:grpSpPr>
        <p:sp>
          <p:nvSpPr>
            <p:cNvPr id="13" name="Freeform 13"/>
            <p:cNvSpPr/>
            <p:nvPr/>
          </p:nvSpPr>
          <p:spPr>
            <a:xfrm>
              <a:off x="0" y="0"/>
              <a:ext cx="1434379" cy="255175"/>
            </a:xfrm>
            <a:custGeom>
              <a:avLst/>
              <a:gdLst/>
              <a:ahLst/>
              <a:cxnLst/>
              <a:rect l="l" t="t" r="r" b="b"/>
              <a:pathLst>
                <a:path w="1434379" h="255175">
                  <a:moveTo>
                    <a:pt x="0" y="0"/>
                  </a:moveTo>
                  <a:lnTo>
                    <a:pt x="1434379" y="0"/>
                  </a:lnTo>
                  <a:lnTo>
                    <a:pt x="1434379" y="255175"/>
                  </a:lnTo>
                  <a:lnTo>
                    <a:pt x="0" y="255175"/>
                  </a:lnTo>
                  <a:close/>
                </a:path>
              </a:pathLst>
            </a:custGeom>
            <a:solidFill>
              <a:srgbClr val="303030"/>
            </a:solidFill>
          </p:spPr>
          <p:txBody>
            <a:bodyPr/>
            <a:lstStyle/>
            <a:p>
              <a:endParaRPr lang="en-US"/>
            </a:p>
          </p:txBody>
        </p:sp>
        <p:sp>
          <p:nvSpPr>
            <p:cNvPr id="14" name="TextBox 14"/>
            <p:cNvSpPr txBox="1"/>
            <p:nvPr/>
          </p:nvSpPr>
          <p:spPr>
            <a:xfrm>
              <a:off x="0" y="-76200"/>
              <a:ext cx="1434379" cy="331375"/>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961710" y="2908888"/>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Behaviors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36</a:t>
            </a:r>
          </a:p>
        </p:txBody>
      </p:sp>
      <p:grpSp>
        <p:nvGrpSpPr>
          <p:cNvPr id="10" name="Group 10"/>
          <p:cNvGrpSpPr/>
          <p:nvPr/>
        </p:nvGrpSpPr>
        <p:grpSpPr>
          <a:xfrm>
            <a:off x="1480713" y="3348701"/>
            <a:ext cx="4805239" cy="904943"/>
            <a:chOff x="0" y="0"/>
            <a:chExt cx="1265577" cy="238339"/>
          </a:xfrm>
        </p:grpSpPr>
        <p:sp>
          <p:nvSpPr>
            <p:cNvPr id="11" name="Freeform 11"/>
            <p:cNvSpPr/>
            <p:nvPr/>
          </p:nvSpPr>
          <p:spPr>
            <a:xfrm>
              <a:off x="0" y="0"/>
              <a:ext cx="1265577" cy="238339"/>
            </a:xfrm>
            <a:custGeom>
              <a:avLst/>
              <a:gdLst/>
              <a:ahLst/>
              <a:cxnLst/>
              <a:rect l="l" t="t" r="r" b="b"/>
              <a:pathLst>
                <a:path w="1265577" h="238339">
                  <a:moveTo>
                    <a:pt x="0" y="0"/>
                  </a:moveTo>
                  <a:lnTo>
                    <a:pt x="1265577" y="0"/>
                  </a:lnTo>
                  <a:lnTo>
                    <a:pt x="1265577"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1265577"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828800" y="3276652"/>
            <a:ext cx="4258759" cy="1028648"/>
          </a:xfrm>
          <a:prstGeom prst="rect">
            <a:avLst/>
          </a:prstGeom>
        </p:spPr>
        <p:txBody>
          <a:bodyPr lIns="0" tIns="0" rIns="0" bIns="0" rtlCol="0" anchor="t">
            <a:spAutoFit/>
          </a:bodyPr>
          <a:lstStyle/>
          <a:p>
            <a:pPr algn="l">
              <a:lnSpc>
                <a:spcPts val="8399"/>
              </a:lnSpc>
            </a:pPr>
            <a:r>
              <a:rPr lang="en-US" sz="5999" b="1" dirty="0">
                <a:solidFill>
                  <a:srgbClr val="FFFFFF"/>
                </a:solidFill>
                <a:latin typeface="Roboto Bold"/>
                <a:ea typeface="Roboto Bold"/>
                <a:cs typeface="Roboto Bold"/>
                <a:sym typeface="Roboto Bold"/>
              </a:rPr>
              <a:t> COERCION   </a:t>
            </a:r>
          </a:p>
        </p:txBody>
      </p:sp>
      <p:sp>
        <p:nvSpPr>
          <p:cNvPr id="14" name="TextBox 14"/>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5" name="TextBox 15"/>
          <p:cNvSpPr txBox="1"/>
          <p:nvPr/>
        </p:nvSpPr>
        <p:spPr>
          <a:xfrm>
            <a:off x="1532526" y="4373568"/>
            <a:ext cx="15121189"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pressure, manipulate, threaten, or intimidate someone into acting against their will.</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257233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CRIME AGAINST MINORS</a:t>
            </a:r>
          </a:p>
        </p:txBody>
      </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37</a:t>
            </a:r>
          </a:p>
        </p:txBody>
      </p:sp>
      <p:sp>
        <p:nvSpPr>
          <p:cNvPr id="10" name="Freeform 10"/>
          <p:cNvSpPr/>
          <p:nvPr/>
        </p:nvSpPr>
        <p:spPr>
          <a:xfrm>
            <a:off x="14746328" y="847594"/>
            <a:ext cx="3087875" cy="4100711"/>
          </a:xfrm>
          <a:custGeom>
            <a:avLst/>
            <a:gdLst/>
            <a:ahLst/>
            <a:cxnLst/>
            <a:rect l="l" t="t" r="r" b="b"/>
            <a:pathLst>
              <a:path w="3087875" h="4100711">
                <a:moveTo>
                  <a:pt x="0" y="0"/>
                </a:moveTo>
                <a:lnTo>
                  <a:pt x="3087875" y="0"/>
                </a:lnTo>
                <a:lnTo>
                  <a:pt x="3087875" y="4100711"/>
                </a:lnTo>
                <a:lnTo>
                  <a:pt x="0" y="4100711"/>
                </a:lnTo>
                <a:lnTo>
                  <a:pt x="0" y="0"/>
                </a:lnTo>
                <a:close/>
              </a:path>
            </a:pathLst>
          </a:custGeom>
          <a:blipFill>
            <a:blip r:embed="rId5"/>
            <a:stretch>
              <a:fillRect l="-26110" r="-6690"/>
            </a:stretch>
          </a:blipFill>
        </p:spPr>
        <p:txBody>
          <a:bodyPr/>
          <a:lstStyle/>
          <a:p>
            <a:endParaRPr lang="en-US"/>
          </a:p>
        </p:txBody>
      </p:sp>
      <p:sp>
        <p:nvSpPr>
          <p:cNvPr id="11" name="TextBox 11"/>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3" name="Group 13"/>
          <p:cNvGrpSpPr/>
          <p:nvPr/>
        </p:nvGrpSpPr>
        <p:grpSpPr>
          <a:xfrm>
            <a:off x="1438003" y="4770095"/>
            <a:ext cx="12303877" cy="1949855"/>
            <a:chOff x="0" y="0"/>
            <a:chExt cx="3240527" cy="513542"/>
          </a:xfrm>
        </p:grpSpPr>
        <p:sp>
          <p:nvSpPr>
            <p:cNvPr id="14" name="Freeform 14"/>
            <p:cNvSpPr/>
            <p:nvPr/>
          </p:nvSpPr>
          <p:spPr>
            <a:xfrm>
              <a:off x="0" y="0"/>
              <a:ext cx="3240527" cy="513542"/>
            </a:xfrm>
            <a:custGeom>
              <a:avLst/>
              <a:gdLst/>
              <a:ahLst/>
              <a:cxnLst/>
              <a:rect l="l" t="t" r="r" b="b"/>
              <a:pathLst>
                <a:path w="3240527" h="513542">
                  <a:moveTo>
                    <a:pt x="0" y="0"/>
                  </a:moveTo>
                  <a:lnTo>
                    <a:pt x="3240527" y="0"/>
                  </a:lnTo>
                  <a:lnTo>
                    <a:pt x="3240527" y="513542"/>
                  </a:lnTo>
                  <a:lnTo>
                    <a:pt x="0" y="513542"/>
                  </a:lnTo>
                  <a:close/>
                </a:path>
              </a:pathLst>
            </a:custGeom>
            <a:solidFill>
              <a:srgbClr val="303030"/>
            </a:solidFill>
          </p:spPr>
          <p:txBody>
            <a:bodyPr/>
            <a:lstStyle/>
            <a:p>
              <a:endParaRPr lang="en-US"/>
            </a:p>
          </p:txBody>
        </p:sp>
        <p:sp>
          <p:nvSpPr>
            <p:cNvPr id="15" name="TextBox 15"/>
            <p:cNvSpPr txBox="1"/>
            <p:nvPr/>
          </p:nvSpPr>
          <p:spPr>
            <a:xfrm>
              <a:off x="0" y="-76200"/>
              <a:ext cx="3240527" cy="589742"/>
            </a:xfrm>
            <a:prstGeom prst="rect">
              <a:avLst/>
            </a:prstGeom>
          </p:spPr>
          <p:txBody>
            <a:bodyPr lIns="50800" tIns="50800" rIns="50800" bIns="50800" rtlCol="0" anchor="ctr"/>
            <a:lstStyle/>
            <a:p>
              <a:pPr algn="ctr">
                <a:lnSpc>
                  <a:spcPts val="3074"/>
                </a:lnSpc>
              </a:pPr>
              <a:endParaRPr/>
            </a:p>
          </p:txBody>
        </p:sp>
      </p:grpSp>
      <p:sp>
        <p:nvSpPr>
          <p:cNvPr id="16" name="TextBox 16"/>
          <p:cNvSpPr txBox="1"/>
          <p:nvPr/>
        </p:nvSpPr>
        <p:spPr>
          <a:xfrm>
            <a:off x="1845097" y="4919730"/>
            <a:ext cx="11906308"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tactic must be used for someone to be charged with trafficking a child (under 18)?</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407120" y="3790512"/>
            <a:ext cx="13310821" cy="385127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None of the above. </a:t>
            </a:r>
            <a:r>
              <a:rPr lang="en-US" sz="5499">
                <a:solidFill>
                  <a:srgbClr val="303030"/>
                </a:solidFill>
                <a:latin typeface="Roboto"/>
                <a:ea typeface="Roboto"/>
                <a:cs typeface="Roboto"/>
                <a:sym typeface="Roboto"/>
              </a:rPr>
              <a:t>When a </a:t>
            </a:r>
            <a:r>
              <a:rPr lang="en-US" sz="5499" u="sng">
                <a:solidFill>
                  <a:srgbClr val="303030"/>
                </a:solidFill>
                <a:latin typeface="Roboto"/>
                <a:ea typeface="Roboto"/>
                <a:cs typeface="Roboto"/>
                <a:sym typeface="Roboto"/>
              </a:rPr>
              <a:t>minor</a:t>
            </a:r>
            <a:r>
              <a:rPr lang="en-US" sz="5499">
                <a:solidFill>
                  <a:srgbClr val="303030"/>
                </a:solidFill>
                <a:latin typeface="Roboto"/>
                <a:ea typeface="Roboto"/>
                <a:cs typeface="Roboto"/>
                <a:sym typeface="Roboto"/>
              </a:rPr>
              <a:t> is involved in a sex act for anything of value, the law considers it trafficking even if force, fraud, and coercion are not used.</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38</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
        <p:nvSpPr>
          <p:cNvPr id="11" name="TextBox 11"/>
          <p:cNvSpPr txBox="1"/>
          <p:nvPr/>
        </p:nvSpPr>
        <p:spPr>
          <a:xfrm>
            <a:off x="5846726" y="9072577"/>
            <a:ext cx="6431610" cy="417344"/>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One Hundred Sixth Congress of the United States of America at the Second Session (2000). Victims of Trafficking and Violence Protection Act of 2000. GovInfo.gov.</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313644"/>
            <a:ext cx="17574656" cy="9558772"/>
            <a:chOff x="0" y="0"/>
            <a:chExt cx="5540031" cy="3013197"/>
          </a:xfrm>
        </p:grpSpPr>
        <p:sp>
          <p:nvSpPr>
            <p:cNvPr id="5" name="Freeform 5"/>
            <p:cNvSpPr/>
            <p:nvPr/>
          </p:nvSpPr>
          <p:spPr>
            <a:xfrm>
              <a:off x="0" y="0"/>
              <a:ext cx="5540031" cy="3013197"/>
            </a:xfrm>
            <a:custGeom>
              <a:avLst/>
              <a:gdLst/>
              <a:ahLst/>
              <a:cxnLst/>
              <a:rect l="l" t="t" r="r" b="b"/>
              <a:pathLst>
                <a:path w="5540031" h="3013197">
                  <a:moveTo>
                    <a:pt x="0" y="0"/>
                  </a:moveTo>
                  <a:lnTo>
                    <a:pt x="5540031" y="0"/>
                  </a:lnTo>
                  <a:lnTo>
                    <a:pt x="5540031" y="3013197"/>
                  </a:lnTo>
                  <a:lnTo>
                    <a:pt x="0" y="3013197"/>
                  </a:lnTo>
                  <a:close/>
                </a:path>
              </a:pathLst>
            </a:custGeom>
            <a:solidFill>
              <a:srgbClr val="68D2DF"/>
            </a:solidFill>
          </p:spPr>
          <p:txBody>
            <a:bodyPr/>
            <a:lstStyle/>
            <a:p>
              <a:endParaRPr lang="en-US"/>
            </a:p>
          </p:txBody>
        </p:sp>
      </p:grpSp>
      <p:grpSp>
        <p:nvGrpSpPr>
          <p:cNvPr id="6" name="Group 6"/>
          <p:cNvGrpSpPr/>
          <p:nvPr/>
        </p:nvGrpSpPr>
        <p:grpSpPr>
          <a:xfrm>
            <a:off x="1438196" y="4772787"/>
            <a:ext cx="10924996" cy="2266472"/>
            <a:chOff x="0" y="0"/>
            <a:chExt cx="2877365" cy="596931"/>
          </a:xfrm>
        </p:grpSpPr>
        <p:sp>
          <p:nvSpPr>
            <p:cNvPr id="7" name="Freeform 7"/>
            <p:cNvSpPr/>
            <p:nvPr/>
          </p:nvSpPr>
          <p:spPr>
            <a:xfrm>
              <a:off x="0" y="0"/>
              <a:ext cx="2877365" cy="596931"/>
            </a:xfrm>
            <a:custGeom>
              <a:avLst/>
              <a:gdLst/>
              <a:ahLst/>
              <a:cxnLst/>
              <a:rect l="l" t="t" r="r" b="b"/>
              <a:pathLst>
                <a:path w="2877365" h="596931">
                  <a:moveTo>
                    <a:pt x="0" y="0"/>
                  </a:moveTo>
                  <a:lnTo>
                    <a:pt x="2877365" y="0"/>
                  </a:lnTo>
                  <a:lnTo>
                    <a:pt x="2877365" y="596931"/>
                  </a:lnTo>
                  <a:lnTo>
                    <a:pt x="0" y="596931"/>
                  </a:lnTo>
                  <a:close/>
                </a:path>
              </a:pathLst>
            </a:custGeom>
            <a:solidFill>
              <a:srgbClr val="303030"/>
            </a:solidFill>
          </p:spPr>
          <p:txBody>
            <a:bodyPr/>
            <a:lstStyle/>
            <a:p>
              <a:endParaRPr lang="en-US"/>
            </a:p>
          </p:txBody>
        </p:sp>
        <p:sp>
          <p:nvSpPr>
            <p:cNvPr id="8" name="TextBox 8"/>
            <p:cNvSpPr txBox="1"/>
            <p:nvPr/>
          </p:nvSpPr>
          <p:spPr>
            <a:xfrm>
              <a:off x="0" y="-76200"/>
              <a:ext cx="2877365" cy="673131"/>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11" name="Group 11"/>
          <p:cNvGrpSpPr/>
          <p:nvPr/>
        </p:nvGrpSpPr>
        <p:grpSpPr>
          <a:xfrm>
            <a:off x="11402814" y="836841"/>
            <a:ext cx="5929178" cy="3412071"/>
            <a:chOff x="0" y="0"/>
            <a:chExt cx="1393066" cy="801669"/>
          </a:xfrm>
        </p:grpSpPr>
        <p:sp>
          <p:nvSpPr>
            <p:cNvPr id="12" name="Freeform 12"/>
            <p:cNvSpPr/>
            <p:nvPr/>
          </p:nvSpPr>
          <p:spPr>
            <a:xfrm>
              <a:off x="0" y="0"/>
              <a:ext cx="1393066" cy="801669"/>
            </a:xfrm>
            <a:custGeom>
              <a:avLst/>
              <a:gdLst/>
              <a:ahLst/>
              <a:cxnLst/>
              <a:rect l="l" t="t" r="r" b="b"/>
              <a:pathLst>
                <a:path w="1393066" h="801669">
                  <a:moveTo>
                    <a:pt x="0" y="0"/>
                  </a:moveTo>
                  <a:lnTo>
                    <a:pt x="1393066" y="0"/>
                  </a:lnTo>
                  <a:lnTo>
                    <a:pt x="1393066" y="801669"/>
                  </a:lnTo>
                  <a:lnTo>
                    <a:pt x="0" y="801669"/>
                  </a:lnTo>
                  <a:close/>
                </a:path>
              </a:pathLst>
            </a:custGeom>
            <a:solidFill>
              <a:srgbClr val="FFFFFF"/>
            </a:solidFill>
          </p:spPr>
          <p:txBody>
            <a:bodyPr/>
            <a:lstStyle/>
            <a:p>
              <a:endParaRPr lang="en-US"/>
            </a:p>
          </p:txBody>
        </p:sp>
        <p:sp>
          <p:nvSpPr>
            <p:cNvPr id="13" name="TextBox 13"/>
            <p:cNvSpPr txBox="1"/>
            <p:nvPr/>
          </p:nvSpPr>
          <p:spPr>
            <a:xfrm>
              <a:off x="0" y="-47625"/>
              <a:ext cx="1393066" cy="849294"/>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1600481" y="1071361"/>
            <a:ext cx="5533846" cy="2943032"/>
          </a:xfrm>
          <a:custGeom>
            <a:avLst/>
            <a:gdLst/>
            <a:ahLst/>
            <a:cxnLst/>
            <a:rect l="l" t="t" r="r" b="b"/>
            <a:pathLst>
              <a:path w="5533846" h="2943032">
                <a:moveTo>
                  <a:pt x="0" y="0"/>
                </a:moveTo>
                <a:lnTo>
                  <a:pt x="5533846" y="0"/>
                </a:lnTo>
                <a:lnTo>
                  <a:pt x="5533846" y="2943031"/>
                </a:lnTo>
                <a:lnTo>
                  <a:pt x="0" y="2943031"/>
                </a:lnTo>
                <a:lnTo>
                  <a:pt x="0" y="0"/>
                </a:lnTo>
                <a:close/>
              </a:path>
            </a:pathLst>
          </a:custGeom>
          <a:blipFill>
            <a:blip r:embed="rId5"/>
            <a:stretch>
              <a:fillRect l="-66821" r="-2011"/>
            </a:stretch>
          </a:blipFill>
        </p:spPr>
        <p:txBody>
          <a:bodyPr/>
          <a:lstStyle/>
          <a:p>
            <a:endParaRPr lang="en-US"/>
          </a:p>
        </p:txBody>
      </p:sp>
      <p:sp>
        <p:nvSpPr>
          <p:cNvPr id="15" name="TextBox 15"/>
          <p:cNvSpPr txBox="1"/>
          <p:nvPr/>
        </p:nvSpPr>
        <p:spPr>
          <a:xfrm>
            <a:off x="2028940" y="5001222"/>
            <a:ext cx="10574981" cy="1666727"/>
          </a:xfrm>
          <a:prstGeom prst="rect">
            <a:avLst/>
          </a:prstGeom>
        </p:spPr>
        <p:txBody>
          <a:bodyPr lIns="0" tIns="0" rIns="0" bIns="0" rtlCol="0" anchor="t">
            <a:spAutoFit/>
          </a:bodyPr>
          <a:lstStyle/>
          <a:p>
            <a:pPr algn="l">
              <a:lnSpc>
                <a:spcPts val="6749"/>
              </a:lnSpc>
            </a:pPr>
            <a:r>
              <a:rPr lang="en-US" sz="4499" b="1">
                <a:solidFill>
                  <a:srgbClr val="FFFFFF"/>
                </a:solidFill>
                <a:latin typeface="Roboto Bold"/>
                <a:ea typeface="Roboto Bold"/>
                <a:cs typeface="Roboto Bold"/>
                <a:sym typeface="Roboto Bold"/>
              </a:rPr>
              <a:t>How do U.S. laws protect people from human sex trafficking crimes?</a:t>
            </a:r>
          </a:p>
        </p:txBody>
      </p:sp>
      <p:sp>
        <p:nvSpPr>
          <p:cNvPr id="16" name="TextBox 1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39</a:t>
            </a:r>
          </a:p>
        </p:txBody>
      </p:sp>
      <p:sp>
        <p:nvSpPr>
          <p:cNvPr id="17" name="TextBox 17"/>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8" name="TextBox 18"/>
          <p:cNvSpPr txBox="1"/>
          <p:nvPr/>
        </p:nvSpPr>
        <p:spPr>
          <a:xfrm>
            <a:off x="1131441" y="1109322"/>
            <a:ext cx="9541028"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LAWS</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6757799" y="4211363"/>
            <a:ext cx="9075459" cy="3960258"/>
            <a:chOff x="0" y="0"/>
            <a:chExt cx="2490964" cy="1086982"/>
          </a:xfrm>
        </p:grpSpPr>
        <p:sp>
          <p:nvSpPr>
            <p:cNvPr id="8" name="Freeform 8"/>
            <p:cNvSpPr/>
            <p:nvPr/>
          </p:nvSpPr>
          <p:spPr>
            <a:xfrm>
              <a:off x="0" y="0"/>
              <a:ext cx="2490964" cy="1086982"/>
            </a:xfrm>
            <a:custGeom>
              <a:avLst/>
              <a:gdLst/>
              <a:ahLst/>
              <a:cxnLst/>
              <a:rect l="l" t="t" r="r" b="b"/>
              <a:pathLst>
                <a:path w="2490964" h="1086982">
                  <a:moveTo>
                    <a:pt x="0" y="0"/>
                  </a:moveTo>
                  <a:lnTo>
                    <a:pt x="2490964" y="0"/>
                  </a:lnTo>
                  <a:lnTo>
                    <a:pt x="2490964" y="1086982"/>
                  </a:lnTo>
                  <a:lnTo>
                    <a:pt x="0" y="1086982"/>
                  </a:lnTo>
                  <a:close/>
                </a:path>
              </a:pathLst>
            </a:custGeom>
            <a:solidFill>
              <a:srgbClr val="BAF3FA"/>
            </a:solidFill>
          </p:spPr>
          <p:txBody>
            <a:bodyPr/>
            <a:lstStyle/>
            <a:p>
              <a:endParaRPr lang="en-US"/>
            </a:p>
          </p:txBody>
        </p:sp>
        <p:sp>
          <p:nvSpPr>
            <p:cNvPr id="9" name="TextBox 9"/>
            <p:cNvSpPr txBox="1"/>
            <p:nvPr/>
          </p:nvSpPr>
          <p:spPr>
            <a:xfrm>
              <a:off x="0" y="-38100"/>
              <a:ext cx="2490964" cy="1125082"/>
            </a:xfrm>
            <a:prstGeom prst="rect">
              <a:avLst/>
            </a:prstGeom>
          </p:spPr>
          <p:txBody>
            <a:bodyPr lIns="50800" tIns="50800" rIns="50800" bIns="50800" rtlCol="0" anchor="ctr"/>
            <a:lstStyle/>
            <a:p>
              <a:pPr algn="ctr">
                <a:lnSpc>
                  <a:spcPts val="2899"/>
                </a:lnSpc>
              </a:pPr>
              <a:endParaRPr/>
            </a:p>
          </p:txBody>
        </p:sp>
      </p:grpSp>
      <p:sp>
        <p:nvSpPr>
          <p:cNvPr id="10" name="TextBox 10"/>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CONFRONTING SEXUAL EXPLOITATION</a:t>
            </a:r>
          </a:p>
        </p:txBody>
      </p:sp>
      <p:sp>
        <p:nvSpPr>
          <p:cNvPr id="12" name="TextBox 12"/>
          <p:cNvSpPr txBox="1"/>
          <p:nvPr/>
        </p:nvSpPr>
        <p:spPr>
          <a:xfrm>
            <a:off x="8183000" y="4740395"/>
            <a:ext cx="7023201" cy="2950738"/>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SEXUAL EXPLOITATION </a:t>
            </a:r>
            <a:r>
              <a:rPr lang="en-US" sz="4199">
                <a:solidFill>
                  <a:srgbClr val="004F59"/>
                </a:solidFill>
                <a:latin typeface="Roboto"/>
                <a:ea typeface="Roboto"/>
                <a:cs typeface="Roboto"/>
                <a:sym typeface="Roboto"/>
              </a:rPr>
              <a:t>includes grooming, sextortion, pornography </a:t>
            </a:r>
          </a:p>
          <a:p>
            <a:pPr algn="ctr">
              <a:lnSpc>
                <a:spcPts val="5879"/>
              </a:lnSpc>
            </a:pPr>
            <a:r>
              <a:rPr lang="en-US" sz="4199">
                <a:solidFill>
                  <a:srgbClr val="004F59"/>
                </a:solidFill>
                <a:latin typeface="Roboto"/>
                <a:ea typeface="Roboto"/>
                <a:cs typeface="Roboto"/>
                <a:sym typeface="Roboto"/>
              </a:rPr>
              <a:t>&amp; sex trafficking.</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4</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id="15" name="Freeform 15"/>
          <p:cNvSpPr/>
          <p:nvPr/>
        </p:nvSpPr>
        <p:spPr>
          <a:xfrm>
            <a:off x="1933398" y="2832478"/>
            <a:ext cx="6771839" cy="6292417"/>
          </a:xfrm>
          <a:custGeom>
            <a:avLst/>
            <a:gdLst/>
            <a:ahLst/>
            <a:cxnLst/>
            <a:rect l="l" t="t" r="r" b="b"/>
            <a:pathLst>
              <a:path w="6771839" h="6292417">
                <a:moveTo>
                  <a:pt x="0" y="0"/>
                </a:moveTo>
                <a:lnTo>
                  <a:pt x="6771839" y="0"/>
                </a:lnTo>
                <a:lnTo>
                  <a:pt x="6771839" y="6292417"/>
                </a:lnTo>
                <a:lnTo>
                  <a:pt x="0" y="629241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40</a:t>
            </a:r>
          </a:p>
        </p:txBody>
      </p:sp>
      <p:grpSp>
        <p:nvGrpSpPr>
          <p:cNvPr id="5" name="Group 5"/>
          <p:cNvGrpSpPr/>
          <p:nvPr/>
        </p:nvGrpSpPr>
        <p:grpSpPr>
          <a:xfrm>
            <a:off x="1780421" y="3344958"/>
            <a:ext cx="6059464" cy="958212"/>
            <a:chOff x="0" y="0"/>
            <a:chExt cx="1595908" cy="252369"/>
          </a:xfrm>
        </p:grpSpPr>
        <p:sp>
          <p:nvSpPr>
            <p:cNvPr id="6" name="Freeform 6"/>
            <p:cNvSpPr/>
            <p:nvPr/>
          </p:nvSpPr>
          <p:spPr>
            <a:xfrm>
              <a:off x="0" y="0"/>
              <a:ext cx="1595908" cy="252369"/>
            </a:xfrm>
            <a:custGeom>
              <a:avLst/>
              <a:gdLst/>
              <a:ahLst/>
              <a:cxnLst/>
              <a:rect l="l" t="t" r="r" b="b"/>
              <a:pathLst>
                <a:path w="1595908" h="252369">
                  <a:moveTo>
                    <a:pt x="0" y="0"/>
                  </a:moveTo>
                  <a:lnTo>
                    <a:pt x="1595908" y="0"/>
                  </a:lnTo>
                  <a:lnTo>
                    <a:pt x="1595908" y="252369"/>
                  </a:lnTo>
                  <a:lnTo>
                    <a:pt x="0" y="252369"/>
                  </a:lnTo>
                  <a:close/>
                </a:path>
              </a:pathLst>
            </a:custGeom>
            <a:solidFill>
              <a:srgbClr val="303030"/>
            </a:solidFill>
          </p:spPr>
          <p:txBody>
            <a:bodyPr/>
            <a:lstStyle/>
            <a:p>
              <a:endParaRPr lang="en-US"/>
            </a:p>
          </p:txBody>
        </p:sp>
        <p:sp>
          <p:nvSpPr>
            <p:cNvPr id="7" name="TextBox 7"/>
            <p:cNvSpPr txBox="1"/>
            <p:nvPr/>
          </p:nvSpPr>
          <p:spPr>
            <a:xfrm>
              <a:off x="0" y="-76200"/>
              <a:ext cx="1595908" cy="32856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942346" y="3390690"/>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Legal Accountability </a:t>
            </a:r>
          </a:p>
        </p:txBody>
      </p:sp>
      <p:sp>
        <p:nvSpPr>
          <p:cNvPr id="9" name="TextBox 9"/>
          <p:cNvSpPr txBox="1"/>
          <p:nvPr/>
        </p:nvSpPr>
        <p:spPr>
          <a:xfrm>
            <a:off x="2017596" y="4674794"/>
            <a:ext cx="15167818"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Illegal Exchange:</a:t>
            </a:r>
            <a:r>
              <a:rPr lang="en-US" sz="4250" b="1">
                <a:solidFill>
                  <a:srgbClr val="004F59"/>
                </a:solidFill>
                <a:latin typeface="Roboto Bold"/>
                <a:ea typeface="Roboto Bold"/>
                <a:cs typeface="Roboto Bold"/>
                <a:sym typeface="Roboto Bold"/>
              </a:rPr>
              <a:t> No one can cause another person to take part in a sex act in exchange for anything of value.</a:t>
            </a:r>
          </a:p>
        </p:txBody>
      </p:sp>
      <p:sp>
        <p:nvSpPr>
          <p:cNvPr id="10" name="TextBox 10"/>
          <p:cNvSpPr txBox="1"/>
          <p:nvPr/>
        </p:nvSpPr>
        <p:spPr>
          <a:xfrm>
            <a:off x="5261674" y="9262223"/>
            <a:ext cx="4872925" cy="201978"/>
          </a:xfrm>
          <a:prstGeom prst="rect">
            <a:avLst/>
          </a:prstGeom>
        </p:spPr>
        <p:txBody>
          <a:bodyPr wrap="square" lIns="0" tIns="0" rIns="0" bIns="0" rtlCol="0" anchor="t">
            <a:spAutoFit/>
          </a:bodyPr>
          <a:lstStyle/>
          <a:p>
            <a:pPr algn="l">
              <a:lnSpc>
                <a:spcPts val="1679"/>
              </a:lnSpc>
            </a:pPr>
            <a:r>
              <a:rPr lang="en-US" sz="1200" dirty="0">
                <a:solidFill>
                  <a:srgbClr val="004F59"/>
                </a:solidFill>
                <a:latin typeface="Roboto"/>
                <a:ea typeface="Roboto"/>
                <a:cs typeface="Roboto"/>
                <a:sym typeface="Roboto"/>
              </a:rPr>
              <a:t>H.R.3244 - Victims of Trafficking and Violence Protection Act of 2000</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TextBox 12"/>
          <p:cNvSpPr txBox="1"/>
          <p:nvPr/>
        </p:nvSpPr>
        <p:spPr>
          <a:xfrm>
            <a:off x="1131441" y="1109322"/>
            <a:ext cx="11139105"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LAWS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41</a:t>
            </a:r>
          </a:p>
        </p:txBody>
      </p:sp>
      <p:grpSp>
        <p:nvGrpSpPr>
          <p:cNvPr id="5" name="Group 5"/>
          <p:cNvGrpSpPr/>
          <p:nvPr/>
        </p:nvGrpSpPr>
        <p:grpSpPr>
          <a:xfrm>
            <a:off x="1780421" y="3344958"/>
            <a:ext cx="6059464" cy="958212"/>
            <a:chOff x="0" y="0"/>
            <a:chExt cx="1595908" cy="252369"/>
          </a:xfrm>
        </p:grpSpPr>
        <p:sp>
          <p:nvSpPr>
            <p:cNvPr id="6" name="Freeform 6"/>
            <p:cNvSpPr/>
            <p:nvPr/>
          </p:nvSpPr>
          <p:spPr>
            <a:xfrm>
              <a:off x="0" y="0"/>
              <a:ext cx="1595908" cy="252369"/>
            </a:xfrm>
            <a:custGeom>
              <a:avLst/>
              <a:gdLst/>
              <a:ahLst/>
              <a:cxnLst/>
              <a:rect l="l" t="t" r="r" b="b"/>
              <a:pathLst>
                <a:path w="1595908" h="252369">
                  <a:moveTo>
                    <a:pt x="0" y="0"/>
                  </a:moveTo>
                  <a:lnTo>
                    <a:pt x="1595908" y="0"/>
                  </a:lnTo>
                  <a:lnTo>
                    <a:pt x="1595908" y="252369"/>
                  </a:lnTo>
                  <a:lnTo>
                    <a:pt x="0" y="252369"/>
                  </a:lnTo>
                  <a:close/>
                </a:path>
              </a:pathLst>
            </a:custGeom>
            <a:solidFill>
              <a:srgbClr val="303030"/>
            </a:solidFill>
          </p:spPr>
          <p:txBody>
            <a:bodyPr/>
            <a:lstStyle/>
            <a:p>
              <a:endParaRPr lang="en-US"/>
            </a:p>
          </p:txBody>
        </p:sp>
        <p:sp>
          <p:nvSpPr>
            <p:cNvPr id="7" name="TextBox 7"/>
            <p:cNvSpPr txBox="1"/>
            <p:nvPr/>
          </p:nvSpPr>
          <p:spPr>
            <a:xfrm>
              <a:off x="0" y="-76200"/>
              <a:ext cx="1595908" cy="32856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942346" y="3390690"/>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Legal Accountability </a:t>
            </a:r>
          </a:p>
        </p:txBody>
      </p:sp>
      <p:sp>
        <p:nvSpPr>
          <p:cNvPr id="9" name="TextBox 9"/>
          <p:cNvSpPr txBox="1"/>
          <p:nvPr/>
        </p:nvSpPr>
        <p:spPr>
          <a:xfrm>
            <a:off x="2017596" y="4674794"/>
            <a:ext cx="15167818"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Adults 18+:</a:t>
            </a:r>
            <a:r>
              <a:rPr lang="en-US" sz="4250" b="1">
                <a:solidFill>
                  <a:srgbClr val="004F59"/>
                </a:solidFill>
                <a:latin typeface="Roboto Bold"/>
                <a:ea typeface="Roboto Bold"/>
                <a:cs typeface="Roboto Bold"/>
                <a:sym typeface="Roboto Bold"/>
              </a:rPr>
              <a:t> If force, fraud, or coercion is used to exploit an adult, the abuser is charged as a sex trafficker.</a:t>
            </a:r>
          </a:p>
        </p:txBody>
      </p:sp>
      <p:sp>
        <p:nvSpPr>
          <p:cNvPr id="10" name="TextBox 10"/>
          <p:cNvSpPr txBox="1"/>
          <p:nvPr/>
        </p:nvSpPr>
        <p:spPr>
          <a:xfrm>
            <a:off x="5261674" y="9262223"/>
            <a:ext cx="4720525" cy="201978"/>
          </a:xfrm>
          <a:prstGeom prst="rect">
            <a:avLst/>
          </a:prstGeom>
        </p:spPr>
        <p:txBody>
          <a:bodyPr wrap="square" lIns="0" tIns="0" rIns="0" bIns="0" rtlCol="0" anchor="t">
            <a:spAutoFit/>
          </a:bodyPr>
          <a:lstStyle/>
          <a:p>
            <a:pPr algn="l">
              <a:lnSpc>
                <a:spcPts val="1679"/>
              </a:lnSpc>
            </a:pPr>
            <a:r>
              <a:rPr lang="en-US" sz="1200" dirty="0">
                <a:solidFill>
                  <a:srgbClr val="004F59"/>
                </a:solidFill>
                <a:latin typeface="Roboto"/>
                <a:ea typeface="Roboto"/>
                <a:cs typeface="Roboto"/>
                <a:sym typeface="Roboto"/>
              </a:rPr>
              <a:t>H.R.3244 - Victims of Trafficking and Violence Protection Act of 2000</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TextBox 12"/>
          <p:cNvSpPr txBox="1"/>
          <p:nvPr/>
        </p:nvSpPr>
        <p:spPr>
          <a:xfrm>
            <a:off x="1131441" y="1109322"/>
            <a:ext cx="11139105"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LAWS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42</a:t>
            </a:r>
          </a:p>
        </p:txBody>
      </p:sp>
      <p:grpSp>
        <p:nvGrpSpPr>
          <p:cNvPr id="5" name="Group 5"/>
          <p:cNvGrpSpPr/>
          <p:nvPr/>
        </p:nvGrpSpPr>
        <p:grpSpPr>
          <a:xfrm>
            <a:off x="1780421" y="3344958"/>
            <a:ext cx="6059464" cy="958212"/>
            <a:chOff x="0" y="0"/>
            <a:chExt cx="1595908" cy="252369"/>
          </a:xfrm>
        </p:grpSpPr>
        <p:sp>
          <p:nvSpPr>
            <p:cNvPr id="6" name="Freeform 6"/>
            <p:cNvSpPr/>
            <p:nvPr/>
          </p:nvSpPr>
          <p:spPr>
            <a:xfrm>
              <a:off x="0" y="0"/>
              <a:ext cx="1595908" cy="252369"/>
            </a:xfrm>
            <a:custGeom>
              <a:avLst/>
              <a:gdLst/>
              <a:ahLst/>
              <a:cxnLst/>
              <a:rect l="l" t="t" r="r" b="b"/>
              <a:pathLst>
                <a:path w="1595908" h="252369">
                  <a:moveTo>
                    <a:pt x="0" y="0"/>
                  </a:moveTo>
                  <a:lnTo>
                    <a:pt x="1595908" y="0"/>
                  </a:lnTo>
                  <a:lnTo>
                    <a:pt x="1595908" y="252369"/>
                  </a:lnTo>
                  <a:lnTo>
                    <a:pt x="0" y="252369"/>
                  </a:lnTo>
                  <a:close/>
                </a:path>
              </a:pathLst>
            </a:custGeom>
            <a:solidFill>
              <a:srgbClr val="303030"/>
            </a:solidFill>
          </p:spPr>
          <p:txBody>
            <a:bodyPr/>
            <a:lstStyle/>
            <a:p>
              <a:endParaRPr lang="en-US"/>
            </a:p>
          </p:txBody>
        </p:sp>
        <p:sp>
          <p:nvSpPr>
            <p:cNvPr id="7" name="TextBox 7"/>
            <p:cNvSpPr txBox="1"/>
            <p:nvPr/>
          </p:nvSpPr>
          <p:spPr>
            <a:xfrm>
              <a:off x="0" y="-76200"/>
              <a:ext cx="1595908" cy="32856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942346" y="3390690"/>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Legal Accountability </a:t>
            </a:r>
          </a:p>
        </p:txBody>
      </p:sp>
      <p:sp>
        <p:nvSpPr>
          <p:cNvPr id="9" name="TextBox 9"/>
          <p:cNvSpPr txBox="1"/>
          <p:nvPr/>
        </p:nvSpPr>
        <p:spPr>
          <a:xfrm>
            <a:off x="2017596" y="4674794"/>
            <a:ext cx="15167818"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Minors (Under 18):</a:t>
            </a:r>
            <a:r>
              <a:rPr lang="en-US" sz="4250" b="1">
                <a:solidFill>
                  <a:srgbClr val="004F59"/>
                </a:solidFill>
                <a:latin typeface="Roboto Bold"/>
                <a:ea typeface="Roboto Bold"/>
                <a:cs typeface="Roboto Bold"/>
                <a:sym typeface="Roboto Bold"/>
              </a:rPr>
              <a:t> Any time a child is involved in a sex act for something of value, the abuser is charged as a sex trafficker.</a:t>
            </a:r>
          </a:p>
        </p:txBody>
      </p:sp>
      <p:sp>
        <p:nvSpPr>
          <p:cNvPr id="10" name="TextBox 10"/>
          <p:cNvSpPr txBox="1"/>
          <p:nvPr/>
        </p:nvSpPr>
        <p:spPr>
          <a:xfrm>
            <a:off x="5261674" y="9262223"/>
            <a:ext cx="4872925" cy="201978"/>
          </a:xfrm>
          <a:prstGeom prst="rect">
            <a:avLst/>
          </a:prstGeom>
        </p:spPr>
        <p:txBody>
          <a:bodyPr wrap="square" lIns="0" tIns="0" rIns="0" bIns="0" rtlCol="0" anchor="t">
            <a:spAutoFit/>
          </a:bodyPr>
          <a:lstStyle/>
          <a:p>
            <a:pPr algn="l">
              <a:lnSpc>
                <a:spcPts val="1679"/>
              </a:lnSpc>
            </a:pPr>
            <a:r>
              <a:rPr lang="en-US" sz="1200" dirty="0">
                <a:solidFill>
                  <a:srgbClr val="004F59"/>
                </a:solidFill>
                <a:latin typeface="Roboto"/>
                <a:ea typeface="Roboto"/>
                <a:cs typeface="Roboto"/>
                <a:sym typeface="Roboto"/>
              </a:rPr>
              <a:t>H.R.3244 - Victims of Trafficking and Violence Protection Act of 2000</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TextBox 12"/>
          <p:cNvSpPr txBox="1"/>
          <p:nvPr/>
        </p:nvSpPr>
        <p:spPr>
          <a:xfrm>
            <a:off x="1131441" y="1109322"/>
            <a:ext cx="11139105"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LAWS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937683" y="4748711"/>
            <a:ext cx="11518940" cy="2106925"/>
            <a:chOff x="0" y="0"/>
            <a:chExt cx="3033795" cy="554910"/>
          </a:xfrm>
        </p:grpSpPr>
        <p:sp>
          <p:nvSpPr>
            <p:cNvPr id="7" name="Freeform 7"/>
            <p:cNvSpPr/>
            <p:nvPr/>
          </p:nvSpPr>
          <p:spPr>
            <a:xfrm>
              <a:off x="0" y="0"/>
              <a:ext cx="3033795" cy="554910"/>
            </a:xfrm>
            <a:custGeom>
              <a:avLst/>
              <a:gdLst/>
              <a:ahLst/>
              <a:cxnLst/>
              <a:rect l="l" t="t" r="r" b="b"/>
              <a:pathLst>
                <a:path w="3033795" h="554910">
                  <a:moveTo>
                    <a:pt x="0" y="0"/>
                  </a:moveTo>
                  <a:lnTo>
                    <a:pt x="3033795" y="0"/>
                  </a:lnTo>
                  <a:lnTo>
                    <a:pt x="3033795" y="554910"/>
                  </a:lnTo>
                  <a:lnTo>
                    <a:pt x="0" y="554910"/>
                  </a:lnTo>
                  <a:close/>
                </a:path>
              </a:pathLst>
            </a:custGeom>
            <a:solidFill>
              <a:srgbClr val="303030"/>
            </a:solidFill>
          </p:spPr>
          <p:txBody>
            <a:bodyPr/>
            <a:lstStyle/>
            <a:p>
              <a:endParaRPr lang="en-US"/>
            </a:p>
          </p:txBody>
        </p:sp>
        <p:sp>
          <p:nvSpPr>
            <p:cNvPr id="8" name="TextBox 8"/>
            <p:cNvSpPr txBox="1"/>
            <p:nvPr/>
          </p:nvSpPr>
          <p:spPr>
            <a:xfrm>
              <a:off x="0" y="-76200"/>
              <a:ext cx="3033795" cy="631110"/>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533206" y="4973572"/>
            <a:ext cx="10823856"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Which term is NOT used to describe how a human sex trafficker operates?</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43</a:t>
            </a:r>
          </a:p>
        </p:txBody>
      </p:sp>
      <p:sp>
        <p:nvSpPr>
          <p:cNvPr id="13" name="Freeform 13"/>
          <p:cNvSpPr/>
          <p:nvPr/>
        </p:nvSpPr>
        <p:spPr>
          <a:xfrm>
            <a:off x="1459298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5"/>
            <a:stretch>
              <a:fillRect l="-26110" r="-6690"/>
            </a:stretch>
          </a:blipFill>
        </p:spPr>
        <p:txBody>
          <a:bodyPr/>
          <a:lstStyle/>
          <a:p>
            <a:endParaRPr lang="en-US"/>
          </a:p>
        </p:txBody>
      </p:sp>
      <p:sp>
        <p:nvSpPr>
          <p:cNvPr id="14" name="TextBox 14"/>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5" name="TextBox 15"/>
          <p:cNvSpPr txBox="1"/>
          <p:nvPr/>
        </p:nvSpPr>
        <p:spPr>
          <a:xfrm>
            <a:off x="1131441" y="1109322"/>
            <a:ext cx="1113910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STYLES</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865339" y="4276287"/>
            <a:ext cx="14557321" cy="287972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Liberty Pimp </a:t>
            </a:r>
            <a:r>
              <a:rPr lang="en-US" sz="5499">
                <a:solidFill>
                  <a:srgbClr val="303030"/>
                </a:solidFill>
                <a:latin typeface="Roboto"/>
                <a:ea typeface="Roboto"/>
                <a:cs typeface="Roboto"/>
                <a:sym typeface="Roboto"/>
              </a:rPr>
              <a:t>is NOT a real term. </a:t>
            </a:r>
          </a:p>
          <a:p>
            <a:pPr algn="ctr">
              <a:lnSpc>
                <a:spcPts val="7699"/>
              </a:lnSpc>
            </a:pPr>
            <a:r>
              <a:rPr lang="en-US" sz="5499">
                <a:solidFill>
                  <a:srgbClr val="303030"/>
                </a:solidFill>
                <a:latin typeface="Roboto"/>
                <a:ea typeface="Roboto"/>
                <a:cs typeface="Roboto"/>
                <a:sym typeface="Roboto"/>
              </a:rPr>
              <a:t>Trafficking involves depriving a person of their freedom, independence, and ability to choose.</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44</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313644"/>
            <a:ext cx="17574656" cy="9558772"/>
            <a:chOff x="0" y="0"/>
            <a:chExt cx="5540031" cy="3013197"/>
          </a:xfrm>
        </p:grpSpPr>
        <p:sp>
          <p:nvSpPr>
            <p:cNvPr id="5" name="Freeform 5"/>
            <p:cNvSpPr/>
            <p:nvPr/>
          </p:nvSpPr>
          <p:spPr>
            <a:xfrm>
              <a:off x="0" y="0"/>
              <a:ext cx="5540031" cy="3013197"/>
            </a:xfrm>
            <a:custGeom>
              <a:avLst/>
              <a:gdLst/>
              <a:ahLst/>
              <a:cxnLst/>
              <a:rect l="l" t="t" r="r" b="b"/>
              <a:pathLst>
                <a:path w="5540031" h="3013197">
                  <a:moveTo>
                    <a:pt x="0" y="0"/>
                  </a:moveTo>
                  <a:lnTo>
                    <a:pt x="5540031" y="0"/>
                  </a:lnTo>
                  <a:lnTo>
                    <a:pt x="5540031" y="3013197"/>
                  </a:lnTo>
                  <a:lnTo>
                    <a:pt x="0" y="3013197"/>
                  </a:lnTo>
                  <a:close/>
                </a:path>
              </a:pathLst>
            </a:custGeom>
            <a:solidFill>
              <a:srgbClr val="68D2DF"/>
            </a:solidFill>
          </p:spPr>
          <p:txBody>
            <a:bodyPr/>
            <a:lstStyle/>
            <a:p>
              <a:endParaRPr lang="en-US"/>
            </a:p>
          </p:txBody>
        </p:sp>
      </p:grpSp>
      <p:grpSp>
        <p:nvGrpSpPr>
          <p:cNvPr id="6" name="Group 6"/>
          <p:cNvGrpSpPr/>
          <p:nvPr/>
        </p:nvGrpSpPr>
        <p:grpSpPr>
          <a:xfrm>
            <a:off x="1465445" y="4839462"/>
            <a:ext cx="12837302" cy="2266472"/>
            <a:chOff x="0" y="0"/>
            <a:chExt cx="3381018" cy="596931"/>
          </a:xfrm>
        </p:grpSpPr>
        <p:sp>
          <p:nvSpPr>
            <p:cNvPr id="7" name="Freeform 7"/>
            <p:cNvSpPr/>
            <p:nvPr/>
          </p:nvSpPr>
          <p:spPr>
            <a:xfrm>
              <a:off x="0" y="0"/>
              <a:ext cx="3381018" cy="596931"/>
            </a:xfrm>
            <a:custGeom>
              <a:avLst/>
              <a:gdLst/>
              <a:ahLst/>
              <a:cxnLst/>
              <a:rect l="l" t="t" r="r" b="b"/>
              <a:pathLst>
                <a:path w="3381018" h="596931">
                  <a:moveTo>
                    <a:pt x="0" y="0"/>
                  </a:moveTo>
                  <a:lnTo>
                    <a:pt x="3381018" y="0"/>
                  </a:lnTo>
                  <a:lnTo>
                    <a:pt x="3381018" y="596931"/>
                  </a:lnTo>
                  <a:lnTo>
                    <a:pt x="0" y="596931"/>
                  </a:lnTo>
                  <a:close/>
                </a:path>
              </a:pathLst>
            </a:custGeom>
            <a:solidFill>
              <a:srgbClr val="303030"/>
            </a:solidFill>
          </p:spPr>
          <p:txBody>
            <a:bodyPr/>
            <a:lstStyle/>
            <a:p>
              <a:endParaRPr lang="en-US"/>
            </a:p>
          </p:txBody>
        </p:sp>
        <p:sp>
          <p:nvSpPr>
            <p:cNvPr id="8" name="TextBox 8"/>
            <p:cNvSpPr txBox="1"/>
            <p:nvPr/>
          </p:nvSpPr>
          <p:spPr>
            <a:xfrm>
              <a:off x="0" y="-76200"/>
              <a:ext cx="3381018" cy="673131"/>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11" name="Group 11"/>
          <p:cNvGrpSpPr/>
          <p:nvPr/>
        </p:nvGrpSpPr>
        <p:grpSpPr>
          <a:xfrm>
            <a:off x="13161349" y="836841"/>
            <a:ext cx="4170644" cy="3608492"/>
            <a:chOff x="0" y="0"/>
            <a:chExt cx="1098441" cy="950385"/>
          </a:xfrm>
        </p:grpSpPr>
        <p:sp>
          <p:nvSpPr>
            <p:cNvPr id="12" name="Freeform 12"/>
            <p:cNvSpPr/>
            <p:nvPr/>
          </p:nvSpPr>
          <p:spPr>
            <a:xfrm>
              <a:off x="0" y="0"/>
              <a:ext cx="1098441" cy="950385"/>
            </a:xfrm>
            <a:custGeom>
              <a:avLst/>
              <a:gdLst/>
              <a:ahLst/>
              <a:cxnLst/>
              <a:rect l="l" t="t" r="r" b="b"/>
              <a:pathLst>
                <a:path w="1098441" h="950385">
                  <a:moveTo>
                    <a:pt x="0" y="0"/>
                  </a:moveTo>
                  <a:lnTo>
                    <a:pt x="1098441" y="0"/>
                  </a:lnTo>
                  <a:lnTo>
                    <a:pt x="1098441" y="950385"/>
                  </a:lnTo>
                  <a:lnTo>
                    <a:pt x="0" y="950385"/>
                  </a:lnTo>
                  <a:close/>
                </a:path>
              </a:pathLst>
            </a:custGeom>
            <a:solidFill>
              <a:srgbClr val="FFFFFF"/>
            </a:solidFill>
          </p:spPr>
          <p:txBody>
            <a:bodyPr/>
            <a:lstStyle/>
            <a:p>
              <a:endParaRPr lang="en-US"/>
            </a:p>
          </p:txBody>
        </p:sp>
        <p:sp>
          <p:nvSpPr>
            <p:cNvPr id="13" name="TextBox 13"/>
            <p:cNvSpPr txBox="1"/>
            <p:nvPr/>
          </p:nvSpPr>
          <p:spPr>
            <a:xfrm>
              <a:off x="0" y="-47625"/>
              <a:ext cx="1098441" cy="998010"/>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3307111" y="1009650"/>
            <a:ext cx="3879119" cy="3286887"/>
          </a:xfrm>
          <a:custGeom>
            <a:avLst/>
            <a:gdLst/>
            <a:ahLst/>
            <a:cxnLst/>
            <a:rect l="l" t="t" r="r" b="b"/>
            <a:pathLst>
              <a:path w="3879119" h="3286887">
                <a:moveTo>
                  <a:pt x="0" y="0"/>
                </a:moveTo>
                <a:lnTo>
                  <a:pt x="3879119" y="0"/>
                </a:lnTo>
                <a:lnTo>
                  <a:pt x="3879119" y="3286887"/>
                </a:lnTo>
                <a:lnTo>
                  <a:pt x="0" y="3286887"/>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722814" y="5041422"/>
            <a:ext cx="12998357" cy="1666727"/>
          </a:xfrm>
          <a:prstGeom prst="rect">
            <a:avLst/>
          </a:prstGeom>
        </p:spPr>
        <p:txBody>
          <a:bodyPr lIns="0" tIns="0" rIns="0" bIns="0" rtlCol="0" anchor="t">
            <a:spAutoFit/>
          </a:bodyPr>
          <a:lstStyle/>
          <a:p>
            <a:pPr algn="l">
              <a:lnSpc>
                <a:spcPts val="6749"/>
              </a:lnSpc>
            </a:pPr>
            <a:r>
              <a:rPr lang="en-US" sz="4499" b="1">
                <a:solidFill>
                  <a:srgbClr val="FFFFFF"/>
                </a:solidFill>
                <a:latin typeface="Roboto Bold"/>
                <a:ea typeface="Roboto Bold"/>
                <a:cs typeface="Roboto Bold"/>
                <a:sym typeface="Roboto Bold"/>
              </a:rPr>
              <a:t>What strategies might the 3 types of traffickers use to maintain control over their victims?</a:t>
            </a:r>
          </a:p>
        </p:txBody>
      </p:sp>
      <p:sp>
        <p:nvSpPr>
          <p:cNvPr id="16" name="TextBox 1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45</a:t>
            </a:r>
          </a:p>
        </p:txBody>
      </p:sp>
      <p:sp>
        <p:nvSpPr>
          <p:cNvPr id="17" name="TextBox 17"/>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8" name="TextBox 18"/>
          <p:cNvSpPr txBox="1"/>
          <p:nvPr/>
        </p:nvSpPr>
        <p:spPr>
          <a:xfrm>
            <a:off x="1131441" y="1109322"/>
            <a:ext cx="1113910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STYLES</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46</a:t>
            </a:r>
          </a:p>
        </p:txBody>
      </p:sp>
      <p:grpSp>
        <p:nvGrpSpPr>
          <p:cNvPr id="5" name="Group 5"/>
          <p:cNvGrpSpPr/>
          <p:nvPr/>
        </p:nvGrpSpPr>
        <p:grpSpPr>
          <a:xfrm>
            <a:off x="1780421" y="3336131"/>
            <a:ext cx="3982774" cy="904943"/>
            <a:chOff x="0" y="0"/>
            <a:chExt cx="1048961" cy="238339"/>
          </a:xfrm>
        </p:grpSpPr>
        <p:sp>
          <p:nvSpPr>
            <p:cNvPr id="6" name="Freeform 6"/>
            <p:cNvSpPr/>
            <p:nvPr/>
          </p:nvSpPr>
          <p:spPr>
            <a:xfrm>
              <a:off x="0" y="0"/>
              <a:ext cx="1048961" cy="238339"/>
            </a:xfrm>
            <a:custGeom>
              <a:avLst/>
              <a:gdLst/>
              <a:ahLst/>
              <a:cxnLst/>
              <a:rect l="l" t="t" r="r" b="b"/>
              <a:pathLst>
                <a:path w="1048961" h="238339">
                  <a:moveTo>
                    <a:pt x="0" y="0"/>
                  </a:moveTo>
                  <a:lnTo>
                    <a:pt x="1048961" y="0"/>
                  </a:lnTo>
                  <a:lnTo>
                    <a:pt x="1048961"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048961"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056646" y="3355228"/>
            <a:ext cx="11795078" cy="771451"/>
          </a:xfrm>
          <a:prstGeom prst="rect">
            <a:avLst/>
          </a:prstGeom>
        </p:spPr>
        <p:txBody>
          <a:bodyPr lIns="0" tIns="0" rIns="0" bIns="0" rtlCol="0" anchor="t">
            <a:spAutoFit/>
          </a:bodyPr>
          <a:lstStyle/>
          <a:p>
            <a:pPr algn="l">
              <a:lnSpc>
                <a:spcPts val="6299"/>
              </a:lnSpc>
            </a:pPr>
            <a:r>
              <a:rPr lang="en-US" sz="4499" b="1">
                <a:solidFill>
                  <a:srgbClr val="7ED957"/>
                </a:solidFill>
                <a:latin typeface="Roboto Bold"/>
                <a:ea typeface="Roboto Bold"/>
                <a:cs typeface="Roboto Bold"/>
                <a:sym typeface="Roboto Bold"/>
              </a:rPr>
              <a:t>Romeo </a:t>
            </a:r>
            <a:r>
              <a:rPr lang="en-US" sz="4499" b="1">
                <a:solidFill>
                  <a:srgbClr val="FFFFFF"/>
                </a:solidFill>
                <a:latin typeface="Roboto Bold"/>
                <a:ea typeface="Roboto Bold"/>
                <a:cs typeface="Roboto Bold"/>
                <a:sym typeface="Roboto Bold"/>
              </a:rPr>
              <a:t>Pimp </a:t>
            </a:r>
          </a:p>
        </p:txBody>
      </p:sp>
      <p:sp>
        <p:nvSpPr>
          <p:cNvPr id="9" name="TextBox 9"/>
          <p:cNvSpPr txBox="1"/>
          <p:nvPr/>
        </p:nvSpPr>
        <p:spPr>
          <a:xfrm>
            <a:off x="2056646" y="4688076"/>
            <a:ext cx="14237506"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Builds Trust First: </a:t>
            </a:r>
            <a:r>
              <a:rPr lang="en-US" sz="4250" b="1">
                <a:solidFill>
                  <a:srgbClr val="004F59"/>
                </a:solidFill>
                <a:latin typeface="Roboto Bold"/>
                <a:ea typeface="Roboto Bold"/>
                <a:cs typeface="Roboto Bold"/>
                <a:sym typeface="Roboto Bold"/>
              </a:rPr>
              <a:t>Gives attention, kindness, and fulfills unmet needs.</a:t>
            </a:r>
          </a:p>
        </p:txBody>
      </p:sp>
      <p:sp>
        <p:nvSpPr>
          <p:cNvPr id="10" name="TextBox 10"/>
          <p:cNvSpPr txBox="1"/>
          <p:nvPr/>
        </p:nvSpPr>
        <p:spPr>
          <a:xfrm>
            <a:off x="1131441" y="1109322"/>
            <a:ext cx="1113910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STYLE</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47</a:t>
            </a:r>
          </a:p>
        </p:txBody>
      </p:sp>
      <p:grpSp>
        <p:nvGrpSpPr>
          <p:cNvPr id="5" name="Group 5"/>
          <p:cNvGrpSpPr/>
          <p:nvPr/>
        </p:nvGrpSpPr>
        <p:grpSpPr>
          <a:xfrm>
            <a:off x="1780421" y="3336131"/>
            <a:ext cx="3982774" cy="904943"/>
            <a:chOff x="0" y="0"/>
            <a:chExt cx="1048961" cy="238339"/>
          </a:xfrm>
        </p:grpSpPr>
        <p:sp>
          <p:nvSpPr>
            <p:cNvPr id="6" name="Freeform 6"/>
            <p:cNvSpPr/>
            <p:nvPr/>
          </p:nvSpPr>
          <p:spPr>
            <a:xfrm>
              <a:off x="0" y="0"/>
              <a:ext cx="1048961" cy="238339"/>
            </a:xfrm>
            <a:custGeom>
              <a:avLst/>
              <a:gdLst/>
              <a:ahLst/>
              <a:cxnLst/>
              <a:rect l="l" t="t" r="r" b="b"/>
              <a:pathLst>
                <a:path w="1048961" h="238339">
                  <a:moveTo>
                    <a:pt x="0" y="0"/>
                  </a:moveTo>
                  <a:lnTo>
                    <a:pt x="1048961" y="0"/>
                  </a:lnTo>
                  <a:lnTo>
                    <a:pt x="1048961"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048961"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056646" y="4688076"/>
            <a:ext cx="14237506"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Creates Emotional Bonds: </a:t>
            </a:r>
            <a:r>
              <a:rPr lang="en-US" sz="4250" b="1">
                <a:solidFill>
                  <a:srgbClr val="004F59"/>
                </a:solidFill>
                <a:latin typeface="Roboto Bold"/>
                <a:ea typeface="Roboto Bold"/>
                <a:cs typeface="Roboto Bold"/>
                <a:sym typeface="Roboto Bold"/>
              </a:rPr>
              <a:t>Uses gifts, promises, and affection to manipulate.</a:t>
            </a:r>
          </a:p>
        </p:txBody>
      </p:sp>
      <p:sp>
        <p:nvSpPr>
          <p:cNvPr id="9" name="TextBox 9"/>
          <p:cNvSpPr txBox="1"/>
          <p:nvPr/>
        </p:nvSpPr>
        <p:spPr>
          <a:xfrm>
            <a:off x="1131441" y="1109322"/>
            <a:ext cx="1113910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STYLE</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2056646" y="3355228"/>
            <a:ext cx="11795078" cy="771451"/>
          </a:xfrm>
          <a:prstGeom prst="rect">
            <a:avLst/>
          </a:prstGeom>
        </p:spPr>
        <p:txBody>
          <a:bodyPr lIns="0" tIns="0" rIns="0" bIns="0" rtlCol="0" anchor="t">
            <a:spAutoFit/>
          </a:bodyPr>
          <a:lstStyle/>
          <a:p>
            <a:pPr algn="l">
              <a:lnSpc>
                <a:spcPts val="6299"/>
              </a:lnSpc>
            </a:pPr>
            <a:r>
              <a:rPr lang="en-US" sz="4499" b="1">
                <a:solidFill>
                  <a:srgbClr val="7ED957"/>
                </a:solidFill>
                <a:latin typeface="Roboto Bold"/>
                <a:ea typeface="Roboto Bold"/>
                <a:cs typeface="Roboto Bold"/>
                <a:sym typeface="Roboto Bold"/>
              </a:rPr>
              <a:t>Romeo </a:t>
            </a:r>
            <a:r>
              <a:rPr lang="en-US" sz="4499" b="1">
                <a:solidFill>
                  <a:srgbClr val="FFFFFF"/>
                </a:solidFill>
                <a:latin typeface="Roboto Bold"/>
                <a:ea typeface="Roboto Bold"/>
                <a:cs typeface="Roboto Bold"/>
                <a:sym typeface="Roboto Bold"/>
              </a:rPr>
              <a:t>Pimp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48</a:t>
            </a:r>
          </a:p>
        </p:txBody>
      </p:sp>
      <p:grpSp>
        <p:nvGrpSpPr>
          <p:cNvPr id="5" name="Group 5"/>
          <p:cNvGrpSpPr/>
          <p:nvPr/>
        </p:nvGrpSpPr>
        <p:grpSpPr>
          <a:xfrm>
            <a:off x="1780421" y="3336131"/>
            <a:ext cx="3982774" cy="904943"/>
            <a:chOff x="0" y="0"/>
            <a:chExt cx="1048961" cy="238339"/>
          </a:xfrm>
        </p:grpSpPr>
        <p:sp>
          <p:nvSpPr>
            <p:cNvPr id="6" name="Freeform 6"/>
            <p:cNvSpPr/>
            <p:nvPr/>
          </p:nvSpPr>
          <p:spPr>
            <a:xfrm>
              <a:off x="0" y="0"/>
              <a:ext cx="1048961" cy="238339"/>
            </a:xfrm>
            <a:custGeom>
              <a:avLst/>
              <a:gdLst/>
              <a:ahLst/>
              <a:cxnLst/>
              <a:rect l="l" t="t" r="r" b="b"/>
              <a:pathLst>
                <a:path w="1048961" h="238339">
                  <a:moveTo>
                    <a:pt x="0" y="0"/>
                  </a:moveTo>
                  <a:lnTo>
                    <a:pt x="1048961" y="0"/>
                  </a:lnTo>
                  <a:lnTo>
                    <a:pt x="1048961"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048961"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056646" y="4688076"/>
            <a:ext cx="14237506"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Shifts to Control: </a:t>
            </a:r>
            <a:r>
              <a:rPr lang="en-US" sz="4250" b="1">
                <a:solidFill>
                  <a:srgbClr val="004F59"/>
                </a:solidFill>
                <a:latin typeface="Roboto Bold"/>
                <a:ea typeface="Roboto Bold"/>
                <a:cs typeface="Roboto Bold"/>
                <a:sym typeface="Roboto Bold"/>
              </a:rPr>
              <a:t>Gradually isolate victims and harm their self-esteem to increase dependence.</a:t>
            </a:r>
          </a:p>
        </p:txBody>
      </p:sp>
      <p:sp>
        <p:nvSpPr>
          <p:cNvPr id="9" name="TextBox 9"/>
          <p:cNvSpPr txBox="1"/>
          <p:nvPr/>
        </p:nvSpPr>
        <p:spPr>
          <a:xfrm>
            <a:off x="1131441" y="1109322"/>
            <a:ext cx="1113910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STYLE</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2056646" y="3355228"/>
            <a:ext cx="11795078" cy="771451"/>
          </a:xfrm>
          <a:prstGeom prst="rect">
            <a:avLst/>
          </a:prstGeom>
        </p:spPr>
        <p:txBody>
          <a:bodyPr lIns="0" tIns="0" rIns="0" bIns="0" rtlCol="0" anchor="t">
            <a:spAutoFit/>
          </a:bodyPr>
          <a:lstStyle/>
          <a:p>
            <a:pPr algn="l">
              <a:lnSpc>
                <a:spcPts val="6299"/>
              </a:lnSpc>
            </a:pPr>
            <a:r>
              <a:rPr lang="en-US" sz="4499" b="1">
                <a:solidFill>
                  <a:srgbClr val="7ED957"/>
                </a:solidFill>
                <a:latin typeface="Roboto Bold"/>
                <a:ea typeface="Roboto Bold"/>
                <a:cs typeface="Roboto Bold"/>
                <a:sym typeface="Roboto Bold"/>
              </a:rPr>
              <a:t>Romeo </a:t>
            </a:r>
            <a:r>
              <a:rPr lang="en-US" sz="4499" b="1">
                <a:solidFill>
                  <a:srgbClr val="FFFFFF"/>
                </a:solidFill>
                <a:latin typeface="Roboto Bold"/>
                <a:ea typeface="Roboto Bold"/>
                <a:cs typeface="Roboto Bold"/>
                <a:sym typeface="Roboto Bold"/>
              </a:rPr>
              <a:t>Pimp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49</a:t>
            </a:r>
          </a:p>
        </p:txBody>
      </p:sp>
      <p:sp>
        <p:nvSpPr>
          <p:cNvPr id="5" name="TextBox 5"/>
          <p:cNvSpPr txBox="1"/>
          <p:nvPr/>
        </p:nvSpPr>
        <p:spPr>
          <a:xfrm>
            <a:off x="1131441" y="1109322"/>
            <a:ext cx="1113910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STYLE</a:t>
            </a:r>
          </a:p>
        </p:txBody>
      </p:sp>
      <p:sp>
        <p:nvSpPr>
          <p:cNvPr id="6" name="TextBox 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7" name="Group 7"/>
          <p:cNvGrpSpPr/>
          <p:nvPr/>
        </p:nvGrpSpPr>
        <p:grpSpPr>
          <a:xfrm>
            <a:off x="1780421" y="3335824"/>
            <a:ext cx="3982774" cy="904943"/>
            <a:chOff x="0" y="0"/>
            <a:chExt cx="1048961" cy="238339"/>
          </a:xfrm>
        </p:grpSpPr>
        <p:sp>
          <p:nvSpPr>
            <p:cNvPr id="8" name="Freeform 8"/>
            <p:cNvSpPr/>
            <p:nvPr/>
          </p:nvSpPr>
          <p:spPr>
            <a:xfrm>
              <a:off x="0" y="0"/>
              <a:ext cx="1048961" cy="238339"/>
            </a:xfrm>
            <a:custGeom>
              <a:avLst/>
              <a:gdLst/>
              <a:ahLst/>
              <a:cxnLst/>
              <a:rect l="l" t="t" r="r" b="b"/>
              <a:pathLst>
                <a:path w="1048961" h="238339">
                  <a:moveTo>
                    <a:pt x="0" y="0"/>
                  </a:moveTo>
                  <a:lnTo>
                    <a:pt x="1048961" y="0"/>
                  </a:lnTo>
                  <a:lnTo>
                    <a:pt x="1048961"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048961"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137221" y="3354921"/>
            <a:ext cx="11795078" cy="771451"/>
          </a:xfrm>
          <a:prstGeom prst="rect">
            <a:avLst/>
          </a:prstGeom>
        </p:spPr>
        <p:txBody>
          <a:bodyPr lIns="0" tIns="0" rIns="0" bIns="0" rtlCol="0" anchor="t">
            <a:spAutoFit/>
          </a:bodyPr>
          <a:lstStyle/>
          <a:p>
            <a:pPr algn="l">
              <a:lnSpc>
                <a:spcPts val="6299"/>
              </a:lnSpc>
            </a:pPr>
            <a:r>
              <a:rPr lang="en-US" sz="4499" b="1">
                <a:solidFill>
                  <a:srgbClr val="7ED957"/>
                </a:solidFill>
                <a:latin typeface="Roboto Bold"/>
                <a:ea typeface="Roboto Bold"/>
                <a:cs typeface="Roboto Bold"/>
                <a:sym typeface="Roboto Bold"/>
              </a:rPr>
              <a:t>Gorilla </a:t>
            </a:r>
            <a:r>
              <a:rPr lang="en-US" sz="4499" b="1">
                <a:solidFill>
                  <a:srgbClr val="FFFFFF"/>
                </a:solidFill>
                <a:latin typeface="Roboto Bold"/>
                <a:ea typeface="Roboto Bold"/>
                <a:cs typeface="Roboto Bold"/>
                <a:sym typeface="Roboto Bold"/>
              </a:rPr>
              <a:t>Pimp </a:t>
            </a:r>
          </a:p>
        </p:txBody>
      </p:sp>
      <p:sp>
        <p:nvSpPr>
          <p:cNvPr id="11" name="TextBox 11"/>
          <p:cNvSpPr txBox="1"/>
          <p:nvPr/>
        </p:nvSpPr>
        <p:spPr>
          <a:xfrm>
            <a:off x="2137221" y="4695440"/>
            <a:ext cx="14051971"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Uses Fear &amp; Violence: </a:t>
            </a:r>
            <a:r>
              <a:rPr lang="en-US" sz="4250" b="1">
                <a:solidFill>
                  <a:srgbClr val="004F59"/>
                </a:solidFill>
                <a:latin typeface="Roboto Bold"/>
                <a:ea typeface="Roboto Bold"/>
                <a:cs typeface="Roboto Bold"/>
                <a:sym typeface="Roboto Bold"/>
              </a:rPr>
              <a:t>Relies on physical force, threats, and intimidation to control victims.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980285" y="1430861"/>
            <a:ext cx="9147136" cy="1094795"/>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CONTENT ALERT</a:t>
            </a:r>
          </a:p>
        </p:txBody>
      </p:sp>
      <p:sp>
        <p:nvSpPr>
          <p:cNvPr id="8" name="TextBox 8"/>
          <p:cNvSpPr txBox="1"/>
          <p:nvPr/>
        </p:nvSpPr>
        <p:spPr>
          <a:xfrm>
            <a:off x="1028700" y="885919"/>
            <a:ext cx="14546262" cy="547424"/>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SENSITIVE DISCUSSION AHEAD</a:t>
            </a:r>
          </a:p>
        </p:txBody>
      </p:sp>
      <p:sp>
        <p:nvSpPr>
          <p:cNvPr id="9" name="TextBox 9"/>
          <p:cNvSpPr txBox="1"/>
          <p:nvPr/>
        </p:nvSpPr>
        <p:spPr>
          <a:xfrm>
            <a:off x="1899120" y="3478836"/>
            <a:ext cx="14908859" cy="4493680"/>
          </a:xfrm>
          <a:prstGeom prst="rect">
            <a:avLst/>
          </a:prstGeom>
        </p:spPr>
        <p:txBody>
          <a:bodyPr lIns="0" tIns="0" rIns="0" bIns="0" rtlCol="0" anchor="t">
            <a:spAutoFit/>
          </a:bodyPr>
          <a:lstStyle/>
          <a:p>
            <a:pPr algn="l">
              <a:lnSpc>
                <a:spcPts val="5879"/>
              </a:lnSpc>
            </a:pPr>
            <a:r>
              <a:rPr lang="en-US" sz="4199">
                <a:solidFill>
                  <a:srgbClr val="303030"/>
                </a:solidFill>
                <a:latin typeface="Roboto"/>
                <a:ea typeface="Roboto"/>
                <a:cs typeface="Roboto"/>
                <a:sym typeface="Roboto"/>
              </a:rPr>
              <a:t>We’ll be discussing serious issues about sexual exploitation.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Some parts may be difficult to hear.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If you ever feel uncomfortable, you can step out and speak with a trustworthy adult for support.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You’re not alone—we’re here to help you.</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50</a:t>
            </a:r>
          </a:p>
        </p:txBody>
      </p:sp>
      <p:sp>
        <p:nvSpPr>
          <p:cNvPr id="5" name="TextBox 5"/>
          <p:cNvSpPr txBox="1"/>
          <p:nvPr/>
        </p:nvSpPr>
        <p:spPr>
          <a:xfrm>
            <a:off x="1131441" y="1109322"/>
            <a:ext cx="1113910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STYLE</a:t>
            </a:r>
          </a:p>
        </p:txBody>
      </p:sp>
      <p:sp>
        <p:nvSpPr>
          <p:cNvPr id="6" name="TextBox 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7" name="Group 7"/>
          <p:cNvGrpSpPr/>
          <p:nvPr/>
        </p:nvGrpSpPr>
        <p:grpSpPr>
          <a:xfrm>
            <a:off x="1780421" y="3335824"/>
            <a:ext cx="3982774" cy="904943"/>
            <a:chOff x="0" y="0"/>
            <a:chExt cx="1048961" cy="238339"/>
          </a:xfrm>
        </p:grpSpPr>
        <p:sp>
          <p:nvSpPr>
            <p:cNvPr id="8" name="Freeform 8"/>
            <p:cNvSpPr/>
            <p:nvPr/>
          </p:nvSpPr>
          <p:spPr>
            <a:xfrm>
              <a:off x="0" y="0"/>
              <a:ext cx="1048961" cy="238339"/>
            </a:xfrm>
            <a:custGeom>
              <a:avLst/>
              <a:gdLst/>
              <a:ahLst/>
              <a:cxnLst/>
              <a:rect l="l" t="t" r="r" b="b"/>
              <a:pathLst>
                <a:path w="1048961" h="238339">
                  <a:moveTo>
                    <a:pt x="0" y="0"/>
                  </a:moveTo>
                  <a:lnTo>
                    <a:pt x="1048961" y="0"/>
                  </a:lnTo>
                  <a:lnTo>
                    <a:pt x="1048961"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048961"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137221" y="4695440"/>
            <a:ext cx="14051971"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Maintains Control: </a:t>
            </a:r>
            <a:r>
              <a:rPr lang="en-US" sz="4250" b="1">
                <a:solidFill>
                  <a:srgbClr val="004F59"/>
                </a:solidFill>
                <a:latin typeface="Roboto Bold"/>
                <a:ea typeface="Roboto Bold"/>
                <a:cs typeface="Roboto Bold"/>
                <a:sym typeface="Roboto Bold"/>
              </a:rPr>
              <a:t>Instills fear by punishing victims if they disobey or try to leave.</a:t>
            </a:r>
          </a:p>
        </p:txBody>
      </p:sp>
      <p:sp>
        <p:nvSpPr>
          <p:cNvPr id="11" name="TextBox 11"/>
          <p:cNvSpPr txBox="1"/>
          <p:nvPr/>
        </p:nvSpPr>
        <p:spPr>
          <a:xfrm>
            <a:off x="2137221" y="3354921"/>
            <a:ext cx="11795078" cy="771451"/>
          </a:xfrm>
          <a:prstGeom prst="rect">
            <a:avLst/>
          </a:prstGeom>
        </p:spPr>
        <p:txBody>
          <a:bodyPr lIns="0" tIns="0" rIns="0" bIns="0" rtlCol="0" anchor="t">
            <a:spAutoFit/>
          </a:bodyPr>
          <a:lstStyle/>
          <a:p>
            <a:pPr algn="l">
              <a:lnSpc>
                <a:spcPts val="6299"/>
              </a:lnSpc>
            </a:pPr>
            <a:r>
              <a:rPr lang="en-US" sz="4499" b="1">
                <a:solidFill>
                  <a:srgbClr val="7ED957"/>
                </a:solidFill>
                <a:latin typeface="Roboto Bold"/>
                <a:ea typeface="Roboto Bold"/>
                <a:cs typeface="Roboto Bold"/>
                <a:sym typeface="Roboto Bold"/>
              </a:rPr>
              <a:t>Gorilla </a:t>
            </a:r>
            <a:r>
              <a:rPr lang="en-US" sz="4499" b="1">
                <a:solidFill>
                  <a:srgbClr val="FFFFFF"/>
                </a:solidFill>
                <a:latin typeface="Roboto Bold"/>
                <a:ea typeface="Roboto Bold"/>
                <a:cs typeface="Roboto Bold"/>
                <a:sym typeface="Roboto Bold"/>
              </a:rPr>
              <a:t>Pimp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51</a:t>
            </a:r>
          </a:p>
        </p:txBody>
      </p:sp>
      <p:sp>
        <p:nvSpPr>
          <p:cNvPr id="5" name="TextBox 5"/>
          <p:cNvSpPr txBox="1"/>
          <p:nvPr/>
        </p:nvSpPr>
        <p:spPr>
          <a:xfrm>
            <a:off x="1131441" y="1109322"/>
            <a:ext cx="1113910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STYLE</a:t>
            </a:r>
          </a:p>
        </p:txBody>
      </p:sp>
      <p:sp>
        <p:nvSpPr>
          <p:cNvPr id="6" name="TextBox 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7" name="TextBox 7"/>
          <p:cNvSpPr txBox="1"/>
          <p:nvPr/>
        </p:nvSpPr>
        <p:spPr>
          <a:xfrm>
            <a:off x="2113796" y="4671627"/>
            <a:ext cx="15008718"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Business-Like Manipulation: </a:t>
            </a:r>
            <a:r>
              <a:rPr lang="en-US" sz="4250" b="1">
                <a:solidFill>
                  <a:srgbClr val="004F59"/>
                </a:solidFill>
                <a:latin typeface="Roboto Bold"/>
                <a:ea typeface="Roboto Bold"/>
                <a:cs typeface="Roboto Bold"/>
                <a:sym typeface="Roboto Bold"/>
              </a:rPr>
              <a:t>Presents exploitation as a business opportunity or partnership.</a:t>
            </a:r>
          </a:p>
        </p:txBody>
      </p:sp>
      <p:grpSp>
        <p:nvGrpSpPr>
          <p:cNvPr id="8" name="Group 8"/>
          <p:cNvGrpSpPr/>
          <p:nvPr/>
        </p:nvGrpSpPr>
        <p:grpSpPr>
          <a:xfrm>
            <a:off x="1780421" y="3340586"/>
            <a:ext cx="3375505" cy="904943"/>
            <a:chOff x="0" y="0"/>
            <a:chExt cx="889022" cy="238339"/>
          </a:xfrm>
        </p:grpSpPr>
        <p:sp>
          <p:nvSpPr>
            <p:cNvPr id="9" name="Freeform 9"/>
            <p:cNvSpPr/>
            <p:nvPr/>
          </p:nvSpPr>
          <p:spPr>
            <a:xfrm>
              <a:off x="0" y="0"/>
              <a:ext cx="889022" cy="238339"/>
            </a:xfrm>
            <a:custGeom>
              <a:avLst/>
              <a:gdLst/>
              <a:ahLst/>
              <a:cxnLst/>
              <a:rect l="l" t="t" r="r" b="b"/>
              <a:pathLst>
                <a:path w="889022" h="238339">
                  <a:moveTo>
                    <a:pt x="0" y="0"/>
                  </a:moveTo>
                  <a:lnTo>
                    <a:pt x="889022" y="0"/>
                  </a:lnTo>
                  <a:lnTo>
                    <a:pt x="889022"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889022"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113796" y="3388353"/>
            <a:ext cx="11795078" cy="771451"/>
          </a:xfrm>
          <a:prstGeom prst="rect">
            <a:avLst/>
          </a:prstGeom>
        </p:spPr>
        <p:txBody>
          <a:bodyPr lIns="0" tIns="0" rIns="0" bIns="0" rtlCol="0" anchor="t">
            <a:spAutoFit/>
          </a:bodyPr>
          <a:lstStyle/>
          <a:p>
            <a:pPr algn="l">
              <a:lnSpc>
                <a:spcPts val="6299"/>
              </a:lnSpc>
            </a:pPr>
            <a:r>
              <a:rPr lang="en-US" sz="4499" b="1">
                <a:solidFill>
                  <a:srgbClr val="7ED957"/>
                </a:solidFill>
                <a:latin typeface="Roboto Bold"/>
                <a:ea typeface="Roboto Bold"/>
                <a:cs typeface="Roboto Bold"/>
                <a:sym typeface="Roboto Bold"/>
              </a:rPr>
              <a:t>CEO</a:t>
            </a:r>
            <a:r>
              <a:rPr lang="en-US" sz="4499" b="1">
                <a:solidFill>
                  <a:srgbClr val="FFFFFF"/>
                </a:solidFill>
                <a:latin typeface="Roboto Bold"/>
                <a:ea typeface="Roboto Bold"/>
                <a:cs typeface="Roboto Bold"/>
                <a:sym typeface="Roboto Bold"/>
              </a:rPr>
              <a:t> Pimp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52</a:t>
            </a:r>
          </a:p>
        </p:txBody>
      </p:sp>
      <p:sp>
        <p:nvSpPr>
          <p:cNvPr id="5" name="TextBox 5"/>
          <p:cNvSpPr txBox="1"/>
          <p:nvPr/>
        </p:nvSpPr>
        <p:spPr>
          <a:xfrm>
            <a:off x="1131441" y="1109322"/>
            <a:ext cx="1113910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STYLE</a:t>
            </a:r>
          </a:p>
        </p:txBody>
      </p:sp>
      <p:sp>
        <p:nvSpPr>
          <p:cNvPr id="6" name="TextBox 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7" name="TextBox 7"/>
          <p:cNvSpPr txBox="1"/>
          <p:nvPr/>
        </p:nvSpPr>
        <p:spPr>
          <a:xfrm>
            <a:off x="2113796" y="4671627"/>
            <a:ext cx="14517480"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Appears Confident &amp; Influential: </a:t>
            </a:r>
            <a:r>
              <a:rPr lang="en-US" sz="4250" b="1">
                <a:solidFill>
                  <a:srgbClr val="004F59"/>
                </a:solidFill>
                <a:latin typeface="Roboto Bold"/>
                <a:ea typeface="Roboto Bold"/>
                <a:cs typeface="Roboto Bold"/>
                <a:sym typeface="Roboto Bold"/>
              </a:rPr>
              <a:t>Brags about connections in industries such as entertainment, fashion, or travel.</a:t>
            </a:r>
          </a:p>
        </p:txBody>
      </p:sp>
      <p:grpSp>
        <p:nvGrpSpPr>
          <p:cNvPr id="8" name="Group 8"/>
          <p:cNvGrpSpPr/>
          <p:nvPr/>
        </p:nvGrpSpPr>
        <p:grpSpPr>
          <a:xfrm>
            <a:off x="1780421" y="3340586"/>
            <a:ext cx="3375505" cy="904943"/>
            <a:chOff x="0" y="0"/>
            <a:chExt cx="889022" cy="238339"/>
          </a:xfrm>
        </p:grpSpPr>
        <p:sp>
          <p:nvSpPr>
            <p:cNvPr id="9" name="Freeform 9"/>
            <p:cNvSpPr/>
            <p:nvPr/>
          </p:nvSpPr>
          <p:spPr>
            <a:xfrm>
              <a:off x="0" y="0"/>
              <a:ext cx="889022" cy="238339"/>
            </a:xfrm>
            <a:custGeom>
              <a:avLst/>
              <a:gdLst/>
              <a:ahLst/>
              <a:cxnLst/>
              <a:rect l="l" t="t" r="r" b="b"/>
              <a:pathLst>
                <a:path w="889022" h="238339">
                  <a:moveTo>
                    <a:pt x="0" y="0"/>
                  </a:moveTo>
                  <a:lnTo>
                    <a:pt x="889022" y="0"/>
                  </a:lnTo>
                  <a:lnTo>
                    <a:pt x="889022"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889022"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113796" y="3388353"/>
            <a:ext cx="11795078" cy="771451"/>
          </a:xfrm>
          <a:prstGeom prst="rect">
            <a:avLst/>
          </a:prstGeom>
        </p:spPr>
        <p:txBody>
          <a:bodyPr lIns="0" tIns="0" rIns="0" bIns="0" rtlCol="0" anchor="t">
            <a:spAutoFit/>
          </a:bodyPr>
          <a:lstStyle/>
          <a:p>
            <a:pPr algn="l">
              <a:lnSpc>
                <a:spcPts val="6299"/>
              </a:lnSpc>
            </a:pPr>
            <a:r>
              <a:rPr lang="en-US" sz="4499" b="1">
                <a:solidFill>
                  <a:srgbClr val="7ED957"/>
                </a:solidFill>
                <a:latin typeface="Roboto Bold"/>
                <a:ea typeface="Roboto Bold"/>
                <a:cs typeface="Roboto Bold"/>
                <a:sym typeface="Roboto Bold"/>
              </a:rPr>
              <a:t>CEO</a:t>
            </a:r>
            <a:r>
              <a:rPr lang="en-US" sz="4499" b="1">
                <a:solidFill>
                  <a:srgbClr val="FFFFFF"/>
                </a:solidFill>
                <a:latin typeface="Roboto Bold"/>
                <a:ea typeface="Roboto Bold"/>
                <a:cs typeface="Roboto Bold"/>
                <a:sym typeface="Roboto Bold"/>
              </a:rPr>
              <a:t> Pimp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53</a:t>
            </a:r>
          </a:p>
        </p:txBody>
      </p:sp>
      <p:sp>
        <p:nvSpPr>
          <p:cNvPr id="5" name="TextBox 5"/>
          <p:cNvSpPr txBox="1"/>
          <p:nvPr/>
        </p:nvSpPr>
        <p:spPr>
          <a:xfrm>
            <a:off x="1131441" y="1109322"/>
            <a:ext cx="1113910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STYLE</a:t>
            </a:r>
          </a:p>
        </p:txBody>
      </p:sp>
      <p:sp>
        <p:nvSpPr>
          <p:cNvPr id="6" name="TextBox 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7" name="TextBox 7"/>
          <p:cNvSpPr txBox="1"/>
          <p:nvPr/>
        </p:nvSpPr>
        <p:spPr>
          <a:xfrm>
            <a:off x="2113796" y="4686222"/>
            <a:ext cx="15231118"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False Promises: </a:t>
            </a:r>
            <a:r>
              <a:rPr lang="en-US" sz="4250" b="1">
                <a:solidFill>
                  <a:srgbClr val="004F59"/>
                </a:solidFill>
                <a:latin typeface="Roboto Bold"/>
                <a:ea typeface="Roboto Bold"/>
                <a:cs typeface="Roboto Bold"/>
                <a:sym typeface="Roboto Bold"/>
              </a:rPr>
              <a:t>Promises of success, money, fame, or a better life.</a:t>
            </a:r>
          </a:p>
        </p:txBody>
      </p:sp>
      <p:grpSp>
        <p:nvGrpSpPr>
          <p:cNvPr id="8" name="Group 8"/>
          <p:cNvGrpSpPr/>
          <p:nvPr/>
        </p:nvGrpSpPr>
        <p:grpSpPr>
          <a:xfrm>
            <a:off x="1780421" y="3331941"/>
            <a:ext cx="3375505" cy="904943"/>
            <a:chOff x="0" y="0"/>
            <a:chExt cx="889022" cy="238339"/>
          </a:xfrm>
        </p:grpSpPr>
        <p:sp>
          <p:nvSpPr>
            <p:cNvPr id="9" name="Freeform 9"/>
            <p:cNvSpPr/>
            <p:nvPr/>
          </p:nvSpPr>
          <p:spPr>
            <a:xfrm>
              <a:off x="0" y="0"/>
              <a:ext cx="889022" cy="238339"/>
            </a:xfrm>
            <a:custGeom>
              <a:avLst/>
              <a:gdLst/>
              <a:ahLst/>
              <a:cxnLst/>
              <a:rect l="l" t="t" r="r" b="b"/>
              <a:pathLst>
                <a:path w="889022" h="238339">
                  <a:moveTo>
                    <a:pt x="0" y="0"/>
                  </a:moveTo>
                  <a:lnTo>
                    <a:pt x="889022" y="0"/>
                  </a:lnTo>
                  <a:lnTo>
                    <a:pt x="889022"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889022"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113796" y="3388353"/>
            <a:ext cx="11795078" cy="771451"/>
          </a:xfrm>
          <a:prstGeom prst="rect">
            <a:avLst/>
          </a:prstGeom>
        </p:spPr>
        <p:txBody>
          <a:bodyPr lIns="0" tIns="0" rIns="0" bIns="0" rtlCol="0" anchor="t">
            <a:spAutoFit/>
          </a:bodyPr>
          <a:lstStyle/>
          <a:p>
            <a:pPr algn="l">
              <a:lnSpc>
                <a:spcPts val="6299"/>
              </a:lnSpc>
            </a:pPr>
            <a:r>
              <a:rPr lang="en-US" sz="4499" b="1">
                <a:solidFill>
                  <a:srgbClr val="7ED957"/>
                </a:solidFill>
                <a:latin typeface="Roboto Bold"/>
                <a:ea typeface="Roboto Bold"/>
                <a:cs typeface="Roboto Bold"/>
                <a:sym typeface="Roboto Bold"/>
              </a:rPr>
              <a:t>CEO</a:t>
            </a:r>
            <a:r>
              <a:rPr lang="en-US" sz="4499" b="1">
                <a:solidFill>
                  <a:srgbClr val="FFFFFF"/>
                </a:solidFill>
                <a:latin typeface="Roboto Bold"/>
                <a:ea typeface="Roboto Bold"/>
                <a:cs typeface="Roboto Bold"/>
                <a:sym typeface="Roboto Bold"/>
              </a:rPr>
              <a:t> Pimp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54</a:t>
            </a:r>
          </a:p>
        </p:txBody>
      </p:sp>
      <p:sp>
        <p:nvSpPr>
          <p:cNvPr id="5" name="TextBox 5"/>
          <p:cNvSpPr txBox="1"/>
          <p:nvPr/>
        </p:nvSpPr>
        <p:spPr>
          <a:xfrm>
            <a:off x="1131441" y="1109322"/>
            <a:ext cx="1113910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STYLE</a:t>
            </a:r>
          </a:p>
        </p:txBody>
      </p:sp>
      <p:sp>
        <p:nvSpPr>
          <p:cNvPr id="6" name="TextBox 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7" name="TextBox 7"/>
          <p:cNvSpPr txBox="1"/>
          <p:nvPr/>
        </p:nvSpPr>
        <p:spPr>
          <a:xfrm>
            <a:off x="2113796" y="4686222"/>
            <a:ext cx="15231118"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Isolation &amp; Control: </a:t>
            </a:r>
            <a:r>
              <a:rPr lang="en-US" sz="4250" b="1">
                <a:solidFill>
                  <a:srgbClr val="004F59"/>
                </a:solidFill>
                <a:latin typeface="Roboto Bold"/>
                <a:ea typeface="Roboto Bold"/>
                <a:cs typeface="Roboto Bold"/>
                <a:sym typeface="Roboto Bold"/>
              </a:rPr>
              <a:t>Separates victims from family and friends to maintain dependence. </a:t>
            </a:r>
          </a:p>
        </p:txBody>
      </p:sp>
      <p:grpSp>
        <p:nvGrpSpPr>
          <p:cNvPr id="8" name="Group 8"/>
          <p:cNvGrpSpPr/>
          <p:nvPr/>
        </p:nvGrpSpPr>
        <p:grpSpPr>
          <a:xfrm>
            <a:off x="1780421" y="3331941"/>
            <a:ext cx="3375505" cy="904943"/>
            <a:chOff x="0" y="0"/>
            <a:chExt cx="889022" cy="238339"/>
          </a:xfrm>
        </p:grpSpPr>
        <p:sp>
          <p:nvSpPr>
            <p:cNvPr id="9" name="Freeform 9"/>
            <p:cNvSpPr/>
            <p:nvPr/>
          </p:nvSpPr>
          <p:spPr>
            <a:xfrm>
              <a:off x="0" y="0"/>
              <a:ext cx="889022" cy="238339"/>
            </a:xfrm>
            <a:custGeom>
              <a:avLst/>
              <a:gdLst/>
              <a:ahLst/>
              <a:cxnLst/>
              <a:rect l="l" t="t" r="r" b="b"/>
              <a:pathLst>
                <a:path w="889022" h="238339">
                  <a:moveTo>
                    <a:pt x="0" y="0"/>
                  </a:moveTo>
                  <a:lnTo>
                    <a:pt x="889022" y="0"/>
                  </a:lnTo>
                  <a:lnTo>
                    <a:pt x="889022"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889022"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113796" y="3388353"/>
            <a:ext cx="11795078" cy="771451"/>
          </a:xfrm>
          <a:prstGeom prst="rect">
            <a:avLst/>
          </a:prstGeom>
        </p:spPr>
        <p:txBody>
          <a:bodyPr lIns="0" tIns="0" rIns="0" bIns="0" rtlCol="0" anchor="t">
            <a:spAutoFit/>
          </a:bodyPr>
          <a:lstStyle/>
          <a:p>
            <a:pPr algn="l">
              <a:lnSpc>
                <a:spcPts val="6299"/>
              </a:lnSpc>
            </a:pPr>
            <a:r>
              <a:rPr lang="en-US" sz="4499" b="1">
                <a:solidFill>
                  <a:srgbClr val="7ED957"/>
                </a:solidFill>
                <a:latin typeface="Roboto Bold"/>
                <a:ea typeface="Roboto Bold"/>
                <a:cs typeface="Roboto Bold"/>
                <a:sym typeface="Roboto Bold"/>
              </a:rPr>
              <a:t>CEO</a:t>
            </a:r>
            <a:r>
              <a:rPr lang="en-US" sz="4499" b="1">
                <a:solidFill>
                  <a:srgbClr val="FFFFFF"/>
                </a:solidFill>
                <a:latin typeface="Roboto Bold"/>
                <a:ea typeface="Roboto Bold"/>
                <a:cs typeface="Roboto Bold"/>
                <a:sym typeface="Roboto Bold"/>
              </a:rPr>
              <a:t> Pimp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55</a:t>
            </a:r>
          </a:p>
        </p:txBody>
      </p:sp>
      <p:sp>
        <p:nvSpPr>
          <p:cNvPr id="5" name="TextBox 5"/>
          <p:cNvSpPr txBox="1"/>
          <p:nvPr/>
        </p:nvSpPr>
        <p:spPr>
          <a:xfrm>
            <a:off x="1131441" y="1109322"/>
            <a:ext cx="1113910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STYLE</a:t>
            </a:r>
          </a:p>
        </p:txBody>
      </p:sp>
      <p:sp>
        <p:nvSpPr>
          <p:cNvPr id="6" name="TextBox 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7" name="TextBox 7"/>
          <p:cNvSpPr txBox="1"/>
          <p:nvPr/>
        </p:nvSpPr>
        <p:spPr>
          <a:xfrm>
            <a:off x="2113796" y="4686222"/>
            <a:ext cx="15231118"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Forces Criminal Activity: </a:t>
            </a:r>
            <a:r>
              <a:rPr lang="en-US" sz="4250" b="1">
                <a:solidFill>
                  <a:srgbClr val="004F59"/>
                </a:solidFill>
                <a:latin typeface="Roboto Bold"/>
                <a:ea typeface="Roboto Bold"/>
                <a:cs typeface="Roboto Bold"/>
                <a:sym typeface="Roboto Bold"/>
              </a:rPr>
              <a:t>May pressure or force victims to commit crimes, like theft or selling illegal drugs.</a:t>
            </a:r>
          </a:p>
        </p:txBody>
      </p:sp>
      <p:grpSp>
        <p:nvGrpSpPr>
          <p:cNvPr id="8" name="Group 8"/>
          <p:cNvGrpSpPr/>
          <p:nvPr/>
        </p:nvGrpSpPr>
        <p:grpSpPr>
          <a:xfrm>
            <a:off x="1780421" y="3331941"/>
            <a:ext cx="3375505" cy="904943"/>
            <a:chOff x="0" y="0"/>
            <a:chExt cx="889022" cy="238339"/>
          </a:xfrm>
        </p:grpSpPr>
        <p:sp>
          <p:nvSpPr>
            <p:cNvPr id="9" name="Freeform 9"/>
            <p:cNvSpPr/>
            <p:nvPr/>
          </p:nvSpPr>
          <p:spPr>
            <a:xfrm>
              <a:off x="0" y="0"/>
              <a:ext cx="889022" cy="238339"/>
            </a:xfrm>
            <a:custGeom>
              <a:avLst/>
              <a:gdLst/>
              <a:ahLst/>
              <a:cxnLst/>
              <a:rect l="l" t="t" r="r" b="b"/>
              <a:pathLst>
                <a:path w="889022" h="238339">
                  <a:moveTo>
                    <a:pt x="0" y="0"/>
                  </a:moveTo>
                  <a:lnTo>
                    <a:pt x="889022" y="0"/>
                  </a:lnTo>
                  <a:lnTo>
                    <a:pt x="889022"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889022"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113796" y="3388353"/>
            <a:ext cx="11795078" cy="771451"/>
          </a:xfrm>
          <a:prstGeom prst="rect">
            <a:avLst/>
          </a:prstGeom>
        </p:spPr>
        <p:txBody>
          <a:bodyPr lIns="0" tIns="0" rIns="0" bIns="0" rtlCol="0" anchor="t">
            <a:spAutoFit/>
          </a:bodyPr>
          <a:lstStyle/>
          <a:p>
            <a:pPr algn="l">
              <a:lnSpc>
                <a:spcPts val="6299"/>
              </a:lnSpc>
            </a:pPr>
            <a:r>
              <a:rPr lang="en-US" sz="4499" b="1">
                <a:solidFill>
                  <a:srgbClr val="7ED957"/>
                </a:solidFill>
                <a:latin typeface="Roboto Bold"/>
                <a:ea typeface="Roboto Bold"/>
                <a:cs typeface="Roboto Bold"/>
                <a:sym typeface="Roboto Bold"/>
              </a:rPr>
              <a:t>CEO</a:t>
            </a:r>
            <a:r>
              <a:rPr lang="en-US" sz="4499" b="1">
                <a:solidFill>
                  <a:srgbClr val="FFFFFF"/>
                </a:solidFill>
                <a:latin typeface="Roboto Bold"/>
                <a:ea typeface="Roboto Bold"/>
                <a:cs typeface="Roboto Bold"/>
                <a:sym typeface="Roboto Bold"/>
              </a:rPr>
              <a:t> Pimp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5121189"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One who is at risk of physical or emotional harm due to a lack of knowledge, support, or protection.</a:t>
            </a:r>
          </a:p>
        </p:txBody>
      </p:sp>
      <p:sp>
        <p:nvSpPr>
          <p:cNvPr id="9" name="TextBox 9"/>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56</a:t>
            </a:r>
          </a:p>
        </p:txBody>
      </p:sp>
      <p:sp>
        <p:nvSpPr>
          <p:cNvPr id="11" name="TextBox 11"/>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grpSp>
        <p:nvGrpSpPr>
          <p:cNvPr id="12" name="Group 12"/>
          <p:cNvGrpSpPr/>
          <p:nvPr/>
        </p:nvGrpSpPr>
        <p:grpSpPr>
          <a:xfrm>
            <a:off x="1480713" y="3343108"/>
            <a:ext cx="5664053" cy="1060398"/>
            <a:chOff x="0" y="0"/>
            <a:chExt cx="1491767" cy="279282"/>
          </a:xfrm>
        </p:grpSpPr>
        <p:sp>
          <p:nvSpPr>
            <p:cNvPr id="13" name="Freeform 13"/>
            <p:cNvSpPr/>
            <p:nvPr/>
          </p:nvSpPr>
          <p:spPr>
            <a:xfrm>
              <a:off x="0" y="0"/>
              <a:ext cx="1491767" cy="279282"/>
            </a:xfrm>
            <a:custGeom>
              <a:avLst/>
              <a:gdLst/>
              <a:ahLst/>
              <a:cxnLst/>
              <a:rect l="l" t="t" r="r" b="b"/>
              <a:pathLst>
                <a:path w="1491767" h="279282">
                  <a:moveTo>
                    <a:pt x="0" y="0"/>
                  </a:moveTo>
                  <a:lnTo>
                    <a:pt x="1491767" y="0"/>
                  </a:lnTo>
                  <a:lnTo>
                    <a:pt x="1491767" y="279282"/>
                  </a:lnTo>
                  <a:lnTo>
                    <a:pt x="0" y="279282"/>
                  </a:lnTo>
                  <a:close/>
                </a:path>
              </a:pathLst>
            </a:custGeom>
            <a:solidFill>
              <a:srgbClr val="303030"/>
            </a:solidFill>
          </p:spPr>
          <p:txBody>
            <a:bodyPr/>
            <a:lstStyle/>
            <a:p>
              <a:endParaRPr lang="en-US"/>
            </a:p>
          </p:txBody>
        </p:sp>
        <p:sp>
          <p:nvSpPr>
            <p:cNvPr id="14" name="TextBox 14"/>
            <p:cNvSpPr txBox="1"/>
            <p:nvPr/>
          </p:nvSpPr>
          <p:spPr>
            <a:xfrm>
              <a:off x="0" y="-76200"/>
              <a:ext cx="1491767" cy="355482"/>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532526" y="3324695"/>
            <a:ext cx="8310124" cy="102864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  VULNERABLE  </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357344"/>
            <a:ext cx="15121189"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give excessive or insincere praise to a vulnerable person as a form of manipulation. </a:t>
            </a:r>
          </a:p>
        </p:txBody>
      </p:sp>
      <p:sp>
        <p:nvSpPr>
          <p:cNvPr id="9" name="TextBox 9"/>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57</a:t>
            </a:r>
          </a:p>
        </p:txBody>
      </p:sp>
      <p:grpSp>
        <p:nvGrpSpPr>
          <p:cNvPr id="11" name="Group 11"/>
          <p:cNvGrpSpPr/>
          <p:nvPr/>
        </p:nvGrpSpPr>
        <p:grpSpPr>
          <a:xfrm>
            <a:off x="1480713" y="3311995"/>
            <a:ext cx="4375831" cy="985821"/>
            <a:chOff x="0" y="0"/>
            <a:chExt cx="1152482" cy="259640"/>
          </a:xfrm>
        </p:grpSpPr>
        <p:sp>
          <p:nvSpPr>
            <p:cNvPr id="12" name="Freeform 12"/>
            <p:cNvSpPr/>
            <p:nvPr/>
          </p:nvSpPr>
          <p:spPr>
            <a:xfrm>
              <a:off x="0" y="0"/>
              <a:ext cx="1152482" cy="259640"/>
            </a:xfrm>
            <a:custGeom>
              <a:avLst/>
              <a:gdLst/>
              <a:ahLst/>
              <a:cxnLst/>
              <a:rect l="l" t="t" r="r" b="b"/>
              <a:pathLst>
                <a:path w="1152482" h="259640">
                  <a:moveTo>
                    <a:pt x="0" y="0"/>
                  </a:moveTo>
                  <a:lnTo>
                    <a:pt x="1152482" y="0"/>
                  </a:lnTo>
                  <a:lnTo>
                    <a:pt x="1152482" y="259640"/>
                  </a:lnTo>
                  <a:lnTo>
                    <a:pt x="0" y="259640"/>
                  </a:lnTo>
                  <a:close/>
                </a:path>
              </a:pathLst>
            </a:custGeom>
            <a:solidFill>
              <a:srgbClr val="303030"/>
            </a:solidFill>
          </p:spPr>
          <p:txBody>
            <a:bodyPr/>
            <a:lstStyle/>
            <a:p>
              <a:endParaRPr lang="en-US"/>
            </a:p>
          </p:txBody>
        </p:sp>
        <p:sp>
          <p:nvSpPr>
            <p:cNvPr id="13" name="TextBox 13"/>
            <p:cNvSpPr txBox="1"/>
            <p:nvPr/>
          </p:nvSpPr>
          <p:spPr>
            <a:xfrm>
              <a:off x="0" y="-76200"/>
              <a:ext cx="1152482" cy="335840"/>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418131" y="3314700"/>
            <a:ext cx="4144469" cy="1028702"/>
          </a:xfrm>
          <a:prstGeom prst="rect">
            <a:avLst/>
          </a:prstGeom>
        </p:spPr>
        <p:txBody>
          <a:bodyPr lIns="0" tIns="0" rIns="0" bIns="0" rtlCol="0" anchor="t">
            <a:spAutoFit/>
          </a:bodyPr>
          <a:lstStyle/>
          <a:p>
            <a:pPr algn="l">
              <a:lnSpc>
                <a:spcPts val="8399"/>
              </a:lnSpc>
            </a:pPr>
            <a:r>
              <a:rPr lang="en-US" sz="5999" b="1" dirty="0">
                <a:solidFill>
                  <a:srgbClr val="FFFFFF"/>
                </a:solidFill>
                <a:latin typeface="Roboto Bold"/>
                <a:ea typeface="Roboto Bold"/>
                <a:cs typeface="Roboto Bold"/>
                <a:sym typeface="Roboto Bold"/>
              </a:rPr>
              <a:t>   FLATTER   </a:t>
            </a:r>
          </a:p>
        </p:txBody>
      </p:sp>
      <p:sp>
        <p:nvSpPr>
          <p:cNvPr id="15" name="TextBox 15"/>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361322"/>
            <a:ext cx="16301676"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persuade or tempt someone using manipulation, like charm and flattery, to do something they might not normally do.</a:t>
            </a:r>
          </a:p>
        </p:txBody>
      </p:sp>
      <p:sp>
        <p:nvSpPr>
          <p:cNvPr id="9" name="TextBox 9"/>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58</a:t>
            </a:r>
          </a:p>
        </p:txBody>
      </p:sp>
      <p:grpSp>
        <p:nvGrpSpPr>
          <p:cNvPr id="11" name="Group 11"/>
          <p:cNvGrpSpPr/>
          <p:nvPr/>
        </p:nvGrpSpPr>
        <p:grpSpPr>
          <a:xfrm>
            <a:off x="1480713" y="3340624"/>
            <a:ext cx="3965094" cy="1060398"/>
            <a:chOff x="0" y="0"/>
            <a:chExt cx="1044305" cy="279282"/>
          </a:xfrm>
        </p:grpSpPr>
        <p:sp>
          <p:nvSpPr>
            <p:cNvPr id="12" name="Freeform 12"/>
            <p:cNvSpPr/>
            <p:nvPr/>
          </p:nvSpPr>
          <p:spPr>
            <a:xfrm>
              <a:off x="0" y="0"/>
              <a:ext cx="1044305" cy="279282"/>
            </a:xfrm>
            <a:custGeom>
              <a:avLst/>
              <a:gdLst/>
              <a:ahLst/>
              <a:cxnLst/>
              <a:rect l="l" t="t" r="r" b="b"/>
              <a:pathLst>
                <a:path w="1044305" h="279282">
                  <a:moveTo>
                    <a:pt x="0" y="0"/>
                  </a:moveTo>
                  <a:lnTo>
                    <a:pt x="1044305" y="0"/>
                  </a:lnTo>
                  <a:lnTo>
                    <a:pt x="1044305" y="279282"/>
                  </a:lnTo>
                  <a:lnTo>
                    <a:pt x="0" y="279282"/>
                  </a:lnTo>
                  <a:close/>
                </a:path>
              </a:pathLst>
            </a:custGeom>
            <a:solidFill>
              <a:srgbClr val="303030"/>
            </a:solidFill>
          </p:spPr>
          <p:txBody>
            <a:bodyPr/>
            <a:lstStyle/>
            <a:p>
              <a:endParaRPr lang="en-US"/>
            </a:p>
          </p:txBody>
        </p:sp>
        <p:sp>
          <p:nvSpPr>
            <p:cNvPr id="13" name="TextBox 13"/>
            <p:cNvSpPr txBox="1"/>
            <p:nvPr/>
          </p:nvSpPr>
          <p:spPr>
            <a:xfrm>
              <a:off x="0" y="-76200"/>
              <a:ext cx="1044305" cy="355482"/>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421978" y="3352798"/>
            <a:ext cx="3728969" cy="1028702"/>
          </a:xfrm>
          <a:prstGeom prst="rect">
            <a:avLst/>
          </a:prstGeom>
        </p:spPr>
        <p:txBody>
          <a:bodyPr lIns="0" tIns="0" rIns="0" bIns="0" rtlCol="0" anchor="t">
            <a:spAutoFit/>
          </a:bodyPr>
          <a:lstStyle/>
          <a:p>
            <a:pPr algn="l">
              <a:lnSpc>
                <a:spcPts val="8399"/>
              </a:lnSpc>
            </a:pPr>
            <a:r>
              <a:rPr lang="en-US" sz="5999" b="1" dirty="0">
                <a:solidFill>
                  <a:srgbClr val="FFFFFF"/>
                </a:solidFill>
                <a:latin typeface="Roboto Bold"/>
                <a:ea typeface="Roboto Bold"/>
                <a:cs typeface="Roboto Bold"/>
                <a:sym typeface="Roboto Bold"/>
              </a:rPr>
              <a:t>   SEDUCE   </a:t>
            </a:r>
          </a:p>
        </p:txBody>
      </p:sp>
      <p:sp>
        <p:nvSpPr>
          <p:cNvPr id="15" name="TextBox 15"/>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Freeform 6"/>
          <p:cNvSpPr/>
          <p:nvPr/>
        </p:nvSpPr>
        <p:spPr>
          <a:xfrm>
            <a:off x="14592985" y="857119"/>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5"/>
            <a:stretch>
              <a:fillRect l="-26110" r="-6690"/>
            </a:stretch>
          </a:blipFill>
        </p:spPr>
        <p:txBody>
          <a:bodyPr/>
          <a:lstStyle/>
          <a:p>
            <a:endParaRPr lang="en-US"/>
          </a:p>
        </p:txBody>
      </p:sp>
      <p:sp>
        <p:nvSpPr>
          <p:cNvPr id="7" name="TextBox 7"/>
          <p:cNvSpPr txBox="1"/>
          <p:nvPr/>
        </p:nvSpPr>
        <p:spPr>
          <a:xfrm>
            <a:off x="1131441" y="1109322"/>
            <a:ext cx="10820800"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POWER OF LOVE</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59</a:t>
            </a:r>
          </a:p>
        </p:txBody>
      </p:sp>
      <p:sp>
        <p:nvSpPr>
          <p:cNvPr id="9" name="TextBox 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1" name="Group 11"/>
          <p:cNvGrpSpPr/>
          <p:nvPr/>
        </p:nvGrpSpPr>
        <p:grpSpPr>
          <a:xfrm>
            <a:off x="1928388" y="4748711"/>
            <a:ext cx="10698607" cy="2106925"/>
            <a:chOff x="0" y="0"/>
            <a:chExt cx="2817740" cy="554910"/>
          </a:xfrm>
        </p:grpSpPr>
        <p:sp>
          <p:nvSpPr>
            <p:cNvPr id="12" name="Freeform 12"/>
            <p:cNvSpPr/>
            <p:nvPr/>
          </p:nvSpPr>
          <p:spPr>
            <a:xfrm>
              <a:off x="0" y="0"/>
              <a:ext cx="2817740" cy="554910"/>
            </a:xfrm>
            <a:custGeom>
              <a:avLst/>
              <a:gdLst/>
              <a:ahLst/>
              <a:cxnLst/>
              <a:rect l="l" t="t" r="r" b="b"/>
              <a:pathLst>
                <a:path w="2817740" h="554910">
                  <a:moveTo>
                    <a:pt x="0" y="0"/>
                  </a:moveTo>
                  <a:lnTo>
                    <a:pt x="2817740" y="0"/>
                  </a:lnTo>
                  <a:lnTo>
                    <a:pt x="2817740" y="554910"/>
                  </a:lnTo>
                  <a:lnTo>
                    <a:pt x="0" y="554910"/>
                  </a:lnTo>
                  <a:close/>
                </a:path>
              </a:pathLst>
            </a:custGeom>
            <a:solidFill>
              <a:srgbClr val="303030"/>
            </a:solidFill>
          </p:spPr>
          <p:txBody>
            <a:bodyPr/>
            <a:lstStyle/>
            <a:p>
              <a:endParaRPr lang="en-US"/>
            </a:p>
          </p:txBody>
        </p:sp>
        <p:sp>
          <p:nvSpPr>
            <p:cNvPr id="13" name="TextBox 13"/>
            <p:cNvSpPr txBox="1"/>
            <p:nvPr/>
          </p:nvSpPr>
          <p:spPr>
            <a:xfrm>
              <a:off x="0" y="-76200"/>
              <a:ext cx="2817740" cy="631110"/>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369542" y="4973525"/>
            <a:ext cx="12196721" cy="1561952"/>
          </a:xfrm>
          <a:prstGeom prst="rect">
            <a:avLst/>
          </a:prstGeom>
        </p:spPr>
        <p:txBody>
          <a:bodyPr lIns="0" tIns="0" rIns="0" bIns="0" rtlCol="0" anchor="t">
            <a:spAutoFit/>
          </a:bodyPr>
          <a:lstStyle/>
          <a:p>
            <a:pPr algn="l">
              <a:lnSpc>
                <a:spcPts val="6299"/>
              </a:lnSpc>
              <a:spcBef>
                <a:spcPct val="0"/>
              </a:spcBef>
            </a:pPr>
            <a:r>
              <a:rPr lang="en-US" sz="4499" b="1">
                <a:solidFill>
                  <a:srgbClr val="FFFFFF"/>
                </a:solidFill>
                <a:latin typeface="Roboto Bold"/>
                <a:ea typeface="Roboto Bold"/>
                <a:cs typeface="Roboto Bold"/>
                <a:sym typeface="Roboto Bold"/>
              </a:rPr>
              <a:t>What percentage of female victims are exploited by ‘boyfriends’ or husbands?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6090502" y="2700245"/>
            <a:ext cx="6106996" cy="6106996"/>
          </a:xfrm>
          <a:custGeom>
            <a:avLst/>
            <a:gdLst/>
            <a:ahLst/>
            <a:cxnLst/>
            <a:rect l="l" t="t" r="r" b="b"/>
            <a:pathLst>
              <a:path w="6106996" h="6106996">
                <a:moveTo>
                  <a:pt x="0" y="0"/>
                </a:moveTo>
                <a:lnTo>
                  <a:pt x="6106996" y="0"/>
                </a:lnTo>
                <a:lnTo>
                  <a:pt x="6106996" y="6106996"/>
                </a:lnTo>
                <a:lnTo>
                  <a:pt x="0" y="6106996"/>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a:t>
            </a:r>
          </a:p>
        </p:txBody>
      </p:sp>
      <p:sp>
        <p:nvSpPr>
          <p:cNvPr id="6" name="TextBox 6"/>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DIGITAL PARTICIPATION</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599590" y="4762062"/>
            <a:ext cx="13088820" cy="190817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~39% </a:t>
            </a:r>
            <a:r>
              <a:rPr lang="en-US" sz="5499">
                <a:solidFill>
                  <a:srgbClr val="303030"/>
                </a:solidFill>
                <a:latin typeface="Roboto"/>
                <a:ea typeface="Roboto"/>
                <a:cs typeface="Roboto"/>
                <a:sym typeface="Roboto"/>
              </a:rPr>
              <a:t>of female victims were trafficked by a boyfriend, romantic partner, or husband.</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60</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4983764" y="9282201"/>
            <a:ext cx="8796764" cy="207719"/>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Polaris Project (n.d.). Love and Trafficking: Grooming, Exploitation, and Control. </a:t>
            </a:r>
          </a:p>
        </p:txBody>
      </p:sp>
      <p:sp>
        <p:nvSpPr>
          <p:cNvPr id="11" name="TextBox 11"/>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724470"/>
            <a:ext cx="11540555" cy="2296155"/>
            <a:chOff x="0" y="0"/>
            <a:chExt cx="3039488" cy="604749"/>
          </a:xfrm>
        </p:grpSpPr>
        <p:sp>
          <p:nvSpPr>
            <p:cNvPr id="7" name="Freeform 7"/>
            <p:cNvSpPr/>
            <p:nvPr/>
          </p:nvSpPr>
          <p:spPr>
            <a:xfrm>
              <a:off x="0" y="0"/>
              <a:ext cx="3039488" cy="604749"/>
            </a:xfrm>
            <a:custGeom>
              <a:avLst/>
              <a:gdLst/>
              <a:ahLst/>
              <a:cxnLst/>
              <a:rect l="l" t="t" r="r" b="b"/>
              <a:pathLst>
                <a:path w="3039488" h="604749">
                  <a:moveTo>
                    <a:pt x="0" y="0"/>
                  </a:moveTo>
                  <a:lnTo>
                    <a:pt x="3039488" y="0"/>
                  </a:lnTo>
                  <a:lnTo>
                    <a:pt x="3039488" y="604749"/>
                  </a:lnTo>
                  <a:lnTo>
                    <a:pt x="0" y="604749"/>
                  </a:lnTo>
                  <a:close/>
                </a:path>
              </a:pathLst>
            </a:custGeom>
            <a:solidFill>
              <a:srgbClr val="303030"/>
            </a:solidFill>
          </p:spPr>
          <p:txBody>
            <a:bodyPr/>
            <a:lstStyle/>
            <a:p>
              <a:endParaRPr lang="en-US"/>
            </a:p>
          </p:txBody>
        </p:sp>
        <p:sp>
          <p:nvSpPr>
            <p:cNvPr id="8" name="TextBox 8"/>
            <p:cNvSpPr txBox="1"/>
            <p:nvPr/>
          </p:nvSpPr>
          <p:spPr>
            <a:xfrm>
              <a:off x="0" y="-76200"/>
              <a:ext cx="3039488" cy="680949"/>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11" name="Group 11"/>
          <p:cNvGrpSpPr/>
          <p:nvPr/>
        </p:nvGrpSpPr>
        <p:grpSpPr>
          <a:xfrm>
            <a:off x="13868264" y="952594"/>
            <a:ext cx="3476634" cy="4748916"/>
            <a:chOff x="0" y="0"/>
            <a:chExt cx="915657" cy="1250743"/>
          </a:xfrm>
        </p:grpSpPr>
        <p:sp>
          <p:nvSpPr>
            <p:cNvPr id="12" name="Freeform 12"/>
            <p:cNvSpPr/>
            <p:nvPr/>
          </p:nvSpPr>
          <p:spPr>
            <a:xfrm>
              <a:off x="0" y="0"/>
              <a:ext cx="915657" cy="1250743"/>
            </a:xfrm>
            <a:custGeom>
              <a:avLst/>
              <a:gdLst/>
              <a:ahLst/>
              <a:cxnLst/>
              <a:rect l="l" t="t" r="r" b="b"/>
              <a:pathLst>
                <a:path w="915657" h="1250743">
                  <a:moveTo>
                    <a:pt x="0" y="0"/>
                  </a:moveTo>
                  <a:lnTo>
                    <a:pt x="915657" y="0"/>
                  </a:lnTo>
                  <a:lnTo>
                    <a:pt x="915657" y="1250743"/>
                  </a:lnTo>
                  <a:lnTo>
                    <a:pt x="0" y="1250743"/>
                  </a:lnTo>
                  <a:close/>
                </a:path>
              </a:pathLst>
            </a:custGeom>
            <a:solidFill>
              <a:srgbClr val="FFFFFF"/>
            </a:solidFill>
          </p:spPr>
          <p:txBody>
            <a:bodyPr/>
            <a:lstStyle/>
            <a:p>
              <a:endParaRPr lang="en-US"/>
            </a:p>
          </p:txBody>
        </p:sp>
        <p:sp>
          <p:nvSpPr>
            <p:cNvPr id="13" name="TextBox 13"/>
            <p:cNvSpPr txBox="1"/>
            <p:nvPr/>
          </p:nvSpPr>
          <p:spPr>
            <a:xfrm>
              <a:off x="0" y="-47625"/>
              <a:ext cx="915657" cy="1298368"/>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4045475" y="1182770"/>
            <a:ext cx="3058975" cy="4288564"/>
          </a:xfrm>
          <a:custGeom>
            <a:avLst/>
            <a:gdLst/>
            <a:ahLst/>
            <a:cxnLst/>
            <a:rect l="l" t="t" r="r" b="b"/>
            <a:pathLst>
              <a:path w="3058975" h="4288564">
                <a:moveTo>
                  <a:pt x="0" y="0"/>
                </a:moveTo>
                <a:lnTo>
                  <a:pt x="3058975" y="0"/>
                </a:lnTo>
                <a:lnTo>
                  <a:pt x="3058975" y="4288564"/>
                </a:lnTo>
                <a:lnTo>
                  <a:pt x="0" y="4288564"/>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959364" y="5013695"/>
            <a:ext cx="11201985"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can feelings of ‘love’ make it harder for victims to break free from traffickers?</a:t>
            </a:r>
          </a:p>
        </p:txBody>
      </p:sp>
      <p:sp>
        <p:nvSpPr>
          <p:cNvPr id="16" name="TextBox 1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61</a:t>
            </a:r>
          </a:p>
        </p:txBody>
      </p:sp>
      <p:sp>
        <p:nvSpPr>
          <p:cNvPr id="17" name="TextBox 17"/>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8" name="TextBox 18"/>
          <p:cNvSpPr txBox="1"/>
          <p:nvPr/>
        </p:nvSpPr>
        <p:spPr>
          <a:xfrm>
            <a:off x="1131441" y="1109322"/>
            <a:ext cx="10820800"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POWER OF LOVE</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62</a:t>
            </a:r>
          </a:p>
        </p:txBody>
      </p:sp>
      <p:grpSp>
        <p:nvGrpSpPr>
          <p:cNvPr id="5" name="Group 5"/>
          <p:cNvGrpSpPr/>
          <p:nvPr/>
        </p:nvGrpSpPr>
        <p:grpSpPr>
          <a:xfrm>
            <a:off x="1780421" y="3335433"/>
            <a:ext cx="7675162" cy="958212"/>
            <a:chOff x="0" y="0"/>
            <a:chExt cx="2021442" cy="252369"/>
          </a:xfrm>
        </p:grpSpPr>
        <p:sp>
          <p:nvSpPr>
            <p:cNvPr id="6" name="Freeform 6"/>
            <p:cNvSpPr/>
            <p:nvPr/>
          </p:nvSpPr>
          <p:spPr>
            <a:xfrm>
              <a:off x="0" y="0"/>
              <a:ext cx="2021442" cy="252369"/>
            </a:xfrm>
            <a:custGeom>
              <a:avLst/>
              <a:gdLst/>
              <a:ahLst/>
              <a:cxnLst/>
              <a:rect l="l" t="t" r="r" b="b"/>
              <a:pathLst>
                <a:path w="2021442" h="252369">
                  <a:moveTo>
                    <a:pt x="0" y="0"/>
                  </a:moveTo>
                  <a:lnTo>
                    <a:pt x="2021442" y="0"/>
                  </a:lnTo>
                  <a:lnTo>
                    <a:pt x="2021442" y="252369"/>
                  </a:lnTo>
                  <a:lnTo>
                    <a:pt x="0" y="252369"/>
                  </a:lnTo>
                  <a:close/>
                </a:path>
              </a:pathLst>
            </a:custGeom>
            <a:solidFill>
              <a:srgbClr val="303030"/>
            </a:solidFill>
          </p:spPr>
          <p:txBody>
            <a:bodyPr/>
            <a:lstStyle/>
            <a:p>
              <a:endParaRPr lang="en-US"/>
            </a:p>
          </p:txBody>
        </p:sp>
        <p:sp>
          <p:nvSpPr>
            <p:cNvPr id="7" name="TextBox 7"/>
            <p:cNvSpPr txBox="1"/>
            <p:nvPr/>
          </p:nvSpPr>
          <p:spPr>
            <a:xfrm>
              <a:off x="0" y="-76200"/>
              <a:ext cx="2021442" cy="32856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150525" y="3381188"/>
            <a:ext cx="7125454"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Love’s Chemical Reaction </a:t>
            </a:r>
          </a:p>
        </p:txBody>
      </p:sp>
      <p:sp>
        <p:nvSpPr>
          <p:cNvPr id="9" name="TextBox 9"/>
          <p:cNvSpPr txBox="1"/>
          <p:nvPr/>
        </p:nvSpPr>
        <p:spPr>
          <a:xfrm>
            <a:off x="2251282" y="4674645"/>
            <a:ext cx="15871670"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Brain Reward System:</a:t>
            </a:r>
            <a:r>
              <a:rPr lang="en-US" sz="4250" b="1">
                <a:solidFill>
                  <a:srgbClr val="004F59"/>
                </a:solidFill>
                <a:latin typeface="Roboto Bold"/>
                <a:ea typeface="Roboto Bold"/>
                <a:cs typeface="Roboto Bold"/>
                <a:sym typeface="Roboto Bold"/>
              </a:rPr>
              <a:t> The brain releases chemicals like dopamine, which create feelings of connection and trust.</a:t>
            </a:r>
          </a:p>
        </p:txBody>
      </p:sp>
      <p:sp>
        <p:nvSpPr>
          <p:cNvPr id="10" name="TextBox 10"/>
          <p:cNvSpPr txBox="1"/>
          <p:nvPr/>
        </p:nvSpPr>
        <p:spPr>
          <a:xfrm>
            <a:off x="1131441" y="1109322"/>
            <a:ext cx="10820800"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POWER OF LOVE</a:t>
            </a:r>
          </a:p>
        </p:txBody>
      </p:sp>
      <p:sp>
        <p:nvSpPr>
          <p:cNvPr id="11" name="TextBox 11"/>
          <p:cNvSpPr txBox="1"/>
          <p:nvPr/>
        </p:nvSpPr>
        <p:spPr>
          <a:xfrm>
            <a:off x="4372208" y="9267008"/>
            <a:ext cx="11278863"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Love and the Brain (2015), Harvard Medical School, hms.harvard.edu.</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63</a:t>
            </a:r>
          </a:p>
        </p:txBody>
      </p:sp>
      <p:grpSp>
        <p:nvGrpSpPr>
          <p:cNvPr id="5" name="Group 5"/>
          <p:cNvGrpSpPr/>
          <p:nvPr/>
        </p:nvGrpSpPr>
        <p:grpSpPr>
          <a:xfrm>
            <a:off x="1780421" y="3335433"/>
            <a:ext cx="7675162" cy="958212"/>
            <a:chOff x="0" y="0"/>
            <a:chExt cx="2021442" cy="252369"/>
          </a:xfrm>
        </p:grpSpPr>
        <p:sp>
          <p:nvSpPr>
            <p:cNvPr id="6" name="Freeform 6"/>
            <p:cNvSpPr/>
            <p:nvPr/>
          </p:nvSpPr>
          <p:spPr>
            <a:xfrm>
              <a:off x="0" y="0"/>
              <a:ext cx="2021442" cy="252369"/>
            </a:xfrm>
            <a:custGeom>
              <a:avLst/>
              <a:gdLst/>
              <a:ahLst/>
              <a:cxnLst/>
              <a:rect l="l" t="t" r="r" b="b"/>
              <a:pathLst>
                <a:path w="2021442" h="252369">
                  <a:moveTo>
                    <a:pt x="0" y="0"/>
                  </a:moveTo>
                  <a:lnTo>
                    <a:pt x="2021442" y="0"/>
                  </a:lnTo>
                  <a:lnTo>
                    <a:pt x="2021442" y="252369"/>
                  </a:lnTo>
                  <a:lnTo>
                    <a:pt x="0" y="252369"/>
                  </a:lnTo>
                  <a:close/>
                </a:path>
              </a:pathLst>
            </a:custGeom>
            <a:solidFill>
              <a:srgbClr val="303030"/>
            </a:solidFill>
          </p:spPr>
          <p:txBody>
            <a:bodyPr/>
            <a:lstStyle/>
            <a:p>
              <a:endParaRPr lang="en-US"/>
            </a:p>
          </p:txBody>
        </p:sp>
        <p:sp>
          <p:nvSpPr>
            <p:cNvPr id="7" name="TextBox 7"/>
            <p:cNvSpPr txBox="1"/>
            <p:nvPr/>
          </p:nvSpPr>
          <p:spPr>
            <a:xfrm>
              <a:off x="0" y="-76200"/>
              <a:ext cx="2021442" cy="32856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150525" y="3381188"/>
            <a:ext cx="7125454"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Love’s Chemical Reaction </a:t>
            </a:r>
          </a:p>
        </p:txBody>
      </p:sp>
      <p:sp>
        <p:nvSpPr>
          <p:cNvPr id="9" name="TextBox 9"/>
          <p:cNvSpPr txBox="1"/>
          <p:nvPr/>
        </p:nvSpPr>
        <p:spPr>
          <a:xfrm>
            <a:off x="2251282" y="4674645"/>
            <a:ext cx="14263107"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Emotional Bond:</a:t>
            </a:r>
            <a:r>
              <a:rPr lang="en-US" sz="4250" b="1">
                <a:solidFill>
                  <a:srgbClr val="004F59"/>
                </a:solidFill>
                <a:latin typeface="Roboto Bold"/>
                <a:ea typeface="Roboto Bold"/>
                <a:cs typeface="Roboto Bold"/>
                <a:sym typeface="Roboto Bold"/>
              </a:rPr>
              <a:t> These brain-driven feelings can form a powerful bond that makes separation feel painful.</a:t>
            </a:r>
          </a:p>
        </p:txBody>
      </p:sp>
      <p:sp>
        <p:nvSpPr>
          <p:cNvPr id="10" name="TextBox 10"/>
          <p:cNvSpPr txBox="1"/>
          <p:nvPr/>
        </p:nvSpPr>
        <p:spPr>
          <a:xfrm>
            <a:off x="1131441" y="1109322"/>
            <a:ext cx="10820800"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POWER OF LOVE</a:t>
            </a:r>
          </a:p>
        </p:txBody>
      </p:sp>
      <p:sp>
        <p:nvSpPr>
          <p:cNvPr id="11" name="TextBox 11"/>
          <p:cNvSpPr txBox="1"/>
          <p:nvPr/>
        </p:nvSpPr>
        <p:spPr>
          <a:xfrm>
            <a:off x="4372208" y="9267008"/>
            <a:ext cx="11278863"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Love and the Brain (2015), Harvard Medical School, hms.harvard.edu.</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64</a:t>
            </a:r>
          </a:p>
        </p:txBody>
      </p:sp>
      <p:grpSp>
        <p:nvGrpSpPr>
          <p:cNvPr id="5" name="Group 5"/>
          <p:cNvGrpSpPr/>
          <p:nvPr/>
        </p:nvGrpSpPr>
        <p:grpSpPr>
          <a:xfrm>
            <a:off x="1780421" y="3335433"/>
            <a:ext cx="7675162" cy="958212"/>
            <a:chOff x="0" y="0"/>
            <a:chExt cx="2021442" cy="252369"/>
          </a:xfrm>
        </p:grpSpPr>
        <p:sp>
          <p:nvSpPr>
            <p:cNvPr id="6" name="Freeform 6"/>
            <p:cNvSpPr/>
            <p:nvPr/>
          </p:nvSpPr>
          <p:spPr>
            <a:xfrm>
              <a:off x="0" y="0"/>
              <a:ext cx="2021442" cy="252369"/>
            </a:xfrm>
            <a:custGeom>
              <a:avLst/>
              <a:gdLst/>
              <a:ahLst/>
              <a:cxnLst/>
              <a:rect l="l" t="t" r="r" b="b"/>
              <a:pathLst>
                <a:path w="2021442" h="252369">
                  <a:moveTo>
                    <a:pt x="0" y="0"/>
                  </a:moveTo>
                  <a:lnTo>
                    <a:pt x="2021442" y="0"/>
                  </a:lnTo>
                  <a:lnTo>
                    <a:pt x="2021442" y="252369"/>
                  </a:lnTo>
                  <a:lnTo>
                    <a:pt x="0" y="252369"/>
                  </a:lnTo>
                  <a:close/>
                </a:path>
              </a:pathLst>
            </a:custGeom>
            <a:solidFill>
              <a:srgbClr val="303030"/>
            </a:solidFill>
          </p:spPr>
          <p:txBody>
            <a:bodyPr/>
            <a:lstStyle/>
            <a:p>
              <a:endParaRPr lang="en-US"/>
            </a:p>
          </p:txBody>
        </p:sp>
        <p:sp>
          <p:nvSpPr>
            <p:cNvPr id="7" name="TextBox 7"/>
            <p:cNvSpPr txBox="1"/>
            <p:nvPr/>
          </p:nvSpPr>
          <p:spPr>
            <a:xfrm>
              <a:off x="0" y="-76200"/>
              <a:ext cx="2021442" cy="32856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150525" y="3381188"/>
            <a:ext cx="7125454"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Love’s Chemical Reaction </a:t>
            </a:r>
          </a:p>
        </p:txBody>
      </p:sp>
      <p:sp>
        <p:nvSpPr>
          <p:cNvPr id="9" name="TextBox 9"/>
          <p:cNvSpPr txBox="1"/>
          <p:nvPr/>
        </p:nvSpPr>
        <p:spPr>
          <a:xfrm>
            <a:off x="2251282" y="4674645"/>
            <a:ext cx="15871670" cy="2235423"/>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Love Bond:</a:t>
            </a:r>
            <a:r>
              <a:rPr lang="en-US" sz="4250" b="1">
                <a:solidFill>
                  <a:srgbClr val="004F59"/>
                </a:solidFill>
                <a:latin typeface="Roboto Bold"/>
                <a:ea typeface="Roboto Bold"/>
                <a:cs typeface="Roboto Bold"/>
                <a:sym typeface="Roboto Bold"/>
              </a:rPr>
              <a:t> Traffickers can create this bond by acting like a romantic partner, caring adult (parent figure), or close friend. </a:t>
            </a:r>
          </a:p>
          <a:p>
            <a:pPr algn="l">
              <a:lnSpc>
                <a:spcPts val="5950"/>
              </a:lnSpc>
            </a:pPr>
            <a:endParaRPr lang="en-US" sz="4250" b="1">
              <a:solidFill>
                <a:srgbClr val="004F59"/>
              </a:solidFill>
              <a:latin typeface="Roboto Bold"/>
              <a:ea typeface="Roboto Bold"/>
              <a:cs typeface="Roboto Bold"/>
              <a:sym typeface="Roboto Bold"/>
            </a:endParaRPr>
          </a:p>
        </p:txBody>
      </p:sp>
      <p:sp>
        <p:nvSpPr>
          <p:cNvPr id="10" name="TextBox 10"/>
          <p:cNvSpPr txBox="1"/>
          <p:nvPr/>
        </p:nvSpPr>
        <p:spPr>
          <a:xfrm>
            <a:off x="1131441" y="1109322"/>
            <a:ext cx="10820800"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POWER OF LOVE</a:t>
            </a:r>
          </a:p>
        </p:txBody>
      </p:sp>
      <p:sp>
        <p:nvSpPr>
          <p:cNvPr id="11" name="TextBox 11"/>
          <p:cNvSpPr txBox="1"/>
          <p:nvPr/>
        </p:nvSpPr>
        <p:spPr>
          <a:xfrm>
            <a:off x="4372208" y="9267008"/>
            <a:ext cx="11278863"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Love and the Brain (2015), Harvard Medical School, hms.harvard.edu.</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65</a:t>
            </a:r>
          </a:p>
        </p:txBody>
      </p:sp>
      <p:grpSp>
        <p:nvGrpSpPr>
          <p:cNvPr id="5" name="Group 5"/>
          <p:cNvGrpSpPr/>
          <p:nvPr/>
        </p:nvGrpSpPr>
        <p:grpSpPr>
          <a:xfrm>
            <a:off x="1423563" y="3332007"/>
            <a:ext cx="6633898" cy="904943"/>
            <a:chOff x="0" y="0"/>
            <a:chExt cx="1747199" cy="238339"/>
          </a:xfrm>
        </p:grpSpPr>
        <p:sp>
          <p:nvSpPr>
            <p:cNvPr id="6" name="Freeform 6"/>
            <p:cNvSpPr/>
            <p:nvPr/>
          </p:nvSpPr>
          <p:spPr>
            <a:xfrm>
              <a:off x="0" y="0"/>
              <a:ext cx="1747199" cy="238339"/>
            </a:xfrm>
            <a:custGeom>
              <a:avLst/>
              <a:gdLst/>
              <a:ahLst/>
              <a:cxnLst/>
              <a:rect l="l" t="t" r="r" b="b"/>
              <a:pathLst>
                <a:path w="1747199" h="238339">
                  <a:moveTo>
                    <a:pt x="0" y="0"/>
                  </a:moveTo>
                  <a:lnTo>
                    <a:pt x="1747199" y="0"/>
                  </a:lnTo>
                  <a:lnTo>
                    <a:pt x="1747199"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747199"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694696" y="3351104"/>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a:t>
            </a:r>
            <a:r>
              <a:rPr lang="en-US" sz="4499" b="1">
                <a:solidFill>
                  <a:srgbClr val="7ED957"/>
                </a:solidFill>
                <a:latin typeface="Roboto Bold"/>
                <a:ea typeface="Roboto Bold"/>
                <a:cs typeface="Roboto Bold"/>
                <a:sym typeface="Roboto Bold"/>
              </a:rPr>
              <a:t>Trauma </a:t>
            </a:r>
            <a:r>
              <a:rPr lang="en-US" sz="4499" b="1">
                <a:solidFill>
                  <a:srgbClr val="FFFFFF"/>
                </a:solidFill>
                <a:latin typeface="Roboto Bold"/>
                <a:ea typeface="Roboto Bold"/>
                <a:cs typeface="Roboto Bold"/>
                <a:sym typeface="Roboto Bold"/>
              </a:rPr>
              <a:t>Bond Process </a:t>
            </a:r>
          </a:p>
        </p:txBody>
      </p:sp>
      <p:sp>
        <p:nvSpPr>
          <p:cNvPr id="9" name="TextBox 9"/>
          <p:cNvSpPr txBox="1"/>
          <p:nvPr/>
        </p:nvSpPr>
        <p:spPr>
          <a:xfrm>
            <a:off x="1818051" y="4663563"/>
            <a:ext cx="15817617" cy="73032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Trust:</a:t>
            </a:r>
            <a:r>
              <a:rPr lang="en-US" sz="4250" b="1">
                <a:solidFill>
                  <a:srgbClr val="004F59"/>
                </a:solidFill>
                <a:latin typeface="Roboto Bold"/>
                <a:ea typeface="Roboto Bold"/>
                <a:cs typeface="Roboto Bold"/>
                <a:sym typeface="Roboto Bold"/>
              </a:rPr>
              <a:t> Traffickers build trust by being supportive and caring.</a:t>
            </a:r>
          </a:p>
        </p:txBody>
      </p:sp>
      <p:sp>
        <p:nvSpPr>
          <p:cNvPr id="10" name="TextBox 10"/>
          <p:cNvSpPr txBox="1"/>
          <p:nvPr/>
        </p:nvSpPr>
        <p:spPr>
          <a:xfrm>
            <a:off x="4562799" y="9421351"/>
            <a:ext cx="11612407"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Cleveland Clinic (2023, March 29). Here's What Trauma Bonding Really Is and How To Recognize the Signs.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2" name="TextBox 12"/>
          <p:cNvSpPr txBox="1"/>
          <p:nvPr/>
        </p:nvSpPr>
        <p:spPr>
          <a:xfrm>
            <a:off x="1131441" y="1109322"/>
            <a:ext cx="10820800"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POWER OF LOVE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66</a:t>
            </a:r>
          </a:p>
        </p:txBody>
      </p:sp>
      <p:grpSp>
        <p:nvGrpSpPr>
          <p:cNvPr id="5" name="Group 5"/>
          <p:cNvGrpSpPr/>
          <p:nvPr/>
        </p:nvGrpSpPr>
        <p:grpSpPr>
          <a:xfrm>
            <a:off x="1423563" y="3332007"/>
            <a:ext cx="6633898" cy="904943"/>
            <a:chOff x="0" y="0"/>
            <a:chExt cx="1747199" cy="238339"/>
          </a:xfrm>
        </p:grpSpPr>
        <p:sp>
          <p:nvSpPr>
            <p:cNvPr id="6" name="Freeform 6"/>
            <p:cNvSpPr/>
            <p:nvPr/>
          </p:nvSpPr>
          <p:spPr>
            <a:xfrm>
              <a:off x="0" y="0"/>
              <a:ext cx="1747199" cy="238339"/>
            </a:xfrm>
            <a:custGeom>
              <a:avLst/>
              <a:gdLst/>
              <a:ahLst/>
              <a:cxnLst/>
              <a:rect l="l" t="t" r="r" b="b"/>
              <a:pathLst>
                <a:path w="1747199" h="238339">
                  <a:moveTo>
                    <a:pt x="0" y="0"/>
                  </a:moveTo>
                  <a:lnTo>
                    <a:pt x="1747199" y="0"/>
                  </a:lnTo>
                  <a:lnTo>
                    <a:pt x="1747199"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747199"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694696" y="3351104"/>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Trauma Bond Process </a:t>
            </a:r>
          </a:p>
        </p:txBody>
      </p:sp>
      <p:sp>
        <p:nvSpPr>
          <p:cNvPr id="9" name="TextBox 9"/>
          <p:cNvSpPr txBox="1"/>
          <p:nvPr/>
        </p:nvSpPr>
        <p:spPr>
          <a:xfrm>
            <a:off x="1818051" y="4663563"/>
            <a:ext cx="15817617"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Love:</a:t>
            </a:r>
            <a:r>
              <a:rPr lang="en-US" sz="4250" b="1">
                <a:solidFill>
                  <a:srgbClr val="004F59"/>
                </a:solidFill>
                <a:latin typeface="Roboto Bold"/>
                <a:ea typeface="Roboto Bold"/>
                <a:cs typeface="Roboto Bold"/>
                <a:sym typeface="Roboto Bold"/>
              </a:rPr>
              <a:t> They ‘act’ romantic or protective, making victims feel valued and special.</a:t>
            </a:r>
          </a:p>
        </p:txBody>
      </p:sp>
      <p:sp>
        <p:nvSpPr>
          <p:cNvPr id="10" name="TextBox 10"/>
          <p:cNvSpPr txBox="1"/>
          <p:nvPr/>
        </p:nvSpPr>
        <p:spPr>
          <a:xfrm>
            <a:off x="4562799" y="9421351"/>
            <a:ext cx="11612407"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Cleveland Clinic (2023, March 29). Here's What Trauma Bonding Really Is and How To Recognize the Signs.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2" name="TextBox 12"/>
          <p:cNvSpPr txBox="1"/>
          <p:nvPr/>
        </p:nvSpPr>
        <p:spPr>
          <a:xfrm>
            <a:off x="1131441" y="1109322"/>
            <a:ext cx="10820800"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POWER OF LOVE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67</a:t>
            </a:r>
          </a:p>
        </p:txBody>
      </p:sp>
      <p:grpSp>
        <p:nvGrpSpPr>
          <p:cNvPr id="5" name="Group 5"/>
          <p:cNvGrpSpPr/>
          <p:nvPr/>
        </p:nvGrpSpPr>
        <p:grpSpPr>
          <a:xfrm>
            <a:off x="1423563" y="3332007"/>
            <a:ext cx="6633898" cy="904943"/>
            <a:chOff x="0" y="0"/>
            <a:chExt cx="1747199" cy="238339"/>
          </a:xfrm>
        </p:grpSpPr>
        <p:sp>
          <p:nvSpPr>
            <p:cNvPr id="6" name="Freeform 6"/>
            <p:cNvSpPr/>
            <p:nvPr/>
          </p:nvSpPr>
          <p:spPr>
            <a:xfrm>
              <a:off x="0" y="0"/>
              <a:ext cx="1747199" cy="238339"/>
            </a:xfrm>
            <a:custGeom>
              <a:avLst/>
              <a:gdLst/>
              <a:ahLst/>
              <a:cxnLst/>
              <a:rect l="l" t="t" r="r" b="b"/>
              <a:pathLst>
                <a:path w="1747199" h="238339">
                  <a:moveTo>
                    <a:pt x="0" y="0"/>
                  </a:moveTo>
                  <a:lnTo>
                    <a:pt x="1747199" y="0"/>
                  </a:lnTo>
                  <a:lnTo>
                    <a:pt x="1747199"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747199"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694696" y="3351104"/>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Trauma Bond Process </a:t>
            </a:r>
          </a:p>
        </p:txBody>
      </p:sp>
      <p:sp>
        <p:nvSpPr>
          <p:cNvPr id="9" name="TextBox 9"/>
          <p:cNvSpPr txBox="1"/>
          <p:nvPr/>
        </p:nvSpPr>
        <p:spPr>
          <a:xfrm>
            <a:off x="1818051" y="4663563"/>
            <a:ext cx="15817617"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Fear:</a:t>
            </a:r>
            <a:r>
              <a:rPr lang="en-US" sz="4250" b="1">
                <a:solidFill>
                  <a:srgbClr val="004F59"/>
                </a:solidFill>
                <a:latin typeface="Roboto Bold"/>
                <a:ea typeface="Roboto Bold"/>
                <a:cs typeface="Roboto Bold"/>
                <a:sym typeface="Roboto Bold"/>
              </a:rPr>
              <a:t> Over time, threats or violence are introduced to gain control.</a:t>
            </a:r>
          </a:p>
        </p:txBody>
      </p:sp>
      <p:sp>
        <p:nvSpPr>
          <p:cNvPr id="10" name="TextBox 10"/>
          <p:cNvSpPr txBox="1"/>
          <p:nvPr/>
        </p:nvSpPr>
        <p:spPr>
          <a:xfrm>
            <a:off x="4562799" y="9421351"/>
            <a:ext cx="11612407"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Cleveland Clinic (2023, March 29). Here's What Trauma Bonding Really Is and How To Recognize the Signs.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2" name="TextBox 12"/>
          <p:cNvSpPr txBox="1"/>
          <p:nvPr/>
        </p:nvSpPr>
        <p:spPr>
          <a:xfrm>
            <a:off x="1131441" y="1109322"/>
            <a:ext cx="10820800"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POWER OF LOVE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68</a:t>
            </a:r>
          </a:p>
        </p:txBody>
      </p:sp>
      <p:sp>
        <p:nvSpPr>
          <p:cNvPr id="5" name="TextBox 5"/>
          <p:cNvSpPr txBox="1"/>
          <p:nvPr/>
        </p:nvSpPr>
        <p:spPr>
          <a:xfrm>
            <a:off x="1827791" y="4665635"/>
            <a:ext cx="15798352"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Loyalty:</a:t>
            </a:r>
            <a:r>
              <a:rPr lang="en-US" sz="4250" b="1">
                <a:solidFill>
                  <a:srgbClr val="004F59"/>
                </a:solidFill>
                <a:latin typeface="Roboto Bold"/>
                <a:ea typeface="Roboto Bold"/>
                <a:cs typeface="Roboto Bold"/>
                <a:sym typeface="Roboto Bold"/>
              </a:rPr>
              <a:t> By switching between kindness and abuse, traffickers create emotional confusion and dependence.</a:t>
            </a:r>
          </a:p>
        </p:txBody>
      </p:sp>
      <p:sp>
        <p:nvSpPr>
          <p:cNvPr id="6" name="TextBox 6"/>
          <p:cNvSpPr txBox="1"/>
          <p:nvPr/>
        </p:nvSpPr>
        <p:spPr>
          <a:xfrm>
            <a:off x="4562799" y="9421351"/>
            <a:ext cx="11612407"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Cleveland Clinic (2023, March 29). Here's What Trauma Bonding Really Is and How To Recognize the Signs.</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8" name="TextBox 8"/>
          <p:cNvSpPr txBox="1"/>
          <p:nvPr/>
        </p:nvSpPr>
        <p:spPr>
          <a:xfrm>
            <a:off x="1131441" y="1109322"/>
            <a:ext cx="10820800"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POWER OF LOVE</a:t>
            </a:r>
          </a:p>
        </p:txBody>
      </p:sp>
      <p:grpSp>
        <p:nvGrpSpPr>
          <p:cNvPr id="9" name="Group 9"/>
          <p:cNvGrpSpPr/>
          <p:nvPr/>
        </p:nvGrpSpPr>
        <p:grpSpPr>
          <a:xfrm>
            <a:off x="1423563" y="3332007"/>
            <a:ext cx="6633898" cy="904943"/>
            <a:chOff x="0" y="0"/>
            <a:chExt cx="1747199" cy="238339"/>
          </a:xfrm>
        </p:grpSpPr>
        <p:sp>
          <p:nvSpPr>
            <p:cNvPr id="10" name="Freeform 10"/>
            <p:cNvSpPr/>
            <p:nvPr/>
          </p:nvSpPr>
          <p:spPr>
            <a:xfrm>
              <a:off x="0" y="0"/>
              <a:ext cx="1747199" cy="238339"/>
            </a:xfrm>
            <a:custGeom>
              <a:avLst/>
              <a:gdLst/>
              <a:ahLst/>
              <a:cxnLst/>
              <a:rect l="l" t="t" r="r" b="b"/>
              <a:pathLst>
                <a:path w="1747199" h="238339">
                  <a:moveTo>
                    <a:pt x="0" y="0"/>
                  </a:moveTo>
                  <a:lnTo>
                    <a:pt x="1747199" y="0"/>
                  </a:lnTo>
                  <a:lnTo>
                    <a:pt x="1747199"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747199"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694696" y="3351104"/>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Trauma Bond Process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69</a:t>
            </a:r>
          </a:p>
        </p:txBody>
      </p:sp>
      <p:sp>
        <p:nvSpPr>
          <p:cNvPr id="5" name="TextBox 5"/>
          <p:cNvSpPr txBox="1"/>
          <p:nvPr/>
        </p:nvSpPr>
        <p:spPr>
          <a:xfrm>
            <a:off x="1827791" y="4665635"/>
            <a:ext cx="15268586"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Trauma Bond: </a:t>
            </a:r>
            <a:r>
              <a:rPr lang="en-US" sz="4250" b="1">
                <a:solidFill>
                  <a:srgbClr val="004F59"/>
                </a:solidFill>
                <a:latin typeface="Roboto Bold"/>
                <a:ea typeface="Roboto Bold"/>
                <a:cs typeface="Roboto Bold"/>
                <a:sym typeface="Roboto Bold"/>
              </a:rPr>
              <a:t>The confused victim cannot escape their need to recapture the love they once felt.</a:t>
            </a:r>
          </a:p>
        </p:txBody>
      </p:sp>
      <p:sp>
        <p:nvSpPr>
          <p:cNvPr id="6" name="TextBox 6"/>
          <p:cNvSpPr txBox="1"/>
          <p:nvPr/>
        </p:nvSpPr>
        <p:spPr>
          <a:xfrm>
            <a:off x="4562799" y="9421351"/>
            <a:ext cx="11612407"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Cleveland Clinic (2023, March 29). Here's What Trauma Bonding Really Is and How To Recognize the Signs.</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8" name="TextBox 8"/>
          <p:cNvSpPr txBox="1"/>
          <p:nvPr/>
        </p:nvSpPr>
        <p:spPr>
          <a:xfrm>
            <a:off x="1131441" y="1109322"/>
            <a:ext cx="10820800"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POWER OF LOVE</a:t>
            </a:r>
          </a:p>
        </p:txBody>
      </p:sp>
      <p:grpSp>
        <p:nvGrpSpPr>
          <p:cNvPr id="9" name="Group 9"/>
          <p:cNvGrpSpPr/>
          <p:nvPr/>
        </p:nvGrpSpPr>
        <p:grpSpPr>
          <a:xfrm>
            <a:off x="1423563" y="3332007"/>
            <a:ext cx="6633898" cy="904943"/>
            <a:chOff x="0" y="0"/>
            <a:chExt cx="1747199" cy="238339"/>
          </a:xfrm>
        </p:grpSpPr>
        <p:sp>
          <p:nvSpPr>
            <p:cNvPr id="10" name="Freeform 10"/>
            <p:cNvSpPr/>
            <p:nvPr/>
          </p:nvSpPr>
          <p:spPr>
            <a:xfrm>
              <a:off x="0" y="0"/>
              <a:ext cx="1747199" cy="238339"/>
            </a:xfrm>
            <a:custGeom>
              <a:avLst/>
              <a:gdLst/>
              <a:ahLst/>
              <a:cxnLst/>
              <a:rect l="l" t="t" r="r" b="b"/>
              <a:pathLst>
                <a:path w="1747199" h="238339">
                  <a:moveTo>
                    <a:pt x="0" y="0"/>
                  </a:moveTo>
                  <a:lnTo>
                    <a:pt x="1747199" y="0"/>
                  </a:lnTo>
                  <a:lnTo>
                    <a:pt x="1747199"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747199"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694696" y="3351104"/>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Trauma Bond Process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a:t>
            </a:r>
          </a:p>
        </p:txBody>
      </p:sp>
      <p:grpSp>
        <p:nvGrpSpPr>
          <p:cNvPr id="8" name="Group 8"/>
          <p:cNvGrpSpPr/>
          <p:nvPr/>
        </p:nvGrpSpPr>
        <p:grpSpPr>
          <a:xfrm>
            <a:off x="1480713" y="3334130"/>
            <a:ext cx="7918137" cy="904943"/>
            <a:chOff x="0" y="0"/>
            <a:chExt cx="2085435" cy="238339"/>
          </a:xfrm>
        </p:grpSpPr>
        <p:sp>
          <p:nvSpPr>
            <p:cNvPr id="9" name="Freeform 9"/>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353176"/>
            <a:ext cx="888504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2" name="TextBox 12"/>
          <p:cNvSpPr txBox="1"/>
          <p:nvPr/>
        </p:nvSpPr>
        <p:spPr>
          <a:xfrm>
            <a:off x="2661083" y="4658173"/>
            <a:ext cx="12838804" cy="1464944"/>
          </a:xfrm>
          <a:prstGeom prst="rect">
            <a:avLst/>
          </a:prstGeom>
        </p:spPr>
        <p:txBody>
          <a:bodyPr lIns="0" tIns="0" rIns="0" bIns="0" rtlCol="0" anchor="t">
            <a:spAutoFit/>
          </a:bodyPr>
          <a:lstStyle/>
          <a:p>
            <a:pPr algn="ctr">
              <a:lnSpc>
                <a:spcPts val="5880"/>
              </a:lnSpc>
              <a:spcBef>
                <a:spcPct val="0"/>
              </a:spcBef>
            </a:pPr>
            <a:r>
              <a:rPr lang="en-US" sz="4200">
                <a:solidFill>
                  <a:srgbClr val="004F59"/>
                </a:solidFill>
                <a:latin typeface="Roboto"/>
                <a:ea typeface="Roboto"/>
                <a:cs typeface="Roboto"/>
                <a:sym typeface="Roboto"/>
              </a:rPr>
              <a:t>🔍 </a:t>
            </a:r>
            <a:r>
              <a:rPr lang="en-US" sz="4200" b="1">
                <a:solidFill>
                  <a:srgbClr val="004F59"/>
                </a:solidFill>
                <a:latin typeface="Roboto Bold"/>
                <a:ea typeface="Roboto Bold"/>
                <a:cs typeface="Roboto Bold"/>
                <a:sym typeface="Roboto Bold"/>
              </a:rPr>
              <a:t>Many sexual crimes are never reported, so study results may not fully reflect what is really happening.</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4" name="TextBox 14"/>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26672" y="428952"/>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CONTROL STRATEGY</a:t>
            </a:r>
          </a:p>
        </p:txBody>
      </p:sp>
      <p:grpSp>
        <p:nvGrpSpPr>
          <p:cNvPr id="7" name="Group 7"/>
          <p:cNvGrpSpPr/>
          <p:nvPr/>
        </p:nvGrpSpPr>
        <p:grpSpPr>
          <a:xfrm>
            <a:off x="1899813" y="4624640"/>
            <a:ext cx="10791803" cy="2355185"/>
            <a:chOff x="0" y="0"/>
            <a:chExt cx="2842286" cy="620296"/>
          </a:xfrm>
        </p:grpSpPr>
        <p:sp>
          <p:nvSpPr>
            <p:cNvPr id="8" name="Freeform 8"/>
            <p:cNvSpPr/>
            <p:nvPr/>
          </p:nvSpPr>
          <p:spPr>
            <a:xfrm>
              <a:off x="0" y="0"/>
              <a:ext cx="2842286" cy="620296"/>
            </a:xfrm>
            <a:custGeom>
              <a:avLst/>
              <a:gdLst/>
              <a:ahLst/>
              <a:cxnLst/>
              <a:rect l="l" t="t" r="r" b="b"/>
              <a:pathLst>
                <a:path w="2842286" h="620296">
                  <a:moveTo>
                    <a:pt x="0" y="0"/>
                  </a:moveTo>
                  <a:lnTo>
                    <a:pt x="2842286" y="0"/>
                  </a:lnTo>
                  <a:lnTo>
                    <a:pt x="2842286" y="620296"/>
                  </a:lnTo>
                  <a:lnTo>
                    <a:pt x="0" y="620296"/>
                  </a:lnTo>
                  <a:close/>
                </a:path>
              </a:pathLst>
            </a:custGeom>
            <a:solidFill>
              <a:srgbClr val="303030"/>
            </a:solidFill>
          </p:spPr>
          <p:txBody>
            <a:bodyPr/>
            <a:lstStyle/>
            <a:p>
              <a:endParaRPr lang="en-US"/>
            </a:p>
          </p:txBody>
        </p:sp>
        <p:sp>
          <p:nvSpPr>
            <p:cNvPr id="9" name="TextBox 9"/>
            <p:cNvSpPr txBox="1"/>
            <p:nvPr/>
          </p:nvSpPr>
          <p:spPr>
            <a:xfrm>
              <a:off x="0" y="-76200"/>
              <a:ext cx="2842286" cy="696496"/>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310510" y="4926972"/>
            <a:ext cx="12326126"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Which is NOT a common bond used by traffickers to control victims?</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70</a:t>
            </a:r>
          </a:p>
        </p:txBody>
      </p:sp>
      <p:sp>
        <p:nvSpPr>
          <p:cNvPr id="14" name="Freeform 14"/>
          <p:cNvSpPr/>
          <p:nvPr/>
        </p:nvSpPr>
        <p:spPr>
          <a:xfrm>
            <a:off x="14589011"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5"/>
            <a:stretch>
              <a:fillRect l="-26110" r="-6690"/>
            </a:stretch>
          </a:blipFill>
        </p:spPr>
        <p:txBody>
          <a:bodyPr/>
          <a:lstStyle/>
          <a:p>
            <a:endParaRPr lang="en-US"/>
          </a:p>
        </p:txBody>
      </p:sp>
      <p:sp>
        <p:nvSpPr>
          <p:cNvPr id="15" name="TextBox 15"/>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3037404" y="4613411"/>
            <a:ext cx="12096282" cy="287972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Support Bond </a:t>
            </a:r>
            <a:r>
              <a:rPr lang="en-US" sz="5499">
                <a:solidFill>
                  <a:srgbClr val="303030"/>
                </a:solidFill>
                <a:latin typeface="Roboto"/>
                <a:ea typeface="Roboto"/>
                <a:cs typeface="Roboto"/>
                <a:sym typeface="Roboto"/>
              </a:rPr>
              <a:t>is NOT a recognized form of bonding used by human traffickers to gain control.</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71</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72</a:t>
            </a:r>
          </a:p>
        </p:txBody>
      </p:sp>
      <p:grpSp>
        <p:nvGrpSpPr>
          <p:cNvPr id="5" name="Group 5"/>
          <p:cNvGrpSpPr/>
          <p:nvPr/>
        </p:nvGrpSpPr>
        <p:grpSpPr>
          <a:xfrm>
            <a:off x="1780421" y="3338298"/>
            <a:ext cx="6032212" cy="904943"/>
            <a:chOff x="0" y="0"/>
            <a:chExt cx="1588731" cy="238339"/>
          </a:xfrm>
        </p:grpSpPr>
        <p:sp>
          <p:nvSpPr>
            <p:cNvPr id="6" name="Freeform 6"/>
            <p:cNvSpPr/>
            <p:nvPr/>
          </p:nvSpPr>
          <p:spPr>
            <a:xfrm>
              <a:off x="0" y="0"/>
              <a:ext cx="1588731" cy="238339"/>
            </a:xfrm>
            <a:custGeom>
              <a:avLst/>
              <a:gdLst/>
              <a:ahLst/>
              <a:cxnLst/>
              <a:rect l="l" t="t" r="r" b="b"/>
              <a:pathLst>
                <a:path w="1588731" h="238339">
                  <a:moveTo>
                    <a:pt x="0" y="0"/>
                  </a:moveTo>
                  <a:lnTo>
                    <a:pt x="1588731" y="0"/>
                  </a:lnTo>
                  <a:lnTo>
                    <a:pt x="1588731"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588731"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332871" y="3357395"/>
            <a:ext cx="11795078" cy="771451"/>
          </a:xfrm>
          <a:prstGeom prst="rect">
            <a:avLst/>
          </a:prstGeom>
        </p:spPr>
        <p:txBody>
          <a:bodyPr lIns="0" tIns="0" rIns="0" bIns="0" rtlCol="0" anchor="t">
            <a:spAutoFit/>
          </a:bodyPr>
          <a:lstStyle/>
          <a:p>
            <a:pPr algn="l">
              <a:lnSpc>
                <a:spcPts val="6299"/>
              </a:lnSpc>
            </a:pPr>
            <a:r>
              <a:rPr lang="en-US" sz="4499" b="1">
                <a:solidFill>
                  <a:srgbClr val="7ED957"/>
                </a:solidFill>
                <a:latin typeface="Roboto Bold"/>
                <a:ea typeface="Roboto Bold"/>
                <a:cs typeface="Roboto Bold"/>
                <a:sym typeface="Roboto Bold"/>
              </a:rPr>
              <a:t>Debt </a:t>
            </a:r>
            <a:r>
              <a:rPr lang="en-US" sz="4499" b="1">
                <a:solidFill>
                  <a:srgbClr val="FFFFFF"/>
                </a:solidFill>
                <a:latin typeface="Roboto Bold"/>
                <a:ea typeface="Roboto Bold"/>
                <a:cs typeface="Roboto Bold"/>
                <a:sym typeface="Roboto Bold"/>
              </a:rPr>
              <a:t>Bond Process </a:t>
            </a:r>
          </a:p>
        </p:txBody>
      </p:sp>
      <p:sp>
        <p:nvSpPr>
          <p:cNvPr id="9" name="TextBox 9"/>
          <p:cNvSpPr txBox="1"/>
          <p:nvPr/>
        </p:nvSpPr>
        <p:spPr>
          <a:xfrm>
            <a:off x="2332871" y="4676131"/>
            <a:ext cx="14926429"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Financial Dependence:</a:t>
            </a:r>
            <a:r>
              <a:rPr lang="en-US" sz="4250" b="1">
                <a:solidFill>
                  <a:srgbClr val="004F59"/>
                </a:solidFill>
                <a:latin typeface="Roboto Bold"/>
                <a:ea typeface="Roboto Bold"/>
                <a:cs typeface="Roboto Bold"/>
                <a:sym typeface="Roboto Bold"/>
              </a:rPr>
              <a:t> Victims may have no money, relying on the trafficker for basic needs, making it hard to leave.   </a:t>
            </a:r>
          </a:p>
        </p:txBody>
      </p:sp>
      <p:sp>
        <p:nvSpPr>
          <p:cNvPr id="10" name="TextBox 10"/>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CONTROL STRATEGY</a:t>
            </a:r>
          </a:p>
        </p:txBody>
      </p:sp>
      <p:sp>
        <p:nvSpPr>
          <p:cNvPr id="11" name="TextBox 11"/>
          <p:cNvSpPr txBox="1"/>
          <p:nvPr/>
        </p:nvSpPr>
        <p:spPr>
          <a:xfrm>
            <a:off x="4585285" y="9371773"/>
            <a:ext cx="11278863"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End Slavery Now (n.d.). Bonded Labor. Retrieved April 23, 2025.</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73</a:t>
            </a:r>
          </a:p>
        </p:txBody>
      </p:sp>
      <p:grpSp>
        <p:nvGrpSpPr>
          <p:cNvPr id="5" name="Group 5"/>
          <p:cNvGrpSpPr/>
          <p:nvPr/>
        </p:nvGrpSpPr>
        <p:grpSpPr>
          <a:xfrm>
            <a:off x="1780421" y="3338298"/>
            <a:ext cx="6032212" cy="904943"/>
            <a:chOff x="0" y="0"/>
            <a:chExt cx="1588731" cy="238339"/>
          </a:xfrm>
        </p:grpSpPr>
        <p:sp>
          <p:nvSpPr>
            <p:cNvPr id="6" name="Freeform 6"/>
            <p:cNvSpPr/>
            <p:nvPr/>
          </p:nvSpPr>
          <p:spPr>
            <a:xfrm>
              <a:off x="0" y="0"/>
              <a:ext cx="1588731" cy="238339"/>
            </a:xfrm>
            <a:custGeom>
              <a:avLst/>
              <a:gdLst/>
              <a:ahLst/>
              <a:cxnLst/>
              <a:rect l="l" t="t" r="r" b="b"/>
              <a:pathLst>
                <a:path w="1588731" h="238339">
                  <a:moveTo>
                    <a:pt x="0" y="0"/>
                  </a:moveTo>
                  <a:lnTo>
                    <a:pt x="1588731" y="0"/>
                  </a:lnTo>
                  <a:lnTo>
                    <a:pt x="1588731"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588731"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332871" y="4676131"/>
            <a:ext cx="14683475"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Unending Debt:</a:t>
            </a:r>
            <a:r>
              <a:rPr lang="en-US" sz="4250" b="1">
                <a:solidFill>
                  <a:srgbClr val="004F59"/>
                </a:solidFill>
                <a:latin typeface="Roboto Bold"/>
                <a:ea typeface="Roboto Bold"/>
                <a:cs typeface="Roboto Bold"/>
                <a:sym typeface="Roboto Bold"/>
              </a:rPr>
              <a:t> Traffickers often create fake or growing debt for things like food, housing, or transportation.</a:t>
            </a:r>
          </a:p>
        </p:txBody>
      </p:sp>
      <p:sp>
        <p:nvSpPr>
          <p:cNvPr id="9" name="TextBox 9"/>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CONTROL STRATEGY</a:t>
            </a:r>
          </a:p>
        </p:txBody>
      </p:sp>
      <p:sp>
        <p:nvSpPr>
          <p:cNvPr id="10" name="TextBox 10"/>
          <p:cNvSpPr txBox="1"/>
          <p:nvPr/>
        </p:nvSpPr>
        <p:spPr>
          <a:xfrm>
            <a:off x="4585285" y="9371773"/>
            <a:ext cx="11278863"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End Slavery Now (n.d.). Bonded Labor. Retrieved April 23, 2025.</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TextBox 12"/>
          <p:cNvSpPr txBox="1"/>
          <p:nvPr/>
        </p:nvSpPr>
        <p:spPr>
          <a:xfrm>
            <a:off x="2332871" y="3357395"/>
            <a:ext cx="11795078" cy="771451"/>
          </a:xfrm>
          <a:prstGeom prst="rect">
            <a:avLst/>
          </a:prstGeom>
        </p:spPr>
        <p:txBody>
          <a:bodyPr lIns="0" tIns="0" rIns="0" bIns="0" rtlCol="0" anchor="t">
            <a:spAutoFit/>
          </a:bodyPr>
          <a:lstStyle/>
          <a:p>
            <a:pPr algn="l">
              <a:lnSpc>
                <a:spcPts val="6299"/>
              </a:lnSpc>
            </a:pPr>
            <a:r>
              <a:rPr lang="en-US" sz="4499" b="1">
                <a:solidFill>
                  <a:srgbClr val="7ED957"/>
                </a:solidFill>
                <a:latin typeface="Roboto Bold"/>
                <a:ea typeface="Roboto Bold"/>
                <a:cs typeface="Roboto Bold"/>
                <a:sym typeface="Roboto Bold"/>
              </a:rPr>
              <a:t>Debt </a:t>
            </a:r>
            <a:r>
              <a:rPr lang="en-US" sz="4499" b="1">
                <a:solidFill>
                  <a:srgbClr val="FFFFFF"/>
                </a:solidFill>
                <a:latin typeface="Roboto Bold"/>
                <a:ea typeface="Roboto Bold"/>
                <a:cs typeface="Roboto Bold"/>
                <a:sym typeface="Roboto Bold"/>
              </a:rPr>
              <a:t>Bond Process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74</a:t>
            </a:r>
          </a:p>
        </p:txBody>
      </p:sp>
      <p:grpSp>
        <p:nvGrpSpPr>
          <p:cNvPr id="5" name="Group 5"/>
          <p:cNvGrpSpPr/>
          <p:nvPr/>
        </p:nvGrpSpPr>
        <p:grpSpPr>
          <a:xfrm>
            <a:off x="1780421" y="3338298"/>
            <a:ext cx="6032212" cy="904943"/>
            <a:chOff x="0" y="0"/>
            <a:chExt cx="1588731" cy="238339"/>
          </a:xfrm>
        </p:grpSpPr>
        <p:sp>
          <p:nvSpPr>
            <p:cNvPr id="6" name="Freeform 6"/>
            <p:cNvSpPr/>
            <p:nvPr/>
          </p:nvSpPr>
          <p:spPr>
            <a:xfrm>
              <a:off x="0" y="0"/>
              <a:ext cx="1588731" cy="238339"/>
            </a:xfrm>
            <a:custGeom>
              <a:avLst/>
              <a:gdLst/>
              <a:ahLst/>
              <a:cxnLst/>
              <a:rect l="l" t="t" r="r" b="b"/>
              <a:pathLst>
                <a:path w="1588731" h="238339">
                  <a:moveTo>
                    <a:pt x="0" y="0"/>
                  </a:moveTo>
                  <a:lnTo>
                    <a:pt x="1588731" y="0"/>
                  </a:lnTo>
                  <a:lnTo>
                    <a:pt x="1588731"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588731"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4676131"/>
            <a:ext cx="15650106"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Stolen ID:</a:t>
            </a:r>
            <a:r>
              <a:rPr lang="en-US" sz="4250" b="1">
                <a:solidFill>
                  <a:srgbClr val="004F59"/>
                </a:solidFill>
                <a:latin typeface="Roboto Bold"/>
                <a:ea typeface="Roboto Bold"/>
                <a:cs typeface="Roboto Bold"/>
                <a:sym typeface="Roboto Bold"/>
              </a:rPr>
              <a:t> Traffickers take legal documents, preventing victims from leaving or earning money outside of their control.</a:t>
            </a:r>
          </a:p>
        </p:txBody>
      </p:sp>
      <p:sp>
        <p:nvSpPr>
          <p:cNvPr id="9" name="TextBox 9"/>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CONTROL STRATEGY</a:t>
            </a:r>
          </a:p>
        </p:txBody>
      </p:sp>
      <p:sp>
        <p:nvSpPr>
          <p:cNvPr id="10" name="TextBox 10"/>
          <p:cNvSpPr txBox="1"/>
          <p:nvPr/>
        </p:nvSpPr>
        <p:spPr>
          <a:xfrm>
            <a:off x="4585285" y="9371773"/>
            <a:ext cx="11278863"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End Slavery Now (n.d.). Bonded Labor. Retrieved April 23, 2025.</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TextBox 12"/>
          <p:cNvSpPr txBox="1"/>
          <p:nvPr/>
        </p:nvSpPr>
        <p:spPr>
          <a:xfrm>
            <a:off x="2332871" y="3357395"/>
            <a:ext cx="11795078" cy="771451"/>
          </a:xfrm>
          <a:prstGeom prst="rect">
            <a:avLst/>
          </a:prstGeom>
        </p:spPr>
        <p:txBody>
          <a:bodyPr lIns="0" tIns="0" rIns="0" bIns="0" rtlCol="0" anchor="t">
            <a:spAutoFit/>
          </a:bodyPr>
          <a:lstStyle/>
          <a:p>
            <a:pPr algn="l">
              <a:lnSpc>
                <a:spcPts val="6299"/>
              </a:lnSpc>
            </a:pPr>
            <a:r>
              <a:rPr lang="en-US" sz="4499" b="1">
                <a:solidFill>
                  <a:srgbClr val="7ED957"/>
                </a:solidFill>
                <a:latin typeface="Roboto Bold"/>
                <a:ea typeface="Roboto Bold"/>
                <a:cs typeface="Roboto Bold"/>
                <a:sym typeface="Roboto Bold"/>
              </a:rPr>
              <a:t>Debt </a:t>
            </a:r>
            <a:r>
              <a:rPr lang="en-US" sz="4499" b="1">
                <a:solidFill>
                  <a:srgbClr val="FFFFFF"/>
                </a:solidFill>
                <a:latin typeface="Roboto Bold"/>
                <a:ea typeface="Roboto Bold"/>
                <a:cs typeface="Roboto Bold"/>
                <a:sym typeface="Roboto Bold"/>
              </a:rPr>
              <a:t>Bond Process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75</a:t>
            </a:r>
          </a:p>
        </p:txBody>
      </p:sp>
      <p:grpSp>
        <p:nvGrpSpPr>
          <p:cNvPr id="5" name="Group 5"/>
          <p:cNvGrpSpPr/>
          <p:nvPr/>
        </p:nvGrpSpPr>
        <p:grpSpPr>
          <a:xfrm>
            <a:off x="1780421" y="3331985"/>
            <a:ext cx="6032212" cy="904943"/>
            <a:chOff x="0" y="0"/>
            <a:chExt cx="1588731" cy="238339"/>
          </a:xfrm>
        </p:grpSpPr>
        <p:sp>
          <p:nvSpPr>
            <p:cNvPr id="6" name="Freeform 6"/>
            <p:cNvSpPr/>
            <p:nvPr/>
          </p:nvSpPr>
          <p:spPr>
            <a:xfrm>
              <a:off x="0" y="0"/>
              <a:ext cx="1588731" cy="238339"/>
            </a:xfrm>
            <a:custGeom>
              <a:avLst/>
              <a:gdLst/>
              <a:ahLst/>
              <a:cxnLst/>
              <a:rect l="l" t="t" r="r" b="b"/>
              <a:pathLst>
                <a:path w="1588731" h="238339">
                  <a:moveTo>
                    <a:pt x="0" y="0"/>
                  </a:moveTo>
                  <a:lnTo>
                    <a:pt x="1588731" y="0"/>
                  </a:lnTo>
                  <a:lnTo>
                    <a:pt x="1588731"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588731"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162744" y="3351082"/>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a:t>
            </a:r>
            <a:r>
              <a:rPr lang="en-US" sz="4499" b="1">
                <a:solidFill>
                  <a:srgbClr val="7ED957"/>
                </a:solidFill>
                <a:latin typeface="Roboto Bold"/>
                <a:ea typeface="Roboto Bold"/>
                <a:cs typeface="Roboto Bold"/>
                <a:sym typeface="Roboto Bold"/>
              </a:rPr>
              <a:t>Drug </a:t>
            </a:r>
            <a:r>
              <a:rPr lang="en-US" sz="4499" b="1">
                <a:solidFill>
                  <a:srgbClr val="FFFFFF"/>
                </a:solidFill>
                <a:latin typeface="Roboto Bold"/>
                <a:ea typeface="Roboto Bold"/>
                <a:cs typeface="Roboto Bold"/>
                <a:sym typeface="Roboto Bold"/>
              </a:rPr>
              <a:t>Bond Process </a:t>
            </a:r>
          </a:p>
        </p:txBody>
      </p:sp>
      <p:sp>
        <p:nvSpPr>
          <p:cNvPr id="9" name="TextBox 9"/>
          <p:cNvSpPr txBox="1"/>
          <p:nvPr/>
        </p:nvSpPr>
        <p:spPr>
          <a:xfrm>
            <a:off x="2260915" y="4699586"/>
            <a:ext cx="15169538"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Grooming:</a:t>
            </a:r>
            <a:r>
              <a:rPr lang="en-US" sz="4250" b="1">
                <a:solidFill>
                  <a:srgbClr val="004F59"/>
                </a:solidFill>
                <a:latin typeface="Roboto Bold"/>
                <a:ea typeface="Roboto Bold"/>
                <a:cs typeface="Roboto Bold"/>
                <a:sym typeface="Roboto Bold"/>
              </a:rPr>
              <a:t> Traffickers may offer free drugs to gain trust or start dependence.</a:t>
            </a:r>
          </a:p>
        </p:txBody>
      </p:sp>
      <p:sp>
        <p:nvSpPr>
          <p:cNvPr id="10" name="TextBox 10"/>
          <p:cNvSpPr txBox="1"/>
          <p:nvPr/>
        </p:nvSpPr>
        <p:spPr>
          <a:xfrm>
            <a:off x="4372208" y="9162149"/>
            <a:ext cx="8371640"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Langton L, Planty M, BAnks D., Witwer A., Woods, D. Vermeer M., Jackson, B. (2022, February 24). Sex Trafficking and Substance Use, Rand.org. </a:t>
            </a:r>
          </a:p>
        </p:txBody>
      </p:sp>
      <p:sp>
        <p:nvSpPr>
          <p:cNvPr id="11" name="TextBox 11"/>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CONTROL STRATEGY</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76</a:t>
            </a:r>
          </a:p>
        </p:txBody>
      </p:sp>
      <p:grpSp>
        <p:nvGrpSpPr>
          <p:cNvPr id="5" name="Group 5"/>
          <p:cNvGrpSpPr/>
          <p:nvPr/>
        </p:nvGrpSpPr>
        <p:grpSpPr>
          <a:xfrm>
            <a:off x="1780421" y="3331985"/>
            <a:ext cx="6032212" cy="904943"/>
            <a:chOff x="0" y="0"/>
            <a:chExt cx="1588731" cy="238339"/>
          </a:xfrm>
        </p:grpSpPr>
        <p:sp>
          <p:nvSpPr>
            <p:cNvPr id="6" name="Freeform 6"/>
            <p:cNvSpPr/>
            <p:nvPr/>
          </p:nvSpPr>
          <p:spPr>
            <a:xfrm>
              <a:off x="0" y="0"/>
              <a:ext cx="1588731" cy="238339"/>
            </a:xfrm>
            <a:custGeom>
              <a:avLst/>
              <a:gdLst/>
              <a:ahLst/>
              <a:cxnLst/>
              <a:rect l="l" t="t" r="r" b="b"/>
              <a:pathLst>
                <a:path w="1588731" h="238339">
                  <a:moveTo>
                    <a:pt x="0" y="0"/>
                  </a:moveTo>
                  <a:lnTo>
                    <a:pt x="1588731" y="0"/>
                  </a:lnTo>
                  <a:lnTo>
                    <a:pt x="1588731"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588731"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260915" y="4699586"/>
            <a:ext cx="13551343"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Exploitation:</a:t>
            </a:r>
            <a:r>
              <a:rPr lang="en-US" sz="4250" b="1">
                <a:solidFill>
                  <a:srgbClr val="004F59"/>
                </a:solidFill>
                <a:latin typeface="Roboto Bold"/>
                <a:ea typeface="Roboto Bold"/>
                <a:cs typeface="Roboto Bold"/>
                <a:sym typeface="Roboto Bold"/>
              </a:rPr>
              <a:t> Victims may be forced to trade sex to obtain drugs.</a:t>
            </a:r>
          </a:p>
        </p:txBody>
      </p:sp>
      <p:sp>
        <p:nvSpPr>
          <p:cNvPr id="9" name="TextBox 9"/>
          <p:cNvSpPr txBox="1"/>
          <p:nvPr/>
        </p:nvSpPr>
        <p:spPr>
          <a:xfrm>
            <a:off x="4372208" y="9162149"/>
            <a:ext cx="8371640"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Langton L, Planty M, BAnks D., Witwer A., Woods, D. Vermeer M., Jackson, B. (2022, February 24). Sex Trafficking and Substance Use, Rand.org. </a:t>
            </a:r>
          </a:p>
        </p:txBody>
      </p:sp>
      <p:sp>
        <p:nvSpPr>
          <p:cNvPr id="10" name="TextBox 10"/>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CONTROL STRATEGY</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TextBox 12"/>
          <p:cNvSpPr txBox="1"/>
          <p:nvPr/>
        </p:nvSpPr>
        <p:spPr>
          <a:xfrm>
            <a:off x="2162744" y="3351082"/>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a:t>
            </a:r>
            <a:r>
              <a:rPr lang="en-US" sz="4499" b="1">
                <a:solidFill>
                  <a:srgbClr val="7ED957"/>
                </a:solidFill>
                <a:latin typeface="Roboto Bold"/>
                <a:ea typeface="Roboto Bold"/>
                <a:cs typeface="Roboto Bold"/>
                <a:sym typeface="Roboto Bold"/>
              </a:rPr>
              <a:t>Drug </a:t>
            </a:r>
            <a:r>
              <a:rPr lang="en-US" sz="4499" b="1">
                <a:solidFill>
                  <a:srgbClr val="FFFFFF"/>
                </a:solidFill>
                <a:latin typeface="Roboto Bold"/>
                <a:ea typeface="Roboto Bold"/>
                <a:cs typeface="Roboto Bold"/>
                <a:sym typeface="Roboto Bold"/>
              </a:rPr>
              <a:t>Bond Process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77</a:t>
            </a:r>
          </a:p>
        </p:txBody>
      </p:sp>
      <p:grpSp>
        <p:nvGrpSpPr>
          <p:cNvPr id="5" name="Group 5"/>
          <p:cNvGrpSpPr/>
          <p:nvPr/>
        </p:nvGrpSpPr>
        <p:grpSpPr>
          <a:xfrm>
            <a:off x="1780421" y="3331985"/>
            <a:ext cx="6032212" cy="904943"/>
            <a:chOff x="0" y="0"/>
            <a:chExt cx="1588731" cy="238339"/>
          </a:xfrm>
        </p:grpSpPr>
        <p:sp>
          <p:nvSpPr>
            <p:cNvPr id="6" name="Freeform 6"/>
            <p:cNvSpPr/>
            <p:nvPr/>
          </p:nvSpPr>
          <p:spPr>
            <a:xfrm>
              <a:off x="0" y="0"/>
              <a:ext cx="1588731" cy="238339"/>
            </a:xfrm>
            <a:custGeom>
              <a:avLst/>
              <a:gdLst/>
              <a:ahLst/>
              <a:cxnLst/>
              <a:rect l="l" t="t" r="r" b="b"/>
              <a:pathLst>
                <a:path w="1588731" h="238339">
                  <a:moveTo>
                    <a:pt x="0" y="0"/>
                  </a:moveTo>
                  <a:lnTo>
                    <a:pt x="1588731" y="0"/>
                  </a:lnTo>
                  <a:lnTo>
                    <a:pt x="1588731"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588731"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260915" y="4699586"/>
            <a:ext cx="15169538"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Targeting Vulnerabilities: </a:t>
            </a:r>
            <a:r>
              <a:rPr lang="en-US" sz="4250" b="1">
                <a:solidFill>
                  <a:srgbClr val="004F59"/>
                </a:solidFill>
                <a:latin typeface="Roboto Bold"/>
                <a:ea typeface="Roboto Bold"/>
                <a:cs typeface="Roboto Bold"/>
                <a:sym typeface="Roboto Bold"/>
              </a:rPr>
              <a:t>Traffickers often prey on people who are recovering from addiction. </a:t>
            </a:r>
          </a:p>
        </p:txBody>
      </p:sp>
      <p:sp>
        <p:nvSpPr>
          <p:cNvPr id="9" name="TextBox 9"/>
          <p:cNvSpPr txBox="1"/>
          <p:nvPr/>
        </p:nvSpPr>
        <p:spPr>
          <a:xfrm>
            <a:off x="4372208" y="9162149"/>
            <a:ext cx="8371640"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Langton L, Planty M, BAnks D., Witwer A., Woods, D. Vermeer M., Jackson, B. (2022, February 24). Sex Trafficking and Substance Use, Rand.org. </a:t>
            </a:r>
          </a:p>
        </p:txBody>
      </p:sp>
      <p:sp>
        <p:nvSpPr>
          <p:cNvPr id="10" name="TextBox 10"/>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CONTROL STRATEGY</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TextBox 12"/>
          <p:cNvSpPr txBox="1"/>
          <p:nvPr/>
        </p:nvSpPr>
        <p:spPr>
          <a:xfrm>
            <a:off x="2162744" y="3351082"/>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a:t>
            </a:r>
            <a:r>
              <a:rPr lang="en-US" sz="4499" b="1">
                <a:solidFill>
                  <a:srgbClr val="7ED957"/>
                </a:solidFill>
                <a:latin typeface="Roboto Bold"/>
                <a:ea typeface="Roboto Bold"/>
                <a:cs typeface="Roboto Bold"/>
                <a:sym typeface="Roboto Bold"/>
              </a:rPr>
              <a:t>Drug </a:t>
            </a:r>
            <a:r>
              <a:rPr lang="en-US" sz="4499" b="1">
                <a:solidFill>
                  <a:srgbClr val="FFFFFF"/>
                </a:solidFill>
                <a:latin typeface="Roboto Bold"/>
                <a:ea typeface="Roboto Bold"/>
                <a:cs typeface="Roboto Bold"/>
                <a:sym typeface="Roboto Bold"/>
              </a:rPr>
              <a:t>Bond Process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504126" y="4827205"/>
            <a:ext cx="10567866" cy="2278729"/>
            <a:chOff x="0" y="0"/>
            <a:chExt cx="2783306" cy="600159"/>
          </a:xfrm>
        </p:grpSpPr>
        <p:sp>
          <p:nvSpPr>
            <p:cNvPr id="7" name="Freeform 7"/>
            <p:cNvSpPr/>
            <p:nvPr/>
          </p:nvSpPr>
          <p:spPr>
            <a:xfrm>
              <a:off x="0" y="0"/>
              <a:ext cx="2783306" cy="600159"/>
            </a:xfrm>
            <a:custGeom>
              <a:avLst/>
              <a:gdLst/>
              <a:ahLst/>
              <a:cxnLst/>
              <a:rect l="l" t="t" r="r" b="b"/>
              <a:pathLst>
                <a:path w="2783306" h="600159">
                  <a:moveTo>
                    <a:pt x="0" y="0"/>
                  </a:moveTo>
                  <a:lnTo>
                    <a:pt x="2783306" y="0"/>
                  </a:lnTo>
                  <a:lnTo>
                    <a:pt x="2783306" y="600159"/>
                  </a:lnTo>
                  <a:lnTo>
                    <a:pt x="0" y="600159"/>
                  </a:lnTo>
                  <a:close/>
                </a:path>
              </a:pathLst>
            </a:custGeom>
            <a:solidFill>
              <a:srgbClr val="303030"/>
            </a:solidFill>
          </p:spPr>
          <p:txBody>
            <a:bodyPr/>
            <a:lstStyle/>
            <a:p>
              <a:endParaRPr lang="en-US"/>
            </a:p>
          </p:txBody>
        </p:sp>
        <p:sp>
          <p:nvSpPr>
            <p:cNvPr id="8" name="TextBox 8"/>
            <p:cNvSpPr txBox="1"/>
            <p:nvPr/>
          </p:nvSpPr>
          <p:spPr>
            <a:xfrm>
              <a:off x="0" y="-76200"/>
              <a:ext cx="2783306" cy="676359"/>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11" name="Group 11"/>
          <p:cNvGrpSpPr/>
          <p:nvPr/>
        </p:nvGrpSpPr>
        <p:grpSpPr>
          <a:xfrm>
            <a:off x="12673389" y="1192941"/>
            <a:ext cx="4757137" cy="2937352"/>
            <a:chOff x="0" y="0"/>
            <a:chExt cx="1696787" cy="1047702"/>
          </a:xfrm>
        </p:grpSpPr>
        <p:sp>
          <p:nvSpPr>
            <p:cNvPr id="12" name="Freeform 12"/>
            <p:cNvSpPr/>
            <p:nvPr/>
          </p:nvSpPr>
          <p:spPr>
            <a:xfrm>
              <a:off x="0" y="0"/>
              <a:ext cx="1696787" cy="1047702"/>
            </a:xfrm>
            <a:custGeom>
              <a:avLst/>
              <a:gdLst/>
              <a:ahLst/>
              <a:cxnLst/>
              <a:rect l="l" t="t" r="r" b="b"/>
              <a:pathLst>
                <a:path w="1696787" h="1047702">
                  <a:moveTo>
                    <a:pt x="0" y="0"/>
                  </a:moveTo>
                  <a:lnTo>
                    <a:pt x="1696787" y="0"/>
                  </a:lnTo>
                  <a:lnTo>
                    <a:pt x="1696787" y="1047702"/>
                  </a:lnTo>
                  <a:lnTo>
                    <a:pt x="0" y="1047702"/>
                  </a:lnTo>
                  <a:close/>
                </a:path>
              </a:pathLst>
            </a:custGeom>
            <a:solidFill>
              <a:srgbClr val="FFFFFF"/>
            </a:solidFill>
          </p:spPr>
          <p:txBody>
            <a:bodyPr/>
            <a:lstStyle/>
            <a:p>
              <a:endParaRPr lang="en-US"/>
            </a:p>
          </p:txBody>
        </p:sp>
        <p:sp>
          <p:nvSpPr>
            <p:cNvPr id="13" name="TextBox 13"/>
            <p:cNvSpPr txBox="1"/>
            <p:nvPr/>
          </p:nvSpPr>
          <p:spPr>
            <a:xfrm>
              <a:off x="0" y="-47625"/>
              <a:ext cx="1696787" cy="1095327"/>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2901571" y="1372302"/>
            <a:ext cx="4300775" cy="2578631"/>
          </a:xfrm>
          <a:custGeom>
            <a:avLst/>
            <a:gdLst/>
            <a:ahLst/>
            <a:cxnLst/>
            <a:rect l="l" t="t" r="r" b="b"/>
            <a:pathLst>
              <a:path w="4300775" h="2578631">
                <a:moveTo>
                  <a:pt x="0" y="0"/>
                </a:moveTo>
                <a:lnTo>
                  <a:pt x="4300775" y="0"/>
                </a:lnTo>
                <a:lnTo>
                  <a:pt x="4300775" y="2578631"/>
                </a:lnTo>
                <a:lnTo>
                  <a:pt x="0" y="2578631"/>
                </a:lnTo>
                <a:lnTo>
                  <a:pt x="0" y="0"/>
                </a:lnTo>
                <a:close/>
              </a:path>
            </a:pathLst>
          </a:custGeom>
          <a:blipFill>
            <a:blip r:embed="rId5"/>
            <a:stretch>
              <a:fillRect l="-13376" b="-13221"/>
            </a:stretch>
          </a:blipFill>
        </p:spPr>
        <p:txBody>
          <a:bodyPr/>
          <a:lstStyle/>
          <a:p>
            <a:endParaRPr lang="en-US"/>
          </a:p>
        </p:txBody>
      </p:sp>
      <p:sp>
        <p:nvSpPr>
          <p:cNvPr id="15" name="TextBox 15"/>
          <p:cNvSpPr txBox="1"/>
          <p:nvPr/>
        </p:nvSpPr>
        <p:spPr>
          <a:xfrm>
            <a:off x="1829223" y="5191654"/>
            <a:ext cx="12518276"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Where do traffickers commonly target vulnerable people?  </a:t>
            </a:r>
          </a:p>
        </p:txBody>
      </p:sp>
      <p:sp>
        <p:nvSpPr>
          <p:cNvPr id="16" name="TextBox 1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78</a:t>
            </a:r>
          </a:p>
        </p:txBody>
      </p:sp>
      <p:sp>
        <p:nvSpPr>
          <p:cNvPr id="17" name="TextBox 17"/>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8" name="TextBox 18"/>
          <p:cNvSpPr txBox="1"/>
          <p:nvPr/>
        </p:nvSpPr>
        <p:spPr>
          <a:xfrm>
            <a:off x="945186" y="1250072"/>
            <a:ext cx="1150541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RECRUITMENT LOCATIONS</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79</a:t>
            </a:r>
          </a:p>
        </p:txBody>
      </p:sp>
      <p:sp>
        <p:nvSpPr>
          <p:cNvPr id="7" name="TextBox 7"/>
          <p:cNvSpPr txBox="1"/>
          <p:nvPr/>
        </p:nvSpPr>
        <p:spPr>
          <a:xfrm>
            <a:off x="1239755" y="4122195"/>
            <a:ext cx="16612772" cy="2892351"/>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Locations with little to </a:t>
            </a:r>
            <a:r>
              <a:rPr lang="en-US" sz="4250" b="1">
                <a:solidFill>
                  <a:srgbClr val="9D1BE3"/>
                </a:solidFill>
                <a:latin typeface="Roboto Bold"/>
                <a:ea typeface="Roboto Bold"/>
                <a:cs typeface="Roboto Bold"/>
                <a:sym typeface="Roboto Bold"/>
              </a:rPr>
              <a:t>no adult supervision:</a:t>
            </a:r>
          </a:p>
          <a:p>
            <a:pPr algn="l">
              <a:lnSpc>
                <a:spcPts val="2420"/>
              </a:lnSpc>
            </a:pPr>
            <a:endParaRPr lang="en-US" sz="4250" b="1">
              <a:solidFill>
                <a:srgbClr val="9D1BE3"/>
              </a:solidFill>
              <a:latin typeface="Roboto Bold"/>
              <a:ea typeface="Roboto Bold"/>
              <a:cs typeface="Roboto Bold"/>
              <a:sym typeface="Roboto Bold"/>
            </a:endParaRPr>
          </a:p>
          <a:p>
            <a:pPr marL="1835151" lvl="2" indent="-611717" algn="l">
              <a:lnSpc>
                <a:spcPts val="5525"/>
              </a:lnSpc>
              <a:buFont typeface="Arial"/>
              <a:buChar char="⚬"/>
            </a:pPr>
            <a:r>
              <a:rPr lang="en-US" sz="4250" b="1">
                <a:solidFill>
                  <a:srgbClr val="004F59"/>
                </a:solidFill>
                <a:latin typeface="Roboto Bold"/>
                <a:ea typeface="Roboto Bold"/>
                <a:cs typeface="Roboto Bold"/>
                <a:sym typeface="Roboto Bold"/>
              </a:rPr>
              <a:t>Near Schools &amp; Bus Stops</a:t>
            </a:r>
          </a:p>
          <a:p>
            <a:pPr algn="l">
              <a:lnSpc>
                <a:spcPts val="5525"/>
              </a:lnSpc>
            </a:pPr>
            <a:endParaRPr lang="en-US" sz="4250" b="1">
              <a:solidFill>
                <a:srgbClr val="004F59"/>
              </a:solidFill>
              <a:latin typeface="Roboto Bold"/>
              <a:ea typeface="Roboto Bold"/>
              <a:cs typeface="Roboto Bold"/>
              <a:sym typeface="Roboto Bold"/>
            </a:endParaRPr>
          </a:p>
          <a:p>
            <a:pPr algn="l">
              <a:lnSpc>
                <a:spcPts val="4675"/>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9" name="TextBox 9"/>
          <p:cNvSpPr txBox="1"/>
          <p:nvPr/>
        </p:nvSpPr>
        <p:spPr>
          <a:xfrm>
            <a:off x="945186" y="1250072"/>
            <a:ext cx="1150541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TARGETED LOCATIONS</a:t>
            </a:r>
          </a:p>
        </p:txBody>
      </p:sp>
      <p:grpSp>
        <p:nvGrpSpPr>
          <p:cNvPr id="10" name="Group 10"/>
          <p:cNvGrpSpPr/>
          <p:nvPr/>
        </p:nvGrpSpPr>
        <p:grpSpPr>
          <a:xfrm>
            <a:off x="1780421" y="3019754"/>
            <a:ext cx="4669310" cy="904943"/>
            <a:chOff x="0" y="0"/>
            <a:chExt cx="1229777" cy="238339"/>
          </a:xfrm>
        </p:grpSpPr>
        <p:sp>
          <p:nvSpPr>
            <p:cNvPr id="11" name="Freeform 11"/>
            <p:cNvSpPr/>
            <p:nvPr/>
          </p:nvSpPr>
          <p:spPr>
            <a:xfrm>
              <a:off x="0" y="0"/>
              <a:ext cx="1229777" cy="238339"/>
            </a:xfrm>
            <a:custGeom>
              <a:avLst/>
              <a:gdLst/>
              <a:ahLst/>
              <a:cxnLst/>
              <a:rect l="l" t="t" r="r" b="b"/>
              <a:pathLst>
                <a:path w="1229777" h="238339">
                  <a:moveTo>
                    <a:pt x="0" y="0"/>
                  </a:moveTo>
                  <a:lnTo>
                    <a:pt x="1229777" y="0"/>
                  </a:lnTo>
                  <a:lnTo>
                    <a:pt x="1229777"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1229777"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80421"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Targeted Areas  </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a:t>
            </a:r>
          </a:p>
        </p:txBody>
      </p:sp>
      <p:sp>
        <p:nvSpPr>
          <p:cNvPr id="8" name="TextBox 8"/>
          <p:cNvSpPr txBox="1"/>
          <p:nvPr/>
        </p:nvSpPr>
        <p:spPr>
          <a:xfrm>
            <a:off x="2603290" y="4658173"/>
            <a:ext cx="12082275" cy="1464946"/>
          </a:xfrm>
          <a:prstGeom prst="rect">
            <a:avLst/>
          </a:prstGeom>
        </p:spPr>
        <p:txBody>
          <a:bodyPr lIns="0" tIns="0" rIns="0" bIns="0" rtlCol="0" anchor="t">
            <a:spAutoFit/>
          </a:bodyPr>
          <a:lstStyle/>
          <a:p>
            <a:pPr algn="ctr">
              <a:lnSpc>
                <a:spcPts val="5879"/>
              </a:lnSpc>
              <a:spcBef>
                <a:spcPct val="0"/>
              </a:spcBef>
            </a:pPr>
            <a:r>
              <a:rPr lang="en-US" sz="4199" b="1">
                <a:solidFill>
                  <a:srgbClr val="004F59"/>
                </a:solidFill>
                <a:latin typeface="Roboto Bold"/>
                <a:ea typeface="Roboto Bold"/>
                <a:cs typeface="Roboto Bold"/>
                <a:sym typeface="Roboto Bold"/>
              </a:rPr>
              <a:t>📊 Studies collect information in different ways, which can lead to different results.</a:t>
            </a:r>
          </a:p>
        </p:txBody>
      </p:sp>
      <p:grpSp>
        <p:nvGrpSpPr>
          <p:cNvPr id="9" name="Group 9"/>
          <p:cNvGrpSpPr/>
          <p:nvPr/>
        </p:nvGrpSpPr>
        <p:grpSpPr>
          <a:xfrm>
            <a:off x="1480713" y="3334130"/>
            <a:ext cx="7918137" cy="904943"/>
            <a:chOff x="0" y="0"/>
            <a:chExt cx="2085435" cy="238339"/>
          </a:xfrm>
        </p:grpSpPr>
        <p:sp>
          <p:nvSpPr>
            <p:cNvPr id="10" name="Freeform 10"/>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780421" y="3353176"/>
            <a:ext cx="888504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4" name="TextBox 14"/>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80</a:t>
            </a:r>
          </a:p>
        </p:txBody>
      </p:sp>
      <p:sp>
        <p:nvSpPr>
          <p:cNvPr id="7" name="TextBox 7"/>
          <p:cNvSpPr txBox="1"/>
          <p:nvPr/>
        </p:nvSpPr>
        <p:spPr>
          <a:xfrm>
            <a:off x="1239755" y="4122195"/>
            <a:ext cx="16612772" cy="3587750"/>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Locations with little to </a:t>
            </a:r>
            <a:r>
              <a:rPr lang="en-US" sz="4250" b="1">
                <a:solidFill>
                  <a:srgbClr val="9D1BE3"/>
                </a:solidFill>
                <a:latin typeface="Roboto Bold"/>
                <a:ea typeface="Roboto Bold"/>
                <a:cs typeface="Roboto Bold"/>
                <a:sym typeface="Roboto Bold"/>
              </a:rPr>
              <a:t>no adult supervision:</a:t>
            </a:r>
          </a:p>
          <a:p>
            <a:pPr algn="l">
              <a:lnSpc>
                <a:spcPts val="2420"/>
              </a:lnSpc>
            </a:pPr>
            <a:endParaRPr lang="en-US" sz="4250" b="1">
              <a:solidFill>
                <a:srgbClr val="9D1BE3"/>
              </a:solidFill>
              <a:latin typeface="Roboto Bold"/>
              <a:ea typeface="Roboto Bold"/>
              <a:cs typeface="Roboto Bold"/>
              <a:sym typeface="Roboto Bold"/>
            </a:endParaRPr>
          </a:p>
          <a:p>
            <a:pPr marL="1835151" lvl="2" indent="-611717" algn="l">
              <a:lnSpc>
                <a:spcPts val="5525"/>
              </a:lnSpc>
              <a:buFont typeface="Arial"/>
              <a:buChar char="⚬"/>
            </a:pPr>
            <a:r>
              <a:rPr lang="en-US" sz="4250" b="1">
                <a:solidFill>
                  <a:srgbClr val="FFFFFF"/>
                </a:solidFill>
                <a:latin typeface="Roboto Bold"/>
                <a:ea typeface="Roboto Bold"/>
                <a:cs typeface="Roboto Bold"/>
                <a:sym typeface="Roboto Bold"/>
              </a:rPr>
              <a:t>Near Schools &amp; Bus Stops</a:t>
            </a:r>
          </a:p>
          <a:p>
            <a:pPr marL="1835151" lvl="2" indent="-611717" algn="l">
              <a:lnSpc>
                <a:spcPts val="5525"/>
              </a:lnSpc>
              <a:buFont typeface="Arial"/>
              <a:buChar char="⚬"/>
            </a:pPr>
            <a:r>
              <a:rPr lang="en-US" sz="4250" b="1">
                <a:solidFill>
                  <a:srgbClr val="004F59"/>
                </a:solidFill>
                <a:latin typeface="Roboto Bold"/>
                <a:ea typeface="Roboto Bold"/>
                <a:cs typeface="Roboto Bold"/>
                <a:sym typeface="Roboto Bold"/>
              </a:rPr>
              <a:t>Parks &amp; Playgrounds</a:t>
            </a:r>
          </a:p>
          <a:p>
            <a:pPr algn="l">
              <a:lnSpc>
                <a:spcPts val="5525"/>
              </a:lnSpc>
            </a:pPr>
            <a:endParaRPr lang="en-US" sz="4250" b="1">
              <a:solidFill>
                <a:srgbClr val="004F59"/>
              </a:solidFill>
              <a:latin typeface="Roboto Bold"/>
              <a:ea typeface="Roboto Bold"/>
              <a:cs typeface="Roboto Bold"/>
              <a:sym typeface="Roboto Bold"/>
            </a:endParaRPr>
          </a:p>
          <a:p>
            <a:pPr algn="l">
              <a:lnSpc>
                <a:spcPts val="4675"/>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9" name="TextBox 9"/>
          <p:cNvSpPr txBox="1"/>
          <p:nvPr/>
        </p:nvSpPr>
        <p:spPr>
          <a:xfrm>
            <a:off x="945186" y="1250072"/>
            <a:ext cx="1150541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TARGETED LOCATIONS</a:t>
            </a:r>
          </a:p>
        </p:txBody>
      </p:sp>
      <p:grpSp>
        <p:nvGrpSpPr>
          <p:cNvPr id="10" name="Group 10"/>
          <p:cNvGrpSpPr/>
          <p:nvPr/>
        </p:nvGrpSpPr>
        <p:grpSpPr>
          <a:xfrm>
            <a:off x="1780421" y="3019754"/>
            <a:ext cx="4669310" cy="904943"/>
            <a:chOff x="0" y="0"/>
            <a:chExt cx="1229777" cy="238339"/>
          </a:xfrm>
        </p:grpSpPr>
        <p:sp>
          <p:nvSpPr>
            <p:cNvPr id="11" name="Freeform 11"/>
            <p:cNvSpPr/>
            <p:nvPr/>
          </p:nvSpPr>
          <p:spPr>
            <a:xfrm>
              <a:off x="0" y="0"/>
              <a:ext cx="1229777" cy="238339"/>
            </a:xfrm>
            <a:custGeom>
              <a:avLst/>
              <a:gdLst/>
              <a:ahLst/>
              <a:cxnLst/>
              <a:rect l="l" t="t" r="r" b="b"/>
              <a:pathLst>
                <a:path w="1229777" h="238339">
                  <a:moveTo>
                    <a:pt x="0" y="0"/>
                  </a:moveTo>
                  <a:lnTo>
                    <a:pt x="1229777" y="0"/>
                  </a:lnTo>
                  <a:lnTo>
                    <a:pt x="1229777"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1229777"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80421"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Targeted Areas  </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81</a:t>
            </a:r>
          </a:p>
        </p:txBody>
      </p:sp>
      <p:sp>
        <p:nvSpPr>
          <p:cNvPr id="7" name="TextBox 7"/>
          <p:cNvSpPr txBox="1"/>
          <p:nvPr/>
        </p:nvSpPr>
        <p:spPr>
          <a:xfrm>
            <a:off x="1239755" y="4122195"/>
            <a:ext cx="16612772" cy="3587750"/>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Locations with little to </a:t>
            </a:r>
            <a:r>
              <a:rPr lang="en-US" sz="4250" b="1">
                <a:solidFill>
                  <a:srgbClr val="9D1BE3"/>
                </a:solidFill>
                <a:latin typeface="Roboto Bold"/>
                <a:ea typeface="Roboto Bold"/>
                <a:cs typeface="Roboto Bold"/>
                <a:sym typeface="Roboto Bold"/>
              </a:rPr>
              <a:t>no adult supervision:</a:t>
            </a:r>
          </a:p>
          <a:p>
            <a:pPr algn="l">
              <a:lnSpc>
                <a:spcPts val="2420"/>
              </a:lnSpc>
            </a:pPr>
            <a:endParaRPr lang="en-US" sz="4250" b="1">
              <a:solidFill>
                <a:srgbClr val="9D1BE3"/>
              </a:solidFill>
              <a:latin typeface="Roboto Bold"/>
              <a:ea typeface="Roboto Bold"/>
              <a:cs typeface="Roboto Bold"/>
              <a:sym typeface="Roboto Bold"/>
            </a:endParaRPr>
          </a:p>
          <a:p>
            <a:pPr marL="1835151" lvl="2" indent="-611717" algn="l">
              <a:lnSpc>
                <a:spcPts val="5525"/>
              </a:lnSpc>
              <a:buFont typeface="Arial"/>
              <a:buChar char="⚬"/>
            </a:pPr>
            <a:r>
              <a:rPr lang="en-US" sz="4250" b="1">
                <a:solidFill>
                  <a:srgbClr val="FFFFFF"/>
                </a:solidFill>
                <a:latin typeface="Roboto Bold"/>
                <a:ea typeface="Roboto Bold"/>
                <a:cs typeface="Roboto Bold"/>
                <a:sym typeface="Roboto Bold"/>
              </a:rPr>
              <a:t>Near Schools &amp; Bus Stops</a:t>
            </a:r>
          </a:p>
          <a:p>
            <a:pPr marL="1835151" lvl="2" indent="-611717" algn="l">
              <a:lnSpc>
                <a:spcPts val="5525"/>
              </a:lnSpc>
              <a:buFont typeface="Arial"/>
              <a:buChar char="⚬"/>
            </a:pPr>
            <a:r>
              <a:rPr lang="en-US" sz="4250" b="1">
                <a:solidFill>
                  <a:srgbClr val="FFFFFF"/>
                </a:solidFill>
                <a:latin typeface="Roboto Bold"/>
                <a:ea typeface="Roboto Bold"/>
                <a:cs typeface="Roboto Bold"/>
                <a:sym typeface="Roboto Bold"/>
              </a:rPr>
              <a:t>Parks &amp; Playgrounds</a:t>
            </a:r>
          </a:p>
          <a:p>
            <a:pPr marL="1835151" lvl="2" indent="-611717" algn="l">
              <a:lnSpc>
                <a:spcPts val="5525"/>
              </a:lnSpc>
              <a:buFont typeface="Arial"/>
              <a:buChar char="⚬"/>
            </a:pPr>
            <a:r>
              <a:rPr lang="en-US" sz="4250" b="1">
                <a:solidFill>
                  <a:srgbClr val="004F59"/>
                </a:solidFill>
                <a:latin typeface="Roboto Bold"/>
                <a:ea typeface="Roboto Bold"/>
                <a:cs typeface="Roboto Bold"/>
                <a:sym typeface="Roboto Bold"/>
              </a:rPr>
              <a:t>Malls &amp; Convenience Stores</a:t>
            </a:r>
          </a:p>
          <a:p>
            <a:pPr algn="l">
              <a:lnSpc>
                <a:spcPts val="4675"/>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9" name="TextBox 9"/>
          <p:cNvSpPr txBox="1"/>
          <p:nvPr/>
        </p:nvSpPr>
        <p:spPr>
          <a:xfrm>
            <a:off x="945186" y="1250072"/>
            <a:ext cx="1150541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TARGETED LOCATIONS</a:t>
            </a:r>
          </a:p>
        </p:txBody>
      </p:sp>
      <p:grpSp>
        <p:nvGrpSpPr>
          <p:cNvPr id="10" name="Group 10"/>
          <p:cNvGrpSpPr/>
          <p:nvPr/>
        </p:nvGrpSpPr>
        <p:grpSpPr>
          <a:xfrm>
            <a:off x="1780421" y="3019754"/>
            <a:ext cx="4669310" cy="904943"/>
            <a:chOff x="0" y="0"/>
            <a:chExt cx="1229777" cy="238339"/>
          </a:xfrm>
        </p:grpSpPr>
        <p:sp>
          <p:nvSpPr>
            <p:cNvPr id="11" name="Freeform 11"/>
            <p:cNvSpPr/>
            <p:nvPr/>
          </p:nvSpPr>
          <p:spPr>
            <a:xfrm>
              <a:off x="0" y="0"/>
              <a:ext cx="1229777" cy="238339"/>
            </a:xfrm>
            <a:custGeom>
              <a:avLst/>
              <a:gdLst/>
              <a:ahLst/>
              <a:cxnLst/>
              <a:rect l="l" t="t" r="r" b="b"/>
              <a:pathLst>
                <a:path w="1229777" h="238339">
                  <a:moveTo>
                    <a:pt x="0" y="0"/>
                  </a:moveTo>
                  <a:lnTo>
                    <a:pt x="1229777" y="0"/>
                  </a:lnTo>
                  <a:lnTo>
                    <a:pt x="1229777"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1229777"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80421"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Targeted Areas  </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82</a:t>
            </a:r>
          </a:p>
        </p:txBody>
      </p:sp>
      <p:sp>
        <p:nvSpPr>
          <p:cNvPr id="7" name="TextBox 7"/>
          <p:cNvSpPr txBox="1"/>
          <p:nvPr/>
        </p:nvSpPr>
        <p:spPr>
          <a:xfrm>
            <a:off x="1239755" y="4122195"/>
            <a:ext cx="16612772" cy="4283149"/>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Locations with little to </a:t>
            </a:r>
            <a:r>
              <a:rPr lang="en-US" sz="4250" b="1">
                <a:solidFill>
                  <a:srgbClr val="9D1BE3"/>
                </a:solidFill>
                <a:latin typeface="Roboto Bold"/>
                <a:ea typeface="Roboto Bold"/>
                <a:cs typeface="Roboto Bold"/>
                <a:sym typeface="Roboto Bold"/>
              </a:rPr>
              <a:t>no adult supervision:</a:t>
            </a:r>
          </a:p>
          <a:p>
            <a:pPr algn="l">
              <a:lnSpc>
                <a:spcPts val="2420"/>
              </a:lnSpc>
            </a:pPr>
            <a:endParaRPr lang="en-US" sz="4250" b="1">
              <a:solidFill>
                <a:srgbClr val="9D1BE3"/>
              </a:solidFill>
              <a:latin typeface="Roboto Bold"/>
              <a:ea typeface="Roboto Bold"/>
              <a:cs typeface="Roboto Bold"/>
              <a:sym typeface="Roboto Bold"/>
            </a:endParaRPr>
          </a:p>
          <a:p>
            <a:pPr marL="1835151" lvl="2" indent="-611717" algn="l">
              <a:lnSpc>
                <a:spcPts val="5525"/>
              </a:lnSpc>
              <a:buFont typeface="Arial"/>
              <a:buChar char="⚬"/>
            </a:pPr>
            <a:r>
              <a:rPr lang="en-US" sz="4250" b="1">
                <a:solidFill>
                  <a:srgbClr val="FFFFFF"/>
                </a:solidFill>
                <a:latin typeface="Roboto Bold"/>
                <a:ea typeface="Roboto Bold"/>
                <a:cs typeface="Roboto Bold"/>
                <a:sym typeface="Roboto Bold"/>
              </a:rPr>
              <a:t>Near Schools &amp; Bus Stops</a:t>
            </a:r>
          </a:p>
          <a:p>
            <a:pPr marL="1835151" lvl="2" indent="-611717" algn="l">
              <a:lnSpc>
                <a:spcPts val="5525"/>
              </a:lnSpc>
              <a:buFont typeface="Arial"/>
              <a:buChar char="⚬"/>
            </a:pPr>
            <a:r>
              <a:rPr lang="en-US" sz="4250" b="1">
                <a:solidFill>
                  <a:srgbClr val="FFFFFF"/>
                </a:solidFill>
                <a:latin typeface="Roboto Bold"/>
                <a:ea typeface="Roboto Bold"/>
                <a:cs typeface="Roboto Bold"/>
                <a:sym typeface="Roboto Bold"/>
              </a:rPr>
              <a:t>Parks &amp; Playgrounds</a:t>
            </a:r>
          </a:p>
          <a:p>
            <a:pPr marL="1835151" lvl="2" indent="-611717" algn="l">
              <a:lnSpc>
                <a:spcPts val="5525"/>
              </a:lnSpc>
              <a:buFont typeface="Arial"/>
              <a:buChar char="⚬"/>
            </a:pPr>
            <a:r>
              <a:rPr lang="en-US" sz="4250" b="1">
                <a:solidFill>
                  <a:srgbClr val="FFFFFF"/>
                </a:solidFill>
                <a:latin typeface="Roboto Bold"/>
                <a:ea typeface="Roboto Bold"/>
                <a:cs typeface="Roboto Bold"/>
                <a:sym typeface="Roboto Bold"/>
              </a:rPr>
              <a:t>Malls &amp; Convenience Stores</a:t>
            </a:r>
          </a:p>
          <a:p>
            <a:pPr marL="1835151" lvl="2" indent="-611717" algn="l">
              <a:lnSpc>
                <a:spcPts val="5525"/>
              </a:lnSpc>
              <a:buFont typeface="Arial"/>
              <a:buChar char="⚬"/>
            </a:pPr>
            <a:r>
              <a:rPr lang="en-US" sz="4250" b="1">
                <a:solidFill>
                  <a:srgbClr val="9D1BE3"/>
                </a:solidFill>
                <a:latin typeface="Roboto Bold"/>
                <a:ea typeface="Roboto Bold"/>
                <a:cs typeface="Roboto Bold"/>
                <a:sym typeface="Roboto Bold"/>
              </a:rPr>
              <a:t>ONLINE</a:t>
            </a:r>
          </a:p>
          <a:p>
            <a:pPr algn="l">
              <a:lnSpc>
                <a:spcPts val="4675"/>
              </a:lnSpc>
            </a:pPr>
            <a:endParaRPr lang="en-US" sz="4250" b="1">
              <a:solidFill>
                <a:srgbClr val="9D1BE3"/>
              </a:solidFill>
              <a:latin typeface="Roboto Bold"/>
              <a:ea typeface="Roboto Bold"/>
              <a:cs typeface="Roboto Bold"/>
              <a:sym typeface="Roboto Bold"/>
            </a:endParaRPr>
          </a:p>
        </p:txBody>
      </p:sp>
      <p:sp>
        <p:nvSpPr>
          <p:cNvPr id="8" name="TextBox 8"/>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9" name="TextBox 9"/>
          <p:cNvSpPr txBox="1"/>
          <p:nvPr/>
        </p:nvSpPr>
        <p:spPr>
          <a:xfrm>
            <a:off x="945186" y="1250072"/>
            <a:ext cx="1150541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TARGETED LOCATIONS</a:t>
            </a:r>
          </a:p>
        </p:txBody>
      </p:sp>
      <p:grpSp>
        <p:nvGrpSpPr>
          <p:cNvPr id="10" name="Group 10"/>
          <p:cNvGrpSpPr/>
          <p:nvPr/>
        </p:nvGrpSpPr>
        <p:grpSpPr>
          <a:xfrm>
            <a:off x="1780421" y="3019754"/>
            <a:ext cx="4669310" cy="904943"/>
            <a:chOff x="0" y="0"/>
            <a:chExt cx="1229777" cy="238339"/>
          </a:xfrm>
        </p:grpSpPr>
        <p:sp>
          <p:nvSpPr>
            <p:cNvPr id="11" name="Freeform 11"/>
            <p:cNvSpPr/>
            <p:nvPr/>
          </p:nvSpPr>
          <p:spPr>
            <a:xfrm>
              <a:off x="0" y="0"/>
              <a:ext cx="1229777" cy="238339"/>
            </a:xfrm>
            <a:custGeom>
              <a:avLst/>
              <a:gdLst/>
              <a:ahLst/>
              <a:cxnLst/>
              <a:rect l="l" t="t" r="r" b="b"/>
              <a:pathLst>
                <a:path w="1229777" h="238339">
                  <a:moveTo>
                    <a:pt x="0" y="0"/>
                  </a:moveTo>
                  <a:lnTo>
                    <a:pt x="1229777" y="0"/>
                  </a:lnTo>
                  <a:lnTo>
                    <a:pt x="1229777"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1229777"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80421"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Targeted Areas  </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83</a:t>
            </a:r>
          </a:p>
        </p:txBody>
      </p:sp>
      <p:sp>
        <p:nvSpPr>
          <p:cNvPr id="7" name="TextBox 7"/>
          <p:cNvSpPr txBox="1"/>
          <p:nvPr/>
        </p:nvSpPr>
        <p:spPr>
          <a:xfrm>
            <a:off x="1480713" y="4122195"/>
            <a:ext cx="15778587" cy="216837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9D1BE3"/>
                </a:solidFill>
                <a:latin typeface="Roboto Bold"/>
                <a:ea typeface="Roboto Bold"/>
                <a:cs typeface="Roboto Bold"/>
                <a:sym typeface="Roboto Bold"/>
              </a:rPr>
              <a:t>Outside facilities</a:t>
            </a:r>
            <a:r>
              <a:rPr lang="en-US" sz="4250" b="1">
                <a:solidFill>
                  <a:srgbClr val="004F59"/>
                </a:solidFill>
                <a:latin typeface="Roboto Bold"/>
                <a:ea typeface="Roboto Bold"/>
                <a:cs typeface="Roboto Bold"/>
                <a:sym typeface="Roboto Bold"/>
              </a:rPr>
              <a:t> where vulnerable people spend time:</a:t>
            </a:r>
          </a:p>
          <a:p>
            <a:pPr algn="l">
              <a:lnSpc>
                <a:spcPts val="2200"/>
              </a:lnSpc>
            </a:pPr>
            <a:endParaRPr lang="en-US" sz="4250" b="1">
              <a:solidFill>
                <a:srgbClr val="004F59"/>
              </a:solidFill>
              <a:latin typeface="Roboto Bold"/>
              <a:ea typeface="Roboto Bold"/>
              <a:cs typeface="Roboto Bold"/>
              <a:sym typeface="Roboto Bold"/>
            </a:endParaRPr>
          </a:p>
          <a:p>
            <a:pPr marL="1835151" lvl="2" indent="-611717" algn="l">
              <a:lnSpc>
                <a:spcPts val="5525"/>
              </a:lnSpc>
              <a:buFont typeface="Arial"/>
              <a:buChar char="⚬"/>
            </a:pPr>
            <a:r>
              <a:rPr lang="en-US" sz="4250" b="1">
                <a:solidFill>
                  <a:srgbClr val="004F59"/>
                </a:solidFill>
                <a:latin typeface="Roboto Bold"/>
                <a:ea typeface="Roboto Bold"/>
                <a:cs typeface="Roboto Bold"/>
                <a:sym typeface="Roboto Bold"/>
              </a:rPr>
              <a:t>Juvenile Detention Centers</a:t>
            </a:r>
          </a:p>
          <a:p>
            <a:pPr algn="l">
              <a:lnSpc>
                <a:spcPts val="4675"/>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9" name="TextBox 9"/>
          <p:cNvSpPr txBox="1"/>
          <p:nvPr/>
        </p:nvSpPr>
        <p:spPr>
          <a:xfrm>
            <a:off x="945186" y="1250072"/>
            <a:ext cx="1150541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RECRUITMENT LOCATIONS</a:t>
            </a:r>
          </a:p>
        </p:txBody>
      </p:sp>
      <p:grpSp>
        <p:nvGrpSpPr>
          <p:cNvPr id="10" name="Group 10"/>
          <p:cNvGrpSpPr/>
          <p:nvPr/>
        </p:nvGrpSpPr>
        <p:grpSpPr>
          <a:xfrm>
            <a:off x="1780421" y="3019754"/>
            <a:ext cx="4669310" cy="904943"/>
            <a:chOff x="0" y="0"/>
            <a:chExt cx="1229777" cy="238339"/>
          </a:xfrm>
        </p:grpSpPr>
        <p:sp>
          <p:nvSpPr>
            <p:cNvPr id="11" name="Freeform 11"/>
            <p:cNvSpPr/>
            <p:nvPr/>
          </p:nvSpPr>
          <p:spPr>
            <a:xfrm>
              <a:off x="0" y="0"/>
              <a:ext cx="1229777" cy="238339"/>
            </a:xfrm>
            <a:custGeom>
              <a:avLst/>
              <a:gdLst/>
              <a:ahLst/>
              <a:cxnLst/>
              <a:rect l="l" t="t" r="r" b="b"/>
              <a:pathLst>
                <a:path w="1229777" h="238339">
                  <a:moveTo>
                    <a:pt x="0" y="0"/>
                  </a:moveTo>
                  <a:lnTo>
                    <a:pt x="1229777" y="0"/>
                  </a:lnTo>
                  <a:lnTo>
                    <a:pt x="1229777"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1229777"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80421"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Targeted Areas  </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84</a:t>
            </a:r>
          </a:p>
        </p:txBody>
      </p:sp>
      <p:sp>
        <p:nvSpPr>
          <p:cNvPr id="7" name="TextBox 7"/>
          <p:cNvSpPr txBox="1"/>
          <p:nvPr/>
        </p:nvSpPr>
        <p:spPr>
          <a:xfrm>
            <a:off x="1480713" y="4122195"/>
            <a:ext cx="15778587" cy="286377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9D1BE3"/>
                </a:solidFill>
                <a:latin typeface="Roboto Bold"/>
                <a:ea typeface="Roboto Bold"/>
                <a:cs typeface="Roboto Bold"/>
                <a:sym typeface="Roboto Bold"/>
              </a:rPr>
              <a:t>Outside facilities</a:t>
            </a:r>
            <a:r>
              <a:rPr lang="en-US" sz="4250" b="1">
                <a:solidFill>
                  <a:srgbClr val="004F59"/>
                </a:solidFill>
                <a:latin typeface="Roboto Bold"/>
                <a:ea typeface="Roboto Bold"/>
                <a:cs typeface="Roboto Bold"/>
                <a:sym typeface="Roboto Bold"/>
              </a:rPr>
              <a:t> where vulnerable people spend time:</a:t>
            </a:r>
          </a:p>
          <a:p>
            <a:pPr algn="l">
              <a:lnSpc>
                <a:spcPts val="2200"/>
              </a:lnSpc>
            </a:pPr>
            <a:endParaRPr lang="en-US" sz="4250" b="1">
              <a:solidFill>
                <a:srgbClr val="004F59"/>
              </a:solidFill>
              <a:latin typeface="Roboto Bold"/>
              <a:ea typeface="Roboto Bold"/>
              <a:cs typeface="Roboto Bold"/>
              <a:sym typeface="Roboto Bold"/>
            </a:endParaRPr>
          </a:p>
          <a:p>
            <a:pPr marL="1835151" lvl="2" indent="-611717" algn="l">
              <a:lnSpc>
                <a:spcPts val="5525"/>
              </a:lnSpc>
              <a:buFont typeface="Arial"/>
              <a:buChar char="⚬"/>
            </a:pPr>
            <a:r>
              <a:rPr lang="en-US" sz="4250" b="1">
                <a:solidFill>
                  <a:srgbClr val="FFFFFF"/>
                </a:solidFill>
                <a:latin typeface="Roboto Bold"/>
                <a:ea typeface="Roboto Bold"/>
                <a:cs typeface="Roboto Bold"/>
                <a:sym typeface="Roboto Bold"/>
              </a:rPr>
              <a:t>Juvenile Detention Centers</a:t>
            </a:r>
          </a:p>
          <a:p>
            <a:pPr marL="1835151" lvl="2" indent="-611717" algn="l">
              <a:lnSpc>
                <a:spcPts val="5525"/>
              </a:lnSpc>
              <a:buFont typeface="Arial"/>
              <a:buChar char="⚬"/>
            </a:pPr>
            <a:r>
              <a:rPr lang="en-US" sz="4250" b="1">
                <a:solidFill>
                  <a:srgbClr val="004F59"/>
                </a:solidFill>
                <a:latin typeface="Roboto Bold"/>
                <a:ea typeface="Roboto Bold"/>
                <a:cs typeface="Roboto Bold"/>
                <a:sym typeface="Roboto Bold"/>
              </a:rPr>
              <a:t>Rehab Clinics</a:t>
            </a:r>
          </a:p>
          <a:p>
            <a:pPr algn="l">
              <a:lnSpc>
                <a:spcPts val="4675"/>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9" name="TextBox 9"/>
          <p:cNvSpPr txBox="1"/>
          <p:nvPr/>
        </p:nvSpPr>
        <p:spPr>
          <a:xfrm>
            <a:off x="945186" y="1250072"/>
            <a:ext cx="1150541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RECRUITMENT LOCATIONS</a:t>
            </a:r>
          </a:p>
        </p:txBody>
      </p:sp>
      <p:grpSp>
        <p:nvGrpSpPr>
          <p:cNvPr id="10" name="Group 10"/>
          <p:cNvGrpSpPr/>
          <p:nvPr/>
        </p:nvGrpSpPr>
        <p:grpSpPr>
          <a:xfrm>
            <a:off x="1780421" y="3019754"/>
            <a:ext cx="4669310" cy="904943"/>
            <a:chOff x="0" y="0"/>
            <a:chExt cx="1229777" cy="238339"/>
          </a:xfrm>
        </p:grpSpPr>
        <p:sp>
          <p:nvSpPr>
            <p:cNvPr id="11" name="Freeform 11"/>
            <p:cNvSpPr/>
            <p:nvPr/>
          </p:nvSpPr>
          <p:spPr>
            <a:xfrm>
              <a:off x="0" y="0"/>
              <a:ext cx="1229777" cy="238339"/>
            </a:xfrm>
            <a:custGeom>
              <a:avLst/>
              <a:gdLst/>
              <a:ahLst/>
              <a:cxnLst/>
              <a:rect l="l" t="t" r="r" b="b"/>
              <a:pathLst>
                <a:path w="1229777" h="238339">
                  <a:moveTo>
                    <a:pt x="0" y="0"/>
                  </a:moveTo>
                  <a:lnTo>
                    <a:pt x="1229777" y="0"/>
                  </a:lnTo>
                  <a:lnTo>
                    <a:pt x="1229777"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1229777"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80421"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Targeted Areas  </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85</a:t>
            </a:r>
          </a:p>
        </p:txBody>
      </p:sp>
      <p:sp>
        <p:nvSpPr>
          <p:cNvPr id="7" name="TextBox 7"/>
          <p:cNvSpPr txBox="1"/>
          <p:nvPr/>
        </p:nvSpPr>
        <p:spPr>
          <a:xfrm>
            <a:off x="1480713" y="4122195"/>
            <a:ext cx="15778587" cy="2914724"/>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9D1BE3"/>
                </a:solidFill>
                <a:latin typeface="Roboto Bold"/>
                <a:ea typeface="Roboto Bold"/>
                <a:cs typeface="Roboto Bold"/>
                <a:sym typeface="Roboto Bold"/>
              </a:rPr>
              <a:t>Outside facilities</a:t>
            </a:r>
            <a:r>
              <a:rPr lang="en-US" sz="4250" b="1">
                <a:solidFill>
                  <a:srgbClr val="004F59"/>
                </a:solidFill>
                <a:latin typeface="Roboto Bold"/>
                <a:ea typeface="Roboto Bold"/>
                <a:cs typeface="Roboto Bold"/>
                <a:sym typeface="Roboto Bold"/>
              </a:rPr>
              <a:t> where vulnerable people spend time:</a:t>
            </a:r>
          </a:p>
          <a:p>
            <a:pPr algn="l">
              <a:lnSpc>
                <a:spcPts val="2200"/>
              </a:lnSpc>
            </a:pPr>
            <a:endParaRPr lang="en-US" sz="4250" b="1">
              <a:solidFill>
                <a:srgbClr val="004F59"/>
              </a:solidFill>
              <a:latin typeface="Roboto Bold"/>
              <a:ea typeface="Roboto Bold"/>
              <a:cs typeface="Roboto Bold"/>
              <a:sym typeface="Roboto Bold"/>
            </a:endParaRPr>
          </a:p>
          <a:p>
            <a:pPr marL="1835151" lvl="2" indent="-611717" algn="l">
              <a:lnSpc>
                <a:spcPts val="5525"/>
              </a:lnSpc>
              <a:buFont typeface="Arial"/>
              <a:buChar char="⚬"/>
            </a:pPr>
            <a:r>
              <a:rPr lang="en-US" sz="4250" b="1">
                <a:solidFill>
                  <a:srgbClr val="FFFFFF"/>
                </a:solidFill>
                <a:latin typeface="Roboto Bold"/>
                <a:ea typeface="Roboto Bold"/>
                <a:cs typeface="Roboto Bold"/>
                <a:sym typeface="Roboto Bold"/>
              </a:rPr>
              <a:t>Juvenile Detention Centers</a:t>
            </a:r>
          </a:p>
          <a:p>
            <a:pPr marL="1835151" lvl="2" indent="-611717" algn="l">
              <a:lnSpc>
                <a:spcPts val="5525"/>
              </a:lnSpc>
              <a:buFont typeface="Arial"/>
              <a:buChar char="⚬"/>
            </a:pPr>
            <a:r>
              <a:rPr lang="en-US" sz="4250" b="1">
                <a:solidFill>
                  <a:srgbClr val="FFFFFF"/>
                </a:solidFill>
                <a:latin typeface="Roboto Bold"/>
                <a:ea typeface="Roboto Bold"/>
                <a:cs typeface="Roboto Bold"/>
                <a:sym typeface="Roboto Bold"/>
              </a:rPr>
              <a:t>Rehab Clinics</a:t>
            </a:r>
          </a:p>
          <a:p>
            <a:pPr marL="1835151" lvl="2" indent="-611717" algn="l">
              <a:lnSpc>
                <a:spcPts val="5525"/>
              </a:lnSpc>
              <a:buFont typeface="Arial"/>
              <a:buChar char="⚬"/>
            </a:pPr>
            <a:r>
              <a:rPr lang="en-US" sz="4250" b="1">
                <a:solidFill>
                  <a:srgbClr val="004F59"/>
                </a:solidFill>
                <a:latin typeface="Roboto Bold"/>
                <a:ea typeface="Roboto Bold"/>
                <a:cs typeface="Roboto Bold"/>
                <a:sym typeface="Roboto Bold"/>
              </a:rPr>
              <a:t>Homeless Shelters</a:t>
            </a:r>
          </a:p>
        </p:txBody>
      </p:sp>
      <p:sp>
        <p:nvSpPr>
          <p:cNvPr id="8" name="TextBox 8"/>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9" name="TextBox 9"/>
          <p:cNvSpPr txBox="1"/>
          <p:nvPr/>
        </p:nvSpPr>
        <p:spPr>
          <a:xfrm>
            <a:off x="945186" y="1250072"/>
            <a:ext cx="1150541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RECRUITMENT LOCATIONS</a:t>
            </a:r>
          </a:p>
        </p:txBody>
      </p:sp>
      <p:grpSp>
        <p:nvGrpSpPr>
          <p:cNvPr id="10" name="Group 10"/>
          <p:cNvGrpSpPr/>
          <p:nvPr/>
        </p:nvGrpSpPr>
        <p:grpSpPr>
          <a:xfrm>
            <a:off x="1780421" y="3019754"/>
            <a:ext cx="4669310" cy="904943"/>
            <a:chOff x="0" y="0"/>
            <a:chExt cx="1229777" cy="238339"/>
          </a:xfrm>
        </p:grpSpPr>
        <p:sp>
          <p:nvSpPr>
            <p:cNvPr id="11" name="Freeform 11"/>
            <p:cNvSpPr/>
            <p:nvPr/>
          </p:nvSpPr>
          <p:spPr>
            <a:xfrm>
              <a:off x="0" y="0"/>
              <a:ext cx="1229777" cy="238339"/>
            </a:xfrm>
            <a:custGeom>
              <a:avLst/>
              <a:gdLst/>
              <a:ahLst/>
              <a:cxnLst/>
              <a:rect l="l" t="t" r="r" b="b"/>
              <a:pathLst>
                <a:path w="1229777" h="238339">
                  <a:moveTo>
                    <a:pt x="0" y="0"/>
                  </a:moveTo>
                  <a:lnTo>
                    <a:pt x="1229777" y="0"/>
                  </a:lnTo>
                  <a:lnTo>
                    <a:pt x="1229777"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1229777"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80421"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Targeted Areas  </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86</a:t>
            </a:r>
          </a:p>
        </p:txBody>
      </p:sp>
      <p:sp>
        <p:nvSpPr>
          <p:cNvPr id="7" name="TextBox 7"/>
          <p:cNvSpPr txBox="1"/>
          <p:nvPr/>
        </p:nvSpPr>
        <p:spPr>
          <a:xfrm>
            <a:off x="1480713" y="4122195"/>
            <a:ext cx="15778587" cy="4254574"/>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9D1BE3"/>
                </a:solidFill>
                <a:latin typeface="Roboto Bold"/>
                <a:ea typeface="Roboto Bold"/>
                <a:cs typeface="Roboto Bold"/>
                <a:sym typeface="Roboto Bold"/>
              </a:rPr>
              <a:t>Outside facilities</a:t>
            </a:r>
            <a:r>
              <a:rPr lang="en-US" sz="4250" b="1">
                <a:solidFill>
                  <a:srgbClr val="004F59"/>
                </a:solidFill>
                <a:latin typeface="Roboto Bold"/>
                <a:ea typeface="Roboto Bold"/>
                <a:cs typeface="Roboto Bold"/>
                <a:sym typeface="Roboto Bold"/>
              </a:rPr>
              <a:t> where vulnerable people spend time:</a:t>
            </a:r>
          </a:p>
          <a:p>
            <a:pPr algn="l">
              <a:lnSpc>
                <a:spcPts val="2200"/>
              </a:lnSpc>
            </a:pPr>
            <a:endParaRPr lang="en-US" sz="4250" b="1">
              <a:solidFill>
                <a:srgbClr val="004F59"/>
              </a:solidFill>
              <a:latin typeface="Roboto Bold"/>
              <a:ea typeface="Roboto Bold"/>
              <a:cs typeface="Roboto Bold"/>
              <a:sym typeface="Roboto Bold"/>
            </a:endParaRPr>
          </a:p>
          <a:p>
            <a:pPr marL="1835151" lvl="2" indent="-611717" algn="l">
              <a:lnSpc>
                <a:spcPts val="5525"/>
              </a:lnSpc>
              <a:buFont typeface="Arial"/>
              <a:buChar char="⚬"/>
            </a:pPr>
            <a:r>
              <a:rPr lang="en-US" sz="4250" b="1">
                <a:solidFill>
                  <a:srgbClr val="FFFFFF"/>
                </a:solidFill>
                <a:latin typeface="Roboto Bold"/>
                <a:ea typeface="Roboto Bold"/>
                <a:cs typeface="Roboto Bold"/>
                <a:sym typeface="Roboto Bold"/>
              </a:rPr>
              <a:t>Juvenile Detention Centers</a:t>
            </a:r>
          </a:p>
          <a:p>
            <a:pPr marL="1835151" lvl="2" indent="-611717" algn="l">
              <a:lnSpc>
                <a:spcPts val="5525"/>
              </a:lnSpc>
              <a:buFont typeface="Arial"/>
              <a:buChar char="⚬"/>
            </a:pPr>
            <a:r>
              <a:rPr lang="en-US" sz="4250" b="1">
                <a:solidFill>
                  <a:srgbClr val="FFFFFF"/>
                </a:solidFill>
                <a:latin typeface="Roboto Bold"/>
                <a:ea typeface="Roboto Bold"/>
                <a:cs typeface="Roboto Bold"/>
                <a:sym typeface="Roboto Bold"/>
              </a:rPr>
              <a:t>Rehab Clinics</a:t>
            </a:r>
          </a:p>
          <a:p>
            <a:pPr marL="1835151" lvl="2" indent="-611717" algn="l">
              <a:lnSpc>
                <a:spcPts val="5525"/>
              </a:lnSpc>
              <a:buFont typeface="Arial"/>
              <a:buChar char="⚬"/>
            </a:pPr>
            <a:r>
              <a:rPr lang="en-US" sz="4250" b="1">
                <a:solidFill>
                  <a:srgbClr val="FFFFFF"/>
                </a:solidFill>
                <a:latin typeface="Roboto Bold"/>
                <a:ea typeface="Roboto Bold"/>
                <a:cs typeface="Roboto Bold"/>
                <a:sym typeface="Roboto Bold"/>
              </a:rPr>
              <a:t>Homeless Shelters</a:t>
            </a:r>
          </a:p>
          <a:p>
            <a:pPr marL="1835151" lvl="2" indent="-611717" algn="l">
              <a:lnSpc>
                <a:spcPts val="5525"/>
              </a:lnSpc>
              <a:buFont typeface="Arial"/>
              <a:buChar char="⚬"/>
            </a:pPr>
            <a:r>
              <a:rPr lang="en-US" sz="4250" b="1">
                <a:solidFill>
                  <a:srgbClr val="004F59"/>
                </a:solidFill>
                <a:latin typeface="Roboto Bold"/>
                <a:ea typeface="Roboto Bold"/>
                <a:cs typeface="Roboto Bold"/>
                <a:sym typeface="Roboto Bold"/>
              </a:rPr>
              <a:t>Drop-in Centers</a:t>
            </a:r>
          </a:p>
          <a:p>
            <a:pPr algn="l">
              <a:lnSpc>
                <a:spcPts val="4675"/>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9" name="TextBox 9"/>
          <p:cNvSpPr txBox="1"/>
          <p:nvPr/>
        </p:nvSpPr>
        <p:spPr>
          <a:xfrm>
            <a:off x="945186" y="1250072"/>
            <a:ext cx="1150541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RECRUITMENT LOCATIONS</a:t>
            </a:r>
          </a:p>
        </p:txBody>
      </p:sp>
      <p:grpSp>
        <p:nvGrpSpPr>
          <p:cNvPr id="10" name="Group 10"/>
          <p:cNvGrpSpPr/>
          <p:nvPr/>
        </p:nvGrpSpPr>
        <p:grpSpPr>
          <a:xfrm>
            <a:off x="1780421" y="3019754"/>
            <a:ext cx="4669310" cy="904943"/>
            <a:chOff x="0" y="0"/>
            <a:chExt cx="1229777" cy="238339"/>
          </a:xfrm>
        </p:grpSpPr>
        <p:sp>
          <p:nvSpPr>
            <p:cNvPr id="11" name="Freeform 11"/>
            <p:cNvSpPr/>
            <p:nvPr/>
          </p:nvSpPr>
          <p:spPr>
            <a:xfrm>
              <a:off x="0" y="0"/>
              <a:ext cx="1229777" cy="238339"/>
            </a:xfrm>
            <a:custGeom>
              <a:avLst/>
              <a:gdLst/>
              <a:ahLst/>
              <a:cxnLst/>
              <a:rect l="l" t="t" r="r" b="b"/>
              <a:pathLst>
                <a:path w="1229777" h="238339">
                  <a:moveTo>
                    <a:pt x="0" y="0"/>
                  </a:moveTo>
                  <a:lnTo>
                    <a:pt x="1229777" y="0"/>
                  </a:lnTo>
                  <a:lnTo>
                    <a:pt x="1229777"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1229777"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80421"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Targeted Areas  </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507275"/>
            <a:ext cx="10973538" cy="2113836"/>
            <a:chOff x="0" y="0"/>
            <a:chExt cx="2890150" cy="556730"/>
          </a:xfrm>
        </p:grpSpPr>
        <p:sp>
          <p:nvSpPr>
            <p:cNvPr id="7" name="Freeform 7"/>
            <p:cNvSpPr/>
            <p:nvPr/>
          </p:nvSpPr>
          <p:spPr>
            <a:xfrm>
              <a:off x="0" y="0"/>
              <a:ext cx="2890150" cy="556730"/>
            </a:xfrm>
            <a:custGeom>
              <a:avLst/>
              <a:gdLst/>
              <a:ahLst/>
              <a:cxnLst/>
              <a:rect l="l" t="t" r="r" b="b"/>
              <a:pathLst>
                <a:path w="2890150" h="556730">
                  <a:moveTo>
                    <a:pt x="0" y="0"/>
                  </a:moveTo>
                  <a:lnTo>
                    <a:pt x="2890150" y="0"/>
                  </a:lnTo>
                  <a:lnTo>
                    <a:pt x="2890150" y="556730"/>
                  </a:lnTo>
                  <a:lnTo>
                    <a:pt x="0" y="556730"/>
                  </a:lnTo>
                  <a:close/>
                </a:path>
              </a:pathLst>
            </a:custGeom>
            <a:solidFill>
              <a:srgbClr val="303030"/>
            </a:solidFill>
          </p:spPr>
          <p:txBody>
            <a:bodyPr/>
            <a:lstStyle/>
            <a:p>
              <a:endParaRPr lang="en-US"/>
            </a:p>
          </p:txBody>
        </p:sp>
        <p:sp>
          <p:nvSpPr>
            <p:cNvPr id="8" name="TextBox 8"/>
            <p:cNvSpPr txBox="1"/>
            <p:nvPr/>
          </p:nvSpPr>
          <p:spPr>
            <a:xfrm>
              <a:off x="0" y="-76200"/>
              <a:ext cx="2890150" cy="632930"/>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11" name="Group 11"/>
          <p:cNvGrpSpPr/>
          <p:nvPr/>
        </p:nvGrpSpPr>
        <p:grpSpPr>
          <a:xfrm>
            <a:off x="13161349" y="1028700"/>
            <a:ext cx="4208744" cy="3478575"/>
            <a:chOff x="0" y="0"/>
            <a:chExt cx="1381425" cy="1141764"/>
          </a:xfrm>
        </p:grpSpPr>
        <p:sp>
          <p:nvSpPr>
            <p:cNvPr id="12" name="Freeform 12"/>
            <p:cNvSpPr/>
            <p:nvPr/>
          </p:nvSpPr>
          <p:spPr>
            <a:xfrm>
              <a:off x="0" y="0"/>
              <a:ext cx="1381425" cy="1141764"/>
            </a:xfrm>
            <a:custGeom>
              <a:avLst/>
              <a:gdLst/>
              <a:ahLst/>
              <a:cxnLst/>
              <a:rect l="l" t="t" r="r" b="b"/>
              <a:pathLst>
                <a:path w="1381425" h="1141764">
                  <a:moveTo>
                    <a:pt x="0" y="0"/>
                  </a:moveTo>
                  <a:lnTo>
                    <a:pt x="1381425" y="0"/>
                  </a:lnTo>
                  <a:lnTo>
                    <a:pt x="1381425" y="1141764"/>
                  </a:lnTo>
                  <a:lnTo>
                    <a:pt x="0" y="1141764"/>
                  </a:lnTo>
                  <a:close/>
                </a:path>
              </a:pathLst>
            </a:custGeom>
            <a:solidFill>
              <a:srgbClr val="FFFFFF"/>
            </a:solidFill>
          </p:spPr>
          <p:txBody>
            <a:bodyPr/>
            <a:lstStyle/>
            <a:p>
              <a:endParaRPr lang="en-US"/>
            </a:p>
          </p:txBody>
        </p:sp>
        <p:sp>
          <p:nvSpPr>
            <p:cNvPr id="13" name="TextBox 13"/>
            <p:cNvSpPr txBox="1"/>
            <p:nvPr/>
          </p:nvSpPr>
          <p:spPr>
            <a:xfrm>
              <a:off x="0" y="-47625"/>
              <a:ext cx="1381425" cy="1189389"/>
            </a:xfrm>
            <a:prstGeom prst="rect">
              <a:avLst/>
            </a:prstGeom>
          </p:spPr>
          <p:txBody>
            <a:bodyPr lIns="50800" tIns="50800" rIns="50800" bIns="50800" rtlCol="0" anchor="ctr"/>
            <a:lstStyle/>
            <a:p>
              <a:pPr algn="ctr">
                <a:lnSpc>
                  <a:spcPts val="2100"/>
                </a:lnSpc>
              </a:pPr>
              <a:endParaRPr/>
            </a:p>
          </p:txBody>
        </p:sp>
      </p:grpSp>
      <p:sp>
        <p:nvSpPr>
          <p:cNvPr id="14" name="TextBox 14"/>
          <p:cNvSpPr txBox="1"/>
          <p:nvPr/>
        </p:nvSpPr>
        <p:spPr>
          <a:xfrm>
            <a:off x="1131441" y="1109322"/>
            <a:ext cx="8127785"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UNDERREPORTED</a:t>
            </a:r>
          </a:p>
        </p:txBody>
      </p:sp>
      <p:sp>
        <p:nvSpPr>
          <p:cNvPr id="15" name="Freeform 15"/>
          <p:cNvSpPr/>
          <p:nvPr/>
        </p:nvSpPr>
        <p:spPr>
          <a:xfrm>
            <a:off x="13334822" y="1231929"/>
            <a:ext cx="3869939" cy="2985252"/>
          </a:xfrm>
          <a:custGeom>
            <a:avLst/>
            <a:gdLst/>
            <a:ahLst/>
            <a:cxnLst/>
            <a:rect l="l" t="t" r="r" b="b"/>
            <a:pathLst>
              <a:path w="3869939" h="2985252">
                <a:moveTo>
                  <a:pt x="0" y="0"/>
                </a:moveTo>
                <a:lnTo>
                  <a:pt x="3869939" y="0"/>
                </a:lnTo>
                <a:lnTo>
                  <a:pt x="3869939" y="2985252"/>
                </a:lnTo>
                <a:lnTo>
                  <a:pt x="0" y="2985252"/>
                </a:lnTo>
                <a:lnTo>
                  <a:pt x="0" y="0"/>
                </a:lnTo>
                <a:close/>
              </a:path>
            </a:pathLst>
          </a:custGeom>
          <a:blipFill>
            <a:blip r:embed="rId5"/>
            <a:stretch>
              <a:fillRect/>
            </a:stretch>
          </a:blipFill>
        </p:spPr>
        <p:txBody>
          <a:bodyPr/>
          <a:lstStyle/>
          <a:p>
            <a:endParaRPr lang="en-US"/>
          </a:p>
        </p:txBody>
      </p:sp>
      <p:sp>
        <p:nvSpPr>
          <p:cNvPr id="16" name="TextBox 16"/>
          <p:cNvSpPr txBox="1"/>
          <p:nvPr/>
        </p:nvSpPr>
        <p:spPr>
          <a:xfrm>
            <a:off x="2014745" y="4735592"/>
            <a:ext cx="10439506"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do victims often hesitate to report traffickers to law enforcement?</a:t>
            </a:r>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87</a:t>
            </a:r>
          </a:p>
        </p:txBody>
      </p:sp>
      <p:sp>
        <p:nvSpPr>
          <p:cNvPr id="18" name="TextBox 18"/>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88</a:t>
            </a:r>
          </a:p>
        </p:txBody>
      </p:sp>
      <p:grpSp>
        <p:nvGrpSpPr>
          <p:cNvPr id="5" name="Group 5"/>
          <p:cNvGrpSpPr/>
          <p:nvPr/>
        </p:nvGrpSpPr>
        <p:grpSpPr>
          <a:xfrm>
            <a:off x="1780421" y="3342973"/>
            <a:ext cx="4837339" cy="936904"/>
            <a:chOff x="0" y="0"/>
            <a:chExt cx="1274032" cy="246757"/>
          </a:xfrm>
        </p:grpSpPr>
        <p:sp>
          <p:nvSpPr>
            <p:cNvPr id="6" name="Freeform 6"/>
            <p:cNvSpPr/>
            <p:nvPr/>
          </p:nvSpPr>
          <p:spPr>
            <a:xfrm>
              <a:off x="0" y="0"/>
              <a:ext cx="1274032" cy="246757"/>
            </a:xfrm>
            <a:custGeom>
              <a:avLst/>
              <a:gdLst/>
              <a:ahLst/>
              <a:cxnLst/>
              <a:rect l="l" t="t" r="r" b="b"/>
              <a:pathLst>
                <a:path w="1274032" h="246757">
                  <a:moveTo>
                    <a:pt x="0" y="0"/>
                  </a:moveTo>
                  <a:lnTo>
                    <a:pt x="1274032" y="0"/>
                  </a:lnTo>
                  <a:lnTo>
                    <a:pt x="1274032" y="246757"/>
                  </a:lnTo>
                  <a:lnTo>
                    <a:pt x="0" y="246757"/>
                  </a:lnTo>
                  <a:close/>
                </a:path>
              </a:pathLst>
            </a:custGeom>
            <a:solidFill>
              <a:srgbClr val="303030"/>
            </a:solidFill>
          </p:spPr>
          <p:txBody>
            <a:bodyPr/>
            <a:lstStyle/>
            <a:p>
              <a:endParaRPr lang="en-US"/>
            </a:p>
          </p:txBody>
        </p:sp>
        <p:sp>
          <p:nvSpPr>
            <p:cNvPr id="7" name="TextBox 7"/>
            <p:cNvSpPr txBox="1"/>
            <p:nvPr/>
          </p:nvSpPr>
          <p:spPr>
            <a:xfrm>
              <a:off x="0" y="-76200"/>
              <a:ext cx="1274032" cy="322957"/>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018546" y="33780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Silenced Victims </a:t>
            </a:r>
          </a:p>
        </p:txBody>
      </p:sp>
      <p:sp>
        <p:nvSpPr>
          <p:cNvPr id="9" name="TextBox 9"/>
          <p:cNvSpPr txBox="1"/>
          <p:nvPr/>
        </p:nvSpPr>
        <p:spPr>
          <a:xfrm>
            <a:off x="2018546" y="4656349"/>
            <a:ext cx="15833982"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Emotional Bond:</a:t>
            </a:r>
            <a:r>
              <a:rPr lang="en-US" sz="4250" b="1">
                <a:solidFill>
                  <a:srgbClr val="004F59"/>
                </a:solidFill>
                <a:latin typeface="Roboto Bold"/>
                <a:ea typeface="Roboto Bold"/>
                <a:cs typeface="Roboto Bold"/>
                <a:sym typeface="Roboto Bold"/>
              </a:rPr>
              <a:t> Victims may feel loyal or attached to the trafficker through love bonds or trauma bonds.</a:t>
            </a:r>
          </a:p>
        </p:txBody>
      </p:sp>
      <p:sp>
        <p:nvSpPr>
          <p:cNvPr id="10" name="TextBox 10"/>
          <p:cNvSpPr txBox="1"/>
          <p:nvPr/>
        </p:nvSpPr>
        <p:spPr>
          <a:xfrm>
            <a:off x="1131441" y="1109322"/>
            <a:ext cx="8127785"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UNDERREPORTED</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89</a:t>
            </a:r>
          </a:p>
        </p:txBody>
      </p:sp>
      <p:grpSp>
        <p:nvGrpSpPr>
          <p:cNvPr id="5" name="Group 5"/>
          <p:cNvGrpSpPr/>
          <p:nvPr/>
        </p:nvGrpSpPr>
        <p:grpSpPr>
          <a:xfrm>
            <a:off x="1780421" y="3342973"/>
            <a:ext cx="4837339" cy="936904"/>
            <a:chOff x="0" y="0"/>
            <a:chExt cx="1274032" cy="246757"/>
          </a:xfrm>
        </p:grpSpPr>
        <p:sp>
          <p:nvSpPr>
            <p:cNvPr id="6" name="Freeform 6"/>
            <p:cNvSpPr/>
            <p:nvPr/>
          </p:nvSpPr>
          <p:spPr>
            <a:xfrm>
              <a:off x="0" y="0"/>
              <a:ext cx="1274032" cy="246757"/>
            </a:xfrm>
            <a:custGeom>
              <a:avLst/>
              <a:gdLst/>
              <a:ahLst/>
              <a:cxnLst/>
              <a:rect l="l" t="t" r="r" b="b"/>
              <a:pathLst>
                <a:path w="1274032" h="246757">
                  <a:moveTo>
                    <a:pt x="0" y="0"/>
                  </a:moveTo>
                  <a:lnTo>
                    <a:pt x="1274032" y="0"/>
                  </a:lnTo>
                  <a:lnTo>
                    <a:pt x="1274032" y="246757"/>
                  </a:lnTo>
                  <a:lnTo>
                    <a:pt x="0" y="246757"/>
                  </a:lnTo>
                  <a:close/>
                </a:path>
              </a:pathLst>
            </a:custGeom>
            <a:solidFill>
              <a:srgbClr val="303030"/>
            </a:solidFill>
          </p:spPr>
          <p:txBody>
            <a:bodyPr/>
            <a:lstStyle/>
            <a:p>
              <a:endParaRPr lang="en-US"/>
            </a:p>
          </p:txBody>
        </p:sp>
        <p:sp>
          <p:nvSpPr>
            <p:cNvPr id="7" name="TextBox 7"/>
            <p:cNvSpPr txBox="1"/>
            <p:nvPr/>
          </p:nvSpPr>
          <p:spPr>
            <a:xfrm>
              <a:off x="0" y="-76200"/>
              <a:ext cx="1274032" cy="322957"/>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018546" y="33780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Silenced Victims </a:t>
            </a:r>
          </a:p>
        </p:txBody>
      </p:sp>
      <p:sp>
        <p:nvSpPr>
          <p:cNvPr id="9" name="TextBox 9"/>
          <p:cNvSpPr txBox="1"/>
          <p:nvPr/>
        </p:nvSpPr>
        <p:spPr>
          <a:xfrm>
            <a:off x="2018546" y="4656349"/>
            <a:ext cx="15833982"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Obligation:</a:t>
            </a:r>
            <a:r>
              <a:rPr lang="en-US" sz="4250" b="1">
                <a:solidFill>
                  <a:srgbClr val="004F59"/>
                </a:solidFill>
                <a:latin typeface="Roboto Bold"/>
                <a:ea typeface="Roboto Bold"/>
                <a:cs typeface="Roboto Bold"/>
                <a:sym typeface="Roboto Bold"/>
              </a:rPr>
              <a:t> Victims may feel indebted to the trafficker who provided their basic needs.</a:t>
            </a:r>
          </a:p>
        </p:txBody>
      </p:sp>
      <p:sp>
        <p:nvSpPr>
          <p:cNvPr id="10" name="TextBox 10"/>
          <p:cNvSpPr txBox="1"/>
          <p:nvPr/>
        </p:nvSpPr>
        <p:spPr>
          <a:xfrm>
            <a:off x="1131441" y="1109322"/>
            <a:ext cx="8127785"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UNDERREPORTED</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a:t>
            </a:r>
          </a:p>
        </p:txBody>
      </p:sp>
      <p:sp>
        <p:nvSpPr>
          <p:cNvPr id="8" name="TextBox 8"/>
          <p:cNvSpPr txBox="1"/>
          <p:nvPr/>
        </p:nvSpPr>
        <p:spPr>
          <a:xfrm>
            <a:off x="3236901" y="4658173"/>
            <a:ext cx="11814198" cy="1464945"/>
          </a:xfrm>
          <a:prstGeom prst="rect">
            <a:avLst/>
          </a:prstGeom>
        </p:spPr>
        <p:txBody>
          <a:bodyPr lIns="0" tIns="0" rIns="0" bIns="0" rtlCol="0" anchor="t">
            <a:spAutoFit/>
          </a:bodyPr>
          <a:lstStyle/>
          <a:p>
            <a:pPr algn="ctr">
              <a:lnSpc>
                <a:spcPts val="5880"/>
              </a:lnSpc>
            </a:pPr>
            <a:r>
              <a:rPr lang="en-US" sz="4200">
                <a:solidFill>
                  <a:srgbClr val="004F59"/>
                </a:solidFill>
                <a:latin typeface="Roboto"/>
                <a:ea typeface="Roboto"/>
                <a:cs typeface="Roboto"/>
                <a:sym typeface="Roboto"/>
              </a:rPr>
              <a:t>👥 </a:t>
            </a:r>
            <a:r>
              <a:rPr lang="en-US" sz="4200" b="1">
                <a:solidFill>
                  <a:srgbClr val="004F59"/>
                </a:solidFill>
                <a:latin typeface="Roboto Bold"/>
                <a:ea typeface="Roboto Bold"/>
                <a:cs typeface="Roboto Bold"/>
                <a:sym typeface="Roboto Bold"/>
              </a:rPr>
              <a:t>Some studies use small groups of people, and those groups may not represent everyone. </a:t>
            </a:r>
          </a:p>
        </p:txBody>
      </p:sp>
      <p:grpSp>
        <p:nvGrpSpPr>
          <p:cNvPr id="9" name="Group 9"/>
          <p:cNvGrpSpPr/>
          <p:nvPr/>
        </p:nvGrpSpPr>
        <p:grpSpPr>
          <a:xfrm>
            <a:off x="1480713" y="3334130"/>
            <a:ext cx="7918137" cy="904943"/>
            <a:chOff x="0" y="0"/>
            <a:chExt cx="2085435" cy="238339"/>
          </a:xfrm>
        </p:grpSpPr>
        <p:sp>
          <p:nvSpPr>
            <p:cNvPr id="10" name="Freeform 10"/>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780421" y="3353176"/>
            <a:ext cx="888504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4" name="TextBox 14"/>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90</a:t>
            </a:r>
          </a:p>
        </p:txBody>
      </p:sp>
      <p:grpSp>
        <p:nvGrpSpPr>
          <p:cNvPr id="5" name="Group 5"/>
          <p:cNvGrpSpPr/>
          <p:nvPr/>
        </p:nvGrpSpPr>
        <p:grpSpPr>
          <a:xfrm>
            <a:off x="1780421" y="3342973"/>
            <a:ext cx="4837339" cy="936904"/>
            <a:chOff x="0" y="0"/>
            <a:chExt cx="1274032" cy="246757"/>
          </a:xfrm>
        </p:grpSpPr>
        <p:sp>
          <p:nvSpPr>
            <p:cNvPr id="6" name="Freeform 6"/>
            <p:cNvSpPr/>
            <p:nvPr/>
          </p:nvSpPr>
          <p:spPr>
            <a:xfrm>
              <a:off x="0" y="0"/>
              <a:ext cx="1274032" cy="246757"/>
            </a:xfrm>
            <a:custGeom>
              <a:avLst/>
              <a:gdLst/>
              <a:ahLst/>
              <a:cxnLst/>
              <a:rect l="l" t="t" r="r" b="b"/>
              <a:pathLst>
                <a:path w="1274032" h="246757">
                  <a:moveTo>
                    <a:pt x="0" y="0"/>
                  </a:moveTo>
                  <a:lnTo>
                    <a:pt x="1274032" y="0"/>
                  </a:lnTo>
                  <a:lnTo>
                    <a:pt x="1274032" y="246757"/>
                  </a:lnTo>
                  <a:lnTo>
                    <a:pt x="0" y="246757"/>
                  </a:lnTo>
                  <a:close/>
                </a:path>
              </a:pathLst>
            </a:custGeom>
            <a:solidFill>
              <a:srgbClr val="303030"/>
            </a:solidFill>
          </p:spPr>
          <p:txBody>
            <a:bodyPr/>
            <a:lstStyle/>
            <a:p>
              <a:endParaRPr lang="en-US"/>
            </a:p>
          </p:txBody>
        </p:sp>
        <p:sp>
          <p:nvSpPr>
            <p:cNvPr id="7" name="TextBox 7"/>
            <p:cNvSpPr txBox="1"/>
            <p:nvPr/>
          </p:nvSpPr>
          <p:spPr>
            <a:xfrm>
              <a:off x="0" y="-76200"/>
              <a:ext cx="1274032" cy="322957"/>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018546" y="33780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Silenced Victims </a:t>
            </a:r>
          </a:p>
        </p:txBody>
      </p:sp>
      <p:sp>
        <p:nvSpPr>
          <p:cNvPr id="9" name="TextBox 9"/>
          <p:cNvSpPr txBox="1"/>
          <p:nvPr/>
        </p:nvSpPr>
        <p:spPr>
          <a:xfrm>
            <a:off x="2018546" y="4656349"/>
            <a:ext cx="14938195"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Fear &amp; Intimidation:</a:t>
            </a:r>
            <a:r>
              <a:rPr lang="en-US" sz="4250" b="1">
                <a:solidFill>
                  <a:srgbClr val="004F59"/>
                </a:solidFill>
                <a:latin typeface="Roboto Bold"/>
                <a:ea typeface="Roboto Bold"/>
                <a:cs typeface="Roboto Bold"/>
                <a:sym typeface="Roboto Bold"/>
              </a:rPr>
              <a:t> Victims may be afraid of physical harm or retaliation if they seek help. </a:t>
            </a:r>
          </a:p>
        </p:txBody>
      </p:sp>
      <p:sp>
        <p:nvSpPr>
          <p:cNvPr id="10" name="TextBox 10"/>
          <p:cNvSpPr txBox="1"/>
          <p:nvPr/>
        </p:nvSpPr>
        <p:spPr>
          <a:xfrm>
            <a:off x="1131441" y="1109322"/>
            <a:ext cx="8127785"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UNDERREPORTED</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4006834" y="2764741"/>
            <a:ext cx="10888980" cy="6424800"/>
            <a:chOff x="0" y="0"/>
            <a:chExt cx="2867880" cy="1692128"/>
          </a:xfrm>
        </p:grpSpPr>
        <p:sp>
          <p:nvSpPr>
            <p:cNvPr id="5" name="Freeform 5"/>
            <p:cNvSpPr/>
            <p:nvPr/>
          </p:nvSpPr>
          <p:spPr>
            <a:xfrm>
              <a:off x="0" y="0"/>
              <a:ext cx="2867880" cy="1692128"/>
            </a:xfrm>
            <a:custGeom>
              <a:avLst/>
              <a:gdLst/>
              <a:ahLst/>
              <a:cxnLst/>
              <a:rect l="l" t="t" r="r" b="b"/>
              <a:pathLst>
                <a:path w="2867880" h="1692128">
                  <a:moveTo>
                    <a:pt x="0" y="0"/>
                  </a:moveTo>
                  <a:lnTo>
                    <a:pt x="2867880" y="0"/>
                  </a:lnTo>
                  <a:lnTo>
                    <a:pt x="2867880" y="1692128"/>
                  </a:lnTo>
                  <a:lnTo>
                    <a:pt x="0" y="1692128"/>
                  </a:lnTo>
                  <a:close/>
                </a:path>
              </a:pathLst>
            </a:custGeom>
            <a:solidFill>
              <a:srgbClr val="FFFFFF"/>
            </a:solidFill>
          </p:spPr>
          <p:txBody>
            <a:bodyPr/>
            <a:lstStyle/>
            <a:p>
              <a:endParaRPr lang="en-US"/>
            </a:p>
          </p:txBody>
        </p:sp>
        <p:sp>
          <p:nvSpPr>
            <p:cNvPr id="6" name="TextBox 6"/>
            <p:cNvSpPr txBox="1"/>
            <p:nvPr/>
          </p:nvSpPr>
          <p:spPr>
            <a:xfrm>
              <a:off x="0" y="-38100"/>
              <a:ext cx="2867880" cy="1730228"/>
            </a:xfrm>
            <a:prstGeom prst="rect">
              <a:avLst/>
            </a:prstGeom>
          </p:spPr>
          <p:txBody>
            <a:bodyPr lIns="50800" tIns="50800" rIns="50800" bIns="50800" rtlCol="0" anchor="ctr"/>
            <a:lstStyle/>
            <a:p>
              <a:pPr algn="ctr">
                <a:lnSpc>
                  <a:spcPts val="2899"/>
                </a:lnSpc>
              </a:pPr>
              <a:endParaRPr/>
            </a:p>
          </p:txBody>
        </p:sp>
      </p:grpSp>
      <p:sp>
        <p:nvSpPr>
          <p:cNvPr id="7" name="TextBox 7"/>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8" name="Freeform 8"/>
          <p:cNvSpPr/>
          <p:nvPr/>
        </p:nvSpPr>
        <p:spPr>
          <a:xfrm>
            <a:off x="4279466" y="3046074"/>
            <a:ext cx="10343716" cy="5862133"/>
          </a:xfrm>
          <a:custGeom>
            <a:avLst/>
            <a:gdLst/>
            <a:ahLst/>
            <a:cxnLst/>
            <a:rect l="l" t="t" r="r" b="b"/>
            <a:pathLst>
              <a:path w="10343716" h="5862133">
                <a:moveTo>
                  <a:pt x="0" y="0"/>
                </a:moveTo>
                <a:lnTo>
                  <a:pt x="10343716" y="0"/>
                </a:lnTo>
                <a:lnTo>
                  <a:pt x="10343716" y="5862134"/>
                </a:lnTo>
                <a:lnTo>
                  <a:pt x="0" y="5862134"/>
                </a:lnTo>
                <a:lnTo>
                  <a:pt x="0" y="0"/>
                </a:lnTo>
                <a:close/>
              </a:path>
            </a:pathLst>
          </a:custGeom>
          <a:blipFill>
            <a:blip r:embed="rId3"/>
            <a:stretch>
              <a:fillRect l="-320" r="-320"/>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91</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80713" y="5085093"/>
            <a:ext cx="12358759" cy="1434159"/>
            <a:chOff x="0" y="0"/>
            <a:chExt cx="3254982" cy="377721"/>
          </a:xfrm>
        </p:grpSpPr>
        <p:sp>
          <p:nvSpPr>
            <p:cNvPr id="5" name="Freeform 5"/>
            <p:cNvSpPr/>
            <p:nvPr/>
          </p:nvSpPr>
          <p:spPr>
            <a:xfrm>
              <a:off x="0" y="0"/>
              <a:ext cx="3254982" cy="377721"/>
            </a:xfrm>
            <a:custGeom>
              <a:avLst/>
              <a:gdLst/>
              <a:ahLst/>
              <a:cxnLst/>
              <a:rect l="l" t="t" r="r" b="b"/>
              <a:pathLst>
                <a:path w="3254982" h="377721">
                  <a:moveTo>
                    <a:pt x="0" y="0"/>
                  </a:moveTo>
                  <a:lnTo>
                    <a:pt x="3254982" y="0"/>
                  </a:lnTo>
                  <a:lnTo>
                    <a:pt x="3254982" y="377721"/>
                  </a:lnTo>
                  <a:lnTo>
                    <a:pt x="0" y="377721"/>
                  </a:lnTo>
                  <a:close/>
                </a:path>
              </a:pathLst>
            </a:custGeom>
            <a:solidFill>
              <a:srgbClr val="303030"/>
            </a:solidFill>
          </p:spPr>
          <p:txBody>
            <a:bodyPr/>
            <a:lstStyle/>
            <a:p>
              <a:endParaRPr lang="en-US"/>
            </a:p>
          </p:txBody>
        </p:sp>
        <p:sp>
          <p:nvSpPr>
            <p:cNvPr id="6" name="TextBox 6"/>
            <p:cNvSpPr txBox="1"/>
            <p:nvPr/>
          </p:nvSpPr>
          <p:spPr>
            <a:xfrm>
              <a:off x="0" y="-76200"/>
              <a:ext cx="3254982" cy="453921"/>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14034277" y="1114722"/>
            <a:ext cx="3310599" cy="4349327"/>
            <a:chOff x="0" y="0"/>
            <a:chExt cx="1042060" cy="1369015"/>
          </a:xfrm>
        </p:grpSpPr>
        <p:sp>
          <p:nvSpPr>
            <p:cNvPr id="8" name="Freeform 8"/>
            <p:cNvSpPr/>
            <p:nvPr/>
          </p:nvSpPr>
          <p:spPr>
            <a:xfrm>
              <a:off x="0" y="0"/>
              <a:ext cx="1042060" cy="1369014"/>
            </a:xfrm>
            <a:custGeom>
              <a:avLst/>
              <a:gdLst/>
              <a:ahLst/>
              <a:cxnLst/>
              <a:rect l="l" t="t" r="r" b="b"/>
              <a:pathLst>
                <a:path w="1042060" h="1369014">
                  <a:moveTo>
                    <a:pt x="0" y="0"/>
                  </a:moveTo>
                  <a:lnTo>
                    <a:pt x="1042060" y="0"/>
                  </a:lnTo>
                  <a:lnTo>
                    <a:pt x="1042060" y="1369014"/>
                  </a:lnTo>
                  <a:lnTo>
                    <a:pt x="0" y="1369014"/>
                  </a:lnTo>
                  <a:close/>
                </a:path>
              </a:pathLst>
            </a:custGeom>
            <a:solidFill>
              <a:srgbClr val="FFFFFF"/>
            </a:solidFill>
          </p:spPr>
          <p:txBody>
            <a:bodyPr/>
            <a:lstStyle/>
            <a:p>
              <a:endParaRPr lang="en-US"/>
            </a:p>
          </p:txBody>
        </p:sp>
        <p:sp>
          <p:nvSpPr>
            <p:cNvPr id="9" name="TextBox 9"/>
            <p:cNvSpPr txBox="1"/>
            <p:nvPr/>
          </p:nvSpPr>
          <p:spPr>
            <a:xfrm>
              <a:off x="0" y="-47625"/>
              <a:ext cx="1042060" cy="1416640"/>
            </a:xfrm>
            <a:prstGeom prst="rect">
              <a:avLst/>
            </a:prstGeom>
          </p:spPr>
          <p:txBody>
            <a:bodyPr lIns="50800" tIns="50800" rIns="50800" bIns="50800" rtlCol="0" anchor="ctr"/>
            <a:lstStyle/>
            <a:p>
              <a:pPr algn="ctr">
                <a:lnSpc>
                  <a:spcPts val="2100"/>
                </a:lnSpc>
              </a:pPr>
              <a:endParaRPr/>
            </a:p>
          </p:txBody>
        </p:sp>
      </p:grpSp>
      <p:sp>
        <p:nvSpPr>
          <p:cNvPr id="10" name="Freeform 10"/>
          <p:cNvSpPr/>
          <p:nvPr/>
        </p:nvSpPr>
        <p:spPr>
          <a:xfrm>
            <a:off x="14212711" y="1274826"/>
            <a:ext cx="2953730" cy="4029117"/>
          </a:xfrm>
          <a:custGeom>
            <a:avLst/>
            <a:gdLst/>
            <a:ahLst/>
            <a:cxnLst/>
            <a:rect l="l" t="t" r="r" b="b"/>
            <a:pathLst>
              <a:path w="2953730" h="4029117">
                <a:moveTo>
                  <a:pt x="0" y="0"/>
                </a:moveTo>
                <a:lnTo>
                  <a:pt x="2953731" y="0"/>
                </a:lnTo>
                <a:lnTo>
                  <a:pt x="2953731" y="4029118"/>
                </a:lnTo>
                <a:lnTo>
                  <a:pt x="0" y="4029118"/>
                </a:lnTo>
                <a:lnTo>
                  <a:pt x="0" y="0"/>
                </a:lnTo>
                <a:close/>
              </a:path>
            </a:pathLst>
          </a:custGeom>
          <a:blipFill>
            <a:blip r:embed="rId3"/>
            <a:stretch>
              <a:fillRect/>
            </a:stretch>
          </a:blipFill>
        </p:spPr>
        <p:txBody>
          <a:bodyPr/>
          <a:lstStyle/>
          <a:p>
            <a:endParaRPr lang="en-US"/>
          </a:p>
        </p:txBody>
      </p:sp>
      <p:sp>
        <p:nvSpPr>
          <p:cNvPr id="11" name="TextBox 11"/>
          <p:cNvSpPr txBox="1"/>
          <p:nvPr/>
        </p:nvSpPr>
        <p:spPr>
          <a:xfrm>
            <a:off x="1761999" y="5368799"/>
            <a:ext cx="1219735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are ways young people can ask for help?</a:t>
            </a:r>
          </a:p>
        </p:txBody>
      </p:sp>
      <p:sp>
        <p:nvSpPr>
          <p:cNvPr id="12" name="TextBox 12"/>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92</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5" name="TextBox 5"/>
          <p:cNvSpPr txBox="1"/>
          <p:nvPr/>
        </p:nvSpPr>
        <p:spPr>
          <a:xfrm>
            <a:off x="1131441" y="3996129"/>
            <a:ext cx="15960060" cy="886460"/>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you are in immediate danger, dial 911.</a:t>
            </a:r>
          </a:p>
          <a:p>
            <a:pPr algn="l">
              <a:lnSpc>
                <a:spcPts val="3399"/>
              </a:lnSpc>
            </a:pPr>
            <a:endParaRPr lang="en-US" sz="3399" b="1">
              <a:solidFill>
                <a:srgbClr val="004F59"/>
              </a:solidFill>
              <a:latin typeface="Roboto Bold"/>
              <a:ea typeface="Roboto Bold"/>
              <a:cs typeface="Roboto Bold"/>
              <a:sym typeface="Roboto Bold"/>
            </a:endParaRPr>
          </a:p>
        </p:txBody>
      </p:sp>
      <p:grpSp>
        <p:nvGrpSpPr>
          <p:cNvPr id="6" name="Group 6"/>
          <p:cNvGrpSpPr/>
          <p:nvPr/>
        </p:nvGrpSpPr>
        <p:grpSpPr>
          <a:xfrm>
            <a:off x="14604888" y="795182"/>
            <a:ext cx="2700765" cy="3550262"/>
            <a:chOff x="0" y="0"/>
            <a:chExt cx="824421" cy="1083733"/>
          </a:xfrm>
        </p:grpSpPr>
        <p:sp>
          <p:nvSpPr>
            <p:cNvPr id="7" name="Freeform 7"/>
            <p:cNvSpPr/>
            <p:nvPr/>
          </p:nvSpPr>
          <p:spPr>
            <a:xfrm>
              <a:off x="0" y="0"/>
              <a:ext cx="824421" cy="1083733"/>
            </a:xfrm>
            <a:custGeom>
              <a:avLst/>
              <a:gdLst/>
              <a:ahLst/>
              <a:cxnLst/>
              <a:rect l="l" t="t" r="r" b="b"/>
              <a:pathLst>
                <a:path w="824421" h="1083733">
                  <a:moveTo>
                    <a:pt x="0" y="0"/>
                  </a:moveTo>
                  <a:lnTo>
                    <a:pt x="824421" y="0"/>
                  </a:lnTo>
                  <a:lnTo>
                    <a:pt x="824421" y="1083733"/>
                  </a:lnTo>
                  <a:lnTo>
                    <a:pt x="0" y="1083733"/>
                  </a:lnTo>
                  <a:close/>
                </a:path>
              </a:pathLst>
            </a:custGeom>
            <a:solidFill>
              <a:srgbClr val="FFFFFF"/>
            </a:solidFill>
          </p:spPr>
          <p:txBody>
            <a:bodyPr/>
            <a:lstStyle/>
            <a:p>
              <a:endParaRPr lang="en-US"/>
            </a:p>
          </p:txBody>
        </p:sp>
        <p:sp>
          <p:nvSpPr>
            <p:cNvPr id="8" name="TextBox 8"/>
            <p:cNvSpPr txBox="1"/>
            <p:nvPr/>
          </p:nvSpPr>
          <p:spPr>
            <a:xfrm>
              <a:off x="0" y="-47625"/>
              <a:ext cx="824421" cy="1131358"/>
            </a:xfrm>
            <a:prstGeom prst="rect">
              <a:avLst/>
            </a:prstGeom>
          </p:spPr>
          <p:txBody>
            <a:bodyPr lIns="50800" tIns="50800" rIns="50800" bIns="50800" rtlCol="0" anchor="ctr"/>
            <a:lstStyle/>
            <a:p>
              <a:pPr algn="ctr">
                <a:lnSpc>
                  <a:spcPts val="2100"/>
                </a:lnSpc>
              </a:pPr>
              <a:endParaRPr/>
            </a:p>
          </p:txBody>
        </p:sp>
      </p:grpSp>
      <p:sp>
        <p:nvSpPr>
          <p:cNvPr id="9" name="Freeform 9"/>
          <p:cNvSpPr/>
          <p:nvPr/>
        </p:nvSpPr>
        <p:spPr>
          <a:xfrm>
            <a:off x="14744788" y="936308"/>
            <a:ext cx="2395765" cy="3268010"/>
          </a:xfrm>
          <a:custGeom>
            <a:avLst/>
            <a:gdLst/>
            <a:ahLst/>
            <a:cxnLst/>
            <a:rect l="l" t="t" r="r" b="b"/>
            <a:pathLst>
              <a:path w="2395765" h="3268010">
                <a:moveTo>
                  <a:pt x="0" y="0"/>
                </a:moveTo>
                <a:lnTo>
                  <a:pt x="2395766" y="0"/>
                </a:lnTo>
                <a:lnTo>
                  <a:pt x="2395766" y="3268010"/>
                </a:lnTo>
                <a:lnTo>
                  <a:pt x="0" y="3268010"/>
                </a:lnTo>
                <a:lnTo>
                  <a:pt x="0" y="0"/>
                </a:lnTo>
                <a:close/>
              </a:path>
            </a:pathLst>
          </a:custGeom>
          <a:blipFill>
            <a:blip r:embed="rId3"/>
            <a:stretch>
              <a:fillRect/>
            </a:stretch>
          </a:blipFill>
        </p:spPr>
        <p:txBody>
          <a:bodyPr/>
          <a:lstStyle/>
          <a:p>
            <a:endParaRPr lang="en-US"/>
          </a:p>
        </p:txBody>
      </p:sp>
      <p:grpSp>
        <p:nvGrpSpPr>
          <p:cNvPr id="10" name="Group 10"/>
          <p:cNvGrpSpPr/>
          <p:nvPr/>
        </p:nvGrpSpPr>
        <p:grpSpPr>
          <a:xfrm>
            <a:off x="1480713" y="2807061"/>
            <a:ext cx="5801526" cy="807115"/>
            <a:chOff x="0" y="0"/>
            <a:chExt cx="1527974" cy="212574"/>
          </a:xfrm>
        </p:grpSpPr>
        <p:sp>
          <p:nvSpPr>
            <p:cNvPr id="11" name="Freeform 11"/>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2" name="TextBox 12"/>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93</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5" name="TextBox 5"/>
          <p:cNvSpPr txBox="1"/>
          <p:nvPr/>
        </p:nvSpPr>
        <p:spPr>
          <a:xfrm>
            <a:off x="1131441" y="3996129"/>
            <a:ext cx="15960060" cy="2058008"/>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the sexual predator IS a family member, consider telling a trustworthy adult.</a:t>
            </a:r>
          </a:p>
          <a:p>
            <a:pPr algn="l">
              <a:lnSpc>
                <a:spcPts val="3399"/>
              </a:lnSpc>
            </a:pPr>
            <a:endParaRPr lang="en-US" sz="3399" b="1">
              <a:solidFill>
                <a:srgbClr val="004F59"/>
              </a:solidFill>
              <a:latin typeface="Roboto Bold"/>
              <a:ea typeface="Roboto Bold"/>
              <a:cs typeface="Roboto Bold"/>
              <a:sym typeface="Roboto Bold"/>
            </a:endParaRPr>
          </a:p>
          <a:p>
            <a:pPr algn="l">
              <a:lnSpc>
                <a:spcPts val="3399"/>
              </a:lnSpc>
            </a:pPr>
            <a:endParaRPr lang="en-US" sz="3399" b="1">
              <a:solidFill>
                <a:srgbClr val="004F59"/>
              </a:solidFill>
              <a:latin typeface="Roboto Bold"/>
              <a:ea typeface="Roboto Bold"/>
              <a:cs typeface="Roboto Bold"/>
              <a:sym typeface="Roboto Bold"/>
            </a:endParaRPr>
          </a:p>
        </p:txBody>
      </p:sp>
      <p:grpSp>
        <p:nvGrpSpPr>
          <p:cNvPr id="6" name="Group 6"/>
          <p:cNvGrpSpPr/>
          <p:nvPr/>
        </p:nvGrpSpPr>
        <p:grpSpPr>
          <a:xfrm>
            <a:off x="14604888" y="795182"/>
            <a:ext cx="2700765" cy="3550262"/>
            <a:chOff x="0" y="0"/>
            <a:chExt cx="824421" cy="1083733"/>
          </a:xfrm>
        </p:grpSpPr>
        <p:sp>
          <p:nvSpPr>
            <p:cNvPr id="7" name="Freeform 7"/>
            <p:cNvSpPr/>
            <p:nvPr/>
          </p:nvSpPr>
          <p:spPr>
            <a:xfrm>
              <a:off x="0" y="0"/>
              <a:ext cx="824421" cy="1083733"/>
            </a:xfrm>
            <a:custGeom>
              <a:avLst/>
              <a:gdLst/>
              <a:ahLst/>
              <a:cxnLst/>
              <a:rect l="l" t="t" r="r" b="b"/>
              <a:pathLst>
                <a:path w="824421" h="1083733">
                  <a:moveTo>
                    <a:pt x="0" y="0"/>
                  </a:moveTo>
                  <a:lnTo>
                    <a:pt x="824421" y="0"/>
                  </a:lnTo>
                  <a:lnTo>
                    <a:pt x="824421" y="1083733"/>
                  </a:lnTo>
                  <a:lnTo>
                    <a:pt x="0" y="1083733"/>
                  </a:lnTo>
                  <a:close/>
                </a:path>
              </a:pathLst>
            </a:custGeom>
            <a:solidFill>
              <a:srgbClr val="FFFFFF"/>
            </a:solidFill>
          </p:spPr>
          <p:txBody>
            <a:bodyPr/>
            <a:lstStyle/>
            <a:p>
              <a:endParaRPr lang="en-US"/>
            </a:p>
          </p:txBody>
        </p:sp>
        <p:sp>
          <p:nvSpPr>
            <p:cNvPr id="8" name="TextBox 8"/>
            <p:cNvSpPr txBox="1"/>
            <p:nvPr/>
          </p:nvSpPr>
          <p:spPr>
            <a:xfrm>
              <a:off x="0" y="-47625"/>
              <a:ext cx="824421" cy="1131358"/>
            </a:xfrm>
            <a:prstGeom prst="rect">
              <a:avLst/>
            </a:prstGeom>
          </p:spPr>
          <p:txBody>
            <a:bodyPr lIns="50800" tIns="50800" rIns="50800" bIns="50800" rtlCol="0" anchor="ctr"/>
            <a:lstStyle/>
            <a:p>
              <a:pPr algn="ctr">
                <a:lnSpc>
                  <a:spcPts val="2100"/>
                </a:lnSpc>
              </a:pPr>
              <a:endParaRPr/>
            </a:p>
          </p:txBody>
        </p:sp>
      </p:grpSp>
      <p:sp>
        <p:nvSpPr>
          <p:cNvPr id="9" name="Freeform 9"/>
          <p:cNvSpPr/>
          <p:nvPr/>
        </p:nvSpPr>
        <p:spPr>
          <a:xfrm>
            <a:off x="14744788" y="936308"/>
            <a:ext cx="2395765" cy="3268010"/>
          </a:xfrm>
          <a:custGeom>
            <a:avLst/>
            <a:gdLst/>
            <a:ahLst/>
            <a:cxnLst/>
            <a:rect l="l" t="t" r="r" b="b"/>
            <a:pathLst>
              <a:path w="2395765" h="3268010">
                <a:moveTo>
                  <a:pt x="0" y="0"/>
                </a:moveTo>
                <a:lnTo>
                  <a:pt x="2395766" y="0"/>
                </a:lnTo>
                <a:lnTo>
                  <a:pt x="2395766" y="3268010"/>
                </a:lnTo>
                <a:lnTo>
                  <a:pt x="0" y="3268010"/>
                </a:lnTo>
                <a:lnTo>
                  <a:pt x="0" y="0"/>
                </a:lnTo>
                <a:close/>
              </a:path>
            </a:pathLst>
          </a:custGeom>
          <a:blipFill>
            <a:blip r:embed="rId3"/>
            <a:stretch>
              <a:fillRect/>
            </a:stretch>
          </a:blipFill>
        </p:spPr>
        <p:txBody>
          <a:bodyPr/>
          <a:lstStyle/>
          <a:p>
            <a:endParaRPr lang="en-US"/>
          </a:p>
        </p:txBody>
      </p:sp>
      <p:grpSp>
        <p:nvGrpSpPr>
          <p:cNvPr id="10" name="Group 10"/>
          <p:cNvGrpSpPr/>
          <p:nvPr/>
        </p:nvGrpSpPr>
        <p:grpSpPr>
          <a:xfrm>
            <a:off x="1480713" y="2807061"/>
            <a:ext cx="5801526" cy="807115"/>
            <a:chOff x="0" y="0"/>
            <a:chExt cx="1527974" cy="212574"/>
          </a:xfrm>
        </p:grpSpPr>
        <p:sp>
          <p:nvSpPr>
            <p:cNvPr id="11" name="Freeform 11"/>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2" name="TextBox 12"/>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94</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5" name="TextBox 5"/>
          <p:cNvSpPr txBox="1"/>
          <p:nvPr/>
        </p:nvSpPr>
        <p:spPr>
          <a:xfrm>
            <a:off x="1131441" y="3996129"/>
            <a:ext cx="15960060" cy="2800931"/>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the sexual predator is NOT family, consider telling a parent.</a:t>
            </a:r>
          </a:p>
          <a:p>
            <a:pPr algn="l">
              <a:lnSpc>
                <a:spcPts val="3399"/>
              </a:lnSpc>
            </a:pPr>
            <a:endParaRPr lang="en-US" sz="3399" b="1">
              <a:solidFill>
                <a:srgbClr val="004F59"/>
              </a:solidFill>
              <a:latin typeface="Roboto Bold"/>
              <a:ea typeface="Roboto Bold"/>
              <a:cs typeface="Roboto Bold"/>
              <a:sym typeface="Roboto Bold"/>
            </a:endParaRPr>
          </a:p>
          <a:p>
            <a:pPr algn="l">
              <a:lnSpc>
                <a:spcPts val="3399"/>
              </a:lnSpc>
            </a:pPr>
            <a:endParaRPr lang="en-US" sz="3399" b="1">
              <a:solidFill>
                <a:srgbClr val="004F59"/>
              </a:solidFill>
              <a:latin typeface="Roboto Bold"/>
              <a:ea typeface="Roboto Bold"/>
              <a:cs typeface="Roboto Bold"/>
              <a:sym typeface="Roboto Bold"/>
            </a:endParaRPr>
          </a:p>
        </p:txBody>
      </p:sp>
      <p:grpSp>
        <p:nvGrpSpPr>
          <p:cNvPr id="6" name="Group 6"/>
          <p:cNvGrpSpPr/>
          <p:nvPr/>
        </p:nvGrpSpPr>
        <p:grpSpPr>
          <a:xfrm>
            <a:off x="14604888" y="795182"/>
            <a:ext cx="2700765" cy="3550262"/>
            <a:chOff x="0" y="0"/>
            <a:chExt cx="824421" cy="1083733"/>
          </a:xfrm>
        </p:grpSpPr>
        <p:sp>
          <p:nvSpPr>
            <p:cNvPr id="7" name="Freeform 7"/>
            <p:cNvSpPr/>
            <p:nvPr/>
          </p:nvSpPr>
          <p:spPr>
            <a:xfrm>
              <a:off x="0" y="0"/>
              <a:ext cx="824421" cy="1083733"/>
            </a:xfrm>
            <a:custGeom>
              <a:avLst/>
              <a:gdLst/>
              <a:ahLst/>
              <a:cxnLst/>
              <a:rect l="l" t="t" r="r" b="b"/>
              <a:pathLst>
                <a:path w="824421" h="1083733">
                  <a:moveTo>
                    <a:pt x="0" y="0"/>
                  </a:moveTo>
                  <a:lnTo>
                    <a:pt x="824421" y="0"/>
                  </a:lnTo>
                  <a:lnTo>
                    <a:pt x="824421" y="1083733"/>
                  </a:lnTo>
                  <a:lnTo>
                    <a:pt x="0" y="1083733"/>
                  </a:lnTo>
                  <a:close/>
                </a:path>
              </a:pathLst>
            </a:custGeom>
            <a:solidFill>
              <a:srgbClr val="FFFFFF"/>
            </a:solidFill>
          </p:spPr>
          <p:txBody>
            <a:bodyPr/>
            <a:lstStyle/>
            <a:p>
              <a:endParaRPr lang="en-US"/>
            </a:p>
          </p:txBody>
        </p:sp>
        <p:sp>
          <p:nvSpPr>
            <p:cNvPr id="8" name="TextBox 8"/>
            <p:cNvSpPr txBox="1"/>
            <p:nvPr/>
          </p:nvSpPr>
          <p:spPr>
            <a:xfrm>
              <a:off x="0" y="-47625"/>
              <a:ext cx="824421" cy="1131358"/>
            </a:xfrm>
            <a:prstGeom prst="rect">
              <a:avLst/>
            </a:prstGeom>
          </p:spPr>
          <p:txBody>
            <a:bodyPr lIns="50800" tIns="50800" rIns="50800" bIns="50800" rtlCol="0" anchor="ctr"/>
            <a:lstStyle/>
            <a:p>
              <a:pPr algn="ctr">
                <a:lnSpc>
                  <a:spcPts val="2100"/>
                </a:lnSpc>
              </a:pPr>
              <a:endParaRPr/>
            </a:p>
          </p:txBody>
        </p:sp>
      </p:grpSp>
      <p:sp>
        <p:nvSpPr>
          <p:cNvPr id="9" name="Freeform 9"/>
          <p:cNvSpPr/>
          <p:nvPr/>
        </p:nvSpPr>
        <p:spPr>
          <a:xfrm>
            <a:off x="14744788" y="936308"/>
            <a:ext cx="2395765" cy="3268010"/>
          </a:xfrm>
          <a:custGeom>
            <a:avLst/>
            <a:gdLst/>
            <a:ahLst/>
            <a:cxnLst/>
            <a:rect l="l" t="t" r="r" b="b"/>
            <a:pathLst>
              <a:path w="2395765" h="3268010">
                <a:moveTo>
                  <a:pt x="0" y="0"/>
                </a:moveTo>
                <a:lnTo>
                  <a:pt x="2395766" y="0"/>
                </a:lnTo>
                <a:lnTo>
                  <a:pt x="2395766" y="3268010"/>
                </a:lnTo>
                <a:lnTo>
                  <a:pt x="0" y="3268010"/>
                </a:lnTo>
                <a:lnTo>
                  <a:pt x="0" y="0"/>
                </a:lnTo>
                <a:close/>
              </a:path>
            </a:pathLst>
          </a:custGeom>
          <a:blipFill>
            <a:blip r:embed="rId3"/>
            <a:stretch>
              <a:fillRect/>
            </a:stretch>
          </a:blipFill>
        </p:spPr>
        <p:txBody>
          <a:bodyPr/>
          <a:lstStyle/>
          <a:p>
            <a:endParaRPr lang="en-US"/>
          </a:p>
        </p:txBody>
      </p:sp>
      <p:grpSp>
        <p:nvGrpSpPr>
          <p:cNvPr id="10" name="Group 10"/>
          <p:cNvGrpSpPr/>
          <p:nvPr/>
        </p:nvGrpSpPr>
        <p:grpSpPr>
          <a:xfrm>
            <a:off x="1480713" y="2807061"/>
            <a:ext cx="5801526" cy="807115"/>
            <a:chOff x="0" y="0"/>
            <a:chExt cx="1527974" cy="212574"/>
          </a:xfrm>
        </p:grpSpPr>
        <p:sp>
          <p:nvSpPr>
            <p:cNvPr id="11" name="Freeform 11"/>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2" name="TextBox 12"/>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95</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5" name="TextBox 5"/>
          <p:cNvSpPr txBox="1"/>
          <p:nvPr/>
        </p:nvSpPr>
        <p:spPr>
          <a:xfrm>
            <a:off x="1131441" y="3996129"/>
            <a:ext cx="15960060" cy="3543854"/>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NOT family, consider telling a parent.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3399"/>
              </a:lnSpc>
            </a:pPr>
            <a:endParaRPr lang="en-US" sz="3399" b="1">
              <a:solidFill>
                <a:srgbClr val="004F59"/>
              </a:solidFill>
              <a:latin typeface="Roboto Bold"/>
              <a:ea typeface="Roboto Bold"/>
              <a:cs typeface="Roboto Bold"/>
              <a:sym typeface="Roboto Bold"/>
            </a:endParaRPr>
          </a:p>
        </p:txBody>
      </p:sp>
      <p:grpSp>
        <p:nvGrpSpPr>
          <p:cNvPr id="6" name="Group 6"/>
          <p:cNvGrpSpPr/>
          <p:nvPr/>
        </p:nvGrpSpPr>
        <p:grpSpPr>
          <a:xfrm>
            <a:off x="14604888" y="795182"/>
            <a:ext cx="2700765" cy="3550262"/>
            <a:chOff x="0" y="0"/>
            <a:chExt cx="824421" cy="1083733"/>
          </a:xfrm>
        </p:grpSpPr>
        <p:sp>
          <p:nvSpPr>
            <p:cNvPr id="7" name="Freeform 7"/>
            <p:cNvSpPr/>
            <p:nvPr/>
          </p:nvSpPr>
          <p:spPr>
            <a:xfrm>
              <a:off x="0" y="0"/>
              <a:ext cx="824421" cy="1083733"/>
            </a:xfrm>
            <a:custGeom>
              <a:avLst/>
              <a:gdLst/>
              <a:ahLst/>
              <a:cxnLst/>
              <a:rect l="l" t="t" r="r" b="b"/>
              <a:pathLst>
                <a:path w="824421" h="1083733">
                  <a:moveTo>
                    <a:pt x="0" y="0"/>
                  </a:moveTo>
                  <a:lnTo>
                    <a:pt x="824421" y="0"/>
                  </a:lnTo>
                  <a:lnTo>
                    <a:pt x="824421" y="1083733"/>
                  </a:lnTo>
                  <a:lnTo>
                    <a:pt x="0" y="1083733"/>
                  </a:lnTo>
                  <a:close/>
                </a:path>
              </a:pathLst>
            </a:custGeom>
            <a:solidFill>
              <a:srgbClr val="FFFFFF"/>
            </a:solidFill>
          </p:spPr>
          <p:txBody>
            <a:bodyPr/>
            <a:lstStyle/>
            <a:p>
              <a:endParaRPr lang="en-US"/>
            </a:p>
          </p:txBody>
        </p:sp>
        <p:sp>
          <p:nvSpPr>
            <p:cNvPr id="8" name="TextBox 8"/>
            <p:cNvSpPr txBox="1"/>
            <p:nvPr/>
          </p:nvSpPr>
          <p:spPr>
            <a:xfrm>
              <a:off x="0" y="-47625"/>
              <a:ext cx="824421" cy="1131358"/>
            </a:xfrm>
            <a:prstGeom prst="rect">
              <a:avLst/>
            </a:prstGeom>
          </p:spPr>
          <p:txBody>
            <a:bodyPr lIns="50800" tIns="50800" rIns="50800" bIns="50800" rtlCol="0" anchor="ctr"/>
            <a:lstStyle/>
            <a:p>
              <a:pPr algn="ctr">
                <a:lnSpc>
                  <a:spcPts val="2100"/>
                </a:lnSpc>
              </a:pPr>
              <a:endParaRPr/>
            </a:p>
          </p:txBody>
        </p:sp>
      </p:grpSp>
      <p:sp>
        <p:nvSpPr>
          <p:cNvPr id="9" name="Freeform 9"/>
          <p:cNvSpPr/>
          <p:nvPr/>
        </p:nvSpPr>
        <p:spPr>
          <a:xfrm>
            <a:off x="14744788" y="936308"/>
            <a:ext cx="2395765" cy="3268010"/>
          </a:xfrm>
          <a:custGeom>
            <a:avLst/>
            <a:gdLst/>
            <a:ahLst/>
            <a:cxnLst/>
            <a:rect l="l" t="t" r="r" b="b"/>
            <a:pathLst>
              <a:path w="2395765" h="3268010">
                <a:moveTo>
                  <a:pt x="0" y="0"/>
                </a:moveTo>
                <a:lnTo>
                  <a:pt x="2395766" y="0"/>
                </a:lnTo>
                <a:lnTo>
                  <a:pt x="2395766" y="3268010"/>
                </a:lnTo>
                <a:lnTo>
                  <a:pt x="0" y="3268010"/>
                </a:lnTo>
                <a:lnTo>
                  <a:pt x="0" y="0"/>
                </a:lnTo>
                <a:close/>
              </a:path>
            </a:pathLst>
          </a:custGeom>
          <a:blipFill>
            <a:blip r:embed="rId3"/>
            <a:stretch>
              <a:fillRect/>
            </a:stretch>
          </a:blipFill>
        </p:spPr>
        <p:txBody>
          <a:bodyPr/>
          <a:lstStyle/>
          <a:p>
            <a:endParaRPr lang="en-US"/>
          </a:p>
        </p:txBody>
      </p:sp>
      <p:grpSp>
        <p:nvGrpSpPr>
          <p:cNvPr id="10" name="Group 10"/>
          <p:cNvGrpSpPr/>
          <p:nvPr/>
        </p:nvGrpSpPr>
        <p:grpSpPr>
          <a:xfrm>
            <a:off x="1480713" y="2807061"/>
            <a:ext cx="5801526" cy="807115"/>
            <a:chOff x="0" y="0"/>
            <a:chExt cx="1527974" cy="212574"/>
          </a:xfrm>
        </p:grpSpPr>
        <p:sp>
          <p:nvSpPr>
            <p:cNvPr id="11" name="Freeform 11"/>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2" name="TextBox 12"/>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96</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5" name="TextBox 5"/>
          <p:cNvSpPr txBox="1"/>
          <p:nvPr/>
        </p:nvSpPr>
        <p:spPr>
          <a:xfrm>
            <a:off x="1131441" y="3996129"/>
            <a:ext cx="15960060" cy="4715402"/>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NOT family, consider telling a parent.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To gain internet access for help, consider using a computer at your school or a public library.</a:t>
            </a:r>
          </a:p>
          <a:p>
            <a:pPr algn="l">
              <a:lnSpc>
                <a:spcPts val="3399"/>
              </a:lnSpc>
            </a:pPr>
            <a:endParaRPr lang="en-US" sz="3399" b="1">
              <a:solidFill>
                <a:srgbClr val="004F59"/>
              </a:solidFill>
              <a:latin typeface="Roboto Bold"/>
              <a:ea typeface="Roboto Bold"/>
              <a:cs typeface="Roboto Bold"/>
              <a:sym typeface="Roboto Bold"/>
            </a:endParaRPr>
          </a:p>
        </p:txBody>
      </p:sp>
      <p:grpSp>
        <p:nvGrpSpPr>
          <p:cNvPr id="6" name="Group 6"/>
          <p:cNvGrpSpPr/>
          <p:nvPr/>
        </p:nvGrpSpPr>
        <p:grpSpPr>
          <a:xfrm>
            <a:off x="14604888" y="795182"/>
            <a:ext cx="2700765" cy="3550262"/>
            <a:chOff x="0" y="0"/>
            <a:chExt cx="824421" cy="1083733"/>
          </a:xfrm>
        </p:grpSpPr>
        <p:sp>
          <p:nvSpPr>
            <p:cNvPr id="7" name="Freeform 7"/>
            <p:cNvSpPr/>
            <p:nvPr/>
          </p:nvSpPr>
          <p:spPr>
            <a:xfrm>
              <a:off x="0" y="0"/>
              <a:ext cx="824421" cy="1083733"/>
            </a:xfrm>
            <a:custGeom>
              <a:avLst/>
              <a:gdLst/>
              <a:ahLst/>
              <a:cxnLst/>
              <a:rect l="l" t="t" r="r" b="b"/>
              <a:pathLst>
                <a:path w="824421" h="1083733">
                  <a:moveTo>
                    <a:pt x="0" y="0"/>
                  </a:moveTo>
                  <a:lnTo>
                    <a:pt x="824421" y="0"/>
                  </a:lnTo>
                  <a:lnTo>
                    <a:pt x="824421" y="1083733"/>
                  </a:lnTo>
                  <a:lnTo>
                    <a:pt x="0" y="1083733"/>
                  </a:lnTo>
                  <a:close/>
                </a:path>
              </a:pathLst>
            </a:custGeom>
            <a:solidFill>
              <a:srgbClr val="FFFFFF"/>
            </a:solidFill>
          </p:spPr>
          <p:txBody>
            <a:bodyPr/>
            <a:lstStyle/>
            <a:p>
              <a:endParaRPr lang="en-US"/>
            </a:p>
          </p:txBody>
        </p:sp>
        <p:sp>
          <p:nvSpPr>
            <p:cNvPr id="8" name="TextBox 8"/>
            <p:cNvSpPr txBox="1"/>
            <p:nvPr/>
          </p:nvSpPr>
          <p:spPr>
            <a:xfrm>
              <a:off x="0" y="-47625"/>
              <a:ext cx="824421" cy="1131358"/>
            </a:xfrm>
            <a:prstGeom prst="rect">
              <a:avLst/>
            </a:prstGeom>
          </p:spPr>
          <p:txBody>
            <a:bodyPr lIns="50800" tIns="50800" rIns="50800" bIns="50800" rtlCol="0" anchor="ctr"/>
            <a:lstStyle/>
            <a:p>
              <a:pPr algn="ctr">
                <a:lnSpc>
                  <a:spcPts val="2100"/>
                </a:lnSpc>
              </a:pPr>
              <a:endParaRPr/>
            </a:p>
          </p:txBody>
        </p:sp>
      </p:grpSp>
      <p:sp>
        <p:nvSpPr>
          <p:cNvPr id="9" name="Freeform 9"/>
          <p:cNvSpPr/>
          <p:nvPr/>
        </p:nvSpPr>
        <p:spPr>
          <a:xfrm>
            <a:off x="14744788" y="936308"/>
            <a:ext cx="2395765" cy="3268010"/>
          </a:xfrm>
          <a:custGeom>
            <a:avLst/>
            <a:gdLst/>
            <a:ahLst/>
            <a:cxnLst/>
            <a:rect l="l" t="t" r="r" b="b"/>
            <a:pathLst>
              <a:path w="2395765" h="3268010">
                <a:moveTo>
                  <a:pt x="0" y="0"/>
                </a:moveTo>
                <a:lnTo>
                  <a:pt x="2395766" y="0"/>
                </a:lnTo>
                <a:lnTo>
                  <a:pt x="2395766" y="3268010"/>
                </a:lnTo>
                <a:lnTo>
                  <a:pt x="0" y="3268010"/>
                </a:lnTo>
                <a:lnTo>
                  <a:pt x="0" y="0"/>
                </a:lnTo>
                <a:close/>
              </a:path>
            </a:pathLst>
          </a:custGeom>
          <a:blipFill>
            <a:blip r:embed="rId3"/>
            <a:stretch>
              <a:fillRect/>
            </a:stretch>
          </a:blipFill>
        </p:spPr>
        <p:txBody>
          <a:bodyPr/>
          <a:lstStyle/>
          <a:p>
            <a:endParaRPr lang="en-US"/>
          </a:p>
        </p:txBody>
      </p:sp>
      <p:grpSp>
        <p:nvGrpSpPr>
          <p:cNvPr id="10" name="Group 10"/>
          <p:cNvGrpSpPr/>
          <p:nvPr/>
        </p:nvGrpSpPr>
        <p:grpSpPr>
          <a:xfrm>
            <a:off x="1480713" y="2807061"/>
            <a:ext cx="5801526" cy="807115"/>
            <a:chOff x="0" y="0"/>
            <a:chExt cx="1527974" cy="212574"/>
          </a:xfrm>
        </p:grpSpPr>
        <p:sp>
          <p:nvSpPr>
            <p:cNvPr id="11" name="Freeform 11"/>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2" name="TextBox 12"/>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97</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8109" y="460309"/>
            <a:ext cx="17298397" cy="9369965"/>
          </a:xfrm>
          <a:custGeom>
            <a:avLst/>
            <a:gdLst/>
            <a:ahLst/>
            <a:cxnLst/>
            <a:rect l="l" t="t" r="r" b="b"/>
            <a:pathLst>
              <a:path w="17298397" h="9369965">
                <a:moveTo>
                  <a:pt x="0" y="0"/>
                </a:moveTo>
                <a:lnTo>
                  <a:pt x="17298397" y="0"/>
                </a:lnTo>
                <a:lnTo>
                  <a:pt x="17298397" y="9369965"/>
                </a:lnTo>
                <a:lnTo>
                  <a:pt x="0" y="936996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98</a:t>
            </a:r>
          </a:p>
        </p:txBody>
      </p:sp>
      <p:sp>
        <p:nvSpPr>
          <p:cNvPr id="4" name="TextBox 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sp>
        <p:nvSpPr>
          <p:cNvPr id="4" name="Freeform 4"/>
          <p:cNvSpPr/>
          <p:nvPr/>
        </p:nvSpPr>
        <p:spPr>
          <a:xfrm>
            <a:off x="5432397" y="2879164"/>
            <a:ext cx="7423206" cy="5736553"/>
          </a:xfrm>
          <a:custGeom>
            <a:avLst/>
            <a:gdLst/>
            <a:ahLst/>
            <a:cxnLst/>
            <a:rect l="l" t="t" r="r" b="b"/>
            <a:pathLst>
              <a:path w="7423206" h="5736553">
                <a:moveTo>
                  <a:pt x="0" y="0"/>
                </a:moveTo>
                <a:lnTo>
                  <a:pt x="7423206" y="0"/>
                </a:lnTo>
                <a:lnTo>
                  <a:pt x="7423206" y="5736554"/>
                </a:lnTo>
                <a:lnTo>
                  <a:pt x="0" y="5736554"/>
                </a:lnTo>
                <a:lnTo>
                  <a:pt x="0" y="0"/>
                </a:lnTo>
                <a:close/>
              </a:path>
            </a:pathLst>
          </a:custGeom>
          <a:blipFill>
            <a:blip r:embed="rId3"/>
            <a:stretch>
              <a:fillRect l="-3215" t="-3313" r="-1929" b="-3612"/>
            </a:stretch>
          </a:blipFill>
        </p:spPr>
        <p:txBody>
          <a:bodyPr/>
          <a:lstStyle/>
          <a:p>
            <a:endParaRPr lang="en-US"/>
          </a:p>
        </p:txBody>
      </p:sp>
      <p:sp>
        <p:nvSpPr>
          <p:cNvPr id="5" name="TextBox 5"/>
          <p:cNvSpPr txBox="1"/>
          <p:nvPr/>
        </p:nvSpPr>
        <p:spPr>
          <a:xfrm>
            <a:off x="1028700" y="1109322"/>
            <a:ext cx="18486508" cy="1094741"/>
          </a:xfrm>
          <a:prstGeom prst="rect">
            <a:avLst/>
          </a:prstGeom>
        </p:spPr>
        <p:txBody>
          <a:bodyPr lIns="0" tIns="0" rIns="0" bIns="0" rtlCol="0" anchor="t">
            <a:spAutoFit/>
          </a:bodyPr>
          <a:lstStyle/>
          <a:p>
            <a:pPr algn="l">
              <a:lnSpc>
                <a:spcPts val="8959"/>
              </a:lnSpc>
              <a:spcBef>
                <a:spcPct val="0"/>
              </a:spcBef>
            </a:pPr>
            <a:r>
              <a:rPr lang="en-US" sz="6399">
                <a:solidFill>
                  <a:srgbClr val="FFFFFF"/>
                </a:solidFill>
                <a:latin typeface="League Spartan"/>
                <a:ea typeface="League Spartan"/>
                <a:cs typeface="League Spartan"/>
                <a:sym typeface="League Spartan"/>
              </a:rPr>
              <a:t>HAND SIGNAL FOR HELP</a:t>
            </a:r>
          </a:p>
        </p:txBody>
      </p:sp>
      <p:sp>
        <p:nvSpPr>
          <p:cNvPr id="6" name="TextBox 6"/>
          <p:cNvSpPr txBox="1"/>
          <p:nvPr/>
        </p:nvSpPr>
        <p:spPr>
          <a:xfrm>
            <a:off x="7244293" y="9213103"/>
            <a:ext cx="3699461" cy="224209"/>
          </a:xfrm>
          <a:prstGeom prst="rect">
            <a:avLst/>
          </a:prstGeom>
        </p:spPr>
        <p:txBody>
          <a:bodyPr lIns="0" tIns="0" rIns="0" bIns="0" rtlCol="0" anchor="t">
            <a:spAutoFit/>
          </a:bodyPr>
          <a:lstStyle/>
          <a:p>
            <a:pPr algn="ctr">
              <a:lnSpc>
                <a:spcPts val="1819"/>
              </a:lnSpc>
            </a:pPr>
            <a:r>
              <a:rPr lang="en-US" sz="1299">
                <a:solidFill>
                  <a:srgbClr val="FFFFFF"/>
                </a:solidFill>
                <a:latin typeface="Roboto"/>
                <a:ea typeface="Roboto"/>
                <a:cs typeface="Roboto"/>
                <a:sym typeface="Roboto"/>
              </a:rPr>
              <a:t>Source: Canadian Women’s Foundation, April 2020</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99</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11795</Words>
  <Application>Microsoft Office PowerPoint</Application>
  <PresentationFormat>Custom</PresentationFormat>
  <Paragraphs>1570</Paragraphs>
  <Slides>102</Slides>
  <Notes>102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102</vt:i4>
      </vt:variant>
    </vt:vector>
  </HeadingPairs>
  <TitlesOfParts>
    <vt:vector size="113" baseType="lpstr">
      <vt:lpstr>Poppins Medium 2</vt:lpstr>
      <vt:lpstr>Roboto Italics</vt:lpstr>
      <vt:lpstr>Bebas Neue</vt:lpstr>
      <vt:lpstr>Poppins Medium 1 Bold</vt:lpstr>
      <vt:lpstr>Calibri</vt:lpstr>
      <vt:lpstr>Roboto Bold</vt:lpstr>
      <vt:lpstr>League Spartan</vt:lpstr>
      <vt:lpstr>Arial</vt:lpstr>
      <vt:lpstr>Roboto</vt:lpstr>
      <vt:lpstr>Cooperative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PowerPoint-Human Traffickers-7-1-2025</dc:title>
  <cp:lastModifiedBy>Karla Highman</cp:lastModifiedBy>
  <cp:revision>1</cp:revision>
  <dcterms:created xsi:type="dcterms:W3CDTF">2006-08-16T00:00:00Z</dcterms:created>
  <dcterms:modified xsi:type="dcterms:W3CDTF">2026-01-22T02:04:49Z</dcterms:modified>
  <dc:identifier>DAGm59MtwYc</dc:identifier>
</cp:coreProperties>
</file>