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Lst>
  <p:sldSz cx="18288000" cy="10287000"/>
  <p:notesSz cx="6858000" cy="9144000"/>
  <p:embeddedFontLst>
    <p:embeddedFont>
      <p:font typeface="Bebas Neue" panose="020B0604020202020204" charset="0"/>
      <p:regular r:id="rId96"/>
    </p:embeddedFont>
    <p:embeddedFont>
      <p:font typeface="Cooperative Bold" panose="020B0604020202020204" charset="-79"/>
      <p:regular r:id="rId97"/>
    </p:embeddedFont>
    <p:embeddedFont>
      <p:font typeface="League Spartan" panose="020B0604020202020204" charset="0"/>
      <p:regular r:id="rId98"/>
    </p:embeddedFont>
    <p:embeddedFont>
      <p:font typeface="Poppins Medium 1" panose="020B0604020202020204" charset="0"/>
      <p:regular r:id="rId99"/>
    </p:embeddedFont>
    <p:embeddedFont>
      <p:font typeface="Poppins Medium 2" panose="020B0604020202020204" charset="0"/>
      <p:regular r:id="rId100"/>
    </p:embeddedFont>
    <p:embeddedFont>
      <p:font typeface="Roboto" panose="020B0604020202020204" charset="0"/>
      <p:regular r:id="rId101"/>
    </p:embeddedFont>
    <p:embeddedFont>
      <p:font typeface="Roboto Bold" panose="020B0604020202020204" charset="0"/>
      <p:regular r:id="rId10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1B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5" d="100"/>
          <a:sy n="65" d="100"/>
        </p:scale>
        <p:origin x="1080" y="2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microsoft.com/office/2016/11/relationships/changesInfo" Target="changesInfos/changesInfo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7.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4.fntdata"/><Relationship Id="rId10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2.fntdata"/><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5.fntdata"/><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font" Target="fonts/font3.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a Highman" userId="ecdc3769a33ca4ef" providerId="LiveId" clId="{4B11471C-3691-4F5F-98DF-C1CD0472BC45}"/>
    <pc:docChg chg="modSld">
      <pc:chgData name="Karla Highman" userId="ecdc3769a33ca4ef" providerId="LiveId" clId="{4B11471C-3691-4F5F-98DF-C1CD0472BC45}" dt="2026-01-17T13:14:14.571" v="7" actId="20577"/>
      <pc:docMkLst>
        <pc:docMk/>
      </pc:docMkLst>
      <pc:sldChg chg="modSp mod">
        <pc:chgData name="Karla Highman" userId="ecdc3769a33ca4ef" providerId="LiveId" clId="{4B11471C-3691-4F5F-98DF-C1CD0472BC45}" dt="2026-01-17T13:12:16.858" v="0" actId="207"/>
        <pc:sldMkLst>
          <pc:docMk/>
          <pc:sldMk cId="0" sldId="270"/>
        </pc:sldMkLst>
        <pc:spChg chg="mod">
          <ac:chgData name="Karla Highman" userId="ecdc3769a33ca4ef" providerId="LiveId" clId="{4B11471C-3691-4F5F-98DF-C1CD0472BC45}" dt="2026-01-17T13:12:16.858" v="0" actId="207"/>
          <ac:spMkLst>
            <pc:docMk/>
            <pc:sldMk cId="0" sldId="270"/>
            <ac:spMk id="6" creationId="{00000000-0000-0000-0000-000000000000}"/>
          </ac:spMkLst>
        </pc:spChg>
      </pc:sldChg>
      <pc:sldChg chg="modSp mod">
        <pc:chgData name="Karla Highman" userId="ecdc3769a33ca4ef" providerId="LiveId" clId="{4B11471C-3691-4F5F-98DF-C1CD0472BC45}" dt="2026-01-17T13:14:14.571" v="7" actId="20577"/>
        <pc:sldMkLst>
          <pc:docMk/>
          <pc:sldMk cId="0" sldId="347"/>
        </pc:sldMkLst>
        <pc:spChg chg="mod">
          <ac:chgData name="Karla Highman" userId="ecdc3769a33ca4ef" providerId="LiveId" clId="{4B11471C-3691-4F5F-98DF-C1CD0472BC45}" dt="2026-01-17T13:14:14.571" v="7" actId="20577"/>
          <ac:spMkLst>
            <pc:docMk/>
            <pc:sldMk cId="0" sldId="347"/>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Log in to WalkingWise.com and refer to the Walking Wise Education Guide to implement classroom teaching tips.</a:t>
            </a:r>
          </a:p>
          <a:p>
            <a:endParaRPr lang="en-US"/>
          </a:p>
          <a:p>
            <a:r>
              <a:rPr lang="en-US"/>
              <a:t>Most importantly: </a:t>
            </a:r>
          </a:p>
          <a:p>
            <a:r>
              <a:rPr lang="en-US"/>
              <a:t>• DEFINE SCHOOL POLICY</a:t>
            </a:r>
          </a:p>
          <a:p>
            <a:r>
              <a:rPr lang="en-US"/>
              <a:t>Establish a sexual exploitation reporting protocol with a trauma-informed response. The Walking Wise Implementation Guide provides a sample protocol.</a:t>
            </a:r>
          </a:p>
          <a:p>
            <a:endParaRPr lang="en-US"/>
          </a:p>
          <a:p>
            <a:r>
              <a:rPr lang="en-US"/>
              <a:t>• AGE &amp; AUDIENCE </a:t>
            </a:r>
          </a:p>
          <a:p>
            <a:r>
              <a:rPr lang="en-US"/>
              <a:t>This presentation can be edited by following the procedures on page 3 to align with your school policies, specific age groups, and the involvement of at-risk audiences.</a:t>
            </a:r>
          </a:p>
          <a:p>
            <a:endParaRPr lang="en-US"/>
          </a:p>
          <a:p>
            <a:r>
              <a:rPr lang="en-US"/>
              <a:t>• SUPPORT PROCEDURE</a:t>
            </a:r>
          </a:p>
          <a:p>
            <a:r>
              <a:rPr lang="en-US"/>
              <a:t>Provide your audience with guidance on accessing immediate help or arranging a private meeting with a social worker, counselor, nurse, school resource officer, or another trustworthy staff member to report concerns for themselves or a peer.</a:t>
            </a:r>
          </a:p>
          <a:p>
            <a:endParaRPr lang="en-US"/>
          </a:p>
          <a:p>
            <a:r>
              <a:rPr lang="en-US"/>
              <a:t>• SECOND SAFE ADULT	</a:t>
            </a:r>
          </a:p>
          <a:p>
            <a:r>
              <a:rPr lang="en-US"/>
              <a:t>Ensure a second trustworthy adult, such as a teacher, is present in the learning setting to observe audience reactions and identify those who may benefit from a follow-up meeting. This person should remain focused and free from other duties during the presentation.</a:t>
            </a:r>
          </a:p>
          <a:p>
            <a:endParaRPr lang="en-US"/>
          </a:p>
          <a:p>
            <a:r>
              <a:rPr lang="en-US"/>
              <a:t>• IMPLEMENT SLIDO.com</a:t>
            </a:r>
          </a:p>
          <a:p>
            <a:r>
              <a:rPr lang="en-US"/>
              <a:t>Join Walking Wise in using Slido.com to create an anonymous user experience.</a:t>
            </a:r>
          </a:p>
          <a:p>
            <a:r>
              <a:rPr lang="en-US"/>
              <a:t>Contact us at support@WalkingWise.com if you would like more information.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Understanding vocabulary terms related to the behaviors of sexual predators can empower young people to recognize warning signs of harmful situations. </a:t>
            </a:r>
          </a:p>
          <a:p>
            <a:endParaRPr lang="en-US"/>
          </a:p>
          <a:p>
            <a:r>
              <a:rPr lang="en-US"/>
              <a:t>Knowing terminology helps them identify manipulative tactics predators use to build trust and exploit vulnerabilities. </a:t>
            </a:r>
          </a:p>
          <a:p>
            <a:endParaRPr lang="en-US"/>
          </a:p>
          <a:p>
            <a:r>
              <a:rPr lang="en-US"/>
              <a:t>With this knowledge, young people are better equipped to spot red flags, understand that these behaviors are abusive, and feel more confident reporting predators to trusted adults or authorities, potentially preventing further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 </a:t>
            </a:r>
          </a:p>
          <a:p>
            <a:endParaRPr lang="en-US"/>
          </a:p>
          <a:p>
            <a:r>
              <a:rPr lang="en-US"/>
              <a:t>What percentage of sex trafficked victims in the U.S. are believed to be MALE?</a:t>
            </a:r>
          </a:p>
          <a:p>
            <a:endParaRPr lang="en-US"/>
          </a:p>
          <a:p>
            <a:r>
              <a:rPr lang="en-US"/>
              <a:t>A) Up to 6%</a:t>
            </a:r>
          </a:p>
          <a:p>
            <a:r>
              <a:rPr lang="en-US"/>
              <a:t>B) Up to 16%</a:t>
            </a:r>
          </a:p>
          <a:p>
            <a:r>
              <a:rPr lang="en-US"/>
              <a:t>C) Up to 36%</a:t>
            </a:r>
          </a:p>
          <a:p>
            <a:r>
              <a:rPr lang="en-US"/>
              <a:t>D) Up to 46%</a:t>
            </a:r>
          </a:p>
          <a:p>
            <a:endParaRPr lang="en-US"/>
          </a:p>
          <a:p>
            <a:r>
              <a:rPr lang="en-US"/>
              <a:t>ANSWER:</a:t>
            </a:r>
          </a:p>
          <a:p>
            <a:r>
              <a:rPr lang="en-US"/>
              <a:t>C) Up to 36% of U.S. trafficking victims are believed to be male.</a:t>
            </a:r>
          </a:p>
          <a:p>
            <a:endParaRPr lang="en-US"/>
          </a:p>
          <a:p>
            <a:r>
              <a:rPr lang="en-US"/>
              <a:t>Coercion into the commercial sex trade is more common among females. However, a national report found that 36% of sex trafficking victims are male, while 4% are transgender females, and less than 1% are transgender males. Traffickers exploit similar vulnerabilities to groom and coerce young males as they do with females.[1]</a:t>
            </a:r>
          </a:p>
          <a:p>
            <a:endParaRPr lang="en-US"/>
          </a:p>
          <a:p>
            <a:endParaRPr lang="en-US"/>
          </a:p>
          <a:p>
            <a:r>
              <a:rPr lang="en-US"/>
              <a:t>Source</a:t>
            </a:r>
          </a:p>
          <a:p>
            <a:r>
              <a:rPr lang="en-US"/>
              <a:t>1. Swaner, R., et al. (2016, June). Youth involved in the sex trade: A national study, p. 36. U.S. Department of Justice. Retrieved November 23, 2024, from https://www.ojp.gov/pdffiles1/ojjdp/grants/249952.pdf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 </a:t>
            </a:r>
          </a:p>
          <a:p>
            <a:endParaRPr lang="en-US"/>
          </a:p>
          <a:p>
            <a:r>
              <a:rPr lang="en-US"/>
              <a:t>What percentage of sex trafficked victims in the U.S. are believed to be MALE?</a:t>
            </a:r>
          </a:p>
          <a:p>
            <a:endParaRPr lang="en-US"/>
          </a:p>
          <a:p>
            <a:r>
              <a:rPr lang="en-US"/>
              <a:t>A) Up to 6%</a:t>
            </a:r>
          </a:p>
          <a:p>
            <a:r>
              <a:rPr lang="en-US"/>
              <a:t>B) Up to 16%</a:t>
            </a:r>
          </a:p>
          <a:p>
            <a:r>
              <a:rPr lang="en-US"/>
              <a:t>C) Up to 36%</a:t>
            </a:r>
          </a:p>
          <a:p>
            <a:r>
              <a:rPr lang="en-US"/>
              <a:t>D) Up to 46%</a:t>
            </a:r>
          </a:p>
          <a:p>
            <a:endParaRPr lang="en-US"/>
          </a:p>
          <a:p>
            <a:r>
              <a:rPr lang="en-US"/>
              <a:t>ANSWER:</a:t>
            </a:r>
          </a:p>
          <a:p>
            <a:r>
              <a:rPr lang="en-US"/>
              <a:t>C) Up to 36% of U.S. trafficking victims are believed to be male.</a:t>
            </a:r>
          </a:p>
          <a:p>
            <a:endParaRPr lang="en-US"/>
          </a:p>
          <a:p>
            <a:r>
              <a:rPr lang="en-US"/>
              <a:t>Coercion into the commercial sex trade is more common among females. However, a national report found that 36% of sex trafficking victims are male, while 4% are transgender females, and less than 1% are transgender males. Traffickers exploit similar vulnerabilities to groom and coerce young males as they do with females.[1]</a:t>
            </a:r>
          </a:p>
          <a:p>
            <a:endParaRPr lang="en-US"/>
          </a:p>
          <a:p>
            <a:endParaRPr lang="en-US"/>
          </a:p>
          <a:p>
            <a:r>
              <a:rPr lang="en-US"/>
              <a:t>Source</a:t>
            </a:r>
          </a:p>
          <a:p>
            <a:r>
              <a:rPr lang="en-US"/>
              <a:t>1. Swaner, R., et al. (2016, June). Youth involved in the sex trade: A national study, p. 36. U.S. Department of Justice. Retrieved November 23, 2024, from https://www.ojp.gov/pdffiles1/ojjdp/grants/249952.pdf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Message Especially for Teens:</a:t>
            </a:r>
          </a:p>
          <a:p>
            <a:endParaRPr lang="en-US"/>
          </a:p>
          <a:p>
            <a:r>
              <a:rPr lang="en-US"/>
              <a:t>Businesses worldwide use explainer-style animation as a training tool for their employees. So, this 3-minute Walking Wise animated video is appropriate for both teens (ages 11+) and adults to learn how sexual predators use manipulation, intimidation, and coercion to exploit young people. </a:t>
            </a:r>
          </a:p>
          <a:p>
            <a:endParaRPr lang="en-US"/>
          </a:p>
          <a:p>
            <a:r>
              <a:rPr lang="en-US"/>
              <a:t>NOTE</a:t>
            </a:r>
          </a:p>
          <a:p>
            <a:r>
              <a:rPr lang="en-US"/>
              <a:t>Log in to Walking Wise.com to watch the three-minute animated video with audiences.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STEREOTYPES</a:t>
            </a:r>
          </a:p>
          <a:p>
            <a:r>
              <a:rPr lang="en-US"/>
              <a:t>These stereotypes reinforce the idea that males should suppress their emotions, leading many to feel ashamed or emasculated if they share experiences of victimization. As a result, male survivors may be less likely to report sexual abuse and commercial exploitation and seek help.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STEREOTYPES</a:t>
            </a:r>
          </a:p>
          <a:p>
            <a:r>
              <a:rPr lang="en-US"/>
              <a:t>These stereotypes reinforce the idea that males should suppress their emotions, leading many to feel ashamed or emasculated if they share experiences of victimization. As a result, male survivors may be less likely to report sexual abuse and commercial exploitation and seek help.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presenter is welcome to customize this Walking Wise presentation according to the instructions provided on this page.  </a:t>
            </a:r>
          </a:p>
          <a:p>
            <a:endParaRPr lang="en-US"/>
          </a:p>
          <a:p>
            <a:r>
              <a:rPr lang="en-US"/>
              <a:t>For revision requests, please email us at:</a:t>
            </a:r>
          </a:p>
          <a:p>
            <a:r>
              <a:rPr lang="en-US"/>
              <a:t>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STEREOTYPES</a:t>
            </a:r>
          </a:p>
          <a:p>
            <a:r>
              <a:rPr lang="en-US"/>
              <a:t>These stereotypes reinforce the idea that males should suppress their emotions, leading many to feel ashamed or emasculated if they share experiences of victimization. As a result, male survivors may be less likely to report sexual abuse and commercial exploitation and seek help.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STEREOTYPES</a:t>
            </a:r>
          </a:p>
          <a:p>
            <a:r>
              <a:rPr lang="en-US"/>
              <a:t>These stereotypes reinforce the idea that males should suppress their emotions, leading many to feel ashamed or emasculated if they share experiences of victimization. As a result, male survivors may be less likely to report sexual abuse and commercial exploitation and seek help.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OVERLOOKED CASES</a:t>
            </a:r>
          </a:p>
          <a:p>
            <a:r>
              <a:rPr lang="en-US"/>
              <a:t>Stereotyping often causes adults, including law enforcement and medical professionals, to overlook young males being sex trafficked.[1]</a:t>
            </a:r>
          </a:p>
          <a:p>
            <a:r>
              <a:rPr lang="en-US"/>
              <a:t> </a:t>
            </a:r>
          </a:p>
          <a:p>
            <a:r>
              <a:rPr lang="en-US"/>
              <a:t>• UNDERESTIMATED IMPACT</a:t>
            </a:r>
          </a:p>
          <a:p>
            <a:r>
              <a:rPr lang="en-US"/>
              <a:t>Sexual crime is just as devastating for males as it is for females, but society tends to underestimate the traumatic effects sexual abuse and exploitation have on males. As a result, there tends to be a misconception that young males enjoy experiencing unlimited or unrestricted sex.</a:t>
            </a:r>
          </a:p>
          <a:p>
            <a:endParaRPr lang="en-US"/>
          </a:p>
          <a:p>
            <a:r>
              <a:rPr lang="en-US"/>
              <a:t>• LACK OF RESOURCES</a:t>
            </a:r>
          </a:p>
          <a:p>
            <a:r>
              <a:rPr lang="en-US"/>
              <a:t>Because of underreporting and a lack of awareness of male vulnerability, resources are often not allocated to support the needs of young males. Instead, the focus tends to be on females. </a:t>
            </a:r>
          </a:p>
          <a:p>
            <a:endParaRPr lang="en-US"/>
          </a:p>
          <a:p>
            <a:r>
              <a:rPr lang="en-US"/>
              <a:t>Source</a:t>
            </a:r>
          </a:p>
          <a:p>
            <a:r>
              <a:rPr lang="en-US"/>
              <a:t>1. United States Department of State (2023, June). Overlooked for Too Long: Boys and Human Trafficking. Office to Monitor and Combat Trafficking In Persons. Retrieved on December 30, 2024, from https://www.state.gov/wp-content/uploads/2023/12/Overlooked-for-Too-Long-Boys-and-Human-Trafficking.pdf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OVERLOOKED CASES</a:t>
            </a:r>
          </a:p>
          <a:p>
            <a:r>
              <a:rPr lang="en-US"/>
              <a:t>Stereotyping often causes adults, including law enforcement and medical professionals, to overlook young males being sex trafficked.[1]</a:t>
            </a:r>
          </a:p>
          <a:p>
            <a:r>
              <a:rPr lang="en-US"/>
              <a:t> </a:t>
            </a:r>
          </a:p>
          <a:p>
            <a:r>
              <a:rPr lang="en-US"/>
              <a:t>• UNDERESTIMATED IMPACT</a:t>
            </a:r>
          </a:p>
          <a:p>
            <a:r>
              <a:rPr lang="en-US"/>
              <a:t>Sexual crime is just as devastating for males as it is for females, but society tends to underestimate the traumatic effects sexual abuse and exploitation have on males. As a result, there tends to be a misconception that young males enjoy experiencing unlimited or unrestricted sex.</a:t>
            </a:r>
          </a:p>
          <a:p>
            <a:endParaRPr lang="en-US"/>
          </a:p>
          <a:p>
            <a:r>
              <a:rPr lang="en-US"/>
              <a:t>• LACK OF RESOURCES</a:t>
            </a:r>
          </a:p>
          <a:p>
            <a:r>
              <a:rPr lang="en-US"/>
              <a:t>Because of underreporting and a lack of awareness of male vulnerability, resources are often not allocated to support the needs of young males. Instead, the focus tends to be on females. </a:t>
            </a:r>
          </a:p>
          <a:p>
            <a:endParaRPr lang="en-US"/>
          </a:p>
          <a:p>
            <a:r>
              <a:rPr lang="en-US"/>
              <a:t>Source</a:t>
            </a:r>
          </a:p>
          <a:p>
            <a:r>
              <a:rPr lang="en-US"/>
              <a:t>1. United States Department of State (2023, June). Overlooked for Too Long: Boys and Human Trafficking. Office to Monitor and Combat Trafficking In Persons. Retrieved on December 30, 2024, from https://www.state.gov/wp-content/uploads/2023/12/Overlooked-for-Too-Long-Boys-and-Human-Trafficking.pdf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OVERLOOKED CASES</a:t>
            </a:r>
          </a:p>
          <a:p>
            <a:r>
              <a:rPr lang="en-US"/>
              <a:t>Stereotyping often causes adults, including law enforcement and medical professionals, to overlook young males being sex trafficked.[1]</a:t>
            </a:r>
          </a:p>
          <a:p>
            <a:r>
              <a:rPr lang="en-US"/>
              <a:t> </a:t>
            </a:r>
          </a:p>
          <a:p>
            <a:r>
              <a:rPr lang="en-US"/>
              <a:t>• UNDERESTIMATED IMPACT</a:t>
            </a:r>
          </a:p>
          <a:p>
            <a:r>
              <a:rPr lang="en-US"/>
              <a:t>Sexual crime is just as devastating for males as it is for females, but society tends to underestimate the traumatic effects sexual abuse and exploitation have on males. As a result, there tends to be a misconception that young males enjoy experiencing unlimited or unrestricted sex.</a:t>
            </a:r>
          </a:p>
          <a:p>
            <a:endParaRPr lang="en-US"/>
          </a:p>
          <a:p>
            <a:r>
              <a:rPr lang="en-US"/>
              <a:t>• LACK OF RESOURCES</a:t>
            </a:r>
          </a:p>
          <a:p>
            <a:r>
              <a:rPr lang="en-US"/>
              <a:t>Because of underreporting and a lack of awareness of male vulnerability, resources are often not allocated to support the needs of young males. Instead, the focus tends to be on females. </a:t>
            </a:r>
          </a:p>
          <a:p>
            <a:endParaRPr lang="en-US"/>
          </a:p>
          <a:p>
            <a:r>
              <a:rPr lang="en-US"/>
              <a:t>Source</a:t>
            </a:r>
          </a:p>
          <a:p>
            <a:r>
              <a:rPr lang="en-US"/>
              <a:t>1. United States Department of State (2023, June). Overlooked for Too Long: Boys and Human Trafficking. Office to Monitor and Combat Trafficking In Persons. Retrieved on December 30, 2024, from https://www.state.gov/wp-content/uploads/2023/12/Overlooked-for-Too-Long-Boys-and-Human-Trafficking.pdf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MALE IDENTITY </a:t>
            </a:r>
          </a:p>
          <a:p>
            <a:r>
              <a:rPr lang="en-US"/>
              <a:t>As young as toddlers, boys receive social messaging that implies males are a symbol of physical power and mental strength. The superheroes in today’s entertainment can reinforce this notion while using female characters to portray vulnerability, submissiveness, and victimization.</a:t>
            </a:r>
          </a:p>
          <a:p>
            <a:endParaRPr lang="en-US"/>
          </a:p>
          <a:p>
            <a:r>
              <a:rPr lang="en-US"/>
              <a:t>• FEAR &amp; SHAME</a:t>
            </a:r>
          </a:p>
          <a:p>
            <a:r>
              <a:rPr lang="en-US"/>
              <a:t>National studies identify that most male victims are heterosexual; however, victimized young males often fear others will make an inaccurate conclusion about their sexual orientation. As a result, they struggle with confusion and shame, often questioning their own gender identity after becoming forced into having sex with men.[1]</a:t>
            </a:r>
          </a:p>
          <a:p>
            <a:endParaRPr lang="en-US"/>
          </a:p>
          <a:p>
            <a:r>
              <a:rPr lang="en-US"/>
              <a:t>• SELF BLAME </a:t>
            </a:r>
          </a:p>
          <a:p>
            <a:r>
              <a:rPr lang="en-US"/>
              <a:t>Most young males keep sexual abuse or sex trafficking a secret because of their sense of shame and humiliation. Gender expectations often magnify the self-blame experienced by males. </a:t>
            </a:r>
          </a:p>
          <a:p>
            <a:endParaRPr lang="en-US"/>
          </a:p>
          <a:p>
            <a:r>
              <a:rPr lang="en-US"/>
              <a:t>• PORN CONDITIONING </a:t>
            </a:r>
          </a:p>
          <a:p>
            <a:r>
              <a:rPr lang="en-US"/>
              <a:t>Most often, pornography displays forced sex upon young women, conditioning male teens to believe men are dominant or even sexual aggressors (Alexander, 2016).</a:t>
            </a:r>
          </a:p>
          <a:p>
            <a:endParaRPr lang="en-US"/>
          </a:p>
          <a:p>
            <a:r>
              <a:rPr lang="en-US"/>
              <a:t>Source</a:t>
            </a:r>
          </a:p>
          <a:p>
            <a:r>
              <a:rPr lang="en-US"/>
              <a:t>1. United States Department of State (2023, June). Overlooked for Too Long: Boys and Human Trafficking. Office to Monitor and Combat Trafficking In Persons. Retrieved on December 30, 2024, from https://www.state.gov/wp-content/uploads/2023/12/Overlooked-for-Too-Long-Boys-and-Human-Trafficking.pdf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MALE IDENTITY </a:t>
            </a:r>
          </a:p>
          <a:p>
            <a:r>
              <a:rPr lang="en-US"/>
              <a:t>As young as toddlers, boys receive social messaging that implies males are a symbol of physical power and mental strength. The superheroes in today’s entertainment can reinforce this notion while using female characters to portray vulnerability, submissiveness, and victimization.</a:t>
            </a:r>
          </a:p>
          <a:p>
            <a:endParaRPr lang="en-US"/>
          </a:p>
          <a:p>
            <a:r>
              <a:rPr lang="en-US"/>
              <a:t>• FEAR &amp; SHAME</a:t>
            </a:r>
          </a:p>
          <a:p>
            <a:r>
              <a:rPr lang="en-US"/>
              <a:t>National studies identify that most male victims are heterosexual; however, victimized young males often fear others will make an inaccurate conclusion about their sexual orientation. As a result, they struggle with confusion and shame, often questioning their own gender identity after becoming forced into having sex with men.[1]</a:t>
            </a:r>
          </a:p>
          <a:p>
            <a:endParaRPr lang="en-US"/>
          </a:p>
          <a:p>
            <a:r>
              <a:rPr lang="en-US"/>
              <a:t>• SELF BLAME </a:t>
            </a:r>
          </a:p>
          <a:p>
            <a:r>
              <a:rPr lang="en-US"/>
              <a:t>Most young males keep sexual abuse or sex trafficking a secret because of their sense of shame and humiliation. Gender expectations often magnify the self-blame experienced by males. </a:t>
            </a:r>
          </a:p>
          <a:p>
            <a:endParaRPr lang="en-US"/>
          </a:p>
          <a:p>
            <a:r>
              <a:rPr lang="en-US"/>
              <a:t>• PORN CONDITIONING </a:t>
            </a:r>
          </a:p>
          <a:p>
            <a:r>
              <a:rPr lang="en-US"/>
              <a:t>Most often, pornography displays forced sex upon young women, conditioning male teens to believe men are dominant or even sexual aggressors (Alexander, 2016).</a:t>
            </a:r>
          </a:p>
          <a:p>
            <a:endParaRPr lang="en-US"/>
          </a:p>
          <a:p>
            <a:r>
              <a:rPr lang="en-US"/>
              <a:t>Source</a:t>
            </a:r>
          </a:p>
          <a:p>
            <a:r>
              <a:rPr lang="en-US"/>
              <a:t>1. United States Department of State (2023, June). Overlooked for Too Long: Boys and Human Trafficking. Office to Monitor and Combat Trafficking In Persons. Retrieved on December 30, 2024, from https://www.state.gov/wp-content/uploads/2023/12/Overlooked-for-Too-Long-Boys-and-Human-Trafficking.pdf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MALE IDENTITY </a:t>
            </a:r>
          </a:p>
          <a:p>
            <a:r>
              <a:rPr lang="en-US"/>
              <a:t>As young as toddlers, boys receive social messaging that implies males are a symbol of physical power and mental strength. The superheroes in today’s entertainment can reinforce this notion while using female characters to portray vulnerability, submissiveness, and victimization.</a:t>
            </a:r>
          </a:p>
          <a:p>
            <a:endParaRPr lang="en-US"/>
          </a:p>
          <a:p>
            <a:r>
              <a:rPr lang="en-US"/>
              <a:t>• FEAR &amp; SHAME</a:t>
            </a:r>
          </a:p>
          <a:p>
            <a:r>
              <a:rPr lang="en-US"/>
              <a:t>National studies identify that most male victims are heterosexual; however, victimized young males often fear others will make an inaccurate conclusion about their sexual orientation. As a result, they struggle with confusion and shame, often questioning their own gender identity after becoming forced into having sex with men.[1]</a:t>
            </a:r>
          </a:p>
          <a:p>
            <a:endParaRPr lang="en-US"/>
          </a:p>
          <a:p>
            <a:r>
              <a:rPr lang="en-US"/>
              <a:t>• SELF BLAME </a:t>
            </a:r>
          </a:p>
          <a:p>
            <a:r>
              <a:rPr lang="en-US"/>
              <a:t>Most young males keep sexual abuse or sex trafficking a secret because of their sense of shame and humiliation. Gender expectations often magnify the self-blame experienced by males. </a:t>
            </a:r>
          </a:p>
          <a:p>
            <a:endParaRPr lang="en-US"/>
          </a:p>
          <a:p>
            <a:r>
              <a:rPr lang="en-US"/>
              <a:t>• PORN CONDITIONING </a:t>
            </a:r>
          </a:p>
          <a:p>
            <a:r>
              <a:rPr lang="en-US"/>
              <a:t>Most often, pornography displays forced sex upon young women, conditioning male teens to believe men are dominant or even sexual aggressors (Alexander, 2016).</a:t>
            </a:r>
          </a:p>
          <a:p>
            <a:endParaRPr lang="en-US"/>
          </a:p>
          <a:p>
            <a:r>
              <a:rPr lang="en-US"/>
              <a:t>Source</a:t>
            </a:r>
          </a:p>
          <a:p>
            <a:r>
              <a:rPr lang="en-US"/>
              <a:t>1. United States Department of State (2023, June). Overlooked for Too Long: Boys and Human Trafficking. Office to Monitor and Combat Trafficking In Persons. Retrieved on December 30, 2024, from https://www.state.gov/wp-content/uploads/2023/12/Overlooked-for-Too-Long-Boys-and-Human-Trafficking.pdf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What was the most common age for cis males to be sex trafficked?</a:t>
            </a:r>
          </a:p>
          <a:p>
            <a:endParaRPr lang="en-US"/>
          </a:p>
          <a:p>
            <a:r>
              <a:rPr lang="en-US"/>
              <a:t>A) 9 to 12 years old</a:t>
            </a:r>
          </a:p>
          <a:p>
            <a:r>
              <a:rPr lang="en-US"/>
              <a:t>B) 13 to 17 years old</a:t>
            </a:r>
          </a:p>
          <a:p>
            <a:r>
              <a:rPr lang="en-US"/>
              <a:t>C) 18 to 24 years old</a:t>
            </a:r>
          </a:p>
          <a:p>
            <a:endParaRPr lang="en-US"/>
          </a:p>
          <a:p>
            <a:r>
              <a:rPr lang="en-US"/>
              <a:t>ANSWER</a:t>
            </a:r>
          </a:p>
          <a:p>
            <a:r>
              <a:rPr lang="en-US"/>
              <a:t>B) 13 to 17 years old was the most common age for cis males to be sex trafficked.</a:t>
            </a:r>
          </a:p>
          <a:p>
            <a:endParaRPr lang="en-US"/>
          </a:p>
          <a:p>
            <a:r>
              <a:rPr lang="en-US"/>
              <a:t>NOTE</a:t>
            </a:r>
          </a:p>
          <a:p>
            <a:r>
              <a:rPr lang="en-US"/>
              <a:t>A 2016 national study reported: </a:t>
            </a:r>
          </a:p>
          <a:p>
            <a:endParaRPr lang="en-US"/>
          </a:p>
          <a:p>
            <a:r>
              <a:rPr lang="en-US"/>
              <a:t>UNDERAGE YOUTH</a:t>
            </a:r>
          </a:p>
          <a:p>
            <a:r>
              <a:rPr lang="en-US"/>
              <a:t>77% of all respondents (199 underage youth) indicated that their first experience trading sex</a:t>
            </a:r>
          </a:p>
          <a:p>
            <a:r>
              <a:rPr lang="en-US"/>
              <a:t>took place while under the age of 18. The average age was 15.8 years old.</a:t>
            </a:r>
          </a:p>
          <a:p>
            <a:endParaRPr lang="en-US"/>
          </a:p>
          <a:p>
            <a:r>
              <a:rPr lang="en-US"/>
              <a:t>AGES 13 to 17 YEARS </a:t>
            </a:r>
          </a:p>
          <a:p>
            <a:r>
              <a:rPr lang="en-US"/>
              <a:t>The percentage of study respondents who were first trafficked during childhood:</a:t>
            </a:r>
          </a:p>
          <a:p>
            <a:r>
              <a:rPr lang="en-US"/>
              <a:t>Cis Males: 66%</a:t>
            </a:r>
          </a:p>
          <a:p>
            <a:r>
              <a:rPr lang="en-US"/>
              <a:t>Trans Females: 62%</a:t>
            </a:r>
          </a:p>
          <a:p>
            <a:r>
              <a:rPr lang="en-US"/>
              <a:t>Trans Males: Unknown</a:t>
            </a:r>
          </a:p>
          <a:p>
            <a:r>
              <a:rPr lang="en-US"/>
              <a:t>Cis Females:  74%</a:t>
            </a:r>
          </a:p>
          <a:p>
            <a:endParaRPr lang="en-US"/>
          </a:p>
          <a:p>
            <a:r>
              <a:rPr lang="en-US"/>
              <a:t>AGES 18 to 24 Years</a:t>
            </a:r>
          </a:p>
          <a:p>
            <a:r>
              <a:rPr lang="en-US"/>
              <a:t>The study indicated the percentage of young adults who were first sex trafficked by gender:  </a:t>
            </a:r>
          </a:p>
          <a:p>
            <a:r>
              <a:rPr lang="en-US"/>
              <a:t>Cis Males: 28%</a:t>
            </a:r>
          </a:p>
          <a:p>
            <a:r>
              <a:rPr lang="en-US"/>
              <a:t>Trans Females: 32%</a:t>
            </a:r>
          </a:p>
          <a:p>
            <a:r>
              <a:rPr lang="en-US"/>
              <a:t>Trans Males: No Data</a:t>
            </a:r>
          </a:p>
          <a:p>
            <a:r>
              <a:rPr lang="en-US"/>
              <a:t>Cis Females:</a:t>
            </a:r>
          </a:p>
          <a:p>
            <a:endParaRPr lang="en-US"/>
          </a:p>
          <a:p>
            <a:r>
              <a:rPr lang="en-US"/>
              <a:t>AGES 0 to 12 YEARS</a:t>
            </a:r>
          </a:p>
          <a:p>
            <a:r>
              <a:rPr lang="en-US"/>
              <a:t>The study revealed the percentage of small children who were first sex trafficked by gender:</a:t>
            </a:r>
          </a:p>
          <a:p>
            <a:r>
              <a:rPr lang="en-US"/>
              <a:t>Cis Males: 7%</a:t>
            </a:r>
          </a:p>
          <a:p>
            <a:r>
              <a:rPr lang="en-US"/>
              <a:t>Trans Females: 6%</a:t>
            </a:r>
          </a:p>
          <a:p>
            <a:r>
              <a:rPr lang="en-US"/>
              <a:t>Trans Males: No Data</a:t>
            </a:r>
          </a:p>
          <a:p>
            <a:r>
              <a:rPr lang="en-US"/>
              <a:t>Cis Females: 7%</a:t>
            </a:r>
          </a:p>
          <a:p>
            <a:endParaRPr lang="en-US"/>
          </a:p>
          <a:p>
            <a:r>
              <a:rPr lang="en-US"/>
              <a:t>Source</a:t>
            </a:r>
          </a:p>
          <a:p>
            <a:r>
              <a:rPr lang="en-US"/>
              <a:t>Swaner, R., Labriola, M., Rempel, M., Walker, A., &amp; Spadafore, J. (2016, March). Youth Involvement in the Sex Trade: A National Study, pp. 40, 41. CourtInnovation.org. Retrieved November 25, 2024, from https://www.ojp.gov/pdffiles1/ojjdp/grants/249952.pdf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What is the most common age for cis males to be sex trafficked?</a:t>
            </a:r>
          </a:p>
          <a:p>
            <a:endParaRPr lang="en-US"/>
          </a:p>
          <a:p>
            <a:r>
              <a:rPr lang="en-US"/>
              <a:t>A) 9 to 12 years old</a:t>
            </a:r>
          </a:p>
          <a:p>
            <a:r>
              <a:rPr lang="en-US"/>
              <a:t>B) 13 to 17 years old</a:t>
            </a:r>
          </a:p>
          <a:p>
            <a:r>
              <a:rPr lang="en-US"/>
              <a:t>C) 18 to 24 years old</a:t>
            </a:r>
          </a:p>
          <a:p>
            <a:endParaRPr lang="en-US"/>
          </a:p>
          <a:p>
            <a:r>
              <a:rPr lang="en-US"/>
              <a:t>ANSWER</a:t>
            </a:r>
          </a:p>
          <a:p>
            <a:r>
              <a:rPr lang="en-US"/>
              <a:t>B) 13 to 17 years old was the most common age for males to be sex trafficked.</a:t>
            </a:r>
          </a:p>
          <a:p>
            <a:endParaRPr lang="en-US"/>
          </a:p>
          <a:p>
            <a:r>
              <a:rPr lang="en-US"/>
              <a:t>NOTE</a:t>
            </a:r>
          </a:p>
          <a:p>
            <a:r>
              <a:rPr lang="en-US"/>
              <a:t>A 2016 national study reported: </a:t>
            </a:r>
          </a:p>
          <a:p>
            <a:endParaRPr lang="en-US"/>
          </a:p>
          <a:p>
            <a:r>
              <a:rPr lang="en-US"/>
              <a:t>UNDERAGE YOUTH</a:t>
            </a:r>
          </a:p>
          <a:p>
            <a:r>
              <a:rPr lang="en-US"/>
              <a:t>77% of all respondents (199 underage youth) indicated that their first experience trading sex took place while under the age of 18. The average age was 15.8 years old.</a:t>
            </a:r>
          </a:p>
          <a:p>
            <a:endParaRPr lang="en-US"/>
          </a:p>
          <a:p>
            <a:r>
              <a:rPr lang="en-US"/>
              <a:t>AGES 13 to 17 YEARS </a:t>
            </a:r>
          </a:p>
          <a:p>
            <a:r>
              <a:rPr lang="en-US"/>
              <a:t>The percentage of study respondents who were first trafficked during childhood:</a:t>
            </a:r>
          </a:p>
          <a:p>
            <a:r>
              <a:rPr lang="en-US"/>
              <a:t>Cis Males: 66%</a:t>
            </a:r>
          </a:p>
          <a:p>
            <a:r>
              <a:rPr lang="en-US"/>
              <a:t>Trans Females: 62%</a:t>
            </a:r>
          </a:p>
          <a:p>
            <a:r>
              <a:rPr lang="en-US"/>
              <a:t>Trans Males: Unknown</a:t>
            </a:r>
          </a:p>
          <a:p>
            <a:r>
              <a:rPr lang="en-US"/>
              <a:t>Cis Females:  74%</a:t>
            </a:r>
          </a:p>
          <a:p>
            <a:endParaRPr lang="en-US"/>
          </a:p>
          <a:p>
            <a:r>
              <a:rPr lang="en-US"/>
              <a:t>AGES 18 to 24 Years</a:t>
            </a:r>
          </a:p>
          <a:p>
            <a:r>
              <a:rPr lang="en-US"/>
              <a:t>The study indicated the percentage of young adults who were first sex trafficked by gender:  </a:t>
            </a:r>
          </a:p>
          <a:p>
            <a:r>
              <a:rPr lang="en-US"/>
              <a:t>Cis Males: 28%</a:t>
            </a:r>
          </a:p>
          <a:p>
            <a:r>
              <a:rPr lang="en-US"/>
              <a:t>Trans Females: 32%</a:t>
            </a:r>
          </a:p>
          <a:p>
            <a:r>
              <a:rPr lang="en-US"/>
              <a:t>Trans Males: No Data</a:t>
            </a:r>
          </a:p>
          <a:p>
            <a:r>
              <a:rPr lang="en-US"/>
              <a:t>Cis Females: 19%</a:t>
            </a:r>
          </a:p>
          <a:p>
            <a:endParaRPr lang="en-US"/>
          </a:p>
          <a:p>
            <a:r>
              <a:rPr lang="en-US"/>
              <a:t>AGES 0 to 12 YEARS</a:t>
            </a:r>
          </a:p>
          <a:p>
            <a:r>
              <a:rPr lang="en-US"/>
              <a:t>The study revealed the percentage of small children who were first sex trafficked by gender:</a:t>
            </a:r>
          </a:p>
          <a:p>
            <a:r>
              <a:rPr lang="en-US"/>
              <a:t>Cis Males: 7%</a:t>
            </a:r>
          </a:p>
          <a:p>
            <a:r>
              <a:rPr lang="en-US"/>
              <a:t>Trans Females: 6%</a:t>
            </a:r>
          </a:p>
          <a:p>
            <a:r>
              <a:rPr lang="en-US"/>
              <a:t>Trans Males: No Data</a:t>
            </a:r>
          </a:p>
          <a:p>
            <a:r>
              <a:rPr lang="en-US"/>
              <a:t>Cis Females: 7%</a:t>
            </a:r>
          </a:p>
          <a:p>
            <a:endParaRPr lang="en-US"/>
          </a:p>
          <a:p>
            <a:r>
              <a:rPr lang="en-US"/>
              <a:t>Source</a:t>
            </a:r>
          </a:p>
          <a:p>
            <a:r>
              <a:rPr lang="en-US"/>
              <a:t>Swaner, R., Labriola, M., Rempel, M., Walker, A., &amp; Spadafore, J. (2016, March). Youth Involvement in the Sex Trade: A National Study, pp. 40, 41. CourtInnovation.org. Retrieved November 25, 2024, from https://www.ojp.gov/pdffiles1/ojjdp/grants/249952.pdf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2023 Thorn study quantified the attitudes, perceptions, and behaviors of teens and young adults, focusing on how LGBTQ+ youth's online experiences are different from those of non-LGBTQ+ youth. The study involved 658 LGBTQ+ youth, of whom 69% were aged 13 to 17, and 31% identified as male.</a:t>
            </a:r>
          </a:p>
          <a:p>
            <a:endParaRPr lang="en-US"/>
          </a:p>
          <a:p>
            <a:r>
              <a:rPr lang="en-US"/>
              <a:t>Secondary online accounts, often called "finstas," are created by young people to share content more privately or outside their usual social circle. Thorn reports, "Among teens, the rate of reporting secondary accounts was higher for LGBTQ+ respondents than non-LGBTQ+ respondents, with LGBTQ+ teens were twice as likely to have a secondary account (36% vs. 18%). Among teen respondents with a secondary account, 1 in 3 reported creating it before the age of 13."</a:t>
            </a:r>
          </a:p>
          <a:p>
            <a:endParaRPr lang="en-US"/>
          </a:p>
          <a:p>
            <a:r>
              <a:rPr lang="en-US"/>
              <a:t>Source</a:t>
            </a:r>
          </a:p>
          <a:p>
            <a:r>
              <a:rPr lang="en-US"/>
              <a:t>Thorn. (2023). LGBTQ+ Youth Perspectives: How LGBTQ+ youth are navigating exploration and risks of sexual exploitation online, p. 5. Retrieved November 26, 2024, from https://info.thorn.org/hubfs/Research/Thorn_LGBTQ+YouthPerspectives_June2023_FNL.pdf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2023 Thorn study quantified the attitudes, perceptions, and behaviors of teens and young adults, focusing on how LGBTQ+ youth's online experiences are different from those of non-LGBTQ+ youth. The study involved 658 LGBTQ+ youth, of whom 69% were aged 13 to 17, and 31% identified as male.</a:t>
            </a:r>
          </a:p>
          <a:p>
            <a:endParaRPr lang="en-US"/>
          </a:p>
          <a:p>
            <a:r>
              <a:rPr lang="en-US"/>
              <a:t>Secondary online accounts, often called "finstas," are created by young people to share content more privately or outside their usual social circle. Thorn reports, "Among teens, the rate of reporting secondary accounts was higher for LGBTQ+ respondents than non-LGBTQ+ respondents, with LGBTQ+ teens were twice as likely to have a secondary account (36% vs. 18%). Among teen respondents with a secondary account, 1 in 3 reported creating it before the age of 13."</a:t>
            </a:r>
          </a:p>
          <a:p>
            <a:endParaRPr lang="en-US"/>
          </a:p>
          <a:p>
            <a:r>
              <a:rPr lang="en-US"/>
              <a:t>Source</a:t>
            </a:r>
          </a:p>
          <a:p>
            <a:r>
              <a:rPr lang="en-US"/>
              <a:t>Thorn. (2023). LGBTQ+ Youth Perspectives: How LGBTQ+ youth are navigating exploration and risks of sexual exploitation online, p. 5. Retrieved November 26, 2024, from https://info.thorn.org/hubfs/Research/Thorn_LGBTQ+YouthPerspectives_June2023_FNL.pdf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2023 Thorn study quantified the attitudes, perceptions, and behaviors of teens and young adults, focusing on how LGBTQ+ youth's online experiences are different from those of non-LGBTQ+ youth. The study involved 658 LGBTQ+ youth, of whom 69% were aged 13 to 17, and 31% identified as male.</a:t>
            </a:r>
          </a:p>
          <a:p>
            <a:endParaRPr lang="en-US"/>
          </a:p>
          <a:p>
            <a:r>
              <a:rPr lang="en-US"/>
              <a:t>Secondary online accounts, often called "finstas," are created by young people to share content more privately or outside their usual social circle. Thorn reports, "Among teens, the rate of reporting secondary accounts was higher for LGBTQ+ respondents than non-LGBTQ+ respondents, with LGBTQ+ teens were twice as likely to have a secondary account (36% vs. 18%). Among teen respondents with a secondary account, 1 in 3 reported creating it before the age of 13."</a:t>
            </a:r>
          </a:p>
          <a:p>
            <a:endParaRPr lang="en-US"/>
          </a:p>
          <a:p>
            <a:r>
              <a:rPr lang="en-US"/>
              <a:t>Source</a:t>
            </a:r>
          </a:p>
          <a:p>
            <a:r>
              <a:rPr lang="en-US"/>
              <a:t>Thorn. (2023). LGBTQ+ Youth Perspectives: How LGBTQ+ youth are navigating exploration and risks of sexual exploitation online, p. 5. Retrieved November 26, 2024, from https://info.thorn.org/hubfs/Research/Thorn_LGBTQ+YouthPerspectives_June2023_FNL.pdf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2023 Thorn study quantified the attitudes, perceptions, and behaviors of teens and young adults, focusing on how LGBTQ+ youth's online experiences are different from those of non-LGBTQ+ youth. The study involved 658 LGBTQ+ youth, of whom 69% were aged 13 to 17, and 31% identified as male.</a:t>
            </a:r>
          </a:p>
          <a:p>
            <a:endParaRPr lang="en-US"/>
          </a:p>
          <a:p>
            <a:r>
              <a:rPr lang="en-US"/>
              <a:t>Secondary online accounts, often called "finstas," are created by young people to share content more privately or outside their usual social circle. Thorn reports, "Among teens, the rate of reporting secondary accounts was higher for LGBTQ+ respondents than non-LGBTQ+ respondents, with LGBTQ+ teens were twice as likely to have a secondary account (36% vs. 18%). Among teen respondents with a secondary account, 1 in 3 reported creating it before the age of 13."</a:t>
            </a:r>
          </a:p>
          <a:p>
            <a:endParaRPr lang="en-US"/>
          </a:p>
          <a:p>
            <a:r>
              <a:rPr lang="en-US"/>
              <a:t>Source</a:t>
            </a:r>
          </a:p>
          <a:p>
            <a:r>
              <a:rPr lang="en-US"/>
              <a:t>Thorn. (2023). LGBTQ+ Youth Perspectives: How LGBTQ+ youth are navigating exploration and risks of sexual exploitation online, p. 5. Retrieved November 26, 2024, from https://info.thorn.org/hubfs/Research/Thorn_LGBTQ+YouthPerspectives_June2023_FNL.pdf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Some survivor advocates believe social awareness around the sex trafficking of boys is about 15 years behind that of girls.[1]</a:t>
            </a:r>
          </a:p>
          <a:p>
            <a:endParaRPr lang="en-US"/>
          </a:p>
          <a:p>
            <a:r>
              <a:rPr lang="en-US"/>
              <a:t>• SEXUAL INSTIGATORS</a:t>
            </a:r>
          </a:p>
          <a:p>
            <a:r>
              <a:rPr lang="en-US"/>
              <a:t>Society can perceive teenage boys as sexual instigators, making them more easily mistaken as “willing participants” when becoming victimized by sex traffickers.</a:t>
            </a:r>
          </a:p>
          <a:p>
            <a:endParaRPr lang="en-US"/>
          </a:p>
          <a:p>
            <a:r>
              <a:rPr lang="en-US"/>
              <a:t>• REDUCED PROTECTION</a:t>
            </a:r>
          </a:p>
          <a:p>
            <a:r>
              <a:rPr lang="en-US"/>
              <a:t>Community members can be less watchful over the well-being of boys compared to that of girls, causing at-risk young males to go unnoticed, even when surrounded by suspicious strangers.</a:t>
            </a:r>
          </a:p>
          <a:p>
            <a:endParaRPr lang="en-US"/>
          </a:p>
          <a:p>
            <a:r>
              <a:rPr lang="en-US"/>
              <a:t>•  LACK OF AWARENESS</a:t>
            </a:r>
          </a:p>
          <a:p>
            <a:r>
              <a:rPr lang="en-US"/>
              <a:t>Society’s limited awareness about the victimization of males can cause adults to overlook the key indicators of trafficking or sexual abuse that may appear. </a:t>
            </a:r>
          </a:p>
          <a:p>
            <a:endParaRPr lang="en-US"/>
          </a:p>
          <a:p>
            <a:r>
              <a:rPr lang="en-US"/>
              <a:t>Source:</a:t>
            </a:r>
          </a:p>
          <a:p>
            <a:r>
              <a:rPr lang="en-US"/>
              <a:t>1. NPR News, 2021. Retrieved January 15, 2026, from https://www.npr.org/2021/05/24/999726614/growing-number-of-male-survivors-talk-about-being-a-sex-trade-victim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Some survivor advocates believe social awareness around the sex trafficking of boys is about 15 years behind that of girls.[1]</a:t>
            </a:r>
          </a:p>
          <a:p>
            <a:endParaRPr lang="en-US"/>
          </a:p>
          <a:p>
            <a:r>
              <a:rPr lang="en-US"/>
              <a:t>• SEXUAL INSTIGATORS</a:t>
            </a:r>
          </a:p>
          <a:p>
            <a:r>
              <a:rPr lang="en-US"/>
              <a:t>Society can perceive teenage boys as sexual instigators, making them more easily mistaken as “willing participants” when becoming victimized by sex traffickers.</a:t>
            </a:r>
          </a:p>
          <a:p>
            <a:endParaRPr lang="en-US"/>
          </a:p>
          <a:p>
            <a:r>
              <a:rPr lang="en-US"/>
              <a:t>• REDUCED PROTECTION</a:t>
            </a:r>
          </a:p>
          <a:p>
            <a:r>
              <a:rPr lang="en-US"/>
              <a:t>Community members can be less watchful over the well-being of boys compared to that of girls, causing at-risk young males to go unnoticed, even when surrounded by suspicious strangers.</a:t>
            </a:r>
          </a:p>
          <a:p>
            <a:endParaRPr lang="en-US"/>
          </a:p>
          <a:p>
            <a:r>
              <a:rPr lang="en-US"/>
              <a:t>•  LACK OF AWARENESS</a:t>
            </a:r>
          </a:p>
          <a:p>
            <a:r>
              <a:rPr lang="en-US"/>
              <a:t>Society’s limited awareness about the victimization of males can cause adults to overlook the key indicators of trafficking or sexual abuse that may appear. </a:t>
            </a:r>
          </a:p>
          <a:p>
            <a:endParaRPr lang="en-US"/>
          </a:p>
          <a:p>
            <a:r>
              <a:rPr lang="en-US"/>
              <a:t>Source:</a:t>
            </a:r>
          </a:p>
          <a:p>
            <a:r>
              <a:rPr lang="en-US"/>
              <a:t>1. NPR News, 2021. Retrieved January 15, 2026, from https://www.npr.org/2021/05/24/999726614/growing-number-of-male-survivors-talk-about-being-a-sex-trade-victim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Some survivor advocates believe social awareness around the sex trafficking of boys is about 15 years behind that of girls.[1]</a:t>
            </a:r>
          </a:p>
          <a:p>
            <a:endParaRPr lang="en-US"/>
          </a:p>
          <a:p>
            <a:r>
              <a:rPr lang="en-US"/>
              <a:t>• SEXUAL INSTIGATORS</a:t>
            </a:r>
          </a:p>
          <a:p>
            <a:r>
              <a:rPr lang="en-US"/>
              <a:t>Society can perceive teenage boys as sexual instigators, making them more easily mistaken as “willing participants” when becoming victimized by sex traffickers.</a:t>
            </a:r>
          </a:p>
          <a:p>
            <a:endParaRPr lang="en-US"/>
          </a:p>
          <a:p>
            <a:r>
              <a:rPr lang="en-US"/>
              <a:t>• REDUCED PROTECTION</a:t>
            </a:r>
          </a:p>
          <a:p>
            <a:r>
              <a:rPr lang="en-US"/>
              <a:t>Community members can be less watchful over the well-being of boys compared to that of girls, causing at-risk young males to go unnoticed, even when surrounded by suspicious strangers.</a:t>
            </a:r>
          </a:p>
          <a:p>
            <a:endParaRPr lang="en-US"/>
          </a:p>
          <a:p>
            <a:r>
              <a:rPr lang="en-US"/>
              <a:t>•  LACK OF AWARENESS</a:t>
            </a:r>
          </a:p>
          <a:p>
            <a:r>
              <a:rPr lang="en-US"/>
              <a:t>Society’s limited awareness about the victimization of males can cause adults to overlook the key indicators of trafficking or sexual abuse that may appear. </a:t>
            </a:r>
          </a:p>
          <a:p>
            <a:endParaRPr lang="en-US"/>
          </a:p>
          <a:p>
            <a:r>
              <a:rPr lang="en-US"/>
              <a:t>Source:</a:t>
            </a:r>
          </a:p>
          <a:p>
            <a:r>
              <a:rPr lang="en-US"/>
              <a:t>1. NPR News, 2021. Retrieved January 15, 2026, from https://www.npr.org/2021/05/24/999726614/growing-number-of-male-survivors-talk-about-being-a-sex-trade-victim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UNADDRESSED EFFECTS</a:t>
            </a:r>
          </a:p>
          <a:p>
            <a:r>
              <a:rPr lang="en-US"/>
              <a:t>If left untreated, male victims are at a greater risk of depression, suicide, substance abuse, and even incarceration. </a:t>
            </a:r>
          </a:p>
          <a:p>
            <a:endParaRPr lang="en-US"/>
          </a:p>
          <a:p>
            <a:r>
              <a:rPr lang="en-US"/>
              <a:t>• DATA IMPACT</a:t>
            </a:r>
          </a:p>
          <a:p>
            <a:r>
              <a:rPr lang="en-US"/>
              <a:t>When sex crimes against young males go unreported, the incidents are omitted from law enforcement data that is reported to the government and advocacy agencies, which also negatively impacts research studies.</a:t>
            </a:r>
          </a:p>
          <a:p>
            <a:r>
              <a:rPr lang="en-US"/>
              <a:t> </a:t>
            </a:r>
          </a:p>
          <a:p>
            <a:r>
              <a:rPr lang="en-US"/>
              <a:t>• UNDERFUNDED</a:t>
            </a:r>
          </a:p>
          <a:p>
            <a:r>
              <a:rPr lang="en-US"/>
              <a:t>Underreporting prevents the allocation of government funds for the support services needed to rescue and recover young males.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UNADDRESSED EFFECTS</a:t>
            </a:r>
          </a:p>
          <a:p>
            <a:r>
              <a:rPr lang="en-US"/>
              <a:t>If left untreated, male victims are at a greater risk of depression, suicide, substance abuse, and even incarceration. </a:t>
            </a:r>
          </a:p>
          <a:p>
            <a:endParaRPr lang="en-US"/>
          </a:p>
          <a:p>
            <a:r>
              <a:rPr lang="en-US"/>
              <a:t>• DATA IMPACT</a:t>
            </a:r>
          </a:p>
          <a:p>
            <a:r>
              <a:rPr lang="en-US"/>
              <a:t>When sex crimes against young males go unreported, the incidents are omitted from law enforcement data that is reported to the government and advocacy agencies, which also negatively impacts research studies.</a:t>
            </a:r>
          </a:p>
          <a:p>
            <a:r>
              <a:rPr lang="en-US"/>
              <a:t> </a:t>
            </a:r>
          </a:p>
          <a:p>
            <a:r>
              <a:rPr lang="en-US"/>
              <a:t>• UNDERFUNDED</a:t>
            </a:r>
          </a:p>
          <a:p>
            <a:r>
              <a:rPr lang="en-US"/>
              <a:t>Underreporting prevents the allocation of government funds for the support services needed to rescue and recover young males.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Groomers often build close relationships with young males, using the personal information shared to manipulate, coerce, or brainwash them into engaging in sexual acts. The likelihood of a young male being trafficked increases with the number of vulnerabilities he faces.</a:t>
            </a:r>
          </a:p>
          <a:p>
            <a:endParaRPr lang="en-US"/>
          </a:p>
          <a:p>
            <a:r>
              <a:rPr lang="en-US"/>
              <a:t>Risk factors of sex trafficking include:</a:t>
            </a:r>
          </a:p>
          <a:p>
            <a:endParaRPr lang="en-US"/>
          </a:p>
          <a:p>
            <a:r>
              <a:rPr lang="en-US"/>
              <a:t>• ONLINE RELATIONSHIPS</a:t>
            </a:r>
          </a:p>
          <a:p>
            <a:r>
              <a:rPr lang="en-US"/>
              <a:t>Predators prey on young males seeking online friendships and those who exchange nude images online.</a:t>
            </a:r>
          </a:p>
          <a:p>
            <a:endParaRPr lang="en-US"/>
          </a:p>
          <a:p>
            <a:r>
              <a:rPr lang="en-US"/>
              <a:t>• LIVING CONDITIONS</a:t>
            </a:r>
          </a:p>
          <a:p>
            <a:r>
              <a:rPr lang="en-US"/>
              <a:t>Predators seek to befriend young males who live in poverty, lack basic needs, or live in foster care. </a:t>
            </a:r>
          </a:p>
          <a:p>
            <a:endParaRPr lang="en-US"/>
          </a:p>
          <a:p>
            <a:r>
              <a:rPr lang="en-US"/>
              <a:t>• EMOTIONAL RISKS</a:t>
            </a:r>
          </a:p>
          <a:p>
            <a:r>
              <a:rPr lang="en-US"/>
              <a:t>Predators build relationships with males experiencing loneliness, low self-esteem, or those being bullied.</a:t>
            </a:r>
          </a:p>
          <a:p>
            <a:endParaRPr lang="en-US"/>
          </a:p>
          <a:p>
            <a:r>
              <a:rPr lang="en-US"/>
              <a:t>Source: </a:t>
            </a:r>
          </a:p>
          <a:p>
            <a:r>
              <a:rPr lang="en-US"/>
              <a:t>Kinnish, K., Barba, A., Blacker, D., Dierkhising, C., Garrett, R., Grady, J.B., Greenbaum, V.J., Griffin, D., Rubiales, R., Spring, G., Wozniak, J., and Child Sex Trafficking Collaborative Group. (2021). Child sex </a:t>
            </a:r>
          </a:p>
          <a:p>
            <a:r>
              <a:rPr lang="en-US"/>
              <a:t>trafficking: Who is vulnerable to being trafficked? Los Angeles, CA, and Durham, NC: National Center for Child Traumatic Stress. Retrieved January 16, 2026, from https://www.nctsn.org/sites/default/files/resources/fact-sheet/child_sex_trafficking_who_is_vulnerable_to_being_trafficked.pdf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Groomers often build close relationships with young males, using the personal information shared to manipulate, coerce, or brainwash them into engaging in sexual acts. The likelihood of a young male being trafficked increases with the number of vulnerabilities he faces.</a:t>
            </a:r>
          </a:p>
          <a:p>
            <a:endParaRPr lang="en-US"/>
          </a:p>
          <a:p>
            <a:r>
              <a:rPr lang="en-US"/>
              <a:t>Risk factors of sex trafficking include:</a:t>
            </a:r>
          </a:p>
          <a:p>
            <a:endParaRPr lang="en-US"/>
          </a:p>
          <a:p>
            <a:r>
              <a:rPr lang="en-US"/>
              <a:t>• ONLINE RELATIONSHIPS</a:t>
            </a:r>
          </a:p>
          <a:p>
            <a:r>
              <a:rPr lang="en-US"/>
              <a:t>Predators prey on young males seeking online friendships and those who exchange nude images online.</a:t>
            </a:r>
          </a:p>
          <a:p>
            <a:endParaRPr lang="en-US"/>
          </a:p>
          <a:p>
            <a:r>
              <a:rPr lang="en-US"/>
              <a:t>• LIVING CONDITIONS</a:t>
            </a:r>
          </a:p>
          <a:p>
            <a:r>
              <a:rPr lang="en-US"/>
              <a:t>Predators seek to befriend young males who live in poverty, lack basic needs, or live in foster care. </a:t>
            </a:r>
          </a:p>
          <a:p>
            <a:endParaRPr lang="en-US"/>
          </a:p>
          <a:p>
            <a:r>
              <a:rPr lang="en-US"/>
              <a:t>• EMOTIONAL RISKS</a:t>
            </a:r>
          </a:p>
          <a:p>
            <a:r>
              <a:rPr lang="en-US"/>
              <a:t>Predators build relationships with males experiencing loneliness, low self-esteem, or those being bullied.</a:t>
            </a:r>
          </a:p>
          <a:p>
            <a:endParaRPr lang="en-US"/>
          </a:p>
          <a:p>
            <a:r>
              <a:rPr lang="en-US"/>
              <a:t>Source: </a:t>
            </a:r>
          </a:p>
          <a:p>
            <a:r>
              <a:rPr lang="en-US"/>
              <a:t>Kinnish, K., Barba, A., Blacker, D., Dierkhising, C., Garrett, R., Grady, J.B., Greenbaum, V.J., Griffin, D., Rubiales, R., Spring, G., Wozniak, J., and Child Sex Trafficking Collaborative Group. (2021). Child sex </a:t>
            </a:r>
          </a:p>
          <a:p>
            <a:r>
              <a:rPr lang="en-US"/>
              <a:t>trafficking: Who is vulnerable to being trafficked? Los Angeles, CA, and Durham, NC: National Center for Child Traumatic Stress. Retrieved January 16, 2026, from https://www.nctsn.org/sites/default/files/resources/fact-sheet/child_sex_trafficking_who_is_vulnerable_to_being_trafficked.pdf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Groomers often build close relationships with young males, using the personal information shared to manipulate, coerce, or brainwash them into engaging in sexual acts. The likelihood of a young male being trafficked increases with the number of vulnerabilities he faces.</a:t>
            </a:r>
          </a:p>
          <a:p>
            <a:endParaRPr lang="en-US"/>
          </a:p>
          <a:p>
            <a:r>
              <a:rPr lang="en-US"/>
              <a:t>Risk factors of sex trafficking include:</a:t>
            </a:r>
          </a:p>
          <a:p>
            <a:endParaRPr lang="en-US"/>
          </a:p>
          <a:p>
            <a:r>
              <a:rPr lang="en-US"/>
              <a:t>• ONLINE RELATIONSHIPS</a:t>
            </a:r>
          </a:p>
          <a:p>
            <a:r>
              <a:rPr lang="en-US"/>
              <a:t>Predators prey on young males seeking online friendships and those who exchange nude images online.</a:t>
            </a:r>
          </a:p>
          <a:p>
            <a:endParaRPr lang="en-US"/>
          </a:p>
          <a:p>
            <a:r>
              <a:rPr lang="en-US"/>
              <a:t>• LIVING CONDITIONS</a:t>
            </a:r>
          </a:p>
          <a:p>
            <a:r>
              <a:rPr lang="en-US"/>
              <a:t>Predators seek to befriend young males who live in poverty, lack basic needs, or live in foster care. </a:t>
            </a:r>
          </a:p>
          <a:p>
            <a:endParaRPr lang="en-US"/>
          </a:p>
          <a:p>
            <a:r>
              <a:rPr lang="en-US"/>
              <a:t>• EMOTIONAL RISKS</a:t>
            </a:r>
          </a:p>
          <a:p>
            <a:r>
              <a:rPr lang="en-US"/>
              <a:t>Predators build relationships with males experiencing loneliness, low self-esteem, or those being bullied.</a:t>
            </a:r>
          </a:p>
          <a:p>
            <a:endParaRPr lang="en-US"/>
          </a:p>
          <a:p>
            <a:r>
              <a:rPr lang="en-US"/>
              <a:t>Source: </a:t>
            </a:r>
          </a:p>
          <a:p>
            <a:r>
              <a:rPr lang="en-US"/>
              <a:t>Kinnish, K., Barba, A., Blacker, D., Dierkhising, C., Garrett, R., Grady, J.B., Greenbaum, V.J., Griffin, D., Rubiales, R., Spring, G., Wozniak, J., and Child Sex Trafficking Collaborative Group. (2021). Child sex </a:t>
            </a:r>
          </a:p>
          <a:p>
            <a:r>
              <a:rPr lang="en-US"/>
              <a:t>trafficking: Who is vulnerable to being trafficked? Los Angeles, CA, and Durham, NC: National Center for Child Traumatic Stress. Retrieved January 16, 2026, from https://www.nctsn.org/sites/default/files/resources/fact-sheet/child_sex_trafficking_who_is_vulnerable_to_being_trafficked.pdf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Groomers often build close relationships with young males, using the personal information shared to manipulate, coerce, or brainwash them into engaging in sexual acts. The likelihood of a young male being trafficked increases with the number of vulnerabilities he faces.</a:t>
            </a:r>
          </a:p>
          <a:p>
            <a:endParaRPr lang="en-US"/>
          </a:p>
          <a:p>
            <a:r>
              <a:rPr lang="en-US"/>
              <a:t>Risk factors of sex trafficking include:</a:t>
            </a:r>
          </a:p>
          <a:p>
            <a:endParaRPr lang="en-US"/>
          </a:p>
          <a:p>
            <a:r>
              <a:rPr lang="en-US"/>
              <a:t>• ONLINE RELATIONSHIPS</a:t>
            </a:r>
          </a:p>
          <a:p>
            <a:r>
              <a:rPr lang="en-US"/>
              <a:t>Predators prey on young males seeking online friendships and those who exchange nude images online.</a:t>
            </a:r>
          </a:p>
          <a:p>
            <a:endParaRPr lang="en-US"/>
          </a:p>
          <a:p>
            <a:r>
              <a:rPr lang="en-US"/>
              <a:t>• LIVING CONDITIONS</a:t>
            </a:r>
          </a:p>
          <a:p>
            <a:r>
              <a:rPr lang="en-US"/>
              <a:t>Predators seek to befriend young males who live in poverty, lack basic needs, or live in foster care. </a:t>
            </a:r>
          </a:p>
          <a:p>
            <a:endParaRPr lang="en-US"/>
          </a:p>
          <a:p>
            <a:r>
              <a:rPr lang="en-US"/>
              <a:t>• EMOTIONAL RISKS</a:t>
            </a:r>
          </a:p>
          <a:p>
            <a:r>
              <a:rPr lang="en-US"/>
              <a:t>Predators build relationships with males experiencing loneliness, low self-esteem, or those being bullied.</a:t>
            </a:r>
          </a:p>
          <a:p>
            <a:endParaRPr lang="en-US"/>
          </a:p>
          <a:p>
            <a:r>
              <a:rPr lang="en-US"/>
              <a:t>Source: </a:t>
            </a:r>
          </a:p>
          <a:p>
            <a:r>
              <a:rPr lang="en-US"/>
              <a:t>Kinnish, K., Barba, A., Blacker, D., Dierkhising, C., Garrett, R., Grady, J.B., Greenbaum, V.J., Griffin, D., Rubiales, R., Spring, G., Wozniak, J., and Child Sex Trafficking Collaborative Group. (2021). Child sex </a:t>
            </a:r>
          </a:p>
          <a:p>
            <a:r>
              <a:rPr lang="en-US"/>
              <a:t>trafficking: Who is vulnerable to being trafficked? Los Angeles, CA, and Durham, NC: National Center for Child Traumatic Stress. Retrieved January 16, 2026, from https://www.nctsn.org/sites/default/files/resources/fact-sheet/child_sex_trafficking_who_is_vulnerable_to_being_trafficked.pdf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 </a:t>
            </a:r>
          </a:p>
          <a:p>
            <a:r>
              <a:rPr lang="en-US"/>
              <a:t>Please tailor this message to align with your organization's policies and protocols.</a:t>
            </a:r>
          </a:p>
          <a:p>
            <a:endParaRPr lang="en-US"/>
          </a:p>
          <a:p>
            <a:r>
              <a:rPr lang="en-US"/>
              <a:t>Please provide a confidential avenue for students to report concerns and seek help for themselves or their peers if they suspect sexual abuse, grooming, sextortion, pornography-related exploitation, or human trafficking. This may include a designated address or text line.</a:t>
            </a:r>
          </a:p>
          <a:p>
            <a:endParaRPr lang="en-US"/>
          </a:p>
          <a:p>
            <a:r>
              <a:rPr lang="en-US"/>
              <a:t>Consider displaying posters in your school or facility that outline various ways students can access immediate support or request a private meeting with a school safety team member or another trusted adult.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Groomers often build close relationships with young males, using the personal information shared to manipulate, coerce, or brainwash them into engaging in sexual acts. The likelihood of a young male being trafficked increases with the number of vulnerabilities he faces.</a:t>
            </a:r>
          </a:p>
          <a:p>
            <a:endParaRPr lang="en-US"/>
          </a:p>
          <a:p>
            <a:r>
              <a:rPr lang="en-US"/>
              <a:t>Risk factors of sex trafficking include:</a:t>
            </a:r>
          </a:p>
          <a:p>
            <a:endParaRPr lang="en-US"/>
          </a:p>
          <a:p>
            <a:r>
              <a:rPr lang="en-US"/>
              <a:t>• ONLINE RELATIONSHIPS</a:t>
            </a:r>
          </a:p>
          <a:p>
            <a:r>
              <a:rPr lang="en-US"/>
              <a:t>Predators prey on young males seeking online friendships and those who exchange nude images online.</a:t>
            </a:r>
          </a:p>
          <a:p>
            <a:endParaRPr lang="en-US"/>
          </a:p>
          <a:p>
            <a:r>
              <a:rPr lang="en-US"/>
              <a:t>• LIVING CONDITIONS</a:t>
            </a:r>
          </a:p>
          <a:p>
            <a:r>
              <a:rPr lang="en-US"/>
              <a:t>Predators seek to befriend young males who live in poverty, lack basic needs, or live in foster care. </a:t>
            </a:r>
          </a:p>
          <a:p>
            <a:endParaRPr lang="en-US"/>
          </a:p>
          <a:p>
            <a:r>
              <a:rPr lang="en-US"/>
              <a:t>• EMOTIONAL RISKS</a:t>
            </a:r>
          </a:p>
          <a:p>
            <a:r>
              <a:rPr lang="en-US"/>
              <a:t>Predators build relationships with males experiencing loneliness, low self-esteem, or those being bullied.</a:t>
            </a:r>
          </a:p>
          <a:p>
            <a:endParaRPr lang="en-US"/>
          </a:p>
          <a:p>
            <a:r>
              <a:rPr lang="en-US"/>
              <a:t>Source: </a:t>
            </a:r>
          </a:p>
          <a:p>
            <a:r>
              <a:rPr lang="en-US"/>
              <a:t>Kinnish, K., Barba, A., Blacker, D., Dierkhising, C., Garrett, R., Grady, J.B., Greenbaum, V.J., Griffin, D., Rubiales, R., Spring, G., Wozniak, J., and Child Sex Trafficking Collaborative Group. (2021). Child sex </a:t>
            </a:r>
          </a:p>
          <a:p>
            <a:r>
              <a:rPr lang="en-US"/>
              <a:t>trafficking: Who is vulnerable to being trafficked? Los Angeles, CA, and Durham, NC: National Center for Child Traumatic Stress. Retrieved January 16, 2026, from https://www.nctsn.org/sites/default/files/resources/fact-sheet/child_sex_trafficking_who_is_vulnerable_to_being_trafficked.pdf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Groomers often build close relationships with young males, using the personal information shared to manipulate, coerce, or brainwash them into engaging in sexual acts. The likelihood of a young male being trafficked increases with the number of vulnerabilities he faces.</a:t>
            </a:r>
          </a:p>
          <a:p>
            <a:endParaRPr lang="en-US"/>
          </a:p>
          <a:p>
            <a:r>
              <a:rPr lang="en-US"/>
              <a:t>Risk factors of sex trafficking include:</a:t>
            </a:r>
          </a:p>
          <a:p>
            <a:endParaRPr lang="en-US"/>
          </a:p>
          <a:p>
            <a:r>
              <a:rPr lang="en-US"/>
              <a:t>• ONLINE RELATIONSHIPS</a:t>
            </a:r>
          </a:p>
          <a:p>
            <a:r>
              <a:rPr lang="en-US"/>
              <a:t>Predators prey on young males seeking online friendships and those who exchange nude images online.</a:t>
            </a:r>
          </a:p>
          <a:p>
            <a:endParaRPr lang="en-US"/>
          </a:p>
          <a:p>
            <a:r>
              <a:rPr lang="en-US"/>
              <a:t>• LIVING CONDITIONS</a:t>
            </a:r>
          </a:p>
          <a:p>
            <a:r>
              <a:rPr lang="en-US"/>
              <a:t>Predators seek to befriend young males who live in poverty, lack basic needs, or live in foster care. </a:t>
            </a:r>
          </a:p>
          <a:p>
            <a:endParaRPr lang="en-US"/>
          </a:p>
          <a:p>
            <a:r>
              <a:rPr lang="en-US"/>
              <a:t>• EMOTIONAL RISKS</a:t>
            </a:r>
          </a:p>
          <a:p>
            <a:r>
              <a:rPr lang="en-US"/>
              <a:t>Predators build relationships with males experiencing loneliness, low self-esteem, or those being bullied.</a:t>
            </a:r>
          </a:p>
          <a:p>
            <a:endParaRPr lang="en-US"/>
          </a:p>
          <a:p>
            <a:r>
              <a:rPr lang="en-US"/>
              <a:t>Source: </a:t>
            </a:r>
          </a:p>
          <a:p>
            <a:r>
              <a:rPr lang="en-US"/>
              <a:t>Kinnish, K., Barba, A., Blacker, D., Dierkhising, C., Garrett, R., Grady, J.B., Greenbaum, V.J., Griffin, D., Rubiales, R., Spring, G., Wozniak, J., and Child Sex Trafficking Collaborative Group. (2021). Child sex </a:t>
            </a:r>
          </a:p>
          <a:p>
            <a:r>
              <a:rPr lang="en-US"/>
              <a:t>trafficking: Who is vulnerable to being trafficked? Los Angeles, CA, and Durham, NC: National Center for Child Traumatic Stress. Retrieved January 16, 2026, from https://www.nctsn.org/sites/default/files/resources/fact-sheet/child_sex_trafficking_who_is_vulnerable_to_being_trafficked.pdf</a:t>
            </a:r>
          </a:p>
          <a:p>
            <a:endParaRPr lang="en-US"/>
          </a:p>
          <a:p>
            <a:r>
              <a:rPr lang="en-US"/>
              <a:t>Thorn. (2025). Sexual Extortion &amp; Young People: Navigating threats in digital environments. Retrieved January 16, 2016, from https://www.thorn.org/research/library/sexual-extortion-young-people/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Groomers often build close relationships with young males, using the personal information shared to manipulate, coerce, or brainwash them into engaging in sexual acts. The likelihood of a young male being trafficked increases with the number of vulnerabilities he faces.</a:t>
            </a:r>
          </a:p>
          <a:p>
            <a:endParaRPr lang="en-US"/>
          </a:p>
          <a:p>
            <a:r>
              <a:rPr lang="en-US"/>
              <a:t>Risk factors of sex trafficking include:</a:t>
            </a:r>
          </a:p>
          <a:p>
            <a:endParaRPr lang="en-US"/>
          </a:p>
          <a:p>
            <a:r>
              <a:rPr lang="en-US"/>
              <a:t>• ONLINE RELATIONSHIPS</a:t>
            </a:r>
          </a:p>
          <a:p>
            <a:r>
              <a:rPr lang="en-US"/>
              <a:t>Predators prey on young males seeking online friendships and those who exchange nude images online.</a:t>
            </a:r>
          </a:p>
          <a:p>
            <a:endParaRPr lang="en-US"/>
          </a:p>
          <a:p>
            <a:r>
              <a:rPr lang="en-US"/>
              <a:t>• LIVING CONDITIONS</a:t>
            </a:r>
          </a:p>
          <a:p>
            <a:r>
              <a:rPr lang="en-US"/>
              <a:t>Predators seek to befriend young males who live in poverty, lack basic needs, or live in foster care. </a:t>
            </a:r>
          </a:p>
          <a:p>
            <a:endParaRPr lang="en-US"/>
          </a:p>
          <a:p>
            <a:r>
              <a:rPr lang="en-US"/>
              <a:t>• EMOTIONAL RISKS</a:t>
            </a:r>
          </a:p>
          <a:p>
            <a:r>
              <a:rPr lang="en-US"/>
              <a:t>Predators build relationships with males experiencing loneliness, low self-esteem, or those being bullied.</a:t>
            </a:r>
          </a:p>
          <a:p>
            <a:endParaRPr lang="en-US"/>
          </a:p>
          <a:p>
            <a:r>
              <a:rPr lang="en-US"/>
              <a:t>Source: </a:t>
            </a:r>
          </a:p>
          <a:p>
            <a:r>
              <a:rPr lang="en-US"/>
              <a:t>Kinnish, K., Barba, A., Blacker, D., Dierkhising, C., Garrett, R., Grady, J.B., Greenbaum, V.J., Griffin, D., Rubiales, R., Spring, G., Wozniak, J., and Child Sex Trafficking Collaborative Group. (2021). Child sex </a:t>
            </a:r>
          </a:p>
          <a:p>
            <a:r>
              <a:rPr lang="en-US"/>
              <a:t>trafficking: Who is vulnerable to being trafficked? Los Angeles, CA, and Durham, NC: National Center for Child Traumatic Stress. Retrieved January 16, 2026, from https://www.nctsn.org/sites/default/files/resources/fact-sheet/child_sex_trafficking_who_is_vulnerable_to_being_trafficked.pdf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Groomers often build close relationships with young males, using the personal information shared to manipulate, coerce, or brainwash them into engaging in sexual acts. The likelihood of a young male being trafficked increases with the number of vulnerabilities he faces.</a:t>
            </a:r>
          </a:p>
          <a:p>
            <a:endParaRPr lang="en-US"/>
          </a:p>
          <a:p>
            <a:r>
              <a:rPr lang="en-US"/>
              <a:t>Risk factors of sex trafficking include:</a:t>
            </a:r>
          </a:p>
          <a:p>
            <a:endParaRPr lang="en-US"/>
          </a:p>
          <a:p>
            <a:r>
              <a:rPr lang="en-US"/>
              <a:t>• ONLINE RELATIONSHIPS</a:t>
            </a:r>
          </a:p>
          <a:p>
            <a:r>
              <a:rPr lang="en-US"/>
              <a:t>Predators prey on young males seeking online friendships and those who exchange nude images online.</a:t>
            </a:r>
          </a:p>
          <a:p>
            <a:endParaRPr lang="en-US"/>
          </a:p>
          <a:p>
            <a:r>
              <a:rPr lang="en-US"/>
              <a:t>• LIVING CONDITIONS</a:t>
            </a:r>
          </a:p>
          <a:p>
            <a:r>
              <a:rPr lang="en-US"/>
              <a:t>Predators seek to befriend young males who live in poverty, lack basic needs, or live in foster care. </a:t>
            </a:r>
          </a:p>
          <a:p>
            <a:endParaRPr lang="en-US"/>
          </a:p>
          <a:p>
            <a:r>
              <a:rPr lang="en-US"/>
              <a:t>• EMOTIONAL RISKS</a:t>
            </a:r>
          </a:p>
          <a:p>
            <a:r>
              <a:rPr lang="en-US"/>
              <a:t>Predators build relationships with males experiencing loneliness, low self-esteem, or those being bullied.</a:t>
            </a:r>
          </a:p>
          <a:p>
            <a:endParaRPr lang="en-US"/>
          </a:p>
          <a:p>
            <a:r>
              <a:rPr lang="en-US"/>
              <a:t>Source: </a:t>
            </a:r>
          </a:p>
          <a:p>
            <a:r>
              <a:rPr lang="en-US"/>
              <a:t>Kinnish, K., Barba, A., Blacker, D., Dierkhising, C., Garrett, R., Grady, J.B., Greenbaum, V.J., Griffin, D., Rubiales, R., Spring, G., Wozniak, J., and Child Sex Trafficking Collaborative Group. (2021). Child sex </a:t>
            </a:r>
          </a:p>
          <a:p>
            <a:r>
              <a:rPr lang="en-US"/>
              <a:t>trafficking: Who is vulnerable to being trafficked? Los Angeles, CA, and Durham, NC: National Center for Child Traumatic Stress. Retrieved January 16, 2026, from https://www.nctsn.org/sites/default/files/resources/fact-sheet/child_sex_trafficking_who_is_vulnerable_to_being_trafficked.pdf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Groomers often build close relationships with young males, using the personal information shared to manipulate, coerce, or brainwash them into engaging in sexual acts. The likelihood of a young male being trafficked increases with the number of vulnerabilities he faces.</a:t>
            </a:r>
          </a:p>
          <a:p>
            <a:endParaRPr lang="en-US"/>
          </a:p>
          <a:p>
            <a:r>
              <a:rPr lang="en-US"/>
              <a:t>Risk factors of sex trafficking include:</a:t>
            </a:r>
          </a:p>
          <a:p>
            <a:endParaRPr lang="en-US"/>
          </a:p>
          <a:p>
            <a:r>
              <a:rPr lang="en-US"/>
              <a:t>• ONLINE RELATIONSHIPS</a:t>
            </a:r>
          </a:p>
          <a:p>
            <a:r>
              <a:rPr lang="en-US"/>
              <a:t>Predators prey on young males seeking online friendships and those who exchange nude images online.</a:t>
            </a:r>
          </a:p>
          <a:p>
            <a:endParaRPr lang="en-US"/>
          </a:p>
          <a:p>
            <a:r>
              <a:rPr lang="en-US"/>
              <a:t>• LIVING CONDITIONS</a:t>
            </a:r>
          </a:p>
          <a:p>
            <a:r>
              <a:rPr lang="en-US"/>
              <a:t>Predators seek to befriend young males who live in poverty, lack basic needs, or live in foster care. </a:t>
            </a:r>
          </a:p>
          <a:p>
            <a:endParaRPr lang="en-US"/>
          </a:p>
          <a:p>
            <a:r>
              <a:rPr lang="en-US"/>
              <a:t>• EMOTIONAL RISKS</a:t>
            </a:r>
          </a:p>
          <a:p>
            <a:r>
              <a:rPr lang="en-US"/>
              <a:t>Predators build relationships with males experiencing loneliness, low self-esteem, or those being bullied.</a:t>
            </a:r>
          </a:p>
          <a:p>
            <a:endParaRPr lang="en-US"/>
          </a:p>
          <a:p>
            <a:r>
              <a:rPr lang="en-US"/>
              <a:t>Source: </a:t>
            </a:r>
          </a:p>
          <a:p>
            <a:r>
              <a:rPr lang="en-US"/>
              <a:t>Kinnish, K., Barba, A., Blacker, D., Dierkhising, C., Garrett, R., Grady, J.B., Greenbaum, V.J., Griffin, D., Rubiales, R., Spring, G., Wozniak, J., and Child Sex Trafficking Collaborative Group. (2021). Child sex </a:t>
            </a:r>
          </a:p>
          <a:p>
            <a:r>
              <a:rPr lang="en-US"/>
              <a:t>trafficking: Who is vulnerable to being trafficked? Los Angeles, CA, and Durham, NC: National Center for Child Traumatic Stress. Retrieved January 16, 2026, from https://www.nctsn.org/sites/default/files/resources/fact-sheet/child_sex_trafficking_who_is_vulnerable_to_being_trafficked.pdf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Groomers often build close relationships with young males, using the personal information shared to manipulate, coerce, or brainwash them into engaging in sexual acts. The likelihood of a young male being trafficked increases with the number of vulnerabilities he faces.</a:t>
            </a:r>
          </a:p>
          <a:p>
            <a:endParaRPr lang="en-US"/>
          </a:p>
          <a:p>
            <a:r>
              <a:rPr lang="en-US"/>
              <a:t>Risk factors of sex trafficking include:</a:t>
            </a:r>
          </a:p>
          <a:p>
            <a:endParaRPr lang="en-US"/>
          </a:p>
          <a:p>
            <a:r>
              <a:rPr lang="en-US"/>
              <a:t>• ONLINE RELATIONSHIPS</a:t>
            </a:r>
          </a:p>
          <a:p>
            <a:r>
              <a:rPr lang="en-US"/>
              <a:t>Predators prey on young males seeking online friendships and those who exchange nude images online.</a:t>
            </a:r>
          </a:p>
          <a:p>
            <a:endParaRPr lang="en-US"/>
          </a:p>
          <a:p>
            <a:r>
              <a:rPr lang="en-US"/>
              <a:t>• LIVING CONDITIONS</a:t>
            </a:r>
          </a:p>
          <a:p>
            <a:r>
              <a:rPr lang="en-US"/>
              <a:t>Predators seek to befriend young males who live in poverty, lack basic needs, or live in foster care. </a:t>
            </a:r>
          </a:p>
          <a:p>
            <a:endParaRPr lang="en-US"/>
          </a:p>
          <a:p>
            <a:r>
              <a:rPr lang="en-US"/>
              <a:t>• EMOTIONAL RISKS</a:t>
            </a:r>
          </a:p>
          <a:p>
            <a:r>
              <a:rPr lang="en-US"/>
              <a:t>Predators build relationships with males experiencing loneliness, low self-esteem, or those being bullied.</a:t>
            </a:r>
          </a:p>
          <a:p>
            <a:endParaRPr lang="en-US"/>
          </a:p>
          <a:p>
            <a:r>
              <a:rPr lang="en-US"/>
              <a:t>Source: </a:t>
            </a:r>
          </a:p>
          <a:p>
            <a:r>
              <a:rPr lang="en-US"/>
              <a:t>Kinnish, K., Barba, A., Blacker, D., Dierkhising, C., Garrett, R., Grady, J.B., Greenbaum, V.J., Griffin, D., Rubiales, R., Spring, G., Wozniak, J., and Child Sex Trafficking Collaborative Group. (2021). Child sex </a:t>
            </a:r>
          </a:p>
          <a:p>
            <a:r>
              <a:rPr lang="en-US"/>
              <a:t>trafficking: Who is vulnerable to being trafficked? Los Angeles, CA, and Durham, NC: National Center for Child Traumatic Stress. Retrieved January 16, 2026, from https://www.nctsn.org/sites/default/files/resources/fact-sheet/child_sex_trafficking_who_is_vulnerable_to_being_trafficked.pdf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Word Cloud</a:t>
            </a:r>
          </a:p>
          <a:p>
            <a:endParaRPr lang="en-US"/>
          </a:p>
          <a:p>
            <a:r>
              <a:rPr lang="en-US"/>
              <a:t>NOTE</a:t>
            </a:r>
          </a:p>
          <a:p>
            <a:r>
              <a:rPr lang="en-US"/>
              <a:t>The more frequently a word is used, the larger it appears in the cloud, making it easy to see which words or ideas are most common among the audience. </a:t>
            </a:r>
          </a:p>
          <a:p>
            <a:endParaRPr lang="en-US"/>
          </a:p>
          <a:p>
            <a:r>
              <a:rPr lang="en-US"/>
              <a:t>POSSIBLE ANSWERS</a:t>
            </a:r>
          </a:p>
          <a:p>
            <a:r>
              <a:rPr lang="en-US"/>
              <a:t>Online Relationships</a:t>
            </a:r>
          </a:p>
          <a:p>
            <a:r>
              <a:rPr lang="en-US"/>
              <a:t>Gaming Platforms</a:t>
            </a:r>
          </a:p>
          <a:p>
            <a:r>
              <a:rPr lang="en-US"/>
              <a:t>Sexting</a:t>
            </a:r>
          </a:p>
          <a:p>
            <a:r>
              <a:rPr lang="en-US"/>
              <a:t>Homelessness</a:t>
            </a:r>
          </a:p>
          <a:p>
            <a:r>
              <a:rPr lang="en-US"/>
              <a:t>Substance Use &amp; Addiction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TRAFFICKING RISK FACTORS</a:t>
            </a:r>
          </a:p>
          <a:p>
            <a:r>
              <a:rPr lang="en-US"/>
              <a:t>• Experience neglect, mental, physical &amp; sexual abuse</a:t>
            </a:r>
          </a:p>
          <a:p>
            <a:r>
              <a:rPr lang="en-US"/>
              <a:t>• Food insecurity, unhoused, or lack of basic needs</a:t>
            </a:r>
          </a:p>
          <a:p>
            <a:r>
              <a:rPr lang="en-US"/>
              <a:t>• Poor self-esteem </a:t>
            </a:r>
          </a:p>
          <a:p>
            <a:r>
              <a:rPr lang="en-US"/>
              <a:t>• Struggles academically or has learning differences</a:t>
            </a:r>
          </a:p>
          <a:p>
            <a:r>
              <a:rPr lang="en-US"/>
              <a:t>• Lacks peer relationships or is a target of bullying</a:t>
            </a:r>
          </a:p>
          <a:p>
            <a:r>
              <a:rPr lang="en-US"/>
              <a:t>• Submits to peer pressure</a:t>
            </a:r>
          </a:p>
          <a:p>
            <a:r>
              <a:rPr lang="en-US"/>
              <a:t>• Unmotivated to achieve in school or activities </a:t>
            </a:r>
          </a:p>
          <a:p>
            <a:r>
              <a:rPr lang="en-US"/>
              <a:t>• Unprotected use of social media platforms</a:t>
            </a:r>
          </a:p>
          <a:p>
            <a:r>
              <a:rPr lang="en-US"/>
              <a:t>• Intellectual disabilities or mental health issues </a:t>
            </a:r>
          </a:p>
          <a:p>
            <a:r>
              <a:rPr lang="en-US"/>
              <a:t>• Older boyfriend, girlfriend, or partner</a:t>
            </a:r>
          </a:p>
          <a:p>
            <a:r>
              <a:rPr lang="en-US"/>
              <a:t>• Family rejection over sexual orientation</a:t>
            </a:r>
          </a:p>
          <a:p>
            <a:r>
              <a:rPr lang="en-US"/>
              <a:t>• Drug and alcohol use</a:t>
            </a:r>
          </a:p>
          <a:p>
            <a:r>
              <a:rPr lang="en-US"/>
              <a:t>• Romantic partner uses drugs</a:t>
            </a:r>
          </a:p>
          <a:p>
            <a:r>
              <a:rPr lang="en-US"/>
              <a:t>• Isolated by a romantic partner or friend</a:t>
            </a:r>
          </a:p>
          <a:p>
            <a:r>
              <a:rPr lang="en-US"/>
              <a:t>• Family member abuses drugs or alcohol</a:t>
            </a:r>
          </a:p>
          <a:p>
            <a:r>
              <a:rPr lang="en-US"/>
              <a:t>• Unstable home life or unhealthy family dynamics</a:t>
            </a:r>
          </a:p>
          <a:p>
            <a:r>
              <a:rPr lang="en-US"/>
              <a:t>• History of running away</a:t>
            </a:r>
          </a:p>
          <a:p>
            <a:r>
              <a:rPr lang="en-US"/>
              <a:t>• Lives in Foster Care or a group home</a:t>
            </a:r>
          </a:p>
          <a:p>
            <a:r>
              <a:rPr lang="en-US"/>
              <a:t>• Unhoused or lives in a homeless shelter</a:t>
            </a:r>
          </a:p>
          <a:p>
            <a:r>
              <a:rPr lang="en-US"/>
              <a:t>• Lives near a wealthy tourist location</a:t>
            </a:r>
          </a:p>
          <a:p>
            <a:r>
              <a:rPr lang="en-US"/>
              <a:t>• Targeted by cults or gangs, or is a cult or gang member</a:t>
            </a:r>
          </a:p>
          <a:p>
            <a:r>
              <a:rPr lang="en-US"/>
              <a:t>• Family member participates in trafficking</a:t>
            </a:r>
          </a:p>
          <a:p>
            <a:r>
              <a:rPr lang="en-US"/>
              <a:t>• Exposed to prostitution within the neighborhood</a:t>
            </a:r>
          </a:p>
          <a:p>
            <a:r>
              <a:rPr lang="en-US"/>
              <a:t>• Involved in the Juvenile Justice system</a:t>
            </a:r>
          </a:p>
          <a:p>
            <a:endParaRPr lang="en-US"/>
          </a:p>
          <a:p>
            <a:endParaRPr lang="en-US"/>
          </a:p>
          <a:p>
            <a:r>
              <a:rPr lang="en-US"/>
              <a:t>Source: </a:t>
            </a:r>
          </a:p>
          <a:p>
            <a:r>
              <a:rPr lang="en-US"/>
              <a:t>1. Thorn. (2025). Sexual Extortion &amp; Young People: Navigating threats in digital environments. Retrieved January 16, 2016, from https://www.thorn.org/research/library/sexual-extortion-young-people/</a:t>
            </a:r>
          </a:p>
          <a:p>
            <a:endParaRPr lang="en-US"/>
          </a:p>
          <a:p>
            <a:r>
              <a:rPr lang="en-US"/>
              <a:t>2. Kinnish, K., Barba, A., Blacker, D., Dierkhising, C., Garrett, R., Grady, J.B., Greenbaum, V.J., Griffin, D., Rubiales, R., Spring, G., Wozniak, J., and Child Sex Trafficking Collaborative Group. (2021). Child sex </a:t>
            </a:r>
          </a:p>
          <a:p>
            <a:r>
              <a:rPr lang="en-US"/>
              <a:t>trafficking: Who is vulnerable to being trafficked? Los Angeles, CA, and Durham, NC: National Center for Child Traumatic Stress. Retrieved January 16, 2026, from https://www.nctsn.org/sites/default/files/resources/fact-sheet/child_sex_trafficking_who_is_vulnerable_to_being_trafficked.pdf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For digital interaction with audiences:</a:t>
            </a:r>
          </a:p>
          <a:p>
            <a:endParaRPr lang="en-US"/>
          </a:p>
          <a:p>
            <a:r>
              <a:rPr lang="en-US"/>
              <a:t>Join Walking Wise in using Slido.com to create an anonymous user experience.</a:t>
            </a:r>
          </a:p>
          <a:p>
            <a:endParaRPr lang="en-US"/>
          </a:p>
          <a:p>
            <a:r>
              <a:rPr lang="en-US"/>
              <a:t>Contact us at support@WalkingWise.com if you would like more information.</a:t>
            </a:r>
          </a:p>
          <a:p>
            <a:endParaRPr lang="en-US"/>
          </a:p>
          <a:p>
            <a:r>
              <a:rPr lang="en-US"/>
              <a:t>Upon Activating Slido.com:</a:t>
            </a:r>
          </a:p>
          <a:p>
            <a:r>
              <a:rPr lang="en-US"/>
              <a:t>Please verify that the Q&amp;A feature is enabled before presenting to audiences. An adult should monitor questions and comments to ensure they are appropriate. Slido has a feature that allows you to delete unwanted questions and comments.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HOMELESSNESS</a:t>
            </a:r>
          </a:p>
          <a:p>
            <a:r>
              <a:rPr lang="en-US"/>
              <a:t>The reason young males run away, couch surf, and become homeless is often due to family rejection, abuse, or disapproval over their sexual orientation. All of which can cause them to be heavily preyed upon.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HOMELESSNESS</a:t>
            </a:r>
          </a:p>
          <a:p>
            <a:r>
              <a:rPr lang="en-US"/>
              <a:t>The reason young males run away, couch surf, and become homeless is often due to family rejection, abuse, or disapproval over their sexual orientation. All of which can cause them to be heavily preyed upon.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HOMELESSNESS</a:t>
            </a:r>
          </a:p>
          <a:p>
            <a:r>
              <a:rPr lang="en-US"/>
              <a:t>The reason young males run away, couch surf, and become homeless is often due to family rejection, abuse, or disapproval over their sexual orientation. All of which can cause them to be heavily preyed upon.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ADDICTION </a:t>
            </a:r>
          </a:p>
          <a:p>
            <a:r>
              <a:rPr lang="en-US"/>
              <a:t>Addiction creates a form of bondage to the victims’ abuser or trafficker.</a:t>
            </a:r>
          </a:p>
          <a:p>
            <a:endParaRPr lang="en-US"/>
          </a:p>
          <a:p>
            <a:r>
              <a:rPr lang="en-US"/>
              <a:t>Illegal drugs often serve as a coping mechanism for victims to numb the pain of the physical and emotional trauma of sexual abuse or sex trafficking.</a:t>
            </a:r>
          </a:p>
          <a:p>
            <a:endParaRPr lang="en-US"/>
          </a:p>
          <a:p>
            <a:r>
              <a:rPr lang="en-US"/>
              <a:t>Groomers often use drugs and alcohol as tools to coerce young people to become addicted to substances.</a:t>
            </a:r>
          </a:p>
          <a:p>
            <a:endParaRPr lang="en-US"/>
          </a:p>
          <a:p>
            <a:r>
              <a:rPr lang="en-US"/>
              <a:t>Traffickers can exploit an addict’s existing drug or alcohol habit by becoming their supplier or preying on those who are exiting treatment or recovery facilities.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ADDICTION </a:t>
            </a:r>
          </a:p>
          <a:p>
            <a:r>
              <a:rPr lang="en-US"/>
              <a:t>Addiction creates a form of bondage to the victims’ abuser or trafficker.</a:t>
            </a:r>
          </a:p>
          <a:p>
            <a:endParaRPr lang="en-US"/>
          </a:p>
          <a:p>
            <a:r>
              <a:rPr lang="en-US"/>
              <a:t>Illegal drugs often serve as a coping mechanism for victims to numb the pain of the physical and emotional trauma of sexual abuse or sex trafficking.</a:t>
            </a:r>
          </a:p>
          <a:p>
            <a:endParaRPr lang="en-US"/>
          </a:p>
          <a:p>
            <a:r>
              <a:rPr lang="en-US"/>
              <a:t>Groomers often use drugs and alcohol as tools to coerce young people to become addicted to substances.</a:t>
            </a:r>
          </a:p>
          <a:p>
            <a:endParaRPr lang="en-US"/>
          </a:p>
          <a:p>
            <a:r>
              <a:rPr lang="en-US"/>
              <a:t>Traffickers can exploit an addict’s existing drug or alcohol habit by becoming their supplier or preying on those who are exiting treatment or recovery facilities.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ADDICTION </a:t>
            </a:r>
          </a:p>
          <a:p>
            <a:r>
              <a:rPr lang="en-US"/>
              <a:t>Addiction creates a form of bondage to the victims’ abuser or trafficker.</a:t>
            </a:r>
          </a:p>
          <a:p>
            <a:endParaRPr lang="en-US"/>
          </a:p>
          <a:p>
            <a:r>
              <a:rPr lang="en-US"/>
              <a:t>Illegal drugs often serve as a coping mechanism for victims to numb the pain of the physical and emotional trauma of sexual abuse or sex trafficking.</a:t>
            </a:r>
          </a:p>
          <a:p>
            <a:endParaRPr lang="en-US"/>
          </a:p>
          <a:p>
            <a:r>
              <a:rPr lang="en-US"/>
              <a:t>Groomers often use drugs and alcohol as tools to coerce young people to become addicted to substances.</a:t>
            </a:r>
          </a:p>
          <a:p>
            <a:endParaRPr lang="en-US"/>
          </a:p>
          <a:p>
            <a:r>
              <a:rPr lang="en-US"/>
              <a:t>Traffickers can exploit an addict’s existing drug or alcohol habit by becoming their supplier or preying on those who are exiting treatment or recovery facilities.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a:t>
            </a:r>
          </a:p>
          <a:p>
            <a:endParaRPr lang="en-US"/>
          </a:p>
          <a:p>
            <a:r>
              <a:rPr lang="en-US"/>
              <a:t>At about what age is the male brain fully developed?</a:t>
            </a:r>
          </a:p>
          <a:p>
            <a:endParaRPr lang="en-US"/>
          </a:p>
          <a:p>
            <a:r>
              <a:rPr lang="en-US"/>
              <a:t>A) 16 years old</a:t>
            </a:r>
          </a:p>
          <a:p>
            <a:r>
              <a:rPr lang="en-US"/>
              <a:t>B) 18 years old</a:t>
            </a:r>
          </a:p>
          <a:p>
            <a:r>
              <a:rPr lang="en-US"/>
              <a:t>C) 20 years old</a:t>
            </a:r>
          </a:p>
          <a:p>
            <a:r>
              <a:rPr lang="en-US"/>
              <a:t>D) 25 years old</a:t>
            </a:r>
          </a:p>
          <a:p>
            <a:endParaRPr lang="en-US"/>
          </a:p>
          <a:p>
            <a:r>
              <a:rPr lang="en-US"/>
              <a:t>ANSWER</a:t>
            </a:r>
          </a:p>
          <a:p>
            <a:r>
              <a:rPr lang="en-US"/>
              <a:t>D) 25 years old is when a male's brain is typically fully developed. </a:t>
            </a:r>
          </a:p>
          <a:p>
            <a:endParaRPr lang="en-US"/>
          </a:p>
          <a:p>
            <a:r>
              <a:rPr lang="en-US"/>
              <a:t>•  BRAIN DEVELOPMENT</a:t>
            </a:r>
          </a:p>
          <a:p>
            <a:r>
              <a:rPr lang="en-US"/>
              <a:t>Although the size of the brain may no longer be growing, the brain is not fully developed until young people are in their twenties. Some studies suggest that for males, the age is closer to twenty-five. </a:t>
            </a:r>
          </a:p>
          <a:p>
            <a:endParaRPr lang="en-US"/>
          </a:p>
          <a:p>
            <a:r>
              <a:rPr lang="en-US"/>
              <a:t>Source:</a:t>
            </a:r>
          </a:p>
          <a:p>
            <a:r>
              <a:rPr lang="en-US"/>
              <a:t>Casey, B., Jones, R. M., &amp; Somerville, L. H. (2011). Braking and Accelerating of the Adolescent Brain. Journal of Research on Adolescence: The Official Journal of the Society for Research on Adolescence, 21(1), 21–33. https://doi.org/10.1111/j.1532-7795.2010.00712.x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At about what age is the male brain fully developed?</a:t>
            </a:r>
          </a:p>
          <a:p>
            <a:endParaRPr lang="en-US"/>
          </a:p>
          <a:p>
            <a:r>
              <a:rPr lang="en-US"/>
              <a:t>A) 16 years old</a:t>
            </a:r>
          </a:p>
          <a:p>
            <a:r>
              <a:rPr lang="en-US"/>
              <a:t>B) 18 years old</a:t>
            </a:r>
          </a:p>
          <a:p>
            <a:r>
              <a:rPr lang="en-US"/>
              <a:t>C) 20 years old</a:t>
            </a:r>
          </a:p>
          <a:p>
            <a:r>
              <a:rPr lang="en-US"/>
              <a:t>D) 25 years old</a:t>
            </a:r>
          </a:p>
          <a:p>
            <a:endParaRPr lang="en-US"/>
          </a:p>
          <a:p>
            <a:r>
              <a:rPr lang="en-US"/>
              <a:t>ANSWER</a:t>
            </a:r>
          </a:p>
          <a:p>
            <a:r>
              <a:rPr lang="en-US"/>
              <a:t>D) 25 years old is when a male's brain is typically fully developed. </a:t>
            </a:r>
          </a:p>
          <a:p>
            <a:endParaRPr lang="en-US"/>
          </a:p>
          <a:p>
            <a:r>
              <a:rPr lang="en-US"/>
              <a:t>•  BRAIN DEVELOPMENT</a:t>
            </a:r>
          </a:p>
          <a:p>
            <a:r>
              <a:rPr lang="en-US"/>
              <a:t>Although the brain's size may no longer grow, it is not fully developed until young people are in their twenties. Some studies suggest that for males, the age is closer to twenty-five. </a:t>
            </a:r>
          </a:p>
          <a:p>
            <a:endParaRPr lang="en-US"/>
          </a:p>
          <a:p>
            <a:r>
              <a:rPr lang="en-US"/>
              <a:t>Source:</a:t>
            </a:r>
          </a:p>
          <a:p>
            <a:r>
              <a:rPr lang="en-US"/>
              <a:t>Casey, B., Jones, R. M., &amp; Somerville, L. H. (2011). Braking and Accelerating of the Adolescent Brain. Journal of Research on Adolescence: The Official Journal of the Society for Research on Adolescence, 21(1), 21–33. Retrieve January 15, 2026, from https://doi.org/10.1111/j.1532-7795.2010.00712.x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BRAIN DEVELOPMENT</a:t>
            </a:r>
          </a:p>
          <a:p>
            <a:r>
              <a:rPr lang="en-US"/>
              <a:t>Although the size of the brain may no longer be growing, the brain is not fully developed until young people are in their twenties. Some studies suggest that for males, the age is closer to twenty-five. </a:t>
            </a:r>
          </a:p>
          <a:p>
            <a:endParaRPr lang="en-US"/>
          </a:p>
          <a:p>
            <a:r>
              <a:rPr lang="en-US"/>
              <a:t>• BRAIN FUNCTION</a:t>
            </a:r>
          </a:p>
          <a:p>
            <a:r>
              <a:rPr lang="en-US"/>
              <a:t>The front part of the brain, the prefrontal cortex, is one of the last regions to mature. [1] The brain's prefrontal cortex "is responsible for skills such as planning, prioritizing, and controlling impulse. Because these skills are still developing, teens are more likely to engage in risky behaviors without considering the possible results of their decisions" (National Institutes of Mental Health). </a:t>
            </a:r>
          </a:p>
          <a:p>
            <a:endParaRPr lang="en-US"/>
          </a:p>
          <a:p>
            <a:r>
              <a:rPr lang="en-US"/>
              <a:t>• IMPULSIVENESS</a:t>
            </a:r>
          </a:p>
          <a:p>
            <a:r>
              <a:rPr lang="en-US"/>
              <a:t>Since traffickers understand the impulsive nature of young people, they exploit this vulnerability to manipulate teens into making decisions that keep them under their control. </a:t>
            </a:r>
          </a:p>
          <a:p>
            <a:endParaRPr lang="en-US"/>
          </a:p>
          <a:p>
            <a:r>
              <a:rPr lang="en-US"/>
              <a:t>Source:</a:t>
            </a:r>
          </a:p>
          <a:p>
            <a:r>
              <a:rPr lang="en-US"/>
              <a:t>Casey, B., Jones, R. M., &amp; Somerville, L. H. (2011). Braking and Accelerating of the Adolescent Brain. Journal of Research on Adolescence: The Official Journal of the Society for Research on Adolescence, 21(1), 21–33. https://doi.org/10.1111/j.1532-7795.2010.00712.x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BRAIN DEVELOPMENT</a:t>
            </a:r>
          </a:p>
          <a:p>
            <a:r>
              <a:rPr lang="en-US"/>
              <a:t>Although the size of the brain may no longer be growing, the brain is not fully developed until young people are in their twenties. Some studies suggest that for males, the age is closer to twenty-five. </a:t>
            </a:r>
          </a:p>
          <a:p>
            <a:endParaRPr lang="en-US"/>
          </a:p>
          <a:p>
            <a:r>
              <a:rPr lang="en-US"/>
              <a:t>• BRAIN FUNCTION</a:t>
            </a:r>
          </a:p>
          <a:p>
            <a:r>
              <a:rPr lang="en-US"/>
              <a:t>The front part of the brain, the prefrontal cortex, is one of the last regions to mature. [1] The brain's prefrontal cortex "is responsible for skills such as planning, prioritizing, and controlling impulse. Because these skills are still developing, teens are more likely to engage in risky behaviors without considering the possible results of their decisions" (National Institutes of Mental Health). </a:t>
            </a:r>
          </a:p>
          <a:p>
            <a:endParaRPr lang="en-US"/>
          </a:p>
          <a:p>
            <a:r>
              <a:rPr lang="en-US"/>
              <a:t>• IMPULSIVENESS</a:t>
            </a:r>
          </a:p>
          <a:p>
            <a:r>
              <a:rPr lang="en-US"/>
              <a:t>Since traffickers understand the impulsive nature of young people, they exploit this vulnerability to manipulate teens into making decisions that keep them under their control. </a:t>
            </a:r>
          </a:p>
          <a:p>
            <a:endParaRPr lang="en-US"/>
          </a:p>
          <a:p>
            <a:r>
              <a:rPr lang="en-US"/>
              <a:t>Source:</a:t>
            </a:r>
          </a:p>
          <a:p>
            <a:r>
              <a:rPr lang="en-US"/>
              <a:t>Casey, B., Jones, R. M., &amp; Somerville, L. H. (2011). Braking and Accelerating of the Adolescent Brain. Journal of Research on Adolescence: The Official Journal of the Society for Research on Adolescence, 21(1), 21–33. https://doi.org/10.1111/j.1532-7795.2010.00712.x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BRAIN DEVELOPMENT</a:t>
            </a:r>
          </a:p>
          <a:p>
            <a:r>
              <a:rPr lang="en-US"/>
              <a:t>Although the size of the brain may no longer be growing, the brain is not fully developed until young people are in their twenties. Some studies suggest that for males, the age is closer to twenty-five. </a:t>
            </a:r>
          </a:p>
          <a:p>
            <a:endParaRPr lang="en-US"/>
          </a:p>
          <a:p>
            <a:r>
              <a:rPr lang="en-US"/>
              <a:t>• BRAIN FUNCTION</a:t>
            </a:r>
          </a:p>
          <a:p>
            <a:r>
              <a:rPr lang="en-US"/>
              <a:t>The front part of the brain, the prefrontal cortex, is one of the last regions to mature. [1] The brain's prefrontal cortex "is responsible for skills such as planning, prioritizing, and controlling impulse. Because these skills are still developing, teens are more likely to engage in risky behaviors without considering the possible results of their decisions" (National Institutes of Mental Health). </a:t>
            </a:r>
          </a:p>
          <a:p>
            <a:endParaRPr lang="en-US"/>
          </a:p>
          <a:p>
            <a:r>
              <a:rPr lang="en-US"/>
              <a:t>• IMPULSIVENESS</a:t>
            </a:r>
          </a:p>
          <a:p>
            <a:r>
              <a:rPr lang="en-US"/>
              <a:t>Since traffickers understand the impulsive nature of young people, they exploit this vulnerability to manipulate teens into making decisions that keep them under their control. </a:t>
            </a:r>
          </a:p>
          <a:p>
            <a:endParaRPr lang="en-US"/>
          </a:p>
          <a:p>
            <a:r>
              <a:rPr lang="en-US"/>
              <a:t>Source:</a:t>
            </a:r>
          </a:p>
          <a:p>
            <a:r>
              <a:rPr lang="en-US"/>
              <a:t>Casey, B., Jones, R. M., &amp; Somerville, L. H. (2011). Braking and Accelerating of the Adolescent Brain. Journal of Research on Adolescence: The Official Journal of the Society for Research on Adolescence, 21(1), 21–33. https://doi.org/10.1111/j.1532-7795.2010.00712.x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BRAIN FUNCTION</a:t>
            </a:r>
          </a:p>
          <a:p>
            <a:r>
              <a:rPr lang="en-US"/>
              <a:t>The prefrontal cortex, the front part of the brain, is one of the last regions to mature.[1] The brain's prefrontal cortex "is responsible for various skills like planning, prioritizing, and controlling impulse. Because these skills are still developing, teens are more likely to engage in risky behaviors without considering the possible results of their decisions" (National Institutes of Mental Health). </a:t>
            </a:r>
          </a:p>
          <a:p>
            <a:endParaRPr lang="en-US"/>
          </a:p>
          <a:p>
            <a:r>
              <a:rPr lang="en-US"/>
              <a:t>• IMPULSIVENESS</a:t>
            </a:r>
          </a:p>
          <a:p>
            <a:r>
              <a:rPr lang="en-US"/>
              <a:t>Since traffickers understand the impulsive nature of young people, they exploit this vulnerability to manipulate teens into making decisions that keep them under their control. </a:t>
            </a:r>
          </a:p>
          <a:p>
            <a:endParaRPr lang="en-US"/>
          </a:p>
          <a:p>
            <a:r>
              <a:rPr lang="en-US"/>
              <a:t>Source:</a:t>
            </a:r>
          </a:p>
          <a:p>
            <a:r>
              <a:rPr lang="en-US"/>
              <a:t>Casey, B., Jones, R. M., &amp; Somerville, L. H. (2011). Braking and Accelerating of the Adolescent Brain. Journal of Research on Adolescence: The Official Journal of the Society for Research on Adolescence, 21(1), 21–33. https://doi.org/10.1111/j.1532-7795.2010.00712.x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BRAIN FUNCTION</a:t>
            </a:r>
          </a:p>
          <a:p>
            <a:r>
              <a:rPr lang="en-US"/>
              <a:t>The prefrontal cortex, the front part of the brain, is one of the last regions to mature.[1] The brain's prefrontal cortex "is responsible for various skills like planning, prioritizing, and controlling impulse. Because these skills are still developing, teens are more likely to engage in risky behaviors without considering the possible results of their decisions" (National Institutes of Mental Health). </a:t>
            </a:r>
          </a:p>
          <a:p>
            <a:endParaRPr lang="en-US"/>
          </a:p>
          <a:p>
            <a:r>
              <a:rPr lang="en-US"/>
              <a:t>• IMPULSIVENESS</a:t>
            </a:r>
          </a:p>
          <a:p>
            <a:r>
              <a:rPr lang="en-US"/>
              <a:t>Since traffickers understand the impulsive nature of young people, they exploit this vulnerability to manipulate teens into making decisions that keep them under their control. </a:t>
            </a:r>
          </a:p>
          <a:p>
            <a:endParaRPr lang="en-US"/>
          </a:p>
          <a:p>
            <a:r>
              <a:rPr lang="en-US"/>
              <a:t>Source:</a:t>
            </a:r>
          </a:p>
          <a:p>
            <a:r>
              <a:rPr lang="en-US"/>
              <a:t>Casey, B., Jones, R. M., &amp; Somerville, L. H. (2011). Braking and Accelerating of the Adolescent Brain. Journal of Research on Adolescence: The Official Journal of the Society for Research on Adolescence, 21(1), 21–33. https://doi.org/10.1111/j.1532-7795.2010.00712.x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BRAIN FUNCTION</a:t>
            </a:r>
          </a:p>
          <a:p>
            <a:r>
              <a:rPr lang="en-US"/>
              <a:t>The prefrontal cortex, the front part of the brain, is one of the last regions to mature.[1] The brain's prefrontal cortex "is responsible for various skills like planning, prioritizing, and controlling impulse. Because these skills are still developing, teens are more likely to engage in risky behaviors without considering the possible results of their decisions" (National Institutes of Mental Health). </a:t>
            </a:r>
          </a:p>
          <a:p>
            <a:endParaRPr lang="en-US"/>
          </a:p>
          <a:p>
            <a:r>
              <a:rPr lang="en-US"/>
              <a:t>• IMPULSIVENESS</a:t>
            </a:r>
          </a:p>
          <a:p>
            <a:r>
              <a:rPr lang="en-US"/>
              <a:t>Since traffickers understand the impulsive nature of young people, they exploit this vulnerability to manipulate teens into making decisions that keep them under their control. </a:t>
            </a:r>
          </a:p>
          <a:p>
            <a:endParaRPr lang="en-US"/>
          </a:p>
          <a:p>
            <a:r>
              <a:rPr lang="en-US"/>
              <a:t>Source:</a:t>
            </a:r>
          </a:p>
          <a:p>
            <a:r>
              <a:rPr lang="en-US"/>
              <a:t>Casey, B., Jones, R. M., &amp; Somerville, L. H. (2011). Braking and Accelerating of the Adolescent Brain. Journal of Research on Adolescence: The Official Journal of the Society for Research on Adolescence, 21(1), 21–33. https://doi.org/10.1111/j.1532-7795.2010.00712.x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Presenters may ask their audience to consider adding a few "hotline for help" phone numbers in their cell phone contacts or take a photo of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Although the hand signal for help has not yet achieved universal recognition, it may discreetly get someone's attention in urgent situations.</a:t>
            </a:r>
          </a:p>
          <a:p>
            <a:endParaRPr lang="en-US"/>
          </a:p>
          <a:p>
            <a:r>
              <a:rPr lang="en-US"/>
              <a:t>• SILENT</a:t>
            </a:r>
          </a:p>
          <a:p>
            <a:r>
              <a:rPr lang="en-US"/>
              <a:t>It can be used silently.  </a:t>
            </a:r>
          </a:p>
          <a:p>
            <a:endParaRPr lang="en-US"/>
          </a:p>
          <a:p>
            <a:r>
              <a:rPr lang="en-US"/>
              <a:t>• UNTRACKABLE</a:t>
            </a:r>
          </a:p>
          <a:p>
            <a:r>
              <a:rPr lang="en-US"/>
              <a:t>It leaves no digital footprint.  </a:t>
            </a:r>
          </a:p>
          <a:p>
            <a:endParaRPr lang="en-US"/>
          </a:p>
          <a:p>
            <a:r>
              <a:rPr lang="en-US"/>
              <a:t>• CONCEALED</a:t>
            </a:r>
          </a:p>
          <a:p>
            <a:r>
              <a:rPr lang="en-US"/>
              <a:t>It can be done secretly when a perpetrator is in the vicinity.</a:t>
            </a:r>
          </a:p>
          <a:p>
            <a:endParaRPr lang="en-US"/>
          </a:p>
          <a:p>
            <a:r>
              <a:rPr lang="en-US"/>
              <a:t>• SIGNALS DISTRESS</a:t>
            </a:r>
          </a:p>
          <a:p>
            <a:r>
              <a:rPr lang="en-US"/>
              <a:t>Combining the hand signal with distressed facial expressions might help attract the attention of an individual who is unfamiliar with the signal's meaning.</a:t>
            </a:r>
          </a:p>
          <a:p>
            <a:endParaRPr lang="en-US"/>
          </a:p>
          <a:p>
            <a:r>
              <a:rPr lang="en-US"/>
              <a:t>Source</a:t>
            </a:r>
          </a:p>
          <a:p>
            <a:r>
              <a:rPr lang="en-US"/>
              <a:t>Canadian Women's Foundation, April 2020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Two ways to conduct a pre-/post-student evaluation:</a:t>
            </a:r>
          </a:p>
          <a:p>
            <a:endParaRPr lang="en-US"/>
          </a:p>
          <a:p>
            <a:r>
              <a:rPr lang="en-US"/>
              <a:t>1) Use the pre/post survey in the Walking Wise lesson plan for this topic. </a:t>
            </a:r>
          </a:p>
          <a:p>
            <a:endParaRPr lang="en-US"/>
          </a:p>
          <a:p>
            <a:r>
              <a:rPr lang="en-US"/>
              <a:t>2) Activate Slido.com to conduct an online survey.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3-Question Survey</a:t>
            </a:r>
          </a:p>
          <a:p>
            <a:endParaRPr lang="en-US"/>
          </a:p>
          <a:p>
            <a:r>
              <a:rPr lang="en-US"/>
              <a:t>IF SLIDO IS ACTIVATED:</a:t>
            </a:r>
          </a:p>
          <a:p>
            <a:r>
              <a:rPr lang="en-US"/>
              <a:t>Follow the instructions provided on WalkingWise.com to access your school or organization's custom Slido QR code and #code, which the audience will use to complete the 3-question evaluation. </a:t>
            </a:r>
          </a:p>
          <a:p>
            <a:endParaRPr lang="en-US"/>
          </a:p>
          <a:p>
            <a:r>
              <a:rPr lang="en-US"/>
              <a:t>Please encourage your audience to scan your organization's custom QR code to share what they enjoyed and what could be improved about the lesson.</a:t>
            </a:r>
          </a:p>
          <a:p>
            <a:endParaRPr lang="en-US"/>
          </a:p>
          <a:p>
            <a:r>
              <a:rPr lang="en-US"/>
              <a:t>Please send any feedback you want to share to Walking Wise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a:t>
            </a:r>
          </a:p>
          <a:p>
            <a:r>
              <a:rPr lang="en-US"/>
              <a:t>To access additional resources about male victims, please refer to the last page of Lesson Plan #6 in the Walking Wise Education Guide. </a:t>
            </a:r>
          </a:p>
          <a:p>
            <a:endParaRPr lang="en-US"/>
          </a:p>
          <a:p>
            <a:r>
              <a:rPr lang="en-US"/>
              <a:t>We welcome your feedback at support@WalkingWise.com.</a:t>
            </a:r>
          </a:p>
          <a:p>
            <a:endParaRPr lang="en-US"/>
          </a:p>
          <a:p>
            <a:r>
              <a:rPr lang="en-US"/>
              <a:t>Thank you!</a:t>
            </a:r>
          </a:p>
          <a:p>
            <a:endParaRPr lang="en-US"/>
          </a:p>
          <a:p>
            <a:r>
              <a:rPr lang="en-US"/>
              <a:t>Karla Highman</a:t>
            </a:r>
          </a:p>
          <a:p>
            <a:r>
              <a:rPr lang="en-US"/>
              <a:t>Founder, 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www.walkingwise.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image" Target="../media/image7.png"/></Relationships>
</file>

<file path=ppt/slides/_rels/slide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TextBox 4"/>
          <p:cNvSpPr txBox="1"/>
          <p:nvPr/>
        </p:nvSpPr>
        <p:spPr>
          <a:xfrm>
            <a:off x="454522" y="7655975"/>
            <a:ext cx="17417056" cy="662967"/>
          </a:xfrm>
          <a:prstGeom prst="rect">
            <a:avLst/>
          </a:prstGeom>
        </p:spPr>
        <p:txBody>
          <a:bodyPr lIns="0" tIns="0" rIns="0" bIns="0" rtlCol="0" anchor="t">
            <a:spAutoFit/>
          </a:bodyPr>
          <a:lstStyle/>
          <a:p>
            <a:pPr algn="ctr">
              <a:lnSpc>
                <a:spcPts val="5460"/>
              </a:lnSpc>
            </a:pPr>
            <a:r>
              <a:rPr lang="en-US" sz="3900">
                <a:solidFill>
                  <a:srgbClr val="FFFFFF"/>
                </a:solidFill>
                <a:latin typeface="Poppins Medium 1"/>
                <a:ea typeface="Poppins Medium 1"/>
                <a:cs typeface="Poppins Medium 1"/>
                <a:sym typeface="Poppins Medium 1"/>
              </a:rPr>
              <a:t>LESSON #6</a:t>
            </a:r>
          </a:p>
        </p:txBody>
      </p:sp>
      <p:sp>
        <p:nvSpPr>
          <p:cNvPr id="5" name="Freeform 5"/>
          <p:cNvSpPr/>
          <p:nvPr/>
        </p:nvSpPr>
        <p:spPr>
          <a:xfrm>
            <a:off x="16284300" y="1028700"/>
            <a:ext cx="975000" cy="975000"/>
          </a:xfrm>
          <a:custGeom>
            <a:avLst/>
            <a:gdLst/>
            <a:ahLst/>
            <a:cxnLst/>
            <a:rect l="l" t="t" r="r" b="b"/>
            <a:pathLst>
              <a:path w="975000" h="975000">
                <a:moveTo>
                  <a:pt x="0" y="0"/>
                </a:moveTo>
                <a:lnTo>
                  <a:pt x="975000" y="0"/>
                </a:lnTo>
                <a:lnTo>
                  <a:pt x="975000" y="975000"/>
                </a:lnTo>
                <a:lnTo>
                  <a:pt x="0" y="975000"/>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454522" y="2385219"/>
            <a:ext cx="17417056" cy="2503531"/>
          </a:xfrm>
          <a:prstGeom prst="rect">
            <a:avLst/>
          </a:prstGeom>
        </p:spPr>
        <p:txBody>
          <a:bodyPr lIns="0" tIns="0" rIns="0" bIns="0" rtlCol="0" anchor="t">
            <a:spAutoFit/>
          </a:bodyPr>
          <a:lstStyle/>
          <a:p>
            <a:pPr algn="ctr">
              <a:lnSpc>
                <a:spcPts val="6512"/>
              </a:lnSpc>
            </a:pPr>
            <a:r>
              <a:rPr lang="en-US" sz="5713">
                <a:solidFill>
                  <a:srgbClr val="303030"/>
                </a:solidFill>
                <a:latin typeface="League Spartan"/>
                <a:ea typeface="League Spartan"/>
                <a:cs typeface="League Spartan"/>
                <a:sym typeface="League Spartan"/>
              </a:rPr>
              <a:t>SEXUAL EXPLOITATION</a:t>
            </a:r>
          </a:p>
          <a:p>
            <a:pPr algn="ctr">
              <a:lnSpc>
                <a:spcPts val="12999"/>
              </a:lnSpc>
            </a:pPr>
            <a:r>
              <a:rPr lang="en-US" sz="11403">
                <a:solidFill>
                  <a:srgbClr val="303030"/>
                </a:solidFill>
                <a:latin typeface="League Spartan"/>
                <a:ea typeface="League Spartan"/>
                <a:cs typeface="League Spartan"/>
                <a:sym typeface="League Spartan"/>
              </a:rPr>
              <a:t>EDUCATION</a:t>
            </a:r>
          </a:p>
        </p:txBody>
      </p:sp>
      <p:sp>
        <p:nvSpPr>
          <p:cNvPr id="7" name="TextBox 7"/>
          <p:cNvSpPr txBox="1"/>
          <p:nvPr/>
        </p:nvSpPr>
        <p:spPr>
          <a:xfrm>
            <a:off x="0" y="5497954"/>
            <a:ext cx="18288000" cy="2416206"/>
          </a:xfrm>
          <a:prstGeom prst="rect">
            <a:avLst/>
          </a:prstGeom>
        </p:spPr>
        <p:txBody>
          <a:bodyPr lIns="0" tIns="0" rIns="0" bIns="0" rtlCol="0" anchor="t">
            <a:spAutoFit/>
          </a:bodyPr>
          <a:lstStyle/>
          <a:p>
            <a:pPr algn="ctr">
              <a:lnSpc>
                <a:spcPts val="11574"/>
              </a:lnSpc>
            </a:pPr>
            <a:r>
              <a:rPr lang="en-US" sz="13153" b="1">
                <a:solidFill>
                  <a:srgbClr val="1A62D8"/>
                </a:solidFill>
                <a:latin typeface="Cooperative Bold"/>
                <a:ea typeface="Cooperative Bold"/>
                <a:cs typeface="Cooperative Bold"/>
                <a:sym typeface="Cooperative Bold"/>
              </a:rPr>
              <a:t>male</a:t>
            </a:r>
          </a:p>
          <a:p>
            <a:pPr algn="ctr">
              <a:lnSpc>
                <a:spcPts val="7263"/>
              </a:lnSpc>
            </a:pPr>
            <a:r>
              <a:rPr lang="en-US" sz="8254">
                <a:solidFill>
                  <a:srgbClr val="1A62D8"/>
                </a:solidFill>
                <a:latin typeface="Poppins Medium 2"/>
                <a:ea typeface="Poppins Medium 2"/>
                <a:cs typeface="Poppins Medium 2"/>
                <a:sym typeface="Poppins Medium 2"/>
              </a:rPr>
              <a:t>VICTIMS</a:t>
            </a:r>
          </a:p>
        </p:txBody>
      </p:sp>
      <p:sp>
        <p:nvSpPr>
          <p:cNvPr id="8" name="Freeform 8"/>
          <p:cNvSpPr/>
          <p:nvPr/>
        </p:nvSpPr>
        <p:spPr>
          <a:xfrm>
            <a:off x="14954037" y="7028103"/>
            <a:ext cx="2305263" cy="2320480"/>
          </a:xfrm>
          <a:custGeom>
            <a:avLst/>
            <a:gdLst/>
            <a:ahLst/>
            <a:cxnLst/>
            <a:rect l="l" t="t" r="r" b="b"/>
            <a:pathLst>
              <a:path w="2305263" h="2320480">
                <a:moveTo>
                  <a:pt x="0" y="0"/>
                </a:moveTo>
                <a:lnTo>
                  <a:pt x="2305263" y="0"/>
                </a:lnTo>
                <a:lnTo>
                  <a:pt x="2305263" y="2320480"/>
                </a:lnTo>
                <a:lnTo>
                  <a:pt x="0" y="2320480"/>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993046" y="3552313"/>
            <a:ext cx="4485291" cy="807115"/>
            <a:chOff x="0" y="0"/>
            <a:chExt cx="1181311" cy="212574"/>
          </a:xfrm>
        </p:grpSpPr>
        <p:sp>
          <p:nvSpPr>
            <p:cNvPr id="7" name="Freeform 7"/>
            <p:cNvSpPr/>
            <p:nvPr/>
          </p:nvSpPr>
          <p:spPr>
            <a:xfrm>
              <a:off x="0" y="0"/>
              <a:ext cx="1181311" cy="212574"/>
            </a:xfrm>
            <a:custGeom>
              <a:avLst/>
              <a:gdLst/>
              <a:ahLst/>
              <a:cxnLst/>
              <a:rect l="l" t="t" r="r" b="b"/>
              <a:pathLst>
                <a:path w="1181311" h="212574">
                  <a:moveTo>
                    <a:pt x="0" y="0"/>
                  </a:moveTo>
                  <a:lnTo>
                    <a:pt x="1181311" y="0"/>
                  </a:lnTo>
                  <a:lnTo>
                    <a:pt x="1181311" y="212574"/>
                  </a:lnTo>
                  <a:lnTo>
                    <a:pt x="0" y="212574"/>
                  </a:lnTo>
                  <a:close/>
                </a:path>
              </a:pathLst>
            </a:custGeom>
            <a:solidFill>
              <a:srgbClr val="303030"/>
            </a:solidFill>
          </p:spPr>
          <p:txBody>
            <a:bodyPr/>
            <a:lstStyle/>
            <a:p>
              <a:endParaRPr lang="en-US"/>
            </a:p>
          </p:txBody>
        </p:sp>
        <p:sp>
          <p:nvSpPr>
            <p:cNvPr id="8" name="TextBox 8"/>
            <p:cNvSpPr txBox="1"/>
            <p:nvPr/>
          </p:nvSpPr>
          <p:spPr>
            <a:xfrm>
              <a:off x="0" y="-76200"/>
              <a:ext cx="1181311" cy="288774"/>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419711" y="3580415"/>
            <a:ext cx="4240691" cy="721958"/>
          </a:xfrm>
          <a:prstGeom prst="rect">
            <a:avLst/>
          </a:prstGeom>
        </p:spPr>
        <p:txBody>
          <a:bodyPr lIns="0" tIns="0" rIns="0" bIns="0" rtlCol="0" anchor="t">
            <a:spAutoFit/>
          </a:bodyPr>
          <a:lstStyle/>
          <a:p>
            <a:pPr algn="l">
              <a:lnSpc>
                <a:spcPts val="5879"/>
              </a:lnSpc>
            </a:pPr>
            <a:r>
              <a:rPr lang="en-US" sz="4199" b="1">
                <a:solidFill>
                  <a:srgbClr val="FFFFFF"/>
                </a:solidFill>
                <a:latin typeface="Roboto Bold"/>
                <a:ea typeface="Roboto Bold"/>
                <a:cs typeface="Roboto Bold"/>
                <a:sym typeface="Roboto Bold"/>
              </a:rPr>
              <a:t>VOCABULARY</a:t>
            </a:r>
          </a:p>
        </p:txBody>
      </p:sp>
      <p:sp>
        <p:nvSpPr>
          <p:cNvPr id="10" name="TextBox 10"/>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a:t>
            </a:r>
          </a:p>
        </p:txBody>
      </p:sp>
      <p:sp>
        <p:nvSpPr>
          <p:cNvPr id="14" name="TextBox 14"/>
          <p:cNvSpPr txBox="1"/>
          <p:nvPr/>
        </p:nvSpPr>
        <p:spPr>
          <a:xfrm>
            <a:off x="1983521" y="4658692"/>
            <a:ext cx="5505084" cy="2207896"/>
          </a:xfrm>
          <a:prstGeom prst="rect">
            <a:avLst/>
          </a:prstGeom>
        </p:spPr>
        <p:txBody>
          <a:bodyPr lIns="0" tIns="0" rIns="0" bIns="0" rtlCol="0" anchor="t">
            <a:spAutoFit/>
          </a:bodyPr>
          <a:lstStyle/>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Vulnerable</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Predator</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Sterotype</a:t>
            </a:r>
          </a:p>
        </p:txBody>
      </p:sp>
      <p:sp>
        <p:nvSpPr>
          <p:cNvPr id="15" name="Freeform 15"/>
          <p:cNvSpPr/>
          <p:nvPr/>
        </p:nvSpPr>
        <p:spPr>
          <a:xfrm>
            <a:off x="11546647" y="1192941"/>
            <a:ext cx="5491115" cy="2483196"/>
          </a:xfrm>
          <a:custGeom>
            <a:avLst/>
            <a:gdLst/>
            <a:ahLst/>
            <a:cxnLst/>
            <a:rect l="l" t="t" r="r" b="b"/>
            <a:pathLst>
              <a:path w="5491115" h="2483196">
                <a:moveTo>
                  <a:pt x="0" y="0"/>
                </a:moveTo>
                <a:lnTo>
                  <a:pt x="5491114" y="0"/>
                </a:lnTo>
                <a:lnTo>
                  <a:pt x="5491114" y="2483197"/>
                </a:lnTo>
                <a:lnTo>
                  <a:pt x="0" y="2483197"/>
                </a:lnTo>
                <a:lnTo>
                  <a:pt x="0" y="0"/>
                </a:lnTo>
                <a:close/>
              </a:path>
            </a:pathLst>
          </a:custGeom>
          <a:blipFill>
            <a:blip r:embed="rId5"/>
            <a:stretch>
              <a:fillRect l="-2025" t="-44995" r="-2700" b="-86585"/>
            </a:stretch>
          </a:blipFill>
        </p:spPr>
        <p:txBody>
          <a:bodyPr/>
          <a:lstStyle/>
          <a:p>
            <a:endParaRPr lang="en-US"/>
          </a:p>
        </p:txBody>
      </p:sp>
      <p:sp>
        <p:nvSpPr>
          <p:cNvPr id="16" name="TextBox 16"/>
          <p:cNvSpPr txBox="1"/>
          <p:nvPr/>
        </p:nvSpPr>
        <p:spPr>
          <a:xfrm>
            <a:off x="7617927" y="4656417"/>
            <a:ext cx="5505084" cy="2207895"/>
          </a:xfrm>
          <a:prstGeom prst="rect">
            <a:avLst/>
          </a:prstGeom>
        </p:spPr>
        <p:txBody>
          <a:bodyPr lIns="0" tIns="0" rIns="0" bIns="0" rtlCol="0" anchor="t">
            <a:spAutoFit/>
          </a:bodyPr>
          <a:lstStyle/>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Humiliation</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Disgrace</a:t>
            </a:r>
          </a:p>
          <a:p>
            <a:pPr marL="906777" lvl="1" indent="-453388" algn="l">
              <a:lnSpc>
                <a:spcPts val="5879"/>
              </a:lnSpc>
              <a:buFont typeface="Arial"/>
              <a:buChar char="•"/>
            </a:pPr>
            <a:r>
              <a:rPr lang="en-US" sz="4199" b="1">
                <a:solidFill>
                  <a:srgbClr val="004F59"/>
                </a:solidFill>
                <a:latin typeface="Roboto Bold"/>
                <a:ea typeface="Roboto Bold"/>
                <a:cs typeface="Roboto Bold"/>
                <a:sym typeface="Roboto Bold"/>
              </a:rPr>
              <a:t>Survival Sex</a:t>
            </a:r>
          </a:p>
        </p:txBody>
      </p:sp>
      <p:sp>
        <p:nvSpPr>
          <p:cNvPr id="17" name="TextBox 1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8" name="Freeform 18"/>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39861"/>
            <a:ext cx="14885579" cy="1686485"/>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At risk of physical or emotional harm due to weakness or lack of protection.</a:t>
            </a:r>
          </a:p>
        </p:txBody>
      </p:sp>
      <p:grpSp>
        <p:nvGrpSpPr>
          <p:cNvPr id="9" name="Group 9"/>
          <p:cNvGrpSpPr/>
          <p:nvPr/>
        </p:nvGrpSpPr>
        <p:grpSpPr>
          <a:xfrm>
            <a:off x="1480713" y="3627971"/>
            <a:ext cx="5566263" cy="904943"/>
            <a:chOff x="0" y="0"/>
            <a:chExt cx="1466012" cy="238339"/>
          </a:xfrm>
        </p:grpSpPr>
        <p:sp>
          <p:nvSpPr>
            <p:cNvPr id="10" name="Freeform 10"/>
            <p:cNvSpPr/>
            <p:nvPr/>
          </p:nvSpPr>
          <p:spPr>
            <a:xfrm>
              <a:off x="0" y="0"/>
              <a:ext cx="1466011" cy="238339"/>
            </a:xfrm>
            <a:custGeom>
              <a:avLst/>
              <a:gdLst/>
              <a:ahLst/>
              <a:cxnLst/>
              <a:rect l="l" t="t" r="r" b="b"/>
              <a:pathLst>
                <a:path w="1466011" h="238339">
                  <a:moveTo>
                    <a:pt x="0" y="0"/>
                  </a:moveTo>
                  <a:lnTo>
                    <a:pt x="1466011" y="0"/>
                  </a:lnTo>
                  <a:lnTo>
                    <a:pt x="1466011"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466012"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04249"/>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VULNERABLE</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a:t>
            </a:r>
          </a:p>
        </p:txBody>
      </p:sp>
      <p:sp>
        <p:nvSpPr>
          <p:cNvPr id="15" name="Freeform 15"/>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5098645" cy="1686485"/>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Someone who injures, abuses, or takes advantage of others for personal gain or profit.</a:t>
            </a:r>
          </a:p>
        </p:txBody>
      </p:sp>
      <p:grpSp>
        <p:nvGrpSpPr>
          <p:cNvPr id="9" name="Group 9"/>
          <p:cNvGrpSpPr/>
          <p:nvPr/>
        </p:nvGrpSpPr>
        <p:grpSpPr>
          <a:xfrm>
            <a:off x="1480713" y="3637496"/>
            <a:ext cx="4872598" cy="904943"/>
            <a:chOff x="0" y="0"/>
            <a:chExt cx="1283318" cy="238339"/>
          </a:xfrm>
        </p:grpSpPr>
        <p:sp>
          <p:nvSpPr>
            <p:cNvPr id="10" name="Freeform 10"/>
            <p:cNvSpPr/>
            <p:nvPr/>
          </p:nvSpPr>
          <p:spPr>
            <a:xfrm>
              <a:off x="0" y="0"/>
              <a:ext cx="1283318" cy="238339"/>
            </a:xfrm>
            <a:custGeom>
              <a:avLst/>
              <a:gdLst/>
              <a:ahLst/>
              <a:cxnLst/>
              <a:rect l="l" t="t" r="r" b="b"/>
              <a:pathLst>
                <a:path w="1283318" h="238339">
                  <a:moveTo>
                    <a:pt x="0" y="0"/>
                  </a:moveTo>
                  <a:lnTo>
                    <a:pt x="1283318" y="0"/>
                  </a:lnTo>
                  <a:lnTo>
                    <a:pt x="1283318"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283318"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PREDATOR</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a:t>
            </a:r>
          </a:p>
        </p:txBody>
      </p:sp>
      <p:sp>
        <p:nvSpPr>
          <p:cNvPr id="15" name="Freeform 15"/>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80713" y="4654140"/>
            <a:ext cx="12316922" cy="1939167"/>
            <a:chOff x="0" y="0"/>
            <a:chExt cx="3243963" cy="510727"/>
          </a:xfrm>
        </p:grpSpPr>
        <p:sp>
          <p:nvSpPr>
            <p:cNvPr id="5" name="Freeform 5"/>
            <p:cNvSpPr/>
            <p:nvPr/>
          </p:nvSpPr>
          <p:spPr>
            <a:xfrm>
              <a:off x="0" y="0"/>
              <a:ext cx="3243963" cy="510727"/>
            </a:xfrm>
            <a:custGeom>
              <a:avLst/>
              <a:gdLst/>
              <a:ahLst/>
              <a:cxnLst/>
              <a:rect l="l" t="t" r="r" b="b"/>
              <a:pathLst>
                <a:path w="3243963" h="510727">
                  <a:moveTo>
                    <a:pt x="0" y="0"/>
                  </a:moveTo>
                  <a:lnTo>
                    <a:pt x="3243963" y="0"/>
                  </a:lnTo>
                  <a:lnTo>
                    <a:pt x="3243963" y="510727"/>
                  </a:lnTo>
                  <a:lnTo>
                    <a:pt x="0" y="510727"/>
                  </a:lnTo>
                  <a:close/>
                </a:path>
              </a:pathLst>
            </a:custGeom>
            <a:solidFill>
              <a:srgbClr val="303030"/>
            </a:solidFill>
          </p:spPr>
          <p:txBody>
            <a:bodyPr/>
            <a:lstStyle/>
            <a:p>
              <a:endParaRPr lang="en-US"/>
            </a:p>
          </p:txBody>
        </p:sp>
        <p:sp>
          <p:nvSpPr>
            <p:cNvPr id="6" name="TextBox 6"/>
            <p:cNvSpPr txBox="1"/>
            <p:nvPr/>
          </p:nvSpPr>
          <p:spPr>
            <a:xfrm>
              <a:off x="0" y="-9525"/>
              <a:ext cx="3243963" cy="520252"/>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815648" y="4794974"/>
            <a:ext cx="11599318"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is the percentage of MALES who reported they were sex trafficked in the U.S.? </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Freeform 9"/>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0" name="Freeform 10"/>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sp>
        <p:nvSpPr>
          <p:cNvPr id="11" name="TextBox 11"/>
          <p:cNvSpPr txBox="1"/>
          <p:nvPr/>
        </p:nvSpPr>
        <p:spPr>
          <a:xfrm>
            <a:off x="1131441" y="1109322"/>
            <a:ext cx="1257233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MALE VICTIMS</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a:t>
            </a:r>
          </a:p>
        </p:txBody>
      </p:sp>
      <p:sp>
        <p:nvSpPr>
          <p:cNvPr id="13" name="Freeform 13"/>
          <p:cNvSpPr/>
          <p:nvPr/>
        </p:nvSpPr>
        <p:spPr>
          <a:xfrm>
            <a:off x="1459298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6"/>
            <a:stretch>
              <a:fillRect l="-26110" r="-6690"/>
            </a:stretch>
          </a:blipFill>
        </p:spPr>
        <p:txBody>
          <a:bodyPr/>
          <a:lstStyle/>
          <a:p>
            <a:endParaRPr lang="en-US"/>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14</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9" name="TextBox 9"/>
          <p:cNvSpPr txBox="1"/>
          <p:nvPr/>
        </p:nvSpPr>
        <p:spPr>
          <a:xfrm>
            <a:off x="4967709" y="9319297"/>
            <a:ext cx="8796764" cy="207719"/>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Swaner, R., et al. (2016, June). Youth involved in the sex trade: A national study, p. 36. U.S. Department of Justice.</a:t>
            </a:r>
          </a:p>
        </p:txBody>
      </p:sp>
      <p:sp>
        <p:nvSpPr>
          <p:cNvPr id="10" name="TextBox 10"/>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
        <p:nvSpPr>
          <p:cNvPr id="11" name="TextBox 11"/>
          <p:cNvSpPr txBox="1"/>
          <p:nvPr/>
        </p:nvSpPr>
        <p:spPr>
          <a:xfrm>
            <a:off x="14342086" y="9111689"/>
            <a:ext cx="1449380" cy="415216"/>
          </a:xfrm>
          <a:prstGeom prst="rect">
            <a:avLst/>
          </a:prstGeom>
        </p:spPr>
        <p:txBody>
          <a:bodyPr lIns="0" tIns="0" rIns="0" bIns="0" rtlCol="0" anchor="t">
            <a:spAutoFit/>
          </a:bodyPr>
          <a:lstStyle/>
          <a:p>
            <a:pPr algn="l">
              <a:lnSpc>
                <a:spcPts val="3359"/>
              </a:lnSpc>
            </a:pPr>
            <a:r>
              <a:rPr lang="en-US" sz="2399">
                <a:solidFill>
                  <a:srgbClr val="303030"/>
                </a:solidFill>
                <a:latin typeface="Roboto"/>
                <a:ea typeface="Roboto"/>
                <a:cs typeface="Roboto"/>
                <a:sym typeface="Roboto"/>
              </a:rPr>
              <a:t>n = 341</a:t>
            </a:r>
          </a:p>
        </p:txBody>
      </p:sp>
      <p:sp>
        <p:nvSpPr>
          <p:cNvPr id="12" name="TextBox 12"/>
          <p:cNvSpPr txBox="1"/>
          <p:nvPr/>
        </p:nvSpPr>
        <p:spPr>
          <a:xfrm>
            <a:off x="4191662" y="4762062"/>
            <a:ext cx="9903351" cy="1908177"/>
          </a:xfrm>
          <a:prstGeom prst="rect">
            <a:avLst/>
          </a:prstGeom>
        </p:spPr>
        <p:txBody>
          <a:bodyPr lIns="0" tIns="0" rIns="0" bIns="0" rtlCol="0" anchor="t">
            <a:spAutoFit/>
          </a:bodyPr>
          <a:lstStyle/>
          <a:p>
            <a:pPr algn="ctr">
              <a:lnSpc>
                <a:spcPts val="7699"/>
              </a:lnSpc>
            </a:pPr>
            <a:r>
              <a:rPr lang="en-US" sz="5499">
                <a:solidFill>
                  <a:srgbClr val="303030"/>
                </a:solidFill>
                <a:latin typeface="Roboto"/>
                <a:ea typeface="Roboto"/>
                <a:cs typeface="Roboto"/>
                <a:sym typeface="Roboto"/>
              </a:rPr>
              <a:t>Up to</a:t>
            </a:r>
            <a:r>
              <a:rPr lang="en-US" sz="5499" b="1">
                <a:solidFill>
                  <a:srgbClr val="303030"/>
                </a:solidFill>
                <a:latin typeface="Roboto Bold"/>
                <a:ea typeface="Roboto Bold"/>
                <a:cs typeface="Roboto Bold"/>
                <a:sym typeface="Roboto Bold"/>
              </a:rPr>
              <a:t> </a:t>
            </a:r>
            <a:r>
              <a:rPr lang="en-US" sz="5499" b="1">
                <a:solidFill>
                  <a:srgbClr val="9D1BE3"/>
                </a:solidFill>
                <a:latin typeface="Roboto Bold"/>
                <a:ea typeface="Roboto Bold"/>
                <a:cs typeface="Roboto Bold"/>
                <a:sym typeface="Roboto Bold"/>
              </a:rPr>
              <a:t>36% </a:t>
            </a:r>
            <a:r>
              <a:rPr lang="en-US" sz="5499">
                <a:solidFill>
                  <a:srgbClr val="303030"/>
                </a:solidFill>
                <a:latin typeface="Roboto"/>
                <a:ea typeface="Roboto"/>
                <a:cs typeface="Roboto"/>
                <a:sym typeface="Roboto"/>
              </a:rPr>
              <a:t>of U.S. trafficking victims are believed to be male.</a:t>
            </a:r>
            <a:r>
              <a:rPr lang="en-US" sz="5499">
                <a:solidFill>
                  <a:srgbClr val="9D1BE3"/>
                </a:solidFill>
                <a:latin typeface="Roboto"/>
                <a:ea typeface="Roboto"/>
                <a:cs typeface="Roboto"/>
                <a:sym typeface="Roboto"/>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5472" y="456889"/>
            <a:ext cx="17417056" cy="9457832"/>
          </a:xfrm>
          <a:custGeom>
            <a:avLst/>
            <a:gdLst/>
            <a:ahLst/>
            <a:cxnLst/>
            <a:rect l="l" t="t" r="r" b="b"/>
            <a:pathLst>
              <a:path w="17417056" h="9457832">
                <a:moveTo>
                  <a:pt x="0" y="0"/>
                </a:moveTo>
                <a:lnTo>
                  <a:pt x="17417056" y="0"/>
                </a:lnTo>
                <a:lnTo>
                  <a:pt x="17417056" y="9457833"/>
                </a:lnTo>
                <a:lnTo>
                  <a:pt x="0" y="9457833"/>
                </a:lnTo>
                <a:lnTo>
                  <a:pt x="0" y="0"/>
                </a:lnTo>
                <a:close/>
              </a:path>
            </a:pathLst>
          </a:custGeom>
          <a:blipFill>
            <a:blip r:embed="rId3"/>
            <a:stretch>
              <a:fillRect t="-2613" b="-1719"/>
            </a:stretch>
          </a:blipFill>
        </p:spPr>
        <p:txBody>
          <a:bodyPr/>
          <a:lstStyle/>
          <a:p>
            <a:endParaRPr lang="en-US"/>
          </a:p>
        </p:txBody>
      </p:sp>
      <p:grpSp>
        <p:nvGrpSpPr>
          <p:cNvPr id="3" name="Group 3"/>
          <p:cNvGrpSpPr/>
          <p:nvPr/>
        </p:nvGrpSpPr>
        <p:grpSpPr>
          <a:xfrm>
            <a:off x="5343260" y="8468780"/>
            <a:ext cx="8652191" cy="904943"/>
            <a:chOff x="0" y="0"/>
            <a:chExt cx="2278766" cy="238339"/>
          </a:xfrm>
        </p:grpSpPr>
        <p:sp>
          <p:nvSpPr>
            <p:cNvPr id="4" name="Freeform 4"/>
            <p:cNvSpPr/>
            <p:nvPr/>
          </p:nvSpPr>
          <p:spPr>
            <a:xfrm>
              <a:off x="0" y="0"/>
              <a:ext cx="2278766" cy="238339"/>
            </a:xfrm>
            <a:custGeom>
              <a:avLst/>
              <a:gdLst/>
              <a:ahLst/>
              <a:cxnLst/>
              <a:rect l="l" t="t" r="r" b="b"/>
              <a:pathLst>
                <a:path w="2278766" h="238339">
                  <a:moveTo>
                    <a:pt x="0" y="0"/>
                  </a:moveTo>
                  <a:lnTo>
                    <a:pt x="2278766" y="0"/>
                  </a:lnTo>
                  <a:lnTo>
                    <a:pt x="2278766" y="238339"/>
                  </a:lnTo>
                  <a:lnTo>
                    <a:pt x="0" y="238339"/>
                  </a:lnTo>
                  <a:close/>
                </a:path>
              </a:pathLst>
            </a:custGeom>
            <a:solidFill>
              <a:srgbClr val="303030"/>
            </a:solidFill>
          </p:spPr>
          <p:txBody>
            <a:bodyPr/>
            <a:lstStyle/>
            <a:p>
              <a:endParaRPr lang="en-US"/>
            </a:p>
          </p:txBody>
        </p:sp>
        <p:sp>
          <p:nvSpPr>
            <p:cNvPr id="5" name="TextBox 5"/>
            <p:cNvSpPr txBox="1"/>
            <p:nvPr/>
          </p:nvSpPr>
          <p:spPr>
            <a:xfrm>
              <a:off x="0" y="-76200"/>
              <a:ext cx="2278766" cy="314539"/>
            </a:xfrm>
            <a:prstGeom prst="rect">
              <a:avLst/>
            </a:prstGeom>
          </p:spPr>
          <p:txBody>
            <a:bodyPr lIns="50800" tIns="50800" rIns="50800" bIns="50800" rtlCol="0" anchor="ctr"/>
            <a:lstStyle/>
            <a:p>
              <a:pPr algn="ctr">
                <a:lnSpc>
                  <a:spcPts val="3074"/>
                </a:lnSpc>
              </a:pPr>
              <a:endParaRPr/>
            </a:p>
          </p:txBody>
        </p:sp>
      </p:grpSp>
      <p:sp>
        <p:nvSpPr>
          <p:cNvPr id="6" name="TextBox 6"/>
          <p:cNvSpPr txBox="1"/>
          <p:nvPr/>
        </p:nvSpPr>
        <p:spPr>
          <a:xfrm>
            <a:off x="5497894" y="8672821"/>
            <a:ext cx="8608725" cy="439766"/>
          </a:xfrm>
          <a:prstGeom prst="rect">
            <a:avLst/>
          </a:prstGeom>
        </p:spPr>
        <p:txBody>
          <a:bodyPr lIns="0" tIns="0" rIns="0" bIns="0" rtlCol="0" anchor="t">
            <a:spAutoFit/>
          </a:bodyPr>
          <a:lstStyle/>
          <a:p>
            <a:pPr algn="l">
              <a:lnSpc>
                <a:spcPts val="3584"/>
              </a:lnSpc>
            </a:pPr>
            <a:r>
              <a:rPr lang="en-US" sz="2560" b="1" dirty="0">
                <a:solidFill>
                  <a:srgbClr val="FFFFFF"/>
                </a:solidFill>
                <a:latin typeface="Roboto Bold"/>
                <a:ea typeface="Roboto Bold"/>
                <a:cs typeface="Roboto Bold"/>
                <a:sym typeface="Roboto Bold"/>
              </a:rPr>
              <a:t>Log in to </a:t>
            </a:r>
            <a:r>
              <a:rPr lang="en-US" sz="2560" b="1" u="sng" dirty="0">
                <a:solidFill>
                  <a:srgbClr val="00B0F0"/>
                </a:solidFill>
                <a:latin typeface="Roboto Bold"/>
                <a:ea typeface="Roboto Bold"/>
                <a:cs typeface="Roboto Bold"/>
                <a:sym typeface="Roboto Bold"/>
                <a:hlinkClick r:id="rId4" tooltip="https://www.walkingwise.com">
                  <a:extLst>
                    <a:ext uri="{A12FA001-AC4F-418D-AE19-62706E023703}">
                      <ahyp:hlinkClr xmlns:ahyp="http://schemas.microsoft.com/office/drawing/2018/hyperlinkcolor" val="tx"/>
                    </a:ext>
                  </a:extLst>
                </a:hlinkClick>
              </a:rPr>
              <a:t>WakingWise.com</a:t>
            </a:r>
            <a:r>
              <a:rPr lang="en-US" sz="2560" b="1" dirty="0">
                <a:solidFill>
                  <a:srgbClr val="00B0F0"/>
                </a:solidFill>
                <a:latin typeface="Roboto Bold"/>
                <a:ea typeface="Roboto Bold"/>
                <a:cs typeface="Roboto Bold"/>
                <a:sym typeface="Roboto Bold"/>
              </a:rPr>
              <a:t> </a:t>
            </a:r>
            <a:r>
              <a:rPr lang="en-US" sz="2560" b="1" dirty="0">
                <a:solidFill>
                  <a:srgbClr val="FFFFFF"/>
                </a:solidFill>
                <a:latin typeface="Roboto Bold"/>
                <a:ea typeface="Roboto Bold"/>
                <a:cs typeface="Roboto Bold"/>
                <a:sym typeface="Roboto Bold"/>
              </a:rPr>
              <a:t>to access this animated video.</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15</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8" name="Group 8"/>
          <p:cNvGrpSpPr/>
          <p:nvPr/>
        </p:nvGrpSpPr>
        <p:grpSpPr>
          <a:xfrm>
            <a:off x="1480713" y="3637496"/>
            <a:ext cx="5510733" cy="904943"/>
            <a:chOff x="0" y="0"/>
            <a:chExt cx="1451387" cy="238339"/>
          </a:xfrm>
        </p:grpSpPr>
        <p:sp>
          <p:nvSpPr>
            <p:cNvPr id="9" name="Freeform 9"/>
            <p:cNvSpPr/>
            <p:nvPr/>
          </p:nvSpPr>
          <p:spPr>
            <a:xfrm>
              <a:off x="0" y="0"/>
              <a:ext cx="1451387" cy="238339"/>
            </a:xfrm>
            <a:custGeom>
              <a:avLst/>
              <a:gdLst/>
              <a:ahLst/>
              <a:cxnLst/>
              <a:rect l="l" t="t" r="r" b="b"/>
              <a:pathLst>
                <a:path w="1451387" h="238339">
                  <a:moveTo>
                    <a:pt x="0" y="0"/>
                  </a:moveTo>
                  <a:lnTo>
                    <a:pt x="1451387" y="0"/>
                  </a:lnTo>
                  <a:lnTo>
                    <a:pt x="1451387"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451387"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877280" y="3513774"/>
            <a:ext cx="6899405"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STEREOTYPE</a:t>
            </a:r>
          </a:p>
        </p:txBody>
      </p:sp>
      <p:sp>
        <p:nvSpPr>
          <p:cNvPr id="12" name="TextBox 12"/>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16</a:t>
            </a:r>
          </a:p>
        </p:txBody>
      </p:sp>
      <p:sp>
        <p:nvSpPr>
          <p:cNvPr id="14" name="Freeform 14"/>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532858" y="4549386"/>
            <a:ext cx="15897595" cy="819748"/>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An untrue or inaccurate belief about a group of people or things.</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564515"/>
            <a:ext cx="9270612" cy="1859747"/>
            <a:chOff x="0" y="0"/>
            <a:chExt cx="2441643" cy="489810"/>
          </a:xfrm>
        </p:grpSpPr>
        <p:sp>
          <p:nvSpPr>
            <p:cNvPr id="7" name="Freeform 7"/>
            <p:cNvSpPr/>
            <p:nvPr/>
          </p:nvSpPr>
          <p:spPr>
            <a:xfrm>
              <a:off x="0" y="0"/>
              <a:ext cx="2441643" cy="489810"/>
            </a:xfrm>
            <a:custGeom>
              <a:avLst/>
              <a:gdLst/>
              <a:ahLst/>
              <a:cxnLst/>
              <a:rect l="l" t="t" r="r" b="b"/>
              <a:pathLst>
                <a:path w="2441643" h="489810">
                  <a:moveTo>
                    <a:pt x="0" y="0"/>
                  </a:moveTo>
                  <a:lnTo>
                    <a:pt x="2441643" y="0"/>
                  </a:lnTo>
                  <a:lnTo>
                    <a:pt x="2441643" y="489810"/>
                  </a:lnTo>
                  <a:lnTo>
                    <a:pt x="0" y="489810"/>
                  </a:lnTo>
                  <a:close/>
                </a:path>
              </a:pathLst>
            </a:custGeom>
            <a:solidFill>
              <a:srgbClr val="303030"/>
            </a:solidFill>
          </p:spPr>
          <p:txBody>
            <a:bodyPr/>
            <a:lstStyle/>
            <a:p>
              <a:endParaRPr lang="en-US"/>
            </a:p>
          </p:txBody>
        </p:sp>
        <p:sp>
          <p:nvSpPr>
            <p:cNvPr id="8" name="TextBox 8"/>
            <p:cNvSpPr txBox="1"/>
            <p:nvPr/>
          </p:nvSpPr>
          <p:spPr>
            <a:xfrm>
              <a:off x="0" y="-9525"/>
              <a:ext cx="2441643" cy="499335"/>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STEREOTYPES</a:t>
            </a:r>
          </a:p>
        </p:txBody>
      </p:sp>
      <p:sp>
        <p:nvSpPr>
          <p:cNvPr id="10" name="TextBox 10"/>
          <p:cNvSpPr txBox="1"/>
          <p:nvPr/>
        </p:nvSpPr>
        <p:spPr>
          <a:xfrm>
            <a:off x="1737001" y="4665639"/>
            <a:ext cx="9014324" cy="156225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are common stereotypes of males versus females?</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grpSp>
        <p:nvGrpSpPr>
          <p:cNvPr id="14" name="Group 14"/>
          <p:cNvGrpSpPr/>
          <p:nvPr/>
        </p:nvGrpSpPr>
        <p:grpSpPr>
          <a:xfrm>
            <a:off x="11749507" y="1192941"/>
            <a:ext cx="5218961" cy="3727314"/>
            <a:chOff x="0" y="0"/>
            <a:chExt cx="1347078" cy="962066"/>
          </a:xfrm>
        </p:grpSpPr>
        <p:sp>
          <p:nvSpPr>
            <p:cNvPr id="15" name="Freeform 15"/>
            <p:cNvSpPr/>
            <p:nvPr/>
          </p:nvSpPr>
          <p:spPr>
            <a:xfrm>
              <a:off x="0" y="0"/>
              <a:ext cx="1347078" cy="962066"/>
            </a:xfrm>
            <a:custGeom>
              <a:avLst/>
              <a:gdLst/>
              <a:ahLst/>
              <a:cxnLst/>
              <a:rect l="l" t="t" r="r" b="b"/>
              <a:pathLst>
                <a:path w="1347078" h="962066">
                  <a:moveTo>
                    <a:pt x="0" y="0"/>
                  </a:moveTo>
                  <a:lnTo>
                    <a:pt x="1347078" y="0"/>
                  </a:lnTo>
                  <a:lnTo>
                    <a:pt x="1347078" y="962066"/>
                  </a:lnTo>
                  <a:lnTo>
                    <a:pt x="0" y="962066"/>
                  </a:lnTo>
                  <a:close/>
                </a:path>
              </a:pathLst>
            </a:custGeom>
            <a:solidFill>
              <a:srgbClr val="FFFFFF"/>
            </a:solidFill>
          </p:spPr>
          <p:txBody>
            <a:bodyPr/>
            <a:lstStyle/>
            <a:p>
              <a:endParaRPr lang="en-US"/>
            </a:p>
          </p:txBody>
        </p:sp>
        <p:sp>
          <p:nvSpPr>
            <p:cNvPr id="16" name="TextBox 16"/>
            <p:cNvSpPr txBox="1"/>
            <p:nvPr/>
          </p:nvSpPr>
          <p:spPr>
            <a:xfrm>
              <a:off x="0" y="-76200"/>
              <a:ext cx="1347078" cy="1038266"/>
            </a:xfrm>
            <a:prstGeom prst="rect">
              <a:avLst/>
            </a:prstGeom>
          </p:spPr>
          <p:txBody>
            <a:bodyPr lIns="50800" tIns="50800" rIns="50800" bIns="50800" rtlCol="0" anchor="ctr"/>
            <a:lstStyle/>
            <a:p>
              <a:pPr algn="ctr">
                <a:lnSpc>
                  <a:spcPts val="3074"/>
                </a:lnSpc>
              </a:pPr>
              <a:endParaRPr/>
            </a:p>
          </p:txBody>
        </p:sp>
      </p:grpSp>
      <p:sp>
        <p:nvSpPr>
          <p:cNvPr id="17" name="Freeform 17"/>
          <p:cNvSpPr/>
          <p:nvPr/>
        </p:nvSpPr>
        <p:spPr>
          <a:xfrm>
            <a:off x="11927127" y="1403373"/>
            <a:ext cx="4863721" cy="3306451"/>
          </a:xfrm>
          <a:custGeom>
            <a:avLst/>
            <a:gdLst/>
            <a:ahLst/>
            <a:cxnLst/>
            <a:rect l="l" t="t" r="r" b="b"/>
            <a:pathLst>
              <a:path w="4863721" h="3306451">
                <a:moveTo>
                  <a:pt x="0" y="0"/>
                </a:moveTo>
                <a:lnTo>
                  <a:pt x="4863721" y="0"/>
                </a:lnTo>
                <a:lnTo>
                  <a:pt x="4863721" y="3306451"/>
                </a:lnTo>
                <a:lnTo>
                  <a:pt x="0" y="3306451"/>
                </a:lnTo>
                <a:lnTo>
                  <a:pt x="0" y="0"/>
                </a:lnTo>
                <a:close/>
              </a:path>
            </a:pathLst>
          </a:custGeom>
          <a:blipFill>
            <a:blip r:embed="rId6"/>
            <a:stretch>
              <a:fillRect t="-1161" b="-4712"/>
            </a:stretch>
          </a:blipFill>
        </p:spPr>
        <p:txBody>
          <a:bodyPr/>
          <a:lstStyle/>
          <a:p>
            <a:endParaRPr lang="en-US"/>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17</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3319022"/>
            <a:ext cx="6086403" cy="962736"/>
            <a:chOff x="0" y="0"/>
            <a:chExt cx="1603003" cy="253560"/>
          </a:xfrm>
        </p:grpSpPr>
        <p:sp>
          <p:nvSpPr>
            <p:cNvPr id="5" name="Freeform 5"/>
            <p:cNvSpPr/>
            <p:nvPr/>
          </p:nvSpPr>
          <p:spPr>
            <a:xfrm>
              <a:off x="0" y="0"/>
              <a:ext cx="1603003" cy="253560"/>
            </a:xfrm>
            <a:custGeom>
              <a:avLst/>
              <a:gdLst/>
              <a:ahLst/>
              <a:cxnLst/>
              <a:rect l="l" t="t" r="r" b="b"/>
              <a:pathLst>
                <a:path w="1603003" h="253560">
                  <a:moveTo>
                    <a:pt x="0" y="0"/>
                  </a:moveTo>
                  <a:lnTo>
                    <a:pt x="1603003" y="0"/>
                  </a:lnTo>
                  <a:lnTo>
                    <a:pt x="1603003" y="253560"/>
                  </a:lnTo>
                  <a:lnTo>
                    <a:pt x="0" y="253560"/>
                  </a:lnTo>
                  <a:close/>
                </a:path>
              </a:pathLst>
            </a:custGeom>
            <a:solidFill>
              <a:srgbClr val="303030"/>
            </a:solidFill>
          </p:spPr>
          <p:txBody>
            <a:bodyPr/>
            <a:lstStyle/>
            <a:p>
              <a:endParaRPr lang="en-US"/>
            </a:p>
          </p:txBody>
        </p:sp>
        <p:sp>
          <p:nvSpPr>
            <p:cNvPr id="6" name="TextBox 6"/>
            <p:cNvSpPr txBox="1"/>
            <p:nvPr/>
          </p:nvSpPr>
          <p:spPr>
            <a:xfrm>
              <a:off x="0" y="-76200"/>
              <a:ext cx="1603003" cy="329760"/>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546446" y="4640974"/>
            <a:ext cx="15053056" cy="148287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Boys are considered better at</a:t>
            </a:r>
            <a:r>
              <a:rPr lang="en-US" sz="4250" b="1">
                <a:solidFill>
                  <a:srgbClr val="FF5757"/>
                </a:solidFill>
                <a:latin typeface="Roboto Bold"/>
                <a:ea typeface="Roboto Bold"/>
                <a:cs typeface="Roboto Bold"/>
                <a:sym typeface="Roboto Bold"/>
              </a:rPr>
              <a:t> </a:t>
            </a:r>
            <a:r>
              <a:rPr lang="en-US" sz="4250" b="1">
                <a:solidFill>
                  <a:srgbClr val="9D1BE3"/>
                </a:solidFill>
                <a:latin typeface="Roboto Bold"/>
                <a:ea typeface="Roboto Bold"/>
                <a:cs typeface="Roboto Bold"/>
                <a:sym typeface="Roboto Bold"/>
              </a:rPr>
              <a:t>math and science,</a:t>
            </a:r>
            <a:r>
              <a:rPr lang="en-US" sz="4250" b="1">
                <a:solidFill>
                  <a:srgbClr val="FF5757"/>
                </a:solidFill>
                <a:latin typeface="Roboto Bold"/>
                <a:ea typeface="Roboto Bold"/>
                <a:cs typeface="Roboto Bold"/>
                <a:sym typeface="Roboto Bold"/>
              </a:rPr>
              <a:t> </a:t>
            </a:r>
            <a:r>
              <a:rPr lang="en-US" sz="4250" b="1">
                <a:solidFill>
                  <a:srgbClr val="004F59"/>
                </a:solidFill>
                <a:latin typeface="Roboto Bold"/>
                <a:ea typeface="Roboto Bold"/>
                <a:cs typeface="Roboto Bold"/>
                <a:sym typeface="Roboto Bold"/>
              </a:rPr>
              <a:t>while girls are assumed to be better at </a:t>
            </a:r>
            <a:r>
              <a:rPr lang="en-US" sz="4250" b="1">
                <a:solidFill>
                  <a:srgbClr val="9D1BE3"/>
                </a:solidFill>
                <a:latin typeface="Roboto Bold"/>
                <a:ea typeface="Roboto Bold"/>
                <a:cs typeface="Roboto Bold"/>
                <a:sym typeface="Roboto Bold"/>
              </a:rPr>
              <a:t>reading and the arts.</a:t>
            </a:r>
          </a:p>
        </p:txBody>
      </p:sp>
      <p:sp>
        <p:nvSpPr>
          <p:cNvPr id="8" name="TextBox 8"/>
          <p:cNvSpPr txBox="1"/>
          <p:nvPr/>
        </p:nvSpPr>
        <p:spPr>
          <a:xfrm>
            <a:off x="1546446" y="3366964"/>
            <a:ext cx="5602693"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Stereotypes</a:t>
            </a:r>
          </a:p>
        </p:txBody>
      </p:sp>
      <p:sp>
        <p:nvSpPr>
          <p:cNvPr id="9" name="TextBox 9"/>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STEREOTYPES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18</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649970" y="4679074"/>
            <a:ext cx="15402242" cy="148287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Boys are expected to </a:t>
            </a:r>
            <a:r>
              <a:rPr lang="en-US" sz="4250" b="1">
                <a:solidFill>
                  <a:srgbClr val="9D1BE3"/>
                </a:solidFill>
                <a:latin typeface="Roboto Bold"/>
                <a:ea typeface="Roboto Bold"/>
                <a:cs typeface="Roboto Bold"/>
                <a:sym typeface="Roboto Bold"/>
              </a:rPr>
              <a:t>hide their feelings,</a:t>
            </a:r>
            <a:r>
              <a:rPr lang="en-US" sz="4250" b="1">
                <a:solidFill>
                  <a:srgbClr val="004F59"/>
                </a:solidFill>
                <a:latin typeface="Roboto Bold"/>
                <a:ea typeface="Roboto Bold"/>
                <a:cs typeface="Roboto Bold"/>
                <a:sym typeface="Roboto Bold"/>
              </a:rPr>
              <a:t> while girls are expected to be </a:t>
            </a:r>
            <a:r>
              <a:rPr lang="en-US" sz="4250" b="1">
                <a:solidFill>
                  <a:srgbClr val="9D1BE3"/>
                </a:solidFill>
                <a:latin typeface="Roboto Bold"/>
                <a:ea typeface="Roboto Bold"/>
                <a:cs typeface="Roboto Bold"/>
                <a:sym typeface="Roboto Bold"/>
              </a:rPr>
              <a:t>emotionally expressive.</a:t>
            </a:r>
          </a:p>
        </p:txBody>
      </p:sp>
      <p:grpSp>
        <p:nvGrpSpPr>
          <p:cNvPr id="5" name="Group 5"/>
          <p:cNvGrpSpPr/>
          <p:nvPr/>
        </p:nvGrpSpPr>
        <p:grpSpPr>
          <a:xfrm>
            <a:off x="1235789" y="3338072"/>
            <a:ext cx="6086403" cy="943471"/>
            <a:chOff x="0" y="0"/>
            <a:chExt cx="1603003" cy="248486"/>
          </a:xfrm>
        </p:grpSpPr>
        <p:sp>
          <p:nvSpPr>
            <p:cNvPr id="6" name="Freeform 6"/>
            <p:cNvSpPr/>
            <p:nvPr/>
          </p:nvSpPr>
          <p:spPr>
            <a:xfrm>
              <a:off x="0" y="0"/>
              <a:ext cx="1603003" cy="248486"/>
            </a:xfrm>
            <a:custGeom>
              <a:avLst/>
              <a:gdLst/>
              <a:ahLst/>
              <a:cxnLst/>
              <a:rect l="l" t="t" r="r" b="b"/>
              <a:pathLst>
                <a:path w="1603003" h="248486">
                  <a:moveTo>
                    <a:pt x="0" y="0"/>
                  </a:moveTo>
                  <a:lnTo>
                    <a:pt x="1603003" y="0"/>
                  </a:lnTo>
                  <a:lnTo>
                    <a:pt x="1603003" y="248486"/>
                  </a:lnTo>
                  <a:lnTo>
                    <a:pt x="0" y="248486"/>
                  </a:lnTo>
                  <a:close/>
                </a:path>
              </a:pathLst>
            </a:custGeom>
            <a:solidFill>
              <a:srgbClr val="303030"/>
            </a:solidFill>
          </p:spPr>
          <p:txBody>
            <a:bodyPr/>
            <a:lstStyle/>
            <a:p>
              <a:endParaRPr lang="en-US"/>
            </a:p>
          </p:txBody>
        </p:sp>
        <p:sp>
          <p:nvSpPr>
            <p:cNvPr id="7" name="TextBox 7"/>
            <p:cNvSpPr txBox="1"/>
            <p:nvPr/>
          </p:nvSpPr>
          <p:spPr>
            <a:xfrm>
              <a:off x="0" y="-76200"/>
              <a:ext cx="1603003" cy="324686"/>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546446" y="3357118"/>
            <a:ext cx="5602693"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Stereotypes</a:t>
            </a:r>
          </a:p>
        </p:txBody>
      </p:sp>
      <p:sp>
        <p:nvSpPr>
          <p:cNvPr id="9" name="TextBox 9"/>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STEREOTYPES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19</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937932" y="1181991"/>
            <a:ext cx="16441210" cy="7923019"/>
            <a:chOff x="0" y="0"/>
            <a:chExt cx="4330195" cy="2086721"/>
          </a:xfrm>
        </p:grpSpPr>
        <p:sp>
          <p:nvSpPr>
            <p:cNvPr id="5" name="Freeform 5"/>
            <p:cNvSpPr/>
            <p:nvPr/>
          </p:nvSpPr>
          <p:spPr>
            <a:xfrm>
              <a:off x="0" y="0"/>
              <a:ext cx="4330195" cy="2086721"/>
            </a:xfrm>
            <a:custGeom>
              <a:avLst/>
              <a:gdLst/>
              <a:ahLst/>
              <a:cxnLst/>
              <a:rect l="l" t="t" r="r" b="b"/>
              <a:pathLst>
                <a:path w="4330195" h="2086721">
                  <a:moveTo>
                    <a:pt x="0" y="0"/>
                  </a:moveTo>
                  <a:lnTo>
                    <a:pt x="4330195" y="0"/>
                  </a:lnTo>
                  <a:lnTo>
                    <a:pt x="4330195" y="2086721"/>
                  </a:lnTo>
                  <a:lnTo>
                    <a:pt x="0" y="2086721"/>
                  </a:lnTo>
                  <a:close/>
                </a:path>
              </a:pathLst>
            </a:custGeom>
            <a:solidFill>
              <a:srgbClr val="FFFFFF"/>
            </a:solidFill>
          </p:spPr>
          <p:txBody>
            <a:bodyPr/>
            <a:lstStyle/>
            <a:p>
              <a:endParaRPr lang="en-US"/>
            </a:p>
          </p:txBody>
        </p:sp>
        <p:sp>
          <p:nvSpPr>
            <p:cNvPr id="6" name="TextBox 6"/>
            <p:cNvSpPr txBox="1"/>
            <p:nvPr/>
          </p:nvSpPr>
          <p:spPr>
            <a:xfrm>
              <a:off x="0" y="-76200"/>
              <a:ext cx="4330195" cy="216292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a:t>
            </a:r>
          </a:p>
        </p:txBody>
      </p:sp>
      <p:sp>
        <p:nvSpPr>
          <p:cNvPr id="8" name="TextBox 8"/>
          <p:cNvSpPr txBox="1"/>
          <p:nvPr/>
        </p:nvSpPr>
        <p:spPr>
          <a:xfrm>
            <a:off x="1256804" y="1419794"/>
            <a:ext cx="15787901" cy="7360995"/>
          </a:xfrm>
          <a:prstGeom prst="rect">
            <a:avLst/>
          </a:prstGeom>
        </p:spPr>
        <p:txBody>
          <a:bodyPr lIns="0" tIns="0" rIns="0" bIns="0" rtlCol="0" anchor="t">
            <a:spAutoFit/>
          </a:bodyPr>
          <a:lstStyle/>
          <a:p>
            <a:pPr algn="l">
              <a:lnSpc>
                <a:spcPts val="3919"/>
              </a:lnSpc>
            </a:pPr>
            <a:r>
              <a:rPr lang="en-US" sz="2799" b="1">
                <a:solidFill>
                  <a:srgbClr val="FF5757"/>
                </a:solidFill>
                <a:latin typeface="Roboto Bold"/>
                <a:ea typeface="Roboto Bold"/>
                <a:cs typeface="Roboto Bold"/>
                <a:sym typeface="Roboto Bold"/>
              </a:rPr>
              <a:t>NOTE TO PRESENTER</a:t>
            </a:r>
          </a:p>
          <a:p>
            <a:pPr algn="l">
              <a:lnSpc>
                <a:spcPts val="3639"/>
              </a:lnSpc>
            </a:pPr>
            <a:r>
              <a:rPr lang="en-US" sz="2599">
                <a:solidFill>
                  <a:srgbClr val="303030"/>
                </a:solidFill>
                <a:latin typeface="Roboto"/>
                <a:ea typeface="Roboto"/>
                <a:cs typeface="Roboto"/>
                <a:sym typeface="Roboto"/>
              </a:rPr>
              <a:t>This presentation is exclusively for Walking Wise® subscribers and not for redistribution.</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Walking Wise encourages the use of Slido.com, an interactive digital tool, to enhance audience engagement. For more information, contact us at support@WalkingWise.com. Once configured, integrate Slido polling and add a post-evaluation to the PowerPoint presentation.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Presenters are encouraged to edit speaker notes to match their speaking style (viewable in presentation mode). You can also delete slides from this Walking Wise presentation to make sure the content aligns with your school policies, is age-appropriate, and fits within available class time. However, the existing slides are copyright-protected and may not be modified without prior written permission from Walking Wise.</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FF5757"/>
                </a:solidFill>
                <a:latin typeface="Roboto"/>
                <a:ea typeface="Roboto"/>
                <a:cs typeface="Roboto"/>
                <a:sym typeface="Roboto"/>
              </a:rPr>
              <a:t>We encourage you to add your own content by following these instructions:</a:t>
            </a:r>
          </a:p>
          <a:p>
            <a:pPr marL="561336" lvl="1" indent="-280668" algn="l">
              <a:lnSpc>
                <a:spcPts val="3639"/>
              </a:lnSpc>
              <a:buFont typeface="Arial"/>
              <a:buChar char="•"/>
            </a:pPr>
            <a:r>
              <a:rPr lang="en-US" sz="2599">
                <a:solidFill>
                  <a:srgbClr val="303030"/>
                </a:solidFill>
                <a:latin typeface="Roboto"/>
                <a:ea typeface="Roboto"/>
                <a:cs typeface="Roboto"/>
                <a:sym typeface="Roboto"/>
              </a:rPr>
              <a:t>Insert new PowerPoint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Remove the Walking Wise logo and copyright "©2025 Walking Wise" from the new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Always add your organization's name or logo to each new slide.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Please delete this instruction page before presenting to audiences.</a:t>
            </a:r>
          </a:p>
        </p:txBody>
      </p:sp>
      <p:sp>
        <p:nvSpPr>
          <p:cNvPr id="9" name="Freeform 9"/>
          <p:cNvSpPr/>
          <p:nvPr/>
        </p:nvSpPr>
        <p:spPr>
          <a:xfrm>
            <a:off x="14655066" y="7862453"/>
            <a:ext cx="2164759" cy="1165639"/>
          </a:xfrm>
          <a:custGeom>
            <a:avLst/>
            <a:gdLst/>
            <a:ahLst/>
            <a:cxnLst/>
            <a:rect l="l" t="t" r="r" b="b"/>
            <a:pathLst>
              <a:path w="2164759" h="1165639">
                <a:moveTo>
                  <a:pt x="0" y="0"/>
                </a:moveTo>
                <a:lnTo>
                  <a:pt x="2164759" y="0"/>
                </a:lnTo>
                <a:lnTo>
                  <a:pt x="2164759" y="1165639"/>
                </a:lnTo>
                <a:lnTo>
                  <a:pt x="0" y="1165639"/>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649970" y="4679074"/>
            <a:ext cx="15084382" cy="148287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Boys are often believed to be </a:t>
            </a:r>
            <a:r>
              <a:rPr lang="en-US" sz="4250" b="1">
                <a:solidFill>
                  <a:srgbClr val="9D1BE3"/>
                </a:solidFill>
                <a:latin typeface="Roboto Bold"/>
                <a:ea typeface="Roboto Bold"/>
                <a:cs typeface="Roboto Bold"/>
                <a:sym typeface="Roboto Bold"/>
              </a:rPr>
              <a:t>sexual aggressors,</a:t>
            </a:r>
            <a:r>
              <a:rPr lang="en-US" sz="4250" b="1">
                <a:solidFill>
                  <a:srgbClr val="004F59"/>
                </a:solidFill>
                <a:latin typeface="Roboto Bold"/>
                <a:ea typeface="Roboto Bold"/>
                <a:cs typeface="Roboto Bold"/>
                <a:sym typeface="Roboto Bold"/>
              </a:rPr>
              <a:t> while girls are assumed to be </a:t>
            </a:r>
            <a:r>
              <a:rPr lang="en-US" sz="4250" b="1">
                <a:solidFill>
                  <a:srgbClr val="9D1BE3"/>
                </a:solidFill>
                <a:latin typeface="Roboto Bold"/>
                <a:ea typeface="Roboto Bold"/>
                <a:cs typeface="Roboto Bold"/>
                <a:sym typeface="Roboto Bold"/>
              </a:rPr>
              <a:t>the victims. </a:t>
            </a:r>
          </a:p>
        </p:txBody>
      </p:sp>
      <p:grpSp>
        <p:nvGrpSpPr>
          <p:cNvPr id="5" name="Group 5"/>
          <p:cNvGrpSpPr/>
          <p:nvPr/>
        </p:nvGrpSpPr>
        <p:grpSpPr>
          <a:xfrm>
            <a:off x="1235789" y="3338072"/>
            <a:ext cx="6086403" cy="943471"/>
            <a:chOff x="0" y="0"/>
            <a:chExt cx="1603003" cy="248486"/>
          </a:xfrm>
        </p:grpSpPr>
        <p:sp>
          <p:nvSpPr>
            <p:cNvPr id="6" name="Freeform 6"/>
            <p:cNvSpPr/>
            <p:nvPr/>
          </p:nvSpPr>
          <p:spPr>
            <a:xfrm>
              <a:off x="0" y="0"/>
              <a:ext cx="1603003" cy="248486"/>
            </a:xfrm>
            <a:custGeom>
              <a:avLst/>
              <a:gdLst/>
              <a:ahLst/>
              <a:cxnLst/>
              <a:rect l="l" t="t" r="r" b="b"/>
              <a:pathLst>
                <a:path w="1603003" h="248486">
                  <a:moveTo>
                    <a:pt x="0" y="0"/>
                  </a:moveTo>
                  <a:lnTo>
                    <a:pt x="1603003" y="0"/>
                  </a:lnTo>
                  <a:lnTo>
                    <a:pt x="1603003" y="248486"/>
                  </a:lnTo>
                  <a:lnTo>
                    <a:pt x="0" y="248486"/>
                  </a:lnTo>
                  <a:close/>
                </a:path>
              </a:pathLst>
            </a:custGeom>
            <a:solidFill>
              <a:srgbClr val="303030"/>
            </a:solidFill>
          </p:spPr>
          <p:txBody>
            <a:bodyPr/>
            <a:lstStyle/>
            <a:p>
              <a:endParaRPr lang="en-US"/>
            </a:p>
          </p:txBody>
        </p:sp>
        <p:sp>
          <p:nvSpPr>
            <p:cNvPr id="7" name="TextBox 7"/>
            <p:cNvSpPr txBox="1"/>
            <p:nvPr/>
          </p:nvSpPr>
          <p:spPr>
            <a:xfrm>
              <a:off x="0" y="-76200"/>
              <a:ext cx="1603003" cy="324686"/>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546446" y="3357118"/>
            <a:ext cx="5602693"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Stereotypes</a:t>
            </a:r>
          </a:p>
        </p:txBody>
      </p:sp>
      <p:sp>
        <p:nvSpPr>
          <p:cNvPr id="9" name="TextBox 9"/>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STEREOTYPES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20</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649970" y="4679074"/>
            <a:ext cx="15402242" cy="148287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Boys are thought to be victims of </a:t>
            </a:r>
            <a:r>
              <a:rPr lang="en-US" sz="4250" b="1">
                <a:solidFill>
                  <a:srgbClr val="9D1BE3"/>
                </a:solidFill>
                <a:latin typeface="Roboto Bold"/>
                <a:ea typeface="Roboto Bold"/>
                <a:cs typeface="Roboto Bold"/>
                <a:sym typeface="Roboto Bold"/>
              </a:rPr>
              <a:t>labor trafficking,</a:t>
            </a:r>
            <a:r>
              <a:rPr lang="en-US" sz="4250" b="1">
                <a:solidFill>
                  <a:srgbClr val="004F59"/>
                </a:solidFill>
                <a:latin typeface="Roboto Bold"/>
                <a:ea typeface="Roboto Bold"/>
                <a:cs typeface="Roboto Bold"/>
                <a:sym typeface="Roboto Bold"/>
              </a:rPr>
              <a:t> while girls are assumed to be victims of </a:t>
            </a:r>
            <a:r>
              <a:rPr lang="en-US" sz="4250" b="1">
                <a:solidFill>
                  <a:srgbClr val="9D1BE3"/>
                </a:solidFill>
                <a:latin typeface="Roboto Bold"/>
                <a:ea typeface="Roboto Bold"/>
                <a:cs typeface="Roboto Bold"/>
                <a:sym typeface="Roboto Bold"/>
              </a:rPr>
              <a:t>sex trafficking.</a:t>
            </a:r>
          </a:p>
        </p:txBody>
      </p:sp>
      <p:grpSp>
        <p:nvGrpSpPr>
          <p:cNvPr id="5" name="Group 5"/>
          <p:cNvGrpSpPr/>
          <p:nvPr/>
        </p:nvGrpSpPr>
        <p:grpSpPr>
          <a:xfrm>
            <a:off x="1235789" y="3338072"/>
            <a:ext cx="6086403" cy="943471"/>
            <a:chOff x="0" y="0"/>
            <a:chExt cx="1603003" cy="248486"/>
          </a:xfrm>
        </p:grpSpPr>
        <p:sp>
          <p:nvSpPr>
            <p:cNvPr id="6" name="Freeform 6"/>
            <p:cNvSpPr/>
            <p:nvPr/>
          </p:nvSpPr>
          <p:spPr>
            <a:xfrm>
              <a:off x="0" y="0"/>
              <a:ext cx="1603003" cy="248486"/>
            </a:xfrm>
            <a:custGeom>
              <a:avLst/>
              <a:gdLst/>
              <a:ahLst/>
              <a:cxnLst/>
              <a:rect l="l" t="t" r="r" b="b"/>
              <a:pathLst>
                <a:path w="1603003" h="248486">
                  <a:moveTo>
                    <a:pt x="0" y="0"/>
                  </a:moveTo>
                  <a:lnTo>
                    <a:pt x="1603003" y="0"/>
                  </a:lnTo>
                  <a:lnTo>
                    <a:pt x="1603003" y="248486"/>
                  </a:lnTo>
                  <a:lnTo>
                    <a:pt x="0" y="248486"/>
                  </a:lnTo>
                  <a:close/>
                </a:path>
              </a:pathLst>
            </a:custGeom>
            <a:solidFill>
              <a:srgbClr val="303030"/>
            </a:solidFill>
          </p:spPr>
          <p:txBody>
            <a:bodyPr/>
            <a:lstStyle/>
            <a:p>
              <a:endParaRPr lang="en-US"/>
            </a:p>
          </p:txBody>
        </p:sp>
        <p:sp>
          <p:nvSpPr>
            <p:cNvPr id="7" name="TextBox 7"/>
            <p:cNvSpPr txBox="1"/>
            <p:nvPr/>
          </p:nvSpPr>
          <p:spPr>
            <a:xfrm>
              <a:off x="0" y="-76200"/>
              <a:ext cx="1603003" cy="324686"/>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546446" y="3357118"/>
            <a:ext cx="5602693"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Stereotypes</a:t>
            </a:r>
          </a:p>
        </p:txBody>
      </p:sp>
      <p:sp>
        <p:nvSpPr>
          <p:cNvPr id="9" name="TextBox 9"/>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STEREOTYPES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21</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74341" y="4933624"/>
            <a:ext cx="10499255" cy="1877951"/>
            <a:chOff x="0" y="0"/>
            <a:chExt cx="2765236" cy="494604"/>
          </a:xfrm>
        </p:grpSpPr>
        <p:sp>
          <p:nvSpPr>
            <p:cNvPr id="7" name="Freeform 7"/>
            <p:cNvSpPr/>
            <p:nvPr/>
          </p:nvSpPr>
          <p:spPr>
            <a:xfrm>
              <a:off x="0" y="0"/>
              <a:ext cx="2765236" cy="494604"/>
            </a:xfrm>
            <a:custGeom>
              <a:avLst/>
              <a:gdLst/>
              <a:ahLst/>
              <a:cxnLst/>
              <a:rect l="l" t="t" r="r" b="b"/>
              <a:pathLst>
                <a:path w="2765236" h="494604">
                  <a:moveTo>
                    <a:pt x="0" y="0"/>
                  </a:moveTo>
                  <a:lnTo>
                    <a:pt x="2765236" y="0"/>
                  </a:lnTo>
                  <a:lnTo>
                    <a:pt x="2765236" y="494604"/>
                  </a:lnTo>
                  <a:lnTo>
                    <a:pt x="0" y="494604"/>
                  </a:lnTo>
                  <a:close/>
                </a:path>
              </a:pathLst>
            </a:custGeom>
            <a:solidFill>
              <a:srgbClr val="303030"/>
            </a:solidFill>
          </p:spPr>
          <p:txBody>
            <a:bodyPr/>
            <a:lstStyle/>
            <a:p>
              <a:endParaRPr lang="en-US"/>
            </a:p>
          </p:txBody>
        </p:sp>
        <p:sp>
          <p:nvSpPr>
            <p:cNvPr id="8" name="TextBox 8"/>
            <p:cNvSpPr txBox="1"/>
            <p:nvPr/>
          </p:nvSpPr>
          <p:spPr>
            <a:xfrm>
              <a:off x="0" y="-76200"/>
              <a:ext cx="2765236" cy="570804"/>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330023" y="1250072"/>
            <a:ext cx="937991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MYTH</a:t>
            </a:r>
          </a:p>
        </p:txBody>
      </p:sp>
      <p:sp>
        <p:nvSpPr>
          <p:cNvPr id="13" name="TextBox 13"/>
          <p:cNvSpPr txBox="1"/>
          <p:nvPr/>
        </p:nvSpPr>
        <p:spPr>
          <a:xfrm>
            <a:off x="1938210" y="5031058"/>
            <a:ext cx="10389390"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does the myth that only girls are sex trafficked impact boys?</a:t>
            </a:r>
          </a:p>
        </p:txBody>
      </p:sp>
      <p:grpSp>
        <p:nvGrpSpPr>
          <p:cNvPr id="14" name="Group 14"/>
          <p:cNvGrpSpPr/>
          <p:nvPr/>
        </p:nvGrpSpPr>
        <p:grpSpPr>
          <a:xfrm>
            <a:off x="12492767" y="880298"/>
            <a:ext cx="4623658" cy="3652154"/>
            <a:chOff x="0" y="0"/>
            <a:chExt cx="1233122" cy="974024"/>
          </a:xfrm>
        </p:grpSpPr>
        <p:sp>
          <p:nvSpPr>
            <p:cNvPr id="15" name="Freeform 15"/>
            <p:cNvSpPr/>
            <p:nvPr/>
          </p:nvSpPr>
          <p:spPr>
            <a:xfrm>
              <a:off x="0" y="0"/>
              <a:ext cx="1233122" cy="974024"/>
            </a:xfrm>
            <a:custGeom>
              <a:avLst/>
              <a:gdLst/>
              <a:ahLst/>
              <a:cxnLst/>
              <a:rect l="l" t="t" r="r" b="b"/>
              <a:pathLst>
                <a:path w="1233122" h="974024">
                  <a:moveTo>
                    <a:pt x="0" y="0"/>
                  </a:moveTo>
                  <a:lnTo>
                    <a:pt x="1233122" y="0"/>
                  </a:lnTo>
                  <a:lnTo>
                    <a:pt x="1233122" y="974024"/>
                  </a:lnTo>
                  <a:lnTo>
                    <a:pt x="0" y="974024"/>
                  </a:lnTo>
                  <a:close/>
                </a:path>
              </a:pathLst>
            </a:custGeom>
            <a:solidFill>
              <a:srgbClr val="FFFFFF"/>
            </a:solidFill>
          </p:spPr>
          <p:txBody>
            <a:bodyPr/>
            <a:lstStyle/>
            <a:p>
              <a:endParaRPr lang="en-US"/>
            </a:p>
          </p:txBody>
        </p:sp>
        <p:sp>
          <p:nvSpPr>
            <p:cNvPr id="16" name="TextBox 16"/>
            <p:cNvSpPr txBox="1"/>
            <p:nvPr/>
          </p:nvSpPr>
          <p:spPr>
            <a:xfrm>
              <a:off x="0" y="-76200"/>
              <a:ext cx="1233122" cy="1050224"/>
            </a:xfrm>
            <a:prstGeom prst="rect">
              <a:avLst/>
            </a:prstGeom>
          </p:spPr>
          <p:txBody>
            <a:bodyPr lIns="50800" tIns="50800" rIns="50800" bIns="50800" rtlCol="0" anchor="ctr"/>
            <a:lstStyle/>
            <a:p>
              <a:pPr algn="ctr">
                <a:lnSpc>
                  <a:spcPts val="3074"/>
                </a:lnSpc>
              </a:pPr>
              <a:endParaRPr/>
            </a:p>
          </p:txBody>
        </p:sp>
      </p:grpSp>
      <p:sp>
        <p:nvSpPr>
          <p:cNvPr id="17" name="Freeform 17"/>
          <p:cNvSpPr/>
          <p:nvPr/>
        </p:nvSpPr>
        <p:spPr>
          <a:xfrm>
            <a:off x="12653788" y="1038105"/>
            <a:ext cx="4301616" cy="2924322"/>
          </a:xfrm>
          <a:custGeom>
            <a:avLst/>
            <a:gdLst/>
            <a:ahLst/>
            <a:cxnLst/>
            <a:rect l="l" t="t" r="r" b="b"/>
            <a:pathLst>
              <a:path w="4301616" h="2924322">
                <a:moveTo>
                  <a:pt x="0" y="0"/>
                </a:moveTo>
                <a:lnTo>
                  <a:pt x="4301616" y="0"/>
                </a:lnTo>
                <a:lnTo>
                  <a:pt x="4301616" y="2924322"/>
                </a:lnTo>
                <a:lnTo>
                  <a:pt x="0" y="2924322"/>
                </a:lnTo>
                <a:lnTo>
                  <a:pt x="0" y="0"/>
                </a:lnTo>
                <a:close/>
              </a:path>
            </a:pathLst>
          </a:custGeom>
          <a:blipFill>
            <a:blip r:embed="rId6"/>
            <a:stretch>
              <a:fillRect t="-1161" b="-4712"/>
            </a:stretch>
          </a:blipFill>
        </p:spPr>
        <p:txBody>
          <a:bodyPr/>
          <a:lstStyle/>
          <a:p>
            <a:endParaRPr lang="en-US"/>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22</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80738" y="3325217"/>
            <a:ext cx="5403664" cy="962736"/>
            <a:chOff x="0" y="0"/>
            <a:chExt cx="1423187" cy="253560"/>
          </a:xfrm>
        </p:grpSpPr>
        <p:sp>
          <p:nvSpPr>
            <p:cNvPr id="5" name="Freeform 5"/>
            <p:cNvSpPr/>
            <p:nvPr/>
          </p:nvSpPr>
          <p:spPr>
            <a:xfrm>
              <a:off x="0" y="0"/>
              <a:ext cx="1423187" cy="253560"/>
            </a:xfrm>
            <a:custGeom>
              <a:avLst/>
              <a:gdLst/>
              <a:ahLst/>
              <a:cxnLst/>
              <a:rect l="l" t="t" r="r" b="b"/>
              <a:pathLst>
                <a:path w="1423187" h="253560">
                  <a:moveTo>
                    <a:pt x="0" y="0"/>
                  </a:moveTo>
                  <a:lnTo>
                    <a:pt x="1423187" y="0"/>
                  </a:lnTo>
                  <a:lnTo>
                    <a:pt x="1423187" y="253560"/>
                  </a:lnTo>
                  <a:lnTo>
                    <a:pt x="0" y="253560"/>
                  </a:lnTo>
                  <a:close/>
                </a:path>
              </a:pathLst>
            </a:custGeom>
            <a:solidFill>
              <a:srgbClr val="303030"/>
            </a:solidFill>
          </p:spPr>
          <p:txBody>
            <a:bodyPr/>
            <a:lstStyle/>
            <a:p>
              <a:endParaRPr lang="en-US"/>
            </a:p>
          </p:txBody>
        </p:sp>
        <p:sp>
          <p:nvSpPr>
            <p:cNvPr id="6" name="TextBox 6"/>
            <p:cNvSpPr txBox="1"/>
            <p:nvPr/>
          </p:nvSpPr>
          <p:spPr>
            <a:xfrm>
              <a:off x="0" y="-76200"/>
              <a:ext cx="1423187" cy="329760"/>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991396" y="4688002"/>
            <a:ext cx="15562956" cy="73032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Male victims are more likely to be </a:t>
            </a:r>
            <a:r>
              <a:rPr lang="en-US" sz="4250" b="1">
                <a:solidFill>
                  <a:srgbClr val="9D1BE3"/>
                </a:solidFill>
                <a:latin typeface="Roboto Bold"/>
                <a:ea typeface="Roboto Bold"/>
                <a:cs typeface="Roboto Bold"/>
                <a:sym typeface="Roboto Bold"/>
              </a:rPr>
              <a:t>overlooked or dismissed.</a:t>
            </a:r>
          </a:p>
        </p:txBody>
      </p:sp>
      <p:sp>
        <p:nvSpPr>
          <p:cNvPr id="8" name="TextBox 8"/>
          <p:cNvSpPr txBox="1"/>
          <p:nvPr/>
        </p:nvSpPr>
        <p:spPr>
          <a:xfrm>
            <a:off x="1991396" y="3373234"/>
            <a:ext cx="5268544"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Impact of the Myth</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330023" y="1250072"/>
            <a:ext cx="937991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MYTH</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23</a:t>
            </a:r>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5" name="TextBox 15"/>
          <p:cNvSpPr txBox="1"/>
          <p:nvPr/>
        </p:nvSpPr>
        <p:spPr>
          <a:xfrm>
            <a:off x="4828304" y="9072577"/>
            <a:ext cx="7879556"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United States Department of State (2023, June). Overlooked for Too Long: Boys and Human Trafficking. Office to Monitor and Combat Trafficking In Persons.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80738" y="3325217"/>
            <a:ext cx="5403664" cy="962736"/>
            <a:chOff x="0" y="0"/>
            <a:chExt cx="1423187" cy="253560"/>
          </a:xfrm>
        </p:grpSpPr>
        <p:sp>
          <p:nvSpPr>
            <p:cNvPr id="5" name="Freeform 5"/>
            <p:cNvSpPr/>
            <p:nvPr/>
          </p:nvSpPr>
          <p:spPr>
            <a:xfrm>
              <a:off x="0" y="0"/>
              <a:ext cx="1423187" cy="253560"/>
            </a:xfrm>
            <a:custGeom>
              <a:avLst/>
              <a:gdLst/>
              <a:ahLst/>
              <a:cxnLst/>
              <a:rect l="l" t="t" r="r" b="b"/>
              <a:pathLst>
                <a:path w="1423187" h="253560">
                  <a:moveTo>
                    <a:pt x="0" y="0"/>
                  </a:moveTo>
                  <a:lnTo>
                    <a:pt x="1423187" y="0"/>
                  </a:lnTo>
                  <a:lnTo>
                    <a:pt x="1423187" y="253560"/>
                  </a:lnTo>
                  <a:lnTo>
                    <a:pt x="0" y="253560"/>
                  </a:lnTo>
                  <a:close/>
                </a:path>
              </a:pathLst>
            </a:custGeom>
            <a:solidFill>
              <a:srgbClr val="303030"/>
            </a:solidFill>
          </p:spPr>
          <p:txBody>
            <a:bodyPr/>
            <a:lstStyle/>
            <a:p>
              <a:endParaRPr lang="en-US"/>
            </a:p>
          </p:txBody>
        </p:sp>
        <p:sp>
          <p:nvSpPr>
            <p:cNvPr id="6" name="TextBox 6"/>
            <p:cNvSpPr txBox="1"/>
            <p:nvPr/>
          </p:nvSpPr>
          <p:spPr>
            <a:xfrm>
              <a:off x="0" y="-76200"/>
              <a:ext cx="1423187" cy="329760"/>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991396" y="4688002"/>
            <a:ext cx="15562956" cy="73032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Sexual harm against boys is often </a:t>
            </a:r>
            <a:r>
              <a:rPr lang="en-US" sz="4250" b="1">
                <a:solidFill>
                  <a:srgbClr val="9D1BE3"/>
                </a:solidFill>
                <a:latin typeface="Roboto Bold"/>
                <a:ea typeface="Roboto Bold"/>
                <a:cs typeface="Roboto Bold"/>
                <a:sym typeface="Roboto Bold"/>
              </a:rPr>
              <a:t>taken less seriously.</a:t>
            </a:r>
          </a:p>
        </p:txBody>
      </p:sp>
      <p:sp>
        <p:nvSpPr>
          <p:cNvPr id="8" name="TextBox 8"/>
          <p:cNvSpPr txBox="1"/>
          <p:nvPr/>
        </p:nvSpPr>
        <p:spPr>
          <a:xfrm>
            <a:off x="1991396" y="3373234"/>
            <a:ext cx="5268544"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Impact of the Myth</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330023" y="1250072"/>
            <a:ext cx="937991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MYTH</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24</a:t>
            </a:r>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5" name="TextBox 15"/>
          <p:cNvSpPr txBox="1"/>
          <p:nvPr/>
        </p:nvSpPr>
        <p:spPr>
          <a:xfrm>
            <a:off x="4828304" y="9072577"/>
            <a:ext cx="7879556"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United States Department of State (2023, June). Overlooked for Too Long: Boys and Human Trafficking. Office to Monitor and Combat Trafficking In Persons.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80738" y="3325217"/>
            <a:ext cx="5403664" cy="962736"/>
            <a:chOff x="0" y="0"/>
            <a:chExt cx="1423187" cy="253560"/>
          </a:xfrm>
        </p:grpSpPr>
        <p:sp>
          <p:nvSpPr>
            <p:cNvPr id="5" name="Freeform 5"/>
            <p:cNvSpPr/>
            <p:nvPr/>
          </p:nvSpPr>
          <p:spPr>
            <a:xfrm>
              <a:off x="0" y="0"/>
              <a:ext cx="1423187" cy="253560"/>
            </a:xfrm>
            <a:custGeom>
              <a:avLst/>
              <a:gdLst/>
              <a:ahLst/>
              <a:cxnLst/>
              <a:rect l="l" t="t" r="r" b="b"/>
              <a:pathLst>
                <a:path w="1423187" h="253560">
                  <a:moveTo>
                    <a:pt x="0" y="0"/>
                  </a:moveTo>
                  <a:lnTo>
                    <a:pt x="1423187" y="0"/>
                  </a:lnTo>
                  <a:lnTo>
                    <a:pt x="1423187" y="253560"/>
                  </a:lnTo>
                  <a:lnTo>
                    <a:pt x="0" y="253560"/>
                  </a:lnTo>
                  <a:close/>
                </a:path>
              </a:pathLst>
            </a:custGeom>
            <a:solidFill>
              <a:srgbClr val="303030"/>
            </a:solidFill>
          </p:spPr>
          <p:txBody>
            <a:bodyPr/>
            <a:lstStyle/>
            <a:p>
              <a:endParaRPr lang="en-US"/>
            </a:p>
          </p:txBody>
        </p:sp>
        <p:sp>
          <p:nvSpPr>
            <p:cNvPr id="6" name="TextBox 6"/>
            <p:cNvSpPr txBox="1"/>
            <p:nvPr/>
          </p:nvSpPr>
          <p:spPr>
            <a:xfrm>
              <a:off x="0" y="-76200"/>
              <a:ext cx="1423187" cy="329760"/>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991396" y="4688002"/>
            <a:ext cx="13686890"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Fewer resources</a:t>
            </a:r>
            <a:r>
              <a:rPr lang="en-US" sz="4250" b="1">
                <a:solidFill>
                  <a:srgbClr val="FF5757"/>
                </a:solidFill>
                <a:latin typeface="Roboto Bold"/>
                <a:ea typeface="Roboto Bold"/>
                <a:cs typeface="Roboto Bold"/>
                <a:sym typeface="Roboto Bold"/>
              </a:rPr>
              <a:t> </a:t>
            </a:r>
            <a:r>
              <a:rPr lang="en-US" sz="4250" b="1">
                <a:solidFill>
                  <a:srgbClr val="004F59"/>
                </a:solidFill>
                <a:latin typeface="Roboto Bold"/>
                <a:ea typeface="Roboto Bold"/>
                <a:cs typeface="Roboto Bold"/>
                <a:sym typeface="Roboto Bold"/>
              </a:rPr>
              <a:t>for support and recovery are available for boys.</a:t>
            </a:r>
          </a:p>
        </p:txBody>
      </p:sp>
      <p:sp>
        <p:nvSpPr>
          <p:cNvPr id="8" name="TextBox 8"/>
          <p:cNvSpPr txBox="1"/>
          <p:nvPr/>
        </p:nvSpPr>
        <p:spPr>
          <a:xfrm>
            <a:off x="1991396" y="3373234"/>
            <a:ext cx="5268544"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Impact of the Myth</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330023" y="1250072"/>
            <a:ext cx="937991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MYTH</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25</a:t>
            </a:r>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5" name="TextBox 15"/>
          <p:cNvSpPr txBox="1"/>
          <p:nvPr/>
        </p:nvSpPr>
        <p:spPr>
          <a:xfrm>
            <a:off x="4828304" y="9072577"/>
            <a:ext cx="7879556"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United States Department of State (2023, June). Overlooked for Too Long: Boys and Human Trafficking. Office to Monitor and Combat Trafficking In Persons.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4885579" cy="1686560"/>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The feeling of shame or embarrassment caused by being degraded or dishonored.</a:t>
            </a:r>
          </a:p>
        </p:txBody>
      </p:sp>
      <p:grpSp>
        <p:nvGrpSpPr>
          <p:cNvPr id="9" name="Group 9"/>
          <p:cNvGrpSpPr/>
          <p:nvPr/>
        </p:nvGrpSpPr>
        <p:grpSpPr>
          <a:xfrm>
            <a:off x="1480713" y="3637496"/>
            <a:ext cx="5791509" cy="904943"/>
            <a:chOff x="0" y="0"/>
            <a:chExt cx="1525336" cy="238339"/>
          </a:xfrm>
        </p:grpSpPr>
        <p:sp>
          <p:nvSpPr>
            <p:cNvPr id="10" name="Freeform 10"/>
            <p:cNvSpPr/>
            <p:nvPr/>
          </p:nvSpPr>
          <p:spPr>
            <a:xfrm>
              <a:off x="0" y="0"/>
              <a:ext cx="1525336" cy="238339"/>
            </a:xfrm>
            <a:custGeom>
              <a:avLst/>
              <a:gdLst/>
              <a:ahLst/>
              <a:cxnLst/>
              <a:rect l="l" t="t" r="r" b="b"/>
              <a:pathLst>
                <a:path w="1525336" h="238339">
                  <a:moveTo>
                    <a:pt x="0" y="0"/>
                  </a:moveTo>
                  <a:lnTo>
                    <a:pt x="1525336" y="0"/>
                  </a:lnTo>
                  <a:lnTo>
                    <a:pt x="1525336"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525336"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HUMILIATION</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26</a:t>
            </a:r>
          </a:p>
        </p:txBody>
      </p:sp>
      <p:sp>
        <p:nvSpPr>
          <p:cNvPr id="15" name="Freeform 15"/>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5121189" cy="1686709"/>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deep sense of shame or loss of respect, often caused by a specific event or action.</a:t>
            </a:r>
          </a:p>
        </p:txBody>
      </p:sp>
      <p:grpSp>
        <p:nvGrpSpPr>
          <p:cNvPr id="9" name="Group 9"/>
          <p:cNvGrpSpPr/>
          <p:nvPr/>
        </p:nvGrpSpPr>
        <p:grpSpPr>
          <a:xfrm>
            <a:off x="1480713" y="3637496"/>
            <a:ext cx="4872598" cy="904943"/>
            <a:chOff x="0" y="0"/>
            <a:chExt cx="1283318" cy="238339"/>
          </a:xfrm>
        </p:grpSpPr>
        <p:sp>
          <p:nvSpPr>
            <p:cNvPr id="10" name="Freeform 10"/>
            <p:cNvSpPr/>
            <p:nvPr/>
          </p:nvSpPr>
          <p:spPr>
            <a:xfrm>
              <a:off x="0" y="0"/>
              <a:ext cx="1283318" cy="238339"/>
            </a:xfrm>
            <a:custGeom>
              <a:avLst/>
              <a:gdLst/>
              <a:ahLst/>
              <a:cxnLst/>
              <a:rect l="l" t="t" r="r" b="b"/>
              <a:pathLst>
                <a:path w="1283318" h="238339">
                  <a:moveTo>
                    <a:pt x="0" y="0"/>
                  </a:moveTo>
                  <a:lnTo>
                    <a:pt x="1283318" y="0"/>
                  </a:lnTo>
                  <a:lnTo>
                    <a:pt x="1283318"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283318"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DISGRACE</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27</a:t>
            </a:r>
          </a:p>
        </p:txBody>
      </p:sp>
      <p:sp>
        <p:nvSpPr>
          <p:cNvPr id="15" name="Freeform 15"/>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253969" y="4528815"/>
            <a:ext cx="11907380" cy="2064493"/>
            <a:chOff x="0" y="0"/>
            <a:chExt cx="3136100" cy="543735"/>
          </a:xfrm>
        </p:grpSpPr>
        <p:sp>
          <p:nvSpPr>
            <p:cNvPr id="7" name="Freeform 7"/>
            <p:cNvSpPr/>
            <p:nvPr/>
          </p:nvSpPr>
          <p:spPr>
            <a:xfrm>
              <a:off x="0" y="0"/>
              <a:ext cx="3136100" cy="543735"/>
            </a:xfrm>
            <a:custGeom>
              <a:avLst/>
              <a:gdLst/>
              <a:ahLst/>
              <a:cxnLst/>
              <a:rect l="l" t="t" r="r" b="b"/>
              <a:pathLst>
                <a:path w="3136100" h="543735">
                  <a:moveTo>
                    <a:pt x="0" y="0"/>
                  </a:moveTo>
                  <a:lnTo>
                    <a:pt x="3136100" y="0"/>
                  </a:lnTo>
                  <a:lnTo>
                    <a:pt x="3136100" y="543735"/>
                  </a:lnTo>
                  <a:lnTo>
                    <a:pt x="0" y="543735"/>
                  </a:lnTo>
                  <a:close/>
                </a:path>
              </a:pathLst>
            </a:custGeom>
            <a:solidFill>
              <a:srgbClr val="303030"/>
            </a:solidFill>
          </p:spPr>
          <p:txBody>
            <a:bodyPr/>
            <a:lstStyle/>
            <a:p>
              <a:endParaRPr lang="en-US"/>
            </a:p>
          </p:txBody>
        </p:sp>
        <p:sp>
          <p:nvSpPr>
            <p:cNvPr id="8" name="TextBox 8"/>
            <p:cNvSpPr txBox="1"/>
            <p:nvPr/>
          </p:nvSpPr>
          <p:spPr>
            <a:xfrm>
              <a:off x="0" y="-76200"/>
              <a:ext cx="3136100" cy="619935"/>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grpSp>
        <p:nvGrpSpPr>
          <p:cNvPr id="12" name="Group 12"/>
          <p:cNvGrpSpPr/>
          <p:nvPr/>
        </p:nvGrpSpPr>
        <p:grpSpPr>
          <a:xfrm>
            <a:off x="13694712" y="1060756"/>
            <a:ext cx="3421713" cy="3562854"/>
            <a:chOff x="0" y="0"/>
            <a:chExt cx="1087085" cy="1131926"/>
          </a:xfrm>
        </p:grpSpPr>
        <p:sp>
          <p:nvSpPr>
            <p:cNvPr id="13" name="Freeform 13"/>
            <p:cNvSpPr/>
            <p:nvPr/>
          </p:nvSpPr>
          <p:spPr>
            <a:xfrm>
              <a:off x="0" y="0"/>
              <a:ext cx="1087085" cy="1131926"/>
            </a:xfrm>
            <a:custGeom>
              <a:avLst/>
              <a:gdLst/>
              <a:ahLst/>
              <a:cxnLst/>
              <a:rect l="l" t="t" r="r" b="b"/>
              <a:pathLst>
                <a:path w="1087085" h="1131926">
                  <a:moveTo>
                    <a:pt x="0" y="0"/>
                  </a:moveTo>
                  <a:lnTo>
                    <a:pt x="1087085" y="0"/>
                  </a:lnTo>
                  <a:lnTo>
                    <a:pt x="1087085" y="1131926"/>
                  </a:lnTo>
                  <a:lnTo>
                    <a:pt x="0" y="1131926"/>
                  </a:lnTo>
                  <a:close/>
                </a:path>
              </a:pathLst>
            </a:custGeom>
            <a:solidFill>
              <a:srgbClr val="FFFFFF"/>
            </a:solidFill>
          </p:spPr>
          <p:txBody>
            <a:bodyPr/>
            <a:lstStyle/>
            <a:p>
              <a:endParaRPr lang="en-US"/>
            </a:p>
          </p:txBody>
        </p:sp>
        <p:sp>
          <p:nvSpPr>
            <p:cNvPr id="14" name="TextBox 14"/>
            <p:cNvSpPr txBox="1"/>
            <p:nvPr/>
          </p:nvSpPr>
          <p:spPr>
            <a:xfrm>
              <a:off x="0" y="-76200"/>
              <a:ext cx="1087085" cy="1208126"/>
            </a:xfrm>
            <a:prstGeom prst="rect">
              <a:avLst/>
            </a:prstGeom>
          </p:spPr>
          <p:txBody>
            <a:bodyPr lIns="50800" tIns="50800" rIns="50800" bIns="50800" rtlCol="0" anchor="ctr"/>
            <a:lstStyle/>
            <a:p>
              <a:pPr algn="ctr">
                <a:lnSpc>
                  <a:spcPts val="3074"/>
                </a:lnSpc>
              </a:pPr>
              <a:endParaRPr/>
            </a:p>
          </p:txBody>
        </p:sp>
      </p:grpSp>
      <p:sp>
        <p:nvSpPr>
          <p:cNvPr id="15" name="Freeform 15"/>
          <p:cNvSpPr/>
          <p:nvPr/>
        </p:nvSpPr>
        <p:spPr>
          <a:xfrm>
            <a:off x="13842144" y="1242538"/>
            <a:ext cx="3107833" cy="2824165"/>
          </a:xfrm>
          <a:custGeom>
            <a:avLst/>
            <a:gdLst/>
            <a:ahLst/>
            <a:cxnLst/>
            <a:rect l="l" t="t" r="r" b="b"/>
            <a:pathLst>
              <a:path w="3107833" h="2824165">
                <a:moveTo>
                  <a:pt x="0" y="0"/>
                </a:moveTo>
                <a:lnTo>
                  <a:pt x="3107833" y="0"/>
                </a:lnTo>
                <a:lnTo>
                  <a:pt x="3107833" y="2824165"/>
                </a:lnTo>
                <a:lnTo>
                  <a:pt x="0" y="2824165"/>
                </a:lnTo>
                <a:lnTo>
                  <a:pt x="0" y="0"/>
                </a:lnTo>
                <a:close/>
              </a:path>
            </a:pathLst>
          </a:custGeom>
          <a:blipFill>
            <a:blip r:embed="rId6"/>
            <a:stretch>
              <a:fillRect/>
            </a:stretch>
          </a:blipFill>
        </p:spPr>
        <p:txBody>
          <a:bodyPr/>
          <a:lstStyle/>
          <a:p>
            <a:endParaRPr lang="en-US"/>
          </a:p>
        </p:txBody>
      </p:sp>
      <p:sp>
        <p:nvSpPr>
          <p:cNvPr id="16" name="TextBox 16"/>
          <p:cNvSpPr txBox="1"/>
          <p:nvPr/>
        </p:nvSpPr>
        <p:spPr>
          <a:xfrm>
            <a:off x="945186" y="1250072"/>
            <a:ext cx="11004964"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GENDER EXPECTATIONS</a:t>
            </a:r>
          </a:p>
        </p:txBody>
      </p:sp>
      <p:sp>
        <p:nvSpPr>
          <p:cNvPr id="17" name="TextBox 17"/>
          <p:cNvSpPr txBox="1"/>
          <p:nvPr/>
        </p:nvSpPr>
        <p:spPr>
          <a:xfrm>
            <a:off x="1480713" y="4757331"/>
            <a:ext cx="11680636"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do gender expectations impact boys who experience sexual abuse or trafficking?  </a:t>
            </a:r>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28</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3334542"/>
            <a:ext cx="7682393" cy="979052"/>
            <a:chOff x="0" y="0"/>
            <a:chExt cx="2023346" cy="257857"/>
          </a:xfrm>
        </p:grpSpPr>
        <p:sp>
          <p:nvSpPr>
            <p:cNvPr id="5" name="Freeform 5"/>
            <p:cNvSpPr/>
            <p:nvPr/>
          </p:nvSpPr>
          <p:spPr>
            <a:xfrm>
              <a:off x="0" y="0"/>
              <a:ext cx="2023346" cy="257857"/>
            </a:xfrm>
            <a:custGeom>
              <a:avLst/>
              <a:gdLst/>
              <a:ahLst/>
              <a:cxnLst/>
              <a:rect l="l" t="t" r="r" b="b"/>
              <a:pathLst>
                <a:path w="2023346" h="257857">
                  <a:moveTo>
                    <a:pt x="0" y="0"/>
                  </a:moveTo>
                  <a:lnTo>
                    <a:pt x="2023346" y="0"/>
                  </a:lnTo>
                  <a:lnTo>
                    <a:pt x="2023346" y="257857"/>
                  </a:lnTo>
                  <a:lnTo>
                    <a:pt x="0" y="257857"/>
                  </a:lnTo>
                  <a:close/>
                </a:path>
              </a:pathLst>
            </a:custGeom>
            <a:solidFill>
              <a:srgbClr val="303030"/>
            </a:solidFill>
          </p:spPr>
          <p:txBody>
            <a:bodyPr/>
            <a:lstStyle/>
            <a:p>
              <a:endParaRPr lang="en-US"/>
            </a:p>
          </p:txBody>
        </p:sp>
        <p:sp>
          <p:nvSpPr>
            <p:cNvPr id="6" name="TextBox 6"/>
            <p:cNvSpPr txBox="1"/>
            <p:nvPr/>
          </p:nvSpPr>
          <p:spPr>
            <a:xfrm>
              <a:off x="0" y="-76200"/>
              <a:ext cx="2023346" cy="334057"/>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546446" y="3353588"/>
            <a:ext cx="7834332"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Impact of Social Messages</a:t>
            </a:r>
          </a:p>
        </p:txBody>
      </p:sp>
      <p:sp>
        <p:nvSpPr>
          <p:cNvPr id="8" name="TextBox 8"/>
          <p:cNvSpPr txBox="1"/>
          <p:nvPr/>
        </p:nvSpPr>
        <p:spPr>
          <a:xfrm>
            <a:off x="945186" y="1250072"/>
            <a:ext cx="11004964"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GENDER EXPECTATIONS</a:t>
            </a:r>
          </a:p>
        </p:txBody>
      </p:sp>
      <p:sp>
        <p:nvSpPr>
          <p:cNvPr id="9" name="TextBox 9"/>
          <p:cNvSpPr txBox="1"/>
          <p:nvPr/>
        </p:nvSpPr>
        <p:spPr>
          <a:xfrm>
            <a:off x="1546446" y="4646969"/>
            <a:ext cx="15177071" cy="148287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Boys may </a:t>
            </a:r>
            <a:r>
              <a:rPr lang="en-US" sz="4250" b="1">
                <a:solidFill>
                  <a:srgbClr val="9D1BE3"/>
                </a:solidFill>
                <a:latin typeface="Roboto Bold"/>
                <a:ea typeface="Roboto Bold"/>
                <a:cs typeface="Roboto Bold"/>
                <a:sym typeface="Roboto Bold"/>
              </a:rPr>
              <a:t>blame themselves</a:t>
            </a:r>
            <a:r>
              <a:rPr lang="en-US" sz="4250" b="1">
                <a:solidFill>
                  <a:srgbClr val="004F59"/>
                </a:solidFill>
                <a:latin typeface="Roboto Bold"/>
                <a:ea typeface="Roboto Bold"/>
                <a:cs typeface="Roboto Bold"/>
                <a:sym typeface="Roboto Bold"/>
              </a:rPr>
              <a:t> because vulnerability is often associated with girls.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29</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TextBox 12"/>
          <p:cNvSpPr txBox="1"/>
          <p:nvPr/>
        </p:nvSpPr>
        <p:spPr>
          <a:xfrm>
            <a:off x="4709753" y="9077203"/>
            <a:ext cx="7148483"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United States Department of State (2023, June). Overlooked for Too Long: Boys and Human Trafficking. Office to Monitor and Combat Trafficking In Persons.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6757799" y="4211363"/>
            <a:ext cx="9075459" cy="3960258"/>
            <a:chOff x="0" y="0"/>
            <a:chExt cx="2490964" cy="1086982"/>
          </a:xfrm>
        </p:grpSpPr>
        <p:sp>
          <p:nvSpPr>
            <p:cNvPr id="8" name="Freeform 8"/>
            <p:cNvSpPr/>
            <p:nvPr/>
          </p:nvSpPr>
          <p:spPr>
            <a:xfrm>
              <a:off x="0" y="0"/>
              <a:ext cx="2490964" cy="1086982"/>
            </a:xfrm>
            <a:custGeom>
              <a:avLst/>
              <a:gdLst/>
              <a:ahLst/>
              <a:cxnLst/>
              <a:rect l="l" t="t" r="r" b="b"/>
              <a:pathLst>
                <a:path w="2490964" h="1086982">
                  <a:moveTo>
                    <a:pt x="0" y="0"/>
                  </a:moveTo>
                  <a:lnTo>
                    <a:pt x="2490964" y="0"/>
                  </a:lnTo>
                  <a:lnTo>
                    <a:pt x="2490964" y="1086982"/>
                  </a:lnTo>
                  <a:lnTo>
                    <a:pt x="0" y="1086982"/>
                  </a:lnTo>
                  <a:close/>
                </a:path>
              </a:pathLst>
            </a:custGeom>
            <a:solidFill>
              <a:srgbClr val="BAF3FA"/>
            </a:solidFill>
          </p:spPr>
          <p:txBody>
            <a:bodyPr/>
            <a:lstStyle/>
            <a:p>
              <a:endParaRPr lang="en-US"/>
            </a:p>
          </p:txBody>
        </p:sp>
        <p:sp>
          <p:nvSpPr>
            <p:cNvPr id="9" name="TextBox 9"/>
            <p:cNvSpPr txBox="1"/>
            <p:nvPr/>
          </p:nvSpPr>
          <p:spPr>
            <a:xfrm>
              <a:off x="0" y="-38100"/>
              <a:ext cx="2490964" cy="1125082"/>
            </a:xfrm>
            <a:prstGeom prst="rect">
              <a:avLst/>
            </a:prstGeom>
          </p:spPr>
          <p:txBody>
            <a:bodyPr lIns="50800" tIns="50800" rIns="50800" bIns="50800" rtlCol="0" anchor="ctr"/>
            <a:lstStyle/>
            <a:p>
              <a:pPr algn="ctr">
                <a:lnSpc>
                  <a:spcPts val="2899"/>
                </a:lnSpc>
              </a:pPr>
              <a:endParaRPr/>
            </a:p>
          </p:txBody>
        </p:sp>
      </p:grpSp>
      <p:sp>
        <p:nvSpPr>
          <p:cNvPr id="10" name="TextBox 10"/>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11" name="TextBox 11"/>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12" name="TextBox 12"/>
          <p:cNvSpPr txBox="1"/>
          <p:nvPr/>
        </p:nvSpPr>
        <p:spPr>
          <a:xfrm>
            <a:off x="7690113" y="5026145"/>
            <a:ext cx="7520438" cy="2207815"/>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KNOWLEDGE </a:t>
            </a:r>
            <a:r>
              <a:rPr lang="en-US" sz="4199">
                <a:solidFill>
                  <a:srgbClr val="004F59"/>
                </a:solidFill>
                <a:latin typeface="Roboto"/>
                <a:ea typeface="Roboto"/>
                <a:cs typeface="Roboto"/>
                <a:sym typeface="Roboto"/>
              </a:rPr>
              <a:t>serves as a </a:t>
            </a:r>
          </a:p>
          <a:p>
            <a:pPr algn="ctr">
              <a:lnSpc>
                <a:spcPts val="5879"/>
              </a:lnSpc>
            </a:pPr>
            <a:r>
              <a:rPr lang="en-US" sz="4199">
                <a:solidFill>
                  <a:srgbClr val="004F59"/>
                </a:solidFill>
                <a:latin typeface="Roboto"/>
                <a:ea typeface="Roboto"/>
                <a:cs typeface="Roboto"/>
                <a:sym typeface="Roboto"/>
              </a:rPr>
              <a:t>powerful defense against </a:t>
            </a:r>
          </a:p>
          <a:p>
            <a:pPr algn="ctr">
              <a:lnSpc>
                <a:spcPts val="5879"/>
              </a:lnSpc>
            </a:pPr>
            <a:r>
              <a:rPr lang="en-US" sz="4199">
                <a:solidFill>
                  <a:srgbClr val="004F59"/>
                </a:solidFill>
                <a:latin typeface="Roboto"/>
                <a:ea typeface="Roboto"/>
                <a:cs typeface="Roboto"/>
                <a:sym typeface="Roboto"/>
              </a:rPr>
              <a:t>sexual predators. </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3</a:t>
            </a:r>
          </a:p>
        </p:txBody>
      </p:sp>
      <p:sp>
        <p:nvSpPr>
          <p:cNvPr id="14" name="Freeform 14"/>
          <p:cNvSpPr/>
          <p:nvPr/>
        </p:nvSpPr>
        <p:spPr>
          <a:xfrm>
            <a:off x="2204909" y="2832478"/>
            <a:ext cx="6096922" cy="6261047"/>
          </a:xfrm>
          <a:custGeom>
            <a:avLst/>
            <a:gdLst/>
            <a:ahLst/>
            <a:cxnLst/>
            <a:rect l="l" t="t" r="r" b="b"/>
            <a:pathLst>
              <a:path w="6096922" h="6261047">
                <a:moveTo>
                  <a:pt x="0" y="0"/>
                </a:moveTo>
                <a:lnTo>
                  <a:pt x="6096922" y="0"/>
                </a:lnTo>
                <a:lnTo>
                  <a:pt x="6096922" y="6261047"/>
                </a:lnTo>
                <a:lnTo>
                  <a:pt x="0" y="6261047"/>
                </a:lnTo>
                <a:lnTo>
                  <a:pt x="0" y="0"/>
                </a:lnTo>
                <a:close/>
              </a:path>
            </a:pathLst>
          </a:custGeom>
          <a:blipFill>
            <a:blip r:embed="rId3"/>
            <a:stretch>
              <a:fillRect/>
            </a:stretch>
          </a:blipFill>
        </p:spPr>
        <p:txBody>
          <a:bodyPr/>
          <a:lstStyle/>
          <a:p>
            <a:endParaRPr lang="en-US"/>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3296442"/>
            <a:ext cx="7682393" cy="979052"/>
            <a:chOff x="0" y="0"/>
            <a:chExt cx="2023346" cy="257857"/>
          </a:xfrm>
        </p:grpSpPr>
        <p:sp>
          <p:nvSpPr>
            <p:cNvPr id="5" name="Freeform 5"/>
            <p:cNvSpPr/>
            <p:nvPr/>
          </p:nvSpPr>
          <p:spPr>
            <a:xfrm>
              <a:off x="0" y="0"/>
              <a:ext cx="2023346" cy="257857"/>
            </a:xfrm>
            <a:custGeom>
              <a:avLst/>
              <a:gdLst/>
              <a:ahLst/>
              <a:cxnLst/>
              <a:rect l="l" t="t" r="r" b="b"/>
              <a:pathLst>
                <a:path w="2023346" h="257857">
                  <a:moveTo>
                    <a:pt x="0" y="0"/>
                  </a:moveTo>
                  <a:lnTo>
                    <a:pt x="2023346" y="0"/>
                  </a:lnTo>
                  <a:lnTo>
                    <a:pt x="2023346" y="257857"/>
                  </a:lnTo>
                  <a:lnTo>
                    <a:pt x="0" y="257857"/>
                  </a:lnTo>
                  <a:close/>
                </a:path>
              </a:pathLst>
            </a:custGeom>
            <a:solidFill>
              <a:srgbClr val="303030"/>
            </a:solidFill>
          </p:spPr>
          <p:txBody>
            <a:bodyPr/>
            <a:lstStyle/>
            <a:p>
              <a:endParaRPr lang="en-US"/>
            </a:p>
          </p:txBody>
        </p:sp>
        <p:sp>
          <p:nvSpPr>
            <p:cNvPr id="6" name="TextBox 6"/>
            <p:cNvSpPr txBox="1"/>
            <p:nvPr/>
          </p:nvSpPr>
          <p:spPr>
            <a:xfrm>
              <a:off x="0" y="-76200"/>
              <a:ext cx="2023346" cy="334057"/>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546446" y="3315488"/>
            <a:ext cx="7834332"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Impact of Social Messages</a:t>
            </a:r>
          </a:p>
        </p:txBody>
      </p:sp>
      <p:sp>
        <p:nvSpPr>
          <p:cNvPr id="8" name="TextBox 8"/>
          <p:cNvSpPr txBox="1"/>
          <p:nvPr/>
        </p:nvSpPr>
        <p:spPr>
          <a:xfrm>
            <a:off x="945186" y="1250072"/>
            <a:ext cx="11004964"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GENDER EXPECTATIONS</a:t>
            </a:r>
          </a:p>
        </p:txBody>
      </p:sp>
      <p:sp>
        <p:nvSpPr>
          <p:cNvPr id="9" name="TextBox 9"/>
          <p:cNvSpPr txBox="1"/>
          <p:nvPr/>
        </p:nvSpPr>
        <p:spPr>
          <a:xfrm>
            <a:off x="1546446" y="4608869"/>
            <a:ext cx="15177071" cy="148287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Boys may </a:t>
            </a:r>
            <a:r>
              <a:rPr lang="en-US" sz="4250" b="1">
                <a:solidFill>
                  <a:srgbClr val="9D1BE3"/>
                </a:solidFill>
                <a:latin typeface="Roboto Bold"/>
                <a:ea typeface="Roboto Bold"/>
                <a:cs typeface="Roboto Bold"/>
                <a:sym typeface="Roboto Bold"/>
              </a:rPr>
              <a:t>fear </a:t>
            </a:r>
            <a:r>
              <a:rPr lang="en-US" sz="4250" b="1">
                <a:solidFill>
                  <a:srgbClr val="004F59"/>
                </a:solidFill>
                <a:latin typeface="Roboto Bold"/>
                <a:ea typeface="Roboto Bold"/>
                <a:cs typeface="Roboto Bold"/>
                <a:sym typeface="Roboto Bold"/>
              </a:rPr>
              <a:t>their sexual identity will be questioned or misunderstood.</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30</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TextBox 12"/>
          <p:cNvSpPr txBox="1"/>
          <p:nvPr/>
        </p:nvSpPr>
        <p:spPr>
          <a:xfrm>
            <a:off x="4709753" y="9077203"/>
            <a:ext cx="7148483"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United States Department of State (2023, June). Overlooked for Too Long: Boys and Human Trafficking. Office to Monitor and Combat Trafficking In Persons.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3353592"/>
            <a:ext cx="7682393" cy="979052"/>
            <a:chOff x="0" y="0"/>
            <a:chExt cx="2023346" cy="257857"/>
          </a:xfrm>
        </p:grpSpPr>
        <p:sp>
          <p:nvSpPr>
            <p:cNvPr id="5" name="Freeform 5"/>
            <p:cNvSpPr/>
            <p:nvPr/>
          </p:nvSpPr>
          <p:spPr>
            <a:xfrm>
              <a:off x="0" y="0"/>
              <a:ext cx="2023346" cy="257857"/>
            </a:xfrm>
            <a:custGeom>
              <a:avLst/>
              <a:gdLst/>
              <a:ahLst/>
              <a:cxnLst/>
              <a:rect l="l" t="t" r="r" b="b"/>
              <a:pathLst>
                <a:path w="2023346" h="257857">
                  <a:moveTo>
                    <a:pt x="0" y="0"/>
                  </a:moveTo>
                  <a:lnTo>
                    <a:pt x="2023346" y="0"/>
                  </a:lnTo>
                  <a:lnTo>
                    <a:pt x="2023346" y="257857"/>
                  </a:lnTo>
                  <a:lnTo>
                    <a:pt x="0" y="257857"/>
                  </a:lnTo>
                  <a:close/>
                </a:path>
              </a:pathLst>
            </a:custGeom>
            <a:solidFill>
              <a:srgbClr val="303030"/>
            </a:solidFill>
          </p:spPr>
          <p:txBody>
            <a:bodyPr/>
            <a:lstStyle/>
            <a:p>
              <a:endParaRPr lang="en-US"/>
            </a:p>
          </p:txBody>
        </p:sp>
        <p:sp>
          <p:nvSpPr>
            <p:cNvPr id="6" name="TextBox 6"/>
            <p:cNvSpPr txBox="1"/>
            <p:nvPr/>
          </p:nvSpPr>
          <p:spPr>
            <a:xfrm>
              <a:off x="0" y="-76200"/>
              <a:ext cx="2023346" cy="334057"/>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546446" y="3372638"/>
            <a:ext cx="7834332"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Impact of Social Messages</a:t>
            </a:r>
          </a:p>
        </p:txBody>
      </p:sp>
      <p:sp>
        <p:nvSpPr>
          <p:cNvPr id="8" name="TextBox 8"/>
          <p:cNvSpPr txBox="1"/>
          <p:nvPr/>
        </p:nvSpPr>
        <p:spPr>
          <a:xfrm>
            <a:off x="945186" y="1250072"/>
            <a:ext cx="11004964"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GENDER EXPECTATIONS</a:t>
            </a:r>
          </a:p>
        </p:txBody>
      </p:sp>
      <p:sp>
        <p:nvSpPr>
          <p:cNvPr id="9" name="TextBox 9"/>
          <p:cNvSpPr txBox="1"/>
          <p:nvPr/>
        </p:nvSpPr>
        <p:spPr>
          <a:xfrm>
            <a:off x="1546446" y="4666019"/>
            <a:ext cx="14782154" cy="148287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Boys may feel </a:t>
            </a:r>
            <a:r>
              <a:rPr lang="en-US" sz="4250" b="1">
                <a:solidFill>
                  <a:srgbClr val="9D1BE3"/>
                </a:solidFill>
                <a:latin typeface="Roboto Bold"/>
                <a:ea typeface="Roboto Bold"/>
                <a:cs typeface="Roboto Bold"/>
                <a:sym typeface="Roboto Bold"/>
              </a:rPr>
              <a:t>shame </a:t>
            </a:r>
            <a:r>
              <a:rPr lang="en-US" sz="4250" b="1">
                <a:solidFill>
                  <a:srgbClr val="004F59"/>
                </a:solidFill>
                <a:latin typeface="Roboto Bold"/>
                <a:ea typeface="Roboto Bold"/>
                <a:cs typeface="Roboto Bold"/>
                <a:sym typeface="Roboto Bold"/>
              </a:rPr>
              <a:t>for not being able to stop or escape the abuse.</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31</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TextBox 12"/>
          <p:cNvSpPr txBox="1"/>
          <p:nvPr/>
        </p:nvSpPr>
        <p:spPr>
          <a:xfrm>
            <a:off x="4709753" y="9077203"/>
            <a:ext cx="7148483"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United States Department of State (2023, June). Overlooked for Too Long: Boys and Human Trafficking. Office to Monitor and Combat Trafficking In Persons.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461"/>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1214368"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AGE GROUP</a:t>
            </a:r>
          </a:p>
        </p:txBody>
      </p:sp>
      <p:grpSp>
        <p:nvGrpSpPr>
          <p:cNvPr id="7" name="Group 7"/>
          <p:cNvGrpSpPr/>
          <p:nvPr/>
        </p:nvGrpSpPr>
        <p:grpSpPr>
          <a:xfrm>
            <a:off x="1480713" y="4480977"/>
            <a:ext cx="11959967" cy="1830051"/>
            <a:chOff x="0" y="0"/>
            <a:chExt cx="3149950" cy="481989"/>
          </a:xfrm>
        </p:grpSpPr>
        <p:sp>
          <p:nvSpPr>
            <p:cNvPr id="8" name="Freeform 8"/>
            <p:cNvSpPr/>
            <p:nvPr/>
          </p:nvSpPr>
          <p:spPr>
            <a:xfrm>
              <a:off x="0" y="0"/>
              <a:ext cx="3149950" cy="481989"/>
            </a:xfrm>
            <a:custGeom>
              <a:avLst/>
              <a:gdLst/>
              <a:ahLst/>
              <a:cxnLst/>
              <a:rect l="l" t="t" r="r" b="b"/>
              <a:pathLst>
                <a:path w="3149950" h="481989">
                  <a:moveTo>
                    <a:pt x="0" y="0"/>
                  </a:moveTo>
                  <a:lnTo>
                    <a:pt x="3149950" y="0"/>
                  </a:lnTo>
                  <a:lnTo>
                    <a:pt x="3149950" y="481989"/>
                  </a:lnTo>
                  <a:lnTo>
                    <a:pt x="0" y="481989"/>
                  </a:lnTo>
                  <a:close/>
                </a:path>
              </a:pathLst>
            </a:custGeom>
            <a:solidFill>
              <a:srgbClr val="303030"/>
            </a:solidFill>
          </p:spPr>
          <p:txBody>
            <a:bodyPr/>
            <a:lstStyle/>
            <a:p>
              <a:endParaRPr lang="en-US"/>
            </a:p>
          </p:txBody>
        </p:sp>
        <p:sp>
          <p:nvSpPr>
            <p:cNvPr id="9" name="TextBox 9"/>
            <p:cNvSpPr txBox="1"/>
            <p:nvPr/>
          </p:nvSpPr>
          <p:spPr>
            <a:xfrm>
              <a:off x="0" y="-76200"/>
              <a:ext cx="3149950" cy="55818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055478" y="4567253"/>
            <a:ext cx="11105871"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are the most common ages for males to be sex trafficked?</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32</a:t>
            </a:r>
          </a:p>
        </p:txBody>
      </p:sp>
      <p:sp>
        <p:nvSpPr>
          <p:cNvPr id="15" name="Freeform 15"/>
          <p:cNvSpPr/>
          <p:nvPr/>
        </p:nvSpPr>
        <p:spPr>
          <a:xfrm>
            <a:off x="1465013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6"/>
            <a:stretch>
              <a:fillRect l="-26110" r="-6690"/>
            </a:stretch>
          </a:blipFill>
        </p:spPr>
        <p:txBody>
          <a:bodyPr/>
          <a:lstStyle/>
          <a:p>
            <a:endParaRPr lang="en-US"/>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3095197" y="4762062"/>
            <a:ext cx="12096282" cy="190817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66% </a:t>
            </a:r>
            <a:r>
              <a:rPr lang="en-US" sz="5499">
                <a:solidFill>
                  <a:srgbClr val="303030"/>
                </a:solidFill>
                <a:latin typeface="Roboto"/>
                <a:ea typeface="Roboto"/>
                <a:cs typeface="Roboto"/>
                <a:sym typeface="Roboto"/>
              </a:rPr>
              <a:t>of males were trafficked between the ages of 13 and 17 years.</a:t>
            </a:r>
            <a:r>
              <a:rPr lang="en-US" sz="5499">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33</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4517111" y="9229725"/>
            <a:ext cx="9057675" cy="207719"/>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Swaner, R., Labriola, M., Rempel, M., Walker, A., &amp; Spadafore, J. (2016, March). Youth Involvement in the Sex Trade: A National Study. </a:t>
            </a:r>
          </a:p>
        </p:txBody>
      </p:sp>
      <p:sp>
        <p:nvSpPr>
          <p:cNvPr id="11" name="TextBox 11"/>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461"/>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567524" y="4292632"/>
            <a:ext cx="13034360" cy="1900839"/>
            <a:chOff x="0" y="0"/>
            <a:chExt cx="3432918" cy="500633"/>
          </a:xfrm>
        </p:grpSpPr>
        <p:sp>
          <p:nvSpPr>
            <p:cNvPr id="7" name="Freeform 7"/>
            <p:cNvSpPr/>
            <p:nvPr/>
          </p:nvSpPr>
          <p:spPr>
            <a:xfrm>
              <a:off x="0" y="0"/>
              <a:ext cx="3432918" cy="500633"/>
            </a:xfrm>
            <a:custGeom>
              <a:avLst/>
              <a:gdLst/>
              <a:ahLst/>
              <a:cxnLst/>
              <a:rect l="l" t="t" r="r" b="b"/>
              <a:pathLst>
                <a:path w="3432918" h="500633">
                  <a:moveTo>
                    <a:pt x="0" y="0"/>
                  </a:moveTo>
                  <a:lnTo>
                    <a:pt x="3432918" y="0"/>
                  </a:lnTo>
                  <a:lnTo>
                    <a:pt x="3432918" y="500633"/>
                  </a:lnTo>
                  <a:lnTo>
                    <a:pt x="0" y="500633"/>
                  </a:lnTo>
                  <a:close/>
                </a:path>
              </a:pathLst>
            </a:custGeom>
            <a:solidFill>
              <a:srgbClr val="303030"/>
            </a:solidFill>
          </p:spPr>
          <p:txBody>
            <a:bodyPr/>
            <a:lstStyle/>
            <a:p>
              <a:endParaRPr lang="en-US"/>
            </a:p>
          </p:txBody>
        </p:sp>
        <p:sp>
          <p:nvSpPr>
            <p:cNvPr id="8" name="TextBox 8"/>
            <p:cNvSpPr txBox="1"/>
            <p:nvPr/>
          </p:nvSpPr>
          <p:spPr>
            <a:xfrm>
              <a:off x="0" y="-76200"/>
              <a:ext cx="3432918" cy="576833"/>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67843" y="4438170"/>
            <a:ext cx="12395571"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factors increase the risk of sex trafficking for LGBTQ+ (cisgender male) teens?</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1131441" y="1109322"/>
            <a:ext cx="12563271"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LGBTQ+ TRAFFICKING RISKS</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34</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3344444"/>
            <a:ext cx="6493524" cy="933839"/>
            <a:chOff x="0" y="0"/>
            <a:chExt cx="1710229" cy="245949"/>
          </a:xfrm>
        </p:grpSpPr>
        <p:sp>
          <p:nvSpPr>
            <p:cNvPr id="5" name="Freeform 5"/>
            <p:cNvSpPr/>
            <p:nvPr/>
          </p:nvSpPr>
          <p:spPr>
            <a:xfrm>
              <a:off x="0" y="0"/>
              <a:ext cx="1710229" cy="245949"/>
            </a:xfrm>
            <a:custGeom>
              <a:avLst/>
              <a:gdLst/>
              <a:ahLst/>
              <a:cxnLst/>
              <a:rect l="l" t="t" r="r" b="b"/>
              <a:pathLst>
                <a:path w="1710229" h="245949">
                  <a:moveTo>
                    <a:pt x="0" y="0"/>
                  </a:moveTo>
                  <a:lnTo>
                    <a:pt x="1710229" y="0"/>
                  </a:lnTo>
                  <a:lnTo>
                    <a:pt x="1710229" y="245949"/>
                  </a:lnTo>
                  <a:lnTo>
                    <a:pt x="0" y="245949"/>
                  </a:lnTo>
                  <a:close/>
                </a:path>
              </a:pathLst>
            </a:custGeom>
            <a:solidFill>
              <a:srgbClr val="303030"/>
            </a:solidFill>
          </p:spPr>
          <p:txBody>
            <a:bodyPr/>
            <a:lstStyle/>
            <a:p>
              <a:endParaRPr lang="en-US"/>
            </a:p>
          </p:txBody>
        </p:sp>
        <p:sp>
          <p:nvSpPr>
            <p:cNvPr id="6" name="TextBox 6"/>
            <p:cNvSpPr txBox="1"/>
            <p:nvPr/>
          </p:nvSpPr>
          <p:spPr>
            <a:xfrm>
              <a:off x="0" y="-76200"/>
              <a:ext cx="1710229" cy="32214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546446" y="4688076"/>
            <a:ext cx="15508354" cy="148287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Some teens spend </a:t>
            </a:r>
            <a:r>
              <a:rPr lang="en-US" sz="4250" b="1">
                <a:solidFill>
                  <a:srgbClr val="9D1BE3"/>
                </a:solidFill>
                <a:latin typeface="Roboto Bold"/>
                <a:ea typeface="Roboto Bold"/>
                <a:cs typeface="Roboto Bold"/>
                <a:sym typeface="Roboto Bold"/>
              </a:rPr>
              <a:t>more time in online communities</a:t>
            </a:r>
            <a:r>
              <a:rPr lang="en-US" sz="4250" b="1">
                <a:solidFill>
                  <a:srgbClr val="004F59"/>
                </a:solidFill>
                <a:latin typeface="Roboto Bold"/>
                <a:ea typeface="Roboto Bold"/>
                <a:cs typeface="Roboto Bold"/>
                <a:sym typeface="Roboto Bold"/>
              </a:rPr>
              <a:t>, increasing contact with people they have not met in real life.</a:t>
            </a:r>
          </a:p>
        </p:txBody>
      </p:sp>
      <p:sp>
        <p:nvSpPr>
          <p:cNvPr id="8" name="TextBox 8"/>
          <p:cNvSpPr txBox="1"/>
          <p:nvPr/>
        </p:nvSpPr>
        <p:spPr>
          <a:xfrm>
            <a:off x="1546446" y="3363490"/>
            <a:ext cx="6333953"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Increased Risk Factors</a:t>
            </a:r>
          </a:p>
        </p:txBody>
      </p:sp>
      <p:sp>
        <p:nvSpPr>
          <p:cNvPr id="9" name="TextBox 9"/>
          <p:cNvSpPr txBox="1"/>
          <p:nvPr/>
        </p:nvSpPr>
        <p:spPr>
          <a:xfrm>
            <a:off x="1131441" y="1109322"/>
            <a:ext cx="12563271"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LGBTQ+ TRAFFICKING RISKS</a:t>
            </a:r>
          </a:p>
        </p:txBody>
      </p:sp>
      <p:sp>
        <p:nvSpPr>
          <p:cNvPr id="10" name="TextBox 10"/>
          <p:cNvSpPr txBox="1"/>
          <p:nvPr/>
        </p:nvSpPr>
        <p:spPr>
          <a:xfrm>
            <a:off x="4414084" y="9267974"/>
            <a:ext cx="8898939" cy="207571"/>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(2023). LGBTQ+ Youth Perspectives: How LGBTQ+ youth are navigating exploration and risks of sexual exploitation online. </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35</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3344444"/>
            <a:ext cx="6493524" cy="933839"/>
            <a:chOff x="0" y="0"/>
            <a:chExt cx="1710229" cy="245949"/>
          </a:xfrm>
        </p:grpSpPr>
        <p:sp>
          <p:nvSpPr>
            <p:cNvPr id="5" name="Freeform 5"/>
            <p:cNvSpPr/>
            <p:nvPr/>
          </p:nvSpPr>
          <p:spPr>
            <a:xfrm>
              <a:off x="0" y="0"/>
              <a:ext cx="1710229" cy="245949"/>
            </a:xfrm>
            <a:custGeom>
              <a:avLst/>
              <a:gdLst/>
              <a:ahLst/>
              <a:cxnLst/>
              <a:rect l="l" t="t" r="r" b="b"/>
              <a:pathLst>
                <a:path w="1710229" h="245949">
                  <a:moveTo>
                    <a:pt x="0" y="0"/>
                  </a:moveTo>
                  <a:lnTo>
                    <a:pt x="1710229" y="0"/>
                  </a:lnTo>
                  <a:lnTo>
                    <a:pt x="1710229" y="245949"/>
                  </a:lnTo>
                  <a:lnTo>
                    <a:pt x="0" y="245949"/>
                  </a:lnTo>
                  <a:close/>
                </a:path>
              </a:pathLst>
            </a:custGeom>
            <a:solidFill>
              <a:srgbClr val="303030"/>
            </a:solidFill>
          </p:spPr>
          <p:txBody>
            <a:bodyPr/>
            <a:lstStyle/>
            <a:p>
              <a:endParaRPr lang="en-US"/>
            </a:p>
          </p:txBody>
        </p:sp>
        <p:sp>
          <p:nvSpPr>
            <p:cNvPr id="6" name="TextBox 6"/>
            <p:cNvSpPr txBox="1"/>
            <p:nvPr/>
          </p:nvSpPr>
          <p:spPr>
            <a:xfrm>
              <a:off x="0" y="-76200"/>
              <a:ext cx="1710229" cy="32214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546446" y="4688076"/>
            <a:ext cx="15884006" cy="148287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Many teens try to </a:t>
            </a:r>
            <a:r>
              <a:rPr lang="en-US" sz="4250" b="1">
                <a:solidFill>
                  <a:srgbClr val="9D1BE3"/>
                </a:solidFill>
                <a:latin typeface="Roboto Bold"/>
                <a:ea typeface="Roboto Bold"/>
                <a:cs typeface="Roboto Bold"/>
                <a:sym typeface="Roboto Bold"/>
              </a:rPr>
              <a:t>handle unsafe situations</a:t>
            </a:r>
            <a:r>
              <a:rPr lang="en-US" sz="4250" b="1">
                <a:solidFill>
                  <a:srgbClr val="004F59"/>
                </a:solidFill>
                <a:latin typeface="Roboto Bold"/>
                <a:ea typeface="Roboto Bold"/>
                <a:cs typeface="Roboto Bold"/>
                <a:sym typeface="Roboto Bold"/>
              </a:rPr>
              <a:t> on their own rather than ask for help.</a:t>
            </a:r>
          </a:p>
        </p:txBody>
      </p:sp>
      <p:sp>
        <p:nvSpPr>
          <p:cNvPr id="8" name="TextBox 8"/>
          <p:cNvSpPr txBox="1"/>
          <p:nvPr/>
        </p:nvSpPr>
        <p:spPr>
          <a:xfrm>
            <a:off x="1546446" y="3363490"/>
            <a:ext cx="6333953"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Increased Risk Factors</a:t>
            </a:r>
          </a:p>
        </p:txBody>
      </p:sp>
      <p:sp>
        <p:nvSpPr>
          <p:cNvPr id="9" name="TextBox 9"/>
          <p:cNvSpPr txBox="1"/>
          <p:nvPr/>
        </p:nvSpPr>
        <p:spPr>
          <a:xfrm>
            <a:off x="1131441" y="1109322"/>
            <a:ext cx="12563271"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LGBTQ+ TRAFFICKING RISKS</a:t>
            </a:r>
          </a:p>
        </p:txBody>
      </p:sp>
      <p:sp>
        <p:nvSpPr>
          <p:cNvPr id="10" name="TextBox 10"/>
          <p:cNvSpPr txBox="1"/>
          <p:nvPr/>
        </p:nvSpPr>
        <p:spPr>
          <a:xfrm>
            <a:off x="4414084" y="9267974"/>
            <a:ext cx="8898939" cy="207571"/>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(2023). LGBTQ+ Youth Perspectives: How LGBTQ+ youth are navigating exploration and risks of sexual exploitation online. </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36</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3344444"/>
            <a:ext cx="6493524" cy="933839"/>
            <a:chOff x="0" y="0"/>
            <a:chExt cx="1710229" cy="245949"/>
          </a:xfrm>
        </p:grpSpPr>
        <p:sp>
          <p:nvSpPr>
            <p:cNvPr id="5" name="Freeform 5"/>
            <p:cNvSpPr/>
            <p:nvPr/>
          </p:nvSpPr>
          <p:spPr>
            <a:xfrm>
              <a:off x="0" y="0"/>
              <a:ext cx="1710229" cy="245949"/>
            </a:xfrm>
            <a:custGeom>
              <a:avLst/>
              <a:gdLst/>
              <a:ahLst/>
              <a:cxnLst/>
              <a:rect l="l" t="t" r="r" b="b"/>
              <a:pathLst>
                <a:path w="1710229" h="245949">
                  <a:moveTo>
                    <a:pt x="0" y="0"/>
                  </a:moveTo>
                  <a:lnTo>
                    <a:pt x="1710229" y="0"/>
                  </a:lnTo>
                  <a:lnTo>
                    <a:pt x="1710229" y="245949"/>
                  </a:lnTo>
                  <a:lnTo>
                    <a:pt x="0" y="245949"/>
                  </a:lnTo>
                  <a:close/>
                </a:path>
              </a:pathLst>
            </a:custGeom>
            <a:solidFill>
              <a:srgbClr val="303030"/>
            </a:solidFill>
          </p:spPr>
          <p:txBody>
            <a:bodyPr/>
            <a:lstStyle/>
            <a:p>
              <a:endParaRPr lang="en-US"/>
            </a:p>
          </p:txBody>
        </p:sp>
        <p:sp>
          <p:nvSpPr>
            <p:cNvPr id="6" name="TextBox 6"/>
            <p:cNvSpPr txBox="1"/>
            <p:nvPr/>
          </p:nvSpPr>
          <p:spPr>
            <a:xfrm>
              <a:off x="0" y="-76200"/>
              <a:ext cx="1710229" cy="32214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480713" y="4688076"/>
            <a:ext cx="15949739" cy="148287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These teens are more likely to </a:t>
            </a:r>
            <a:r>
              <a:rPr lang="en-US" sz="4250" b="1">
                <a:solidFill>
                  <a:srgbClr val="9D1BE3"/>
                </a:solidFill>
                <a:latin typeface="Roboto Bold"/>
                <a:ea typeface="Roboto Bold"/>
                <a:cs typeface="Roboto Bold"/>
                <a:sym typeface="Roboto Bold"/>
              </a:rPr>
              <a:t>receive unsolicited sexual images,</a:t>
            </a:r>
            <a:r>
              <a:rPr lang="en-US" sz="4250" b="1">
                <a:solidFill>
                  <a:srgbClr val="004F59"/>
                </a:solidFill>
                <a:latin typeface="Roboto Bold"/>
                <a:ea typeface="Roboto Bold"/>
                <a:cs typeface="Roboto Bold"/>
                <a:sym typeface="Roboto Bold"/>
              </a:rPr>
              <a:t> which predators may use for pressure or blackmail.</a:t>
            </a:r>
          </a:p>
        </p:txBody>
      </p:sp>
      <p:sp>
        <p:nvSpPr>
          <p:cNvPr id="8" name="TextBox 8"/>
          <p:cNvSpPr txBox="1"/>
          <p:nvPr/>
        </p:nvSpPr>
        <p:spPr>
          <a:xfrm>
            <a:off x="1546446" y="3363490"/>
            <a:ext cx="6333953"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Increased Risk Factors</a:t>
            </a:r>
          </a:p>
        </p:txBody>
      </p:sp>
      <p:sp>
        <p:nvSpPr>
          <p:cNvPr id="9" name="TextBox 9"/>
          <p:cNvSpPr txBox="1"/>
          <p:nvPr/>
        </p:nvSpPr>
        <p:spPr>
          <a:xfrm>
            <a:off x="1131441" y="1109322"/>
            <a:ext cx="12563271"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LGBTQ+ TRAFFICKING RISKS</a:t>
            </a:r>
          </a:p>
        </p:txBody>
      </p:sp>
      <p:sp>
        <p:nvSpPr>
          <p:cNvPr id="10" name="TextBox 10"/>
          <p:cNvSpPr txBox="1"/>
          <p:nvPr/>
        </p:nvSpPr>
        <p:spPr>
          <a:xfrm>
            <a:off x="4414084" y="9267974"/>
            <a:ext cx="8898939" cy="207571"/>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(2023). LGBTQ+ Youth Perspectives: How LGBTQ+ youth are navigating exploration and risks of sexual exploitation online. </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37</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72377"/>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grpSp>
        <p:nvGrpSpPr>
          <p:cNvPr id="9" name="Group 9"/>
          <p:cNvGrpSpPr/>
          <p:nvPr/>
        </p:nvGrpSpPr>
        <p:grpSpPr>
          <a:xfrm>
            <a:off x="13301337" y="1028700"/>
            <a:ext cx="3957963" cy="4591428"/>
            <a:chOff x="0" y="0"/>
            <a:chExt cx="954985" cy="1107829"/>
          </a:xfrm>
        </p:grpSpPr>
        <p:sp>
          <p:nvSpPr>
            <p:cNvPr id="10" name="Freeform 10"/>
            <p:cNvSpPr/>
            <p:nvPr/>
          </p:nvSpPr>
          <p:spPr>
            <a:xfrm>
              <a:off x="0" y="0"/>
              <a:ext cx="954985" cy="1107829"/>
            </a:xfrm>
            <a:custGeom>
              <a:avLst/>
              <a:gdLst/>
              <a:ahLst/>
              <a:cxnLst/>
              <a:rect l="l" t="t" r="r" b="b"/>
              <a:pathLst>
                <a:path w="954985" h="1107829">
                  <a:moveTo>
                    <a:pt x="0" y="0"/>
                  </a:moveTo>
                  <a:lnTo>
                    <a:pt x="954985" y="0"/>
                  </a:lnTo>
                  <a:lnTo>
                    <a:pt x="954985" y="1107829"/>
                  </a:lnTo>
                  <a:lnTo>
                    <a:pt x="0" y="1107829"/>
                  </a:lnTo>
                  <a:close/>
                </a:path>
              </a:pathLst>
            </a:custGeom>
            <a:solidFill>
              <a:srgbClr val="FFFFFF"/>
            </a:solidFill>
          </p:spPr>
          <p:txBody>
            <a:bodyPr/>
            <a:lstStyle/>
            <a:p>
              <a:endParaRPr lang="en-US"/>
            </a:p>
          </p:txBody>
        </p:sp>
        <p:sp>
          <p:nvSpPr>
            <p:cNvPr id="11" name="TextBox 11"/>
            <p:cNvSpPr txBox="1"/>
            <p:nvPr/>
          </p:nvSpPr>
          <p:spPr>
            <a:xfrm>
              <a:off x="0" y="-76200"/>
              <a:ext cx="954985" cy="1184029"/>
            </a:xfrm>
            <a:prstGeom prst="rect">
              <a:avLst/>
            </a:prstGeom>
          </p:spPr>
          <p:txBody>
            <a:bodyPr lIns="50800" tIns="50800" rIns="50800" bIns="50800" rtlCol="0" anchor="ctr"/>
            <a:lstStyle/>
            <a:p>
              <a:pPr algn="ctr">
                <a:lnSpc>
                  <a:spcPts val="3074"/>
                </a:lnSpc>
              </a:pPr>
              <a:endParaRPr/>
            </a:p>
          </p:txBody>
        </p:sp>
      </p:grpSp>
      <p:grpSp>
        <p:nvGrpSpPr>
          <p:cNvPr id="12" name="Group 12"/>
          <p:cNvGrpSpPr/>
          <p:nvPr/>
        </p:nvGrpSpPr>
        <p:grpSpPr>
          <a:xfrm>
            <a:off x="1757690" y="4776341"/>
            <a:ext cx="9721575" cy="1816967"/>
            <a:chOff x="0" y="0"/>
            <a:chExt cx="2560415" cy="478543"/>
          </a:xfrm>
        </p:grpSpPr>
        <p:sp>
          <p:nvSpPr>
            <p:cNvPr id="13" name="Freeform 13"/>
            <p:cNvSpPr/>
            <p:nvPr/>
          </p:nvSpPr>
          <p:spPr>
            <a:xfrm>
              <a:off x="0" y="0"/>
              <a:ext cx="2560415" cy="478543"/>
            </a:xfrm>
            <a:custGeom>
              <a:avLst/>
              <a:gdLst/>
              <a:ahLst/>
              <a:cxnLst/>
              <a:rect l="l" t="t" r="r" b="b"/>
              <a:pathLst>
                <a:path w="2560415" h="478543">
                  <a:moveTo>
                    <a:pt x="0" y="0"/>
                  </a:moveTo>
                  <a:lnTo>
                    <a:pt x="2560415" y="0"/>
                  </a:lnTo>
                  <a:lnTo>
                    <a:pt x="2560415" y="478543"/>
                  </a:lnTo>
                  <a:lnTo>
                    <a:pt x="0" y="478543"/>
                  </a:lnTo>
                  <a:close/>
                </a:path>
              </a:pathLst>
            </a:custGeom>
            <a:solidFill>
              <a:srgbClr val="303030"/>
            </a:solidFill>
          </p:spPr>
          <p:txBody>
            <a:bodyPr/>
            <a:lstStyle/>
            <a:p>
              <a:endParaRPr lang="en-US"/>
            </a:p>
          </p:txBody>
        </p:sp>
        <p:sp>
          <p:nvSpPr>
            <p:cNvPr id="14" name="TextBox 14"/>
            <p:cNvSpPr txBox="1"/>
            <p:nvPr/>
          </p:nvSpPr>
          <p:spPr>
            <a:xfrm>
              <a:off x="0" y="-76200"/>
              <a:ext cx="2560415" cy="554743"/>
            </a:xfrm>
            <a:prstGeom prst="rect">
              <a:avLst/>
            </a:prstGeom>
          </p:spPr>
          <p:txBody>
            <a:bodyPr lIns="50800" tIns="50800" rIns="50800" bIns="50800" rtlCol="0" anchor="ctr"/>
            <a:lstStyle/>
            <a:p>
              <a:pPr algn="ctr">
                <a:lnSpc>
                  <a:spcPts val="3074"/>
                </a:lnSpc>
              </a:pPr>
              <a:endParaRPr/>
            </a:p>
          </p:txBody>
        </p:sp>
      </p:grpSp>
      <p:sp>
        <p:nvSpPr>
          <p:cNvPr id="15" name="Freeform 15"/>
          <p:cNvSpPr/>
          <p:nvPr/>
        </p:nvSpPr>
        <p:spPr>
          <a:xfrm>
            <a:off x="13535939" y="1192941"/>
            <a:ext cx="3495716" cy="3835577"/>
          </a:xfrm>
          <a:custGeom>
            <a:avLst/>
            <a:gdLst/>
            <a:ahLst/>
            <a:cxnLst/>
            <a:rect l="l" t="t" r="r" b="b"/>
            <a:pathLst>
              <a:path w="3495716" h="3835577">
                <a:moveTo>
                  <a:pt x="0" y="0"/>
                </a:moveTo>
                <a:lnTo>
                  <a:pt x="3495716" y="0"/>
                </a:lnTo>
                <a:lnTo>
                  <a:pt x="3495716" y="3835578"/>
                </a:lnTo>
                <a:lnTo>
                  <a:pt x="0" y="3835578"/>
                </a:lnTo>
                <a:lnTo>
                  <a:pt x="0" y="0"/>
                </a:lnTo>
                <a:close/>
              </a:path>
            </a:pathLst>
          </a:custGeom>
          <a:blipFill>
            <a:blip r:embed="rId6"/>
            <a:stretch>
              <a:fillRect/>
            </a:stretch>
          </a:blipFill>
        </p:spPr>
        <p:txBody>
          <a:bodyPr/>
          <a:lstStyle/>
          <a:p>
            <a:endParaRPr lang="en-US"/>
          </a:p>
        </p:txBody>
      </p:sp>
      <p:sp>
        <p:nvSpPr>
          <p:cNvPr id="16" name="TextBox 16"/>
          <p:cNvSpPr txBox="1"/>
          <p:nvPr/>
        </p:nvSpPr>
        <p:spPr>
          <a:xfrm>
            <a:off x="2057006" y="4803687"/>
            <a:ext cx="10061130"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can male victims be harder to recognize?</a:t>
            </a:r>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38</a:t>
            </a:r>
          </a:p>
        </p:txBody>
      </p:sp>
      <p:sp>
        <p:nvSpPr>
          <p:cNvPr id="18" name="TextBox 18"/>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UNRECOGNIZED</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3341814"/>
            <a:ext cx="5278160" cy="904943"/>
            <a:chOff x="0" y="0"/>
            <a:chExt cx="1390133" cy="238339"/>
          </a:xfrm>
        </p:grpSpPr>
        <p:sp>
          <p:nvSpPr>
            <p:cNvPr id="5" name="Freeform 5"/>
            <p:cNvSpPr/>
            <p:nvPr/>
          </p:nvSpPr>
          <p:spPr>
            <a:xfrm>
              <a:off x="0" y="0"/>
              <a:ext cx="1390133" cy="238339"/>
            </a:xfrm>
            <a:custGeom>
              <a:avLst/>
              <a:gdLst/>
              <a:ahLst/>
              <a:cxnLst/>
              <a:rect l="l" t="t" r="r" b="b"/>
              <a:pathLst>
                <a:path w="1390133" h="238339">
                  <a:moveTo>
                    <a:pt x="0" y="0"/>
                  </a:moveTo>
                  <a:lnTo>
                    <a:pt x="1390133" y="0"/>
                  </a:lnTo>
                  <a:lnTo>
                    <a:pt x="1390133"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90133"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546446" y="4689129"/>
            <a:ext cx="15438131" cy="148287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Boys are often </a:t>
            </a:r>
            <a:r>
              <a:rPr lang="en-US" sz="4250" b="1">
                <a:solidFill>
                  <a:srgbClr val="9D1BE3"/>
                </a:solidFill>
                <a:latin typeface="Roboto Bold"/>
                <a:ea typeface="Roboto Bold"/>
                <a:cs typeface="Roboto Bold"/>
                <a:sym typeface="Roboto Bold"/>
              </a:rPr>
              <a:t>assumed to be the initiators</a:t>
            </a:r>
            <a:r>
              <a:rPr lang="en-US" sz="4250" b="1">
                <a:solidFill>
                  <a:srgbClr val="004F59"/>
                </a:solidFill>
                <a:latin typeface="Roboto Bold"/>
                <a:ea typeface="Roboto Bold"/>
                <a:cs typeface="Roboto Bold"/>
                <a:sym typeface="Roboto Bold"/>
              </a:rPr>
              <a:t> rather than the victims of sexual activity.</a:t>
            </a:r>
          </a:p>
        </p:txBody>
      </p:sp>
      <p:sp>
        <p:nvSpPr>
          <p:cNvPr id="8" name="TextBox 8"/>
          <p:cNvSpPr txBox="1"/>
          <p:nvPr/>
        </p:nvSpPr>
        <p:spPr>
          <a:xfrm>
            <a:off x="1546446" y="3360861"/>
            <a:ext cx="7363539"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Often Overlooked</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39</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UNRECOGNIZED</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5" name="TextBox 15"/>
          <p:cNvSpPr txBox="1"/>
          <p:nvPr/>
        </p:nvSpPr>
        <p:spPr>
          <a:xfrm>
            <a:off x="4306858" y="9229725"/>
            <a:ext cx="9101213"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NPR News, 2021. https://www.npr.org/2021/05/24/999726614/growing-number-of-male-survivors-talk-about-being-a-sex-trade-victim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6757799" y="4211363"/>
            <a:ext cx="9075459" cy="3960258"/>
            <a:chOff x="0" y="0"/>
            <a:chExt cx="2490964" cy="1086982"/>
          </a:xfrm>
        </p:grpSpPr>
        <p:sp>
          <p:nvSpPr>
            <p:cNvPr id="8" name="Freeform 8"/>
            <p:cNvSpPr/>
            <p:nvPr/>
          </p:nvSpPr>
          <p:spPr>
            <a:xfrm>
              <a:off x="0" y="0"/>
              <a:ext cx="2490964" cy="1086982"/>
            </a:xfrm>
            <a:custGeom>
              <a:avLst/>
              <a:gdLst/>
              <a:ahLst/>
              <a:cxnLst/>
              <a:rect l="l" t="t" r="r" b="b"/>
              <a:pathLst>
                <a:path w="2490964" h="1086982">
                  <a:moveTo>
                    <a:pt x="0" y="0"/>
                  </a:moveTo>
                  <a:lnTo>
                    <a:pt x="2490964" y="0"/>
                  </a:lnTo>
                  <a:lnTo>
                    <a:pt x="2490964" y="1086982"/>
                  </a:lnTo>
                  <a:lnTo>
                    <a:pt x="0" y="1086982"/>
                  </a:lnTo>
                  <a:close/>
                </a:path>
              </a:pathLst>
            </a:custGeom>
            <a:solidFill>
              <a:srgbClr val="BAF3FA"/>
            </a:solidFill>
          </p:spPr>
          <p:txBody>
            <a:bodyPr/>
            <a:lstStyle/>
            <a:p>
              <a:endParaRPr lang="en-US"/>
            </a:p>
          </p:txBody>
        </p:sp>
        <p:sp>
          <p:nvSpPr>
            <p:cNvPr id="9" name="TextBox 9"/>
            <p:cNvSpPr txBox="1"/>
            <p:nvPr/>
          </p:nvSpPr>
          <p:spPr>
            <a:xfrm>
              <a:off x="0" y="-38100"/>
              <a:ext cx="2490964" cy="1125082"/>
            </a:xfrm>
            <a:prstGeom prst="rect">
              <a:avLst/>
            </a:prstGeom>
          </p:spPr>
          <p:txBody>
            <a:bodyPr lIns="50800" tIns="50800" rIns="50800" bIns="50800" rtlCol="0" anchor="ctr"/>
            <a:lstStyle/>
            <a:p>
              <a:pPr algn="ctr">
                <a:lnSpc>
                  <a:spcPts val="2899"/>
                </a:lnSpc>
              </a:pPr>
              <a:endParaRPr/>
            </a:p>
          </p:txBody>
        </p:sp>
      </p:grpSp>
      <p:sp>
        <p:nvSpPr>
          <p:cNvPr id="10" name="TextBox 10"/>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11" name="TextBox 11"/>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12" name="TextBox 12"/>
          <p:cNvSpPr txBox="1"/>
          <p:nvPr/>
        </p:nvSpPr>
        <p:spPr>
          <a:xfrm>
            <a:off x="8183000" y="4740395"/>
            <a:ext cx="7023201" cy="2950738"/>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SEXUAL EXPLOITATION </a:t>
            </a:r>
            <a:r>
              <a:rPr lang="en-US" sz="4199">
                <a:solidFill>
                  <a:srgbClr val="004F59"/>
                </a:solidFill>
                <a:latin typeface="Roboto"/>
                <a:ea typeface="Roboto"/>
                <a:cs typeface="Roboto"/>
                <a:sym typeface="Roboto"/>
              </a:rPr>
              <a:t>includes grooming, sextortion, pornography </a:t>
            </a:r>
          </a:p>
          <a:p>
            <a:pPr algn="ctr">
              <a:lnSpc>
                <a:spcPts val="5879"/>
              </a:lnSpc>
            </a:pPr>
            <a:r>
              <a:rPr lang="en-US" sz="4199">
                <a:solidFill>
                  <a:srgbClr val="004F59"/>
                </a:solidFill>
                <a:latin typeface="Roboto"/>
                <a:ea typeface="Roboto"/>
                <a:cs typeface="Roboto"/>
                <a:sym typeface="Roboto"/>
              </a:rPr>
              <a:t>&amp; sex trafficking.</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4</a:t>
            </a:r>
          </a:p>
        </p:txBody>
      </p:sp>
      <p:sp>
        <p:nvSpPr>
          <p:cNvPr id="14" name="Freeform 14"/>
          <p:cNvSpPr/>
          <p:nvPr/>
        </p:nvSpPr>
        <p:spPr>
          <a:xfrm>
            <a:off x="2204909" y="2832478"/>
            <a:ext cx="6096922" cy="6261047"/>
          </a:xfrm>
          <a:custGeom>
            <a:avLst/>
            <a:gdLst/>
            <a:ahLst/>
            <a:cxnLst/>
            <a:rect l="l" t="t" r="r" b="b"/>
            <a:pathLst>
              <a:path w="6096922" h="6261047">
                <a:moveTo>
                  <a:pt x="0" y="0"/>
                </a:moveTo>
                <a:lnTo>
                  <a:pt x="6096922" y="0"/>
                </a:lnTo>
                <a:lnTo>
                  <a:pt x="6096922" y="6261047"/>
                </a:lnTo>
                <a:lnTo>
                  <a:pt x="0" y="6261047"/>
                </a:lnTo>
                <a:lnTo>
                  <a:pt x="0" y="0"/>
                </a:lnTo>
                <a:close/>
              </a:path>
            </a:pathLst>
          </a:custGeom>
          <a:blipFill>
            <a:blip r:embed="rId3"/>
            <a:stretch>
              <a:fillRect/>
            </a:stretch>
          </a:blipFill>
        </p:spPr>
        <p:txBody>
          <a:bodyPr/>
          <a:lstStyle/>
          <a:p>
            <a:endParaRPr lang="en-US"/>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3341814"/>
            <a:ext cx="5278160" cy="904943"/>
            <a:chOff x="0" y="0"/>
            <a:chExt cx="1390133" cy="238339"/>
          </a:xfrm>
        </p:grpSpPr>
        <p:sp>
          <p:nvSpPr>
            <p:cNvPr id="5" name="Freeform 5"/>
            <p:cNvSpPr/>
            <p:nvPr/>
          </p:nvSpPr>
          <p:spPr>
            <a:xfrm>
              <a:off x="0" y="0"/>
              <a:ext cx="1390133" cy="238339"/>
            </a:xfrm>
            <a:custGeom>
              <a:avLst/>
              <a:gdLst/>
              <a:ahLst/>
              <a:cxnLst/>
              <a:rect l="l" t="t" r="r" b="b"/>
              <a:pathLst>
                <a:path w="1390133" h="238339">
                  <a:moveTo>
                    <a:pt x="0" y="0"/>
                  </a:moveTo>
                  <a:lnTo>
                    <a:pt x="1390133" y="0"/>
                  </a:lnTo>
                  <a:lnTo>
                    <a:pt x="1390133"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90133"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546446" y="4689129"/>
            <a:ext cx="15438131" cy="73032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Adults may be </a:t>
            </a:r>
            <a:r>
              <a:rPr lang="en-US" sz="4250" b="1">
                <a:solidFill>
                  <a:srgbClr val="9D1BE3"/>
                </a:solidFill>
                <a:latin typeface="Roboto Bold"/>
                <a:ea typeface="Roboto Bold"/>
                <a:cs typeface="Roboto Bold"/>
                <a:sym typeface="Roboto Bold"/>
              </a:rPr>
              <a:t>less watchful or protective</a:t>
            </a:r>
            <a:r>
              <a:rPr lang="en-US" sz="4250" b="1">
                <a:solidFill>
                  <a:srgbClr val="004F59"/>
                </a:solidFill>
                <a:latin typeface="Roboto Bold"/>
                <a:ea typeface="Roboto Bold"/>
                <a:cs typeface="Roboto Bold"/>
                <a:sym typeface="Roboto Bold"/>
              </a:rPr>
              <a:t> of boys than girls.</a:t>
            </a:r>
          </a:p>
        </p:txBody>
      </p:sp>
      <p:sp>
        <p:nvSpPr>
          <p:cNvPr id="8" name="TextBox 8"/>
          <p:cNvSpPr txBox="1"/>
          <p:nvPr/>
        </p:nvSpPr>
        <p:spPr>
          <a:xfrm>
            <a:off x="1546446" y="3360861"/>
            <a:ext cx="7363539"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Often Overlooked</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40</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UNRECOGNIZED</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5" name="TextBox 15"/>
          <p:cNvSpPr txBox="1"/>
          <p:nvPr/>
        </p:nvSpPr>
        <p:spPr>
          <a:xfrm>
            <a:off x="4306858" y="9229725"/>
            <a:ext cx="9101213"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NPR News, 2021. https://www.npr.org/2021/05/24/999726614/growing-number-of-male-survivors-talk-about-being-a-sex-trade-victim</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3341814"/>
            <a:ext cx="5278160" cy="904943"/>
            <a:chOff x="0" y="0"/>
            <a:chExt cx="1390133" cy="238339"/>
          </a:xfrm>
        </p:grpSpPr>
        <p:sp>
          <p:nvSpPr>
            <p:cNvPr id="5" name="Freeform 5"/>
            <p:cNvSpPr/>
            <p:nvPr/>
          </p:nvSpPr>
          <p:spPr>
            <a:xfrm>
              <a:off x="0" y="0"/>
              <a:ext cx="1390133" cy="238339"/>
            </a:xfrm>
            <a:custGeom>
              <a:avLst/>
              <a:gdLst/>
              <a:ahLst/>
              <a:cxnLst/>
              <a:rect l="l" t="t" r="r" b="b"/>
              <a:pathLst>
                <a:path w="1390133" h="238339">
                  <a:moveTo>
                    <a:pt x="0" y="0"/>
                  </a:moveTo>
                  <a:lnTo>
                    <a:pt x="1390133" y="0"/>
                  </a:lnTo>
                  <a:lnTo>
                    <a:pt x="1390133"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90133"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546446" y="4689129"/>
            <a:ext cx="15438131" cy="148287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Warning signs of abuse or trafficking in boys may be </a:t>
            </a:r>
            <a:r>
              <a:rPr lang="en-US" sz="4250" b="1">
                <a:solidFill>
                  <a:srgbClr val="9D1BE3"/>
                </a:solidFill>
                <a:latin typeface="Roboto Bold"/>
                <a:ea typeface="Roboto Bold"/>
                <a:cs typeface="Roboto Bold"/>
                <a:sym typeface="Roboto Bold"/>
              </a:rPr>
              <a:t>missed or misunderstood. </a:t>
            </a:r>
          </a:p>
        </p:txBody>
      </p:sp>
      <p:sp>
        <p:nvSpPr>
          <p:cNvPr id="8" name="TextBox 8"/>
          <p:cNvSpPr txBox="1"/>
          <p:nvPr/>
        </p:nvSpPr>
        <p:spPr>
          <a:xfrm>
            <a:off x="1546446" y="3360861"/>
            <a:ext cx="7363539"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Often Overlooked</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41</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UNRECOGNIZED</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5" name="TextBox 15"/>
          <p:cNvSpPr txBox="1"/>
          <p:nvPr/>
        </p:nvSpPr>
        <p:spPr>
          <a:xfrm>
            <a:off x="4306858" y="9229725"/>
            <a:ext cx="9101213"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NPR News, 2021. https://www.npr.org/2021/05/24/999726614/growing-number-of-male-survivors-talk-about-being-a-sex-trade-victim</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UNREPORTED CRIME</a:t>
            </a:r>
          </a:p>
        </p:txBody>
      </p:sp>
      <p:grpSp>
        <p:nvGrpSpPr>
          <p:cNvPr id="7" name="Group 7"/>
          <p:cNvGrpSpPr/>
          <p:nvPr/>
        </p:nvGrpSpPr>
        <p:grpSpPr>
          <a:xfrm>
            <a:off x="1807241" y="4752740"/>
            <a:ext cx="8772257" cy="1907242"/>
            <a:chOff x="0" y="0"/>
            <a:chExt cx="2310389" cy="502319"/>
          </a:xfrm>
        </p:grpSpPr>
        <p:sp>
          <p:nvSpPr>
            <p:cNvPr id="8" name="Freeform 8"/>
            <p:cNvSpPr/>
            <p:nvPr/>
          </p:nvSpPr>
          <p:spPr>
            <a:xfrm>
              <a:off x="0" y="0"/>
              <a:ext cx="2310389" cy="502319"/>
            </a:xfrm>
            <a:custGeom>
              <a:avLst/>
              <a:gdLst/>
              <a:ahLst/>
              <a:cxnLst/>
              <a:rect l="l" t="t" r="r" b="b"/>
              <a:pathLst>
                <a:path w="2310389" h="502319">
                  <a:moveTo>
                    <a:pt x="0" y="0"/>
                  </a:moveTo>
                  <a:lnTo>
                    <a:pt x="2310389" y="0"/>
                  </a:lnTo>
                  <a:lnTo>
                    <a:pt x="2310389" y="502319"/>
                  </a:lnTo>
                  <a:lnTo>
                    <a:pt x="0" y="502319"/>
                  </a:lnTo>
                  <a:close/>
                </a:path>
              </a:pathLst>
            </a:custGeom>
            <a:solidFill>
              <a:srgbClr val="303030"/>
            </a:solidFill>
          </p:spPr>
          <p:txBody>
            <a:bodyPr/>
            <a:lstStyle/>
            <a:p>
              <a:endParaRPr lang="en-US"/>
            </a:p>
          </p:txBody>
        </p:sp>
        <p:sp>
          <p:nvSpPr>
            <p:cNvPr id="9" name="TextBox 9"/>
            <p:cNvSpPr txBox="1"/>
            <p:nvPr/>
          </p:nvSpPr>
          <p:spPr>
            <a:xfrm>
              <a:off x="0" y="-76200"/>
              <a:ext cx="2310389" cy="57851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320468" y="4877760"/>
            <a:ext cx="8981097"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happens when boys keep sexual crimes a secret?</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5">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6"/>
            <a:stretch>
              <a:fillRect/>
            </a:stretch>
          </a:blipFill>
        </p:spPr>
        <p:txBody>
          <a:bodyPr/>
          <a:lstStyle/>
          <a:p>
            <a:endParaRPr lang="en-US"/>
          </a:p>
        </p:txBody>
      </p:sp>
      <p:sp>
        <p:nvSpPr>
          <p:cNvPr id="13" name="Freeform 13"/>
          <p:cNvSpPr/>
          <p:nvPr/>
        </p:nvSpPr>
        <p:spPr>
          <a:xfrm>
            <a:off x="13694712" y="7643208"/>
            <a:ext cx="3178169" cy="1136161"/>
          </a:xfrm>
          <a:custGeom>
            <a:avLst/>
            <a:gdLst/>
            <a:ahLst/>
            <a:cxnLst/>
            <a:rect l="l" t="t" r="r" b="b"/>
            <a:pathLst>
              <a:path w="3178169" h="1136161">
                <a:moveTo>
                  <a:pt x="0" y="0"/>
                </a:moveTo>
                <a:lnTo>
                  <a:pt x="3178169" y="0"/>
                </a:lnTo>
                <a:lnTo>
                  <a:pt x="3178169" y="1136161"/>
                </a:lnTo>
                <a:lnTo>
                  <a:pt x="0" y="1136161"/>
                </a:lnTo>
                <a:lnTo>
                  <a:pt x="0" y="0"/>
                </a:lnTo>
                <a:close/>
              </a:path>
            </a:pathLst>
          </a:custGeom>
          <a:blipFill>
            <a:blip r:embed="rId7"/>
            <a:stretch>
              <a:fillRect t="-92407" b="-87321"/>
            </a:stretch>
          </a:blipFill>
        </p:spPr>
        <p:txBody>
          <a:bodyPr/>
          <a:lstStyle/>
          <a:p>
            <a:endParaRPr lang="en-US"/>
          </a:p>
        </p:txBody>
      </p:sp>
      <p:grpSp>
        <p:nvGrpSpPr>
          <p:cNvPr id="14" name="Group 14"/>
          <p:cNvGrpSpPr/>
          <p:nvPr/>
        </p:nvGrpSpPr>
        <p:grpSpPr>
          <a:xfrm>
            <a:off x="11499318" y="1718572"/>
            <a:ext cx="5759982" cy="3457708"/>
            <a:chOff x="0" y="0"/>
            <a:chExt cx="1389779" cy="834282"/>
          </a:xfrm>
        </p:grpSpPr>
        <p:sp>
          <p:nvSpPr>
            <p:cNvPr id="15" name="Freeform 15"/>
            <p:cNvSpPr/>
            <p:nvPr/>
          </p:nvSpPr>
          <p:spPr>
            <a:xfrm>
              <a:off x="0" y="0"/>
              <a:ext cx="1389779" cy="834282"/>
            </a:xfrm>
            <a:custGeom>
              <a:avLst/>
              <a:gdLst/>
              <a:ahLst/>
              <a:cxnLst/>
              <a:rect l="l" t="t" r="r" b="b"/>
              <a:pathLst>
                <a:path w="1389779" h="834282">
                  <a:moveTo>
                    <a:pt x="0" y="0"/>
                  </a:moveTo>
                  <a:lnTo>
                    <a:pt x="1389779" y="0"/>
                  </a:lnTo>
                  <a:lnTo>
                    <a:pt x="1389779" y="834282"/>
                  </a:lnTo>
                  <a:lnTo>
                    <a:pt x="0" y="834282"/>
                  </a:lnTo>
                  <a:close/>
                </a:path>
              </a:pathLst>
            </a:custGeom>
            <a:solidFill>
              <a:srgbClr val="FFFFFF"/>
            </a:solidFill>
          </p:spPr>
          <p:txBody>
            <a:bodyPr/>
            <a:lstStyle/>
            <a:p>
              <a:endParaRPr lang="en-US"/>
            </a:p>
          </p:txBody>
        </p:sp>
        <p:sp>
          <p:nvSpPr>
            <p:cNvPr id="16" name="TextBox 16"/>
            <p:cNvSpPr txBox="1"/>
            <p:nvPr/>
          </p:nvSpPr>
          <p:spPr>
            <a:xfrm>
              <a:off x="0" y="-76200"/>
              <a:ext cx="1389779" cy="910482"/>
            </a:xfrm>
            <a:prstGeom prst="rect">
              <a:avLst/>
            </a:prstGeom>
          </p:spPr>
          <p:txBody>
            <a:bodyPr lIns="50800" tIns="50800" rIns="50800" bIns="50800" rtlCol="0" anchor="ctr"/>
            <a:lstStyle/>
            <a:p>
              <a:pPr algn="ctr">
                <a:lnSpc>
                  <a:spcPts val="3074"/>
                </a:lnSpc>
              </a:pPr>
              <a:endParaRPr/>
            </a:p>
          </p:txBody>
        </p:sp>
      </p:grpSp>
      <p:pic>
        <p:nvPicPr>
          <p:cNvPr id="17" name="Picture 17">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8"/>
          <a:srcRect/>
          <a:stretch>
            <a:fillRect/>
          </a:stretch>
        </p:blipFill>
        <p:spPr>
          <a:xfrm>
            <a:off x="11724200" y="1953344"/>
            <a:ext cx="5310219" cy="2988165"/>
          </a:xfrm>
          <a:prstGeom prst="rect">
            <a:avLst/>
          </a:prstGeom>
        </p:spPr>
      </p:pic>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42</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timing>
    <p:tnLst>
      <p:par>
        <p:cTn id="1" dur="indefinite" restart="never" nodeType="tmRoot">
          <p:childTnLst>
            <p:video>
              <p:cMediaNode vol="0">
                <p:cTn id="2" fill="hold" display="0">
                  <p:stCondLst>
                    <p:cond delay="indefinite"/>
                  </p:stCondLst>
                </p:cTn>
                <p:tgtEl>
                  <p:spTgt spid="17"/>
                </p:tgtEl>
              </p:cMediaNode>
            </p:vide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718838" y="3323859"/>
            <a:ext cx="5251030" cy="953103"/>
            <a:chOff x="0" y="0"/>
            <a:chExt cx="1382987" cy="251023"/>
          </a:xfrm>
        </p:grpSpPr>
        <p:sp>
          <p:nvSpPr>
            <p:cNvPr id="5" name="Freeform 5"/>
            <p:cNvSpPr/>
            <p:nvPr/>
          </p:nvSpPr>
          <p:spPr>
            <a:xfrm>
              <a:off x="0" y="0"/>
              <a:ext cx="1382987" cy="251023"/>
            </a:xfrm>
            <a:custGeom>
              <a:avLst/>
              <a:gdLst/>
              <a:ahLst/>
              <a:cxnLst/>
              <a:rect l="l" t="t" r="r" b="b"/>
              <a:pathLst>
                <a:path w="1382987" h="251023">
                  <a:moveTo>
                    <a:pt x="0" y="0"/>
                  </a:moveTo>
                  <a:lnTo>
                    <a:pt x="1382987" y="0"/>
                  </a:lnTo>
                  <a:lnTo>
                    <a:pt x="1382987" y="251023"/>
                  </a:lnTo>
                  <a:lnTo>
                    <a:pt x="0" y="251023"/>
                  </a:lnTo>
                  <a:close/>
                </a:path>
              </a:pathLst>
            </a:custGeom>
            <a:solidFill>
              <a:srgbClr val="303030"/>
            </a:solidFill>
          </p:spPr>
          <p:txBody>
            <a:bodyPr/>
            <a:lstStyle/>
            <a:p>
              <a:endParaRPr lang="en-US"/>
            </a:p>
          </p:txBody>
        </p:sp>
        <p:sp>
          <p:nvSpPr>
            <p:cNvPr id="6" name="TextBox 6"/>
            <p:cNvSpPr txBox="1"/>
            <p:nvPr/>
          </p:nvSpPr>
          <p:spPr>
            <a:xfrm>
              <a:off x="0" y="-76200"/>
              <a:ext cx="1382987" cy="327223"/>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029496" y="3366985"/>
            <a:ext cx="5602693"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Impact of Secrecy</a:t>
            </a:r>
          </a:p>
        </p:txBody>
      </p:sp>
      <p:sp>
        <p:nvSpPr>
          <p:cNvPr id="8" name="TextBox 8"/>
          <p:cNvSpPr txBox="1"/>
          <p:nvPr/>
        </p:nvSpPr>
        <p:spPr>
          <a:xfrm>
            <a:off x="2029496" y="4655336"/>
            <a:ext cx="14708322" cy="148287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When crimes aren’t reported, information is not included in research data, leading to </a:t>
            </a:r>
            <a:r>
              <a:rPr lang="en-US" sz="4250" b="1">
                <a:solidFill>
                  <a:srgbClr val="9D1BE3"/>
                </a:solidFill>
                <a:latin typeface="Roboto Bold"/>
                <a:ea typeface="Roboto Bold"/>
                <a:cs typeface="Roboto Bold"/>
                <a:sym typeface="Roboto Bold"/>
              </a:rPr>
              <a:t>less funding for support services.</a:t>
            </a:r>
            <a:r>
              <a:rPr lang="en-US" sz="4250" b="1">
                <a:solidFill>
                  <a:srgbClr val="FF5757"/>
                </a:solidFill>
                <a:latin typeface="Roboto Bold"/>
                <a:ea typeface="Roboto Bold"/>
                <a:cs typeface="Roboto Bold"/>
                <a:sym typeface="Roboto Bold"/>
              </a:rPr>
              <a:t> </a:t>
            </a:r>
          </a:p>
        </p:txBody>
      </p:sp>
      <p:sp>
        <p:nvSpPr>
          <p:cNvPr id="9" name="TextBox 9"/>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UNREPORTED CRIME</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43</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3694712" y="7643208"/>
            <a:ext cx="3178169" cy="1136161"/>
          </a:xfrm>
          <a:custGeom>
            <a:avLst/>
            <a:gdLst/>
            <a:ahLst/>
            <a:cxnLst/>
            <a:rect l="l" t="t" r="r" b="b"/>
            <a:pathLst>
              <a:path w="3178169" h="1136161">
                <a:moveTo>
                  <a:pt x="0" y="0"/>
                </a:moveTo>
                <a:lnTo>
                  <a:pt x="3178169" y="0"/>
                </a:lnTo>
                <a:lnTo>
                  <a:pt x="3178169" y="1136161"/>
                </a:lnTo>
                <a:lnTo>
                  <a:pt x="0" y="1136161"/>
                </a:lnTo>
                <a:lnTo>
                  <a:pt x="0" y="0"/>
                </a:lnTo>
                <a:close/>
              </a:path>
            </a:pathLst>
          </a:custGeom>
          <a:blipFill>
            <a:blip r:embed="rId5"/>
            <a:stretch>
              <a:fillRect t="-92407" b="-87321"/>
            </a:stretch>
          </a:blipFill>
        </p:spPr>
        <p:txBody>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718838" y="3323859"/>
            <a:ext cx="5251030" cy="953103"/>
            <a:chOff x="0" y="0"/>
            <a:chExt cx="1382987" cy="251023"/>
          </a:xfrm>
        </p:grpSpPr>
        <p:sp>
          <p:nvSpPr>
            <p:cNvPr id="5" name="Freeform 5"/>
            <p:cNvSpPr/>
            <p:nvPr/>
          </p:nvSpPr>
          <p:spPr>
            <a:xfrm>
              <a:off x="0" y="0"/>
              <a:ext cx="1382987" cy="251023"/>
            </a:xfrm>
            <a:custGeom>
              <a:avLst/>
              <a:gdLst/>
              <a:ahLst/>
              <a:cxnLst/>
              <a:rect l="l" t="t" r="r" b="b"/>
              <a:pathLst>
                <a:path w="1382987" h="251023">
                  <a:moveTo>
                    <a:pt x="0" y="0"/>
                  </a:moveTo>
                  <a:lnTo>
                    <a:pt x="1382987" y="0"/>
                  </a:lnTo>
                  <a:lnTo>
                    <a:pt x="1382987" y="251023"/>
                  </a:lnTo>
                  <a:lnTo>
                    <a:pt x="0" y="251023"/>
                  </a:lnTo>
                  <a:close/>
                </a:path>
              </a:pathLst>
            </a:custGeom>
            <a:solidFill>
              <a:srgbClr val="303030"/>
            </a:solidFill>
          </p:spPr>
          <p:txBody>
            <a:bodyPr/>
            <a:lstStyle/>
            <a:p>
              <a:endParaRPr lang="en-US"/>
            </a:p>
          </p:txBody>
        </p:sp>
        <p:sp>
          <p:nvSpPr>
            <p:cNvPr id="6" name="TextBox 6"/>
            <p:cNvSpPr txBox="1"/>
            <p:nvPr/>
          </p:nvSpPr>
          <p:spPr>
            <a:xfrm>
              <a:off x="0" y="-76200"/>
              <a:ext cx="1382987" cy="327223"/>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029496" y="3366985"/>
            <a:ext cx="5602693"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Impact of Secrecy</a:t>
            </a:r>
          </a:p>
        </p:txBody>
      </p:sp>
      <p:sp>
        <p:nvSpPr>
          <p:cNvPr id="8" name="TextBox 8"/>
          <p:cNvSpPr txBox="1"/>
          <p:nvPr/>
        </p:nvSpPr>
        <p:spPr>
          <a:xfrm>
            <a:off x="2029496" y="4655336"/>
            <a:ext cx="14398072" cy="148287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Without support, boys may face long-term effects like </a:t>
            </a:r>
            <a:r>
              <a:rPr lang="en-US" sz="4250" b="1">
                <a:solidFill>
                  <a:srgbClr val="9D1BE3"/>
                </a:solidFill>
                <a:latin typeface="Roboto Bold"/>
                <a:ea typeface="Roboto Bold"/>
                <a:cs typeface="Roboto Bold"/>
                <a:sym typeface="Roboto Bold"/>
              </a:rPr>
              <a:t>depression, substance use, or trouble with the law. </a:t>
            </a:r>
          </a:p>
        </p:txBody>
      </p:sp>
      <p:sp>
        <p:nvSpPr>
          <p:cNvPr id="9" name="TextBox 9"/>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UNREPORTED CRIME</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44</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3694712" y="7643208"/>
            <a:ext cx="3178169" cy="1136161"/>
          </a:xfrm>
          <a:custGeom>
            <a:avLst/>
            <a:gdLst/>
            <a:ahLst/>
            <a:cxnLst/>
            <a:rect l="l" t="t" r="r" b="b"/>
            <a:pathLst>
              <a:path w="3178169" h="1136161">
                <a:moveTo>
                  <a:pt x="0" y="0"/>
                </a:moveTo>
                <a:lnTo>
                  <a:pt x="3178169" y="0"/>
                </a:lnTo>
                <a:lnTo>
                  <a:pt x="3178169" y="1136161"/>
                </a:lnTo>
                <a:lnTo>
                  <a:pt x="0" y="1136161"/>
                </a:lnTo>
                <a:lnTo>
                  <a:pt x="0" y="0"/>
                </a:lnTo>
                <a:close/>
              </a:path>
            </a:pathLst>
          </a:custGeom>
          <a:blipFill>
            <a:blip r:embed="rId5"/>
            <a:stretch>
              <a:fillRect t="-92407" b="-87321"/>
            </a:stretch>
          </a:blipFill>
        </p:spPr>
        <p:txBody>
          <a:bodyP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356672" y="364114"/>
            <a:ext cx="17574656" cy="9558772"/>
            <a:chOff x="0" y="0"/>
            <a:chExt cx="5540031" cy="3013197"/>
          </a:xfrm>
        </p:grpSpPr>
        <p:sp>
          <p:nvSpPr>
            <p:cNvPr id="5" name="Freeform 5"/>
            <p:cNvSpPr/>
            <p:nvPr/>
          </p:nvSpPr>
          <p:spPr>
            <a:xfrm>
              <a:off x="0" y="0"/>
              <a:ext cx="5540031" cy="3013197"/>
            </a:xfrm>
            <a:custGeom>
              <a:avLst/>
              <a:gdLst/>
              <a:ahLst/>
              <a:cxnLst/>
              <a:rect l="l" t="t" r="r" b="b"/>
              <a:pathLst>
                <a:path w="5540031" h="3013197">
                  <a:moveTo>
                    <a:pt x="0" y="0"/>
                  </a:moveTo>
                  <a:lnTo>
                    <a:pt x="5540031" y="0"/>
                  </a:lnTo>
                  <a:lnTo>
                    <a:pt x="5540031" y="3013197"/>
                  </a:lnTo>
                  <a:lnTo>
                    <a:pt x="0" y="3013197"/>
                  </a:lnTo>
                  <a:close/>
                </a:path>
              </a:pathLst>
            </a:custGeom>
            <a:solidFill>
              <a:srgbClr val="68D2DF"/>
            </a:solidFill>
          </p:spPr>
          <p:txBody>
            <a:bodyPr/>
            <a:lstStyle/>
            <a:p>
              <a:endParaRPr lang="en-US"/>
            </a:p>
          </p:txBody>
        </p:sp>
      </p:grpSp>
      <p:grpSp>
        <p:nvGrpSpPr>
          <p:cNvPr id="6" name="Group 6"/>
          <p:cNvGrpSpPr/>
          <p:nvPr/>
        </p:nvGrpSpPr>
        <p:grpSpPr>
          <a:xfrm>
            <a:off x="1920105" y="4755450"/>
            <a:ext cx="9831953" cy="1892714"/>
            <a:chOff x="0" y="0"/>
            <a:chExt cx="2589486" cy="498493"/>
          </a:xfrm>
        </p:grpSpPr>
        <p:sp>
          <p:nvSpPr>
            <p:cNvPr id="7" name="Freeform 7"/>
            <p:cNvSpPr/>
            <p:nvPr/>
          </p:nvSpPr>
          <p:spPr>
            <a:xfrm>
              <a:off x="0" y="0"/>
              <a:ext cx="2589486" cy="498493"/>
            </a:xfrm>
            <a:custGeom>
              <a:avLst/>
              <a:gdLst/>
              <a:ahLst/>
              <a:cxnLst/>
              <a:rect l="l" t="t" r="r" b="b"/>
              <a:pathLst>
                <a:path w="2589486" h="498493">
                  <a:moveTo>
                    <a:pt x="0" y="0"/>
                  </a:moveTo>
                  <a:lnTo>
                    <a:pt x="2589486" y="0"/>
                  </a:lnTo>
                  <a:lnTo>
                    <a:pt x="2589486" y="498493"/>
                  </a:lnTo>
                  <a:lnTo>
                    <a:pt x="0" y="498493"/>
                  </a:lnTo>
                  <a:close/>
                </a:path>
              </a:pathLst>
            </a:custGeom>
            <a:solidFill>
              <a:srgbClr val="303030"/>
            </a:solidFill>
          </p:spPr>
          <p:txBody>
            <a:bodyPr/>
            <a:lstStyle/>
            <a:p>
              <a:endParaRPr lang="en-US"/>
            </a:p>
          </p:txBody>
        </p:sp>
        <p:sp>
          <p:nvSpPr>
            <p:cNvPr id="8" name="TextBox 8"/>
            <p:cNvSpPr txBox="1"/>
            <p:nvPr/>
          </p:nvSpPr>
          <p:spPr>
            <a:xfrm>
              <a:off x="0" y="-76200"/>
              <a:ext cx="2589486" cy="574693"/>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964236" y="1250072"/>
            <a:ext cx="10787823"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VULNERABILITIES</a:t>
            </a:r>
          </a:p>
        </p:txBody>
      </p:sp>
      <p:sp>
        <p:nvSpPr>
          <p:cNvPr id="13" name="TextBox 13"/>
          <p:cNvSpPr txBox="1"/>
          <p:nvPr/>
        </p:nvSpPr>
        <p:spPr>
          <a:xfrm>
            <a:off x="2503734" y="4823676"/>
            <a:ext cx="9334049" cy="1623061"/>
          </a:xfrm>
          <a:prstGeom prst="rect">
            <a:avLst/>
          </a:prstGeom>
        </p:spPr>
        <p:txBody>
          <a:bodyPr lIns="0" tIns="0" rIns="0" bIns="0" rtlCol="0" anchor="t">
            <a:spAutoFit/>
          </a:bodyPr>
          <a:lstStyle/>
          <a:p>
            <a:pPr algn="l">
              <a:lnSpc>
                <a:spcPts val="6599"/>
              </a:lnSpc>
            </a:pPr>
            <a:r>
              <a:rPr lang="en-US" sz="4399" b="1">
                <a:solidFill>
                  <a:srgbClr val="FFFFFF"/>
                </a:solidFill>
                <a:latin typeface="Roboto Bold"/>
                <a:ea typeface="Roboto Bold"/>
                <a:cs typeface="Roboto Bold"/>
                <a:sym typeface="Roboto Bold"/>
              </a:rPr>
              <a:t>What vulnerabilities do traffickers target in boys?</a:t>
            </a:r>
          </a:p>
        </p:txBody>
      </p:sp>
      <p:grpSp>
        <p:nvGrpSpPr>
          <p:cNvPr id="14" name="Group 14"/>
          <p:cNvGrpSpPr/>
          <p:nvPr/>
        </p:nvGrpSpPr>
        <p:grpSpPr>
          <a:xfrm>
            <a:off x="13529698" y="1028700"/>
            <a:ext cx="3673288" cy="4368403"/>
            <a:chOff x="0" y="0"/>
            <a:chExt cx="1038212" cy="1234678"/>
          </a:xfrm>
        </p:grpSpPr>
        <p:sp>
          <p:nvSpPr>
            <p:cNvPr id="15" name="Freeform 15"/>
            <p:cNvSpPr/>
            <p:nvPr/>
          </p:nvSpPr>
          <p:spPr>
            <a:xfrm>
              <a:off x="0" y="0"/>
              <a:ext cx="1038212" cy="1234678"/>
            </a:xfrm>
            <a:custGeom>
              <a:avLst/>
              <a:gdLst/>
              <a:ahLst/>
              <a:cxnLst/>
              <a:rect l="l" t="t" r="r" b="b"/>
              <a:pathLst>
                <a:path w="1038212" h="1234678">
                  <a:moveTo>
                    <a:pt x="0" y="0"/>
                  </a:moveTo>
                  <a:lnTo>
                    <a:pt x="1038212" y="0"/>
                  </a:lnTo>
                  <a:lnTo>
                    <a:pt x="1038212" y="1234678"/>
                  </a:lnTo>
                  <a:lnTo>
                    <a:pt x="0" y="1234678"/>
                  </a:lnTo>
                  <a:close/>
                </a:path>
              </a:pathLst>
            </a:custGeom>
            <a:solidFill>
              <a:srgbClr val="FFFFFF"/>
            </a:solidFill>
          </p:spPr>
          <p:txBody>
            <a:bodyPr/>
            <a:lstStyle/>
            <a:p>
              <a:endParaRPr lang="en-US"/>
            </a:p>
          </p:txBody>
        </p:sp>
        <p:sp>
          <p:nvSpPr>
            <p:cNvPr id="16" name="TextBox 16"/>
            <p:cNvSpPr txBox="1"/>
            <p:nvPr/>
          </p:nvSpPr>
          <p:spPr>
            <a:xfrm>
              <a:off x="0" y="-76200"/>
              <a:ext cx="1038212" cy="1310878"/>
            </a:xfrm>
            <a:prstGeom prst="rect">
              <a:avLst/>
            </a:prstGeom>
          </p:spPr>
          <p:txBody>
            <a:bodyPr lIns="50800" tIns="50800" rIns="50800" bIns="50800" rtlCol="0" anchor="ctr"/>
            <a:lstStyle/>
            <a:p>
              <a:pPr algn="ctr">
                <a:lnSpc>
                  <a:spcPts val="3074"/>
                </a:lnSpc>
              </a:pPr>
              <a:endParaRPr/>
            </a:p>
          </p:txBody>
        </p:sp>
      </p:grpSp>
      <p:sp>
        <p:nvSpPr>
          <p:cNvPr id="17" name="Freeform 17"/>
          <p:cNvSpPr/>
          <p:nvPr/>
        </p:nvSpPr>
        <p:spPr>
          <a:xfrm>
            <a:off x="13733156" y="1239642"/>
            <a:ext cx="3266373" cy="3588712"/>
          </a:xfrm>
          <a:custGeom>
            <a:avLst/>
            <a:gdLst/>
            <a:ahLst/>
            <a:cxnLst/>
            <a:rect l="l" t="t" r="r" b="b"/>
            <a:pathLst>
              <a:path w="3266373" h="3588712">
                <a:moveTo>
                  <a:pt x="0" y="0"/>
                </a:moveTo>
                <a:lnTo>
                  <a:pt x="3266373" y="0"/>
                </a:lnTo>
                <a:lnTo>
                  <a:pt x="3266373" y="3588712"/>
                </a:lnTo>
                <a:lnTo>
                  <a:pt x="0" y="3588712"/>
                </a:lnTo>
                <a:lnTo>
                  <a:pt x="0" y="0"/>
                </a:lnTo>
                <a:close/>
              </a:path>
            </a:pathLst>
          </a:custGeom>
          <a:blipFill>
            <a:blip r:embed="rId6"/>
            <a:stretch>
              <a:fillRect/>
            </a:stretch>
          </a:blipFill>
        </p:spPr>
        <p:txBody>
          <a:bodyPr/>
          <a:lstStyle/>
          <a:p>
            <a:endParaRPr lang="en-US"/>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45</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435814" y="4593953"/>
            <a:ext cx="16389250"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Unable to access </a:t>
            </a:r>
            <a:r>
              <a:rPr lang="en-US" sz="4250" b="1">
                <a:solidFill>
                  <a:srgbClr val="9D1BE3"/>
                </a:solidFill>
                <a:latin typeface="Roboto Bold"/>
                <a:ea typeface="Roboto Bold"/>
                <a:cs typeface="Roboto Bold"/>
                <a:sym typeface="Roboto Bold"/>
              </a:rPr>
              <a:t>basic needs</a:t>
            </a:r>
            <a:r>
              <a:rPr lang="en-US" sz="4250" b="1">
                <a:solidFill>
                  <a:srgbClr val="004F59"/>
                </a:solidFill>
                <a:latin typeface="Roboto Bold"/>
                <a:ea typeface="Roboto Bold"/>
                <a:cs typeface="Roboto Bold"/>
                <a:sym typeface="Roboto Bold"/>
              </a:rPr>
              <a:t> like food or shelter.</a:t>
            </a:r>
          </a:p>
        </p:txBody>
      </p:sp>
      <p:sp>
        <p:nvSpPr>
          <p:cNvPr id="5" name="TextBox 5"/>
          <p:cNvSpPr txBox="1"/>
          <p:nvPr/>
        </p:nvSpPr>
        <p:spPr>
          <a:xfrm>
            <a:off x="964236" y="1250072"/>
            <a:ext cx="10787823"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VULNERABILITIES</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46</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8" name="Group 8"/>
          <p:cNvGrpSpPr/>
          <p:nvPr/>
        </p:nvGrpSpPr>
        <p:grpSpPr>
          <a:xfrm>
            <a:off x="1435814" y="3346110"/>
            <a:ext cx="9237443" cy="904943"/>
            <a:chOff x="0" y="0"/>
            <a:chExt cx="2432907" cy="238339"/>
          </a:xfrm>
        </p:grpSpPr>
        <p:sp>
          <p:nvSpPr>
            <p:cNvPr id="9" name="Freeform 9"/>
            <p:cNvSpPr/>
            <p:nvPr/>
          </p:nvSpPr>
          <p:spPr>
            <a:xfrm>
              <a:off x="0" y="0"/>
              <a:ext cx="2432907" cy="238339"/>
            </a:xfrm>
            <a:custGeom>
              <a:avLst/>
              <a:gdLst/>
              <a:ahLst/>
              <a:cxnLst/>
              <a:rect l="l" t="t" r="r" b="b"/>
              <a:pathLst>
                <a:path w="2432907" h="238339">
                  <a:moveTo>
                    <a:pt x="0" y="0"/>
                  </a:moveTo>
                  <a:lnTo>
                    <a:pt x="2432907" y="0"/>
                  </a:lnTo>
                  <a:lnTo>
                    <a:pt x="2432907"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432907"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46471" y="3365156"/>
            <a:ext cx="10437822"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 Factors: Unstable Conditions</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3694712" y="7643208"/>
            <a:ext cx="3178169" cy="1136161"/>
          </a:xfrm>
          <a:custGeom>
            <a:avLst/>
            <a:gdLst/>
            <a:ahLst/>
            <a:cxnLst/>
            <a:rect l="l" t="t" r="r" b="b"/>
            <a:pathLst>
              <a:path w="3178169" h="1136161">
                <a:moveTo>
                  <a:pt x="0" y="0"/>
                </a:moveTo>
                <a:lnTo>
                  <a:pt x="3178169" y="0"/>
                </a:lnTo>
                <a:lnTo>
                  <a:pt x="3178169" y="1136161"/>
                </a:lnTo>
                <a:lnTo>
                  <a:pt x="0" y="1136161"/>
                </a:lnTo>
                <a:lnTo>
                  <a:pt x="0" y="0"/>
                </a:lnTo>
                <a:close/>
              </a:path>
            </a:pathLst>
          </a:custGeom>
          <a:blipFill>
            <a:blip r:embed="rId5"/>
            <a:stretch>
              <a:fillRect t="-92407" b="-87321"/>
            </a:stretch>
          </a:blipFill>
        </p:spPr>
        <p:txBody>
          <a:bodyPr/>
          <a:lstStyle/>
          <a:p>
            <a:endParaRPr lang="en-US"/>
          </a:p>
        </p:txBody>
      </p:sp>
      <p:sp>
        <p:nvSpPr>
          <p:cNvPr id="15" name="TextBox 15"/>
          <p:cNvSpPr txBox="1"/>
          <p:nvPr/>
        </p:nvSpPr>
        <p:spPr>
          <a:xfrm>
            <a:off x="3900229" y="9072577"/>
            <a:ext cx="10175499" cy="626968"/>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Kinnish, K., Barba, A., Blacker, D., Dierkhising, C., Garrett, R., Grady, J.B., Greenbaum, V.J., Griffin, D., Rubiales, R., Spring, G., Wozniak, J., and Child Sex Trafficking Collaborative Group. (2021). Child sex trafficking: Who is vulnerable to being trafficked? Los Angeles, CA, and Durham, NC: National Center for Child Traumatic Stress.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416764" y="4604724"/>
            <a:ext cx="16389250"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Unable to access basic needs like food or shelter.</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Living in foster care or </a:t>
            </a:r>
            <a:r>
              <a:rPr lang="en-US" sz="4250" b="1">
                <a:solidFill>
                  <a:srgbClr val="9D1BE3"/>
                </a:solidFill>
                <a:latin typeface="Roboto Bold"/>
                <a:ea typeface="Roboto Bold"/>
                <a:cs typeface="Roboto Bold"/>
                <a:sym typeface="Roboto Bold"/>
              </a:rPr>
              <a:t>without stable housing.</a:t>
            </a:r>
          </a:p>
        </p:txBody>
      </p:sp>
      <p:sp>
        <p:nvSpPr>
          <p:cNvPr id="5" name="TextBox 5"/>
          <p:cNvSpPr txBox="1"/>
          <p:nvPr/>
        </p:nvSpPr>
        <p:spPr>
          <a:xfrm>
            <a:off x="964236" y="1250072"/>
            <a:ext cx="10787823"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VULNERABILITIES</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47</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8" name="Group 8"/>
          <p:cNvGrpSpPr/>
          <p:nvPr/>
        </p:nvGrpSpPr>
        <p:grpSpPr>
          <a:xfrm>
            <a:off x="1416764" y="3356881"/>
            <a:ext cx="9237443" cy="904943"/>
            <a:chOff x="0" y="0"/>
            <a:chExt cx="2432907" cy="238339"/>
          </a:xfrm>
        </p:grpSpPr>
        <p:sp>
          <p:nvSpPr>
            <p:cNvPr id="9" name="Freeform 9"/>
            <p:cNvSpPr/>
            <p:nvPr/>
          </p:nvSpPr>
          <p:spPr>
            <a:xfrm>
              <a:off x="0" y="0"/>
              <a:ext cx="2432907" cy="238339"/>
            </a:xfrm>
            <a:custGeom>
              <a:avLst/>
              <a:gdLst/>
              <a:ahLst/>
              <a:cxnLst/>
              <a:rect l="l" t="t" r="r" b="b"/>
              <a:pathLst>
                <a:path w="2432907" h="238339">
                  <a:moveTo>
                    <a:pt x="0" y="0"/>
                  </a:moveTo>
                  <a:lnTo>
                    <a:pt x="2432907" y="0"/>
                  </a:lnTo>
                  <a:lnTo>
                    <a:pt x="2432907"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432907"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27421" y="3375927"/>
            <a:ext cx="10437822"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 Factors: Unstable Conditions</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3694712" y="7643208"/>
            <a:ext cx="3178169" cy="1136161"/>
          </a:xfrm>
          <a:custGeom>
            <a:avLst/>
            <a:gdLst/>
            <a:ahLst/>
            <a:cxnLst/>
            <a:rect l="l" t="t" r="r" b="b"/>
            <a:pathLst>
              <a:path w="3178169" h="1136161">
                <a:moveTo>
                  <a:pt x="0" y="0"/>
                </a:moveTo>
                <a:lnTo>
                  <a:pt x="3178169" y="0"/>
                </a:lnTo>
                <a:lnTo>
                  <a:pt x="3178169" y="1136161"/>
                </a:lnTo>
                <a:lnTo>
                  <a:pt x="0" y="1136161"/>
                </a:lnTo>
                <a:lnTo>
                  <a:pt x="0" y="0"/>
                </a:lnTo>
                <a:close/>
              </a:path>
            </a:pathLst>
          </a:custGeom>
          <a:blipFill>
            <a:blip r:embed="rId5"/>
            <a:stretch>
              <a:fillRect t="-92407" b="-87321"/>
            </a:stretch>
          </a:blipFill>
        </p:spPr>
        <p:txBody>
          <a:bodyPr/>
          <a:lstStyle/>
          <a:p>
            <a:endParaRPr lang="en-US"/>
          </a:p>
        </p:txBody>
      </p:sp>
      <p:sp>
        <p:nvSpPr>
          <p:cNvPr id="15" name="TextBox 15"/>
          <p:cNvSpPr txBox="1"/>
          <p:nvPr/>
        </p:nvSpPr>
        <p:spPr>
          <a:xfrm>
            <a:off x="3900229" y="9072577"/>
            <a:ext cx="10175499" cy="626968"/>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Kinnish, K., Barba, A., Blacker, D., Dierkhising, C., Garrett, R., Grady, J.B., Greenbaum, V.J., Griffin, D., Rubiales, R., Spring, G., Wozniak, J., and Child Sex Trafficking Collaborative Group. (2021). Child sex trafficking: Who is vulnerable to being trafficked? Los Angeles, CA, and Durham, NC: National Center for Child Traumatic Stress.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426289" y="4639658"/>
            <a:ext cx="16389250"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Unable to access basic needs like food or shelter.</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Living in foster care or without stable housing.</a:t>
            </a:r>
          </a:p>
          <a:p>
            <a:pPr marL="917576" lvl="1" indent="-458788" algn="l">
              <a:lnSpc>
                <a:spcPts val="6800"/>
              </a:lnSpc>
              <a:buFont typeface="Arial"/>
              <a:buChar char="•"/>
            </a:pPr>
            <a:r>
              <a:rPr lang="en-US" sz="4250" b="1">
                <a:solidFill>
                  <a:srgbClr val="9D1BE3"/>
                </a:solidFill>
                <a:latin typeface="Roboto Bold"/>
                <a:ea typeface="Roboto Bold"/>
                <a:cs typeface="Roboto Bold"/>
                <a:sym typeface="Roboto Bold"/>
              </a:rPr>
              <a:t>Experiencing family rejection</a:t>
            </a:r>
            <a:r>
              <a:rPr lang="en-US" sz="4250" b="1">
                <a:solidFill>
                  <a:srgbClr val="004F59"/>
                </a:solidFill>
                <a:latin typeface="Roboto Bold"/>
                <a:ea typeface="Roboto Bold"/>
                <a:cs typeface="Roboto Bold"/>
                <a:sym typeface="Roboto Bold"/>
              </a:rPr>
              <a:t> due to sexual orientation.</a:t>
            </a:r>
          </a:p>
        </p:txBody>
      </p:sp>
      <p:sp>
        <p:nvSpPr>
          <p:cNvPr id="5" name="TextBox 5"/>
          <p:cNvSpPr txBox="1"/>
          <p:nvPr/>
        </p:nvSpPr>
        <p:spPr>
          <a:xfrm>
            <a:off x="964236" y="1250072"/>
            <a:ext cx="10787823"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VULNERABILITIES</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48</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8" name="Group 8"/>
          <p:cNvGrpSpPr/>
          <p:nvPr/>
        </p:nvGrpSpPr>
        <p:grpSpPr>
          <a:xfrm>
            <a:off x="1426289" y="3391815"/>
            <a:ext cx="9237443" cy="904943"/>
            <a:chOff x="0" y="0"/>
            <a:chExt cx="2432907" cy="238339"/>
          </a:xfrm>
        </p:grpSpPr>
        <p:sp>
          <p:nvSpPr>
            <p:cNvPr id="9" name="Freeform 9"/>
            <p:cNvSpPr/>
            <p:nvPr/>
          </p:nvSpPr>
          <p:spPr>
            <a:xfrm>
              <a:off x="0" y="0"/>
              <a:ext cx="2432907" cy="238339"/>
            </a:xfrm>
            <a:custGeom>
              <a:avLst/>
              <a:gdLst/>
              <a:ahLst/>
              <a:cxnLst/>
              <a:rect l="l" t="t" r="r" b="b"/>
              <a:pathLst>
                <a:path w="2432907" h="238339">
                  <a:moveTo>
                    <a:pt x="0" y="0"/>
                  </a:moveTo>
                  <a:lnTo>
                    <a:pt x="2432907" y="0"/>
                  </a:lnTo>
                  <a:lnTo>
                    <a:pt x="2432907"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432907"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36946" y="3410861"/>
            <a:ext cx="10437822"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 Factors: Unstable Conditions</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3694712" y="7643208"/>
            <a:ext cx="3178169" cy="1136161"/>
          </a:xfrm>
          <a:custGeom>
            <a:avLst/>
            <a:gdLst/>
            <a:ahLst/>
            <a:cxnLst/>
            <a:rect l="l" t="t" r="r" b="b"/>
            <a:pathLst>
              <a:path w="3178169" h="1136161">
                <a:moveTo>
                  <a:pt x="0" y="0"/>
                </a:moveTo>
                <a:lnTo>
                  <a:pt x="3178169" y="0"/>
                </a:lnTo>
                <a:lnTo>
                  <a:pt x="3178169" y="1136161"/>
                </a:lnTo>
                <a:lnTo>
                  <a:pt x="0" y="1136161"/>
                </a:lnTo>
                <a:lnTo>
                  <a:pt x="0" y="0"/>
                </a:lnTo>
                <a:close/>
              </a:path>
            </a:pathLst>
          </a:custGeom>
          <a:blipFill>
            <a:blip r:embed="rId5"/>
            <a:stretch>
              <a:fillRect t="-92407" b="-87321"/>
            </a:stretch>
          </a:blipFill>
        </p:spPr>
        <p:txBody>
          <a:bodyPr/>
          <a:lstStyle/>
          <a:p>
            <a:endParaRPr lang="en-US"/>
          </a:p>
        </p:txBody>
      </p:sp>
      <p:sp>
        <p:nvSpPr>
          <p:cNvPr id="15" name="TextBox 15"/>
          <p:cNvSpPr txBox="1"/>
          <p:nvPr/>
        </p:nvSpPr>
        <p:spPr>
          <a:xfrm>
            <a:off x="3900229" y="9072577"/>
            <a:ext cx="10175499" cy="626968"/>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Kinnish, K., Barba, A., Blacker, D., Dierkhising, C., Garrett, R., Grady, J.B., Greenbaum, V.J., Griffin, D., Rubiales, R., Spring, G., Wozniak, J., and Child Sex Trafficking Collaborative Group. (2021). Child sex trafficking: Who is vulnerable to being trafficked? Los Angeles, CA, and Durham, NC: National Center for Child Traumatic Stress.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35814" y="3365160"/>
            <a:ext cx="11722529" cy="904943"/>
            <a:chOff x="0" y="0"/>
            <a:chExt cx="3087415" cy="238339"/>
          </a:xfrm>
        </p:grpSpPr>
        <p:sp>
          <p:nvSpPr>
            <p:cNvPr id="5" name="Freeform 5"/>
            <p:cNvSpPr/>
            <p:nvPr/>
          </p:nvSpPr>
          <p:spPr>
            <a:xfrm>
              <a:off x="0" y="0"/>
              <a:ext cx="3087415" cy="238339"/>
            </a:xfrm>
            <a:custGeom>
              <a:avLst/>
              <a:gdLst/>
              <a:ahLst/>
              <a:cxnLst/>
              <a:rect l="l" t="t" r="r" b="b"/>
              <a:pathLst>
                <a:path w="3087415" h="238339">
                  <a:moveTo>
                    <a:pt x="0" y="0"/>
                  </a:moveTo>
                  <a:lnTo>
                    <a:pt x="3087415" y="0"/>
                  </a:lnTo>
                  <a:lnTo>
                    <a:pt x="3087415"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3087415"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46471" y="3384206"/>
            <a:ext cx="12768794"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 Factors:  Social &amp; Behavior Challenges</a:t>
            </a:r>
          </a:p>
        </p:txBody>
      </p:sp>
      <p:sp>
        <p:nvSpPr>
          <p:cNvPr id="8" name="TextBox 8"/>
          <p:cNvSpPr txBox="1"/>
          <p:nvPr/>
        </p:nvSpPr>
        <p:spPr>
          <a:xfrm>
            <a:off x="1435814" y="4613003"/>
            <a:ext cx="16389250"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Facing </a:t>
            </a:r>
            <a:r>
              <a:rPr lang="en-US" sz="4250" b="1">
                <a:solidFill>
                  <a:srgbClr val="9D1BE3"/>
                </a:solidFill>
                <a:latin typeface="Roboto Bold"/>
                <a:ea typeface="Roboto Bold"/>
                <a:cs typeface="Roboto Bold"/>
                <a:sym typeface="Roboto Bold"/>
              </a:rPr>
              <a:t>bullying, loneliness, or low self-esteem. </a:t>
            </a:r>
          </a:p>
        </p:txBody>
      </p:sp>
      <p:sp>
        <p:nvSpPr>
          <p:cNvPr id="9" name="TextBox 9"/>
          <p:cNvSpPr txBox="1"/>
          <p:nvPr/>
        </p:nvSpPr>
        <p:spPr>
          <a:xfrm>
            <a:off x="964236" y="1250072"/>
            <a:ext cx="10787823"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VULNERABILITIES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49</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3694712" y="7643208"/>
            <a:ext cx="3178169" cy="1136161"/>
          </a:xfrm>
          <a:custGeom>
            <a:avLst/>
            <a:gdLst/>
            <a:ahLst/>
            <a:cxnLst/>
            <a:rect l="l" t="t" r="r" b="b"/>
            <a:pathLst>
              <a:path w="3178169" h="1136161">
                <a:moveTo>
                  <a:pt x="0" y="0"/>
                </a:moveTo>
                <a:lnTo>
                  <a:pt x="3178169" y="0"/>
                </a:lnTo>
                <a:lnTo>
                  <a:pt x="3178169" y="1136161"/>
                </a:lnTo>
                <a:lnTo>
                  <a:pt x="0" y="1136161"/>
                </a:lnTo>
                <a:lnTo>
                  <a:pt x="0" y="0"/>
                </a:lnTo>
                <a:close/>
              </a:path>
            </a:pathLst>
          </a:custGeom>
          <a:blipFill>
            <a:blip r:embed="rId5"/>
            <a:stretch>
              <a:fillRect t="-92407" b="-87321"/>
            </a:stretch>
          </a:blipFill>
        </p:spPr>
        <p:txBody>
          <a:bodyPr/>
          <a:lstStyle/>
          <a:p>
            <a:endParaRPr lang="en-US"/>
          </a:p>
        </p:txBody>
      </p:sp>
      <p:sp>
        <p:nvSpPr>
          <p:cNvPr id="15" name="TextBox 15"/>
          <p:cNvSpPr txBox="1"/>
          <p:nvPr/>
        </p:nvSpPr>
        <p:spPr>
          <a:xfrm>
            <a:off x="3900229" y="9072577"/>
            <a:ext cx="10175499" cy="626968"/>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Kinnish, K., Barba, A., Blacker, D., Dierkhising, C., Garrett, R., Grady, J.B., Greenbaum, V.J., Griffin, D., Rubiales, R., Spring, G., Wozniak, J., and Child Sex Trafficking Collaborative Group. (2021). Child sex trafficking: Who is vulnerable to being trafficked? Los Angeles, CA, and Durham, NC: National Center for Child Traumatic Stress.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980285" y="1430861"/>
            <a:ext cx="9147136" cy="1094795"/>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CONTENT ALERT</a:t>
            </a:r>
          </a:p>
        </p:txBody>
      </p:sp>
      <p:sp>
        <p:nvSpPr>
          <p:cNvPr id="8" name="TextBox 8"/>
          <p:cNvSpPr txBox="1"/>
          <p:nvPr/>
        </p:nvSpPr>
        <p:spPr>
          <a:xfrm>
            <a:off x="1028700" y="885919"/>
            <a:ext cx="14546262" cy="547424"/>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SENSITIVE DISCUSSION AHEAD</a:t>
            </a:r>
          </a:p>
        </p:txBody>
      </p:sp>
      <p:sp>
        <p:nvSpPr>
          <p:cNvPr id="9" name="TextBox 9"/>
          <p:cNvSpPr txBox="1"/>
          <p:nvPr/>
        </p:nvSpPr>
        <p:spPr>
          <a:xfrm>
            <a:off x="1899120" y="3478836"/>
            <a:ext cx="14908859" cy="4493680"/>
          </a:xfrm>
          <a:prstGeom prst="rect">
            <a:avLst/>
          </a:prstGeom>
        </p:spPr>
        <p:txBody>
          <a:bodyPr lIns="0" tIns="0" rIns="0" bIns="0" rtlCol="0" anchor="t">
            <a:spAutoFit/>
          </a:bodyPr>
          <a:lstStyle/>
          <a:p>
            <a:pPr algn="l">
              <a:lnSpc>
                <a:spcPts val="5879"/>
              </a:lnSpc>
            </a:pPr>
            <a:r>
              <a:rPr lang="en-US" sz="4199">
                <a:solidFill>
                  <a:srgbClr val="303030"/>
                </a:solidFill>
                <a:latin typeface="Roboto"/>
                <a:ea typeface="Roboto"/>
                <a:cs typeface="Roboto"/>
                <a:sym typeface="Roboto"/>
              </a:rPr>
              <a:t>We’ll be discussing serious issues about sexual exploitation.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Some parts may be difficult to hear.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If you ever feel uncomfortable, you can step out and speak with a trustworthy adult for support.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You’re not alone—we’re here to help you.</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45339" y="3392152"/>
            <a:ext cx="11722529" cy="904943"/>
            <a:chOff x="0" y="0"/>
            <a:chExt cx="3087415" cy="238339"/>
          </a:xfrm>
        </p:grpSpPr>
        <p:sp>
          <p:nvSpPr>
            <p:cNvPr id="5" name="Freeform 5"/>
            <p:cNvSpPr/>
            <p:nvPr/>
          </p:nvSpPr>
          <p:spPr>
            <a:xfrm>
              <a:off x="0" y="0"/>
              <a:ext cx="3087415" cy="238339"/>
            </a:xfrm>
            <a:custGeom>
              <a:avLst/>
              <a:gdLst/>
              <a:ahLst/>
              <a:cxnLst/>
              <a:rect l="l" t="t" r="r" b="b"/>
              <a:pathLst>
                <a:path w="3087415" h="238339">
                  <a:moveTo>
                    <a:pt x="0" y="0"/>
                  </a:moveTo>
                  <a:lnTo>
                    <a:pt x="3087415" y="0"/>
                  </a:lnTo>
                  <a:lnTo>
                    <a:pt x="3087415"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3087415"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55996" y="3411198"/>
            <a:ext cx="12768794"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 Factors:  Social &amp; Behavior Challenges</a:t>
            </a:r>
          </a:p>
        </p:txBody>
      </p:sp>
      <p:sp>
        <p:nvSpPr>
          <p:cNvPr id="8" name="TextBox 8"/>
          <p:cNvSpPr txBox="1"/>
          <p:nvPr/>
        </p:nvSpPr>
        <p:spPr>
          <a:xfrm>
            <a:off x="1445339" y="4639995"/>
            <a:ext cx="16389250"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Facing bullying, loneliness, or low self-esteem. </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Easily influenced by </a:t>
            </a:r>
            <a:r>
              <a:rPr lang="en-US" sz="4250" b="1">
                <a:solidFill>
                  <a:srgbClr val="9D1BE3"/>
                </a:solidFill>
                <a:latin typeface="Roboto Bold"/>
                <a:ea typeface="Roboto Bold"/>
                <a:cs typeface="Roboto Bold"/>
                <a:sym typeface="Roboto Bold"/>
              </a:rPr>
              <a:t>peer pressure. </a:t>
            </a:r>
          </a:p>
        </p:txBody>
      </p:sp>
      <p:sp>
        <p:nvSpPr>
          <p:cNvPr id="9" name="TextBox 9"/>
          <p:cNvSpPr txBox="1"/>
          <p:nvPr/>
        </p:nvSpPr>
        <p:spPr>
          <a:xfrm>
            <a:off x="964236" y="1250072"/>
            <a:ext cx="10787823"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VULNERABILITIES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50</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3694712" y="7643208"/>
            <a:ext cx="3178169" cy="1136161"/>
          </a:xfrm>
          <a:custGeom>
            <a:avLst/>
            <a:gdLst/>
            <a:ahLst/>
            <a:cxnLst/>
            <a:rect l="l" t="t" r="r" b="b"/>
            <a:pathLst>
              <a:path w="3178169" h="1136161">
                <a:moveTo>
                  <a:pt x="0" y="0"/>
                </a:moveTo>
                <a:lnTo>
                  <a:pt x="3178169" y="0"/>
                </a:lnTo>
                <a:lnTo>
                  <a:pt x="3178169" y="1136161"/>
                </a:lnTo>
                <a:lnTo>
                  <a:pt x="0" y="1136161"/>
                </a:lnTo>
                <a:lnTo>
                  <a:pt x="0" y="0"/>
                </a:lnTo>
                <a:close/>
              </a:path>
            </a:pathLst>
          </a:custGeom>
          <a:blipFill>
            <a:blip r:embed="rId5"/>
            <a:stretch>
              <a:fillRect t="-92407" b="-87321"/>
            </a:stretch>
          </a:blipFill>
        </p:spPr>
        <p:txBody>
          <a:bodyPr/>
          <a:lstStyle/>
          <a:p>
            <a:endParaRPr lang="en-US"/>
          </a:p>
        </p:txBody>
      </p:sp>
      <p:sp>
        <p:nvSpPr>
          <p:cNvPr id="15" name="TextBox 15"/>
          <p:cNvSpPr txBox="1"/>
          <p:nvPr/>
        </p:nvSpPr>
        <p:spPr>
          <a:xfrm>
            <a:off x="3900229" y="9072577"/>
            <a:ext cx="10175499" cy="626968"/>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Kinnish, K., Barba, A., Blacker, D., Dierkhising, C., Garrett, R., Grady, J.B., Greenbaum, V.J., Griffin, D., Rubiales, R., Spring, G., Wozniak, J., and Child Sex Trafficking Collaborative Group. (2021). Child sex trafficking: Who is vulnerable to being trafficked? Los Angeles, CA, and Durham, NC: National Center for Child Traumatic Stress.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35814" y="3334022"/>
            <a:ext cx="11722529" cy="904943"/>
            <a:chOff x="0" y="0"/>
            <a:chExt cx="3087415" cy="238339"/>
          </a:xfrm>
        </p:grpSpPr>
        <p:sp>
          <p:nvSpPr>
            <p:cNvPr id="5" name="Freeform 5"/>
            <p:cNvSpPr/>
            <p:nvPr/>
          </p:nvSpPr>
          <p:spPr>
            <a:xfrm>
              <a:off x="0" y="0"/>
              <a:ext cx="3087415" cy="238339"/>
            </a:xfrm>
            <a:custGeom>
              <a:avLst/>
              <a:gdLst/>
              <a:ahLst/>
              <a:cxnLst/>
              <a:rect l="l" t="t" r="r" b="b"/>
              <a:pathLst>
                <a:path w="3087415" h="238339">
                  <a:moveTo>
                    <a:pt x="0" y="0"/>
                  </a:moveTo>
                  <a:lnTo>
                    <a:pt x="3087415" y="0"/>
                  </a:lnTo>
                  <a:lnTo>
                    <a:pt x="3087415"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3087415"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46471" y="3353069"/>
            <a:ext cx="12768794"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 Factors:  Social &amp; Behavior Challenges</a:t>
            </a:r>
          </a:p>
        </p:txBody>
      </p:sp>
      <p:sp>
        <p:nvSpPr>
          <p:cNvPr id="8" name="TextBox 8"/>
          <p:cNvSpPr txBox="1"/>
          <p:nvPr/>
        </p:nvSpPr>
        <p:spPr>
          <a:xfrm>
            <a:off x="1435814" y="4581865"/>
            <a:ext cx="16389250"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Facing bullying, loneliness, or low self-esteem. </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Easily influenced by peer pressure. </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Spending a lot of time with </a:t>
            </a:r>
            <a:r>
              <a:rPr lang="en-US" sz="4250" b="1">
                <a:solidFill>
                  <a:srgbClr val="9D1BE3"/>
                </a:solidFill>
                <a:latin typeface="Roboto Bold"/>
                <a:ea typeface="Roboto Bold"/>
                <a:cs typeface="Roboto Bold"/>
                <a:sym typeface="Roboto Bold"/>
              </a:rPr>
              <a:t>online-only friends.</a:t>
            </a:r>
          </a:p>
        </p:txBody>
      </p:sp>
      <p:sp>
        <p:nvSpPr>
          <p:cNvPr id="9" name="TextBox 9"/>
          <p:cNvSpPr txBox="1"/>
          <p:nvPr/>
        </p:nvSpPr>
        <p:spPr>
          <a:xfrm>
            <a:off x="964236" y="1250072"/>
            <a:ext cx="10787823"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VULNERABILITIES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51</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3694712" y="7585415"/>
            <a:ext cx="3178169" cy="1193954"/>
          </a:xfrm>
          <a:custGeom>
            <a:avLst/>
            <a:gdLst/>
            <a:ahLst/>
            <a:cxnLst/>
            <a:rect l="l" t="t" r="r" b="b"/>
            <a:pathLst>
              <a:path w="3178169" h="1193954">
                <a:moveTo>
                  <a:pt x="0" y="0"/>
                </a:moveTo>
                <a:lnTo>
                  <a:pt x="3178169" y="0"/>
                </a:lnTo>
                <a:lnTo>
                  <a:pt x="3178169" y="1193954"/>
                </a:lnTo>
                <a:lnTo>
                  <a:pt x="0" y="1193954"/>
                </a:lnTo>
                <a:lnTo>
                  <a:pt x="0" y="0"/>
                </a:lnTo>
                <a:close/>
              </a:path>
            </a:pathLst>
          </a:custGeom>
          <a:blipFill>
            <a:blip r:embed="rId5"/>
            <a:stretch>
              <a:fillRect t="-83094" b="-83094"/>
            </a:stretch>
          </a:blipFill>
        </p:spPr>
        <p:txBody>
          <a:bodyPr/>
          <a:lstStyle/>
          <a:p>
            <a:endParaRPr lang="en-US"/>
          </a:p>
        </p:txBody>
      </p:sp>
      <p:sp>
        <p:nvSpPr>
          <p:cNvPr id="15" name="TextBox 15"/>
          <p:cNvSpPr txBox="1"/>
          <p:nvPr/>
        </p:nvSpPr>
        <p:spPr>
          <a:xfrm>
            <a:off x="3900229" y="8473180"/>
            <a:ext cx="10175499" cy="1335682"/>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Kinnish, K., Barba, A., Blacker, D., Dierkhising, C., Garrett, R., Grady, J.B., Greenbaum, V.J., Griffin, D., Rubiales, R., Spring, G., Wozniak, J., and Child Sex Trafficking Collaborative Group. (2021). Child sex trafficking: Who is vulnerable to being trafficked? Los Angeles, CA, and Durham, NC: National Center for Child Traumatic Stress.</a:t>
            </a:r>
          </a:p>
          <a:p>
            <a:pPr algn="l">
              <a:lnSpc>
                <a:spcPts val="560"/>
              </a:lnSpc>
            </a:pPr>
            <a:endParaRPr lang="en-US" sz="1200">
              <a:solidFill>
                <a:srgbClr val="004F59"/>
              </a:solidFill>
              <a:latin typeface="Roboto"/>
              <a:ea typeface="Roboto"/>
              <a:cs typeface="Roboto"/>
              <a:sym typeface="Roboto"/>
            </a:endParaRPr>
          </a:p>
          <a:p>
            <a:pPr algn="l">
              <a:lnSpc>
                <a:spcPts val="1680"/>
              </a:lnSpc>
            </a:pPr>
            <a:r>
              <a:rPr lang="en-US" sz="1200">
                <a:solidFill>
                  <a:srgbClr val="004F59"/>
                </a:solidFill>
                <a:latin typeface="Roboto"/>
                <a:ea typeface="Roboto"/>
                <a:cs typeface="Roboto"/>
                <a:sym typeface="Roboto"/>
              </a:rPr>
              <a:t>Thorn. (2025). Sexual Extortion &amp; Young People: Navigating threats in digital environments. Retrieved January 16, 2016, from https://www.thorn.org/research/library/sexual-extortion-young-people/</a:t>
            </a:r>
          </a:p>
          <a:p>
            <a:pPr algn="l">
              <a:lnSpc>
                <a:spcPts val="1680"/>
              </a:lnSpc>
            </a:pPr>
            <a:endParaRPr lang="en-US" sz="1200">
              <a:solidFill>
                <a:srgbClr val="004F59"/>
              </a:solidFill>
              <a:latin typeface="Roboto"/>
              <a:ea typeface="Roboto"/>
              <a:cs typeface="Roboto"/>
              <a:sym typeface="Roboto"/>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26289" y="3365160"/>
            <a:ext cx="12618316" cy="904943"/>
            <a:chOff x="0" y="0"/>
            <a:chExt cx="3323342" cy="238339"/>
          </a:xfrm>
        </p:grpSpPr>
        <p:sp>
          <p:nvSpPr>
            <p:cNvPr id="5" name="Freeform 5"/>
            <p:cNvSpPr/>
            <p:nvPr/>
          </p:nvSpPr>
          <p:spPr>
            <a:xfrm>
              <a:off x="0" y="0"/>
              <a:ext cx="3323342" cy="238339"/>
            </a:xfrm>
            <a:custGeom>
              <a:avLst/>
              <a:gdLst/>
              <a:ahLst/>
              <a:cxnLst/>
              <a:rect l="l" t="t" r="r" b="b"/>
              <a:pathLst>
                <a:path w="3323342" h="238339">
                  <a:moveTo>
                    <a:pt x="0" y="0"/>
                  </a:moveTo>
                  <a:lnTo>
                    <a:pt x="3323342" y="0"/>
                  </a:lnTo>
                  <a:lnTo>
                    <a:pt x="332334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332334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36946" y="3384206"/>
            <a:ext cx="1347193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 Factors:  Emotional &amp; Physical Challenges</a:t>
            </a:r>
          </a:p>
        </p:txBody>
      </p:sp>
      <p:sp>
        <p:nvSpPr>
          <p:cNvPr id="8" name="TextBox 8"/>
          <p:cNvSpPr txBox="1"/>
          <p:nvPr/>
        </p:nvSpPr>
        <p:spPr>
          <a:xfrm>
            <a:off x="1426289" y="4613003"/>
            <a:ext cx="16426239"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9D1BE3"/>
                </a:solidFill>
                <a:latin typeface="Roboto Bold"/>
                <a:ea typeface="Roboto Bold"/>
                <a:cs typeface="Roboto Bold"/>
                <a:sym typeface="Roboto Bold"/>
              </a:rPr>
              <a:t>Lacking motivation </a:t>
            </a:r>
            <a:r>
              <a:rPr lang="en-US" sz="4250" b="1">
                <a:solidFill>
                  <a:srgbClr val="004F59"/>
                </a:solidFill>
                <a:latin typeface="Roboto Bold"/>
                <a:ea typeface="Roboto Bold"/>
                <a:cs typeface="Roboto Bold"/>
                <a:sym typeface="Roboto Bold"/>
              </a:rPr>
              <a:t>to participate in school or other activities.</a:t>
            </a:r>
          </a:p>
        </p:txBody>
      </p:sp>
      <p:sp>
        <p:nvSpPr>
          <p:cNvPr id="9" name="TextBox 9"/>
          <p:cNvSpPr txBox="1"/>
          <p:nvPr/>
        </p:nvSpPr>
        <p:spPr>
          <a:xfrm>
            <a:off x="964236" y="1250072"/>
            <a:ext cx="10787823"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VULNERABILITIES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52</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3694712" y="7643208"/>
            <a:ext cx="3178169" cy="1136161"/>
          </a:xfrm>
          <a:custGeom>
            <a:avLst/>
            <a:gdLst/>
            <a:ahLst/>
            <a:cxnLst/>
            <a:rect l="l" t="t" r="r" b="b"/>
            <a:pathLst>
              <a:path w="3178169" h="1136161">
                <a:moveTo>
                  <a:pt x="0" y="0"/>
                </a:moveTo>
                <a:lnTo>
                  <a:pt x="3178169" y="0"/>
                </a:lnTo>
                <a:lnTo>
                  <a:pt x="3178169" y="1136161"/>
                </a:lnTo>
                <a:lnTo>
                  <a:pt x="0" y="1136161"/>
                </a:lnTo>
                <a:lnTo>
                  <a:pt x="0" y="0"/>
                </a:lnTo>
                <a:close/>
              </a:path>
            </a:pathLst>
          </a:custGeom>
          <a:blipFill>
            <a:blip r:embed="rId5"/>
            <a:stretch>
              <a:fillRect t="-92407" b="-87321"/>
            </a:stretch>
          </a:blipFill>
        </p:spPr>
        <p:txBody>
          <a:bodyPr/>
          <a:lstStyle/>
          <a:p>
            <a:endParaRPr lang="en-US"/>
          </a:p>
        </p:txBody>
      </p:sp>
      <p:sp>
        <p:nvSpPr>
          <p:cNvPr id="15" name="TextBox 15"/>
          <p:cNvSpPr txBox="1"/>
          <p:nvPr/>
        </p:nvSpPr>
        <p:spPr>
          <a:xfrm>
            <a:off x="3900229" y="9072577"/>
            <a:ext cx="10175499" cy="626968"/>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Kinnish, K., Barba, A., Blacker, D., Dierkhising, C., Garrett, R., Grady, J.B., Greenbaum, V.J., Griffin, D., Rubiales, R., Spring, G., Wozniak, J., and Child Sex Trafficking Collaborative Group. (2021). Child sex trafficking: Who is vulnerable to being trafficked? Los Angeles, CA, and Durham, NC: National Center for Child Traumatic Stress.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53753" y="3323862"/>
            <a:ext cx="12618316" cy="904943"/>
            <a:chOff x="0" y="0"/>
            <a:chExt cx="3323342" cy="238339"/>
          </a:xfrm>
        </p:grpSpPr>
        <p:sp>
          <p:nvSpPr>
            <p:cNvPr id="5" name="Freeform 5"/>
            <p:cNvSpPr/>
            <p:nvPr/>
          </p:nvSpPr>
          <p:spPr>
            <a:xfrm>
              <a:off x="0" y="0"/>
              <a:ext cx="3323342" cy="238339"/>
            </a:xfrm>
            <a:custGeom>
              <a:avLst/>
              <a:gdLst/>
              <a:ahLst/>
              <a:cxnLst/>
              <a:rect l="l" t="t" r="r" b="b"/>
              <a:pathLst>
                <a:path w="3323342" h="238339">
                  <a:moveTo>
                    <a:pt x="0" y="0"/>
                  </a:moveTo>
                  <a:lnTo>
                    <a:pt x="3323342" y="0"/>
                  </a:lnTo>
                  <a:lnTo>
                    <a:pt x="332334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332334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64410" y="3342908"/>
            <a:ext cx="1347193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 Factors:  Emotional &amp; Physical Challenges</a:t>
            </a:r>
          </a:p>
        </p:txBody>
      </p:sp>
      <p:sp>
        <p:nvSpPr>
          <p:cNvPr id="8" name="TextBox 8"/>
          <p:cNvSpPr txBox="1"/>
          <p:nvPr/>
        </p:nvSpPr>
        <p:spPr>
          <a:xfrm>
            <a:off x="1453753" y="4571705"/>
            <a:ext cx="16389250"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Lacking motivation to participate in school or other activities.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Experiencing </a:t>
            </a:r>
            <a:r>
              <a:rPr lang="en-US" sz="4250" b="1">
                <a:solidFill>
                  <a:srgbClr val="9D1BE3"/>
                </a:solidFill>
                <a:latin typeface="Roboto Bold"/>
                <a:ea typeface="Roboto Bold"/>
                <a:cs typeface="Roboto Bold"/>
                <a:sym typeface="Roboto Bold"/>
              </a:rPr>
              <a:t>neglect </a:t>
            </a:r>
            <a:r>
              <a:rPr lang="en-US" sz="4250" b="1">
                <a:solidFill>
                  <a:srgbClr val="004F59"/>
                </a:solidFill>
                <a:latin typeface="Roboto Bold"/>
                <a:ea typeface="Roboto Bold"/>
                <a:cs typeface="Roboto Bold"/>
                <a:sym typeface="Roboto Bold"/>
              </a:rPr>
              <a:t>or physical or sexual </a:t>
            </a:r>
            <a:r>
              <a:rPr lang="en-US" sz="4250" b="1">
                <a:solidFill>
                  <a:srgbClr val="9D1BE3"/>
                </a:solidFill>
                <a:latin typeface="Roboto Bold"/>
                <a:ea typeface="Roboto Bold"/>
                <a:cs typeface="Roboto Bold"/>
                <a:sym typeface="Roboto Bold"/>
              </a:rPr>
              <a:t>abuse.</a:t>
            </a:r>
          </a:p>
        </p:txBody>
      </p:sp>
      <p:sp>
        <p:nvSpPr>
          <p:cNvPr id="9" name="TextBox 9"/>
          <p:cNvSpPr txBox="1"/>
          <p:nvPr/>
        </p:nvSpPr>
        <p:spPr>
          <a:xfrm>
            <a:off x="964236" y="1250072"/>
            <a:ext cx="10787823"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VULNERABILITIES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53</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3694712" y="7643208"/>
            <a:ext cx="3178169" cy="1136161"/>
          </a:xfrm>
          <a:custGeom>
            <a:avLst/>
            <a:gdLst/>
            <a:ahLst/>
            <a:cxnLst/>
            <a:rect l="l" t="t" r="r" b="b"/>
            <a:pathLst>
              <a:path w="3178169" h="1136161">
                <a:moveTo>
                  <a:pt x="0" y="0"/>
                </a:moveTo>
                <a:lnTo>
                  <a:pt x="3178169" y="0"/>
                </a:lnTo>
                <a:lnTo>
                  <a:pt x="3178169" y="1136161"/>
                </a:lnTo>
                <a:lnTo>
                  <a:pt x="0" y="1136161"/>
                </a:lnTo>
                <a:lnTo>
                  <a:pt x="0" y="0"/>
                </a:lnTo>
                <a:close/>
              </a:path>
            </a:pathLst>
          </a:custGeom>
          <a:blipFill>
            <a:blip r:embed="rId5"/>
            <a:stretch>
              <a:fillRect t="-92407" b="-87321"/>
            </a:stretch>
          </a:blipFill>
        </p:spPr>
        <p:txBody>
          <a:bodyPr/>
          <a:lstStyle/>
          <a:p>
            <a:endParaRPr lang="en-US"/>
          </a:p>
        </p:txBody>
      </p:sp>
      <p:sp>
        <p:nvSpPr>
          <p:cNvPr id="15" name="TextBox 15"/>
          <p:cNvSpPr txBox="1"/>
          <p:nvPr/>
        </p:nvSpPr>
        <p:spPr>
          <a:xfrm>
            <a:off x="3900229" y="9072577"/>
            <a:ext cx="10175499" cy="626968"/>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Kinnish, K., Barba, A., Blacker, D., Dierkhising, C., Garrett, R., Grady, J.B., Greenbaum, V.J., Griffin, D., Rubiales, R., Spring, G., Wozniak, J., and Child Sex Trafficking Collaborative Group. (2021). Child sex trafficking: Who is vulnerable to being trafficked? Los Angeles, CA, and Durham, NC: National Center for Child Traumatic Stress.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26289" y="3336334"/>
            <a:ext cx="12618316" cy="904943"/>
            <a:chOff x="0" y="0"/>
            <a:chExt cx="3323342" cy="238339"/>
          </a:xfrm>
        </p:grpSpPr>
        <p:sp>
          <p:nvSpPr>
            <p:cNvPr id="5" name="Freeform 5"/>
            <p:cNvSpPr/>
            <p:nvPr/>
          </p:nvSpPr>
          <p:spPr>
            <a:xfrm>
              <a:off x="0" y="0"/>
              <a:ext cx="3323342" cy="238339"/>
            </a:xfrm>
            <a:custGeom>
              <a:avLst/>
              <a:gdLst/>
              <a:ahLst/>
              <a:cxnLst/>
              <a:rect l="l" t="t" r="r" b="b"/>
              <a:pathLst>
                <a:path w="3323342" h="238339">
                  <a:moveTo>
                    <a:pt x="0" y="0"/>
                  </a:moveTo>
                  <a:lnTo>
                    <a:pt x="3323342" y="0"/>
                  </a:lnTo>
                  <a:lnTo>
                    <a:pt x="332334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332334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36946" y="3355380"/>
            <a:ext cx="1347193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 Factors:  Emotional &amp; Physical Challenges</a:t>
            </a:r>
          </a:p>
        </p:txBody>
      </p:sp>
      <p:sp>
        <p:nvSpPr>
          <p:cNvPr id="8" name="TextBox 8"/>
          <p:cNvSpPr txBox="1"/>
          <p:nvPr/>
        </p:nvSpPr>
        <p:spPr>
          <a:xfrm>
            <a:off x="1426289" y="4584177"/>
            <a:ext cx="16389250"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Lacking motivation to participate in school or other activities.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Experiencing neglect or physical or sexual abuse.</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Living with physical or mental </a:t>
            </a:r>
            <a:r>
              <a:rPr lang="en-US" sz="4250" b="1">
                <a:solidFill>
                  <a:srgbClr val="9D1BE3"/>
                </a:solidFill>
                <a:latin typeface="Roboto Bold"/>
                <a:ea typeface="Roboto Bold"/>
                <a:cs typeface="Roboto Bold"/>
                <a:sym typeface="Roboto Bold"/>
              </a:rPr>
              <a:t>health challenges.</a:t>
            </a:r>
          </a:p>
        </p:txBody>
      </p:sp>
      <p:sp>
        <p:nvSpPr>
          <p:cNvPr id="9" name="TextBox 9"/>
          <p:cNvSpPr txBox="1"/>
          <p:nvPr/>
        </p:nvSpPr>
        <p:spPr>
          <a:xfrm>
            <a:off x="964236" y="1250072"/>
            <a:ext cx="10787823"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VULNERABILITIES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54</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3694712" y="7643208"/>
            <a:ext cx="3178169" cy="1136161"/>
          </a:xfrm>
          <a:custGeom>
            <a:avLst/>
            <a:gdLst/>
            <a:ahLst/>
            <a:cxnLst/>
            <a:rect l="l" t="t" r="r" b="b"/>
            <a:pathLst>
              <a:path w="3178169" h="1136161">
                <a:moveTo>
                  <a:pt x="0" y="0"/>
                </a:moveTo>
                <a:lnTo>
                  <a:pt x="3178169" y="0"/>
                </a:lnTo>
                <a:lnTo>
                  <a:pt x="3178169" y="1136161"/>
                </a:lnTo>
                <a:lnTo>
                  <a:pt x="0" y="1136161"/>
                </a:lnTo>
                <a:lnTo>
                  <a:pt x="0" y="0"/>
                </a:lnTo>
                <a:close/>
              </a:path>
            </a:pathLst>
          </a:custGeom>
          <a:blipFill>
            <a:blip r:embed="rId5"/>
            <a:stretch>
              <a:fillRect t="-92407" b="-87321"/>
            </a:stretch>
          </a:blipFill>
        </p:spPr>
        <p:txBody>
          <a:bodyPr/>
          <a:lstStyle/>
          <a:p>
            <a:endParaRPr lang="en-US"/>
          </a:p>
        </p:txBody>
      </p:sp>
      <p:sp>
        <p:nvSpPr>
          <p:cNvPr id="15" name="TextBox 15"/>
          <p:cNvSpPr txBox="1"/>
          <p:nvPr/>
        </p:nvSpPr>
        <p:spPr>
          <a:xfrm>
            <a:off x="3900229" y="9072577"/>
            <a:ext cx="10175499" cy="626968"/>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Kinnish, K., Barba, A., Blacker, D., Dierkhising, C., Garrett, R., Grady, J.B., Greenbaum, V.J., Griffin, D., Rubiales, R., Spring, G., Wozniak, J., and Child Sex Trafficking Collaborative Group. (2021). Child sex trafficking: Who is vulnerable to being trafficked? Los Angeles, CA, and Durham, NC: National Center for Child Traumatic Stress.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26289" y="3333387"/>
            <a:ext cx="12618316" cy="904943"/>
            <a:chOff x="0" y="0"/>
            <a:chExt cx="3323342" cy="238339"/>
          </a:xfrm>
        </p:grpSpPr>
        <p:sp>
          <p:nvSpPr>
            <p:cNvPr id="5" name="Freeform 5"/>
            <p:cNvSpPr/>
            <p:nvPr/>
          </p:nvSpPr>
          <p:spPr>
            <a:xfrm>
              <a:off x="0" y="0"/>
              <a:ext cx="3323342" cy="238339"/>
            </a:xfrm>
            <a:custGeom>
              <a:avLst/>
              <a:gdLst/>
              <a:ahLst/>
              <a:cxnLst/>
              <a:rect l="l" t="t" r="r" b="b"/>
              <a:pathLst>
                <a:path w="3323342" h="238339">
                  <a:moveTo>
                    <a:pt x="0" y="0"/>
                  </a:moveTo>
                  <a:lnTo>
                    <a:pt x="3323342" y="0"/>
                  </a:lnTo>
                  <a:lnTo>
                    <a:pt x="332334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332334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36946" y="3352433"/>
            <a:ext cx="1347193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 Factors:  Emotional &amp; Physical Challenges</a:t>
            </a:r>
          </a:p>
        </p:txBody>
      </p:sp>
      <p:sp>
        <p:nvSpPr>
          <p:cNvPr id="8" name="TextBox 8"/>
          <p:cNvSpPr txBox="1"/>
          <p:nvPr/>
        </p:nvSpPr>
        <p:spPr>
          <a:xfrm>
            <a:off x="1426289" y="4581230"/>
            <a:ext cx="16389250"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Struggling with schoolwork or lacking motivation.</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Experiencing neglect or physical or sexual abuse.</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Living with mental health or physical challenges.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Using </a:t>
            </a:r>
            <a:r>
              <a:rPr lang="en-US" sz="4250" b="1">
                <a:solidFill>
                  <a:srgbClr val="9D1BE3"/>
                </a:solidFill>
                <a:latin typeface="Roboto Bold"/>
                <a:ea typeface="Roboto Bold"/>
                <a:cs typeface="Roboto Bold"/>
                <a:sym typeface="Roboto Bold"/>
              </a:rPr>
              <a:t>drugs or alcohol.</a:t>
            </a:r>
          </a:p>
        </p:txBody>
      </p:sp>
      <p:sp>
        <p:nvSpPr>
          <p:cNvPr id="9" name="TextBox 9"/>
          <p:cNvSpPr txBox="1"/>
          <p:nvPr/>
        </p:nvSpPr>
        <p:spPr>
          <a:xfrm>
            <a:off x="964236" y="1250072"/>
            <a:ext cx="10787823"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VULNERABILITIES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55</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3694712" y="7643208"/>
            <a:ext cx="3178169" cy="1136161"/>
          </a:xfrm>
          <a:custGeom>
            <a:avLst/>
            <a:gdLst/>
            <a:ahLst/>
            <a:cxnLst/>
            <a:rect l="l" t="t" r="r" b="b"/>
            <a:pathLst>
              <a:path w="3178169" h="1136161">
                <a:moveTo>
                  <a:pt x="0" y="0"/>
                </a:moveTo>
                <a:lnTo>
                  <a:pt x="3178169" y="0"/>
                </a:lnTo>
                <a:lnTo>
                  <a:pt x="3178169" y="1136161"/>
                </a:lnTo>
                <a:lnTo>
                  <a:pt x="0" y="1136161"/>
                </a:lnTo>
                <a:lnTo>
                  <a:pt x="0" y="0"/>
                </a:lnTo>
                <a:close/>
              </a:path>
            </a:pathLst>
          </a:custGeom>
          <a:blipFill>
            <a:blip r:embed="rId5"/>
            <a:stretch>
              <a:fillRect t="-92407" b="-87321"/>
            </a:stretch>
          </a:blipFill>
        </p:spPr>
        <p:txBody>
          <a:bodyPr/>
          <a:lstStyle/>
          <a:p>
            <a:endParaRPr lang="en-US"/>
          </a:p>
        </p:txBody>
      </p:sp>
      <p:sp>
        <p:nvSpPr>
          <p:cNvPr id="15" name="TextBox 15"/>
          <p:cNvSpPr txBox="1"/>
          <p:nvPr/>
        </p:nvSpPr>
        <p:spPr>
          <a:xfrm>
            <a:off x="3900229" y="9072577"/>
            <a:ext cx="10175499" cy="626968"/>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Kinnish, K., Barba, A., Blacker, D., Dierkhising, C., Garrett, R., Grady, J.B., Greenbaum, V.J., Griffin, D., Rubiales, R., Spring, G., Wozniak, J., and Child Sex Trafficking Collaborative Group. (2021). Child sex trafficking: Who is vulnerable to being trafficked? Los Angeles, CA, and Durham, NC: National Center for Child Traumatic Stress.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17147" y="3764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121916" y="4522554"/>
            <a:ext cx="13048384" cy="1788529"/>
            <a:chOff x="0" y="0"/>
            <a:chExt cx="3436612" cy="471053"/>
          </a:xfrm>
        </p:grpSpPr>
        <p:sp>
          <p:nvSpPr>
            <p:cNvPr id="7" name="Freeform 7"/>
            <p:cNvSpPr/>
            <p:nvPr/>
          </p:nvSpPr>
          <p:spPr>
            <a:xfrm>
              <a:off x="0" y="0"/>
              <a:ext cx="3436612" cy="471053"/>
            </a:xfrm>
            <a:custGeom>
              <a:avLst/>
              <a:gdLst/>
              <a:ahLst/>
              <a:cxnLst/>
              <a:rect l="l" t="t" r="r" b="b"/>
              <a:pathLst>
                <a:path w="3436612" h="471053">
                  <a:moveTo>
                    <a:pt x="0" y="0"/>
                  </a:moveTo>
                  <a:lnTo>
                    <a:pt x="3436612" y="0"/>
                  </a:lnTo>
                  <a:lnTo>
                    <a:pt x="3436612" y="471053"/>
                  </a:lnTo>
                  <a:lnTo>
                    <a:pt x="0" y="471053"/>
                  </a:lnTo>
                  <a:close/>
                </a:path>
              </a:pathLst>
            </a:custGeom>
            <a:solidFill>
              <a:srgbClr val="303030"/>
            </a:solidFill>
          </p:spPr>
          <p:txBody>
            <a:bodyPr/>
            <a:lstStyle/>
            <a:p>
              <a:endParaRPr lang="en-US"/>
            </a:p>
          </p:txBody>
        </p:sp>
        <p:sp>
          <p:nvSpPr>
            <p:cNvPr id="8" name="TextBox 8"/>
            <p:cNvSpPr txBox="1"/>
            <p:nvPr/>
          </p:nvSpPr>
          <p:spPr>
            <a:xfrm>
              <a:off x="0" y="-76200"/>
              <a:ext cx="3436612" cy="547253"/>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365826" y="4611347"/>
            <a:ext cx="13246854" cy="1545740"/>
          </a:xfrm>
          <a:prstGeom prst="rect">
            <a:avLst/>
          </a:prstGeom>
        </p:spPr>
        <p:txBody>
          <a:bodyPr lIns="0" tIns="0" rIns="0" bIns="0" rtlCol="0" anchor="t">
            <a:spAutoFit/>
          </a:bodyPr>
          <a:lstStyle/>
          <a:p>
            <a:pPr algn="l">
              <a:lnSpc>
                <a:spcPts val="6159"/>
              </a:lnSpc>
            </a:pPr>
            <a:r>
              <a:rPr lang="en-US" sz="4399" b="1">
                <a:solidFill>
                  <a:srgbClr val="FFFFFF"/>
                </a:solidFill>
                <a:latin typeface="Roboto Bold"/>
                <a:ea typeface="Roboto Bold"/>
                <a:cs typeface="Roboto Bold"/>
                <a:sym typeface="Roboto Bold"/>
              </a:rPr>
              <a:t>In one or two words, name a risky activity that can increase vulnerability. </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3694712" y="7585415"/>
            <a:ext cx="3178169" cy="1193954"/>
          </a:xfrm>
          <a:custGeom>
            <a:avLst/>
            <a:gdLst/>
            <a:ahLst/>
            <a:cxnLst/>
            <a:rect l="l" t="t" r="r" b="b"/>
            <a:pathLst>
              <a:path w="3178169" h="1193954">
                <a:moveTo>
                  <a:pt x="0" y="0"/>
                </a:moveTo>
                <a:lnTo>
                  <a:pt x="3178169" y="0"/>
                </a:lnTo>
                <a:lnTo>
                  <a:pt x="3178169" y="1193954"/>
                </a:lnTo>
                <a:lnTo>
                  <a:pt x="0" y="1193954"/>
                </a:lnTo>
                <a:lnTo>
                  <a:pt x="0" y="0"/>
                </a:lnTo>
                <a:close/>
              </a:path>
            </a:pathLst>
          </a:custGeom>
          <a:blipFill>
            <a:blip r:embed="rId5"/>
            <a:stretch>
              <a:fillRect t="-83094" b="-83094"/>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56</a:t>
            </a:r>
          </a:p>
        </p:txBody>
      </p:sp>
      <p:sp>
        <p:nvSpPr>
          <p:cNvPr id="14" name="TextBox 14"/>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ACTIVITIES</a:t>
            </a:r>
          </a:p>
        </p:txBody>
      </p:sp>
      <p:sp>
        <p:nvSpPr>
          <p:cNvPr id="15" name="Freeform 15"/>
          <p:cNvSpPr/>
          <p:nvPr/>
        </p:nvSpPr>
        <p:spPr>
          <a:xfrm>
            <a:off x="1459298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6"/>
            <a:stretch>
              <a:fillRect l="-26110" r="-6690"/>
            </a:stretch>
          </a:blipFill>
        </p:spPr>
        <p:txBody>
          <a:bodyPr/>
          <a:lstStyle/>
          <a:p>
            <a:endParaRPr lang="en-US"/>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78652" y="3067842"/>
            <a:ext cx="9236952" cy="953103"/>
            <a:chOff x="0" y="0"/>
            <a:chExt cx="2432777" cy="251023"/>
          </a:xfrm>
        </p:grpSpPr>
        <p:sp>
          <p:nvSpPr>
            <p:cNvPr id="5" name="Freeform 5"/>
            <p:cNvSpPr/>
            <p:nvPr/>
          </p:nvSpPr>
          <p:spPr>
            <a:xfrm>
              <a:off x="0" y="0"/>
              <a:ext cx="2432777" cy="251023"/>
            </a:xfrm>
            <a:custGeom>
              <a:avLst/>
              <a:gdLst/>
              <a:ahLst/>
              <a:cxnLst/>
              <a:rect l="l" t="t" r="r" b="b"/>
              <a:pathLst>
                <a:path w="2432777" h="251023">
                  <a:moveTo>
                    <a:pt x="0" y="0"/>
                  </a:moveTo>
                  <a:lnTo>
                    <a:pt x="2432777" y="0"/>
                  </a:lnTo>
                  <a:lnTo>
                    <a:pt x="2432777" y="251023"/>
                  </a:lnTo>
                  <a:lnTo>
                    <a:pt x="0" y="251023"/>
                  </a:lnTo>
                  <a:close/>
                </a:path>
              </a:pathLst>
            </a:custGeom>
            <a:solidFill>
              <a:srgbClr val="303030"/>
            </a:solidFill>
          </p:spPr>
          <p:txBody>
            <a:bodyPr/>
            <a:lstStyle/>
            <a:p>
              <a:endParaRPr lang="en-US"/>
            </a:p>
          </p:txBody>
        </p:sp>
        <p:sp>
          <p:nvSpPr>
            <p:cNvPr id="6" name="TextBox 6"/>
            <p:cNvSpPr txBox="1"/>
            <p:nvPr/>
          </p:nvSpPr>
          <p:spPr>
            <a:xfrm>
              <a:off x="0" y="-76200"/>
              <a:ext cx="2432777" cy="327223"/>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659602" y="4119475"/>
            <a:ext cx="15392610"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Online Relationships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Gaming Platforms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Sexting</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Unstable Housing</a:t>
            </a:r>
          </a:p>
        </p:txBody>
      </p:sp>
      <p:sp>
        <p:nvSpPr>
          <p:cNvPr id="8" name="TextBox 8"/>
          <p:cNvSpPr txBox="1"/>
          <p:nvPr/>
        </p:nvSpPr>
        <p:spPr>
          <a:xfrm>
            <a:off x="1989309" y="3110969"/>
            <a:ext cx="903965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Risks Factors for Males</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ACTIVITIES</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57</a:t>
            </a:r>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5" name="TextBox 15"/>
          <p:cNvSpPr txBox="1"/>
          <p:nvPr/>
        </p:nvSpPr>
        <p:spPr>
          <a:xfrm>
            <a:off x="3831927" y="8816191"/>
            <a:ext cx="10175499" cy="836593"/>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Thorn. (2025). Sexual Extortion &amp; Young People: Navigating threats in digital environments.</a:t>
            </a:r>
          </a:p>
          <a:p>
            <a:pPr marL="259080" lvl="1" indent="-129540" algn="l">
              <a:lnSpc>
                <a:spcPts val="1679"/>
              </a:lnSpc>
              <a:buAutoNum type="arabicPeriod"/>
            </a:pPr>
            <a:r>
              <a:rPr lang="en-US" sz="1200">
                <a:solidFill>
                  <a:srgbClr val="004F59"/>
                </a:solidFill>
                <a:latin typeface="Roboto"/>
                <a:ea typeface="Roboto"/>
                <a:cs typeface="Roboto"/>
                <a:sym typeface="Roboto"/>
              </a:rPr>
              <a:t>Kinnish, K., Barba, A., Blacker, D., Dierkhising, C., Garrett, R., Grady, J.B., Greenbaum, V.J., Griffin, D., Rubiales, R., Spring, G., Wozniak, J., and Child Sex Trafficking Collaborative Group. (2021). Child sex trafficking: Who is vulnerable to being trafficked? Los Angeles, CA, and Durham, NC: National Center for Child Traumatic Stress.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35814" y="3298700"/>
            <a:ext cx="5907394" cy="933839"/>
            <a:chOff x="0" y="0"/>
            <a:chExt cx="1555857" cy="245949"/>
          </a:xfrm>
        </p:grpSpPr>
        <p:sp>
          <p:nvSpPr>
            <p:cNvPr id="5" name="Freeform 5"/>
            <p:cNvSpPr/>
            <p:nvPr/>
          </p:nvSpPr>
          <p:spPr>
            <a:xfrm>
              <a:off x="0" y="0"/>
              <a:ext cx="1555857" cy="245949"/>
            </a:xfrm>
            <a:custGeom>
              <a:avLst/>
              <a:gdLst/>
              <a:ahLst/>
              <a:cxnLst/>
              <a:rect l="l" t="t" r="r" b="b"/>
              <a:pathLst>
                <a:path w="1555857" h="245949">
                  <a:moveTo>
                    <a:pt x="0" y="0"/>
                  </a:moveTo>
                  <a:lnTo>
                    <a:pt x="1555857" y="0"/>
                  </a:lnTo>
                  <a:lnTo>
                    <a:pt x="1555857" y="245949"/>
                  </a:lnTo>
                  <a:lnTo>
                    <a:pt x="0" y="245949"/>
                  </a:lnTo>
                  <a:close/>
                </a:path>
              </a:pathLst>
            </a:custGeom>
            <a:solidFill>
              <a:srgbClr val="303030"/>
            </a:solidFill>
          </p:spPr>
          <p:txBody>
            <a:bodyPr/>
            <a:lstStyle/>
            <a:p>
              <a:endParaRPr lang="en-US"/>
            </a:p>
          </p:txBody>
        </p:sp>
        <p:sp>
          <p:nvSpPr>
            <p:cNvPr id="6" name="TextBox 6"/>
            <p:cNvSpPr txBox="1"/>
            <p:nvPr/>
          </p:nvSpPr>
          <p:spPr>
            <a:xfrm>
              <a:off x="0" y="-76200"/>
              <a:ext cx="1555857" cy="32214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46471" y="4634401"/>
            <a:ext cx="14053155" cy="148287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Predators may pretend to be the </a:t>
            </a:r>
            <a:r>
              <a:rPr lang="en-US" sz="4250" b="1">
                <a:solidFill>
                  <a:srgbClr val="9D1BE3"/>
                </a:solidFill>
                <a:latin typeface="Roboto Bold"/>
                <a:ea typeface="Roboto Bold"/>
                <a:cs typeface="Roboto Bold"/>
                <a:sym typeface="Roboto Bold"/>
              </a:rPr>
              <a:t>same age</a:t>
            </a:r>
            <a:r>
              <a:rPr lang="en-US" sz="4250" b="1">
                <a:solidFill>
                  <a:srgbClr val="004F59"/>
                </a:solidFill>
                <a:latin typeface="Roboto Bold"/>
                <a:ea typeface="Roboto Bold"/>
                <a:cs typeface="Roboto Bold"/>
                <a:sym typeface="Roboto Bold"/>
              </a:rPr>
              <a:t> and have </a:t>
            </a:r>
            <a:r>
              <a:rPr lang="en-US" sz="4250" b="1">
                <a:solidFill>
                  <a:srgbClr val="9D1BE3"/>
                </a:solidFill>
                <a:latin typeface="Roboto Bold"/>
                <a:ea typeface="Roboto Bold"/>
                <a:cs typeface="Roboto Bold"/>
                <a:sym typeface="Roboto Bold"/>
              </a:rPr>
              <a:t>things in common.</a:t>
            </a:r>
          </a:p>
        </p:txBody>
      </p:sp>
      <p:sp>
        <p:nvSpPr>
          <p:cNvPr id="8" name="TextBox 8"/>
          <p:cNvSpPr txBox="1"/>
          <p:nvPr/>
        </p:nvSpPr>
        <p:spPr>
          <a:xfrm>
            <a:off x="1746471" y="3332195"/>
            <a:ext cx="7691125"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Online Relationships</a:t>
            </a:r>
          </a:p>
        </p:txBody>
      </p:sp>
      <p:sp>
        <p:nvSpPr>
          <p:cNvPr id="9" name="Freeform 9"/>
          <p:cNvSpPr/>
          <p:nvPr/>
        </p:nvSpPr>
        <p:spPr>
          <a:xfrm>
            <a:off x="13161349" y="63700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3694712" y="7623515"/>
            <a:ext cx="3178169" cy="1136161"/>
          </a:xfrm>
          <a:custGeom>
            <a:avLst/>
            <a:gdLst/>
            <a:ahLst/>
            <a:cxnLst/>
            <a:rect l="l" t="t" r="r" b="b"/>
            <a:pathLst>
              <a:path w="3178169" h="1136161">
                <a:moveTo>
                  <a:pt x="0" y="0"/>
                </a:moveTo>
                <a:lnTo>
                  <a:pt x="3178169" y="0"/>
                </a:lnTo>
                <a:lnTo>
                  <a:pt x="3178169" y="1136161"/>
                </a:lnTo>
                <a:lnTo>
                  <a:pt x="0" y="1136161"/>
                </a:lnTo>
                <a:lnTo>
                  <a:pt x="0" y="0"/>
                </a:lnTo>
                <a:close/>
              </a:path>
            </a:pathLst>
          </a:custGeom>
          <a:blipFill>
            <a:blip r:embed="rId4"/>
            <a:stretch>
              <a:fillRect t="-87321" b="-92407"/>
            </a:stretch>
          </a:blipFill>
        </p:spPr>
        <p:txBody>
          <a:bodyPr/>
          <a:lstStyle/>
          <a:p>
            <a:endParaRPr lang="en-US"/>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58</a:t>
            </a:r>
          </a:p>
        </p:txBody>
      </p:sp>
      <p:sp>
        <p:nvSpPr>
          <p:cNvPr id="12" name="TextBox 12"/>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ACTIVITIES</a:t>
            </a:r>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35814" y="3298700"/>
            <a:ext cx="5907394" cy="933839"/>
            <a:chOff x="0" y="0"/>
            <a:chExt cx="1555857" cy="245949"/>
          </a:xfrm>
        </p:grpSpPr>
        <p:sp>
          <p:nvSpPr>
            <p:cNvPr id="5" name="Freeform 5"/>
            <p:cNvSpPr/>
            <p:nvPr/>
          </p:nvSpPr>
          <p:spPr>
            <a:xfrm>
              <a:off x="0" y="0"/>
              <a:ext cx="1555857" cy="245949"/>
            </a:xfrm>
            <a:custGeom>
              <a:avLst/>
              <a:gdLst/>
              <a:ahLst/>
              <a:cxnLst/>
              <a:rect l="l" t="t" r="r" b="b"/>
              <a:pathLst>
                <a:path w="1555857" h="245949">
                  <a:moveTo>
                    <a:pt x="0" y="0"/>
                  </a:moveTo>
                  <a:lnTo>
                    <a:pt x="1555857" y="0"/>
                  </a:lnTo>
                  <a:lnTo>
                    <a:pt x="1555857" y="245949"/>
                  </a:lnTo>
                  <a:lnTo>
                    <a:pt x="0" y="245949"/>
                  </a:lnTo>
                  <a:close/>
                </a:path>
              </a:pathLst>
            </a:custGeom>
            <a:solidFill>
              <a:srgbClr val="303030"/>
            </a:solidFill>
          </p:spPr>
          <p:txBody>
            <a:bodyPr/>
            <a:lstStyle/>
            <a:p>
              <a:endParaRPr lang="en-US"/>
            </a:p>
          </p:txBody>
        </p:sp>
        <p:sp>
          <p:nvSpPr>
            <p:cNvPr id="6" name="TextBox 6"/>
            <p:cNvSpPr txBox="1"/>
            <p:nvPr/>
          </p:nvSpPr>
          <p:spPr>
            <a:xfrm>
              <a:off x="0" y="-76200"/>
              <a:ext cx="1555857" cy="32214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46471" y="4634401"/>
            <a:ext cx="14664127" cy="148287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They try to </a:t>
            </a:r>
            <a:r>
              <a:rPr lang="en-US" sz="4250" b="1">
                <a:solidFill>
                  <a:srgbClr val="9D1BE3"/>
                </a:solidFill>
                <a:latin typeface="Roboto Bold"/>
                <a:ea typeface="Roboto Bold"/>
                <a:cs typeface="Roboto Bold"/>
                <a:sym typeface="Roboto Bold"/>
              </a:rPr>
              <a:t>build trust</a:t>
            </a:r>
            <a:r>
              <a:rPr lang="en-US" sz="4250" b="1">
                <a:solidFill>
                  <a:srgbClr val="004F59"/>
                </a:solidFill>
                <a:latin typeface="Roboto Bold"/>
                <a:ea typeface="Roboto Bold"/>
                <a:cs typeface="Roboto Bold"/>
                <a:sym typeface="Roboto Bold"/>
              </a:rPr>
              <a:t> before making unsafe or uncomfortable requests.</a:t>
            </a:r>
          </a:p>
        </p:txBody>
      </p:sp>
      <p:sp>
        <p:nvSpPr>
          <p:cNvPr id="8" name="TextBox 8"/>
          <p:cNvSpPr txBox="1"/>
          <p:nvPr/>
        </p:nvSpPr>
        <p:spPr>
          <a:xfrm>
            <a:off x="1746471" y="3332195"/>
            <a:ext cx="7691125"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Online Relationships</a:t>
            </a:r>
          </a:p>
        </p:txBody>
      </p:sp>
      <p:sp>
        <p:nvSpPr>
          <p:cNvPr id="9" name="Freeform 9"/>
          <p:cNvSpPr/>
          <p:nvPr/>
        </p:nvSpPr>
        <p:spPr>
          <a:xfrm>
            <a:off x="13161349" y="63700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3694712" y="7623515"/>
            <a:ext cx="3178169" cy="1136161"/>
          </a:xfrm>
          <a:custGeom>
            <a:avLst/>
            <a:gdLst/>
            <a:ahLst/>
            <a:cxnLst/>
            <a:rect l="l" t="t" r="r" b="b"/>
            <a:pathLst>
              <a:path w="3178169" h="1136161">
                <a:moveTo>
                  <a:pt x="0" y="0"/>
                </a:moveTo>
                <a:lnTo>
                  <a:pt x="3178169" y="0"/>
                </a:lnTo>
                <a:lnTo>
                  <a:pt x="3178169" y="1136161"/>
                </a:lnTo>
                <a:lnTo>
                  <a:pt x="0" y="1136161"/>
                </a:lnTo>
                <a:lnTo>
                  <a:pt x="0" y="0"/>
                </a:lnTo>
                <a:close/>
              </a:path>
            </a:pathLst>
          </a:custGeom>
          <a:blipFill>
            <a:blip r:embed="rId4"/>
            <a:stretch>
              <a:fillRect t="-87321" b="-92407"/>
            </a:stretch>
          </a:blipFill>
        </p:spPr>
        <p:txBody>
          <a:bodyPr/>
          <a:lstStyle/>
          <a:p>
            <a:endParaRPr lang="en-US"/>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59</a:t>
            </a:r>
          </a:p>
        </p:txBody>
      </p:sp>
      <p:sp>
        <p:nvSpPr>
          <p:cNvPr id="12" name="TextBox 12"/>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ACTIVITIES</a:t>
            </a:r>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6090502" y="2700245"/>
            <a:ext cx="6106996" cy="6106996"/>
          </a:xfrm>
          <a:custGeom>
            <a:avLst/>
            <a:gdLst/>
            <a:ahLst/>
            <a:cxnLst/>
            <a:rect l="l" t="t" r="r" b="b"/>
            <a:pathLst>
              <a:path w="6106996" h="6106996">
                <a:moveTo>
                  <a:pt x="0" y="0"/>
                </a:moveTo>
                <a:lnTo>
                  <a:pt x="6106996" y="0"/>
                </a:lnTo>
                <a:lnTo>
                  <a:pt x="6106996" y="6106996"/>
                </a:lnTo>
                <a:lnTo>
                  <a:pt x="0" y="6106996"/>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a:t>
            </a:r>
          </a:p>
        </p:txBody>
      </p:sp>
      <p:sp>
        <p:nvSpPr>
          <p:cNvPr id="6" name="TextBox 6"/>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DIGITAL PARTICIPATION</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35814" y="3314334"/>
            <a:ext cx="5310699" cy="904943"/>
            <a:chOff x="0" y="0"/>
            <a:chExt cx="1398703" cy="238339"/>
          </a:xfrm>
        </p:grpSpPr>
        <p:sp>
          <p:nvSpPr>
            <p:cNvPr id="5" name="Freeform 5"/>
            <p:cNvSpPr/>
            <p:nvPr/>
          </p:nvSpPr>
          <p:spPr>
            <a:xfrm>
              <a:off x="0" y="0"/>
              <a:ext cx="1398703" cy="238339"/>
            </a:xfrm>
            <a:custGeom>
              <a:avLst/>
              <a:gdLst/>
              <a:ahLst/>
              <a:cxnLst/>
              <a:rect l="l" t="t" r="r" b="b"/>
              <a:pathLst>
                <a:path w="1398703" h="238339">
                  <a:moveTo>
                    <a:pt x="0" y="0"/>
                  </a:moveTo>
                  <a:lnTo>
                    <a:pt x="1398703" y="0"/>
                  </a:lnTo>
                  <a:lnTo>
                    <a:pt x="1398703"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98703"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46471" y="4726176"/>
            <a:ext cx="15303491" cy="148287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Playing online video games with strangers can increase the </a:t>
            </a:r>
            <a:r>
              <a:rPr lang="en-US" sz="4250" b="1">
                <a:solidFill>
                  <a:srgbClr val="9D1BE3"/>
                </a:solidFill>
                <a:latin typeface="Roboto Bold"/>
                <a:ea typeface="Roboto Bold"/>
                <a:cs typeface="Roboto Bold"/>
                <a:sym typeface="Roboto Bold"/>
              </a:rPr>
              <a:t>risk of being manipulated.</a:t>
            </a:r>
            <a:r>
              <a:rPr lang="en-US" sz="4250" b="1">
                <a:solidFill>
                  <a:srgbClr val="004F59"/>
                </a:solidFill>
                <a:latin typeface="Roboto Bold"/>
                <a:ea typeface="Roboto Bold"/>
                <a:cs typeface="Roboto Bold"/>
                <a:sym typeface="Roboto Bold"/>
              </a:rPr>
              <a:t> </a:t>
            </a:r>
          </a:p>
        </p:txBody>
      </p:sp>
      <p:sp>
        <p:nvSpPr>
          <p:cNvPr id="8" name="TextBox 8"/>
          <p:cNvSpPr txBox="1"/>
          <p:nvPr/>
        </p:nvSpPr>
        <p:spPr>
          <a:xfrm>
            <a:off x="1746471" y="3333380"/>
            <a:ext cx="7691125"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Gaming Platforms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60</a:t>
            </a:r>
          </a:p>
        </p:txBody>
      </p:sp>
      <p:sp>
        <p:nvSpPr>
          <p:cNvPr id="10" name="TextBox 10"/>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ACTIVITIES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3694712" y="7469830"/>
            <a:ext cx="3178169" cy="1348067"/>
          </a:xfrm>
          <a:custGeom>
            <a:avLst/>
            <a:gdLst/>
            <a:ahLst/>
            <a:cxnLst/>
            <a:rect l="l" t="t" r="r" b="b"/>
            <a:pathLst>
              <a:path w="3178169" h="1348067">
                <a:moveTo>
                  <a:pt x="0" y="0"/>
                </a:moveTo>
                <a:lnTo>
                  <a:pt x="3178169" y="0"/>
                </a:lnTo>
                <a:lnTo>
                  <a:pt x="3178169" y="1348067"/>
                </a:lnTo>
                <a:lnTo>
                  <a:pt x="0" y="1348067"/>
                </a:lnTo>
                <a:lnTo>
                  <a:pt x="0" y="0"/>
                </a:lnTo>
                <a:close/>
              </a:path>
            </a:pathLst>
          </a:custGeom>
          <a:blipFill>
            <a:blip r:embed="rId5"/>
            <a:stretch>
              <a:fillRect t="-65020" b="-70736"/>
            </a:stretch>
          </a:blipFill>
        </p:spPr>
        <p:txBody>
          <a:bodyPr/>
          <a:lstStyle/>
          <a:p>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35814" y="3314334"/>
            <a:ext cx="5310699" cy="904943"/>
            <a:chOff x="0" y="0"/>
            <a:chExt cx="1398703" cy="238339"/>
          </a:xfrm>
        </p:grpSpPr>
        <p:sp>
          <p:nvSpPr>
            <p:cNvPr id="5" name="Freeform 5"/>
            <p:cNvSpPr/>
            <p:nvPr/>
          </p:nvSpPr>
          <p:spPr>
            <a:xfrm>
              <a:off x="0" y="0"/>
              <a:ext cx="1398703" cy="238339"/>
            </a:xfrm>
            <a:custGeom>
              <a:avLst/>
              <a:gdLst/>
              <a:ahLst/>
              <a:cxnLst/>
              <a:rect l="l" t="t" r="r" b="b"/>
              <a:pathLst>
                <a:path w="1398703" h="238339">
                  <a:moveTo>
                    <a:pt x="0" y="0"/>
                  </a:moveTo>
                  <a:lnTo>
                    <a:pt x="1398703" y="0"/>
                  </a:lnTo>
                  <a:lnTo>
                    <a:pt x="1398703"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98703"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46471" y="4726176"/>
            <a:ext cx="13771985" cy="148287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Victims are often persuaded to </a:t>
            </a:r>
            <a:r>
              <a:rPr lang="en-US" sz="4250" b="1">
                <a:solidFill>
                  <a:srgbClr val="9D1BE3"/>
                </a:solidFill>
                <a:latin typeface="Roboto Bold"/>
                <a:ea typeface="Roboto Bold"/>
                <a:cs typeface="Roboto Bold"/>
                <a:sym typeface="Roboto Bold"/>
              </a:rPr>
              <a:t>move the conversation</a:t>
            </a:r>
            <a:r>
              <a:rPr lang="en-US" sz="4250" b="1">
                <a:solidFill>
                  <a:srgbClr val="004F59"/>
                </a:solidFill>
                <a:latin typeface="Roboto Bold"/>
                <a:ea typeface="Roboto Bold"/>
                <a:cs typeface="Roboto Bold"/>
                <a:sym typeface="Roboto Bold"/>
              </a:rPr>
              <a:t> to a private platform.</a:t>
            </a:r>
          </a:p>
        </p:txBody>
      </p:sp>
      <p:sp>
        <p:nvSpPr>
          <p:cNvPr id="8" name="TextBox 8"/>
          <p:cNvSpPr txBox="1"/>
          <p:nvPr/>
        </p:nvSpPr>
        <p:spPr>
          <a:xfrm>
            <a:off x="1746471" y="3333380"/>
            <a:ext cx="7691125"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Gaming Platforms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61</a:t>
            </a:r>
          </a:p>
        </p:txBody>
      </p:sp>
      <p:sp>
        <p:nvSpPr>
          <p:cNvPr id="10" name="TextBox 10"/>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ACTIVITIES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3694712" y="7469830"/>
            <a:ext cx="3178169" cy="1348067"/>
          </a:xfrm>
          <a:custGeom>
            <a:avLst/>
            <a:gdLst/>
            <a:ahLst/>
            <a:cxnLst/>
            <a:rect l="l" t="t" r="r" b="b"/>
            <a:pathLst>
              <a:path w="3178169" h="1348067">
                <a:moveTo>
                  <a:pt x="0" y="0"/>
                </a:moveTo>
                <a:lnTo>
                  <a:pt x="3178169" y="0"/>
                </a:lnTo>
                <a:lnTo>
                  <a:pt x="3178169" y="1348067"/>
                </a:lnTo>
                <a:lnTo>
                  <a:pt x="0" y="1348067"/>
                </a:lnTo>
                <a:lnTo>
                  <a:pt x="0" y="0"/>
                </a:lnTo>
                <a:close/>
              </a:path>
            </a:pathLst>
          </a:custGeom>
          <a:blipFill>
            <a:blip r:embed="rId5"/>
            <a:stretch>
              <a:fillRect t="-65020" b="-70736"/>
            </a:stretch>
          </a:blipFill>
        </p:spPr>
        <p:txBody>
          <a:bodyPr/>
          <a:lstStyle/>
          <a:p>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35814" y="3314334"/>
            <a:ext cx="5310699" cy="904943"/>
            <a:chOff x="0" y="0"/>
            <a:chExt cx="1398703" cy="238339"/>
          </a:xfrm>
        </p:grpSpPr>
        <p:sp>
          <p:nvSpPr>
            <p:cNvPr id="5" name="Freeform 5"/>
            <p:cNvSpPr/>
            <p:nvPr/>
          </p:nvSpPr>
          <p:spPr>
            <a:xfrm>
              <a:off x="0" y="0"/>
              <a:ext cx="1398703" cy="238339"/>
            </a:xfrm>
            <a:custGeom>
              <a:avLst/>
              <a:gdLst/>
              <a:ahLst/>
              <a:cxnLst/>
              <a:rect l="l" t="t" r="r" b="b"/>
              <a:pathLst>
                <a:path w="1398703" h="238339">
                  <a:moveTo>
                    <a:pt x="0" y="0"/>
                  </a:moveTo>
                  <a:lnTo>
                    <a:pt x="1398703" y="0"/>
                  </a:lnTo>
                  <a:lnTo>
                    <a:pt x="1398703"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98703"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46471" y="4726176"/>
            <a:ext cx="15505765" cy="148287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Victims may be enticed to </a:t>
            </a:r>
            <a:r>
              <a:rPr lang="en-US" sz="4250" b="1">
                <a:solidFill>
                  <a:srgbClr val="9D1BE3"/>
                </a:solidFill>
                <a:latin typeface="Roboto Bold"/>
                <a:ea typeface="Roboto Bold"/>
                <a:cs typeface="Roboto Bold"/>
                <a:sym typeface="Roboto Bold"/>
              </a:rPr>
              <a:t>meet in person</a:t>
            </a:r>
            <a:r>
              <a:rPr lang="en-US" sz="4250" b="1">
                <a:solidFill>
                  <a:srgbClr val="004F59"/>
                </a:solidFill>
                <a:latin typeface="Roboto Bold"/>
                <a:ea typeface="Roboto Bold"/>
                <a:cs typeface="Roboto Bold"/>
                <a:sym typeface="Roboto Bold"/>
              </a:rPr>
              <a:t> or to </a:t>
            </a:r>
            <a:r>
              <a:rPr lang="en-US" sz="4250" b="1">
                <a:solidFill>
                  <a:srgbClr val="9D1BE3"/>
                </a:solidFill>
                <a:latin typeface="Roboto Bold"/>
                <a:ea typeface="Roboto Bold"/>
                <a:cs typeface="Roboto Bold"/>
                <a:sym typeface="Roboto Bold"/>
              </a:rPr>
              <a:t>run off together</a:t>
            </a:r>
            <a:r>
              <a:rPr lang="en-US" sz="4250" b="1">
                <a:solidFill>
                  <a:srgbClr val="004F59"/>
                </a:solidFill>
                <a:latin typeface="Roboto Bold"/>
                <a:ea typeface="Roboto Bold"/>
                <a:cs typeface="Roboto Bold"/>
                <a:sym typeface="Roboto Bold"/>
              </a:rPr>
              <a:t> on an adventure.</a:t>
            </a:r>
          </a:p>
        </p:txBody>
      </p:sp>
      <p:sp>
        <p:nvSpPr>
          <p:cNvPr id="8" name="TextBox 8"/>
          <p:cNvSpPr txBox="1"/>
          <p:nvPr/>
        </p:nvSpPr>
        <p:spPr>
          <a:xfrm>
            <a:off x="1746471" y="3333380"/>
            <a:ext cx="7691125"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Gaming Platforms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62</a:t>
            </a:r>
          </a:p>
        </p:txBody>
      </p:sp>
      <p:sp>
        <p:nvSpPr>
          <p:cNvPr id="10" name="TextBox 10"/>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ACTIVITIES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3694712" y="7469830"/>
            <a:ext cx="3178169" cy="1348067"/>
          </a:xfrm>
          <a:custGeom>
            <a:avLst/>
            <a:gdLst/>
            <a:ahLst/>
            <a:cxnLst/>
            <a:rect l="l" t="t" r="r" b="b"/>
            <a:pathLst>
              <a:path w="3178169" h="1348067">
                <a:moveTo>
                  <a:pt x="0" y="0"/>
                </a:moveTo>
                <a:lnTo>
                  <a:pt x="3178169" y="0"/>
                </a:lnTo>
                <a:lnTo>
                  <a:pt x="3178169" y="1348067"/>
                </a:lnTo>
                <a:lnTo>
                  <a:pt x="0" y="1348067"/>
                </a:lnTo>
                <a:lnTo>
                  <a:pt x="0" y="0"/>
                </a:lnTo>
                <a:close/>
              </a:path>
            </a:pathLst>
          </a:custGeom>
          <a:blipFill>
            <a:blip r:embed="rId5"/>
            <a:stretch>
              <a:fillRect t="-65020" b="-70736"/>
            </a:stretch>
          </a:blipFill>
        </p:spPr>
        <p:txBody>
          <a:bodyPr/>
          <a:lstStyle/>
          <a:p>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32005" y="3316428"/>
            <a:ext cx="2869487" cy="962736"/>
            <a:chOff x="0" y="0"/>
            <a:chExt cx="755750" cy="253560"/>
          </a:xfrm>
        </p:grpSpPr>
        <p:sp>
          <p:nvSpPr>
            <p:cNvPr id="5" name="Freeform 5"/>
            <p:cNvSpPr/>
            <p:nvPr/>
          </p:nvSpPr>
          <p:spPr>
            <a:xfrm>
              <a:off x="0" y="0"/>
              <a:ext cx="755750" cy="253560"/>
            </a:xfrm>
            <a:custGeom>
              <a:avLst/>
              <a:gdLst/>
              <a:ahLst/>
              <a:cxnLst/>
              <a:rect l="l" t="t" r="r" b="b"/>
              <a:pathLst>
                <a:path w="755750" h="253560">
                  <a:moveTo>
                    <a:pt x="0" y="0"/>
                  </a:moveTo>
                  <a:lnTo>
                    <a:pt x="755750" y="0"/>
                  </a:lnTo>
                  <a:lnTo>
                    <a:pt x="755750" y="253560"/>
                  </a:lnTo>
                  <a:lnTo>
                    <a:pt x="0" y="253560"/>
                  </a:lnTo>
                  <a:close/>
                </a:path>
              </a:pathLst>
            </a:custGeom>
            <a:solidFill>
              <a:srgbClr val="303030"/>
            </a:solidFill>
          </p:spPr>
          <p:txBody>
            <a:bodyPr/>
            <a:lstStyle/>
            <a:p>
              <a:endParaRPr lang="en-US"/>
            </a:p>
          </p:txBody>
        </p:sp>
        <p:sp>
          <p:nvSpPr>
            <p:cNvPr id="6" name="TextBox 6"/>
            <p:cNvSpPr txBox="1"/>
            <p:nvPr/>
          </p:nvSpPr>
          <p:spPr>
            <a:xfrm>
              <a:off x="0" y="-76200"/>
              <a:ext cx="755750" cy="329760"/>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103741" y="4643716"/>
            <a:ext cx="13674782" cy="148287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Teen males and LGBTQ+ youth are </a:t>
            </a:r>
            <a:r>
              <a:rPr lang="en-US" sz="4250" b="1">
                <a:solidFill>
                  <a:srgbClr val="9D1BE3"/>
                </a:solidFill>
                <a:latin typeface="Roboto Bold"/>
                <a:ea typeface="Roboto Bold"/>
                <a:cs typeface="Roboto Bold"/>
                <a:sym typeface="Roboto Bold"/>
              </a:rPr>
              <a:t>more likely to engage in sexting</a:t>
            </a:r>
            <a:r>
              <a:rPr lang="en-US" sz="4250" b="1">
                <a:solidFill>
                  <a:srgbClr val="004F59"/>
                </a:solidFill>
                <a:latin typeface="Roboto Bold"/>
                <a:ea typeface="Roboto Bold"/>
                <a:cs typeface="Roboto Bold"/>
                <a:sym typeface="Roboto Bold"/>
              </a:rPr>
              <a:t> with online connections.  </a:t>
            </a:r>
          </a:p>
        </p:txBody>
      </p:sp>
      <p:sp>
        <p:nvSpPr>
          <p:cNvPr id="8" name="TextBox 8"/>
          <p:cNvSpPr txBox="1"/>
          <p:nvPr/>
        </p:nvSpPr>
        <p:spPr>
          <a:xfrm>
            <a:off x="2103741" y="3364370"/>
            <a:ext cx="3121884"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Sexting</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63</a:t>
            </a:r>
          </a:p>
        </p:txBody>
      </p:sp>
      <p:sp>
        <p:nvSpPr>
          <p:cNvPr id="10" name="TextBox 10"/>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ACTIVITIES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3694712" y="7469830"/>
            <a:ext cx="3178169" cy="1348067"/>
          </a:xfrm>
          <a:custGeom>
            <a:avLst/>
            <a:gdLst/>
            <a:ahLst/>
            <a:cxnLst/>
            <a:rect l="l" t="t" r="r" b="b"/>
            <a:pathLst>
              <a:path w="3178169" h="1348067">
                <a:moveTo>
                  <a:pt x="0" y="0"/>
                </a:moveTo>
                <a:lnTo>
                  <a:pt x="3178169" y="0"/>
                </a:lnTo>
                <a:lnTo>
                  <a:pt x="3178169" y="1348067"/>
                </a:lnTo>
                <a:lnTo>
                  <a:pt x="0" y="1348067"/>
                </a:lnTo>
                <a:lnTo>
                  <a:pt x="0" y="0"/>
                </a:lnTo>
                <a:close/>
              </a:path>
            </a:pathLst>
          </a:custGeom>
          <a:blipFill>
            <a:blip r:embed="rId5"/>
            <a:stretch>
              <a:fillRect t="-65020" b="-70736"/>
            </a:stretch>
          </a:blipFill>
        </p:spPr>
        <p:txBody>
          <a:bodyPr/>
          <a:lstStyle/>
          <a:p>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32005" y="3316428"/>
            <a:ext cx="2869487" cy="962736"/>
            <a:chOff x="0" y="0"/>
            <a:chExt cx="755750" cy="253560"/>
          </a:xfrm>
        </p:grpSpPr>
        <p:sp>
          <p:nvSpPr>
            <p:cNvPr id="5" name="Freeform 5"/>
            <p:cNvSpPr/>
            <p:nvPr/>
          </p:nvSpPr>
          <p:spPr>
            <a:xfrm>
              <a:off x="0" y="0"/>
              <a:ext cx="755750" cy="253560"/>
            </a:xfrm>
            <a:custGeom>
              <a:avLst/>
              <a:gdLst/>
              <a:ahLst/>
              <a:cxnLst/>
              <a:rect l="l" t="t" r="r" b="b"/>
              <a:pathLst>
                <a:path w="755750" h="253560">
                  <a:moveTo>
                    <a:pt x="0" y="0"/>
                  </a:moveTo>
                  <a:lnTo>
                    <a:pt x="755750" y="0"/>
                  </a:lnTo>
                  <a:lnTo>
                    <a:pt x="755750" y="253560"/>
                  </a:lnTo>
                  <a:lnTo>
                    <a:pt x="0" y="253560"/>
                  </a:lnTo>
                  <a:close/>
                </a:path>
              </a:pathLst>
            </a:custGeom>
            <a:solidFill>
              <a:srgbClr val="303030"/>
            </a:solidFill>
          </p:spPr>
          <p:txBody>
            <a:bodyPr/>
            <a:lstStyle/>
            <a:p>
              <a:endParaRPr lang="en-US"/>
            </a:p>
          </p:txBody>
        </p:sp>
        <p:sp>
          <p:nvSpPr>
            <p:cNvPr id="6" name="TextBox 6"/>
            <p:cNvSpPr txBox="1"/>
            <p:nvPr/>
          </p:nvSpPr>
          <p:spPr>
            <a:xfrm>
              <a:off x="0" y="-76200"/>
              <a:ext cx="755750" cy="329760"/>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103741" y="4643716"/>
            <a:ext cx="13674782" cy="148287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They may believe the person is </a:t>
            </a:r>
            <a:r>
              <a:rPr lang="en-US" sz="4250" b="1">
                <a:solidFill>
                  <a:srgbClr val="9D1BE3"/>
                </a:solidFill>
                <a:latin typeface="Roboto Bold"/>
                <a:ea typeface="Roboto Bold"/>
                <a:cs typeface="Roboto Bold"/>
                <a:sym typeface="Roboto Bold"/>
              </a:rPr>
              <a:t>romantically interested</a:t>
            </a:r>
            <a:r>
              <a:rPr lang="en-US" sz="4250" b="1">
                <a:solidFill>
                  <a:srgbClr val="FF5757"/>
                </a:solidFill>
                <a:latin typeface="Roboto Bold"/>
                <a:ea typeface="Roboto Bold"/>
                <a:cs typeface="Roboto Bold"/>
                <a:sym typeface="Roboto Bold"/>
              </a:rPr>
              <a:t> </a:t>
            </a:r>
            <a:r>
              <a:rPr lang="en-US" sz="4250" b="1">
                <a:solidFill>
                  <a:srgbClr val="004F59"/>
                </a:solidFill>
                <a:latin typeface="Roboto Bold"/>
                <a:ea typeface="Roboto Bold"/>
                <a:cs typeface="Roboto Bold"/>
                <a:sym typeface="Roboto Bold"/>
              </a:rPr>
              <a:t>in them, which lowers their guard. </a:t>
            </a:r>
          </a:p>
        </p:txBody>
      </p:sp>
      <p:sp>
        <p:nvSpPr>
          <p:cNvPr id="8" name="TextBox 8"/>
          <p:cNvSpPr txBox="1"/>
          <p:nvPr/>
        </p:nvSpPr>
        <p:spPr>
          <a:xfrm>
            <a:off x="2103741" y="3364370"/>
            <a:ext cx="3121884"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Sexting</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64</a:t>
            </a:r>
          </a:p>
        </p:txBody>
      </p:sp>
      <p:sp>
        <p:nvSpPr>
          <p:cNvPr id="10" name="TextBox 10"/>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ACTIVITIES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3694712" y="7469830"/>
            <a:ext cx="3178169" cy="1348067"/>
          </a:xfrm>
          <a:custGeom>
            <a:avLst/>
            <a:gdLst/>
            <a:ahLst/>
            <a:cxnLst/>
            <a:rect l="l" t="t" r="r" b="b"/>
            <a:pathLst>
              <a:path w="3178169" h="1348067">
                <a:moveTo>
                  <a:pt x="0" y="0"/>
                </a:moveTo>
                <a:lnTo>
                  <a:pt x="3178169" y="0"/>
                </a:lnTo>
                <a:lnTo>
                  <a:pt x="3178169" y="1348067"/>
                </a:lnTo>
                <a:lnTo>
                  <a:pt x="0" y="1348067"/>
                </a:lnTo>
                <a:lnTo>
                  <a:pt x="0" y="0"/>
                </a:lnTo>
                <a:close/>
              </a:path>
            </a:pathLst>
          </a:custGeom>
          <a:blipFill>
            <a:blip r:embed="rId5"/>
            <a:stretch>
              <a:fillRect t="-65020" b="-70736"/>
            </a:stretch>
          </a:blipFill>
        </p:spPr>
        <p:txBody>
          <a:bodyPr/>
          <a:lstStyle/>
          <a:p>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32005" y="3316428"/>
            <a:ext cx="2869487" cy="962736"/>
            <a:chOff x="0" y="0"/>
            <a:chExt cx="755750" cy="253560"/>
          </a:xfrm>
        </p:grpSpPr>
        <p:sp>
          <p:nvSpPr>
            <p:cNvPr id="5" name="Freeform 5"/>
            <p:cNvSpPr/>
            <p:nvPr/>
          </p:nvSpPr>
          <p:spPr>
            <a:xfrm>
              <a:off x="0" y="0"/>
              <a:ext cx="755750" cy="253560"/>
            </a:xfrm>
            <a:custGeom>
              <a:avLst/>
              <a:gdLst/>
              <a:ahLst/>
              <a:cxnLst/>
              <a:rect l="l" t="t" r="r" b="b"/>
              <a:pathLst>
                <a:path w="755750" h="253560">
                  <a:moveTo>
                    <a:pt x="0" y="0"/>
                  </a:moveTo>
                  <a:lnTo>
                    <a:pt x="755750" y="0"/>
                  </a:lnTo>
                  <a:lnTo>
                    <a:pt x="755750" y="253560"/>
                  </a:lnTo>
                  <a:lnTo>
                    <a:pt x="0" y="253560"/>
                  </a:lnTo>
                  <a:close/>
                </a:path>
              </a:pathLst>
            </a:custGeom>
            <a:solidFill>
              <a:srgbClr val="303030"/>
            </a:solidFill>
          </p:spPr>
          <p:txBody>
            <a:bodyPr/>
            <a:lstStyle/>
            <a:p>
              <a:endParaRPr lang="en-US"/>
            </a:p>
          </p:txBody>
        </p:sp>
        <p:sp>
          <p:nvSpPr>
            <p:cNvPr id="6" name="TextBox 6"/>
            <p:cNvSpPr txBox="1"/>
            <p:nvPr/>
          </p:nvSpPr>
          <p:spPr>
            <a:xfrm>
              <a:off x="0" y="-76200"/>
              <a:ext cx="755750" cy="329760"/>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103741" y="4643716"/>
            <a:ext cx="13674782" cy="148287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 Predators </a:t>
            </a:r>
            <a:r>
              <a:rPr lang="en-US" sz="4250" b="1">
                <a:solidFill>
                  <a:srgbClr val="9D1BE3"/>
                </a:solidFill>
                <a:latin typeface="Roboto Bold"/>
                <a:ea typeface="Roboto Bold"/>
                <a:cs typeface="Roboto Bold"/>
                <a:sym typeface="Roboto Bold"/>
              </a:rPr>
              <a:t>send a nude photo FIRST</a:t>
            </a:r>
            <a:r>
              <a:rPr lang="en-US" sz="4250" b="1">
                <a:solidFill>
                  <a:srgbClr val="004F59"/>
                </a:solidFill>
                <a:latin typeface="Roboto Bold"/>
                <a:ea typeface="Roboto Bold"/>
                <a:cs typeface="Roboto Bold"/>
                <a:sym typeface="Roboto Bold"/>
              </a:rPr>
              <a:t> and </a:t>
            </a:r>
            <a:r>
              <a:rPr lang="en-US" sz="4250" b="1">
                <a:solidFill>
                  <a:srgbClr val="9D1BE3"/>
                </a:solidFill>
                <a:latin typeface="Roboto Bold"/>
                <a:ea typeface="Roboto Bold"/>
                <a:cs typeface="Roboto Bold"/>
                <a:sym typeface="Roboto Bold"/>
              </a:rPr>
              <a:t>request a nude</a:t>
            </a:r>
            <a:r>
              <a:rPr lang="en-US" sz="4250" b="1">
                <a:solidFill>
                  <a:srgbClr val="004F59"/>
                </a:solidFill>
                <a:latin typeface="Roboto Bold"/>
                <a:ea typeface="Roboto Bold"/>
                <a:cs typeface="Roboto Bold"/>
                <a:sym typeface="Roboto Bold"/>
              </a:rPr>
              <a:t> in return.</a:t>
            </a:r>
          </a:p>
        </p:txBody>
      </p:sp>
      <p:sp>
        <p:nvSpPr>
          <p:cNvPr id="8" name="TextBox 8"/>
          <p:cNvSpPr txBox="1"/>
          <p:nvPr/>
        </p:nvSpPr>
        <p:spPr>
          <a:xfrm>
            <a:off x="2103741" y="3364370"/>
            <a:ext cx="3121884"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Sexting</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65</a:t>
            </a:r>
          </a:p>
        </p:txBody>
      </p:sp>
      <p:sp>
        <p:nvSpPr>
          <p:cNvPr id="10" name="TextBox 10"/>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ACTIVITIES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3694712" y="7469830"/>
            <a:ext cx="3178169" cy="1348067"/>
          </a:xfrm>
          <a:custGeom>
            <a:avLst/>
            <a:gdLst/>
            <a:ahLst/>
            <a:cxnLst/>
            <a:rect l="l" t="t" r="r" b="b"/>
            <a:pathLst>
              <a:path w="3178169" h="1348067">
                <a:moveTo>
                  <a:pt x="0" y="0"/>
                </a:moveTo>
                <a:lnTo>
                  <a:pt x="3178169" y="0"/>
                </a:lnTo>
                <a:lnTo>
                  <a:pt x="3178169" y="1348067"/>
                </a:lnTo>
                <a:lnTo>
                  <a:pt x="0" y="1348067"/>
                </a:lnTo>
                <a:lnTo>
                  <a:pt x="0" y="0"/>
                </a:lnTo>
                <a:close/>
              </a:path>
            </a:pathLst>
          </a:custGeom>
          <a:blipFill>
            <a:blip r:embed="rId5"/>
            <a:stretch>
              <a:fillRect t="-65020" b="-70736"/>
            </a:stretch>
          </a:blipFill>
        </p:spPr>
        <p:txBody>
          <a:bodyPr/>
          <a:lstStyle/>
          <a:p>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34800" y="3319022"/>
            <a:ext cx="4371881" cy="924207"/>
            <a:chOff x="0" y="0"/>
            <a:chExt cx="1151442" cy="243413"/>
          </a:xfrm>
        </p:grpSpPr>
        <p:sp>
          <p:nvSpPr>
            <p:cNvPr id="5" name="Freeform 5"/>
            <p:cNvSpPr/>
            <p:nvPr/>
          </p:nvSpPr>
          <p:spPr>
            <a:xfrm>
              <a:off x="0" y="0"/>
              <a:ext cx="1151442" cy="243413"/>
            </a:xfrm>
            <a:custGeom>
              <a:avLst/>
              <a:gdLst/>
              <a:ahLst/>
              <a:cxnLst/>
              <a:rect l="l" t="t" r="r" b="b"/>
              <a:pathLst>
                <a:path w="1151442" h="243413">
                  <a:moveTo>
                    <a:pt x="0" y="0"/>
                  </a:moveTo>
                  <a:lnTo>
                    <a:pt x="1151442" y="0"/>
                  </a:lnTo>
                  <a:lnTo>
                    <a:pt x="1151442" y="243413"/>
                  </a:lnTo>
                  <a:lnTo>
                    <a:pt x="0" y="243413"/>
                  </a:lnTo>
                  <a:close/>
                </a:path>
              </a:pathLst>
            </a:custGeom>
            <a:solidFill>
              <a:srgbClr val="303030"/>
            </a:solidFill>
          </p:spPr>
          <p:txBody>
            <a:bodyPr/>
            <a:lstStyle/>
            <a:p>
              <a:endParaRPr lang="en-US"/>
            </a:p>
          </p:txBody>
        </p:sp>
        <p:sp>
          <p:nvSpPr>
            <p:cNvPr id="6" name="TextBox 6"/>
            <p:cNvSpPr txBox="1"/>
            <p:nvPr/>
          </p:nvSpPr>
          <p:spPr>
            <a:xfrm>
              <a:off x="0" y="-76200"/>
              <a:ext cx="1151442" cy="319613"/>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945457" y="3347775"/>
            <a:ext cx="4636047"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Homelessness</a:t>
            </a:r>
          </a:p>
        </p:txBody>
      </p:sp>
      <p:sp>
        <p:nvSpPr>
          <p:cNvPr id="8" name="TextBox 8"/>
          <p:cNvSpPr txBox="1"/>
          <p:nvPr/>
        </p:nvSpPr>
        <p:spPr>
          <a:xfrm>
            <a:off x="1945457" y="4660024"/>
            <a:ext cx="14276036"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Running away</a:t>
            </a:r>
            <a:r>
              <a:rPr lang="en-US" sz="4250" b="1">
                <a:solidFill>
                  <a:srgbClr val="FF5757"/>
                </a:solidFill>
                <a:latin typeface="Roboto Bold"/>
                <a:ea typeface="Roboto Bold"/>
                <a:cs typeface="Roboto Bold"/>
                <a:sym typeface="Roboto Bold"/>
              </a:rPr>
              <a:t> </a:t>
            </a:r>
            <a:r>
              <a:rPr lang="en-US" sz="4250" b="1">
                <a:solidFill>
                  <a:srgbClr val="004F59"/>
                </a:solidFill>
                <a:latin typeface="Roboto Bold"/>
                <a:ea typeface="Roboto Bold"/>
                <a:cs typeface="Roboto Bold"/>
                <a:sym typeface="Roboto Bold"/>
              </a:rPr>
              <a:t>from home leaves boys without basic needs like food and shelter.</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66</a:t>
            </a:r>
          </a:p>
        </p:txBody>
      </p:sp>
      <p:sp>
        <p:nvSpPr>
          <p:cNvPr id="10" name="TextBox 10"/>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ACTIVITIES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3694712" y="7469830"/>
            <a:ext cx="3178169" cy="1348067"/>
          </a:xfrm>
          <a:custGeom>
            <a:avLst/>
            <a:gdLst/>
            <a:ahLst/>
            <a:cxnLst/>
            <a:rect l="l" t="t" r="r" b="b"/>
            <a:pathLst>
              <a:path w="3178169" h="1348067">
                <a:moveTo>
                  <a:pt x="0" y="0"/>
                </a:moveTo>
                <a:lnTo>
                  <a:pt x="3178169" y="0"/>
                </a:lnTo>
                <a:lnTo>
                  <a:pt x="3178169" y="1348067"/>
                </a:lnTo>
                <a:lnTo>
                  <a:pt x="0" y="1348067"/>
                </a:lnTo>
                <a:lnTo>
                  <a:pt x="0" y="0"/>
                </a:lnTo>
                <a:close/>
              </a:path>
            </a:pathLst>
          </a:custGeom>
          <a:blipFill>
            <a:blip r:embed="rId5"/>
            <a:stretch>
              <a:fillRect t="-65020" b="-70736"/>
            </a:stretch>
          </a:blipFill>
        </p:spPr>
        <p:txBody>
          <a:bodyPr/>
          <a:lstStyle/>
          <a:p>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34800" y="3319022"/>
            <a:ext cx="4371881" cy="924207"/>
            <a:chOff x="0" y="0"/>
            <a:chExt cx="1151442" cy="243413"/>
          </a:xfrm>
        </p:grpSpPr>
        <p:sp>
          <p:nvSpPr>
            <p:cNvPr id="5" name="Freeform 5"/>
            <p:cNvSpPr/>
            <p:nvPr/>
          </p:nvSpPr>
          <p:spPr>
            <a:xfrm>
              <a:off x="0" y="0"/>
              <a:ext cx="1151442" cy="243413"/>
            </a:xfrm>
            <a:custGeom>
              <a:avLst/>
              <a:gdLst/>
              <a:ahLst/>
              <a:cxnLst/>
              <a:rect l="l" t="t" r="r" b="b"/>
              <a:pathLst>
                <a:path w="1151442" h="243413">
                  <a:moveTo>
                    <a:pt x="0" y="0"/>
                  </a:moveTo>
                  <a:lnTo>
                    <a:pt x="1151442" y="0"/>
                  </a:lnTo>
                  <a:lnTo>
                    <a:pt x="1151442" y="243413"/>
                  </a:lnTo>
                  <a:lnTo>
                    <a:pt x="0" y="243413"/>
                  </a:lnTo>
                  <a:close/>
                </a:path>
              </a:pathLst>
            </a:custGeom>
            <a:solidFill>
              <a:srgbClr val="303030"/>
            </a:solidFill>
          </p:spPr>
          <p:txBody>
            <a:bodyPr/>
            <a:lstStyle/>
            <a:p>
              <a:endParaRPr lang="en-US"/>
            </a:p>
          </p:txBody>
        </p:sp>
        <p:sp>
          <p:nvSpPr>
            <p:cNvPr id="6" name="TextBox 6"/>
            <p:cNvSpPr txBox="1"/>
            <p:nvPr/>
          </p:nvSpPr>
          <p:spPr>
            <a:xfrm>
              <a:off x="0" y="-76200"/>
              <a:ext cx="1151442" cy="319613"/>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945457" y="3347775"/>
            <a:ext cx="4636047"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Homelessness</a:t>
            </a:r>
          </a:p>
        </p:txBody>
      </p:sp>
      <p:sp>
        <p:nvSpPr>
          <p:cNvPr id="8" name="TextBox 8"/>
          <p:cNvSpPr txBox="1"/>
          <p:nvPr/>
        </p:nvSpPr>
        <p:spPr>
          <a:xfrm>
            <a:off x="1945457" y="4660024"/>
            <a:ext cx="14276036" cy="148287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Staying temporarily with friends </a:t>
            </a:r>
            <a:r>
              <a:rPr lang="en-US" sz="4250" b="1">
                <a:solidFill>
                  <a:srgbClr val="9D1BE3"/>
                </a:solidFill>
                <a:latin typeface="Roboto Bold"/>
                <a:ea typeface="Roboto Bold"/>
                <a:cs typeface="Roboto Bold"/>
                <a:sym typeface="Roboto Bold"/>
              </a:rPr>
              <a:t>(couch surfing)</a:t>
            </a:r>
            <a:r>
              <a:rPr lang="en-US" sz="4250" b="1">
                <a:solidFill>
                  <a:srgbClr val="FF5757"/>
                </a:solidFill>
                <a:latin typeface="Roboto Bold"/>
                <a:ea typeface="Roboto Bold"/>
                <a:cs typeface="Roboto Bold"/>
                <a:sym typeface="Roboto Bold"/>
              </a:rPr>
              <a:t> </a:t>
            </a:r>
            <a:r>
              <a:rPr lang="en-US" sz="4250" b="1">
                <a:solidFill>
                  <a:srgbClr val="004F59"/>
                </a:solidFill>
                <a:latin typeface="Roboto Bold"/>
                <a:ea typeface="Roboto Bold"/>
                <a:cs typeface="Roboto Bold"/>
                <a:sym typeface="Roboto Bold"/>
              </a:rPr>
              <a:t>often doesn’t last and can lead to homelessness. </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67</a:t>
            </a:r>
          </a:p>
        </p:txBody>
      </p:sp>
      <p:sp>
        <p:nvSpPr>
          <p:cNvPr id="10" name="TextBox 10"/>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ACTIVITIES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3694712" y="7469830"/>
            <a:ext cx="3178169" cy="1348067"/>
          </a:xfrm>
          <a:custGeom>
            <a:avLst/>
            <a:gdLst/>
            <a:ahLst/>
            <a:cxnLst/>
            <a:rect l="l" t="t" r="r" b="b"/>
            <a:pathLst>
              <a:path w="3178169" h="1348067">
                <a:moveTo>
                  <a:pt x="0" y="0"/>
                </a:moveTo>
                <a:lnTo>
                  <a:pt x="3178169" y="0"/>
                </a:lnTo>
                <a:lnTo>
                  <a:pt x="3178169" y="1348067"/>
                </a:lnTo>
                <a:lnTo>
                  <a:pt x="0" y="1348067"/>
                </a:lnTo>
                <a:lnTo>
                  <a:pt x="0" y="0"/>
                </a:lnTo>
                <a:close/>
              </a:path>
            </a:pathLst>
          </a:custGeom>
          <a:blipFill>
            <a:blip r:embed="rId5"/>
            <a:stretch>
              <a:fillRect t="-65020" b="-70736"/>
            </a:stretch>
          </a:blipFill>
        </p:spPr>
        <p:txBody>
          <a:bodyPr/>
          <a:lstStyle/>
          <a:p>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34800" y="3319022"/>
            <a:ext cx="4371881" cy="924207"/>
            <a:chOff x="0" y="0"/>
            <a:chExt cx="1151442" cy="243413"/>
          </a:xfrm>
        </p:grpSpPr>
        <p:sp>
          <p:nvSpPr>
            <p:cNvPr id="5" name="Freeform 5"/>
            <p:cNvSpPr/>
            <p:nvPr/>
          </p:nvSpPr>
          <p:spPr>
            <a:xfrm>
              <a:off x="0" y="0"/>
              <a:ext cx="1151442" cy="243413"/>
            </a:xfrm>
            <a:custGeom>
              <a:avLst/>
              <a:gdLst/>
              <a:ahLst/>
              <a:cxnLst/>
              <a:rect l="l" t="t" r="r" b="b"/>
              <a:pathLst>
                <a:path w="1151442" h="243413">
                  <a:moveTo>
                    <a:pt x="0" y="0"/>
                  </a:moveTo>
                  <a:lnTo>
                    <a:pt x="1151442" y="0"/>
                  </a:lnTo>
                  <a:lnTo>
                    <a:pt x="1151442" y="243413"/>
                  </a:lnTo>
                  <a:lnTo>
                    <a:pt x="0" y="243413"/>
                  </a:lnTo>
                  <a:close/>
                </a:path>
              </a:pathLst>
            </a:custGeom>
            <a:solidFill>
              <a:srgbClr val="303030"/>
            </a:solidFill>
          </p:spPr>
          <p:txBody>
            <a:bodyPr/>
            <a:lstStyle/>
            <a:p>
              <a:endParaRPr lang="en-US"/>
            </a:p>
          </p:txBody>
        </p:sp>
        <p:sp>
          <p:nvSpPr>
            <p:cNvPr id="6" name="TextBox 6"/>
            <p:cNvSpPr txBox="1"/>
            <p:nvPr/>
          </p:nvSpPr>
          <p:spPr>
            <a:xfrm>
              <a:off x="0" y="-76200"/>
              <a:ext cx="1151442" cy="319613"/>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945457" y="3347775"/>
            <a:ext cx="4636047"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Homelessness</a:t>
            </a:r>
          </a:p>
        </p:txBody>
      </p:sp>
      <p:sp>
        <p:nvSpPr>
          <p:cNvPr id="8" name="TextBox 8"/>
          <p:cNvSpPr txBox="1"/>
          <p:nvPr/>
        </p:nvSpPr>
        <p:spPr>
          <a:xfrm>
            <a:off x="1945457" y="4660024"/>
            <a:ext cx="14276036" cy="148287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Teens without housing may feel pressured to engage in </a:t>
            </a:r>
            <a:r>
              <a:rPr lang="en-US" sz="4250" b="1">
                <a:solidFill>
                  <a:srgbClr val="9D1BE3"/>
                </a:solidFill>
                <a:latin typeface="Roboto Bold"/>
                <a:ea typeface="Roboto Bold"/>
                <a:cs typeface="Roboto Bold"/>
                <a:sym typeface="Roboto Bold"/>
              </a:rPr>
              <a:t>“survival sex”</a:t>
            </a:r>
            <a:r>
              <a:rPr lang="en-US" sz="4250" b="1">
                <a:solidFill>
                  <a:srgbClr val="004F59"/>
                </a:solidFill>
                <a:latin typeface="Roboto Bold"/>
                <a:ea typeface="Roboto Bold"/>
                <a:cs typeface="Roboto Bold"/>
                <a:sym typeface="Roboto Bold"/>
              </a:rPr>
              <a:t> to access food, shelter, and protection.</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68</a:t>
            </a:r>
          </a:p>
        </p:txBody>
      </p:sp>
      <p:sp>
        <p:nvSpPr>
          <p:cNvPr id="10" name="TextBox 10"/>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ACTIVITIES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3694712" y="7469830"/>
            <a:ext cx="3178169" cy="1348067"/>
          </a:xfrm>
          <a:custGeom>
            <a:avLst/>
            <a:gdLst/>
            <a:ahLst/>
            <a:cxnLst/>
            <a:rect l="l" t="t" r="r" b="b"/>
            <a:pathLst>
              <a:path w="3178169" h="1348067">
                <a:moveTo>
                  <a:pt x="0" y="0"/>
                </a:moveTo>
                <a:lnTo>
                  <a:pt x="3178169" y="0"/>
                </a:lnTo>
                <a:lnTo>
                  <a:pt x="3178169" y="1348067"/>
                </a:lnTo>
                <a:lnTo>
                  <a:pt x="0" y="1348067"/>
                </a:lnTo>
                <a:lnTo>
                  <a:pt x="0" y="0"/>
                </a:lnTo>
                <a:close/>
              </a:path>
            </a:pathLst>
          </a:custGeom>
          <a:blipFill>
            <a:blip r:embed="rId5"/>
            <a:stretch>
              <a:fillRect t="-65020" b="-70736"/>
            </a:stretch>
          </a:blipFill>
        </p:spPr>
        <p:txBody>
          <a:bodyPr/>
          <a:lstStyle/>
          <a:p>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21614"/>
            <a:ext cx="16060425" cy="1686485"/>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Engaging in sexual activity under desperate circumstances in exchange for basic needs like food, shelter, and protection.</a:t>
            </a:r>
          </a:p>
        </p:txBody>
      </p:sp>
      <p:grpSp>
        <p:nvGrpSpPr>
          <p:cNvPr id="9" name="Group 9"/>
          <p:cNvGrpSpPr/>
          <p:nvPr/>
        </p:nvGrpSpPr>
        <p:grpSpPr>
          <a:xfrm>
            <a:off x="1480713" y="3609723"/>
            <a:ext cx="6149526" cy="904943"/>
            <a:chOff x="0" y="0"/>
            <a:chExt cx="1619628" cy="238339"/>
          </a:xfrm>
        </p:grpSpPr>
        <p:sp>
          <p:nvSpPr>
            <p:cNvPr id="10" name="Freeform 10"/>
            <p:cNvSpPr/>
            <p:nvPr/>
          </p:nvSpPr>
          <p:spPr>
            <a:xfrm>
              <a:off x="0" y="0"/>
              <a:ext cx="1619628" cy="238339"/>
            </a:xfrm>
            <a:custGeom>
              <a:avLst/>
              <a:gdLst/>
              <a:ahLst/>
              <a:cxnLst/>
              <a:rect l="l" t="t" r="r" b="b"/>
              <a:pathLst>
                <a:path w="1619628" h="238339">
                  <a:moveTo>
                    <a:pt x="0" y="0"/>
                  </a:moveTo>
                  <a:lnTo>
                    <a:pt x="1619628" y="0"/>
                  </a:lnTo>
                  <a:lnTo>
                    <a:pt x="1619628"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619628"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486002"/>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SURVIVAL SEX</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69</a:t>
            </a:r>
          </a:p>
        </p:txBody>
      </p:sp>
      <p:sp>
        <p:nvSpPr>
          <p:cNvPr id="15" name="Freeform 15"/>
          <p:cNvSpPr/>
          <p:nvPr/>
        </p:nvSpPr>
        <p:spPr>
          <a:xfrm>
            <a:off x="13694712" y="7623944"/>
            <a:ext cx="3178169" cy="1165057"/>
          </a:xfrm>
          <a:custGeom>
            <a:avLst/>
            <a:gdLst/>
            <a:ahLst/>
            <a:cxnLst/>
            <a:rect l="l" t="t" r="r" b="b"/>
            <a:pathLst>
              <a:path w="3178169" h="1165057">
                <a:moveTo>
                  <a:pt x="0" y="0"/>
                </a:moveTo>
                <a:lnTo>
                  <a:pt x="3178169" y="0"/>
                </a:lnTo>
                <a:lnTo>
                  <a:pt x="3178169" y="1165057"/>
                </a:lnTo>
                <a:lnTo>
                  <a:pt x="0" y="1165057"/>
                </a:lnTo>
                <a:lnTo>
                  <a:pt x="0" y="0"/>
                </a:lnTo>
                <a:close/>
              </a:path>
            </a:pathLst>
          </a:custGeom>
          <a:blipFill>
            <a:blip r:embed="rId5"/>
            <a:stretch>
              <a:fillRect t="-88462" b="-84328"/>
            </a:stretch>
          </a:blipFill>
        </p:spPr>
        <p:txBody>
          <a:bodyPr/>
          <a:lstStyle/>
          <a:p>
            <a:endParaRPr lang="en-US"/>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a:t>
            </a:r>
          </a:p>
        </p:txBody>
      </p:sp>
      <p:grpSp>
        <p:nvGrpSpPr>
          <p:cNvPr id="8" name="Group 8"/>
          <p:cNvGrpSpPr/>
          <p:nvPr/>
        </p:nvGrpSpPr>
        <p:grpSpPr>
          <a:xfrm>
            <a:off x="1480713" y="3334130"/>
            <a:ext cx="7918137" cy="904943"/>
            <a:chOff x="0" y="0"/>
            <a:chExt cx="2085435" cy="238339"/>
          </a:xfrm>
        </p:grpSpPr>
        <p:sp>
          <p:nvSpPr>
            <p:cNvPr id="9" name="Freeform 9"/>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353176"/>
            <a:ext cx="888504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2" name="TextBox 12"/>
          <p:cNvSpPr txBox="1"/>
          <p:nvPr/>
        </p:nvSpPr>
        <p:spPr>
          <a:xfrm>
            <a:off x="2661083" y="4658173"/>
            <a:ext cx="12838804" cy="1464944"/>
          </a:xfrm>
          <a:prstGeom prst="rect">
            <a:avLst/>
          </a:prstGeom>
        </p:spPr>
        <p:txBody>
          <a:bodyPr lIns="0" tIns="0" rIns="0" bIns="0" rtlCol="0" anchor="t">
            <a:spAutoFit/>
          </a:bodyPr>
          <a:lstStyle/>
          <a:p>
            <a:pPr algn="ctr">
              <a:lnSpc>
                <a:spcPts val="5880"/>
              </a:lnSpc>
              <a:spcBef>
                <a:spcPct val="0"/>
              </a:spcBef>
            </a:pPr>
            <a:r>
              <a:rPr lang="en-US" sz="4200">
                <a:solidFill>
                  <a:srgbClr val="004F59"/>
                </a:solidFill>
                <a:latin typeface="Roboto"/>
                <a:ea typeface="Roboto"/>
                <a:cs typeface="Roboto"/>
                <a:sym typeface="Roboto"/>
              </a:rPr>
              <a:t>🔍 </a:t>
            </a:r>
            <a:r>
              <a:rPr lang="en-US" sz="4200" b="1">
                <a:solidFill>
                  <a:srgbClr val="004F59"/>
                </a:solidFill>
                <a:latin typeface="Roboto Bold"/>
                <a:ea typeface="Roboto Bold"/>
                <a:cs typeface="Roboto Bold"/>
                <a:sym typeface="Roboto Bold"/>
              </a:rPr>
              <a:t>Many sexual crimes are never reported, so study results may not fully reflect what is really happening.</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Freeform 14"/>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26289" y="3347559"/>
            <a:ext cx="7558231" cy="933839"/>
            <a:chOff x="0" y="0"/>
            <a:chExt cx="1990645" cy="245949"/>
          </a:xfrm>
        </p:grpSpPr>
        <p:sp>
          <p:nvSpPr>
            <p:cNvPr id="5" name="Freeform 5"/>
            <p:cNvSpPr/>
            <p:nvPr/>
          </p:nvSpPr>
          <p:spPr>
            <a:xfrm>
              <a:off x="0" y="0"/>
              <a:ext cx="1990645" cy="245949"/>
            </a:xfrm>
            <a:custGeom>
              <a:avLst/>
              <a:gdLst/>
              <a:ahLst/>
              <a:cxnLst/>
              <a:rect l="l" t="t" r="r" b="b"/>
              <a:pathLst>
                <a:path w="1990645" h="245949">
                  <a:moveTo>
                    <a:pt x="0" y="0"/>
                  </a:moveTo>
                  <a:lnTo>
                    <a:pt x="1990645" y="0"/>
                  </a:lnTo>
                  <a:lnTo>
                    <a:pt x="1990645" y="245949"/>
                  </a:lnTo>
                  <a:lnTo>
                    <a:pt x="0" y="245949"/>
                  </a:lnTo>
                  <a:close/>
                </a:path>
              </a:pathLst>
            </a:custGeom>
            <a:solidFill>
              <a:srgbClr val="303030"/>
            </a:solidFill>
          </p:spPr>
          <p:txBody>
            <a:bodyPr/>
            <a:lstStyle/>
            <a:p>
              <a:endParaRPr lang="en-US"/>
            </a:p>
          </p:txBody>
        </p:sp>
        <p:sp>
          <p:nvSpPr>
            <p:cNvPr id="6" name="TextBox 6"/>
            <p:cNvSpPr txBox="1"/>
            <p:nvPr/>
          </p:nvSpPr>
          <p:spPr>
            <a:xfrm>
              <a:off x="0" y="-76200"/>
              <a:ext cx="1990645" cy="32214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36946" y="3381054"/>
            <a:ext cx="7488249"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Substance Use &amp; Addiction</a:t>
            </a:r>
          </a:p>
        </p:txBody>
      </p:sp>
      <p:sp>
        <p:nvSpPr>
          <p:cNvPr id="8" name="TextBox 8"/>
          <p:cNvSpPr txBox="1"/>
          <p:nvPr/>
        </p:nvSpPr>
        <p:spPr>
          <a:xfrm>
            <a:off x="1736946" y="4669512"/>
            <a:ext cx="15135935" cy="148287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Some teens use drugs and alcohol to </a:t>
            </a:r>
            <a:r>
              <a:rPr lang="en-US" sz="4250" b="1">
                <a:solidFill>
                  <a:srgbClr val="9D1BE3"/>
                </a:solidFill>
                <a:latin typeface="Roboto Bold"/>
                <a:ea typeface="Roboto Bold"/>
                <a:cs typeface="Roboto Bold"/>
                <a:sym typeface="Roboto Bold"/>
              </a:rPr>
              <a:t>cope with stress, pain, or past trauma.</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70</a:t>
            </a:r>
          </a:p>
        </p:txBody>
      </p:sp>
      <p:sp>
        <p:nvSpPr>
          <p:cNvPr id="10" name="TextBox 10"/>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ACTIVITIES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3694712" y="7469830"/>
            <a:ext cx="3178169" cy="1348067"/>
          </a:xfrm>
          <a:custGeom>
            <a:avLst/>
            <a:gdLst/>
            <a:ahLst/>
            <a:cxnLst/>
            <a:rect l="l" t="t" r="r" b="b"/>
            <a:pathLst>
              <a:path w="3178169" h="1348067">
                <a:moveTo>
                  <a:pt x="0" y="0"/>
                </a:moveTo>
                <a:lnTo>
                  <a:pt x="3178169" y="0"/>
                </a:lnTo>
                <a:lnTo>
                  <a:pt x="3178169" y="1348067"/>
                </a:lnTo>
                <a:lnTo>
                  <a:pt x="0" y="1348067"/>
                </a:lnTo>
                <a:lnTo>
                  <a:pt x="0" y="0"/>
                </a:lnTo>
                <a:close/>
              </a:path>
            </a:pathLst>
          </a:custGeom>
          <a:blipFill>
            <a:blip r:embed="rId5"/>
            <a:stretch>
              <a:fillRect t="-65020" b="-70736"/>
            </a:stretch>
          </a:blipFill>
        </p:spPr>
        <p:txBody>
          <a:bodyPr/>
          <a:lstStyle/>
          <a:p>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26289" y="3347559"/>
            <a:ext cx="7558231" cy="933839"/>
            <a:chOff x="0" y="0"/>
            <a:chExt cx="1990645" cy="245949"/>
          </a:xfrm>
        </p:grpSpPr>
        <p:sp>
          <p:nvSpPr>
            <p:cNvPr id="5" name="Freeform 5"/>
            <p:cNvSpPr/>
            <p:nvPr/>
          </p:nvSpPr>
          <p:spPr>
            <a:xfrm>
              <a:off x="0" y="0"/>
              <a:ext cx="1990645" cy="245949"/>
            </a:xfrm>
            <a:custGeom>
              <a:avLst/>
              <a:gdLst/>
              <a:ahLst/>
              <a:cxnLst/>
              <a:rect l="l" t="t" r="r" b="b"/>
              <a:pathLst>
                <a:path w="1990645" h="245949">
                  <a:moveTo>
                    <a:pt x="0" y="0"/>
                  </a:moveTo>
                  <a:lnTo>
                    <a:pt x="1990645" y="0"/>
                  </a:lnTo>
                  <a:lnTo>
                    <a:pt x="1990645" y="245949"/>
                  </a:lnTo>
                  <a:lnTo>
                    <a:pt x="0" y="245949"/>
                  </a:lnTo>
                  <a:close/>
                </a:path>
              </a:pathLst>
            </a:custGeom>
            <a:solidFill>
              <a:srgbClr val="303030"/>
            </a:solidFill>
          </p:spPr>
          <p:txBody>
            <a:bodyPr/>
            <a:lstStyle/>
            <a:p>
              <a:endParaRPr lang="en-US"/>
            </a:p>
          </p:txBody>
        </p:sp>
        <p:sp>
          <p:nvSpPr>
            <p:cNvPr id="6" name="TextBox 6"/>
            <p:cNvSpPr txBox="1"/>
            <p:nvPr/>
          </p:nvSpPr>
          <p:spPr>
            <a:xfrm>
              <a:off x="0" y="-76200"/>
              <a:ext cx="1990645" cy="32214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36946" y="3381054"/>
            <a:ext cx="7488249"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Substance Use &amp; Addiction</a:t>
            </a:r>
          </a:p>
        </p:txBody>
      </p:sp>
      <p:sp>
        <p:nvSpPr>
          <p:cNvPr id="8" name="TextBox 8"/>
          <p:cNvSpPr txBox="1"/>
          <p:nvPr/>
        </p:nvSpPr>
        <p:spPr>
          <a:xfrm>
            <a:off x="1736946" y="4669512"/>
            <a:ext cx="15505765" cy="73032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Groomers may use substances to </a:t>
            </a:r>
            <a:r>
              <a:rPr lang="en-US" sz="4250" b="1">
                <a:solidFill>
                  <a:srgbClr val="9D1BE3"/>
                </a:solidFill>
                <a:latin typeface="Roboto Bold"/>
                <a:ea typeface="Roboto Bold"/>
                <a:cs typeface="Roboto Bold"/>
                <a:sym typeface="Roboto Bold"/>
              </a:rPr>
              <a:t>build trust or gain control.</a:t>
            </a:r>
            <a:r>
              <a:rPr lang="en-US" sz="4250" b="1">
                <a:solidFill>
                  <a:srgbClr val="004F59"/>
                </a:solidFill>
                <a:latin typeface="Roboto Bold"/>
                <a:ea typeface="Roboto Bold"/>
                <a:cs typeface="Roboto Bold"/>
                <a:sym typeface="Roboto Bold"/>
              </a:rPr>
              <a:t> </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71</a:t>
            </a:r>
          </a:p>
        </p:txBody>
      </p:sp>
      <p:sp>
        <p:nvSpPr>
          <p:cNvPr id="10" name="TextBox 10"/>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ACTIVITIES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3694712" y="7469830"/>
            <a:ext cx="3178169" cy="1348067"/>
          </a:xfrm>
          <a:custGeom>
            <a:avLst/>
            <a:gdLst/>
            <a:ahLst/>
            <a:cxnLst/>
            <a:rect l="l" t="t" r="r" b="b"/>
            <a:pathLst>
              <a:path w="3178169" h="1348067">
                <a:moveTo>
                  <a:pt x="0" y="0"/>
                </a:moveTo>
                <a:lnTo>
                  <a:pt x="3178169" y="0"/>
                </a:lnTo>
                <a:lnTo>
                  <a:pt x="3178169" y="1348067"/>
                </a:lnTo>
                <a:lnTo>
                  <a:pt x="0" y="1348067"/>
                </a:lnTo>
                <a:lnTo>
                  <a:pt x="0" y="0"/>
                </a:lnTo>
                <a:close/>
              </a:path>
            </a:pathLst>
          </a:custGeom>
          <a:blipFill>
            <a:blip r:embed="rId5"/>
            <a:stretch>
              <a:fillRect t="-65020" b="-70736"/>
            </a:stretch>
          </a:blipFill>
        </p:spPr>
        <p:txBody>
          <a:bodyPr/>
          <a:lstStyle/>
          <a:p>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26289" y="3347559"/>
            <a:ext cx="7558231" cy="933839"/>
            <a:chOff x="0" y="0"/>
            <a:chExt cx="1990645" cy="245949"/>
          </a:xfrm>
        </p:grpSpPr>
        <p:sp>
          <p:nvSpPr>
            <p:cNvPr id="5" name="Freeform 5"/>
            <p:cNvSpPr/>
            <p:nvPr/>
          </p:nvSpPr>
          <p:spPr>
            <a:xfrm>
              <a:off x="0" y="0"/>
              <a:ext cx="1990645" cy="245949"/>
            </a:xfrm>
            <a:custGeom>
              <a:avLst/>
              <a:gdLst/>
              <a:ahLst/>
              <a:cxnLst/>
              <a:rect l="l" t="t" r="r" b="b"/>
              <a:pathLst>
                <a:path w="1990645" h="245949">
                  <a:moveTo>
                    <a:pt x="0" y="0"/>
                  </a:moveTo>
                  <a:lnTo>
                    <a:pt x="1990645" y="0"/>
                  </a:lnTo>
                  <a:lnTo>
                    <a:pt x="1990645" y="245949"/>
                  </a:lnTo>
                  <a:lnTo>
                    <a:pt x="0" y="245949"/>
                  </a:lnTo>
                  <a:close/>
                </a:path>
              </a:pathLst>
            </a:custGeom>
            <a:solidFill>
              <a:srgbClr val="303030"/>
            </a:solidFill>
          </p:spPr>
          <p:txBody>
            <a:bodyPr/>
            <a:lstStyle/>
            <a:p>
              <a:endParaRPr lang="en-US"/>
            </a:p>
          </p:txBody>
        </p:sp>
        <p:sp>
          <p:nvSpPr>
            <p:cNvPr id="6" name="TextBox 6"/>
            <p:cNvSpPr txBox="1"/>
            <p:nvPr/>
          </p:nvSpPr>
          <p:spPr>
            <a:xfrm>
              <a:off x="0" y="-76200"/>
              <a:ext cx="1990645" cy="32214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36946" y="3381054"/>
            <a:ext cx="7488249"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Substance Use &amp; Addiction</a:t>
            </a:r>
          </a:p>
        </p:txBody>
      </p:sp>
      <p:sp>
        <p:nvSpPr>
          <p:cNvPr id="8" name="TextBox 8"/>
          <p:cNvSpPr txBox="1"/>
          <p:nvPr/>
        </p:nvSpPr>
        <p:spPr>
          <a:xfrm>
            <a:off x="1736946" y="4669512"/>
            <a:ext cx="14821885" cy="148287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Predators may target teens who use substances by giving them </a:t>
            </a:r>
            <a:r>
              <a:rPr lang="en-US" sz="4250" b="1">
                <a:solidFill>
                  <a:srgbClr val="9D1BE3"/>
                </a:solidFill>
                <a:latin typeface="Roboto Bold"/>
                <a:ea typeface="Roboto Bold"/>
                <a:cs typeface="Roboto Bold"/>
                <a:sym typeface="Roboto Bold"/>
              </a:rPr>
              <a:t>access to drugs.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72</a:t>
            </a:r>
          </a:p>
        </p:txBody>
      </p:sp>
      <p:sp>
        <p:nvSpPr>
          <p:cNvPr id="10" name="TextBox 10"/>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ACTIVITIES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3694712" y="7469830"/>
            <a:ext cx="3178169" cy="1348067"/>
          </a:xfrm>
          <a:custGeom>
            <a:avLst/>
            <a:gdLst/>
            <a:ahLst/>
            <a:cxnLst/>
            <a:rect l="l" t="t" r="r" b="b"/>
            <a:pathLst>
              <a:path w="3178169" h="1348067">
                <a:moveTo>
                  <a:pt x="0" y="0"/>
                </a:moveTo>
                <a:lnTo>
                  <a:pt x="3178169" y="0"/>
                </a:lnTo>
                <a:lnTo>
                  <a:pt x="3178169" y="1348067"/>
                </a:lnTo>
                <a:lnTo>
                  <a:pt x="0" y="1348067"/>
                </a:lnTo>
                <a:lnTo>
                  <a:pt x="0" y="0"/>
                </a:lnTo>
                <a:close/>
              </a:path>
            </a:pathLst>
          </a:custGeom>
          <a:blipFill>
            <a:blip r:embed="rId5"/>
            <a:stretch>
              <a:fillRect t="-65020" b="-70736"/>
            </a:stretch>
          </a:blipFill>
        </p:spPr>
        <p:txBody>
          <a:bodyPr/>
          <a:lstStyle/>
          <a:p>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17147"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815158" y="4609170"/>
            <a:ext cx="10820847" cy="1872067"/>
            <a:chOff x="0" y="0"/>
            <a:chExt cx="2849935" cy="493055"/>
          </a:xfrm>
        </p:grpSpPr>
        <p:sp>
          <p:nvSpPr>
            <p:cNvPr id="7" name="Freeform 7"/>
            <p:cNvSpPr/>
            <p:nvPr/>
          </p:nvSpPr>
          <p:spPr>
            <a:xfrm>
              <a:off x="0" y="0"/>
              <a:ext cx="2849935" cy="493055"/>
            </a:xfrm>
            <a:custGeom>
              <a:avLst/>
              <a:gdLst/>
              <a:ahLst/>
              <a:cxnLst/>
              <a:rect l="l" t="t" r="r" b="b"/>
              <a:pathLst>
                <a:path w="2849935" h="493055">
                  <a:moveTo>
                    <a:pt x="0" y="0"/>
                  </a:moveTo>
                  <a:lnTo>
                    <a:pt x="2849935" y="0"/>
                  </a:lnTo>
                  <a:lnTo>
                    <a:pt x="2849935" y="493055"/>
                  </a:lnTo>
                  <a:lnTo>
                    <a:pt x="0" y="493055"/>
                  </a:lnTo>
                  <a:close/>
                </a:path>
              </a:pathLst>
            </a:custGeom>
            <a:solidFill>
              <a:srgbClr val="303030"/>
            </a:solidFill>
          </p:spPr>
          <p:txBody>
            <a:bodyPr/>
            <a:lstStyle/>
            <a:p>
              <a:endParaRPr lang="en-US"/>
            </a:p>
          </p:txBody>
        </p:sp>
        <p:sp>
          <p:nvSpPr>
            <p:cNvPr id="8" name="TextBox 8"/>
            <p:cNvSpPr txBox="1"/>
            <p:nvPr/>
          </p:nvSpPr>
          <p:spPr>
            <a:xfrm>
              <a:off x="0" y="-76200"/>
              <a:ext cx="2849935" cy="569255"/>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128728" y="4724756"/>
            <a:ext cx="10458367" cy="1545645"/>
          </a:xfrm>
          <a:prstGeom prst="rect">
            <a:avLst/>
          </a:prstGeom>
        </p:spPr>
        <p:txBody>
          <a:bodyPr lIns="0" tIns="0" rIns="0" bIns="0" rtlCol="0" anchor="t">
            <a:spAutoFit/>
          </a:bodyPr>
          <a:lstStyle/>
          <a:p>
            <a:pPr algn="l">
              <a:lnSpc>
                <a:spcPts val="6159"/>
              </a:lnSpc>
            </a:pPr>
            <a:r>
              <a:rPr lang="en-US" sz="4399" b="1">
                <a:solidFill>
                  <a:srgbClr val="FFFFFF"/>
                </a:solidFill>
                <a:latin typeface="Roboto Bold"/>
                <a:ea typeface="Roboto Bold"/>
                <a:cs typeface="Roboto Bold"/>
                <a:sym typeface="Roboto Bold"/>
              </a:rPr>
              <a:t>At about what age is the male brain fully developed?</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3694712" y="7469830"/>
            <a:ext cx="3178169" cy="1348067"/>
          </a:xfrm>
          <a:custGeom>
            <a:avLst/>
            <a:gdLst/>
            <a:ahLst/>
            <a:cxnLst/>
            <a:rect l="l" t="t" r="r" b="b"/>
            <a:pathLst>
              <a:path w="3178169" h="1348067">
                <a:moveTo>
                  <a:pt x="0" y="0"/>
                </a:moveTo>
                <a:lnTo>
                  <a:pt x="3178169" y="0"/>
                </a:lnTo>
                <a:lnTo>
                  <a:pt x="3178169" y="1348067"/>
                </a:lnTo>
                <a:lnTo>
                  <a:pt x="0" y="1348067"/>
                </a:lnTo>
                <a:lnTo>
                  <a:pt x="0" y="0"/>
                </a:lnTo>
                <a:close/>
              </a:path>
            </a:pathLst>
          </a:custGeom>
          <a:blipFill>
            <a:blip r:embed="rId5"/>
            <a:stretch>
              <a:fillRect t="-65020" b="-70736"/>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73</a:t>
            </a:r>
          </a:p>
        </p:txBody>
      </p:sp>
      <p:sp>
        <p:nvSpPr>
          <p:cNvPr id="14" name="TextBox 14"/>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DEVELOPMENT</a:t>
            </a:r>
          </a:p>
        </p:txBody>
      </p:sp>
      <p:sp>
        <p:nvSpPr>
          <p:cNvPr id="15" name="Freeform 15"/>
          <p:cNvSpPr/>
          <p:nvPr/>
        </p:nvSpPr>
        <p:spPr>
          <a:xfrm>
            <a:off x="1459298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6"/>
            <a:stretch>
              <a:fillRect l="-26110" r="-6690"/>
            </a:stretch>
          </a:blipFill>
        </p:spPr>
        <p:txBody>
          <a:bodyPr/>
          <a:lstStyle/>
          <a:p>
            <a:endParaRPr lang="en-US"/>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3758723" y="4762062"/>
            <a:ext cx="10769229" cy="1908177"/>
          </a:xfrm>
          <a:prstGeom prst="rect">
            <a:avLst/>
          </a:prstGeom>
        </p:spPr>
        <p:txBody>
          <a:bodyPr lIns="0" tIns="0" rIns="0" bIns="0" rtlCol="0" anchor="t">
            <a:spAutoFit/>
          </a:bodyPr>
          <a:lstStyle/>
          <a:p>
            <a:pPr algn="ctr">
              <a:lnSpc>
                <a:spcPts val="7699"/>
              </a:lnSpc>
            </a:pPr>
            <a:r>
              <a:rPr lang="en-US" sz="5499">
                <a:solidFill>
                  <a:srgbClr val="303030"/>
                </a:solidFill>
                <a:latin typeface="Roboto"/>
                <a:ea typeface="Roboto"/>
                <a:cs typeface="Roboto"/>
                <a:sym typeface="Roboto"/>
              </a:rPr>
              <a:t>The male brain is fully developed at about </a:t>
            </a:r>
            <a:r>
              <a:rPr lang="en-US" sz="5499" b="1">
                <a:solidFill>
                  <a:srgbClr val="9D1BE3"/>
                </a:solidFill>
                <a:latin typeface="Roboto Bold"/>
                <a:ea typeface="Roboto Bold"/>
                <a:cs typeface="Roboto Bold"/>
                <a:sym typeface="Roboto Bold"/>
              </a:rPr>
              <a:t>25 years old.</a:t>
            </a:r>
            <a:r>
              <a:rPr lang="en-US" sz="5499">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74</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5814764" y="9229725"/>
            <a:ext cx="8796764" cy="417344"/>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Casey, B., Jones, R. M., &amp; Somerville, L. H. (2011). Braking and Accelerating of the Adolescent Brain. Journal of Research on Adolescence: The Official Journal of the Society for Research on Adolescence, 21(1), 21–33. </a:t>
            </a:r>
          </a:p>
        </p:txBody>
      </p:sp>
      <p:sp>
        <p:nvSpPr>
          <p:cNvPr id="11" name="TextBox 11"/>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33088" y="3355470"/>
            <a:ext cx="6483835" cy="953103"/>
            <a:chOff x="0" y="0"/>
            <a:chExt cx="1707677" cy="251023"/>
          </a:xfrm>
        </p:grpSpPr>
        <p:sp>
          <p:nvSpPr>
            <p:cNvPr id="5" name="Freeform 5"/>
            <p:cNvSpPr/>
            <p:nvPr/>
          </p:nvSpPr>
          <p:spPr>
            <a:xfrm>
              <a:off x="0" y="0"/>
              <a:ext cx="1707677" cy="251023"/>
            </a:xfrm>
            <a:custGeom>
              <a:avLst/>
              <a:gdLst/>
              <a:ahLst/>
              <a:cxnLst/>
              <a:rect l="l" t="t" r="r" b="b"/>
              <a:pathLst>
                <a:path w="1707677" h="251023">
                  <a:moveTo>
                    <a:pt x="0" y="0"/>
                  </a:moveTo>
                  <a:lnTo>
                    <a:pt x="1707677" y="0"/>
                  </a:lnTo>
                  <a:lnTo>
                    <a:pt x="1707677" y="251023"/>
                  </a:lnTo>
                  <a:lnTo>
                    <a:pt x="0" y="251023"/>
                  </a:lnTo>
                  <a:close/>
                </a:path>
              </a:pathLst>
            </a:custGeom>
            <a:solidFill>
              <a:srgbClr val="303030"/>
            </a:solidFill>
          </p:spPr>
          <p:txBody>
            <a:bodyPr/>
            <a:lstStyle/>
            <a:p>
              <a:endParaRPr lang="en-US"/>
            </a:p>
          </p:txBody>
        </p:sp>
        <p:sp>
          <p:nvSpPr>
            <p:cNvPr id="6" name="TextBox 6"/>
            <p:cNvSpPr txBox="1"/>
            <p:nvPr/>
          </p:nvSpPr>
          <p:spPr>
            <a:xfrm>
              <a:off x="0" y="-76200"/>
              <a:ext cx="1707677" cy="327223"/>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43746" y="3398671"/>
            <a:ext cx="6681490"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the Brain Matures</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75</a:t>
            </a:r>
          </a:p>
        </p:txBody>
      </p:sp>
      <p:sp>
        <p:nvSpPr>
          <p:cNvPr id="9" name="TextBox 9"/>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DEVELOPMENT</a:t>
            </a:r>
          </a:p>
        </p:txBody>
      </p:sp>
      <p:sp>
        <p:nvSpPr>
          <p:cNvPr id="10" name="TextBox 10"/>
          <p:cNvSpPr txBox="1"/>
          <p:nvPr/>
        </p:nvSpPr>
        <p:spPr>
          <a:xfrm>
            <a:off x="1743746" y="4794348"/>
            <a:ext cx="15188490" cy="1196826"/>
          </a:xfrm>
          <a:prstGeom prst="rect">
            <a:avLst/>
          </a:prstGeom>
        </p:spPr>
        <p:txBody>
          <a:bodyPr lIns="0" tIns="0" rIns="0" bIns="0" rtlCol="0" anchor="t">
            <a:spAutoFit/>
          </a:bodyPr>
          <a:lstStyle/>
          <a:p>
            <a:pPr algn="l">
              <a:lnSpc>
                <a:spcPts val="4675"/>
              </a:lnSpc>
            </a:pPr>
            <a:r>
              <a:rPr lang="en-US" sz="4250" b="1">
                <a:solidFill>
                  <a:srgbClr val="004F59"/>
                </a:solidFill>
                <a:latin typeface="Roboto Bold"/>
                <a:ea typeface="Roboto Bold"/>
                <a:cs typeface="Roboto Bold"/>
                <a:sym typeface="Roboto Bold"/>
              </a:rPr>
              <a:t>During adolescence, the brain stops growing in size but </a:t>
            </a:r>
            <a:r>
              <a:rPr lang="en-US" sz="4250" b="1">
                <a:solidFill>
                  <a:srgbClr val="9D1BE3"/>
                </a:solidFill>
                <a:latin typeface="Roboto Bold"/>
                <a:ea typeface="Roboto Bold"/>
                <a:cs typeface="Roboto Bold"/>
                <a:sym typeface="Roboto Bold"/>
              </a:rPr>
              <a:t>continues to develop.</a:t>
            </a:r>
            <a:r>
              <a:rPr lang="en-US" sz="4250" b="1">
                <a:solidFill>
                  <a:srgbClr val="004F59"/>
                </a:solidFill>
                <a:latin typeface="Roboto Bold"/>
                <a:ea typeface="Roboto Bold"/>
                <a:cs typeface="Roboto Bold"/>
                <a:sym typeface="Roboto Bold"/>
              </a:rPr>
              <a:t> </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3694712" y="7469830"/>
            <a:ext cx="3178169" cy="1348067"/>
          </a:xfrm>
          <a:custGeom>
            <a:avLst/>
            <a:gdLst/>
            <a:ahLst/>
            <a:cxnLst/>
            <a:rect l="l" t="t" r="r" b="b"/>
            <a:pathLst>
              <a:path w="3178169" h="1348067">
                <a:moveTo>
                  <a:pt x="0" y="0"/>
                </a:moveTo>
                <a:lnTo>
                  <a:pt x="3178169" y="0"/>
                </a:lnTo>
                <a:lnTo>
                  <a:pt x="3178169" y="1348067"/>
                </a:lnTo>
                <a:lnTo>
                  <a:pt x="0" y="1348067"/>
                </a:lnTo>
                <a:lnTo>
                  <a:pt x="0" y="0"/>
                </a:lnTo>
                <a:close/>
              </a:path>
            </a:pathLst>
          </a:custGeom>
          <a:blipFill>
            <a:blip r:embed="rId5"/>
            <a:stretch>
              <a:fillRect t="-65020" b="-70736"/>
            </a:stretch>
          </a:blipFill>
        </p:spPr>
        <p:txBody>
          <a:bodyPr/>
          <a:lstStyle/>
          <a:p>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33088" y="3355470"/>
            <a:ext cx="6483835" cy="953103"/>
            <a:chOff x="0" y="0"/>
            <a:chExt cx="1707677" cy="251023"/>
          </a:xfrm>
        </p:grpSpPr>
        <p:sp>
          <p:nvSpPr>
            <p:cNvPr id="5" name="Freeform 5"/>
            <p:cNvSpPr/>
            <p:nvPr/>
          </p:nvSpPr>
          <p:spPr>
            <a:xfrm>
              <a:off x="0" y="0"/>
              <a:ext cx="1707677" cy="251023"/>
            </a:xfrm>
            <a:custGeom>
              <a:avLst/>
              <a:gdLst/>
              <a:ahLst/>
              <a:cxnLst/>
              <a:rect l="l" t="t" r="r" b="b"/>
              <a:pathLst>
                <a:path w="1707677" h="251023">
                  <a:moveTo>
                    <a:pt x="0" y="0"/>
                  </a:moveTo>
                  <a:lnTo>
                    <a:pt x="1707677" y="0"/>
                  </a:lnTo>
                  <a:lnTo>
                    <a:pt x="1707677" y="251023"/>
                  </a:lnTo>
                  <a:lnTo>
                    <a:pt x="0" y="251023"/>
                  </a:lnTo>
                  <a:close/>
                </a:path>
              </a:pathLst>
            </a:custGeom>
            <a:solidFill>
              <a:srgbClr val="303030"/>
            </a:solidFill>
          </p:spPr>
          <p:txBody>
            <a:bodyPr/>
            <a:lstStyle/>
            <a:p>
              <a:endParaRPr lang="en-US"/>
            </a:p>
          </p:txBody>
        </p:sp>
        <p:sp>
          <p:nvSpPr>
            <p:cNvPr id="6" name="TextBox 6"/>
            <p:cNvSpPr txBox="1"/>
            <p:nvPr/>
          </p:nvSpPr>
          <p:spPr>
            <a:xfrm>
              <a:off x="0" y="-76200"/>
              <a:ext cx="1707677" cy="327223"/>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43746" y="3398671"/>
            <a:ext cx="6681490"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the Brain Matures</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76</a:t>
            </a:r>
          </a:p>
        </p:txBody>
      </p:sp>
      <p:sp>
        <p:nvSpPr>
          <p:cNvPr id="9" name="TextBox 9"/>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DEVELOPMENT</a:t>
            </a:r>
          </a:p>
        </p:txBody>
      </p:sp>
      <p:sp>
        <p:nvSpPr>
          <p:cNvPr id="10" name="TextBox 10"/>
          <p:cNvSpPr txBox="1"/>
          <p:nvPr/>
        </p:nvSpPr>
        <p:spPr>
          <a:xfrm>
            <a:off x="1743746" y="4794348"/>
            <a:ext cx="15188490" cy="606351"/>
          </a:xfrm>
          <a:prstGeom prst="rect">
            <a:avLst/>
          </a:prstGeom>
        </p:spPr>
        <p:txBody>
          <a:bodyPr lIns="0" tIns="0" rIns="0" bIns="0" rtlCol="0" anchor="t">
            <a:spAutoFit/>
          </a:bodyPr>
          <a:lstStyle/>
          <a:p>
            <a:pPr algn="l">
              <a:lnSpc>
                <a:spcPts val="4675"/>
              </a:lnSpc>
            </a:pPr>
            <a:r>
              <a:rPr lang="en-US" sz="4250" b="1">
                <a:solidFill>
                  <a:srgbClr val="004F59"/>
                </a:solidFill>
                <a:latin typeface="Roboto Bold"/>
                <a:ea typeface="Roboto Bold"/>
                <a:cs typeface="Roboto Bold"/>
                <a:sym typeface="Roboto Bold"/>
              </a:rPr>
              <a:t>In males, brain development continues until about </a:t>
            </a:r>
            <a:r>
              <a:rPr lang="en-US" sz="4250" b="1">
                <a:solidFill>
                  <a:srgbClr val="9D1BE3"/>
                </a:solidFill>
                <a:latin typeface="Roboto Bold"/>
                <a:ea typeface="Roboto Bold"/>
                <a:cs typeface="Roboto Bold"/>
                <a:sym typeface="Roboto Bold"/>
              </a:rPr>
              <a:t>age 25.</a:t>
            </a:r>
            <a:r>
              <a:rPr lang="en-US" sz="4250" b="1">
                <a:solidFill>
                  <a:srgbClr val="004F59"/>
                </a:solidFill>
                <a:latin typeface="Roboto Bold"/>
                <a:ea typeface="Roboto Bold"/>
                <a:cs typeface="Roboto Bold"/>
                <a:sym typeface="Roboto Bold"/>
              </a:rPr>
              <a:t> </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3694712" y="7469830"/>
            <a:ext cx="3178169" cy="1348067"/>
          </a:xfrm>
          <a:custGeom>
            <a:avLst/>
            <a:gdLst/>
            <a:ahLst/>
            <a:cxnLst/>
            <a:rect l="l" t="t" r="r" b="b"/>
            <a:pathLst>
              <a:path w="3178169" h="1348067">
                <a:moveTo>
                  <a:pt x="0" y="0"/>
                </a:moveTo>
                <a:lnTo>
                  <a:pt x="3178169" y="0"/>
                </a:lnTo>
                <a:lnTo>
                  <a:pt x="3178169" y="1348067"/>
                </a:lnTo>
                <a:lnTo>
                  <a:pt x="0" y="1348067"/>
                </a:lnTo>
                <a:lnTo>
                  <a:pt x="0" y="0"/>
                </a:lnTo>
                <a:close/>
              </a:path>
            </a:pathLst>
          </a:custGeom>
          <a:blipFill>
            <a:blip r:embed="rId5"/>
            <a:stretch>
              <a:fillRect t="-65020" b="-70736"/>
            </a:stretch>
          </a:blipFill>
        </p:spPr>
        <p:txBody>
          <a:bodyPr/>
          <a:lstStyle/>
          <a:p>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33088" y="3355470"/>
            <a:ext cx="6483835" cy="953103"/>
            <a:chOff x="0" y="0"/>
            <a:chExt cx="1707677" cy="251023"/>
          </a:xfrm>
        </p:grpSpPr>
        <p:sp>
          <p:nvSpPr>
            <p:cNvPr id="5" name="Freeform 5"/>
            <p:cNvSpPr/>
            <p:nvPr/>
          </p:nvSpPr>
          <p:spPr>
            <a:xfrm>
              <a:off x="0" y="0"/>
              <a:ext cx="1707677" cy="251023"/>
            </a:xfrm>
            <a:custGeom>
              <a:avLst/>
              <a:gdLst/>
              <a:ahLst/>
              <a:cxnLst/>
              <a:rect l="l" t="t" r="r" b="b"/>
              <a:pathLst>
                <a:path w="1707677" h="251023">
                  <a:moveTo>
                    <a:pt x="0" y="0"/>
                  </a:moveTo>
                  <a:lnTo>
                    <a:pt x="1707677" y="0"/>
                  </a:lnTo>
                  <a:lnTo>
                    <a:pt x="1707677" y="251023"/>
                  </a:lnTo>
                  <a:lnTo>
                    <a:pt x="0" y="251023"/>
                  </a:lnTo>
                  <a:close/>
                </a:path>
              </a:pathLst>
            </a:custGeom>
            <a:solidFill>
              <a:srgbClr val="303030"/>
            </a:solidFill>
          </p:spPr>
          <p:txBody>
            <a:bodyPr/>
            <a:lstStyle/>
            <a:p>
              <a:endParaRPr lang="en-US"/>
            </a:p>
          </p:txBody>
        </p:sp>
        <p:sp>
          <p:nvSpPr>
            <p:cNvPr id="6" name="TextBox 6"/>
            <p:cNvSpPr txBox="1"/>
            <p:nvPr/>
          </p:nvSpPr>
          <p:spPr>
            <a:xfrm>
              <a:off x="0" y="-76200"/>
              <a:ext cx="1707677" cy="327223"/>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43746" y="3398671"/>
            <a:ext cx="6681490"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the Brain Matures</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77</a:t>
            </a:r>
          </a:p>
        </p:txBody>
      </p:sp>
      <p:sp>
        <p:nvSpPr>
          <p:cNvPr id="9" name="TextBox 9"/>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DEVELOPMENT</a:t>
            </a:r>
          </a:p>
        </p:txBody>
      </p:sp>
      <p:sp>
        <p:nvSpPr>
          <p:cNvPr id="10" name="TextBox 10"/>
          <p:cNvSpPr txBox="1"/>
          <p:nvPr/>
        </p:nvSpPr>
        <p:spPr>
          <a:xfrm>
            <a:off x="1743746" y="4794348"/>
            <a:ext cx="15188490" cy="1196826"/>
          </a:xfrm>
          <a:prstGeom prst="rect">
            <a:avLst/>
          </a:prstGeom>
        </p:spPr>
        <p:txBody>
          <a:bodyPr lIns="0" tIns="0" rIns="0" bIns="0" rtlCol="0" anchor="t">
            <a:spAutoFit/>
          </a:bodyPr>
          <a:lstStyle/>
          <a:p>
            <a:pPr algn="l">
              <a:lnSpc>
                <a:spcPts val="4675"/>
              </a:lnSpc>
            </a:pPr>
            <a:r>
              <a:rPr lang="en-US" sz="4250" b="1">
                <a:solidFill>
                  <a:srgbClr val="004F59"/>
                </a:solidFill>
                <a:latin typeface="Roboto Bold"/>
                <a:ea typeface="Roboto Bold"/>
                <a:cs typeface="Roboto Bold"/>
                <a:sym typeface="Roboto Bold"/>
              </a:rPr>
              <a:t>Prefrontal Cortex: This part of the brain, which helps with </a:t>
            </a:r>
            <a:r>
              <a:rPr lang="en-US" sz="4250" b="1">
                <a:solidFill>
                  <a:srgbClr val="9D1BE3"/>
                </a:solidFill>
                <a:latin typeface="Roboto Bold"/>
                <a:ea typeface="Roboto Bold"/>
                <a:cs typeface="Roboto Bold"/>
                <a:sym typeface="Roboto Bold"/>
              </a:rPr>
              <a:t>choices and self-control</a:t>
            </a:r>
            <a:r>
              <a:rPr lang="en-US" sz="4250" b="1">
                <a:solidFill>
                  <a:srgbClr val="004F59"/>
                </a:solidFill>
                <a:latin typeface="Roboto Bold"/>
                <a:ea typeface="Roboto Bold"/>
                <a:cs typeface="Roboto Bold"/>
                <a:sym typeface="Roboto Bold"/>
              </a:rPr>
              <a:t>, develops last. </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3694712" y="7469830"/>
            <a:ext cx="3178169" cy="1348067"/>
          </a:xfrm>
          <a:custGeom>
            <a:avLst/>
            <a:gdLst/>
            <a:ahLst/>
            <a:cxnLst/>
            <a:rect l="l" t="t" r="r" b="b"/>
            <a:pathLst>
              <a:path w="3178169" h="1348067">
                <a:moveTo>
                  <a:pt x="0" y="0"/>
                </a:moveTo>
                <a:lnTo>
                  <a:pt x="3178169" y="0"/>
                </a:lnTo>
                <a:lnTo>
                  <a:pt x="3178169" y="1348067"/>
                </a:lnTo>
                <a:lnTo>
                  <a:pt x="0" y="1348067"/>
                </a:lnTo>
                <a:lnTo>
                  <a:pt x="0" y="0"/>
                </a:lnTo>
                <a:close/>
              </a:path>
            </a:pathLst>
          </a:custGeom>
          <a:blipFill>
            <a:blip r:embed="rId5"/>
            <a:stretch>
              <a:fillRect t="-65020" b="-70736"/>
            </a:stretch>
          </a:blipFill>
        </p:spPr>
        <p:txBody>
          <a:bodyPr/>
          <a:lstStyle/>
          <a:p>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26672" y="428952"/>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293463"/>
            <a:ext cx="10364622" cy="2246712"/>
            <a:chOff x="0" y="0"/>
            <a:chExt cx="2729777" cy="591727"/>
          </a:xfrm>
        </p:grpSpPr>
        <p:sp>
          <p:nvSpPr>
            <p:cNvPr id="7" name="Freeform 7"/>
            <p:cNvSpPr/>
            <p:nvPr/>
          </p:nvSpPr>
          <p:spPr>
            <a:xfrm>
              <a:off x="0" y="0"/>
              <a:ext cx="2729777" cy="591727"/>
            </a:xfrm>
            <a:custGeom>
              <a:avLst/>
              <a:gdLst/>
              <a:ahLst/>
              <a:cxnLst/>
              <a:rect l="l" t="t" r="r" b="b"/>
              <a:pathLst>
                <a:path w="2729777" h="591727">
                  <a:moveTo>
                    <a:pt x="0" y="0"/>
                  </a:moveTo>
                  <a:lnTo>
                    <a:pt x="2729777" y="0"/>
                  </a:lnTo>
                  <a:lnTo>
                    <a:pt x="2729777" y="591727"/>
                  </a:lnTo>
                  <a:lnTo>
                    <a:pt x="0" y="591727"/>
                  </a:lnTo>
                  <a:close/>
                </a:path>
              </a:pathLst>
            </a:custGeom>
            <a:solidFill>
              <a:srgbClr val="303030"/>
            </a:solidFill>
          </p:spPr>
          <p:txBody>
            <a:bodyPr/>
            <a:lstStyle/>
            <a:p>
              <a:endParaRPr lang="en-US"/>
            </a:p>
          </p:txBody>
        </p:sp>
        <p:sp>
          <p:nvSpPr>
            <p:cNvPr id="8" name="TextBox 8"/>
            <p:cNvSpPr txBox="1"/>
            <p:nvPr/>
          </p:nvSpPr>
          <p:spPr>
            <a:xfrm>
              <a:off x="0" y="-76200"/>
              <a:ext cx="2729777" cy="667927"/>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grpSp>
        <p:nvGrpSpPr>
          <p:cNvPr id="12" name="Group 12"/>
          <p:cNvGrpSpPr/>
          <p:nvPr/>
        </p:nvGrpSpPr>
        <p:grpSpPr>
          <a:xfrm>
            <a:off x="13415448" y="1028700"/>
            <a:ext cx="3770526" cy="3654715"/>
            <a:chOff x="0" y="0"/>
            <a:chExt cx="1138561" cy="1103590"/>
          </a:xfrm>
        </p:grpSpPr>
        <p:sp>
          <p:nvSpPr>
            <p:cNvPr id="13" name="Freeform 13"/>
            <p:cNvSpPr/>
            <p:nvPr/>
          </p:nvSpPr>
          <p:spPr>
            <a:xfrm>
              <a:off x="0" y="0"/>
              <a:ext cx="1138561" cy="1103590"/>
            </a:xfrm>
            <a:custGeom>
              <a:avLst/>
              <a:gdLst/>
              <a:ahLst/>
              <a:cxnLst/>
              <a:rect l="l" t="t" r="r" b="b"/>
              <a:pathLst>
                <a:path w="1138561" h="1103590">
                  <a:moveTo>
                    <a:pt x="0" y="0"/>
                  </a:moveTo>
                  <a:lnTo>
                    <a:pt x="1138561" y="0"/>
                  </a:lnTo>
                  <a:lnTo>
                    <a:pt x="1138561" y="1103590"/>
                  </a:lnTo>
                  <a:lnTo>
                    <a:pt x="0" y="1103590"/>
                  </a:lnTo>
                  <a:close/>
                </a:path>
              </a:pathLst>
            </a:custGeom>
            <a:solidFill>
              <a:srgbClr val="FFFFFF"/>
            </a:solidFill>
          </p:spPr>
          <p:txBody>
            <a:bodyPr/>
            <a:lstStyle/>
            <a:p>
              <a:endParaRPr lang="en-US"/>
            </a:p>
          </p:txBody>
        </p:sp>
        <p:sp>
          <p:nvSpPr>
            <p:cNvPr id="14" name="TextBox 14"/>
            <p:cNvSpPr txBox="1"/>
            <p:nvPr/>
          </p:nvSpPr>
          <p:spPr>
            <a:xfrm>
              <a:off x="0" y="-76200"/>
              <a:ext cx="1138561" cy="1179790"/>
            </a:xfrm>
            <a:prstGeom prst="rect">
              <a:avLst/>
            </a:prstGeom>
          </p:spPr>
          <p:txBody>
            <a:bodyPr lIns="50800" tIns="50800" rIns="50800" bIns="50800" rtlCol="0" anchor="ctr"/>
            <a:lstStyle/>
            <a:p>
              <a:pPr algn="ctr">
                <a:lnSpc>
                  <a:spcPts val="3074"/>
                </a:lnSpc>
              </a:pPr>
              <a:endParaRPr/>
            </a:p>
          </p:txBody>
        </p:sp>
      </p:grpSp>
      <p:sp>
        <p:nvSpPr>
          <p:cNvPr id="15" name="Freeform 15"/>
          <p:cNvSpPr/>
          <p:nvPr/>
        </p:nvSpPr>
        <p:spPr>
          <a:xfrm>
            <a:off x="13537855" y="1181582"/>
            <a:ext cx="3526614" cy="3348951"/>
          </a:xfrm>
          <a:custGeom>
            <a:avLst/>
            <a:gdLst/>
            <a:ahLst/>
            <a:cxnLst/>
            <a:rect l="l" t="t" r="r" b="b"/>
            <a:pathLst>
              <a:path w="3526614" h="3348951">
                <a:moveTo>
                  <a:pt x="0" y="0"/>
                </a:moveTo>
                <a:lnTo>
                  <a:pt x="3526614" y="0"/>
                </a:lnTo>
                <a:lnTo>
                  <a:pt x="3526614" y="3348951"/>
                </a:lnTo>
                <a:lnTo>
                  <a:pt x="0" y="3348951"/>
                </a:lnTo>
                <a:lnTo>
                  <a:pt x="0" y="0"/>
                </a:lnTo>
                <a:close/>
              </a:path>
            </a:pathLst>
          </a:custGeom>
          <a:blipFill>
            <a:blip r:embed="rId6"/>
            <a:stretch>
              <a:fillRect/>
            </a:stretch>
          </a:blipFill>
        </p:spPr>
        <p:txBody>
          <a:bodyPr/>
          <a:lstStyle/>
          <a:p>
            <a:endParaRPr lang="en-US"/>
          </a:p>
        </p:txBody>
      </p:sp>
      <p:sp>
        <p:nvSpPr>
          <p:cNvPr id="16" name="TextBox 16"/>
          <p:cNvSpPr txBox="1"/>
          <p:nvPr/>
        </p:nvSpPr>
        <p:spPr>
          <a:xfrm>
            <a:off x="2106210" y="4588165"/>
            <a:ext cx="11020031"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can slower brain development increase vulnerability in boys?</a:t>
            </a:r>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78</a:t>
            </a:r>
          </a:p>
        </p:txBody>
      </p:sp>
      <p:sp>
        <p:nvSpPr>
          <p:cNvPr id="18" name="TextBox 18"/>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DEVELOPMENT</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3326534"/>
            <a:ext cx="7636537" cy="933839"/>
            <a:chOff x="0" y="0"/>
            <a:chExt cx="2011269" cy="245949"/>
          </a:xfrm>
        </p:grpSpPr>
        <p:sp>
          <p:nvSpPr>
            <p:cNvPr id="5" name="Freeform 5"/>
            <p:cNvSpPr/>
            <p:nvPr/>
          </p:nvSpPr>
          <p:spPr>
            <a:xfrm>
              <a:off x="0" y="0"/>
              <a:ext cx="2011269" cy="245949"/>
            </a:xfrm>
            <a:custGeom>
              <a:avLst/>
              <a:gdLst/>
              <a:ahLst/>
              <a:cxnLst/>
              <a:rect l="l" t="t" r="r" b="b"/>
              <a:pathLst>
                <a:path w="2011269" h="245949">
                  <a:moveTo>
                    <a:pt x="0" y="0"/>
                  </a:moveTo>
                  <a:lnTo>
                    <a:pt x="2011269" y="0"/>
                  </a:lnTo>
                  <a:lnTo>
                    <a:pt x="2011269" y="245949"/>
                  </a:lnTo>
                  <a:lnTo>
                    <a:pt x="0" y="245949"/>
                  </a:lnTo>
                  <a:close/>
                </a:path>
              </a:pathLst>
            </a:custGeom>
            <a:solidFill>
              <a:srgbClr val="303030"/>
            </a:solidFill>
          </p:spPr>
          <p:txBody>
            <a:bodyPr/>
            <a:lstStyle/>
            <a:p>
              <a:endParaRPr lang="en-US"/>
            </a:p>
          </p:txBody>
        </p:sp>
        <p:sp>
          <p:nvSpPr>
            <p:cNvPr id="6" name="TextBox 6"/>
            <p:cNvSpPr txBox="1"/>
            <p:nvPr/>
          </p:nvSpPr>
          <p:spPr>
            <a:xfrm>
              <a:off x="0" y="-76200"/>
              <a:ext cx="2011269" cy="32214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546446" y="3360103"/>
            <a:ext cx="7480000"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Brain Development in Boys</a:t>
            </a:r>
          </a:p>
        </p:txBody>
      </p:sp>
      <p:sp>
        <p:nvSpPr>
          <p:cNvPr id="8" name="TextBox 8"/>
          <p:cNvSpPr txBox="1"/>
          <p:nvPr/>
        </p:nvSpPr>
        <p:spPr>
          <a:xfrm>
            <a:off x="1546446" y="4820510"/>
            <a:ext cx="15798467" cy="1196826"/>
          </a:xfrm>
          <a:prstGeom prst="rect">
            <a:avLst/>
          </a:prstGeom>
        </p:spPr>
        <p:txBody>
          <a:bodyPr lIns="0" tIns="0" rIns="0" bIns="0" rtlCol="0" anchor="t">
            <a:spAutoFit/>
          </a:bodyPr>
          <a:lstStyle/>
          <a:p>
            <a:pPr algn="l">
              <a:lnSpc>
                <a:spcPts val="4675"/>
              </a:lnSpc>
            </a:pPr>
            <a:r>
              <a:rPr lang="en-US" sz="4250" b="1">
                <a:solidFill>
                  <a:srgbClr val="004F59"/>
                </a:solidFill>
                <a:latin typeface="Roboto Bold"/>
                <a:ea typeface="Roboto Bold"/>
                <a:cs typeface="Roboto Bold"/>
                <a:sym typeface="Roboto Bold"/>
              </a:rPr>
              <a:t>Teens may </a:t>
            </a:r>
            <a:r>
              <a:rPr lang="en-US" sz="4250" b="1">
                <a:solidFill>
                  <a:srgbClr val="9D1BE3"/>
                </a:solidFill>
                <a:latin typeface="Roboto Bold"/>
                <a:ea typeface="Roboto Bold"/>
                <a:cs typeface="Roboto Bold"/>
                <a:sym typeface="Roboto Bold"/>
              </a:rPr>
              <a:t>take more risks</a:t>
            </a:r>
            <a:r>
              <a:rPr lang="en-US" sz="4250" b="1">
                <a:solidFill>
                  <a:srgbClr val="004F59"/>
                </a:solidFill>
                <a:latin typeface="Roboto Bold"/>
                <a:ea typeface="Roboto Bold"/>
                <a:cs typeface="Roboto Bold"/>
                <a:sym typeface="Roboto Bold"/>
              </a:rPr>
              <a:t> because decision-making skills are still developing.  </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79</a:t>
            </a:r>
          </a:p>
        </p:txBody>
      </p:sp>
      <p:sp>
        <p:nvSpPr>
          <p:cNvPr id="10" name="TextBox 10"/>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DEVELOPMENT</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3694712" y="7469830"/>
            <a:ext cx="3178169" cy="1348067"/>
          </a:xfrm>
          <a:custGeom>
            <a:avLst/>
            <a:gdLst/>
            <a:ahLst/>
            <a:cxnLst/>
            <a:rect l="l" t="t" r="r" b="b"/>
            <a:pathLst>
              <a:path w="3178169" h="1348067">
                <a:moveTo>
                  <a:pt x="0" y="0"/>
                </a:moveTo>
                <a:lnTo>
                  <a:pt x="3178169" y="0"/>
                </a:lnTo>
                <a:lnTo>
                  <a:pt x="3178169" y="1348067"/>
                </a:lnTo>
                <a:lnTo>
                  <a:pt x="0" y="1348067"/>
                </a:lnTo>
                <a:lnTo>
                  <a:pt x="0" y="0"/>
                </a:lnTo>
                <a:close/>
              </a:path>
            </a:pathLst>
          </a:custGeom>
          <a:blipFill>
            <a:blip r:embed="rId5"/>
            <a:stretch>
              <a:fillRect t="-65020" b="-70736"/>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a:t>
            </a:r>
          </a:p>
        </p:txBody>
      </p:sp>
      <p:sp>
        <p:nvSpPr>
          <p:cNvPr id="8" name="TextBox 8"/>
          <p:cNvSpPr txBox="1"/>
          <p:nvPr/>
        </p:nvSpPr>
        <p:spPr>
          <a:xfrm>
            <a:off x="2603290" y="4658173"/>
            <a:ext cx="12082275" cy="1464946"/>
          </a:xfrm>
          <a:prstGeom prst="rect">
            <a:avLst/>
          </a:prstGeom>
        </p:spPr>
        <p:txBody>
          <a:bodyPr lIns="0" tIns="0" rIns="0" bIns="0" rtlCol="0" anchor="t">
            <a:spAutoFit/>
          </a:bodyPr>
          <a:lstStyle/>
          <a:p>
            <a:pPr algn="ctr">
              <a:lnSpc>
                <a:spcPts val="5879"/>
              </a:lnSpc>
              <a:spcBef>
                <a:spcPct val="0"/>
              </a:spcBef>
            </a:pPr>
            <a:r>
              <a:rPr lang="en-US" sz="4199" b="1">
                <a:solidFill>
                  <a:srgbClr val="004F59"/>
                </a:solidFill>
                <a:latin typeface="Roboto Bold"/>
                <a:ea typeface="Roboto Bold"/>
                <a:cs typeface="Roboto Bold"/>
                <a:sym typeface="Roboto Bold"/>
              </a:rPr>
              <a:t>📊 Studies collect information in different ways, which can lead to different results.</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1480713" y="3334130"/>
            <a:ext cx="7918137" cy="904943"/>
            <a:chOff x="0" y="0"/>
            <a:chExt cx="2085435" cy="238339"/>
          </a:xfrm>
        </p:grpSpPr>
        <p:sp>
          <p:nvSpPr>
            <p:cNvPr id="11" name="Freeform 11"/>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80421" y="3353176"/>
            <a:ext cx="888504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4" name="Freeform 14"/>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546446" y="4820510"/>
            <a:ext cx="15798467" cy="1196826"/>
          </a:xfrm>
          <a:prstGeom prst="rect">
            <a:avLst/>
          </a:prstGeom>
        </p:spPr>
        <p:txBody>
          <a:bodyPr lIns="0" tIns="0" rIns="0" bIns="0" rtlCol="0" anchor="t">
            <a:spAutoFit/>
          </a:bodyPr>
          <a:lstStyle/>
          <a:p>
            <a:pPr algn="l">
              <a:lnSpc>
                <a:spcPts val="4675"/>
              </a:lnSpc>
            </a:pPr>
            <a:r>
              <a:rPr lang="en-US" sz="4250" b="1">
                <a:solidFill>
                  <a:srgbClr val="004F59"/>
                </a:solidFill>
                <a:latin typeface="Roboto Bold"/>
                <a:ea typeface="Roboto Bold"/>
                <a:cs typeface="Roboto Bold"/>
                <a:sym typeface="Roboto Bold"/>
              </a:rPr>
              <a:t>The prefrontal cortex, which helps with impulse control, planning, and judgment, is </a:t>
            </a:r>
            <a:r>
              <a:rPr lang="en-US" sz="4250" b="1">
                <a:solidFill>
                  <a:srgbClr val="9D1BE3"/>
                </a:solidFill>
                <a:latin typeface="Roboto Bold"/>
                <a:ea typeface="Roboto Bold"/>
                <a:cs typeface="Roboto Bold"/>
                <a:sym typeface="Roboto Bold"/>
              </a:rPr>
              <a:t>not fully mature</a:t>
            </a:r>
            <a:r>
              <a:rPr lang="en-US" sz="4250" b="1">
                <a:solidFill>
                  <a:srgbClr val="004F59"/>
                </a:solidFill>
                <a:latin typeface="Roboto Bold"/>
                <a:ea typeface="Roboto Bold"/>
                <a:cs typeface="Roboto Bold"/>
                <a:sym typeface="Roboto Bold"/>
              </a:rPr>
              <a:t> </a:t>
            </a:r>
            <a:r>
              <a:rPr lang="en-US" sz="4250" b="1">
                <a:solidFill>
                  <a:srgbClr val="9D1BE3"/>
                </a:solidFill>
                <a:latin typeface="Roboto Bold"/>
                <a:ea typeface="Roboto Bold"/>
                <a:cs typeface="Roboto Bold"/>
                <a:sym typeface="Roboto Bold"/>
              </a:rPr>
              <a:t>yet.</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80</a:t>
            </a:r>
          </a:p>
        </p:txBody>
      </p:sp>
      <p:sp>
        <p:nvSpPr>
          <p:cNvPr id="6" name="TextBox 6"/>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DEVELOPMENT</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8" name="Group 8"/>
          <p:cNvGrpSpPr/>
          <p:nvPr/>
        </p:nvGrpSpPr>
        <p:grpSpPr>
          <a:xfrm>
            <a:off x="1235789" y="3326534"/>
            <a:ext cx="7636537" cy="933839"/>
            <a:chOff x="0" y="0"/>
            <a:chExt cx="2011269" cy="245949"/>
          </a:xfrm>
        </p:grpSpPr>
        <p:sp>
          <p:nvSpPr>
            <p:cNvPr id="9" name="Freeform 9"/>
            <p:cNvSpPr/>
            <p:nvPr/>
          </p:nvSpPr>
          <p:spPr>
            <a:xfrm>
              <a:off x="0" y="0"/>
              <a:ext cx="2011269" cy="245949"/>
            </a:xfrm>
            <a:custGeom>
              <a:avLst/>
              <a:gdLst/>
              <a:ahLst/>
              <a:cxnLst/>
              <a:rect l="l" t="t" r="r" b="b"/>
              <a:pathLst>
                <a:path w="2011269" h="245949">
                  <a:moveTo>
                    <a:pt x="0" y="0"/>
                  </a:moveTo>
                  <a:lnTo>
                    <a:pt x="2011269" y="0"/>
                  </a:lnTo>
                  <a:lnTo>
                    <a:pt x="2011269" y="245949"/>
                  </a:lnTo>
                  <a:lnTo>
                    <a:pt x="0" y="245949"/>
                  </a:lnTo>
                  <a:close/>
                </a:path>
              </a:pathLst>
            </a:custGeom>
            <a:solidFill>
              <a:srgbClr val="303030"/>
            </a:solidFill>
          </p:spPr>
          <p:txBody>
            <a:bodyPr/>
            <a:lstStyle/>
            <a:p>
              <a:endParaRPr lang="en-US"/>
            </a:p>
          </p:txBody>
        </p:sp>
        <p:sp>
          <p:nvSpPr>
            <p:cNvPr id="10" name="TextBox 10"/>
            <p:cNvSpPr txBox="1"/>
            <p:nvPr/>
          </p:nvSpPr>
          <p:spPr>
            <a:xfrm>
              <a:off x="0" y="-76200"/>
              <a:ext cx="2011269" cy="32214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546446" y="3360103"/>
            <a:ext cx="7480000"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Brain Development in Boys</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3694712" y="7469830"/>
            <a:ext cx="3178169" cy="1348067"/>
          </a:xfrm>
          <a:custGeom>
            <a:avLst/>
            <a:gdLst/>
            <a:ahLst/>
            <a:cxnLst/>
            <a:rect l="l" t="t" r="r" b="b"/>
            <a:pathLst>
              <a:path w="3178169" h="1348067">
                <a:moveTo>
                  <a:pt x="0" y="0"/>
                </a:moveTo>
                <a:lnTo>
                  <a:pt x="3178169" y="0"/>
                </a:lnTo>
                <a:lnTo>
                  <a:pt x="3178169" y="1348067"/>
                </a:lnTo>
                <a:lnTo>
                  <a:pt x="0" y="1348067"/>
                </a:lnTo>
                <a:lnTo>
                  <a:pt x="0" y="0"/>
                </a:lnTo>
                <a:close/>
              </a:path>
            </a:pathLst>
          </a:custGeom>
          <a:blipFill>
            <a:blip r:embed="rId5"/>
            <a:stretch>
              <a:fillRect t="-65020" b="-70736"/>
            </a:stretch>
          </a:blipFill>
        </p:spPr>
        <p:txBody>
          <a:bodyPr/>
          <a:lstStyle/>
          <a:p>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546446" y="4820510"/>
            <a:ext cx="15798467" cy="1196826"/>
          </a:xfrm>
          <a:prstGeom prst="rect">
            <a:avLst/>
          </a:prstGeom>
        </p:spPr>
        <p:txBody>
          <a:bodyPr lIns="0" tIns="0" rIns="0" bIns="0" rtlCol="0" anchor="t">
            <a:spAutoFit/>
          </a:bodyPr>
          <a:lstStyle/>
          <a:p>
            <a:pPr algn="l">
              <a:lnSpc>
                <a:spcPts val="4675"/>
              </a:lnSpc>
            </a:pPr>
            <a:r>
              <a:rPr lang="en-US" sz="4250" b="1">
                <a:solidFill>
                  <a:srgbClr val="004F59"/>
                </a:solidFill>
                <a:latin typeface="Roboto Bold"/>
                <a:ea typeface="Roboto Bold"/>
                <a:cs typeface="Roboto Bold"/>
                <a:sym typeface="Roboto Bold"/>
              </a:rPr>
              <a:t>This can make it harder for teens to </a:t>
            </a:r>
            <a:r>
              <a:rPr lang="en-US" sz="4250" b="1">
                <a:solidFill>
                  <a:srgbClr val="9D1BE3"/>
                </a:solidFill>
                <a:latin typeface="Roboto Bold"/>
                <a:ea typeface="Roboto Bold"/>
                <a:cs typeface="Roboto Bold"/>
                <a:sym typeface="Roboto Bold"/>
              </a:rPr>
              <a:t>pause,</a:t>
            </a:r>
            <a:r>
              <a:rPr lang="en-US" sz="4250" b="1">
                <a:solidFill>
                  <a:srgbClr val="004F59"/>
                </a:solidFill>
                <a:latin typeface="Roboto Bold"/>
                <a:ea typeface="Roboto Bold"/>
                <a:cs typeface="Roboto Bold"/>
                <a:sym typeface="Roboto Bold"/>
              </a:rPr>
              <a:t> think through consequences, and </a:t>
            </a:r>
            <a:r>
              <a:rPr lang="en-US" sz="4250" b="1">
                <a:solidFill>
                  <a:srgbClr val="9D1BE3"/>
                </a:solidFill>
                <a:latin typeface="Roboto Bold"/>
                <a:ea typeface="Roboto Bold"/>
                <a:cs typeface="Roboto Bold"/>
                <a:sym typeface="Roboto Bold"/>
              </a:rPr>
              <a:t>avoid </a:t>
            </a:r>
            <a:r>
              <a:rPr lang="en-US" sz="4250" b="1">
                <a:solidFill>
                  <a:srgbClr val="004F59"/>
                </a:solidFill>
                <a:latin typeface="Roboto Bold"/>
                <a:ea typeface="Roboto Bold"/>
                <a:cs typeface="Roboto Bold"/>
                <a:sym typeface="Roboto Bold"/>
              </a:rPr>
              <a:t>risky situations. </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81</a:t>
            </a:r>
          </a:p>
        </p:txBody>
      </p:sp>
      <p:sp>
        <p:nvSpPr>
          <p:cNvPr id="6" name="TextBox 6"/>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DEVELOPMENT</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8" name="Group 8"/>
          <p:cNvGrpSpPr/>
          <p:nvPr/>
        </p:nvGrpSpPr>
        <p:grpSpPr>
          <a:xfrm>
            <a:off x="1235789" y="3326534"/>
            <a:ext cx="7636537" cy="933839"/>
            <a:chOff x="0" y="0"/>
            <a:chExt cx="2011269" cy="245949"/>
          </a:xfrm>
        </p:grpSpPr>
        <p:sp>
          <p:nvSpPr>
            <p:cNvPr id="9" name="Freeform 9"/>
            <p:cNvSpPr/>
            <p:nvPr/>
          </p:nvSpPr>
          <p:spPr>
            <a:xfrm>
              <a:off x="0" y="0"/>
              <a:ext cx="2011269" cy="245949"/>
            </a:xfrm>
            <a:custGeom>
              <a:avLst/>
              <a:gdLst/>
              <a:ahLst/>
              <a:cxnLst/>
              <a:rect l="l" t="t" r="r" b="b"/>
              <a:pathLst>
                <a:path w="2011269" h="245949">
                  <a:moveTo>
                    <a:pt x="0" y="0"/>
                  </a:moveTo>
                  <a:lnTo>
                    <a:pt x="2011269" y="0"/>
                  </a:lnTo>
                  <a:lnTo>
                    <a:pt x="2011269" y="245949"/>
                  </a:lnTo>
                  <a:lnTo>
                    <a:pt x="0" y="245949"/>
                  </a:lnTo>
                  <a:close/>
                </a:path>
              </a:pathLst>
            </a:custGeom>
            <a:solidFill>
              <a:srgbClr val="303030"/>
            </a:solidFill>
          </p:spPr>
          <p:txBody>
            <a:bodyPr/>
            <a:lstStyle/>
            <a:p>
              <a:endParaRPr lang="en-US"/>
            </a:p>
          </p:txBody>
        </p:sp>
        <p:sp>
          <p:nvSpPr>
            <p:cNvPr id="10" name="TextBox 10"/>
            <p:cNvSpPr txBox="1"/>
            <p:nvPr/>
          </p:nvSpPr>
          <p:spPr>
            <a:xfrm>
              <a:off x="0" y="-76200"/>
              <a:ext cx="2011269" cy="32214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546446" y="3360103"/>
            <a:ext cx="7480000"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Brain Development in Boys</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3694712" y="7469830"/>
            <a:ext cx="3178169" cy="1348067"/>
          </a:xfrm>
          <a:custGeom>
            <a:avLst/>
            <a:gdLst/>
            <a:ahLst/>
            <a:cxnLst/>
            <a:rect l="l" t="t" r="r" b="b"/>
            <a:pathLst>
              <a:path w="3178169" h="1348067">
                <a:moveTo>
                  <a:pt x="0" y="0"/>
                </a:moveTo>
                <a:lnTo>
                  <a:pt x="3178169" y="0"/>
                </a:lnTo>
                <a:lnTo>
                  <a:pt x="3178169" y="1348067"/>
                </a:lnTo>
                <a:lnTo>
                  <a:pt x="0" y="1348067"/>
                </a:lnTo>
                <a:lnTo>
                  <a:pt x="0" y="0"/>
                </a:lnTo>
                <a:close/>
              </a:path>
            </a:pathLst>
          </a:custGeom>
          <a:blipFill>
            <a:blip r:embed="rId5"/>
            <a:stretch>
              <a:fillRect t="-65020" b="-70736"/>
            </a:stretch>
          </a:blipFill>
        </p:spPr>
        <p:txBody>
          <a:bodyPr/>
          <a:lstStyle/>
          <a:p>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4006834" y="2764741"/>
            <a:ext cx="10888980" cy="6424800"/>
            <a:chOff x="0" y="0"/>
            <a:chExt cx="2867880" cy="1692128"/>
          </a:xfrm>
        </p:grpSpPr>
        <p:sp>
          <p:nvSpPr>
            <p:cNvPr id="5" name="Freeform 5"/>
            <p:cNvSpPr/>
            <p:nvPr/>
          </p:nvSpPr>
          <p:spPr>
            <a:xfrm>
              <a:off x="0" y="0"/>
              <a:ext cx="2867880" cy="1692128"/>
            </a:xfrm>
            <a:custGeom>
              <a:avLst/>
              <a:gdLst/>
              <a:ahLst/>
              <a:cxnLst/>
              <a:rect l="l" t="t" r="r" b="b"/>
              <a:pathLst>
                <a:path w="2867880" h="1692128">
                  <a:moveTo>
                    <a:pt x="0" y="0"/>
                  </a:moveTo>
                  <a:lnTo>
                    <a:pt x="2867880" y="0"/>
                  </a:lnTo>
                  <a:lnTo>
                    <a:pt x="2867880" y="1692128"/>
                  </a:lnTo>
                  <a:lnTo>
                    <a:pt x="0" y="1692128"/>
                  </a:lnTo>
                  <a:close/>
                </a:path>
              </a:pathLst>
            </a:custGeom>
            <a:solidFill>
              <a:srgbClr val="FFFFFF"/>
            </a:solidFill>
          </p:spPr>
          <p:txBody>
            <a:bodyPr/>
            <a:lstStyle/>
            <a:p>
              <a:endParaRPr lang="en-US"/>
            </a:p>
          </p:txBody>
        </p:sp>
        <p:sp>
          <p:nvSpPr>
            <p:cNvPr id="6" name="TextBox 6"/>
            <p:cNvSpPr txBox="1"/>
            <p:nvPr/>
          </p:nvSpPr>
          <p:spPr>
            <a:xfrm>
              <a:off x="0" y="-38100"/>
              <a:ext cx="2867880" cy="1730228"/>
            </a:xfrm>
            <a:prstGeom prst="rect">
              <a:avLst/>
            </a:prstGeom>
          </p:spPr>
          <p:txBody>
            <a:bodyPr lIns="50800" tIns="50800" rIns="50800" bIns="50800" rtlCol="0" anchor="ctr"/>
            <a:lstStyle/>
            <a:p>
              <a:pPr algn="ctr">
                <a:lnSpc>
                  <a:spcPts val="2899"/>
                </a:lnSpc>
              </a:pPr>
              <a:endParaRPr/>
            </a:p>
          </p:txBody>
        </p:sp>
      </p:grpSp>
      <p:sp>
        <p:nvSpPr>
          <p:cNvPr id="7" name="TextBox 7"/>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8" name="Freeform 8"/>
          <p:cNvSpPr/>
          <p:nvPr/>
        </p:nvSpPr>
        <p:spPr>
          <a:xfrm>
            <a:off x="4279466" y="3046074"/>
            <a:ext cx="10343716" cy="5862133"/>
          </a:xfrm>
          <a:custGeom>
            <a:avLst/>
            <a:gdLst/>
            <a:ahLst/>
            <a:cxnLst/>
            <a:rect l="l" t="t" r="r" b="b"/>
            <a:pathLst>
              <a:path w="10343716" h="5862133">
                <a:moveTo>
                  <a:pt x="0" y="0"/>
                </a:moveTo>
                <a:lnTo>
                  <a:pt x="10343716" y="0"/>
                </a:lnTo>
                <a:lnTo>
                  <a:pt x="10343716" y="5862134"/>
                </a:lnTo>
                <a:lnTo>
                  <a:pt x="0" y="5862134"/>
                </a:lnTo>
                <a:lnTo>
                  <a:pt x="0" y="0"/>
                </a:lnTo>
                <a:close/>
              </a:path>
            </a:pathLst>
          </a:custGeom>
          <a:blipFill>
            <a:blip r:embed="rId3"/>
            <a:stretch>
              <a:fillRect l="-320" r="-320"/>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82</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64944" y="4605857"/>
            <a:ext cx="9187696" cy="1967792"/>
            <a:chOff x="0" y="0"/>
            <a:chExt cx="2419805" cy="518266"/>
          </a:xfrm>
        </p:grpSpPr>
        <p:sp>
          <p:nvSpPr>
            <p:cNvPr id="5" name="Freeform 5"/>
            <p:cNvSpPr/>
            <p:nvPr/>
          </p:nvSpPr>
          <p:spPr>
            <a:xfrm>
              <a:off x="0" y="0"/>
              <a:ext cx="2419805" cy="518266"/>
            </a:xfrm>
            <a:custGeom>
              <a:avLst/>
              <a:gdLst/>
              <a:ahLst/>
              <a:cxnLst/>
              <a:rect l="l" t="t" r="r" b="b"/>
              <a:pathLst>
                <a:path w="2419805" h="518266">
                  <a:moveTo>
                    <a:pt x="0" y="0"/>
                  </a:moveTo>
                  <a:lnTo>
                    <a:pt x="2419805" y="0"/>
                  </a:lnTo>
                  <a:lnTo>
                    <a:pt x="2419805" y="518266"/>
                  </a:lnTo>
                  <a:lnTo>
                    <a:pt x="0" y="518266"/>
                  </a:lnTo>
                  <a:close/>
                </a:path>
              </a:pathLst>
            </a:custGeom>
            <a:solidFill>
              <a:srgbClr val="303030"/>
            </a:solidFill>
          </p:spPr>
          <p:txBody>
            <a:bodyPr/>
            <a:lstStyle/>
            <a:p>
              <a:endParaRPr lang="en-US"/>
            </a:p>
          </p:txBody>
        </p:sp>
        <p:sp>
          <p:nvSpPr>
            <p:cNvPr id="6" name="TextBox 6"/>
            <p:cNvSpPr txBox="1"/>
            <p:nvPr/>
          </p:nvSpPr>
          <p:spPr>
            <a:xfrm>
              <a:off x="0" y="-76200"/>
              <a:ext cx="2419805" cy="594466"/>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8" name="TextBox 8"/>
          <p:cNvSpPr txBox="1"/>
          <p:nvPr/>
        </p:nvSpPr>
        <p:spPr>
          <a:xfrm>
            <a:off x="2149973" y="4761210"/>
            <a:ext cx="8217637" cy="156183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are ways young people can ask for help?</a:t>
            </a:r>
          </a:p>
        </p:txBody>
      </p:sp>
      <p:grpSp>
        <p:nvGrpSpPr>
          <p:cNvPr id="9" name="Group 9"/>
          <p:cNvGrpSpPr/>
          <p:nvPr/>
        </p:nvGrpSpPr>
        <p:grpSpPr>
          <a:xfrm>
            <a:off x="12498470" y="1214766"/>
            <a:ext cx="4041638" cy="4806457"/>
            <a:chOff x="0" y="0"/>
            <a:chExt cx="1038212" cy="1234678"/>
          </a:xfrm>
        </p:grpSpPr>
        <p:sp>
          <p:nvSpPr>
            <p:cNvPr id="10" name="Freeform 10"/>
            <p:cNvSpPr/>
            <p:nvPr/>
          </p:nvSpPr>
          <p:spPr>
            <a:xfrm>
              <a:off x="0" y="0"/>
              <a:ext cx="1038212" cy="1234678"/>
            </a:xfrm>
            <a:custGeom>
              <a:avLst/>
              <a:gdLst/>
              <a:ahLst/>
              <a:cxnLst/>
              <a:rect l="l" t="t" r="r" b="b"/>
              <a:pathLst>
                <a:path w="1038212" h="1234678">
                  <a:moveTo>
                    <a:pt x="0" y="0"/>
                  </a:moveTo>
                  <a:lnTo>
                    <a:pt x="1038212" y="0"/>
                  </a:lnTo>
                  <a:lnTo>
                    <a:pt x="1038212" y="1234678"/>
                  </a:lnTo>
                  <a:lnTo>
                    <a:pt x="0" y="1234678"/>
                  </a:lnTo>
                  <a:close/>
                </a:path>
              </a:pathLst>
            </a:custGeom>
            <a:solidFill>
              <a:srgbClr val="FFFFFF"/>
            </a:solidFill>
          </p:spPr>
          <p:txBody>
            <a:bodyPr/>
            <a:lstStyle/>
            <a:p>
              <a:endParaRPr lang="en-US"/>
            </a:p>
          </p:txBody>
        </p:sp>
        <p:sp>
          <p:nvSpPr>
            <p:cNvPr id="11" name="TextBox 11"/>
            <p:cNvSpPr txBox="1"/>
            <p:nvPr/>
          </p:nvSpPr>
          <p:spPr>
            <a:xfrm>
              <a:off x="0" y="-76200"/>
              <a:ext cx="1038212" cy="1310878"/>
            </a:xfrm>
            <a:prstGeom prst="rect">
              <a:avLst/>
            </a:prstGeom>
          </p:spPr>
          <p:txBody>
            <a:bodyPr lIns="50800" tIns="50800" rIns="50800" bIns="50800" rtlCol="0" anchor="ctr"/>
            <a:lstStyle/>
            <a:p>
              <a:pPr algn="ctr">
                <a:lnSpc>
                  <a:spcPts val="3074"/>
                </a:lnSpc>
              </a:pPr>
              <a:endParaRPr/>
            </a:p>
          </p:txBody>
        </p:sp>
      </p:grpSp>
      <p:sp>
        <p:nvSpPr>
          <p:cNvPr id="12" name="Freeform 12"/>
          <p:cNvSpPr/>
          <p:nvPr/>
        </p:nvSpPr>
        <p:spPr>
          <a:xfrm>
            <a:off x="12661710" y="1409049"/>
            <a:ext cx="3715157" cy="3919126"/>
          </a:xfrm>
          <a:custGeom>
            <a:avLst/>
            <a:gdLst/>
            <a:ahLst/>
            <a:cxnLst/>
            <a:rect l="l" t="t" r="r" b="b"/>
            <a:pathLst>
              <a:path w="3715157" h="3919126">
                <a:moveTo>
                  <a:pt x="0" y="0"/>
                </a:moveTo>
                <a:lnTo>
                  <a:pt x="3715157" y="0"/>
                </a:lnTo>
                <a:lnTo>
                  <a:pt x="3715157" y="3919126"/>
                </a:lnTo>
                <a:lnTo>
                  <a:pt x="0" y="3919126"/>
                </a:lnTo>
                <a:lnTo>
                  <a:pt x="0" y="0"/>
                </a:lnTo>
                <a:close/>
              </a:path>
            </a:pathLst>
          </a:custGeom>
          <a:blipFill>
            <a:blip r:embed="rId3"/>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83</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21818" y="2966238"/>
            <a:ext cx="6900064" cy="741682"/>
            <a:chOff x="0" y="0"/>
            <a:chExt cx="1817301" cy="195340"/>
          </a:xfrm>
        </p:grpSpPr>
        <p:sp>
          <p:nvSpPr>
            <p:cNvPr id="5" name="Freeform 5"/>
            <p:cNvSpPr/>
            <p:nvPr/>
          </p:nvSpPr>
          <p:spPr>
            <a:xfrm>
              <a:off x="0" y="0"/>
              <a:ext cx="1817301" cy="195340"/>
            </a:xfrm>
            <a:custGeom>
              <a:avLst/>
              <a:gdLst/>
              <a:ahLst/>
              <a:cxnLst/>
              <a:rect l="l" t="t" r="r" b="b"/>
              <a:pathLst>
                <a:path w="1817301" h="195340">
                  <a:moveTo>
                    <a:pt x="0" y="0"/>
                  </a:moveTo>
                  <a:lnTo>
                    <a:pt x="1817301" y="0"/>
                  </a:lnTo>
                  <a:lnTo>
                    <a:pt x="1817301" y="195340"/>
                  </a:lnTo>
                  <a:lnTo>
                    <a:pt x="0" y="195340"/>
                  </a:lnTo>
                  <a:close/>
                </a:path>
              </a:pathLst>
            </a:custGeom>
            <a:solidFill>
              <a:srgbClr val="303030"/>
            </a:solidFill>
          </p:spPr>
          <p:txBody>
            <a:bodyPr/>
            <a:lstStyle/>
            <a:p>
              <a:endParaRPr lang="en-US"/>
            </a:p>
          </p:txBody>
        </p:sp>
        <p:sp>
          <p:nvSpPr>
            <p:cNvPr id="6" name="TextBox 6"/>
            <p:cNvSpPr txBox="1"/>
            <p:nvPr/>
          </p:nvSpPr>
          <p:spPr>
            <a:xfrm>
              <a:off x="0" y="-76200"/>
              <a:ext cx="1817301" cy="271540"/>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918495" y="2934489"/>
            <a:ext cx="6422438" cy="748030"/>
          </a:xfrm>
          <a:prstGeom prst="rect">
            <a:avLst/>
          </a:prstGeom>
        </p:spPr>
        <p:txBody>
          <a:bodyPr lIns="0" tIns="0" rIns="0" bIns="0" rtlCol="0" anchor="t">
            <a:spAutoFit/>
          </a:bodyPr>
          <a:lstStyle/>
          <a:p>
            <a:pPr algn="l">
              <a:lnSpc>
                <a:spcPts val="6019"/>
              </a:lnSpc>
            </a:pPr>
            <a:r>
              <a:rPr lang="en-US" sz="4299" b="1">
                <a:solidFill>
                  <a:srgbClr val="FFFFFF"/>
                </a:solidFill>
                <a:latin typeface="Roboto Bold"/>
                <a:ea typeface="Roboto Bold"/>
                <a:cs typeface="Roboto Bold"/>
                <a:sym typeface="Roboto Bold"/>
              </a:rPr>
              <a:t>HOW TO ASK FOR HELP</a:t>
            </a:r>
          </a:p>
        </p:txBody>
      </p:sp>
      <p:sp>
        <p:nvSpPr>
          <p:cNvPr id="8" name="TextBox 8"/>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9" name="Group 9"/>
          <p:cNvGrpSpPr/>
          <p:nvPr/>
        </p:nvGrpSpPr>
        <p:grpSpPr>
          <a:xfrm>
            <a:off x="13910574" y="1028700"/>
            <a:ext cx="2991244" cy="3557293"/>
            <a:chOff x="0" y="0"/>
            <a:chExt cx="1038212" cy="1234678"/>
          </a:xfrm>
        </p:grpSpPr>
        <p:sp>
          <p:nvSpPr>
            <p:cNvPr id="10" name="Freeform 10"/>
            <p:cNvSpPr/>
            <p:nvPr/>
          </p:nvSpPr>
          <p:spPr>
            <a:xfrm>
              <a:off x="0" y="0"/>
              <a:ext cx="1038212" cy="1234678"/>
            </a:xfrm>
            <a:custGeom>
              <a:avLst/>
              <a:gdLst/>
              <a:ahLst/>
              <a:cxnLst/>
              <a:rect l="l" t="t" r="r" b="b"/>
              <a:pathLst>
                <a:path w="1038212" h="1234678">
                  <a:moveTo>
                    <a:pt x="0" y="0"/>
                  </a:moveTo>
                  <a:lnTo>
                    <a:pt x="1038212" y="0"/>
                  </a:lnTo>
                  <a:lnTo>
                    <a:pt x="1038212" y="1234678"/>
                  </a:lnTo>
                  <a:lnTo>
                    <a:pt x="0" y="1234678"/>
                  </a:lnTo>
                  <a:close/>
                </a:path>
              </a:pathLst>
            </a:custGeom>
            <a:solidFill>
              <a:srgbClr val="FFFFFF"/>
            </a:solidFill>
          </p:spPr>
          <p:txBody>
            <a:bodyPr/>
            <a:lstStyle/>
            <a:p>
              <a:endParaRPr lang="en-US"/>
            </a:p>
          </p:txBody>
        </p:sp>
        <p:sp>
          <p:nvSpPr>
            <p:cNvPr id="11" name="TextBox 11"/>
            <p:cNvSpPr txBox="1"/>
            <p:nvPr/>
          </p:nvSpPr>
          <p:spPr>
            <a:xfrm>
              <a:off x="0" y="-76200"/>
              <a:ext cx="1038212" cy="1310878"/>
            </a:xfrm>
            <a:prstGeom prst="rect">
              <a:avLst/>
            </a:prstGeom>
          </p:spPr>
          <p:txBody>
            <a:bodyPr lIns="50800" tIns="50800" rIns="50800" bIns="50800" rtlCol="0" anchor="ctr"/>
            <a:lstStyle/>
            <a:p>
              <a:pPr algn="ctr">
                <a:lnSpc>
                  <a:spcPts val="3074"/>
                </a:lnSpc>
              </a:pPr>
              <a:endParaRPr/>
            </a:p>
          </p:txBody>
        </p:sp>
      </p:grpSp>
      <p:sp>
        <p:nvSpPr>
          <p:cNvPr id="12" name="Freeform 12"/>
          <p:cNvSpPr/>
          <p:nvPr/>
        </p:nvSpPr>
        <p:spPr>
          <a:xfrm>
            <a:off x="14031389" y="1172490"/>
            <a:ext cx="2749614" cy="2900573"/>
          </a:xfrm>
          <a:custGeom>
            <a:avLst/>
            <a:gdLst/>
            <a:ahLst/>
            <a:cxnLst/>
            <a:rect l="l" t="t" r="r" b="b"/>
            <a:pathLst>
              <a:path w="2749614" h="2900573">
                <a:moveTo>
                  <a:pt x="0" y="0"/>
                </a:moveTo>
                <a:lnTo>
                  <a:pt x="2749614" y="0"/>
                </a:lnTo>
                <a:lnTo>
                  <a:pt x="2749614" y="2900573"/>
                </a:lnTo>
                <a:lnTo>
                  <a:pt x="0" y="2900573"/>
                </a:lnTo>
                <a:lnTo>
                  <a:pt x="0" y="0"/>
                </a:lnTo>
                <a:close/>
              </a:path>
            </a:pathLst>
          </a:custGeom>
          <a:blipFill>
            <a:blip r:embed="rId3"/>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84</a:t>
            </a:r>
          </a:p>
        </p:txBody>
      </p:sp>
      <p:sp>
        <p:nvSpPr>
          <p:cNvPr id="14" name="TextBox 14"/>
          <p:cNvSpPr txBox="1"/>
          <p:nvPr/>
        </p:nvSpPr>
        <p:spPr>
          <a:xfrm>
            <a:off x="1131441" y="3905475"/>
            <a:ext cx="14850207" cy="843334"/>
          </a:xfrm>
          <a:prstGeom prst="rect">
            <a:avLst/>
          </a:prstGeom>
        </p:spPr>
        <p:txBody>
          <a:bodyPr lIns="0" tIns="0" rIns="0" bIns="0" rtlCol="0" anchor="t">
            <a:spAutoFit/>
          </a:bodyPr>
          <a:lstStyle/>
          <a:p>
            <a:pPr marL="690881" lvl="1" indent="-345440" algn="l">
              <a:lnSpc>
                <a:spcPts val="3200"/>
              </a:lnSpc>
              <a:buFont typeface="Arial"/>
              <a:buChar char="•"/>
            </a:pPr>
            <a:r>
              <a:rPr lang="en-US" sz="3200" b="1">
                <a:solidFill>
                  <a:srgbClr val="004F59"/>
                </a:solidFill>
                <a:latin typeface="Roboto Bold"/>
                <a:ea typeface="Roboto Bold"/>
                <a:cs typeface="Roboto Bold"/>
                <a:sym typeface="Roboto Bold"/>
              </a:rPr>
              <a:t>If you are in immediate danger, dial 911.</a:t>
            </a:r>
          </a:p>
          <a:p>
            <a:pPr algn="l">
              <a:lnSpc>
                <a:spcPts val="3200"/>
              </a:lnSpc>
            </a:pPr>
            <a:endParaRPr lang="en-US" sz="3200" b="1">
              <a:solidFill>
                <a:srgbClr val="004F59"/>
              </a:solidFill>
              <a:latin typeface="Roboto Bold"/>
              <a:ea typeface="Roboto Bold"/>
              <a:cs typeface="Roboto Bold"/>
              <a:sym typeface="Roboto Bold"/>
            </a:endParaRP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3910574" y="1028700"/>
            <a:ext cx="2991244" cy="3557293"/>
            <a:chOff x="0" y="0"/>
            <a:chExt cx="1038212" cy="1234678"/>
          </a:xfrm>
        </p:grpSpPr>
        <p:sp>
          <p:nvSpPr>
            <p:cNvPr id="6" name="Freeform 6"/>
            <p:cNvSpPr/>
            <p:nvPr/>
          </p:nvSpPr>
          <p:spPr>
            <a:xfrm>
              <a:off x="0" y="0"/>
              <a:ext cx="1038212" cy="1234678"/>
            </a:xfrm>
            <a:custGeom>
              <a:avLst/>
              <a:gdLst/>
              <a:ahLst/>
              <a:cxnLst/>
              <a:rect l="l" t="t" r="r" b="b"/>
              <a:pathLst>
                <a:path w="1038212" h="1234678">
                  <a:moveTo>
                    <a:pt x="0" y="0"/>
                  </a:moveTo>
                  <a:lnTo>
                    <a:pt x="1038212" y="0"/>
                  </a:lnTo>
                  <a:lnTo>
                    <a:pt x="1038212" y="1234678"/>
                  </a:lnTo>
                  <a:lnTo>
                    <a:pt x="0" y="1234678"/>
                  </a:lnTo>
                  <a:close/>
                </a:path>
              </a:pathLst>
            </a:custGeom>
            <a:solidFill>
              <a:srgbClr val="FFFFFF"/>
            </a:solidFill>
          </p:spPr>
          <p:txBody>
            <a:bodyPr/>
            <a:lstStyle/>
            <a:p>
              <a:endParaRPr lang="en-US"/>
            </a:p>
          </p:txBody>
        </p:sp>
        <p:sp>
          <p:nvSpPr>
            <p:cNvPr id="7" name="TextBox 7"/>
            <p:cNvSpPr txBox="1"/>
            <p:nvPr/>
          </p:nvSpPr>
          <p:spPr>
            <a:xfrm>
              <a:off x="0" y="-76200"/>
              <a:ext cx="1038212" cy="1310878"/>
            </a:xfrm>
            <a:prstGeom prst="rect">
              <a:avLst/>
            </a:prstGeom>
          </p:spPr>
          <p:txBody>
            <a:bodyPr lIns="50800" tIns="50800" rIns="50800" bIns="50800" rtlCol="0" anchor="ctr"/>
            <a:lstStyle/>
            <a:p>
              <a:pPr algn="ctr">
                <a:lnSpc>
                  <a:spcPts val="3074"/>
                </a:lnSpc>
              </a:pPr>
              <a:endParaRPr/>
            </a:p>
          </p:txBody>
        </p:sp>
      </p:grpSp>
      <p:sp>
        <p:nvSpPr>
          <p:cNvPr id="8" name="Freeform 8"/>
          <p:cNvSpPr/>
          <p:nvPr/>
        </p:nvSpPr>
        <p:spPr>
          <a:xfrm>
            <a:off x="14031389" y="1172490"/>
            <a:ext cx="2749614" cy="2900573"/>
          </a:xfrm>
          <a:custGeom>
            <a:avLst/>
            <a:gdLst/>
            <a:ahLst/>
            <a:cxnLst/>
            <a:rect l="l" t="t" r="r" b="b"/>
            <a:pathLst>
              <a:path w="2749614" h="2900573">
                <a:moveTo>
                  <a:pt x="0" y="0"/>
                </a:moveTo>
                <a:lnTo>
                  <a:pt x="2749614" y="0"/>
                </a:lnTo>
                <a:lnTo>
                  <a:pt x="2749614" y="2900573"/>
                </a:lnTo>
                <a:lnTo>
                  <a:pt x="0" y="2900573"/>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85</a:t>
            </a:r>
          </a:p>
        </p:txBody>
      </p:sp>
      <p:sp>
        <p:nvSpPr>
          <p:cNvPr id="10" name="TextBox 10"/>
          <p:cNvSpPr txBox="1"/>
          <p:nvPr/>
        </p:nvSpPr>
        <p:spPr>
          <a:xfrm>
            <a:off x="1131441" y="3924525"/>
            <a:ext cx="16133631" cy="1629383"/>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the sexual predator IS a family member, consider telling a trustworthy adult.</a:t>
            </a:r>
          </a:p>
          <a:p>
            <a:pPr algn="l">
              <a:lnSpc>
                <a:spcPts val="3399"/>
              </a:lnSpc>
            </a:pPr>
            <a:endParaRPr lang="en-US" sz="3399" b="1">
              <a:solidFill>
                <a:srgbClr val="004F59"/>
              </a:solidFill>
              <a:latin typeface="Roboto Bold"/>
              <a:ea typeface="Roboto Bold"/>
              <a:cs typeface="Roboto Bold"/>
              <a:sym typeface="Roboto Bold"/>
            </a:endParaRPr>
          </a:p>
        </p:txBody>
      </p:sp>
      <p:grpSp>
        <p:nvGrpSpPr>
          <p:cNvPr id="11" name="Group 11"/>
          <p:cNvGrpSpPr/>
          <p:nvPr/>
        </p:nvGrpSpPr>
        <p:grpSpPr>
          <a:xfrm>
            <a:off x="1421818" y="2966238"/>
            <a:ext cx="6900064" cy="741682"/>
            <a:chOff x="0" y="0"/>
            <a:chExt cx="1817301" cy="195340"/>
          </a:xfrm>
        </p:grpSpPr>
        <p:sp>
          <p:nvSpPr>
            <p:cNvPr id="12" name="Freeform 12"/>
            <p:cNvSpPr/>
            <p:nvPr/>
          </p:nvSpPr>
          <p:spPr>
            <a:xfrm>
              <a:off x="0" y="0"/>
              <a:ext cx="1817301" cy="195340"/>
            </a:xfrm>
            <a:custGeom>
              <a:avLst/>
              <a:gdLst/>
              <a:ahLst/>
              <a:cxnLst/>
              <a:rect l="l" t="t" r="r" b="b"/>
              <a:pathLst>
                <a:path w="1817301" h="195340">
                  <a:moveTo>
                    <a:pt x="0" y="0"/>
                  </a:moveTo>
                  <a:lnTo>
                    <a:pt x="1817301" y="0"/>
                  </a:lnTo>
                  <a:lnTo>
                    <a:pt x="1817301" y="195340"/>
                  </a:lnTo>
                  <a:lnTo>
                    <a:pt x="0" y="195340"/>
                  </a:lnTo>
                  <a:close/>
                </a:path>
              </a:pathLst>
            </a:custGeom>
            <a:solidFill>
              <a:srgbClr val="303030"/>
            </a:solidFill>
          </p:spPr>
          <p:txBody>
            <a:bodyPr/>
            <a:lstStyle/>
            <a:p>
              <a:endParaRPr lang="en-US"/>
            </a:p>
          </p:txBody>
        </p:sp>
        <p:sp>
          <p:nvSpPr>
            <p:cNvPr id="13" name="TextBox 13"/>
            <p:cNvSpPr txBox="1"/>
            <p:nvPr/>
          </p:nvSpPr>
          <p:spPr>
            <a:xfrm>
              <a:off x="0" y="-76200"/>
              <a:ext cx="1817301" cy="271540"/>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918495" y="2934489"/>
            <a:ext cx="6422438" cy="748030"/>
          </a:xfrm>
          <a:prstGeom prst="rect">
            <a:avLst/>
          </a:prstGeom>
        </p:spPr>
        <p:txBody>
          <a:bodyPr lIns="0" tIns="0" rIns="0" bIns="0" rtlCol="0" anchor="t">
            <a:spAutoFit/>
          </a:bodyPr>
          <a:lstStyle/>
          <a:p>
            <a:pPr algn="l">
              <a:lnSpc>
                <a:spcPts val="6019"/>
              </a:lnSpc>
            </a:pPr>
            <a:r>
              <a:rPr lang="en-US" sz="4299" b="1">
                <a:solidFill>
                  <a:srgbClr val="FFFFFF"/>
                </a:solidFill>
                <a:latin typeface="Roboto Bold"/>
                <a:ea typeface="Roboto Bold"/>
                <a:cs typeface="Roboto Bold"/>
                <a:sym typeface="Roboto Bold"/>
              </a:rPr>
              <a:t>HOW TO ASK FOR HELP</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3910574" y="1028700"/>
            <a:ext cx="2991244" cy="3557293"/>
            <a:chOff x="0" y="0"/>
            <a:chExt cx="1038212" cy="1234678"/>
          </a:xfrm>
        </p:grpSpPr>
        <p:sp>
          <p:nvSpPr>
            <p:cNvPr id="6" name="Freeform 6"/>
            <p:cNvSpPr/>
            <p:nvPr/>
          </p:nvSpPr>
          <p:spPr>
            <a:xfrm>
              <a:off x="0" y="0"/>
              <a:ext cx="1038212" cy="1234678"/>
            </a:xfrm>
            <a:custGeom>
              <a:avLst/>
              <a:gdLst/>
              <a:ahLst/>
              <a:cxnLst/>
              <a:rect l="l" t="t" r="r" b="b"/>
              <a:pathLst>
                <a:path w="1038212" h="1234678">
                  <a:moveTo>
                    <a:pt x="0" y="0"/>
                  </a:moveTo>
                  <a:lnTo>
                    <a:pt x="1038212" y="0"/>
                  </a:lnTo>
                  <a:lnTo>
                    <a:pt x="1038212" y="1234678"/>
                  </a:lnTo>
                  <a:lnTo>
                    <a:pt x="0" y="1234678"/>
                  </a:lnTo>
                  <a:close/>
                </a:path>
              </a:pathLst>
            </a:custGeom>
            <a:solidFill>
              <a:srgbClr val="FFFFFF"/>
            </a:solidFill>
          </p:spPr>
          <p:txBody>
            <a:bodyPr/>
            <a:lstStyle/>
            <a:p>
              <a:endParaRPr lang="en-US"/>
            </a:p>
          </p:txBody>
        </p:sp>
        <p:sp>
          <p:nvSpPr>
            <p:cNvPr id="7" name="TextBox 7"/>
            <p:cNvSpPr txBox="1"/>
            <p:nvPr/>
          </p:nvSpPr>
          <p:spPr>
            <a:xfrm>
              <a:off x="0" y="-76200"/>
              <a:ext cx="1038212" cy="1310878"/>
            </a:xfrm>
            <a:prstGeom prst="rect">
              <a:avLst/>
            </a:prstGeom>
          </p:spPr>
          <p:txBody>
            <a:bodyPr lIns="50800" tIns="50800" rIns="50800" bIns="50800" rtlCol="0" anchor="ctr"/>
            <a:lstStyle/>
            <a:p>
              <a:pPr algn="ctr">
                <a:lnSpc>
                  <a:spcPts val="3074"/>
                </a:lnSpc>
              </a:pPr>
              <a:endParaRPr/>
            </a:p>
          </p:txBody>
        </p:sp>
      </p:grpSp>
      <p:sp>
        <p:nvSpPr>
          <p:cNvPr id="8" name="Freeform 8"/>
          <p:cNvSpPr/>
          <p:nvPr/>
        </p:nvSpPr>
        <p:spPr>
          <a:xfrm>
            <a:off x="14031389" y="1172490"/>
            <a:ext cx="2749614" cy="2900573"/>
          </a:xfrm>
          <a:custGeom>
            <a:avLst/>
            <a:gdLst/>
            <a:ahLst/>
            <a:cxnLst/>
            <a:rect l="l" t="t" r="r" b="b"/>
            <a:pathLst>
              <a:path w="2749614" h="2900573">
                <a:moveTo>
                  <a:pt x="0" y="0"/>
                </a:moveTo>
                <a:lnTo>
                  <a:pt x="2749614" y="0"/>
                </a:lnTo>
                <a:lnTo>
                  <a:pt x="2749614" y="2900573"/>
                </a:lnTo>
                <a:lnTo>
                  <a:pt x="0" y="2900573"/>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86</a:t>
            </a:r>
          </a:p>
        </p:txBody>
      </p:sp>
      <p:sp>
        <p:nvSpPr>
          <p:cNvPr id="10" name="TextBox 10"/>
          <p:cNvSpPr txBox="1"/>
          <p:nvPr/>
        </p:nvSpPr>
        <p:spPr>
          <a:xfrm>
            <a:off x="1160016" y="3924525"/>
            <a:ext cx="16055531" cy="2372306"/>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the sexual predator is NOT family, consider telling a parent.</a:t>
            </a:r>
          </a:p>
          <a:p>
            <a:pPr algn="l">
              <a:lnSpc>
                <a:spcPts val="3399"/>
              </a:lnSpc>
            </a:pPr>
            <a:endParaRPr lang="en-US" sz="3399" b="1">
              <a:solidFill>
                <a:srgbClr val="004F59"/>
              </a:solidFill>
              <a:latin typeface="Roboto Bold"/>
              <a:ea typeface="Roboto Bold"/>
              <a:cs typeface="Roboto Bold"/>
              <a:sym typeface="Roboto Bold"/>
            </a:endParaRPr>
          </a:p>
        </p:txBody>
      </p:sp>
      <p:grpSp>
        <p:nvGrpSpPr>
          <p:cNvPr id="11" name="Group 11"/>
          <p:cNvGrpSpPr/>
          <p:nvPr/>
        </p:nvGrpSpPr>
        <p:grpSpPr>
          <a:xfrm>
            <a:off x="1421818" y="2966238"/>
            <a:ext cx="6900064" cy="741682"/>
            <a:chOff x="0" y="0"/>
            <a:chExt cx="1817301" cy="195340"/>
          </a:xfrm>
        </p:grpSpPr>
        <p:sp>
          <p:nvSpPr>
            <p:cNvPr id="12" name="Freeform 12"/>
            <p:cNvSpPr/>
            <p:nvPr/>
          </p:nvSpPr>
          <p:spPr>
            <a:xfrm>
              <a:off x="0" y="0"/>
              <a:ext cx="1817301" cy="195340"/>
            </a:xfrm>
            <a:custGeom>
              <a:avLst/>
              <a:gdLst/>
              <a:ahLst/>
              <a:cxnLst/>
              <a:rect l="l" t="t" r="r" b="b"/>
              <a:pathLst>
                <a:path w="1817301" h="195340">
                  <a:moveTo>
                    <a:pt x="0" y="0"/>
                  </a:moveTo>
                  <a:lnTo>
                    <a:pt x="1817301" y="0"/>
                  </a:lnTo>
                  <a:lnTo>
                    <a:pt x="1817301" y="195340"/>
                  </a:lnTo>
                  <a:lnTo>
                    <a:pt x="0" y="195340"/>
                  </a:lnTo>
                  <a:close/>
                </a:path>
              </a:pathLst>
            </a:custGeom>
            <a:solidFill>
              <a:srgbClr val="303030"/>
            </a:solidFill>
          </p:spPr>
          <p:txBody>
            <a:bodyPr/>
            <a:lstStyle/>
            <a:p>
              <a:endParaRPr lang="en-US"/>
            </a:p>
          </p:txBody>
        </p:sp>
        <p:sp>
          <p:nvSpPr>
            <p:cNvPr id="13" name="TextBox 13"/>
            <p:cNvSpPr txBox="1"/>
            <p:nvPr/>
          </p:nvSpPr>
          <p:spPr>
            <a:xfrm>
              <a:off x="0" y="-76200"/>
              <a:ext cx="1817301" cy="271540"/>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918495" y="2934489"/>
            <a:ext cx="6422438" cy="748030"/>
          </a:xfrm>
          <a:prstGeom prst="rect">
            <a:avLst/>
          </a:prstGeom>
        </p:spPr>
        <p:txBody>
          <a:bodyPr lIns="0" tIns="0" rIns="0" bIns="0" rtlCol="0" anchor="t">
            <a:spAutoFit/>
          </a:bodyPr>
          <a:lstStyle/>
          <a:p>
            <a:pPr algn="l">
              <a:lnSpc>
                <a:spcPts val="6019"/>
              </a:lnSpc>
            </a:pPr>
            <a:r>
              <a:rPr lang="en-US" sz="4299" b="1">
                <a:solidFill>
                  <a:srgbClr val="FFFFFF"/>
                </a:solidFill>
                <a:latin typeface="Roboto Bold"/>
                <a:ea typeface="Roboto Bold"/>
                <a:cs typeface="Roboto Bold"/>
                <a:sym typeface="Roboto Bold"/>
              </a:rPr>
              <a:t>HOW TO ASK FOR HELP</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3910574" y="1028700"/>
            <a:ext cx="2991244" cy="3557293"/>
            <a:chOff x="0" y="0"/>
            <a:chExt cx="1038212" cy="1234678"/>
          </a:xfrm>
        </p:grpSpPr>
        <p:sp>
          <p:nvSpPr>
            <p:cNvPr id="6" name="Freeform 6"/>
            <p:cNvSpPr/>
            <p:nvPr/>
          </p:nvSpPr>
          <p:spPr>
            <a:xfrm>
              <a:off x="0" y="0"/>
              <a:ext cx="1038212" cy="1234678"/>
            </a:xfrm>
            <a:custGeom>
              <a:avLst/>
              <a:gdLst/>
              <a:ahLst/>
              <a:cxnLst/>
              <a:rect l="l" t="t" r="r" b="b"/>
              <a:pathLst>
                <a:path w="1038212" h="1234678">
                  <a:moveTo>
                    <a:pt x="0" y="0"/>
                  </a:moveTo>
                  <a:lnTo>
                    <a:pt x="1038212" y="0"/>
                  </a:lnTo>
                  <a:lnTo>
                    <a:pt x="1038212" y="1234678"/>
                  </a:lnTo>
                  <a:lnTo>
                    <a:pt x="0" y="1234678"/>
                  </a:lnTo>
                  <a:close/>
                </a:path>
              </a:pathLst>
            </a:custGeom>
            <a:solidFill>
              <a:srgbClr val="FFFFFF"/>
            </a:solidFill>
          </p:spPr>
          <p:txBody>
            <a:bodyPr/>
            <a:lstStyle/>
            <a:p>
              <a:endParaRPr lang="en-US"/>
            </a:p>
          </p:txBody>
        </p:sp>
        <p:sp>
          <p:nvSpPr>
            <p:cNvPr id="7" name="TextBox 7"/>
            <p:cNvSpPr txBox="1"/>
            <p:nvPr/>
          </p:nvSpPr>
          <p:spPr>
            <a:xfrm>
              <a:off x="0" y="-76200"/>
              <a:ext cx="1038212" cy="1310878"/>
            </a:xfrm>
            <a:prstGeom prst="rect">
              <a:avLst/>
            </a:prstGeom>
          </p:spPr>
          <p:txBody>
            <a:bodyPr lIns="50800" tIns="50800" rIns="50800" bIns="50800" rtlCol="0" anchor="ctr"/>
            <a:lstStyle/>
            <a:p>
              <a:pPr algn="ctr">
                <a:lnSpc>
                  <a:spcPts val="3074"/>
                </a:lnSpc>
              </a:pPr>
              <a:endParaRPr/>
            </a:p>
          </p:txBody>
        </p:sp>
      </p:grpSp>
      <p:sp>
        <p:nvSpPr>
          <p:cNvPr id="8" name="Freeform 8"/>
          <p:cNvSpPr/>
          <p:nvPr/>
        </p:nvSpPr>
        <p:spPr>
          <a:xfrm>
            <a:off x="14031389" y="1172490"/>
            <a:ext cx="2749614" cy="2900573"/>
          </a:xfrm>
          <a:custGeom>
            <a:avLst/>
            <a:gdLst/>
            <a:ahLst/>
            <a:cxnLst/>
            <a:rect l="l" t="t" r="r" b="b"/>
            <a:pathLst>
              <a:path w="2749614" h="2900573">
                <a:moveTo>
                  <a:pt x="0" y="0"/>
                </a:moveTo>
                <a:lnTo>
                  <a:pt x="2749614" y="0"/>
                </a:lnTo>
                <a:lnTo>
                  <a:pt x="2749614" y="2900573"/>
                </a:lnTo>
                <a:lnTo>
                  <a:pt x="0" y="2900573"/>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87</a:t>
            </a:r>
          </a:p>
        </p:txBody>
      </p:sp>
      <p:sp>
        <p:nvSpPr>
          <p:cNvPr id="10" name="TextBox 10"/>
          <p:cNvSpPr txBox="1"/>
          <p:nvPr/>
        </p:nvSpPr>
        <p:spPr>
          <a:xfrm>
            <a:off x="1131441" y="3924525"/>
            <a:ext cx="15540404" cy="4029574"/>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NOT family, consider telling a parent.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671"/>
              </a:lnSpc>
              <a:buFont typeface="Arial"/>
              <a:buChar char="•"/>
            </a:pPr>
            <a:r>
              <a:rPr lang="en-US" sz="3399" b="1">
                <a:solidFill>
                  <a:srgbClr val="004F59"/>
                </a:solidFill>
                <a:latin typeface="Roboto Bold"/>
                <a:ea typeface="Roboto Bold"/>
                <a:cs typeface="Roboto Bold"/>
                <a:sym typeface="Roboto Bold"/>
              </a:rPr>
              <a:t>If you are a student in school, consider telling a trustworthy teacher, coach, school nurse, social worker, counselor, resource officer, or principal.</a:t>
            </a:r>
          </a:p>
          <a:p>
            <a:pPr algn="l">
              <a:lnSpc>
                <a:spcPts val="3399"/>
              </a:lnSpc>
            </a:pPr>
            <a:endParaRPr lang="en-US" sz="3399" b="1">
              <a:solidFill>
                <a:srgbClr val="004F59"/>
              </a:solidFill>
              <a:latin typeface="Roboto Bold"/>
              <a:ea typeface="Roboto Bold"/>
              <a:cs typeface="Roboto Bold"/>
              <a:sym typeface="Roboto Bold"/>
            </a:endParaRPr>
          </a:p>
        </p:txBody>
      </p:sp>
      <p:grpSp>
        <p:nvGrpSpPr>
          <p:cNvPr id="11" name="Group 11"/>
          <p:cNvGrpSpPr/>
          <p:nvPr/>
        </p:nvGrpSpPr>
        <p:grpSpPr>
          <a:xfrm>
            <a:off x="1421818" y="2966238"/>
            <a:ext cx="6900064" cy="741682"/>
            <a:chOff x="0" y="0"/>
            <a:chExt cx="1817301" cy="195340"/>
          </a:xfrm>
        </p:grpSpPr>
        <p:sp>
          <p:nvSpPr>
            <p:cNvPr id="12" name="Freeform 12"/>
            <p:cNvSpPr/>
            <p:nvPr/>
          </p:nvSpPr>
          <p:spPr>
            <a:xfrm>
              <a:off x="0" y="0"/>
              <a:ext cx="1817301" cy="195340"/>
            </a:xfrm>
            <a:custGeom>
              <a:avLst/>
              <a:gdLst/>
              <a:ahLst/>
              <a:cxnLst/>
              <a:rect l="l" t="t" r="r" b="b"/>
              <a:pathLst>
                <a:path w="1817301" h="195340">
                  <a:moveTo>
                    <a:pt x="0" y="0"/>
                  </a:moveTo>
                  <a:lnTo>
                    <a:pt x="1817301" y="0"/>
                  </a:lnTo>
                  <a:lnTo>
                    <a:pt x="1817301" y="195340"/>
                  </a:lnTo>
                  <a:lnTo>
                    <a:pt x="0" y="195340"/>
                  </a:lnTo>
                  <a:close/>
                </a:path>
              </a:pathLst>
            </a:custGeom>
            <a:solidFill>
              <a:srgbClr val="303030"/>
            </a:solidFill>
          </p:spPr>
          <p:txBody>
            <a:bodyPr/>
            <a:lstStyle/>
            <a:p>
              <a:endParaRPr lang="en-US"/>
            </a:p>
          </p:txBody>
        </p:sp>
        <p:sp>
          <p:nvSpPr>
            <p:cNvPr id="13" name="TextBox 13"/>
            <p:cNvSpPr txBox="1"/>
            <p:nvPr/>
          </p:nvSpPr>
          <p:spPr>
            <a:xfrm>
              <a:off x="0" y="-76200"/>
              <a:ext cx="1817301" cy="271540"/>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918495" y="2934489"/>
            <a:ext cx="6422438" cy="748030"/>
          </a:xfrm>
          <a:prstGeom prst="rect">
            <a:avLst/>
          </a:prstGeom>
        </p:spPr>
        <p:txBody>
          <a:bodyPr lIns="0" tIns="0" rIns="0" bIns="0" rtlCol="0" anchor="t">
            <a:spAutoFit/>
          </a:bodyPr>
          <a:lstStyle/>
          <a:p>
            <a:pPr algn="l">
              <a:lnSpc>
                <a:spcPts val="6019"/>
              </a:lnSpc>
            </a:pPr>
            <a:r>
              <a:rPr lang="en-US" sz="4299" b="1">
                <a:solidFill>
                  <a:srgbClr val="FFFFFF"/>
                </a:solidFill>
                <a:latin typeface="Roboto Bold"/>
                <a:ea typeface="Roboto Bold"/>
                <a:cs typeface="Roboto Bold"/>
                <a:sym typeface="Roboto Bold"/>
              </a:rPr>
              <a:t>HOW TO ASK FOR HELP</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3910574" y="1028700"/>
            <a:ext cx="2991244" cy="3557293"/>
            <a:chOff x="0" y="0"/>
            <a:chExt cx="1038212" cy="1234678"/>
          </a:xfrm>
        </p:grpSpPr>
        <p:sp>
          <p:nvSpPr>
            <p:cNvPr id="6" name="Freeform 6"/>
            <p:cNvSpPr/>
            <p:nvPr/>
          </p:nvSpPr>
          <p:spPr>
            <a:xfrm>
              <a:off x="0" y="0"/>
              <a:ext cx="1038212" cy="1234678"/>
            </a:xfrm>
            <a:custGeom>
              <a:avLst/>
              <a:gdLst/>
              <a:ahLst/>
              <a:cxnLst/>
              <a:rect l="l" t="t" r="r" b="b"/>
              <a:pathLst>
                <a:path w="1038212" h="1234678">
                  <a:moveTo>
                    <a:pt x="0" y="0"/>
                  </a:moveTo>
                  <a:lnTo>
                    <a:pt x="1038212" y="0"/>
                  </a:lnTo>
                  <a:lnTo>
                    <a:pt x="1038212" y="1234678"/>
                  </a:lnTo>
                  <a:lnTo>
                    <a:pt x="0" y="1234678"/>
                  </a:lnTo>
                  <a:close/>
                </a:path>
              </a:pathLst>
            </a:custGeom>
            <a:solidFill>
              <a:srgbClr val="FFFFFF"/>
            </a:solidFill>
          </p:spPr>
          <p:txBody>
            <a:bodyPr/>
            <a:lstStyle/>
            <a:p>
              <a:endParaRPr lang="en-US"/>
            </a:p>
          </p:txBody>
        </p:sp>
        <p:sp>
          <p:nvSpPr>
            <p:cNvPr id="7" name="TextBox 7"/>
            <p:cNvSpPr txBox="1"/>
            <p:nvPr/>
          </p:nvSpPr>
          <p:spPr>
            <a:xfrm>
              <a:off x="0" y="-76200"/>
              <a:ext cx="1038212" cy="1310878"/>
            </a:xfrm>
            <a:prstGeom prst="rect">
              <a:avLst/>
            </a:prstGeom>
          </p:spPr>
          <p:txBody>
            <a:bodyPr lIns="50800" tIns="50800" rIns="50800" bIns="50800" rtlCol="0" anchor="ctr"/>
            <a:lstStyle/>
            <a:p>
              <a:pPr algn="ctr">
                <a:lnSpc>
                  <a:spcPts val="3074"/>
                </a:lnSpc>
              </a:pPr>
              <a:endParaRPr/>
            </a:p>
          </p:txBody>
        </p:sp>
      </p:grpSp>
      <p:sp>
        <p:nvSpPr>
          <p:cNvPr id="8" name="Freeform 8"/>
          <p:cNvSpPr/>
          <p:nvPr/>
        </p:nvSpPr>
        <p:spPr>
          <a:xfrm>
            <a:off x="14031389" y="1172490"/>
            <a:ext cx="2749614" cy="2900573"/>
          </a:xfrm>
          <a:custGeom>
            <a:avLst/>
            <a:gdLst/>
            <a:ahLst/>
            <a:cxnLst/>
            <a:rect l="l" t="t" r="r" b="b"/>
            <a:pathLst>
              <a:path w="2749614" h="2900573">
                <a:moveTo>
                  <a:pt x="0" y="0"/>
                </a:moveTo>
                <a:lnTo>
                  <a:pt x="2749614" y="0"/>
                </a:lnTo>
                <a:lnTo>
                  <a:pt x="2749614" y="2900573"/>
                </a:lnTo>
                <a:lnTo>
                  <a:pt x="0" y="2900573"/>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88</a:t>
            </a:r>
          </a:p>
        </p:txBody>
      </p:sp>
      <p:sp>
        <p:nvSpPr>
          <p:cNvPr id="10" name="TextBox 10"/>
          <p:cNvSpPr txBox="1"/>
          <p:nvPr/>
        </p:nvSpPr>
        <p:spPr>
          <a:xfrm>
            <a:off x="1131441" y="3996129"/>
            <a:ext cx="15983927" cy="4684314"/>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NOT family, consider telling a parent.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a student in school, consider telling a trustworthy teacher, coach, school nurse, social worker, counselor, resource officer, or principal.</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To gain internet access for help, consider using a computer at your school or a public library.</a:t>
            </a:r>
          </a:p>
          <a:p>
            <a:pPr algn="l">
              <a:lnSpc>
                <a:spcPts val="3200"/>
              </a:lnSpc>
            </a:pPr>
            <a:endParaRPr lang="en-US" sz="3399" b="1">
              <a:solidFill>
                <a:srgbClr val="004F59"/>
              </a:solidFill>
              <a:latin typeface="Roboto Bold"/>
              <a:ea typeface="Roboto Bold"/>
              <a:cs typeface="Roboto Bold"/>
              <a:sym typeface="Roboto Bold"/>
            </a:endParaRPr>
          </a:p>
        </p:txBody>
      </p:sp>
      <p:grpSp>
        <p:nvGrpSpPr>
          <p:cNvPr id="11" name="Group 11"/>
          <p:cNvGrpSpPr/>
          <p:nvPr/>
        </p:nvGrpSpPr>
        <p:grpSpPr>
          <a:xfrm>
            <a:off x="1421818" y="2966238"/>
            <a:ext cx="6900064" cy="741682"/>
            <a:chOff x="0" y="0"/>
            <a:chExt cx="1817301" cy="195340"/>
          </a:xfrm>
        </p:grpSpPr>
        <p:sp>
          <p:nvSpPr>
            <p:cNvPr id="12" name="Freeform 12"/>
            <p:cNvSpPr/>
            <p:nvPr/>
          </p:nvSpPr>
          <p:spPr>
            <a:xfrm>
              <a:off x="0" y="0"/>
              <a:ext cx="1817301" cy="195340"/>
            </a:xfrm>
            <a:custGeom>
              <a:avLst/>
              <a:gdLst/>
              <a:ahLst/>
              <a:cxnLst/>
              <a:rect l="l" t="t" r="r" b="b"/>
              <a:pathLst>
                <a:path w="1817301" h="195340">
                  <a:moveTo>
                    <a:pt x="0" y="0"/>
                  </a:moveTo>
                  <a:lnTo>
                    <a:pt x="1817301" y="0"/>
                  </a:lnTo>
                  <a:lnTo>
                    <a:pt x="1817301" y="195340"/>
                  </a:lnTo>
                  <a:lnTo>
                    <a:pt x="0" y="195340"/>
                  </a:lnTo>
                  <a:close/>
                </a:path>
              </a:pathLst>
            </a:custGeom>
            <a:solidFill>
              <a:srgbClr val="303030"/>
            </a:solidFill>
          </p:spPr>
          <p:txBody>
            <a:bodyPr/>
            <a:lstStyle/>
            <a:p>
              <a:endParaRPr lang="en-US"/>
            </a:p>
          </p:txBody>
        </p:sp>
        <p:sp>
          <p:nvSpPr>
            <p:cNvPr id="13" name="TextBox 13"/>
            <p:cNvSpPr txBox="1"/>
            <p:nvPr/>
          </p:nvSpPr>
          <p:spPr>
            <a:xfrm>
              <a:off x="0" y="-76200"/>
              <a:ext cx="1817301" cy="271540"/>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918495" y="2934489"/>
            <a:ext cx="6422438" cy="748030"/>
          </a:xfrm>
          <a:prstGeom prst="rect">
            <a:avLst/>
          </a:prstGeom>
        </p:spPr>
        <p:txBody>
          <a:bodyPr lIns="0" tIns="0" rIns="0" bIns="0" rtlCol="0" anchor="t">
            <a:spAutoFit/>
          </a:bodyPr>
          <a:lstStyle/>
          <a:p>
            <a:pPr algn="l">
              <a:lnSpc>
                <a:spcPts val="6019"/>
              </a:lnSpc>
            </a:pPr>
            <a:r>
              <a:rPr lang="en-US" sz="4299" b="1">
                <a:solidFill>
                  <a:srgbClr val="FFFFFF"/>
                </a:solidFill>
                <a:latin typeface="Roboto Bold"/>
                <a:ea typeface="Roboto Bold"/>
                <a:cs typeface="Roboto Bold"/>
                <a:sym typeface="Roboto Bold"/>
              </a:rPr>
              <a:t>HOW TO ASK FOR HELP</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8109" y="460309"/>
            <a:ext cx="17298397" cy="9369965"/>
          </a:xfrm>
          <a:custGeom>
            <a:avLst/>
            <a:gdLst/>
            <a:ahLst/>
            <a:cxnLst/>
            <a:rect l="l" t="t" r="r" b="b"/>
            <a:pathLst>
              <a:path w="17298397" h="9369965">
                <a:moveTo>
                  <a:pt x="0" y="0"/>
                </a:moveTo>
                <a:lnTo>
                  <a:pt x="17298397" y="0"/>
                </a:lnTo>
                <a:lnTo>
                  <a:pt x="17298397" y="9369965"/>
                </a:lnTo>
                <a:lnTo>
                  <a:pt x="0" y="936996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89</a:t>
            </a:r>
          </a:p>
        </p:txBody>
      </p:sp>
      <p:sp>
        <p:nvSpPr>
          <p:cNvPr id="4" name="TextBox 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a:t>
            </a:r>
          </a:p>
        </p:txBody>
      </p:sp>
      <p:sp>
        <p:nvSpPr>
          <p:cNvPr id="8" name="TextBox 8"/>
          <p:cNvSpPr txBox="1"/>
          <p:nvPr/>
        </p:nvSpPr>
        <p:spPr>
          <a:xfrm>
            <a:off x="3236901" y="4658173"/>
            <a:ext cx="11814198" cy="1464945"/>
          </a:xfrm>
          <a:prstGeom prst="rect">
            <a:avLst/>
          </a:prstGeom>
        </p:spPr>
        <p:txBody>
          <a:bodyPr lIns="0" tIns="0" rIns="0" bIns="0" rtlCol="0" anchor="t">
            <a:spAutoFit/>
          </a:bodyPr>
          <a:lstStyle/>
          <a:p>
            <a:pPr algn="ctr">
              <a:lnSpc>
                <a:spcPts val="5880"/>
              </a:lnSpc>
            </a:pPr>
            <a:r>
              <a:rPr lang="en-US" sz="4200">
                <a:solidFill>
                  <a:srgbClr val="004F59"/>
                </a:solidFill>
                <a:latin typeface="Roboto"/>
                <a:ea typeface="Roboto"/>
                <a:cs typeface="Roboto"/>
                <a:sym typeface="Roboto"/>
              </a:rPr>
              <a:t>👥 </a:t>
            </a:r>
            <a:r>
              <a:rPr lang="en-US" sz="4200" b="1">
                <a:solidFill>
                  <a:srgbClr val="004F59"/>
                </a:solidFill>
                <a:latin typeface="Roboto Bold"/>
                <a:ea typeface="Roboto Bold"/>
                <a:cs typeface="Roboto Bold"/>
                <a:sym typeface="Roboto Bold"/>
              </a:rPr>
              <a:t>Some studies use small groups of people, and those groups may not represent everyone. </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1480713" y="3334130"/>
            <a:ext cx="7918137" cy="904943"/>
            <a:chOff x="0" y="0"/>
            <a:chExt cx="2085435" cy="238339"/>
          </a:xfrm>
        </p:grpSpPr>
        <p:sp>
          <p:nvSpPr>
            <p:cNvPr id="11" name="Freeform 11"/>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80421" y="3353176"/>
            <a:ext cx="888504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4" name="Freeform 14"/>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sp>
        <p:nvSpPr>
          <p:cNvPr id="4" name="Freeform 4"/>
          <p:cNvSpPr/>
          <p:nvPr/>
        </p:nvSpPr>
        <p:spPr>
          <a:xfrm>
            <a:off x="5432397" y="2879164"/>
            <a:ext cx="7423206" cy="5736553"/>
          </a:xfrm>
          <a:custGeom>
            <a:avLst/>
            <a:gdLst/>
            <a:ahLst/>
            <a:cxnLst/>
            <a:rect l="l" t="t" r="r" b="b"/>
            <a:pathLst>
              <a:path w="7423206" h="5736553">
                <a:moveTo>
                  <a:pt x="0" y="0"/>
                </a:moveTo>
                <a:lnTo>
                  <a:pt x="7423206" y="0"/>
                </a:lnTo>
                <a:lnTo>
                  <a:pt x="7423206" y="5736554"/>
                </a:lnTo>
                <a:lnTo>
                  <a:pt x="0" y="5736554"/>
                </a:lnTo>
                <a:lnTo>
                  <a:pt x="0" y="0"/>
                </a:lnTo>
                <a:close/>
              </a:path>
            </a:pathLst>
          </a:custGeom>
          <a:blipFill>
            <a:blip r:embed="rId3"/>
            <a:stretch>
              <a:fillRect l="-3215" t="-3313" r="-1929" b="-3612"/>
            </a:stretch>
          </a:blipFill>
        </p:spPr>
        <p:txBody>
          <a:bodyPr/>
          <a:lstStyle/>
          <a:p>
            <a:endParaRPr lang="en-US"/>
          </a:p>
        </p:txBody>
      </p:sp>
      <p:sp>
        <p:nvSpPr>
          <p:cNvPr id="5" name="TextBox 5"/>
          <p:cNvSpPr txBox="1"/>
          <p:nvPr/>
        </p:nvSpPr>
        <p:spPr>
          <a:xfrm>
            <a:off x="1028700" y="1109322"/>
            <a:ext cx="18486508" cy="1094741"/>
          </a:xfrm>
          <a:prstGeom prst="rect">
            <a:avLst/>
          </a:prstGeom>
        </p:spPr>
        <p:txBody>
          <a:bodyPr lIns="0" tIns="0" rIns="0" bIns="0" rtlCol="0" anchor="t">
            <a:spAutoFit/>
          </a:bodyPr>
          <a:lstStyle/>
          <a:p>
            <a:pPr algn="l">
              <a:lnSpc>
                <a:spcPts val="8959"/>
              </a:lnSpc>
              <a:spcBef>
                <a:spcPct val="0"/>
              </a:spcBef>
            </a:pPr>
            <a:r>
              <a:rPr lang="en-US" sz="6399">
                <a:solidFill>
                  <a:srgbClr val="FFFFFF"/>
                </a:solidFill>
                <a:latin typeface="League Spartan"/>
                <a:ea typeface="League Spartan"/>
                <a:cs typeface="League Spartan"/>
                <a:sym typeface="League Spartan"/>
              </a:rPr>
              <a:t>HAND SIGNAL FOR HELP</a:t>
            </a:r>
          </a:p>
        </p:txBody>
      </p:sp>
      <p:sp>
        <p:nvSpPr>
          <p:cNvPr id="6" name="TextBox 6"/>
          <p:cNvSpPr txBox="1"/>
          <p:nvPr/>
        </p:nvSpPr>
        <p:spPr>
          <a:xfrm>
            <a:off x="7244293" y="9213103"/>
            <a:ext cx="3699461" cy="224209"/>
          </a:xfrm>
          <a:prstGeom prst="rect">
            <a:avLst/>
          </a:prstGeom>
        </p:spPr>
        <p:txBody>
          <a:bodyPr lIns="0" tIns="0" rIns="0" bIns="0" rtlCol="0" anchor="t">
            <a:spAutoFit/>
          </a:bodyPr>
          <a:lstStyle/>
          <a:p>
            <a:pPr algn="ctr">
              <a:lnSpc>
                <a:spcPts val="1819"/>
              </a:lnSpc>
            </a:pPr>
            <a:r>
              <a:rPr lang="en-US" sz="1299">
                <a:solidFill>
                  <a:srgbClr val="FFFFFF"/>
                </a:solidFill>
                <a:latin typeface="Roboto"/>
                <a:ea typeface="Roboto"/>
                <a:cs typeface="Roboto"/>
                <a:sym typeface="Roboto"/>
              </a:rPr>
              <a:t>Source: Canadian Women’s Foundation, April 2020</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90</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6201271" y="2682377"/>
            <a:ext cx="6150341" cy="6150341"/>
          </a:xfrm>
          <a:custGeom>
            <a:avLst/>
            <a:gdLst/>
            <a:ahLst/>
            <a:cxnLst/>
            <a:rect l="l" t="t" r="r" b="b"/>
            <a:pathLst>
              <a:path w="6150341" h="6150341">
                <a:moveTo>
                  <a:pt x="0" y="0"/>
                </a:moveTo>
                <a:lnTo>
                  <a:pt x="6150341" y="0"/>
                </a:lnTo>
                <a:lnTo>
                  <a:pt x="6150341" y="6150341"/>
                </a:lnTo>
                <a:lnTo>
                  <a:pt x="0" y="6150341"/>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EVALUATION</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91</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39241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TextBox 4"/>
          <p:cNvSpPr txBox="1"/>
          <p:nvPr/>
        </p:nvSpPr>
        <p:spPr>
          <a:xfrm>
            <a:off x="17143581" y="9536923"/>
            <a:ext cx="464110" cy="274274"/>
          </a:xfrm>
          <a:prstGeom prst="rect">
            <a:avLst/>
          </a:prstGeom>
        </p:spPr>
        <p:txBody>
          <a:bodyPr lIns="0" tIns="0" rIns="0" bIns="0" rtlCol="0" anchor="t">
            <a:spAutoFit/>
          </a:bodyPr>
          <a:lstStyle/>
          <a:p>
            <a:pPr algn="ctr">
              <a:lnSpc>
                <a:spcPts val="2199"/>
              </a:lnSpc>
            </a:pPr>
            <a:endParaRPr/>
          </a:p>
        </p:txBody>
      </p:sp>
      <p:sp>
        <p:nvSpPr>
          <p:cNvPr id="5" name="TextBox 5"/>
          <p:cNvSpPr txBox="1"/>
          <p:nvPr/>
        </p:nvSpPr>
        <p:spPr>
          <a:xfrm>
            <a:off x="4792438" y="3236134"/>
            <a:ext cx="10589902" cy="2711988"/>
          </a:xfrm>
          <a:prstGeom prst="rect">
            <a:avLst/>
          </a:prstGeom>
        </p:spPr>
        <p:txBody>
          <a:bodyPr lIns="0" tIns="0" rIns="0" bIns="0" rtlCol="0" anchor="t">
            <a:spAutoFit/>
          </a:bodyPr>
          <a:lstStyle/>
          <a:p>
            <a:pPr algn="l">
              <a:lnSpc>
                <a:spcPts val="7279"/>
              </a:lnSpc>
            </a:pPr>
            <a:r>
              <a:rPr lang="en-US" sz="4549" b="1">
                <a:solidFill>
                  <a:srgbClr val="FFFFFF"/>
                </a:solidFill>
                <a:latin typeface="Roboto Bold"/>
                <a:ea typeface="Roboto Bold"/>
                <a:cs typeface="Roboto Bold"/>
                <a:sym typeface="Roboto Bold"/>
              </a:rPr>
              <a:t>1.</a:t>
            </a:r>
            <a:r>
              <a:rPr lang="en-US" sz="4549" b="1">
                <a:solidFill>
                  <a:srgbClr val="004F59"/>
                </a:solidFill>
                <a:latin typeface="Roboto Bold"/>
                <a:ea typeface="Roboto Bold"/>
                <a:cs typeface="Roboto Bold"/>
                <a:sym typeface="Roboto Bold"/>
              </a:rPr>
              <a:t> How would you rate this lesson?</a:t>
            </a:r>
          </a:p>
          <a:p>
            <a:pPr algn="l">
              <a:lnSpc>
                <a:spcPts val="7279"/>
              </a:lnSpc>
            </a:pPr>
            <a:r>
              <a:rPr lang="en-US" sz="4549" b="1">
                <a:solidFill>
                  <a:srgbClr val="FFFFFF"/>
                </a:solidFill>
                <a:latin typeface="Roboto Bold"/>
                <a:ea typeface="Roboto Bold"/>
                <a:cs typeface="Roboto Bold"/>
                <a:sym typeface="Roboto Bold"/>
              </a:rPr>
              <a:t>2.</a:t>
            </a:r>
            <a:r>
              <a:rPr lang="en-US" sz="4549" b="1">
                <a:solidFill>
                  <a:srgbClr val="004F59"/>
                </a:solidFill>
                <a:latin typeface="Roboto Bold"/>
                <a:ea typeface="Roboto Bold"/>
                <a:cs typeface="Roboto Bold"/>
                <a:sym typeface="Roboto Bold"/>
              </a:rPr>
              <a:t> What was the one thing you liked?</a:t>
            </a:r>
          </a:p>
          <a:p>
            <a:pPr algn="l">
              <a:lnSpc>
                <a:spcPts val="7279"/>
              </a:lnSpc>
            </a:pPr>
            <a:r>
              <a:rPr lang="en-US" sz="4549" b="1">
                <a:solidFill>
                  <a:srgbClr val="FFFFFF"/>
                </a:solidFill>
                <a:latin typeface="Roboto Bold"/>
                <a:ea typeface="Roboto Bold"/>
                <a:cs typeface="Roboto Bold"/>
                <a:sym typeface="Roboto Bold"/>
              </a:rPr>
              <a:t>3.</a:t>
            </a:r>
            <a:r>
              <a:rPr lang="en-US" sz="4549" b="1">
                <a:solidFill>
                  <a:srgbClr val="004F59"/>
                </a:solidFill>
                <a:latin typeface="Roboto Bold"/>
                <a:ea typeface="Roboto Bold"/>
                <a:cs typeface="Roboto Bold"/>
                <a:sym typeface="Roboto Bold"/>
              </a:rPr>
              <a:t> What one thing should we improve?</a:t>
            </a:r>
          </a:p>
        </p:txBody>
      </p:sp>
      <p:sp>
        <p:nvSpPr>
          <p:cNvPr id="6" name="TextBox 6"/>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SHARE YOUR THOUGHTS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92</a:t>
            </a:r>
          </a:p>
        </p:txBody>
      </p:sp>
      <p:sp>
        <p:nvSpPr>
          <p:cNvPr id="8" name="TextBox 8"/>
          <p:cNvSpPr txBox="1"/>
          <p:nvPr/>
        </p:nvSpPr>
        <p:spPr>
          <a:xfrm>
            <a:off x="7233011" y="8580163"/>
            <a:ext cx="5362641" cy="677976"/>
          </a:xfrm>
          <a:prstGeom prst="rect">
            <a:avLst/>
          </a:prstGeom>
        </p:spPr>
        <p:txBody>
          <a:bodyPr lIns="0" tIns="0" rIns="0" bIns="0" rtlCol="0" anchor="t">
            <a:spAutoFit/>
          </a:bodyPr>
          <a:lstStyle/>
          <a:p>
            <a:pPr algn="ctr">
              <a:lnSpc>
                <a:spcPts val="2725"/>
              </a:lnSpc>
            </a:pPr>
            <a:r>
              <a:rPr lang="en-US" sz="1946" b="1">
                <a:solidFill>
                  <a:srgbClr val="9D1BE3"/>
                </a:solidFill>
                <a:latin typeface="Roboto Bold"/>
                <a:ea typeface="Roboto Bold"/>
                <a:cs typeface="Roboto Bold"/>
                <a:sym typeface="Roboto Bold"/>
              </a:rPr>
              <a:t>If using </a:t>
            </a:r>
            <a:r>
              <a:rPr lang="en-US" sz="1946" b="1" dirty="0">
                <a:solidFill>
                  <a:srgbClr val="9D1BE3"/>
                </a:solidFill>
                <a:latin typeface="Roboto Bold"/>
                <a:ea typeface="Roboto Bold"/>
                <a:cs typeface="Roboto Bold"/>
                <a:sym typeface="Roboto Bold"/>
              </a:rPr>
              <a:t>Slido: Replace “#XXXX” with your organization’s custom Slido code.</a:t>
            </a:r>
          </a:p>
        </p:txBody>
      </p:sp>
      <p:sp>
        <p:nvSpPr>
          <p:cNvPr id="9" name="Freeform 9"/>
          <p:cNvSpPr/>
          <p:nvPr/>
        </p:nvSpPr>
        <p:spPr>
          <a:xfrm>
            <a:off x="7556183" y="6512503"/>
            <a:ext cx="4423686" cy="2043838"/>
          </a:xfrm>
          <a:custGeom>
            <a:avLst/>
            <a:gdLst/>
            <a:ahLst/>
            <a:cxnLst/>
            <a:rect l="l" t="t" r="r" b="b"/>
            <a:pathLst>
              <a:path w="4423686" h="2043838">
                <a:moveTo>
                  <a:pt x="0" y="0"/>
                </a:moveTo>
                <a:lnTo>
                  <a:pt x="4423686" y="0"/>
                </a:lnTo>
                <a:lnTo>
                  <a:pt x="4423686" y="2043838"/>
                </a:lnTo>
                <a:lnTo>
                  <a:pt x="0" y="2043838"/>
                </a:lnTo>
                <a:lnTo>
                  <a:pt x="0" y="0"/>
                </a:lnTo>
                <a:close/>
              </a:path>
            </a:pathLst>
          </a:custGeom>
          <a:blipFill>
            <a:blip r:embed="rId3"/>
            <a:stretch>
              <a:fillRect l="-25842" t="-131127" r="-22721" b="-90425"/>
            </a:stretch>
          </a:blipFill>
        </p:spPr>
        <p:txBody>
          <a:bodyPr/>
          <a:lstStyle/>
          <a:p>
            <a:endParaRPr lang="en-US"/>
          </a:p>
        </p:txBody>
      </p:sp>
      <p:sp>
        <p:nvSpPr>
          <p:cNvPr id="10" name="Freeform 10"/>
          <p:cNvSpPr/>
          <p:nvPr/>
        </p:nvSpPr>
        <p:spPr>
          <a:xfrm>
            <a:off x="1480713" y="2867985"/>
            <a:ext cx="3683770" cy="4666437"/>
          </a:xfrm>
          <a:custGeom>
            <a:avLst/>
            <a:gdLst/>
            <a:ahLst/>
            <a:cxnLst/>
            <a:rect l="l" t="t" r="r" b="b"/>
            <a:pathLst>
              <a:path w="3683770" h="4666437">
                <a:moveTo>
                  <a:pt x="0" y="0"/>
                </a:moveTo>
                <a:lnTo>
                  <a:pt x="3683770" y="0"/>
                </a:lnTo>
                <a:lnTo>
                  <a:pt x="3683770" y="4666437"/>
                </a:lnTo>
                <a:lnTo>
                  <a:pt x="0" y="4666437"/>
                </a:lnTo>
                <a:lnTo>
                  <a:pt x="0" y="0"/>
                </a:lnTo>
                <a:close/>
              </a:path>
            </a:pathLst>
          </a:custGeom>
          <a:blipFill>
            <a:blip r:embed="rId4"/>
            <a:stretch>
              <a:fillRect l="-24906" r="-1769"/>
            </a:stretch>
          </a:blipFill>
        </p:spPr>
        <p:txBody>
          <a:bodyPr/>
          <a:lstStyle/>
          <a:p>
            <a:endParaRPr lang="en-US"/>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303030"/>
            </a:solidFill>
          </p:spPr>
          <p:txBody>
            <a:bodyPr/>
            <a:lstStyle/>
            <a:p>
              <a:endParaRPr lang="en-US"/>
            </a:p>
          </p:txBody>
        </p:sp>
      </p:grpSp>
      <p:grpSp>
        <p:nvGrpSpPr>
          <p:cNvPr id="4" name="Group 4"/>
          <p:cNvGrpSpPr/>
          <p:nvPr/>
        </p:nvGrpSpPr>
        <p:grpSpPr>
          <a:xfrm>
            <a:off x="4965280" y="5996262"/>
            <a:ext cx="1662732" cy="1662732"/>
            <a:chOff x="0" y="0"/>
            <a:chExt cx="437921" cy="437921"/>
          </a:xfrm>
        </p:grpSpPr>
        <p:sp>
          <p:nvSpPr>
            <p:cNvPr id="5" name="Freeform 5"/>
            <p:cNvSpPr/>
            <p:nvPr/>
          </p:nvSpPr>
          <p:spPr>
            <a:xfrm>
              <a:off x="0" y="0"/>
              <a:ext cx="437921" cy="437921"/>
            </a:xfrm>
            <a:custGeom>
              <a:avLst/>
              <a:gdLst/>
              <a:ahLst/>
              <a:cxnLst/>
              <a:rect l="l" t="t" r="r" b="b"/>
              <a:pathLst>
                <a:path w="437921" h="437921">
                  <a:moveTo>
                    <a:pt x="0" y="0"/>
                  </a:moveTo>
                  <a:lnTo>
                    <a:pt x="437921" y="0"/>
                  </a:lnTo>
                  <a:lnTo>
                    <a:pt x="437921" y="437921"/>
                  </a:lnTo>
                  <a:lnTo>
                    <a:pt x="0" y="437921"/>
                  </a:lnTo>
                  <a:close/>
                </a:path>
              </a:pathLst>
            </a:custGeom>
            <a:solidFill>
              <a:srgbClr val="FFFFFF"/>
            </a:solidFill>
          </p:spPr>
          <p:txBody>
            <a:bodyPr/>
            <a:lstStyle/>
            <a:p>
              <a:endParaRPr lang="en-US"/>
            </a:p>
          </p:txBody>
        </p:sp>
        <p:sp>
          <p:nvSpPr>
            <p:cNvPr id="6" name="TextBox 6"/>
            <p:cNvSpPr txBox="1"/>
            <p:nvPr/>
          </p:nvSpPr>
          <p:spPr>
            <a:xfrm>
              <a:off x="0" y="-47625"/>
              <a:ext cx="437921" cy="485546"/>
            </a:xfrm>
            <a:prstGeom prst="rect">
              <a:avLst/>
            </a:prstGeom>
          </p:spPr>
          <p:txBody>
            <a:bodyPr lIns="50800" tIns="50800" rIns="50800" bIns="50800" rtlCol="0" anchor="ctr"/>
            <a:lstStyle/>
            <a:p>
              <a:pPr algn="ctr">
                <a:lnSpc>
                  <a:spcPts val="2100"/>
                </a:lnSpc>
              </a:pPr>
              <a:endParaRPr/>
            </a:p>
          </p:txBody>
        </p:sp>
      </p:grpSp>
      <p:sp>
        <p:nvSpPr>
          <p:cNvPr id="7" name="Freeform 7"/>
          <p:cNvSpPr/>
          <p:nvPr/>
        </p:nvSpPr>
        <p:spPr>
          <a:xfrm>
            <a:off x="5031371" y="6072952"/>
            <a:ext cx="1549601" cy="1509351"/>
          </a:xfrm>
          <a:custGeom>
            <a:avLst/>
            <a:gdLst/>
            <a:ahLst/>
            <a:cxnLst/>
            <a:rect l="l" t="t" r="r" b="b"/>
            <a:pathLst>
              <a:path w="1549601" h="1509351">
                <a:moveTo>
                  <a:pt x="0" y="0"/>
                </a:moveTo>
                <a:lnTo>
                  <a:pt x="1549600" y="0"/>
                </a:lnTo>
                <a:lnTo>
                  <a:pt x="1549600" y="1509352"/>
                </a:lnTo>
                <a:lnTo>
                  <a:pt x="0" y="1509352"/>
                </a:lnTo>
                <a:lnTo>
                  <a:pt x="0" y="0"/>
                </a:lnTo>
                <a:close/>
              </a:path>
            </a:pathLst>
          </a:custGeom>
          <a:blipFill>
            <a:blip r:embed="rId3"/>
            <a:stretch>
              <a:fillRect/>
            </a:stretch>
          </a:blipFill>
        </p:spPr>
        <p:txBody>
          <a:bodyPr/>
          <a:lstStyle/>
          <a:p>
            <a:endParaRPr lang="en-US"/>
          </a:p>
        </p:txBody>
      </p:sp>
      <p:sp>
        <p:nvSpPr>
          <p:cNvPr id="8" name="Freeform 8"/>
          <p:cNvSpPr/>
          <p:nvPr/>
        </p:nvSpPr>
        <p:spPr>
          <a:xfrm>
            <a:off x="3321598" y="5996262"/>
            <a:ext cx="1662732" cy="1662732"/>
          </a:xfrm>
          <a:custGeom>
            <a:avLst/>
            <a:gdLst/>
            <a:ahLst/>
            <a:cxnLst/>
            <a:rect l="l" t="t" r="r" b="b"/>
            <a:pathLst>
              <a:path w="1662732" h="1662732">
                <a:moveTo>
                  <a:pt x="0" y="0"/>
                </a:moveTo>
                <a:lnTo>
                  <a:pt x="1662732" y="0"/>
                </a:lnTo>
                <a:lnTo>
                  <a:pt x="1662732" y="1662732"/>
                </a:lnTo>
                <a:lnTo>
                  <a:pt x="0" y="1662732"/>
                </a:lnTo>
                <a:lnTo>
                  <a:pt x="0" y="0"/>
                </a:lnTo>
                <a:close/>
              </a:path>
            </a:pathLst>
          </a:custGeom>
          <a:blipFill>
            <a:blip r:embed="rId4"/>
            <a:stretch>
              <a:fillRect/>
            </a:stretch>
          </a:blipFill>
        </p:spPr>
        <p:txBody>
          <a:bodyPr/>
          <a:lstStyle/>
          <a:p>
            <a:endParaRPr lang="en-US"/>
          </a:p>
        </p:txBody>
      </p:sp>
      <p:sp>
        <p:nvSpPr>
          <p:cNvPr id="9" name="Freeform 9"/>
          <p:cNvSpPr/>
          <p:nvPr/>
        </p:nvSpPr>
        <p:spPr>
          <a:xfrm>
            <a:off x="9014768" y="1500298"/>
            <a:ext cx="7095402" cy="7286405"/>
          </a:xfrm>
          <a:custGeom>
            <a:avLst/>
            <a:gdLst/>
            <a:ahLst/>
            <a:cxnLst/>
            <a:rect l="l" t="t" r="r" b="b"/>
            <a:pathLst>
              <a:path w="7095402" h="7286405">
                <a:moveTo>
                  <a:pt x="0" y="0"/>
                </a:moveTo>
                <a:lnTo>
                  <a:pt x="7095402" y="0"/>
                </a:lnTo>
                <a:lnTo>
                  <a:pt x="7095402" y="7286404"/>
                </a:lnTo>
                <a:lnTo>
                  <a:pt x="0" y="7286404"/>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1975504" y="2152256"/>
            <a:ext cx="6480699" cy="1676342"/>
          </a:xfrm>
          <a:prstGeom prst="rect">
            <a:avLst/>
          </a:prstGeom>
        </p:spPr>
        <p:txBody>
          <a:bodyPr lIns="0" tIns="0" rIns="0" bIns="0" rtlCol="0" anchor="t">
            <a:spAutoFit/>
          </a:bodyPr>
          <a:lstStyle/>
          <a:p>
            <a:pPr algn="ctr">
              <a:lnSpc>
                <a:spcPts val="13649"/>
              </a:lnSpc>
            </a:pPr>
            <a:r>
              <a:rPr lang="en-US" sz="9749">
                <a:solidFill>
                  <a:srgbClr val="00C1D5"/>
                </a:solidFill>
                <a:latin typeface="Roboto"/>
                <a:ea typeface="Roboto"/>
                <a:cs typeface="Roboto"/>
                <a:sym typeface="Roboto"/>
              </a:rPr>
              <a:t>Thank you!</a:t>
            </a:r>
          </a:p>
        </p:txBody>
      </p:sp>
      <p:sp>
        <p:nvSpPr>
          <p:cNvPr id="11" name="TextBox 11"/>
          <p:cNvSpPr txBox="1"/>
          <p:nvPr/>
        </p:nvSpPr>
        <p:spPr>
          <a:xfrm>
            <a:off x="2534585" y="3878911"/>
            <a:ext cx="5362537" cy="904820"/>
          </a:xfrm>
          <a:prstGeom prst="rect">
            <a:avLst/>
          </a:prstGeom>
        </p:spPr>
        <p:txBody>
          <a:bodyPr lIns="0" tIns="0" rIns="0" bIns="0" rtlCol="0" anchor="t">
            <a:spAutoFit/>
          </a:bodyPr>
          <a:lstStyle/>
          <a:p>
            <a:pPr algn="ctr">
              <a:lnSpc>
                <a:spcPts val="7349"/>
              </a:lnSpc>
            </a:pPr>
            <a:r>
              <a:rPr lang="en-US" sz="5249" b="1">
                <a:solidFill>
                  <a:srgbClr val="FFFFFF"/>
                </a:solidFill>
                <a:latin typeface="Roboto Bold"/>
                <a:ea typeface="Roboto Bold"/>
                <a:cs typeface="Roboto Bold"/>
                <a:sym typeface="Roboto Bold"/>
              </a:rPr>
              <a:t>WalkingWise.com</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93</a:t>
            </a:r>
          </a:p>
        </p:txBody>
      </p:sp>
      <p:sp>
        <p:nvSpPr>
          <p:cNvPr id="13" name="TextBox 13"/>
          <p:cNvSpPr txBox="1"/>
          <p:nvPr/>
        </p:nvSpPr>
        <p:spPr>
          <a:xfrm>
            <a:off x="3321598" y="7782819"/>
            <a:ext cx="3315939" cy="745328"/>
          </a:xfrm>
          <a:prstGeom prst="rect">
            <a:avLst/>
          </a:prstGeom>
        </p:spPr>
        <p:txBody>
          <a:bodyPr lIns="0" tIns="0" rIns="0" bIns="0" rtlCol="0" anchor="t">
            <a:spAutoFit/>
          </a:bodyPr>
          <a:lstStyle/>
          <a:p>
            <a:pPr algn="ctr">
              <a:lnSpc>
                <a:spcPts val="1959"/>
              </a:lnSpc>
            </a:pPr>
            <a:r>
              <a:rPr lang="en-US" sz="1399">
                <a:solidFill>
                  <a:srgbClr val="FFFFFF"/>
                </a:solidFill>
                <a:latin typeface="Roboto"/>
                <a:ea typeface="Roboto"/>
                <a:cs typeface="Roboto"/>
                <a:sym typeface="Roboto"/>
              </a:rPr>
              <a:t>Online Course for Adults Accredited by: </a:t>
            </a:r>
          </a:p>
          <a:p>
            <a:pPr algn="ctr">
              <a:lnSpc>
                <a:spcPts val="1959"/>
              </a:lnSpc>
            </a:pPr>
            <a:r>
              <a:rPr lang="en-US" sz="1399">
                <a:solidFill>
                  <a:srgbClr val="FFFFFF"/>
                </a:solidFill>
                <a:latin typeface="Roboto"/>
                <a:ea typeface="Roboto"/>
                <a:cs typeface="Roboto"/>
                <a:sym typeface="Roboto"/>
              </a:rPr>
              <a:t>Postgraduate Institue for Medicine</a:t>
            </a:r>
          </a:p>
          <a:p>
            <a:pPr algn="ctr">
              <a:lnSpc>
                <a:spcPts val="1959"/>
              </a:lnSpc>
            </a:pPr>
            <a:r>
              <a:rPr lang="en-US" sz="1399">
                <a:solidFill>
                  <a:srgbClr val="FFFFFF"/>
                </a:solidFill>
                <a:latin typeface="Roboto"/>
                <a:ea typeface="Roboto"/>
                <a:cs typeface="Roboto"/>
                <a:sym typeface="Roboto"/>
              </a:rPr>
              <a:t>Academy of Forensic Nursing</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14107</Words>
  <Application>Microsoft Office PowerPoint</Application>
  <PresentationFormat>Custom</PresentationFormat>
  <Paragraphs>1504</Paragraphs>
  <Slides>93</Slides>
  <Notes>93</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93</vt:i4>
      </vt:variant>
    </vt:vector>
  </HeadingPairs>
  <TitlesOfParts>
    <vt:vector size="103" baseType="lpstr">
      <vt:lpstr>Cooperative Bold</vt:lpstr>
      <vt:lpstr>Roboto Bold</vt:lpstr>
      <vt:lpstr>Bebas Neue</vt:lpstr>
      <vt:lpstr>League Spartan</vt:lpstr>
      <vt:lpstr>Calibri</vt:lpstr>
      <vt:lpstr>Roboto</vt:lpstr>
      <vt:lpstr>Arial</vt:lpstr>
      <vt:lpstr>Poppins Medium 1</vt:lpstr>
      <vt:lpstr>Poppins Medium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PowerPoint-Male_Victims_WalkingWise-2026</dc:title>
  <cp:lastModifiedBy>Karla Highman</cp:lastModifiedBy>
  <cp:revision>1</cp:revision>
  <dcterms:created xsi:type="dcterms:W3CDTF">2006-08-16T00:00:00Z</dcterms:created>
  <dcterms:modified xsi:type="dcterms:W3CDTF">2026-01-17T13:14:17Z</dcterms:modified>
  <dc:identifier>DAGXrqiY3Ww</dc:identifier>
</cp:coreProperties>
</file>