
<file path=[Content_Types].xml><?xml version="1.0" encoding="utf-8"?>
<Types xmlns="http://schemas.openxmlformats.org/package/2006/content-types">
  <Default ContentType="application/x-fontdata" Extension="fntdata"/>
  <Default ContentType="image/jpeg" Extension="jpeg"/>
  <Default ContentType="video/mp4" Extension="mp4"/>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0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Lst>
  <p:sldSz cx="18288000" cy="10287000"/>
  <p:notesSz cx="6858000" cy="9144000"/>
  <p:embeddedFontLst>
    <p:embeddedFont>
      <p:font typeface="Poppins Medium 1" charset="1" panose="02000000000000000000"/>
      <p:regular r:id="rId109"/>
    </p:embeddedFont>
    <p:embeddedFont>
      <p:font typeface="League Spartan" charset="1" panose="00000800000000000000"/>
      <p:regular r:id="rId110"/>
    </p:embeddedFont>
    <p:embeddedFont>
      <p:font typeface="Cooperative Bold" charset="1" panose="00000800000000000000"/>
      <p:regular r:id="rId111"/>
    </p:embeddedFont>
    <p:embeddedFont>
      <p:font typeface="Poppins Medium 2" charset="1" panose="00000600000000000000"/>
      <p:regular r:id="rId112"/>
    </p:embeddedFont>
    <p:embeddedFont>
      <p:font typeface="Roboto" charset="1" panose="02000000000000000000"/>
      <p:regular r:id="rId114"/>
    </p:embeddedFont>
    <p:embeddedFont>
      <p:font typeface="Roboto Bold Italics" charset="1" panose="02000000000000000000"/>
      <p:regular r:id="rId115"/>
    </p:embeddedFont>
    <p:embeddedFont>
      <p:font typeface="Cooperative" charset="1" panose="00000500000000000000"/>
      <p:regular r:id="rId116"/>
    </p:embeddedFont>
    <p:embeddedFont>
      <p:font typeface="Roboto Bold" charset="1" panose="02000000000000000000"/>
      <p:regular r:id="rId117"/>
    </p:embeddedFont>
    <p:embeddedFont>
      <p:font typeface="Bebas Neue" charset="1" panose="00000500000000000000"/>
      <p:regular r:id="rId1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slides/slide95.xml" Type="http://schemas.openxmlformats.org/officeDocument/2006/relationships/slide"/><Relationship Id="rId101" Target="slides/slide96.xml" Type="http://schemas.openxmlformats.org/officeDocument/2006/relationships/slide"/><Relationship Id="rId102" Target="slides/slide97.xml" Type="http://schemas.openxmlformats.org/officeDocument/2006/relationships/slide"/><Relationship Id="rId103" Target="slides/slide98.xml" Type="http://schemas.openxmlformats.org/officeDocument/2006/relationships/slide"/><Relationship Id="rId104" Target="slides/slide99.xml" Type="http://schemas.openxmlformats.org/officeDocument/2006/relationships/slide"/><Relationship Id="rId105" Target="slides/slide100.xml" Type="http://schemas.openxmlformats.org/officeDocument/2006/relationships/slide"/><Relationship Id="rId106" Target="notesMasters/notesMaster1.xml" Type="http://schemas.openxmlformats.org/officeDocument/2006/relationships/notesMaster"/><Relationship Id="rId107" Target="theme/theme2.xml" Type="http://schemas.openxmlformats.org/officeDocument/2006/relationships/theme"/><Relationship Id="rId108" Target="notesSlides/notesSlide1.xml" Type="http://schemas.openxmlformats.org/officeDocument/2006/relationships/notesSlide"/><Relationship Id="rId109" Target="fonts/font109.fntdata" Type="http://schemas.openxmlformats.org/officeDocument/2006/relationships/font"/><Relationship Id="rId11" Target="slides/slide6.xml" Type="http://schemas.openxmlformats.org/officeDocument/2006/relationships/slide"/><Relationship Id="rId110" Target="fonts/font110.fntdata" Type="http://schemas.openxmlformats.org/officeDocument/2006/relationships/font"/><Relationship Id="rId111" Target="fonts/font111.fntdata" Type="http://schemas.openxmlformats.org/officeDocument/2006/relationships/font"/><Relationship Id="rId112" Target="fonts/font112.fntdata" Type="http://schemas.openxmlformats.org/officeDocument/2006/relationships/font"/><Relationship Id="rId113" Target="notesSlides/notesSlide2.xml" Type="http://schemas.openxmlformats.org/officeDocument/2006/relationships/notesSlide"/><Relationship Id="rId114" Target="fonts/font114.fntdata" Type="http://schemas.openxmlformats.org/officeDocument/2006/relationships/font"/><Relationship Id="rId115" Target="fonts/font115.fntdata" Type="http://schemas.openxmlformats.org/officeDocument/2006/relationships/font"/><Relationship Id="rId116" Target="fonts/font116.fntdata" Type="http://schemas.openxmlformats.org/officeDocument/2006/relationships/font"/><Relationship Id="rId117" Target="fonts/font117.fntdata" Type="http://schemas.openxmlformats.org/officeDocument/2006/relationships/font"/><Relationship Id="rId118" Target="notesSlides/notesSlide3.xml" Type="http://schemas.openxmlformats.org/officeDocument/2006/relationships/notesSlide"/><Relationship Id="rId119" Target="notesSlides/notesSlide4.xml" Type="http://schemas.openxmlformats.org/officeDocument/2006/relationships/notesSlide"/><Relationship Id="rId12" Target="slides/slide7.xml" Type="http://schemas.openxmlformats.org/officeDocument/2006/relationships/slide"/><Relationship Id="rId120" Target="notesSlides/notesSlide5.xml" Type="http://schemas.openxmlformats.org/officeDocument/2006/relationships/notesSlide"/><Relationship Id="rId121" Target="notesSlides/notesSlide6.xml" Type="http://schemas.openxmlformats.org/officeDocument/2006/relationships/notesSlide"/><Relationship Id="rId122" Target="notesSlides/notesSlide7.xml" Type="http://schemas.openxmlformats.org/officeDocument/2006/relationships/notesSlide"/><Relationship Id="rId123" Target="notesSlides/notesSlide8.xml" Type="http://schemas.openxmlformats.org/officeDocument/2006/relationships/notesSlide"/><Relationship Id="rId124" Target="fonts/font124.fntdata" Type="http://schemas.openxmlformats.org/officeDocument/2006/relationships/font"/><Relationship Id="rId125" Target="notesSlides/notesSlide9.xml" Type="http://schemas.openxmlformats.org/officeDocument/2006/relationships/notesSlide"/><Relationship Id="rId126" Target="notesSlides/notesSlide10.xml" Type="http://schemas.openxmlformats.org/officeDocument/2006/relationships/notesSlide"/><Relationship Id="rId127" Target="notesSlides/notesSlide11.xml" Type="http://schemas.openxmlformats.org/officeDocument/2006/relationships/notesSlide"/><Relationship Id="rId128" Target="notesSlides/notesSlide12.xml" Type="http://schemas.openxmlformats.org/officeDocument/2006/relationships/notesSlide"/><Relationship Id="rId129" Target="notesSlides/notesSlide13.xml" Type="http://schemas.openxmlformats.org/officeDocument/2006/relationships/notesSlide"/><Relationship Id="rId13" Target="slides/slide8.xml" Type="http://schemas.openxmlformats.org/officeDocument/2006/relationships/slide"/><Relationship Id="rId130" Target="notesSlides/notesSlide14.xml" Type="http://schemas.openxmlformats.org/officeDocument/2006/relationships/notesSlide"/><Relationship Id="rId131" Target="notesSlides/notesSlide15.xml" Type="http://schemas.openxmlformats.org/officeDocument/2006/relationships/notesSlide"/><Relationship Id="rId132" Target="notesSlides/notesSlide16.xml" Type="http://schemas.openxmlformats.org/officeDocument/2006/relationships/notesSlide"/><Relationship Id="rId133" Target="notesSlides/notesSlide17.xml" Type="http://schemas.openxmlformats.org/officeDocument/2006/relationships/notesSlide"/><Relationship Id="rId134" Target="notesSlides/notesSlide18.xml" Type="http://schemas.openxmlformats.org/officeDocument/2006/relationships/notesSlide"/><Relationship Id="rId135" Target="notesSlides/notesSlide19.xml" Type="http://schemas.openxmlformats.org/officeDocument/2006/relationships/notesSlide"/><Relationship Id="rId136" Target="notesSlides/notesSlide20.xml" Type="http://schemas.openxmlformats.org/officeDocument/2006/relationships/notesSlide"/><Relationship Id="rId137" Target="notesSlides/notesSlide21.xml" Type="http://schemas.openxmlformats.org/officeDocument/2006/relationships/notesSlide"/><Relationship Id="rId138" Target="notesSlides/notesSlide22.xml" Type="http://schemas.openxmlformats.org/officeDocument/2006/relationships/notesSlide"/><Relationship Id="rId139" Target="notesSlides/notesSlide23.xml" Type="http://schemas.openxmlformats.org/officeDocument/2006/relationships/notesSlide"/><Relationship Id="rId14" Target="slides/slide9.xml" Type="http://schemas.openxmlformats.org/officeDocument/2006/relationships/slide"/><Relationship Id="rId140" Target="notesSlides/notesSlide24.xml" Type="http://schemas.openxmlformats.org/officeDocument/2006/relationships/notesSlide"/><Relationship Id="rId141" Target="notesSlides/notesSlide25.xml" Type="http://schemas.openxmlformats.org/officeDocument/2006/relationships/notesSlide"/><Relationship Id="rId142" Target="notesSlides/notesSlide26.xml" Type="http://schemas.openxmlformats.org/officeDocument/2006/relationships/notesSlide"/><Relationship Id="rId143" Target="notesSlides/notesSlide27.xml" Type="http://schemas.openxmlformats.org/officeDocument/2006/relationships/notesSlide"/><Relationship Id="rId144" Target="notesSlides/notesSlide28.xml" Type="http://schemas.openxmlformats.org/officeDocument/2006/relationships/notesSlide"/><Relationship Id="rId145" Target="notesSlides/notesSlide29.xml" Type="http://schemas.openxmlformats.org/officeDocument/2006/relationships/notesSlide"/><Relationship Id="rId146" Target="notesSlides/notesSlide30.xml" Type="http://schemas.openxmlformats.org/officeDocument/2006/relationships/notesSlide"/><Relationship Id="rId147" Target="notesSlides/notesSlide31.xml" Type="http://schemas.openxmlformats.org/officeDocument/2006/relationships/notesSlide"/><Relationship Id="rId148" Target="notesSlides/notesSlide32.xml" Type="http://schemas.openxmlformats.org/officeDocument/2006/relationships/notesSlide"/><Relationship Id="rId149" Target="notesSlides/notesSlide33.xml" Type="http://schemas.openxmlformats.org/officeDocument/2006/relationships/notesSlide"/><Relationship Id="rId15" Target="slides/slide10.xml" Type="http://schemas.openxmlformats.org/officeDocument/2006/relationships/slide"/><Relationship Id="rId150" Target="notesSlides/notesSlide34.xml" Type="http://schemas.openxmlformats.org/officeDocument/2006/relationships/notesSlide"/><Relationship Id="rId151" Target="notesSlides/notesSlide35.xml" Type="http://schemas.openxmlformats.org/officeDocument/2006/relationships/notesSlide"/><Relationship Id="rId152" Target="notesSlides/notesSlide36.xml" Type="http://schemas.openxmlformats.org/officeDocument/2006/relationships/notesSlide"/><Relationship Id="rId153" Target="notesSlides/notesSlide37.xml" Type="http://schemas.openxmlformats.org/officeDocument/2006/relationships/notesSlide"/><Relationship Id="rId154" Target="notesSlides/notesSlide38.xml" Type="http://schemas.openxmlformats.org/officeDocument/2006/relationships/notesSlide"/><Relationship Id="rId155" Target="notesSlides/notesSlide39.xml" Type="http://schemas.openxmlformats.org/officeDocument/2006/relationships/notesSlide"/><Relationship Id="rId156" Target="notesSlides/notesSlide40.xml" Type="http://schemas.openxmlformats.org/officeDocument/2006/relationships/notesSlide"/><Relationship Id="rId157" Target="notesSlides/notesSlide41.xml" Type="http://schemas.openxmlformats.org/officeDocument/2006/relationships/notesSlide"/><Relationship Id="rId158" Target="notesSlides/notesSlide42.xml" Type="http://schemas.openxmlformats.org/officeDocument/2006/relationships/notesSlide"/><Relationship Id="rId159" Target="notesSlides/notesSlide43.xml" Type="http://schemas.openxmlformats.org/officeDocument/2006/relationships/notesSlide"/><Relationship Id="rId16" Target="slides/slide11.xml" Type="http://schemas.openxmlformats.org/officeDocument/2006/relationships/slide"/><Relationship Id="rId160" Target="notesSlides/notesSlide44.xml" Type="http://schemas.openxmlformats.org/officeDocument/2006/relationships/notesSlide"/><Relationship Id="rId161" Target="notesSlides/notesSlide45.xml" Type="http://schemas.openxmlformats.org/officeDocument/2006/relationships/notesSlide"/><Relationship Id="rId162" Target="notesSlides/notesSlide46.xml" Type="http://schemas.openxmlformats.org/officeDocument/2006/relationships/notesSlide"/><Relationship Id="rId163" Target="notesSlides/notesSlide47.xml" Type="http://schemas.openxmlformats.org/officeDocument/2006/relationships/notesSlide"/><Relationship Id="rId164" Target="notesSlides/notesSlide48.xml" Type="http://schemas.openxmlformats.org/officeDocument/2006/relationships/notesSlide"/><Relationship Id="rId165" Target="notesSlides/notesSlide49.xml" Type="http://schemas.openxmlformats.org/officeDocument/2006/relationships/notesSlide"/><Relationship Id="rId166" Target="notesSlides/notesSlide50.xml" Type="http://schemas.openxmlformats.org/officeDocument/2006/relationships/notesSlide"/><Relationship Id="rId167" Target="notesSlides/notesSlide51.xml" Type="http://schemas.openxmlformats.org/officeDocument/2006/relationships/notesSlide"/><Relationship Id="rId168" Target="notesSlides/notesSlide52.xml" Type="http://schemas.openxmlformats.org/officeDocument/2006/relationships/notesSlide"/><Relationship Id="rId169" Target="notesSlides/notesSlide53.xml" Type="http://schemas.openxmlformats.org/officeDocument/2006/relationships/notesSlide"/><Relationship Id="rId17" Target="slides/slide12.xml" Type="http://schemas.openxmlformats.org/officeDocument/2006/relationships/slide"/><Relationship Id="rId170" Target="notesSlides/notesSlide54.xml" Type="http://schemas.openxmlformats.org/officeDocument/2006/relationships/notesSlide"/><Relationship Id="rId171" Target="notesSlides/notesSlide55.xml" Type="http://schemas.openxmlformats.org/officeDocument/2006/relationships/notesSlide"/><Relationship Id="rId172" Target="notesSlides/notesSlide56.xml" Type="http://schemas.openxmlformats.org/officeDocument/2006/relationships/notesSlide"/><Relationship Id="rId173" Target="notesSlides/notesSlide57.xml" Type="http://schemas.openxmlformats.org/officeDocument/2006/relationships/notesSlide"/><Relationship Id="rId174" Target="notesSlides/notesSlide58.xml" Type="http://schemas.openxmlformats.org/officeDocument/2006/relationships/notesSlide"/><Relationship Id="rId175" Target="notesSlides/notesSlide59.xml" Type="http://schemas.openxmlformats.org/officeDocument/2006/relationships/notesSlide"/><Relationship Id="rId176" Target="notesSlides/notesSlide60.xml" Type="http://schemas.openxmlformats.org/officeDocument/2006/relationships/notesSlide"/><Relationship Id="rId177" Target="notesSlides/notesSlide61.xml" Type="http://schemas.openxmlformats.org/officeDocument/2006/relationships/notesSlide"/><Relationship Id="rId178" Target="notesSlides/notesSlide62.xml" Type="http://schemas.openxmlformats.org/officeDocument/2006/relationships/notesSlide"/><Relationship Id="rId179" Target="notesSlides/notesSlide63.xml" Type="http://schemas.openxmlformats.org/officeDocument/2006/relationships/notesSlide"/><Relationship Id="rId18" Target="slides/slide13.xml" Type="http://schemas.openxmlformats.org/officeDocument/2006/relationships/slide"/><Relationship Id="rId180" Target="notesSlides/notesSlide64.xml" Type="http://schemas.openxmlformats.org/officeDocument/2006/relationships/notesSlide"/><Relationship Id="rId181" Target="notesSlides/notesSlide65.xml" Type="http://schemas.openxmlformats.org/officeDocument/2006/relationships/notesSlide"/><Relationship Id="rId182" Target="notesSlides/notesSlide66.xml" Type="http://schemas.openxmlformats.org/officeDocument/2006/relationships/notesSlide"/><Relationship Id="rId183" Target="notesSlides/notesSlide67.xml" Type="http://schemas.openxmlformats.org/officeDocument/2006/relationships/notesSlide"/><Relationship Id="rId184" Target="notesSlides/notesSlide68.xml" Type="http://schemas.openxmlformats.org/officeDocument/2006/relationships/notesSlide"/><Relationship Id="rId185" Target="notesSlides/notesSlide69.xml" Type="http://schemas.openxmlformats.org/officeDocument/2006/relationships/notesSlide"/><Relationship Id="rId186" Target="notesSlides/notesSlide70.xml" Type="http://schemas.openxmlformats.org/officeDocument/2006/relationships/notesSlide"/><Relationship Id="rId187" Target="notesSlides/notesSlide71.xml" Type="http://schemas.openxmlformats.org/officeDocument/2006/relationships/notesSlide"/><Relationship Id="rId188" Target="notesSlides/notesSlide72.xml" Type="http://schemas.openxmlformats.org/officeDocument/2006/relationships/notesSlide"/><Relationship Id="rId189" Target="notesSlides/notesSlide73.xml" Type="http://schemas.openxmlformats.org/officeDocument/2006/relationships/notesSlide"/><Relationship Id="rId19" Target="slides/slide14.xml" Type="http://schemas.openxmlformats.org/officeDocument/2006/relationships/slide"/><Relationship Id="rId190" Target="notesSlides/notesSlide74.xml" Type="http://schemas.openxmlformats.org/officeDocument/2006/relationships/notesSlide"/><Relationship Id="rId191" Target="notesSlides/notesSlide75.xml" Type="http://schemas.openxmlformats.org/officeDocument/2006/relationships/notesSlide"/><Relationship Id="rId192" Target="notesSlides/notesSlide76.xml" Type="http://schemas.openxmlformats.org/officeDocument/2006/relationships/notesSlide"/><Relationship Id="rId193" Target="notesSlides/notesSlide77.xml" Type="http://schemas.openxmlformats.org/officeDocument/2006/relationships/notesSlide"/><Relationship Id="rId194" Target="notesSlides/notesSlide78.xml" Type="http://schemas.openxmlformats.org/officeDocument/2006/relationships/notesSlide"/><Relationship Id="rId195" Target="notesSlides/notesSlide79.xml" Type="http://schemas.openxmlformats.org/officeDocument/2006/relationships/notesSlide"/><Relationship Id="rId196" Target="notesSlides/notesSlide80.xml" Type="http://schemas.openxmlformats.org/officeDocument/2006/relationships/notesSlide"/><Relationship Id="rId197" Target="notesSlides/notesSlide81.xml" Type="http://schemas.openxmlformats.org/officeDocument/2006/relationships/notesSlide"/><Relationship Id="rId198" Target="notesSlides/notesSlide82.xml" Type="http://schemas.openxmlformats.org/officeDocument/2006/relationships/notesSlide"/><Relationship Id="rId199" Target="notesSlides/notesSlide83.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00" Target="notesSlides/notesSlide84.xml" Type="http://schemas.openxmlformats.org/officeDocument/2006/relationships/notesSlide"/><Relationship Id="rId201" Target="notesSlides/notesSlide85.xml" Type="http://schemas.openxmlformats.org/officeDocument/2006/relationships/notesSlide"/><Relationship Id="rId202" Target="notesSlides/notesSlide86.xml" Type="http://schemas.openxmlformats.org/officeDocument/2006/relationships/notesSlide"/><Relationship Id="rId203" Target="notesSlides/notesSlide87.xml" Type="http://schemas.openxmlformats.org/officeDocument/2006/relationships/notesSlide"/><Relationship Id="rId204" Target="notesSlides/notesSlide88.xml" Type="http://schemas.openxmlformats.org/officeDocument/2006/relationships/notesSlide"/><Relationship Id="rId205" Target="notesSlides/notesSlide89.xml" Type="http://schemas.openxmlformats.org/officeDocument/2006/relationships/notesSlide"/><Relationship Id="rId206" Target="notesSlides/notesSlide90.xml" Type="http://schemas.openxmlformats.org/officeDocument/2006/relationships/notesSlide"/><Relationship Id="rId207" Target="notesSlides/notesSlide91.xml" Type="http://schemas.openxmlformats.org/officeDocument/2006/relationships/notesSlide"/><Relationship Id="rId208" Target="notesSlides/notesSlide92.xml" Type="http://schemas.openxmlformats.org/officeDocument/2006/relationships/notesSlide"/><Relationship Id="rId209" Target="notesSlides/notesSlide93.xml" Type="http://schemas.openxmlformats.org/officeDocument/2006/relationships/notesSlide"/><Relationship Id="rId21" Target="slides/slide16.xml" Type="http://schemas.openxmlformats.org/officeDocument/2006/relationships/slide"/><Relationship Id="rId210" Target="notesSlides/notesSlide94.xml" Type="http://schemas.openxmlformats.org/officeDocument/2006/relationships/notesSlide"/><Relationship Id="rId211" Target="notesSlides/notesSlide95.xml" Type="http://schemas.openxmlformats.org/officeDocument/2006/relationships/notesSlide"/><Relationship Id="rId212" Target="notesSlides/notesSlide96.xml" Type="http://schemas.openxmlformats.org/officeDocument/2006/relationships/notesSlide"/><Relationship Id="rId213" Target="notesSlides/notesSlide97.xml" Type="http://schemas.openxmlformats.org/officeDocument/2006/relationships/notesSlide"/><Relationship Id="rId214" Target="notesSlides/notesSlide98.xml" Type="http://schemas.openxmlformats.org/officeDocument/2006/relationships/notesSlide"/><Relationship Id="rId215" Target="notesSlides/notesSlide99.xml" Type="http://schemas.openxmlformats.org/officeDocument/2006/relationships/notesSlide"/><Relationship Id="rId216" Target="notesSlides/notesSlide100.xml" Type="http://schemas.openxmlformats.org/officeDocument/2006/relationships/note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slides/slide90.xml" Type="http://schemas.openxmlformats.org/officeDocument/2006/relationships/slide"/><Relationship Id="rId96" Target="slides/slide91.xml" Type="http://schemas.openxmlformats.org/officeDocument/2006/relationships/slide"/><Relationship Id="rId97" Target="slides/slide92.xml" Type="http://schemas.openxmlformats.org/officeDocument/2006/relationships/slide"/><Relationship Id="rId98" Target="slides/slide93.xml" Type="http://schemas.openxmlformats.org/officeDocument/2006/relationships/slide"/><Relationship Id="rId99" Target="slides/slide9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0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0.xml" Type="http://schemas.openxmlformats.org/officeDocument/2006/relationships/slide"/></Relationships>
</file>

<file path=ppt/notesSlides/_rels/notesSlide9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1.xml" Type="http://schemas.openxmlformats.org/officeDocument/2006/relationships/slide"/></Relationships>
</file>

<file path=ppt/notesSlides/_rels/notesSlide9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2.xml" Type="http://schemas.openxmlformats.org/officeDocument/2006/relationships/slide"/></Relationships>
</file>

<file path=ppt/notesSlides/_rels/notesSlide9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3.xml" Type="http://schemas.openxmlformats.org/officeDocument/2006/relationships/slide"/></Relationships>
</file>

<file path=ppt/notesSlides/_rels/notesSlide9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4.xml" Type="http://schemas.openxmlformats.org/officeDocument/2006/relationships/slide"/></Relationships>
</file>

<file path=ppt/notesSlides/_rels/notesSlide9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5.xml" Type="http://schemas.openxmlformats.org/officeDocument/2006/relationships/slide"/></Relationships>
</file>

<file path=ppt/notesSlides/_rels/notesSlide9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6.xml" Type="http://schemas.openxmlformats.org/officeDocument/2006/relationships/slide"/></Relationships>
</file>

<file path=ppt/notesSlides/_rels/notesSlide9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7.xml" Type="http://schemas.openxmlformats.org/officeDocument/2006/relationships/slide"/></Relationships>
</file>

<file path=ppt/notesSlides/_rels/notesSlide9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8.xml" Type="http://schemas.openxmlformats.org/officeDocument/2006/relationships/slide"/></Relationships>
</file>

<file path=ppt/notesSlides/_rels/notesSlide9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the next page to align with your school policies, specific age groups, and the involvement of at-risk audiences.</a:t>
            </a:r>
          </a:p>
          <a:p>
            <a:r>
              <a:rPr lang="en-US"/>
              <a:t/>
            </a:r>
          </a:p>
          <a:p>
            <a:r>
              <a:rPr lang="en-US"/>
              <a:t>SUPPORT PROCEDURE</a:t>
            </a:r>
          </a:p>
          <a:p>
            <a:r>
              <a:rPr lang="en-US"/>
              <a:t>Provide your students with guidance on how to access immediate help or arrange a private meeting with a social worker, counselor, nurse, school resource officer, or another trustworthy staff member to report concerns about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Swaner, R., et al. (2016, June). Youth involved in the sex trade: A national study, p. 36. U.S. Department of Justice. Retrieved November 23,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on male victims, please refer to the last page of Lesson Plan #6 on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exploit similar vulnerabilities to groom and coerce all young people and genders.</a:t>
            </a:r>
          </a:p>
          <a:p>
            <a:r>
              <a:rPr lang="en-US"/>
              <a:t/>
            </a:r>
          </a:p>
          <a:p>
            <a:r>
              <a:rPr lang="en-US"/>
              <a:t>A 2016 national report revealed the following about sex trafficking victims: 36% of victims were male, 4% are transgender females, while less than 1% were transgender males. </a:t>
            </a:r>
          </a:p>
          <a:p>
            <a:r>
              <a:rPr lang="en-US"/>
              <a:t/>
            </a:r>
          </a:p>
          <a:p>
            <a:r>
              <a:rPr lang="en-US"/>
              <a:t/>
            </a:r>
          </a:p>
          <a:p>
            <a:r>
              <a:rPr lang="en-US"/>
              <a:t>Source</a:t>
            </a:r>
          </a:p>
          <a:p>
            <a:r>
              <a:rPr lang="en-US"/>
              <a:t>1. Swaner, R., et al. (2016, June). Youth involved in the sex trade: A national study, p. 36. U.S. Department of Justice. Retrieved November 23,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Yes, even 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Stereotypes can affect how people are treated.</a:t>
            </a:r>
          </a:p>
          <a:p>
            <a:r>
              <a:rPr lang="en-US"/>
              <a:t/>
            </a:r>
          </a:p>
          <a:p>
            <a:r>
              <a:rPr lang="en-US"/>
              <a:t>For boys, messages like “be tough” or “don’t cry” can make them feel ashamed or weak for speaking up.</a:t>
            </a:r>
          </a:p>
          <a:p>
            <a:r>
              <a:rPr lang="en-US"/>
              <a:t/>
            </a:r>
          </a:p>
          <a:p>
            <a:r>
              <a:rPr lang="en-US"/>
              <a:t>This is especially important in cases of abuse or exploitation, because it often prevents boys from reporting harm or asking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Stereotypes can affect how people are treated.</a:t>
            </a:r>
          </a:p>
          <a:p>
            <a:r>
              <a:rPr lang="en-US"/>
              <a:t/>
            </a:r>
          </a:p>
          <a:p>
            <a:r>
              <a:rPr lang="en-US"/>
              <a:t>For boys, messages like “be tough” or “don’t cry” can make them feel ashamed or weak for speaking up.</a:t>
            </a:r>
          </a:p>
          <a:p>
            <a:r>
              <a:rPr lang="en-US"/>
              <a:t/>
            </a:r>
          </a:p>
          <a:p>
            <a:r>
              <a:rPr lang="en-US"/>
              <a:t>This is especially important in cases of abuse or exploitation, because it often prevents boys from reporting harm or asking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Stereotypes can affect how people are treated.</a:t>
            </a:r>
          </a:p>
          <a:p>
            <a:r>
              <a:rPr lang="en-US"/>
              <a:t/>
            </a:r>
          </a:p>
          <a:p>
            <a:r>
              <a:rPr lang="en-US"/>
              <a:t>For boys, messages like “be tough” or “don’t cry” can make them feel ashamed or weak for speaking up.</a:t>
            </a:r>
          </a:p>
          <a:p>
            <a:r>
              <a:rPr lang="en-US"/>
              <a:t/>
            </a:r>
          </a:p>
          <a:p>
            <a:r>
              <a:rPr lang="en-US"/>
              <a:t>This is especially important in cases of abuse or exploitation, because it often prevents boys from reporting harm or asking for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Myths can prevent people from seeing the real problem. </a:t>
            </a:r>
          </a:p>
          <a:p>
            <a:r>
              <a:rPr lang="en-US"/>
              <a:t/>
            </a:r>
          </a:p>
          <a:p>
            <a:r>
              <a:rPr lang="en-US"/>
              <a:t>In the case of this trafficking myth, both males and females can be victims of both labor and/or sex trafficking. </a:t>
            </a:r>
          </a:p>
          <a:p>
            <a:r>
              <a:rPr lang="en-US"/>
              <a:t/>
            </a:r>
          </a:p>
          <a:p>
            <a:r>
              <a:rPr lang="en-US"/>
              <a:t>Myths often cause people to overlook signs or red flags that someone is being harmed.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OVERLOOKED CASES: Sometimes, because of stereotypes, adults may not realize that boys can be victims. This can include family members, teachers, doctors, or law enforcement officers. As a result, some boys who need help may go unnoticed.</a:t>
            </a:r>
          </a:p>
          <a:p>
            <a:r>
              <a:rPr lang="en-US"/>
              <a:t/>
            </a:r>
          </a:p>
          <a:p>
            <a:r>
              <a:rPr lang="en-US"/>
              <a:t/>
            </a:r>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UNDERESTIMATED IMPACT: Harmful experiences can affect boys just as seriously as girls. However, some people may not fully understand how much it can harm boys emotionally. This can lead to misunderstandings about what boys are going through.</a:t>
            </a:r>
          </a:p>
          <a:p>
            <a:r>
              <a:rPr lang="en-US"/>
              <a:t/>
            </a:r>
          </a:p>
          <a:p>
            <a:r>
              <a:rPr lang="en-US"/>
              <a:t/>
            </a:r>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LACK OF RESOURCES:  Because fewer cases involving boys are reported, people may not realize how often this happens. This can lead to fewer support services being created for boys, even though they need help too.</a:t>
            </a:r>
          </a:p>
          <a:p>
            <a:r>
              <a:rPr lang="en-US"/>
              <a:t/>
            </a:r>
          </a:p>
          <a:p>
            <a:r>
              <a:rPr lang="en-US"/>
              <a:t/>
            </a:r>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MALE IDENTITY: From a young age, boys often receive messages that they should be strong and not show emotions. Movies, games, and superheroes sometimes reinforce this idea by showing boys as powerful and girls as more vulnerable. These messages can make it harder for boys to admit when they need help.</a:t>
            </a:r>
          </a:p>
          <a:p>
            <a:r>
              <a:rPr lang="en-US"/>
              <a:t/>
            </a:r>
          </a:p>
          <a:p>
            <a:r>
              <a:rPr lang="en-US"/>
              <a:t/>
            </a:r>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FEAR &amp; CONFUSION: Boys who are harmed may worry that others will misunderstand them or make wrong assumptions about who they are. This can leave them feeling confused, worried, or unsure about how to talk about what happened.</a:t>
            </a:r>
          </a:p>
          <a:p>
            <a:r>
              <a:rPr lang="en-US"/>
              <a:t/>
            </a:r>
          </a:p>
          <a:p>
            <a:r>
              <a:rPr lang="en-US"/>
              <a:t>SELF-BLAME: Many boys may blame themselves for what happened, even though it is never their fault. Because of this, they may keep it a secret rather than ask for help.</a:t>
            </a:r>
          </a:p>
          <a:p>
            <a:r>
              <a:rPr lang="en-US"/>
              <a:t/>
            </a:r>
          </a:p>
          <a:p>
            <a:r>
              <a:rPr lang="en-US"/>
              <a:t>MEDIA INFLUENCE: Some media can send unhealthy messages about relationships and behavior. These messages may make it seem like boys are always in control or should act a certain way, which is not true and can be harmful.</a:t>
            </a:r>
          </a:p>
          <a:p>
            <a:r>
              <a:rPr lang="en-US"/>
              <a:t/>
            </a:r>
          </a:p>
          <a:p>
            <a:r>
              <a:rPr lang="en-US"/>
              <a:t/>
            </a:r>
          </a:p>
          <a:p>
            <a:r>
              <a:rPr lang="en-US"/>
              <a:t/>
            </a:r>
          </a:p>
          <a:p>
            <a:r>
              <a:rPr lang="en-US"/>
              <a:t/>
            </a:r>
          </a:p>
          <a:p>
            <a:r>
              <a:rPr lang="en-US"/>
              <a:t>(Alexander, 2016).</a:t>
            </a:r>
          </a:p>
          <a:p>
            <a:r>
              <a:rPr lang="en-US"/>
              <a:t/>
            </a:r>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SELF-BLAME: Many boys may blame themselves for what happened, even though it is never their fault. Because of this, they may keep it a secret rather than ask for help.</a:t>
            </a:r>
          </a:p>
          <a:p>
            <a:r>
              <a:rPr lang="en-US"/>
              <a:t/>
            </a:r>
          </a:p>
          <a:p>
            <a:r>
              <a:rPr lang="en-US"/>
              <a:t/>
            </a:r>
          </a:p>
          <a:p>
            <a:r>
              <a:rPr lang="en-US"/>
              <a:t>Source</a:t>
            </a:r>
          </a:p>
          <a:p>
            <a:r>
              <a:rPr lang="en-US"/>
              <a:t>1. United States Department of State (2023, June). Overlooked for Too Long: Boys and Human Trafficking. Office to Monitor and Combat Trafficking In Persons. Retrieved on December 30, 2024, from https://www.state.gov/wp-content/uploads/2023/12/Overlooked-for-Too-Long-Boys-and-Human-Trafficking.pdf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Swaner, R., Labriola, M., Rempel, M., Walker, A., &amp; Spadafore, J. (2016, March). Youth Involvement in the Sex Trade: A National Study, pp. 40, 41. CourtInnovation.org. Retrieved November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A 2016 national study reported:  77% of all respondents (199 underage youth) indicated that their first trafficking experience took place while under the age of 18. The average age was 15.8 years old.</a:t>
            </a:r>
          </a:p>
          <a:p>
            <a:r>
              <a:rPr lang="en-US"/>
              <a:t/>
            </a:r>
          </a:p>
          <a:p>
            <a:r>
              <a:rPr lang="en-US"/>
              <a:t/>
            </a:r>
          </a:p>
          <a:p>
            <a:r>
              <a:rPr lang="en-US"/>
              <a:t>Source</a:t>
            </a:r>
          </a:p>
          <a:p>
            <a:r>
              <a:rPr lang="en-US"/>
              <a:t>Swaner, R., Labriola, M., Rempel, M., Walker, A., &amp; Spadafore, J. (2016, March). Youth Involvement in the Sex Trade: A National Study, pp. 40, 41. CourtInnovation.org. Retrieved November 25, 2024, from https://www.ojp.gov/pdffiles1/ojjdp/grants/249952.pdf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MISUNDERSTOOD SITUATIONS: Sometimes people assume boys are choosing or causing situations, instead of recognizing that they may be experiencing harm. This can lead people to misunderstand what is really happening.</a:t>
            </a:r>
          </a:p>
          <a:p>
            <a:r>
              <a:rPr lang="en-US"/>
              <a:t/>
            </a:r>
          </a:p>
          <a:p>
            <a:r>
              <a:rPr lang="en-US"/>
              <a:t/>
            </a:r>
          </a:p>
          <a:p>
            <a:r>
              <a:rPr lang="en-US"/>
              <a:t>Source:</a:t>
            </a:r>
          </a:p>
          <a:p>
            <a:r>
              <a:rPr lang="en-US"/>
              <a:t>1. NPR News, 2021. Retrieved January 15, 2026, from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LESS WATCHFUL PROTECTION:</a:t>
            </a:r>
          </a:p>
          <a:p>
            <a:r>
              <a:rPr lang="en-US"/>
              <a:t>Adults and community members may not watch over boys as closely as girls. They may believe that boys are not at risk or that they can take care of themselves. </a:t>
            </a:r>
          </a:p>
          <a:p>
            <a:r>
              <a:rPr lang="en-US"/>
              <a:t/>
            </a:r>
          </a:p>
          <a:p>
            <a:r>
              <a:rPr lang="en-US"/>
              <a:t/>
            </a:r>
          </a:p>
          <a:p>
            <a:r>
              <a:rPr lang="en-US"/>
              <a:t>Source:</a:t>
            </a:r>
          </a:p>
          <a:p>
            <a:r>
              <a:rPr lang="en-US"/>
              <a:t>1. NPR News, 2021. Retrieved January 15, 2026, from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LIMITED AWARENESS: When people don’t realize that boys can be victims, they may overlook or misunderstand important warning signs. This can delay help for someone who needs support.</a:t>
            </a:r>
          </a:p>
          <a:p>
            <a:r>
              <a:rPr lang="en-US"/>
              <a:t/>
            </a:r>
          </a:p>
          <a:p>
            <a:r>
              <a:rPr lang="en-US"/>
              <a:t>Source:</a:t>
            </a:r>
          </a:p>
          <a:p>
            <a:r>
              <a:rPr lang="en-US"/>
              <a:t>1. NPR News, 2021. Retrieved January 15, 2026, from https://www.npr.org/2021/05/24/999726614/growing-number-of-male-survivors-talk-about-being-a-sex-trade-victim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UNADDRESSED EFFECTS: When boys do not get help, the effects can last a long time. They may feel very sad or stressed, or struggle to make safe choices. This is why getting help early is important.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MISSING INFORMATION: If harmful situations are not reported, they are not counted. This means adults may not fully understand how often this happens or how many boys need help.</a:t>
            </a:r>
          </a:p>
          <a:p>
            <a:r>
              <a:rPr lang="en-US"/>
              <a:t/>
            </a:r>
          </a:p>
          <a:p>
            <a:r>
              <a:rPr lang="en-US"/>
              <a:t>LESS SUPPORT AVAILABLE: When people don’t realize how big the problem is, fewer programs and resources may be created to support boys. This can make it harder for them to get the help they need to heal.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a:p>
            <a:r>
              <a:rPr lang="en-US"/>
              <a:t/>
            </a:r>
          </a:p>
          <a:p>
            <a:r>
              <a:rPr lang="en-US"/>
              <a:t>2. Thorn. (2025). Sexual Extortion &amp; Young People: Navigating threats in digital environments. Retrieved January 16, 2016, from https://www.thorn.org/research/library/sexual-extortion-young-people/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a:p>
            <a:r>
              <a:rPr lang="en-US"/>
              <a:t/>
            </a:r>
          </a:p>
          <a:p>
            <a:r>
              <a:rPr lang="en-US"/>
              <a:t>2. Thorn. (2025). Sexual Extortion &amp; Young People: Navigating threats in digital environments. Retrieved January 16, 2016, from https://www.thorn.org/research/library/sexual-extortion-young-people/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1. 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a:p>
            <a:r>
              <a:rPr lang="en-US"/>
              <a:t/>
            </a:r>
          </a:p>
          <a:p>
            <a:r>
              <a:rPr lang="en-US"/>
              <a:t>2. Thorn. (2025). Sexual Extortion &amp; Young People: Navigating threats in digital environments. Retrieved January 16, 2016, from https://www.thorn.org/research/library/sexual-extortion-young-people/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this presentation, we'll discuss statistics, but it's important to note that while statistics provide valuable insights into an issue, they cannot be relied upon entirely. </a:t>
            </a:r>
          </a:p>
          <a:p>
            <a:r>
              <a:rPr lang="en-US"/>
              <a:t/>
            </a:r>
          </a:p>
          <a:p>
            <a:r>
              <a:rPr lang="en-US"/>
              <a:t>Here are a few reasons:</a:t>
            </a:r>
          </a:p>
          <a:p>
            <a:r>
              <a:rPr lang="en-US"/>
              <a:t/>
            </a:r>
          </a:p>
          <a:p>
            <a:r>
              <a:rPr lang="en-US"/>
              <a:t>UNREPORTED</a:t>
            </a:r>
          </a:p>
          <a:p>
            <a:r>
              <a:rPr lang="en-US"/>
              <a:t>Victims often do not report the crimes committed against them due to fear, shame, retaliation, or manipulation. Also, many don’t realize that what is happening to them is a crime.</a:t>
            </a:r>
          </a:p>
          <a:p>
            <a:r>
              <a:rPr lang="en-US"/>
              <a:t/>
            </a:r>
          </a:p>
          <a:p>
            <a:r>
              <a:rPr lang="en-US"/>
              <a:t>INCONSISTENT COLLECTION</a:t>
            </a:r>
          </a:p>
          <a:p>
            <a:r>
              <a:rPr lang="en-US"/>
              <a:t>Areas may define sexual crimes in various ways or use different methods to collect data, making it hard to compare information.</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
            </a:r>
          </a:p>
          <a:p>
            <a:r>
              <a:rPr lang="en-US"/>
              <a:t>TRAFFICKING RISK FACTORS</a:t>
            </a:r>
          </a:p>
          <a:p>
            <a:r>
              <a:rPr lang="en-US"/>
              <a:t>• Experience neglect, mental, physical &amp; sexual abuse</a:t>
            </a:r>
          </a:p>
          <a:p>
            <a:r>
              <a:rPr lang="en-US"/>
              <a:t>• Food insecurity, unhoused, or lack of basic needs</a:t>
            </a:r>
          </a:p>
          <a:p>
            <a:r>
              <a:rPr lang="en-US"/>
              <a:t>• Poor self-esteem </a:t>
            </a:r>
          </a:p>
          <a:p>
            <a:r>
              <a:rPr lang="en-US"/>
              <a:t>• Struggles academically or has learning differences</a:t>
            </a:r>
          </a:p>
          <a:p>
            <a:r>
              <a:rPr lang="en-US"/>
              <a:t>• Lacks peer relationships or is a target of bullying</a:t>
            </a:r>
          </a:p>
          <a:p>
            <a:r>
              <a:rPr lang="en-US"/>
              <a:t>• Submits to peer pressure</a:t>
            </a:r>
          </a:p>
          <a:p>
            <a:r>
              <a:rPr lang="en-US"/>
              <a:t>• Unmotivated to achieve in school or activities </a:t>
            </a:r>
          </a:p>
          <a:p>
            <a:r>
              <a:rPr lang="en-US"/>
              <a:t>• Unprotected use of social media platforms</a:t>
            </a:r>
          </a:p>
          <a:p>
            <a:r>
              <a:rPr lang="en-US"/>
              <a:t>• Intellectual disabilities or mental health issues </a:t>
            </a:r>
          </a:p>
          <a:p>
            <a:r>
              <a:rPr lang="en-US"/>
              <a:t>• Older boyfriend, girlfriend, or partner</a:t>
            </a:r>
          </a:p>
          <a:p>
            <a:r>
              <a:rPr lang="en-US"/>
              <a:t>• Family rejection over sexual orientation</a:t>
            </a:r>
          </a:p>
          <a:p>
            <a:r>
              <a:rPr lang="en-US"/>
              <a:t>• Drug and alcohol use</a:t>
            </a:r>
          </a:p>
          <a:p>
            <a:r>
              <a:rPr lang="en-US"/>
              <a:t>• Romantic partner uses drugs</a:t>
            </a:r>
          </a:p>
          <a:p>
            <a:r>
              <a:rPr lang="en-US"/>
              <a:t>• Isolated by a romantic partner or friend</a:t>
            </a:r>
          </a:p>
          <a:p>
            <a:r>
              <a:rPr lang="en-US"/>
              <a:t>• Family member abuses drugs or alcohol</a:t>
            </a:r>
          </a:p>
          <a:p>
            <a:r>
              <a:rPr lang="en-US"/>
              <a:t>• Unstable home life or unhealthy family dynamics</a:t>
            </a:r>
          </a:p>
          <a:p>
            <a:r>
              <a:rPr lang="en-US"/>
              <a:t>• History of running away</a:t>
            </a:r>
          </a:p>
          <a:p>
            <a:r>
              <a:rPr lang="en-US"/>
              <a:t>• Lives in foster care or a group home</a:t>
            </a:r>
          </a:p>
          <a:p>
            <a:r>
              <a:rPr lang="en-US"/>
              <a:t>• Unhoused or lives in a homeless shelter</a:t>
            </a:r>
          </a:p>
          <a:p>
            <a:r>
              <a:rPr lang="en-US"/>
              <a:t>• Lives near a wealthy tourist location</a:t>
            </a:r>
          </a:p>
          <a:p>
            <a:r>
              <a:rPr lang="en-US"/>
              <a:t>• Targeted by cults or gangs, or is a cult or gang member</a:t>
            </a:r>
          </a:p>
          <a:p>
            <a:r>
              <a:rPr lang="en-US"/>
              <a:t>• Family member participates in trafficking</a:t>
            </a:r>
          </a:p>
          <a:p>
            <a:r>
              <a:rPr lang="en-US"/>
              <a:t>• Exposed to prostitution within the neighborhood</a:t>
            </a:r>
          </a:p>
          <a:p>
            <a:r>
              <a:rPr lang="en-US"/>
              <a:t>• Involved in the Juvenile Justice system</a:t>
            </a:r>
          </a:p>
          <a:p>
            <a:r>
              <a:rPr lang="en-US"/>
              <a:t/>
            </a:r>
          </a:p>
          <a:p>
            <a:r>
              <a:rPr lang="en-US"/>
              <a:t>Source: </a:t>
            </a:r>
          </a:p>
          <a:p>
            <a:r>
              <a:rPr lang="en-US"/>
              <a:t>1. Thorn. (2025). Sexual Extortion &amp; Young People: Navigating threats in digital environments. Retrieved January 16, 2016, from https://www.thorn.org/research/library/sexual-extortion-young-people/</a:t>
            </a:r>
          </a:p>
          <a:p>
            <a:r>
              <a:rPr lang="en-US"/>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Thorn. (2025). Sexual Extortion &amp; Young People: Navigating threats in digital environments. Retrieved January 16, 2016, from https://www.thorn.org/research/library/sexual-extortion-young-people/</a:t>
            </a:r>
          </a:p>
          <a:p>
            <a:r>
              <a:rPr lang="en-US"/>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Thorn. (2025). Sexual Extortion &amp; Young People: Navigating threats in digital environments. Retrieved January 16, 2016, from https://www.thorn.org/research/library/sexual-extortion-young-people/</a:t>
            </a:r>
          </a:p>
          <a:p>
            <a:r>
              <a:rPr lang="en-US"/>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Thorn. (2025). Sexual Extortion &amp; Young People: Navigating threats in digital environments. Retrieved January 16, 2016, from https://www.thorn.org/research/library/sexual-extortion-young-people/</a:t>
            </a:r>
          </a:p>
          <a:p>
            <a:r>
              <a:rPr lang="en-US"/>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 </a:t>
            </a:r>
          </a:p>
          <a:p>
            <a:r>
              <a:rPr lang="en-US"/>
              <a:t>Thorn. (2025). Sexual Extortion &amp; Young People: Navigating threats in digital environments. Retrieved January 16, 2016, from https://www.thorn.org/research/library/sexual-extortion-young-people/</a:t>
            </a:r>
          </a:p>
          <a:p>
            <a:r>
              <a:rPr lang="en-US"/>
              <a:t/>
            </a:r>
          </a:p>
          <a:p>
            <a:r>
              <a:rPr lang="en-US"/>
              <a:t>Kinnish, K., Barba, A., Blacker, D., Dierkhising, C., Garrett, R., Grady, J.B., Greenbaum, V.J., Griffin, D., Rubiales, R., Spring, G., Wozniak, J., and Child Sex Trafficking Collaborative Group. (2021). Child sex </a:t>
            </a:r>
          </a:p>
          <a:p>
            <a:r>
              <a:rPr lang="en-US"/>
              <a:t>trafficking: Who is vulnerable to being trafficked? Los Angeles, CA, and Durham, NC: National Center for Child Traumatic Stress. Retrieved January 16, 2026, from https://www.nctsn.org/sites/default/files/resources/fact-sheet/child_sex_trafficking_who_is_vulnerable_to_being_trafficked.pdf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 &amp; CONTROL: Sometimes, people may use drugs or alcohol to cope with stress, pain, or difficult experiences. This can make it harder for them to think clearly or make safe decisions.</a:t>
            </a:r>
          </a:p>
          <a:p>
            <a:r>
              <a:rPr lang="en-US"/>
              <a:t/>
            </a:r>
          </a:p>
          <a:p>
            <a:r>
              <a:rPr lang="en-US"/>
              <a:t>Predators may use substances to gain trust or control. For example, they might offer drugs or alcohol to make someone feel dependent on them.</a:t>
            </a:r>
          </a:p>
          <a:p>
            <a:r>
              <a:rPr lang="en-US"/>
              <a:t/>
            </a:r>
          </a:p>
          <a:p>
            <a:r>
              <a:rPr lang="en-US"/>
              <a:t>If someone is already struggling with substance use, it can make them more vulnerable to being taken advantage of, especially if someone is providing those substances.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SUBSTANCE USE &amp; CONTROL: Sometimes, people may use drugs or alcohol to cope with stress, pain, or difficult experiences. This can make it harder for them to think clearly or make safe decisions.</a:t>
            </a:r>
          </a:p>
          <a:p>
            <a:r>
              <a:rPr lang="en-US"/>
              <a:t/>
            </a:r>
          </a:p>
          <a:p>
            <a:r>
              <a:rPr lang="en-US"/>
              <a:t>Predators may use substances to gain trust or control. For example, they might offer drugs or alcohol to make someone feel dependent on them.</a:t>
            </a:r>
          </a:p>
          <a:p>
            <a:r>
              <a:rPr lang="en-US"/>
              <a:t/>
            </a:r>
          </a:p>
          <a:p>
            <a:r>
              <a:rPr lang="en-US"/>
              <a:t>If someone is already struggling with substance use, it can make them more vulnerable to being taken advantage of, especially if someone is providing those substances.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Taking advantage of another person for their own benefit, especially in a sexual way, often using pressure, tricks, or control. </a:t>
            </a:r>
          </a:p>
          <a:p>
            <a:r>
              <a:rPr lang="en-US"/>
              <a:t/>
            </a:r>
          </a:p>
          <a:p>
            <a:r>
              <a:rPr lang="en-US"/>
              <a:t>Below are different forms of exploitation:</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embarrassing or sexual images, videos, or information to pressure someone into following demands.</a:t>
            </a:r>
          </a:p>
          <a:p>
            <a:r>
              <a:rPr lang="en-US"/>
              <a:t/>
            </a:r>
          </a:p>
          <a:p>
            <a:r>
              <a:rPr lang="en-US"/>
              <a:t>PORNOGRAPHY</a:t>
            </a:r>
          </a:p>
          <a:p>
            <a:r>
              <a:rPr lang="en-US"/>
              <a:t>Involving someone in creating sexual images who is under 18, or someone who is pressured, or unable/unwilling to give consent.</a:t>
            </a:r>
          </a:p>
          <a:p>
            <a:r>
              <a:rPr lang="en-US"/>
              <a:t/>
            </a:r>
          </a:p>
          <a:p>
            <a:r>
              <a:rPr lang="en-US"/>
              <a:t>SEX TRAFFICKING</a:t>
            </a:r>
          </a:p>
          <a:p>
            <a:r>
              <a:rPr lang="en-US"/>
              <a:t>Manipulating or forcing someone into sexual activity in exchange for money or something of value.</a:t>
            </a:r>
          </a:p>
          <a:p>
            <a:r>
              <a:rPr lang="en-US"/>
              <a:t/>
            </a:r>
          </a:p>
          <a:p>
            <a:r>
              <a:rPr lang="en-US"/>
              <a:t>Trafficking and Violence Protection Act (TVPA) of 2000 (Legal Definition):</a:t>
            </a:r>
          </a:p>
          <a:p>
            <a:r>
              <a:rPr lang="en-US"/>
              <a:t>SEX TRAFFICKING is the recruitment, harboring, transportation, provision, obtaining, patronizing, or soliciting of a person under the age of 18 for the purpose of a commercial sex act.</a:t>
            </a:r>
          </a:p>
          <a:p>
            <a:r>
              <a:rPr lang="en-US"/>
              <a:t/>
            </a:r>
          </a:p>
          <a:p>
            <a:r>
              <a:rPr lang="en-US"/>
              <a:t>TVPA link: Retrieved April 14, 2026, from https://www.govinfo.gov/content/pkg/BILLS-106hr3244enr/pdf/BILLS-106hr3244enr.pdf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Casey, B., Jones, R. M., &amp; Somerville, L. H. (2011). Braking and Accelerating of the Adolescent Brain. Journal of Research on Adolescence: The Official Journal of the Society for Research on Adolescence, 21(1), 21–33. Retrieve January 15, 2026, from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BRAIN DEVELOPMENT</a:t>
            </a:r>
          </a:p>
          <a:p>
            <a:r>
              <a:rPr lang="en-US"/>
              <a:t>Although the brain's size may no longer grow, it is not fully developed until young people are in their twenties. Some studies suggest that for males, the age is closer to twenty-five. </a:t>
            </a:r>
          </a:p>
          <a:p>
            <a:r>
              <a:rPr lang="en-US"/>
              <a:t/>
            </a:r>
          </a:p>
          <a:p>
            <a:r>
              <a:rPr lang="en-US"/>
              <a:t/>
            </a:r>
          </a:p>
          <a:p>
            <a:r>
              <a:rPr lang="en-US"/>
              <a:t>Source:</a:t>
            </a:r>
          </a:p>
          <a:p>
            <a:r>
              <a:rPr lang="en-US"/>
              <a:t>Casey, B., Jones, R. M., &amp; Somerville, L. H. (2011). Braking and Accelerating of the Adolescent Brain. Journal of Research on Adolescence: The Official Journal of the Society for Research on Adolescence, 21(1), 21–33. Retrieve January 15, 2026, from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BRAIN DEVELOPMENT: Even though the brain may look fully grown, it is still developing into a person’s twenties. This means young people are still learning how to make decisions and handle challenges.</a:t>
            </a:r>
          </a:p>
          <a:p>
            <a:r>
              <a:rPr lang="en-US"/>
              <a:t/>
            </a:r>
          </a:p>
          <a:p>
            <a:r>
              <a:rPr lang="en-US"/>
              <a:t/>
            </a:r>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BRAIN FUNCTION: The front part of the brain supports important skills such as making good choices, planning ahead, and controlling impulses. Since this part is still developing, it can be harder for teens to pause and think before acting.</a:t>
            </a:r>
          </a:p>
          <a:p>
            <a:r>
              <a:rPr lang="en-US"/>
              <a:t/>
            </a:r>
          </a:p>
          <a:p>
            <a:r>
              <a:rPr lang="en-US"/>
              <a:t/>
            </a:r>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DECISION-MAKING &amp; RISK: Because these skills are still growing, young people may sometimes take risks without thinking about the consequences. </a:t>
            </a:r>
          </a:p>
          <a:p>
            <a:r>
              <a:rPr lang="en-US"/>
              <a:t/>
            </a:r>
          </a:p>
          <a:p>
            <a:r>
              <a:rPr lang="en-US"/>
              <a:t>People who want to take advantage of others may exploit this by pressuring teens into making quick or unsafe decisions.</a:t>
            </a:r>
          </a:p>
          <a:p>
            <a:r>
              <a:rPr lang="en-US"/>
              <a:t/>
            </a:r>
          </a:p>
          <a:p>
            <a:r>
              <a:rPr lang="en-US"/>
              <a:t/>
            </a:r>
          </a:p>
          <a:p>
            <a:r>
              <a:rPr lang="en-US"/>
              <a:t>Source:</a:t>
            </a:r>
          </a:p>
          <a:p>
            <a:r>
              <a:rPr lang="en-US"/>
              <a:t>Casey, B., Jones, R. M., &amp; Somerville, L. H. (2011). Braking and Accelerating of the Adolescent Brain. Journal of Research on Adolescence: The Official Journal of the Society for Research on Adolescence, 21(1), 21–33. https://doi.org/10.1111/j.1532-7795.2010.00712.x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prefrontal cortex serves as the brain's control center and often does not fully mature until about age 25. </a:t>
            </a:r>
          </a:p>
          <a:p>
            <a:r>
              <a:rPr lang="en-US"/>
              <a:t/>
            </a:r>
          </a:p>
          <a:p>
            <a:r>
              <a:rPr lang="en-US"/>
              <a:t>Source</a:t>
            </a:r>
          </a:p>
          <a:p>
            <a:r>
              <a:rPr lang="en-US"/>
              <a:t>Cleveland Clinic. (2025). Prefrontal cortex. Cleveland Clinic. Retrieved March 2026, from https://my.clevelandclinic.org/health/body/prefrontal-cortex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prefrontal cortex serves as the brain's control center and often does not fully mature until about age 25. </a:t>
            </a:r>
          </a:p>
          <a:p>
            <a:r>
              <a:rPr lang="en-US"/>
              <a:t/>
            </a:r>
          </a:p>
          <a:p>
            <a:r>
              <a:rPr lang="en-US"/>
              <a:t>Source</a:t>
            </a:r>
          </a:p>
          <a:p>
            <a:r>
              <a:rPr lang="en-US"/>
              <a:t>Cleveland Clinic. (2025). Prefrontal cortex. Cleveland Clinic. Retrieved March 2026, from https://my.clevelandclinic.org/health/body/prefrontal-cortex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prefrontal cortex serves as the brain's control center and often does not fully mature until about age 25. </a:t>
            </a:r>
          </a:p>
          <a:p>
            <a:r>
              <a:rPr lang="en-US"/>
              <a:t/>
            </a:r>
          </a:p>
          <a:p>
            <a:r>
              <a:rPr lang="en-US"/>
              <a:t>Source</a:t>
            </a:r>
          </a:p>
          <a:p>
            <a:r>
              <a:rPr lang="en-US"/>
              <a:t>Cleveland Clinic. (2025). Prefrontal cortex. Cleveland Clinic. Retrieved March 2026, from https://my.clevelandclinic.org/health/body/prefrontal-cortex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prefrontal cortex serves as the brain's control center and often does not fully mature until about age 25. </a:t>
            </a:r>
          </a:p>
          <a:p>
            <a:r>
              <a:rPr lang="en-US"/>
              <a:t/>
            </a:r>
          </a:p>
          <a:p>
            <a:r>
              <a:rPr lang="en-US"/>
              <a:t>Source</a:t>
            </a:r>
          </a:p>
          <a:p>
            <a:r>
              <a:rPr lang="en-US"/>
              <a:t>Cleveland Clinic. (2025). Prefrontal cortex. Cleveland Clinic. Retrieved March 2026, from https://my.clevelandclinic.org/health/body/prefrontal-cortex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prefrontal cortex serves as the brain's control center and often does not fully mature until about age 25. </a:t>
            </a:r>
          </a:p>
          <a:p>
            <a:r>
              <a:rPr lang="en-US"/>
              <a:t/>
            </a:r>
          </a:p>
          <a:p>
            <a:r>
              <a:rPr lang="en-US"/>
              <a:t>Source</a:t>
            </a:r>
          </a:p>
          <a:p>
            <a:r>
              <a:rPr lang="en-US"/>
              <a:t>Cleveland Clinic. (2025). Prefrontal cortex. Cleveland Clinic. Retrieved March 2026, from https://my.clevelandclinic.org/health/body/prefrontal-cortex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prefrontal cortex serves as the brain's control center and often does not fully mature until about age 25. </a:t>
            </a:r>
          </a:p>
          <a:p>
            <a:r>
              <a:rPr lang="en-US"/>
              <a:t/>
            </a:r>
          </a:p>
          <a:p>
            <a:r>
              <a:rPr lang="en-US"/>
              <a:t>Source</a:t>
            </a:r>
          </a:p>
          <a:p>
            <a:r>
              <a:rPr lang="en-US"/>
              <a:t>Cleveland Clinic. (2025). Prefrontal cortex. Cleveland Clinic. Retrieved March 2026, from https://my.clevelandclinic.org/health/body/prefrontal-cortex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Teen brains are still developing, especially the parts that support decision-making and self-control. </a:t>
            </a:r>
          </a:p>
          <a:p>
            <a:r>
              <a:rPr lang="en-US"/>
              <a:t/>
            </a:r>
          </a:p>
          <a:p>
            <a:r>
              <a:rPr lang="en-US"/>
              <a:t>This is completely normal, but it can make it easier to act on impulse, especially in emotional or exciting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Teen brains are still developing, especially the parts that support decision-making and self-control. </a:t>
            </a:r>
          </a:p>
          <a:p>
            <a:r>
              <a:rPr lang="en-US"/>
              <a:t/>
            </a:r>
          </a:p>
          <a:p>
            <a:r>
              <a:rPr lang="en-US"/>
              <a:t>This is completely normal, but it can make it easier to act on impulse, especially in emotional or exciting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Teen brains are still developing, especially the parts that support decision-making and self-control. </a:t>
            </a:r>
          </a:p>
          <a:p>
            <a:r>
              <a:rPr lang="en-US"/>
              <a:t/>
            </a:r>
          </a:p>
          <a:p>
            <a:r>
              <a:rPr lang="en-US"/>
              <a:t>This is completely normal, but it can make it easier to act on impulse, especially in emotional or exciting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Teen brains are still developing, especially the parts that support decision-making and self-control. </a:t>
            </a:r>
          </a:p>
          <a:p>
            <a:r>
              <a:rPr lang="en-US"/>
              <a:t/>
            </a:r>
          </a:p>
          <a:p>
            <a:r>
              <a:rPr lang="en-US"/>
              <a:t>This is completely normal, but it can make it easier to act on impulse, especially in emotional or exciting situations.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important to understand that predators take advantage of young brains by creating a sense of urgency, secrecy, or excitement, so teens don’t stop to think.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important to understand that predators take advantage of young brains by creating a sense of urgency, secrecy, or excitement, so teens don’t stop to think.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important to understand that predators take advantage of young brains by creating a sense of urgency, secrecy, or excitement, so teens don’t stop to think.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important to understand that predators take advantage of young brains by creating a sense of urgency, secrecy, or excitement, so teens don’t stop to think.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Slowing down when making decisions is a powerful safety skill.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Slowing down when making decisions is a powerful safety skill.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Slowing down when making decisions is a powerful safety skill.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Slowing down when making decisions is a powerful safety skill.</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a:t>
            </a:r>
          </a:p>
          <a:p>
            <a:r>
              <a:rPr lang="en-US"/>
              <a:t>Tell a TRUSTWORTHY adult.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quietly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in the vicinity.</a:t>
            </a:r>
          </a:p>
          <a:p>
            <a:r>
              <a:rPr lang="en-US"/>
              <a:t/>
            </a:r>
          </a:p>
          <a:p>
            <a:r>
              <a:rPr lang="en-US"/>
              <a:t>SIGNALS DISTRESS</a:t>
            </a:r>
          </a:p>
          <a:p>
            <a:r>
              <a:rPr lang="en-US"/>
              <a:t>A distressed facial expression can help others recognize that help is needed if the hand signal is not understood—but it is important not to alert the predator/trafficker, causing harm.</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0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0.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 Id="rId4" Target="https://www.walkingwise.com" TargetMode="External" Type="http://schemas.openxmlformats.org/officeDocument/2006/relationships/hyperlink"/></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3.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4.jpeg" Type="http://schemas.openxmlformats.org/officeDocument/2006/relationships/image"/><Relationship Id="rId7" Target="../media/VAFfqoJNOio.mp4" Type="http://schemas.openxmlformats.org/officeDocument/2006/relationships/video"/><Relationship Id="rId8" Target="../media/VAFfqoJNOio.mp4" Type="http://schemas.microsoft.com/office/2007/relationships/media"/></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5.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 Id="rId3" Target="../media/image6.png" Type="http://schemas.openxmlformats.org/officeDocument/2006/relationships/image"/><Relationship Id="rId4" Target="../media/image9.png" Type="http://schemas.openxmlformats.org/officeDocument/2006/relationships/image"/><Relationship Id="rId5"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 Id="rId6" Target="../media/image16.png" Type="http://schemas.openxmlformats.org/officeDocument/2006/relationships/imag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 Id="rId5" Target="../media/image9.png" Type="http://schemas.openxmlformats.org/officeDocument/2006/relationships/image"/></Relationships>
</file>

<file path=ppt/slides/_rels/slide9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0.xml" Type="http://schemas.openxmlformats.org/officeDocument/2006/relationships/notesSlide"/></Relationships>
</file>

<file path=ppt/slides/_rels/slide9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1.xml" Type="http://schemas.openxmlformats.org/officeDocument/2006/relationships/notesSlide"/></Relationships>
</file>

<file path=ppt/slides/_rels/slide9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2.xml" Type="http://schemas.openxmlformats.org/officeDocument/2006/relationships/notesSlide"/></Relationships>
</file>

<file path=ppt/slides/_rels/slide9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3.xml" Type="http://schemas.openxmlformats.org/officeDocument/2006/relationships/notesSlide"/></Relationships>
</file>

<file path=ppt/slides/_rels/slide9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4.xml" Type="http://schemas.openxmlformats.org/officeDocument/2006/relationships/notesSlide"/></Relationships>
</file>

<file path=ppt/slides/_rels/slide9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5.xml" Type="http://schemas.openxmlformats.org/officeDocument/2006/relationships/notesSlide"/><Relationship Id="rId3" Target="../media/image17.png" Type="http://schemas.openxmlformats.org/officeDocument/2006/relationships/image"/></Relationships>
</file>

<file path=ppt/slides/_rels/slide9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6.xml" Type="http://schemas.openxmlformats.org/officeDocument/2006/relationships/notesSlide"/><Relationship Id="rId3" Target="../media/image18.png" Type="http://schemas.openxmlformats.org/officeDocument/2006/relationships/image"/></Relationships>
</file>

<file path=ppt/slides/_rels/slide9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7.xml" Type="http://schemas.openxmlformats.org/officeDocument/2006/relationships/notesSlide"/><Relationship Id="rId3" Target="../media/image18.png" Type="http://schemas.openxmlformats.org/officeDocument/2006/relationships/image"/></Relationships>
</file>

<file path=ppt/slides/_rels/slide9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8.xml" Type="http://schemas.openxmlformats.org/officeDocument/2006/relationships/notesSlide"/><Relationship Id="rId3" Target="../media/image19.png" Type="http://schemas.openxmlformats.org/officeDocument/2006/relationships/image"/></Relationships>
</file>

<file path=ppt/slides/_rels/slide9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9.xml" Type="http://schemas.openxmlformats.org/officeDocument/2006/relationships/notesSlide"/><Relationship Id="rId3" Target="../media/image2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TextBox 4" id="4"/>
          <p:cNvSpPr txBox="true"/>
          <p:nvPr/>
        </p:nvSpPr>
        <p:spPr>
          <a:xfrm rot="0">
            <a:off x="454522" y="7655975"/>
            <a:ext cx="17417056" cy="662940"/>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1"/>
                <a:ea typeface="Poppins Medium 1"/>
                <a:cs typeface="Poppins Medium 1"/>
                <a:sym typeface="Poppins Medium 1"/>
              </a:rPr>
              <a:t>BY WALKING WISE</a:t>
            </a:r>
          </a:p>
        </p:txBody>
      </p:sp>
      <p:sp>
        <p:nvSpPr>
          <p:cNvPr name="Freeform 5" id="5"/>
          <p:cNvSpPr/>
          <p:nvPr/>
        </p:nvSpPr>
        <p:spPr>
          <a:xfrm flipH="false" flipV="false" rot="0">
            <a:off x="16284300" y="1028700"/>
            <a:ext cx="975000" cy="975000"/>
          </a:xfrm>
          <a:custGeom>
            <a:avLst/>
            <a:gdLst/>
            <a:ahLst/>
            <a:cxnLst/>
            <a:rect r="r" b="b" t="t" l="l"/>
            <a:pathLst>
              <a:path h="975000" w="975000">
                <a:moveTo>
                  <a:pt x="0" y="0"/>
                </a:moveTo>
                <a:lnTo>
                  <a:pt x="975000" y="0"/>
                </a:lnTo>
                <a:lnTo>
                  <a:pt x="975000" y="975000"/>
                </a:lnTo>
                <a:lnTo>
                  <a:pt x="0" y="975000"/>
                </a:lnTo>
                <a:lnTo>
                  <a:pt x="0" y="0"/>
                </a:lnTo>
                <a:close/>
              </a:path>
            </a:pathLst>
          </a:custGeom>
          <a:blipFill>
            <a:blip r:embed="rId3"/>
            <a:stretch>
              <a:fillRect l="0" t="0" r="0" b="0"/>
            </a:stretch>
          </a:blipFill>
        </p:spPr>
      </p:sp>
      <p:sp>
        <p:nvSpPr>
          <p:cNvPr name="TextBox 6" id="6"/>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TextBox 7" id="7"/>
          <p:cNvSpPr txBox="true"/>
          <p:nvPr/>
        </p:nvSpPr>
        <p:spPr>
          <a:xfrm rot="0">
            <a:off x="0" y="5279275"/>
            <a:ext cx="18288000" cy="2416206"/>
          </a:xfrm>
          <a:prstGeom prst="rect">
            <a:avLst/>
          </a:prstGeom>
        </p:spPr>
        <p:txBody>
          <a:bodyPr anchor="t" rtlCol="false" tIns="0" lIns="0" bIns="0" rIns="0">
            <a:spAutoFit/>
          </a:bodyPr>
          <a:lstStyle/>
          <a:p>
            <a:pPr algn="ctr">
              <a:lnSpc>
                <a:spcPts val="11574"/>
              </a:lnSpc>
            </a:pPr>
            <a:r>
              <a:rPr lang="en-US" sz="13153" b="true">
                <a:solidFill>
                  <a:srgbClr val="1A62D8"/>
                </a:solidFill>
                <a:latin typeface="Cooperative Bold"/>
                <a:ea typeface="Cooperative Bold"/>
                <a:cs typeface="Cooperative Bold"/>
                <a:sym typeface="Cooperative Bold"/>
              </a:rPr>
              <a:t>male</a:t>
            </a:r>
          </a:p>
          <a:p>
            <a:pPr algn="ctr">
              <a:lnSpc>
                <a:spcPts val="7263"/>
              </a:lnSpc>
            </a:pPr>
            <a:r>
              <a:rPr lang="en-US" sz="8254">
                <a:solidFill>
                  <a:srgbClr val="1A62D8"/>
                </a:solidFill>
                <a:latin typeface="Poppins Medium 2"/>
                <a:ea typeface="Poppins Medium 2"/>
                <a:cs typeface="Poppins Medium 2"/>
                <a:sym typeface="Poppins Medium 2"/>
              </a:rPr>
              <a:t>VICTIMS</a:t>
            </a:r>
          </a:p>
        </p:txBody>
      </p:sp>
      <p:sp>
        <p:nvSpPr>
          <p:cNvPr name="Freeform 8" id="8"/>
          <p:cNvSpPr/>
          <p:nvPr/>
        </p:nvSpPr>
        <p:spPr>
          <a:xfrm flipH="false" flipV="false" rot="0">
            <a:off x="14954037" y="7028103"/>
            <a:ext cx="2305263" cy="2320480"/>
          </a:xfrm>
          <a:custGeom>
            <a:avLst/>
            <a:gdLst/>
            <a:ahLst/>
            <a:cxnLst/>
            <a:rect r="r" b="b" t="t" l="l"/>
            <a:pathLst>
              <a:path h="2320480" w="2305263">
                <a:moveTo>
                  <a:pt x="0" y="0"/>
                </a:moveTo>
                <a:lnTo>
                  <a:pt x="2305263" y="0"/>
                </a:lnTo>
                <a:lnTo>
                  <a:pt x="2305263" y="2320480"/>
                </a:lnTo>
                <a:lnTo>
                  <a:pt x="0" y="2320480"/>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grpSp>
        <p:nvGrpSpPr>
          <p:cNvPr name="Group 5" id="5"/>
          <p:cNvGrpSpPr/>
          <p:nvPr/>
        </p:nvGrpSpPr>
        <p:grpSpPr>
          <a:xfrm rot="0">
            <a:off x="2132537" y="4730399"/>
            <a:ext cx="13783594" cy="1939167"/>
            <a:chOff x="0" y="0"/>
            <a:chExt cx="3630247" cy="510727"/>
          </a:xfrm>
        </p:grpSpPr>
        <p:sp>
          <p:nvSpPr>
            <p:cNvPr name="Freeform 6" id="6"/>
            <p:cNvSpPr/>
            <p:nvPr/>
          </p:nvSpPr>
          <p:spPr>
            <a:xfrm flipH="false" flipV="false" rot="0">
              <a:off x="0" y="0"/>
              <a:ext cx="3630247" cy="510727"/>
            </a:xfrm>
            <a:custGeom>
              <a:avLst/>
              <a:gdLst/>
              <a:ahLst/>
              <a:cxnLst/>
              <a:rect r="r" b="b" t="t" l="l"/>
              <a:pathLst>
                <a:path h="510727" w="3630247">
                  <a:moveTo>
                    <a:pt x="0" y="0"/>
                  </a:moveTo>
                  <a:lnTo>
                    <a:pt x="3630247" y="0"/>
                  </a:lnTo>
                  <a:lnTo>
                    <a:pt x="3630247" y="510727"/>
                  </a:lnTo>
                  <a:lnTo>
                    <a:pt x="0" y="510727"/>
                  </a:lnTo>
                  <a:close/>
                </a:path>
              </a:pathLst>
            </a:custGeom>
            <a:solidFill>
              <a:srgbClr val="303030"/>
            </a:solidFill>
          </p:spPr>
        </p:sp>
        <p:sp>
          <p:nvSpPr>
            <p:cNvPr name="TextBox 7" id="7"/>
            <p:cNvSpPr txBox="true"/>
            <p:nvPr/>
          </p:nvSpPr>
          <p:spPr>
            <a:xfrm>
              <a:off x="0" y="-9525"/>
              <a:ext cx="3630247" cy="520252"/>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773815" y="4871307"/>
            <a:ext cx="1261128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percentage of sex trafficking victims in the U.S. are believed to be MALE? </a:t>
            </a:r>
          </a:p>
        </p:txBody>
      </p:sp>
      <p:sp>
        <p:nvSpPr>
          <p:cNvPr name="TextBox 9" id="9"/>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0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65280"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21598"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Freeform 9" id="9"/>
          <p:cNvSpPr/>
          <p:nvPr/>
        </p:nvSpPr>
        <p:spPr>
          <a:xfrm flipH="false" flipV="false" rot="0">
            <a:off x="9014768" y="1500298"/>
            <a:ext cx="7095402" cy="7286405"/>
          </a:xfrm>
          <a:custGeom>
            <a:avLst/>
            <a:gdLst/>
            <a:ahLst/>
            <a:cxnLst/>
            <a:rect r="r" b="b" t="t" l="l"/>
            <a:pathLst>
              <a:path h="7286405" w="7095402">
                <a:moveTo>
                  <a:pt x="0" y="0"/>
                </a:moveTo>
                <a:lnTo>
                  <a:pt x="7095402" y="0"/>
                </a:lnTo>
                <a:lnTo>
                  <a:pt x="7095402" y="7286404"/>
                </a:lnTo>
                <a:lnTo>
                  <a:pt x="0" y="7286404"/>
                </a:lnTo>
                <a:lnTo>
                  <a:pt x="0" y="0"/>
                </a:lnTo>
                <a:close/>
              </a:path>
            </a:pathLst>
          </a:custGeom>
          <a:blipFill>
            <a:blip r:embed="rId5"/>
            <a:stretch>
              <a:fillRect l="0" t="0" r="0" b="0"/>
            </a:stretch>
          </a:blipFill>
        </p:spPr>
      </p:sp>
      <p:sp>
        <p:nvSpPr>
          <p:cNvPr name="TextBox 10" id="10"/>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1" id="11"/>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100</a:t>
            </a:r>
          </a:p>
        </p:txBody>
      </p:sp>
      <p:sp>
        <p:nvSpPr>
          <p:cNvPr name="TextBox 13" id="13"/>
          <p:cNvSpPr txBox="true"/>
          <p:nvPr/>
        </p:nvSpPr>
        <p:spPr>
          <a:xfrm rot="0">
            <a:off x="3321598" y="7782819"/>
            <a:ext cx="3315939" cy="745490"/>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Institute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Up to 6%</a:t>
            </a:r>
          </a:p>
          <a:p>
            <a:pPr algn="l">
              <a:lnSpc>
                <a:spcPts val="6399"/>
              </a:lnSpc>
            </a:pPr>
            <a:r>
              <a:rPr lang="en-US" sz="3999" b="true">
                <a:solidFill>
                  <a:srgbClr val="FBFDFD"/>
                </a:solidFill>
                <a:latin typeface="Roboto Bold"/>
                <a:ea typeface="Roboto Bold"/>
                <a:cs typeface="Roboto Bold"/>
                <a:sym typeface="Roboto Bold"/>
              </a:rPr>
              <a:t>B) Up to 16</a:t>
            </a:r>
            <a:r>
              <a:rPr lang="en-US" sz="3999" b="true">
                <a:solidFill>
                  <a:srgbClr val="FBFDFD"/>
                </a:solidFill>
                <a:latin typeface="Roboto Bold"/>
                <a:ea typeface="Roboto Bold"/>
                <a:cs typeface="Roboto Bold"/>
                <a:sym typeface="Roboto Bold"/>
              </a:rPr>
              <a:t>%</a:t>
            </a:r>
          </a:p>
          <a:p>
            <a:pPr algn="l">
              <a:lnSpc>
                <a:spcPts val="6399"/>
              </a:lnSpc>
            </a:pPr>
            <a:r>
              <a:rPr lang="en-US" sz="3999" b="true">
                <a:solidFill>
                  <a:srgbClr val="FBFDFD"/>
                </a:solidFill>
                <a:latin typeface="Roboto Bold"/>
                <a:ea typeface="Roboto Bold"/>
                <a:cs typeface="Roboto Bold"/>
                <a:sym typeface="Roboto Bold"/>
              </a:rPr>
              <a:t>C) Up to 36%</a:t>
            </a:r>
          </a:p>
          <a:p>
            <a:pPr algn="l">
              <a:lnSpc>
                <a:spcPts val="6399"/>
              </a:lnSpc>
            </a:pPr>
            <a:r>
              <a:rPr lang="en-US" sz="3999" b="true">
                <a:solidFill>
                  <a:srgbClr val="FBFDFD"/>
                </a:solidFill>
                <a:latin typeface="Roboto Bold"/>
                <a:ea typeface="Roboto Bold"/>
                <a:cs typeface="Roboto Bold"/>
                <a:sym typeface="Roboto Bold"/>
              </a:rPr>
              <a:t>D) Up to 46%</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009441" y="347648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percentage of sex trafficked victims in the U.S. are believed to be MALE?</a:t>
            </a:r>
          </a:p>
        </p:txBody>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4191662" y="4762062"/>
            <a:ext cx="9903351" cy="1908177"/>
          </a:xfrm>
          <a:prstGeom prst="rect">
            <a:avLst/>
          </a:prstGeom>
        </p:spPr>
        <p:txBody>
          <a:bodyPr anchor="t" rtlCol="false" tIns="0" lIns="0" bIns="0" rIns="0">
            <a:spAutoFit/>
          </a:bodyPr>
          <a:lstStyle/>
          <a:p>
            <a:pPr algn="ctr">
              <a:lnSpc>
                <a:spcPts val="7699"/>
              </a:lnSpc>
            </a:pPr>
            <a:r>
              <a:rPr lang="en-US" sz="5499">
                <a:solidFill>
                  <a:srgbClr val="303030"/>
                </a:solidFill>
                <a:latin typeface="Roboto"/>
                <a:ea typeface="Roboto"/>
                <a:cs typeface="Roboto"/>
                <a:sym typeface="Roboto"/>
              </a:rPr>
              <a:t>Up to</a:t>
            </a:r>
            <a:r>
              <a:rPr lang="en-US" b="true" sz="5499">
                <a:solidFill>
                  <a:srgbClr val="303030"/>
                </a:solidFill>
                <a:latin typeface="Roboto Bold"/>
                <a:ea typeface="Roboto Bold"/>
                <a:cs typeface="Roboto Bold"/>
                <a:sym typeface="Roboto Bold"/>
              </a:rPr>
              <a:t> </a:t>
            </a:r>
            <a:r>
              <a:rPr lang="en-US" b="true" sz="5499">
                <a:solidFill>
                  <a:srgbClr val="9D1BE3"/>
                </a:solidFill>
                <a:latin typeface="Roboto Bold"/>
                <a:ea typeface="Roboto Bold"/>
                <a:cs typeface="Roboto Bold"/>
                <a:sym typeface="Roboto Bold"/>
              </a:rPr>
              <a:t>36% </a:t>
            </a:r>
            <a:r>
              <a:rPr lang="en-US" sz="5499">
                <a:solidFill>
                  <a:srgbClr val="303030"/>
                </a:solidFill>
                <a:latin typeface="Roboto"/>
                <a:ea typeface="Roboto"/>
                <a:cs typeface="Roboto"/>
                <a:sym typeface="Roboto"/>
              </a:rPr>
              <a:t>of U.S. trafficking victims are believed to be male.</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4967709" y="9319297"/>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Swaner, R., et al. (2016, June). Youth involved in the sex trade: A national study, p. 36. U.S. Department of Justice.</a:t>
            </a:r>
          </a:p>
        </p:txBody>
      </p:sp>
      <p:sp>
        <p:nvSpPr>
          <p:cNvPr name="TextBox 11" id="11"/>
          <p:cNvSpPr txBox="true"/>
          <p:nvPr/>
        </p:nvSpPr>
        <p:spPr>
          <a:xfrm rot="0">
            <a:off x="14342086" y="9111689"/>
            <a:ext cx="1449380" cy="415216"/>
          </a:xfrm>
          <a:prstGeom prst="rect">
            <a:avLst/>
          </a:prstGeom>
        </p:spPr>
        <p:txBody>
          <a:bodyPr anchor="t" rtlCol="false" tIns="0" lIns="0" bIns="0" rIns="0">
            <a:spAutoFit/>
          </a:bodyPr>
          <a:lstStyle/>
          <a:p>
            <a:pPr algn="l">
              <a:lnSpc>
                <a:spcPts val="3359"/>
              </a:lnSpc>
            </a:pPr>
            <a:r>
              <a:rPr lang="en-US" sz="2399">
                <a:solidFill>
                  <a:srgbClr val="303030"/>
                </a:solidFill>
                <a:latin typeface="Roboto"/>
                <a:ea typeface="Roboto"/>
                <a:cs typeface="Roboto"/>
                <a:sym typeface="Roboto"/>
              </a:rPr>
              <a:t>n = 341</a:t>
            </a:r>
          </a:p>
        </p:txBody>
      </p:sp>
      <p:sp>
        <p:nvSpPr>
          <p:cNvPr name="TextBox 12" id="12"/>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54522" y="414584"/>
            <a:ext cx="17417056" cy="9502173"/>
          </a:xfrm>
          <a:custGeom>
            <a:avLst/>
            <a:gdLst/>
            <a:ahLst/>
            <a:cxnLst/>
            <a:rect r="r" b="b" t="t" l="l"/>
            <a:pathLst>
              <a:path h="9502173" w="17417056">
                <a:moveTo>
                  <a:pt x="0" y="0"/>
                </a:moveTo>
                <a:lnTo>
                  <a:pt x="17417056" y="0"/>
                </a:lnTo>
                <a:lnTo>
                  <a:pt x="17417056" y="9502173"/>
                </a:lnTo>
                <a:lnTo>
                  <a:pt x="0" y="9502173"/>
                </a:lnTo>
                <a:lnTo>
                  <a:pt x="0" y="0"/>
                </a:lnTo>
                <a:close/>
              </a:path>
            </a:pathLst>
          </a:custGeom>
          <a:blipFill>
            <a:blip r:embed="rId3"/>
            <a:stretch>
              <a:fillRect l="0" t="-2043" r="0" b="-1802"/>
            </a:stretch>
          </a:blipFill>
        </p:spPr>
      </p:sp>
      <p:grpSp>
        <p:nvGrpSpPr>
          <p:cNvPr name="Group 3" id="3"/>
          <p:cNvGrpSpPr/>
          <p:nvPr/>
        </p:nvGrpSpPr>
        <p:grpSpPr>
          <a:xfrm rot="0">
            <a:off x="5343260" y="8468780"/>
            <a:ext cx="8652191" cy="904943"/>
            <a:chOff x="0" y="0"/>
            <a:chExt cx="2278766" cy="238339"/>
          </a:xfrm>
        </p:grpSpPr>
        <p:sp>
          <p:nvSpPr>
            <p:cNvPr name="Freeform 4" id="4"/>
            <p:cNvSpPr/>
            <p:nvPr/>
          </p:nvSpPr>
          <p:spPr>
            <a:xfrm flipH="false" flipV="false" rot="0">
              <a:off x="0" y="0"/>
              <a:ext cx="2278766" cy="238339"/>
            </a:xfrm>
            <a:custGeom>
              <a:avLst/>
              <a:gdLst/>
              <a:ahLst/>
              <a:cxnLst/>
              <a:rect r="r" b="b" t="t" l="l"/>
              <a:pathLst>
                <a:path h="238339" w="2278766">
                  <a:moveTo>
                    <a:pt x="0" y="0"/>
                  </a:moveTo>
                  <a:lnTo>
                    <a:pt x="2278766" y="0"/>
                  </a:lnTo>
                  <a:lnTo>
                    <a:pt x="2278766" y="238339"/>
                  </a:lnTo>
                  <a:lnTo>
                    <a:pt x="0" y="238339"/>
                  </a:lnTo>
                  <a:close/>
                </a:path>
              </a:pathLst>
            </a:custGeom>
            <a:solidFill>
              <a:srgbClr val="FFFFFF"/>
            </a:solidFill>
          </p:spPr>
        </p:sp>
        <p:sp>
          <p:nvSpPr>
            <p:cNvPr name="TextBox 5" id="5"/>
            <p:cNvSpPr txBox="true"/>
            <p:nvPr/>
          </p:nvSpPr>
          <p:spPr>
            <a:xfrm>
              <a:off x="0" y="-76200"/>
              <a:ext cx="2278766" cy="314539"/>
            </a:xfrm>
            <a:prstGeom prst="rect">
              <a:avLst/>
            </a:prstGeom>
          </p:spPr>
          <p:txBody>
            <a:bodyPr anchor="ctr" rtlCol="false" tIns="50800" lIns="50800" bIns="50800" rIns="50800"/>
            <a:lstStyle/>
            <a:p>
              <a:pPr algn="ctr">
                <a:lnSpc>
                  <a:spcPts val="3074"/>
                </a:lnSpc>
              </a:pPr>
            </a:p>
          </p:txBody>
        </p:sp>
      </p:grpSp>
      <p:sp>
        <p:nvSpPr>
          <p:cNvPr name="TextBox 6" id="6"/>
          <p:cNvSpPr txBox="true"/>
          <p:nvPr/>
        </p:nvSpPr>
        <p:spPr>
          <a:xfrm rot="0">
            <a:off x="5497894" y="8672821"/>
            <a:ext cx="8608725"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 in to </a:t>
            </a:r>
            <a:r>
              <a:rPr lang="en-US" sz="2560" u="sng">
                <a:solidFill>
                  <a:srgbClr val="303030"/>
                </a:solidFill>
                <a:latin typeface="Roboto"/>
                <a:ea typeface="Roboto"/>
                <a:cs typeface="Roboto"/>
                <a:sym typeface="Roboto"/>
                <a:hlinkClick r:id="rId4" tooltip="https://www.walkingwise.com"/>
              </a:rPr>
              <a:t>WalkingWise.com</a:t>
            </a:r>
            <a:r>
              <a:rPr lang="en-US" sz="2560">
                <a:solidFill>
                  <a:srgbClr val="303030"/>
                </a:solidFill>
                <a:latin typeface="Roboto"/>
                <a:ea typeface="Roboto"/>
                <a:cs typeface="Roboto"/>
                <a:sym typeface="Roboto"/>
              </a:rPr>
              <a:t> to access this animated video.</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480713" y="3637496"/>
            <a:ext cx="5510733" cy="904943"/>
            <a:chOff x="0" y="0"/>
            <a:chExt cx="1451387" cy="238339"/>
          </a:xfrm>
        </p:grpSpPr>
        <p:sp>
          <p:nvSpPr>
            <p:cNvPr name="Freeform 9" id="9"/>
            <p:cNvSpPr/>
            <p:nvPr/>
          </p:nvSpPr>
          <p:spPr>
            <a:xfrm flipH="false" flipV="false" rot="0">
              <a:off x="0" y="0"/>
              <a:ext cx="1451387" cy="238339"/>
            </a:xfrm>
            <a:custGeom>
              <a:avLst/>
              <a:gdLst/>
              <a:ahLst/>
              <a:cxnLst/>
              <a:rect r="r" b="b" t="t" l="l"/>
              <a:pathLst>
                <a:path h="238339" w="1451387">
                  <a:moveTo>
                    <a:pt x="0" y="0"/>
                  </a:moveTo>
                  <a:lnTo>
                    <a:pt x="1451387" y="0"/>
                  </a:lnTo>
                  <a:lnTo>
                    <a:pt x="1451387" y="238339"/>
                  </a:lnTo>
                  <a:lnTo>
                    <a:pt x="0" y="238339"/>
                  </a:lnTo>
                  <a:close/>
                </a:path>
              </a:pathLst>
            </a:custGeom>
            <a:solidFill>
              <a:srgbClr val="303030"/>
            </a:solidFill>
          </p:spPr>
        </p:sp>
        <p:sp>
          <p:nvSpPr>
            <p:cNvPr name="TextBox 10" id="10"/>
            <p:cNvSpPr txBox="true"/>
            <p:nvPr/>
          </p:nvSpPr>
          <p:spPr>
            <a:xfrm>
              <a:off x="0" y="-76200"/>
              <a:ext cx="1451387"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1877280" y="3513774"/>
            <a:ext cx="6899405"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STEREOTYPE</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Freeform 14" id="14"/>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15" id="15"/>
          <p:cNvSpPr txBox="true"/>
          <p:nvPr/>
        </p:nvSpPr>
        <p:spPr>
          <a:xfrm rot="0">
            <a:off x="1532858" y="4549386"/>
            <a:ext cx="16501346" cy="81978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An idea or belief about a group of people that is not always true.</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907851" y="4733560"/>
            <a:ext cx="9270612" cy="1859747"/>
            <a:chOff x="0" y="0"/>
            <a:chExt cx="2441643" cy="489810"/>
          </a:xfrm>
        </p:grpSpPr>
        <p:sp>
          <p:nvSpPr>
            <p:cNvPr name="Freeform 7" id="7"/>
            <p:cNvSpPr/>
            <p:nvPr/>
          </p:nvSpPr>
          <p:spPr>
            <a:xfrm flipH="false" flipV="false" rot="0">
              <a:off x="0" y="0"/>
              <a:ext cx="2441643" cy="489810"/>
            </a:xfrm>
            <a:custGeom>
              <a:avLst/>
              <a:gdLst/>
              <a:ahLst/>
              <a:cxnLst/>
              <a:rect r="r" b="b" t="t" l="l"/>
              <a:pathLst>
                <a:path h="489810" w="2441643">
                  <a:moveTo>
                    <a:pt x="0" y="0"/>
                  </a:moveTo>
                  <a:lnTo>
                    <a:pt x="2441643" y="0"/>
                  </a:lnTo>
                  <a:lnTo>
                    <a:pt x="2441643" y="489810"/>
                  </a:lnTo>
                  <a:lnTo>
                    <a:pt x="0" y="489810"/>
                  </a:lnTo>
                  <a:close/>
                </a:path>
              </a:pathLst>
            </a:custGeom>
            <a:solidFill>
              <a:srgbClr val="303030"/>
            </a:solidFill>
          </p:spPr>
        </p:sp>
        <p:sp>
          <p:nvSpPr>
            <p:cNvPr name="TextBox 8" id="8"/>
            <p:cNvSpPr txBox="true"/>
            <p:nvPr/>
          </p:nvSpPr>
          <p:spPr>
            <a:xfrm>
              <a:off x="0" y="-9525"/>
              <a:ext cx="2441643" cy="49933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945186" y="1250072"/>
            <a:ext cx="10185652"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name="TextBox 10" id="10"/>
          <p:cNvSpPr txBox="true"/>
          <p:nvPr/>
        </p:nvSpPr>
        <p:spPr>
          <a:xfrm rot="0">
            <a:off x="2497514" y="4834684"/>
            <a:ext cx="901432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common stereotypes about males and females?</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grpSp>
        <p:nvGrpSpPr>
          <p:cNvPr name="Group 14" id="14"/>
          <p:cNvGrpSpPr/>
          <p:nvPr/>
        </p:nvGrpSpPr>
        <p:grpSpPr>
          <a:xfrm rot="0">
            <a:off x="11749507" y="1192941"/>
            <a:ext cx="5218961" cy="3727314"/>
            <a:chOff x="0" y="0"/>
            <a:chExt cx="1347078" cy="962066"/>
          </a:xfrm>
        </p:grpSpPr>
        <p:sp>
          <p:nvSpPr>
            <p:cNvPr name="Freeform 15" id="15"/>
            <p:cNvSpPr/>
            <p:nvPr/>
          </p:nvSpPr>
          <p:spPr>
            <a:xfrm flipH="false" flipV="false" rot="0">
              <a:off x="0" y="0"/>
              <a:ext cx="1347078" cy="962066"/>
            </a:xfrm>
            <a:custGeom>
              <a:avLst/>
              <a:gdLst/>
              <a:ahLst/>
              <a:cxnLst/>
              <a:rect r="r" b="b" t="t" l="l"/>
              <a:pathLst>
                <a:path h="962066" w="1347078">
                  <a:moveTo>
                    <a:pt x="0" y="0"/>
                  </a:moveTo>
                  <a:lnTo>
                    <a:pt x="1347078" y="0"/>
                  </a:lnTo>
                  <a:lnTo>
                    <a:pt x="1347078" y="962066"/>
                  </a:lnTo>
                  <a:lnTo>
                    <a:pt x="0" y="962066"/>
                  </a:lnTo>
                  <a:close/>
                </a:path>
              </a:pathLst>
            </a:custGeom>
            <a:solidFill>
              <a:srgbClr val="FFFFFF"/>
            </a:solidFill>
          </p:spPr>
        </p:sp>
        <p:sp>
          <p:nvSpPr>
            <p:cNvPr name="TextBox 16" id="16"/>
            <p:cNvSpPr txBox="true"/>
            <p:nvPr/>
          </p:nvSpPr>
          <p:spPr>
            <a:xfrm>
              <a:off x="0" y="-76200"/>
              <a:ext cx="1347078" cy="1038266"/>
            </a:xfrm>
            <a:prstGeom prst="rect">
              <a:avLst/>
            </a:prstGeom>
          </p:spPr>
          <p:txBody>
            <a:bodyPr anchor="ctr" rtlCol="false" tIns="50800" lIns="50800" bIns="50800" rIns="50800"/>
            <a:lstStyle/>
            <a:p>
              <a:pPr algn="ctr">
                <a:lnSpc>
                  <a:spcPts val="3074"/>
                </a:lnSpc>
              </a:pPr>
            </a:p>
          </p:txBody>
        </p:sp>
      </p:grpSp>
      <p:sp>
        <p:nvSpPr>
          <p:cNvPr name="Freeform 17" id="17"/>
          <p:cNvSpPr/>
          <p:nvPr/>
        </p:nvSpPr>
        <p:spPr>
          <a:xfrm flipH="false" flipV="false" rot="0">
            <a:off x="11927127" y="1403373"/>
            <a:ext cx="4863721" cy="3306451"/>
          </a:xfrm>
          <a:custGeom>
            <a:avLst/>
            <a:gdLst/>
            <a:ahLst/>
            <a:cxnLst/>
            <a:rect r="r" b="b" t="t" l="l"/>
            <a:pathLst>
              <a:path h="3306451" w="4863721">
                <a:moveTo>
                  <a:pt x="0" y="0"/>
                </a:moveTo>
                <a:lnTo>
                  <a:pt x="4863721" y="0"/>
                </a:lnTo>
                <a:lnTo>
                  <a:pt x="4863721" y="3306451"/>
                </a:lnTo>
                <a:lnTo>
                  <a:pt x="0" y="3306451"/>
                </a:lnTo>
                <a:lnTo>
                  <a:pt x="0" y="0"/>
                </a:lnTo>
                <a:close/>
              </a:path>
            </a:pathLst>
          </a:custGeom>
          <a:blipFill>
            <a:blip r:embed="rId6"/>
            <a:stretch>
              <a:fillRect l="0" t="-1161" r="0" b="-4712"/>
            </a:stretch>
          </a:blipFill>
        </p:spPr>
      </p:sp>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16764" y="3318798"/>
            <a:ext cx="7098840" cy="962736"/>
            <a:chOff x="0" y="0"/>
            <a:chExt cx="1869653" cy="253560"/>
          </a:xfrm>
        </p:grpSpPr>
        <p:sp>
          <p:nvSpPr>
            <p:cNvPr name="Freeform 5" id="5"/>
            <p:cNvSpPr/>
            <p:nvPr/>
          </p:nvSpPr>
          <p:spPr>
            <a:xfrm flipH="false" flipV="false" rot="0">
              <a:off x="0" y="0"/>
              <a:ext cx="1869653" cy="253560"/>
            </a:xfrm>
            <a:custGeom>
              <a:avLst/>
              <a:gdLst/>
              <a:ahLst/>
              <a:cxnLst/>
              <a:rect r="r" b="b" t="t" l="l"/>
              <a:pathLst>
                <a:path h="253560" w="1869653">
                  <a:moveTo>
                    <a:pt x="0" y="0"/>
                  </a:moveTo>
                  <a:lnTo>
                    <a:pt x="1869653" y="0"/>
                  </a:lnTo>
                  <a:lnTo>
                    <a:pt x="1869653" y="253560"/>
                  </a:lnTo>
                  <a:lnTo>
                    <a:pt x="0" y="253560"/>
                  </a:lnTo>
                  <a:close/>
                </a:path>
              </a:pathLst>
            </a:custGeom>
            <a:solidFill>
              <a:srgbClr val="303030"/>
            </a:solidFill>
          </p:spPr>
        </p:sp>
        <p:sp>
          <p:nvSpPr>
            <p:cNvPr name="TextBox 6" id="6"/>
            <p:cNvSpPr txBox="true"/>
            <p:nvPr/>
          </p:nvSpPr>
          <p:spPr>
            <a:xfrm>
              <a:off x="0" y="-76200"/>
              <a:ext cx="1869653"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641696" y="4764576"/>
            <a:ext cx="15897232"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Males are better at</a:t>
            </a:r>
            <a:r>
              <a:rPr lang="en-US" b="true" sz="4250">
                <a:solidFill>
                  <a:srgbClr val="FF5757"/>
                </a:solidFill>
                <a:latin typeface="Roboto Bold"/>
                <a:ea typeface="Roboto Bold"/>
                <a:cs typeface="Roboto Bold"/>
                <a:sym typeface="Roboto Bold"/>
              </a:rPr>
              <a:t> </a:t>
            </a:r>
            <a:r>
              <a:rPr lang="en-US" b="true" sz="4250">
                <a:solidFill>
                  <a:srgbClr val="9D1BE3"/>
                </a:solidFill>
                <a:latin typeface="Roboto Bold"/>
                <a:ea typeface="Roboto Bold"/>
                <a:cs typeface="Roboto Bold"/>
                <a:sym typeface="Roboto Bold"/>
              </a:rPr>
              <a:t>math,</a:t>
            </a:r>
            <a:r>
              <a:rPr lang="en-US" b="true" sz="4250">
                <a:solidFill>
                  <a:srgbClr val="004F59"/>
                </a:solidFill>
                <a:latin typeface="Roboto Bold"/>
                <a:ea typeface="Roboto Bold"/>
                <a:cs typeface="Roboto Bold"/>
                <a:sym typeface="Roboto Bold"/>
              </a:rPr>
              <a:t> while females are better at </a:t>
            </a:r>
            <a:r>
              <a:rPr lang="en-US" b="true" sz="4250">
                <a:solidFill>
                  <a:srgbClr val="9D1BE3"/>
                </a:solidFill>
                <a:latin typeface="Roboto Bold"/>
                <a:ea typeface="Roboto Bold"/>
                <a:cs typeface="Roboto Bold"/>
                <a:sym typeface="Roboto Bold"/>
              </a:rPr>
              <a:t>reading.</a:t>
            </a:r>
            <a:r>
              <a:rPr lang="en-US" b="true" sz="4250">
                <a:solidFill>
                  <a:srgbClr val="004F59"/>
                </a:solidFill>
                <a:latin typeface="Roboto Bold"/>
                <a:ea typeface="Roboto Bold"/>
                <a:cs typeface="Roboto Bold"/>
                <a:sym typeface="Roboto Bold"/>
              </a:rPr>
              <a:t> </a:t>
            </a:r>
          </a:p>
        </p:txBody>
      </p:sp>
      <p:sp>
        <p:nvSpPr>
          <p:cNvPr name="TextBox 8" id="8"/>
          <p:cNvSpPr txBox="true"/>
          <p:nvPr/>
        </p:nvSpPr>
        <p:spPr>
          <a:xfrm rot="0">
            <a:off x="1641696" y="3366741"/>
            <a:ext cx="784451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Examples of  Stereotypes</a:t>
            </a:r>
          </a:p>
        </p:txBody>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16764" y="3318798"/>
            <a:ext cx="7098840" cy="962736"/>
            <a:chOff x="0" y="0"/>
            <a:chExt cx="1869653" cy="253560"/>
          </a:xfrm>
        </p:grpSpPr>
        <p:sp>
          <p:nvSpPr>
            <p:cNvPr name="Freeform 5" id="5"/>
            <p:cNvSpPr/>
            <p:nvPr/>
          </p:nvSpPr>
          <p:spPr>
            <a:xfrm flipH="false" flipV="false" rot="0">
              <a:off x="0" y="0"/>
              <a:ext cx="1869653" cy="253560"/>
            </a:xfrm>
            <a:custGeom>
              <a:avLst/>
              <a:gdLst/>
              <a:ahLst/>
              <a:cxnLst/>
              <a:rect r="r" b="b" t="t" l="l"/>
              <a:pathLst>
                <a:path h="253560" w="1869653">
                  <a:moveTo>
                    <a:pt x="0" y="0"/>
                  </a:moveTo>
                  <a:lnTo>
                    <a:pt x="1869653" y="0"/>
                  </a:lnTo>
                  <a:lnTo>
                    <a:pt x="1869653" y="253560"/>
                  </a:lnTo>
                  <a:lnTo>
                    <a:pt x="0" y="253560"/>
                  </a:lnTo>
                  <a:close/>
                </a:path>
              </a:pathLst>
            </a:custGeom>
            <a:solidFill>
              <a:srgbClr val="303030"/>
            </a:solidFill>
          </p:spPr>
        </p:sp>
        <p:sp>
          <p:nvSpPr>
            <p:cNvPr name="TextBox 6" id="6"/>
            <p:cNvSpPr txBox="true"/>
            <p:nvPr/>
          </p:nvSpPr>
          <p:spPr>
            <a:xfrm>
              <a:off x="0" y="-76200"/>
              <a:ext cx="1869653"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641696" y="4640751"/>
            <a:ext cx="14161625"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Males </a:t>
            </a:r>
            <a:r>
              <a:rPr lang="en-US" b="true" sz="4250">
                <a:solidFill>
                  <a:srgbClr val="9D1BE3"/>
                </a:solidFill>
                <a:latin typeface="Roboto Bold"/>
                <a:ea typeface="Roboto Bold"/>
                <a:cs typeface="Roboto Bold"/>
                <a:sym typeface="Roboto Bold"/>
              </a:rPr>
              <a:t>hide their feelings</a:t>
            </a:r>
            <a:r>
              <a:rPr lang="en-US" b="true" sz="4250">
                <a:solidFill>
                  <a:srgbClr val="004F59"/>
                </a:solidFill>
                <a:latin typeface="Roboto Bold"/>
                <a:ea typeface="Roboto Bold"/>
                <a:cs typeface="Roboto Bold"/>
                <a:sym typeface="Roboto Bold"/>
              </a:rPr>
              <a:t>, while females show </a:t>
            </a:r>
            <a:r>
              <a:rPr lang="en-US" b="true" sz="4250">
                <a:solidFill>
                  <a:srgbClr val="9D1BE3"/>
                </a:solidFill>
                <a:latin typeface="Roboto Bold"/>
                <a:ea typeface="Roboto Bold"/>
                <a:cs typeface="Roboto Bold"/>
                <a:sym typeface="Roboto Bold"/>
              </a:rPr>
              <a:t>em</a:t>
            </a:r>
            <a:r>
              <a:rPr lang="en-US" b="true" sz="4250">
                <a:solidFill>
                  <a:srgbClr val="9D1BE3"/>
                </a:solidFill>
                <a:latin typeface="Roboto Bold"/>
                <a:ea typeface="Roboto Bold"/>
                <a:cs typeface="Roboto Bold"/>
                <a:sym typeface="Roboto Bold"/>
              </a:rPr>
              <a:t>otions.</a:t>
            </a:r>
          </a:p>
        </p:txBody>
      </p:sp>
      <p:sp>
        <p:nvSpPr>
          <p:cNvPr name="TextBox 8" id="8"/>
          <p:cNvSpPr txBox="true"/>
          <p:nvPr/>
        </p:nvSpPr>
        <p:spPr>
          <a:xfrm rot="0">
            <a:off x="1641696" y="3366741"/>
            <a:ext cx="784451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Examples of  Stereotypes</a:t>
            </a:r>
          </a:p>
        </p:txBody>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16764" y="3318798"/>
            <a:ext cx="7098840" cy="962736"/>
            <a:chOff x="0" y="0"/>
            <a:chExt cx="1869653" cy="253560"/>
          </a:xfrm>
        </p:grpSpPr>
        <p:sp>
          <p:nvSpPr>
            <p:cNvPr name="Freeform 5" id="5"/>
            <p:cNvSpPr/>
            <p:nvPr/>
          </p:nvSpPr>
          <p:spPr>
            <a:xfrm flipH="false" flipV="false" rot="0">
              <a:off x="0" y="0"/>
              <a:ext cx="1869653" cy="253560"/>
            </a:xfrm>
            <a:custGeom>
              <a:avLst/>
              <a:gdLst/>
              <a:ahLst/>
              <a:cxnLst/>
              <a:rect r="r" b="b" t="t" l="l"/>
              <a:pathLst>
                <a:path h="253560" w="1869653">
                  <a:moveTo>
                    <a:pt x="0" y="0"/>
                  </a:moveTo>
                  <a:lnTo>
                    <a:pt x="1869653" y="0"/>
                  </a:lnTo>
                  <a:lnTo>
                    <a:pt x="1869653" y="253560"/>
                  </a:lnTo>
                  <a:lnTo>
                    <a:pt x="0" y="253560"/>
                  </a:lnTo>
                  <a:close/>
                </a:path>
              </a:pathLst>
            </a:custGeom>
            <a:solidFill>
              <a:srgbClr val="303030"/>
            </a:solidFill>
          </p:spPr>
        </p:sp>
        <p:sp>
          <p:nvSpPr>
            <p:cNvPr name="TextBox 6" id="6"/>
            <p:cNvSpPr txBox="true"/>
            <p:nvPr/>
          </p:nvSpPr>
          <p:spPr>
            <a:xfrm>
              <a:off x="0" y="-76200"/>
              <a:ext cx="1869653"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641696" y="3366741"/>
            <a:ext cx="7844519"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Examples of  Stereotypes</a:t>
            </a:r>
          </a:p>
        </p:txBody>
      </p:sp>
      <p:sp>
        <p:nvSpPr>
          <p:cNvPr name="TextBox 8" id="8"/>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STEREOTYPES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641696" y="4764576"/>
            <a:ext cx="15897232"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Males</a:t>
            </a:r>
            <a:r>
              <a:rPr lang="en-US" b="true" sz="4250">
                <a:solidFill>
                  <a:srgbClr val="004F59"/>
                </a:solidFill>
                <a:latin typeface="Roboto Bold"/>
                <a:ea typeface="Roboto Bold"/>
                <a:cs typeface="Roboto Bold"/>
                <a:sym typeface="Roboto Bold"/>
              </a:rPr>
              <a:t> can cause </a:t>
            </a:r>
            <a:r>
              <a:rPr lang="en-US" b="true" sz="4250">
                <a:solidFill>
                  <a:srgbClr val="9D1BE3"/>
                </a:solidFill>
                <a:latin typeface="Roboto Bold"/>
                <a:ea typeface="Roboto Bold"/>
                <a:cs typeface="Roboto Bold"/>
                <a:sym typeface="Roboto Bold"/>
              </a:rPr>
              <a:t>harm,</a:t>
            </a:r>
            <a:r>
              <a:rPr lang="en-US" b="true" sz="4250">
                <a:solidFill>
                  <a:srgbClr val="004F59"/>
                </a:solidFill>
                <a:latin typeface="Roboto Bold"/>
                <a:ea typeface="Roboto Bold"/>
                <a:cs typeface="Roboto Bold"/>
                <a:sym typeface="Roboto Bold"/>
              </a:rPr>
              <a:t> while females are more likely to get </a:t>
            </a:r>
            <a:r>
              <a:rPr lang="en-US" b="true" sz="4250">
                <a:solidFill>
                  <a:srgbClr val="9D1BE3"/>
                </a:solidFill>
                <a:latin typeface="Roboto Bold"/>
                <a:ea typeface="Roboto Bold"/>
                <a:cs typeface="Roboto Bold"/>
                <a:sym typeface="Roboto Bold"/>
              </a:rPr>
              <a:t>hurt.</a:t>
            </a:r>
            <a:r>
              <a:rPr lang="en-US" b="true" sz="4250">
                <a:solidFill>
                  <a:srgbClr val="004F59"/>
                </a:solidFill>
                <a:latin typeface="Roboto Bold"/>
                <a:ea typeface="Roboto Bold"/>
                <a:cs typeface="Roboto Bold"/>
                <a:sym typeface="Roboto Bold"/>
              </a:rPr>
              <a:t> </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2360015" y="4536816"/>
            <a:ext cx="14543343" cy="81978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false belief commonly held by a group of people.</a:t>
            </a:r>
          </a:p>
        </p:txBody>
      </p:sp>
      <p:grpSp>
        <p:nvGrpSpPr>
          <p:cNvPr name="Group 13" id="13"/>
          <p:cNvGrpSpPr/>
          <p:nvPr/>
        </p:nvGrpSpPr>
        <p:grpSpPr>
          <a:xfrm rot="0">
            <a:off x="1965967" y="3624926"/>
            <a:ext cx="2998976" cy="904943"/>
            <a:chOff x="0" y="0"/>
            <a:chExt cx="789854" cy="238339"/>
          </a:xfrm>
        </p:grpSpPr>
        <p:sp>
          <p:nvSpPr>
            <p:cNvPr name="Freeform 14" id="14"/>
            <p:cNvSpPr/>
            <p:nvPr/>
          </p:nvSpPr>
          <p:spPr>
            <a:xfrm flipH="false" flipV="false" rot="0">
              <a:off x="0" y="0"/>
              <a:ext cx="789854" cy="238339"/>
            </a:xfrm>
            <a:custGeom>
              <a:avLst/>
              <a:gdLst/>
              <a:ahLst/>
              <a:cxnLst/>
              <a:rect r="r" b="b" t="t" l="l"/>
              <a:pathLst>
                <a:path h="238339" w="789854">
                  <a:moveTo>
                    <a:pt x="0" y="0"/>
                  </a:moveTo>
                  <a:lnTo>
                    <a:pt x="789854" y="0"/>
                  </a:lnTo>
                  <a:lnTo>
                    <a:pt x="789854" y="238339"/>
                  </a:lnTo>
                  <a:lnTo>
                    <a:pt x="0" y="238339"/>
                  </a:lnTo>
                  <a:close/>
                </a:path>
              </a:pathLst>
            </a:custGeom>
            <a:solidFill>
              <a:srgbClr val="303030"/>
            </a:solidFill>
          </p:spPr>
        </p:sp>
        <p:sp>
          <p:nvSpPr>
            <p:cNvPr name="TextBox 15" id="15"/>
            <p:cNvSpPr txBox="true"/>
            <p:nvPr/>
          </p:nvSpPr>
          <p:spPr>
            <a:xfrm>
              <a:off x="0" y="-76200"/>
              <a:ext cx="789854" cy="314539"/>
            </a:xfrm>
            <a:prstGeom prst="rect">
              <a:avLst/>
            </a:prstGeom>
          </p:spPr>
          <p:txBody>
            <a:bodyPr anchor="ctr" rtlCol="false" tIns="50800" lIns="50800" bIns="50800" rIns="50800"/>
            <a:lstStyle/>
            <a:p>
              <a:pPr algn="ctr">
                <a:lnSpc>
                  <a:spcPts val="3074"/>
                </a:lnSpc>
              </a:pPr>
            </a:p>
          </p:txBody>
        </p:sp>
      </p:grpSp>
      <p:sp>
        <p:nvSpPr>
          <p:cNvPr name="TextBox 16" id="16"/>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BFDFD"/>
                </a:solidFill>
                <a:latin typeface="Roboto Bold"/>
                <a:ea typeface="Roboto Bold"/>
                <a:cs typeface="Roboto Bold"/>
                <a:sym typeface="Roboto Bold"/>
              </a:rPr>
              <a:t>MYTH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9" id="9"/>
          <p:cNvGrpSpPr/>
          <p:nvPr/>
        </p:nvGrpSpPr>
        <p:grpSpPr>
          <a:xfrm rot="0">
            <a:off x="12659004" y="1632551"/>
            <a:ext cx="3052079" cy="7021899"/>
            <a:chOff x="0" y="0"/>
            <a:chExt cx="822082" cy="1891359"/>
          </a:xfrm>
        </p:grpSpPr>
        <p:sp>
          <p:nvSpPr>
            <p:cNvPr name="Freeform 10" id="10"/>
            <p:cNvSpPr/>
            <p:nvPr/>
          </p:nvSpPr>
          <p:spPr>
            <a:xfrm flipH="false" flipV="false" rot="0">
              <a:off x="0" y="0"/>
              <a:ext cx="822082" cy="1891359"/>
            </a:xfrm>
            <a:custGeom>
              <a:avLst/>
              <a:gdLst/>
              <a:ahLst/>
              <a:cxnLst/>
              <a:rect r="r" b="b" t="t" l="l"/>
              <a:pathLst>
                <a:path h="1891359" w="822082">
                  <a:moveTo>
                    <a:pt x="0" y="0"/>
                  </a:moveTo>
                  <a:lnTo>
                    <a:pt x="822082" y="0"/>
                  </a:lnTo>
                  <a:lnTo>
                    <a:pt x="822082" y="1891359"/>
                  </a:lnTo>
                  <a:lnTo>
                    <a:pt x="0" y="1891359"/>
                  </a:lnTo>
                  <a:close/>
                </a:path>
              </a:pathLst>
            </a:custGeom>
            <a:solidFill>
              <a:srgbClr val="303030"/>
            </a:solidFill>
          </p:spPr>
        </p:sp>
        <p:sp>
          <p:nvSpPr>
            <p:cNvPr name="TextBox 11" id="11"/>
            <p:cNvSpPr txBox="true"/>
            <p:nvPr/>
          </p:nvSpPr>
          <p:spPr>
            <a:xfrm>
              <a:off x="0" y="-9525"/>
              <a:ext cx="822082" cy="1900884"/>
            </a:xfrm>
            <a:prstGeom prst="rect">
              <a:avLst/>
            </a:prstGeom>
          </p:spPr>
          <p:txBody>
            <a:bodyPr anchor="ctr" rtlCol="false" tIns="33546" lIns="33546" bIns="33546" rIns="33546"/>
            <a:lstStyle/>
            <a:p>
              <a:pPr algn="ctr">
                <a:lnSpc>
                  <a:spcPts val="968"/>
                </a:lnSpc>
              </a:pPr>
            </a:p>
          </p:txBody>
        </p:sp>
      </p:grpSp>
      <p:sp>
        <p:nvSpPr>
          <p:cNvPr name="TextBox 12" id="12"/>
          <p:cNvSpPr txBox="true"/>
          <p:nvPr/>
        </p:nvSpPr>
        <p:spPr>
          <a:xfrm rot="0">
            <a:off x="13061596" y="2907413"/>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3" id="13"/>
          <p:cNvSpPr txBox="true"/>
          <p:nvPr/>
        </p:nvSpPr>
        <p:spPr>
          <a:xfrm rot="0">
            <a:off x="12659004" y="1781426"/>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6</a:t>
            </a:r>
            <a:r>
              <a:rPr lang="en-US" sz="3412">
                <a:solidFill>
                  <a:srgbClr val="FFFFFF"/>
                </a:solidFill>
                <a:latin typeface="Cooperative"/>
                <a:ea typeface="Cooperative"/>
                <a:cs typeface="Cooperative"/>
                <a:sym typeface="Cooperative"/>
              </a:rPr>
              <a:t>-Year Track</a:t>
            </a:r>
          </a:p>
        </p:txBody>
      </p:sp>
      <p:sp>
        <p:nvSpPr>
          <p:cNvPr name="TextBox 14" id="14"/>
          <p:cNvSpPr txBox="true"/>
          <p:nvPr/>
        </p:nvSpPr>
        <p:spPr>
          <a:xfrm rot="0">
            <a:off x="13061596" y="4414239"/>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5" id="15"/>
          <p:cNvSpPr txBox="true"/>
          <p:nvPr/>
        </p:nvSpPr>
        <p:spPr>
          <a:xfrm rot="0">
            <a:off x="13061596" y="5259276"/>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6" id="16"/>
          <p:cNvSpPr txBox="true"/>
          <p:nvPr/>
        </p:nvSpPr>
        <p:spPr>
          <a:xfrm rot="0">
            <a:off x="13061596" y="633588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7" id="17"/>
          <p:cNvSpPr txBox="true"/>
          <p:nvPr/>
        </p:nvSpPr>
        <p:spPr>
          <a:xfrm rot="0">
            <a:off x="13061596" y="355015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18" id="18"/>
          <p:cNvSpPr txBox="true"/>
          <p:nvPr/>
        </p:nvSpPr>
        <p:spPr>
          <a:xfrm rot="0">
            <a:off x="13061596" y="7193249"/>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p:txBody>
      </p:sp>
      <p:sp>
        <p:nvSpPr>
          <p:cNvPr name="TextBox 19" id="19"/>
          <p:cNvSpPr txBox="true"/>
          <p:nvPr/>
        </p:nvSpPr>
        <p:spPr>
          <a:xfrm rot="0">
            <a:off x="13061596" y="7835988"/>
            <a:ext cx="2570614" cy="490339"/>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11</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AutoShape 20" id="20"/>
          <p:cNvSpPr/>
          <p:nvPr/>
        </p:nvSpPr>
        <p:spPr>
          <a:xfrm flipV="true">
            <a:off x="12435227" y="2644031"/>
            <a:ext cx="3275967" cy="0"/>
          </a:xfrm>
          <a:prstGeom prst="line">
            <a:avLst/>
          </a:prstGeom>
          <a:ln cap="flat" w="57150">
            <a:solidFill>
              <a:srgbClr val="FFFFFF"/>
            </a:solidFill>
            <a:prstDash val="solid"/>
            <a:headEnd type="none" len="sm" w="sm"/>
            <a:tailEnd type="none" len="sm" w="sm"/>
          </a:ln>
        </p:spPr>
      </p:sp>
      <p:sp>
        <p:nvSpPr>
          <p:cNvPr name="TextBox 21" id="21"/>
          <p:cNvSpPr txBox="true"/>
          <p:nvPr/>
        </p:nvSpPr>
        <p:spPr>
          <a:xfrm rot="0">
            <a:off x="2661083" y="282483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
        <p:nvSpPr>
          <p:cNvPr name="Freeform 22" id="22"/>
          <p:cNvSpPr/>
          <p:nvPr/>
        </p:nvSpPr>
        <p:spPr>
          <a:xfrm flipH="false" flipV="false" rot="0">
            <a:off x="2655524" y="7006944"/>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435814" y="4827894"/>
            <a:ext cx="16098417" cy="153987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Males are victims of </a:t>
            </a:r>
            <a:r>
              <a:rPr lang="en-US" b="true" sz="4250">
                <a:solidFill>
                  <a:srgbClr val="9D1BE3"/>
                </a:solidFill>
                <a:latin typeface="Roboto Bold"/>
                <a:ea typeface="Roboto Bold"/>
                <a:cs typeface="Roboto Bold"/>
                <a:sym typeface="Roboto Bold"/>
              </a:rPr>
              <a:t>labor trafficking.</a:t>
            </a:r>
            <a:r>
              <a:rPr lang="en-US" b="true" sz="4250">
                <a:solidFill>
                  <a:srgbClr val="004F59"/>
                </a:solidFill>
                <a:latin typeface="Roboto Bold"/>
                <a:ea typeface="Roboto Bold"/>
                <a:cs typeface="Roboto Bold"/>
                <a:sym typeface="Roboto Bold"/>
              </a:rPr>
              <a:t> </a:t>
            </a:r>
          </a:p>
          <a:p>
            <a:pPr algn="l">
              <a:lnSpc>
                <a:spcPts val="2749"/>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Females </a:t>
            </a:r>
            <a:r>
              <a:rPr lang="en-US" b="true" sz="4250">
                <a:solidFill>
                  <a:srgbClr val="004F59"/>
                </a:solidFill>
                <a:latin typeface="Roboto Bold"/>
                <a:ea typeface="Roboto Bold"/>
                <a:cs typeface="Roboto Bold"/>
                <a:sym typeface="Roboto Bold"/>
              </a:rPr>
              <a:t>are the victims of </a:t>
            </a:r>
            <a:r>
              <a:rPr lang="en-US" b="true" sz="4250">
                <a:solidFill>
                  <a:srgbClr val="9D1BE3"/>
                </a:solidFill>
                <a:latin typeface="Roboto Bold"/>
                <a:ea typeface="Roboto Bold"/>
                <a:cs typeface="Roboto Bold"/>
                <a:sym typeface="Roboto Bold"/>
              </a:rPr>
              <a:t>sex trafficking.</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416764" y="3354953"/>
            <a:ext cx="6285274" cy="962736"/>
            <a:chOff x="0" y="0"/>
            <a:chExt cx="1655381" cy="253560"/>
          </a:xfrm>
        </p:grpSpPr>
        <p:sp>
          <p:nvSpPr>
            <p:cNvPr name="Freeform 8" id="8"/>
            <p:cNvSpPr/>
            <p:nvPr/>
          </p:nvSpPr>
          <p:spPr>
            <a:xfrm flipH="false" flipV="false" rot="0">
              <a:off x="0" y="0"/>
              <a:ext cx="1655381" cy="253560"/>
            </a:xfrm>
            <a:custGeom>
              <a:avLst/>
              <a:gdLst/>
              <a:ahLst/>
              <a:cxnLst/>
              <a:rect r="r" b="b" t="t" l="l"/>
              <a:pathLst>
                <a:path h="253560" w="1655381">
                  <a:moveTo>
                    <a:pt x="0" y="0"/>
                  </a:moveTo>
                  <a:lnTo>
                    <a:pt x="1655381" y="0"/>
                  </a:lnTo>
                  <a:lnTo>
                    <a:pt x="1655381" y="253560"/>
                  </a:lnTo>
                  <a:lnTo>
                    <a:pt x="0" y="253560"/>
                  </a:lnTo>
                  <a:close/>
                </a:path>
              </a:pathLst>
            </a:custGeom>
            <a:solidFill>
              <a:srgbClr val="303030"/>
            </a:solidFill>
          </p:spPr>
        </p:sp>
        <p:sp>
          <p:nvSpPr>
            <p:cNvPr name="TextBox 9" id="9"/>
            <p:cNvSpPr txBox="true"/>
            <p:nvPr/>
          </p:nvSpPr>
          <p:spPr>
            <a:xfrm>
              <a:off x="0" y="-76200"/>
              <a:ext cx="1655381" cy="329760"/>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871898" y="3402896"/>
            <a:ext cx="8838877"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Stereotype &amp; Myth</a:t>
            </a:r>
          </a:p>
        </p:txBody>
      </p:sp>
      <p:sp>
        <p:nvSpPr>
          <p:cNvPr name="TextBox 11" id="11"/>
          <p:cNvSpPr txBox="true"/>
          <p:nvPr/>
        </p:nvSpPr>
        <p:spPr>
          <a:xfrm rot="0">
            <a:off x="1330023" y="1250072"/>
            <a:ext cx="9379914"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9" id="9"/>
          <p:cNvSpPr txBox="true"/>
          <p:nvPr/>
        </p:nvSpPr>
        <p:spPr>
          <a:xfrm rot="0">
            <a:off x="1330023" y="1250072"/>
            <a:ext cx="9379914"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2308090" y="4477843"/>
            <a:ext cx="10499255" cy="1877951"/>
            <a:chOff x="0" y="0"/>
            <a:chExt cx="2765236" cy="494604"/>
          </a:xfrm>
        </p:grpSpPr>
        <p:sp>
          <p:nvSpPr>
            <p:cNvPr name="Freeform 13" id="13"/>
            <p:cNvSpPr/>
            <p:nvPr/>
          </p:nvSpPr>
          <p:spPr>
            <a:xfrm flipH="false" flipV="false" rot="0">
              <a:off x="0" y="0"/>
              <a:ext cx="2765236" cy="494604"/>
            </a:xfrm>
            <a:custGeom>
              <a:avLst/>
              <a:gdLst/>
              <a:ahLst/>
              <a:cxnLst/>
              <a:rect r="r" b="b" t="t" l="l"/>
              <a:pathLst>
                <a:path h="494604" w="2765236">
                  <a:moveTo>
                    <a:pt x="0" y="0"/>
                  </a:moveTo>
                  <a:lnTo>
                    <a:pt x="2765236" y="0"/>
                  </a:lnTo>
                  <a:lnTo>
                    <a:pt x="2765236" y="494604"/>
                  </a:lnTo>
                  <a:lnTo>
                    <a:pt x="0" y="494604"/>
                  </a:lnTo>
                  <a:close/>
                </a:path>
              </a:pathLst>
            </a:custGeom>
            <a:solidFill>
              <a:srgbClr val="303030"/>
            </a:solidFill>
          </p:spPr>
        </p:sp>
        <p:sp>
          <p:nvSpPr>
            <p:cNvPr name="TextBox 14" id="14"/>
            <p:cNvSpPr txBox="true"/>
            <p:nvPr/>
          </p:nvSpPr>
          <p:spPr>
            <a:xfrm>
              <a:off x="0" y="-76200"/>
              <a:ext cx="2765236" cy="570804"/>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2771959" y="4575277"/>
            <a:ext cx="10389390"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does the myth that only females are sex trafficked impact males?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44323" y="3324204"/>
            <a:ext cx="5403664" cy="962736"/>
            <a:chOff x="0" y="0"/>
            <a:chExt cx="1423187" cy="253560"/>
          </a:xfrm>
        </p:grpSpPr>
        <p:sp>
          <p:nvSpPr>
            <p:cNvPr name="Freeform 5" id="5"/>
            <p:cNvSpPr/>
            <p:nvPr/>
          </p:nvSpPr>
          <p:spPr>
            <a:xfrm flipH="false" flipV="false" rot="0">
              <a:off x="0" y="0"/>
              <a:ext cx="1423187" cy="253560"/>
            </a:xfrm>
            <a:custGeom>
              <a:avLst/>
              <a:gdLst/>
              <a:ahLst/>
              <a:cxnLst/>
              <a:rect r="r" b="b" t="t" l="l"/>
              <a:pathLst>
                <a:path h="253560" w="1423187">
                  <a:moveTo>
                    <a:pt x="0" y="0"/>
                  </a:moveTo>
                  <a:lnTo>
                    <a:pt x="1423187" y="0"/>
                  </a:lnTo>
                  <a:lnTo>
                    <a:pt x="1423187" y="253560"/>
                  </a:lnTo>
                  <a:lnTo>
                    <a:pt x="0" y="253560"/>
                  </a:lnTo>
                  <a:close/>
                </a:path>
              </a:pathLst>
            </a:custGeom>
            <a:solidFill>
              <a:srgbClr val="303030"/>
            </a:solidFill>
          </p:spPr>
        </p:sp>
        <p:sp>
          <p:nvSpPr>
            <p:cNvPr name="TextBox 6" id="6"/>
            <p:cNvSpPr txBox="true"/>
            <p:nvPr/>
          </p:nvSpPr>
          <p:spPr>
            <a:xfrm>
              <a:off x="0" y="-76200"/>
              <a:ext cx="1423187"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54980" y="4778147"/>
            <a:ext cx="16097547"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Male victims may </a:t>
            </a:r>
            <a:r>
              <a:rPr lang="en-US" b="true" sz="4250">
                <a:solidFill>
                  <a:srgbClr val="9D1BE3"/>
                </a:solidFill>
                <a:latin typeface="Roboto Bold"/>
                <a:ea typeface="Roboto Bold"/>
                <a:cs typeface="Roboto Bold"/>
                <a:sym typeface="Roboto Bold"/>
              </a:rPr>
              <a:t>go unnoticed.</a:t>
            </a:r>
          </a:p>
        </p:txBody>
      </p:sp>
      <p:sp>
        <p:nvSpPr>
          <p:cNvPr name="TextBox 8" id="8"/>
          <p:cNvSpPr txBox="true"/>
          <p:nvPr/>
        </p:nvSpPr>
        <p:spPr>
          <a:xfrm rot="0">
            <a:off x="1754980" y="3372221"/>
            <a:ext cx="5268544"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the Myth</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330023" y="1250072"/>
            <a:ext cx="9379914"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709753" y="9077203"/>
            <a:ext cx="714848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44323" y="3324204"/>
            <a:ext cx="5403664" cy="962736"/>
            <a:chOff x="0" y="0"/>
            <a:chExt cx="1423187" cy="253560"/>
          </a:xfrm>
        </p:grpSpPr>
        <p:sp>
          <p:nvSpPr>
            <p:cNvPr name="Freeform 5" id="5"/>
            <p:cNvSpPr/>
            <p:nvPr/>
          </p:nvSpPr>
          <p:spPr>
            <a:xfrm flipH="false" flipV="false" rot="0">
              <a:off x="0" y="0"/>
              <a:ext cx="1423187" cy="253560"/>
            </a:xfrm>
            <a:custGeom>
              <a:avLst/>
              <a:gdLst/>
              <a:ahLst/>
              <a:cxnLst/>
              <a:rect r="r" b="b" t="t" l="l"/>
              <a:pathLst>
                <a:path h="253560" w="1423187">
                  <a:moveTo>
                    <a:pt x="0" y="0"/>
                  </a:moveTo>
                  <a:lnTo>
                    <a:pt x="1423187" y="0"/>
                  </a:lnTo>
                  <a:lnTo>
                    <a:pt x="1423187" y="253560"/>
                  </a:lnTo>
                  <a:lnTo>
                    <a:pt x="0" y="253560"/>
                  </a:lnTo>
                  <a:close/>
                </a:path>
              </a:pathLst>
            </a:custGeom>
            <a:solidFill>
              <a:srgbClr val="303030"/>
            </a:solidFill>
          </p:spPr>
        </p:sp>
        <p:sp>
          <p:nvSpPr>
            <p:cNvPr name="TextBox 6" id="6"/>
            <p:cNvSpPr txBox="true"/>
            <p:nvPr/>
          </p:nvSpPr>
          <p:spPr>
            <a:xfrm>
              <a:off x="0" y="-76200"/>
              <a:ext cx="1423187"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54980" y="4778147"/>
            <a:ext cx="16097547"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Abuse </a:t>
            </a:r>
            <a:r>
              <a:rPr lang="en-US" b="true" sz="4250">
                <a:solidFill>
                  <a:srgbClr val="004F59"/>
                </a:solidFill>
                <a:latin typeface="Roboto Bold"/>
                <a:ea typeface="Roboto Bold"/>
                <a:cs typeface="Roboto Bold"/>
                <a:sym typeface="Roboto Bold"/>
              </a:rPr>
              <a:t>against males may be </a:t>
            </a:r>
            <a:r>
              <a:rPr lang="en-US" b="true" sz="4250">
                <a:solidFill>
                  <a:srgbClr val="9D1BE3"/>
                </a:solidFill>
                <a:latin typeface="Roboto Bold"/>
                <a:ea typeface="Roboto Bold"/>
                <a:cs typeface="Roboto Bold"/>
                <a:sym typeface="Roboto Bold"/>
              </a:rPr>
              <a:t>taken less seriously.</a:t>
            </a:r>
          </a:p>
        </p:txBody>
      </p:sp>
      <p:sp>
        <p:nvSpPr>
          <p:cNvPr name="TextBox 8" id="8"/>
          <p:cNvSpPr txBox="true"/>
          <p:nvPr/>
        </p:nvSpPr>
        <p:spPr>
          <a:xfrm rot="0">
            <a:off x="1754980" y="3372221"/>
            <a:ext cx="5268544"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the Myth</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330023" y="1250072"/>
            <a:ext cx="9379914"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709753" y="9077203"/>
            <a:ext cx="714848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44323" y="3324204"/>
            <a:ext cx="5403664" cy="962736"/>
            <a:chOff x="0" y="0"/>
            <a:chExt cx="1423187" cy="253560"/>
          </a:xfrm>
        </p:grpSpPr>
        <p:sp>
          <p:nvSpPr>
            <p:cNvPr name="Freeform 5" id="5"/>
            <p:cNvSpPr/>
            <p:nvPr/>
          </p:nvSpPr>
          <p:spPr>
            <a:xfrm flipH="false" flipV="false" rot="0">
              <a:off x="0" y="0"/>
              <a:ext cx="1423187" cy="253560"/>
            </a:xfrm>
            <a:custGeom>
              <a:avLst/>
              <a:gdLst/>
              <a:ahLst/>
              <a:cxnLst/>
              <a:rect r="r" b="b" t="t" l="l"/>
              <a:pathLst>
                <a:path h="253560" w="1423187">
                  <a:moveTo>
                    <a:pt x="0" y="0"/>
                  </a:moveTo>
                  <a:lnTo>
                    <a:pt x="1423187" y="0"/>
                  </a:lnTo>
                  <a:lnTo>
                    <a:pt x="1423187" y="253560"/>
                  </a:lnTo>
                  <a:lnTo>
                    <a:pt x="0" y="253560"/>
                  </a:lnTo>
                  <a:close/>
                </a:path>
              </a:pathLst>
            </a:custGeom>
            <a:solidFill>
              <a:srgbClr val="303030"/>
            </a:solidFill>
          </p:spPr>
        </p:sp>
        <p:sp>
          <p:nvSpPr>
            <p:cNvPr name="TextBox 6" id="6"/>
            <p:cNvSpPr txBox="true"/>
            <p:nvPr/>
          </p:nvSpPr>
          <p:spPr>
            <a:xfrm>
              <a:off x="0" y="-76200"/>
              <a:ext cx="1423187" cy="32976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54980" y="4778147"/>
            <a:ext cx="16097547" cy="606425"/>
          </a:xfrm>
          <a:prstGeom prst="rect">
            <a:avLst/>
          </a:prstGeom>
        </p:spPr>
        <p:txBody>
          <a:bodyPr anchor="t" rtlCol="false" tIns="0" lIns="0" bIns="0" rIns="0">
            <a:spAutoFit/>
          </a:bodyPr>
          <a:lstStyle/>
          <a:p>
            <a:pPr algn="l">
              <a:lnSpc>
                <a:spcPts val="4675"/>
              </a:lnSpc>
            </a:pPr>
            <a:r>
              <a:rPr lang="en-US" b="true" sz="4250">
                <a:solidFill>
                  <a:srgbClr val="9D1BE3"/>
                </a:solidFill>
                <a:latin typeface="Roboto Bold"/>
                <a:ea typeface="Roboto Bold"/>
                <a:cs typeface="Roboto Bold"/>
                <a:sym typeface="Roboto Bold"/>
              </a:rPr>
              <a:t>Fewer support services </a:t>
            </a:r>
            <a:r>
              <a:rPr lang="en-US" b="true" sz="4250">
                <a:solidFill>
                  <a:srgbClr val="004F59"/>
                </a:solidFill>
                <a:latin typeface="Roboto Bold"/>
                <a:ea typeface="Roboto Bold"/>
                <a:cs typeface="Roboto Bold"/>
                <a:sym typeface="Roboto Bold"/>
              </a:rPr>
              <a:t>are available to help male.</a:t>
            </a:r>
          </a:p>
        </p:txBody>
      </p:sp>
      <p:sp>
        <p:nvSpPr>
          <p:cNvPr name="TextBox 8" id="8"/>
          <p:cNvSpPr txBox="true"/>
          <p:nvPr/>
        </p:nvSpPr>
        <p:spPr>
          <a:xfrm rot="0">
            <a:off x="1754980" y="3372221"/>
            <a:ext cx="5268544"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the Myth</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330023" y="1250072"/>
            <a:ext cx="9379914"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Freeform 13" id="13"/>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709753" y="9077203"/>
            <a:ext cx="714848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54334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The strong feeling of shame or embarrassment caused by how someone is treated.</a:t>
            </a:r>
          </a:p>
        </p:txBody>
      </p:sp>
      <p:grpSp>
        <p:nvGrpSpPr>
          <p:cNvPr name="Group 9" id="9"/>
          <p:cNvGrpSpPr/>
          <p:nvPr/>
        </p:nvGrpSpPr>
        <p:grpSpPr>
          <a:xfrm rot="0">
            <a:off x="1480713" y="3637496"/>
            <a:ext cx="5791509" cy="904943"/>
            <a:chOff x="0" y="0"/>
            <a:chExt cx="1525336" cy="238339"/>
          </a:xfrm>
        </p:grpSpPr>
        <p:sp>
          <p:nvSpPr>
            <p:cNvPr name="Freeform 10" id="10"/>
            <p:cNvSpPr/>
            <p:nvPr/>
          </p:nvSpPr>
          <p:spPr>
            <a:xfrm flipH="false" flipV="false" rot="0">
              <a:off x="0" y="0"/>
              <a:ext cx="1525336" cy="238339"/>
            </a:xfrm>
            <a:custGeom>
              <a:avLst/>
              <a:gdLst/>
              <a:ahLst/>
              <a:cxnLst/>
              <a:rect r="r" b="b" t="t" l="l"/>
              <a:pathLst>
                <a:path h="238339" w="1525336">
                  <a:moveTo>
                    <a:pt x="0" y="0"/>
                  </a:moveTo>
                  <a:lnTo>
                    <a:pt x="1525336" y="0"/>
                  </a:lnTo>
                  <a:lnTo>
                    <a:pt x="1525336" y="238339"/>
                  </a:lnTo>
                  <a:lnTo>
                    <a:pt x="0" y="238339"/>
                  </a:lnTo>
                  <a:close/>
                </a:path>
              </a:pathLst>
            </a:custGeom>
            <a:solidFill>
              <a:srgbClr val="303030"/>
            </a:solidFill>
          </p:spPr>
        </p:sp>
        <p:sp>
          <p:nvSpPr>
            <p:cNvPr name="TextBox 11" id="11"/>
            <p:cNvSpPr txBox="true"/>
            <p:nvPr/>
          </p:nvSpPr>
          <p:spPr>
            <a:xfrm>
              <a:off x="0" y="-76200"/>
              <a:ext cx="1525336"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HUMILIATION</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sp>
        <p:nvSpPr>
          <p:cNvPr name="Freeform 15" id="15"/>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grpSp>
        <p:nvGrpSpPr>
          <p:cNvPr name="Group 9" id="9"/>
          <p:cNvGrpSpPr/>
          <p:nvPr/>
        </p:nvGrpSpPr>
        <p:grpSpPr>
          <a:xfrm rot="0">
            <a:off x="13694712" y="1060756"/>
            <a:ext cx="3421713" cy="3562854"/>
            <a:chOff x="0" y="0"/>
            <a:chExt cx="1087085" cy="1131926"/>
          </a:xfrm>
        </p:grpSpPr>
        <p:sp>
          <p:nvSpPr>
            <p:cNvPr name="Freeform 10" id="10"/>
            <p:cNvSpPr/>
            <p:nvPr/>
          </p:nvSpPr>
          <p:spPr>
            <a:xfrm flipH="false" flipV="false" rot="0">
              <a:off x="0" y="0"/>
              <a:ext cx="1087085" cy="1131926"/>
            </a:xfrm>
            <a:custGeom>
              <a:avLst/>
              <a:gdLst/>
              <a:ahLst/>
              <a:cxnLst/>
              <a:rect r="r" b="b" t="t" l="l"/>
              <a:pathLst>
                <a:path h="1131926" w="1087085">
                  <a:moveTo>
                    <a:pt x="0" y="0"/>
                  </a:moveTo>
                  <a:lnTo>
                    <a:pt x="1087085" y="0"/>
                  </a:lnTo>
                  <a:lnTo>
                    <a:pt x="1087085" y="1131926"/>
                  </a:lnTo>
                  <a:lnTo>
                    <a:pt x="0" y="1131926"/>
                  </a:lnTo>
                  <a:close/>
                </a:path>
              </a:pathLst>
            </a:custGeom>
            <a:solidFill>
              <a:srgbClr val="FFFFFF"/>
            </a:solidFill>
          </p:spPr>
        </p:sp>
        <p:sp>
          <p:nvSpPr>
            <p:cNvPr name="TextBox 11" id="11"/>
            <p:cNvSpPr txBox="true"/>
            <p:nvPr/>
          </p:nvSpPr>
          <p:spPr>
            <a:xfrm>
              <a:off x="0" y="-76200"/>
              <a:ext cx="1087085" cy="1208126"/>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3842144" y="1242538"/>
            <a:ext cx="3107833" cy="2824165"/>
          </a:xfrm>
          <a:custGeom>
            <a:avLst/>
            <a:gdLst/>
            <a:ahLst/>
            <a:cxnLst/>
            <a:rect r="r" b="b" t="t" l="l"/>
            <a:pathLst>
              <a:path h="2824165" w="3107833">
                <a:moveTo>
                  <a:pt x="0" y="0"/>
                </a:moveTo>
                <a:lnTo>
                  <a:pt x="3107833" y="0"/>
                </a:lnTo>
                <a:lnTo>
                  <a:pt x="3107833" y="2824165"/>
                </a:lnTo>
                <a:lnTo>
                  <a:pt x="0" y="2824165"/>
                </a:lnTo>
                <a:lnTo>
                  <a:pt x="0" y="0"/>
                </a:lnTo>
                <a:close/>
              </a:path>
            </a:pathLst>
          </a:custGeom>
          <a:blipFill>
            <a:blip r:embed="rId6"/>
            <a:stretch>
              <a:fillRect l="0" t="0" r="0" b="0"/>
            </a:stretch>
          </a:blipFill>
        </p:spPr>
      </p:sp>
      <p:sp>
        <p:nvSpPr>
          <p:cNvPr name="TextBox 13" id="13"/>
          <p:cNvSpPr txBox="true"/>
          <p:nvPr/>
        </p:nvSpPr>
        <p:spPr>
          <a:xfrm rot="0">
            <a:off x="945186" y="1250072"/>
            <a:ext cx="115835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MESSAGES ABOUT MALES</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6" id="16"/>
          <p:cNvGrpSpPr/>
          <p:nvPr/>
        </p:nvGrpSpPr>
        <p:grpSpPr>
          <a:xfrm rot="0">
            <a:off x="1658368" y="4840334"/>
            <a:ext cx="11057655" cy="2064493"/>
            <a:chOff x="0" y="0"/>
            <a:chExt cx="2912304" cy="543735"/>
          </a:xfrm>
        </p:grpSpPr>
        <p:sp>
          <p:nvSpPr>
            <p:cNvPr name="Freeform 17" id="17"/>
            <p:cNvSpPr/>
            <p:nvPr/>
          </p:nvSpPr>
          <p:spPr>
            <a:xfrm flipH="false" flipV="false" rot="0">
              <a:off x="0" y="0"/>
              <a:ext cx="2912304" cy="543735"/>
            </a:xfrm>
            <a:custGeom>
              <a:avLst/>
              <a:gdLst/>
              <a:ahLst/>
              <a:cxnLst/>
              <a:rect r="r" b="b" t="t" l="l"/>
              <a:pathLst>
                <a:path h="543735" w="2912304">
                  <a:moveTo>
                    <a:pt x="0" y="0"/>
                  </a:moveTo>
                  <a:lnTo>
                    <a:pt x="2912304" y="0"/>
                  </a:lnTo>
                  <a:lnTo>
                    <a:pt x="2912304" y="543735"/>
                  </a:lnTo>
                  <a:lnTo>
                    <a:pt x="0" y="543735"/>
                  </a:lnTo>
                  <a:close/>
                </a:path>
              </a:pathLst>
            </a:custGeom>
            <a:solidFill>
              <a:srgbClr val="303030"/>
            </a:solidFill>
          </p:spPr>
        </p:sp>
        <p:sp>
          <p:nvSpPr>
            <p:cNvPr name="TextBox 18" id="18"/>
            <p:cNvSpPr txBox="true"/>
            <p:nvPr/>
          </p:nvSpPr>
          <p:spPr>
            <a:xfrm>
              <a:off x="0" y="-76200"/>
              <a:ext cx="2912304" cy="619935"/>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2212437" y="5068850"/>
            <a:ext cx="1093938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Stereotypes about males often make it harder for them to ask for help.  </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52786" y="3325017"/>
            <a:ext cx="7682393" cy="979052"/>
            <a:chOff x="0" y="0"/>
            <a:chExt cx="2023346" cy="257857"/>
          </a:xfrm>
        </p:grpSpPr>
        <p:sp>
          <p:nvSpPr>
            <p:cNvPr name="Freeform 5" id="5"/>
            <p:cNvSpPr/>
            <p:nvPr/>
          </p:nvSpPr>
          <p:spPr>
            <a:xfrm flipH="false" flipV="false" rot="0">
              <a:off x="0" y="0"/>
              <a:ext cx="2023346" cy="257857"/>
            </a:xfrm>
            <a:custGeom>
              <a:avLst/>
              <a:gdLst/>
              <a:ahLst/>
              <a:cxnLst/>
              <a:rect r="r" b="b" t="t" l="l"/>
              <a:pathLst>
                <a:path h="257857" w="2023346">
                  <a:moveTo>
                    <a:pt x="0" y="0"/>
                  </a:moveTo>
                  <a:lnTo>
                    <a:pt x="2023346" y="0"/>
                  </a:lnTo>
                  <a:lnTo>
                    <a:pt x="2023346" y="257857"/>
                  </a:lnTo>
                  <a:lnTo>
                    <a:pt x="0" y="257857"/>
                  </a:lnTo>
                  <a:close/>
                </a:path>
              </a:pathLst>
            </a:custGeom>
            <a:solidFill>
              <a:srgbClr val="303030"/>
            </a:solidFill>
          </p:spPr>
        </p:sp>
        <p:sp>
          <p:nvSpPr>
            <p:cNvPr name="TextBox 6" id="6"/>
            <p:cNvSpPr txBox="true"/>
            <p:nvPr/>
          </p:nvSpPr>
          <p:spPr>
            <a:xfrm>
              <a:off x="0" y="-76200"/>
              <a:ext cx="2023346" cy="334057"/>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1068" y="3352618"/>
            <a:ext cx="7834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Social Messages</a:t>
            </a:r>
          </a:p>
        </p:txBody>
      </p:sp>
      <p:sp>
        <p:nvSpPr>
          <p:cNvPr name="TextBox 8" id="8"/>
          <p:cNvSpPr txBox="true"/>
          <p:nvPr/>
        </p:nvSpPr>
        <p:spPr>
          <a:xfrm rot="0">
            <a:off x="1911068" y="4653517"/>
            <a:ext cx="14429660"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Males may </a:t>
            </a:r>
            <a:r>
              <a:rPr lang="en-US" b="true" sz="4250">
                <a:solidFill>
                  <a:srgbClr val="9D1BE3"/>
                </a:solidFill>
                <a:latin typeface="Roboto Bold"/>
                <a:ea typeface="Roboto Bold"/>
                <a:cs typeface="Roboto Bold"/>
                <a:sym typeface="Roboto Bold"/>
              </a:rPr>
              <a:t>blame themselves</a:t>
            </a:r>
            <a:r>
              <a:rPr lang="en-US" b="true" sz="4250">
                <a:solidFill>
                  <a:srgbClr val="004F59"/>
                </a:solidFill>
                <a:latin typeface="Roboto Bold"/>
                <a:ea typeface="Roboto Bold"/>
                <a:cs typeface="Roboto Bold"/>
                <a:sym typeface="Roboto Bold"/>
              </a:rPr>
              <a:t> because they may think only females can be victims.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709753" y="9077203"/>
            <a:ext cx="714848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
        <p:nvSpPr>
          <p:cNvPr name="TextBox 12" id="12"/>
          <p:cNvSpPr txBox="true"/>
          <p:nvPr/>
        </p:nvSpPr>
        <p:spPr>
          <a:xfrm rot="0">
            <a:off x="945186" y="1250072"/>
            <a:ext cx="115835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MESSAGES ABOUT MALES</a:t>
            </a: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52786" y="3334542"/>
            <a:ext cx="7682393" cy="979052"/>
            <a:chOff x="0" y="0"/>
            <a:chExt cx="2023346" cy="257857"/>
          </a:xfrm>
        </p:grpSpPr>
        <p:sp>
          <p:nvSpPr>
            <p:cNvPr name="Freeform 5" id="5"/>
            <p:cNvSpPr/>
            <p:nvPr/>
          </p:nvSpPr>
          <p:spPr>
            <a:xfrm flipH="false" flipV="false" rot="0">
              <a:off x="0" y="0"/>
              <a:ext cx="2023346" cy="257857"/>
            </a:xfrm>
            <a:custGeom>
              <a:avLst/>
              <a:gdLst/>
              <a:ahLst/>
              <a:cxnLst/>
              <a:rect r="r" b="b" t="t" l="l"/>
              <a:pathLst>
                <a:path h="257857" w="2023346">
                  <a:moveTo>
                    <a:pt x="0" y="0"/>
                  </a:moveTo>
                  <a:lnTo>
                    <a:pt x="2023346" y="0"/>
                  </a:lnTo>
                  <a:lnTo>
                    <a:pt x="2023346" y="257857"/>
                  </a:lnTo>
                  <a:lnTo>
                    <a:pt x="0" y="257857"/>
                  </a:lnTo>
                  <a:close/>
                </a:path>
              </a:pathLst>
            </a:custGeom>
            <a:solidFill>
              <a:srgbClr val="303030"/>
            </a:solidFill>
          </p:spPr>
        </p:sp>
        <p:sp>
          <p:nvSpPr>
            <p:cNvPr name="TextBox 6" id="6"/>
            <p:cNvSpPr txBox="true"/>
            <p:nvPr/>
          </p:nvSpPr>
          <p:spPr>
            <a:xfrm>
              <a:off x="0" y="-76200"/>
              <a:ext cx="2023346" cy="334057"/>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1068" y="3390718"/>
            <a:ext cx="7834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Social Messages</a:t>
            </a:r>
          </a:p>
        </p:txBody>
      </p:sp>
      <p:sp>
        <p:nvSpPr>
          <p:cNvPr name="TextBox 8" id="8"/>
          <p:cNvSpPr txBox="true"/>
          <p:nvPr/>
        </p:nvSpPr>
        <p:spPr>
          <a:xfrm rot="0">
            <a:off x="1911068" y="4663518"/>
            <a:ext cx="14429660"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Males may </a:t>
            </a:r>
            <a:r>
              <a:rPr lang="en-US" b="true" sz="4250">
                <a:solidFill>
                  <a:srgbClr val="9D1BE3"/>
                </a:solidFill>
                <a:latin typeface="Roboto Bold"/>
                <a:ea typeface="Roboto Bold"/>
                <a:cs typeface="Roboto Bold"/>
                <a:sym typeface="Roboto Bold"/>
              </a:rPr>
              <a:t>fear </a:t>
            </a:r>
            <a:r>
              <a:rPr lang="en-US" b="true" sz="4250">
                <a:solidFill>
                  <a:srgbClr val="004F59"/>
                </a:solidFill>
                <a:latin typeface="Roboto Bold"/>
                <a:ea typeface="Roboto Bold"/>
                <a:cs typeface="Roboto Bold"/>
                <a:sym typeface="Roboto Bold"/>
              </a:rPr>
              <a:t>others will make wrong assumptions about their identity.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709753" y="9077203"/>
            <a:ext cx="714848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
        <p:nvSpPr>
          <p:cNvPr name="TextBox 12" id="12"/>
          <p:cNvSpPr txBox="true"/>
          <p:nvPr/>
        </p:nvSpPr>
        <p:spPr>
          <a:xfrm rot="0">
            <a:off x="945186" y="1250072"/>
            <a:ext cx="115835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MESSAGES ABOUT MALES</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52786" y="3305967"/>
            <a:ext cx="7682393" cy="979052"/>
            <a:chOff x="0" y="0"/>
            <a:chExt cx="2023346" cy="257857"/>
          </a:xfrm>
        </p:grpSpPr>
        <p:sp>
          <p:nvSpPr>
            <p:cNvPr name="Freeform 5" id="5"/>
            <p:cNvSpPr/>
            <p:nvPr/>
          </p:nvSpPr>
          <p:spPr>
            <a:xfrm flipH="false" flipV="false" rot="0">
              <a:off x="0" y="0"/>
              <a:ext cx="2023346" cy="257857"/>
            </a:xfrm>
            <a:custGeom>
              <a:avLst/>
              <a:gdLst/>
              <a:ahLst/>
              <a:cxnLst/>
              <a:rect r="r" b="b" t="t" l="l"/>
              <a:pathLst>
                <a:path h="257857" w="2023346">
                  <a:moveTo>
                    <a:pt x="0" y="0"/>
                  </a:moveTo>
                  <a:lnTo>
                    <a:pt x="2023346" y="0"/>
                  </a:lnTo>
                  <a:lnTo>
                    <a:pt x="2023346" y="257857"/>
                  </a:lnTo>
                  <a:lnTo>
                    <a:pt x="0" y="257857"/>
                  </a:lnTo>
                  <a:close/>
                </a:path>
              </a:pathLst>
            </a:custGeom>
            <a:solidFill>
              <a:srgbClr val="303030"/>
            </a:solidFill>
          </p:spPr>
        </p:sp>
        <p:sp>
          <p:nvSpPr>
            <p:cNvPr name="TextBox 6" id="6"/>
            <p:cNvSpPr txBox="true"/>
            <p:nvPr/>
          </p:nvSpPr>
          <p:spPr>
            <a:xfrm>
              <a:off x="0" y="-76200"/>
              <a:ext cx="2023346" cy="334057"/>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1068" y="3362143"/>
            <a:ext cx="78343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Social Messages</a:t>
            </a:r>
          </a:p>
        </p:txBody>
      </p:sp>
      <p:sp>
        <p:nvSpPr>
          <p:cNvPr name="TextBox 8" id="8"/>
          <p:cNvSpPr txBox="true"/>
          <p:nvPr/>
        </p:nvSpPr>
        <p:spPr>
          <a:xfrm rot="0">
            <a:off x="1911068" y="4640775"/>
            <a:ext cx="14429660"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Males may feel </a:t>
            </a:r>
            <a:r>
              <a:rPr lang="en-US" b="true" sz="4250">
                <a:solidFill>
                  <a:srgbClr val="9D1BE3"/>
                </a:solidFill>
                <a:latin typeface="Roboto Bold"/>
                <a:ea typeface="Roboto Bold"/>
                <a:cs typeface="Roboto Bold"/>
                <a:sym typeface="Roboto Bold"/>
              </a:rPr>
              <a:t>shame </a:t>
            </a:r>
            <a:r>
              <a:rPr lang="en-US" b="true" sz="4250">
                <a:solidFill>
                  <a:srgbClr val="004F59"/>
                </a:solidFill>
                <a:latin typeface="Roboto Bold"/>
                <a:ea typeface="Roboto Bold"/>
                <a:cs typeface="Roboto Bold"/>
                <a:sym typeface="Roboto Bold"/>
              </a:rPr>
              <a:t>because they were unable to stop what happened.</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4709753" y="9077203"/>
            <a:ext cx="7148483" cy="417344"/>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United States Department of State (2023, June). Overlooked for Too Long: Boys and Human Trafficking. Office to Monitor and Combat Trafficking In Persons.</a:t>
            </a:r>
          </a:p>
        </p:txBody>
      </p:sp>
      <p:sp>
        <p:nvSpPr>
          <p:cNvPr name="TextBox 12" id="12"/>
          <p:cNvSpPr txBox="true"/>
          <p:nvPr/>
        </p:nvSpPr>
        <p:spPr>
          <a:xfrm rot="0">
            <a:off x="945186" y="1250072"/>
            <a:ext cx="11583500"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MESSAGES ABOUT MALES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R042726</a:t>
            </a:r>
          </a:p>
        </p:txBody>
      </p:sp>
    </p:spTree>
  </p:cSld>
  <p:clrMapOvr>
    <a:masterClrMapping/>
  </p:clrMapOvr>
</p:sld>
</file>

<file path=ppt/slides/slide3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86"/>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2661083" y="4570554"/>
            <a:ext cx="12654240" cy="2258856"/>
            <a:chOff x="0" y="0"/>
            <a:chExt cx="3332804" cy="594925"/>
          </a:xfrm>
        </p:grpSpPr>
        <p:sp>
          <p:nvSpPr>
            <p:cNvPr name="Freeform 7" id="7"/>
            <p:cNvSpPr/>
            <p:nvPr/>
          </p:nvSpPr>
          <p:spPr>
            <a:xfrm flipH="false" flipV="false" rot="0">
              <a:off x="0" y="0"/>
              <a:ext cx="3332804" cy="594925"/>
            </a:xfrm>
            <a:custGeom>
              <a:avLst/>
              <a:gdLst/>
              <a:ahLst/>
              <a:cxnLst/>
              <a:rect r="r" b="b" t="t" l="l"/>
              <a:pathLst>
                <a:path h="594925" w="3332804">
                  <a:moveTo>
                    <a:pt x="0" y="0"/>
                  </a:moveTo>
                  <a:lnTo>
                    <a:pt x="3332804" y="0"/>
                  </a:lnTo>
                  <a:lnTo>
                    <a:pt x="3332804" y="594925"/>
                  </a:lnTo>
                  <a:lnTo>
                    <a:pt x="0" y="594925"/>
                  </a:lnTo>
                  <a:close/>
                </a:path>
              </a:pathLst>
            </a:custGeom>
            <a:solidFill>
              <a:srgbClr val="303030"/>
            </a:solidFill>
          </p:spPr>
        </p:sp>
        <p:sp>
          <p:nvSpPr>
            <p:cNvPr name="TextBox 8" id="8"/>
            <p:cNvSpPr txBox="true"/>
            <p:nvPr/>
          </p:nvSpPr>
          <p:spPr>
            <a:xfrm>
              <a:off x="0" y="-76200"/>
              <a:ext cx="3332804" cy="67112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512073" y="4904109"/>
            <a:ext cx="1164907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age group of males is most commonly targeted by traffickers?</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3403662" y="4718186"/>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9 to 12 years old</a:t>
            </a:r>
          </a:p>
          <a:p>
            <a:pPr algn="l">
              <a:lnSpc>
                <a:spcPts val="6399"/>
              </a:lnSpc>
            </a:pPr>
            <a:r>
              <a:rPr lang="en-US" sz="3999" b="true">
                <a:solidFill>
                  <a:srgbClr val="FBFDFD"/>
                </a:solidFill>
                <a:latin typeface="Roboto Bold"/>
                <a:ea typeface="Roboto Bold"/>
                <a:cs typeface="Roboto Bold"/>
                <a:sym typeface="Roboto Bold"/>
              </a:rPr>
              <a:t>B) 13 to 17 years old</a:t>
            </a:r>
          </a:p>
          <a:p>
            <a:pPr algn="l">
              <a:lnSpc>
                <a:spcPts val="6399"/>
              </a:lnSpc>
            </a:pPr>
            <a:r>
              <a:rPr lang="en-US" sz="3999" b="true">
                <a:solidFill>
                  <a:srgbClr val="FBFDFD"/>
                </a:solidFill>
                <a:latin typeface="Roboto Bold"/>
                <a:ea typeface="Roboto Bold"/>
                <a:cs typeface="Roboto Bold"/>
                <a:sym typeface="Roboto Bold"/>
              </a:rPr>
              <a:t>C) 18 to 24 years old</a:t>
            </a:r>
          </a:p>
          <a:p>
            <a:pPr algn="l">
              <a:lnSpc>
                <a:spcPts val="6399"/>
              </a:lnSpc>
            </a:pPr>
          </a:p>
        </p:txBody>
      </p:sp>
      <p:sp>
        <p:nvSpPr>
          <p:cNvPr name="TextBox 11" id="11"/>
          <p:cNvSpPr txBox="true"/>
          <p:nvPr/>
        </p:nvSpPr>
        <p:spPr>
          <a:xfrm rot="0">
            <a:off x="2661083" y="3619357"/>
            <a:ext cx="13662742" cy="5524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What age group of males is most commonly targeted by traffickers?</a:t>
            </a:r>
          </a:p>
        </p:txBody>
      </p:sp>
    </p:spTree>
  </p:cSld>
  <p:clrMapOvr>
    <a:masterClrMapping/>
  </p:clrMapOvr>
</p:sld>
</file>

<file path=ppt/slides/slide3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95197" y="4762062"/>
            <a:ext cx="12096282"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Ages 13 to 17</a:t>
            </a:r>
            <a:r>
              <a:rPr lang="en-US" sz="5499">
                <a:solidFill>
                  <a:srgbClr val="9D1BE3"/>
                </a:solidFill>
                <a:latin typeface="Roboto"/>
                <a:ea typeface="Roboto"/>
                <a:cs typeface="Roboto"/>
                <a:sym typeface="Roboto"/>
              </a:rPr>
              <a:t> </a:t>
            </a:r>
            <a:r>
              <a:rPr lang="en-US" sz="5499">
                <a:solidFill>
                  <a:srgbClr val="303030"/>
                </a:solidFill>
                <a:latin typeface="Roboto"/>
                <a:ea typeface="Roboto"/>
                <a:cs typeface="Roboto"/>
                <a:sym typeface="Roboto"/>
              </a:rPr>
              <a:t>are when males are commonly targeted by traffickers.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32</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403266" y="9371773"/>
            <a:ext cx="9057675"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Swaner, R., Labriola, M., Rempel, M., Walker, A., &amp; Spadafore, J. (2016, March). Youth Involvement in the Sex Trade: A National Study.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grpSp>
        <p:nvGrpSpPr>
          <p:cNvPr name="Group 9" id="9"/>
          <p:cNvGrpSpPr/>
          <p:nvPr/>
        </p:nvGrpSpPr>
        <p:grpSpPr>
          <a:xfrm rot="0">
            <a:off x="13301337" y="1028700"/>
            <a:ext cx="3957963" cy="4591428"/>
            <a:chOff x="0" y="0"/>
            <a:chExt cx="954985" cy="1107829"/>
          </a:xfrm>
        </p:grpSpPr>
        <p:sp>
          <p:nvSpPr>
            <p:cNvPr name="Freeform 10" id="10"/>
            <p:cNvSpPr/>
            <p:nvPr/>
          </p:nvSpPr>
          <p:spPr>
            <a:xfrm flipH="false" flipV="false" rot="0">
              <a:off x="0" y="0"/>
              <a:ext cx="954985" cy="1107829"/>
            </a:xfrm>
            <a:custGeom>
              <a:avLst/>
              <a:gdLst/>
              <a:ahLst/>
              <a:cxnLst/>
              <a:rect r="r" b="b" t="t" l="l"/>
              <a:pathLst>
                <a:path h="1107829" w="954985">
                  <a:moveTo>
                    <a:pt x="0" y="0"/>
                  </a:moveTo>
                  <a:lnTo>
                    <a:pt x="954985" y="0"/>
                  </a:lnTo>
                  <a:lnTo>
                    <a:pt x="954985" y="1107829"/>
                  </a:lnTo>
                  <a:lnTo>
                    <a:pt x="0" y="1107829"/>
                  </a:lnTo>
                  <a:close/>
                </a:path>
              </a:pathLst>
            </a:custGeom>
            <a:solidFill>
              <a:srgbClr val="FFFFFF"/>
            </a:solidFill>
          </p:spPr>
        </p:sp>
        <p:sp>
          <p:nvSpPr>
            <p:cNvPr name="TextBox 11" id="11"/>
            <p:cNvSpPr txBox="true"/>
            <p:nvPr/>
          </p:nvSpPr>
          <p:spPr>
            <a:xfrm>
              <a:off x="0" y="-76200"/>
              <a:ext cx="954985" cy="1184029"/>
            </a:xfrm>
            <a:prstGeom prst="rect">
              <a:avLst/>
            </a:prstGeom>
          </p:spPr>
          <p:txBody>
            <a:bodyPr anchor="ctr" rtlCol="false" tIns="50800" lIns="50800" bIns="50800" rIns="50800"/>
            <a:lstStyle/>
            <a:p>
              <a:pPr algn="ctr">
                <a:lnSpc>
                  <a:spcPts val="3074"/>
                </a:lnSpc>
              </a:pPr>
            </a:p>
          </p:txBody>
        </p:sp>
      </p:grpSp>
      <p:grpSp>
        <p:nvGrpSpPr>
          <p:cNvPr name="Group 12" id="12"/>
          <p:cNvGrpSpPr/>
          <p:nvPr/>
        </p:nvGrpSpPr>
        <p:grpSpPr>
          <a:xfrm rot="0">
            <a:off x="2261763" y="4776341"/>
            <a:ext cx="9371927" cy="1816967"/>
            <a:chOff x="0" y="0"/>
            <a:chExt cx="2468326" cy="478543"/>
          </a:xfrm>
        </p:grpSpPr>
        <p:sp>
          <p:nvSpPr>
            <p:cNvPr name="Freeform 13" id="13"/>
            <p:cNvSpPr/>
            <p:nvPr/>
          </p:nvSpPr>
          <p:spPr>
            <a:xfrm flipH="false" flipV="false" rot="0">
              <a:off x="0" y="0"/>
              <a:ext cx="2468326" cy="478543"/>
            </a:xfrm>
            <a:custGeom>
              <a:avLst/>
              <a:gdLst/>
              <a:ahLst/>
              <a:cxnLst/>
              <a:rect r="r" b="b" t="t" l="l"/>
              <a:pathLst>
                <a:path h="478543" w="2468326">
                  <a:moveTo>
                    <a:pt x="0" y="0"/>
                  </a:moveTo>
                  <a:lnTo>
                    <a:pt x="2468326" y="0"/>
                  </a:lnTo>
                  <a:lnTo>
                    <a:pt x="2468326" y="478543"/>
                  </a:lnTo>
                  <a:lnTo>
                    <a:pt x="0" y="478543"/>
                  </a:lnTo>
                  <a:close/>
                </a:path>
              </a:pathLst>
            </a:custGeom>
            <a:solidFill>
              <a:srgbClr val="303030"/>
            </a:solidFill>
          </p:spPr>
        </p:sp>
        <p:sp>
          <p:nvSpPr>
            <p:cNvPr name="TextBox 14" id="14"/>
            <p:cNvSpPr txBox="true"/>
            <p:nvPr/>
          </p:nvSpPr>
          <p:spPr>
            <a:xfrm>
              <a:off x="0" y="-76200"/>
              <a:ext cx="2468326" cy="554743"/>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3535939" y="1192941"/>
            <a:ext cx="3495716" cy="3835577"/>
          </a:xfrm>
          <a:custGeom>
            <a:avLst/>
            <a:gdLst/>
            <a:ahLst/>
            <a:cxnLst/>
            <a:rect r="r" b="b" t="t" l="l"/>
            <a:pathLst>
              <a:path h="3835577" w="3495716">
                <a:moveTo>
                  <a:pt x="0" y="0"/>
                </a:moveTo>
                <a:lnTo>
                  <a:pt x="3495716" y="0"/>
                </a:lnTo>
                <a:lnTo>
                  <a:pt x="3495716" y="3835578"/>
                </a:lnTo>
                <a:lnTo>
                  <a:pt x="0" y="3835578"/>
                </a:lnTo>
                <a:lnTo>
                  <a:pt x="0" y="0"/>
                </a:lnTo>
                <a:close/>
              </a:path>
            </a:pathLst>
          </a:custGeom>
          <a:blipFill>
            <a:blip r:embed="rId6"/>
            <a:stretch>
              <a:fillRect l="0" t="0" r="0" b="0"/>
            </a:stretch>
          </a:blipFill>
        </p:spPr>
      </p:sp>
      <p:sp>
        <p:nvSpPr>
          <p:cNvPr name="TextBox 16" id="1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17" id="17"/>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name="TextBox 18" id="1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9" id="19"/>
          <p:cNvSpPr txBox="true"/>
          <p:nvPr/>
        </p:nvSpPr>
        <p:spPr>
          <a:xfrm rot="0">
            <a:off x="2857106" y="4841787"/>
            <a:ext cx="8795634"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can it be harder to notice or recognize male victims?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7723"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42613" y="3322928"/>
            <a:ext cx="9797970" cy="904943"/>
            <a:chOff x="0" y="0"/>
            <a:chExt cx="2580535" cy="238339"/>
          </a:xfrm>
        </p:grpSpPr>
        <p:sp>
          <p:nvSpPr>
            <p:cNvPr name="Freeform 5" id="5"/>
            <p:cNvSpPr/>
            <p:nvPr/>
          </p:nvSpPr>
          <p:spPr>
            <a:xfrm flipH="false" flipV="false" rot="0">
              <a:off x="0" y="0"/>
              <a:ext cx="2580535" cy="238339"/>
            </a:xfrm>
            <a:custGeom>
              <a:avLst/>
              <a:gdLst/>
              <a:ahLst/>
              <a:cxnLst/>
              <a:rect r="r" b="b" t="t" l="l"/>
              <a:pathLst>
                <a:path h="238339" w="2580535">
                  <a:moveTo>
                    <a:pt x="0" y="0"/>
                  </a:moveTo>
                  <a:lnTo>
                    <a:pt x="2580535" y="0"/>
                  </a:lnTo>
                  <a:lnTo>
                    <a:pt x="2580535" y="238339"/>
                  </a:lnTo>
                  <a:lnTo>
                    <a:pt x="0" y="238339"/>
                  </a:lnTo>
                  <a:close/>
                </a:path>
              </a:pathLst>
            </a:custGeom>
            <a:solidFill>
              <a:srgbClr val="303030"/>
            </a:solidFill>
          </p:spPr>
        </p:sp>
        <p:sp>
          <p:nvSpPr>
            <p:cNvPr name="TextBox 6" id="6"/>
            <p:cNvSpPr txBox="true"/>
            <p:nvPr/>
          </p:nvSpPr>
          <p:spPr>
            <a:xfrm>
              <a:off x="0" y="-76200"/>
              <a:ext cx="2580535"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442613" y="4771335"/>
            <a:ext cx="15748788" cy="6064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People may assume males are </a:t>
            </a:r>
            <a:r>
              <a:rPr lang="en-US" b="true" sz="4250">
                <a:solidFill>
                  <a:srgbClr val="9D1BE3"/>
                </a:solidFill>
                <a:latin typeface="Roboto Bold"/>
                <a:ea typeface="Roboto Bold"/>
                <a:cs typeface="Roboto Bold"/>
                <a:sym typeface="Roboto Bold"/>
              </a:rPr>
              <a:t>willing </a:t>
            </a:r>
            <a:r>
              <a:rPr lang="en-US" b="true" sz="4250">
                <a:solidFill>
                  <a:srgbClr val="004F59"/>
                </a:solidFill>
                <a:latin typeface="Roboto Bold"/>
                <a:ea typeface="Roboto Bold"/>
                <a:cs typeface="Roboto Bold"/>
                <a:sym typeface="Roboto Bold"/>
              </a:rPr>
              <a:t>participants.</a:t>
            </a:r>
          </a:p>
        </p:txBody>
      </p:sp>
      <p:sp>
        <p:nvSpPr>
          <p:cNvPr name="TextBox 8" id="8"/>
          <p:cNvSpPr txBox="true"/>
          <p:nvPr/>
        </p:nvSpPr>
        <p:spPr>
          <a:xfrm rot="0">
            <a:off x="1810421" y="3341974"/>
            <a:ext cx="111059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Are Overlooked</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306858" y="9229725"/>
            <a:ext cx="910121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NPR News, 2021. https://www.npr.org/2021/05/24/999726614/growing-number-of-male-survivors-talk-about-being-a-sex-trade-victim</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7723"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04513" y="3322928"/>
            <a:ext cx="9797970" cy="904943"/>
            <a:chOff x="0" y="0"/>
            <a:chExt cx="2580535" cy="238339"/>
          </a:xfrm>
        </p:grpSpPr>
        <p:sp>
          <p:nvSpPr>
            <p:cNvPr name="Freeform 5" id="5"/>
            <p:cNvSpPr/>
            <p:nvPr/>
          </p:nvSpPr>
          <p:spPr>
            <a:xfrm flipH="false" flipV="false" rot="0">
              <a:off x="0" y="0"/>
              <a:ext cx="2580535" cy="238339"/>
            </a:xfrm>
            <a:custGeom>
              <a:avLst/>
              <a:gdLst/>
              <a:ahLst/>
              <a:cxnLst/>
              <a:rect r="r" b="b" t="t" l="l"/>
              <a:pathLst>
                <a:path h="238339" w="2580535">
                  <a:moveTo>
                    <a:pt x="0" y="0"/>
                  </a:moveTo>
                  <a:lnTo>
                    <a:pt x="2580535" y="0"/>
                  </a:lnTo>
                  <a:lnTo>
                    <a:pt x="2580535" y="238339"/>
                  </a:lnTo>
                  <a:lnTo>
                    <a:pt x="0" y="238339"/>
                  </a:lnTo>
                  <a:close/>
                </a:path>
              </a:pathLst>
            </a:custGeom>
            <a:solidFill>
              <a:srgbClr val="303030"/>
            </a:solidFill>
          </p:spPr>
        </p:sp>
        <p:sp>
          <p:nvSpPr>
            <p:cNvPr name="TextBox 6" id="6"/>
            <p:cNvSpPr txBox="true"/>
            <p:nvPr/>
          </p:nvSpPr>
          <p:spPr>
            <a:xfrm>
              <a:off x="0" y="-76200"/>
              <a:ext cx="2580535"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404513" y="4771335"/>
            <a:ext cx="16218848" cy="150177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People may assume males are willing participants.</a:t>
            </a:r>
          </a:p>
          <a:p>
            <a:pPr algn="l">
              <a:lnSpc>
                <a:spcPts val="2419"/>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Adults may be </a:t>
            </a:r>
            <a:r>
              <a:rPr lang="en-US" b="true" sz="4250">
                <a:solidFill>
                  <a:srgbClr val="9D1BE3"/>
                </a:solidFill>
                <a:latin typeface="Roboto Bold"/>
                <a:ea typeface="Roboto Bold"/>
                <a:cs typeface="Roboto Bold"/>
                <a:sym typeface="Roboto Bold"/>
              </a:rPr>
              <a:t>less protective</a:t>
            </a:r>
            <a:r>
              <a:rPr lang="en-US" b="true" sz="4250">
                <a:solidFill>
                  <a:srgbClr val="004F59"/>
                </a:solidFill>
                <a:latin typeface="Roboto Bold"/>
                <a:ea typeface="Roboto Bold"/>
                <a:cs typeface="Roboto Bold"/>
                <a:sym typeface="Roboto Bold"/>
              </a:rPr>
              <a:t> of males than of females</a:t>
            </a:r>
            <a:r>
              <a:rPr lang="en-US" b="true" sz="4250">
                <a:solidFill>
                  <a:srgbClr val="004F59"/>
                </a:solidFill>
                <a:latin typeface="Roboto Bold"/>
                <a:ea typeface="Roboto Bold"/>
                <a:cs typeface="Roboto Bold"/>
                <a:sym typeface="Roboto Bold"/>
              </a:rPr>
              <a:t>.</a:t>
            </a:r>
          </a:p>
        </p:txBody>
      </p:sp>
      <p:sp>
        <p:nvSpPr>
          <p:cNvPr name="TextBox 8" id="8"/>
          <p:cNvSpPr txBox="true"/>
          <p:nvPr/>
        </p:nvSpPr>
        <p:spPr>
          <a:xfrm rot="0">
            <a:off x="1772321" y="3341974"/>
            <a:ext cx="111059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Are Overlooked</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306858" y="9229725"/>
            <a:ext cx="910121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NPR News, 2021. https://www.npr.org/2021/05/24/999726614/growing-number-of-male-survivors-talk-about-being-a-sex-trade-victim</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47723"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14038" y="3322928"/>
            <a:ext cx="9797970" cy="904943"/>
            <a:chOff x="0" y="0"/>
            <a:chExt cx="2580535" cy="238339"/>
          </a:xfrm>
        </p:grpSpPr>
        <p:sp>
          <p:nvSpPr>
            <p:cNvPr name="Freeform 5" id="5"/>
            <p:cNvSpPr/>
            <p:nvPr/>
          </p:nvSpPr>
          <p:spPr>
            <a:xfrm flipH="false" flipV="false" rot="0">
              <a:off x="0" y="0"/>
              <a:ext cx="2580535" cy="238339"/>
            </a:xfrm>
            <a:custGeom>
              <a:avLst/>
              <a:gdLst/>
              <a:ahLst/>
              <a:cxnLst/>
              <a:rect r="r" b="b" t="t" l="l"/>
              <a:pathLst>
                <a:path h="238339" w="2580535">
                  <a:moveTo>
                    <a:pt x="0" y="0"/>
                  </a:moveTo>
                  <a:lnTo>
                    <a:pt x="2580535" y="0"/>
                  </a:lnTo>
                  <a:lnTo>
                    <a:pt x="2580535" y="238339"/>
                  </a:lnTo>
                  <a:lnTo>
                    <a:pt x="0" y="238339"/>
                  </a:lnTo>
                  <a:close/>
                </a:path>
              </a:pathLst>
            </a:custGeom>
            <a:solidFill>
              <a:srgbClr val="303030"/>
            </a:solidFill>
          </p:spPr>
        </p:sp>
        <p:sp>
          <p:nvSpPr>
            <p:cNvPr name="TextBox 6" id="6"/>
            <p:cNvSpPr txBox="true"/>
            <p:nvPr/>
          </p:nvSpPr>
          <p:spPr>
            <a:xfrm>
              <a:off x="0" y="-76200"/>
              <a:ext cx="2580535"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414038" y="4771335"/>
            <a:ext cx="15748788" cy="23971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Males may be assumed to be willing participants.</a:t>
            </a:r>
          </a:p>
          <a:p>
            <a:pPr algn="l">
              <a:lnSpc>
                <a:spcPts val="2419"/>
              </a:lnSpc>
            </a:pPr>
          </a:p>
          <a:p>
            <a:pPr algn="l" marL="917576" indent="-458788" lvl="1">
              <a:lnSpc>
                <a:spcPts val="4675"/>
              </a:lnSpc>
              <a:buFont typeface="Arial"/>
              <a:buChar char="•"/>
            </a:pPr>
            <a:r>
              <a:rPr lang="en-US" b="true" sz="4250">
                <a:solidFill>
                  <a:srgbClr val="FFFFFF"/>
                </a:solidFill>
                <a:latin typeface="Roboto Bold"/>
                <a:ea typeface="Roboto Bold"/>
                <a:cs typeface="Roboto Bold"/>
                <a:sym typeface="Roboto Bold"/>
              </a:rPr>
              <a:t>Adults may be less protective of males than of females</a:t>
            </a:r>
            <a:r>
              <a:rPr lang="en-US" b="true" sz="4250">
                <a:solidFill>
                  <a:srgbClr val="FFFFFF"/>
                </a:solidFill>
                <a:latin typeface="Roboto Bold"/>
                <a:ea typeface="Roboto Bold"/>
                <a:cs typeface="Roboto Bold"/>
                <a:sym typeface="Roboto Bold"/>
              </a:rPr>
              <a:t>.</a:t>
            </a:r>
          </a:p>
          <a:p>
            <a:pPr algn="l">
              <a:lnSpc>
                <a:spcPts val="2419"/>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Warning signs may be</a:t>
            </a:r>
            <a:r>
              <a:rPr lang="en-US" b="true" sz="4250">
                <a:solidFill>
                  <a:srgbClr val="9D1BE3"/>
                </a:solidFill>
                <a:latin typeface="Roboto Bold"/>
                <a:ea typeface="Roboto Bold"/>
                <a:cs typeface="Roboto Bold"/>
                <a:sym typeface="Roboto Bold"/>
              </a:rPr>
              <a:t> misunderstood or unnoticed</a:t>
            </a:r>
            <a:r>
              <a:rPr lang="en-US" b="true" sz="4250">
                <a:solidFill>
                  <a:srgbClr val="9D1BE3"/>
                </a:solidFill>
                <a:latin typeface="Roboto Bold"/>
                <a:ea typeface="Roboto Bold"/>
                <a:cs typeface="Roboto Bold"/>
                <a:sym typeface="Roboto Bold"/>
              </a:rPr>
              <a:t>. </a:t>
            </a:r>
          </a:p>
        </p:txBody>
      </p:sp>
      <p:sp>
        <p:nvSpPr>
          <p:cNvPr name="TextBox 8" id="8"/>
          <p:cNvSpPr txBox="true"/>
          <p:nvPr/>
        </p:nvSpPr>
        <p:spPr>
          <a:xfrm rot="0">
            <a:off x="1781846" y="3341974"/>
            <a:ext cx="1110594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Some Victims Are Overlooked</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UNRECOGNIZED</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4306858" y="9229725"/>
            <a:ext cx="9101213"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NPR News, 2021. https://www.npr.org/2021/05/24/999726614/growing-number-of-male-survivors-talk-about-being-a-sex-trade-victim</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grpSp>
        <p:nvGrpSpPr>
          <p:cNvPr name="Group 7" id="7"/>
          <p:cNvGrpSpPr/>
          <p:nvPr/>
        </p:nvGrpSpPr>
        <p:grpSpPr>
          <a:xfrm rot="0">
            <a:off x="1807241" y="4848552"/>
            <a:ext cx="9045399" cy="1907242"/>
            <a:chOff x="0" y="0"/>
            <a:chExt cx="2382327" cy="502319"/>
          </a:xfrm>
        </p:grpSpPr>
        <p:sp>
          <p:nvSpPr>
            <p:cNvPr name="Freeform 8" id="8"/>
            <p:cNvSpPr/>
            <p:nvPr/>
          </p:nvSpPr>
          <p:spPr>
            <a:xfrm flipH="false" flipV="false" rot="0">
              <a:off x="0" y="0"/>
              <a:ext cx="2382327" cy="502319"/>
            </a:xfrm>
            <a:custGeom>
              <a:avLst/>
              <a:gdLst/>
              <a:ahLst/>
              <a:cxnLst/>
              <a:rect r="r" b="b" t="t" l="l"/>
              <a:pathLst>
                <a:path h="502319" w="2382327">
                  <a:moveTo>
                    <a:pt x="0" y="0"/>
                  </a:moveTo>
                  <a:lnTo>
                    <a:pt x="2382327" y="0"/>
                  </a:lnTo>
                  <a:lnTo>
                    <a:pt x="2382327" y="502319"/>
                  </a:lnTo>
                  <a:lnTo>
                    <a:pt x="0" y="502319"/>
                  </a:lnTo>
                  <a:close/>
                </a:path>
              </a:pathLst>
            </a:custGeom>
            <a:solidFill>
              <a:srgbClr val="303030"/>
            </a:solidFill>
          </p:spPr>
        </p:sp>
        <p:sp>
          <p:nvSpPr>
            <p:cNvPr name="TextBox 9" id="9"/>
            <p:cNvSpPr txBox="true"/>
            <p:nvPr/>
          </p:nvSpPr>
          <p:spPr>
            <a:xfrm>
              <a:off x="0" y="-76200"/>
              <a:ext cx="2382327" cy="57851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20468" y="4973572"/>
            <a:ext cx="898109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happens when crimes are kept a secret?</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3" id="13"/>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grpSp>
        <p:nvGrpSpPr>
          <p:cNvPr name="Group 14" id="14"/>
          <p:cNvGrpSpPr/>
          <p:nvPr/>
        </p:nvGrpSpPr>
        <p:grpSpPr>
          <a:xfrm rot="0">
            <a:off x="11499318" y="1718572"/>
            <a:ext cx="5759982" cy="3457708"/>
            <a:chOff x="0" y="0"/>
            <a:chExt cx="1389779" cy="834282"/>
          </a:xfrm>
        </p:grpSpPr>
        <p:sp>
          <p:nvSpPr>
            <p:cNvPr name="Freeform 15" id="15"/>
            <p:cNvSpPr/>
            <p:nvPr/>
          </p:nvSpPr>
          <p:spPr>
            <a:xfrm flipH="false" flipV="false" rot="0">
              <a:off x="0" y="0"/>
              <a:ext cx="1389779" cy="834282"/>
            </a:xfrm>
            <a:custGeom>
              <a:avLst/>
              <a:gdLst/>
              <a:ahLst/>
              <a:cxnLst/>
              <a:rect r="r" b="b" t="t" l="l"/>
              <a:pathLst>
                <a:path h="834282" w="1389779">
                  <a:moveTo>
                    <a:pt x="0" y="0"/>
                  </a:moveTo>
                  <a:lnTo>
                    <a:pt x="1389779" y="0"/>
                  </a:lnTo>
                  <a:lnTo>
                    <a:pt x="1389779" y="834282"/>
                  </a:lnTo>
                  <a:lnTo>
                    <a:pt x="0" y="834282"/>
                  </a:lnTo>
                  <a:close/>
                </a:path>
              </a:pathLst>
            </a:custGeom>
            <a:solidFill>
              <a:srgbClr val="FFFFFF"/>
            </a:solidFill>
          </p:spPr>
        </p:sp>
        <p:sp>
          <p:nvSpPr>
            <p:cNvPr name="TextBox 16" id="16"/>
            <p:cNvSpPr txBox="true"/>
            <p:nvPr/>
          </p:nvSpPr>
          <p:spPr>
            <a:xfrm>
              <a:off x="0" y="-76200"/>
              <a:ext cx="1389779" cy="910482"/>
            </a:xfrm>
            <a:prstGeom prst="rect">
              <a:avLst/>
            </a:prstGeom>
          </p:spPr>
          <p:txBody>
            <a:bodyPr anchor="ctr" rtlCol="false" tIns="50800" lIns="50800" bIns="50800" rIns="50800"/>
            <a:lstStyle/>
            <a:p>
              <a:pPr algn="ctr">
                <a:lnSpc>
                  <a:spcPts val="3074"/>
                </a:lnSpc>
              </a:pPr>
            </a:p>
          </p:txBody>
        </p:sp>
      </p:grpSp>
      <p:pic>
        <p:nvPicPr>
          <p:cNvPr name="Picture 17" id="17">
            <a:hlinkClick action="ppaction://media"/>
          </p:cNvPr>
          <p:cNvPicPr>
            <a:picLocks noChangeAspect="true"/>
          </p:cNvPicPr>
          <p:nvPr>
            <a:videoFile r:link="rId7"/>
            <p:extLst>
              <p:ext uri="{DAA4B4D4-6D71-4841-9C94-3DE7FCFB9230}">
                <p14:media xmlns:p14="http://schemas.microsoft.com/office/powerpoint/2010/main" r:embed="rId8"/>
              </p:ext>
            </p:extLst>
          </p:nvPr>
        </p:nvPicPr>
        <p:blipFill>
          <a:blip r:embed="rId6"/>
          <a:srcRect l="0" t="0" r="0" b="0"/>
          <a:stretch>
            <a:fillRect/>
          </a:stretch>
        </p:blipFill>
        <p:spPr>
          <a:xfrm flipH="false" flipV="false" rot="0">
            <a:off x="11724200" y="1953344"/>
            <a:ext cx="5310219" cy="2988165"/>
          </a:xfrm>
          <a:prstGeom prst="rect">
            <a:avLst/>
          </a:prstGeom>
        </p:spPr>
      </p:pic>
      <p:sp>
        <p:nvSpPr>
          <p:cNvPr name="TextBox 18" id="1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timing>
    <p:tnLst>
      <p:par>
        <p:cTn dur="indefinite" restart="never" nodeType="tmRoot">
          <p:childTnLst>
            <p:video>
              <p:cMediaNode vol="0">
                <p:cTn fill="hold" display="false">
                  <p:stCondLst>
                    <p:cond delay="indefinite"/>
                  </p:stCondLst>
                </p:cTn>
                <p:tgtEl>
                  <p:spTgt spid="17"/>
                </p:tgtEl>
              </p:cMediaNode>
            </p:video>
          </p:childTnLst>
        </p:cTn>
      </p:par>
    </p:tnLst>
  </p:timing>
</p:sld>
</file>

<file path=ppt/slides/slide3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9780" y="3312722"/>
            <a:ext cx="8324501" cy="953103"/>
            <a:chOff x="0" y="0"/>
            <a:chExt cx="2192461" cy="251023"/>
          </a:xfrm>
        </p:grpSpPr>
        <p:sp>
          <p:nvSpPr>
            <p:cNvPr name="Freeform 5" id="5"/>
            <p:cNvSpPr/>
            <p:nvPr/>
          </p:nvSpPr>
          <p:spPr>
            <a:xfrm flipH="false" flipV="false" rot="0">
              <a:off x="0" y="0"/>
              <a:ext cx="2192461" cy="251023"/>
            </a:xfrm>
            <a:custGeom>
              <a:avLst/>
              <a:gdLst/>
              <a:ahLst/>
              <a:cxnLst/>
              <a:rect r="r" b="b" t="t" l="l"/>
              <a:pathLst>
                <a:path h="251023" w="2192461">
                  <a:moveTo>
                    <a:pt x="0" y="0"/>
                  </a:moveTo>
                  <a:lnTo>
                    <a:pt x="2192461" y="0"/>
                  </a:lnTo>
                  <a:lnTo>
                    <a:pt x="2192461" y="251023"/>
                  </a:lnTo>
                  <a:lnTo>
                    <a:pt x="0" y="251023"/>
                  </a:lnTo>
                  <a:close/>
                </a:path>
              </a:pathLst>
            </a:custGeom>
            <a:solidFill>
              <a:srgbClr val="303030"/>
            </a:solidFill>
          </p:spPr>
        </p:sp>
        <p:sp>
          <p:nvSpPr>
            <p:cNvPr name="TextBox 6" id="6"/>
            <p:cNvSpPr txBox="true"/>
            <p:nvPr/>
          </p:nvSpPr>
          <p:spPr>
            <a:xfrm>
              <a:off x="0" y="-76200"/>
              <a:ext cx="2192461"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0437" y="3355849"/>
            <a:ext cx="86400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Not Asking for Help</a:t>
            </a:r>
          </a:p>
        </p:txBody>
      </p:sp>
      <p:sp>
        <p:nvSpPr>
          <p:cNvPr name="TextBox 8" id="8"/>
          <p:cNvSpPr txBox="true"/>
          <p:nvPr/>
        </p:nvSpPr>
        <p:spPr>
          <a:xfrm rot="0">
            <a:off x="2210437" y="4644200"/>
            <a:ext cx="15505765"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Victims </a:t>
            </a:r>
            <a:r>
              <a:rPr lang="en-US" b="true" sz="4250">
                <a:solidFill>
                  <a:srgbClr val="9D1BE3"/>
                </a:solidFill>
                <a:latin typeface="Roboto Bold"/>
                <a:ea typeface="Roboto Bold"/>
                <a:cs typeface="Roboto Bold"/>
                <a:sym typeface="Roboto Bold"/>
              </a:rPr>
              <a:t>do not receive the help</a:t>
            </a:r>
            <a:r>
              <a:rPr lang="en-US" b="true" sz="4250">
                <a:solidFill>
                  <a:srgbClr val="004F59"/>
                </a:solidFill>
                <a:latin typeface="Roboto Bold"/>
                <a:ea typeface="Roboto Bold"/>
                <a:cs typeface="Roboto Bold"/>
                <a:sym typeface="Roboto Bold"/>
              </a:rPr>
              <a:t> they need to stop the crime.</a:t>
            </a:r>
          </a:p>
        </p:txBody>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3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9780" y="3312722"/>
            <a:ext cx="8324501" cy="953103"/>
            <a:chOff x="0" y="0"/>
            <a:chExt cx="2192461" cy="251023"/>
          </a:xfrm>
        </p:grpSpPr>
        <p:sp>
          <p:nvSpPr>
            <p:cNvPr name="Freeform 5" id="5"/>
            <p:cNvSpPr/>
            <p:nvPr/>
          </p:nvSpPr>
          <p:spPr>
            <a:xfrm flipH="false" flipV="false" rot="0">
              <a:off x="0" y="0"/>
              <a:ext cx="2192461" cy="251023"/>
            </a:xfrm>
            <a:custGeom>
              <a:avLst/>
              <a:gdLst/>
              <a:ahLst/>
              <a:cxnLst/>
              <a:rect r="r" b="b" t="t" l="l"/>
              <a:pathLst>
                <a:path h="251023" w="2192461">
                  <a:moveTo>
                    <a:pt x="0" y="0"/>
                  </a:moveTo>
                  <a:lnTo>
                    <a:pt x="2192461" y="0"/>
                  </a:lnTo>
                  <a:lnTo>
                    <a:pt x="2192461" y="251023"/>
                  </a:lnTo>
                  <a:lnTo>
                    <a:pt x="0" y="251023"/>
                  </a:lnTo>
                  <a:close/>
                </a:path>
              </a:pathLst>
            </a:custGeom>
            <a:solidFill>
              <a:srgbClr val="303030"/>
            </a:solidFill>
          </p:spPr>
        </p:sp>
        <p:sp>
          <p:nvSpPr>
            <p:cNvPr name="TextBox 6" id="6"/>
            <p:cNvSpPr txBox="true"/>
            <p:nvPr/>
          </p:nvSpPr>
          <p:spPr>
            <a:xfrm>
              <a:off x="0" y="-76200"/>
              <a:ext cx="2192461"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0437" y="3355849"/>
            <a:ext cx="86400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Not Asking for Help</a:t>
            </a:r>
          </a:p>
        </p:txBody>
      </p:sp>
      <p:sp>
        <p:nvSpPr>
          <p:cNvPr name="TextBox 8" id="8"/>
          <p:cNvSpPr txBox="true"/>
          <p:nvPr/>
        </p:nvSpPr>
        <p:spPr>
          <a:xfrm rot="0">
            <a:off x="2210437" y="4644200"/>
            <a:ext cx="15505765"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Victims often experience </a:t>
            </a:r>
            <a:r>
              <a:rPr lang="en-US" b="true" sz="4250">
                <a:solidFill>
                  <a:srgbClr val="9D1BE3"/>
                </a:solidFill>
                <a:latin typeface="Roboto Bold"/>
                <a:ea typeface="Roboto Bold"/>
                <a:cs typeface="Roboto Bold"/>
                <a:sym typeface="Roboto Bold"/>
              </a:rPr>
              <a:t>stress, sadness, </a:t>
            </a:r>
            <a:r>
              <a:rPr lang="en-US" b="true" sz="4250">
                <a:solidFill>
                  <a:srgbClr val="004F59"/>
                </a:solidFill>
                <a:latin typeface="Roboto Bold"/>
                <a:ea typeface="Roboto Bold"/>
                <a:cs typeface="Roboto Bold"/>
                <a:sym typeface="Roboto Bold"/>
              </a:rPr>
              <a:t>or may </a:t>
            </a:r>
            <a:r>
              <a:rPr lang="en-US" b="true" sz="4250">
                <a:solidFill>
                  <a:srgbClr val="9D1BE3"/>
                </a:solidFill>
                <a:latin typeface="Roboto Bold"/>
                <a:ea typeface="Roboto Bold"/>
                <a:cs typeface="Roboto Bold"/>
                <a:sym typeface="Roboto Bold"/>
              </a:rPr>
              <a:t>use substances</a:t>
            </a:r>
            <a:r>
              <a:rPr lang="en-US" b="true" sz="4250">
                <a:solidFill>
                  <a:srgbClr val="004F59"/>
                </a:solidFill>
                <a:latin typeface="Roboto Bold"/>
                <a:ea typeface="Roboto Bold"/>
                <a:cs typeface="Roboto Bold"/>
                <a:sym typeface="Roboto Bold"/>
              </a:rPr>
              <a:t> to cover their pain.</a:t>
            </a:r>
          </a:p>
        </p:txBody>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4</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STAYING SAFE FROM EXPLOITATION</a:t>
            </a:r>
          </a:p>
        </p:txBody>
      </p:sp>
    </p:spTree>
  </p:cSld>
  <p:clrMapOvr>
    <a:masterClrMapping/>
  </p:clrMapOvr>
</p:sld>
</file>

<file path=ppt/slides/slide4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9780" y="3312722"/>
            <a:ext cx="8324501" cy="953103"/>
            <a:chOff x="0" y="0"/>
            <a:chExt cx="2192461" cy="251023"/>
          </a:xfrm>
        </p:grpSpPr>
        <p:sp>
          <p:nvSpPr>
            <p:cNvPr name="Freeform 5" id="5"/>
            <p:cNvSpPr/>
            <p:nvPr/>
          </p:nvSpPr>
          <p:spPr>
            <a:xfrm flipH="false" flipV="false" rot="0">
              <a:off x="0" y="0"/>
              <a:ext cx="2192461" cy="251023"/>
            </a:xfrm>
            <a:custGeom>
              <a:avLst/>
              <a:gdLst/>
              <a:ahLst/>
              <a:cxnLst/>
              <a:rect r="r" b="b" t="t" l="l"/>
              <a:pathLst>
                <a:path h="251023" w="2192461">
                  <a:moveTo>
                    <a:pt x="0" y="0"/>
                  </a:moveTo>
                  <a:lnTo>
                    <a:pt x="2192461" y="0"/>
                  </a:lnTo>
                  <a:lnTo>
                    <a:pt x="2192461" y="251023"/>
                  </a:lnTo>
                  <a:lnTo>
                    <a:pt x="0" y="251023"/>
                  </a:lnTo>
                  <a:close/>
                </a:path>
              </a:pathLst>
            </a:custGeom>
            <a:solidFill>
              <a:srgbClr val="303030"/>
            </a:solidFill>
          </p:spPr>
        </p:sp>
        <p:sp>
          <p:nvSpPr>
            <p:cNvPr name="TextBox 6" id="6"/>
            <p:cNvSpPr txBox="true"/>
            <p:nvPr/>
          </p:nvSpPr>
          <p:spPr>
            <a:xfrm>
              <a:off x="0" y="-76200"/>
              <a:ext cx="2192461"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0437" y="3355849"/>
            <a:ext cx="864000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Impact of Not Asking for Help</a:t>
            </a:r>
          </a:p>
        </p:txBody>
      </p:sp>
      <p:sp>
        <p:nvSpPr>
          <p:cNvPr name="TextBox 8" id="8"/>
          <p:cNvSpPr txBox="true"/>
          <p:nvPr/>
        </p:nvSpPr>
        <p:spPr>
          <a:xfrm rot="0">
            <a:off x="2210437" y="4644200"/>
            <a:ext cx="15505765" cy="73025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Fewer support systems</a:t>
            </a:r>
            <a:r>
              <a:rPr lang="en-US" b="true" sz="4250">
                <a:solidFill>
                  <a:srgbClr val="004F59"/>
                </a:solidFill>
                <a:latin typeface="Roboto Bold"/>
                <a:ea typeface="Roboto Bold"/>
                <a:cs typeface="Roboto Bold"/>
                <a:sym typeface="Roboto Bold"/>
              </a:rPr>
              <a:t> are offered to males.</a:t>
            </a:r>
            <a:r>
              <a:rPr lang="en-US" b="true" sz="4250">
                <a:solidFill>
                  <a:srgbClr val="9D1BE3"/>
                </a:solidFill>
                <a:latin typeface="Roboto Bold"/>
                <a:ea typeface="Roboto Bold"/>
                <a:cs typeface="Roboto Bold"/>
                <a:sym typeface="Roboto Bold"/>
              </a:rPr>
              <a:t> </a:t>
            </a:r>
          </a:p>
        </p:txBody>
      </p:sp>
      <p:sp>
        <p:nvSpPr>
          <p:cNvPr name="TextBox 9" id="9"/>
          <p:cNvSpPr txBox="true"/>
          <p:nvPr/>
        </p:nvSpPr>
        <p:spPr>
          <a:xfrm rot="0">
            <a:off x="1131441" y="1109322"/>
            <a:ext cx="9721199"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UNREPORTED CRIME</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36816"/>
            <a:ext cx="15977766"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More likely to be hurt, tricked, or taken advantage of by others.</a:t>
            </a:r>
          </a:p>
          <a:p>
            <a:pPr algn="l">
              <a:lnSpc>
                <a:spcPts val="6880"/>
              </a:lnSpc>
            </a:pPr>
          </a:p>
        </p:txBody>
      </p:sp>
      <p:grpSp>
        <p:nvGrpSpPr>
          <p:cNvPr name="Group 9" id="9"/>
          <p:cNvGrpSpPr/>
          <p:nvPr/>
        </p:nvGrpSpPr>
        <p:grpSpPr>
          <a:xfrm rot="0">
            <a:off x="1480713" y="3624926"/>
            <a:ext cx="5566263" cy="904943"/>
            <a:chOff x="0" y="0"/>
            <a:chExt cx="1466012" cy="238339"/>
          </a:xfrm>
        </p:grpSpPr>
        <p:sp>
          <p:nvSpPr>
            <p:cNvPr name="Freeform 10" id="10"/>
            <p:cNvSpPr/>
            <p:nvPr/>
          </p:nvSpPr>
          <p:spPr>
            <a:xfrm flipH="false" flipV="false" rot="0">
              <a:off x="0" y="0"/>
              <a:ext cx="1466011" cy="238339"/>
            </a:xfrm>
            <a:custGeom>
              <a:avLst/>
              <a:gdLst/>
              <a:ahLst/>
              <a:cxnLst/>
              <a:rect r="r" b="b" t="t" l="l"/>
              <a:pathLst>
                <a:path h="238339" w="1466011">
                  <a:moveTo>
                    <a:pt x="0" y="0"/>
                  </a:moveTo>
                  <a:lnTo>
                    <a:pt x="1466011" y="0"/>
                  </a:lnTo>
                  <a:lnTo>
                    <a:pt x="1466011" y="238339"/>
                  </a:lnTo>
                  <a:lnTo>
                    <a:pt x="0" y="238339"/>
                  </a:lnTo>
                  <a:close/>
                </a:path>
              </a:pathLst>
            </a:custGeom>
            <a:solidFill>
              <a:srgbClr val="303030"/>
            </a:solidFill>
          </p:spPr>
        </p:sp>
        <p:sp>
          <p:nvSpPr>
            <p:cNvPr name="TextBox 11" id="11"/>
            <p:cNvSpPr txBox="true"/>
            <p:nvPr/>
          </p:nvSpPr>
          <p:spPr>
            <a:xfrm>
              <a:off x="0" y="-76200"/>
              <a:ext cx="1466012"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VULNERABLE</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Freeform 15" id="15"/>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356672" y="414017"/>
            <a:ext cx="17574656" cy="9558772"/>
            <a:chOff x="0" y="0"/>
            <a:chExt cx="5540031" cy="3013197"/>
          </a:xfrm>
        </p:grpSpPr>
        <p:sp>
          <p:nvSpPr>
            <p:cNvPr name="Freeform 5" id="5"/>
            <p:cNvSpPr/>
            <p:nvPr/>
          </p:nvSpPr>
          <p:spPr>
            <a:xfrm flipH="false" flipV="false" rot="0">
              <a:off x="0" y="0"/>
              <a:ext cx="5540031" cy="3013197"/>
            </a:xfrm>
            <a:custGeom>
              <a:avLst/>
              <a:gdLst/>
              <a:ahLst/>
              <a:cxnLst/>
              <a:rect r="r" b="b" t="t" l="l"/>
              <a:pathLst>
                <a:path h="3013197" w="5540031">
                  <a:moveTo>
                    <a:pt x="0" y="0"/>
                  </a:moveTo>
                  <a:lnTo>
                    <a:pt x="5540031" y="0"/>
                  </a:lnTo>
                  <a:lnTo>
                    <a:pt x="5540031" y="3013197"/>
                  </a:lnTo>
                  <a:lnTo>
                    <a:pt x="0" y="3013197"/>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grpSp>
        <p:nvGrpSpPr>
          <p:cNvPr name="Group 9" id="9"/>
          <p:cNvGrpSpPr/>
          <p:nvPr/>
        </p:nvGrpSpPr>
        <p:grpSpPr>
          <a:xfrm rot="0">
            <a:off x="13816736" y="1028700"/>
            <a:ext cx="3386250" cy="4260388"/>
            <a:chOff x="0" y="0"/>
            <a:chExt cx="1262396" cy="1588275"/>
          </a:xfrm>
        </p:grpSpPr>
        <p:sp>
          <p:nvSpPr>
            <p:cNvPr name="Freeform 10" id="10"/>
            <p:cNvSpPr/>
            <p:nvPr/>
          </p:nvSpPr>
          <p:spPr>
            <a:xfrm flipH="false" flipV="false" rot="0">
              <a:off x="0" y="0"/>
              <a:ext cx="1262396" cy="1588275"/>
            </a:xfrm>
            <a:custGeom>
              <a:avLst/>
              <a:gdLst/>
              <a:ahLst/>
              <a:cxnLst/>
              <a:rect r="r" b="b" t="t" l="l"/>
              <a:pathLst>
                <a:path h="1588275" w="1262396">
                  <a:moveTo>
                    <a:pt x="0" y="0"/>
                  </a:moveTo>
                  <a:lnTo>
                    <a:pt x="1262396" y="0"/>
                  </a:lnTo>
                  <a:lnTo>
                    <a:pt x="1262396" y="1588275"/>
                  </a:lnTo>
                  <a:lnTo>
                    <a:pt x="0" y="1588275"/>
                  </a:lnTo>
                  <a:close/>
                </a:path>
              </a:pathLst>
            </a:custGeom>
            <a:solidFill>
              <a:srgbClr val="FFFFFF"/>
            </a:solidFill>
          </p:spPr>
        </p:sp>
        <p:sp>
          <p:nvSpPr>
            <p:cNvPr name="TextBox 11" id="11"/>
            <p:cNvSpPr txBox="true"/>
            <p:nvPr/>
          </p:nvSpPr>
          <p:spPr>
            <a:xfrm>
              <a:off x="0" y="-76200"/>
              <a:ext cx="1262396" cy="1664475"/>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3981175" y="1189610"/>
            <a:ext cx="3072642" cy="3938569"/>
          </a:xfrm>
          <a:custGeom>
            <a:avLst/>
            <a:gdLst/>
            <a:ahLst/>
            <a:cxnLst/>
            <a:rect r="r" b="b" t="t" l="l"/>
            <a:pathLst>
              <a:path h="3938569" w="3072642">
                <a:moveTo>
                  <a:pt x="0" y="0"/>
                </a:moveTo>
                <a:lnTo>
                  <a:pt x="3072642" y="0"/>
                </a:lnTo>
                <a:lnTo>
                  <a:pt x="3072642" y="3938568"/>
                </a:lnTo>
                <a:lnTo>
                  <a:pt x="0" y="3938568"/>
                </a:lnTo>
                <a:lnTo>
                  <a:pt x="0" y="0"/>
                </a:lnTo>
                <a:close/>
              </a:path>
            </a:pathLst>
          </a:custGeom>
          <a:blipFill>
            <a:blip r:embed="rId6"/>
            <a:stretch>
              <a:fillRect l="0" t="0" r="0" b="0"/>
            </a:stretch>
          </a:blipFill>
        </p:spPr>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5" id="15"/>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grpSp>
        <p:nvGrpSpPr>
          <p:cNvPr name="Group 16" id="16"/>
          <p:cNvGrpSpPr/>
          <p:nvPr/>
        </p:nvGrpSpPr>
        <p:grpSpPr>
          <a:xfrm rot="0">
            <a:off x="1480713" y="4926224"/>
            <a:ext cx="11456041" cy="1892714"/>
            <a:chOff x="0" y="0"/>
            <a:chExt cx="3017229" cy="498493"/>
          </a:xfrm>
        </p:grpSpPr>
        <p:sp>
          <p:nvSpPr>
            <p:cNvPr name="Freeform 17" id="17"/>
            <p:cNvSpPr/>
            <p:nvPr/>
          </p:nvSpPr>
          <p:spPr>
            <a:xfrm flipH="false" flipV="false" rot="0">
              <a:off x="0" y="0"/>
              <a:ext cx="3017229" cy="498493"/>
            </a:xfrm>
            <a:custGeom>
              <a:avLst/>
              <a:gdLst/>
              <a:ahLst/>
              <a:cxnLst/>
              <a:rect r="r" b="b" t="t" l="l"/>
              <a:pathLst>
                <a:path h="498493" w="3017229">
                  <a:moveTo>
                    <a:pt x="0" y="0"/>
                  </a:moveTo>
                  <a:lnTo>
                    <a:pt x="3017229" y="0"/>
                  </a:lnTo>
                  <a:lnTo>
                    <a:pt x="3017229" y="498493"/>
                  </a:lnTo>
                  <a:lnTo>
                    <a:pt x="0" y="498493"/>
                  </a:lnTo>
                  <a:close/>
                </a:path>
              </a:pathLst>
            </a:custGeom>
            <a:solidFill>
              <a:srgbClr val="303030"/>
            </a:solidFill>
          </p:spPr>
        </p:sp>
        <p:sp>
          <p:nvSpPr>
            <p:cNvPr name="TextBox 18" id="18"/>
            <p:cNvSpPr txBox="true"/>
            <p:nvPr/>
          </p:nvSpPr>
          <p:spPr>
            <a:xfrm>
              <a:off x="0" y="-76200"/>
              <a:ext cx="3017229" cy="574693"/>
            </a:xfrm>
            <a:prstGeom prst="rect">
              <a:avLst/>
            </a:prstGeom>
          </p:spPr>
          <p:txBody>
            <a:bodyPr anchor="ctr" rtlCol="false" tIns="50800" lIns="50800" bIns="50800" rIns="50800"/>
            <a:lstStyle/>
            <a:p>
              <a:pPr algn="ctr">
                <a:lnSpc>
                  <a:spcPts val="3074"/>
                </a:lnSpc>
              </a:pPr>
            </a:p>
          </p:txBody>
        </p:sp>
      </p:grpSp>
      <p:sp>
        <p:nvSpPr>
          <p:cNvPr name="TextBox 19" id="19"/>
          <p:cNvSpPr txBox="true"/>
          <p:nvPr/>
        </p:nvSpPr>
        <p:spPr>
          <a:xfrm rot="0">
            <a:off x="1999923" y="4994449"/>
            <a:ext cx="10659740" cy="1623061"/>
          </a:xfrm>
          <a:prstGeom prst="rect">
            <a:avLst/>
          </a:prstGeom>
        </p:spPr>
        <p:txBody>
          <a:bodyPr anchor="t" rtlCol="false" tIns="0" lIns="0" bIns="0" rIns="0">
            <a:spAutoFit/>
          </a:bodyPr>
          <a:lstStyle/>
          <a:p>
            <a:pPr algn="l">
              <a:lnSpc>
                <a:spcPts val="6599"/>
              </a:lnSpc>
            </a:pPr>
            <a:r>
              <a:rPr lang="en-US" sz="4399" b="true">
                <a:solidFill>
                  <a:srgbClr val="FFFFFF"/>
                </a:solidFill>
                <a:latin typeface="Roboto Bold"/>
                <a:ea typeface="Roboto Bold"/>
                <a:cs typeface="Roboto Bold"/>
                <a:sym typeface="Roboto Bold"/>
              </a:rPr>
              <a:t>What could make someone vulnerable to being targeted?</a:t>
            </a:r>
          </a:p>
        </p:txBody>
      </p:sp>
    </p:spTree>
  </p:cSld>
  <p:clrMapOvr>
    <a:masterClrMapping/>
  </p:clrMapOvr>
</p:sld>
</file>

<file path=ppt/slides/slide4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0288" y="4574652"/>
            <a:ext cx="15962240"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Unable to access </a:t>
            </a:r>
            <a:r>
              <a:rPr lang="en-US" b="true" sz="4250">
                <a:solidFill>
                  <a:srgbClr val="9D1BE3"/>
                </a:solidFill>
                <a:latin typeface="Roboto Bold"/>
                <a:ea typeface="Roboto Bold"/>
                <a:cs typeface="Roboto Bold"/>
                <a:sym typeface="Roboto Bold"/>
              </a:rPr>
              <a:t>basic needs</a:t>
            </a:r>
            <a:r>
              <a:rPr lang="en-US" b="true" sz="4250">
                <a:solidFill>
                  <a:srgbClr val="004F59"/>
                </a:solidFill>
                <a:latin typeface="Roboto Bold"/>
                <a:ea typeface="Roboto Bold"/>
                <a:cs typeface="Roboto Bold"/>
                <a:sym typeface="Roboto Bold"/>
              </a:rPr>
              <a:t> such as food.</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0288" y="3326809"/>
            <a:ext cx="9309760" cy="904943"/>
            <a:chOff x="0" y="0"/>
            <a:chExt cx="2451953" cy="238339"/>
          </a:xfrm>
        </p:grpSpPr>
        <p:sp>
          <p:nvSpPr>
            <p:cNvPr name="Freeform 8" id="8"/>
            <p:cNvSpPr/>
            <p:nvPr/>
          </p:nvSpPr>
          <p:spPr>
            <a:xfrm flipH="false" flipV="false" rot="0">
              <a:off x="0" y="0"/>
              <a:ext cx="2451953" cy="238339"/>
            </a:xfrm>
            <a:custGeom>
              <a:avLst/>
              <a:gdLst/>
              <a:ahLst/>
              <a:cxnLst/>
              <a:rect r="r" b="b" t="t" l="l"/>
              <a:pathLst>
                <a:path h="238339" w="2451953">
                  <a:moveTo>
                    <a:pt x="0" y="0"/>
                  </a:moveTo>
                  <a:lnTo>
                    <a:pt x="2451953" y="0"/>
                  </a:lnTo>
                  <a:lnTo>
                    <a:pt x="2451953" y="238339"/>
                  </a:lnTo>
                  <a:lnTo>
                    <a:pt x="0" y="238339"/>
                  </a:lnTo>
                  <a:close/>
                </a:path>
              </a:pathLst>
            </a:custGeom>
            <a:solidFill>
              <a:srgbClr val="303030"/>
            </a:solidFill>
          </p:spPr>
        </p:sp>
        <p:sp>
          <p:nvSpPr>
            <p:cNvPr name="TextBox 9" id="9"/>
            <p:cNvSpPr txBox="true"/>
            <p:nvPr/>
          </p:nvSpPr>
          <p:spPr>
            <a:xfrm>
              <a:off x="0" y="-76200"/>
              <a:ext cx="245195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34296" y="3345855"/>
            <a:ext cx="1164913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Risk Factors: Difficulty at Home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0288" y="4574652"/>
            <a:ext cx="15962240"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Unable to access basic needs like food.</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Not having </a:t>
            </a:r>
            <a:r>
              <a:rPr lang="en-US" b="true" sz="4250">
                <a:solidFill>
                  <a:srgbClr val="9D1BE3"/>
                </a:solidFill>
                <a:latin typeface="Roboto Bold"/>
                <a:ea typeface="Roboto Bold"/>
                <a:cs typeface="Roboto Bold"/>
                <a:sym typeface="Roboto Bold"/>
              </a:rPr>
              <a:t>a stable place to live.</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0288" y="3326809"/>
            <a:ext cx="9309760" cy="904943"/>
            <a:chOff x="0" y="0"/>
            <a:chExt cx="2451953" cy="238339"/>
          </a:xfrm>
        </p:grpSpPr>
        <p:sp>
          <p:nvSpPr>
            <p:cNvPr name="Freeform 8" id="8"/>
            <p:cNvSpPr/>
            <p:nvPr/>
          </p:nvSpPr>
          <p:spPr>
            <a:xfrm flipH="false" flipV="false" rot="0">
              <a:off x="0" y="0"/>
              <a:ext cx="2451953" cy="238339"/>
            </a:xfrm>
            <a:custGeom>
              <a:avLst/>
              <a:gdLst/>
              <a:ahLst/>
              <a:cxnLst/>
              <a:rect r="r" b="b" t="t" l="l"/>
              <a:pathLst>
                <a:path h="238339" w="2451953">
                  <a:moveTo>
                    <a:pt x="0" y="0"/>
                  </a:moveTo>
                  <a:lnTo>
                    <a:pt x="2451953" y="0"/>
                  </a:lnTo>
                  <a:lnTo>
                    <a:pt x="2451953" y="238339"/>
                  </a:lnTo>
                  <a:lnTo>
                    <a:pt x="0" y="238339"/>
                  </a:lnTo>
                  <a:close/>
                </a:path>
              </a:pathLst>
            </a:custGeom>
            <a:solidFill>
              <a:srgbClr val="303030"/>
            </a:solidFill>
          </p:spPr>
        </p:sp>
        <p:sp>
          <p:nvSpPr>
            <p:cNvPr name="TextBox 9" id="9"/>
            <p:cNvSpPr txBox="true"/>
            <p:nvPr/>
          </p:nvSpPr>
          <p:spPr>
            <a:xfrm>
              <a:off x="0" y="-76200"/>
              <a:ext cx="245195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34296" y="3345855"/>
            <a:ext cx="1164913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Risk Factors: Difficulty at Home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0288" y="4574652"/>
            <a:ext cx="15962240"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Unable to access basic needs like food.</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Not having a stable place to live.</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Experiencing rejection</a:t>
            </a:r>
            <a:r>
              <a:rPr lang="en-US" b="true" sz="4250">
                <a:solidFill>
                  <a:srgbClr val="004F59"/>
                </a:solidFill>
                <a:latin typeface="Roboto Bold"/>
                <a:ea typeface="Roboto Bold"/>
                <a:cs typeface="Roboto Bold"/>
                <a:sym typeface="Roboto Bold"/>
              </a:rPr>
              <a:t> by family.</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7" id="7"/>
          <p:cNvGrpSpPr/>
          <p:nvPr/>
        </p:nvGrpSpPr>
        <p:grpSpPr>
          <a:xfrm rot="0">
            <a:off x="1890288" y="3326809"/>
            <a:ext cx="9309760" cy="904943"/>
            <a:chOff x="0" y="0"/>
            <a:chExt cx="2451953" cy="238339"/>
          </a:xfrm>
        </p:grpSpPr>
        <p:sp>
          <p:nvSpPr>
            <p:cNvPr name="Freeform 8" id="8"/>
            <p:cNvSpPr/>
            <p:nvPr/>
          </p:nvSpPr>
          <p:spPr>
            <a:xfrm flipH="false" flipV="false" rot="0">
              <a:off x="0" y="0"/>
              <a:ext cx="2451953" cy="238339"/>
            </a:xfrm>
            <a:custGeom>
              <a:avLst/>
              <a:gdLst/>
              <a:ahLst/>
              <a:cxnLst/>
              <a:rect r="r" b="b" t="t" l="l"/>
              <a:pathLst>
                <a:path h="238339" w="2451953">
                  <a:moveTo>
                    <a:pt x="0" y="0"/>
                  </a:moveTo>
                  <a:lnTo>
                    <a:pt x="2451953" y="0"/>
                  </a:lnTo>
                  <a:lnTo>
                    <a:pt x="2451953" y="238339"/>
                  </a:lnTo>
                  <a:lnTo>
                    <a:pt x="0" y="238339"/>
                  </a:lnTo>
                  <a:close/>
                </a:path>
              </a:pathLst>
            </a:custGeom>
            <a:solidFill>
              <a:srgbClr val="303030"/>
            </a:solidFill>
          </p:spPr>
        </p:sp>
        <p:sp>
          <p:nvSpPr>
            <p:cNvPr name="TextBox 9" id="9"/>
            <p:cNvSpPr txBox="true"/>
            <p:nvPr/>
          </p:nvSpPr>
          <p:spPr>
            <a:xfrm>
              <a:off x="0" y="-76200"/>
              <a:ext cx="2451953"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34296" y="3345855"/>
            <a:ext cx="11649131"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Risk Factors: Difficulty at Home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8750" y="4555602"/>
            <a:ext cx="16389250"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Facing </a:t>
            </a:r>
            <a:r>
              <a:rPr lang="en-US" b="true" sz="4250">
                <a:solidFill>
                  <a:srgbClr val="9D1BE3"/>
                </a:solidFill>
                <a:latin typeface="Roboto Bold"/>
                <a:ea typeface="Roboto Bold"/>
                <a:cs typeface="Roboto Bold"/>
                <a:sym typeface="Roboto Bold"/>
              </a:rPr>
              <a:t>bullying, loneliness, or low self-esteem.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3900229" y="8626667"/>
            <a:ext cx="10175499" cy="844936"/>
          </a:xfrm>
          <a:prstGeom prst="rect">
            <a:avLst/>
          </a:prstGeom>
        </p:spPr>
        <p:txBody>
          <a:bodyPr anchor="t" rtlCol="false" tIns="0" lIns="0" bIns="0" rIns="0">
            <a:spAutoFit/>
          </a:bodyPr>
          <a:lstStyle/>
          <a:p>
            <a:pPr algn="l" marL="259081" indent="-129541" lvl="1">
              <a:lnSpc>
                <a:spcPts val="1680"/>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a:p>
            <a:pPr algn="l" marL="259081" indent="-129541" lvl="1">
              <a:lnSpc>
                <a:spcPts val="1680"/>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p:txBody>
      </p:sp>
      <p:grpSp>
        <p:nvGrpSpPr>
          <p:cNvPr name="Group 8" id="8"/>
          <p:cNvGrpSpPr/>
          <p:nvPr/>
        </p:nvGrpSpPr>
        <p:grpSpPr>
          <a:xfrm rot="0">
            <a:off x="1898750" y="3307759"/>
            <a:ext cx="9155277" cy="904943"/>
            <a:chOff x="0" y="0"/>
            <a:chExt cx="2411266" cy="238339"/>
          </a:xfrm>
        </p:grpSpPr>
        <p:sp>
          <p:nvSpPr>
            <p:cNvPr name="Freeform 9" id="9"/>
            <p:cNvSpPr/>
            <p:nvPr/>
          </p:nvSpPr>
          <p:spPr>
            <a:xfrm flipH="false" flipV="false" rot="0">
              <a:off x="0" y="0"/>
              <a:ext cx="2411266" cy="238339"/>
            </a:xfrm>
            <a:custGeom>
              <a:avLst/>
              <a:gdLst/>
              <a:ahLst/>
              <a:cxnLst/>
              <a:rect r="r" b="b" t="t" l="l"/>
              <a:pathLst>
                <a:path h="238339" w="2411266">
                  <a:moveTo>
                    <a:pt x="0" y="0"/>
                  </a:moveTo>
                  <a:lnTo>
                    <a:pt x="2411266" y="0"/>
                  </a:lnTo>
                  <a:lnTo>
                    <a:pt x="2411266" y="238339"/>
                  </a:lnTo>
                  <a:lnTo>
                    <a:pt x="0" y="238339"/>
                  </a:lnTo>
                  <a:close/>
                </a:path>
              </a:pathLst>
            </a:custGeom>
            <a:solidFill>
              <a:srgbClr val="303030"/>
            </a:solidFill>
          </p:spPr>
        </p:sp>
        <p:sp>
          <p:nvSpPr>
            <p:cNvPr name="TextBox 10" id="10"/>
            <p:cNvSpPr txBox="true"/>
            <p:nvPr/>
          </p:nvSpPr>
          <p:spPr>
            <a:xfrm>
              <a:off x="0" y="-76200"/>
              <a:ext cx="2411266"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209407" y="3326805"/>
            <a:ext cx="8664806"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Risk Factors:  Social Challenges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98750" y="4555602"/>
            <a:ext cx="16389250"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Facing bullying, loneliness, or low self-esteem. </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Being easily influenced by </a:t>
            </a:r>
            <a:r>
              <a:rPr lang="en-US" b="true" sz="4250">
                <a:solidFill>
                  <a:srgbClr val="9D1BE3"/>
                </a:solidFill>
                <a:latin typeface="Roboto Bold"/>
                <a:ea typeface="Roboto Bold"/>
                <a:cs typeface="Roboto Bold"/>
                <a:sym typeface="Roboto Bold"/>
              </a:rPr>
              <a:t>peer pressure. </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3900229" y="8626667"/>
            <a:ext cx="10175499" cy="844936"/>
          </a:xfrm>
          <a:prstGeom prst="rect">
            <a:avLst/>
          </a:prstGeom>
        </p:spPr>
        <p:txBody>
          <a:bodyPr anchor="t" rtlCol="false" tIns="0" lIns="0" bIns="0" rIns="0">
            <a:spAutoFit/>
          </a:bodyPr>
          <a:lstStyle/>
          <a:p>
            <a:pPr algn="l" marL="259081" indent="-129541" lvl="1">
              <a:lnSpc>
                <a:spcPts val="1680"/>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a:p>
            <a:pPr algn="l" marL="259081" indent="-129541" lvl="1">
              <a:lnSpc>
                <a:spcPts val="1680"/>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p:txBody>
      </p:sp>
      <p:grpSp>
        <p:nvGrpSpPr>
          <p:cNvPr name="Group 8" id="8"/>
          <p:cNvGrpSpPr/>
          <p:nvPr/>
        </p:nvGrpSpPr>
        <p:grpSpPr>
          <a:xfrm rot="0">
            <a:off x="1898750" y="3307759"/>
            <a:ext cx="9155277" cy="904943"/>
            <a:chOff x="0" y="0"/>
            <a:chExt cx="2411266" cy="238339"/>
          </a:xfrm>
        </p:grpSpPr>
        <p:sp>
          <p:nvSpPr>
            <p:cNvPr name="Freeform 9" id="9"/>
            <p:cNvSpPr/>
            <p:nvPr/>
          </p:nvSpPr>
          <p:spPr>
            <a:xfrm flipH="false" flipV="false" rot="0">
              <a:off x="0" y="0"/>
              <a:ext cx="2411266" cy="238339"/>
            </a:xfrm>
            <a:custGeom>
              <a:avLst/>
              <a:gdLst/>
              <a:ahLst/>
              <a:cxnLst/>
              <a:rect r="r" b="b" t="t" l="l"/>
              <a:pathLst>
                <a:path h="238339" w="2411266">
                  <a:moveTo>
                    <a:pt x="0" y="0"/>
                  </a:moveTo>
                  <a:lnTo>
                    <a:pt x="2411266" y="0"/>
                  </a:lnTo>
                  <a:lnTo>
                    <a:pt x="2411266" y="238339"/>
                  </a:lnTo>
                  <a:lnTo>
                    <a:pt x="0" y="238339"/>
                  </a:lnTo>
                  <a:close/>
                </a:path>
              </a:pathLst>
            </a:custGeom>
            <a:solidFill>
              <a:srgbClr val="303030"/>
            </a:solidFill>
          </p:spPr>
        </p:sp>
        <p:sp>
          <p:nvSpPr>
            <p:cNvPr name="TextBox 10" id="10"/>
            <p:cNvSpPr txBox="true"/>
            <p:nvPr/>
          </p:nvSpPr>
          <p:spPr>
            <a:xfrm>
              <a:off x="0" y="-76200"/>
              <a:ext cx="2411266"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209407" y="3326805"/>
            <a:ext cx="8664806"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Risk Factors:  Social Challenges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4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8750" y="3307759"/>
            <a:ext cx="9155277" cy="904943"/>
            <a:chOff x="0" y="0"/>
            <a:chExt cx="2411266" cy="238339"/>
          </a:xfrm>
        </p:grpSpPr>
        <p:sp>
          <p:nvSpPr>
            <p:cNvPr name="Freeform 5" id="5"/>
            <p:cNvSpPr/>
            <p:nvPr/>
          </p:nvSpPr>
          <p:spPr>
            <a:xfrm flipH="false" flipV="false" rot="0">
              <a:off x="0" y="0"/>
              <a:ext cx="2411266" cy="238339"/>
            </a:xfrm>
            <a:custGeom>
              <a:avLst/>
              <a:gdLst/>
              <a:ahLst/>
              <a:cxnLst/>
              <a:rect r="r" b="b" t="t" l="l"/>
              <a:pathLst>
                <a:path h="238339" w="2411266">
                  <a:moveTo>
                    <a:pt x="0" y="0"/>
                  </a:moveTo>
                  <a:lnTo>
                    <a:pt x="2411266" y="0"/>
                  </a:lnTo>
                  <a:lnTo>
                    <a:pt x="2411266" y="238339"/>
                  </a:lnTo>
                  <a:lnTo>
                    <a:pt x="0" y="238339"/>
                  </a:lnTo>
                  <a:close/>
                </a:path>
              </a:pathLst>
            </a:custGeom>
            <a:solidFill>
              <a:srgbClr val="303030"/>
            </a:solidFill>
          </p:spPr>
        </p:sp>
        <p:sp>
          <p:nvSpPr>
            <p:cNvPr name="TextBox 6" id="6"/>
            <p:cNvSpPr txBox="true"/>
            <p:nvPr/>
          </p:nvSpPr>
          <p:spPr>
            <a:xfrm>
              <a:off x="0" y="-76200"/>
              <a:ext cx="2411266"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898750" y="4555602"/>
            <a:ext cx="16389250"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Facing bullying, loneliness, or low self-esteem. </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Being easily influenced by peer pressure. </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Spending a lot of time with </a:t>
            </a:r>
            <a:r>
              <a:rPr lang="en-US" b="true" sz="4250">
                <a:solidFill>
                  <a:srgbClr val="9D1BE3"/>
                </a:solidFill>
                <a:latin typeface="Roboto Bold"/>
                <a:ea typeface="Roboto Bold"/>
                <a:cs typeface="Roboto Bold"/>
                <a:sym typeface="Roboto Bold"/>
              </a:rPr>
              <a:t>online-only friends.</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3900229" y="8626667"/>
            <a:ext cx="10175499" cy="844936"/>
          </a:xfrm>
          <a:prstGeom prst="rect">
            <a:avLst/>
          </a:prstGeom>
        </p:spPr>
        <p:txBody>
          <a:bodyPr anchor="t" rtlCol="false" tIns="0" lIns="0" bIns="0" rIns="0">
            <a:spAutoFit/>
          </a:bodyPr>
          <a:lstStyle/>
          <a:p>
            <a:pPr algn="l" marL="259081" indent="-129541" lvl="1">
              <a:lnSpc>
                <a:spcPts val="1680"/>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a:p>
            <a:pPr algn="l" marL="259081" indent="-129541" lvl="1">
              <a:lnSpc>
                <a:spcPts val="1680"/>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 </a:t>
            </a:r>
          </a:p>
        </p:txBody>
      </p:sp>
      <p:sp>
        <p:nvSpPr>
          <p:cNvPr name="TextBox 11" id="11"/>
          <p:cNvSpPr txBox="true"/>
          <p:nvPr/>
        </p:nvSpPr>
        <p:spPr>
          <a:xfrm rot="0">
            <a:off x="2209407" y="3326805"/>
            <a:ext cx="8664806" cy="771526"/>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Risk Factors:  Social Challenges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4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8750" y="3323862"/>
            <a:ext cx="12618316" cy="904943"/>
            <a:chOff x="0" y="0"/>
            <a:chExt cx="3323342" cy="238339"/>
          </a:xfrm>
        </p:grpSpPr>
        <p:sp>
          <p:nvSpPr>
            <p:cNvPr name="Freeform 5" id="5"/>
            <p:cNvSpPr/>
            <p:nvPr/>
          </p:nvSpPr>
          <p:spPr>
            <a:xfrm flipH="false" flipV="false" rot="0">
              <a:off x="0" y="0"/>
              <a:ext cx="3323342" cy="238339"/>
            </a:xfrm>
            <a:custGeom>
              <a:avLst/>
              <a:gdLst/>
              <a:ahLst/>
              <a:cxnLst/>
              <a:rect r="r" b="b" t="t" l="l"/>
              <a:pathLst>
                <a:path h="238339" w="3323342">
                  <a:moveTo>
                    <a:pt x="0" y="0"/>
                  </a:moveTo>
                  <a:lnTo>
                    <a:pt x="3323342" y="0"/>
                  </a:lnTo>
                  <a:lnTo>
                    <a:pt x="3323342" y="238339"/>
                  </a:lnTo>
                  <a:lnTo>
                    <a:pt x="0" y="238339"/>
                  </a:lnTo>
                  <a:close/>
                </a:path>
              </a:pathLst>
            </a:custGeom>
            <a:solidFill>
              <a:srgbClr val="303030"/>
            </a:solidFill>
          </p:spPr>
        </p:sp>
        <p:sp>
          <p:nvSpPr>
            <p:cNvPr name="TextBox 6" id="6"/>
            <p:cNvSpPr txBox="true"/>
            <p:nvPr/>
          </p:nvSpPr>
          <p:spPr>
            <a:xfrm>
              <a:off x="0" y="-76200"/>
              <a:ext cx="332334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09407" y="3342908"/>
            <a:ext cx="1347193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Risk Factors:  Emotional &amp; Physical Challenges</a:t>
            </a:r>
          </a:p>
        </p:txBody>
      </p:sp>
      <p:sp>
        <p:nvSpPr>
          <p:cNvPr name="TextBox 8" id="8"/>
          <p:cNvSpPr txBox="true"/>
          <p:nvPr/>
        </p:nvSpPr>
        <p:spPr>
          <a:xfrm rot="0">
            <a:off x="1898750" y="4571705"/>
            <a:ext cx="16389250"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Having no interest </a:t>
            </a:r>
            <a:r>
              <a:rPr lang="en-US" b="true" sz="4250">
                <a:solidFill>
                  <a:srgbClr val="004F59"/>
                </a:solidFill>
                <a:latin typeface="Roboto Bold"/>
                <a:ea typeface="Roboto Bold"/>
                <a:cs typeface="Roboto Bold"/>
                <a:sym typeface="Roboto Bold"/>
              </a:rPr>
              <a:t>in school or other activities.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8750" y="3323862"/>
            <a:ext cx="12618316" cy="904943"/>
            <a:chOff x="0" y="0"/>
            <a:chExt cx="3323342" cy="238339"/>
          </a:xfrm>
        </p:grpSpPr>
        <p:sp>
          <p:nvSpPr>
            <p:cNvPr name="Freeform 5" id="5"/>
            <p:cNvSpPr/>
            <p:nvPr/>
          </p:nvSpPr>
          <p:spPr>
            <a:xfrm flipH="false" flipV="false" rot="0">
              <a:off x="0" y="0"/>
              <a:ext cx="3323342" cy="238339"/>
            </a:xfrm>
            <a:custGeom>
              <a:avLst/>
              <a:gdLst/>
              <a:ahLst/>
              <a:cxnLst/>
              <a:rect r="r" b="b" t="t" l="l"/>
              <a:pathLst>
                <a:path h="238339" w="3323342">
                  <a:moveTo>
                    <a:pt x="0" y="0"/>
                  </a:moveTo>
                  <a:lnTo>
                    <a:pt x="3323342" y="0"/>
                  </a:lnTo>
                  <a:lnTo>
                    <a:pt x="3323342" y="238339"/>
                  </a:lnTo>
                  <a:lnTo>
                    <a:pt x="0" y="238339"/>
                  </a:lnTo>
                  <a:close/>
                </a:path>
              </a:pathLst>
            </a:custGeom>
            <a:solidFill>
              <a:srgbClr val="303030"/>
            </a:solidFill>
          </p:spPr>
        </p:sp>
        <p:sp>
          <p:nvSpPr>
            <p:cNvPr name="TextBox 6" id="6"/>
            <p:cNvSpPr txBox="true"/>
            <p:nvPr/>
          </p:nvSpPr>
          <p:spPr>
            <a:xfrm>
              <a:off x="0" y="-76200"/>
              <a:ext cx="332334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09407" y="3342908"/>
            <a:ext cx="1347193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Risk Factors:  Emotional &amp; Physical Challenges</a:t>
            </a:r>
          </a:p>
        </p:txBody>
      </p:sp>
      <p:sp>
        <p:nvSpPr>
          <p:cNvPr name="TextBox 8" id="8"/>
          <p:cNvSpPr txBox="true"/>
          <p:nvPr/>
        </p:nvSpPr>
        <p:spPr>
          <a:xfrm rot="0">
            <a:off x="1898750" y="4571705"/>
            <a:ext cx="16389250"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Having no interest in school or other activities.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Experiencing </a:t>
            </a:r>
            <a:r>
              <a:rPr lang="en-US" b="true" sz="4250">
                <a:solidFill>
                  <a:srgbClr val="9D1BE3"/>
                </a:solidFill>
                <a:latin typeface="Roboto Bold"/>
                <a:ea typeface="Roboto Bold"/>
                <a:cs typeface="Roboto Bold"/>
                <a:sym typeface="Roboto Bold"/>
              </a:rPr>
              <a:t>neglect or abuse.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5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8750" y="3323862"/>
            <a:ext cx="12618316" cy="904943"/>
            <a:chOff x="0" y="0"/>
            <a:chExt cx="3323342" cy="238339"/>
          </a:xfrm>
        </p:grpSpPr>
        <p:sp>
          <p:nvSpPr>
            <p:cNvPr name="Freeform 5" id="5"/>
            <p:cNvSpPr/>
            <p:nvPr/>
          </p:nvSpPr>
          <p:spPr>
            <a:xfrm flipH="false" flipV="false" rot="0">
              <a:off x="0" y="0"/>
              <a:ext cx="3323342" cy="238339"/>
            </a:xfrm>
            <a:custGeom>
              <a:avLst/>
              <a:gdLst/>
              <a:ahLst/>
              <a:cxnLst/>
              <a:rect r="r" b="b" t="t" l="l"/>
              <a:pathLst>
                <a:path h="238339" w="3323342">
                  <a:moveTo>
                    <a:pt x="0" y="0"/>
                  </a:moveTo>
                  <a:lnTo>
                    <a:pt x="3323342" y="0"/>
                  </a:lnTo>
                  <a:lnTo>
                    <a:pt x="3323342" y="238339"/>
                  </a:lnTo>
                  <a:lnTo>
                    <a:pt x="0" y="238339"/>
                  </a:lnTo>
                  <a:close/>
                </a:path>
              </a:pathLst>
            </a:custGeom>
            <a:solidFill>
              <a:srgbClr val="303030"/>
            </a:solidFill>
          </p:spPr>
        </p:sp>
        <p:sp>
          <p:nvSpPr>
            <p:cNvPr name="TextBox 6" id="6"/>
            <p:cNvSpPr txBox="true"/>
            <p:nvPr/>
          </p:nvSpPr>
          <p:spPr>
            <a:xfrm>
              <a:off x="0" y="-76200"/>
              <a:ext cx="332334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09407" y="3342908"/>
            <a:ext cx="1347193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Risk Factors:  Emotional &amp; Physical Challenges</a:t>
            </a:r>
          </a:p>
        </p:txBody>
      </p:sp>
      <p:sp>
        <p:nvSpPr>
          <p:cNvPr name="TextBox 8" id="8"/>
          <p:cNvSpPr txBox="true"/>
          <p:nvPr/>
        </p:nvSpPr>
        <p:spPr>
          <a:xfrm rot="0">
            <a:off x="1898750" y="4571705"/>
            <a:ext cx="16389250"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Having no interest in school or other activities.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Experiencing neglect or abuse.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Living with physical or mental </a:t>
            </a:r>
            <a:r>
              <a:rPr lang="en-US" b="true" sz="4250">
                <a:solidFill>
                  <a:srgbClr val="9D1BE3"/>
                </a:solidFill>
                <a:latin typeface="Roboto Bold"/>
                <a:ea typeface="Roboto Bold"/>
                <a:cs typeface="Roboto Bold"/>
                <a:sym typeface="Roboto Bold"/>
              </a:rPr>
              <a:t>health challenges.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5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98750" y="3323862"/>
            <a:ext cx="12618316" cy="904943"/>
            <a:chOff x="0" y="0"/>
            <a:chExt cx="3323342" cy="238339"/>
          </a:xfrm>
        </p:grpSpPr>
        <p:sp>
          <p:nvSpPr>
            <p:cNvPr name="Freeform 5" id="5"/>
            <p:cNvSpPr/>
            <p:nvPr/>
          </p:nvSpPr>
          <p:spPr>
            <a:xfrm flipH="false" flipV="false" rot="0">
              <a:off x="0" y="0"/>
              <a:ext cx="3323342" cy="238339"/>
            </a:xfrm>
            <a:custGeom>
              <a:avLst/>
              <a:gdLst/>
              <a:ahLst/>
              <a:cxnLst/>
              <a:rect r="r" b="b" t="t" l="l"/>
              <a:pathLst>
                <a:path h="238339" w="3323342">
                  <a:moveTo>
                    <a:pt x="0" y="0"/>
                  </a:moveTo>
                  <a:lnTo>
                    <a:pt x="3323342" y="0"/>
                  </a:lnTo>
                  <a:lnTo>
                    <a:pt x="3323342" y="238339"/>
                  </a:lnTo>
                  <a:lnTo>
                    <a:pt x="0" y="238339"/>
                  </a:lnTo>
                  <a:close/>
                </a:path>
              </a:pathLst>
            </a:custGeom>
            <a:solidFill>
              <a:srgbClr val="303030"/>
            </a:solidFill>
          </p:spPr>
        </p:sp>
        <p:sp>
          <p:nvSpPr>
            <p:cNvPr name="TextBox 6" id="6"/>
            <p:cNvSpPr txBox="true"/>
            <p:nvPr/>
          </p:nvSpPr>
          <p:spPr>
            <a:xfrm>
              <a:off x="0" y="-76200"/>
              <a:ext cx="3323342"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09407" y="3342908"/>
            <a:ext cx="13471938"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Risk Factors:  Emotional &amp; Physical Challenges</a:t>
            </a:r>
          </a:p>
        </p:txBody>
      </p:sp>
      <p:sp>
        <p:nvSpPr>
          <p:cNvPr name="TextBox 8" id="8"/>
          <p:cNvSpPr txBox="true"/>
          <p:nvPr/>
        </p:nvSpPr>
        <p:spPr>
          <a:xfrm rot="0">
            <a:off x="1898750" y="4571705"/>
            <a:ext cx="16389250"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Having no interest in school or other activities.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Experiencing neglect or abuse.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Living with physical or mental health challenges.</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Using substances, </a:t>
            </a:r>
            <a:r>
              <a:rPr lang="en-US" b="true" sz="4250">
                <a:solidFill>
                  <a:srgbClr val="004F59"/>
                </a:solidFill>
                <a:latin typeface="Roboto Bold"/>
                <a:ea typeface="Roboto Bold"/>
                <a:cs typeface="Roboto Bold"/>
                <a:sym typeface="Roboto Bold"/>
              </a:rPr>
              <a:t>such as drugs or alcohol.</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900229" y="9072577"/>
            <a:ext cx="10175499" cy="626968"/>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2" id="12"/>
          <p:cNvSpPr txBox="true"/>
          <p:nvPr/>
        </p:nvSpPr>
        <p:spPr>
          <a:xfrm rot="0">
            <a:off x="964236" y="1250072"/>
            <a:ext cx="10787823"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INCREASED RISK</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3764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8" id="8"/>
          <p:cNvSpPr/>
          <p:nvPr/>
        </p:nvSpPr>
        <p:spPr>
          <a:xfrm flipH="false" flipV="false" rot="0">
            <a:off x="13694712" y="7585415"/>
            <a:ext cx="3178169" cy="1193954"/>
          </a:xfrm>
          <a:custGeom>
            <a:avLst/>
            <a:gdLst/>
            <a:ahLst/>
            <a:cxnLst/>
            <a:rect r="r" b="b" t="t" l="l"/>
            <a:pathLst>
              <a:path h="1193954" w="3178169">
                <a:moveTo>
                  <a:pt x="0" y="0"/>
                </a:moveTo>
                <a:lnTo>
                  <a:pt x="3178169" y="0"/>
                </a:lnTo>
                <a:lnTo>
                  <a:pt x="3178169" y="1193954"/>
                </a:lnTo>
                <a:lnTo>
                  <a:pt x="0" y="1193954"/>
                </a:lnTo>
                <a:lnTo>
                  <a:pt x="0" y="0"/>
                </a:lnTo>
                <a:close/>
              </a:path>
            </a:pathLst>
          </a:custGeom>
          <a:blipFill>
            <a:blip r:embed="rId5"/>
            <a:stretch>
              <a:fillRect l="0" t="-83094" r="0" b="-83094"/>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grpSp>
        <p:nvGrpSpPr>
          <p:cNvPr name="Group 12" id="12"/>
          <p:cNvGrpSpPr/>
          <p:nvPr/>
        </p:nvGrpSpPr>
        <p:grpSpPr>
          <a:xfrm rot="0">
            <a:off x="2383286" y="4405039"/>
            <a:ext cx="11602045" cy="2023559"/>
            <a:chOff x="0" y="0"/>
            <a:chExt cx="3055683" cy="532954"/>
          </a:xfrm>
        </p:grpSpPr>
        <p:sp>
          <p:nvSpPr>
            <p:cNvPr name="Freeform 13" id="13"/>
            <p:cNvSpPr/>
            <p:nvPr/>
          </p:nvSpPr>
          <p:spPr>
            <a:xfrm flipH="false" flipV="false" rot="0">
              <a:off x="0" y="0"/>
              <a:ext cx="3055683" cy="532954"/>
            </a:xfrm>
            <a:custGeom>
              <a:avLst/>
              <a:gdLst/>
              <a:ahLst/>
              <a:cxnLst/>
              <a:rect r="r" b="b" t="t" l="l"/>
              <a:pathLst>
                <a:path h="532954" w="3055683">
                  <a:moveTo>
                    <a:pt x="0" y="0"/>
                  </a:moveTo>
                  <a:lnTo>
                    <a:pt x="3055683" y="0"/>
                  </a:lnTo>
                  <a:lnTo>
                    <a:pt x="3055683" y="532954"/>
                  </a:lnTo>
                  <a:lnTo>
                    <a:pt x="0" y="532954"/>
                  </a:lnTo>
                  <a:close/>
                </a:path>
              </a:pathLst>
            </a:custGeom>
            <a:solidFill>
              <a:srgbClr val="303030"/>
            </a:solidFill>
          </p:spPr>
        </p:sp>
        <p:sp>
          <p:nvSpPr>
            <p:cNvPr name="TextBox 14" id="14"/>
            <p:cNvSpPr txBox="true"/>
            <p:nvPr/>
          </p:nvSpPr>
          <p:spPr>
            <a:xfrm>
              <a:off x="0" y="-76200"/>
              <a:ext cx="3055683" cy="609154"/>
            </a:xfrm>
            <a:prstGeom prst="rect">
              <a:avLst/>
            </a:prstGeom>
          </p:spPr>
          <p:txBody>
            <a:bodyPr anchor="ctr" rtlCol="false" tIns="50800" lIns="50800" bIns="50800" rIns="50800"/>
            <a:lstStyle/>
            <a:p>
              <a:pPr algn="ctr">
                <a:lnSpc>
                  <a:spcPts val="3074"/>
                </a:lnSpc>
              </a:pPr>
            </a:p>
          </p:txBody>
        </p:sp>
      </p:grpSp>
      <p:sp>
        <p:nvSpPr>
          <p:cNvPr name="TextBox 15" id="15"/>
          <p:cNvSpPr txBox="true"/>
          <p:nvPr/>
        </p:nvSpPr>
        <p:spPr>
          <a:xfrm rot="0">
            <a:off x="3274104" y="4584229"/>
            <a:ext cx="11365372" cy="1545591"/>
          </a:xfrm>
          <a:prstGeom prst="rect">
            <a:avLst/>
          </a:prstGeom>
        </p:spPr>
        <p:txBody>
          <a:bodyPr anchor="t" rtlCol="false" tIns="0" lIns="0" bIns="0" rIns="0">
            <a:spAutoFit/>
          </a:bodyPr>
          <a:lstStyle/>
          <a:p>
            <a:pPr algn="l">
              <a:lnSpc>
                <a:spcPts val="6159"/>
              </a:lnSpc>
            </a:pPr>
            <a:r>
              <a:rPr lang="en-US" sz="4399" b="true">
                <a:solidFill>
                  <a:srgbClr val="FFFFFF"/>
                </a:solidFill>
                <a:latin typeface="Roboto Bold"/>
                <a:ea typeface="Roboto Bold"/>
                <a:cs typeface="Roboto Bold"/>
                <a:sym typeface="Roboto Bold"/>
              </a:rPr>
              <a:t>What activities could make it easier for someone to become targeted? </a:t>
            </a:r>
          </a:p>
        </p:txBody>
      </p:sp>
    </p:spTree>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4315" y="3320574"/>
            <a:ext cx="9236952" cy="953103"/>
            <a:chOff x="0" y="0"/>
            <a:chExt cx="2432777" cy="251023"/>
          </a:xfrm>
        </p:grpSpPr>
        <p:sp>
          <p:nvSpPr>
            <p:cNvPr name="Freeform 5" id="5"/>
            <p:cNvSpPr/>
            <p:nvPr/>
          </p:nvSpPr>
          <p:spPr>
            <a:xfrm flipH="false" flipV="false" rot="0">
              <a:off x="0" y="0"/>
              <a:ext cx="2432777" cy="251023"/>
            </a:xfrm>
            <a:custGeom>
              <a:avLst/>
              <a:gdLst/>
              <a:ahLst/>
              <a:cxnLst/>
              <a:rect r="r" b="b" t="t" l="l"/>
              <a:pathLst>
                <a:path h="251023" w="2432777">
                  <a:moveTo>
                    <a:pt x="0" y="0"/>
                  </a:moveTo>
                  <a:lnTo>
                    <a:pt x="2432777" y="0"/>
                  </a:lnTo>
                  <a:lnTo>
                    <a:pt x="2432777" y="251023"/>
                  </a:lnTo>
                  <a:lnTo>
                    <a:pt x="0" y="251023"/>
                  </a:lnTo>
                  <a:close/>
                </a:path>
              </a:pathLst>
            </a:custGeom>
            <a:solidFill>
              <a:srgbClr val="303030"/>
            </a:solidFill>
          </p:spPr>
        </p:sp>
        <p:sp>
          <p:nvSpPr>
            <p:cNvPr name="TextBox 6" id="6"/>
            <p:cNvSpPr txBox="true"/>
            <p:nvPr/>
          </p:nvSpPr>
          <p:spPr>
            <a:xfrm>
              <a:off x="0" y="-76200"/>
              <a:ext cx="243277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24973" y="4572231"/>
            <a:ext cx="15062902"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Online friendships with strangers</a:t>
            </a:r>
          </a:p>
        </p:txBody>
      </p:sp>
      <p:sp>
        <p:nvSpPr>
          <p:cNvPr name="TextBox 8" id="8"/>
          <p:cNvSpPr txBox="true"/>
          <p:nvPr/>
        </p:nvSpPr>
        <p:spPr>
          <a:xfrm rot="0">
            <a:off x="2224973" y="3363701"/>
            <a:ext cx="903965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Risks Factors for Males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3831927" y="8816191"/>
            <a:ext cx="10175499" cy="836593"/>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a:t>
            </a:r>
          </a:p>
          <a:p>
            <a:pPr algn="l" marL="259080" indent="-129540" lvl="1">
              <a:lnSpc>
                <a:spcPts val="1679"/>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5" id="15"/>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4315" y="3320574"/>
            <a:ext cx="9236952" cy="953103"/>
            <a:chOff x="0" y="0"/>
            <a:chExt cx="2432777" cy="251023"/>
          </a:xfrm>
        </p:grpSpPr>
        <p:sp>
          <p:nvSpPr>
            <p:cNvPr name="Freeform 5" id="5"/>
            <p:cNvSpPr/>
            <p:nvPr/>
          </p:nvSpPr>
          <p:spPr>
            <a:xfrm flipH="false" flipV="false" rot="0">
              <a:off x="0" y="0"/>
              <a:ext cx="2432777" cy="251023"/>
            </a:xfrm>
            <a:custGeom>
              <a:avLst/>
              <a:gdLst/>
              <a:ahLst/>
              <a:cxnLst/>
              <a:rect r="r" b="b" t="t" l="l"/>
              <a:pathLst>
                <a:path h="251023" w="2432777">
                  <a:moveTo>
                    <a:pt x="0" y="0"/>
                  </a:moveTo>
                  <a:lnTo>
                    <a:pt x="2432777" y="0"/>
                  </a:lnTo>
                  <a:lnTo>
                    <a:pt x="2432777" y="251023"/>
                  </a:lnTo>
                  <a:lnTo>
                    <a:pt x="0" y="251023"/>
                  </a:lnTo>
                  <a:close/>
                </a:path>
              </a:pathLst>
            </a:custGeom>
            <a:solidFill>
              <a:srgbClr val="303030"/>
            </a:solidFill>
          </p:spPr>
        </p:sp>
        <p:sp>
          <p:nvSpPr>
            <p:cNvPr name="TextBox 6" id="6"/>
            <p:cNvSpPr txBox="true"/>
            <p:nvPr/>
          </p:nvSpPr>
          <p:spPr>
            <a:xfrm>
              <a:off x="0" y="-76200"/>
              <a:ext cx="243277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24973" y="4572231"/>
            <a:ext cx="15062902"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Online friendships with strangers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Gaming platforms with unknown players</a:t>
            </a:r>
          </a:p>
        </p:txBody>
      </p:sp>
      <p:sp>
        <p:nvSpPr>
          <p:cNvPr name="TextBox 8" id="8"/>
          <p:cNvSpPr txBox="true"/>
          <p:nvPr/>
        </p:nvSpPr>
        <p:spPr>
          <a:xfrm rot="0">
            <a:off x="2224973" y="3363701"/>
            <a:ext cx="903965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Risks Factors for Males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3831927" y="8816191"/>
            <a:ext cx="10175499" cy="836593"/>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a:t>
            </a:r>
          </a:p>
          <a:p>
            <a:pPr algn="l" marL="259080" indent="-129540" lvl="1">
              <a:lnSpc>
                <a:spcPts val="1679"/>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5" id="15"/>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4315" y="3320574"/>
            <a:ext cx="9236952" cy="953103"/>
            <a:chOff x="0" y="0"/>
            <a:chExt cx="2432777" cy="251023"/>
          </a:xfrm>
        </p:grpSpPr>
        <p:sp>
          <p:nvSpPr>
            <p:cNvPr name="Freeform 5" id="5"/>
            <p:cNvSpPr/>
            <p:nvPr/>
          </p:nvSpPr>
          <p:spPr>
            <a:xfrm flipH="false" flipV="false" rot="0">
              <a:off x="0" y="0"/>
              <a:ext cx="2432777" cy="251023"/>
            </a:xfrm>
            <a:custGeom>
              <a:avLst/>
              <a:gdLst/>
              <a:ahLst/>
              <a:cxnLst/>
              <a:rect r="r" b="b" t="t" l="l"/>
              <a:pathLst>
                <a:path h="251023" w="2432777">
                  <a:moveTo>
                    <a:pt x="0" y="0"/>
                  </a:moveTo>
                  <a:lnTo>
                    <a:pt x="2432777" y="0"/>
                  </a:lnTo>
                  <a:lnTo>
                    <a:pt x="2432777" y="251023"/>
                  </a:lnTo>
                  <a:lnTo>
                    <a:pt x="0" y="251023"/>
                  </a:lnTo>
                  <a:close/>
                </a:path>
              </a:pathLst>
            </a:custGeom>
            <a:solidFill>
              <a:srgbClr val="303030"/>
            </a:solidFill>
          </p:spPr>
        </p:sp>
        <p:sp>
          <p:nvSpPr>
            <p:cNvPr name="TextBox 6" id="6"/>
            <p:cNvSpPr txBox="true"/>
            <p:nvPr/>
          </p:nvSpPr>
          <p:spPr>
            <a:xfrm>
              <a:off x="0" y="-76200"/>
              <a:ext cx="243277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24973" y="4572231"/>
            <a:ext cx="15062902"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Online friendships with strangers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Gaming platforms with unknown players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Sharing private images (sexting)</a:t>
            </a:r>
          </a:p>
        </p:txBody>
      </p:sp>
      <p:sp>
        <p:nvSpPr>
          <p:cNvPr name="TextBox 8" id="8"/>
          <p:cNvSpPr txBox="true"/>
          <p:nvPr/>
        </p:nvSpPr>
        <p:spPr>
          <a:xfrm rot="0">
            <a:off x="2224973" y="3363701"/>
            <a:ext cx="903965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Risks Factors for Males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3831927" y="8816191"/>
            <a:ext cx="10175499" cy="836593"/>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a:t>
            </a:r>
          </a:p>
          <a:p>
            <a:pPr algn="l" marL="259080" indent="-129540" lvl="1">
              <a:lnSpc>
                <a:spcPts val="1679"/>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5" id="15"/>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4315" y="3320574"/>
            <a:ext cx="9236952" cy="953103"/>
            <a:chOff x="0" y="0"/>
            <a:chExt cx="2432777" cy="251023"/>
          </a:xfrm>
        </p:grpSpPr>
        <p:sp>
          <p:nvSpPr>
            <p:cNvPr name="Freeform 5" id="5"/>
            <p:cNvSpPr/>
            <p:nvPr/>
          </p:nvSpPr>
          <p:spPr>
            <a:xfrm flipH="false" flipV="false" rot="0">
              <a:off x="0" y="0"/>
              <a:ext cx="2432777" cy="251023"/>
            </a:xfrm>
            <a:custGeom>
              <a:avLst/>
              <a:gdLst/>
              <a:ahLst/>
              <a:cxnLst/>
              <a:rect r="r" b="b" t="t" l="l"/>
              <a:pathLst>
                <a:path h="251023" w="2432777">
                  <a:moveTo>
                    <a:pt x="0" y="0"/>
                  </a:moveTo>
                  <a:lnTo>
                    <a:pt x="2432777" y="0"/>
                  </a:lnTo>
                  <a:lnTo>
                    <a:pt x="2432777" y="251023"/>
                  </a:lnTo>
                  <a:lnTo>
                    <a:pt x="0" y="251023"/>
                  </a:lnTo>
                  <a:close/>
                </a:path>
              </a:pathLst>
            </a:custGeom>
            <a:solidFill>
              <a:srgbClr val="303030"/>
            </a:solidFill>
          </p:spPr>
        </p:sp>
        <p:sp>
          <p:nvSpPr>
            <p:cNvPr name="TextBox 6" id="6"/>
            <p:cNvSpPr txBox="true"/>
            <p:nvPr/>
          </p:nvSpPr>
          <p:spPr>
            <a:xfrm>
              <a:off x="0" y="-76200"/>
              <a:ext cx="243277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24973" y="4572231"/>
            <a:ext cx="15062902"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Online friendships with strangers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Gaming platforms with unknown players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Sharing private images (sexting)</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Running away from home</a:t>
            </a:r>
          </a:p>
        </p:txBody>
      </p:sp>
      <p:sp>
        <p:nvSpPr>
          <p:cNvPr name="TextBox 8" id="8"/>
          <p:cNvSpPr txBox="true"/>
          <p:nvPr/>
        </p:nvSpPr>
        <p:spPr>
          <a:xfrm rot="0">
            <a:off x="2224973" y="3363701"/>
            <a:ext cx="903965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Common Risks Factors for Males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4"/>
            <a:stretch>
              <a:fillRect l="0" t="0" r="0" b="0"/>
            </a:stretch>
          </a:blipFill>
        </p:spPr>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4" id="14"/>
          <p:cNvSpPr txBox="true"/>
          <p:nvPr/>
        </p:nvSpPr>
        <p:spPr>
          <a:xfrm rot="0">
            <a:off x="3831927" y="8816191"/>
            <a:ext cx="10175499" cy="836593"/>
          </a:xfrm>
          <a:prstGeom prst="rect">
            <a:avLst/>
          </a:prstGeom>
        </p:spPr>
        <p:txBody>
          <a:bodyPr anchor="t" rtlCol="false" tIns="0" lIns="0" bIns="0" rIns="0">
            <a:spAutoFit/>
          </a:bodyPr>
          <a:lstStyle/>
          <a:p>
            <a:pPr algn="l" marL="259080" indent="-129540" lvl="1">
              <a:lnSpc>
                <a:spcPts val="1679"/>
              </a:lnSpc>
              <a:buAutoNum type="arabicPeriod" startAt="1"/>
            </a:pPr>
            <a:r>
              <a:rPr lang="en-US" sz="1200">
                <a:solidFill>
                  <a:srgbClr val="004F59"/>
                </a:solidFill>
                <a:latin typeface="Roboto"/>
                <a:ea typeface="Roboto"/>
                <a:cs typeface="Roboto"/>
                <a:sym typeface="Roboto"/>
              </a:rPr>
              <a:t>Thorn. (2025). Sexual Extortion &amp; Young People: Navigating threats in digital environments.</a:t>
            </a:r>
          </a:p>
          <a:p>
            <a:pPr algn="l" marL="259080" indent="-129540" lvl="1">
              <a:lnSpc>
                <a:spcPts val="1679"/>
              </a:lnSpc>
              <a:buAutoNum type="arabicPeriod" startAt="1"/>
            </a:pPr>
            <a:r>
              <a:rPr lang="en-US" sz="1200">
                <a:solidFill>
                  <a:srgbClr val="004F59"/>
                </a:solidFill>
                <a:latin typeface="Roboto"/>
                <a:ea typeface="Roboto"/>
                <a:cs typeface="Roboto"/>
                <a:sym typeface="Roboto"/>
              </a:rPr>
              <a:t>Kinnish, K., Barba, A., Blacker, D., Dierkhising, C., Garrett, R., Grady, J.B., Greenbaum, V.J., Griffin, D., Rubiales, R., Spring, G., Wozniak, J., and Child Sex Trafficking Collaborative G</a:t>
            </a:r>
            <a:r>
              <a:rPr lang="en-US" sz="1200">
                <a:solidFill>
                  <a:srgbClr val="004F59"/>
                </a:solidFill>
                <a:latin typeface="Roboto"/>
                <a:ea typeface="Roboto"/>
                <a:cs typeface="Roboto"/>
                <a:sym typeface="Roboto"/>
              </a:rPr>
              <a:t>roup. (2021). Child sex trafficking: Who is vulnerable to being trafficked? Los Angeles, CA, and Durham, NC: National Center for Child Traumatic Stress.</a:t>
            </a:r>
          </a:p>
        </p:txBody>
      </p:sp>
      <p:sp>
        <p:nvSpPr>
          <p:cNvPr name="TextBox 15" id="15"/>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46804" y="4736400"/>
            <a:ext cx="12069235"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Predators often </a:t>
            </a:r>
            <a:r>
              <a:rPr lang="en-US" b="true" sz="4250">
                <a:solidFill>
                  <a:srgbClr val="004F59"/>
                </a:solidFill>
                <a:latin typeface="Roboto Bold"/>
                <a:ea typeface="Roboto Bold"/>
                <a:cs typeface="Roboto Bold"/>
                <a:sym typeface="Roboto Bold"/>
              </a:rPr>
              <a:t>pretend to be the </a:t>
            </a:r>
            <a:r>
              <a:rPr lang="en-US" b="true" sz="4250">
                <a:solidFill>
                  <a:srgbClr val="9D1BE3"/>
                </a:solidFill>
                <a:latin typeface="Roboto Bold"/>
                <a:ea typeface="Roboto Bold"/>
                <a:cs typeface="Roboto Bold"/>
                <a:sym typeface="Roboto Bold"/>
              </a:rPr>
              <a:t>same age</a:t>
            </a:r>
            <a:r>
              <a:rPr lang="en-US" b="true" sz="4250">
                <a:solidFill>
                  <a:srgbClr val="004F59"/>
                </a:solidFill>
                <a:latin typeface="Roboto Bold"/>
                <a:ea typeface="Roboto Bold"/>
                <a:cs typeface="Roboto Bold"/>
                <a:sym typeface="Roboto Bold"/>
              </a:rPr>
              <a:t> and have </a:t>
            </a:r>
            <a:r>
              <a:rPr lang="en-US" b="true" sz="4250">
                <a:solidFill>
                  <a:srgbClr val="9D1BE3"/>
                </a:solidFill>
                <a:latin typeface="Roboto Bold"/>
                <a:ea typeface="Roboto Bold"/>
                <a:cs typeface="Roboto Bold"/>
                <a:sym typeface="Roboto Bold"/>
              </a:rPr>
              <a:t>things in common.</a:t>
            </a:r>
          </a:p>
        </p:txBody>
      </p:sp>
      <p:sp>
        <p:nvSpPr>
          <p:cNvPr name="Freeform 5" id="5"/>
          <p:cNvSpPr/>
          <p:nvPr/>
        </p:nvSpPr>
        <p:spPr>
          <a:xfrm flipH="false" flipV="false" rot="0">
            <a:off x="13161349" y="63700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3694712" y="7623515"/>
            <a:ext cx="3178169" cy="1136161"/>
          </a:xfrm>
          <a:custGeom>
            <a:avLst/>
            <a:gdLst/>
            <a:ahLst/>
            <a:cxnLst/>
            <a:rect r="r" b="b" t="t" l="l"/>
            <a:pathLst>
              <a:path h="1136161" w="3178169">
                <a:moveTo>
                  <a:pt x="0" y="0"/>
                </a:moveTo>
                <a:lnTo>
                  <a:pt x="3178169" y="0"/>
                </a:lnTo>
                <a:lnTo>
                  <a:pt x="3178169" y="1136161"/>
                </a:lnTo>
                <a:lnTo>
                  <a:pt x="0" y="1136161"/>
                </a:lnTo>
                <a:lnTo>
                  <a:pt x="0" y="0"/>
                </a:lnTo>
                <a:close/>
              </a:path>
            </a:pathLst>
          </a:custGeom>
          <a:blipFill>
            <a:blip r:embed="rId4"/>
            <a:stretch>
              <a:fillRect l="0" t="-87321" r="0" b="-92407"/>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name="Group 11" id="11"/>
          <p:cNvGrpSpPr/>
          <p:nvPr/>
        </p:nvGrpSpPr>
        <p:grpSpPr>
          <a:xfrm rot="0">
            <a:off x="1893272" y="3346139"/>
            <a:ext cx="6992902" cy="933839"/>
            <a:chOff x="0" y="0"/>
            <a:chExt cx="1841752" cy="245949"/>
          </a:xfrm>
        </p:grpSpPr>
        <p:sp>
          <p:nvSpPr>
            <p:cNvPr name="Freeform 12" id="12"/>
            <p:cNvSpPr/>
            <p:nvPr/>
          </p:nvSpPr>
          <p:spPr>
            <a:xfrm flipH="false" flipV="false" rot="0">
              <a:off x="0" y="0"/>
              <a:ext cx="1841752" cy="245949"/>
            </a:xfrm>
            <a:custGeom>
              <a:avLst/>
              <a:gdLst/>
              <a:ahLst/>
              <a:cxnLst/>
              <a:rect r="r" b="b" t="t" l="l"/>
              <a:pathLst>
                <a:path h="245949" w="1841752">
                  <a:moveTo>
                    <a:pt x="0" y="0"/>
                  </a:moveTo>
                  <a:lnTo>
                    <a:pt x="1841752" y="0"/>
                  </a:lnTo>
                  <a:lnTo>
                    <a:pt x="1841752" y="245949"/>
                  </a:lnTo>
                  <a:lnTo>
                    <a:pt x="0" y="245949"/>
                  </a:lnTo>
                  <a:close/>
                </a:path>
              </a:pathLst>
            </a:custGeom>
            <a:solidFill>
              <a:srgbClr val="303030"/>
            </a:solidFill>
          </p:spPr>
        </p:sp>
        <p:sp>
          <p:nvSpPr>
            <p:cNvPr name="TextBox 13" id="13"/>
            <p:cNvSpPr txBox="true"/>
            <p:nvPr/>
          </p:nvSpPr>
          <p:spPr>
            <a:xfrm>
              <a:off x="0" y="-76200"/>
              <a:ext cx="1841752" cy="32214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346804" y="3379634"/>
            <a:ext cx="10204140"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Tricky </a:t>
            </a:r>
            <a:r>
              <a:rPr lang="en-US" b="true" sz="4499">
                <a:solidFill>
                  <a:srgbClr val="7ED957"/>
                </a:solidFill>
                <a:latin typeface="Roboto Bold"/>
                <a:ea typeface="Roboto Bold"/>
                <a:cs typeface="Roboto Bold"/>
                <a:sym typeface="Roboto Bold"/>
              </a:rPr>
              <a:t>Online Strangers</a:t>
            </a:r>
          </a:p>
        </p:txBody>
      </p:sp>
    </p:spTree>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46804" y="4736400"/>
            <a:ext cx="12069235"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a:t>
            </a:r>
            <a:r>
              <a:rPr lang="en-US" b="true" sz="4250">
                <a:solidFill>
                  <a:srgbClr val="9D1BE3"/>
                </a:solidFill>
                <a:latin typeface="Roboto Bold"/>
                <a:ea typeface="Roboto Bold"/>
                <a:cs typeface="Roboto Bold"/>
                <a:sym typeface="Roboto Bold"/>
              </a:rPr>
              <a:t>build </a:t>
            </a:r>
            <a:r>
              <a:rPr lang="en-US" b="true" sz="4250">
                <a:solidFill>
                  <a:srgbClr val="9D1BE3"/>
                </a:solidFill>
                <a:latin typeface="Roboto Bold"/>
                <a:ea typeface="Roboto Bold"/>
                <a:cs typeface="Roboto Bold"/>
                <a:sym typeface="Roboto Bold"/>
              </a:rPr>
              <a:t>trust</a:t>
            </a:r>
            <a:r>
              <a:rPr lang="en-US" b="true" sz="4250">
                <a:solidFill>
                  <a:srgbClr val="004F59"/>
                </a:solidFill>
                <a:latin typeface="Roboto Bold"/>
                <a:ea typeface="Roboto Bold"/>
                <a:cs typeface="Roboto Bold"/>
                <a:sym typeface="Roboto Bold"/>
              </a:rPr>
              <a:t> before making awkward or unsafe requests.</a:t>
            </a:r>
          </a:p>
        </p:txBody>
      </p:sp>
      <p:sp>
        <p:nvSpPr>
          <p:cNvPr name="Freeform 5" id="5"/>
          <p:cNvSpPr/>
          <p:nvPr/>
        </p:nvSpPr>
        <p:spPr>
          <a:xfrm flipH="false" flipV="false" rot="0">
            <a:off x="13161349" y="63700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6" id="6"/>
          <p:cNvSpPr/>
          <p:nvPr/>
        </p:nvSpPr>
        <p:spPr>
          <a:xfrm flipH="false" flipV="false" rot="0">
            <a:off x="13694712" y="7623515"/>
            <a:ext cx="3178169" cy="1136161"/>
          </a:xfrm>
          <a:custGeom>
            <a:avLst/>
            <a:gdLst/>
            <a:ahLst/>
            <a:cxnLst/>
            <a:rect r="r" b="b" t="t" l="l"/>
            <a:pathLst>
              <a:path h="1136161" w="3178169">
                <a:moveTo>
                  <a:pt x="0" y="0"/>
                </a:moveTo>
                <a:lnTo>
                  <a:pt x="3178169" y="0"/>
                </a:lnTo>
                <a:lnTo>
                  <a:pt x="3178169" y="1136161"/>
                </a:lnTo>
                <a:lnTo>
                  <a:pt x="0" y="1136161"/>
                </a:lnTo>
                <a:lnTo>
                  <a:pt x="0" y="0"/>
                </a:lnTo>
                <a:close/>
              </a:path>
            </a:pathLst>
          </a:custGeom>
          <a:blipFill>
            <a:blip r:embed="rId4"/>
            <a:stretch>
              <a:fillRect l="0" t="-87321" r="0" b="-92407"/>
            </a:stretch>
          </a:blipFill>
        </p:spPr>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name="Group 11" id="11"/>
          <p:cNvGrpSpPr/>
          <p:nvPr/>
        </p:nvGrpSpPr>
        <p:grpSpPr>
          <a:xfrm rot="0">
            <a:off x="1893272" y="3346139"/>
            <a:ext cx="6992902" cy="933839"/>
            <a:chOff x="0" y="0"/>
            <a:chExt cx="1841752" cy="245949"/>
          </a:xfrm>
        </p:grpSpPr>
        <p:sp>
          <p:nvSpPr>
            <p:cNvPr name="Freeform 12" id="12"/>
            <p:cNvSpPr/>
            <p:nvPr/>
          </p:nvSpPr>
          <p:spPr>
            <a:xfrm flipH="false" flipV="false" rot="0">
              <a:off x="0" y="0"/>
              <a:ext cx="1841752" cy="245949"/>
            </a:xfrm>
            <a:custGeom>
              <a:avLst/>
              <a:gdLst/>
              <a:ahLst/>
              <a:cxnLst/>
              <a:rect r="r" b="b" t="t" l="l"/>
              <a:pathLst>
                <a:path h="245949" w="1841752">
                  <a:moveTo>
                    <a:pt x="0" y="0"/>
                  </a:moveTo>
                  <a:lnTo>
                    <a:pt x="1841752" y="0"/>
                  </a:lnTo>
                  <a:lnTo>
                    <a:pt x="1841752" y="245949"/>
                  </a:lnTo>
                  <a:lnTo>
                    <a:pt x="0" y="245949"/>
                  </a:lnTo>
                  <a:close/>
                </a:path>
              </a:pathLst>
            </a:custGeom>
            <a:solidFill>
              <a:srgbClr val="303030"/>
            </a:solidFill>
          </p:spPr>
        </p:sp>
        <p:sp>
          <p:nvSpPr>
            <p:cNvPr name="TextBox 13" id="13"/>
            <p:cNvSpPr txBox="true"/>
            <p:nvPr/>
          </p:nvSpPr>
          <p:spPr>
            <a:xfrm>
              <a:off x="0" y="-76200"/>
              <a:ext cx="1841752" cy="32214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346804" y="3379634"/>
            <a:ext cx="10204140"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Tricky </a:t>
            </a:r>
            <a:r>
              <a:rPr lang="en-US" b="true" sz="4499">
                <a:solidFill>
                  <a:srgbClr val="7ED957"/>
                </a:solidFill>
                <a:latin typeface="Roboto Bold"/>
                <a:ea typeface="Roboto Bold"/>
                <a:cs typeface="Roboto Bold"/>
                <a:sym typeface="Roboto Bold"/>
              </a:rPr>
              <a:t>Online Strangers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4020227"/>
            <a:ext cx="11841295" cy="3830468"/>
            <a:chOff x="0" y="0"/>
            <a:chExt cx="3250110" cy="1051358"/>
          </a:xfrm>
        </p:grpSpPr>
        <p:sp>
          <p:nvSpPr>
            <p:cNvPr name="Freeform 5" id="5"/>
            <p:cNvSpPr/>
            <p:nvPr/>
          </p:nvSpPr>
          <p:spPr>
            <a:xfrm flipH="false" flipV="false" rot="0">
              <a:off x="0" y="0"/>
              <a:ext cx="3250110" cy="1051358"/>
            </a:xfrm>
            <a:custGeom>
              <a:avLst/>
              <a:gdLst/>
              <a:ahLst/>
              <a:cxnLst/>
              <a:rect r="r" b="b" t="t" l="l"/>
              <a:pathLst>
                <a:path h="1051358" w="3250110">
                  <a:moveTo>
                    <a:pt x="0" y="0"/>
                  </a:moveTo>
                  <a:lnTo>
                    <a:pt x="3250110" y="0"/>
                  </a:lnTo>
                  <a:lnTo>
                    <a:pt x="3250110" y="1051358"/>
                  </a:lnTo>
                  <a:lnTo>
                    <a:pt x="0" y="1051358"/>
                  </a:lnTo>
                  <a:close/>
                </a:path>
              </a:pathLst>
            </a:custGeom>
            <a:solidFill>
              <a:srgbClr val="FFFFFF"/>
            </a:solidFill>
          </p:spPr>
        </p:sp>
        <p:sp>
          <p:nvSpPr>
            <p:cNvPr name="TextBox 6" id="6"/>
            <p:cNvSpPr txBox="true"/>
            <p:nvPr/>
          </p:nvSpPr>
          <p:spPr>
            <a:xfrm>
              <a:off x="0" y="-76200"/>
              <a:ext cx="3250110" cy="1127558"/>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97088"/>
            <a:ext cx="9075459" cy="3281084"/>
            <a:chOff x="0" y="0"/>
            <a:chExt cx="2490964" cy="900567"/>
          </a:xfrm>
        </p:grpSpPr>
        <p:sp>
          <p:nvSpPr>
            <p:cNvPr name="Freeform 8" id="8"/>
            <p:cNvSpPr/>
            <p:nvPr/>
          </p:nvSpPr>
          <p:spPr>
            <a:xfrm flipH="false" flipV="false" rot="0">
              <a:off x="0" y="0"/>
              <a:ext cx="2490964" cy="900567"/>
            </a:xfrm>
            <a:custGeom>
              <a:avLst/>
              <a:gdLst/>
              <a:ahLst/>
              <a:cxnLst/>
              <a:rect r="r" b="b" t="t" l="l"/>
              <a:pathLst>
                <a:path h="900567" w="2490964">
                  <a:moveTo>
                    <a:pt x="0" y="0"/>
                  </a:moveTo>
                  <a:lnTo>
                    <a:pt x="2490964" y="0"/>
                  </a:lnTo>
                  <a:lnTo>
                    <a:pt x="2490964" y="900567"/>
                  </a:lnTo>
                  <a:lnTo>
                    <a:pt x="0" y="900567"/>
                  </a:lnTo>
                  <a:close/>
                </a:path>
              </a:pathLst>
            </a:custGeom>
            <a:solidFill>
              <a:srgbClr val="BAF3FA"/>
            </a:solidFill>
          </p:spPr>
        </p:sp>
        <p:sp>
          <p:nvSpPr>
            <p:cNvPr name="TextBox 9" id="9"/>
            <p:cNvSpPr txBox="true"/>
            <p:nvPr/>
          </p:nvSpPr>
          <p:spPr>
            <a:xfrm>
              <a:off x="0" y="-38100"/>
              <a:ext cx="2490964" cy="93866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3" id="13"/>
          <p:cNvSpPr/>
          <p:nvPr/>
        </p:nvSpPr>
        <p:spPr>
          <a:xfrm flipH="false" flipV="false" rot="0">
            <a:off x="1214013" y="2791421"/>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
        <p:nvSpPr>
          <p:cNvPr name="TextBox 14" id="14"/>
          <p:cNvSpPr txBox="true"/>
          <p:nvPr/>
        </p:nvSpPr>
        <p:spPr>
          <a:xfrm rot="0">
            <a:off x="7690113" y="4899590"/>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46804" y="4781569"/>
            <a:ext cx="15026647"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They often try to move </a:t>
            </a:r>
            <a:r>
              <a:rPr lang="en-US" b="true" sz="4250">
                <a:solidFill>
                  <a:srgbClr val="9D1BE3"/>
                </a:solidFill>
                <a:latin typeface="Roboto Bold"/>
                <a:ea typeface="Roboto Bold"/>
                <a:cs typeface="Roboto Bold"/>
                <a:sym typeface="Roboto Bold"/>
              </a:rPr>
              <a:t>the conversation</a:t>
            </a:r>
            <a:r>
              <a:rPr lang="en-US" b="true" sz="4250">
                <a:solidFill>
                  <a:srgbClr val="004F59"/>
                </a:solidFill>
                <a:latin typeface="Roboto Bold"/>
                <a:ea typeface="Roboto Bold"/>
                <a:cs typeface="Roboto Bold"/>
                <a:sym typeface="Roboto Bold"/>
              </a:rPr>
              <a:t> to a private chat.</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name="Group 8" id="8"/>
          <p:cNvGrpSpPr/>
          <p:nvPr/>
        </p:nvGrpSpPr>
        <p:grpSpPr>
          <a:xfrm rot="0">
            <a:off x="1893272" y="3346139"/>
            <a:ext cx="6992902" cy="933839"/>
            <a:chOff x="0" y="0"/>
            <a:chExt cx="1841752" cy="245949"/>
          </a:xfrm>
        </p:grpSpPr>
        <p:sp>
          <p:nvSpPr>
            <p:cNvPr name="Freeform 9" id="9"/>
            <p:cNvSpPr/>
            <p:nvPr/>
          </p:nvSpPr>
          <p:spPr>
            <a:xfrm flipH="false" flipV="false" rot="0">
              <a:off x="0" y="0"/>
              <a:ext cx="1841752" cy="245949"/>
            </a:xfrm>
            <a:custGeom>
              <a:avLst/>
              <a:gdLst/>
              <a:ahLst/>
              <a:cxnLst/>
              <a:rect r="r" b="b" t="t" l="l"/>
              <a:pathLst>
                <a:path h="245949" w="1841752">
                  <a:moveTo>
                    <a:pt x="0" y="0"/>
                  </a:moveTo>
                  <a:lnTo>
                    <a:pt x="1841752" y="0"/>
                  </a:lnTo>
                  <a:lnTo>
                    <a:pt x="1841752" y="245949"/>
                  </a:lnTo>
                  <a:lnTo>
                    <a:pt x="0" y="245949"/>
                  </a:lnTo>
                  <a:close/>
                </a:path>
              </a:pathLst>
            </a:custGeom>
            <a:solidFill>
              <a:srgbClr val="303030"/>
            </a:solidFill>
          </p:spPr>
        </p:sp>
        <p:sp>
          <p:nvSpPr>
            <p:cNvPr name="TextBox 10" id="10"/>
            <p:cNvSpPr txBox="true"/>
            <p:nvPr/>
          </p:nvSpPr>
          <p:spPr>
            <a:xfrm>
              <a:off x="0" y="-76200"/>
              <a:ext cx="1841752" cy="32214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46804" y="3379634"/>
            <a:ext cx="10204140"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Tricky </a:t>
            </a:r>
            <a:r>
              <a:rPr lang="en-US" b="true" sz="4499">
                <a:solidFill>
                  <a:srgbClr val="7ED957"/>
                </a:solidFill>
                <a:latin typeface="Roboto Bold"/>
                <a:ea typeface="Roboto Bold"/>
                <a:cs typeface="Roboto Bold"/>
                <a:sym typeface="Roboto Bold"/>
              </a:rPr>
              <a:t>Online Strangers</a:t>
            </a: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46804" y="4781569"/>
            <a:ext cx="15026647" cy="606425"/>
          </a:xfrm>
          <a:prstGeom prst="rect">
            <a:avLst/>
          </a:prstGeom>
        </p:spPr>
        <p:txBody>
          <a:bodyPr anchor="t" rtlCol="false" tIns="0" lIns="0" bIns="0" rIns="0">
            <a:spAutoFit/>
          </a:bodyPr>
          <a:lstStyle/>
          <a:p>
            <a:pPr algn="l">
              <a:lnSpc>
                <a:spcPts val="4675"/>
              </a:lnSpc>
            </a:pPr>
            <a:r>
              <a:rPr lang="en-US" b="true" sz="4250">
                <a:solidFill>
                  <a:srgbClr val="004F59"/>
                </a:solidFill>
                <a:latin typeface="Roboto Bold"/>
                <a:ea typeface="Roboto Bold"/>
                <a:cs typeface="Roboto Bold"/>
                <a:sym typeface="Roboto Bold"/>
              </a:rPr>
              <a:t>Sometimes they suggest </a:t>
            </a:r>
            <a:r>
              <a:rPr lang="en-US" b="true" sz="4250">
                <a:solidFill>
                  <a:srgbClr val="9D1BE3"/>
                </a:solidFill>
                <a:latin typeface="Roboto Bold"/>
                <a:ea typeface="Roboto Bold"/>
                <a:cs typeface="Roboto Bold"/>
                <a:sym typeface="Roboto Bold"/>
              </a:rPr>
              <a:t>meeting in person </a:t>
            </a:r>
            <a:r>
              <a:rPr lang="en-US" b="true" sz="4250">
                <a:solidFill>
                  <a:srgbClr val="004F59"/>
                </a:solidFill>
                <a:latin typeface="Roboto Bold"/>
                <a:ea typeface="Roboto Bold"/>
                <a:cs typeface="Roboto Bold"/>
                <a:sym typeface="Roboto Bold"/>
              </a:rPr>
              <a:t>for an adventure.</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name="Group 8" id="8"/>
          <p:cNvGrpSpPr/>
          <p:nvPr/>
        </p:nvGrpSpPr>
        <p:grpSpPr>
          <a:xfrm rot="0">
            <a:off x="1893272" y="3346139"/>
            <a:ext cx="6992902" cy="933839"/>
            <a:chOff x="0" y="0"/>
            <a:chExt cx="1841752" cy="245949"/>
          </a:xfrm>
        </p:grpSpPr>
        <p:sp>
          <p:nvSpPr>
            <p:cNvPr name="Freeform 9" id="9"/>
            <p:cNvSpPr/>
            <p:nvPr/>
          </p:nvSpPr>
          <p:spPr>
            <a:xfrm flipH="false" flipV="false" rot="0">
              <a:off x="0" y="0"/>
              <a:ext cx="1841752" cy="245949"/>
            </a:xfrm>
            <a:custGeom>
              <a:avLst/>
              <a:gdLst/>
              <a:ahLst/>
              <a:cxnLst/>
              <a:rect r="r" b="b" t="t" l="l"/>
              <a:pathLst>
                <a:path h="245949" w="1841752">
                  <a:moveTo>
                    <a:pt x="0" y="0"/>
                  </a:moveTo>
                  <a:lnTo>
                    <a:pt x="1841752" y="0"/>
                  </a:lnTo>
                  <a:lnTo>
                    <a:pt x="1841752" y="245949"/>
                  </a:lnTo>
                  <a:lnTo>
                    <a:pt x="0" y="245949"/>
                  </a:lnTo>
                  <a:close/>
                </a:path>
              </a:pathLst>
            </a:custGeom>
            <a:solidFill>
              <a:srgbClr val="303030"/>
            </a:solidFill>
          </p:spPr>
        </p:sp>
        <p:sp>
          <p:nvSpPr>
            <p:cNvPr name="TextBox 10" id="10"/>
            <p:cNvSpPr txBox="true"/>
            <p:nvPr/>
          </p:nvSpPr>
          <p:spPr>
            <a:xfrm>
              <a:off x="0" y="-76200"/>
              <a:ext cx="1841752" cy="32214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46804" y="3379634"/>
            <a:ext cx="10204140"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Tricky </a:t>
            </a:r>
            <a:r>
              <a:rPr lang="en-US" b="true" sz="4499">
                <a:solidFill>
                  <a:srgbClr val="7ED957"/>
                </a:solidFill>
                <a:latin typeface="Roboto Bold"/>
                <a:ea typeface="Roboto Bold"/>
                <a:cs typeface="Roboto Bold"/>
                <a:sym typeface="Roboto Bold"/>
              </a:rPr>
              <a:t>Online Strangers</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5" id="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6" id="6"/>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name="Group 7" id="7"/>
          <p:cNvGrpSpPr/>
          <p:nvPr/>
        </p:nvGrpSpPr>
        <p:grpSpPr>
          <a:xfrm rot="0">
            <a:off x="1893272" y="3346139"/>
            <a:ext cx="6992902" cy="933839"/>
            <a:chOff x="0" y="0"/>
            <a:chExt cx="1841752" cy="245949"/>
          </a:xfrm>
        </p:grpSpPr>
        <p:sp>
          <p:nvSpPr>
            <p:cNvPr name="Freeform 8" id="8"/>
            <p:cNvSpPr/>
            <p:nvPr/>
          </p:nvSpPr>
          <p:spPr>
            <a:xfrm flipH="false" flipV="false" rot="0">
              <a:off x="0" y="0"/>
              <a:ext cx="1841752" cy="245949"/>
            </a:xfrm>
            <a:custGeom>
              <a:avLst/>
              <a:gdLst/>
              <a:ahLst/>
              <a:cxnLst/>
              <a:rect r="r" b="b" t="t" l="l"/>
              <a:pathLst>
                <a:path h="245949" w="1841752">
                  <a:moveTo>
                    <a:pt x="0" y="0"/>
                  </a:moveTo>
                  <a:lnTo>
                    <a:pt x="1841752" y="0"/>
                  </a:lnTo>
                  <a:lnTo>
                    <a:pt x="1841752" y="245949"/>
                  </a:lnTo>
                  <a:lnTo>
                    <a:pt x="0" y="245949"/>
                  </a:lnTo>
                  <a:close/>
                </a:path>
              </a:pathLst>
            </a:custGeom>
            <a:solidFill>
              <a:srgbClr val="303030"/>
            </a:solidFill>
          </p:spPr>
        </p:sp>
        <p:sp>
          <p:nvSpPr>
            <p:cNvPr name="TextBox 9" id="9"/>
            <p:cNvSpPr txBox="true"/>
            <p:nvPr/>
          </p:nvSpPr>
          <p:spPr>
            <a:xfrm>
              <a:off x="0" y="-76200"/>
              <a:ext cx="1841752" cy="32214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346804" y="3379634"/>
            <a:ext cx="10204140"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Tricky </a:t>
            </a:r>
            <a:r>
              <a:rPr lang="en-US" b="true" sz="4499">
                <a:solidFill>
                  <a:srgbClr val="7ED957"/>
                </a:solidFill>
                <a:latin typeface="Roboto Bold"/>
                <a:ea typeface="Roboto Bold"/>
                <a:cs typeface="Roboto Bold"/>
                <a:sym typeface="Roboto Bold"/>
              </a:rPr>
              <a:t>Online Strangers</a:t>
            </a:r>
          </a:p>
        </p:txBody>
      </p:sp>
      <p:sp>
        <p:nvSpPr>
          <p:cNvPr name="TextBox 11" id="11"/>
          <p:cNvSpPr txBox="true"/>
          <p:nvPr/>
        </p:nvSpPr>
        <p:spPr>
          <a:xfrm rot="0">
            <a:off x="2346804" y="4786619"/>
            <a:ext cx="13886193" cy="1196975"/>
          </a:xfrm>
          <a:prstGeom prst="rect">
            <a:avLst/>
          </a:prstGeom>
        </p:spPr>
        <p:txBody>
          <a:bodyPr anchor="t" rtlCol="false" tIns="0" lIns="0" bIns="0" rIns="0">
            <a:spAutoFit/>
          </a:bodyPr>
          <a:lstStyle/>
          <a:p>
            <a:pPr algn="l">
              <a:lnSpc>
                <a:spcPts val="4675"/>
              </a:lnSpc>
            </a:pPr>
            <a:r>
              <a:rPr lang="en-US" sz="4250" b="true">
                <a:solidFill>
                  <a:srgbClr val="004F59"/>
                </a:solidFill>
                <a:latin typeface="Roboto Bold"/>
                <a:ea typeface="Roboto Bold"/>
                <a:cs typeface="Roboto Bold"/>
                <a:sym typeface="Roboto Bold"/>
              </a:rPr>
              <a:t>They pretend to have a </a:t>
            </a:r>
            <a:r>
              <a:rPr lang="en-US" sz="4250" b="true">
                <a:solidFill>
                  <a:srgbClr val="9D1BE3"/>
                </a:solidFill>
                <a:latin typeface="Roboto Bold"/>
                <a:ea typeface="Roboto Bold"/>
                <a:cs typeface="Roboto Bold"/>
                <a:sym typeface="Roboto Bold"/>
              </a:rPr>
              <a:t>romantic interest, </a:t>
            </a:r>
            <a:r>
              <a:rPr lang="en-US" sz="4250" b="true">
                <a:solidFill>
                  <a:srgbClr val="004F59"/>
                </a:solidFill>
                <a:latin typeface="Roboto Bold"/>
                <a:ea typeface="Roboto Bold"/>
                <a:cs typeface="Roboto Bold"/>
                <a:sym typeface="Roboto Bold"/>
              </a:rPr>
              <a:t>which can cause them to lower their guard. </a:t>
            </a:r>
          </a:p>
        </p:txBody>
      </p:sp>
    </p:spTree>
  </p:cSld>
  <p:clrMapOvr>
    <a:masterClrMapping/>
  </p:clrMapOvr>
</p:sld>
</file>

<file path=ppt/slides/slide6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346804" y="4662794"/>
            <a:ext cx="13886193"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Predators often </a:t>
            </a:r>
            <a:r>
              <a:rPr lang="en-US" b="true" sz="4250">
                <a:solidFill>
                  <a:srgbClr val="9D1BE3"/>
                </a:solidFill>
                <a:latin typeface="Roboto Bold"/>
                <a:ea typeface="Roboto Bold"/>
                <a:cs typeface="Roboto Bold"/>
                <a:sym typeface="Roboto Bold"/>
              </a:rPr>
              <a:t>send sexual photos FIRST,</a:t>
            </a:r>
            <a:r>
              <a:rPr lang="en-US" b="true" sz="4250">
                <a:solidFill>
                  <a:srgbClr val="004F59"/>
                </a:solidFill>
                <a:latin typeface="Roboto Bold"/>
                <a:ea typeface="Roboto Bold"/>
                <a:cs typeface="Roboto Bold"/>
                <a:sym typeface="Roboto Bold"/>
              </a:rPr>
              <a:t> then request one in return.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7" id="7"/>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name="Group 8" id="8"/>
          <p:cNvGrpSpPr/>
          <p:nvPr/>
        </p:nvGrpSpPr>
        <p:grpSpPr>
          <a:xfrm rot="0">
            <a:off x="1893272" y="3346139"/>
            <a:ext cx="6992902" cy="933839"/>
            <a:chOff x="0" y="0"/>
            <a:chExt cx="1841752" cy="245949"/>
          </a:xfrm>
        </p:grpSpPr>
        <p:sp>
          <p:nvSpPr>
            <p:cNvPr name="Freeform 9" id="9"/>
            <p:cNvSpPr/>
            <p:nvPr/>
          </p:nvSpPr>
          <p:spPr>
            <a:xfrm flipH="false" flipV="false" rot="0">
              <a:off x="0" y="0"/>
              <a:ext cx="1841752" cy="245949"/>
            </a:xfrm>
            <a:custGeom>
              <a:avLst/>
              <a:gdLst/>
              <a:ahLst/>
              <a:cxnLst/>
              <a:rect r="r" b="b" t="t" l="l"/>
              <a:pathLst>
                <a:path h="245949" w="1841752">
                  <a:moveTo>
                    <a:pt x="0" y="0"/>
                  </a:moveTo>
                  <a:lnTo>
                    <a:pt x="1841752" y="0"/>
                  </a:lnTo>
                  <a:lnTo>
                    <a:pt x="1841752" y="245949"/>
                  </a:lnTo>
                  <a:lnTo>
                    <a:pt x="0" y="245949"/>
                  </a:lnTo>
                  <a:close/>
                </a:path>
              </a:pathLst>
            </a:custGeom>
            <a:solidFill>
              <a:srgbClr val="303030"/>
            </a:solidFill>
          </p:spPr>
        </p:sp>
        <p:sp>
          <p:nvSpPr>
            <p:cNvPr name="TextBox 10" id="10"/>
            <p:cNvSpPr txBox="true"/>
            <p:nvPr/>
          </p:nvSpPr>
          <p:spPr>
            <a:xfrm>
              <a:off x="0" y="-76200"/>
              <a:ext cx="1841752" cy="32214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46804" y="3379634"/>
            <a:ext cx="10204140" cy="771526"/>
          </a:xfrm>
          <a:prstGeom prst="rect">
            <a:avLst/>
          </a:prstGeom>
        </p:spPr>
        <p:txBody>
          <a:bodyPr anchor="t" rtlCol="false" tIns="0" lIns="0" bIns="0" rIns="0">
            <a:spAutoFit/>
          </a:bodyPr>
          <a:lstStyle/>
          <a:p>
            <a:pPr algn="l">
              <a:lnSpc>
                <a:spcPts val="6299"/>
              </a:lnSpc>
            </a:pPr>
            <a:r>
              <a:rPr lang="en-US" sz="4499" b="true">
                <a:solidFill>
                  <a:srgbClr val="7ED957"/>
                </a:solidFill>
                <a:latin typeface="Roboto Bold"/>
                <a:ea typeface="Roboto Bold"/>
                <a:cs typeface="Roboto Bold"/>
                <a:sym typeface="Roboto Bold"/>
              </a:rPr>
              <a:t>Tricky </a:t>
            </a:r>
            <a:r>
              <a:rPr lang="en-US" b="true" sz="4499">
                <a:solidFill>
                  <a:srgbClr val="7ED957"/>
                </a:solidFill>
                <a:latin typeface="Roboto Bold"/>
                <a:ea typeface="Roboto Bold"/>
                <a:cs typeface="Roboto Bold"/>
                <a:sym typeface="Roboto Bold"/>
              </a:rPr>
              <a:t>Online Strangers</a:t>
            </a:r>
          </a:p>
        </p:txBody>
      </p:sp>
    </p:spTree>
  </p:cSld>
  <p:clrMapOvr>
    <a:masterClrMapping/>
  </p:clrMapOvr>
</p:sld>
</file>

<file path=ppt/slides/slide6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78734" y="3319022"/>
            <a:ext cx="4371881" cy="924207"/>
            <a:chOff x="0" y="0"/>
            <a:chExt cx="1151442" cy="243413"/>
          </a:xfrm>
        </p:grpSpPr>
        <p:sp>
          <p:nvSpPr>
            <p:cNvPr name="Freeform 5" id="5"/>
            <p:cNvSpPr/>
            <p:nvPr/>
          </p:nvSpPr>
          <p:spPr>
            <a:xfrm flipH="false" flipV="false" rot="0">
              <a:off x="0" y="0"/>
              <a:ext cx="1151442" cy="243413"/>
            </a:xfrm>
            <a:custGeom>
              <a:avLst/>
              <a:gdLst/>
              <a:ahLst/>
              <a:cxnLst/>
              <a:rect r="r" b="b" t="t" l="l"/>
              <a:pathLst>
                <a:path h="243413" w="1151442">
                  <a:moveTo>
                    <a:pt x="0" y="0"/>
                  </a:moveTo>
                  <a:lnTo>
                    <a:pt x="1151442" y="0"/>
                  </a:lnTo>
                  <a:lnTo>
                    <a:pt x="1151442" y="243413"/>
                  </a:lnTo>
                  <a:lnTo>
                    <a:pt x="0" y="243413"/>
                  </a:lnTo>
                  <a:close/>
                </a:path>
              </a:pathLst>
            </a:custGeom>
            <a:solidFill>
              <a:srgbClr val="303030"/>
            </a:solidFill>
          </p:spPr>
        </p:sp>
        <p:sp>
          <p:nvSpPr>
            <p:cNvPr name="TextBox 6" id="6"/>
            <p:cNvSpPr txBox="true"/>
            <p:nvPr/>
          </p:nvSpPr>
          <p:spPr>
            <a:xfrm>
              <a:off x="0" y="-76200"/>
              <a:ext cx="1151442"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89391" y="3347775"/>
            <a:ext cx="4636047" cy="771451"/>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Homelessness</a:t>
            </a:r>
          </a:p>
        </p:txBody>
      </p:sp>
      <p:sp>
        <p:nvSpPr>
          <p:cNvPr name="TextBox 8" id="8"/>
          <p:cNvSpPr txBox="true"/>
          <p:nvPr/>
        </p:nvSpPr>
        <p:spPr>
          <a:xfrm rot="0">
            <a:off x="2389391" y="4660024"/>
            <a:ext cx="14547224" cy="730250"/>
          </a:xfrm>
          <a:prstGeom prst="rect">
            <a:avLst/>
          </a:prstGeom>
        </p:spPr>
        <p:txBody>
          <a:bodyPr anchor="t" rtlCol="false" tIns="0" lIns="0" bIns="0" rIns="0">
            <a:spAutoFit/>
          </a:bodyPr>
          <a:lstStyle/>
          <a:p>
            <a:pPr algn="l">
              <a:lnSpc>
                <a:spcPts val="5950"/>
              </a:lnSpc>
            </a:pPr>
            <a:r>
              <a:rPr lang="en-US" b="true" sz="4250">
                <a:solidFill>
                  <a:srgbClr val="9D1BE3"/>
                </a:solidFill>
                <a:latin typeface="Roboto Bold"/>
                <a:ea typeface="Roboto Bold"/>
                <a:cs typeface="Roboto Bold"/>
                <a:sym typeface="Roboto Bold"/>
              </a:rPr>
              <a:t>Running away</a:t>
            </a:r>
            <a:r>
              <a:rPr lang="en-US" b="true" sz="4250">
                <a:solidFill>
                  <a:srgbClr val="FF5757"/>
                </a:solidFill>
                <a:latin typeface="Roboto Bold"/>
                <a:ea typeface="Roboto Bold"/>
                <a:cs typeface="Roboto Bold"/>
                <a:sym typeface="Roboto Bold"/>
              </a:rPr>
              <a:t> </a:t>
            </a:r>
            <a:r>
              <a:rPr lang="en-US" b="true" sz="4250">
                <a:solidFill>
                  <a:srgbClr val="004F59"/>
                </a:solidFill>
                <a:latin typeface="Roboto Bold"/>
                <a:ea typeface="Roboto Bold"/>
                <a:cs typeface="Roboto Bold"/>
                <a:sym typeface="Roboto Bold"/>
              </a:rPr>
              <a:t>leaves teens without protection.</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6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78734" y="3319022"/>
            <a:ext cx="4371881" cy="924207"/>
            <a:chOff x="0" y="0"/>
            <a:chExt cx="1151442" cy="243413"/>
          </a:xfrm>
        </p:grpSpPr>
        <p:sp>
          <p:nvSpPr>
            <p:cNvPr name="Freeform 5" id="5"/>
            <p:cNvSpPr/>
            <p:nvPr/>
          </p:nvSpPr>
          <p:spPr>
            <a:xfrm flipH="false" flipV="false" rot="0">
              <a:off x="0" y="0"/>
              <a:ext cx="1151442" cy="243413"/>
            </a:xfrm>
            <a:custGeom>
              <a:avLst/>
              <a:gdLst/>
              <a:ahLst/>
              <a:cxnLst/>
              <a:rect r="r" b="b" t="t" l="l"/>
              <a:pathLst>
                <a:path h="243413" w="1151442">
                  <a:moveTo>
                    <a:pt x="0" y="0"/>
                  </a:moveTo>
                  <a:lnTo>
                    <a:pt x="1151442" y="0"/>
                  </a:lnTo>
                  <a:lnTo>
                    <a:pt x="1151442" y="243413"/>
                  </a:lnTo>
                  <a:lnTo>
                    <a:pt x="0" y="243413"/>
                  </a:lnTo>
                  <a:close/>
                </a:path>
              </a:pathLst>
            </a:custGeom>
            <a:solidFill>
              <a:srgbClr val="303030"/>
            </a:solidFill>
          </p:spPr>
        </p:sp>
        <p:sp>
          <p:nvSpPr>
            <p:cNvPr name="TextBox 6" id="6"/>
            <p:cNvSpPr txBox="true"/>
            <p:nvPr/>
          </p:nvSpPr>
          <p:spPr>
            <a:xfrm>
              <a:off x="0" y="-76200"/>
              <a:ext cx="1151442"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89391" y="4660024"/>
            <a:ext cx="14547224"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Staying with friends </a:t>
            </a:r>
            <a:r>
              <a:rPr lang="en-US" b="true" sz="4250">
                <a:solidFill>
                  <a:srgbClr val="9D1BE3"/>
                </a:solidFill>
                <a:latin typeface="Roboto Bold"/>
                <a:ea typeface="Roboto Bold"/>
                <a:cs typeface="Roboto Bold"/>
                <a:sym typeface="Roboto Bold"/>
              </a:rPr>
              <a:t>(couch surfing)</a:t>
            </a:r>
            <a:r>
              <a:rPr lang="en-US" b="true" sz="4250">
                <a:solidFill>
                  <a:srgbClr val="004F59"/>
                </a:solidFill>
                <a:latin typeface="Roboto Bold"/>
                <a:ea typeface="Roboto Bold"/>
                <a:cs typeface="Roboto Bold"/>
                <a:sym typeface="Roboto Bold"/>
              </a:rPr>
              <a:t> often d</a:t>
            </a:r>
            <a:r>
              <a:rPr lang="en-US" b="true" sz="4250">
                <a:solidFill>
                  <a:srgbClr val="004F59"/>
                </a:solidFill>
                <a:latin typeface="Roboto Bold"/>
                <a:ea typeface="Roboto Bold"/>
                <a:cs typeface="Roboto Bold"/>
                <a:sym typeface="Roboto Bold"/>
              </a:rPr>
              <a:t>oesn’t last.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name="TextBox 11" id="11"/>
          <p:cNvSpPr txBox="true"/>
          <p:nvPr/>
        </p:nvSpPr>
        <p:spPr>
          <a:xfrm rot="0">
            <a:off x="2389391" y="3347775"/>
            <a:ext cx="4636047" cy="771451"/>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Homelessness</a:t>
            </a:r>
          </a:p>
        </p:txBody>
      </p:sp>
    </p:spTree>
  </p:cSld>
  <p:clrMapOvr>
    <a:masterClrMapping/>
  </p:clrMapOvr>
</p:sld>
</file>

<file path=ppt/slides/slide6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078734" y="3319022"/>
            <a:ext cx="4371881" cy="924207"/>
            <a:chOff x="0" y="0"/>
            <a:chExt cx="1151442" cy="243413"/>
          </a:xfrm>
        </p:grpSpPr>
        <p:sp>
          <p:nvSpPr>
            <p:cNvPr name="Freeform 5" id="5"/>
            <p:cNvSpPr/>
            <p:nvPr/>
          </p:nvSpPr>
          <p:spPr>
            <a:xfrm flipH="false" flipV="false" rot="0">
              <a:off x="0" y="0"/>
              <a:ext cx="1151442" cy="243413"/>
            </a:xfrm>
            <a:custGeom>
              <a:avLst/>
              <a:gdLst/>
              <a:ahLst/>
              <a:cxnLst/>
              <a:rect r="r" b="b" t="t" l="l"/>
              <a:pathLst>
                <a:path h="243413" w="1151442">
                  <a:moveTo>
                    <a:pt x="0" y="0"/>
                  </a:moveTo>
                  <a:lnTo>
                    <a:pt x="1151442" y="0"/>
                  </a:lnTo>
                  <a:lnTo>
                    <a:pt x="1151442" y="243413"/>
                  </a:lnTo>
                  <a:lnTo>
                    <a:pt x="0" y="243413"/>
                  </a:lnTo>
                  <a:close/>
                </a:path>
              </a:pathLst>
            </a:custGeom>
            <a:solidFill>
              <a:srgbClr val="303030"/>
            </a:solidFill>
          </p:spPr>
        </p:sp>
        <p:sp>
          <p:nvSpPr>
            <p:cNvPr name="TextBox 6" id="6"/>
            <p:cNvSpPr txBox="true"/>
            <p:nvPr/>
          </p:nvSpPr>
          <p:spPr>
            <a:xfrm>
              <a:off x="0" y="-76200"/>
              <a:ext cx="1151442" cy="31961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389391" y="4660024"/>
            <a:ext cx="14547224"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Teens without housing may feel pressured </a:t>
            </a:r>
            <a:r>
              <a:rPr lang="en-US" b="true" sz="4250">
                <a:solidFill>
                  <a:srgbClr val="004F59"/>
                </a:solidFill>
                <a:latin typeface="Roboto Bold"/>
                <a:ea typeface="Roboto Bold"/>
                <a:cs typeface="Roboto Bold"/>
                <a:sym typeface="Roboto Bold"/>
              </a:rPr>
              <a:t>to engage in </a:t>
            </a:r>
            <a:r>
              <a:rPr lang="en-US" b="true" sz="4250">
                <a:solidFill>
                  <a:srgbClr val="9D1BE3"/>
                </a:solidFill>
                <a:latin typeface="Roboto Bold"/>
                <a:ea typeface="Roboto Bold"/>
                <a:cs typeface="Roboto Bold"/>
                <a:sym typeface="Roboto Bold"/>
              </a:rPr>
              <a:t>“survival sex”</a:t>
            </a:r>
            <a:r>
              <a:rPr lang="en-US" b="true" sz="4250">
                <a:solidFill>
                  <a:srgbClr val="004F59"/>
                </a:solidFill>
                <a:latin typeface="Roboto Bold"/>
                <a:ea typeface="Roboto Bold"/>
                <a:cs typeface="Roboto Bold"/>
                <a:sym typeface="Roboto Bold"/>
              </a:rPr>
              <a:t> for food and shelter.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name="TextBox 11" id="11"/>
          <p:cNvSpPr txBox="true"/>
          <p:nvPr/>
        </p:nvSpPr>
        <p:spPr>
          <a:xfrm rot="0">
            <a:off x="2389391" y="3347775"/>
            <a:ext cx="4636047" cy="771451"/>
          </a:xfrm>
          <a:prstGeom prst="rect">
            <a:avLst/>
          </a:prstGeom>
        </p:spPr>
        <p:txBody>
          <a:bodyPr anchor="t" rtlCol="false" tIns="0" lIns="0" bIns="0" rIns="0">
            <a:spAutoFit/>
          </a:bodyPr>
          <a:lstStyle/>
          <a:p>
            <a:pPr algn="l">
              <a:lnSpc>
                <a:spcPts val="6299"/>
              </a:lnSpc>
            </a:pPr>
            <a:r>
              <a:rPr lang="en-US" b="true" sz="4499">
                <a:solidFill>
                  <a:srgbClr val="ED8B00"/>
                </a:solidFill>
                <a:latin typeface="Roboto Bold"/>
                <a:ea typeface="Roboto Bold"/>
                <a:cs typeface="Roboto Bold"/>
                <a:sym typeface="Roboto Bold"/>
              </a:rPr>
              <a:t>Homelessness</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21614"/>
            <a:ext cx="15241663" cy="168656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When someone is pressured to exchange sexual activity for basic needs such as food, shelter, or safety.</a:t>
            </a:r>
          </a:p>
        </p:txBody>
      </p:sp>
      <p:grpSp>
        <p:nvGrpSpPr>
          <p:cNvPr name="Group 9" id="9"/>
          <p:cNvGrpSpPr/>
          <p:nvPr/>
        </p:nvGrpSpPr>
        <p:grpSpPr>
          <a:xfrm rot="0">
            <a:off x="1480713" y="3609723"/>
            <a:ext cx="6149526" cy="904943"/>
            <a:chOff x="0" y="0"/>
            <a:chExt cx="1619628" cy="238339"/>
          </a:xfrm>
        </p:grpSpPr>
        <p:sp>
          <p:nvSpPr>
            <p:cNvPr name="Freeform 10" id="10"/>
            <p:cNvSpPr/>
            <p:nvPr/>
          </p:nvSpPr>
          <p:spPr>
            <a:xfrm flipH="false" flipV="false" rot="0">
              <a:off x="0" y="0"/>
              <a:ext cx="1619628" cy="238339"/>
            </a:xfrm>
            <a:custGeom>
              <a:avLst/>
              <a:gdLst/>
              <a:ahLst/>
              <a:cxnLst/>
              <a:rect r="r" b="b" t="t" l="l"/>
              <a:pathLst>
                <a:path h="238339" w="1619628">
                  <a:moveTo>
                    <a:pt x="0" y="0"/>
                  </a:moveTo>
                  <a:lnTo>
                    <a:pt x="1619628" y="0"/>
                  </a:lnTo>
                  <a:lnTo>
                    <a:pt x="1619628" y="238339"/>
                  </a:lnTo>
                  <a:lnTo>
                    <a:pt x="0" y="238339"/>
                  </a:lnTo>
                  <a:close/>
                </a:path>
              </a:pathLst>
            </a:custGeom>
            <a:solidFill>
              <a:srgbClr val="303030"/>
            </a:solidFill>
          </p:spPr>
        </p:sp>
        <p:sp>
          <p:nvSpPr>
            <p:cNvPr name="TextBox 11" id="11"/>
            <p:cNvSpPr txBox="true"/>
            <p:nvPr/>
          </p:nvSpPr>
          <p:spPr>
            <a:xfrm>
              <a:off x="0" y="-76200"/>
              <a:ext cx="161962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4577"/>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SURVIVAL SEX</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Freeform 15" id="15"/>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9099" y="3321504"/>
            <a:ext cx="7558231" cy="933839"/>
            <a:chOff x="0" y="0"/>
            <a:chExt cx="1990645" cy="245949"/>
          </a:xfrm>
        </p:grpSpPr>
        <p:sp>
          <p:nvSpPr>
            <p:cNvPr name="Freeform 5" id="5"/>
            <p:cNvSpPr/>
            <p:nvPr/>
          </p:nvSpPr>
          <p:spPr>
            <a:xfrm flipH="false" flipV="false" rot="0">
              <a:off x="0" y="0"/>
              <a:ext cx="1990645" cy="245949"/>
            </a:xfrm>
            <a:custGeom>
              <a:avLst/>
              <a:gdLst/>
              <a:ahLst/>
              <a:cxnLst/>
              <a:rect r="r" b="b" t="t" l="l"/>
              <a:pathLst>
                <a:path h="245949" w="1990645">
                  <a:moveTo>
                    <a:pt x="0" y="0"/>
                  </a:moveTo>
                  <a:lnTo>
                    <a:pt x="1990645" y="0"/>
                  </a:lnTo>
                  <a:lnTo>
                    <a:pt x="1990645" y="245949"/>
                  </a:lnTo>
                  <a:lnTo>
                    <a:pt x="0" y="245949"/>
                  </a:lnTo>
                  <a:close/>
                </a:path>
              </a:pathLst>
            </a:custGeom>
            <a:solidFill>
              <a:srgbClr val="303030"/>
            </a:solidFill>
          </p:spPr>
        </p:sp>
        <p:sp>
          <p:nvSpPr>
            <p:cNvPr name="TextBox 6" id="6"/>
            <p:cNvSpPr txBox="true"/>
            <p:nvPr/>
          </p:nvSpPr>
          <p:spPr>
            <a:xfrm>
              <a:off x="0" y="-76200"/>
              <a:ext cx="1990645" cy="32214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29757" y="3354999"/>
            <a:ext cx="7488249" cy="771600"/>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Substance Use &amp; Addiction</a:t>
            </a:r>
          </a:p>
        </p:txBody>
      </p:sp>
      <p:sp>
        <p:nvSpPr>
          <p:cNvPr name="TextBox 8" id="8"/>
          <p:cNvSpPr txBox="true"/>
          <p:nvPr/>
        </p:nvSpPr>
        <p:spPr>
          <a:xfrm rot="0">
            <a:off x="2229757" y="4643457"/>
            <a:ext cx="13083147"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Predators may target teens by giving them access to </a:t>
            </a:r>
            <a:r>
              <a:rPr lang="en-US" b="true" sz="4250">
                <a:solidFill>
                  <a:srgbClr val="9D1BE3"/>
                </a:solidFill>
                <a:latin typeface="Roboto Bold"/>
                <a:ea typeface="Roboto Bold"/>
                <a:cs typeface="Roboto Bold"/>
                <a:sym typeface="Roboto Bold"/>
              </a:rPr>
              <a:t>free</a:t>
            </a:r>
            <a:r>
              <a:rPr lang="en-US" b="true" sz="4250">
                <a:solidFill>
                  <a:srgbClr val="004F59"/>
                </a:solidFill>
                <a:latin typeface="Roboto Bold"/>
                <a:ea typeface="Roboto Bold"/>
                <a:cs typeface="Roboto Bold"/>
                <a:sym typeface="Roboto Bold"/>
              </a:rPr>
              <a:t> </a:t>
            </a:r>
            <a:r>
              <a:rPr lang="en-US" b="true" sz="4250">
                <a:solidFill>
                  <a:srgbClr val="9D1BE3"/>
                </a:solidFill>
                <a:latin typeface="Roboto Bold"/>
                <a:ea typeface="Roboto Bold"/>
                <a:cs typeface="Roboto Bold"/>
                <a:sym typeface="Roboto Bold"/>
              </a:rPr>
              <a:t>drugs and alcohol.</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19099" y="3321504"/>
            <a:ext cx="7558231" cy="933839"/>
            <a:chOff x="0" y="0"/>
            <a:chExt cx="1990645" cy="245949"/>
          </a:xfrm>
        </p:grpSpPr>
        <p:sp>
          <p:nvSpPr>
            <p:cNvPr name="Freeform 5" id="5"/>
            <p:cNvSpPr/>
            <p:nvPr/>
          </p:nvSpPr>
          <p:spPr>
            <a:xfrm flipH="false" flipV="false" rot="0">
              <a:off x="0" y="0"/>
              <a:ext cx="1990645" cy="245949"/>
            </a:xfrm>
            <a:custGeom>
              <a:avLst/>
              <a:gdLst/>
              <a:ahLst/>
              <a:cxnLst/>
              <a:rect r="r" b="b" t="t" l="l"/>
              <a:pathLst>
                <a:path h="245949" w="1990645">
                  <a:moveTo>
                    <a:pt x="0" y="0"/>
                  </a:moveTo>
                  <a:lnTo>
                    <a:pt x="1990645" y="0"/>
                  </a:lnTo>
                  <a:lnTo>
                    <a:pt x="1990645" y="245949"/>
                  </a:lnTo>
                  <a:lnTo>
                    <a:pt x="0" y="245949"/>
                  </a:lnTo>
                  <a:close/>
                </a:path>
              </a:pathLst>
            </a:custGeom>
            <a:solidFill>
              <a:srgbClr val="303030"/>
            </a:solidFill>
          </p:spPr>
        </p:sp>
        <p:sp>
          <p:nvSpPr>
            <p:cNvPr name="TextBox 6" id="6"/>
            <p:cNvSpPr txBox="true"/>
            <p:nvPr/>
          </p:nvSpPr>
          <p:spPr>
            <a:xfrm>
              <a:off x="0" y="-76200"/>
              <a:ext cx="1990645" cy="32214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29757" y="3354999"/>
            <a:ext cx="7488249" cy="771600"/>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Substance Use &amp; Addiction</a:t>
            </a:r>
          </a:p>
        </p:txBody>
      </p:sp>
      <p:sp>
        <p:nvSpPr>
          <p:cNvPr name="TextBox 8" id="8"/>
          <p:cNvSpPr txBox="true"/>
          <p:nvPr/>
        </p:nvSpPr>
        <p:spPr>
          <a:xfrm rot="0">
            <a:off x="2229757" y="4643457"/>
            <a:ext cx="12323819"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Predators often use substances to </a:t>
            </a:r>
            <a:r>
              <a:rPr lang="en-US" b="true" sz="4250">
                <a:solidFill>
                  <a:srgbClr val="9D1BE3"/>
                </a:solidFill>
                <a:latin typeface="Roboto Bold"/>
                <a:ea typeface="Roboto Bold"/>
                <a:cs typeface="Roboto Bold"/>
                <a:sym typeface="Roboto Bold"/>
              </a:rPr>
              <a:t>build trust and gain control.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1131441" y="1109322"/>
            <a:ext cx="11612407"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3321108"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26672" y="428952"/>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480713" y="4854865"/>
            <a:ext cx="11069712" cy="2246712"/>
            <a:chOff x="0" y="0"/>
            <a:chExt cx="2915480" cy="591727"/>
          </a:xfrm>
        </p:grpSpPr>
        <p:sp>
          <p:nvSpPr>
            <p:cNvPr name="Freeform 7" id="7"/>
            <p:cNvSpPr/>
            <p:nvPr/>
          </p:nvSpPr>
          <p:spPr>
            <a:xfrm flipH="false" flipV="false" rot="0">
              <a:off x="0" y="0"/>
              <a:ext cx="2915480" cy="591727"/>
            </a:xfrm>
            <a:custGeom>
              <a:avLst/>
              <a:gdLst/>
              <a:ahLst/>
              <a:cxnLst/>
              <a:rect r="r" b="b" t="t" l="l"/>
              <a:pathLst>
                <a:path h="591727" w="2915480">
                  <a:moveTo>
                    <a:pt x="0" y="0"/>
                  </a:moveTo>
                  <a:lnTo>
                    <a:pt x="2915480" y="0"/>
                  </a:lnTo>
                  <a:lnTo>
                    <a:pt x="2915480" y="591727"/>
                  </a:lnTo>
                  <a:lnTo>
                    <a:pt x="0" y="591727"/>
                  </a:lnTo>
                  <a:close/>
                </a:path>
              </a:pathLst>
            </a:custGeom>
            <a:solidFill>
              <a:srgbClr val="303030"/>
            </a:solidFill>
          </p:spPr>
        </p:sp>
        <p:sp>
          <p:nvSpPr>
            <p:cNvPr name="TextBox 8" id="8"/>
            <p:cNvSpPr txBox="true"/>
            <p:nvPr/>
          </p:nvSpPr>
          <p:spPr>
            <a:xfrm>
              <a:off x="0" y="-76200"/>
              <a:ext cx="2915480" cy="667927"/>
            </a:xfrm>
            <a:prstGeom prst="rect">
              <a:avLst/>
            </a:prstGeom>
          </p:spPr>
          <p:txBody>
            <a:bodyPr anchor="ctr" rtlCol="false" tIns="50800" lIns="50800" bIns="50800" rIns="50800"/>
            <a:lstStyle/>
            <a:p>
              <a:pPr algn="ctr">
                <a:lnSpc>
                  <a:spcPts val="3074"/>
                </a:lnSpc>
              </a:pPr>
            </a:p>
          </p:txBody>
        </p:sp>
      </p:gr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Freeform 11" id="11"/>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grpSp>
        <p:nvGrpSpPr>
          <p:cNvPr name="Group 12" id="12"/>
          <p:cNvGrpSpPr/>
          <p:nvPr/>
        </p:nvGrpSpPr>
        <p:grpSpPr>
          <a:xfrm rot="0">
            <a:off x="13415448" y="1028700"/>
            <a:ext cx="3770526" cy="3654715"/>
            <a:chOff x="0" y="0"/>
            <a:chExt cx="1138561" cy="1103590"/>
          </a:xfrm>
        </p:grpSpPr>
        <p:sp>
          <p:nvSpPr>
            <p:cNvPr name="Freeform 13" id="13"/>
            <p:cNvSpPr/>
            <p:nvPr/>
          </p:nvSpPr>
          <p:spPr>
            <a:xfrm flipH="false" flipV="false" rot="0">
              <a:off x="0" y="0"/>
              <a:ext cx="1138561" cy="1103590"/>
            </a:xfrm>
            <a:custGeom>
              <a:avLst/>
              <a:gdLst/>
              <a:ahLst/>
              <a:cxnLst/>
              <a:rect r="r" b="b" t="t" l="l"/>
              <a:pathLst>
                <a:path h="1103590" w="1138561">
                  <a:moveTo>
                    <a:pt x="0" y="0"/>
                  </a:moveTo>
                  <a:lnTo>
                    <a:pt x="1138561" y="0"/>
                  </a:lnTo>
                  <a:lnTo>
                    <a:pt x="1138561" y="1103590"/>
                  </a:lnTo>
                  <a:lnTo>
                    <a:pt x="0" y="1103590"/>
                  </a:lnTo>
                  <a:close/>
                </a:path>
              </a:pathLst>
            </a:custGeom>
            <a:solidFill>
              <a:srgbClr val="FFFFFF"/>
            </a:solidFill>
          </p:spPr>
        </p:sp>
        <p:sp>
          <p:nvSpPr>
            <p:cNvPr name="TextBox 14" id="14"/>
            <p:cNvSpPr txBox="true"/>
            <p:nvPr/>
          </p:nvSpPr>
          <p:spPr>
            <a:xfrm>
              <a:off x="0" y="-76200"/>
              <a:ext cx="1138561" cy="1179790"/>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3537855" y="1181582"/>
            <a:ext cx="3526614" cy="3348951"/>
          </a:xfrm>
          <a:custGeom>
            <a:avLst/>
            <a:gdLst/>
            <a:ahLst/>
            <a:cxnLst/>
            <a:rect r="r" b="b" t="t" l="l"/>
            <a:pathLst>
              <a:path h="3348951" w="3526614">
                <a:moveTo>
                  <a:pt x="0" y="0"/>
                </a:moveTo>
                <a:lnTo>
                  <a:pt x="3526614" y="0"/>
                </a:lnTo>
                <a:lnTo>
                  <a:pt x="3526614" y="3348951"/>
                </a:lnTo>
                <a:lnTo>
                  <a:pt x="0" y="3348951"/>
                </a:lnTo>
                <a:lnTo>
                  <a:pt x="0" y="0"/>
                </a:lnTo>
                <a:close/>
              </a:path>
            </a:pathLst>
          </a:custGeom>
          <a:blipFill>
            <a:blip r:embed="rId6"/>
            <a:stretch>
              <a:fillRect l="0" t="0" r="0" b="0"/>
            </a:stretch>
          </a:blipFill>
        </p:spPr>
      </p:sp>
      <p:sp>
        <p:nvSpPr>
          <p:cNvPr name="TextBox 16" id="16"/>
          <p:cNvSpPr txBox="true"/>
          <p:nvPr/>
        </p:nvSpPr>
        <p:spPr>
          <a:xfrm rot="0">
            <a:off x="2258610" y="5149568"/>
            <a:ext cx="1007601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developing brain can increase a teen’s vulnerability.</a:t>
            </a:r>
          </a:p>
        </p:txBody>
      </p:sp>
      <p:sp>
        <p:nvSpPr>
          <p:cNvPr name="TextBox 17" id="1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18" id="1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9" id="1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17147"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6" id="6"/>
          <p:cNvGrpSpPr/>
          <p:nvPr/>
        </p:nvGrpSpPr>
        <p:grpSpPr>
          <a:xfrm rot="0">
            <a:off x="3629003" y="4480785"/>
            <a:ext cx="10338562" cy="1872067"/>
            <a:chOff x="0" y="0"/>
            <a:chExt cx="2722913" cy="493055"/>
          </a:xfrm>
        </p:grpSpPr>
        <p:sp>
          <p:nvSpPr>
            <p:cNvPr name="Freeform 7" id="7"/>
            <p:cNvSpPr/>
            <p:nvPr/>
          </p:nvSpPr>
          <p:spPr>
            <a:xfrm flipH="false" flipV="false" rot="0">
              <a:off x="0" y="0"/>
              <a:ext cx="2722913" cy="493055"/>
            </a:xfrm>
            <a:custGeom>
              <a:avLst/>
              <a:gdLst/>
              <a:ahLst/>
              <a:cxnLst/>
              <a:rect r="r" b="b" t="t" l="l"/>
              <a:pathLst>
                <a:path h="493055" w="2722913">
                  <a:moveTo>
                    <a:pt x="0" y="0"/>
                  </a:moveTo>
                  <a:lnTo>
                    <a:pt x="2722913" y="0"/>
                  </a:lnTo>
                  <a:lnTo>
                    <a:pt x="2722913" y="493055"/>
                  </a:lnTo>
                  <a:lnTo>
                    <a:pt x="0" y="493055"/>
                  </a:lnTo>
                  <a:close/>
                </a:path>
              </a:pathLst>
            </a:custGeom>
            <a:solidFill>
              <a:srgbClr val="303030"/>
            </a:solidFill>
          </p:spPr>
        </p:sp>
        <p:sp>
          <p:nvSpPr>
            <p:cNvPr name="TextBox 8" id="8"/>
            <p:cNvSpPr txBox="true"/>
            <p:nvPr/>
          </p:nvSpPr>
          <p:spPr>
            <a:xfrm>
              <a:off x="0" y="-76200"/>
              <a:ext cx="2722913" cy="569255"/>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4317976" y="4624946"/>
            <a:ext cx="9754526" cy="1545591"/>
          </a:xfrm>
          <a:prstGeom prst="rect">
            <a:avLst/>
          </a:prstGeom>
        </p:spPr>
        <p:txBody>
          <a:bodyPr anchor="t" rtlCol="false" tIns="0" lIns="0" bIns="0" rIns="0">
            <a:spAutoFit/>
          </a:bodyPr>
          <a:lstStyle/>
          <a:p>
            <a:pPr algn="l">
              <a:lnSpc>
                <a:spcPts val="6159"/>
              </a:lnSpc>
            </a:pPr>
            <a:r>
              <a:rPr lang="en-US" sz="4399" b="true">
                <a:solidFill>
                  <a:srgbClr val="FFFFFF"/>
                </a:solidFill>
                <a:latin typeface="Roboto Bold"/>
                <a:ea typeface="Roboto Bold"/>
                <a:cs typeface="Roboto Bold"/>
                <a:sym typeface="Roboto Bold"/>
              </a:rPr>
              <a:t>At about what age is the male brain fully developed?</a:t>
            </a: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TextBox 11" id="11"/>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303030"/>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028700" y="904875"/>
            <a:ext cx="10325530"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WHAT DO YOU THINK?</a:t>
            </a:r>
          </a:p>
        </p:txBody>
      </p:sp>
      <p:sp>
        <p:nvSpPr>
          <p:cNvPr name="TextBox 8" id="8"/>
          <p:cNvSpPr txBox="true"/>
          <p:nvPr/>
        </p:nvSpPr>
        <p:spPr>
          <a:xfrm rot="0">
            <a:off x="3403662" y="4518161"/>
            <a:ext cx="11730024" cy="3187700"/>
          </a:xfrm>
          <a:prstGeom prst="rect">
            <a:avLst/>
          </a:prstGeom>
        </p:spPr>
        <p:txBody>
          <a:bodyPr anchor="t" rtlCol="false" tIns="0" lIns="0" bIns="0" rIns="0">
            <a:spAutoFit/>
          </a:bodyPr>
          <a:lstStyle/>
          <a:p>
            <a:pPr algn="l">
              <a:lnSpc>
                <a:spcPts val="6399"/>
              </a:lnSpc>
            </a:pPr>
            <a:r>
              <a:rPr lang="en-US" sz="3999" b="true">
                <a:solidFill>
                  <a:srgbClr val="FBFDFD"/>
                </a:solidFill>
                <a:latin typeface="Roboto Bold"/>
                <a:ea typeface="Roboto Bold"/>
                <a:cs typeface="Roboto Bold"/>
                <a:sym typeface="Roboto Bold"/>
              </a:rPr>
              <a:t>A) 16 years old</a:t>
            </a:r>
          </a:p>
          <a:p>
            <a:pPr algn="l">
              <a:lnSpc>
                <a:spcPts val="6399"/>
              </a:lnSpc>
            </a:pPr>
            <a:r>
              <a:rPr lang="en-US" sz="3999" b="true">
                <a:solidFill>
                  <a:srgbClr val="FBFDFD"/>
                </a:solidFill>
                <a:latin typeface="Roboto Bold"/>
                <a:ea typeface="Roboto Bold"/>
                <a:cs typeface="Roboto Bold"/>
                <a:sym typeface="Roboto Bold"/>
              </a:rPr>
              <a:t>B) 18 years old</a:t>
            </a:r>
          </a:p>
          <a:p>
            <a:pPr algn="l">
              <a:lnSpc>
                <a:spcPts val="6399"/>
              </a:lnSpc>
            </a:pPr>
            <a:r>
              <a:rPr lang="en-US" sz="3999" b="true">
                <a:solidFill>
                  <a:srgbClr val="FBFDFD"/>
                </a:solidFill>
                <a:latin typeface="Roboto Bold"/>
                <a:ea typeface="Roboto Bold"/>
                <a:cs typeface="Roboto Bold"/>
                <a:sym typeface="Roboto Bold"/>
              </a:rPr>
              <a:t>C) 20 years old</a:t>
            </a:r>
          </a:p>
          <a:p>
            <a:pPr algn="l">
              <a:lnSpc>
                <a:spcPts val="6399"/>
              </a:lnSpc>
            </a:pPr>
            <a:r>
              <a:rPr lang="en-US" sz="3999" b="true">
                <a:solidFill>
                  <a:srgbClr val="FBFDFD"/>
                </a:solidFill>
                <a:latin typeface="Roboto Bold"/>
                <a:ea typeface="Roboto Bold"/>
                <a:cs typeface="Roboto Bold"/>
                <a:sym typeface="Roboto Bold"/>
              </a:rPr>
              <a:t>D) 25 years old</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3352341" y="3533632"/>
            <a:ext cx="12541829" cy="1085850"/>
          </a:xfrm>
          <a:prstGeom prst="rect">
            <a:avLst/>
          </a:prstGeom>
        </p:spPr>
        <p:txBody>
          <a:bodyPr anchor="t" rtlCol="false" tIns="0" lIns="0" bIns="0" rIns="0">
            <a:spAutoFit/>
          </a:bodyPr>
          <a:lstStyle/>
          <a:p>
            <a:pPr algn="l">
              <a:lnSpc>
                <a:spcPts val="4200"/>
              </a:lnSpc>
            </a:pPr>
            <a:r>
              <a:rPr lang="en-US" sz="3500">
                <a:solidFill>
                  <a:srgbClr val="FFFFFF"/>
                </a:solidFill>
                <a:latin typeface="Roboto"/>
                <a:ea typeface="Roboto"/>
                <a:cs typeface="Roboto"/>
                <a:sym typeface="Roboto"/>
              </a:rPr>
              <a:t>At about what age is the male brain fully developed?</a:t>
            </a:r>
          </a:p>
          <a:p>
            <a:pPr algn="l">
              <a:lnSpc>
                <a:spcPts val="4200"/>
              </a:lnSpc>
            </a:pP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73</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5814764" y="9229725"/>
            <a:ext cx="8796764" cy="417344"/>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Casey, B., Jones, R. M., &amp; Somerville, L. H. (2011). Braking and Accelerating of the Adolescent Brain. Journal of Research on Adolescence: The Official Journal of the Society for Research on Adolescence, 21(1), 21–33. </a:t>
            </a:r>
          </a:p>
        </p:txBody>
      </p:sp>
      <p:sp>
        <p:nvSpPr>
          <p:cNvPr name="TextBox 10" id="10"/>
          <p:cNvSpPr txBox="true"/>
          <p:nvPr/>
        </p:nvSpPr>
        <p:spPr>
          <a:xfrm rot="0">
            <a:off x="3758723" y="4762062"/>
            <a:ext cx="10769229" cy="1908177"/>
          </a:xfrm>
          <a:prstGeom prst="rect">
            <a:avLst/>
          </a:prstGeom>
        </p:spPr>
        <p:txBody>
          <a:bodyPr anchor="t" rtlCol="false" tIns="0" lIns="0" bIns="0" rIns="0">
            <a:spAutoFit/>
          </a:bodyPr>
          <a:lstStyle/>
          <a:p>
            <a:pPr algn="ctr">
              <a:lnSpc>
                <a:spcPts val="7699"/>
              </a:lnSpc>
            </a:pPr>
            <a:r>
              <a:rPr lang="en-US" sz="5499">
                <a:solidFill>
                  <a:srgbClr val="303030"/>
                </a:solidFill>
                <a:latin typeface="Roboto"/>
                <a:ea typeface="Roboto"/>
                <a:cs typeface="Roboto"/>
                <a:sym typeface="Roboto"/>
              </a:rPr>
              <a:t>The male brain is fully developed at about </a:t>
            </a:r>
            <a:r>
              <a:rPr lang="en-US" b="true" sz="5499">
                <a:solidFill>
                  <a:srgbClr val="9D1BE3"/>
                </a:solidFill>
                <a:latin typeface="Roboto Bold"/>
                <a:ea typeface="Roboto Bold"/>
                <a:cs typeface="Roboto Bold"/>
                <a:sym typeface="Roboto Bold"/>
              </a:rPr>
              <a:t>25 years old.</a:t>
            </a:r>
            <a:r>
              <a:rPr lang="en-US" sz="5499">
                <a:solidFill>
                  <a:srgbClr val="9D1BE3"/>
                </a:solidFill>
                <a:latin typeface="Roboto"/>
                <a:ea typeface="Roboto"/>
                <a:cs typeface="Roboto"/>
                <a:sym typeface="Roboto"/>
              </a:rPr>
              <a:t> </a:t>
            </a:r>
          </a:p>
        </p:txBody>
      </p:sp>
      <p:sp>
        <p:nvSpPr>
          <p:cNvPr name="TextBox 11" id="11"/>
          <p:cNvSpPr txBox="true"/>
          <p:nvPr/>
        </p:nvSpPr>
        <p:spPr>
          <a:xfrm rot="0">
            <a:off x="1028700" y="904875"/>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8888374" cy="953103"/>
            <a:chOff x="0" y="0"/>
            <a:chExt cx="2340971" cy="251023"/>
          </a:xfrm>
        </p:grpSpPr>
        <p:sp>
          <p:nvSpPr>
            <p:cNvPr name="Freeform 5" id="5"/>
            <p:cNvSpPr/>
            <p:nvPr/>
          </p:nvSpPr>
          <p:spPr>
            <a:xfrm flipH="false" flipV="false" rot="0">
              <a:off x="0" y="0"/>
              <a:ext cx="2340971" cy="251023"/>
            </a:xfrm>
            <a:custGeom>
              <a:avLst/>
              <a:gdLst/>
              <a:ahLst/>
              <a:cxnLst/>
              <a:rect r="r" b="b" t="t" l="l"/>
              <a:pathLst>
                <a:path h="251023" w="2340971">
                  <a:moveTo>
                    <a:pt x="0" y="0"/>
                  </a:moveTo>
                  <a:lnTo>
                    <a:pt x="2340971" y="0"/>
                  </a:lnTo>
                  <a:lnTo>
                    <a:pt x="2340971" y="251023"/>
                  </a:lnTo>
                  <a:lnTo>
                    <a:pt x="0" y="251023"/>
                  </a:lnTo>
                  <a:close/>
                </a:path>
              </a:pathLst>
            </a:custGeom>
            <a:solidFill>
              <a:srgbClr val="303030"/>
            </a:solidFill>
          </p:spPr>
        </p:sp>
        <p:sp>
          <p:nvSpPr>
            <p:cNvPr name="TextBox 6" id="6"/>
            <p:cNvSpPr txBox="true"/>
            <p:nvPr/>
          </p:nvSpPr>
          <p:spPr>
            <a:xfrm>
              <a:off x="0" y="-76200"/>
              <a:ext cx="2340971"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68864" y="3348166"/>
            <a:ext cx="901371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Brain Is Our Control Center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268864" y="4659996"/>
            <a:ext cx="13045957"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 brain </a:t>
            </a:r>
            <a:r>
              <a:rPr lang="en-US" b="true" sz="4250">
                <a:solidFill>
                  <a:srgbClr val="9D1BE3"/>
                </a:solidFill>
                <a:latin typeface="Roboto Bold"/>
                <a:ea typeface="Roboto Bold"/>
                <a:cs typeface="Roboto Bold"/>
                <a:sym typeface="Roboto Bold"/>
              </a:rPr>
              <a:t>grows to its full size</a:t>
            </a:r>
            <a:r>
              <a:rPr lang="en-US" b="true" sz="4250">
                <a:solidFill>
                  <a:srgbClr val="004F59"/>
                </a:solidFill>
                <a:latin typeface="Roboto Bold"/>
                <a:ea typeface="Roboto Bold"/>
                <a:cs typeface="Roboto Bold"/>
                <a:sym typeface="Roboto Bold"/>
              </a:rPr>
              <a:t> in the teenage years.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555969" y="9177463"/>
            <a:ext cx="8617447" cy="41719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Casey, </a:t>
            </a:r>
            <a:r>
              <a:rPr lang="en-US" sz="1200">
                <a:solidFill>
                  <a:srgbClr val="004F59"/>
                </a:solidFill>
                <a:latin typeface="Roboto"/>
                <a:ea typeface="Roboto"/>
                <a:cs typeface="Roboto"/>
                <a:sym typeface="Roboto"/>
              </a:rPr>
              <a:t>B., Jones, R. M., &amp; Somerville, L. H. (2011). Braking and Accelerating of the Adolescent Brain. Journal of Research on Adolescence: The Official Journal of the Society for Research on Adolescence, 21(1), 21–33. </a:t>
            </a:r>
          </a:p>
        </p:txBody>
      </p:sp>
    </p:spTree>
  </p:cSld>
  <p:clrMapOvr>
    <a:masterClrMapping/>
  </p:clrMapOvr>
</p:sld>
</file>

<file path=ppt/slides/slide7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8888374" cy="953103"/>
            <a:chOff x="0" y="0"/>
            <a:chExt cx="2340971" cy="251023"/>
          </a:xfrm>
        </p:grpSpPr>
        <p:sp>
          <p:nvSpPr>
            <p:cNvPr name="Freeform 5" id="5"/>
            <p:cNvSpPr/>
            <p:nvPr/>
          </p:nvSpPr>
          <p:spPr>
            <a:xfrm flipH="false" flipV="false" rot="0">
              <a:off x="0" y="0"/>
              <a:ext cx="2340971" cy="251023"/>
            </a:xfrm>
            <a:custGeom>
              <a:avLst/>
              <a:gdLst/>
              <a:ahLst/>
              <a:cxnLst/>
              <a:rect r="r" b="b" t="t" l="l"/>
              <a:pathLst>
                <a:path h="251023" w="2340971">
                  <a:moveTo>
                    <a:pt x="0" y="0"/>
                  </a:moveTo>
                  <a:lnTo>
                    <a:pt x="2340971" y="0"/>
                  </a:lnTo>
                  <a:lnTo>
                    <a:pt x="2340971" y="251023"/>
                  </a:lnTo>
                  <a:lnTo>
                    <a:pt x="0" y="251023"/>
                  </a:lnTo>
                  <a:close/>
                </a:path>
              </a:pathLst>
            </a:custGeom>
            <a:solidFill>
              <a:srgbClr val="303030"/>
            </a:solidFill>
          </p:spPr>
        </p:sp>
        <p:sp>
          <p:nvSpPr>
            <p:cNvPr name="TextBox 6" id="6"/>
            <p:cNvSpPr txBox="true"/>
            <p:nvPr/>
          </p:nvSpPr>
          <p:spPr>
            <a:xfrm>
              <a:off x="0" y="-76200"/>
              <a:ext cx="2340971"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68864" y="3348166"/>
            <a:ext cx="901371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Brain Is Our Control Center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268864" y="4659996"/>
            <a:ext cx="13045957"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B</a:t>
            </a:r>
            <a:r>
              <a:rPr lang="en-US" b="true" sz="4250">
                <a:solidFill>
                  <a:srgbClr val="004F59"/>
                </a:solidFill>
                <a:latin typeface="Roboto Bold"/>
                <a:ea typeface="Roboto Bold"/>
                <a:cs typeface="Roboto Bold"/>
                <a:sym typeface="Roboto Bold"/>
              </a:rPr>
              <a:t>rain</a:t>
            </a:r>
            <a:r>
              <a:rPr lang="en-US" b="true" sz="4250">
                <a:solidFill>
                  <a:srgbClr val="004F59"/>
                </a:solidFill>
                <a:latin typeface="Roboto Bold"/>
                <a:ea typeface="Roboto Bold"/>
                <a:cs typeface="Roboto Bold"/>
                <a:sym typeface="Roboto Bold"/>
              </a:rPr>
              <a:t> development continues until about </a:t>
            </a:r>
            <a:r>
              <a:rPr lang="en-US" b="true" sz="4250">
                <a:solidFill>
                  <a:srgbClr val="9D1BE3"/>
                </a:solidFill>
                <a:latin typeface="Roboto Bold"/>
                <a:ea typeface="Roboto Bold"/>
                <a:cs typeface="Roboto Bold"/>
                <a:sym typeface="Roboto Bold"/>
              </a:rPr>
              <a:t>age 25.</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555969" y="9177463"/>
            <a:ext cx="8617447" cy="41719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Casey, </a:t>
            </a:r>
            <a:r>
              <a:rPr lang="en-US" sz="1200">
                <a:solidFill>
                  <a:srgbClr val="004F59"/>
                </a:solidFill>
                <a:latin typeface="Roboto"/>
                <a:ea typeface="Roboto"/>
                <a:cs typeface="Roboto"/>
                <a:sym typeface="Roboto"/>
              </a:rPr>
              <a:t>B., Jones, R. M., &amp; Somerville, L. H. (2011). Braking and Accelerating of the Adolescent Brain. Journal of Research on Adolescence: The Official Journal of the Society for Research on Adolescence, 21(1), 21–33. </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8888374" cy="953103"/>
            <a:chOff x="0" y="0"/>
            <a:chExt cx="2340971" cy="251023"/>
          </a:xfrm>
        </p:grpSpPr>
        <p:sp>
          <p:nvSpPr>
            <p:cNvPr name="Freeform 5" id="5"/>
            <p:cNvSpPr/>
            <p:nvPr/>
          </p:nvSpPr>
          <p:spPr>
            <a:xfrm flipH="false" flipV="false" rot="0">
              <a:off x="0" y="0"/>
              <a:ext cx="2340971" cy="251023"/>
            </a:xfrm>
            <a:custGeom>
              <a:avLst/>
              <a:gdLst/>
              <a:ahLst/>
              <a:cxnLst/>
              <a:rect r="r" b="b" t="t" l="l"/>
              <a:pathLst>
                <a:path h="251023" w="2340971">
                  <a:moveTo>
                    <a:pt x="0" y="0"/>
                  </a:moveTo>
                  <a:lnTo>
                    <a:pt x="2340971" y="0"/>
                  </a:lnTo>
                  <a:lnTo>
                    <a:pt x="2340971" y="251023"/>
                  </a:lnTo>
                  <a:lnTo>
                    <a:pt x="0" y="251023"/>
                  </a:lnTo>
                  <a:close/>
                </a:path>
              </a:pathLst>
            </a:custGeom>
            <a:solidFill>
              <a:srgbClr val="303030"/>
            </a:solidFill>
          </p:spPr>
        </p:sp>
        <p:sp>
          <p:nvSpPr>
            <p:cNvPr name="TextBox 6" id="6"/>
            <p:cNvSpPr txBox="true"/>
            <p:nvPr/>
          </p:nvSpPr>
          <p:spPr>
            <a:xfrm>
              <a:off x="0" y="-76200"/>
              <a:ext cx="2340971"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68864" y="3348166"/>
            <a:ext cx="901371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The Brain Is Our Control Center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268864" y="4659996"/>
            <a:ext cx="13949920" cy="2235200"/>
          </a:xfrm>
          <a:prstGeom prst="rect">
            <a:avLst/>
          </a:prstGeom>
        </p:spPr>
        <p:txBody>
          <a:bodyPr anchor="t" rtlCol="false" tIns="0" lIns="0" bIns="0" rIns="0">
            <a:spAutoFit/>
          </a:bodyPr>
          <a:lstStyle/>
          <a:p>
            <a:pPr algn="l">
              <a:lnSpc>
                <a:spcPts val="5950"/>
              </a:lnSpc>
            </a:pPr>
            <a:r>
              <a:rPr lang="en-US" sz="4250" b="true">
                <a:solidFill>
                  <a:srgbClr val="004F59"/>
                </a:solidFill>
                <a:latin typeface="Roboto Bold"/>
                <a:ea typeface="Roboto Bold"/>
                <a:cs typeface="Roboto Bold"/>
                <a:sym typeface="Roboto Bold"/>
              </a:rPr>
              <a:t>The brain’s p</a:t>
            </a:r>
            <a:r>
              <a:rPr lang="en-US" sz="4250" b="true">
                <a:solidFill>
                  <a:srgbClr val="004F59"/>
                </a:solidFill>
                <a:latin typeface="Roboto Bold"/>
                <a:ea typeface="Roboto Bold"/>
                <a:cs typeface="Roboto Bold"/>
                <a:sym typeface="Roboto Bold"/>
              </a:rPr>
              <a:t>refrontal cortex helps with </a:t>
            </a:r>
            <a:r>
              <a:rPr lang="en-US" sz="4250" b="true">
                <a:solidFill>
                  <a:srgbClr val="9D1BE3"/>
                </a:solidFill>
                <a:latin typeface="Roboto Bold"/>
                <a:ea typeface="Roboto Bold"/>
                <a:cs typeface="Roboto Bold"/>
                <a:sym typeface="Roboto Bold"/>
              </a:rPr>
              <a:t>decision-making and self-control</a:t>
            </a:r>
            <a:r>
              <a:rPr lang="en-US" sz="4250" b="true">
                <a:solidFill>
                  <a:srgbClr val="004F59"/>
                </a:solidFill>
                <a:latin typeface="Roboto Bold"/>
                <a:ea typeface="Roboto Bold"/>
                <a:cs typeface="Roboto Bold"/>
                <a:sym typeface="Roboto Bold"/>
              </a:rPr>
              <a:t>.</a:t>
            </a:r>
          </a:p>
          <a:p>
            <a:pPr algn="l">
              <a:lnSpc>
                <a:spcPts val="5950"/>
              </a:lnSpc>
            </a:pP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4555969" y="9177463"/>
            <a:ext cx="8617447" cy="41719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Casey, </a:t>
            </a:r>
            <a:r>
              <a:rPr lang="en-US" sz="1200">
                <a:solidFill>
                  <a:srgbClr val="004F59"/>
                </a:solidFill>
                <a:latin typeface="Roboto"/>
                <a:ea typeface="Roboto"/>
                <a:cs typeface="Roboto"/>
                <a:sym typeface="Roboto"/>
              </a:rPr>
              <a:t>B., Jones, R. M., &amp; Somerville, L. H. (2011). Braking and Accelerating of the Adolescent Brain. Journal of Research on Adolescence: The Official Journal of the Society for Research on Adolescence, 21(1), 21–33. </a:t>
            </a: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85488" y="2870740"/>
            <a:ext cx="12685014" cy="953103"/>
            <a:chOff x="0" y="0"/>
            <a:chExt cx="3340909" cy="251023"/>
          </a:xfrm>
        </p:grpSpPr>
        <p:sp>
          <p:nvSpPr>
            <p:cNvPr name="Freeform 5" id="5"/>
            <p:cNvSpPr/>
            <p:nvPr/>
          </p:nvSpPr>
          <p:spPr>
            <a:xfrm flipH="false" flipV="false" rot="0">
              <a:off x="0" y="0"/>
              <a:ext cx="3340909" cy="251023"/>
            </a:xfrm>
            <a:custGeom>
              <a:avLst/>
              <a:gdLst/>
              <a:ahLst/>
              <a:cxnLst/>
              <a:rect r="r" b="b" t="t" l="l"/>
              <a:pathLst>
                <a:path h="251023" w="3340909">
                  <a:moveTo>
                    <a:pt x="0" y="0"/>
                  </a:moveTo>
                  <a:lnTo>
                    <a:pt x="3340909" y="0"/>
                  </a:lnTo>
                  <a:lnTo>
                    <a:pt x="3340909" y="251023"/>
                  </a:lnTo>
                  <a:lnTo>
                    <a:pt x="0" y="251023"/>
                  </a:lnTo>
                  <a:close/>
                </a:path>
              </a:pathLst>
            </a:custGeom>
            <a:solidFill>
              <a:srgbClr val="303030"/>
            </a:solidFill>
          </p:spPr>
        </p:sp>
        <p:sp>
          <p:nvSpPr>
            <p:cNvPr name="TextBox 6" id="6"/>
            <p:cNvSpPr txBox="true"/>
            <p:nvPr/>
          </p:nvSpPr>
          <p:spPr>
            <a:xfrm>
              <a:off x="0" y="-76200"/>
              <a:ext cx="3340909"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143796" y="2913941"/>
            <a:ext cx="1324425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Prefrontal Cortex: The Brain’s Control Center</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1585488" y="4225771"/>
            <a:ext cx="16702512"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Decision-Making: </a:t>
            </a:r>
            <a:r>
              <a:rPr lang="en-US" b="true" sz="4250">
                <a:solidFill>
                  <a:srgbClr val="004F59"/>
                </a:solidFill>
                <a:latin typeface="Roboto Bold"/>
                <a:ea typeface="Roboto Bold"/>
                <a:cs typeface="Roboto Bold"/>
                <a:sym typeface="Roboto Bold"/>
              </a:rPr>
              <a:t> Helps us decide what to do</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2" id="12"/>
          <p:cNvSpPr txBox="true"/>
          <p:nvPr/>
        </p:nvSpPr>
        <p:spPr>
          <a:xfrm rot="0">
            <a:off x="5080267" y="9319260"/>
            <a:ext cx="8617447"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Cl</a:t>
            </a:r>
            <a:r>
              <a:rPr lang="en-US" sz="1200">
                <a:solidFill>
                  <a:srgbClr val="004F59"/>
                </a:solidFill>
                <a:latin typeface="Roboto"/>
                <a:ea typeface="Roboto"/>
                <a:cs typeface="Roboto"/>
                <a:sym typeface="Roboto"/>
              </a:rPr>
              <a:t>eveland Clinic. (2025). Prefrontal cortex. Cleveland Clinic.</a:t>
            </a: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85488" y="2870740"/>
            <a:ext cx="12685014" cy="953103"/>
            <a:chOff x="0" y="0"/>
            <a:chExt cx="3340909" cy="251023"/>
          </a:xfrm>
        </p:grpSpPr>
        <p:sp>
          <p:nvSpPr>
            <p:cNvPr name="Freeform 5" id="5"/>
            <p:cNvSpPr/>
            <p:nvPr/>
          </p:nvSpPr>
          <p:spPr>
            <a:xfrm flipH="false" flipV="false" rot="0">
              <a:off x="0" y="0"/>
              <a:ext cx="3340909" cy="251023"/>
            </a:xfrm>
            <a:custGeom>
              <a:avLst/>
              <a:gdLst/>
              <a:ahLst/>
              <a:cxnLst/>
              <a:rect r="r" b="b" t="t" l="l"/>
              <a:pathLst>
                <a:path h="251023" w="3340909">
                  <a:moveTo>
                    <a:pt x="0" y="0"/>
                  </a:moveTo>
                  <a:lnTo>
                    <a:pt x="3340909" y="0"/>
                  </a:lnTo>
                  <a:lnTo>
                    <a:pt x="3340909" y="251023"/>
                  </a:lnTo>
                  <a:lnTo>
                    <a:pt x="0" y="251023"/>
                  </a:lnTo>
                  <a:close/>
                </a:path>
              </a:pathLst>
            </a:custGeom>
            <a:solidFill>
              <a:srgbClr val="303030"/>
            </a:solidFill>
          </p:spPr>
        </p:sp>
        <p:sp>
          <p:nvSpPr>
            <p:cNvPr name="TextBox 6" id="6"/>
            <p:cNvSpPr txBox="true"/>
            <p:nvPr/>
          </p:nvSpPr>
          <p:spPr>
            <a:xfrm>
              <a:off x="0" y="-76200"/>
              <a:ext cx="3340909"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585488" y="4225771"/>
            <a:ext cx="16702512"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Decision-Making:  Helps us choose what to do</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Plan Ahead:</a:t>
            </a:r>
            <a:r>
              <a:rPr lang="en-US" b="true" sz="4250">
                <a:solidFill>
                  <a:srgbClr val="004F59"/>
                </a:solidFill>
                <a:latin typeface="Roboto Bold"/>
                <a:ea typeface="Roboto Bold"/>
                <a:cs typeface="Roboto Bold"/>
                <a:sym typeface="Roboto Bold"/>
              </a:rPr>
              <a:t>  Think about the future</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080267" y="9319260"/>
            <a:ext cx="8617447"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Cl</a:t>
            </a:r>
            <a:r>
              <a:rPr lang="en-US" sz="1200">
                <a:solidFill>
                  <a:srgbClr val="004F59"/>
                </a:solidFill>
                <a:latin typeface="Roboto"/>
                <a:ea typeface="Roboto"/>
                <a:cs typeface="Roboto"/>
                <a:sym typeface="Roboto"/>
              </a:rPr>
              <a:t>eveland Clinic. (2025). Prefrontal cortex. Cleveland Clinic.</a:t>
            </a:r>
          </a:p>
        </p:txBody>
      </p:sp>
      <p:sp>
        <p:nvSpPr>
          <p:cNvPr name="TextBox 12" id="12"/>
          <p:cNvSpPr txBox="true"/>
          <p:nvPr/>
        </p:nvSpPr>
        <p:spPr>
          <a:xfrm rot="0">
            <a:off x="2143796" y="2913941"/>
            <a:ext cx="1324425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Prefrontal Cortex: The Brain’s Control Center</a:t>
            </a: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85488" y="2870740"/>
            <a:ext cx="12685014" cy="953103"/>
            <a:chOff x="0" y="0"/>
            <a:chExt cx="3340909" cy="251023"/>
          </a:xfrm>
        </p:grpSpPr>
        <p:sp>
          <p:nvSpPr>
            <p:cNvPr name="Freeform 5" id="5"/>
            <p:cNvSpPr/>
            <p:nvPr/>
          </p:nvSpPr>
          <p:spPr>
            <a:xfrm flipH="false" flipV="false" rot="0">
              <a:off x="0" y="0"/>
              <a:ext cx="3340909" cy="251023"/>
            </a:xfrm>
            <a:custGeom>
              <a:avLst/>
              <a:gdLst/>
              <a:ahLst/>
              <a:cxnLst/>
              <a:rect r="r" b="b" t="t" l="l"/>
              <a:pathLst>
                <a:path h="251023" w="3340909">
                  <a:moveTo>
                    <a:pt x="0" y="0"/>
                  </a:moveTo>
                  <a:lnTo>
                    <a:pt x="3340909" y="0"/>
                  </a:lnTo>
                  <a:lnTo>
                    <a:pt x="3340909" y="251023"/>
                  </a:lnTo>
                  <a:lnTo>
                    <a:pt x="0" y="251023"/>
                  </a:lnTo>
                  <a:close/>
                </a:path>
              </a:pathLst>
            </a:custGeom>
            <a:solidFill>
              <a:srgbClr val="303030"/>
            </a:solidFill>
          </p:spPr>
        </p:sp>
        <p:sp>
          <p:nvSpPr>
            <p:cNvPr name="TextBox 6" id="6"/>
            <p:cNvSpPr txBox="true"/>
            <p:nvPr/>
          </p:nvSpPr>
          <p:spPr>
            <a:xfrm>
              <a:off x="0" y="-76200"/>
              <a:ext cx="3340909"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585488" y="4225771"/>
            <a:ext cx="16702512"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Decision-Making:  Helps us choose what to do</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Plan Ahead:  Think about the future</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Self-Control:</a:t>
            </a:r>
            <a:r>
              <a:rPr lang="en-US" b="true" sz="4250">
                <a:solidFill>
                  <a:srgbClr val="004F59"/>
                </a:solidFill>
                <a:latin typeface="Roboto Bold"/>
                <a:ea typeface="Roboto Bold"/>
                <a:cs typeface="Roboto Bold"/>
                <a:sym typeface="Roboto Bold"/>
              </a:rPr>
              <a:t>  Stop and think before acting</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080267" y="9319260"/>
            <a:ext cx="8617447"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Cl</a:t>
            </a:r>
            <a:r>
              <a:rPr lang="en-US" sz="1200">
                <a:solidFill>
                  <a:srgbClr val="004F59"/>
                </a:solidFill>
                <a:latin typeface="Roboto"/>
                <a:ea typeface="Roboto"/>
                <a:cs typeface="Roboto"/>
                <a:sym typeface="Roboto"/>
              </a:rPr>
              <a:t>eveland Clinic. (2025). Prefrontal cortex. Cleveland Clinic.</a:t>
            </a:r>
          </a:p>
        </p:txBody>
      </p:sp>
      <p:sp>
        <p:nvSpPr>
          <p:cNvPr name="TextBox 12" id="12"/>
          <p:cNvSpPr txBox="true"/>
          <p:nvPr/>
        </p:nvSpPr>
        <p:spPr>
          <a:xfrm rot="0">
            <a:off x="2143796" y="2913941"/>
            <a:ext cx="1324425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Prefrontal Cortex: The Brain’s Control Center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1983521" y="4942260"/>
            <a:ext cx="5505084" cy="220789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Vulnerable</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Predator</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Sterotype</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7617927" y="4939986"/>
            <a:ext cx="5505084" cy="220789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Myth</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Humiliation</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Survival Sex</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4" id="14"/>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6"/>
            <a:stretch>
              <a:fillRect l="0" t="0" r="0" b="0"/>
            </a:stretch>
          </a:blipFill>
        </p:spPr>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85488" y="2870740"/>
            <a:ext cx="12685014" cy="953103"/>
            <a:chOff x="0" y="0"/>
            <a:chExt cx="3340909" cy="251023"/>
          </a:xfrm>
        </p:grpSpPr>
        <p:sp>
          <p:nvSpPr>
            <p:cNvPr name="Freeform 5" id="5"/>
            <p:cNvSpPr/>
            <p:nvPr/>
          </p:nvSpPr>
          <p:spPr>
            <a:xfrm flipH="false" flipV="false" rot="0">
              <a:off x="0" y="0"/>
              <a:ext cx="3340909" cy="251023"/>
            </a:xfrm>
            <a:custGeom>
              <a:avLst/>
              <a:gdLst/>
              <a:ahLst/>
              <a:cxnLst/>
              <a:rect r="r" b="b" t="t" l="l"/>
              <a:pathLst>
                <a:path h="251023" w="3340909">
                  <a:moveTo>
                    <a:pt x="0" y="0"/>
                  </a:moveTo>
                  <a:lnTo>
                    <a:pt x="3340909" y="0"/>
                  </a:lnTo>
                  <a:lnTo>
                    <a:pt x="3340909" y="251023"/>
                  </a:lnTo>
                  <a:lnTo>
                    <a:pt x="0" y="251023"/>
                  </a:lnTo>
                  <a:close/>
                </a:path>
              </a:pathLst>
            </a:custGeom>
            <a:solidFill>
              <a:srgbClr val="303030"/>
            </a:solidFill>
          </p:spPr>
        </p:sp>
        <p:sp>
          <p:nvSpPr>
            <p:cNvPr name="TextBox 6" id="6"/>
            <p:cNvSpPr txBox="true"/>
            <p:nvPr/>
          </p:nvSpPr>
          <p:spPr>
            <a:xfrm>
              <a:off x="0" y="-76200"/>
              <a:ext cx="3340909"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585488" y="4251897"/>
            <a:ext cx="16702512"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Decision-Making:  Helps us choose what to do</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Plan Ahead:  Think about the future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Self-Control:  Stop and think before acting</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Understand Consequences:</a:t>
            </a:r>
            <a:r>
              <a:rPr lang="en-US" b="true" sz="4250">
                <a:solidFill>
                  <a:srgbClr val="004F59"/>
                </a:solidFill>
                <a:latin typeface="Roboto Bold"/>
                <a:ea typeface="Roboto Bold"/>
                <a:cs typeface="Roboto Bold"/>
                <a:sym typeface="Roboto Bold"/>
              </a:rPr>
              <a:t>  Predict what might happen next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080267" y="9319260"/>
            <a:ext cx="8617447"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Cl</a:t>
            </a:r>
            <a:r>
              <a:rPr lang="en-US" sz="1200">
                <a:solidFill>
                  <a:srgbClr val="004F59"/>
                </a:solidFill>
                <a:latin typeface="Roboto"/>
                <a:ea typeface="Roboto"/>
                <a:cs typeface="Roboto"/>
                <a:sym typeface="Roboto"/>
              </a:rPr>
              <a:t>eveland Clinic. (2025). Prefrontal cortex. Cleveland Clinic.</a:t>
            </a:r>
          </a:p>
        </p:txBody>
      </p:sp>
      <p:sp>
        <p:nvSpPr>
          <p:cNvPr name="TextBox 12" id="12"/>
          <p:cNvSpPr txBox="true"/>
          <p:nvPr/>
        </p:nvSpPr>
        <p:spPr>
          <a:xfrm rot="0">
            <a:off x="2143796" y="2913941"/>
            <a:ext cx="1324425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Prefrontal Cortex: The Brain’s Control Center</a:t>
            </a:r>
          </a:p>
        </p:txBody>
      </p:sp>
    </p:spTree>
  </p:cSld>
  <p:clrMapOvr>
    <a:masterClrMapping/>
  </p:clrMapOvr>
</p:sld>
</file>

<file path=ppt/slides/slide8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85488" y="2870740"/>
            <a:ext cx="12685014" cy="953103"/>
            <a:chOff x="0" y="0"/>
            <a:chExt cx="3340909" cy="251023"/>
          </a:xfrm>
        </p:grpSpPr>
        <p:sp>
          <p:nvSpPr>
            <p:cNvPr name="Freeform 5" id="5"/>
            <p:cNvSpPr/>
            <p:nvPr/>
          </p:nvSpPr>
          <p:spPr>
            <a:xfrm flipH="false" flipV="false" rot="0">
              <a:off x="0" y="0"/>
              <a:ext cx="3340909" cy="251023"/>
            </a:xfrm>
            <a:custGeom>
              <a:avLst/>
              <a:gdLst/>
              <a:ahLst/>
              <a:cxnLst/>
              <a:rect r="r" b="b" t="t" l="l"/>
              <a:pathLst>
                <a:path h="251023" w="3340909">
                  <a:moveTo>
                    <a:pt x="0" y="0"/>
                  </a:moveTo>
                  <a:lnTo>
                    <a:pt x="3340909" y="0"/>
                  </a:lnTo>
                  <a:lnTo>
                    <a:pt x="3340909" y="251023"/>
                  </a:lnTo>
                  <a:lnTo>
                    <a:pt x="0" y="251023"/>
                  </a:lnTo>
                  <a:close/>
                </a:path>
              </a:pathLst>
            </a:custGeom>
            <a:solidFill>
              <a:srgbClr val="303030"/>
            </a:solidFill>
          </p:spPr>
        </p:sp>
        <p:sp>
          <p:nvSpPr>
            <p:cNvPr name="TextBox 6" id="6"/>
            <p:cNvSpPr txBox="true"/>
            <p:nvPr/>
          </p:nvSpPr>
          <p:spPr>
            <a:xfrm>
              <a:off x="0" y="-76200"/>
              <a:ext cx="3340909"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585488" y="4225771"/>
            <a:ext cx="16702512" cy="37401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Decision-Making:  Helps us choose what to do</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Plan Ahead:  Think about the future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Self-Control:  Stop and think before acting</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Understand Consequences:  Predict what might happen next</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Problem-Solve:</a:t>
            </a:r>
            <a:r>
              <a:rPr lang="en-US" b="true" sz="4250">
                <a:solidFill>
                  <a:srgbClr val="004F59"/>
                </a:solidFill>
                <a:latin typeface="Roboto Bold"/>
                <a:ea typeface="Roboto Bold"/>
                <a:cs typeface="Roboto Bold"/>
                <a:sym typeface="Roboto Bold"/>
              </a:rPr>
              <a:t>  Figure things out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080267" y="9319260"/>
            <a:ext cx="8617447"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Cl</a:t>
            </a:r>
            <a:r>
              <a:rPr lang="en-US" sz="1200">
                <a:solidFill>
                  <a:srgbClr val="004F59"/>
                </a:solidFill>
                <a:latin typeface="Roboto"/>
                <a:ea typeface="Roboto"/>
                <a:cs typeface="Roboto"/>
                <a:sym typeface="Roboto"/>
              </a:rPr>
              <a:t>eveland Clinic. (2025). Prefrontal cortex. Cleveland Clinic.</a:t>
            </a:r>
          </a:p>
        </p:txBody>
      </p:sp>
      <p:sp>
        <p:nvSpPr>
          <p:cNvPr name="TextBox 12" id="12"/>
          <p:cNvSpPr txBox="true"/>
          <p:nvPr/>
        </p:nvSpPr>
        <p:spPr>
          <a:xfrm rot="0">
            <a:off x="2143796" y="2913941"/>
            <a:ext cx="1324425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Prefrontal Cortex: The Brain’s Control Center</a:t>
            </a:r>
          </a:p>
        </p:txBody>
      </p:sp>
    </p:spTree>
  </p:cSld>
  <p:clrMapOvr>
    <a:masterClrMapping/>
  </p:clrMapOvr>
</p:sld>
</file>

<file path=ppt/slides/slide8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585488" y="2870740"/>
            <a:ext cx="12685014" cy="953103"/>
            <a:chOff x="0" y="0"/>
            <a:chExt cx="3340909" cy="251023"/>
          </a:xfrm>
        </p:grpSpPr>
        <p:sp>
          <p:nvSpPr>
            <p:cNvPr name="Freeform 5" id="5"/>
            <p:cNvSpPr/>
            <p:nvPr/>
          </p:nvSpPr>
          <p:spPr>
            <a:xfrm flipH="false" flipV="false" rot="0">
              <a:off x="0" y="0"/>
              <a:ext cx="3340909" cy="251023"/>
            </a:xfrm>
            <a:custGeom>
              <a:avLst/>
              <a:gdLst/>
              <a:ahLst/>
              <a:cxnLst/>
              <a:rect r="r" b="b" t="t" l="l"/>
              <a:pathLst>
                <a:path h="251023" w="3340909">
                  <a:moveTo>
                    <a:pt x="0" y="0"/>
                  </a:moveTo>
                  <a:lnTo>
                    <a:pt x="3340909" y="0"/>
                  </a:lnTo>
                  <a:lnTo>
                    <a:pt x="3340909" y="251023"/>
                  </a:lnTo>
                  <a:lnTo>
                    <a:pt x="0" y="251023"/>
                  </a:lnTo>
                  <a:close/>
                </a:path>
              </a:pathLst>
            </a:custGeom>
            <a:solidFill>
              <a:srgbClr val="303030"/>
            </a:solidFill>
          </p:spPr>
        </p:sp>
        <p:sp>
          <p:nvSpPr>
            <p:cNvPr name="TextBox 6" id="6"/>
            <p:cNvSpPr txBox="true"/>
            <p:nvPr/>
          </p:nvSpPr>
          <p:spPr>
            <a:xfrm>
              <a:off x="0" y="-76200"/>
              <a:ext cx="3340909"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585488" y="4225771"/>
            <a:ext cx="16702512" cy="44926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Decision-Making:  Helps us choose what to do</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Plan Ahead:  Think about the future</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Self-Control:  Stop and think before acting</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Understand Consequences:  Predict what might happen next</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Problem-Solve:  Figure things out</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Manage Emotions:</a:t>
            </a:r>
            <a:r>
              <a:rPr lang="en-US" b="true" sz="4250">
                <a:solidFill>
                  <a:srgbClr val="004F59"/>
                </a:solidFill>
                <a:latin typeface="Roboto Bold"/>
                <a:ea typeface="Roboto Bold"/>
                <a:cs typeface="Roboto Bold"/>
                <a:sym typeface="Roboto Bold"/>
              </a:rPr>
              <a:t>  Helps us stay calm and in control </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080267" y="9319260"/>
            <a:ext cx="8617447" cy="207645"/>
          </a:xfrm>
          <a:prstGeom prst="rect">
            <a:avLst/>
          </a:prstGeom>
        </p:spPr>
        <p:txBody>
          <a:bodyPr anchor="t" rtlCol="false" tIns="0" lIns="0" bIns="0" rIns="0">
            <a:spAutoFit/>
          </a:bodyPr>
          <a:lstStyle/>
          <a:p>
            <a:pPr algn="just">
              <a:lnSpc>
                <a:spcPts val="1679"/>
              </a:lnSpc>
            </a:pPr>
            <a:r>
              <a:rPr lang="en-US" sz="1200">
                <a:solidFill>
                  <a:srgbClr val="004F59"/>
                </a:solidFill>
                <a:latin typeface="Roboto"/>
                <a:ea typeface="Roboto"/>
                <a:cs typeface="Roboto"/>
                <a:sym typeface="Roboto"/>
              </a:rPr>
              <a:t>Cl</a:t>
            </a:r>
            <a:r>
              <a:rPr lang="en-US" sz="1200">
                <a:solidFill>
                  <a:srgbClr val="004F59"/>
                </a:solidFill>
                <a:latin typeface="Roboto"/>
                <a:ea typeface="Roboto"/>
                <a:cs typeface="Roboto"/>
                <a:sym typeface="Roboto"/>
              </a:rPr>
              <a:t>eveland Clinic. (2025). Prefrontal cortex. Cleveland Clinic.</a:t>
            </a:r>
          </a:p>
        </p:txBody>
      </p:sp>
      <p:sp>
        <p:nvSpPr>
          <p:cNvPr name="TextBox 12" id="12"/>
          <p:cNvSpPr txBox="true"/>
          <p:nvPr/>
        </p:nvSpPr>
        <p:spPr>
          <a:xfrm rot="0">
            <a:off x="2143796" y="2913941"/>
            <a:ext cx="1324425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Prefrontal Cortex: The Brain’s Control Center</a:t>
            </a:r>
          </a:p>
        </p:txBody>
      </p:sp>
    </p:spTree>
  </p:cSld>
  <p:clrMapOvr>
    <a:masterClrMapping/>
  </p:clrMapOvr>
</p:sld>
</file>

<file path=ppt/slides/slide8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452419" y="3304965"/>
            <a:ext cx="8689502" cy="953103"/>
            <a:chOff x="0" y="0"/>
            <a:chExt cx="2288593" cy="251023"/>
          </a:xfrm>
        </p:grpSpPr>
        <p:sp>
          <p:nvSpPr>
            <p:cNvPr name="Freeform 5" id="5"/>
            <p:cNvSpPr/>
            <p:nvPr/>
          </p:nvSpPr>
          <p:spPr>
            <a:xfrm flipH="false" flipV="false" rot="0">
              <a:off x="0" y="0"/>
              <a:ext cx="2288593" cy="251023"/>
            </a:xfrm>
            <a:custGeom>
              <a:avLst/>
              <a:gdLst/>
              <a:ahLst/>
              <a:cxnLst/>
              <a:rect r="r" b="b" t="t" l="l"/>
              <a:pathLst>
                <a:path h="251023" w="2288593">
                  <a:moveTo>
                    <a:pt x="0" y="0"/>
                  </a:moveTo>
                  <a:lnTo>
                    <a:pt x="2288593" y="0"/>
                  </a:lnTo>
                  <a:lnTo>
                    <a:pt x="2288593" y="251023"/>
                  </a:lnTo>
                  <a:lnTo>
                    <a:pt x="0" y="251023"/>
                  </a:lnTo>
                  <a:close/>
                </a:path>
              </a:pathLst>
            </a:custGeom>
            <a:solidFill>
              <a:srgbClr val="303030"/>
            </a:solidFill>
          </p:spPr>
        </p:sp>
        <p:sp>
          <p:nvSpPr>
            <p:cNvPr name="TextBox 6" id="6"/>
            <p:cNvSpPr txBox="true"/>
            <p:nvPr/>
          </p:nvSpPr>
          <p:spPr>
            <a:xfrm>
              <a:off x="0" y="-76200"/>
              <a:ext cx="2288593" cy="327223"/>
            </a:xfrm>
            <a:prstGeom prst="rect">
              <a:avLst/>
            </a:prstGeom>
          </p:spPr>
          <p:txBody>
            <a:bodyPr anchor="ctr" rtlCol="false" tIns="50800" lIns="50800" bIns="50800" rIns="50800"/>
            <a:lstStyle/>
            <a:p>
              <a:pPr algn="l">
                <a:lnSpc>
                  <a:spcPts val="3074"/>
                </a:lnSpc>
              </a:pPr>
            </a:p>
          </p:txBody>
        </p:sp>
      </p:grpSp>
      <p:sp>
        <p:nvSpPr>
          <p:cNvPr name="TextBox 7" id="7"/>
          <p:cNvSpPr txBox="true"/>
          <p:nvPr/>
        </p:nvSpPr>
        <p:spPr>
          <a:xfrm rot="0">
            <a:off x="3010726" y="3348166"/>
            <a:ext cx="11165142"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Pausing Gives Time To Think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3010726" y="4659996"/>
            <a:ext cx="15439199"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Teen brains are </a:t>
            </a:r>
            <a:r>
              <a:rPr lang="en-US" b="true" sz="4250">
                <a:solidFill>
                  <a:srgbClr val="9D1BE3"/>
                </a:solidFill>
                <a:latin typeface="Roboto Bold"/>
                <a:ea typeface="Roboto Bold"/>
                <a:cs typeface="Roboto Bold"/>
                <a:sym typeface="Roboto Bold"/>
              </a:rPr>
              <a:t>still learning</a:t>
            </a:r>
            <a:r>
              <a:rPr lang="en-US" b="true" sz="4250">
                <a:solidFill>
                  <a:srgbClr val="004F59"/>
                </a:solidFill>
                <a:latin typeface="Roboto Bold"/>
                <a:ea typeface="Roboto Bold"/>
                <a:cs typeface="Roboto Bold"/>
                <a:sym typeface="Roboto Bold"/>
              </a:rPr>
              <a:t> how to make safe decisions.</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452419" y="3304965"/>
            <a:ext cx="8689502" cy="953103"/>
            <a:chOff x="0" y="0"/>
            <a:chExt cx="2288593" cy="251023"/>
          </a:xfrm>
        </p:grpSpPr>
        <p:sp>
          <p:nvSpPr>
            <p:cNvPr name="Freeform 5" id="5"/>
            <p:cNvSpPr/>
            <p:nvPr/>
          </p:nvSpPr>
          <p:spPr>
            <a:xfrm flipH="false" flipV="false" rot="0">
              <a:off x="0" y="0"/>
              <a:ext cx="2288593" cy="251023"/>
            </a:xfrm>
            <a:custGeom>
              <a:avLst/>
              <a:gdLst/>
              <a:ahLst/>
              <a:cxnLst/>
              <a:rect r="r" b="b" t="t" l="l"/>
              <a:pathLst>
                <a:path h="251023" w="2288593">
                  <a:moveTo>
                    <a:pt x="0" y="0"/>
                  </a:moveTo>
                  <a:lnTo>
                    <a:pt x="2288593" y="0"/>
                  </a:lnTo>
                  <a:lnTo>
                    <a:pt x="2288593" y="251023"/>
                  </a:lnTo>
                  <a:lnTo>
                    <a:pt x="0" y="251023"/>
                  </a:lnTo>
                  <a:close/>
                </a:path>
              </a:pathLst>
            </a:custGeom>
            <a:solidFill>
              <a:srgbClr val="303030"/>
            </a:solidFill>
          </p:spPr>
        </p:sp>
        <p:sp>
          <p:nvSpPr>
            <p:cNvPr name="TextBox 6" id="6"/>
            <p:cNvSpPr txBox="true"/>
            <p:nvPr/>
          </p:nvSpPr>
          <p:spPr>
            <a:xfrm>
              <a:off x="0" y="-76200"/>
              <a:ext cx="2288593" cy="327223"/>
            </a:xfrm>
            <a:prstGeom prst="rect">
              <a:avLst/>
            </a:prstGeom>
          </p:spPr>
          <p:txBody>
            <a:bodyPr anchor="ctr" rtlCol="false" tIns="50800" lIns="50800" bIns="50800" rIns="50800"/>
            <a:lstStyle/>
            <a:p>
              <a:pPr algn="l">
                <a:lnSpc>
                  <a:spcPts val="3074"/>
                </a:lnSpc>
              </a:pPr>
            </a:p>
          </p:txBody>
        </p:sp>
      </p:grpSp>
      <p:sp>
        <p:nvSpPr>
          <p:cNvPr name="TextBox 7" id="7"/>
          <p:cNvSpPr txBox="true"/>
          <p:nvPr/>
        </p:nvSpPr>
        <p:spPr>
          <a:xfrm rot="0">
            <a:off x="3010726" y="3348166"/>
            <a:ext cx="11165142"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Pausing Gives Time To Think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3010726" y="4659996"/>
            <a:ext cx="13468561"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Feeling </a:t>
            </a:r>
            <a:r>
              <a:rPr lang="en-US" b="true" sz="4250">
                <a:solidFill>
                  <a:srgbClr val="9D1BE3"/>
                </a:solidFill>
                <a:latin typeface="Roboto Bold"/>
                <a:ea typeface="Roboto Bold"/>
                <a:cs typeface="Roboto Bold"/>
                <a:sym typeface="Roboto Bold"/>
              </a:rPr>
              <a:t>strong emotions</a:t>
            </a:r>
            <a:r>
              <a:rPr lang="en-US" b="true" sz="4250">
                <a:solidFill>
                  <a:srgbClr val="004F59"/>
                </a:solidFill>
                <a:latin typeface="Roboto Bold"/>
                <a:ea typeface="Roboto Bold"/>
                <a:cs typeface="Roboto Bold"/>
                <a:sym typeface="Roboto Bold"/>
              </a:rPr>
              <a:t> or excitement in the moment is normal.</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452419" y="3304965"/>
            <a:ext cx="8689502" cy="953103"/>
            <a:chOff x="0" y="0"/>
            <a:chExt cx="2288593" cy="251023"/>
          </a:xfrm>
        </p:grpSpPr>
        <p:sp>
          <p:nvSpPr>
            <p:cNvPr name="Freeform 5" id="5"/>
            <p:cNvSpPr/>
            <p:nvPr/>
          </p:nvSpPr>
          <p:spPr>
            <a:xfrm flipH="false" flipV="false" rot="0">
              <a:off x="0" y="0"/>
              <a:ext cx="2288593" cy="251023"/>
            </a:xfrm>
            <a:custGeom>
              <a:avLst/>
              <a:gdLst/>
              <a:ahLst/>
              <a:cxnLst/>
              <a:rect r="r" b="b" t="t" l="l"/>
              <a:pathLst>
                <a:path h="251023" w="2288593">
                  <a:moveTo>
                    <a:pt x="0" y="0"/>
                  </a:moveTo>
                  <a:lnTo>
                    <a:pt x="2288593" y="0"/>
                  </a:lnTo>
                  <a:lnTo>
                    <a:pt x="2288593" y="251023"/>
                  </a:lnTo>
                  <a:lnTo>
                    <a:pt x="0" y="251023"/>
                  </a:lnTo>
                  <a:close/>
                </a:path>
              </a:pathLst>
            </a:custGeom>
            <a:solidFill>
              <a:srgbClr val="303030"/>
            </a:solidFill>
          </p:spPr>
        </p:sp>
        <p:sp>
          <p:nvSpPr>
            <p:cNvPr name="TextBox 6" id="6"/>
            <p:cNvSpPr txBox="true"/>
            <p:nvPr/>
          </p:nvSpPr>
          <p:spPr>
            <a:xfrm>
              <a:off x="0" y="-76200"/>
              <a:ext cx="2288593" cy="327223"/>
            </a:xfrm>
            <a:prstGeom prst="rect">
              <a:avLst/>
            </a:prstGeom>
          </p:spPr>
          <p:txBody>
            <a:bodyPr anchor="ctr" rtlCol="false" tIns="50800" lIns="50800" bIns="50800" rIns="50800"/>
            <a:lstStyle/>
            <a:p>
              <a:pPr algn="l">
                <a:lnSpc>
                  <a:spcPts val="3074"/>
                </a:lnSpc>
              </a:pPr>
            </a:p>
          </p:txBody>
        </p:sp>
      </p:grpSp>
      <p:sp>
        <p:nvSpPr>
          <p:cNvPr name="TextBox 7" id="7"/>
          <p:cNvSpPr txBox="true"/>
          <p:nvPr/>
        </p:nvSpPr>
        <p:spPr>
          <a:xfrm rot="0">
            <a:off x="3010726" y="3348166"/>
            <a:ext cx="11165142"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Pausing Gives Time To Think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3010726" y="4659996"/>
            <a:ext cx="13450482"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It can be </a:t>
            </a:r>
            <a:r>
              <a:rPr lang="en-US" b="true" sz="4250">
                <a:solidFill>
                  <a:srgbClr val="9D1BE3"/>
                </a:solidFill>
                <a:latin typeface="Roboto Bold"/>
                <a:ea typeface="Roboto Bold"/>
                <a:cs typeface="Roboto Bold"/>
                <a:sym typeface="Roboto Bold"/>
              </a:rPr>
              <a:t>hard to slow down</a:t>
            </a:r>
            <a:r>
              <a:rPr lang="en-US" b="true" sz="4250">
                <a:solidFill>
                  <a:srgbClr val="004F59"/>
                </a:solidFill>
                <a:latin typeface="Roboto Bold"/>
                <a:ea typeface="Roboto Bold"/>
                <a:cs typeface="Roboto Bold"/>
                <a:sym typeface="Roboto Bold"/>
              </a:rPr>
              <a:t> and think about consequences.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2452419" y="3304965"/>
            <a:ext cx="8689502" cy="953103"/>
            <a:chOff x="0" y="0"/>
            <a:chExt cx="2288593" cy="251023"/>
          </a:xfrm>
        </p:grpSpPr>
        <p:sp>
          <p:nvSpPr>
            <p:cNvPr name="Freeform 5" id="5"/>
            <p:cNvSpPr/>
            <p:nvPr/>
          </p:nvSpPr>
          <p:spPr>
            <a:xfrm flipH="false" flipV="false" rot="0">
              <a:off x="0" y="0"/>
              <a:ext cx="2288593" cy="251023"/>
            </a:xfrm>
            <a:custGeom>
              <a:avLst/>
              <a:gdLst/>
              <a:ahLst/>
              <a:cxnLst/>
              <a:rect r="r" b="b" t="t" l="l"/>
              <a:pathLst>
                <a:path h="251023" w="2288593">
                  <a:moveTo>
                    <a:pt x="0" y="0"/>
                  </a:moveTo>
                  <a:lnTo>
                    <a:pt x="2288593" y="0"/>
                  </a:lnTo>
                  <a:lnTo>
                    <a:pt x="2288593" y="251023"/>
                  </a:lnTo>
                  <a:lnTo>
                    <a:pt x="0" y="251023"/>
                  </a:lnTo>
                  <a:close/>
                </a:path>
              </a:pathLst>
            </a:custGeom>
            <a:solidFill>
              <a:srgbClr val="303030"/>
            </a:solidFill>
          </p:spPr>
        </p:sp>
        <p:sp>
          <p:nvSpPr>
            <p:cNvPr name="TextBox 6" id="6"/>
            <p:cNvSpPr txBox="true"/>
            <p:nvPr/>
          </p:nvSpPr>
          <p:spPr>
            <a:xfrm>
              <a:off x="0" y="-76200"/>
              <a:ext cx="2288593" cy="327223"/>
            </a:xfrm>
            <a:prstGeom prst="rect">
              <a:avLst/>
            </a:prstGeom>
          </p:spPr>
          <p:txBody>
            <a:bodyPr anchor="ctr" rtlCol="false" tIns="50800" lIns="50800" bIns="50800" rIns="50800"/>
            <a:lstStyle/>
            <a:p>
              <a:pPr algn="l">
                <a:lnSpc>
                  <a:spcPts val="3074"/>
                </a:lnSpc>
              </a:pPr>
            </a:p>
          </p:txBody>
        </p:sp>
      </p:grpSp>
      <p:sp>
        <p:nvSpPr>
          <p:cNvPr name="TextBox 7" id="7"/>
          <p:cNvSpPr txBox="true"/>
          <p:nvPr/>
        </p:nvSpPr>
        <p:spPr>
          <a:xfrm rot="0">
            <a:off x="3010726" y="3348166"/>
            <a:ext cx="11165142" cy="771526"/>
          </a:xfrm>
          <a:prstGeom prst="rect">
            <a:avLst/>
          </a:prstGeom>
        </p:spPr>
        <p:txBody>
          <a:bodyPr anchor="t" rtlCol="false" tIns="0" lIns="0" bIns="0" rIns="0">
            <a:spAutoFit/>
          </a:bodyPr>
          <a:lstStyle/>
          <a:p>
            <a:pPr algn="l">
              <a:lnSpc>
                <a:spcPts val="6299"/>
              </a:lnSpc>
            </a:pPr>
            <a:r>
              <a:rPr lang="en-US" b="true" sz="4499">
                <a:solidFill>
                  <a:srgbClr val="FFFFFF"/>
                </a:solidFill>
                <a:latin typeface="Roboto Bold"/>
                <a:ea typeface="Roboto Bold"/>
                <a:cs typeface="Roboto Bold"/>
                <a:sym typeface="Roboto Bold"/>
              </a:rPr>
              <a:t>Pausing Gives Time To Think</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3010726" y="4659996"/>
            <a:ext cx="13830146"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Learning how to </a:t>
            </a:r>
            <a:r>
              <a:rPr lang="en-US" b="true" sz="4250">
                <a:solidFill>
                  <a:srgbClr val="9D1BE3"/>
                </a:solidFill>
                <a:latin typeface="Roboto Bold"/>
                <a:ea typeface="Roboto Bold"/>
                <a:cs typeface="Roboto Bold"/>
                <a:sym typeface="Roboto Bold"/>
              </a:rPr>
              <a:t>make decisions</a:t>
            </a:r>
            <a:r>
              <a:rPr lang="en-US" b="true" sz="4250">
                <a:solidFill>
                  <a:srgbClr val="004F59"/>
                </a:solidFill>
                <a:latin typeface="Roboto Bold"/>
                <a:ea typeface="Roboto Bold"/>
                <a:cs typeface="Roboto Bold"/>
                <a:sym typeface="Roboto Bold"/>
              </a:rPr>
              <a:t> is part of growing up.</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10822853" cy="953103"/>
            <a:chOff x="0" y="0"/>
            <a:chExt cx="2850463" cy="251023"/>
          </a:xfrm>
        </p:grpSpPr>
        <p:sp>
          <p:nvSpPr>
            <p:cNvPr name="Freeform 5" id="5"/>
            <p:cNvSpPr/>
            <p:nvPr/>
          </p:nvSpPr>
          <p:spPr>
            <a:xfrm flipH="false" flipV="false" rot="0">
              <a:off x="0" y="0"/>
              <a:ext cx="2850463" cy="251023"/>
            </a:xfrm>
            <a:custGeom>
              <a:avLst/>
              <a:gdLst/>
              <a:ahLst/>
              <a:cxnLst/>
              <a:rect r="r" b="b" t="t" l="l"/>
              <a:pathLst>
                <a:path h="251023" w="2850463">
                  <a:moveTo>
                    <a:pt x="0" y="0"/>
                  </a:moveTo>
                  <a:lnTo>
                    <a:pt x="2850463" y="0"/>
                  </a:lnTo>
                  <a:lnTo>
                    <a:pt x="2850463" y="251023"/>
                  </a:lnTo>
                  <a:lnTo>
                    <a:pt x="0" y="251023"/>
                  </a:lnTo>
                  <a:close/>
                </a:path>
              </a:pathLst>
            </a:custGeom>
            <a:solidFill>
              <a:srgbClr val="303030"/>
            </a:solidFill>
          </p:spPr>
        </p:sp>
        <p:sp>
          <p:nvSpPr>
            <p:cNvPr name="TextBox 6" id="6"/>
            <p:cNvSpPr txBox="true"/>
            <p:nvPr/>
          </p:nvSpPr>
          <p:spPr>
            <a:xfrm>
              <a:off x="0" y="-76200"/>
              <a:ext cx="2850463"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60954" y="3348166"/>
            <a:ext cx="11165142"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Predators Might Take Advantage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87</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460954" y="4659996"/>
            <a:ext cx="15448724"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may pressure teens to </a:t>
            </a:r>
            <a:r>
              <a:rPr lang="en-US" b="true" sz="4250">
                <a:solidFill>
                  <a:srgbClr val="9D1BE3"/>
                </a:solidFill>
                <a:latin typeface="Roboto Bold"/>
                <a:ea typeface="Roboto Bold"/>
                <a:cs typeface="Roboto Bold"/>
                <a:sym typeface="Roboto Bold"/>
              </a:rPr>
              <a:t>act quickly.</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10822853" cy="953103"/>
            <a:chOff x="0" y="0"/>
            <a:chExt cx="2850463" cy="251023"/>
          </a:xfrm>
        </p:grpSpPr>
        <p:sp>
          <p:nvSpPr>
            <p:cNvPr name="Freeform 5" id="5"/>
            <p:cNvSpPr/>
            <p:nvPr/>
          </p:nvSpPr>
          <p:spPr>
            <a:xfrm flipH="false" flipV="false" rot="0">
              <a:off x="0" y="0"/>
              <a:ext cx="2850463" cy="251023"/>
            </a:xfrm>
            <a:custGeom>
              <a:avLst/>
              <a:gdLst/>
              <a:ahLst/>
              <a:cxnLst/>
              <a:rect r="r" b="b" t="t" l="l"/>
              <a:pathLst>
                <a:path h="251023" w="2850463">
                  <a:moveTo>
                    <a:pt x="0" y="0"/>
                  </a:moveTo>
                  <a:lnTo>
                    <a:pt x="2850463" y="0"/>
                  </a:lnTo>
                  <a:lnTo>
                    <a:pt x="2850463" y="251023"/>
                  </a:lnTo>
                  <a:lnTo>
                    <a:pt x="0" y="251023"/>
                  </a:lnTo>
                  <a:close/>
                </a:path>
              </a:pathLst>
            </a:custGeom>
            <a:solidFill>
              <a:srgbClr val="303030"/>
            </a:solidFill>
          </p:spPr>
        </p:sp>
        <p:sp>
          <p:nvSpPr>
            <p:cNvPr name="TextBox 6" id="6"/>
            <p:cNvSpPr txBox="true"/>
            <p:nvPr/>
          </p:nvSpPr>
          <p:spPr>
            <a:xfrm>
              <a:off x="0" y="-76200"/>
              <a:ext cx="2850463"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60954" y="3348166"/>
            <a:ext cx="11165142"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Predators Might Take Advantage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460954" y="4659996"/>
            <a:ext cx="15448724"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might say, </a:t>
            </a:r>
            <a:r>
              <a:rPr lang="en-US" b="true" sz="4250">
                <a:solidFill>
                  <a:srgbClr val="9D1BE3"/>
                </a:solidFill>
                <a:latin typeface="Roboto Bold"/>
                <a:ea typeface="Roboto Bold"/>
                <a:cs typeface="Roboto Bold"/>
                <a:sym typeface="Roboto Bold"/>
              </a:rPr>
              <a:t>“Don’t tell anyone.”</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10822853" cy="953103"/>
            <a:chOff x="0" y="0"/>
            <a:chExt cx="2850463" cy="251023"/>
          </a:xfrm>
        </p:grpSpPr>
        <p:sp>
          <p:nvSpPr>
            <p:cNvPr name="Freeform 5" id="5"/>
            <p:cNvSpPr/>
            <p:nvPr/>
          </p:nvSpPr>
          <p:spPr>
            <a:xfrm flipH="false" flipV="false" rot="0">
              <a:off x="0" y="0"/>
              <a:ext cx="2850463" cy="251023"/>
            </a:xfrm>
            <a:custGeom>
              <a:avLst/>
              <a:gdLst/>
              <a:ahLst/>
              <a:cxnLst/>
              <a:rect r="r" b="b" t="t" l="l"/>
              <a:pathLst>
                <a:path h="251023" w="2850463">
                  <a:moveTo>
                    <a:pt x="0" y="0"/>
                  </a:moveTo>
                  <a:lnTo>
                    <a:pt x="2850463" y="0"/>
                  </a:lnTo>
                  <a:lnTo>
                    <a:pt x="2850463" y="251023"/>
                  </a:lnTo>
                  <a:lnTo>
                    <a:pt x="0" y="251023"/>
                  </a:lnTo>
                  <a:close/>
                </a:path>
              </a:pathLst>
            </a:custGeom>
            <a:solidFill>
              <a:srgbClr val="303030"/>
            </a:solidFill>
          </p:spPr>
        </p:sp>
        <p:sp>
          <p:nvSpPr>
            <p:cNvPr name="TextBox 6" id="6"/>
            <p:cNvSpPr txBox="true"/>
            <p:nvPr/>
          </p:nvSpPr>
          <p:spPr>
            <a:xfrm>
              <a:off x="0" y="-76200"/>
              <a:ext cx="2850463"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60954" y="3348166"/>
            <a:ext cx="11165142"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Predators Might Take Advantage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89</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460954" y="4659996"/>
            <a:ext cx="15448724"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may offer something that </a:t>
            </a:r>
            <a:r>
              <a:rPr lang="en-US" b="true" sz="4250">
                <a:solidFill>
                  <a:srgbClr val="9D1BE3"/>
                </a:solidFill>
                <a:latin typeface="Roboto Bold"/>
                <a:ea typeface="Roboto Bold"/>
                <a:cs typeface="Roboto Bold"/>
                <a:sym typeface="Roboto Bold"/>
              </a:rPr>
              <a:t>seems exciting or special.</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874762" y="4549386"/>
            <a:ext cx="14756410" cy="2553335"/>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person who harms, abuses, or takes advantage of others for personal gain.</a:t>
            </a:r>
          </a:p>
          <a:p>
            <a:pPr algn="l">
              <a:lnSpc>
                <a:spcPts val="6880"/>
              </a:lnSpc>
            </a:pPr>
          </a:p>
        </p:txBody>
      </p:sp>
      <p:grpSp>
        <p:nvGrpSpPr>
          <p:cNvPr name="Group 9" id="9"/>
          <p:cNvGrpSpPr/>
          <p:nvPr/>
        </p:nvGrpSpPr>
        <p:grpSpPr>
          <a:xfrm rot="0">
            <a:off x="1480713" y="3637496"/>
            <a:ext cx="4872598" cy="904943"/>
            <a:chOff x="0" y="0"/>
            <a:chExt cx="1283318" cy="238339"/>
          </a:xfrm>
        </p:grpSpPr>
        <p:sp>
          <p:nvSpPr>
            <p:cNvPr name="Freeform 10" id="10"/>
            <p:cNvSpPr/>
            <p:nvPr/>
          </p:nvSpPr>
          <p:spPr>
            <a:xfrm flipH="false" flipV="false" rot="0">
              <a:off x="0" y="0"/>
              <a:ext cx="1283318" cy="238339"/>
            </a:xfrm>
            <a:custGeom>
              <a:avLst/>
              <a:gdLst/>
              <a:ahLst/>
              <a:cxnLst/>
              <a:rect r="r" b="b" t="t" l="l"/>
              <a:pathLst>
                <a:path h="238339" w="1283318">
                  <a:moveTo>
                    <a:pt x="0" y="0"/>
                  </a:moveTo>
                  <a:lnTo>
                    <a:pt x="1283318" y="0"/>
                  </a:lnTo>
                  <a:lnTo>
                    <a:pt x="1283318" y="238339"/>
                  </a:lnTo>
                  <a:lnTo>
                    <a:pt x="0" y="238339"/>
                  </a:lnTo>
                  <a:close/>
                </a:path>
              </a:pathLst>
            </a:custGeom>
            <a:solidFill>
              <a:srgbClr val="303030"/>
            </a:solidFill>
          </p:spPr>
        </p:sp>
        <p:sp>
          <p:nvSpPr>
            <p:cNvPr name="TextBox 11" id="11"/>
            <p:cNvSpPr txBox="true"/>
            <p:nvPr/>
          </p:nvSpPr>
          <p:spPr>
            <a:xfrm>
              <a:off x="0" y="-76200"/>
              <a:ext cx="1283318"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1874762" y="351377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PREDATOR</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Freeform 15" id="15"/>
          <p:cNvSpPr/>
          <p:nvPr/>
        </p:nvSpPr>
        <p:spPr>
          <a:xfrm flipH="false" flipV="false" rot="0">
            <a:off x="13694712" y="6593307"/>
            <a:ext cx="3178169" cy="3178169"/>
          </a:xfrm>
          <a:custGeom>
            <a:avLst/>
            <a:gdLst/>
            <a:ahLst/>
            <a:cxnLst/>
            <a:rect r="r" b="b" t="t" l="l"/>
            <a:pathLst>
              <a:path h="3178169" w="3178169">
                <a:moveTo>
                  <a:pt x="0" y="0"/>
                </a:moveTo>
                <a:lnTo>
                  <a:pt x="3178169" y="0"/>
                </a:lnTo>
                <a:lnTo>
                  <a:pt x="3178169" y="3178170"/>
                </a:lnTo>
                <a:lnTo>
                  <a:pt x="0" y="3178170"/>
                </a:lnTo>
                <a:lnTo>
                  <a:pt x="0" y="0"/>
                </a:lnTo>
                <a:close/>
              </a:path>
            </a:pathLst>
          </a:custGeom>
          <a:blipFill>
            <a:blip r:embed="rId5"/>
            <a:stretch>
              <a:fillRect l="0" t="0" r="0" b="0"/>
            </a:stretch>
          </a:blipFill>
        </p:spPr>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9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2647" y="3304965"/>
            <a:ext cx="10822853" cy="953103"/>
            <a:chOff x="0" y="0"/>
            <a:chExt cx="2850463" cy="251023"/>
          </a:xfrm>
        </p:grpSpPr>
        <p:sp>
          <p:nvSpPr>
            <p:cNvPr name="Freeform 5" id="5"/>
            <p:cNvSpPr/>
            <p:nvPr/>
          </p:nvSpPr>
          <p:spPr>
            <a:xfrm flipH="false" flipV="false" rot="0">
              <a:off x="0" y="0"/>
              <a:ext cx="2850463" cy="251023"/>
            </a:xfrm>
            <a:custGeom>
              <a:avLst/>
              <a:gdLst/>
              <a:ahLst/>
              <a:cxnLst/>
              <a:rect r="r" b="b" t="t" l="l"/>
              <a:pathLst>
                <a:path h="251023" w="2850463">
                  <a:moveTo>
                    <a:pt x="0" y="0"/>
                  </a:moveTo>
                  <a:lnTo>
                    <a:pt x="2850463" y="0"/>
                  </a:lnTo>
                  <a:lnTo>
                    <a:pt x="2850463" y="251023"/>
                  </a:lnTo>
                  <a:lnTo>
                    <a:pt x="0" y="251023"/>
                  </a:lnTo>
                  <a:close/>
                </a:path>
              </a:pathLst>
            </a:custGeom>
            <a:solidFill>
              <a:srgbClr val="303030"/>
            </a:solidFill>
          </p:spPr>
        </p:sp>
        <p:sp>
          <p:nvSpPr>
            <p:cNvPr name="TextBox 6" id="6"/>
            <p:cNvSpPr txBox="true"/>
            <p:nvPr/>
          </p:nvSpPr>
          <p:spPr>
            <a:xfrm>
              <a:off x="0" y="-76200"/>
              <a:ext cx="2850463"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60954" y="3348166"/>
            <a:ext cx="11165142" cy="771526"/>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How Predators Might Take Advantage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90</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2460954" y="4659996"/>
            <a:ext cx="15448724"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try to </a:t>
            </a:r>
            <a:r>
              <a:rPr lang="en-US" b="true" sz="4250">
                <a:solidFill>
                  <a:srgbClr val="9D1BE3"/>
                </a:solidFill>
                <a:latin typeface="Roboto Bold"/>
                <a:ea typeface="Roboto Bold"/>
                <a:cs typeface="Roboto Bold"/>
                <a:sym typeface="Roboto Bold"/>
              </a:rPr>
              <a:t>stop teens from pausing</a:t>
            </a:r>
            <a:r>
              <a:rPr lang="en-US" b="true" sz="4250">
                <a:solidFill>
                  <a:srgbClr val="004F59"/>
                </a:solidFill>
                <a:latin typeface="Roboto Bold"/>
                <a:ea typeface="Roboto Bold"/>
                <a:cs typeface="Roboto Bold"/>
                <a:sym typeface="Roboto Bold"/>
              </a:rPr>
              <a:t> to think it through.</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9338" y="3304965"/>
            <a:ext cx="8296957" cy="953103"/>
            <a:chOff x="0" y="0"/>
            <a:chExt cx="2185207" cy="251023"/>
          </a:xfrm>
        </p:grpSpPr>
        <p:sp>
          <p:nvSpPr>
            <p:cNvPr name="Freeform 5" id="5"/>
            <p:cNvSpPr/>
            <p:nvPr/>
          </p:nvSpPr>
          <p:spPr>
            <a:xfrm flipH="false" flipV="false" rot="0">
              <a:off x="0" y="0"/>
              <a:ext cx="2185207" cy="251023"/>
            </a:xfrm>
            <a:custGeom>
              <a:avLst/>
              <a:gdLst/>
              <a:ahLst/>
              <a:cxnLst/>
              <a:rect r="r" b="b" t="t" l="l"/>
              <a:pathLst>
                <a:path h="251023" w="2185207">
                  <a:moveTo>
                    <a:pt x="0" y="0"/>
                  </a:moveTo>
                  <a:lnTo>
                    <a:pt x="2185207" y="0"/>
                  </a:lnTo>
                  <a:lnTo>
                    <a:pt x="2185207" y="251023"/>
                  </a:lnTo>
                  <a:lnTo>
                    <a:pt x="0" y="251023"/>
                  </a:lnTo>
                  <a:close/>
                </a:path>
              </a:pathLst>
            </a:custGeom>
            <a:solidFill>
              <a:srgbClr val="303030"/>
            </a:solidFill>
          </p:spPr>
        </p:sp>
        <p:sp>
          <p:nvSpPr>
            <p:cNvPr name="TextBox 6" id="6"/>
            <p:cNvSpPr txBox="true"/>
            <p:nvPr/>
          </p:nvSpPr>
          <p:spPr>
            <a:xfrm>
              <a:off x="0" y="-76200"/>
              <a:ext cx="218520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505746" y="3348166"/>
            <a:ext cx="11165142"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Pause. Think. Then Decide.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91</a:t>
            </a:r>
          </a:p>
        </p:txBody>
      </p:sp>
      <p:sp>
        <p:nvSpPr>
          <p:cNvPr name="TextBox 9" id="9"/>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10" id="10"/>
          <p:cNvSpPr txBox="true"/>
          <p:nvPr/>
        </p:nvSpPr>
        <p:spPr>
          <a:xfrm rot="0">
            <a:off x="1909338" y="4659996"/>
            <a:ext cx="15673656" cy="73025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Pause: </a:t>
            </a:r>
            <a:r>
              <a:rPr lang="en-US" b="true" sz="4250">
                <a:solidFill>
                  <a:srgbClr val="004F59"/>
                </a:solidFill>
                <a:latin typeface="Roboto Bold"/>
                <a:ea typeface="Roboto Bold"/>
                <a:cs typeface="Roboto Bold"/>
                <a:sym typeface="Roboto Bold"/>
              </a:rPr>
              <a:t>Take a moment before responding.</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9338" y="3304965"/>
            <a:ext cx="8296957" cy="953103"/>
            <a:chOff x="0" y="0"/>
            <a:chExt cx="2185207" cy="251023"/>
          </a:xfrm>
        </p:grpSpPr>
        <p:sp>
          <p:nvSpPr>
            <p:cNvPr name="Freeform 5" id="5"/>
            <p:cNvSpPr/>
            <p:nvPr/>
          </p:nvSpPr>
          <p:spPr>
            <a:xfrm flipH="false" flipV="false" rot="0">
              <a:off x="0" y="0"/>
              <a:ext cx="2185207" cy="251023"/>
            </a:xfrm>
            <a:custGeom>
              <a:avLst/>
              <a:gdLst/>
              <a:ahLst/>
              <a:cxnLst/>
              <a:rect r="r" b="b" t="t" l="l"/>
              <a:pathLst>
                <a:path h="251023" w="2185207">
                  <a:moveTo>
                    <a:pt x="0" y="0"/>
                  </a:moveTo>
                  <a:lnTo>
                    <a:pt x="2185207" y="0"/>
                  </a:lnTo>
                  <a:lnTo>
                    <a:pt x="2185207" y="251023"/>
                  </a:lnTo>
                  <a:lnTo>
                    <a:pt x="0" y="251023"/>
                  </a:lnTo>
                  <a:close/>
                </a:path>
              </a:pathLst>
            </a:custGeom>
            <a:solidFill>
              <a:srgbClr val="303030"/>
            </a:solidFill>
          </p:spPr>
        </p:sp>
        <p:sp>
          <p:nvSpPr>
            <p:cNvPr name="TextBox 6" id="6"/>
            <p:cNvSpPr txBox="true"/>
            <p:nvPr/>
          </p:nvSpPr>
          <p:spPr>
            <a:xfrm>
              <a:off x="0" y="-76200"/>
              <a:ext cx="218520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92</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909338" y="4659996"/>
            <a:ext cx="15673656" cy="148272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Pause: Take a moment before responding.</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Think:</a:t>
            </a:r>
            <a:r>
              <a:rPr lang="en-US" b="true" sz="4250">
                <a:solidFill>
                  <a:srgbClr val="004F59"/>
                </a:solidFill>
                <a:latin typeface="Roboto Bold"/>
                <a:ea typeface="Roboto Bold"/>
                <a:cs typeface="Roboto Bold"/>
                <a:sym typeface="Roboto Bold"/>
              </a:rPr>
              <a:t> Does this feel safe or right?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505746" y="3348166"/>
            <a:ext cx="11165142"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Pause. Think. Then Decide.</a:t>
            </a:r>
          </a:p>
        </p:txBody>
      </p:sp>
    </p:spTree>
  </p:cSld>
  <p:clrMapOvr>
    <a:masterClrMapping/>
  </p:clrMapOvr>
</p:sld>
</file>

<file path=ppt/slides/slide9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9338" y="3304965"/>
            <a:ext cx="8296957" cy="953103"/>
            <a:chOff x="0" y="0"/>
            <a:chExt cx="2185207" cy="251023"/>
          </a:xfrm>
        </p:grpSpPr>
        <p:sp>
          <p:nvSpPr>
            <p:cNvPr name="Freeform 5" id="5"/>
            <p:cNvSpPr/>
            <p:nvPr/>
          </p:nvSpPr>
          <p:spPr>
            <a:xfrm flipH="false" flipV="false" rot="0">
              <a:off x="0" y="0"/>
              <a:ext cx="2185207" cy="251023"/>
            </a:xfrm>
            <a:custGeom>
              <a:avLst/>
              <a:gdLst/>
              <a:ahLst/>
              <a:cxnLst/>
              <a:rect r="r" b="b" t="t" l="l"/>
              <a:pathLst>
                <a:path h="251023" w="2185207">
                  <a:moveTo>
                    <a:pt x="0" y="0"/>
                  </a:moveTo>
                  <a:lnTo>
                    <a:pt x="2185207" y="0"/>
                  </a:lnTo>
                  <a:lnTo>
                    <a:pt x="2185207" y="251023"/>
                  </a:lnTo>
                  <a:lnTo>
                    <a:pt x="0" y="251023"/>
                  </a:lnTo>
                  <a:close/>
                </a:path>
              </a:pathLst>
            </a:custGeom>
            <a:solidFill>
              <a:srgbClr val="303030"/>
            </a:solidFill>
          </p:spPr>
        </p:sp>
        <p:sp>
          <p:nvSpPr>
            <p:cNvPr name="TextBox 6" id="6"/>
            <p:cNvSpPr txBox="true"/>
            <p:nvPr/>
          </p:nvSpPr>
          <p:spPr>
            <a:xfrm>
              <a:off x="0" y="-76200"/>
              <a:ext cx="218520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93</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909338" y="4659996"/>
            <a:ext cx="15673656" cy="2235200"/>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Pause: Take a moment before responding.</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Think: Does this feel safe or right?</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Check:</a:t>
            </a:r>
            <a:r>
              <a:rPr lang="en-US" b="true" sz="4250">
                <a:solidFill>
                  <a:srgbClr val="004F59"/>
                </a:solidFill>
                <a:latin typeface="Roboto Bold"/>
                <a:ea typeface="Roboto Bold"/>
                <a:cs typeface="Roboto Bold"/>
                <a:sym typeface="Roboto Bold"/>
              </a:rPr>
              <a:t> Take time to talk to a trustworthy adult.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505746" y="3348166"/>
            <a:ext cx="11165142"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Pause. Think. Then Decide.</a:t>
            </a:r>
          </a:p>
        </p:txBody>
      </p:sp>
    </p:spTree>
  </p:cSld>
  <p:clrMapOvr>
    <a:masterClrMapping/>
  </p:clrMapOvr>
</p:sld>
</file>

<file path=ppt/slides/slide9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909338" y="3304965"/>
            <a:ext cx="8296957" cy="953103"/>
            <a:chOff x="0" y="0"/>
            <a:chExt cx="2185207" cy="251023"/>
          </a:xfrm>
        </p:grpSpPr>
        <p:sp>
          <p:nvSpPr>
            <p:cNvPr name="Freeform 5" id="5"/>
            <p:cNvSpPr/>
            <p:nvPr/>
          </p:nvSpPr>
          <p:spPr>
            <a:xfrm flipH="false" flipV="false" rot="0">
              <a:off x="0" y="0"/>
              <a:ext cx="2185207" cy="251023"/>
            </a:xfrm>
            <a:custGeom>
              <a:avLst/>
              <a:gdLst/>
              <a:ahLst/>
              <a:cxnLst/>
              <a:rect r="r" b="b" t="t" l="l"/>
              <a:pathLst>
                <a:path h="251023" w="2185207">
                  <a:moveTo>
                    <a:pt x="0" y="0"/>
                  </a:moveTo>
                  <a:lnTo>
                    <a:pt x="2185207" y="0"/>
                  </a:lnTo>
                  <a:lnTo>
                    <a:pt x="2185207" y="251023"/>
                  </a:lnTo>
                  <a:lnTo>
                    <a:pt x="0" y="251023"/>
                  </a:lnTo>
                  <a:close/>
                </a:path>
              </a:pathLst>
            </a:custGeom>
            <a:solidFill>
              <a:srgbClr val="303030"/>
            </a:solidFill>
          </p:spPr>
        </p:sp>
        <p:sp>
          <p:nvSpPr>
            <p:cNvPr name="TextBox 6" id="6"/>
            <p:cNvSpPr txBox="true"/>
            <p:nvPr/>
          </p:nvSpPr>
          <p:spPr>
            <a:xfrm>
              <a:off x="0" y="-76200"/>
              <a:ext cx="2185207" cy="327223"/>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94</a:t>
            </a:r>
          </a:p>
        </p:txBody>
      </p:sp>
      <p:sp>
        <p:nvSpPr>
          <p:cNvPr name="TextBox 8" id="8"/>
          <p:cNvSpPr txBox="true"/>
          <p:nvPr/>
        </p:nvSpPr>
        <p:spPr>
          <a:xfrm rot="0">
            <a:off x="1131441" y="1109322"/>
            <a:ext cx="11612407" cy="1094778"/>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BRAIN DEVELOPMENT</a:t>
            </a:r>
          </a:p>
        </p:txBody>
      </p:sp>
      <p:sp>
        <p:nvSpPr>
          <p:cNvPr name="TextBox 9" id="9"/>
          <p:cNvSpPr txBox="true"/>
          <p:nvPr/>
        </p:nvSpPr>
        <p:spPr>
          <a:xfrm rot="0">
            <a:off x="1909338" y="4659996"/>
            <a:ext cx="15673656" cy="2987675"/>
          </a:xfrm>
          <a:prstGeom prst="rect">
            <a:avLst/>
          </a:prstGeom>
        </p:spPr>
        <p:txBody>
          <a:bodyPr anchor="t" rtlCol="false" tIns="0" lIns="0" bIns="0" rIns="0">
            <a:spAutoFit/>
          </a:bodyPr>
          <a:lstStyle/>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Pause: Take a moment before responding.</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Think: Does this feel safe or right?</a:t>
            </a:r>
          </a:p>
          <a:p>
            <a:pPr algn="l" marL="917576" indent="-458788" lvl="1">
              <a:lnSpc>
                <a:spcPts val="5950"/>
              </a:lnSpc>
              <a:buFont typeface="Arial"/>
              <a:buChar char="•"/>
            </a:pPr>
            <a:r>
              <a:rPr lang="en-US" b="true" sz="4250">
                <a:solidFill>
                  <a:srgbClr val="FFFFFF"/>
                </a:solidFill>
                <a:latin typeface="Roboto Bold"/>
                <a:ea typeface="Roboto Bold"/>
                <a:cs typeface="Roboto Bold"/>
                <a:sym typeface="Roboto Bold"/>
              </a:rPr>
              <a:t>Check: Take time to talk to a trustworthy adult.</a:t>
            </a:r>
          </a:p>
          <a:p>
            <a:pPr algn="l" marL="917576" indent="-458788" lvl="1">
              <a:lnSpc>
                <a:spcPts val="5950"/>
              </a:lnSpc>
              <a:buFont typeface="Arial"/>
              <a:buChar char="•"/>
            </a:pPr>
            <a:r>
              <a:rPr lang="en-US" b="true" sz="4250">
                <a:solidFill>
                  <a:srgbClr val="9D1BE3"/>
                </a:solidFill>
                <a:latin typeface="Roboto Bold"/>
                <a:ea typeface="Roboto Bold"/>
                <a:cs typeface="Roboto Bold"/>
                <a:sym typeface="Roboto Bold"/>
              </a:rPr>
              <a:t>Walk Away:</a:t>
            </a:r>
            <a:r>
              <a:rPr lang="en-US" b="true" sz="4250">
                <a:solidFill>
                  <a:srgbClr val="004F59"/>
                </a:solidFill>
                <a:latin typeface="Roboto Bold"/>
                <a:ea typeface="Roboto Bold"/>
                <a:cs typeface="Roboto Bold"/>
                <a:sym typeface="Roboto Bold"/>
              </a:rPr>
              <a:t> It’s okay to say ‘no’ or leave.</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2505746" y="3348166"/>
            <a:ext cx="11165142"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Pause. Think. Then Decide.</a:t>
            </a:r>
          </a:p>
        </p:txBody>
      </p:sp>
    </p:spTree>
  </p:cSld>
  <p:clrMapOvr>
    <a:masterClrMapping/>
  </p:clrMapOvr>
</p:sld>
</file>

<file path=ppt/slides/slide9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Freeform 8" id="8"/>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95</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664944" y="4327829"/>
            <a:ext cx="9187696" cy="2412637"/>
            <a:chOff x="0" y="0"/>
            <a:chExt cx="2419805" cy="635427"/>
          </a:xfrm>
        </p:grpSpPr>
        <p:sp>
          <p:nvSpPr>
            <p:cNvPr name="Freeform 5" id="5"/>
            <p:cNvSpPr/>
            <p:nvPr/>
          </p:nvSpPr>
          <p:spPr>
            <a:xfrm flipH="false" flipV="false" rot="0">
              <a:off x="0" y="0"/>
              <a:ext cx="2419805" cy="635427"/>
            </a:xfrm>
            <a:custGeom>
              <a:avLst/>
              <a:gdLst/>
              <a:ahLst/>
              <a:cxnLst/>
              <a:rect r="r" b="b" t="t" l="l"/>
              <a:pathLst>
                <a:path h="635427" w="2419805">
                  <a:moveTo>
                    <a:pt x="0" y="0"/>
                  </a:moveTo>
                  <a:lnTo>
                    <a:pt x="2419805" y="0"/>
                  </a:lnTo>
                  <a:lnTo>
                    <a:pt x="2419805" y="635427"/>
                  </a:lnTo>
                  <a:lnTo>
                    <a:pt x="0" y="635427"/>
                  </a:lnTo>
                  <a:close/>
                </a:path>
              </a:pathLst>
            </a:custGeom>
            <a:solidFill>
              <a:srgbClr val="303030"/>
            </a:solidFill>
          </p:spPr>
        </p:sp>
        <p:sp>
          <p:nvSpPr>
            <p:cNvPr name="TextBox 6" id="6"/>
            <p:cNvSpPr txBox="true"/>
            <p:nvPr/>
          </p:nvSpPr>
          <p:spPr>
            <a:xfrm>
              <a:off x="0" y="-76200"/>
              <a:ext cx="2419805" cy="711627"/>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8" id="8"/>
          <p:cNvSpPr txBox="true"/>
          <p:nvPr/>
        </p:nvSpPr>
        <p:spPr>
          <a:xfrm rot="0">
            <a:off x="2064248" y="4705605"/>
            <a:ext cx="8421525"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Here are ways young people can ask for help.</a:t>
            </a:r>
          </a:p>
        </p:txBody>
      </p:sp>
      <p:grpSp>
        <p:nvGrpSpPr>
          <p:cNvPr name="Group 9" id="9"/>
          <p:cNvGrpSpPr/>
          <p:nvPr/>
        </p:nvGrpSpPr>
        <p:grpSpPr>
          <a:xfrm rot="0">
            <a:off x="12498470" y="1214766"/>
            <a:ext cx="4041638" cy="4806457"/>
            <a:chOff x="0" y="0"/>
            <a:chExt cx="1038212" cy="1234678"/>
          </a:xfrm>
        </p:grpSpPr>
        <p:sp>
          <p:nvSpPr>
            <p:cNvPr name="Freeform 10" id="10"/>
            <p:cNvSpPr/>
            <p:nvPr/>
          </p:nvSpPr>
          <p:spPr>
            <a:xfrm flipH="false" flipV="false" rot="0">
              <a:off x="0" y="0"/>
              <a:ext cx="1038212" cy="1234678"/>
            </a:xfrm>
            <a:custGeom>
              <a:avLst/>
              <a:gdLst/>
              <a:ahLst/>
              <a:cxnLst/>
              <a:rect r="r" b="b" t="t" l="l"/>
              <a:pathLst>
                <a:path h="1234678" w="1038212">
                  <a:moveTo>
                    <a:pt x="0" y="0"/>
                  </a:moveTo>
                  <a:lnTo>
                    <a:pt x="1038212" y="0"/>
                  </a:lnTo>
                  <a:lnTo>
                    <a:pt x="1038212" y="1234678"/>
                  </a:lnTo>
                  <a:lnTo>
                    <a:pt x="0" y="1234678"/>
                  </a:lnTo>
                  <a:close/>
                </a:path>
              </a:pathLst>
            </a:custGeom>
            <a:solidFill>
              <a:srgbClr val="FFFFFF"/>
            </a:solidFill>
          </p:spPr>
        </p:sp>
        <p:sp>
          <p:nvSpPr>
            <p:cNvPr name="TextBox 11" id="11"/>
            <p:cNvSpPr txBox="true"/>
            <p:nvPr/>
          </p:nvSpPr>
          <p:spPr>
            <a:xfrm>
              <a:off x="0" y="-76200"/>
              <a:ext cx="1038212" cy="1310878"/>
            </a:xfrm>
            <a:prstGeom prst="rect">
              <a:avLst/>
            </a:prstGeom>
          </p:spPr>
          <p:txBody>
            <a:bodyPr anchor="ctr" rtlCol="false" tIns="50800" lIns="50800" bIns="50800" rIns="50800"/>
            <a:lstStyle/>
            <a:p>
              <a:pPr algn="ctr">
                <a:lnSpc>
                  <a:spcPts val="3074"/>
                </a:lnSpc>
              </a:pPr>
            </a:p>
          </p:txBody>
        </p:sp>
      </p:grpSp>
      <p:sp>
        <p:nvSpPr>
          <p:cNvPr name="Freeform 12" id="12"/>
          <p:cNvSpPr/>
          <p:nvPr/>
        </p:nvSpPr>
        <p:spPr>
          <a:xfrm flipH="false" flipV="false" rot="0">
            <a:off x="12661710" y="1409049"/>
            <a:ext cx="3715157" cy="3919126"/>
          </a:xfrm>
          <a:custGeom>
            <a:avLst/>
            <a:gdLst/>
            <a:ahLst/>
            <a:cxnLst/>
            <a:rect r="r" b="b" t="t" l="l"/>
            <a:pathLst>
              <a:path h="3919126" w="3715157">
                <a:moveTo>
                  <a:pt x="0" y="0"/>
                </a:moveTo>
                <a:lnTo>
                  <a:pt x="3715157" y="0"/>
                </a:lnTo>
                <a:lnTo>
                  <a:pt x="3715157" y="3919126"/>
                </a:lnTo>
                <a:lnTo>
                  <a:pt x="0" y="3919126"/>
                </a:lnTo>
                <a:lnTo>
                  <a:pt x="0" y="0"/>
                </a:lnTo>
                <a:close/>
              </a:path>
            </a:pathLst>
          </a:custGeom>
          <a:blipFill>
            <a:blip r:embed="rId3"/>
            <a:stretch>
              <a:fillRect l="0" t="0" r="0" b="0"/>
            </a:stretch>
          </a:blipFill>
        </p:spPr>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96</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grpSp>
        <p:nvGrpSpPr>
          <p:cNvPr name="Group 5" id="5"/>
          <p:cNvGrpSpPr/>
          <p:nvPr/>
        </p:nvGrpSpPr>
        <p:grpSpPr>
          <a:xfrm rot="0">
            <a:off x="13820178" y="938304"/>
            <a:ext cx="3081641" cy="3647689"/>
            <a:chOff x="0" y="0"/>
            <a:chExt cx="1069587" cy="1266053"/>
          </a:xfrm>
        </p:grpSpPr>
        <p:sp>
          <p:nvSpPr>
            <p:cNvPr name="Freeform 6" id="6"/>
            <p:cNvSpPr/>
            <p:nvPr/>
          </p:nvSpPr>
          <p:spPr>
            <a:xfrm flipH="false" flipV="false" rot="0">
              <a:off x="0" y="0"/>
              <a:ext cx="1069587" cy="1266053"/>
            </a:xfrm>
            <a:custGeom>
              <a:avLst/>
              <a:gdLst/>
              <a:ahLst/>
              <a:cxnLst/>
              <a:rect r="r" b="b" t="t" l="l"/>
              <a:pathLst>
                <a:path h="1266053" w="1069587">
                  <a:moveTo>
                    <a:pt x="0" y="0"/>
                  </a:moveTo>
                  <a:lnTo>
                    <a:pt x="1069587" y="0"/>
                  </a:lnTo>
                  <a:lnTo>
                    <a:pt x="1069587" y="1266053"/>
                  </a:lnTo>
                  <a:lnTo>
                    <a:pt x="0" y="1266053"/>
                  </a:lnTo>
                  <a:close/>
                </a:path>
              </a:pathLst>
            </a:custGeom>
            <a:solidFill>
              <a:srgbClr val="FFFFFF"/>
            </a:solidFill>
          </p:spPr>
        </p:sp>
        <p:sp>
          <p:nvSpPr>
            <p:cNvPr name="TextBox 7" id="7"/>
            <p:cNvSpPr txBox="true"/>
            <p:nvPr/>
          </p:nvSpPr>
          <p:spPr>
            <a:xfrm>
              <a:off x="0" y="-76200"/>
              <a:ext cx="1069587" cy="1342253"/>
            </a:xfrm>
            <a:prstGeom prst="rect">
              <a:avLst/>
            </a:prstGeom>
          </p:spPr>
          <p:txBody>
            <a:bodyPr anchor="ctr" rtlCol="false" tIns="50800" lIns="50800" bIns="50800" rIns="50800"/>
            <a:lstStyle/>
            <a:p>
              <a:pPr algn="ctr">
                <a:lnSpc>
                  <a:spcPts val="3074"/>
                </a:lnSpc>
              </a:pPr>
            </a:p>
          </p:txBody>
        </p:sp>
      </p:grpSp>
      <p:sp>
        <p:nvSpPr>
          <p:cNvPr name="Freeform 8" id="8"/>
          <p:cNvSpPr/>
          <p:nvPr/>
        </p:nvSpPr>
        <p:spPr>
          <a:xfrm flipH="false" flipV="false" rot="0">
            <a:off x="13993289" y="1124865"/>
            <a:ext cx="2749614" cy="2900573"/>
          </a:xfrm>
          <a:custGeom>
            <a:avLst/>
            <a:gdLst/>
            <a:ahLst/>
            <a:cxnLst/>
            <a:rect r="r" b="b" t="t" l="l"/>
            <a:pathLst>
              <a:path h="2900573" w="2749614">
                <a:moveTo>
                  <a:pt x="0" y="0"/>
                </a:moveTo>
                <a:lnTo>
                  <a:pt x="2749614" y="0"/>
                </a:lnTo>
                <a:lnTo>
                  <a:pt x="2749614" y="2900573"/>
                </a:lnTo>
                <a:lnTo>
                  <a:pt x="0" y="2900573"/>
                </a:lnTo>
                <a:lnTo>
                  <a:pt x="0" y="0"/>
                </a:lnTo>
                <a:close/>
              </a:path>
            </a:pathLst>
          </a:custGeom>
          <a:blipFill>
            <a:blip r:embed="rId3"/>
            <a:stretch>
              <a:fillRect l="0" t="0" r="0" b="0"/>
            </a:stretch>
          </a:blipFill>
        </p:spPr>
      </p:sp>
      <p:sp>
        <p:nvSpPr>
          <p:cNvPr name="TextBox 9" id="9"/>
          <p:cNvSpPr txBox="true"/>
          <p:nvPr/>
        </p:nvSpPr>
        <p:spPr>
          <a:xfrm rot="0">
            <a:off x="1131441" y="3996129"/>
            <a:ext cx="15960060" cy="47155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 or guardian.</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in school,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your school or a public library.</a:t>
            </a:r>
          </a:p>
          <a:p>
            <a:pPr algn="l">
              <a:lnSpc>
                <a:spcPts val="3399"/>
              </a:lnSpc>
            </a:pPr>
          </a:p>
        </p:txBody>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97</a:t>
            </a:r>
          </a:p>
        </p:txBody>
      </p:sp>
      <p:grpSp>
        <p:nvGrpSpPr>
          <p:cNvPr name="Group 11" id="11"/>
          <p:cNvGrpSpPr/>
          <p:nvPr/>
        </p:nvGrpSpPr>
        <p:grpSpPr>
          <a:xfrm rot="0">
            <a:off x="1480713" y="2807061"/>
            <a:ext cx="5801526" cy="807115"/>
            <a:chOff x="0" y="0"/>
            <a:chExt cx="1527974" cy="212574"/>
          </a:xfrm>
        </p:grpSpPr>
        <p:sp>
          <p:nvSpPr>
            <p:cNvPr name="Freeform 12" id="12"/>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13" id="13"/>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1780421" y="2777245"/>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98</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9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99</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DAHEk7awOL8</dc:identifier>
  <dcterms:modified xsi:type="dcterms:W3CDTF">2011-08-01T06:04:30Z</dcterms:modified>
  <cp:revision>1</cp:revision>
  <dc:title>PowerPoint-Male_Victims_WalkingWise-4-14-2026</dc:title>
</cp:coreProperties>
</file>