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18288000" cy="10287000"/>
  <p:notesSz cx="6858000" cy="9144000"/>
  <p:embeddedFontLst>
    <p:embeddedFont>
      <p:font typeface="Bebas Neue" panose="020B0604020202020204" charset="0"/>
      <p:regular r:id="rId103"/>
    </p:embeddedFont>
    <p:embeddedFont>
      <p:font typeface="Cooperative Bold" panose="020B0604020202020204" charset="-79"/>
      <p:regular r:id="rId104"/>
    </p:embeddedFont>
    <p:embeddedFont>
      <p:font typeface="League Spartan" panose="020B0604020202020204" charset="0"/>
      <p:regular r:id="rId105"/>
    </p:embeddedFont>
    <p:embeddedFont>
      <p:font typeface="Poppins Medium 1" panose="020B0604020202020204" charset="0"/>
      <p:regular r:id="rId106"/>
    </p:embeddedFont>
    <p:embeddedFont>
      <p:font typeface="Poppins Medium 2" panose="020B0604020202020204" charset="0"/>
      <p:regular r:id="rId107"/>
    </p:embeddedFont>
    <p:embeddedFont>
      <p:font typeface="Roboto" panose="020B0604020202020204" charset="0"/>
      <p:regular r:id="rId108"/>
    </p:embeddedFont>
    <p:embeddedFont>
      <p:font typeface="Roboto Bold" panose="020B0604020202020204" charset="0"/>
      <p:regular r:id="rId109"/>
    </p:embeddedFont>
    <p:embeddedFont>
      <p:font typeface="Roboto Bold Italics" panose="020B0604020202020204" charset="0"/>
      <p:regular r:id="rId1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4.fntdata"/><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male victims, please refer to the last page of Lesson Plan #6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male sex trafficking victims in the U.S. were born in America? </a:t>
            </a:r>
          </a:p>
          <a:p>
            <a:endParaRPr lang="en-US"/>
          </a:p>
          <a:p>
            <a:r>
              <a:rPr lang="en-US"/>
              <a:t>A) 47% are male citizens</a:t>
            </a:r>
          </a:p>
          <a:p>
            <a:r>
              <a:rPr lang="en-US"/>
              <a:t>B) 67% are male citizens</a:t>
            </a:r>
          </a:p>
          <a:p>
            <a:r>
              <a:rPr lang="en-US"/>
              <a:t>C) 87% are male citizens</a:t>
            </a:r>
          </a:p>
          <a:p>
            <a:r>
              <a:rPr lang="en-US"/>
              <a:t>D) 97% are male citizens</a:t>
            </a:r>
          </a:p>
          <a:p>
            <a:endParaRPr lang="en-US"/>
          </a:p>
          <a:p>
            <a:r>
              <a:rPr lang="en-US"/>
              <a:t>ANSWER:</a:t>
            </a:r>
          </a:p>
          <a:p>
            <a:r>
              <a:rPr lang="en-US"/>
              <a:t>D) 97% of males who were U.S. sex trafficking victims were born in America. </a:t>
            </a:r>
          </a:p>
          <a:p>
            <a:endParaRPr lang="en-US"/>
          </a:p>
          <a:p>
            <a:r>
              <a:rPr lang="en-US"/>
              <a:t>Domestic Minor Child Sex Trafficking:</a:t>
            </a:r>
          </a:p>
          <a:p>
            <a:r>
              <a:rPr lang="en-US"/>
              <a:t>It is believed that the majority of child sex trafficking cases involve children who are U.S. citizens. Most of the 949 young people who participated in the 2016 study identified as a U.S. citizen:</a:t>
            </a:r>
          </a:p>
          <a:p>
            <a:endParaRPr lang="en-US"/>
          </a:p>
          <a:p>
            <a:r>
              <a:rPr lang="en-US"/>
              <a:t>Cis Males: 97% U.S. Born</a:t>
            </a:r>
          </a:p>
          <a:p>
            <a:r>
              <a:rPr lang="en-US"/>
              <a:t>Cis Female: 96% U.S. Born</a:t>
            </a:r>
          </a:p>
          <a:p>
            <a:r>
              <a:rPr lang="en-US"/>
              <a:t>Trans Female: 100% U.S. Born</a:t>
            </a:r>
          </a:p>
          <a:p>
            <a:r>
              <a:rPr lang="en-US"/>
              <a:t>Trans Male: Not Indicated</a:t>
            </a:r>
          </a:p>
          <a:p>
            <a:endParaRPr lang="en-US"/>
          </a:p>
          <a:p>
            <a:r>
              <a:rPr lang="en-US"/>
              <a:t>Source</a:t>
            </a:r>
          </a:p>
          <a:p>
            <a:r>
              <a:rPr lang="en-US"/>
              <a:t>1. Swaner, R., et al. (2016, June). Youth involved in the sex trade: A national study, p. 37. U.S. Department of Justice. Retrieved November 23,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is the percentage of cis MALES who reported they were sex trafficked in the U.S.?</a:t>
            </a:r>
          </a:p>
          <a:p>
            <a:endParaRPr lang="en-US"/>
          </a:p>
          <a:p>
            <a:r>
              <a:rPr lang="en-US"/>
              <a:t>A) Up to 6%</a:t>
            </a:r>
          </a:p>
          <a:p>
            <a:r>
              <a:rPr lang="en-US"/>
              <a:t>B) Up to 16%</a:t>
            </a:r>
          </a:p>
          <a:p>
            <a:r>
              <a:rPr lang="en-US"/>
              <a:t>C) Up to 36%</a:t>
            </a:r>
          </a:p>
          <a:p>
            <a:r>
              <a:rPr lang="en-US"/>
              <a:t>D) Up to 46%</a:t>
            </a:r>
          </a:p>
          <a:p>
            <a:endParaRPr lang="en-US"/>
          </a:p>
          <a:p>
            <a:r>
              <a:rPr lang="en-US"/>
              <a:t>ANSWER:</a:t>
            </a:r>
          </a:p>
          <a:p>
            <a:r>
              <a:rPr lang="en-US"/>
              <a:t>C) Up to 36% of cis males are believed to be sex trafficked in the U.S.</a:t>
            </a:r>
          </a:p>
          <a:p>
            <a:endParaRPr lang="en-US"/>
          </a:p>
          <a:p>
            <a:r>
              <a:rPr lang="en-US"/>
              <a:t>Coercion into the commercial sex trade is more common among females. However, a national report found that 36% of sex trafficking victims are male, while 4% are transgender females, and less than 1% are transgender males. Traffickers exploit similar vulnerabilities to groom and coerce young males as they do with females.[1]</a:t>
            </a:r>
          </a:p>
          <a:p>
            <a:endParaRPr lang="en-US"/>
          </a:p>
          <a:p>
            <a:r>
              <a:rPr lang="en-US"/>
              <a:t>NOTE</a:t>
            </a:r>
          </a:p>
          <a:p>
            <a:r>
              <a:rPr lang="en-US"/>
              <a:t>The term "cis" (short for "cisgender") describes a person whose gender identity aligns with the sex they were assigned at birth. For example: If someone was assigned female at birth and identifies as a woman, they are cisgender. Similarly, if someone was assigned male at birth and identifies as a man, they are cisgender.[2]</a:t>
            </a:r>
          </a:p>
          <a:p>
            <a:endParaRPr lang="en-US"/>
          </a:p>
          <a:p>
            <a:r>
              <a:rPr lang="en-US"/>
              <a:t>Source</a:t>
            </a:r>
          </a:p>
          <a:p>
            <a:r>
              <a:rPr lang="en-US"/>
              <a:t>1. Swaner, R., et al. (2016, June). Youth involved in the sex trade: A national study, p. 36. U.S. Department of Justice. Retrieved November 23, 2024, from https://www.ojp.gov/pdffiles1/ojjdp/grants/249952.pdf</a:t>
            </a:r>
          </a:p>
          <a:p>
            <a:endParaRPr lang="en-US"/>
          </a:p>
          <a:p>
            <a:r>
              <a:rPr lang="en-US"/>
              <a:t>2. 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stereotype is often an unfair and/or untrue belief people have about a characteristic related to a group of people or things.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stereotypes reinforce the idea that males should suppress their emotions, leading many to feel ashamed or emasculated if they share experiences of victimization. As a result, male survivors may be less likely to report sexual abuse and commercial exploitation and seek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OVERLOOKED CASES</a:t>
            </a:r>
          </a:p>
          <a:p>
            <a:r>
              <a:rPr lang="en-US"/>
              <a:t>Stereotyping often causes adults, including law enforcement and medical professionals, to overlook young males being sex trafficked.</a:t>
            </a:r>
          </a:p>
          <a:p>
            <a:r>
              <a:rPr lang="en-US"/>
              <a:t> </a:t>
            </a:r>
          </a:p>
          <a:p>
            <a:r>
              <a:rPr lang="en-US"/>
              <a:t>• UNDERESTIMATED IMPACT</a:t>
            </a:r>
          </a:p>
          <a:p>
            <a:r>
              <a:rPr lang="en-US"/>
              <a:t>Sexual crime is just as devastating for males as it is for females, but society tends to underestimate the traumatic effects sexual abuse and exploitation have on males. As a result, there tends to be a misconception that young males enjoy experiencing unlimited or unrestricted sex.</a:t>
            </a:r>
          </a:p>
          <a:p>
            <a:endParaRPr lang="en-US"/>
          </a:p>
          <a:p>
            <a:r>
              <a:rPr lang="en-US"/>
              <a:t>• LACK OF RESOURCES</a:t>
            </a:r>
          </a:p>
          <a:p>
            <a:r>
              <a:rPr lang="en-US"/>
              <a:t>Because of underreporting and a lack of awareness of vulnerability, resources are often not allocated to support the needs of young males, as the focus tends to be on young females.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OVERLOOKED CASES</a:t>
            </a:r>
          </a:p>
          <a:p>
            <a:r>
              <a:rPr lang="en-US"/>
              <a:t>Stereotyping often causes adults, including law enforcement and medical professionals, to overlook young males being sex trafficked.</a:t>
            </a:r>
          </a:p>
          <a:p>
            <a:r>
              <a:rPr lang="en-US"/>
              <a:t> </a:t>
            </a:r>
          </a:p>
          <a:p>
            <a:r>
              <a:rPr lang="en-US"/>
              <a:t>• UNDERESTIMATED IMPACT</a:t>
            </a:r>
          </a:p>
          <a:p>
            <a:r>
              <a:rPr lang="en-US"/>
              <a:t>Sexual crime is just as devastating for males as it is for females, but society tends to underestimate the traumatic effects sexual abuse and exploitation have on males. As a result, there tends to be a misconception that young males enjoy experiencing unlimited or unrestricted sex.</a:t>
            </a:r>
          </a:p>
          <a:p>
            <a:endParaRPr lang="en-US"/>
          </a:p>
          <a:p>
            <a:r>
              <a:rPr lang="en-US"/>
              <a:t>• LACK OF RESOURCES</a:t>
            </a:r>
          </a:p>
          <a:p>
            <a:r>
              <a:rPr lang="en-US"/>
              <a:t>Because of underreporting and a lack of awareness of male vulnerability, resources are often not allocated to support the needs of young males. Instead, the focus tends to be on females.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OVERLOOKED CASES</a:t>
            </a:r>
          </a:p>
          <a:p>
            <a:r>
              <a:rPr lang="en-US"/>
              <a:t>Stereotyping often causes adults, including law enforcement and medical professionals, to overlook young males being sex trafficked.</a:t>
            </a:r>
          </a:p>
          <a:p>
            <a:r>
              <a:rPr lang="en-US"/>
              <a:t> </a:t>
            </a:r>
          </a:p>
          <a:p>
            <a:r>
              <a:rPr lang="en-US"/>
              <a:t>• UNDERESTIMATED IMPACT</a:t>
            </a:r>
          </a:p>
          <a:p>
            <a:r>
              <a:rPr lang="en-US"/>
              <a:t>Sexual crime is just as devastating for males as it is for females, but society tends to underestimate the traumatic effects sexual abuse and exploitation have on males. As a result, there tends to be a misconception that young males enjoy experiencing unlimited or unrestricted sex.</a:t>
            </a:r>
          </a:p>
          <a:p>
            <a:endParaRPr lang="en-US"/>
          </a:p>
          <a:p>
            <a:r>
              <a:rPr lang="en-US"/>
              <a:t>• LACK OF RESOURCES</a:t>
            </a:r>
          </a:p>
          <a:p>
            <a:r>
              <a:rPr lang="en-US"/>
              <a:t>Because of underreporting and a lack of awareness of male vulnerability, resources are often not allocated to support the needs of young males. Instead, the focus tends to be on females.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MALE IDENTITY </a:t>
            </a:r>
          </a:p>
          <a:p>
            <a:r>
              <a:rPr lang="en-US"/>
              <a:t>As young as toddlers, boys receive social messaging that implies males are a symbol of physical power and mental strength. The superheroes in today’s entertainment can reinforce this notion while using female characters to portray vulnerability, submissiveness, and victimization.</a:t>
            </a:r>
          </a:p>
          <a:p>
            <a:endParaRPr lang="en-US"/>
          </a:p>
          <a:p>
            <a:r>
              <a:rPr lang="en-US"/>
              <a:t>• FEAR &amp; SHAME</a:t>
            </a:r>
          </a:p>
          <a:p>
            <a:r>
              <a:rPr lang="en-US"/>
              <a:t>National studies identify that most male victims are heterosexual; however, victimized young males often fear others will make an inaccurate conclusion about their sexual orientation. As a result, they struggle with confusion and shame, often questioning their own gender identity after becoming forced into having sex with men.</a:t>
            </a:r>
          </a:p>
          <a:p>
            <a:endParaRPr lang="en-US"/>
          </a:p>
          <a:p>
            <a:r>
              <a:rPr lang="en-US"/>
              <a:t>• SELF BLAME </a:t>
            </a:r>
          </a:p>
          <a:p>
            <a:r>
              <a:rPr lang="en-US"/>
              <a:t>Most young males keep sexual abuse or sex trafficking a secret because of their sense of shame and humiliation. Gender expectations often magnify the self-blame experienced by males. </a:t>
            </a:r>
          </a:p>
          <a:p>
            <a:endParaRPr lang="en-US"/>
          </a:p>
          <a:p>
            <a:r>
              <a:rPr lang="en-US"/>
              <a:t>• PORN CONDITIONING </a:t>
            </a:r>
          </a:p>
          <a:p>
            <a:r>
              <a:rPr lang="en-US"/>
              <a:t>Most often, pornography displays forced sex upon young women, conditioning male teens to believe men are dominant or even sexual aggressors (Alexander, 2016).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MALE IDENTITY </a:t>
            </a:r>
          </a:p>
          <a:p>
            <a:r>
              <a:rPr lang="en-US"/>
              <a:t>As young as toddlers, boys receive social messaging that implies males are a symbol of physical power and mental strength. The superheroes in today’s entertainment can reinforce this notion while using female characters to portray vulnerability, submissiveness, and victimization.</a:t>
            </a:r>
          </a:p>
          <a:p>
            <a:endParaRPr lang="en-US"/>
          </a:p>
          <a:p>
            <a:r>
              <a:rPr lang="en-US"/>
              <a:t>• FEAR &amp; SHAME</a:t>
            </a:r>
          </a:p>
          <a:p>
            <a:r>
              <a:rPr lang="en-US"/>
              <a:t>National studies identify that most male victims are heterosexual; however, victimized young males often fear others will make an inaccurate conclusion about their sexual orientation. As a result, they struggle with confusion and shame, often questioning their own gender identity after becoming forced into having sex with men.</a:t>
            </a:r>
          </a:p>
          <a:p>
            <a:endParaRPr lang="en-US"/>
          </a:p>
          <a:p>
            <a:r>
              <a:rPr lang="en-US"/>
              <a:t>• SELF BLAME </a:t>
            </a:r>
          </a:p>
          <a:p>
            <a:r>
              <a:rPr lang="en-US"/>
              <a:t>Most young males keep sexual abuse or sex trafficking a secret because of their sense of shame and humiliation. Gender expectations often magnify the self-blame experienced by males. </a:t>
            </a:r>
          </a:p>
          <a:p>
            <a:endParaRPr lang="en-US"/>
          </a:p>
          <a:p>
            <a:r>
              <a:rPr lang="en-US"/>
              <a:t>• PORN CONDITIONING </a:t>
            </a:r>
          </a:p>
          <a:p>
            <a:r>
              <a:rPr lang="en-US"/>
              <a:t>Most often, pornography displays forced sex upon young women, conditioning male teens to believe men are dominant or even sexual aggressors (Alexander, 2016).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MALE IDENTITY </a:t>
            </a:r>
          </a:p>
          <a:p>
            <a:r>
              <a:rPr lang="en-US"/>
              <a:t>As young as toddlers, boys receive social messaging that implies males are a symbol of physical power and mental strength. The superheroes in today’s entertainment can reinforce this notion while using female characters to portray vulnerability, submissiveness, and victimization.</a:t>
            </a:r>
          </a:p>
          <a:p>
            <a:endParaRPr lang="en-US"/>
          </a:p>
          <a:p>
            <a:r>
              <a:rPr lang="en-US"/>
              <a:t>• FEAR &amp; SHAME</a:t>
            </a:r>
          </a:p>
          <a:p>
            <a:r>
              <a:rPr lang="en-US"/>
              <a:t>National studies identify that most male victims are heterosexual; however, victimized young males often fear others will make an inaccurate conclusion about their sexual orientation. As a result, they struggle with confusion and shame, often questioning their own gender identity after becoming forced into having sex with men.</a:t>
            </a:r>
          </a:p>
          <a:p>
            <a:endParaRPr lang="en-US"/>
          </a:p>
          <a:p>
            <a:r>
              <a:rPr lang="en-US"/>
              <a:t>• SELF BLAME </a:t>
            </a:r>
          </a:p>
          <a:p>
            <a:r>
              <a:rPr lang="en-US"/>
              <a:t>Most young males keep sexual abuse or sex trafficking a secret because of their sense of shame and humiliation. Gender expectations often magnify the self-blame experienced by males. </a:t>
            </a:r>
          </a:p>
          <a:p>
            <a:endParaRPr lang="en-US"/>
          </a:p>
          <a:p>
            <a:r>
              <a:rPr lang="en-US"/>
              <a:t>• PORN CONDITIONING </a:t>
            </a:r>
          </a:p>
          <a:p>
            <a:r>
              <a:rPr lang="en-US"/>
              <a:t>Most often, pornography displays forced sex upon young women, conditioning male teens to believe men are dominant or even sexual aggressors (Alexander, 2016).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was the most common age for cis males to be sex trafficked?</a:t>
            </a:r>
          </a:p>
          <a:p>
            <a:endParaRPr lang="en-US"/>
          </a:p>
          <a:p>
            <a:r>
              <a:rPr lang="en-US"/>
              <a:t>A) 9 to 12 years old</a:t>
            </a:r>
          </a:p>
          <a:p>
            <a:r>
              <a:rPr lang="en-US"/>
              <a:t>B) 13 to 17 years old</a:t>
            </a:r>
          </a:p>
          <a:p>
            <a:r>
              <a:rPr lang="en-US"/>
              <a:t>C) 18 to 24 years old</a:t>
            </a:r>
          </a:p>
          <a:p>
            <a:endParaRPr lang="en-US"/>
          </a:p>
          <a:p>
            <a:r>
              <a:rPr lang="en-US"/>
              <a:t>ANSWER</a:t>
            </a:r>
          </a:p>
          <a:p>
            <a:r>
              <a:rPr lang="en-US"/>
              <a:t>B) 13 to 17 years old was the most common age for cis males to be sex trafficked.</a:t>
            </a:r>
          </a:p>
          <a:p>
            <a:endParaRPr lang="en-US"/>
          </a:p>
          <a:p>
            <a:r>
              <a:rPr lang="en-US"/>
              <a:t>NOTE</a:t>
            </a:r>
          </a:p>
          <a:p>
            <a:r>
              <a:rPr lang="en-US"/>
              <a:t>A 2016 national study reported: </a:t>
            </a:r>
          </a:p>
          <a:p>
            <a:endParaRPr lang="en-US"/>
          </a:p>
          <a:p>
            <a:r>
              <a:rPr lang="en-US"/>
              <a:t>UNDERAGE YOUTH</a:t>
            </a:r>
          </a:p>
          <a:p>
            <a:r>
              <a:rPr lang="en-US"/>
              <a:t>77% of all respondents (199 underage youth) indicated that their first experience trading sex</a:t>
            </a:r>
          </a:p>
          <a:p>
            <a:r>
              <a:rPr lang="en-US"/>
              <a:t>took place while under the age of 18. The average age was 15.8 years old.</a:t>
            </a:r>
          </a:p>
          <a:p>
            <a:endParaRPr lang="en-US"/>
          </a:p>
          <a:p>
            <a:r>
              <a:rPr lang="en-US"/>
              <a:t>AGES 13 to 17 YEARS </a:t>
            </a:r>
          </a:p>
          <a:p>
            <a:r>
              <a:rPr lang="en-US"/>
              <a:t>The percentage of study respondents who were first trafficked during childhood:</a:t>
            </a:r>
          </a:p>
          <a:p>
            <a:r>
              <a:rPr lang="en-US"/>
              <a:t>Cis Males: 66%</a:t>
            </a:r>
          </a:p>
          <a:p>
            <a:r>
              <a:rPr lang="en-US"/>
              <a:t>Trans Females: 62%</a:t>
            </a:r>
          </a:p>
          <a:p>
            <a:r>
              <a:rPr lang="en-US"/>
              <a:t>Trans Males: Unknown</a:t>
            </a:r>
          </a:p>
          <a:p>
            <a:r>
              <a:rPr lang="en-US"/>
              <a:t>Cis Females:  74%</a:t>
            </a:r>
          </a:p>
          <a:p>
            <a:endParaRPr lang="en-US"/>
          </a:p>
          <a:p>
            <a:r>
              <a:rPr lang="en-US"/>
              <a:t>AGES 18 to 24 Years</a:t>
            </a:r>
          </a:p>
          <a:p>
            <a:r>
              <a:rPr lang="en-US"/>
              <a:t>The study indicated the percentage of young adults who were first sex trafficked by gender:  </a:t>
            </a:r>
          </a:p>
          <a:p>
            <a:r>
              <a:rPr lang="en-US"/>
              <a:t>Cis Males: 28%</a:t>
            </a:r>
          </a:p>
          <a:p>
            <a:r>
              <a:rPr lang="en-US"/>
              <a:t>Trans Females: 32%</a:t>
            </a:r>
          </a:p>
          <a:p>
            <a:r>
              <a:rPr lang="en-US"/>
              <a:t>Trans Males: No Data</a:t>
            </a:r>
          </a:p>
          <a:p>
            <a:r>
              <a:rPr lang="en-US"/>
              <a:t>Cis Females:</a:t>
            </a:r>
          </a:p>
          <a:p>
            <a:endParaRPr lang="en-US"/>
          </a:p>
          <a:p>
            <a:r>
              <a:rPr lang="en-US"/>
              <a:t>AGES 0 to 12 YEARS</a:t>
            </a:r>
          </a:p>
          <a:p>
            <a:r>
              <a:rPr lang="en-US"/>
              <a:t>The study revealed the percentage of small children who were first sex trafficked by gender:</a:t>
            </a:r>
          </a:p>
          <a:p>
            <a:r>
              <a:rPr lang="en-US"/>
              <a:t>Cis Males: 7%</a:t>
            </a:r>
          </a:p>
          <a:p>
            <a:r>
              <a:rPr lang="en-US"/>
              <a:t>Trans Females: 6%</a:t>
            </a:r>
          </a:p>
          <a:p>
            <a:r>
              <a:rPr lang="en-US"/>
              <a:t>Trans Males: No Data</a:t>
            </a:r>
          </a:p>
          <a:p>
            <a:r>
              <a:rPr lang="en-US"/>
              <a:t>Cis Females: 7%</a:t>
            </a:r>
          </a:p>
          <a:p>
            <a:endParaRPr lang="en-US"/>
          </a:p>
          <a:p>
            <a:r>
              <a:rPr lang="en-US"/>
              <a:t>Source</a:t>
            </a:r>
          </a:p>
          <a:p>
            <a:r>
              <a:rPr lang="en-US"/>
              <a:t>Swaner, R., Labriola, M., Rempel, M., Walker, A., &amp; Spadafore, J. (2016, March). Youth Involvement in the Sex Trade: A National Study, pp. 40, 41. CourtInnovation.org. Retrieved November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indicated their gender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a:t>
            </a:r>
          </a:p>
          <a:p>
            <a:r>
              <a:rPr lang="en-US"/>
              <a:t>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indicated their gender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a:t>
            </a:r>
          </a:p>
          <a:p>
            <a:r>
              <a:rPr lang="en-US"/>
              <a:t>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2023 Thorn study quantified the attitudes, perceptions, and behaviors of teens and young adults, focusing on how LGBTQ+ youth's online experiences are different from those of non-LGBTQ+ youth. The study involved 658 LGBTQ+ youth, of whom 69% were aged 13 to 17, and 31% indicated their gender as male.</a:t>
            </a:r>
          </a:p>
          <a:p>
            <a:endParaRPr lang="en-US"/>
          </a:p>
          <a:p>
            <a:r>
              <a:rPr lang="en-US"/>
              <a:t>Secondary online accounts, often called "finstas," are created by young people to share content more privately or outside their usual social circle. Thorn reports, "Among teens, the rate of reporting secondary accounts was higher for LGBTQ+ respondents than non-LGBTQ+ respondents, with </a:t>
            </a:r>
          </a:p>
          <a:p>
            <a:r>
              <a:rPr lang="en-US"/>
              <a:t>LGBTQ+ teens were twice as likely to have a secondary account (36% vs. 18%). Among teen respondents with a secondary account, 1 in 3 reported creating it before the age of 13."</a:t>
            </a:r>
          </a:p>
          <a:p>
            <a:endParaRPr lang="en-US"/>
          </a:p>
          <a:p>
            <a:r>
              <a:rPr lang="en-US"/>
              <a:t>Source</a:t>
            </a:r>
          </a:p>
          <a:p>
            <a:r>
              <a:rPr lang="en-US"/>
              <a:t>Thorn. (2023). LGBTQ+ Youth Perspectives: How LGBTQ+ youth are navigating exploration and risks of sexual exploitation online, p. 5. Retrieved November 26, 2024, from 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survivor advocates believe social awareness around the sex trafficking of boys is about 15 years behind that of girls.[1]</a:t>
            </a:r>
          </a:p>
          <a:p>
            <a:endParaRPr lang="en-US"/>
          </a:p>
          <a:p>
            <a:r>
              <a:rPr lang="en-US"/>
              <a:t>• SEXUAL INSTIGATORS</a:t>
            </a:r>
          </a:p>
          <a:p>
            <a:r>
              <a:rPr lang="en-US"/>
              <a:t>Society can perceive teenage boys as sexual instigators, making them more easily mistaken as “willing participants” when becoming victimized by sex traffickers.</a:t>
            </a:r>
          </a:p>
          <a:p>
            <a:endParaRPr lang="en-US"/>
          </a:p>
          <a:p>
            <a:r>
              <a:rPr lang="en-US"/>
              <a:t>• REDUCED PROTECTION</a:t>
            </a:r>
          </a:p>
          <a:p>
            <a:r>
              <a:rPr lang="en-US"/>
              <a:t>Community members can be less watchful over the well-being of boys compared to that of girls, causing at-risk young males to go unnoticed, even when surrounded by suspicious strangers.</a:t>
            </a:r>
          </a:p>
          <a:p>
            <a:endParaRPr lang="en-US"/>
          </a:p>
          <a:p>
            <a:r>
              <a:rPr lang="en-US"/>
              <a:t>•  LACK OF AWARENESS</a:t>
            </a:r>
          </a:p>
          <a:p>
            <a:r>
              <a:rPr lang="en-US"/>
              <a:t>Society’s limited awareness about the victimization of males can cause adults to overlook the key indicators of trafficking or sexual abuse that may appear. </a:t>
            </a:r>
          </a:p>
          <a:p>
            <a:endParaRPr lang="en-US"/>
          </a:p>
          <a:p>
            <a:r>
              <a:rPr lang="en-US"/>
              <a:t>Source:</a:t>
            </a:r>
          </a:p>
          <a:p>
            <a:r>
              <a:rPr lang="en-US"/>
              <a:t>1. NPR News, 2021.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survivor advocates believe social awareness around the sex trafficking of boys is about 15 years behind that of girls.[1]</a:t>
            </a:r>
          </a:p>
          <a:p>
            <a:endParaRPr lang="en-US"/>
          </a:p>
          <a:p>
            <a:r>
              <a:rPr lang="en-US"/>
              <a:t>• SEXUAL INSTIGATORS</a:t>
            </a:r>
          </a:p>
          <a:p>
            <a:r>
              <a:rPr lang="en-US"/>
              <a:t>Society can perceive teenage boys as sexual instigators, making them more easily mistaken as “willing participants” when becoming victimized by sex traffickers.</a:t>
            </a:r>
          </a:p>
          <a:p>
            <a:endParaRPr lang="en-US"/>
          </a:p>
          <a:p>
            <a:r>
              <a:rPr lang="en-US"/>
              <a:t>• REDUCED PROTECTION</a:t>
            </a:r>
          </a:p>
          <a:p>
            <a:r>
              <a:rPr lang="en-US"/>
              <a:t>Community members can be less watchful over the well-being of boys compared to that of girls, causing at-risk young males to go unnoticed, even when surrounded by suspicious strangers.</a:t>
            </a:r>
          </a:p>
          <a:p>
            <a:endParaRPr lang="en-US"/>
          </a:p>
          <a:p>
            <a:r>
              <a:rPr lang="en-US"/>
              <a:t>•  LACK OF AWARENESS</a:t>
            </a:r>
          </a:p>
          <a:p>
            <a:r>
              <a:rPr lang="en-US"/>
              <a:t>Society’s limited awareness about the victimization of males can cause adults to overlook the key indicators of trafficking or sexual abuse that may appear. </a:t>
            </a:r>
          </a:p>
          <a:p>
            <a:endParaRPr lang="en-US"/>
          </a:p>
          <a:p>
            <a:r>
              <a:rPr lang="en-US"/>
              <a:t>Source:</a:t>
            </a:r>
          </a:p>
          <a:p>
            <a:r>
              <a:rPr lang="en-US"/>
              <a:t>1. NPR News, 2021.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survivor advocates believe social awareness around the sex trafficking of boys is about 15 years behind that of girls.[1]</a:t>
            </a:r>
          </a:p>
          <a:p>
            <a:endParaRPr lang="en-US"/>
          </a:p>
          <a:p>
            <a:r>
              <a:rPr lang="en-US"/>
              <a:t>• SEXUAL INSTIGATORS</a:t>
            </a:r>
          </a:p>
          <a:p>
            <a:r>
              <a:rPr lang="en-US"/>
              <a:t>Society can perceive teenage boys as sexual instigators, making them more easily mistaken as “willing participants” when becoming victimized by sex traffickers.</a:t>
            </a:r>
          </a:p>
          <a:p>
            <a:endParaRPr lang="en-US"/>
          </a:p>
          <a:p>
            <a:r>
              <a:rPr lang="en-US"/>
              <a:t>• REDUCED PROTECTION</a:t>
            </a:r>
          </a:p>
          <a:p>
            <a:r>
              <a:rPr lang="en-US"/>
              <a:t>Community members can be less watchful over the well-being of boys compared to that of girls, causing at-risk young males to go unnoticed, even when surrounded by suspicious strangers.</a:t>
            </a:r>
          </a:p>
          <a:p>
            <a:endParaRPr lang="en-US"/>
          </a:p>
          <a:p>
            <a:r>
              <a:rPr lang="en-US"/>
              <a:t>•  LACK OF AWARENESS</a:t>
            </a:r>
          </a:p>
          <a:p>
            <a:r>
              <a:rPr lang="en-US"/>
              <a:t>Society’s limited awareness about the victimization of males can cause adults to overlook the key indicators of trafficking or sexual abuse that may appear. </a:t>
            </a:r>
          </a:p>
          <a:p>
            <a:endParaRPr lang="en-US"/>
          </a:p>
          <a:p>
            <a:r>
              <a:rPr lang="en-US"/>
              <a:t>Source:</a:t>
            </a:r>
          </a:p>
          <a:p>
            <a:r>
              <a:rPr lang="en-US"/>
              <a:t>1. NPR News, 2021.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UNADDRESSED EFFECTS</a:t>
            </a:r>
          </a:p>
          <a:p>
            <a:r>
              <a:rPr lang="en-US"/>
              <a:t>If left untreated, male victims are at a greater risk of depression, suicide, substance abuse, and even incarceration. </a:t>
            </a:r>
          </a:p>
          <a:p>
            <a:endParaRPr lang="en-US"/>
          </a:p>
          <a:p>
            <a:r>
              <a:rPr lang="en-US"/>
              <a:t>• DATA IMPACT</a:t>
            </a:r>
          </a:p>
          <a:p>
            <a:r>
              <a:rPr lang="en-US"/>
              <a:t>When sex crimes against young males go unreported, the incidences are omitted from law enforcement data that is reported to the government and advocacy agencies, which also negatively impacts research studies.</a:t>
            </a:r>
          </a:p>
          <a:p>
            <a:r>
              <a:rPr lang="en-US"/>
              <a:t> </a:t>
            </a:r>
          </a:p>
          <a:p>
            <a:r>
              <a:rPr lang="en-US"/>
              <a:t>• UNDERFUNDED</a:t>
            </a:r>
          </a:p>
          <a:p>
            <a:r>
              <a:rPr lang="en-US"/>
              <a:t>The underreporting prevents the allocation of government funds for support services necessary for the rescue and recovery of young 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UNADDRESSED EFFECTS</a:t>
            </a:r>
          </a:p>
          <a:p>
            <a:r>
              <a:rPr lang="en-US"/>
              <a:t>If left untreated, male victims are at a greater risk of depression, suicide, substance abuse, and even incarceration. </a:t>
            </a:r>
          </a:p>
          <a:p>
            <a:endParaRPr lang="en-US"/>
          </a:p>
          <a:p>
            <a:r>
              <a:rPr lang="en-US"/>
              <a:t>• DATA IMPACT</a:t>
            </a:r>
          </a:p>
          <a:p>
            <a:r>
              <a:rPr lang="en-US"/>
              <a:t>When sex crimes against young males go unreported, the incidences are omitted from law enforcement data that is reported to the government and advocacy agencies, which also negatively impacts research studies.</a:t>
            </a:r>
          </a:p>
          <a:p>
            <a:r>
              <a:rPr lang="en-US"/>
              <a:t> </a:t>
            </a:r>
          </a:p>
          <a:p>
            <a:r>
              <a:rPr lang="en-US"/>
              <a:t>• UNDERFUNDED</a:t>
            </a:r>
          </a:p>
          <a:p>
            <a:r>
              <a:rPr lang="en-US"/>
              <a:t>The underreporting prevents the allocation of government funds for support services necessary for the rescue and recovery of young 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UNADDRESSED EFFECTS</a:t>
            </a:r>
          </a:p>
          <a:p>
            <a:r>
              <a:rPr lang="en-US"/>
              <a:t>If left untreated, male victims are at a greater risk of depression, suicide, substance abuse, and even incarceration. </a:t>
            </a:r>
          </a:p>
          <a:p>
            <a:endParaRPr lang="en-US"/>
          </a:p>
          <a:p>
            <a:r>
              <a:rPr lang="en-US"/>
              <a:t>• DATA IMPACT</a:t>
            </a:r>
          </a:p>
          <a:p>
            <a:r>
              <a:rPr lang="en-US"/>
              <a:t>When sex crimes against young males go unreported, the incidences are omitted from law enforcement data that is reported to the government and advocacy agencies, which also negatively impacts research studies.</a:t>
            </a:r>
          </a:p>
          <a:p>
            <a:r>
              <a:rPr lang="en-US"/>
              <a:t> </a:t>
            </a:r>
          </a:p>
          <a:p>
            <a:r>
              <a:rPr lang="en-US"/>
              <a:t>• UNDERFUNDED</a:t>
            </a:r>
          </a:p>
          <a:p>
            <a:r>
              <a:rPr lang="en-US"/>
              <a:t>The underreporting prevents the allocation of government funds for support services necessary for the rescue and recovery of young 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They prey on young males seeking online friendships and those who exchange nude images online.</a:t>
            </a:r>
          </a:p>
          <a:p>
            <a:endParaRPr lang="en-US"/>
          </a:p>
          <a:p>
            <a:r>
              <a:rPr lang="en-US"/>
              <a:t>•  LIVING CONDITIONS</a:t>
            </a:r>
          </a:p>
          <a:p>
            <a:r>
              <a:rPr lang="en-US"/>
              <a:t>They seek to befriend young males who live in poverty, lack basic needs, or live in foster care. </a:t>
            </a:r>
          </a:p>
          <a:p>
            <a:endParaRPr lang="en-US"/>
          </a:p>
          <a:p>
            <a:r>
              <a:rPr lang="en-US"/>
              <a:t>•  EMOTIONAL RISKS</a:t>
            </a:r>
          </a:p>
          <a:p>
            <a:r>
              <a:rPr lang="en-US"/>
              <a:t>They build relationships with males experiencing loneliness, low self-esteem, or being bullied.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They prey on young males seeking online friendships and those who exchange nude images online.</a:t>
            </a:r>
          </a:p>
          <a:p>
            <a:endParaRPr lang="en-US"/>
          </a:p>
          <a:p>
            <a:r>
              <a:rPr lang="en-US"/>
              <a:t>•  LIVING CONDITIONS</a:t>
            </a:r>
          </a:p>
          <a:p>
            <a:r>
              <a:rPr lang="en-US"/>
              <a:t>They seek to befriend young males who live in poverty, lack basic needs, or live in foster care. </a:t>
            </a:r>
          </a:p>
          <a:p>
            <a:endParaRPr lang="en-US"/>
          </a:p>
          <a:p>
            <a:r>
              <a:rPr lang="en-US"/>
              <a:t>•  EMOTIONAL RISKS</a:t>
            </a:r>
          </a:p>
          <a:p>
            <a:r>
              <a:rPr lang="en-US"/>
              <a:t>They build relationships with males experiencing loneliness, low self-esteem, or being bullied.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They prey on young males seeking online friendships and those who exchange nude images online.</a:t>
            </a:r>
          </a:p>
          <a:p>
            <a:endParaRPr lang="en-US"/>
          </a:p>
          <a:p>
            <a:r>
              <a:rPr lang="en-US"/>
              <a:t>•  LIVING CONDITIONS</a:t>
            </a:r>
          </a:p>
          <a:p>
            <a:r>
              <a:rPr lang="en-US"/>
              <a:t>They seek to befriend young males who live in poverty, lack basic needs, or live in foster care. </a:t>
            </a:r>
          </a:p>
          <a:p>
            <a:endParaRPr lang="en-US"/>
          </a:p>
          <a:p>
            <a:r>
              <a:rPr lang="en-US"/>
              <a:t>•  EMOTIONAL RISKS</a:t>
            </a:r>
          </a:p>
          <a:p>
            <a:r>
              <a:rPr lang="en-US"/>
              <a:t>They build relationships with males experiencing loneliness, low self-esteem, or being bullied.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They prey on young males seeking online friendships and those who exchange nude images online.</a:t>
            </a:r>
          </a:p>
          <a:p>
            <a:endParaRPr lang="en-US"/>
          </a:p>
          <a:p>
            <a:r>
              <a:rPr lang="en-US"/>
              <a:t>•  LIVING CONDITIONS</a:t>
            </a:r>
          </a:p>
          <a:p>
            <a:r>
              <a:rPr lang="en-US"/>
              <a:t>They seek to befriend young males who live in poverty, lack basic needs, or live in foster care. </a:t>
            </a:r>
          </a:p>
          <a:p>
            <a:endParaRPr lang="en-US"/>
          </a:p>
          <a:p>
            <a:r>
              <a:rPr lang="en-US"/>
              <a:t>•  EMOTIONAL RISKS</a:t>
            </a:r>
          </a:p>
          <a:p>
            <a:r>
              <a:rPr lang="en-US"/>
              <a:t>They build relationships with males experiencing loneliness, low self-esteem, or being bullied.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ONLINE RELATIONSHIPS</a:t>
            </a:r>
          </a:p>
          <a:p>
            <a:r>
              <a:rPr lang="en-US"/>
              <a:t>They prey on young males seeking online friendships and those who exchange nude images online.</a:t>
            </a:r>
          </a:p>
          <a:p>
            <a:endParaRPr lang="en-US"/>
          </a:p>
          <a:p>
            <a:r>
              <a:rPr lang="en-US"/>
              <a:t>•  LIVING CONDITIONS</a:t>
            </a:r>
          </a:p>
          <a:p>
            <a:r>
              <a:rPr lang="en-US"/>
              <a:t>They seek to befriend young males who live in poverty, lack basic needs, or live in foster care. </a:t>
            </a:r>
          </a:p>
          <a:p>
            <a:endParaRPr lang="en-US"/>
          </a:p>
          <a:p>
            <a:r>
              <a:rPr lang="en-US"/>
              <a:t>•  EMOTIONAL RISKS</a:t>
            </a:r>
          </a:p>
          <a:p>
            <a:r>
              <a:rPr lang="en-US"/>
              <a:t>They build relationships with males experiencing loneliness, low self-esteem, or being bullied.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ABUSE</a:t>
            </a:r>
          </a:p>
          <a:p>
            <a:r>
              <a:rPr lang="en-US"/>
              <a:t>Predators seek young males who have experienced neglect and physical, emotional, or sexual abuse.</a:t>
            </a:r>
          </a:p>
          <a:p>
            <a:endParaRPr lang="en-US"/>
          </a:p>
          <a:p>
            <a:r>
              <a:rPr lang="en-US"/>
              <a:t>• SUBSTANCE USE</a:t>
            </a:r>
          </a:p>
          <a:p>
            <a:r>
              <a:rPr lang="en-US"/>
              <a:t>Predators prey on those who use drugs and alcohol and submit to peer pressure. </a:t>
            </a:r>
          </a:p>
          <a:p>
            <a:endParaRPr lang="en-US"/>
          </a:p>
          <a:p>
            <a:r>
              <a:rPr lang="en-US"/>
              <a:t>• SCHOOL</a:t>
            </a:r>
          </a:p>
          <a:p>
            <a:r>
              <a:rPr lang="en-US"/>
              <a:t>Predators seek out male teens who are unmotivated to perform at school or do not participate in activities.</a:t>
            </a:r>
          </a:p>
          <a:p>
            <a:endParaRPr lang="en-US"/>
          </a:p>
          <a:p>
            <a:r>
              <a:rPr lang="en-US"/>
              <a:t>• DISABILITIES</a:t>
            </a:r>
          </a:p>
          <a:p>
            <a:r>
              <a:rPr lang="en-US"/>
              <a:t>Predators prey on young males with learning differences, mental health issues, or physical challenges.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ABUSE</a:t>
            </a:r>
          </a:p>
          <a:p>
            <a:r>
              <a:rPr lang="en-US"/>
              <a:t>Predators seek young males who have experienced neglect and physical, emotional, or sexual abuse.</a:t>
            </a:r>
          </a:p>
          <a:p>
            <a:endParaRPr lang="en-US"/>
          </a:p>
          <a:p>
            <a:r>
              <a:rPr lang="en-US"/>
              <a:t>• SUBSTANCE USE</a:t>
            </a:r>
          </a:p>
          <a:p>
            <a:r>
              <a:rPr lang="en-US"/>
              <a:t>Predators prey on those who use drugs and alcohol and submit to peer pressure. </a:t>
            </a:r>
          </a:p>
          <a:p>
            <a:endParaRPr lang="en-US"/>
          </a:p>
          <a:p>
            <a:r>
              <a:rPr lang="en-US"/>
              <a:t>• SCHOOL</a:t>
            </a:r>
          </a:p>
          <a:p>
            <a:r>
              <a:rPr lang="en-US"/>
              <a:t>Predators seek out male teens who are unmotivated to perform at school or do not participate in activities.</a:t>
            </a:r>
          </a:p>
          <a:p>
            <a:endParaRPr lang="en-US"/>
          </a:p>
          <a:p>
            <a:r>
              <a:rPr lang="en-US"/>
              <a:t>• DISABILITIES</a:t>
            </a:r>
          </a:p>
          <a:p>
            <a:r>
              <a:rPr lang="en-US"/>
              <a:t>Predators prey on young males with learning differences, mental health issues, or physical challenges.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ABUSE</a:t>
            </a:r>
          </a:p>
          <a:p>
            <a:r>
              <a:rPr lang="en-US"/>
              <a:t>Predators seek young males who have experienced neglect and physical, emotional, or sexual abuse.</a:t>
            </a:r>
          </a:p>
          <a:p>
            <a:endParaRPr lang="en-US"/>
          </a:p>
          <a:p>
            <a:r>
              <a:rPr lang="en-US"/>
              <a:t>• SUBSTANCE USE</a:t>
            </a:r>
          </a:p>
          <a:p>
            <a:r>
              <a:rPr lang="en-US"/>
              <a:t>Predators prey on those who use drugs and alcohol and submit to peer pressure. </a:t>
            </a:r>
          </a:p>
          <a:p>
            <a:endParaRPr lang="en-US"/>
          </a:p>
          <a:p>
            <a:r>
              <a:rPr lang="en-US"/>
              <a:t>• SCHOOL</a:t>
            </a:r>
          </a:p>
          <a:p>
            <a:r>
              <a:rPr lang="en-US"/>
              <a:t>Predators seek out male teens who are unmotivated to perform at school or do not participate in activities.</a:t>
            </a:r>
          </a:p>
          <a:p>
            <a:endParaRPr lang="en-US"/>
          </a:p>
          <a:p>
            <a:r>
              <a:rPr lang="en-US"/>
              <a:t>• DISABILITIES</a:t>
            </a:r>
          </a:p>
          <a:p>
            <a:r>
              <a:rPr lang="en-US"/>
              <a:t>Predators prey on young males with learning differences, mental health issues, or physical challenges.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ABUSE</a:t>
            </a:r>
          </a:p>
          <a:p>
            <a:r>
              <a:rPr lang="en-US"/>
              <a:t>Predators seek young males who have experienced neglect and physical, emotional, or sexual abuse.</a:t>
            </a:r>
          </a:p>
          <a:p>
            <a:endParaRPr lang="en-US"/>
          </a:p>
          <a:p>
            <a:r>
              <a:rPr lang="en-US"/>
              <a:t>• SUBSTANCE USE</a:t>
            </a:r>
          </a:p>
          <a:p>
            <a:r>
              <a:rPr lang="en-US"/>
              <a:t>Predators prey on those who use drugs and alcohol and submit to peer pressure. </a:t>
            </a:r>
          </a:p>
          <a:p>
            <a:endParaRPr lang="en-US"/>
          </a:p>
          <a:p>
            <a:r>
              <a:rPr lang="en-US"/>
              <a:t>• SCHOOL</a:t>
            </a:r>
          </a:p>
          <a:p>
            <a:r>
              <a:rPr lang="en-US"/>
              <a:t>Predators seek out male teens who are unmotivated to perform at school or do not participate in activities.</a:t>
            </a:r>
          </a:p>
          <a:p>
            <a:endParaRPr lang="en-US"/>
          </a:p>
          <a:p>
            <a:r>
              <a:rPr lang="en-US"/>
              <a:t>• DISABILITIES</a:t>
            </a:r>
          </a:p>
          <a:p>
            <a:r>
              <a:rPr lang="en-US"/>
              <a:t>Predators prey on young males with learning differences, mental health issues, or physical challenges.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Groomers often build close relationships with young males, using the personal information shared to manipulate, coerce, or brainwash them into engaging in sexual acts. The likelihood of a young male being trafficked increases with the number of vulnerabilities he faces.</a:t>
            </a:r>
          </a:p>
          <a:p>
            <a:endParaRPr lang="en-US"/>
          </a:p>
          <a:p>
            <a:r>
              <a:rPr lang="en-US"/>
              <a:t>Risk factors of sex trafficking include:</a:t>
            </a:r>
          </a:p>
          <a:p>
            <a:endParaRPr lang="en-US"/>
          </a:p>
          <a:p>
            <a:r>
              <a:rPr lang="en-US"/>
              <a:t>• ABUSE</a:t>
            </a:r>
          </a:p>
          <a:p>
            <a:r>
              <a:rPr lang="en-US"/>
              <a:t>Predators seek young males who have experienced neglect and physical, emotional, or sexual abuse.</a:t>
            </a:r>
          </a:p>
          <a:p>
            <a:endParaRPr lang="en-US"/>
          </a:p>
          <a:p>
            <a:r>
              <a:rPr lang="en-US"/>
              <a:t>• SUBSTANCE USE</a:t>
            </a:r>
          </a:p>
          <a:p>
            <a:r>
              <a:rPr lang="en-US"/>
              <a:t>Predators prey on those who use drugs and alcohol and submit to peer pressure. </a:t>
            </a:r>
          </a:p>
          <a:p>
            <a:endParaRPr lang="en-US"/>
          </a:p>
          <a:p>
            <a:r>
              <a:rPr lang="en-US"/>
              <a:t>• SCHOOL</a:t>
            </a:r>
          </a:p>
          <a:p>
            <a:r>
              <a:rPr lang="en-US"/>
              <a:t>Predators seek out male teens who are unmotivated to perform at school or do not participate in activities.</a:t>
            </a:r>
          </a:p>
          <a:p>
            <a:endParaRPr lang="en-US"/>
          </a:p>
          <a:p>
            <a:r>
              <a:rPr lang="en-US"/>
              <a:t>• DISABILITIES</a:t>
            </a:r>
          </a:p>
          <a:p>
            <a:r>
              <a:rPr lang="en-US"/>
              <a:t>Predators prey on young males with learning differences, mental health issues, or physical challenges.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a:p>
            <a:endParaRPr lang="en-US"/>
          </a:p>
          <a:p>
            <a:r>
              <a:rPr lang="en-US"/>
              <a:t>POSSIBLE ANSWERS</a:t>
            </a:r>
          </a:p>
          <a:p>
            <a:r>
              <a:rPr lang="en-US"/>
              <a:t>Online Relationships</a:t>
            </a:r>
          </a:p>
          <a:p>
            <a:r>
              <a:rPr lang="en-US"/>
              <a:t>Gaming Platforms</a:t>
            </a:r>
          </a:p>
          <a:p>
            <a:r>
              <a:rPr lang="en-US"/>
              <a:t>Sexting</a:t>
            </a:r>
          </a:p>
          <a:p>
            <a:r>
              <a:rPr lang="en-US"/>
              <a:t>Homelessness</a:t>
            </a:r>
          </a:p>
          <a:p>
            <a:r>
              <a:rPr lang="en-US"/>
              <a:t>Substance Use &amp; Addiction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TRAFFICKING RISK FACTORS</a:t>
            </a:r>
          </a:p>
          <a:p>
            <a:r>
              <a:rPr lang="en-US"/>
              <a:t>• Experience neglect, mental, physical &amp; sexual abuse</a:t>
            </a:r>
          </a:p>
          <a:p>
            <a:r>
              <a:rPr lang="en-US"/>
              <a:t>• Food insecurity, unhoused, or lack of basic needs</a:t>
            </a:r>
          </a:p>
          <a:p>
            <a:r>
              <a:rPr lang="en-US"/>
              <a:t>• Poor self-esteem </a:t>
            </a:r>
          </a:p>
          <a:p>
            <a:r>
              <a:rPr lang="en-US"/>
              <a:t>• Struggles academically or has learning differences</a:t>
            </a:r>
          </a:p>
          <a:p>
            <a:r>
              <a:rPr lang="en-US"/>
              <a:t>• Lacks peer relationships or is a target of bullying</a:t>
            </a:r>
          </a:p>
          <a:p>
            <a:r>
              <a:rPr lang="en-US"/>
              <a:t>• Submits to peer pressure</a:t>
            </a:r>
          </a:p>
          <a:p>
            <a:r>
              <a:rPr lang="en-US"/>
              <a:t>• Unmotivated to achieve in school or activities </a:t>
            </a:r>
          </a:p>
          <a:p>
            <a:r>
              <a:rPr lang="en-US"/>
              <a:t>• Unprotected use of social media platforms</a:t>
            </a:r>
          </a:p>
          <a:p>
            <a:r>
              <a:rPr lang="en-US"/>
              <a:t>• Intellectual disabilities or mental health issues </a:t>
            </a:r>
          </a:p>
          <a:p>
            <a:r>
              <a:rPr lang="en-US"/>
              <a:t>• Older boyfriend, girlfriend, or partner</a:t>
            </a:r>
          </a:p>
          <a:p>
            <a:r>
              <a:rPr lang="en-US"/>
              <a:t>• Family rejection over sexual orientation</a:t>
            </a:r>
          </a:p>
          <a:p>
            <a:r>
              <a:rPr lang="en-US"/>
              <a:t>• Drug and alcohol use</a:t>
            </a:r>
          </a:p>
          <a:p>
            <a:r>
              <a:rPr lang="en-US"/>
              <a:t>• Romantic partner uses drugs</a:t>
            </a:r>
          </a:p>
          <a:p>
            <a:r>
              <a:rPr lang="en-US"/>
              <a:t>• Isolated by a romantic partner or friend</a:t>
            </a:r>
          </a:p>
          <a:p>
            <a:r>
              <a:rPr lang="en-US"/>
              <a:t>• Family member abuses drugs or alcohol</a:t>
            </a:r>
          </a:p>
          <a:p>
            <a:r>
              <a:rPr lang="en-US"/>
              <a:t>• Unstable home life or unhealthy family dynamics</a:t>
            </a:r>
          </a:p>
          <a:p>
            <a:r>
              <a:rPr lang="en-US"/>
              <a:t>• History of running away</a:t>
            </a:r>
          </a:p>
          <a:p>
            <a:r>
              <a:rPr lang="en-US"/>
              <a:t>• Lives in Foster Care or group home</a:t>
            </a:r>
          </a:p>
          <a:p>
            <a:r>
              <a:rPr lang="en-US"/>
              <a:t>• Unhoused or lives in a homeless shelter</a:t>
            </a:r>
          </a:p>
          <a:p>
            <a:r>
              <a:rPr lang="en-US"/>
              <a:t>• Lives near a wealthy tourist location</a:t>
            </a:r>
          </a:p>
          <a:p>
            <a:r>
              <a:rPr lang="en-US"/>
              <a:t>• Targeted by cults or gangs or is a cult or gang member</a:t>
            </a:r>
          </a:p>
          <a:p>
            <a:r>
              <a:rPr lang="en-US"/>
              <a:t>• Family member participates in trafficking</a:t>
            </a:r>
          </a:p>
          <a:p>
            <a:r>
              <a:rPr lang="en-US"/>
              <a:t>• Exposed to prostitution within the neighborhood</a:t>
            </a:r>
          </a:p>
          <a:p>
            <a:r>
              <a:rPr lang="en-US"/>
              <a:t>• Involved in the Juvenile Justice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RELATIONSHIPS</a:t>
            </a:r>
          </a:p>
          <a:p>
            <a:r>
              <a:rPr lang="en-US"/>
              <a:t>Traffickers connect with young males looking to make new online friends. They pretend to be the same age and have similar interests as the young male they are pursuing.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RELATIONSHIPS</a:t>
            </a:r>
          </a:p>
          <a:p>
            <a:r>
              <a:rPr lang="en-US"/>
              <a:t>Traffickers connect with young males looking to make new online friends. They pretend to be the same age and have similar interests as the young male they are pursuing.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RELATIONSHIPS</a:t>
            </a:r>
          </a:p>
          <a:p>
            <a:r>
              <a:rPr lang="en-US"/>
              <a:t>Traffickers connect with young males looking to make new online friends. They pretend to be the same age and have similar interests as the young male they are pursuing.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GAMING PLATFORMS</a:t>
            </a:r>
          </a:p>
          <a:p>
            <a:r>
              <a:rPr lang="en-US"/>
              <a:t>Playing prolonged video games with online strangers increases the threat of being manipulated into risky situations, such as in-person meetups at the mall, movie theaters, parties,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GAMING PLATFORMS</a:t>
            </a:r>
          </a:p>
          <a:p>
            <a:r>
              <a:rPr lang="en-US"/>
              <a:t>Playing prolonged video games with online strangers increases the threat of being manipulated into risky situations, such as in-person meetups at the mall, movie theaters, parties,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GAMING PLATFORMS</a:t>
            </a:r>
          </a:p>
          <a:p>
            <a:r>
              <a:rPr lang="en-US"/>
              <a:t>Playing prolonged video games with online strangers increases the threat of being manipulated into risky situations, such as in-person meetups at the mall, movie theaters, parties,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SEXTING</a:t>
            </a:r>
          </a:p>
          <a:p>
            <a:r>
              <a:rPr lang="en-US"/>
              <a:t>Young males can be more susceptible to engaging in sexting with online connections. Males often believe they are in an online romantic relationship, which can cause them to let their guard down. Once a groomer obtains a victim's sexual image, exposing their identity, the trafficker’s sextortion begins.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SEXTING</a:t>
            </a:r>
          </a:p>
          <a:p>
            <a:r>
              <a:rPr lang="en-US"/>
              <a:t>Young males can be more susceptible to engaging in sexting with online connections. Males often believe they are in an online romantic relationship, which can cause them to let their guard down. Once a groomer obtains a victim's sexual image, exposing their identity, the trafficker’s sextortion begins.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SEXTING</a:t>
            </a:r>
          </a:p>
          <a:p>
            <a:r>
              <a:rPr lang="en-US"/>
              <a:t>Young males can be more susceptible to engaging in sexting with online connections. Males often believe they are in an online romantic relationship, which can cause them to let their guard down. Once a groomer obtains a victim's sexual image, exposing their identity, the trafficker’s sextortion begins.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SEXTING</a:t>
            </a:r>
          </a:p>
          <a:p>
            <a:r>
              <a:rPr lang="en-US"/>
              <a:t>Young males can be more susceptible to engaging in sexting with online connections. Males often believe they are in an online romantic relationship, which can cause them to let their guard down. Once a groomer obtains a victim's sexual image, exposing their identity, the trafficker’s sextortion begins.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HOMELESSNESS</a:t>
            </a:r>
          </a:p>
          <a:p>
            <a:r>
              <a:rPr lang="en-US"/>
              <a:t>The reason young males run away, couch surf, and become homeless is often due to family rejection, abuse, or disapproval over their sexual orientation. All of which can cause them to be heavily preyed upon. </a:t>
            </a:r>
          </a:p>
          <a:p>
            <a:endParaRPr lang="en-US"/>
          </a:p>
          <a:p>
            <a:r>
              <a:rPr lang="en-US"/>
              <a:t>Homeless youth often find themselves forced to engage in “survival sex” to gain access to necessities like food, shelter, and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HOMELESSNESS</a:t>
            </a:r>
          </a:p>
          <a:p>
            <a:r>
              <a:rPr lang="en-US"/>
              <a:t>The reason young males run away, couch surf, and become homeless is often due to family rejection, abuse, or disapproval over their sexual orientation. All of which can cause them to be heavily preyed upon. </a:t>
            </a:r>
          </a:p>
          <a:p>
            <a:endParaRPr lang="en-US"/>
          </a:p>
          <a:p>
            <a:r>
              <a:rPr lang="en-US"/>
              <a:t>Homeless youth often find themselves forced to engage in “survival sex” to gain access to necessities like food, shelter, and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HOMELESSNESS</a:t>
            </a:r>
          </a:p>
          <a:p>
            <a:r>
              <a:rPr lang="en-US"/>
              <a:t>The reason young males run away, couch surf, and become homeless is often due to family rejection, abuse, or disapproval over their sexual orientation. All of which can cause them to be heavily preyed upon. </a:t>
            </a:r>
          </a:p>
          <a:p>
            <a:endParaRPr lang="en-US"/>
          </a:p>
          <a:p>
            <a:r>
              <a:rPr lang="en-US"/>
              <a:t>Homeless youth often find themselves forced to engage in “survival sex” to gain access to necessities like food, shelter, and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ADDICTION </a:t>
            </a:r>
          </a:p>
          <a:p>
            <a:r>
              <a:rPr lang="en-US"/>
              <a:t>Addiction creates a form of bondage to the victims’ abuser or trafficker.</a:t>
            </a:r>
          </a:p>
          <a:p>
            <a:endParaRPr lang="en-US"/>
          </a:p>
          <a:p>
            <a:r>
              <a:rPr lang="en-US"/>
              <a:t>Illegal drugs often serve as a coping mechanism for victims to numb the pain of the physical and emotional trauma of sexual abuse or sex trafficking.</a:t>
            </a:r>
          </a:p>
          <a:p>
            <a:endParaRPr lang="en-US"/>
          </a:p>
          <a:p>
            <a:r>
              <a:rPr lang="en-US"/>
              <a:t>Groomers often use drugs and alcohol as tools to coerce young people to become addicted to substances.</a:t>
            </a:r>
          </a:p>
          <a:p>
            <a:endParaRPr lang="en-US"/>
          </a:p>
          <a:p>
            <a:r>
              <a:rPr lang="en-US"/>
              <a:t>Traffickers can exploit an addict’s existing drug or alcohol habit by becoming their supplier or preying on those who are exiting treatment or recovery facilities.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ADDICTION </a:t>
            </a:r>
          </a:p>
          <a:p>
            <a:r>
              <a:rPr lang="en-US"/>
              <a:t>Addiction creates a form of bondage to the victims’ abuser or trafficker.</a:t>
            </a:r>
          </a:p>
          <a:p>
            <a:endParaRPr lang="en-US"/>
          </a:p>
          <a:p>
            <a:r>
              <a:rPr lang="en-US"/>
              <a:t>Illegal drugs often serve as a coping mechanism for victims to numb the pain of the physical and emotional trauma of sexual abuse or sex trafficking.</a:t>
            </a:r>
          </a:p>
          <a:p>
            <a:endParaRPr lang="en-US"/>
          </a:p>
          <a:p>
            <a:r>
              <a:rPr lang="en-US"/>
              <a:t>Groomers often use drugs and alcohol as tools to coerce young people to become addicted to substances.</a:t>
            </a:r>
          </a:p>
          <a:p>
            <a:endParaRPr lang="en-US"/>
          </a:p>
          <a:p>
            <a:r>
              <a:rPr lang="en-US"/>
              <a:t>Traffickers can exploit an addict’s existing drug or alcohol habit by becoming their supplier or preying on those who are exiting treatment or recovery facilities.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ADDICTION </a:t>
            </a:r>
          </a:p>
          <a:p>
            <a:r>
              <a:rPr lang="en-US"/>
              <a:t>Addiction creates a form of bondage to the victims’ abuser or trafficker.</a:t>
            </a:r>
          </a:p>
          <a:p>
            <a:endParaRPr lang="en-US"/>
          </a:p>
          <a:p>
            <a:r>
              <a:rPr lang="en-US"/>
              <a:t>Illegal drugs often serve as a coping mechanism for victims to numb the pain of the physical and emotional trauma of sexual abuse or sex trafficking.</a:t>
            </a:r>
          </a:p>
          <a:p>
            <a:endParaRPr lang="en-US"/>
          </a:p>
          <a:p>
            <a:r>
              <a:rPr lang="en-US"/>
              <a:t>Groomers often use drugs and alcohol as tools to coerce young people to become addicted to substances.</a:t>
            </a:r>
          </a:p>
          <a:p>
            <a:endParaRPr lang="en-US"/>
          </a:p>
          <a:p>
            <a:r>
              <a:rPr lang="en-US"/>
              <a:t>Traffickers can exploit an addict’s existing drug or alcohol habit by becoming their supplier or preying on those who are exiting treatment or recovery facilities.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INDEBTEDNESS  </a:t>
            </a:r>
          </a:p>
          <a:p>
            <a:r>
              <a:rPr lang="en-US"/>
              <a:t>Traffickers can place victims experiencing homelessness or drug dependence into a position of indebtedness or servitude. </a:t>
            </a:r>
          </a:p>
          <a:p>
            <a:endParaRPr lang="en-US"/>
          </a:p>
          <a:p>
            <a:r>
              <a:rPr lang="en-US"/>
              <a:t>Victims accumulate debts for drugs, rent, and food supplied to them by their trafficker and are then forced into selling sexual activity for repayment. These growing debts are intentionally made impossible to repay, preventing victims from “earning” their freedom.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INDEBTEDNESS  </a:t>
            </a:r>
          </a:p>
          <a:p>
            <a:r>
              <a:rPr lang="en-US"/>
              <a:t>Traffickers can place their victim's experiencing homelessness or drug addiction into a position of indebtedness or servitude. </a:t>
            </a:r>
          </a:p>
          <a:p>
            <a:endParaRPr lang="en-US"/>
          </a:p>
          <a:p>
            <a:r>
              <a:rPr lang="en-US"/>
              <a:t>Victims accumulate debts for drugs, rent, and food supplied to them by their trafficker and become forced into selling sex for repayment. These growing debts are intentionally made impossible to repay, preventing victims from earning their freedom.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INDEBTEDNESS  </a:t>
            </a:r>
          </a:p>
          <a:p>
            <a:r>
              <a:rPr lang="en-US"/>
              <a:t>Traffickers can place their victim's experiencing homelessness or drug addiction into a position of indebtedness or servitude. </a:t>
            </a:r>
          </a:p>
          <a:p>
            <a:endParaRPr lang="en-US"/>
          </a:p>
          <a:p>
            <a:r>
              <a:rPr lang="en-US"/>
              <a:t>Victims accumulate debts for drugs, rent, and food supplied to them by their trafficker and become forced into selling sex for repayment. These growing debts are intentionally made impossible to repay, preventing victims from earning their freedom.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At about what age is the male brain fully developed?</a:t>
            </a:r>
          </a:p>
          <a:p>
            <a:endParaRPr lang="en-US"/>
          </a:p>
          <a:p>
            <a:r>
              <a:rPr lang="en-US"/>
              <a:t>A) 16 years old</a:t>
            </a:r>
          </a:p>
          <a:p>
            <a:r>
              <a:rPr lang="en-US"/>
              <a:t>B) 18 years old</a:t>
            </a:r>
          </a:p>
          <a:p>
            <a:r>
              <a:rPr lang="en-US"/>
              <a:t>C) 20 years old</a:t>
            </a:r>
          </a:p>
          <a:p>
            <a:r>
              <a:rPr lang="en-US"/>
              <a:t>D) 25 years old</a:t>
            </a:r>
          </a:p>
          <a:p>
            <a:endParaRPr lang="en-US"/>
          </a:p>
          <a:p>
            <a:r>
              <a:rPr lang="en-US"/>
              <a:t>ANSWER</a:t>
            </a:r>
          </a:p>
          <a:p>
            <a:r>
              <a:rPr lang="en-US"/>
              <a:t>D) 25 years old is when a male's brain is typically fully developed. </a:t>
            </a:r>
          </a:p>
          <a:p>
            <a:endParaRPr lang="en-US"/>
          </a:p>
          <a:p>
            <a:r>
              <a:rPr lang="en-US"/>
              <a:t>•  BRAIN DEVELOPMENT</a:t>
            </a:r>
          </a:p>
          <a:p>
            <a:r>
              <a:rPr lang="en-US"/>
              <a:t>Although the size of the brain may no longer be growing, the brain is not fully developed until young people are in their twenties. Some studies suggest that for males, the age is closer to twenty-five.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DEVELOPMENT</a:t>
            </a:r>
          </a:p>
          <a:p>
            <a:r>
              <a:rPr lang="en-US"/>
              <a:t>Although the size of the brain may no longer be growing, the brain is not fully developed until young people are in their twenties. Some studies suggest that for males, the age is closer to twenty-five. </a:t>
            </a:r>
          </a:p>
          <a:p>
            <a:endParaRPr lang="en-US"/>
          </a:p>
          <a:p>
            <a:r>
              <a:rPr lang="en-US"/>
              <a:t>• BRAIN FUNCTION</a:t>
            </a:r>
          </a:p>
          <a:p>
            <a:r>
              <a:rPr lang="en-US"/>
              <a:t>The front part of the brain, the prefrontal cortex, is one of the last regions to mature. [1] The brain's prefrontal cortex "is responsible for skills such as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front part of the brain, the prefrontal cortex, is one of the last regions to mature. [1] The brain's prefrontal cortex "is responsible for skills such as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front part of the brain, the prefrontal cortex, is one of the last regions to mature. [1] The brain's prefrontal cortex "is responsible for skills such as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prefrontal cortex, the front part of the brain, is one of the last regions to mature.[1] The brain's prefrontal cortex "is responsible for various skills like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prefrontal cortex, the front part of the brain, is one of the last regions to mature.[1] The brain's prefrontal cortex "is responsible for various skills like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 FUNCTION</a:t>
            </a:r>
          </a:p>
          <a:p>
            <a:r>
              <a:rPr lang="en-US"/>
              <a:t>The prefrontal cortex, the front part of the brain, is one of the last regions to mature.[1] The brain's prefrontal cortex "is responsible for various skills like planning, prioritizing, and controlling impulse. Because these skills are still developing, teens are more likely to engage in risky behaviors without considering the possible results of their decisions" (National Institutes of Mental Health). </a:t>
            </a:r>
          </a:p>
          <a:p>
            <a:endParaRPr lang="en-US"/>
          </a:p>
          <a:p>
            <a:r>
              <a:rPr lang="en-US"/>
              <a:t>• IMPULSIVENESS</a:t>
            </a:r>
          </a:p>
          <a:p>
            <a:r>
              <a:rPr lang="en-US"/>
              <a:t>Since traffickers understand the impulsive nature of young people, they exploit this vulnerability to manipulate teens into making decisions that keep them under their control. </a:t>
            </a:r>
          </a:p>
          <a:p>
            <a:endParaRPr lang="en-US"/>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#6</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0" y="5497954"/>
            <a:ext cx="18288000" cy="2416206"/>
          </a:xfrm>
          <a:prstGeom prst="rect">
            <a:avLst/>
          </a:prstGeom>
        </p:spPr>
        <p:txBody>
          <a:bodyPr lIns="0" tIns="0" rIns="0" bIns="0" rtlCol="0" anchor="t">
            <a:spAutoFit/>
          </a:bodyPr>
          <a:lstStyle/>
          <a:p>
            <a:pPr algn="ctr">
              <a:lnSpc>
                <a:spcPts val="11574"/>
              </a:lnSpc>
            </a:pPr>
            <a:r>
              <a:rPr lang="en-US" sz="13153" b="1">
                <a:solidFill>
                  <a:srgbClr val="1A62D8"/>
                </a:solidFill>
                <a:latin typeface="Cooperative Bold"/>
                <a:ea typeface="Cooperative Bold"/>
                <a:cs typeface="Cooperative Bold"/>
                <a:sym typeface="Cooperative Bold"/>
              </a:rPr>
              <a:t>male</a:t>
            </a:r>
          </a:p>
          <a:p>
            <a:pPr algn="ctr">
              <a:lnSpc>
                <a:spcPts val="7263"/>
              </a:lnSpc>
            </a:pPr>
            <a:r>
              <a:rPr lang="en-US" sz="8254">
                <a:solidFill>
                  <a:srgbClr val="1A62D8"/>
                </a:solidFill>
                <a:latin typeface="Poppins Medium 2"/>
                <a:ea typeface="Poppins Medium 2"/>
                <a:cs typeface="Poppins Medium 2"/>
                <a:sym typeface="Poppins Medium 2"/>
              </a:rPr>
              <a:t>VICTIMS</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385463" y="4141364"/>
            <a:ext cx="14398332" cy="4015817"/>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80421" y="3038851"/>
            <a:ext cx="86626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65280"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21598"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100</a:t>
            </a:r>
          </a:p>
        </p:txBody>
      </p:sp>
      <p:sp>
        <p:nvSpPr>
          <p:cNvPr id="14" name="TextBox 14"/>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926033" y="3927268"/>
            <a:ext cx="5021410" cy="4890300"/>
          </a:xfrm>
          <a:prstGeom prst="rect">
            <a:avLst/>
          </a:prstGeom>
        </p:spPr>
        <p:txBody>
          <a:bodyPr lIns="0" tIns="0" rIns="0" bIns="0" rtlCol="0" anchor="t">
            <a:spAutoFit/>
          </a:bodyPr>
          <a:lstStyle/>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Vulnerable</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Predator</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Stereotype</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Humiliation</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Disgrace</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Survival Sex   </a:t>
            </a:r>
            <a:r>
              <a:rPr lang="en-US" sz="3499">
                <a:solidFill>
                  <a:srgbClr val="FFFFFF"/>
                </a:solidFill>
                <a:latin typeface="Roboto"/>
                <a:ea typeface="Roboto"/>
                <a:cs typeface="Roboto"/>
                <a:sym typeface="Roboto"/>
              </a:rPr>
              <a:t>  </a:t>
            </a:r>
          </a:p>
          <a:p>
            <a:pPr algn="l">
              <a:lnSpc>
                <a:spcPts val="5573"/>
              </a:lnSpc>
            </a:pPr>
            <a:r>
              <a:rPr lang="en-US" sz="3483">
                <a:solidFill>
                  <a:srgbClr val="FFFFFF"/>
                </a:solidFill>
                <a:latin typeface="Roboto"/>
                <a:ea typeface="Roboto"/>
                <a:cs typeface="Roboto"/>
                <a:sym typeface="Roboto"/>
              </a:rPr>
              <a:t>      </a:t>
            </a:r>
          </a:p>
        </p:txBody>
      </p:sp>
      <p:grpSp>
        <p:nvGrpSpPr>
          <p:cNvPr id="7" name="Group 7"/>
          <p:cNvGrpSpPr/>
          <p:nvPr/>
        </p:nvGrpSpPr>
        <p:grpSpPr>
          <a:xfrm>
            <a:off x="2394592" y="2977278"/>
            <a:ext cx="4334750" cy="807115"/>
            <a:chOff x="0" y="0"/>
            <a:chExt cx="1141662" cy="212574"/>
          </a:xfrm>
        </p:grpSpPr>
        <p:sp>
          <p:nvSpPr>
            <p:cNvPr id="8" name="Freeform 8"/>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821258" y="3005380"/>
            <a:ext cx="4240691" cy="721958"/>
          </a:xfrm>
          <a:prstGeom prst="rect">
            <a:avLst/>
          </a:prstGeom>
        </p:spPr>
        <p:txBody>
          <a:bodyPr lIns="0" tIns="0" rIns="0" bIns="0" rtlCol="0" anchor="t">
            <a:spAutoFit/>
          </a:bodyPr>
          <a:lstStyle/>
          <a:p>
            <a:pPr algn="l">
              <a:lnSpc>
                <a:spcPts val="5879"/>
              </a:lnSpc>
            </a:pPr>
            <a:r>
              <a:rPr lang="en-US" sz="4199" b="1">
                <a:solidFill>
                  <a:srgbClr val="FBFDFD"/>
                </a:solidFill>
                <a:latin typeface="Roboto Bold"/>
                <a:ea typeface="Roboto Bold"/>
                <a:cs typeface="Roboto Bold"/>
                <a:sym typeface="Roboto Bold"/>
              </a:rPr>
              <a:t>VOCABULARY</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6"/>
            <a:stretch>
              <a:fillRect l="-2025" r="-2700" b="-59715"/>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39861"/>
            <a:ext cx="14885579"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At risk of physical or emotional harm due to weakness or lack of protection.</a:t>
            </a:r>
          </a:p>
        </p:txBody>
      </p:sp>
      <p:grpSp>
        <p:nvGrpSpPr>
          <p:cNvPr id="9" name="Group 9"/>
          <p:cNvGrpSpPr/>
          <p:nvPr/>
        </p:nvGrpSpPr>
        <p:grpSpPr>
          <a:xfrm>
            <a:off x="1480713" y="3627971"/>
            <a:ext cx="5566263" cy="904943"/>
            <a:chOff x="0" y="0"/>
            <a:chExt cx="1466012" cy="238339"/>
          </a:xfrm>
        </p:grpSpPr>
        <p:sp>
          <p:nvSpPr>
            <p:cNvPr id="10" name="Freeform 10"/>
            <p:cNvSpPr/>
            <p:nvPr/>
          </p:nvSpPr>
          <p:spPr>
            <a:xfrm>
              <a:off x="0" y="0"/>
              <a:ext cx="1466011" cy="238339"/>
            </a:xfrm>
            <a:custGeom>
              <a:avLst/>
              <a:gdLst/>
              <a:ahLst/>
              <a:cxnLst/>
              <a:rect l="l" t="t" r="r" b="b"/>
              <a:pathLst>
                <a:path w="1466011" h="238339">
                  <a:moveTo>
                    <a:pt x="0" y="0"/>
                  </a:moveTo>
                  <a:lnTo>
                    <a:pt x="1466011" y="0"/>
                  </a:lnTo>
                  <a:lnTo>
                    <a:pt x="146601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6601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04249"/>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VULNERABLE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09864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injures, abuses, or takes advantage of others for personal gain or profit.</a:t>
            </a:r>
          </a:p>
        </p:txBody>
      </p:sp>
      <p:grpSp>
        <p:nvGrpSpPr>
          <p:cNvPr id="9" name="Group 9"/>
          <p:cNvGrpSpPr/>
          <p:nvPr/>
        </p:nvGrpSpPr>
        <p:grpSpPr>
          <a:xfrm>
            <a:off x="1480713" y="3637496"/>
            <a:ext cx="4872598" cy="904943"/>
            <a:chOff x="0" y="0"/>
            <a:chExt cx="1283318" cy="238339"/>
          </a:xfrm>
        </p:grpSpPr>
        <p:sp>
          <p:nvSpPr>
            <p:cNvPr id="10" name="Freeform 10"/>
            <p:cNvSpPr/>
            <p:nvPr/>
          </p:nvSpPr>
          <p:spPr>
            <a:xfrm>
              <a:off x="0" y="0"/>
              <a:ext cx="1283318" cy="238339"/>
            </a:xfrm>
            <a:custGeom>
              <a:avLst/>
              <a:gdLst/>
              <a:ahLst/>
              <a:cxnLst/>
              <a:rect l="l" t="t" r="r" b="b"/>
              <a:pathLst>
                <a:path w="1283318" h="238339">
                  <a:moveTo>
                    <a:pt x="0" y="0"/>
                  </a:moveTo>
                  <a:lnTo>
                    <a:pt x="1283318" y="0"/>
                  </a:lnTo>
                  <a:lnTo>
                    <a:pt x="128331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8331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PREDATOR</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17191" y="4654140"/>
            <a:ext cx="11600888" cy="1939167"/>
            <a:chOff x="0" y="0"/>
            <a:chExt cx="3055378" cy="510727"/>
          </a:xfrm>
        </p:grpSpPr>
        <p:sp>
          <p:nvSpPr>
            <p:cNvPr id="5" name="Freeform 5"/>
            <p:cNvSpPr/>
            <p:nvPr/>
          </p:nvSpPr>
          <p:spPr>
            <a:xfrm>
              <a:off x="0" y="0"/>
              <a:ext cx="3055378" cy="510727"/>
            </a:xfrm>
            <a:custGeom>
              <a:avLst/>
              <a:gdLst/>
              <a:ahLst/>
              <a:cxnLst/>
              <a:rect l="l" t="t" r="r" b="b"/>
              <a:pathLst>
                <a:path w="3055378" h="510727">
                  <a:moveTo>
                    <a:pt x="0" y="0"/>
                  </a:moveTo>
                  <a:lnTo>
                    <a:pt x="3055378" y="0"/>
                  </a:lnTo>
                  <a:lnTo>
                    <a:pt x="3055378" y="510727"/>
                  </a:lnTo>
                  <a:lnTo>
                    <a:pt x="0" y="510727"/>
                  </a:lnTo>
                  <a:close/>
                </a:path>
              </a:pathLst>
            </a:custGeom>
            <a:solidFill>
              <a:srgbClr val="303030"/>
            </a:solidFill>
          </p:spPr>
          <p:txBody>
            <a:bodyPr/>
            <a:lstStyle/>
            <a:p>
              <a:endParaRPr lang="en-US"/>
            </a:p>
          </p:txBody>
        </p:sp>
        <p:sp>
          <p:nvSpPr>
            <p:cNvPr id="6" name="TextBox 6"/>
            <p:cNvSpPr txBox="1"/>
            <p:nvPr/>
          </p:nvSpPr>
          <p:spPr>
            <a:xfrm>
              <a:off x="0" y="-9525"/>
              <a:ext cx="3055378" cy="52025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52126" y="4794974"/>
            <a:ext cx="10931020"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male sex trafficking victims in the U.S. were BORN in America?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4875164" y="9371773"/>
            <a:ext cx="8017449" cy="207571"/>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Swaner, R. et al., (2016, June). Youth Involved in the Sex Trade: A National Study, p. 106. U.S. Department of Justice.</a:t>
            </a:r>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MALE VICTIMS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4" name="TextBox 14"/>
          <p:cNvSpPr txBox="1"/>
          <p:nvPr/>
        </p:nvSpPr>
        <p:spPr>
          <a:xfrm>
            <a:off x="8282264" y="6730161"/>
            <a:ext cx="5135816" cy="415254"/>
          </a:xfrm>
          <a:prstGeom prst="rect">
            <a:avLst/>
          </a:prstGeom>
        </p:spPr>
        <p:txBody>
          <a:bodyPr lIns="0" tIns="0" rIns="0" bIns="0" rtlCol="0" anchor="t">
            <a:spAutoFit/>
          </a:bodyPr>
          <a:lstStyle/>
          <a:p>
            <a:pPr algn="l">
              <a:lnSpc>
                <a:spcPts val="3359"/>
              </a:lnSpc>
            </a:pPr>
            <a:r>
              <a:rPr lang="en-US" sz="2399">
                <a:solidFill>
                  <a:srgbClr val="004F59"/>
                </a:solidFill>
                <a:latin typeface="Roboto"/>
                <a:ea typeface="Roboto"/>
                <a:cs typeface="Roboto"/>
                <a:sym typeface="Roboto"/>
              </a:rPr>
              <a:t>Based on a 2016 study: n = 949</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56889"/>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613" b="-1719"/>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grpSp>
        <p:nvGrpSpPr>
          <p:cNvPr id="4" name="Group 4"/>
          <p:cNvGrpSpPr/>
          <p:nvPr/>
        </p:nvGrpSpPr>
        <p:grpSpPr>
          <a:xfrm>
            <a:off x="5343260" y="8468780"/>
            <a:ext cx="8652191" cy="904943"/>
            <a:chOff x="0" y="0"/>
            <a:chExt cx="2278766" cy="238339"/>
          </a:xfrm>
        </p:grpSpPr>
        <p:sp>
          <p:nvSpPr>
            <p:cNvPr id="5" name="Freeform 5"/>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766"/>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858" y="4549386"/>
            <a:ext cx="15897595"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 untrue or inaccurate belief about a group of people or things.</a:t>
            </a:r>
          </a:p>
        </p:txBody>
      </p:sp>
      <p:grpSp>
        <p:nvGrpSpPr>
          <p:cNvPr id="9" name="Group 9"/>
          <p:cNvGrpSpPr/>
          <p:nvPr/>
        </p:nvGrpSpPr>
        <p:grpSpPr>
          <a:xfrm>
            <a:off x="1480713" y="3637496"/>
            <a:ext cx="5510733" cy="904943"/>
            <a:chOff x="0" y="0"/>
            <a:chExt cx="1451387" cy="238339"/>
          </a:xfrm>
        </p:grpSpPr>
        <p:sp>
          <p:nvSpPr>
            <p:cNvPr id="10" name="Freeform 10"/>
            <p:cNvSpPr/>
            <p:nvPr/>
          </p:nvSpPr>
          <p:spPr>
            <a:xfrm>
              <a:off x="0" y="0"/>
              <a:ext cx="1451387" cy="238339"/>
            </a:xfrm>
            <a:custGeom>
              <a:avLst/>
              <a:gdLst/>
              <a:ahLst/>
              <a:cxnLst/>
              <a:rect l="l" t="t" r="r" b="b"/>
              <a:pathLst>
                <a:path w="1451387" h="238339">
                  <a:moveTo>
                    <a:pt x="0" y="0"/>
                  </a:moveTo>
                  <a:lnTo>
                    <a:pt x="1451387" y="0"/>
                  </a:lnTo>
                  <a:lnTo>
                    <a:pt x="14513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45138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7280" y="3513774"/>
            <a:ext cx="689940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STEREOTYPE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654140"/>
            <a:ext cx="12316922" cy="1939167"/>
            <a:chOff x="0" y="0"/>
            <a:chExt cx="3243963" cy="510727"/>
          </a:xfrm>
        </p:grpSpPr>
        <p:sp>
          <p:nvSpPr>
            <p:cNvPr id="5" name="Freeform 5"/>
            <p:cNvSpPr/>
            <p:nvPr/>
          </p:nvSpPr>
          <p:spPr>
            <a:xfrm>
              <a:off x="0" y="0"/>
              <a:ext cx="3243963" cy="510727"/>
            </a:xfrm>
            <a:custGeom>
              <a:avLst/>
              <a:gdLst/>
              <a:ahLst/>
              <a:cxnLst/>
              <a:rect l="l" t="t" r="r" b="b"/>
              <a:pathLst>
                <a:path w="3243963" h="510727">
                  <a:moveTo>
                    <a:pt x="0" y="0"/>
                  </a:moveTo>
                  <a:lnTo>
                    <a:pt x="3243963" y="0"/>
                  </a:lnTo>
                  <a:lnTo>
                    <a:pt x="3243963" y="510727"/>
                  </a:lnTo>
                  <a:lnTo>
                    <a:pt x="0" y="510727"/>
                  </a:lnTo>
                  <a:close/>
                </a:path>
              </a:pathLst>
            </a:custGeom>
            <a:solidFill>
              <a:srgbClr val="303030"/>
            </a:solidFill>
          </p:spPr>
          <p:txBody>
            <a:bodyPr/>
            <a:lstStyle/>
            <a:p>
              <a:endParaRPr lang="en-US"/>
            </a:p>
          </p:txBody>
        </p:sp>
        <p:sp>
          <p:nvSpPr>
            <p:cNvPr id="6" name="TextBox 6"/>
            <p:cNvSpPr txBox="1"/>
            <p:nvPr/>
          </p:nvSpPr>
          <p:spPr>
            <a:xfrm>
              <a:off x="0" y="-9525"/>
              <a:ext cx="3243963" cy="52025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15648" y="4794974"/>
            <a:ext cx="11599318"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is the percentage of cis MALES who reported they were sex trafficked in the U.S.?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686331" y="9177538"/>
            <a:ext cx="6163502" cy="417046"/>
          </a:xfrm>
          <a:prstGeom prst="rect">
            <a:avLst/>
          </a:prstGeom>
        </p:spPr>
        <p:txBody>
          <a:bodyPr lIns="0" tIns="0" rIns="0" bIns="0" rtlCol="0" anchor="t">
            <a:spAutoFit/>
          </a:bodyPr>
          <a:lstStyle/>
          <a:p>
            <a:pPr algn="just">
              <a:lnSpc>
                <a:spcPts val="1679"/>
              </a:lnSpc>
            </a:pPr>
            <a:r>
              <a:rPr lang="en-US" sz="1200">
                <a:solidFill>
                  <a:srgbClr val="004F59"/>
                </a:solidFill>
                <a:latin typeface="Roboto"/>
                <a:ea typeface="Roboto"/>
                <a:cs typeface="Roboto"/>
                <a:sym typeface="Roboto"/>
              </a:rPr>
              <a:t>Swaner, R. et al., (2016, June). Youth Involved in the Sex Trade: A National Study, p. 106. U.S. Department of Justice.</a:t>
            </a:r>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257233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MALE VICTIMS</a:t>
            </a:r>
          </a:p>
        </p:txBody>
      </p:sp>
      <p:sp>
        <p:nvSpPr>
          <p:cNvPr id="13" name="TextBox 13"/>
          <p:cNvSpPr txBox="1"/>
          <p:nvPr/>
        </p:nvSpPr>
        <p:spPr>
          <a:xfrm>
            <a:off x="11849833" y="6641321"/>
            <a:ext cx="1565132" cy="422312"/>
          </a:xfrm>
          <a:prstGeom prst="rect">
            <a:avLst/>
          </a:prstGeom>
        </p:spPr>
        <p:txBody>
          <a:bodyPr lIns="0" tIns="0" rIns="0" bIns="0" rtlCol="0" anchor="t">
            <a:spAutoFit/>
          </a:bodyPr>
          <a:lstStyle/>
          <a:p>
            <a:pPr algn="l">
              <a:lnSpc>
                <a:spcPts val="3499"/>
              </a:lnSpc>
            </a:pPr>
            <a:r>
              <a:rPr lang="en-US" sz="2499">
                <a:solidFill>
                  <a:srgbClr val="004F59"/>
                </a:solidFill>
                <a:latin typeface="Roboto"/>
                <a:ea typeface="Roboto"/>
                <a:cs typeface="Roboto"/>
                <a:sym typeface="Roboto"/>
              </a:rPr>
              <a:t>n = 341</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564515"/>
            <a:ext cx="9270612" cy="1859747"/>
            <a:chOff x="0" y="0"/>
            <a:chExt cx="2441643" cy="489810"/>
          </a:xfrm>
        </p:grpSpPr>
        <p:sp>
          <p:nvSpPr>
            <p:cNvPr id="7" name="Freeform 7"/>
            <p:cNvSpPr/>
            <p:nvPr/>
          </p:nvSpPr>
          <p:spPr>
            <a:xfrm>
              <a:off x="0" y="0"/>
              <a:ext cx="2441643" cy="489810"/>
            </a:xfrm>
            <a:custGeom>
              <a:avLst/>
              <a:gdLst/>
              <a:ahLst/>
              <a:cxnLst/>
              <a:rect l="l" t="t" r="r" b="b"/>
              <a:pathLst>
                <a:path w="2441643" h="489810">
                  <a:moveTo>
                    <a:pt x="0" y="0"/>
                  </a:moveTo>
                  <a:lnTo>
                    <a:pt x="2441643" y="0"/>
                  </a:lnTo>
                  <a:lnTo>
                    <a:pt x="2441643" y="489810"/>
                  </a:lnTo>
                  <a:lnTo>
                    <a:pt x="0" y="489810"/>
                  </a:lnTo>
                  <a:close/>
                </a:path>
              </a:pathLst>
            </a:custGeom>
            <a:solidFill>
              <a:srgbClr val="303030"/>
            </a:solidFill>
          </p:spPr>
          <p:txBody>
            <a:bodyPr/>
            <a:lstStyle/>
            <a:p>
              <a:endParaRPr lang="en-US"/>
            </a:p>
          </p:txBody>
        </p:sp>
        <p:sp>
          <p:nvSpPr>
            <p:cNvPr id="8" name="TextBox 8"/>
            <p:cNvSpPr txBox="1"/>
            <p:nvPr/>
          </p:nvSpPr>
          <p:spPr>
            <a:xfrm>
              <a:off x="0" y="-9525"/>
              <a:ext cx="2441643" cy="49933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37001" y="4665639"/>
            <a:ext cx="9014324"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common stereotypes of males versus females?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14" name="Group 14"/>
          <p:cNvGrpSpPr/>
          <p:nvPr/>
        </p:nvGrpSpPr>
        <p:grpSpPr>
          <a:xfrm>
            <a:off x="11749507" y="1192941"/>
            <a:ext cx="5218961" cy="3727314"/>
            <a:chOff x="0" y="0"/>
            <a:chExt cx="1347078" cy="962066"/>
          </a:xfrm>
        </p:grpSpPr>
        <p:sp>
          <p:nvSpPr>
            <p:cNvPr id="15" name="Freeform 15"/>
            <p:cNvSpPr/>
            <p:nvPr/>
          </p:nvSpPr>
          <p:spPr>
            <a:xfrm>
              <a:off x="0" y="0"/>
              <a:ext cx="1347078" cy="962066"/>
            </a:xfrm>
            <a:custGeom>
              <a:avLst/>
              <a:gdLst/>
              <a:ahLst/>
              <a:cxnLst/>
              <a:rect l="l" t="t" r="r" b="b"/>
              <a:pathLst>
                <a:path w="1347078" h="962066">
                  <a:moveTo>
                    <a:pt x="0" y="0"/>
                  </a:moveTo>
                  <a:lnTo>
                    <a:pt x="1347078" y="0"/>
                  </a:lnTo>
                  <a:lnTo>
                    <a:pt x="1347078" y="962066"/>
                  </a:lnTo>
                  <a:lnTo>
                    <a:pt x="0" y="962066"/>
                  </a:lnTo>
                  <a:close/>
                </a:path>
              </a:pathLst>
            </a:custGeom>
            <a:solidFill>
              <a:srgbClr val="FFFFFF"/>
            </a:solidFill>
          </p:spPr>
          <p:txBody>
            <a:bodyPr/>
            <a:lstStyle/>
            <a:p>
              <a:endParaRPr lang="en-US"/>
            </a:p>
          </p:txBody>
        </p:sp>
        <p:sp>
          <p:nvSpPr>
            <p:cNvPr id="16" name="TextBox 16"/>
            <p:cNvSpPr txBox="1"/>
            <p:nvPr/>
          </p:nvSpPr>
          <p:spPr>
            <a:xfrm>
              <a:off x="0" y="-76200"/>
              <a:ext cx="1347078" cy="1038266"/>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1927127" y="1403373"/>
            <a:ext cx="4863721" cy="3306451"/>
          </a:xfrm>
          <a:custGeom>
            <a:avLst/>
            <a:gdLst/>
            <a:ahLst/>
            <a:cxnLst/>
            <a:rect l="l" t="t" r="r" b="b"/>
            <a:pathLst>
              <a:path w="4863721" h="3306451">
                <a:moveTo>
                  <a:pt x="0" y="0"/>
                </a:moveTo>
                <a:lnTo>
                  <a:pt x="4863721" y="0"/>
                </a:lnTo>
                <a:lnTo>
                  <a:pt x="4863721" y="3306451"/>
                </a:lnTo>
                <a:lnTo>
                  <a:pt x="0" y="3306451"/>
                </a:lnTo>
                <a:lnTo>
                  <a:pt x="0" y="0"/>
                </a:lnTo>
                <a:close/>
              </a:path>
            </a:pathLst>
          </a:custGeom>
          <a:blipFill>
            <a:blip r:embed="rId6"/>
            <a:stretch>
              <a:fillRect t="-1161" b="-4712"/>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12078"/>
            <a:ext cx="6086403" cy="904943"/>
            <a:chOff x="0" y="0"/>
            <a:chExt cx="1603003" cy="238339"/>
          </a:xfrm>
        </p:grpSpPr>
        <p:sp>
          <p:nvSpPr>
            <p:cNvPr id="5" name="Freeform 5"/>
            <p:cNvSpPr/>
            <p:nvPr/>
          </p:nvSpPr>
          <p:spPr>
            <a:xfrm>
              <a:off x="0" y="0"/>
              <a:ext cx="1603003" cy="238339"/>
            </a:xfrm>
            <a:custGeom>
              <a:avLst/>
              <a:gdLst/>
              <a:ahLst/>
              <a:cxnLst/>
              <a:rect l="l" t="t" r="r" b="b"/>
              <a:pathLst>
                <a:path w="1603003" h="238339">
                  <a:moveTo>
                    <a:pt x="0" y="0"/>
                  </a:moveTo>
                  <a:lnTo>
                    <a:pt x="1603003" y="0"/>
                  </a:lnTo>
                  <a:lnTo>
                    <a:pt x="16030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030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05431"/>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are </a:t>
            </a:r>
            <a:r>
              <a:rPr lang="en-US" sz="4250" b="1">
                <a:solidFill>
                  <a:srgbClr val="FF5757"/>
                </a:solidFill>
                <a:latin typeface="Roboto Bold"/>
                <a:ea typeface="Roboto Bold"/>
                <a:cs typeface="Roboto Bold"/>
                <a:sym typeface="Roboto Bold"/>
              </a:rPr>
              <a:t>good at math and science</a:t>
            </a:r>
            <a:r>
              <a:rPr lang="en-US" sz="4250" b="1">
                <a:solidFill>
                  <a:srgbClr val="004F59"/>
                </a:solidFill>
                <a:latin typeface="Roboto Bold"/>
                <a:ea typeface="Roboto Bold"/>
                <a:cs typeface="Roboto Bold"/>
                <a:sym typeface="Roboto Bold"/>
              </a:rPr>
              <a:t>, while females are good at English and the arts. </a:t>
            </a:r>
          </a:p>
        </p:txBody>
      </p:sp>
      <p:sp>
        <p:nvSpPr>
          <p:cNvPr id="8" name="TextBox 8"/>
          <p:cNvSpPr txBox="1"/>
          <p:nvPr/>
        </p:nvSpPr>
        <p:spPr>
          <a:xfrm>
            <a:off x="1546446" y="3231125"/>
            <a:ext cx="730793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9280533" y="3109456"/>
            <a:ext cx="7539291" cy="4639428"/>
          </a:xfrm>
          <a:custGeom>
            <a:avLst/>
            <a:gdLst/>
            <a:ahLst/>
            <a:cxnLst/>
            <a:rect l="l" t="t" r="r" b="b"/>
            <a:pathLst>
              <a:path w="7539291" h="4639428">
                <a:moveTo>
                  <a:pt x="0" y="0"/>
                </a:moveTo>
                <a:lnTo>
                  <a:pt x="7539292" y="0"/>
                </a:lnTo>
                <a:lnTo>
                  <a:pt x="7539292" y="4639428"/>
                </a:lnTo>
                <a:lnTo>
                  <a:pt x="0" y="4639428"/>
                </a:lnTo>
                <a:lnTo>
                  <a:pt x="0" y="0"/>
                </a:lnTo>
                <a:close/>
              </a:path>
            </a:pathLst>
          </a:custGeom>
          <a:blipFill>
            <a:blip r:embed="rId3"/>
            <a:stretch>
              <a:fillRect t="-24721" b="-37783"/>
            </a:stretch>
          </a:blipFill>
        </p:spPr>
        <p:txBody>
          <a:bodyPr/>
          <a:lstStyle/>
          <a:p>
            <a:endParaRPr lang="en-US"/>
          </a:p>
        </p:txBody>
      </p:sp>
      <p:sp>
        <p:nvSpPr>
          <p:cNvPr id="8" name="Freeform 8"/>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11" name="TextBox 11"/>
          <p:cNvSpPr txBox="1"/>
          <p:nvPr/>
        </p:nvSpPr>
        <p:spPr>
          <a:xfrm>
            <a:off x="1380964" y="3489842"/>
            <a:ext cx="7452288" cy="4353561"/>
          </a:xfrm>
          <a:prstGeom prst="rect">
            <a:avLst/>
          </a:prstGeom>
        </p:spPr>
        <p:txBody>
          <a:bodyPr lIns="0" tIns="0" rIns="0" bIns="0" rtlCol="0" anchor="t">
            <a:spAutoFit/>
          </a:bodyPr>
          <a:lstStyle/>
          <a:p>
            <a:pPr algn="l">
              <a:lnSpc>
                <a:spcPts val="3639"/>
              </a:lnSpc>
            </a:pPr>
            <a:r>
              <a:rPr lang="en-US" sz="2599">
                <a:solidFill>
                  <a:srgbClr val="303030"/>
                </a:solidFill>
                <a:latin typeface="Roboto"/>
                <a:ea typeface="Roboto"/>
                <a:cs typeface="Roboto"/>
                <a:sym typeface="Roboto"/>
              </a:rPr>
              <a:t>For live presentations, please use the PowerPoint version. It reveals bullet points one at a time, with previous points fading to a white font for clarity and comprehension. Additionally, presenters can integrate Slido polling into the PowerPoint presentation to digitally engage with audiences.</a:t>
            </a:r>
          </a:p>
          <a:p>
            <a:pPr algn="l">
              <a:lnSpc>
                <a:spcPts val="196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may also edit the speaker notes in the PowerPoint presentation to help effectively deliver information to audiences. </a:t>
            </a:r>
          </a:p>
        </p:txBody>
      </p:sp>
      <p:sp>
        <p:nvSpPr>
          <p:cNvPr id="12" name="TextBox 12"/>
          <p:cNvSpPr txBox="1"/>
          <p:nvPr/>
        </p:nvSpPr>
        <p:spPr>
          <a:xfrm>
            <a:off x="1352389" y="1910522"/>
            <a:ext cx="15534110" cy="14173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PDF contains the same content as the PowerPoint presentation but has been condensed into fewer pages for easier reference.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12078"/>
            <a:ext cx="6086403" cy="904943"/>
            <a:chOff x="0" y="0"/>
            <a:chExt cx="1603003" cy="238339"/>
          </a:xfrm>
        </p:grpSpPr>
        <p:sp>
          <p:nvSpPr>
            <p:cNvPr id="5" name="Freeform 5"/>
            <p:cNvSpPr/>
            <p:nvPr/>
          </p:nvSpPr>
          <p:spPr>
            <a:xfrm>
              <a:off x="0" y="0"/>
              <a:ext cx="1603003" cy="238339"/>
            </a:xfrm>
            <a:custGeom>
              <a:avLst/>
              <a:gdLst/>
              <a:ahLst/>
              <a:cxnLst/>
              <a:rect l="l" t="t" r="r" b="b"/>
              <a:pathLst>
                <a:path w="1603003" h="238339">
                  <a:moveTo>
                    <a:pt x="0" y="0"/>
                  </a:moveTo>
                  <a:lnTo>
                    <a:pt x="1603003" y="0"/>
                  </a:lnTo>
                  <a:lnTo>
                    <a:pt x="16030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030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05431"/>
            <a:ext cx="15816423"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are good at math and science, while females are good at English and the arts.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a:t>
            </a:r>
            <a:r>
              <a:rPr lang="en-US" sz="4250" b="1">
                <a:solidFill>
                  <a:srgbClr val="FF5757"/>
                </a:solidFill>
                <a:latin typeface="Roboto Bold"/>
                <a:ea typeface="Roboto Bold"/>
                <a:cs typeface="Roboto Bold"/>
                <a:sym typeface="Roboto Bold"/>
              </a:rPr>
              <a:t>dress for comfort</a:t>
            </a:r>
            <a:r>
              <a:rPr lang="en-US" sz="4250" b="1">
                <a:solidFill>
                  <a:srgbClr val="004F59"/>
                </a:solidFill>
                <a:latin typeface="Roboto Bold"/>
                <a:ea typeface="Roboto Bold"/>
                <a:cs typeface="Roboto Bold"/>
                <a:sym typeface="Roboto Bold"/>
              </a:rPr>
              <a:t>, while females dress for style. </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3231125"/>
            <a:ext cx="730793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12078"/>
            <a:ext cx="6086403" cy="904943"/>
            <a:chOff x="0" y="0"/>
            <a:chExt cx="1603003" cy="238339"/>
          </a:xfrm>
        </p:grpSpPr>
        <p:sp>
          <p:nvSpPr>
            <p:cNvPr id="5" name="Freeform 5"/>
            <p:cNvSpPr/>
            <p:nvPr/>
          </p:nvSpPr>
          <p:spPr>
            <a:xfrm>
              <a:off x="0" y="0"/>
              <a:ext cx="1603003" cy="238339"/>
            </a:xfrm>
            <a:custGeom>
              <a:avLst/>
              <a:gdLst/>
              <a:ahLst/>
              <a:cxnLst/>
              <a:rect l="l" t="t" r="r" b="b"/>
              <a:pathLst>
                <a:path w="1603003" h="238339">
                  <a:moveTo>
                    <a:pt x="0" y="0"/>
                  </a:moveTo>
                  <a:lnTo>
                    <a:pt x="1603003" y="0"/>
                  </a:lnTo>
                  <a:lnTo>
                    <a:pt x="16030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030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05431"/>
            <a:ext cx="15816423" cy="3063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are good at math and science, while females are good at English and the arts.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dress for comfort, while females dress for style.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a:t>
            </a:r>
            <a:r>
              <a:rPr lang="en-US" sz="4250" b="1">
                <a:solidFill>
                  <a:srgbClr val="FF5757"/>
                </a:solidFill>
                <a:latin typeface="Roboto Bold"/>
                <a:ea typeface="Roboto Bold"/>
                <a:cs typeface="Roboto Bold"/>
                <a:sym typeface="Roboto Bold"/>
              </a:rPr>
              <a:t>like sports</a:t>
            </a:r>
            <a:r>
              <a:rPr lang="en-US" sz="4250" b="1">
                <a:solidFill>
                  <a:srgbClr val="004F59"/>
                </a:solidFill>
                <a:latin typeface="Roboto Bold"/>
                <a:ea typeface="Roboto Bold"/>
                <a:cs typeface="Roboto Bold"/>
                <a:sym typeface="Roboto Bold"/>
              </a:rPr>
              <a:t>, while females love to shop.</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3231125"/>
            <a:ext cx="730793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a:t>
            </a:r>
            <a:r>
              <a:rPr lang="en-US" sz="4250" b="1">
                <a:solidFill>
                  <a:srgbClr val="FF5757"/>
                </a:solidFill>
                <a:latin typeface="Roboto Bold"/>
                <a:ea typeface="Roboto Bold"/>
                <a:cs typeface="Roboto Bold"/>
                <a:sym typeface="Roboto Bold"/>
              </a:rPr>
              <a:t>hide their feelings</a:t>
            </a:r>
            <a:r>
              <a:rPr lang="en-US" sz="4250" b="1">
                <a:solidFill>
                  <a:srgbClr val="004F59"/>
                </a:solidFill>
                <a:latin typeface="Roboto Bold"/>
                <a:ea typeface="Roboto Bold"/>
                <a:cs typeface="Roboto Bold"/>
                <a:sym typeface="Roboto Bold"/>
              </a:rPr>
              <a:t>, while females are emotionally expressive.</a:t>
            </a:r>
          </a:p>
        </p:txBody>
      </p:sp>
      <p:grpSp>
        <p:nvGrpSpPr>
          <p:cNvPr id="5" name="Group 5"/>
          <p:cNvGrpSpPr/>
          <p:nvPr/>
        </p:nvGrpSpPr>
        <p:grpSpPr>
          <a:xfrm>
            <a:off x="1235789" y="2867817"/>
            <a:ext cx="6086403" cy="904943"/>
            <a:chOff x="0" y="0"/>
            <a:chExt cx="1603003" cy="238339"/>
          </a:xfrm>
        </p:grpSpPr>
        <p:sp>
          <p:nvSpPr>
            <p:cNvPr id="6" name="Freeform 6"/>
            <p:cNvSpPr/>
            <p:nvPr/>
          </p:nvSpPr>
          <p:spPr>
            <a:xfrm>
              <a:off x="0" y="0"/>
              <a:ext cx="1603003" cy="238339"/>
            </a:xfrm>
            <a:custGeom>
              <a:avLst/>
              <a:gdLst/>
              <a:ahLst/>
              <a:cxnLst/>
              <a:rect l="l" t="t" r="r" b="b"/>
              <a:pathLst>
                <a:path w="1603003" h="238339">
                  <a:moveTo>
                    <a:pt x="0" y="0"/>
                  </a:moveTo>
                  <a:lnTo>
                    <a:pt x="1603003" y="0"/>
                  </a:lnTo>
                  <a:lnTo>
                    <a:pt x="1603003"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603003"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480713" y="2886914"/>
            <a:ext cx="730793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2721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hide their feelings, while females are emotionally expressive.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tend to be </a:t>
            </a:r>
            <a:r>
              <a:rPr lang="en-US" sz="4250" b="1">
                <a:solidFill>
                  <a:srgbClr val="FF5757"/>
                </a:solidFill>
                <a:latin typeface="Roboto Bold"/>
                <a:ea typeface="Roboto Bold"/>
                <a:cs typeface="Roboto Bold"/>
                <a:sym typeface="Roboto Bold"/>
              </a:rPr>
              <a:t>sexual aggressors</a:t>
            </a:r>
            <a:r>
              <a:rPr lang="en-US" sz="4250" b="1">
                <a:solidFill>
                  <a:srgbClr val="004F59"/>
                </a:solidFill>
                <a:latin typeface="Roboto Bold"/>
                <a:ea typeface="Roboto Bold"/>
                <a:cs typeface="Roboto Bold"/>
                <a:sym typeface="Roboto Bold"/>
              </a:rPr>
              <a:t>, while females are the victims. </a:t>
            </a:r>
          </a:p>
        </p:txBody>
      </p:sp>
      <p:grpSp>
        <p:nvGrpSpPr>
          <p:cNvPr id="5" name="Group 5"/>
          <p:cNvGrpSpPr/>
          <p:nvPr/>
        </p:nvGrpSpPr>
        <p:grpSpPr>
          <a:xfrm>
            <a:off x="1235789" y="2867817"/>
            <a:ext cx="6086403" cy="904943"/>
            <a:chOff x="0" y="0"/>
            <a:chExt cx="1603003" cy="238339"/>
          </a:xfrm>
        </p:grpSpPr>
        <p:sp>
          <p:nvSpPr>
            <p:cNvPr id="6" name="Freeform 6"/>
            <p:cNvSpPr/>
            <p:nvPr/>
          </p:nvSpPr>
          <p:spPr>
            <a:xfrm>
              <a:off x="0" y="0"/>
              <a:ext cx="1603003" cy="238339"/>
            </a:xfrm>
            <a:custGeom>
              <a:avLst/>
              <a:gdLst/>
              <a:ahLst/>
              <a:cxnLst/>
              <a:rect l="l" t="t" r="r" b="b"/>
              <a:pathLst>
                <a:path w="1603003" h="238339">
                  <a:moveTo>
                    <a:pt x="0" y="0"/>
                  </a:moveTo>
                  <a:lnTo>
                    <a:pt x="1603003" y="0"/>
                  </a:lnTo>
                  <a:lnTo>
                    <a:pt x="1603003"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603003"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480713" y="2886914"/>
            <a:ext cx="730793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4245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hide their feelings, while females are emotionally expressive.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tend to be sexual aggressors, while females are the victims.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are victims of </a:t>
            </a:r>
            <a:r>
              <a:rPr lang="en-US" sz="4250" b="1">
                <a:solidFill>
                  <a:srgbClr val="FF5757"/>
                </a:solidFill>
                <a:latin typeface="Roboto Bold"/>
                <a:ea typeface="Roboto Bold"/>
                <a:cs typeface="Roboto Bold"/>
                <a:sym typeface="Roboto Bold"/>
              </a:rPr>
              <a:t>labor trafficking</a:t>
            </a:r>
            <a:r>
              <a:rPr lang="en-US" sz="4250" b="1">
                <a:solidFill>
                  <a:srgbClr val="004F59"/>
                </a:solidFill>
                <a:latin typeface="Roboto Bold"/>
                <a:ea typeface="Roboto Bold"/>
                <a:cs typeface="Roboto Bold"/>
                <a:sym typeface="Roboto Bold"/>
              </a:rPr>
              <a:t>, while females are victims of sex trafficking.</a:t>
            </a:r>
          </a:p>
        </p:txBody>
      </p:sp>
      <p:grpSp>
        <p:nvGrpSpPr>
          <p:cNvPr id="5" name="Group 5"/>
          <p:cNvGrpSpPr/>
          <p:nvPr/>
        </p:nvGrpSpPr>
        <p:grpSpPr>
          <a:xfrm>
            <a:off x="1235789" y="2867817"/>
            <a:ext cx="6086403" cy="904943"/>
            <a:chOff x="0" y="0"/>
            <a:chExt cx="1603003" cy="238339"/>
          </a:xfrm>
        </p:grpSpPr>
        <p:sp>
          <p:nvSpPr>
            <p:cNvPr id="6" name="Freeform 6"/>
            <p:cNvSpPr/>
            <p:nvPr/>
          </p:nvSpPr>
          <p:spPr>
            <a:xfrm>
              <a:off x="0" y="0"/>
              <a:ext cx="1603003" cy="238339"/>
            </a:xfrm>
            <a:custGeom>
              <a:avLst/>
              <a:gdLst/>
              <a:ahLst/>
              <a:cxnLst/>
              <a:rect l="l" t="t" r="r" b="b"/>
              <a:pathLst>
                <a:path w="1603003" h="238339">
                  <a:moveTo>
                    <a:pt x="0" y="0"/>
                  </a:moveTo>
                  <a:lnTo>
                    <a:pt x="1603003" y="0"/>
                  </a:lnTo>
                  <a:lnTo>
                    <a:pt x="1603003"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603003"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480713" y="2886914"/>
            <a:ext cx="730793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Stereotypes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74341" y="4933624"/>
            <a:ext cx="11240928" cy="1877951"/>
            <a:chOff x="0" y="0"/>
            <a:chExt cx="2960574" cy="494604"/>
          </a:xfrm>
        </p:grpSpPr>
        <p:sp>
          <p:nvSpPr>
            <p:cNvPr id="7" name="Freeform 7"/>
            <p:cNvSpPr/>
            <p:nvPr/>
          </p:nvSpPr>
          <p:spPr>
            <a:xfrm>
              <a:off x="0" y="0"/>
              <a:ext cx="2960574" cy="494604"/>
            </a:xfrm>
            <a:custGeom>
              <a:avLst/>
              <a:gdLst/>
              <a:ahLst/>
              <a:cxnLst/>
              <a:rect l="l" t="t" r="r" b="b"/>
              <a:pathLst>
                <a:path w="2960574" h="494604">
                  <a:moveTo>
                    <a:pt x="0" y="0"/>
                  </a:moveTo>
                  <a:lnTo>
                    <a:pt x="2960574" y="0"/>
                  </a:lnTo>
                  <a:lnTo>
                    <a:pt x="2960574" y="494604"/>
                  </a:lnTo>
                  <a:lnTo>
                    <a:pt x="0" y="494604"/>
                  </a:lnTo>
                  <a:close/>
                </a:path>
              </a:pathLst>
            </a:custGeom>
            <a:solidFill>
              <a:srgbClr val="303030"/>
            </a:solidFill>
          </p:spPr>
          <p:txBody>
            <a:bodyPr/>
            <a:lstStyle/>
            <a:p>
              <a:endParaRPr lang="en-US"/>
            </a:p>
          </p:txBody>
        </p:sp>
        <p:sp>
          <p:nvSpPr>
            <p:cNvPr id="8" name="TextBox 8"/>
            <p:cNvSpPr txBox="1"/>
            <p:nvPr/>
          </p:nvSpPr>
          <p:spPr>
            <a:xfrm>
              <a:off x="0" y="-76200"/>
              <a:ext cx="2960574" cy="57080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3" name="TextBox 13"/>
          <p:cNvSpPr txBox="1"/>
          <p:nvPr/>
        </p:nvSpPr>
        <p:spPr>
          <a:xfrm>
            <a:off x="1673898" y="5031058"/>
            <a:ext cx="11487451"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boys impacted by the stereotype (or myth) that o</a:t>
            </a:r>
            <a:r>
              <a:rPr lang="en-US" sz="4499" b="1" i="1">
                <a:solidFill>
                  <a:srgbClr val="FFFFFF"/>
                </a:solidFill>
                <a:latin typeface="Roboto Bold Italics"/>
                <a:ea typeface="Roboto Bold Italics"/>
                <a:cs typeface="Roboto Bold Italics"/>
                <a:sym typeface="Roboto Bold Italics"/>
              </a:rPr>
              <a:t>nly girls are sex trafficked</a:t>
            </a:r>
            <a:r>
              <a:rPr lang="en-US" sz="4499" b="1">
                <a:solidFill>
                  <a:srgbClr val="FFFFFF"/>
                </a:solidFill>
                <a:latin typeface="Roboto Bold"/>
                <a:ea typeface="Roboto Bold"/>
                <a:cs typeface="Roboto Bold"/>
                <a:sym typeface="Roboto Bold"/>
              </a:rPr>
              <a:t>?</a:t>
            </a:r>
          </a:p>
        </p:txBody>
      </p:sp>
      <p:grpSp>
        <p:nvGrpSpPr>
          <p:cNvPr id="14" name="Group 14"/>
          <p:cNvGrpSpPr/>
          <p:nvPr/>
        </p:nvGrpSpPr>
        <p:grpSpPr>
          <a:xfrm>
            <a:off x="12492767" y="880298"/>
            <a:ext cx="4623658" cy="3652154"/>
            <a:chOff x="0" y="0"/>
            <a:chExt cx="1233122" cy="974024"/>
          </a:xfrm>
        </p:grpSpPr>
        <p:sp>
          <p:nvSpPr>
            <p:cNvPr id="15" name="Freeform 15"/>
            <p:cNvSpPr/>
            <p:nvPr/>
          </p:nvSpPr>
          <p:spPr>
            <a:xfrm>
              <a:off x="0" y="0"/>
              <a:ext cx="1233122" cy="974024"/>
            </a:xfrm>
            <a:custGeom>
              <a:avLst/>
              <a:gdLst/>
              <a:ahLst/>
              <a:cxnLst/>
              <a:rect l="l" t="t" r="r" b="b"/>
              <a:pathLst>
                <a:path w="1233122" h="974024">
                  <a:moveTo>
                    <a:pt x="0" y="0"/>
                  </a:moveTo>
                  <a:lnTo>
                    <a:pt x="1233122" y="0"/>
                  </a:lnTo>
                  <a:lnTo>
                    <a:pt x="1233122" y="974024"/>
                  </a:lnTo>
                  <a:lnTo>
                    <a:pt x="0" y="974024"/>
                  </a:lnTo>
                  <a:close/>
                </a:path>
              </a:pathLst>
            </a:custGeom>
            <a:solidFill>
              <a:srgbClr val="FFFFFF"/>
            </a:solidFill>
          </p:spPr>
          <p:txBody>
            <a:bodyPr/>
            <a:lstStyle/>
            <a:p>
              <a:endParaRPr lang="en-US"/>
            </a:p>
          </p:txBody>
        </p:sp>
        <p:sp>
          <p:nvSpPr>
            <p:cNvPr id="16" name="TextBox 16"/>
            <p:cNvSpPr txBox="1"/>
            <p:nvPr/>
          </p:nvSpPr>
          <p:spPr>
            <a:xfrm>
              <a:off x="0" y="-76200"/>
              <a:ext cx="1233122" cy="1050224"/>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2653788" y="1038105"/>
            <a:ext cx="4301616" cy="2924322"/>
          </a:xfrm>
          <a:custGeom>
            <a:avLst/>
            <a:gdLst/>
            <a:ahLst/>
            <a:cxnLst/>
            <a:rect l="l" t="t" r="r" b="b"/>
            <a:pathLst>
              <a:path w="4301616" h="2924322">
                <a:moveTo>
                  <a:pt x="0" y="0"/>
                </a:moveTo>
                <a:lnTo>
                  <a:pt x="4301616" y="0"/>
                </a:lnTo>
                <a:lnTo>
                  <a:pt x="4301616" y="2924322"/>
                </a:lnTo>
                <a:lnTo>
                  <a:pt x="0" y="2924322"/>
                </a:lnTo>
                <a:lnTo>
                  <a:pt x="0" y="0"/>
                </a:lnTo>
                <a:close/>
              </a:path>
            </a:pathLst>
          </a:custGeom>
          <a:blipFill>
            <a:blip r:embed="rId6"/>
            <a:stretch>
              <a:fillRect t="-1161" b="-4712"/>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4885579"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feeling of shame or embarrassment resulting from a situation that causes a loss of self-respect.</a:t>
            </a:r>
          </a:p>
        </p:txBody>
      </p:sp>
      <p:grpSp>
        <p:nvGrpSpPr>
          <p:cNvPr id="9" name="Group 9"/>
          <p:cNvGrpSpPr/>
          <p:nvPr/>
        </p:nvGrpSpPr>
        <p:grpSpPr>
          <a:xfrm>
            <a:off x="1480713" y="3637496"/>
            <a:ext cx="5791509" cy="904943"/>
            <a:chOff x="0" y="0"/>
            <a:chExt cx="1525336" cy="238339"/>
          </a:xfrm>
        </p:grpSpPr>
        <p:sp>
          <p:nvSpPr>
            <p:cNvPr id="10" name="Freeform 10"/>
            <p:cNvSpPr/>
            <p:nvPr/>
          </p:nvSpPr>
          <p:spPr>
            <a:xfrm>
              <a:off x="0" y="0"/>
              <a:ext cx="1525336" cy="238339"/>
            </a:xfrm>
            <a:custGeom>
              <a:avLst/>
              <a:gdLst/>
              <a:ahLst/>
              <a:cxnLst/>
              <a:rect l="l" t="t" r="r" b="b"/>
              <a:pathLst>
                <a:path w="1525336" h="238339">
                  <a:moveTo>
                    <a:pt x="0" y="0"/>
                  </a:moveTo>
                  <a:lnTo>
                    <a:pt x="1525336" y="0"/>
                  </a:lnTo>
                  <a:lnTo>
                    <a:pt x="152533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2533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HUMILIATION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loss of honor, respect, or reputation, often due to shameful actions or behavior.</a:t>
            </a:r>
          </a:p>
        </p:txBody>
      </p:sp>
      <p:grpSp>
        <p:nvGrpSpPr>
          <p:cNvPr id="9" name="Group 9"/>
          <p:cNvGrpSpPr/>
          <p:nvPr/>
        </p:nvGrpSpPr>
        <p:grpSpPr>
          <a:xfrm>
            <a:off x="1480713" y="3637496"/>
            <a:ext cx="4872598" cy="904943"/>
            <a:chOff x="0" y="0"/>
            <a:chExt cx="1283318" cy="238339"/>
          </a:xfrm>
        </p:grpSpPr>
        <p:sp>
          <p:nvSpPr>
            <p:cNvPr id="10" name="Freeform 10"/>
            <p:cNvSpPr/>
            <p:nvPr/>
          </p:nvSpPr>
          <p:spPr>
            <a:xfrm>
              <a:off x="0" y="0"/>
              <a:ext cx="1283318" cy="238339"/>
            </a:xfrm>
            <a:custGeom>
              <a:avLst/>
              <a:gdLst/>
              <a:ahLst/>
              <a:cxnLst/>
              <a:rect l="l" t="t" r="r" b="b"/>
              <a:pathLst>
                <a:path w="1283318" h="238339">
                  <a:moveTo>
                    <a:pt x="0" y="0"/>
                  </a:moveTo>
                  <a:lnTo>
                    <a:pt x="1283318" y="0"/>
                  </a:lnTo>
                  <a:lnTo>
                    <a:pt x="128331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8331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DISGRACE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58317"/>
            <a:ext cx="4469349" cy="904943"/>
            <a:chOff x="0" y="0"/>
            <a:chExt cx="1177112" cy="238339"/>
          </a:xfrm>
        </p:grpSpPr>
        <p:sp>
          <p:nvSpPr>
            <p:cNvPr id="5" name="Freeform 5"/>
            <p:cNvSpPr/>
            <p:nvPr/>
          </p:nvSpPr>
          <p:spPr>
            <a:xfrm>
              <a:off x="0" y="0"/>
              <a:ext cx="1177112" cy="238339"/>
            </a:xfrm>
            <a:custGeom>
              <a:avLst/>
              <a:gdLst/>
              <a:ahLst/>
              <a:cxnLst/>
              <a:rect l="l" t="t" r="r" b="b"/>
              <a:pathLst>
                <a:path w="1177112" h="238339">
                  <a:moveTo>
                    <a:pt x="0" y="0"/>
                  </a:moveTo>
                  <a:lnTo>
                    <a:pt x="1177112" y="0"/>
                  </a:lnTo>
                  <a:lnTo>
                    <a:pt x="117711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7711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4151669"/>
            <a:ext cx="16823828" cy="606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 victims commonly get </a:t>
            </a:r>
            <a:r>
              <a:rPr lang="en-US" sz="4250" b="1">
                <a:solidFill>
                  <a:srgbClr val="FF5757"/>
                </a:solidFill>
                <a:latin typeface="Roboto Bold"/>
                <a:ea typeface="Roboto Bold"/>
                <a:cs typeface="Roboto Bold"/>
                <a:sym typeface="Roboto Bold"/>
              </a:rPr>
              <a:t>overlooked</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546446" y="3077363"/>
            <a:ext cx="526854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Myth</a:t>
            </a:r>
          </a:p>
        </p:txBody>
      </p:sp>
      <p:sp>
        <p:nvSpPr>
          <p:cNvPr id="9" name="TextBox 9"/>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5" name="Group 5"/>
          <p:cNvGrpSpPr/>
          <p:nvPr/>
        </p:nvGrpSpPr>
        <p:grpSpPr>
          <a:xfrm>
            <a:off x="1235789" y="3058317"/>
            <a:ext cx="4469349" cy="904943"/>
            <a:chOff x="0" y="0"/>
            <a:chExt cx="1177112" cy="238339"/>
          </a:xfrm>
        </p:grpSpPr>
        <p:sp>
          <p:nvSpPr>
            <p:cNvPr id="6" name="Freeform 6"/>
            <p:cNvSpPr/>
            <p:nvPr/>
          </p:nvSpPr>
          <p:spPr>
            <a:xfrm>
              <a:off x="0" y="0"/>
              <a:ext cx="1177112" cy="238339"/>
            </a:xfrm>
            <a:custGeom>
              <a:avLst/>
              <a:gdLst/>
              <a:ahLst/>
              <a:cxnLst/>
              <a:rect l="l" t="t" r="r" b="b"/>
              <a:pathLst>
                <a:path w="1177112" h="238339">
                  <a:moveTo>
                    <a:pt x="0" y="0"/>
                  </a:moveTo>
                  <a:lnTo>
                    <a:pt x="1177112" y="0"/>
                  </a:lnTo>
                  <a:lnTo>
                    <a:pt x="117711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17711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4151669"/>
            <a:ext cx="16401752"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 victims commonly get overlooked.</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Society incorrectly believes</a:t>
            </a:r>
            <a:r>
              <a:rPr lang="en-US" sz="4250" b="1">
                <a:solidFill>
                  <a:srgbClr val="004F59"/>
                </a:solidFill>
                <a:latin typeface="Roboto Bold"/>
                <a:ea typeface="Roboto Bold"/>
                <a:cs typeface="Roboto Bold"/>
                <a:sym typeface="Roboto Bold"/>
              </a:rPr>
              <a:t> sexual crimes are less traumatic for males.</a:t>
            </a:r>
          </a:p>
        </p:txBody>
      </p:sp>
      <p:sp>
        <p:nvSpPr>
          <p:cNvPr id="9" name="TextBox 9"/>
          <p:cNvSpPr txBox="1"/>
          <p:nvPr/>
        </p:nvSpPr>
        <p:spPr>
          <a:xfrm>
            <a:off x="1546446" y="3077363"/>
            <a:ext cx="526854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Myth</a:t>
            </a:r>
          </a:p>
        </p:txBody>
      </p:sp>
      <p:sp>
        <p:nvSpPr>
          <p:cNvPr id="10" name="TextBox 10"/>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880577" cy="7360812"/>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58317"/>
            <a:ext cx="4469349" cy="904943"/>
            <a:chOff x="0" y="0"/>
            <a:chExt cx="1177112" cy="238339"/>
          </a:xfrm>
        </p:grpSpPr>
        <p:sp>
          <p:nvSpPr>
            <p:cNvPr id="5" name="Freeform 5"/>
            <p:cNvSpPr/>
            <p:nvPr/>
          </p:nvSpPr>
          <p:spPr>
            <a:xfrm>
              <a:off x="0" y="0"/>
              <a:ext cx="1177112" cy="238339"/>
            </a:xfrm>
            <a:custGeom>
              <a:avLst/>
              <a:gdLst/>
              <a:ahLst/>
              <a:cxnLst/>
              <a:rect l="l" t="t" r="r" b="b"/>
              <a:pathLst>
                <a:path w="1177112" h="238339">
                  <a:moveTo>
                    <a:pt x="0" y="0"/>
                  </a:moveTo>
                  <a:lnTo>
                    <a:pt x="1177112" y="0"/>
                  </a:lnTo>
                  <a:lnTo>
                    <a:pt x="117711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7711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028700" y="4151669"/>
            <a:ext cx="16401752" cy="35784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 victims commonly get overlooked.</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Society incorrectly believes sexual crimes are less traumatic for males.</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Fewer ‘care’ resources</a:t>
            </a:r>
            <a:r>
              <a:rPr lang="en-US" sz="4250" b="1">
                <a:solidFill>
                  <a:srgbClr val="004F59"/>
                </a:solidFill>
                <a:latin typeface="Roboto Bold"/>
                <a:ea typeface="Roboto Bold"/>
                <a:cs typeface="Roboto Bold"/>
                <a:sym typeface="Roboto Bold"/>
              </a:rPr>
              <a:t> are available to males, as most are directed to females.</a:t>
            </a:r>
          </a:p>
        </p:txBody>
      </p:sp>
      <p:sp>
        <p:nvSpPr>
          <p:cNvPr id="8" name="TextBox 8"/>
          <p:cNvSpPr txBox="1"/>
          <p:nvPr/>
        </p:nvSpPr>
        <p:spPr>
          <a:xfrm>
            <a:off x="1330023" y="1250072"/>
            <a:ext cx="937991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3077363"/>
            <a:ext cx="526854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Myth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53969" y="4623610"/>
            <a:ext cx="11907380" cy="1969698"/>
            <a:chOff x="0" y="0"/>
            <a:chExt cx="3136100" cy="518768"/>
          </a:xfrm>
        </p:grpSpPr>
        <p:sp>
          <p:nvSpPr>
            <p:cNvPr id="7" name="Freeform 7"/>
            <p:cNvSpPr/>
            <p:nvPr/>
          </p:nvSpPr>
          <p:spPr>
            <a:xfrm>
              <a:off x="0" y="0"/>
              <a:ext cx="3136100" cy="518768"/>
            </a:xfrm>
            <a:custGeom>
              <a:avLst/>
              <a:gdLst/>
              <a:ahLst/>
              <a:cxnLst/>
              <a:rect l="l" t="t" r="r" b="b"/>
              <a:pathLst>
                <a:path w="3136100" h="518768">
                  <a:moveTo>
                    <a:pt x="0" y="0"/>
                  </a:moveTo>
                  <a:lnTo>
                    <a:pt x="3136100" y="0"/>
                  </a:lnTo>
                  <a:lnTo>
                    <a:pt x="3136100" y="518768"/>
                  </a:lnTo>
                  <a:lnTo>
                    <a:pt x="0" y="518768"/>
                  </a:lnTo>
                  <a:close/>
                </a:path>
              </a:pathLst>
            </a:custGeom>
            <a:solidFill>
              <a:srgbClr val="303030"/>
            </a:solidFill>
          </p:spPr>
          <p:txBody>
            <a:bodyPr/>
            <a:lstStyle/>
            <a:p>
              <a:endParaRPr lang="en-US"/>
            </a:p>
          </p:txBody>
        </p:sp>
        <p:sp>
          <p:nvSpPr>
            <p:cNvPr id="8" name="TextBox 8"/>
            <p:cNvSpPr txBox="1"/>
            <p:nvPr/>
          </p:nvSpPr>
          <p:spPr>
            <a:xfrm>
              <a:off x="0" y="-76200"/>
              <a:ext cx="3136100" cy="594968"/>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694712" y="1060756"/>
            <a:ext cx="3421713" cy="3562854"/>
            <a:chOff x="0" y="0"/>
            <a:chExt cx="1087085" cy="1131926"/>
          </a:xfrm>
        </p:grpSpPr>
        <p:sp>
          <p:nvSpPr>
            <p:cNvPr id="13" name="Freeform 13"/>
            <p:cNvSpPr/>
            <p:nvPr/>
          </p:nvSpPr>
          <p:spPr>
            <a:xfrm>
              <a:off x="0" y="0"/>
              <a:ext cx="1087085" cy="1131926"/>
            </a:xfrm>
            <a:custGeom>
              <a:avLst/>
              <a:gdLst/>
              <a:ahLst/>
              <a:cxnLst/>
              <a:rect l="l" t="t" r="r" b="b"/>
              <a:pathLst>
                <a:path w="1087085" h="1131926">
                  <a:moveTo>
                    <a:pt x="0" y="0"/>
                  </a:moveTo>
                  <a:lnTo>
                    <a:pt x="1087085" y="0"/>
                  </a:lnTo>
                  <a:lnTo>
                    <a:pt x="1087085" y="1131926"/>
                  </a:lnTo>
                  <a:lnTo>
                    <a:pt x="0" y="1131926"/>
                  </a:lnTo>
                  <a:close/>
                </a:path>
              </a:pathLst>
            </a:custGeom>
            <a:solidFill>
              <a:srgbClr val="FFFFFF"/>
            </a:solidFill>
          </p:spPr>
          <p:txBody>
            <a:bodyPr/>
            <a:lstStyle/>
            <a:p>
              <a:endParaRPr lang="en-US"/>
            </a:p>
          </p:txBody>
        </p:sp>
        <p:sp>
          <p:nvSpPr>
            <p:cNvPr id="14" name="TextBox 14"/>
            <p:cNvSpPr txBox="1"/>
            <p:nvPr/>
          </p:nvSpPr>
          <p:spPr>
            <a:xfrm>
              <a:off x="0" y="-76200"/>
              <a:ext cx="1087085" cy="120812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842144" y="1242538"/>
            <a:ext cx="3107833" cy="2824165"/>
          </a:xfrm>
          <a:custGeom>
            <a:avLst/>
            <a:gdLst/>
            <a:ahLst/>
            <a:cxnLst/>
            <a:rect l="l" t="t" r="r" b="b"/>
            <a:pathLst>
              <a:path w="3107833" h="2824165">
                <a:moveTo>
                  <a:pt x="0" y="0"/>
                </a:moveTo>
                <a:lnTo>
                  <a:pt x="3107833" y="0"/>
                </a:lnTo>
                <a:lnTo>
                  <a:pt x="3107833" y="2824165"/>
                </a:lnTo>
                <a:lnTo>
                  <a:pt x="0" y="2824165"/>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17" name="TextBox 17"/>
          <p:cNvSpPr txBox="1"/>
          <p:nvPr/>
        </p:nvSpPr>
        <p:spPr>
          <a:xfrm>
            <a:off x="1480713" y="4757331"/>
            <a:ext cx="11581826"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gender expectations impact young males regarding sexual abuse or trafficking?  </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48817"/>
            <a:ext cx="7769082" cy="904943"/>
            <a:chOff x="0" y="0"/>
            <a:chExt cx="2046178" cy="238339"/>
          </a:xfrm>
        </p:grpSpPr>
        <p:sp>
          <p:nvSpPr>
            <p:cNvPr id="5" name="Freeform 5"/>
            <p:cNvSpPr/>
            <p:nvPr/>
          </p:nvSpPr>
          <p:spPr>
            <a:xfrm>
              <a:off x="0" y="0"/>
              <a:ext cx="2046178" cy="238339"/>
            </a:xfrm>
            <a:custGeom>
              <a:avLst/>
              <a:gdLst/>
              <a:ahLst/>
              <a:cxnLst/>
              <a:rect l="l" t="t" r="r" b="b"/>
              <a:pathLst>
                <a:path w="2046178" h="238339">
                  <a:moveTo>
                    <a:pt x="0" y="0"/>
                  </a:moveTo>
                  <a:lnTo>
                    <a:pt x="2046178" y="0"/>
                  </a:lnTo>
                  <a:lnTo>
                    <a:pt x="20461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4617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3267863"/>
            <a:ext cx="783433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Social Messaging</a:t>
            </a:r>
          </a:p>
        </p:txBody>
      </p:sp>
      <p:sp>
        <p:nvSpPr>
          <p:cNvPr id="8" name="TextBox 8"/>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9" name="TextBox 9"/>
          <p:cNvSpPr txBox="1"/>
          <p:nvPr/>
        </p:nvSpPr>
        <p:spPr>
          <a:xfrm>
            <a:off x="1028700" y="4304069"/>
            <a:ext cx="16513546" cy="1407532"/>
          </a:xfrm>
          <a:prstGeom prst="rect">
            <a:avLst/>
          </a:prstGeom>
        </p:spPr>
        <p:txBody>
          <a:bodyPr lIns="0" tIns="0" rIns="0" bIns="0" rtlCol="0" anchor="t">
            <a:spAutoFit/>
          </a:bodyPr>
          <a:lstStyle/>
          <a:p>
            <a:pPr algn="l">
              <a:lnSpc>
                <a:spcPts val="1539"/>
              </a:lnSpc>
            </a:pPr>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Males may </a:t>
            </a:r>
            <a:r>
              <a:rPr lang="en-US" sz="4250" b="1">
                <a:solidFill>
                  <a:srgbClr val="FF5757"/>
                </a:solidFill>
                <a:latin typeface="Roboto Bold"/>
                <a:ea typeface="Roboto Bold"/>
                <a:cs typeface="Roboto Bold"/>
                <a:sym typeface="Roboto Bold"/>
              </a:rPr>
              <a:t>blame themselves</a:t>
            </a:r>
            <a:r>
              <a:rPr lang="en-US" sz="4250" b="1">
                <a:solidFill>
                  <a:srgbClr val="004F59"/>
                </a:solidFill>
                <a:latin typeface="Roboto Bold"/>
                <a:ea typeface="Roboto Bold"/>
                <a:cs typeface="Roboto Bold"/>
                <a:sym typeface="Roboto Bold"/>
              </a:rPr>
              <a:t> for being targeted, as society often associates vulnerability with females.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48817"/>
            <a:ext cx="7769082" cy="904943"/>
            <a:chOff x="0" y="0"/>
            <a:chExt cx="2046178" cy="238339"/>
          </a:xfrm>
        </p:grpSpPr>
        <p:sp>
          <p:nvSpPr>
            <p:cNvPr id="5" name="Freeform 5"/>
            <p:cNvSpPr/>
            <p:nvPr/>
          </p:nvSpPr>
          <p:spPr>
            <a:xfrm>
              <a:off x="0" y="0"/>
              <a:ext cx="2046178" cy="238339"/>
            </a:xfrm>
            <a:custGeom>
              <a:avLst/>
              <a:gdLst/>
              <a:ahLst/>
              <a:cxnLst/>
              <a:rect l="l" t="t" r="r" b="b"/>
              <a:pathLst>
                <a:path w="2046178" h="238339">
                  <a:moveTo>
                    <a:pt x="0" y="0"/>
                  </a:moveTo>
                  <a:lnTo>
                    <a:pt x="2046178" y="0"/>
                  </a:lnTo>
                  <a:lnTo>
                    <a:pt x="20461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4617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8" name="TextBox 8"/>
          <p:cNvSpPr txBox="1"/>
          <p:nvPr/>
        </p:nvSpPr>
        <p:spPr>
          <a:xfrm>
            <a:off x="1028700" y="4304069"/>
            <a:ext cx="16513546" cy="2302936"/>
          </a:xfrm>
          <a:prstGeom prst="rect">
            <a:avLst/>
          </a:prstGeom>
        </p:spPr>
        <p:txBody>
          <a:bodyPr lIns="0" tIns="0" rIns="0" bIns="0" rtlCol="0" anchor="t">
            <a:spAutoFit/>
          </a:bodyPr>
          <a:lstStyle/>
          <a:p>
            <a:pPr algn="l">
              <a:lnSpc>
                <a:spcPts val="153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may blame themselves for being targeted, as society often associates vulnerability with females.</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This can lead to </a:t>
            </a:r>
            <a:r>
              <a:rPr lang="en-US" sz="4250" b="1">
                <a:solidFill>
                  <a:srgbClr val="FF5757"/>
                </a:solidFill>
                <a:latin typeface="Roboto Bold"/>
                <a:ea typeface="Roboto Bold"/>
                <a:cs typeface="Roboto Bold"/>
                <a:sym typeface="Roboto Bold"/>
              </a:rPr>
              <a:t>fear </a:t>
            </a:r>
            <a:r>
              <a:rPr lang="en-US" sz="4250" b="1">
                <a:solidFill>
                  <a:srgbClr val="004F59"/>
                </a:solidFill>
                <a:latin typeface="Roboto Bold"/>
                <a:ea typeface="Roboto Bold"/>
                <a:cs typeface="Roboto Bold"/>
                <a:sym typeface="Roboto Bold"/>
              </a:rPr>
              <a:t>of their sexual identity being questioned.</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3267863"/>
            <a:ext cx="783433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Social Messaging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248817"/>
            <a:ext cx="7769082" cy="904943"/>
            <a:chOff x="0" y="0"/>
            <a:chExt cx="2046178" cy="238339"/>
          </a:xfrm>
        </p:grpSpPr>
        <p:sp>
          <p:nvSpPr>
            <p:cNvPr id="5" name="Freeform 5"/>
            <p:cNvSpPr/>
            <p:nvPr/>
          </p:nvSpPr>
          <p:spPr>
            <a:xfrm>
              <a:off x="0" y="0"/>
              <a:ext cx="2046178" cy="238339"/>
            </a:xfrm>
            <a:custGeom>
              <a:avLst/>
              <a:gdLst/>
              <a:ahLst/>
              <a:cxnLst/>
              <a:rect l="l" t="t" r="r" b="b"/>
              <a:pathLst>
                <a:path w="2046178" h="238339">
                  <a:moveTo>
                    <a:pt x="0" y="0"/>
                  </a:moveTo>
                  <a:lnTo>
                    <a:pt x="2046178" y="0"/>
                  </a:lnTo>
                  <a:lnTo>
                    <a:pt x="204617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4617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GENDER EXPECTATIONS</a:t>
            </a:r>
          </a:p>
        </p:txBody>
      </p:sp>
      <p:sp>
        <p:nvSpPr>
          <p:cNvPr id="8" name="TextBox 8"/>
          <p:cNvSpPr txBox="1"/>
          <p:nvPr/>
        </p:nvSpPr>
        <p:spPr>
          <a:xfrm>
            <a:off x="1028700" y="4304069"/>
            <a:ext cx="16513546" cy="3788917"/>
          </a:xfrm>
          <a:prstGeom prst="rect">
            <a:avLst/>
          </a:prstGeom>
        </p:spPr>
        <p:txBody>
          <a:bodyPr lIns="0" tIns="0" rIns="0" bIns="0" rtlCol="0" anchor="t">
            <a:spAutoFit/>
          </a:bodyPr>
          <a:lstStyle/>
          <a:p>
            <a:pPr algn="l">
              <a:lnSpc>
                <a:spcPts val="153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Males may blame themselves for being targeted, as society often associates vulnerability with females.</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This can lead to fear of their sexual identity being questioned.</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may experience </a:t>
            </a:r>
            <a:r>
              <a:rPr lang="en-US" sz="4250" b="1">
                <a:solidFill>
                  <a:srgbClr val="FF5757"/>
                </a:solidFill>
                <a:latin typeface="Roboto Bold"/>
                <a:ea typeface="Roboto Bold"/>
                <a:cs typeface="Roboto Bold"/>
                <a:sym typeface="Roboto Bold"/>
              </a:rPr>
              <a:t>shame or humiliation</a:t>
            </a:r>
            <a:r>
              <a:rPr lang="en-US" sz="4250" b="1">
                <a:solidFill>
                  <a:srgbClr val="004F59"/>
                </a:solidFill>
                <a:latin typeface="Roboto Bold"/>
                <a:ea typeface="Roboto Bold"/>
                <a:cs typeface="Roboto Bold"/>
                <a:sym typeface="Roboto Bold"/>
              </a:rPr>
              <a:t> for being unable to fight off the predator.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3267863"/>
            <a:ext cx="783433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Social Messaging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46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21436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AGE GROUP</a:t>
            </a:r>
          </a:p>
        </p:txBody>
      </p:sp>
      <p:grpSp>
        <p:nvGrpSpPr>
          <p:cNvPr id="7" name="Group 7"/>
          <p:cNvGrpSpPr/>
          <p:nvPr/>
        </p:nvGrpSpPr>
        <p:grpSpPr>
          <a:xfrm>
            <a:off x="1480713" y="4480977"/>
            <a:ext cx="12769617" cy="1830051"/>
            <a:chOff x="0" y="0"/>
            <a:chExt cx="3363191" cy="481989"/>
          </a:xfrm>
        </p:grpSpPr>
        <p:sp>
          <p:nvSpPr>
            <p:cNvPr id="8" name="Freeform 8"/>
            <p:cNvSpPr/>
            <p:nvPr/>
          </p:nvSpPr>
          <p:spPr>
            <a:xfrm>
              <a:off x="0" y="0"/>
              <a:ext cx="3363191" cy="481989"/>
            </a:xfrm>
            <a:custGeom>
              <a:avLst/>
              <a:gdLst/>
              <a:ahLst/>
              <a:cxnLst/>
              <a:rect l="l" t="t" r="r" b="b"/>
              <a:pathLst>
                <a:path w="3363191" h="481989">
                  <a:moveTo>
                    <a:pt x="0" y="0"/>
                  </a:moveTo>
                  <a:lnTo>
                    <a:pt x="3363191" y="0"/>
                  </a:lnTo>
                  <a:lnTo>
                    <a:pt x="3363191" y="481989"/>
                  </a:lnTo>
                  <a:lnTo>
                    <a:pt x="0" y="481989"/>
                  </a:lnTo>
                  <a:close/>
                </a:path>
              </a:pathLst>
            </a:custGeom>
            <a:solidFill>
              <a:srgbClr val="303030"/>
            </a:solidFill>
          </p:spPr>
          <p:txBody>
            <a:bodyPr/>
            <a:lstStyle/>
            <a:p>
              <a:endParaRPr lang="en-US"/>
            </a:p>
          </p:txBody>
        </p:sp>
        <p:sp>
          <p:nvSpPr>
            <p:cNvPr id="9" name="TextBox 9"/>
            <p:cNvSpPr txBox="1"/>
            <p:nvPr/>
          </p:nvSpPr>
          <p:spPr>
            <a:xfrm>
              <a:off x="0" y="-76200"/>
              <a:ext cx="3363191" cy="55818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55478" y="4567253"/>
            <a:ext cx="12027862"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was the most common age for cis males to be sex trafficked?</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4178933" y="9371773"/>
            <a:ext cx="11096576"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Swaner, R., Labriola, M., Rempel, M., Walker, A., &amp; Spadafore, J. (2016, March). Youth Involvement in the Sex Trade: A National Study. </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Freeform 17"/>
          <p:cNvSpPr/>
          <p:nvPr/>
        </p:nvSpPr>
        <p:spPr>
          <a:xfrm>
            <a:off x="1465013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46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7524" y="4169213"/>
            <a:ext cx="13034360" cy="1900839"/>
            <a:chOff x="0" y="0"/>
            <a:chExt cx="3432918" cy="500633"/>
          </a:xfrm>
        </p:grpSpPr>
        <p:sp>
          <p:nvSpPr>
            <p:cNvPr id="7" name="Freeform 7"/>
            <p:cNvSpPr/>
            <p:nvPr/>
          </p:nvSpPr>
          <p:spPr>
            <a:xfrm>
              <a:off x="0" y="0"/>
              <a:ext cx="3432918" cy="500633"/>
            </a:xfrm>
            <a:custGeom>
              <a:avLst/>
              <a:gdLst/>
              <a:ahLst/>
              <a:cxnLst/>
              <a:rect l="l" t="t" r="r" b="b"/>
              <a:pathLst>
                <a:path w="3432918" h="500633">
                  <a:moveTo>
                    <a:pt x="0" y="0"/>
                  </a:moveTo>
                  <a:lnTo>
                    <a:pt x="3432918" y="0"/>
                  </a:lnTo>
                  <a:lnTo>
                    <a:pt x="3432918" y="500633"/>
                  </a:lnTo>
                  <a:lnTo>
                    <a:pt x="0" y="500633"/>
                  </a:lnTo>
                  <a:close/>
                </a:path>
              </a:pathLst>
            </a:custGeom>
            <a:solidFill>
              <a:srgbClr val="303030"/>
            </a:solidFill>
          </p:spPr>
          <p:txBody>
            <a:bodyPr/>
            <a:lstStyle/>
            <a:p>
              <a:endParaRPr lang="en-US"/>
            </a:p>
          </p:txBody>
        </p:sp>
        <p:sp>
          <p:nvSpPr>
            <p:cNvPr id="8" name="TextBox 8"/>
            <p:cNvSpPr txBox="1"/>
            <p:nvPr/>
          </p:nvSpPr>
          <p:spPr>
            <a:xfrm>
              <a:off x="0" y="-76200"/>
              <a:ext cx="3432918" cy="57683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67843" y="4314750"/>
            <a:ext cx="12395571"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factors increase the risk of LGBTQ+ (cisgender male) teens being sex trafficked?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4318613" y="9319223"/>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14" name="TextBox 14"/>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57275" y="4201924"/>
            <a:ext cx="16572799"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LGBTQ teens </a:t>
            </a:r>
            <a:r>
              <a:rPr lang="en-US" sz="4250" b="1">
                <a:solidFill>
                  <a:srgbClr val="FF5757"/>
                </a:solidFill>
                <a:latin typeface="Roboto Bold"/>
                <a:ea typeface="Roboto Bold"/>
                <a:cs typeface="Roboto Bold"/>
                <a:sym typeface="Roboto Bold"/>
              </a:rPr>
              <a:t>rely more on their online communities</a:t>
            </a:r>
            <a:r>
              <a:rPr lang="en-US" sz="4250" b="1">
                <a:solidFill>
                  <a:srgbClr val="004F59"/>
                </a:solidFill>
                <a:latin typeface="Roboto Bold"/>
                <a:ea typeface="Roboto Bold"/>
                <a:cs typeface="Roboto Bold"/>
                <a:sym typeface="Roboto Bold"/>
              </a:rPr>
              <a:t>, feeling online friendships are essential to them.</a:t>
            </a:r>
          </a:p>
        </p:txBody>
      </p:sp>
      <p:sp>
        <p:nvSpPr>
          <p:cNvPr id="5" name="TextBox 5"/>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6" name="TextBox 6"/>
          <p:cNvSpPr txBox="1"/>
          <p:nvPr/>
        </p:nvSpPr>
        <p:spPr>
          <a:xfrm>
            <a:off x="4414084" y="9192778"/>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3001167"/>
            <a:ext cx="11723762" cy="904943"/>
            <a:chOff x="0" y="0"/>
            <a:chExt cx="3087740" cy="238339"/>
          </a:xfrm>
        </p:grpSpPr>
        <p:sp>
          <p:nvSpPr>
            <p:cNvPr id="10" name="Freeform 10"/>
            <p:cNvSpPr/>
            <p:nvPr/>
          </p:nvSpPr>
          <p:spPr>
            <a:xfrm>
              <a:off x="0" y="0"/>
              <a:ext cx="3087740" cy="238339"/>
            </a:xfrm>
            <a:custGeom>
              <a:avLst/>
              <a:gdLst/>
              <a:ahLst/>
              <a:cxnLst/>
              <a:rect l="l" t="t" r="r" b="b"/>
              <a:pathLst>
                <a:path w="3087740" h="238339">
                  <a:moveTo>
                    <a:pt x="0" y="0"/>
                  </a:moveTo>
                  <a:lnTo>
                    <a:pt x="3087740" y="0"/>
                  </a:lnTo>
                  <a:lnTo>
                    <a:pt x="308774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308774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3020213"/>
            <a:ext cx="1165088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Risks for LGBTQ+ (cisgender male) Teens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57275" y="4201924"/>
            <a:ext cx="16535729" cy="26830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LGBTQ teens rely more on their online communities, feeling online friendships are essential to them.</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are much more likely to attempt to </a:t>
            </a:r>
            <a:r>
              <a:rPr lang="en-US" sz="4250" b="1">
                <a:solidFill>
                  <a:srgbClr val="FF5757"/>
                </a:solidFill>
                <a:latin typeface="Roboto Bold"/>
                <a:ea typeface="Roboto Bold"/>
                <a:cs typeface="Roboto Bold"/>
                <a:sym typeface="Roboto Bold"/>
              </a:rPr>
              <a:t>handle unsafe online situations alone</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6" name="TextBox 6"/>
          <p:cNvSpPr txBox="1"/>
          <p:nvPr/>
        </p:nvSpPr>
        <p:spPr>
          <a:xfrm>
            <a:off x="4414084" y="9192778"/>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3001167"/>
            <a:ext cx="11723762" cy="904943"/>
            <a:chOff x="0" y="0"/>
            <a:chExt cx="3087740" cy="238339"/>
          </a:xfrm>
        </p:grpSpPr>
        <p:sp>
          <p:nvSpPr>
            <p:cNvPr id="10" name="Freeform 10"/>
            <p:cNvSpPr/>
            <p:nvPr/>
          </p:nvSpPr>
          <p:spPr>
            <a:xfrm>
              <a:off x="0" y="0"/>
              <a:ext cx="3087740" cy="238339"/>
            </a:xfrm>
            <a:custGeom>
              <a:avLst/>
              <a:gdLst/>
              <a:ahLst/>
              <a:cxnLst/>
              <a:rect l="l" t="t" r="r" b="b"/>
              <a:pathLst>
                <a:path w="3087740" h="238339">
                  <a:moveTo>
                    <a:pt x="0" y="0"/>
                  </a:moveTo>
                  <a:lnTo>
                    <a:pt x="3087740" y="0"/>
                  </a:lnTo>
                  <a:lnTo>
                    <a:pt x="308774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308774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3020213"/>
            <a:ext cx="1165088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Risks for LGBTQ+ (cisgender male) Teens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57275" y="4201924"/>
            <a:ext cx="16628436" cy="416899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LGBTQ teens rely more on their online communities, feeling online friendships are essential to them.</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are much more likely to attempt to handle unsafe online situations alone.</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are significantly </a:t>
            </a:r>
            <a:r>
              <a:rPr lang="en-US" sz="4250" b="1">
                <a:solidFill>
                  <a:srgbClr val="FF5757"/>
                </a:solidFill>
                <a:latin typeface="Roboto Bold"/>
                <a:ea typeface="Roboto Bold"/>
                <a:cs typeface="Roboto Bold"/>
                <a:sym typeface="Roboto Bold"/>
              </a:rPr>
              <a:t>more likely to receive nude images</a:t>
            </a:r>
            <a:r>
              <a:rPr lang="en-US" sz="4250" b="1">
                <a:solidFill>
                  <a:srgbClr val="004F59"/>
                </a:solidFill>
                <a:latin typeface="Roboto Bold"/>
                <a:ea typeface="Roboto Bold"/>
                <a:cs typeface="Roboto Bold"/>
                <a:sym typeface="Roboto Bold"/>
              </a:rPr>
              <a:t> they did not ask for.</a:t>
            </a:r>
          </a:p>
        </p:txBody>
      </p:sp>
      <p:sp>
        <p:nvSpPr>
          <p:cNvPr id="5" name="TextBox 5"/>
          <p:cNvSpPr txBox="1"/>
          <p:nvPr/>
        </p:nvSpPr>
        <p:spPr>
          <a:xfrm>
            <a:off x="1131441" y="1109322"/>
            <a:ext cx="12563271"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LGBTQ+ TRAFFICKING RISKS</a:t>
            </a:r>
          </a:p>
        </p:txBody>
      </p:sp>
      <p:sp>
        <p:nvSpPr>
          <p:cNvPr id="6" name="TextBox 6"/>
          <p:cNvSpPr txBox="1"/>
          <p:nvPr/>
        </p:nvSpPr>
        <p:spPr>
          <a:xfrm>
            <a:off x="4414084" y="9192778"/>
            <a:ext cx="8898939"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 </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9" name="Group 9"/>
          <p:cNvGrpSpPr/>
          <p:nvPr/>
        </p:nvGrpSpPr>
        <p:grpSpPr>
          <a:xfrm>
            <a:off x="1235789" y="3001167"/>
            <a:ext cx="11723762" cy="904943"/>
            <a:chOff x="0" y="0"/>
            <a:chExt cx="3087740" cy="238339"/>
          </a:xfrm>
        </p:grpSpPr>
        <p:sp>
          <p:nvSpPr>
            <p:cNvPr id="10" name="Freeform 10"/>
            <p:cNvSpPr/>
            <p:nvPr/>
          </p:nvSpPr>
          <p:spPr>
            <a:xfrm>
              <a:off x="0" y="0"/>
              <a:ext cx="3087740" cy="238339"/>
            </a:xfrm>
            <a:custGeom>
              <a:avLst/>
              <a:gdLst/>
              <a:ahLst/>
              <a:cxnLst/>
              <a:rect l="l" t="t" r="r" b="b"/>
              <a:pathLst>
                <a:path w="3087740" h="238339">
                  <a:moveTo>
                    <a:pt x="0" y="0"/>
                  </a:moveTo>
                  <a:lnTo>
                    <a:pt x="3087740" y="0"/>
                  </a:lnTo>
                  <a:lnTo>
                    <a:pt x="308774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308774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3020213"/>
            <a:ext cx="1165088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Risks for LGBTQ+ (cisgender male) Teens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13301337" y="1028700"/>
            <a:ext cx="3957963" cy="4591428"/>
            <a:chOff x="0" y="0"/>
            <a:chExt cx="954985" cy="1107829"/>
          </a:xfrm>
        </p:grpSpPr>
        <p:sp>
          <p:nvSpPr>
            <p:cNvPr id="10" name="Freeform 10"/>
            <p:cNvSpPr/>
            <p:nvPr/>
          </p:nvSpPr>
          <p:spPr>
            <a:xfrm>
              <a:off x="0" y="0"/>
              <a:ext cx="954985" cy="1107829"/>
            </a:xfrm>
            <a:custGeom>
              <a:avLst/>
              <a:gdLst/>
              <a:ahLst/>
              <a:cxnLst/>
              <a:rect l="l" t="t" r="r" b="b"/>
              <a:pathLst>
                <a:path w="954985" h="1107829">
                  <a:moveTo>
                    <a:pt x="0" y="0"/>
                  </a:moveTo>
                  <a:lnTo>
                    <a:pt x="954985" y="0"/>
                  </a:lnTo>
                  <a:lnTo>
                    <a:pt x="954985" y="1107829"/>
                  </a:lnTo>
                  <a:lnTo>
                    <a:pt x="0" y="1107829"/>
                  </a:lnTo>
                  <a:close/>
                </a:path>
              </a:pathLst>
            </a:custGeom>
            <a:solidFill>
              <a:srgbClr val="FFFFFF"/>
            </a:solidFill>
          </p:spPr>
          <p:txBody>
            <a:bodyPr/>
            <a:lstStyle/>
            <a:p>
              <a:endParaRPr lang="en-US"/>
            </a:p>
          </p:txBody>
        </p:sp>
        <p:sp>
          <p:nvSpPr>
            <p:cNvPr id="11" name="TextBox 11"/>
            <p:cNvSpPr txBox="1"/>
            <p:nvPr/>
          </p:nvSpPr>
          <p:spPr>
            <a:xfrm>
              <a:off x="0" y="-76200"/>
              <a:ext cx="954985" cy="1184029"/>
            </a:xfrm>
            <a:prstGeom prst="rect">
              <a:avLst/>
            </a:prstGeom>
          </p:spPr>
          <p:txBody>
            <a:bodyPr lIns="50800" tIns="50800" rIns="50800" bIns="50800" rtlCol="0" anchor="ctr"/>
            <a:lstStyle/>
            <a:p>
              <a:pPr algn="ctr">
                <a:lnSpc>
                  <a:spcPts val="3074"/>
                </a:lnSpc>
              </a:pPr>
              <a:endParaRPr/>
            </a:p>
          </p:txBody>
        </p:sp>
      </p:grpSp>
      <p:grpSp>
        <p:nvGrpSpPr>
          <p:cNvPr id="12" name="Group 12"/>
          <p:cNvGrpSpPr/>
          <p:nvPr/>
        </p:nvGrpSpPr>
        <p:grpSpPr>
          <a:xfrm>
            <a:off x="1757690" y="4495850"/>
            <a:ext cx="10566888" cy="1841938"/>
            <a:chOff x="0" y="0"/>
            <a:chExt cx="2783049" cy="485120"/>
          </a:xfrm>
        </p:grpSpPr>
        <p:sp>
          <p:nvSpPr>
            <p:cNvPr id="13" name="Freeform 13"/>
            <p:cNvSpPr/>
            <p:nvPr/>
          </p:nvSpPr>
          <p:spPr>
            <a:xfrm>
              <a:off x="0" y="0"/>
              <a:ext cx="2783049" cy="485120"/>
            </a:xfrm>
            <a:custGeom>
              <a:avLst/>
              <a:gdLst/>
              <a:ahLst/>
              <a:cxnLst/>
              <a:rect l="l" t="t" r="r" b="b"/>
              <a:pathLst>
                <a:path w="2783049" h="485120">
                  <a:moveTo>
                    <a:pt x="0" y="0"/>
                  </a:moveTo>
                  <a:lnTo>
                    <a:pt x="2783049" y="0"/>
                  </a:lnTo>
                  <a:lnTo>
                    <a:pt x="2783049" y="485120"/>
                  </a:lnTo>
                  <a:lnTo>
                    <a:pt x="0" y="485120"/>
                  </a:lnTo>
                  <a:close/>
                </a:path>
              </a:pathLst>
            </a:custGeom>
            <a:solidFill>
              <a:srgbClr val="303030"/>
            </a:solidFill>
          </p:spPr>
          <p:txBody>
            <a:bodyPr/>
            <a:lstStyle/>
            <a:p>
              <a:endParaRPr lang="en-US"/>
            </a:p>
          </p:txBody>
        </p:sp>
        <p:sp>
          <p:nvSpPr>
            <p:cNvPr id="14" name="TextBox 14"/>
            <p:cNvSpPr txBox="1"/>
            <p:nvPr/>
          </p:nvSpPr>
          <p:spPr>
            <a:xfrm>
              <a:off x="0" y="-76200"/>
              <a:ext cx="2783049" cy="561320"/>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535939" y="1192941"/>
            <a:ext cx="3495716" cy="3835577"/>
          </a:xfrm>
          <a:custGeom>
            <a:avLst/>
            <a:gdLst/>
            <a:ahLst/>
            <a:cxnLst/>
            <a:rect l="l" t="t" r="r" b="b"/>
            <a:pathLst>
              <a:path w="3495716" h="3835577">
                <a:moveTo>
                  <a:pt x="0" y="0"/>
                </a:moveTo>
                <a:lnTo>
                  <a:pt x="3495716" y="0"/>
                </a:lnTo>
                <a:lnTo>
                  <a:pt x="3495716" y="3835578"/>
                </a:lnTo>
                <a:lnTo>
                  <a:pt x="0" y="3835578"/>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id="17" name="TextBox 17"/>
          <p:cNvSpPr txBox="1"/>
          <p:nvPr/>
        </p:nvSpPr>
        <p:spPr>
          <a:xfrm>
            <a:off x="2057006" y="4588069"/>
            <a:ext cx="10061130"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can it be challenging to recognize male victims?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730353" y="4201924"/>
            <a:ext cx="17557647" cy="606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Society often sees males as those</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who</a:t>
            </a:r>
            <a:r>
              <a:rPr lang="en-US" sz="4250" b="1">
                <a:solidFill>
                  <a:srgbClr val="FF5757"/>
                </a:solidFill>
                <a:latin typeface="Roboto Bold"/>
                <a:ea typeface="Roboto Bold"/>
                <a:cs typeface="Roboto Bold"/>
                <a:sym typeface="Roboto Bold"/>
              </a:rPr>
              <a:t> initiate sexual activity</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235789" y="3001167"/>
            <a:ext cx="6173947" cy="904943"/>
            <a:chOff x="0" y="0"/>
            <a:chExt cx="1626060" cy="238339"/>
          </a:xfrm>
        </p:grpSpPr>
        <p:sp>
          <p:nvSpPr>
            <p:cNvPr id="8" name="Freeform 8"/>
            <p:cNvSpPr/>
            <p:nvPr/>
          </p:nvSpPr>
          <p:spPr>
            <a:xfrm>
              <a:off x="0" y="0"/>
              <a:ext cx="1626060" cy="238339"/>
            </a:xfrm>
            <a:custGeom>
              <a:avLst/>
              <a:gdLst/>
              <a:ahLst/>
              <a:cxnLst/>
              <a:rect l="l" t="t" r="r" b="b"/>
              <a:pathLst>
                <a:path w="1626060" h="238339">
                  <a:moveTo>
                    <a:pt x="0" y="0"/>
                  </a:moveTo>
                  <a:lnTo>
                    <a:pt x="1626060" y="0"/>
                  </a:lnTo>
                  <a:lnTo>
                    <a:pt x="1626060"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26060"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46446" y="3020213"/>
            <a:ext cx="736353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Overlooked by Adults</a:t>
            </a:r>
          </a:p>
        </p:txBody>
      </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730353" y="4201924"/>
            <a:ext cx="16651796" cy="1539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Society often sees males as those who initiate sexual activity.</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Adults are often </a:t>
            </a:r>
            <a:r>
              <a:rPr lang="en-US" sz="4250" b="1">
                <a:solidFill>
                  <a:srgbClr val="FF5757"/>
                </a:solidFill>
                <a:latin typeface="Roboto Bold"/>
                <a:ea typeface="Roboto Bold"/>
                <a:cs typeface="Roboto Bold"/>
                <a:sym typeface="Roboto Bold"/>
              </a:rPr>
              <a:t>less watchful or protective</a:t>
            </a:r>
            <a:r>
              <a:rPr lang="en-US" sz="4250" b="1">
                <a:solidFill>
                  <a:srgbClr val="004F59"/>
                </a:solidFill>
                <a:latin typeface="Roboto Bold"/>
                <a:ea typeface="Roboto Bold"/>
                <a:cs typeface="Roboto Bold"/>
                <a:sym typeface="Roboto Bold"/>
              </a:rPr>
              <a:t> of boys than girls.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235789" y="3001167"/>
            <a:ext cx="6173947" cy="904943"/>
            <a:chOff x="0" y="0"/>
            <a:chExt cx="1626060" cy="238339"/>
          </a:xfrm>
        </p:grpSpPr>
        <p:sp>
          <p:nvSpPr>
            <p:cNvPr id="8" name="Freeform 8"/>
            <p:cNvSpPr/>
            <p:nvPr/>
          </p:nvSpPr>
          <p:spPr>
            <a:xfrm>
              <a:off x="0" y="0"/>
              <a:ext cx="1626060" cy="238339"/>
            </a:xfrm>
            <a:custGeom>
              <a:avLst/>
              <a:gdLst/>
              <a:ahLst/>
              <a:cxnLst/>
              <a:rect l="l" t="t" r="r" b="b"/>
              <a:pathLst>
                <a:path w="1626060" h="238339">
                  <a:moveTo>
                    <a:pt x="0" y="0"/>
                  </a:moveTo>
                  <a:lnTo>
                    <a:pt x="1626060" y="0"/>
                  </a:lnTo>
                  <a:lnTo>
                    <a:pt x="1626060"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26060"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46446" y="3020213"/>
            <a:ext cx="736353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Overlooked by Adults</a:t>
            </a:r>
          </a:p>
        </p:txBody>
      </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730353" y="4201924"/>
            <a:ext cx="17122175" cy="3063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Society often sees males as the ones who initiate sexual activity.</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Adults are often less watchful or protective of boys than girls.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Adults may overlook signs of sexual abuse or trafficking because they are </a:t>
            </a:r>
            <a:r>
              <a:rPr lang="en-US" sz="4250" b="1">
                <a:solidFill>
                  <a:srgbClr val="FF5757"/>
                </a:solidFill>
                <a:latin typeface="Roboto Bold"/>
                <a:ea typeface="Roboto Bold"/>
                <a:cs typeface="Roboto Bold"/>
                <a:sym typeface="Roboto Bold"/>
              </a:rPr>
              <a:t>unaware of warning signs</a:t>
            </a:r>
            <a:r>
              <a:rPr lang="en-US" sz="4250" b="1">
                <a:solidFill>
                  <a:srgbClr val="004F59"/>
                </a:solidFill>
                <a:latin typeface="Roboto Bold"/>
                <a:ea typeface="Roboto Bold"/>
                <a:cs typeface="Roboto Bold"/>
                <a:sym typeface="Roboto Bold"/>
              </a:rPr>
              <a:t>.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235789" y="3001167"/>
            <a:ext cx="6173947" cy="904943"/>
            <a:chOff x="0" y="0"/>
            <a:chExt cx="1626060" cy="238339"/>
          </a:xfrm>
        </p:grpSpPr>
        <p:sp>
          <p:nvSpPr>
            <p:cNvPr id="8" name="Freeform 8"/>
            <p:cNvSpPr/>
            <p:nvPr/>
          </p:nvSpPr>
          <p:spPr>
            <a:xfrm>
              <a:off x="0" y="0"/>
              <a:ext cx="1626060" cy="238339"/>
            </a:xfrm>
            <a:custGeom>
              <a:avLst/>
              <a:gdLst/>
              <a:ahLst/>
              <a:cxnLst/>
              <a:rect l="l" t="t" r="r" b="b"/>
              <a:pathLst>
                <a:path w="1626060" h="238339">
                  <a:moveTo>
                    <a:pt x="0" y="0"/>
                  </a:moveTo>
                  <a:lnTo>
                    <a:pt x="1626060" y="0"/>
                  </a:lnTo>
                  <a:lnTo>
                    <a:pt x="1626060"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26060"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46446" y="3020213"/>
            <a:ext cx="736353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Overlooked by Adults</a:t>
            </a:r>
          </a:p>
        </p:txBody>
      </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id="7" name="Group 7"/>
          <p:cNvGrpSpPr/>
          <p:nvPr/>
        </p:nvGrpSpPr>
        <p:grpSpPr>
          <a:xfrm>
            <a:off x="1350564" y="4686065"/>
            <a:ext cx="9109381" cy="1907242"/>
            <a:chOff x="0" y="0"/>
            <a:chExt cx="2399179" cy="502319"/>
          </a:xfrm>
        </p:grpSpPr>
        <p:sp>
          <p:nvSpPr>
            <p:cNvPr id="8" name="Freeform 8"/>
            <p:cNvSpPr/>
            <p:nvPr/>
          </p:nvSpPr>
          <p:spPr>
            <a:xfrm>
              <a:off x="0" y="0"/>
              <a:ext cx="2399179" cy="502319"/>
            </a:xfrm>
            <a:custGeom>
              <a:avLst/>
              <a:gdLst/>
              <a:ahLst/>
              <a:cxnLst/>
              <a:rect l="l" t="t" r="r" b="b"/>
              <a:pathLst>
                <a:path w="2399179" h="502319">
                  <a:moveTo>
                    <a:pt x="0" y="0"/>
                  </a:moveTo>
                  <a:lnTo>
                    <a:pt x="2399179" y="0"/>
                  </a:lnTo>
                  <a:lnTo>
                    <a:pt x="2399179" y="502319"/>
                  </a:lnTo>
                  <a:lnTo>
                    <a:pt x="0" y="502319"/>
                  </a:lnTo>
                  <a:close/>
                </a:path>
              </a:pathLst>
            </a:custGeom>
            <a:solidFill>
              <a:srgbClr val="303030"/>
            </a:solidFill>
          </p:spPr>
          <p:txBody>
            <a:bodyPr/>
            <a:lstStyle/>
            <a:p>
              <a:endParaRPr lang="en-US"/>
            </a:p>
          </p:txBody>
        </p:sp>
        <p:sp>
          <p:nvSpPr>
            <p:cNvPr id="9" name="TextBox 9"/>
            <p:cNvSpPr txBox="1"/>
            <p:nvPr/>
          </p:nvSpPr>
          <p:spPr>
            <a:xfrm>
              <a:off x="0" y="-76200"/>
              <a:ext cx="2399179" cy="57851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52420" y="4810937"/>
            <a:ext cx="8981097"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happens when young males keep sexual crimes a secret?</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6"/>
            <a:stretch>
              <a:fillRect/>
            </a:stretch>
          </a:blipFill>
        </p:spPr>
        <p:txBody>
          <a:bodyPr/>
          <a:lstStyle/>
          <a:p>
            <a:endParaRPr lang="en-US"/>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7"/>
            <a:stretch>
              <a:fillRect/>
            </a:stretch>
          </a:blipFill>
        </p:spPr>
        <p:txBody>
          <a:bodyPr/>
          <a:lstStyle/>
          <a:p>
            <a:endParaRPr lang="en-US"/>
          </a:p>
        </p:txBody>
      </p:sp>
      <p:grpSp>
        <p:nvGrpSpPr>
          <p:cNvPr id="14" name="Group 14"/>
          <p:cNvGrpSpPr/>
          <p:nvPr/>
        </p:nvGrpSpPr>
        <p:grpSpPr>
          <a:xfrm>
            <a:off x="11499318" y="1718572"/>
            <a:ext cx="5759982" cy="3457708"/>
            <a:chOff x="0" y="0"/>
            <a:chExt cx="1389779" cy="834282"/>
          </a:xfrm>
        </p:grpSpPr>
        <p:sp>
          <p:nvSpPr>
            <p:cNvPr id="15" name="Freeform 15"/>
            <p:cNvSpPr/>
            <p:nvPr/>
          </p:nvSpPr>
          <p:spPr>
            <a:xfrm>
              <a:off x="0" y="0"/>
              <a:ext cx="1389779" cy="834282"/>
            </a:xfrm>
            <a:custGeom>
              <a:avLst/>
              <a:gdLst/>
              <a:ahLst/>
              <a:cxnLst/>
              <a:rect l="l" t="t" r="r" b="b"/>
              <a:pathLst>
                <a:path w="1389779" h="834282">
                  <a:moveTo>
                    <a:pt x="0" y="0"/>
                  </a:moveTo>
                  <a:lnTo>
                    <a:pt x="1389779" y="0"/>
                  </a:lnTo>
                  <a:lnTo>
                    <a:pt x="1389779" y="834282"/>
                  </a:lnTo>
                  <a:lnTo>
                    <a:pt x="0" y="834282"/>
                  </a:lnTo>
                  <a:close/>
                </a:path>
              </a:pathLst>
            </a:custGeom>
            <a:solidFill>
              <a:srgbClr val="FFFFFF"/>
            </a:solidFill>
          </p:spPr>
          <p:txBody>
            <a:bodyPr/>
            <a:lstStyle/>
            <a:p>
              <a:endParaRPr lang="en-US"/>
            </a:p>
          </p:txBody>
        </p:sp>
        <p:sp>
          <p:nvSpPr>
            <p:cNvPr id="16" name="TextBox 16"/>
            <p:cNvSpPr txBox="1"/>
            <p:nvPr/>
          </p:nvSpPr>
          <p:spPr>
            <a:xfrm>
              <a:off x="0" y="-76200"/>
              <a:ext cx="1389779" cy="910482"/>
            </a:xfrm>
            <a:prstGeom prst="rect">
              <a:avLst/>
            </a:prstGeom>
          </p:spPr>
          <p:txBody>
            <a:bodyPr lIns="50800" tIns="50800" rIns="50800" bIns="50800" rtlCol="0" anchor="ctr"/>
            <a:lstStyle/>
            <a:p>
              <a:pPr algn="ctr">
                <a:lnSpc>
                  <a:spcPts val="3074"/>
                </a:lnSpc>
              </a:pPr>
              <a:endParaRPr/>
            </a:p>
          </p:txBody>
        </p:sp>
      </p:grpSp>
      <p:pic>
        <p:nvPicPr>
          <p:cNvPr id="17" name="Picture 1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rcRect/>
          <a:stretch>
            <a:fillRect/>
          </a:stretch>
        </p:blipFill>
        <p:spPr>
          <a:xfrm>
            <a:off x="11724200" y="1953344"/>
            <a:ext cx="5310219" cy="2988165"/>
          </a:xfrm>
          <a:prstGeom prst="rect">
            <a:avLst/>
          </a:prstGeom>
        </p:spPr>
      </p:pic>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timing>
    <p:tnLst>
      <p:par>
        <p:cTn id="1" dur="indefinite" restart="never" nodeType="tmRoot">
          <p:childTnLst>
            <p:video>
              <p:cMediaNode vol="0">
                <p:cTn id="2" fill="hold" display="0">
                  <p:stCondLst>
                    <p:cond delay="indefinite"/>
                  </p:stCondLst>
                </p:cTn>
                <p:tgtEl>
                  <p:spTgt spid="17"/>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51030" cy="904943"/>
            <a:chOff x="0" y="0"/>
            <a:chExt cx="1382987" cy="238339"/>
          </a:xfrm>
        </p:grpSpPr>
        <p:sp>
          <p:nvSpPr>
            <p:cNvPr id="5" name="Freeform 5"/>
            <p:cNvSpPr/>
            <p:nvPr/>
          </p:nvSpPr>
          <p:spPr>
            <a:xfrm>
              <a:off x="0" y="0"/>
              <a:ext cx="1382987" cy="238339"/>
            </a:xfrm>
            <a:custGeom>
              <a:avLst/>
              <a:gdLst/>
              <a:ahLst/>
              <a:cxnLst/>
              <a:rect l="l" t="t" r="r" b="b"/>
              <a:pathLst>
                <a:path w="1382987" h="238339">
                  <a:moveTo>
                    <a:pt x="0" y="0"/>
                  </a:moveTo>
                  <a:lnTo>
                    <a:pt x="1382987" y="0"/>
                  </a:lnTo>
                  <a:lnTo>
                    <a:pt x="13829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298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Secrecy</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35789" y="3932594"/>
            <a:ext cx="15816423" cy="1517414"/>
          </a:xfrm>
          <a:prstGeom prst="rect">
            <a:avLst/>
          </a:prstGeom>
        </p:spPr>
        <p:txBody>
          <a:bodyPr lIns="0" tIns="0" rIns="0" bIns="0" rtlCol="0" anchor="t">
            <a:spAutoFit/>
          </a:bodyPr>
          <a:lstStyle/>
          <a:p>
            <a:pPr algn="l">
              <a:lnSpc>
                <a:spcPts val="2419"/>
              </a:lnSpc>
            </a:pPr>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Information is NOT shared</a:t>
            </a:r>
            <a:r>
              <a:rPr lang="en-US" sz="4250" b="1">
                <a:solidFill>
                  <a:srgbClr val="004F59"/>
                </a:solidFill>
                <a:latin typeface="Roboto Bold"/>
                <a:ea typeface="Roboto Bold"/>
                <a:cs typeface="Roboto Bold"/>
                <a:sym typeface="Roboto Bold"/>
              </a:rPr>
              <a:t> with the government or researchers when a crime is NOT reported.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51030" cy="904943"/>
            <a:chOff x="0" y="0"/>
            <a:chExt cx="1382987" cy="238339"/>
          </a:xfrm>
        </p:grpSpPr>
        <p:sp>
          <p:nvSpPr>
            <p:cNvPr id="5" name="Freeform 5"/>
            <p:cNvSpPr/>
            <p:nvPr/>
          </p:nvSpPr>
          <p:spPr>
            <a:xfrm>
              <a:off x="0" y="0"/>
              <a:ext cx="1382987" cy="238339"/>
            </a:xfrm>
            <a:custGeom>
              <a:avLst/>
              <a:gdLst/>
              <a:ahLst/>
              <a:cxnLst/>
              <a:rect l="l" t="t" r="r" b="b"/>
              <a:pathLst>
                <a:path w="1382987" h="238339">
                  <a:moveTo>
                    <a:pt x="0" y="0"/>
                  </a:moveTo>
                  <a:lnTo>
                    <a:pt x="1382987" y="0"/>
                  </a:lnTo>
                  <a:lnTo>
                    <a:pt x="13829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298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546446" y="2886863"/>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Secrecy</a:t>
            </a:r>
          </a:p>
        </p:txBody>
      </p:sp>
      <p:sp>
        <p:nvSpPr>
          <p:cNvPr id="11" name="TextBox 11"/>
          <p:cNvSpPr txBox="1"/>
          <p:nvPr/>
        </p:nvSpPr>
        <p:spPr>
          <a:xfrm>
            <a:off x="1235789" y="3932594"/>
            <a:ext cx="15816423" cy="3593972"/>
          </a:xfrm>
          <a:prstGeom prst="rect">
            <a:avLst/>
          </a:prstGeom>
        </p:spPr>
        <p:txBody>
          <a:bodyPr lIns="0" tIns="0" rIns="0" bIns="0" rtlCol="0" anchor="t">
            <a:spAutoFit/>
          </a:bodyPr>
          <a:lstStyle/>
          <a:p>
            <a:pPr algn="l">
              <a:lnSpc>
                <a:spcPts val="241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Information is NOT shared with the government or researchers when a crime is NOT reported.</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As a result, support services for males often go underfunded, making it </a:t>
            </a:r>
            <a:r>
              <a:rPr lang="en-US" sz="4250" b="1">
                <a:solidFill>
                  <a:srgbClr val="FF5757"/>
                </a:solidFill>
                <a:latin typeface="Roboto Bold"/>
                <a:ea typeface="Roboto Bold"/>
                <a:cs typeface="Roboto Bold"/>
                <a:sym typeface="Roboto Bold"/>
              </a:rPr>
              <a:t>harder for them to receive care</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51030" cy="904943"/>
            <a:chOff x="0" y="0"/>
            <a:chExt cx="1382987" cy="238339"/>
          </a:xfrm>
        </p:grpSpPr>
        <p:sp>
          <p:nvSpPr>
            <p:cNvPr id="5" name="Freeform 5"/>
            <p:cNvSpPr/>
            <p:nvPr/>
          </p:nvSpPr>
          <p:spPr>
            <a:xfrm>
              <a:off x="0" y="0"/>
              <a:ext cx="1382987" cy="238339"/>
            </a:xfrm>
            <a:custGeom>
              <a:avLst/>
              <a:gdLst/>
              <a:ahLst/>
              <a:cxnLst/>
              <a:rect l="l" t="t" r="r" b="b"/>
              <a:pathLst>
                <a:path w="1382987" h="238339">
                  <a:moveTo>
                    <a:pt x="0" y="0"/>
                  </a:moveTo>
                  <a:lnTo>
                    <a:pt x="1382987" y="0"/>
                  </a:lnTo>
                  <a:lnTo>
                    <a:pt x="13829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298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546446" y="2886863"/>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Impact of Secrecy</a:t>
            </a:r>
          </a:p>
        </p:txBody>
      </p:sp>
      <p:sp>
        <p:nvSpPr>
          <p:cNvPr id="11" name="TextBox 11"/>
          <p:cNvSpPr txBox="1"/>
          <p:nvPr/>
        </p:nvSpPr>
        <p:spPr>
          <a:xfrm>
            <a:off x="1235789" y="3932594"/>
            <a:ext cx="15816423" cy="4489376"/>
          </a:xfrm>
          <a:prstGeom prst="rect">
            <a:avLst/>
          </a:prstGeom>
        </p:spPr>
        <p:txBody>
          <a:bodyPr lIns="0" tIns="0" rIns="0" bIns="0" rtlCol="0" anchor="t">
            <a:spAutoFit/>
          </a:bodyPr>
          <a:lstStyle/>
          <a:p>
            <a:pPr algn="l">
              <a:lnSpc>
                <a:spcPts val="241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Information is NOT shared with the government or researchers when a crime is not reported.</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As a result, support services for males often go underfunded, making it harder for them to receive care. </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Left untreated, male victims are at higher risk for </a:t>
            </a:r>
            <a:r>
              <a:rPr lang="en-US" sz="4250" b="1">
                <a:solidFill>
                  <a:srgbClr val="FF5757"/>
                </a:solidFill>
                <a:latin typeface="Roboto Bold"/>
                <a:ea typeface="Roboto Bold"/>
                <a:cs typeface="Roboto Bold"/>
                <a:sym typeface="Roboto Bold"/>
              </a:rPr>
              <a:t>depression, suicide, drug abuse, and even prison sentences.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920105" y="4991827"/>
            <a:ext cx="9831953" cy="1892714"/>
            <a:chOff x="0" y="0"/>
            <a:chExt cx="2589486" cy="498493"/>
          </a:xfrm>
        </p:grpSpPr>
        <p:sp>
          <p:nvSpPr>
            <p:cNvPr id="7" name="Freeform 7"/>
            <p:cNvSpPr/>
            <p:nvPr/>
          </p:nvSpPr>
          <p:spPr>
            <a:xfrm>
              <a:off x="0" y="0"/>
              <a:ext cx="2589486" cy="498493"/>
            </a:xfrm>
            <a:custGeom>
              <a:avLst/>
              <a:gdLst/>
              <a:ahLst/>
              <a:cxnLst/>
              <a:rect l="l" t="t" r="r" b="b"/>
              <a:pathLst>
                <a:path w="2589486" h="498493">
                  <a:moveTo>
                    <a:pt x="0" y="0"/>
                  </a:moveTo>
                  <a:lnTo>
                    <a:pt x="2589486" y="0"/>
                  </a:lnTo>
                  <a:lnTo>
                    <a:pt x="2589486" y="498493"/>
                  </a:lnTo>
                  <a:lnTo>
                    <a:pt x="0" y="498493"/>
                  </a:lnTo>
                  <a:close/>
                </a:path>
              </a:pathLst>
            </a:custGeom>
            <a:solidFill>
              <a:srgbClr val="303030"/>
            </a:solidFill>
          </p:spPr>
          <p:txBody>
            <a:bodyPr/>
            <a:lstStyle/>
            <a:p>
              <a:endParaRPr lang="en-US"/>
            </a:p>
          </p:txBody>
        </p:sp>
        <p:sp>
          <p:nvSpPr>
            <p:cNvPr id="8" name="TextBox 8"/>
            <p:cNvSpPr txBox="1"/>
            <p:nvPr/>
          </p:nvSpPr>
          <p:spPr>
            <a:xfrm>
              <a:off x="0" y="-76200"/>
              <a:ext cx="2589486" cy="57469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3" name="TextBox 13"/>
          <p:cNvSpPr txBox="1"/>
          <p:nvPr/>
        </p:nvSpPr>
        <p:spPr>
          <a:xfrm>
            <a:off x="2262868" y="5098153"/>
            <a:ext cx="9334049" cy="1545645"/>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What are the vulnerabilities of young males that traffickers prey upon?</a:t>
            </a:r>
          </a:p>
        </p:txBody>
      </p:sp>
      <p:grpSp>
        <p:nvGrpSpPr>
          <p:cNvPr id="14" name="Group 14"/>
          <p:cNvGrpSpPr/>
          <p:nvPr/>
        </p:nvGrpSpPr>
        <p:grpSpPr>
          <a:xfrm>
            <a:off x="13161349" y="1028700"/>
            <a:ext cx="4041638" cy="4806457"/>
            <a:chOff x="0" y="0"/>
            <a:chExt cx="1038212" cy="1234678"/>
          </a:xfrm>
        </p:grpSpPr>
        <p:sp>
          <p:nvSpPr>
            <p:cNvPr id="15" name="Freeform 15"/>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16" name="TextBox 16"/>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3385209" y="1260795"/>
            <a:ext cx="3593917" cy="3948580"/>
          </a:xfrm>
          <a:custGeom>
            <a:avLst/>
            <a:gdLst/>
            <a:ahLst/>
            <a:cxnLst/>
            <a:rect l="l" t="t" r="r" b="b"/>
            <a:pathLst>
              <a:path w="3593917" h="3948580">
                <a:moveTo>
                  <a:pt x="0" y="0"/>
                </a:moveTo>
                <a:lnTo>
                  <a:pt x="3593917" y="0"/>
                </a:lnTo>
                <a:lnTo>
                  <a:pt x="3593917" y="3948580"/>
                </a:lnTo>
                <a:lnTo>
                  <a:pt x="0" y="3948580"/>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
        <p:nvSpPr>
          <p:cNvPr id="8" name="TextBox 8"/>
          <p:cNvSpPr txBox="1"/>
          <p:nvPr/>
        </p:nvSpPr>
        <p:spPr>
          <a:xfrm>
            <a:off x="1235789" y="3751619"/>
            <a:ext cx="16389250"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Males who look for </a:t>
            </a:r>
            <a:r>
              <a:rPr lang="en-US" sz="4250" b="1">
                <a:solidFill>
                  <a:srgbClr val="FF5757"/>
                </a:solidFill>
                <a:latin typeface="Roboto Bold"/>
                <a:ea typeface="Roboto Bold"/>
                <a:cs typeface="Roboto Bold"/>
                <a:sym typeface="Roboto Bold"/>
              </a:rPr>
              <a:t>online-only friends</a:t>
            </a:r>
            <a:r>
              <a:rPr lang="en-US" sz="4250" b="1">
                <a:solidFill>
                  <a:srgbClr val="004F59"/>
                </a:solidFill>
                <a:latin typeface="Roboto Bold"/>
                <a:ea typeface="Roboto Bold"/>
                <a:cs typeface="Roboto Bold"/>
                <a:sym typeface="Roboto Bold"/>
              </a:rPr>
              <a:t>.</a:t>
            </a:r>
          </a:p>
        </p:txBody>
      </p:sp>
      <p:sp>
        <p:nvSpPr>
          <p:cNvPr id="9" name="TextBox 9"/>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Males who look for online-only friends.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Living in </a:t>
            </a:r>
            <a:r>
              <a:rPr lang="en-US" sz="4250" b="1">
                <a:solidFill>
                  <a:srgbClr val="FF5757"/>
                </a:solidFill>
                <a:latin typeface="Roboto Bold"/>
                <a:ea typeface="Roboto Bold"/>
                <a:cs typeface="Roboto Bold"/>
                <a:sym typeface="Roboto Bold"/>
              </a:rPr>
              <a:t>foster care</a:t>
            </a:r>
            <a:r>
              <a:rPr lang="en-US" sz="4250" b="1">
                <a:solidFill>
                  <a:srgbClr val="004F59"/>
                </a:solidFill>
                <a:latin typeface="Roboto Bold"/>
                <a:ea typeface="Roboto Bold"/>
                <a:cs typeface="Roboto Bold"/>
                <a:sym typeface="Roboto Bold"/>
              </a:rPr>
              <a:t> or experiencing </a:t>
            </a:r>
            <a:r>
              <a:rPr lang="en-US" sz="4250" b="1">
                <a:solidFill>
                  <a:srgbClr val="FF5757"/>
                </a:solidFill>
                <a:latin typeface="Roboto Bold"/>
                <a:ea typeface="Roboto Bold"/>
                <a:cs typeface="Roboto Bold"/>
                <a:sym typeface="Roboto Bold"/>
              </a:rPr>
              <a:t>homelessness</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Males who look for online-only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Living in foster care or experiencing homelessness.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Rejected by family</a:t>
            </a:r>
            <a:r>
              <a:rPr lang="en-US" sz="4250" b="1">
                <a:solidFill>
                  <a:srgbClr val="004F59"/>
                </a:solidFill>
                <a:latin typeface="Roboto Bold"/>
                <a:ea typeface="Roboto Bold"/>
                <a:cs typeface="Roboto Bold"/>
                <a:sym typeface="Roboto Bold"/>
              </a:rPr>
              <a:t>, often due to their sexual orientation. </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
        <p:nvSpPr>
          <p:cNvPr id="8" name="TextBox 8"/>
          <p:cNvSpPr txBox="1"/>
          <p:nvPr/>
        </p:nvSpPr>
        <p:spPr>
          <a:xfrm>
            <a:off x="1235789" y="3751619"/>
            <a:ext cx="1638925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Males who look for online-only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Living in foster care or experiencing homelessness.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Rejected by family, often due to their sexual orientation.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Lack of access to </a:t>
            </a:r>
            <a:r>
              <a:rPr lang="en-US" sz="4250" b="1">
                <a:solidFill>
                  <a:srgbClr val="FF5757"/>
                </a:solidFill>
                <a:latin typeface="Roboto Bold"/>
                <a:ea typeface="Roboto Bold"/>
                <a:cs typeface="Roboto Bold"/>
                <a:sym typeface="Roboto Bold"/>
              </a:rPr>
              <a:t>basic needs</a:t>
            </a:r>
            <a:r>
              <a:rPr lang="en-US" sz="4250" b="1">
                <a:solidFill>
                  <a:srgbClr val="004F59"/>
                </a:solidFill>
                <a:latin typeface="Roboto Bold"/>
                <a:ea typeface="Roboto Bold"/>
                <a:cs typeface="Roboto Bold"/>
                <a:sym typeface="Roboto Bold"/>
              </a:rPr>
              <a:t> like food and shelter. </a:t>
            </a:r>
          </a:p>
        </p:txBody>
      </p:sp>
      <p:sp>
        <p:nvSpPr>
          <p:cNvPr id="9" name="TextBox 9"/>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
        <p:nvSpPr>
          <p:cNvPr id="8" name="TextBox 8"/>
          <p:cNvSpPr txBox="1"/>
          <p:nvPr/>
        </p:nvSpPr>
        <p:spPr>
          <a:xfrm>
            <a:off x="1235789" y="3751619"/>
            <a:ext cx="16389250"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Males who look for online-only friends.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Living in foster care or experiencing homelessness.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Rejected by family, often due to their sexual orientation.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 of access to basic needs like food and shelter.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Experiencing </a:t>
            </a:r>
            <a:r>
              <a:rPr lang="en-US" sz="4250" b="1">
                <a:solidFill>
                  <a:srgbClr val="FF5757"/>
                </a:solidFill>
                <a:latin typeface="Roboto Bold"/>
                <a:ea typeface="Roboto Bold"/>
                <a:cs typeface="Roboto Bold"/>
                <a:sym typeface="Roboto Bold"/>
              </a:rPr>
              <a:t>bullying, loneliness, or low self-esteem</a:t>
            </a:r>
            <a:r>
              <a:rPr lang="en-US" sz="4250" b="1">
                <a:solidFill>
                  <a:srgbClr val="004F59"/>
                </a:solidFill>
                <a:latin typeface="Roboto Bold"/>
                <a:ea typeface="Roboto Bold"/>
                <a:cs typeface="Roboto Bold"/>
                <a:sym typeface="Roboto Bold"/>
              </a:rPr>
              <a:t>. </a:t>
            </a:r>
          </a:p>
        </p:txBody>
      </p:sp>
      <p:sp>
        <p:nvSpPr>
          <p:cNvPr id="9" name="TextBox 9"/>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Experienced </a:t>
            </a:r>
            <a:r>
              <a:rPr lang="en-US" sz="4250" b="1">
                <a:solidFill>
                  <a:srgbClr val="FF5757"/>
                </a:solidFill>
                <a:latin typeface="Roboto Bold"/>
                <a:ea typeface="Roboto Bold"/>
                <a:cs typeface="Roboto Bold"/>
                <a:sym typeface="Roboto Bold"/>
              </a:rPr>
              <a:t>neglect or physical and sexual abuse</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Experienced neglect or physical and sexual abuse.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Use </a:t>
            </a:r>
            <a:r>
              <a:rPr lang="en-US" sz="4250" b="1">
                <a:solidFill>
                  <a:srgbClr val="FF5757"/>
                </a:solidFill>
                <a:latin typeface="Roboto Bold"/>
                <a:ea typeface="Roboto Bold"/>
                <a:cs typeface="Roboto Bold"/>
                <a:sym typeface="Roboto Bold"/>
              </a:rPr>
              <a:t>drugs and alcohol</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Experienced neglect or physical and sexual abuse.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Use drugs and alcohol.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Easily influenced by </a:t>
            </a:r>
            <a:r>
              <a:rPr lang="en-US" sz="4250" b="1">
                <a:solidFill>
                  <a:srgbClr val="FF5757"/>
                </a:solidFill>
                <a:latin typeface="Roboto Bold"/>
                <a:ea typeface="Roboto Bold"/>
                <a:cs typeface="Roboto Bold"/>
                <a:sym typeface="Roboto Bold"/>
              </a:rPr>
              <a:t>peer pressure</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Experienced neglect or physical and sexual abuse.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Use drugs and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Easily influenced by peer pressure.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Struggle with </a:t>
            </a:r>
            <a:r>
              <a:rPr lang="en-US" sz="4250" b="1">
                <a:solidFill>
                  <a:srgbClr val="FF5757"/>
                </a:solidFill>
                <a:latin typeface="Roboto Bold"/>
                <a:ea typeface="Roboto Bold"/>
                <a:cs typeface="Roboto Bold"/>
                <a:sym typeface="Roboto Bold"/>
              </a:rPr>
              <a:t>schoolwork</a:t>
            </a:r>
            <a:r>
              <a:rPr lang="en-US" sz="4250" b="1">
                <a:solidFill>
                  <a:srgbClr val="004F59"/>
                </a:solidFill>
                <a:latin typeface="Roboto Bold"/>
                <a:ea typeface="Roboto Bold"/>
                <a:cs typeface="Roboto Bold"/>
                <a:sym typeface="Roboto Bold"/>
              </a:rPr>
              <a:t> or </a:t>
            </a:r>
            <a:r>
              <a:rPr lang="en-US" sz="4250" b="1">
                <a:solidFill>
                  <a:srgbClr val="FF5757"/>
                </a:solidFill>
                <a:latin typeface="Roboto Bold"/>
                <a:ea typeface="Roboto Bold"/>
                <a:cs typeface="Roboto Bold"/>
                <a:sym typeface="Roboto Bold"/>
              </a:rPr>
              <a:t>lack motivation</a:t>
            </a:r>
            <a:r>
              <a:rPr lang="en-US" sz="4250" b="1">
                <a:solidFill>
                  <a:srgbClr val="004F59"/>
                </a:solidFill>
                <a:latin typeface="Roboto Bold"/>
                <a:ea typeface="Roboto Bold"/>
                <a:cs typeface="Roboto Bold"/>
                <a:sym typeface="Roboto Bold"/>
              </a:rPr>
              <a:t>. </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42338" cy="904943"/>
            <a:chOff x="0" y="0"/>
            <a:chExt cx="1986459" cy="238339"/>
          </a:xfrm>
        </p:grpSpPr>
        <p:sp>
          <p:nvSpPr>
            <p:cNvPr id="5" name="Freeform 5"/>
            <p:cNvSpPr/>
            <p:nvPr/>
          </p:nvSpPr>
          <p:spPr>
            <a:xfrm>
              <a:off x="0" y="0"/>
              <a:ext cx="1986459" cy="238339"/>
            </a:xfrm>
            <a:custGeom>
              <a:avLst/>
              <a:gdLst/>
              <a:ahLst/>
              <a:cxnLst/>
              <a:rect l="l" t="t" r="r" b="b"/>
              <a:pathLst>
                <a:path w="1986459" h="238339">
                  <a:moveTo>
                    <a:pt x="0" y="0"/>
                  </a:moveTo>
                  <a:lnTo>
                    <a:pt x="1986459" y="0"/>
                  </a:lnTo>
                  <a:lnTo>
                    <a:pt x="198645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8645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389250"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Experienced neglect or physical and sexual abuse.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Use drugs and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Easily influenced by peer pressure.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 with schoolwork or lack motivation.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Those with </a:t>
            </a:r>
            <a:r>
              <a:rPr lang="en-US" sz="4250" b="1">
                <a:solidFill>
                  <a:srgbClr val="FF5757"/>
                </a:solidFill>
                <a:latin typeface="Roboto Bold"/>
                <a:ea typeface="Roboto Bold"/>
                <a:cs typeface="Roboto Bold"/>
                <a:sym typeface="Roboto Bold"/>
              </a:rPr>
              <a:t>mental health </a:t>
            </a:r>
            <a:r>
              <a:rPr lang="en-US" sz="4250" b="1">
                <a:solidFill>
                  <a:srgbClr val="004F59"/>
                </a:solidFill>
                <a:latin typeface="Roboto Bold"/>
                <a:ea typeface="Roboto Bold"/>
                <a:cs typeface="Roboto Bold"/>
                <a:sym typeface="Roboto Bold"/>
              </a:rPr>
              <a:t>issues or </a:t>
            </a:r>
            <a:r>
              <a:rPr lang="en-US" sz="4250" b="1">
                <a:solidFill>
                  <a:srgbClr val="FF5757"/>
                </a:solidFill>
                <a:latin typeface="Roboto Bold"/>
                <a:ea typeface="Roboto Bold"/>
                <a:cs typeface="Roboto Bold"/>
                <a:sym typeface="Roboto Bold"/>
              </a:rPr>
              <a:t>physical challenges</a:t>
            </a:r>
            <a:r>
              <a:rPr lang="en-US" sz="4250" b="1">
                <a:solidFill>
                  <a:srgbClr val="004F59"/>
                </a:solidFill>
                <a:latin typeface="Roboto Bold"/>
                <a:ea typeface="Roboto Bold"/>
                <a:cs typeface="Roboto Bold"/>
                <a:sym typeface="Roboto Bold"/>
              </a:rPr>
              <a:t>. </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VULNERABILITIES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1043782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Risk Factors of Trafficking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3764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PATHWAYS</a:t>
            </a:r>
          </a:p>
        </p:txBody>
      </p:sp>
      <p:grpSp>
        <p:nvGrpSpPr>
          <p:cNvPr id="7" name="Group 7"/>
          <p:cNvGrpSpPr/>
          <p:nvPr/>
        </p:nvGrpSpPr>
        <p:grpSpPr>
          <a:xfrm>
            <a:off x="1131441" y="4783937"/>
            <a:ext cx="13132734" cy="1809370"/>
            <a:chOff x="0" y="0"/>
            <a:chExt cx="3458827" cy="476542"/>
          </a:xfrm>
        </p:grpSpPr>
        <p:sp>
          <p:nvSpPr>
            <p:cNvPr id="8" name="Freeform 8"/>
            <p:cNvSpPr/>
            <p:nvPr/>
          </p:nvSpPr>
          <p:spPr>
            <a:xfrm>
              <a:off x="0" y="0"/>
              <a:ext cx="3458827" cy="476542"/>
            </a:xfrm>
            <a:custGeom>
              <a:avLst/>
              <a:gdLst/>
              <a:ahLst/>
              <a:cxnLst/>
              <a:rect l="l" t="t" r="r" b="b"/>
              <a:pathLst>
                <a:path w="3458827" h="476542">
                  <a:moveTo>
                    <a:pt x="0" y="0"/>
                  </a:moveTo>
                  <a:lnTo>
                    <a:pt x="3458827" y="0"/>
                  </a:lnTo>
                  <a:lnTo>
                    <a:pt x="3458827" y="476542"/>
                  </a:lnTo>
                  <a:lnTo>
                    <a:pt x="0" y="476542"/>
                  </a:lnTo>
                  <a:close/>
                </a:path>
              </a:pathLst>
            </a:custGeom>
            <a:solidFill>
              <a:srgbClr val="303030"/>
            </a:solidFill>
          </p:spPr>
          <p:txBody>
            <a:bodyPr/>
            <a:lstStyle/>
            <a:p>
              <a:endParaRPr lang="en-US"/>
            </a:p>
          </p:txBody>
        </p:sp>
        <p:sp>
          <p:nvSpPr>
            <p:cNvPr id="9" name="TextBox 9"/>
            <p:cNvSpPr txBox="1"/>
            <p:nvPr/>
          </p:nvSpPr>
          <p:spPr>
            <a:xfrm>
              <a:off x="0" y="-76200"/>
              <a:ext cx="3458827" cy="5527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61984" y="4872731"/>
            <a:ext cx="12888837" cy="1545442"/>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In one or two words, name ricky activities that can make males more vulnerable to sex traffickers? </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640610"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9236952" cy="904943"/>
            <a:chOff x="0" y="0"/>
            <a:chExt cx="2432777" cy="238339"/>
          </a:xfrm>
        </p:grpSpPr>
        <p:sp>
          <p:nvSpPr>
            <p:cNvPr id="5" name="Freeform 5"/>
            <p:cNvSpPr/>
            <p:nvPr/>
          </p:nvSpPr>
          <p:spPr>
            <a:xfrm>
              <a:off x="0" y="0"/>
              <a:ext cx="2432777" cy="238339"/>
            </a:xfrm>
            <a:custGeom>
              <a:avLst/>
              <a:gdLst/>
              <a:ahLst/>
              <a:cxnLst/>
              <a:rect l="l" t="t" r="r" b="b"/>
              <a:pathLst>
                <a:path w="2432777" h="238339">
                  <a:moveTo>
                    <a:pt x="0" y="0"/>
                  </a:moveTo>
                  <a:lnTo>
                    <a:pt x="2432777" y="0"/>
                  </a:lnTo>
                  <a:lnTo>
                    <a:pt x="243277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43277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Online Relationships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Gaming Platforms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Sexting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Homelessness</a:t>
            </a:r>
          </a:p>
        </p:txBody>
      </p:sp>
      <p:sp>
        <p:nvSpPr>
          <p:cNvPr id="8" name="TextBox 8"/>
          <p:cNvSpPr txBox="1"/>
          <p:nvPr/>
        </p:nvSpPr>
        <p:spPr>
          <a:xfrm>
            <a:off x="1546446" y="2886863"/>
            <a:ext cx="903965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Risks Factors for Males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907394" cy="904943"/>
            <a:chOff x="0" y="0"/>
            <a:chExt cx="1555857" cy="238339"/>
          </a:xfrm>
        </p:grpSpPr>
        <p:sp>
          <p:nvSpPr>
            <p:cNvPr id="5" name="Freeform 5"/>
            <p:cNvSpPr/>
            <p:nvPr/>
          </p:nvSpPr>
          <p:spPr>
            <a:xfrm>
              <a:off x="0" y="0"/>
              <a:ext cx="1555857" cy="238339"/>
            </a:xfrm>
            <a:custGeom>
              <a:avLst/>
              <a:gdLst/>
              <a:ahLst/>
              <a:cxnLst/>
              <a:rect l="l" t="t" r="r" b="b"/>
              <a:pathLst>
                <a:path w="1555857" h="238339">
                  <a:moveTo>
                    <a:pt x="0" y="0"/>
                  </a:moveTo>
                  <a:lnTo>
                    <a:pt x="1555857" y="0"/>
                  </a:lnTo>
                  <a:lnTo>
                    <a:pt x="15558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558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and sextortionists often target males and LGBTQ+ teens seeking </a:t>
            </a:r>
            <a:r>
              <a:rPr lang="en-US" sz="4250" b="1">
                <a:solidFill>
                  <a:srgbClr val="FF5757"/>
                </a:solidFill>
                <a:latin typeface="Roboto Bold"/>
                <a:ea typeface="Roboto Bold"/>
                <a:cs typeface="Roboto Bold"/>
                <a:sym typeface="Roboto Bold"/>
              </a:rPr>
              <a:t>new</a:t>
            </a:r>
            <a:r>
              <a:rPr lang="en-US" sz="4250" b="1">
                <a:solidFill>
                  <a:srgbClr val="004F59"/>
                </a:solidFill>
                <a:latin typeface="Roboto Bold"/>
                <a:ea typeface="Roboto Bold"/>
                <a:cs typeface="Roboto Bold"/>
                <a:sym typeface="Roboto Bold"/>
              </a:rPr>
              <a:t> </a:t>
            </a:r>
            <a:r>
              <a:rPr lang="en-US" sz="4250" b="1">
                <a:solidFill>
                  <a:srgbClr val="FF5757"/>
                </a:solidFill>
                <a:latin typeface="Roboto Bold"/>
                <a:ea typeface="Roboto Bold"/>
                <a:cs typeface="Roboto Bold"/>
                <a:sym typeface="Roboto Bold"/>
              </a:rPr>
              <a:t>online friendships</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546446" y="2886863"/>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Relationships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907394" cy="904943"/>
            <a:chOff x="0" y="0"/>
            <a:chExt cx="1555857" cy="238339"/>
          </a:xfrm>
        </p:grpSpPr>
        <p:sp>
          <p:nvSpPr>
            <p:cNvPr id="5" name="Freeform 5"/>
            <p:cNvSpPr/>
            <p:nvPr/>
          </p:nvSpPr>
          <p:spPr>
            <a:xfrm>
              <a:off x="0" y="0"/>
              <a:ext cx="1555857" cy="238339"/>
            </a:xfrm>
            <a:custGeom>
              <a:avLst/>
              <a:gdLst/>
              <a:ahLst/>
              <a:cxnLst/>
              <a:rect l="l" t="t" r="r" b="b"/>
              <a:pathLst>
                <a:path w="1555857" h="238339">
                  <a:moveTo>
                    <a:pt x="0" y="0"/>
                  </a:moveTo>
                  <a:lnTo>
                    <a:pt x="1555857" y="0"/>
                  </a:lnTo>
                  <a:lnTo>
                    <a:pt x="15558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558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09243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and sextortionists often target males and LGBTQ+ teens seeking new online friendships.</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pretend to be the same age and share </a:t>
            </a:r>
            <a:r>
              <a:rPr lang="en-US" sz="4250" b="1">
                <a:solidFill>
                  <a:srgbClr val="FF5757"/>
                </a:solidFill>
                <a:latin typeface="Roboto Bold"/>
                <a:ea typeface="Roboto Bold"/>
                <a:cs typeface="Roboto Bold"/>
                <a:sym typeface="Roboto Bold"/>
              </a:rPr>
              <a:t>similar interests</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Relationships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907394" cy="904943"/>
            <a:chOff x="0" y="0"/>
            <a:chExt cx="1555857" cy="238339"/>
          </a:xfrm>
        </p:grpSpPr>
        <p:sp>
          <p:nvSpPr>
            <p:cNvPr id="5" name="Freeform 5"/>
            <p:cNvSpPr/>
            <p:nvPr/>
          </p:nvSpPr>
          <p:spPr>
            <a:xfrm>
              <a:off x="0" y="0"/>
              <a:ext cx="1555857" cy="238339"/>
            </a:xfrm>
            <a:custGeom>
              <a:avLst/>
              <a:gdLst/>
              <a:ahLst/>
              <a:cxnLst/>
              <a:rect l="l" t="t" r="r" b="b"/>
              <a:pathLst>
                <a:path w="1555857" h="238339">
                  <a:moveTo>
                    <a:pt x="0" y="0"/>
                  </a:moveTo>
                  <a:lnTo>
                    <a:pt x="1555857" y="0"/>
                  </a:lnTo>
                  <a:lnTo>
                    <a:pt x="15558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558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5784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and sextortionists often target males and LGBTQ+ teens seeking new online friendships.</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pretend to be the same age and share similar interests.</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first focus on </a:t>
            </a:r>
            <a:r>
              <a:rPr lang="en-US" sz="4250" b="1">
                <a:solidFill>
                  <a:srgbClr val="FF5757"/>
                </a:solidFill>
                <a:latin typeface="Roboto Bold"/>
                <a:ea typeface="Roboto Bold"/>
                <a:cs typeface="Roboto Bold"/>
                <a:sym typeface="Roboto Bold"/>
              </a:rPr>
              <a:t>gaining trust</a:t>
            </a:r>
            <a:r>
              <a:rPr lang="en-US" sz="4250" b="1">
                <a:solidFill>
                  <a:srgbClr val="004F59"/>
                </a:solidFill>
                <a:latin typeface="Roboto Bold"/>
                <a:ea typeface="Roboto Bold"/>
                <a:cs typeface="Roboto Bold"/>
                <a:sym typeface="Roboto Bold"/>
              </a:rPr>
              <a:t> before exploiting the young person.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Online Relationships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310699" cy="904943"/>
            <a:chOff x="0" y="0"/>
            <a:chExt cx="1398703" cy="238339"/>
          </a:xfrm>
        </p:grpSpPr>
        <p:sp>
          <p:nvSpPr>
            <p:cNvPr id="5" name="Freeform 5"/>
            <p:cNvSpPr/>
            <p:nvPr/>
          </p:nvSpPr>
          <p:spPr>
            <a:xfrm>
              <a:off x="0" y="0"/>
              <a:ext cx="1398703" cy="238339"/>
            </a:xfrm>
            <a:custGeom>
              <a:avLst/>
              <a:gdLst/>
              <a:ahLst/>
              <a:cxnLst/>
              <a:rect l="l" t="t" r="r" b="b"/>
              <a:pathLst>
                <a:path w="1398703" h="238339">
                  <a:moveTo>
                    <a:pt x="0" y="0"/>
                  </a:moveTo>
                  <a:lnTo>
                    <a:pt x="1398703" y="0"/>
                  </a:lnTo>
                  <a:lnTo>
                    <a:pt x="13987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87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Playing </a:t>
            </a:r>
            <a:r>
              <a:rPr lang="en-US" sz="4250" b="1">
                <a:solidFill>
                  <a:srgbClr val="FF5757"/>
                </a:solidFill>
                <a:latin typeface="Roboto Bold"/>
                <a:ea typeface="Roboto Bold"/>
                <a:cs typeface="Roboto Bold"/>
                <a:sym typeface="Roboto Bold"/>
              </a:rPr>
              <a:t>online video games </a:t>
            </a:r>
            <a:r>
              <a:rPr lang="en-US" sz="4250" b="1">
                <a:solidFill>
                  <a:srgbClr val="004F59"/>
                </a:solidFill>
                <a:latin typeface="Roboto Bold"/>
                <a:ea typeface="Roboto Bold"/>
                <a:cs typeface="Roboto Bold"/>
                <a:sym typeface="Roboto Bold"/>
              </a:rPr>
              <a:t>with strangers can increase the risk of males being manipulated. </a:t>
            </a:r>
          </a:p>
        </p:txBody>
      </p:sp>
      <p:sp>
        <p:nvSpPr>
          <p:cNvPr id="8" name="TextBox 8"/>
          <p:cNvSpPr txBox="1"/>
          <p:nvPr/>
        </p:nvSpPr>
        <p:spPr>
          <a:xfrm>
            <a:off x="1546446" y="2886863"/>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Gaming Platforms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310699" cy="904943"/>
            <a:chOff x="0" y="0"/>
            <a:chExt cx="1398703" cy="238339"/>
          </a:xfrm>
        </p:grpSpPr>
        <p:sp>
          <p:nvSpPr>
            <p:cNvPr id="5" name="Freeform 5"/>
            <p:cNvSpPr/>
            <p:nvPr/>
          </p:nvSpPr>
          <p:spPr>
            <a:xfrm>
              <a:off x="0" y="0"/>
              <a:ext cx="1398703" cy="238339"/>
            </a:xfrm>
            <a:custGeom>
              <a:avLst/>
              <a:gdLst/>
              <a:ahLst/>
              <a:cxnLst/>
              <a:rect l="l" t="t" r="r" b="b"/>
              <a:pathLst>
                <a:path w="1398703" h="238339">
                  <a:moveTo>
                    <a:pt x="0" y="0"/>
                  </a:moveTo>
                  <a:lnTo>
                    <a:pt x="1398703" y="0"/>
                  </a:lnTo>
                  <a:lnTo>
                    <a:pt x="13987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87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6544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Playing online video games with strangers can increase the risk of males being manipulated.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This manipulation might involve being persuaded to move the conversaton to a </a:t>
            </a:r>
            <a:r>
              <a:rPr lang="en-US" sz="4250" b="1">
                <a:solidFill>
                  <a:srgbClr val="FF5757"/>
                </a:solidFill>
                <a:latin typeface="Roboto Bold"/>
                <a:ea typeface="Roboto Bold"/>
                <a:cs typeface="Roboto Bold"/>
                <a:sym typeface="Roboto Bold"/>
              </a:rPr>
              <a:t>private platform</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Gaming Platforms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310699" cy="904943"/>
            <a:chOff x="0" y="0"/>
            <a:chExt cx="1398703" cy="238339"/>
          </a:xfrm>
        </p:grpSpPr>
        <p:sp>
          <p:nvSpPr>
            <p:cNvPr id="5" name="Freeform 5"/>
            <p:cNvSpPr/>
            <p:nvPr/>
          </p:nvSpPr>
          <p:spPr>
            <a:xfrm>
              <a:off x="0" y="0"/>
              <a:ext cx="1398703" cy="238339"/>
            </a:xfrm>
            <a:custGeom>
              <a:avLst/>
              <a:gdLst/>
              <a:ahLst/>
              <a:cxnLst/>
              <a:rect l="l" t="t" r="r" b="b"/>
              <a:pathLst>
                <a:path w="1398703" h="238339">
                  <a:moveTo>
                    <a:pt x="0" y="0"/>
                  </a:moveTo>
                  <a:lnTo>
                    <a:pt x="1398703" y="0"/>
                  </a:lnTo>
                  <a:lnTo>
                    <a:pt x="139870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870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11189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Playing online video games with strangers can increase the risk of males being manipulated.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This manipulation might involve being persuaded to move the conversation to a private platform.</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It can escalate to risky situations, like </a:t>
            </a:r>
            <a:r>
              <a:rPr lang="en-US" sz="4250" b="1">
                <a:solidFill>
                  <a:srgbClr val="FF5757"/>
                </a:solidFill>
                <a:latin typeface="Roboto Bold"/>
                <a:ea typeface="Roboto Bold"/>
                <a:cs typeface="Roboto Bold"/>
                <a:sym typeface="Roboto Bold"/>
              </a:rPr>
              <a:t>meeting in person</a:t>
            </a:r>
            <a:r>
              <a:rPr lang="en-US" sz="4250" b="1">
                <a:solidFill>
                  <a:srgbClr val="004F59"/>
                </a:solidFill>
                <a:latin typeface="Roboto Bold"/>
                <a:ea typeface="Roboto Bold"/>
                <a:cs typeface="Roboto Bold"/>
                <a:sym typeface="Roboto Bold"/>
              </a:rPr>
              <a:t> at malls, parks, movie theaters, parties, etc.</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769112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Gaming Platforms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997"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724942"/>
            <a:ext cx="2605664" cy="904943"/>
            <a:chOff x="0" y="0"/>
            <a:chExt cx="686265" cy="238339"/>
          </a:xfrm>
        </p:grpSpPr>
        <p:sp>
          <p:nvSpPr>
            <p:cNvPr id="5" name="Freeform 5"/>
            <p:cNvSpPr/>
            <p:nvPr/>
          </p:nvSpPr>
          <p:spPr>
            <a:xfrm>
              <a:off x="0" y="0"/>
              <a:ext cx="686265" cy="238339"/>
            </a:xfrm>
            <a:custGeom>
              <a:avLst/>
              <a:gdLst/>
              <a:ahLst/>
              <a:cxnLst/>
              <a:rect l="l" t="t" r="r" b="b"/>
              <a:pathLst>
                <a:path w="686265" h="238339">
                  <a:moveTo>
                    <a:pt x="0" y="0"/>
                  </a:moveTo>
                  <a:lnTo>
                    <a:pt x="686265" y="0"/>
                  </a:lnTo>
                  <a:lnTo>
                    <a:pt x="68626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68626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818294"/>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Young males and LGBTQ+ teens are often </a:t>
            </a:r>
            <a:r>
              <a:rPr lang="en-US" sz="4250" b="1">
                <a:solidFill>
                  <a:srgbClr val="FF5757"/>
                </a:solidFill>
                <a:latin typeface="Roboto Bold"/>
                <a:ea typeface="Roboto Bold"/>
                <a:cs typeface="Roboto Bold"/>
                <a:sym typeface="Roboto Bold"/>
              </a:rPr>
              <a:t>more likely to engage in sexting</a:t>
            </a:r>
            <a:r>
              <a:rPr lang="en-US" sz="4250" b="1">
                <a:solidFill>
                  <a:srgbClr val="004F59"/>
                </a:solidFill>
                <a:latin typeface="Roboto Bold"/>
                <a:ea typeface="Roboto Bold"/>
                <a:cs typeface="Roboto Bold"/>
                <a:sym typeface="Roboto Bold"/>
              </a:rPr>
              <a:t> with online connections.  </a:t>
            </a:r>
          </a:p>
        </p:txBody>
      </p:sp>
      <p:sp>
        <p:nvSpPr>
          <p:cNvPr id="8" name="TextBox 8"/>
          <p:cNvSpPr txBox="1"/>
          <p:nvPr/>
        </p:nvSpPr>
        <p:spPr>
          <a:xfrm>
            <a:off x="1546446" y="2743988"/>
            <a:ext cx="344265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724942"/>
            <a:ext cx="2605664" cy="904943"/>
            <a:chOff x="0" y="0"/>
            <a:chExt cx="686265" cy="238339"/>
          </a:xfrm>
        </p:grpSpPr>
        <p:sp>
          <p:nvSpPr>
            <p:cNvPr id="5" name="Freeform 5"/>
            <p:cNvSpPr/>
            <p:nvPr/>
          </p:nvSpPr>
          <p:spPr>
            <a:xfrm>
              <a:off x="0" y="0"/>
              <a:ext cx="686265" cy="238339"/>
            </a:xfrm>
            <a:custGeom>
              <a:avLst/>
              <a:gdLst/>
              <a:ahLst/>
              <a:cxnLst/>
              <a:rect l="l" t="t" r="r" b="b"/>
              <a:pathLst>
                <a:path w="686265" h="238339">
                  <a:moveTo>
                    <a:pt x="0" y="0"/>
                  </a:moveTo>
                  <a:lnTo>
                    <a:pt x="686265" y="0"/>
                  </a:lnTo>
                  <a:lnTo>
                    <a:pt x="68626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68626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818294"/>
            <a:ext cx="15816423" cy="26544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Young males and LGBTQ+ teens are often more likely to engage in sexting with online connections.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may believe the person is </a:t>
            </a:r>
            <a:r>
              <a:rPr lang="en-US" sz="4250" b="1">
                <a:solidFill>
                  <a:srgbClr val="FF5757"/>
                </a:solidFill>
                <a:latin typeface="Roboto Bold"/>
                <a:ea typeface="Roboto Bold"/>
                <a:cs typeface="Roboto Bold"/>
                <a:sym typeface="Roboto Bold"/>
              </a:rPr>
              <a:t>romantically interested in them</a:t>
            </a:r>
            <a:r>
              <a:rPr lang="en-US" sz="4250" b="1">
                <a:solidFill>
                  <a:srgbClr val="004F59"/>
                </a:solidFill>
                <a:latin typeface="Roboto Bold"/>
                <a:ea typeface="Roboto Bold"/>
                <a:cs typeface="Roboto Bold"/>
                <a:sym typeface="Roboto Bold"/>
              </a:rPr>
              <a:t>, causing the victim to lower their guard.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743988"/>
            <a:ext cx="344265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724942"/>
            <a:ext cx="2605664" cy="904943"/>
            <a:chOff x="0" y="0"/>
            <a:chExt cx="686265" cy="238339"/>
          </a:xfrm>
        </p:grpSpPr>
        <p:sp>
          <p:nvSpPr>
            <p:cNvPr id="5" name="Freeform 5"/>
            <p:cNvSpPr/>
            <p:nvPr/>
          </p:nvSpPr>
          <p:spPr>
            <a:xfrm>
              <a:off x="0" y="0"/>
              <a:ext cx="686265" cy="238339"/>
            </a:xfrm>
            <a:custGeom>
              <a:avLst/>
              <a:gdLst/>
              <a:ahLst/>
              <a:cxnLst/>
              <a:rect l="l" t="t" r="r" b="b"/>
              <a:pathLst>
                <a:path w="686265" h="238339">
                  <a:moveTo>
                    <a:pt x="0" y="0"/>
                  </a:moveTo>
                  <a:lnTo>
                    <a:pt x="686265" y="0"/>
                  </a:lnTo>
                  <a:lnTo>
                    <a:pt x="68626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68626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818294"/>
            <a:ext cx="15816423" cy="411189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Young males and LGBTQ+ teens are often more likely to engage in sexting with online connections.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may believe the person is romantically interested in them, causing the victim to lower their guard.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Sextortionists frequently target males </a:t>
            </a:r>
            <a:r>
              <a:rPr lang="en-US" sz="4250" b="1">
                <a:solidFill>
                  <a:srgbClr val="FF5757"/>
                </a:solidFill>
                <a:latin typeface="Roboto Bold"/>
                <a:ea typeface="Roboto Bold"/>
                <a:cs typeface="Roboto Bold"/>
                <a:sym typeface="Roboto Bold"/>
              </a:rPr>
              <a:t>ages 14 to 17</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743988"/>
            <a:ext cx="344265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8941889" y="1750701"/>
            <a:ext cx="7194610" cy="7194610"/>
          </a:xfrm>
          <a:custGeom>
            <a:avLst/>
            <a:gdLst/>
            <a:ahLst/>
            <a:cxnLst/>
            <a:rect l="l" t="t" r="r" b="b"/>
            <a:pathLst>
              <a:path w="7194610" h="7194610">
                <a:moveTo>
                  <a:pt x="0" y="0"/>
                </a:moveTo>
                <a:lnTo>
                  <a:pt x="7194610" y="0"/>
                </a:lnTo>
                <a:lnTo>
                  <a:pt x="7194610" y="7194609"/>
                </a:lnTo>
                <a:lnTo>
                  <a:pt x="0" y="7194609"/>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6" name="Freeform 6"/>
          <p:cNvSpPr/>
          <p:nvPr/>
        </p:nvSpPr>
        <p:spPr>
          <a:xfrm>
            <a:off x="1747280" y="1750701"/>
            <a:ext cx="7194610" cy="7194610"/>
          </a:xfrm>
          <a:custGeom>
            <a:avLst/>
            <a:gdLst/>
            <a:ahLst/>
            <a:cxnLst/>
            <a:rect l="l" t="t" r="r" b="b"/>
            <a:pathLst>
              <a:path w="7194610" h="7194610">
                <a:moveTo>
                  <a:pt x="0" y="0"/>
                </a:moveTo>
                <a:lnTo>
                  <a:pt x="7194609" y="0"/>
                </a:lnTo>
                <a:lnTo>
                  <a:pt x="7194609" y="7194609"/>
                </a:lnTo>
                <a:lnTo>
                  <a:pt x="0" y="719460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131441" y="1109322"/>
            <a:ext cx="766920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SCAN QR CODE</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724942"/>
            <a:ext cx="2605664" cy="904943"/>
            <a:chOff x="0" y="0"/>
            <a:chExt cx="686265" cy="238339"/>
          </a:xfrm>
        </p:grpSpPr>
        <p:sp>
          <p:nvSpPr>
            <p:cNvPr id="5" name="Freeform 5"/>
            <p:cNvSpPr/>
            <p:nvPr/>
          </p:nvSpPr>
          <p:spPr>
            <a:xfrm>
              <a:off x="0" y="0"/>
              <a:ext cx="686265" cy="238339"/>
            </a:xfrm>
            <a:custGeom>
              <a:avLst/>
              <a:gdLst/>
              <a:ahLst/>
              <a:cxnLst/>
              <a:rect l="l" t="t" r="r" b="b"/>
              <a:pathLst>
                <a:path w="686265" h="238339">
                  <a:moveTo>
                    <a:pt x="0" y="0"/>
                  </a:moveTo>
                  <a:lnTo>
                    <a:pt x="686265" y="0"/>
                  </a:lnTo>
                  <a:lnTo>
                    <a:pt x="68626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68626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818294"/>
            <a:ext cx="15816423" cy="43881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Young males and LGBTQ+ teens are often more likely to engage in sexting with online connections.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may believe the person is romantically interested in them, causing the victim to lower their guard.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Sextortionists frequently target males ages 14 to 17.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a:t>
            </a:r>
            <a:r>
              <a:rPr lang="en-US" sz="4250" b="1">
                <a:solidFill>
                  <a:srgbClr val="FF5757"/>
                </a:solidFill>
                <a:latin typeface="Roboto Bold"/>
                <a:ea typeface="Roboto Bold"/>
                <a:cs typeface="Roboto Bold"/>
                <a:sym typeface="Roboto Bold"/>
              </a:rPr>
              <a:t>send a nude photo FIRST</a:t>
            </a:r>
            <a:r>
              <a:rPr lang="en-US" sz="4250" b="1">
                <a:solidFill>
                  <a:srgbClr val="004F59"/>
                </a:solidFill>
                <a:latin typeface="Roboto Bold"/>
                <a:ea typeface="Roboto Bold"/>
                <a:cs typeface="Roboto Bold"/>
                <a:sym typeface="Roboto Bold"/>
              </a:rPr>
              <a:t> and </a:t>
            </a:r>
            <a:r>
              <a:rPr lang="en-US" sz="4250" b="1">
                <a:solidFill>
                  <a:srgbClr val="FF5757"/>
                </a:solidFill>
                <a:latin typeface="Roboto Bold"/>
                <a:ea typeface="Roboto Bold"/>
                <a:cs typeface="Roboto Bold"/>
                <a:sym typeface="Roboto Bold"/>
              </a:rPr>
              <a:t>request a nude in return</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743988"/>
            <a:ext cx="344265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Sexting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371881" cy="904943"/>
            <a:chOff x="0" y="0"/>
            <a:chExt cx="1151442" cy="238339"/>
          </a:xfrm>
        </p:grpSpPr>
        <p:sp>
          <p:nvSpPr>
            <p:cNvPr id="5" name="Freeform 5"/>
            <p:cNvSpPr/>
            <p:nvPr/>
          </p:nvSpPr>
          <p:spPr>
            <a:xfrm>
              <a:off x="0" y="0"/>
              <a:ext cx="1151442" cy="238339"/>
            </a:xfrm>
            <a:custGeom>
              <a:avLst/>
              <a:gdLst/>
              <a:ahLst/>
              <a:cxnLst/>
              <a:rect l="l" t="t" r="r" b="b"/>
              <a:pathLst>
                <a:path w="1151442" h="238339">
                  <a:moveTo>
                    <a:pt x="0" y="0"/>
                  </a:moveTo>
                  <a:lnTo>
                    <a:pt x="1151442" y="0"/>
                  </a:lnTo>
                  <a:lnTo>
                    <a:pt x="11514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514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Running away</a:t>
            </a:r>
            <a:r>
              <a:rPr lang="en-US" sz="4250" b="1">
                <a:solidFill>
                  <a:srgbClr val="004F59"/>
                </a:solidFill>
                <a:latin typeface="Roboto Bold"/>
                <a:ea typeface="Roboto Bold"/>
                <a:cs typeface="Roboto Bold"/>
                <a:sym typeface="Roboto Bold"/>
              </a:rPr>
              <a:t> from home causes males to lose access to basic needs.  </a:t>
            </a:r>
          </a:p>
        </p:txBody>
      </p:sp>
      <p:sp>
        <p:nvSpPr>
          <p:cNvPr id="8" name="TextBox 8"/>
          <p:cNvSpPr txBox="1"/>
          <p:nvPr/>
        </p:nvSpPr>
        <p:spPr>
          <a:xfrm>
            <a:off x="1546446" y="2886863"/>
            <a:ext cx="46360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Homelessness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371881" cy="904943"/>
            <a:chOff x="0" y="0"/>
            <a:chExt cx="1151442" cy="238339"/>
          </a:xfrm>
        </p:grpSpPr>
        <p:sp>
          <p:nvSpPr>
            <p:cNvPr id="5" name="Freeform 5"/>
            <p:cNvSpPr/>
            <p:nvPr/>
          </p:nvSpPr>
          <p:spPr>
            <a:xfrm>
              <a:off x="0" y="0"/>
              <a:ext cx="1151442" cy="238339"/>
            </a:xfrm>
            <a:custGeom>
              <a:avLst/>
              <a:gdLst/>
              <a:ahLst/>
              <a:cxnLst/>
              <a:rect l="l" t="t" r="r" b="b"/>
              <a:pathLst>
                <a:path w="1151442" h="238339">
                  <a:moveTo>
                    <a:pt x="0" y="0"/>
                  </a:moveTo>
                  <a:lnTo>
                    <a:pt x="1151442" y="0"/>
                  </a:lnTo>
                  <a:lnTo>
                    <a:pt x="11514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514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72064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Running away from home causes males to lose access to basic needs.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Staying at a friend’s house, called </a:t>
            </a:r>
            <a:r>
              <a:rPr lang="en-US" sz="4250" b="1">
                <a:solidFill>
                  <a:srgbClr val="FF5757"/>
                </a:solidFill>
                <a:latin typeface="Roboto Bold"/>
                <a:ea typeface="Roboto Bold"/>
                <a:cs typeface="Roboto Bold"/>
                <a:sym typeface="Roboto Bold"/>
              </a:rPr>
              <a:t>couch surfing</a:t>
            </a:r>
            <a:r>
              <a:rPr lang="en-US" sz="4250" b="1">
                <a:solidFill>
                  <a:srgbClr val="004F59"/>
                </a:solidFill>
                <a:latin typeface="Roboto Bold"/>
                <a:ea typeface="Roboto Bold"/>
                <a:cs typeface="Roboto Bold"/>
                <a:sym typeface="Roboto Bold"/>
              </a:rPr>
              <a:t>, rarely lasts long and can lead to living on the streets.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46360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Homelessness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371881" cy="904943"/>
            <a:chOff x="0" y="0"/>
            <a:chExt cx="1151442" cy="238339"/>
          </a:xfrm>
        </p:grpSpPr>
        <p:sp>
          <p:nvSpPr>
            <p:cNvPr id="5" name="Freeform 5"/>
            <p:cNvSpPr/>
            <p:nvPr/>
          </p:nvSpPr>
          <p:spPr>
            <a:xfrm>
              <a:off x="0" y="0"/>
              <a:ext cx="1151442" cy="238339"/>
            </a:xfrm>
            <a:custGeom>
              <a:avLst/>
              <a:gdLst/>
              <a:ahLst/>
              <a:cxnLst/>
              <a:rect l="l" t="t" r="r" b="b"/>
              <a:pathLst>
                <a:path w="1151442" h="238339">
                  <a:moveTo>
                    <a:pt x="0" y="0"/>
                  </a:moveTo>
                  <a:lnTo>
                    <a:pt x="1151442" y="0"/>
                  </a:lnTo>
                  <a:lnTo>
                    <a:pt x="115144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5144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24445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Running away from home causes males to lose access to basic needs.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Staying at a friend’s house, called couch surfing, rarely lasts long and can lead to living on the streets.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Homeless young people tend to feel forced to engage in </a:t>
            </a:r>
            <a:r>
              <a:rPr lang="en-US" sz="4250" b="1">
                <a:solidFill>
                  <a:srgbClr val="FF5757"/>
                </a:solidFill>
                <a:latin typeface="Roboto Bold"/>
                <a:ea typeface="Roboto Bold"/>
                <a:cs typeface="Roboto Bold"/>
                <a:sym typeface="Roboto Bold"/>
              </a:rPr>
              <a:t>survival sex</a:t>
            </a:r>
            <a:r>
              <a:rPr lang="en-US" sz="4250" b="1">
                <a:solidFill>
                  <a:srgbClr val="004F59"/>
                </a:solidFill>
                <a:latin typeface="Roboto Bold"/>
                <a:ea typeface="Roboto Bold"/>
                <a:cs typeface="Roboto Bold"/>
                <a:sym typeface="Roboto Bold"/>
              </a:rPr>
              <a:t> to access food, shelter, or protection.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46360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Homelessness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21614"/>
            <a:ext cx="1606042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Engaging in sexual activity under desperate circumstances in exchange for basic needs like food, shelter, and protection.</a:t>
            </a:r>
          </a:p>
        </p:txBody>
      </p:sp>
      <p:grpSp>
        <p:nvGrpSpPr>
          <p:cNvPr id="9" name="Group 9"/>
          <p:cNvGrpSpPr/>
          <p:nvPr/>
        </p:nvGrpSpPr>
        <p:grpSpPr>
          <a:xfrm>
            <a:off x="1480713" y="3609723"/>
            <a:ext cx="6149526" cy="904943"/>
            <a:chOff x="0" y="0"/>
            <a:chExt cx="1619628" cy="238339"/>
          </a:xfrm>
        </p:grpSpPr>
        <p:sp>
          <p:nvSpPr>
            <p:cNvPr id="10" name="Freeform 10"/>
            <p:cNvSpPr/>
            <p:nvPr/>
          </p:nvSpPr>
          <p:spPr>
            <a:xfrm>
              <a:off x="0" y="0"/>
              <a:ext cx="1619628" cy="238339"/>
            </a:xfrm>
            <a:custGeom>
              <a:avLst/>
              <a:gdLst/>
              <a:ahLst/>
              <a:cxnLst/>
              <a:rect l="l" t="t" r="r" b="b"/>
              <a:pathLst>
                <a:path w="1619628" h="238339">
                  <a:moveTo>
                    <a:pt x="0" y="0"/>
                  </a:moveTo>
                  <a:lnTo>
                    <a:pt x="1619628" y="0"/>
                  </a:lnTo>
                  <a:lnTo>
                    <a:pt x="161962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1962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486002"/>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SURVIVAL SEX</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15" name="Freeform 15"/>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58231" cy="904943"/>
            <a:chOff x="0" y="0"/>
            <a:chExt cx="1990645" cy="238339"/>
          </a:xfrm>
        </p:grpSpPr>
        <p:sp>
          <p:nvSpPr>
            <p:cNvPr id="5" name="Freeform 5"/>
            <p:cNvSpPr/>
            <p:nvPr/>
          </p:nvSpPr>
          <p:spPr>
            <a:xfrm>
              <a:off x="0" y="0"/>
              <a:ext cx="1990645" cy="238339"/>
            </a:xfrm>
            <a:custGeom>
              <a:avLst/>
              <a:gdLst/>
              <a:ahLst/>
              <a:cxnLst/>
              <a:rect l="l" t="t" r="r" b="b"/>
              <a:pathLst>
                <a:path w="1990645" h="238339">
                  <a:moveTo>
                    <a:pt x="0" y="0"/>
                  </a:moveTo>
                  <a:lnTo>
                    <a:pt x="1990645" y="0"/>
                  </a:lnTo>
                  <a:lnTo>
                    <a:pt x="199064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9064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often turn to drugs and alcohol as a way to </a:t>
            </a:r>
            <a:r>
              <a:rPr lang="en-US" sz="4250" b="1">
                <a:solidFill>
                  <a:srgbClr val="FF5757"/>
                </a:solidFill>
                <a:latin typeface="Roboto Bold"/>
                <a:ea typeface="Roboto Bold"/>
                <a:cs typeface="Roboto Bold"/>
                <a:sym typeface="Roboto Bold"/>
              </a:rPr>
              <a:t>cope with pain </a:t>
            </a:r>
            <a:r>
              <a:rPr lang="en-US" sz="4250" b="1">
                <a:solidFill>
                  <a:srgbClr val="004F59"/>
                </a:solidFill>
                <a:latin typeface="Roboto Bold"/>
                <a:ea typeface="Roboto Bold"/>
                <a:cs typeface="Roboto Bold"/>
                <a:sym typeface="Roboto Bold"/>
              </a:rPr>
              <a:t>caused by physical and emotional trauma.  </a:t>
            </a:r>
          </a:p>
        </p:txBody>
      </p:sp>
      <p:sp>
        <p:nvSpPr>
          <p:cNvPr id="8" name="TextBox 8"/>
          <p:cNvSpPr txBox="1"/>
          <p:nvPr/>
        </p:nvSpPr>
        <p:spPr>
          <a:xfrm>
            <a:off x="1546446" y="2886863"/>
            <a:ext cx="748824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Substance Use &amp; Addiction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58231" cy="904943"/>
            <a:chOff x="0" y="0"/>
            <a:chExt cx="1990645" cy="238339"/>
          </a:xfrm>
        </p:grpSpPr>
        <p:sp>
          <p:nvSpPr>
            <p:cNvPr id="5" name="Freeform 5"/>
            <p:cNvSpPr/>
            <p:nvPr/>
          </p:nvSpPr>
          <p:spPr>
            <a:xfrm>
              <a:off x="0" y="0"/>
              <a:ext cx="1990645" cy="238339"/>
            </a:xfrm>
            <a:custGeom>
              <a:avLst/>
              <a:gdLst/>
              <a:ahLst/>
              <a:cxnLst/>
              <a:rect l="l" t="t" r="r" b="b"/>
              <a:pathLst>
                <a:path w="1990645" h="238339">
                  <a:moveTo>
                    <a:pt x="0" y="0"/>
                  </a:moveTo>
                  <a:lnTo>
                    <a:pt x="1990645" y="0"/>
                  </a:lnTo>
                  <a:lnTo>
                    <a:pt x="199064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9064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6544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often turn to drugs and alcohol as a way to cope with pain caused by physical and emotional trauma.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Groomers may introduce drugs as a tool to </a:t>
            </a:r>
            <a:r>
              <a:rPr lang="en-US" sz="4250" b="1">
                <a:solidFill>
                  <a:srgbClr val="FF5757"/>
                </a:solidFill>
                <a:latin typeface="Roboto Bold"/>
                <a:ea typeface="Roboto Bold"/>
                <a:cs typeface="Roboto Bold"/>
                <a:sym typeface="Roboto Bold"/>
              </a:rPr>
              <a:t>manipulate and gain control</a:t>
            </a:r>
            <a:r>
              <a:rPr lang="en-US" sz="4250" b="1">
                <a:solidFill>
                  <a:srgbClr val="004F59"/>
                </a:solidFill>
                <a:latin typeface="Roboto Bold"/>
                <a:ea typeface="Roboto Bold"/>
                <a:cs typeface="Roboto Bold"/>
                <a:sym typeface="Roboto Bold"/>
              </a:rPr>
              <a:t> over their victims.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748824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Substance Use &amp; Addiction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558231" cy="904943"/>
            <a:chOff x="0" y="0"/>
            <a:chExt cx="1990645" cy="238339"/>
          </a:xfrm>
        </p:grpSpPr>
        <p:sp>
          <p:nvSpPr>
            <p:cNvPr id="5" name="Freeform 5"/>
            <p:cNvSpPr/>
            <p:nvPr/>
          </p:nvSpPr>
          <p:spPr>
            <a:xfrm>
              <a:off x="0" y="0"/>
              <a:ext cx="1990645" cy="238339"/>
            </a:xfrm>
            <a:custGeom>
              <a:avLst/>
              <a:gdLst/>
              <a:ahLst/>
              <a:cxnLst/>
              <a:rect l="l" t="t" r="r" b="b"/>
              <a:pathLst>
                <a:path w="1990645" h="238339">
                  <a:moveTo>
                    <a:pt x="0" y="0"/>
                  </a:moveTo>
                  <a:lnTo>
                    <a:pt x="1990645" y="0"/>
                  </a:lnTo>
                  <a:lnTo>
                    <a:pt x="199064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99064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11189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often turn to drugs and alcohol as a way to cope with pain caused by physical and emotional trauma.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Groomers may introduce drugs as a tool to manipulate and gain control over their victims.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frequently target individuals with existing substance addiction to </a:t>
            </a:r>
            <a:r>
              <a:rPr lang="en-US" sz="4250" b="1">
                <a:solidFill>
                  <a:srgbClr val="FF5757"/>
                </a:solidFill>
                <a:latin typeface="Roboto Bold"/>
                <a:ea typeface="Roboto Bold"/>
                <a:cs typeface="Roboto Bold"/>
                <a:sym typeface="Roboto Bold"/>
              </a:rPr>
              <a:t>become their supplier</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sp>
        <p:nvSpPr>
          <p:cNvPr id="11" name="TextBox 11"/>
          <p:cNvSpPr txBox="1"/>
          <p:nvPr/>
        </p:nvSpPr>
        <p:spPr>
          <a:xfrm>
            <a:off x="1546446" y="2886863"/>
            <a:ext cx="7488249"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Substance Use &amp; Addiction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577111"/>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Traffickers create financial debt</a:t>
            </a:r>
            <a:r>
              <a:rPr lang="en-US" sz="4250" b="1">
                <a:solidFill>
                  <a:srgbClr val="004F59"/>
                </a:solidFill>
                <a:latin typeface="Roboto Bold"/>
                <a:ea typeface="Roboto Bold"/>
                <a:cs typeface="Roboto Bold"/>
                <a:sym typeface="Roboto Bold"/>
              </a:rPr>
              <a:t> for victims to trap them in a cycle of servitude or bondage.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grpSp>
        <p:nvGrpSpPr>
          <p:cNvPr id="8" name="Group 8"/>
          <p:cNvGrpSpPr/>
          <p:nvPr/>
        </p:nvGrpSpPr>
        <p:grpSpPr>
          <a:xfrm>
            <a:off x="1235789" y="2867817"/>
            <a:ext cx="6687057" cy="904943"/>
            <a:chOff x="0" y="0"/>
            <a:chExt cx="1761200" cy="238339"/>
          </a:xfrm>
        </p:grpSpPr>
        <p:sp>
          <p:nvSpPr>
            <p:cNvPr id="9" name="Freeform 9"/>
            <p:cNvSpPr/>
            <p:nvPr/>
          </p:nvSpPr>
          <p:spPr>
            <a:xfrm>
              <a:off x="0" y="0"/>
              <a:ext cx="1761200" cy="238339"/>
            </a:xfrm>
            <a:custGeom>
              <a:avLst/>
              <a:gdLst/>
              <a:ahLst/>
              <a:cxnLst/>
              <a:rect l="l" t="t" r="r" b="b"/>
              <a:pathLst>
                <a:path w="1761200" h="238339">
                  <a:moveTo>
                    <a:pt x="0" y="0"/>
                  </a:moveTo>
                  <a:lnTo>
                    <a:pt x="1761200" y="0"/>
                  </a:lnTo>
                  <a:lnTo>
                    <a:pt x="176120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6120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2886863"/>
            <a:ext cx="670061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Debt Owed to Trafficker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6616739" cy="26830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create financial debt for victims to trap them in a cycle of servitude or bondage.  </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a:t>
            </a:r>
            <a:r>
              <a:rPr lang="en-US" sz="4250" b="1">
                <a:solidFill>
                  <a:srgbClr val="FF5757"/>
                </a:solidFill>
                <a:latin typeface="Roboto Bold"/>
                <a:ea typeface="Roboto Bold"/>
                <a:cs typeface="Roboto Bold"/>
                <a:sym typeface="Roboto Bold"/>
              </a:rPr>
              <a:t>make false promises</a:t>
            </a:r>
            <a:r>
              <a:rPr lang="en-US" sz="4250" b="1">
                <a:solidFill>
                  <a:srgbClr val="004F59"/>
                </a:solidFill>
                <a:latin typeface="Roboto Bold"/>
                <a:ea typeface="Roboto Bold"/>
                <a:cs typeface="Roboto Bold"/>
                <a:sym typeface="Roboto Bold"/>
              </a:rPr>
              <a:t> that victims can </a:t>
            </a:r>
            <a:r>
              <a:rPr lang="en-US" sz="4250" b="1">
                <a:solidFill>
                  <a:srgbClr val="FF5757"/>
                </a:solidFill>
                <a:latin typeface="Roboto Bold"/>
                <a:ea typeface="Roboto Bold"/>
                <a:cs typeface="Roboto Bold"/>
                <a:sym typeface="Roboto Bold"/>
              </a:rPr>
              <a:t>earn their freedom</a:t>
            </a:r>
            <a:r>
              <a:rPr lang="en-US" sz="4250" b="1">
                <a:solidFill>
                  <a:srgbClr val="004F59"/>
                </a:solidFill>
                <a:latin typeface="Roboto Bold"/>
                <a:ea typeface="Roboto Bold"/>
                <a:cs typeface="Roboto Bold"/>
                <a:sym typeface="Roboto Bold"/>
              </a:rPr>
              <a:t> by repaying debts owed for drugs, food, and housing.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grpSp>
        <p:nvGrpSpPr>
          <p:cNvPr id="8" name="Group 8"/>
          <p:cNvGrpSpPr/>
          <p:nvPr/>
        </p:nvGrpSpPr>
        <p:grpSpPr>
          <a:xfrm>
            <a:off x="1235789" y="2867817"/>
            <a:ext cx="6687057" cy="904943"/>
            <a:chOff x="0" y="0"/>
            <a:chExt cx="1761200" cy="238339"/>
          </a:xfrm>
        </p:grpSpPr>
        <p:sp>
          <p:nvSpPr>
            <p:cNvPr id="9" name="Freeform 9"/>
            <p:cNvSpPr/>
            <p:nvPr/>
          </p:nvSpPr>
          <p:spPr>
            <a:xfrm>
              <a:off x="0" y="0"/>
              <a:ext cx="1761200" cy="238339"/>
            </a:xfrm>
            <a:custGeom>
              <a:avLst/>
              <a:gdLst/>
              <a:ahLst/>
              <a:cxnLst/>
              <a:rect l="l" t="t" r="r" b="b"/>
              <a:pathLst>
                <a:path w="1761200" h="238339">
                  <a:moveTo>
                    <a:pt x="0" y="0"/>
                  </a:moveTo>
                  <a:lnTo>
                    <a:pt x="1761200" y="0"/>
                  </a:lnTo>
                  <a:lnTo>
                    <a:pt x="176120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6120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2886863"/>
            <a:ext cx="670061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Debt Owed to Trafficker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86626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385463" y="4144594"/>
            <a:ext cx="14398332" cy="119682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p:txBody>
      </p:sp>
      <p:sp>
        <p:nvSpPr>
          <p:cNvPr id="13" name="Freeform 13"/>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6332620" cy="416899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create financial debt for victims to trap them in a cycle of servitude or bondage.  </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make false promises that victims can earn their freedom by repaying debts owed for drugs, food, and housing. </a:t>
            </a:r>
          </a:p>
          <a:p>
            <a:pPr algn="l">
              <a:lnSpc>
                <a:spcPts val="241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a:t>
            </a:r>
            <a:r>
              <a:rPr lang="en-US" sz="4250" b="1">
                <a:solidFill>
                  <a:srgbClr val="FF5757"/>
                </a:solidFill>
                <a:latin typeface="Roboto Bold"/>
                <a:ea typeface="Roboto Bold"/>
                <a:cs typeface="Roboto Bold"/>
                <a:sym typeface="Roboto Bold"/>
              </a:rPr>
              <a:t>debt grows</a:t>
            </a:r>
            <a:r>
              <a:rPr lang="en-US" sz="4250" b="1">
                <a:solidFill>
                  <a:srgbClr val="004F59"/>
                </a:solidFill>
                <a:latin typeface="Roboto Bold"/>
                <a:ea typeface="Roboto Bold"/>
                <a:cs typeface="Roboto Bold"/>
                <a:sym typeface="Roboto Bold"/>
              </a:rPr>
              <a:t>, becoming impossible to pay back, which keeps victims under the traffickers’ control.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ACTIVITIES</a:t>
            </a:r>
          </a:p>
        </p:txBody>
      </p:sp>
      <p:grpSp>
        <p:nvGrpSpPr>
          <p:cNvPr id="8" name="Group 8"/>
          <p:cNvGrpSpPr/>
          <p:nvPr/>
        </p:nvGrpSpPr>
        <p:grpSpPr>
          <a:xfrm>
            <a:off x="1235789" y="2867817"/>
            <a:ext cx="6687057" cy="904943"/>
            <a:chOff x="0" y="0"/>
            <a:chExt cx="1761200" cy="238339"/>
          </a:xfrm>
        </p:grpSpPr>
        <p:sp>
          <p:nvSpPr>
            <p:cNvPr id="9" name="Freeform 9"/>
            <p:cNvSpPr/>
            <p:nvPr/>
          </p:nvSpPr>
          <p:spPr>
            <a:xfrm>
              <a:off x="0" y="0"/>
              <a:ext cx="1761200" cy="238339"/>
            </a:xfrm>
            <a:custGeom>
              <a:avLst/>
              <a:gdLst/>
              <a:ahLst/>
              <a:cxnLst/>
              <a:rect l="l" t="t" r="r" b="b"/>
              <a:pathLst>
                <a:path w="1761200" h="238339">
                  <a:moveTo>
                    <a:pt x="0" y="0"/>
                  </a:moveTo>
                  <a:lnTo>
                    <a:pt x="1761200" y="0"/>
                  </a:lnTo>
                  <a:lnTo>
                    <a:pt x="1761200"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61200"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2886863"/>
            <a:ext cx="670061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Debt Owed to Trafficker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3764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15158" y="4609170"/>
            <a:ext cx="10705262" cy="1872067"/>
            <a:chOff x="0" y="0"/>
            <a:chExt cx="2819493" cy="493055"/>
          </a:xfrm>
        </p:grpSpPr>
        <p:sp>
          <p:nvSpPr>
            <p:cNvPr id="7" name="Freeform 7"/>
            <p:cNvSpPr/>
            <p:nvPr/>
          </p:nvSpPr>
          <p:spPr>
            <a:xfrm>
              <a:off x="0" y="0"/>
              <a:ext cx="2819493" cy="493055"/>
            </a:xfrm>
            <a:custGeom>
              <a:avLst/>
              <a:gdLst/>
              <a:ahLst/>
              <a:cxnLst/>
              <a:rect l="l" t="t" r="r" b="b"/>
              <a:pathLst>
                <a:path w="2819493" h="493055">
                  <a:moveTo>
                    <a:pt x="0" y="0"/>
                  </a:moveTo>
                  <a:lnTo>
                    <a:pt x="2819493" y="0"/>
                  </a:lnTo>
                  <a:lnTo>
                    <a:pt x="2819493" y="493055"/>
                  </a:lnTo>
                  <a:lnTo>
                    <a:pt x="0" y="493055"/>
                  </a:lnTo>
                  <a:close/>
                </a:path>
              </a:pathLst>
            </a:custGeom>
            <a:solidFill>
              <a:srgbClr val="303030"/>
            </a:solidFill>
          </p:spPr>
          <p:txBody>
            <a:bodyPr/>
            <a:lstStyle/>
            <a:p>
              <a:endParaRPr lang="en-US"/>
            </a:p>
          </p:txBody>
        </p:sp>
        <p:sp>
          <p:nvSpPr>
            <p:cNvPr id="8" name="TextBox 8"/>
            <p:cNvSpPr txBox="1"/>
            <p:nvPr/>
          </p:nvSpPr>
          <p:spPr>
            <a:xfrm>
              <a:off x="0" y="-76200"/>
              <a:ext cx="2819493" cy="569255"/>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00153" y="4724756"/>
            <a:ext cx="10458367" cy="1545645"/>
          </a:xfrm>
          <a:prstGeom prst="rect">
            <a:avLst/>
          </a:prstGeom>
        </p:spPr>
        <p:txBody>
          <a:bodyPr lIns="0" tIns="0" rIns="0" bIns="0" rtlCol="0" anchor="t">
            <a:spAutoFit/>
          </a:bodyPr>
          <a:lstStyle/>
          <a:p>
            <a:pPr algn="l">
              <a:lnSpc>
                <a:spcPts val="6159"/>
              </a:lnSpc>
            </a:pPr>
            <a:r>
              <a:rPr lang="en-US" sz="4399" b="1">
                <a:solidFill>
                  <a:srgbClr val="FFFFFF"/>
                </a:solidFill>
                <a:latin typeface="Roboto Bold"/>
                <a:ea typeface="Roboto Bold"/>
                <a:cs typeface="Roboto Bold"/>
                <a:sym typeface="Roboto Bold"/>
              </a:rPr>
              <a:t>At about what age is the male brain fully developed?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20981" cy="904943"/>
            <a:chOff x="0" y="0"/>
            <a:chExt cx="1480423" cy="238339"/>
          </a:xfrm>
        </p:grpSpPr>
        <p:sp>
          <p:nvSpPr>
            <p:cNvPr id="5" name="Freeform 5"/>
            <p:cNvSpPr/>
            <p:nvPr/>
          </p:nvSpPr>
          <p:spPr>
            <a:xfrm>
              <a:off x="0" y="0"/>
              <a:ext cx="1480423" cy="238339"/>
            </a:xfrm>
            <a:custGeom>
              <a:avLst/>
              <a:gdLst/>
              <a:ahLst/>
              <a:cxnLst/>
              <a:rect l="l" t="t" r="r" b="b"/>
              <a:pathLst>
                <a:path w="1480423" h="238339">
                  <a:moveTo>
                    <a:pt x="0" y="0"/>
                  </a:moveTo>
                  <a:lnTo>
                    <a:pt x="1480423" y="0"/>
                  </a:lnTo>
                  <a:lnTo>
                    <a:pt x="148042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8042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During adolescence, the brain stops growing in size but </a:t>
            </a:r>
            <a:r>
              <a:rPr lang="en-US" sz="4250" b="1">
                <a:solidFill>
                  <a:srgbClr val="FF5757"/>
                </a:solidFill>
                <a:latin typeface="Roboto Bold"/>
                <a:ea typeface="Roboto Bold"/>
                <a:cs typeface="Roboto Bold"/>
                <a:sym typeface="Roboto Bold"/>
              </a:rPr>
              <a:t>continues to develop</a:t>
            </a:r>
            <a:r>
              <a:rPr lang="en-US" sz="4250" b="1">
                <a:solidFill>
                  <a:srgbClr val="004F59"/>
                </a:solidFill>
                <a:latin typeface="Roboto Bold"/>
                <a:ea typeface="Roboto Bold"/>
                <a:cs typeface="Roboto Bold"/>
                <a:sym typeface="Roboto Bold"/>
              </a:rPr>
              <a:t> until young people are in their </a:t>
            </a:r>
            <a:r>
              <a:rPr lang="en-US" sz="4250" b="1">
                <a:solidFill>
                  <a:srgbClr val="FF5757"/>
                </a:solidFill>
                <a:latin typeface="Roboto Bold"/>
                <a:ea typeface="Roboto Bold"/>
                <a:cs typeface="Roboto Bold"/>
                <a:sym typeface="Roboto Bold"/>
              </a:rPr>
              <a:t>20s</a:t>
            </a:r>
            <a:r>
              <a:rPr lang="en-US" sz="4250" b="1">
                <a:solidFill>
                  <a:srgbClr val="004F59"/>
                </a:solidFill>
                <a:latin typeface="Roboto Bold"/>
                <a:ea typeface="Roboto Bold"/>
                <a:cs typeface="Roboto Bold"/>
                <a:sym typeface="Roboto Bold"/>
              </a:rPr>
              <a:t>. </a:t>
            </a:r>
          </a:p>
        </p:txBody>
      </p:sp>
      <p:sp>
        <p:nvSpPr>
          <p:cNvPr id="8" name="TextBox 8"/>
          <p:cNvSpPr txBox="1"/>
          <p:nvPr/>
        </p:nvSpPr>
        <p:spPr>
          <a:xfrm>
            <a:off x="1546446" y="2886863"/>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Development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20981" cy="904943"/>
            <a:chOff x="0" y="0"/>
            <a:chExt cx="1480423" cy="238339"/>
          </a:xfrm>
        </p:grpSpPr>
        <p:sp>
          <p:nvSpPr>
            <p:cNvPr id="5" name="Freeform 5"/>
            <p:cNvSpPr/>
            <p:nvPr/>
          </p:nvSpPr>
          <p:spPr>
            <a:xfrm>
              <a:off x="0" y="0"/>
              <a:ext cx="1480423" cy="238339"/>
            </a:xfrm>
            <a:custGeom>
              <a:avLst/>
              <a:gdLst/>
              <a:ahLst/>
              <a:cxnLst/>
              <a:rect l="l" t="t" r="r" b="b"/>
              <a:pathLst>
                <a:path w="1480423" h="238339">
                  <a:moveTo>
                    <a:pt x="0" y="0"/>
                  </a:moveTo>
                  <a:lnTo>
                    <a:pt x="1480423" y="0"/>
                  </a:lnTo>
                  <a:lnTo>
                    <a:pt x="148042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8042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12098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During adolescence, the brain stops growing in size but continues to develop until young people are in their 20s. </a:t>
            </a:r>
          </a:p>
          <a:p>
            <a:pPr algn="l">
              <a:lnSpc>
                <a:spcPts val="263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For </a:t>
            </a:r>
            <a:r>
              <a:rPr lang="en-US" sz="4250" b="1">
                <a:solidFill>
                  <a:srgbClr val="FF5757"/>
                </a:solidFill>
                <a:latin typeface="Roboto Bold"/>
                <a:ea typeface="Roboto Bold"/>
                <a:cs typeface="Roboto Bold"/>
                <a:sym typeface="Roboto Bold"/>
              </a:rPr>
              <a:t>male brains</a:t>
            </a:r>
            <a:r>
              <a:rPr lang="en-US" sz="4250" b="1">
                <a:solidFill>
                  <a:srgbClr val="004F59"/>
                </a:solidFill>
                <a:latin typeface="Roboto Bold"/>
                <a:ea typeface="Roboto Bold"/>
                <a:cs typeface="Roboto Bold"/>
                <a:sym typeface="Roboto Bold"/>
              </a:rPr>
              <a:t>, development continues until around </a:t>
            </a:r>
            <a:r>
              <a:rPr lang="en-US" sz="4250" b="1">
                <a:solidFill>
                  <a:srgbClr val="FF5757"/>
                </a:solidFill>
                <a:latin typeface="Roboto Bold"/>
                <a:ea typeface="Roboto Bold"/>
                <a:cs typeface="Roboto Bold"/>
                <a:sym typeface="Roboto Bold"/>
              </a:rPr>
              <a:t>age 25</a:t>
            </a:r>
            <a:r>
              <a:rPr lang="en-US" sz="4250" b="1">
                <a:solidFill>
                  <a:srgbClr val="004F59"/>
                </a:solidFill>
                <a:latin typeface="Roboto Bold"/>
                <a:ea typeface="Roboto Bold"/>
                <a:cs typeface="Roboto Bold"/>
                <a:sym typeface="Roboto Bold"/>
              </a:rPr>
              <a:t>.</a:t>
            </a:r>
          </a:p>
        </p:txBody>
      </p:sp>
      <p:sp>
        <p:nvSpPr>
          <p:cNvPr id="8" name="TextBox 8"/>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GROWTH</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Development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20981" cy="904943"/>
            <a:chOff x="0" y="0"/>
            <a:chExt cx="1480423" cy="238339"/>
          </a:xfrm>
        </p:grpSpPr>
        <p:sp>
          <p:nvSpPr>
            <p:cNvPr id="5" name="Freeform 5"/>
            <p:cNvSpPr/>
            <p:nvPr/>
          </p:nvSpPr>
          <p:spPr>
            <a:xfrm>
              <a:off x="0" y="0"/>
              <a:ext cx="1480423" cy="238339"/>
            </a:xfrm>
            <a:custGeom>
              <a:avLst/>
              <a:gdLst/>
              <a:ahLst/>
              <a:cxnLst/>
              <a:rect l="l" t="t" r="r" b="b"/>
              <a:pathLst>
                <a:path w="1480423" h="238339">
                  <a:moveTo>
                    <a:pt x="0" y="0"/>
                  </a:moveTo>
                  <a:lnTo>
                    <a:pt x="1480423" y="0"/>
                  </a:lnTo>
                  <a:lnTo>
                    <a:pt x="148042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8042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635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During adolescence, the brain stops growing in size but continues to develop until young people are in their 20s. </a:t>
            </a:r>
          </a:p>
          <a:p>
            <a:pPr algn="l">
              <a:lnSpc>
                <a:spcPts val="263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For male brains, development continues until around age 25.</a:t>
            </a:r>
          </a:p>
          <a:p>
            <a:pPr algn="l">
              <a:lnSpc>
                <a:spcPts val="263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Prefrontal Cortex: Responsible for </a:t>
            </a:r>
            <a:r>
              <a:rPr lang="en-US" sz="4250" b="1">
                <a:solidFill>
                  <a:srgbClr val="FF5757"/>
                </a:solidFill>
                <a:latin typeface="Roboto Bold"/>
                <a:ea typeface="Roboto Bold"/>
                <a:cs typeface="Roboto Bold"/>
                <a:sym typeface="Roboto Bold"/>
              </a:rPr>
              <a:t>decision-making and impulse control</a:t>
            </a:r>
            <a:r>
              <a:rPr lang="en-US" sz="4250" b="1">
                <a:solidFill>
                  <a:srgbClr val="004F59"/>
                </a:solidFill>
                <a:latin typeface="Roboto Bold"/>
                <a:ea typeface="Roboto Bold"/>
                <a:cs typeface="Roboto Bold"/>
                <a:sym typeface="Roboto Bold"/>
              </a:rPr>
              <a:t>. It is one of the LAST areas to mature fully.</a:t>
            </a:r>
          </a:p>
        </p:txBody>
      </p:sp>
      <p:sp>
        <p:nvSpPr>
          <p:cNvPr id="8" name="TextBox 8"/>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GROWTH</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56026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Development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11395" y="4534421"/>
            <a:ext cx="11252500" cy="2005754"/>
            <a:chOff x="0" y="0"/>
            <a:chExt cx="2963621" cy="528264"/>
          </a:xfrm>
        </p:grpSpPr>
        <p:sp>
          <p:nvSpPr>
            <p:cNvPr id="7" name="Freeform 7"/>
            <p:cNvSpPr/>
            <p:nvPr/>
          </p:nvSpPr>
          <p:spPr>
            <a:xfrm>
              <a:off x="0" y="0"/>
              <a:ext cx="2963621" cy="528264"/>
            </a:xfrm>
            <a:custGeom>
              <a:avLst/>
              <a:gdLst/>
              <a:ahLst/>
              <a:cxnLst/>
              <a:rect l="l" t="t" r="r" b="b"/>
              <a:pathLst>
                <a:path w="2963621" h="528264">
                  <a:moveTo>
                    <a:pt x="0" y="0"/>
                  </a:moveTo>
                  <a:lnTo>
                    <a:pt x="2963621" y="0"/>
                  </a:lnTo>
                  <a:lnTo>
                    <a:pt x="2963621" y="528264"/>
                  </a:lnTo>
                  <a:lnTo>
                    <a:pt x="0" y="528264"/>
                  </a:lnTo>
                  <a:close/>
                </a:path>
              </a:pathLst>
            </a:custGeom>
            <a:solidFill>
              <a:srgbClr val="303030"/>
            </a:solidFill>
          </p:spPr>
          <p:txBody>
            <a:bodyPr/>
            <a:lstStyle/>
            <a:p>
              <a:endParaRPr lang="en-US"/>
            </a:p>
          </p:txBody>
        </p:sp>
        <p:sp>
          <p:nvSpPr>
            <p:cNvPr id="8" name="TextBox 8"/>
            <p:cNvSpPr txBox="1"/>
            <p:nvPr/>
          </p:nvSpPr>
          <p:spPr>
            <a:xfrm>
              <a:off x="0" y="-76200"/>
              <a:ext cx="2963621" cy="60446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022251" y="1175078"/>
            <a:ext cx="4094174" cy="3968422"/>
            <a:chOff x="0" y="0"/>
            <a:chExt cx="1138561" cy="1103590"/>
          </a:xfrm>
        </p:grpSpPr>
        <p:sp>
          <p:nvSpPr>
            <p:cNvPr id="13" name="Freeform 13"/>
            <p:cNvSpPr/>
            <p:nvPr/>
          </p:nvSpPr>
          <p:spPr>
            <a:xfrm>
              <a:off x="0" y="0"/>
              <a:ext cx="1138561" cy="1103590"/>
            </a:xfrm>
            <a:custGeom>
              <a:avLst/>
              <a:gdLst/>
              <a:ahLst/>
              <a:cxnLst/>
              <a:rect l="l" t="t" r="r" b="b"/>
              <a:pathLst>
                <a:path w="1138561" h="1103590">
                  <a:moveTo>
                    <a:pt x="0" y="0"/>
                  </a:moveTo>
                  <a:lnTo>
                    <a:pt x="1138561" y="0"/>
                  </a:lnTo>
                  <a:lnTo>
                    <a:pt x="1138561" y="1103590"/>
                  </a:lnTo>
                  <a:lnTo>
                    <a:pt x="0" y="1103590"/>
                  </a:lnTo>
                  <a:close/>
                </a:path>
              </a:pathLst>
            </a:custGeom>
            <a:solidFill>
              <a:srgbClr val="FFFFFF"/>
            </a:solidFill>
          </p:spPr>
          <p:txBody>
            <a:bodyPr/>
            <a:lstStyle/>
            <a:p>
              <a:endParaRPr lang="en-US"/>
            </a:p>
          </p:txBody>
        </p:sp>
        <p:sp>
          <p:nvSpPr>
            <p:cNvPr id="14" name="TextBox 14"/>
            <p:cNvSpPr txBox="1"/>
            <p:nvPr/>
          </p:nvSpPr>
          <p:spPr>
            <a:xfrm>
              <a:off x="0" y="-76200"/>
              <a:ext cx="1138561" cy="1179790"/>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155165" y="1341083"/>
            <a:ext cx="3829325" cy="3636412"/>
          </a:xfrm>
          <a:custGeom>
            <a:avLst/>
            <a:gdLst/>
            <a:ahLst/>
            <a:cxnLst/>
            <a:rect l="l" t="t" r="r" b="b"/>
            <a:pathLst>
              <a:path w="3829325" h="3636412">
                <a:moveTo>
                  <a:pt x="0" y="0"/>
                </a:moveTo>
                <a:lnTo>
                  <a:pt x="3829326" y="0"/>
                </a:lnTo>
                <a:lnTo>
                  <a:pt x="3829326" y="3636412"/>
                </a:lnTo>
                <a:lnTo>
                  <a:pt x="0" y="3636412"/>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GROWTH</a:t>
            </a:r>
          </a:p>
        </p:txBody>
      </p:sp>
      <p:sp>
        <p:nvSpPr>
          <p:cNvPr id="17" name="TextBox 17"/>
          <p:cNvSpPr txBox="1"/>
          <p:nvPr/>
        </p:nvSpPr>
        <p:spPr>
          <a:xfrm>
            <a:off x="1581813" y="4708548"/>
            <a:ext cx="10711663"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the slower maturity of young male brains increase their vulnerability?</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534996" cy="904943"/>
            <a:chOff x="0" y="0"/>
            <a:chExt cx="1194402" cy="238339"/>
          </a:xfrm>
        </p:grpSpPr>
        <p:sp>
          <p:nvSpPr>
            <p:cNvPr id="5" name="Freeform 5"/>
            <p:cNvSpPr/>
            <p:nvPr/>
          </p:nvSpPr>
          <p:spPr>
            <a:xfrm>
              <a:off x="0" y="0"/>
              <a:ext cx="1194402" cy="238339"/>
            </a:xfrm>
            <a:custGeom>
              <a:avLst/>
              <a:gdLst/>
              <a:ahLst/>
              <a:cxnLst/>
              <a:rect l="l" t="t" r="r" b="b"/>
              <a:pathLst>
                <a:path w="1194402" h="238339">
                  <a:moveTo>
                    <a:pt x="0" y="0"/>
                  </a:moveTo>
                  <a:lnTo>
                    <a:pt x="1194402" y="0"/>
                  </a:lnTo>
                  <a:lnTo>
                    <a:pt x="119440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9440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48985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Function</a:t>
            </a:r>
          </a:p>
        </p:txBody>
      </p:sp>
      <p:sp>
        <p:nvSpPr>
          <p:cNvPr id="8" name="TextBox 8"/>
          <p:cNvSpPr txBox="1"/>
          <p:nvPr/>
        </p:nvSpPr>
        <p:spPr>
          <a:xfrm>
            <a:off x="1235789" y="3973103"/>
            <a:ext cx="15880636"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Teens often make </a:t>
            </a:r>
            <a:r>
              <a:rPr lang="en-US" sz="4250" b="1">
                <a:solidFill>
                  <a:srgbClr val="FF5757"/>
                </a:solidFill>
                <a:latin typeface="Roboto Bold"/>
                <a:ea typeface="Roboto Bold"/>
                <a:cs typeface="Roboto Bold"/>
                <a:sym typeface="Roboto Bold"/>
              </a:rPr>
              <a:t>risky or impulsive choices</a:t>
            </a:r>
            <a:r>
              <a:rPr lang="en-US" sz="4250" b="1">
                <a:solidFill>
                  <a:srgbClr val="004F59"/>
                </a:solidFill>
                <a:latin typeface="Roboto Bold"/>
                <a:ea typeface="Roboto Bold"/>
                <a:cs typeface="Roboto Bold"/>
                <a:sym typeface="Roboto Bold"/>
              </a:rPr>
              <a:t> because their brains’ decision-making skills are still developing.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534996" cy="904943"/>
            <a:chOff x="0" y="0"/>
            <a:chExt cx="1194402" cy="238339"/>
          </a:xfrm>
        </p:grpSpPr>
        <p:sp>
          <p:nvSpPr>
            <p:cNvPr id="5" name="Freeform 5"/>
            <p:cNvSpPr/>
            <p:nvPr/>
          </p:nvSpPr>
          <p:spPr>
            <a:xfrm>
              <a:off x="0" y="0"/>
              <a:ext cx="1194402" cy="238339"/>
            </a:xfrm>
            <a:custGeom>
              <a:avLst/>
              <a:gdLst/>
              <a:ahLst/>
              <a:cxnLst/>
              <a:rect l="l" t="t" r="r" b="b"/>
              <a:pathLst>
                <a:path w="1194402" h="238339">
                  <a:moveTo>
                    <a:pt x="0" y="0"/>
                  </a:moveTo>
                  <a:lnTo>
                    <a:pt x="1194402" y="0"/>
                  </a:lnTo>
                  <a:lnTo>
                    <a:pt x="119440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9440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73103"/>
            <a:ext cx="15880636" cy="26544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Teens often make risky or impulsive choices because their brains’ decision-making skills are still developing.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a:t>
            </a:r>
            <a:r>
              <a:rPr lang="en-US" sz="4250" b="1">
                <a:solidFill>
                  <a:srgbClr val="FF5757"/>
                </a:solidFill>
                <a:latin typeface="Roboto Bold"/>
                <a:ea typeface="Roboto Bold"/>
                <a:cs typeface="Roboto Bold"/>
                <a:sym typeface="Roboto Bold"/>
              </a:rPr>
              <a:t>prefrontal cortex</a:t>
            </a:r>
            <a:r>
              <a:rPr lang="en-US" sz="4250" b="1">
                <a:solidFill>
                  <a:srgbClr val="004F59"/>
                </a:solidFill>
                <a:latin typeface="Roboto Bold"/>
                <a:ea typeface="Roboto Bold"/>
                <a:cs typeface="Roboto Bold"/>
                <a:sym typeface="Roboto Bold"/>
              </a:rPr>
              <a:t>, which controls impulses, planning, prioritizing, does not mature during adolescence.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1" name="TextBox 11"/>
          <p:cNvSpPr txBox="1"/>
          <p:nvPr/>
        </p:nvSpPr>
        <p:spPr>
          <a:xfrm>
            <a:off x="1546446" y="2886863"/>
            <a:ext cx="489859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Function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4534996" cy="904943"/>
            <a:chOff x="0" y="0"/>
            <a:chExt cx="1194402" cy="238339"/>
          </a:xfrm>
        </p:grpSpPr>
        <p:sp>
          <p:nvSpPr>
            <p:cNvPr id="5" name="Freeform 5"/>
            <p:cNvSpPr/>
            <p:nvPr/>
          </p:nvSpPr>
          <p:spPr>
            <a:xfrm>
              <a:off x="0" y="0"/>
              <a:ext cx="1194402" cy="238339"/>
            </a:xfrm>
            <a:custGeom>
              <a:avLst/>
              <a:gdLst/>
              <a:ahLst/>
              <a:cxnLst/>
              <a:rect l="l" t="t" r="r" b="b"/>
              <a:pathLst>
                <a:path w="1194402" h="238339">
                  <a:moveTo>
                    <a:pt x="0" y="0"/>
                  </a:moveTo>
                  <a:lnTo>
                    <a:pt x="1194402" y="0"/>
                  </a:lnTo>
                  <a:lnTo>
                    <a:pt x="119440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19440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73103"/>
            <a:ext cx="16023511" cy="411189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Teens often make risky or impulsive choices because their brains’ decision-making skills are still developing. </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prefrontal cortex, which controls planning, prioritizing, and impulses, is not mature during adolescence.</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Teens are </a:t>
            </a:r>
            <a:r>
              <a:rPr lang="en-US" sz="4250" b="1">
                <a:solidFill>
                  <a:srgbClr val="FF5757"/>
                </a:solidFill>
                <a:latin typeface="Roboto Bold"/>
                <a:ea typeface="Roboto Bold"/>
                <a:cs typeface="Roboto Bold"/>
                <a:sym typeface="Roboto Bold"/>
              </a:rPr>
              <a:t>unable to fully consider the negative outcomes</a:t>
            </a:r>
            <a:r>
              <a:rPr lang="en-US" sz="4250" b="1">
                <a:solidFill>
                  <a:srgbClr val="004F59"/>
                </a:solidFill>
                <a:latin typeface="Roboto Bold"/>
                <a:ea typeface="Roboto Bold"/>
                <a:cs typeface="Roboto Bold"/>
                <a:sym typeface="Roboto Bold"/>
              </a:rPr>
              <a:t> of risky behavior, making them especially vulnerable.</a:t>
            </a:r>
            <a:r>
              <a:rPr lang="en-US" sz="4250" b="1">
                <a:solidFill>
                  <a:srgbClr val="FFFFFF"/>
                </a:solidFill>
                <a:latin typeface="Roboto Bold"/>
                <a:ea typeface="Roboto Bold"/>
                <a:cs typeface="Roboto Bold"/>
                <a:sym typeface="Roboto Bold"/>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id="11" name="TextBox 11"/>
          <p:cNvSpPr txBox="1"/>
          <p:nvPr/>
        </p:nvSpPr>
        <p:spPr>
          <a:xfrm>
            <a:off x="1546446" y="2886863"/>
            <a:ext cx="489859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Brain Function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385463" y="4152205"/>
            <a:ext cx="14398332" cy="257776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p:txBody>
      </p:sp>
      <p:sp>
        <p:nvSpPr>
          <p:cNvPr id="12" name="Freeform 12"/>
          <p:cNvSpPr/>
          <p:nvPr/>
        </p:nvSpPr>
        <p:spPr>
          <a:xfrm>
            <a:off x="13694712" y="6593307"/>
            <a:ext cx="3178169" cy="3178169"/>
          </a:xfrm>
          <a:custGeom>
            <a:avLst/>
            <a:gdLst/>
            <a:ahLst/>
            <a:cxnLst/>
            <a:rect l="l" t="t" r="r" b="b"/>
            <a:pathLst>
              <a:path w="3178169" h="3178169">
                <a:moveTo>
                  <a:pt x="0" y="0"/>
                </a:moveTo>
                <a:lnTo>
                  <a:pt x="3178169" y="0"/>
                </a:lnTo>
                <a:lnTo>
                  <a:pt x="3178169" y="3178170"/>
                </a:lnTo>
                <a:lnTo>
                  <a:pt x="0" y="3178170"/>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80421" y="3038851"/>
            <a:ext cx="86626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64944" y="4605857"/>
            <a:ext cx="9187696" cy="1967792"/>
            <a:chOff x="0" y="0"/>
            <a:chExt cx="2419805" cy="518266"/>
          </a:xfrm>
        </p:grpSpPr>
        <p:sp>
          <p:nvSpPr>
            <p:cNvPr id="5" name="Freeform 5"/>
            <p:cNvSpPr/>
            <p:nvPr/>
          </p:nvSpPr>
          <p:spPr>
            <a:xfrm>
              <a:off x="0" y="0"/>
              <a:ext cx="2419805" cy="518266"/>
            </a:xfrm>
            <a:custGeom>
              <a:avLst/>
              <a:gdLst/>
              <a:ahLst/>
              <a:cxnLst/>
              <a:rect l="l" t="t" r="r" b="b"/>
              <a:pathLst>
                <a:path w="2419805" h="518266">
                  <a:moveTo>
                    <a:pt x="0" y="0"/>
                  </a:moveTo>
                  <a:lnTo>
                    <a:pt x="2419805" y="0"/>
                  </a:lnTo>
                  <a:lnTo>
                    <a:pt x="2419805" y="518266"/>
                  </a:lnTo>
                  <a:lnTo>
                    <a:pt x="0" y="518266"/>
                  </a:lnTo>
                  <a:close/>
                </a:path>
              </a:pathLst>
            </a:custGeom>
            <a:solidFill>
              <a:srgbClr val="303030"/>
            </a:solidFill>
          </p:spPr>
          <p:txBody>
            <a:bodyPr/>
            <a:lstStyle/>
            <a:p>
              <a:endParaRPr lang="en-US"/>
            </a:p>
          </p:txBody>
        </p:sp>
        <p:sp>
          <p:nvSpPr>
            <p:cNvPr id="6" name="TextBox 6"/>
            <p:cNvSpPr txBox="1"/>
            <p:nvPr/>
          </p:nvSpPr>
          <p:spPr>
            <a:xfrm>
              <a:off x="0" y="-76200"/>
              <a:ext cx="2419805" cy="59446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TextBox 8"/>
          <p:cNvSpPr txBox="1"/>
          <p:nvPr/>
        </p:nvSpPr>
        <p:spPr>
          <a:xfrm>
            <a:off x="2149973" y="4761210"/>
            <a:ext cx="821763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grpSp>
        <p:nvGrpSpPr>
          <p:cNvPr id="9" name="Group 9"/>
          <p:cNvGrpSpPr/>
          <p:nvPr/>
        </p:nvGrpSpPr>
        <p:grpSpPr>
          <a:xfrm>
            <a:off x="12498470" y="1214766"/>
            <a:ext cx="4041638" cy="4806457"/>
            <a:chOff x="0" y="0"/>
            <a:chExt cx="1038212" cy="1234678"/>
          </a:xfrm>
        </p:grpSpPr>
        <p:sp>
          <p:nvSpPr>
            <p:cNvPr id="10" name="Freeform 10"/>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11" name="TextBox 11"/>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2661710" y="1409049"/>
            <a:ext cx="3715157" cy="3919126"/>
          </a:xfrm>
          <a:custGeom>
            <a:avLst/>
            <a:gdLst/>
            <a:ahLst/>
            <a:cxnLst/>
            <a:rect l="l" t="t" r="r" b="b"/>
            <a:pathLst>
              <a:path w="3715157" h="3919126">
                <a:moveTo>
                  <a:pt x="0" y="0"/>
                </a:moveTo>
                <a:lnTo>
                  <a:pt x="3715157" y="0"/>
                </a:lnTo>
                <a:lnTo>
                  <a:pt x="3715157" y="3919126"/>
                </a:lnTo>
                <a:lnTo>
                  <a:pt x="0" y="391912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1818" y="2966238"/>
            <a:ext cx="6900064" cy="741682"/>
            <a:chOff x="0" y="0"/>
            <a:chExt cx="1817301" cy="195340"/>
          </a:xfrm>
        </p:grpSpPr>
        <p:sp>
          <p:nvSpPr>
            <p:cNvPr id="5" name="Freeform 5"/>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6" name="TextBox 6"/>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9" name="Group 9"/>
          <p:cNvGrpSpPr/>
          <p:nvPr/>
        </p:nvGrpSpPr>
        <p:grpSpPr>
          <a:xfrm>
            <a:off x="13910574" y="1028700"/>
            <a:ext cx="2991244" cy="3557293"/>
            <a:chOff x="0" y="0"/>
            <a:chExt cx="1038212" cy="1234678"/>
          </a:xfrm>
        </p:grpSpPr>
        <p:sp>
          <p:nvSpPr>
            <p:cNvPr id="10" name="Freeform 10"/>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11" name="TextBox 11"/>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14" name="TextBox 14"/>
          <p:cNvSpPr txBox="1"/>
          <p:nvPr/>
        </p:nvSpPr>
        <p:spPr>
          <a:xfrm>
            <a:off x="1131441" y="3905475"/>
            <a:ext cx="14850207" cy="843334"/>
          </a:xfrm>
          <a:prstGeom prst="rect">
            <a:avLst/>
          </a:prstGeom>
        </p:spPr>
        <p:txBody>
          <a:bodyPr lIns="0" tIns="0" rIns="0" bIns="0" rtlCol="0" anchor="t">
            <a:spAutoFit/>
          </a:bodyPr>
          <a:lstStyle/>
          <a:p>
            <a:pPr marL="690881" lvl="1" indent="-345440" algn="l">
              <a:lnSpc>
                <a:spcPts val="3200"/>
              </a:lnSpc>
              <a:buFont typeface="Arial"/>
              <a:buChar char="•"/>
            </a:pPr>
            <a:r>
              <a:rPr lang="en-US" sz="3200" b="1">
                <a:solidFill>
                  <a:srgbClr val="004F59"/>
                </a:solidFill>
                <a:latin typeface="Roboto Bold"/>
                <a:ea typeface="Roboto Bold"/>
                <a:cs typeface="Roboto Bold"/>
                <a:sym typeface="Roboto Bold"/>
              </a:rPr>
              <a:t>If you are in immediate danger, dial 911.</a:t>
            </a:r>
          </a:p>
          <a:p>
            <a:pPr algn="l">
              <a:lnSpc>
                <a:spcPts val="3200"/>
              </a:lnSpc>
            </a:pPr>
            <a:endParaRPr lang="en-US" sz="3200" b="1">
              <a:solidFill>
                <a:srgbClr val="004F59"/>
              </a:solidFill>
              <a:latin typeface="Roboto Bold"/>
              <a:ea typeface="Roboto Bold"/>
              <a:cs typeface="Roboto Bold"/>
              <a:sym typeface="Roboto Bold"/>
            </a:endParaRP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10" name="TextBox 10"/>
          <p:cNvSpPr txBox="1"/>
          <p:nvPr/>
        </p:nvSpPr>
        <p:spPr>
          <a:xfrm>
            <a:off x="1131441" y="3924525"/>
            <a:ext cx="16133631"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21818" y="2966238"/>
            <a:ext cx="6900064" cy="741682"/>
            <a:chOff x="0" y="0"/>
            <a:chExt cx="1817301" cy="195340"/>
          </a:xfrm>
        </p:grpSpPr>
        <p:sp>
          <p:nvSpPr>
            <p:cNvPr id="13" name="Freeform 13"/>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4" name="TextBox 14"/>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10" name="TextBox 10"/>
          <p:cNvSpPr txBox="1"/>
          <p:nvPr/>
        </p:nvSpPr>
        <p:spPr>
          <a:xfrm>
            <a:off x="1160016" y="3924525"/>
            <a:ext cx="16055531" cy="237230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21818" y="2966238"/>
            <a:ext cx="6900064" cy="741682"/>
            <a:chOff x="0" y="0"/>
            <a:chExt cx="1817301" cy="195340"/>
          </a:xfrm>
        </p:grpSpPr>
        <p:sp>
          <p:nvSpPr>
            <p:cNvPr id="13" name="Freeform 13"/>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4" name="TextBox 14"/>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10" name="TextBox 10"/>
          <p:cNvSpPr txBox="1"/>
          <p:nvPr/>
        </p:nvSpPr>
        <p:spPr>
          <a:xfrm>
            <a:off x="1131441" y="3924525"/>
            <a:ext cx="15540404" cy="402957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671"/>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21818" y="2966238"/>
            <a:ext cx="6900064" cy="741682"/>
            <a:chOff x="0" y="0"/>
            <a:chExt cx="1817301" cy="195340"/>
          </a:xfrm>
        </p:grpSpPr>
        <p:sp>
          <p:nvSpPr>
            <p:cNvPr id="13" name="Freeform 13"/>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4" name="TextBox 14"/>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910574" y="1028700"/>
            <a:ext cx="2991244" cy="3557293"/>
            <a:chOff x="0" y="0"/>
            <a:chExt cx="1038212" cy="1234678"/>
          </a:xfrm>
        </p:grpSpPr>
        <p:sp>
          <p:nvSpPr>
            <p:cNvPr id="6" name="Freeform 6"/>
            <p:cNvSpPr/>
            <p:nvPr/>
          </p:nvSpPr>
          <p:spPr>
            <a:xfrm>
              <a:off x="0" y="0"/>
              <a:ext cx="1038212" cy="1234678"/>
            </a:xfrm>
            <a:custGeom>
              <a:avLst/>
              <a:gdLst/>
              <a:ahLst/>
              <a:cxnLst/>
              <a:rect l="l" t="t" r="r" b="b"/>
              <a:pathLst>
                <a:path w="1038212" h="1234678">
                  <a:moveTo>
                    <a:pt x="0" y="0"/>
                  </a:moveTo>
                  <a:lnTo>
                    <a:pt x="1038212" y="0"/>
                  </a:lnTo>
                  <a:lnTo>
                    <a:pt x="1038212" y="1234678"/>
                  </a:lnTo>
                  <a:lnTo>
                    <a:pt x="0" y="1234678"/>
                  </a:lnTo>
                  <a:close/>
                </a:path>
              </a:pathLst>
            </a:custGeom>
            <a:solidFill>
              <a:srgbClr val="FFFFFF"/>
            </a:solidFill>
          </p:spPr>
          <p:txBody>
            <a:bodyPr/>
            <a:lstStyle/>
            <a:p>
              <a:endParaRPr lang="en-US"/>
            </a:p>
          </p:txBody>
        </p:sp>
        <p:sp>
          <p:nvSpPr>
            <p:cNvPr id="7" name="TextBox 7"/>
            <p:cNvSpPr txBox="1"/>
            <p:nvPr/>
          </p:nvSpPr>
          <p:spPr>
            <a:xfrm>
              <a:off x="0" y="-76200"/>
              <a:ext cx="1038212" cy="1310878"/>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031389" y="1172490"/>
            <a:ext cx="2749614" cy="2900573"/>
          </a:xfrm>
          <a:custGeom>
            <a:avLst/>
            <a:gdLst/>
            <a:ahLst/>
            <a:cxnLst/>
            <a:rect l="l" t="t" r="r" b="b"/>
            <a:pathLst>
              <a:path w="2749614" h="2900573">
                <a:moveTo>
                  <a:pt x="0" y="0"/>
                </a:moveTo>
                <a:lnTo>
                  <a:pt x="2749614" y="0"/>
                </a:lnTo>
                <a:lnTo>
                  <a:pt x="2749614" y="2900573"/>
                </a:lnTo>
                <a:lnTo>
                  <a:pt x="0" y="290057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10" name="TextBox 10"/>
          <p:cNvSpPr txBox="1"/>
          <p:nvPr/>
        </p:nvSpPr>
        <p:spPr>
          <a:xfrm>
            <a:off x="1131441" y="3996129"/>
            <a:ext cx="15983927" cy="468431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200"/>
              </a:lnSpc>
            </a:pPr>
            <a:endParaRPr lang="en-US" sz="3399" b="1">
              <a:solidFill>
                <a:srgbClr val="004F59"/>
              </a:solidFill>
              <a:latin typeface="Roboto Bold"/>
              <a:ea typeface="Roboto Bold"/>
              <a:cs typeface="Roboto Bold"/>
              <a:sym typeface="Roboto Bold"/>
            </a:endParaRP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21818" y="2966238"/>
            <a:ext cx="6900064" cy="741682"/>
            <a:chOff x="0" y="0"/>
            <a:chExt cx="1817301" cy="195340"/>
          </a:xfrm>
        </p:grpSpPr>
        <p:sp>
          <p:nvSpPr>
            <p:cNvPr id="13" name="Freeform 13"/>
            <p:cNvSpPr/>
            <p:nvPr/>
          </p:nvSpPr>
          <p:spPr>
            <a:xfrm>
              <a:off x="0" y="0"/>
              <a:ext cx="1817301" cy="195340"/>
            </a:xfrm>
            <a:custGeom>
              <a:avLst/>
              <a:gdLst/>
              <a:ahLst/>
              <a:cxnLst/>
              <a:rect l="l" t="t" r="r" b="b"/>
              <a:pathLst>
                <a:path w="1817301" h="195340">
                  <a:moveTo>
                    <a:pt x="0" y="0"/>
                  </a:moveTo>
                  <a:lnTo>
                    <a:pt x="1817301" y="0"/>
                  </a:lnTo>
                  <a:lnTo>
                    <a:pt x="1817301" y="195340"/>
                  </a:lnTo>
                  <a:lnTo>
                    <a:pt x="0" y="195340"/>
                  </a:lnTo>
                  <a:close/>
                </a:path>
              </a:pathLst>
            </a:custGeom>
            <a:solidFill>
              <a:srgbClr val="303030"/>
            </a:solidFill>
          </p:spPr>
          <p:txBody>
            <a:bodyPr/>
            <a:lstStyle/>
            <a:p>
              <a:endParaRPr lang="en-US"/>
            </a:p>
          </p:txBody>
        </p:sp>
        <p:sp>
          <p:nvSpPr>
            <p:cNvPr id="14" name="TextBox 14"/>
            <p:cNvSpPr txBox="1"/>
            <p:nvPr/>
          </p:nvSpPr>
          <p:spPr>
            <a:xfrm>
              <a:off x="0" y="-76200"/>
              <a:ext cx="1817301" cy="271540"/>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918495" y="2934489"/>
            <a:ext cx="6422438" cy="748030"/>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5354413"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626309" y="2750511"/>
            <a:ext cx="3603035" cy="5178684"/>
          </a:xfrm>
          <a:custGeom>
            <a:avLst/>
            <a:gdLst/>
            <a:ahLst/>
            <a:cxnLst/>
            <a:rect l="l" t="t" r="r" b="b"/>
            <a:pathLst>
              <a:path w="3603035" h="5178684">
                <a:moveTo>
                  <a:pt x="0" y="0"/>
                </a:moveTo>
                <a:lnTo>
                  <a:pt x="3603035" y="0"/>
                </a:lnTo>
                <a:lnTo>
                  <a:pt x="3603035" y="5178684"/>
                </a:lnTo>
                <a:lnTo>
                  <a:pt x="0" y="5178684"/>
                </a:lnTo>
                <a:lnTo>
                  <a:pt x="0" y="0"/>
                </a:lnTo>
                <a:close/>
              </a:path>
            </a:pathLst>
          </a:custGeom>
          <a:blipFill>
            <a:blip r:embed="rId4"/>
            <a:stretch>
              <a:fillRect l="-28259" r="-15471"/>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12244</Words>
  <Application>Microsoft Office PowerPoint</Application>
  <PresentationFormat>Custom</PresentationFormat>
  <Paragraphs>1575</Paragraphs>
  <Slides>100</Slides>
  <Notes>100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100</vt:i4>
      </vt:variant>
    </vt:vector>
  </HeadingPairs>
  <TitlesOfParts>
    <vt:vector size="111" baseType="lpstr">
      <vt:lpstr>Cooperative Bold</vt:lpstr>
      <vt:lpstr>Roboto Bold Italics</vt:lpstr>
      <vt:lpstr>Arial</vt:lpstr>
      <vt:lpstr>Poppins Medium 1</vt:lpstr>
      <vt:lpstr>Roboto Bold</vt:lpstr>
      <vt:lpstr>Calibri</vt:lpstr>
      <vt:lpstr>Bebas Neue</vt:lpstr>
      <vt:lpstr>Poppins Medium 2</vt:lpstr>
      <vt:lpstr>Roboto</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PowerPoint-Male_Victims_WalkingWise-7-1-2025</dc:title>
  <cp:lastModifiedBy>Karla Highman</cp:lastModifiedBy>
  <cp:revision>2</cp:revision>
  <dcterms:created xsi:type="dcterms:W3CDTF">2006-08-16T00:00:00Z</dcterms:created>
  <dcterms:modified xsi:type="dcterms:W3CDTF">2025-07-01T20:25:47Z</dcterms:modified>
  <dc:identifier>DAGXrqiY3Ww</dc:identifier>
</cp:coreProperties>
</file>