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Lst>
  <p:sldSz cx="18288000" cy="10287000"/>
  <p:notesSz cx="6858000" cy="9144000"/>
  <p:embeddedFontLst>
    <p:embeddedFont>
      <p:font typeface="Bebas Neue" panose="020B0604020202020204" charset="0"/>
      <p:regular r:id="rId88"/>
    </p:embeddedFont>
    <p:embeddedFont>
      <p:font typeface="Bebas Neue Bold" panose="020B0604020202020204" charset="0"/>
      <p:regular r:id="rId89"/>
    </p:embeddedFont>
    <p:embeddedFont>
      <p:font typeface="Cooperative Bold" panose="020B0604020202020204" charset="-79"/>
      <p:regular r:id="rId90"/>
    </p:embeddedFont>
    <p:embeddedFont>
      <p:font typeface="League Spartan" panose="020B0604020202020204" charset="0"/>
      <p:regular r:id="rId91"/>
    </p:embeddedFont>
    <p:embeddedFont>
      <p:font typeface="Poppins Medium 1" panose="020B0604020202020204" charset="0"/>
      <p:regular r:id="rId92"/>
    </p:embeddedFont>
    <p:embeddedFont>
      <p:font typeface="Poppins Medium 2 Bold" panose="020B0604020202020204" charset="0"/>
      <p:regular r:id="rId93"/>
    </p:embeddedFont>
    <p:embeddedFont>
      <p:font typeface="Roboto" panose="020B0604020202020204" charset="0"/>
      <p:regular r:id="rId94"/>
    </p:embeddedFont>
    <p:embeddedFont>
      <p:font typeface="Roboto Bold" panose="020B0604020202020204" charset="0"/>
      <p:regular r:id="rId95"/>
    </p:embeddedFont>
    <p:embeddedFont>
      <p:font typeface="Roboto Bold Italics" panose="020B0604020202020204" charset="0"/>
      <p:regular r:id="rId9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3" d="100"/>
          <a:sy n="53" d="100"/>
        </p:scale>
        <p:origin x="680" y="2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font" Target="fonts/font2.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font" Target="fonts/font3.fntdata"/><Relationship Id="rId95" Type="http://schemas.openxmlformats.org/officeDocument/2006/relationships/font" Target="fonts/font8.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font" Target="fonts/font1.fntdata"/><Relationship Id="rId91" Type="http://schemas.openxmlformats.org/officeDocument/2006/relationships/font" Target="fonts/font4.fntdata"/><Relationship Id="rId96"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7.fntdata"/><Relationship Id="rId99" Type="http://schemas.openxmlformats.org/officeDocument/2006/relationships/theme" Target="theme/theme1.xml"/><Relationship Id="rId10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5.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6.fntdata"/><Relationship Id="rId98" Type="http://schemas.openxmlformats.org/officeDocument/2006/relationships/viewProps" Target="view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la Highman" userId="ecdc3769a33ca4ef" providerId="LiveId" clId="{4B11471C-3691-4F5F-98DF-C1CD0472BC45}"/>
    <pc:docChg chg="modSld">
      <pc:chgData name="Karla Highman" userId="ecdc3769a33ca4ef" providerId="LiveId" clId="{4B11471C-3691-4F5F-98DF-C1CD0472BC45}" dt="2026-01-27T15:38:34.937" v="0" actId="207"/>
      <pc:docMkLst>
        <pc:docMk/>
      </pc:docMkLst>
      <pc:sldChg chg="modSp mod">
        <pc:chgData name="Karla Highman" userId="ecdc3769a33ca4ef" providerId="LiveId" clId="{4B11471C-3691-4F5F-98DF-C1CD0472BC45}" dt="2026-01-27T15:38:34.937" v="0" actId="207"/>
        <pc:sldMkLst>
          <pc:docMk/>
          <pc:sldMk cId="0" sldId="288"/>
        </pc:sldMkLst>
        <pc:spChg chg="mod">
          <ac:chgData name="Karla Highman" userId="ecdc3769a33ca4ef" providerId="LiveId" clId="{4B11471C-3691-4F5F-98DF-C1CD0472BC45}" dt="2026-01-27T15:38:34.937" v="0" actId="207"/>
          <ac:spMkLst>
            <pc:docMk/>
            <pc:sldMk cId="0" sldId="288"/>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27.01.2026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Log in to WalkingWise.com and refer to the Implementation Toolkit to access classroom teaching tips.</a:t>
            </a:r>
          </a:p>
          <a:p>
            <a:endParaRPr lang="en-US"/>
          </a:p>
          <a:p>
            <a:r>
              <a:rPr lang="en-US"/>
              <a:t>Most importantly: </a:t>
            </a:r>
          </a:p>
          <a:p>
            <a:r>
              <a:rPr lang="en-US"/>
              <a:t>• DEFINE SCHOOL POLICY</a:t>
            </a:r>
          </a:p>
          <a:p>
            <a:r>
              <a:rPr lang="en-US"/>
              <a:t>Establish a sexual exploitation reporting protocol with a trauma-informed response. The Walking Wise Implementation Toolkit provides a sample protocol.</a:t>
            </a:r>
          </a:p>
          <a:p>
            <a:endParaRPr lang="en-US"/>
          </a:p>
          <a:p>
            <a:r>
              <a:rPr lang="en-US"/>
              <a:t>• AGE &amp; AUDIENCE </a:t>
            </a:r>
          </a:p>
          <a:p>
            <a:r>
              <a:rPr lang="en-US"/>
              <a:t>This presentation can be edited by following the procedures on page 3 to align with your school policies, specific age groups, and the involvement of at-risk audiences.</a:t>
            </a:r>
          </a:p>
          <a:p>
            <a:endParaRPr lang="en-US"/>
          </a:p>
          <a:p>
            <a:r>
              <a:rPr lang="en-US"/>
              <a:t>• SUPPORT PROCEDURE</a:t>
            </a:r>
          </a:p>
          <a:p>
            <a:r>
              <a:rPr lang="en-US"/>
              <a:t>Provide your audience with guidance on accessing immediate help or arranging a private meeting with a social worker, counselor, nurse, school resource officer, or another trustworthy staff member to report concerns for themselves or a peer.</a:t>
            </a:r>
          </a:p>
          <a:p>
            <a:endParaRPr lang="en-US"/>
          </a:p>
          <a:p>
            <a:r>
              <a:rPr lang="en-US"/>
              <a:t>• SECOND SAFE ADULT	</a:t>
            </a:r>
          </a:p>
          <a:p>
            <a:r>
              <a:rPr lang="en-US"/>
              <a:t>Ensure a second trustworthy adult, such as a teacher, is present in the learning setting to observe student reactions and identify those who may benefit from a follow-up meeting. This person should remain focused and free from other duties during the presentation.</a:t>
            </a:r>
          </a:p>
          <a:p>
            <a:endParaRPr lang="en-US"/>
          </a:p>
          <a:p>
            <a:r>
              <a:rPr lang="en-US"/>
              <a:t>• IMPLEMENT SLIDO.com</a:t>
            </a:r>
          </a:p>
          <a:p>
            <a:r>
              <a:rPr lang="en-US"/>
              <a:t>Join Walking Wise in using Slido.com to create an anonymous user experience.</a:t>
            </a:r>
          </a:p>
          <a:p>
            <a:r>
              <a:rPr lang="en-US"/>
              <a:t>Contact us at support@WalkingWise.com if you would like more information.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relied upon entirely. </a:t>
            </a:r>
          </a:p>
          <a:p>
            <a:endParaRPr lang="en-US"/>
          </a:p>
          <a:p>
            <a:r>
              <a:rPr lang="en-US"/>
              <a:t>Here are a few reasons:</a:t>
            </a:r>
          </a:p>
          <a:p>
            <a:endParaRPr lang="en-US"/>
          </a:p>
          <a:p>
            <a:r>
              <a:rPr lang="en-US"/>
              <a:t>• UNREPORTED</a:t>
            </a:r>
          </a:p>
          <a:p>
            <a:r>
              <a:rPr lang="en-US"/>
              <a:t>Victims may stay silent due to fear, shame, or manipulation.</a:t>
            </a:r>
          </a:p>
          <a:p>
            <a:endParaRPr lang="en-US"/>
          </a:p>
          <a:p>
            <a:r>
              <a:rPr lang="en-US"/>
              <a:t>• INCONSISTENT COLLECTION</a:t>
            </a:r>
          </a:p>
          <a:p>
            <a:r>
              <a:rPr lang="en-US"/>
              <a:t>Geographical areas have different legal definitions for sexual crimes, making data hard to compare.</a:t>
            </a:r>
          </a:p>
          <a:p>
            <a:endParaRPr lang="en-US"/>
          </a:p>
          <a:p>
            <a:r>
              <a:rPr lang="en-US"/>
              <a:t>• 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Understanding vocabulary terms related to the behaviors of sexual predators can empower young people to recognize warning signs of harmful situations. </a:t>
            </a:r>
          </a:p>
          <a:p>
            <a:endParaRPr lang="en-US"/>
          </a:p>
          <a:p>
            <a:r>
              <a:rPr lang="en-US"/>
              <a:t>Knowing terminology helps them identify manipulative tactics predators use to build trust and exploit vulnerabilities. </a:t>
            </a:r>
          </a:p>
          <a:p>
            <a:endParaRPr lang="en-US"/>
          </a:p>
          <a:p>
            <a:r>
              <a:rPr lang="en-US"/>
              <a:t>With this knowledge, young people are better equipped to spot red flags, understand that these behaviors are abusive, and feel more confident reporting predators to trusted adults or authorities, potentially preventing further harm.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a:p>
            <a:endParaRPr lang="en-US"/>
          </a:p>
          <a:p>
            <a:r>
              <a:rPr lang="en-US"/>
              <a:t>FOR LEGAL DEFINITION:</a:t>
            </a:r>
          </a:p>
          <a:p>
            <a:r>
              <a:rPr lang="en-US"/>
              <a:t>Section 7102. 22 USC Ch. 78: Trafficking Victims Protection, From Title 22—Foreign Relations and Intercourse. Retrieved January 3, 2025, from https://uscode.house.gov/view.xhtml?hl=false&amp;edition=prelim&amp;path=%2Fprelim%40title22%2Fchapter78&amp;req=granuleid%3AUSC-prelim-title22-chapter78&amp;num=0&amp;saved=L3ByZWxpbUB0aXRsZTIyL2NoYXB0ZXI3OA%3D%3D%7CZ3JhbnVsZWlkOlVTQy1wcmVsaW0tdGl0bGUyMi1jaGFwdGVyNzg%3D%7C%7C%7C0%7Cfalse%7Cprelim</a:t>
            </a:r>
          </a:p>
          <a:p>
            <a:endParaRPr lang="en-US"/>
          </a:p>
          <a:p>
            <a:r>
              <a:rPr lang="en-US"/>
              <a:t>Criminal Division, U.S. Department of Justice. Citizen's Guide To U.S. Federal Law On Child Sex Trafficking. Retrieved January 3, 2025, from https://www.justice.gov/criminal/criminal-ceos/citizens-guide-us-federal-law-child-sex-trafficking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a:p>
            <a:endParaRPr lang="en-US"/>
          </a:p>
          <a:p>
            <a:r>
              <a:rPr lang="en-US"/>
              <a:t>FOR LEGAL DEFINITION:</a:t>
            </a:r>
          </a:p>
          <a:p>
            <a:r>
              <a:rPr lang="en-US"/>
              <a:t>Section 7102. 22 USC Ch. 78: Trafficking Victims Protection, From Title 22—Foreign Relations and Intercourse. Retrieved January 3, 2025, from https://uscode.house.gov/view.xhtml?hl=false&amp;edition=prelim&amp;path=%2Fprelim%40title22%2Fchapter78&amp;req=granuleid%3AUSC-prelim-title22-chapter78&amp;num=0&amp;saved=L3ByZWxpbUB0aXRsZTIyL2NoYXB0ZXI3OA%3D%3D%7CZ3JhbnVsZWlkOlVTQy1wcmVsaW0tdGl0bGUyMi1jaGFwdGVyNzg%3D%7C%7C%7C0%7Cfalse%7Cpreli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a:p>
            <a:endParaRPr lang="en-US"/>
          </a:p>
          <a:p>
            <a:r>
              <a:rPr lang="en-US"/>
              <a:t>FOR LEGAL DEFINITION:</a:t>
            </a:r>
          </a:p>
          <a:p>
            <a:r>
              <a:rPr lang="en-US"/>
              <a:t>Section 7102. 22 USC Ch. 78: Trafficking Victims Protection, From Title 22—Foreign Relations and Intercourse. Retrieved January 3, 2025, from https://uscode.house.gov/view.xhtml?hl=false&amp;edition=prelim&amp;path=%2Fprelim%40title22%2Fchapter78&amp;req=granuleid%3AUSC-prelim-title22-chapter78&amp;num=0&amp;saved=L3ByZWxpbUB0aXRsZTIyL2NoYXB0ZXI3OA%3D%3D%7CZ3JhbnVsZWlkOlVTQy1wcmVsaW0tdGl0bGUyMi1jaGFwdGVyNzg%3D%7C%7C%7C0%7Cfalse%7Cpreli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Polaris Project (n.d.). Human Trafficking During the COVID and Post-COVID Era. Polarisproject.org, pp. 3, 6. Retrieved February 27, 2024, from https://polarisproject.org/wp-content/uploads/2020/07/Hotline-Trends-Report-2023.pdf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Polaris Project (n.d.). Human Trafficking During the COVID and Post-COVID Era. Polarisproject.org, pp. 3, 6. Retrieved February 27, 2024, from https://polarisproject.org/wp-content/uploads/2020/07/Hotline-Trends-Report-2023.pdf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a:p>
            <a:endParaRPr lang="en-US"/>
          </a:p>
          <a:p>
            <a:r>
              <a:rPr lang="en-US"/>
              <a:t>FOR LEGAL DEFINITION:</a:t>
            </a:r>
          </a:p>
          <a:p>
            <a:r>
              <a:rPr lang="en-US"/>
              <a:t>18 USC 1591: Sex trafficking of children or by force, fraud, or coercion. (n.d.). Title 18- Crimes and Criminal Procedure, Part 1 - Crimes Chapter 77 - Peonage and Slavery. Retrieved January 3, 2025, from  https://uscode.house.gov/view.xhtml?req=granuleid%3AUSC-2000-title18-section1591&amp;num=0&amp;edition=2000#sourcecredit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Polaris Project (n.d.). Human Trafficking During the COVID and Post-COVID Era. Polarisproject.org, pp. 3, 6. Retrieved February 27, 2024, from https://polarisproject.org/wp-content/uploads/2020/07/Hotline-Trends-Report-2023.pdf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slide is intended to be deleted before presenting to audiences.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a:t>
            </a:r>
          </a:p>
          <a:p>
            <a:r>
              <a:rPr lang="en-US"/>
              <a:t>Online Polling Interaction</a:t>
            </a:r>
          </a:p>
          <a:p>
            <a:endParaRPr lang="en-US"/>
          </a:p>
          <a:p>
            <a:r>
              <a:rPr lang="en-US"/>
              <a:t>Sex traffickers mostly target young people living in dangerous communities.</a:t>
            </a:r>
          </a:p>
          <a:p>
            <a:endParaRPr lang="en-US"/>
          </a:p>
          <a:p>
            <a:r>
              <a:rPr lang="en-US"/>
              <a:t>A) Myth</a:t>
            </a:r>
          </a:p>
          <a:p>
            <a:r>
              <a:rPr lang="en-US"/>
              <a:t>B) Reality</a:t>
            </a:r>
          </a:p>
          <a:p>
            <a:endParaRPr lang="en-US"/>
          </a:p>
          <a:p>
            <a:r>
              <a:rPr lang="en-US"/>
              <a:t>ANSWER</a:t>
            </a:r>
          </a:p>
          <a:p>
            <a:r>
              <a:rPr lang="en-US"/>
              <a:t>A) Myth - Sex traffickers target young people from all types of communities, including urban, suburban, rural, and online communities.</a:t>
            </a:r>
          </a:p>
          <a:p>
            <a:endParaRPr lang="en-US"/>
          </a:p>
          <a:p>
            <a:endParaRPr lang="en-US"/>
          </a:p>
          <a:p>
            <a:r>
              <a:rPr lang="en-US"/>
              <a:t>Source</a:t>
            </a:r>
          </a:p>
          <a:p>
            <a:r>
              <a:rPr lang="en-US"/>
              <a:t>Polaris Project (2025) Myths, Facts, and Statistics. PolarisProject.org. Retrieved January 6, 2025, from https://polarisproject.org/myths-facts-and-statistics/?gad_source=1&amp;gclid=CjwKCAiAm-67BhBlEiwAEVftNpjEBS3aD54aH9qHzJjL01wnVgSL4rc8WgP7CHE_PvAjOR1wN9AchBoCgk8QAvD_BwE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a:t>
            </a:r>
          </a:p>
          <a:p>
            <a:r>
              <a:rPr lang="en-US"/>
              <a:t>Online Polling Interaction</a:t>
            </a:r>
          </a:p>
          <a:p>
            <a:endParaRPr lang="en-US"/>
          </a:p>
          <a:p>
            <a:r>
              <a:rPr lang="en-US"/>
              <a:t>Sex traffickers mostly target young people living in dangerous communities.</a:t>
            </a:r>
          </a:p>
          <a:p>
            <a:endParaRPr lang="en-US"/>
          </a:p>
          <a:p>
            <a:r>
              <a:rPr lang="en-US"/>
              <a:t>A) Myth</a:t>
            </a:r>
          </a:p>
          <a:p>
            <a:r>
              <a:rPr lang="en-US"/>
              <a:t>B) Reality</a:t>
            </a:r>
          </a:p>
          <a:p>
            <a:endParaRPr lang="en-US"/>
          </a:p>
          <a:p>
            <a:r>
              <a:rPr lang="en-US"/>
              <a:t>ANSWER</a:t>
            </a:r>
          </a:p>
          <a:p>
            <a:r>
              <a:rPr lang="en-US"/>
              <a:t>A) Myth - Sex traffickers target young people from all types of communities, including urban, suburban, rural, and online communities.</a:t>
            </a:r>
          </a:p>
          <a:p>
            <a:endParaRPr lang="en-US"/>
          </a:p>
          <a:p>
            <a:endParaRPr lang="en-US"/>
          </a:p>
          <a:p>
            <a:r>
              <a:rPr lang="en-US"/>
              <a:t>Source</a:t>
            </a:r>
          </a:p>
          <a:p>
            <a:r>
              <a:rPr lang="en-US"/>
              <a:t>Polaris Project (2025). Myths, Facts, and Statistics. PolarisProject.org. Retrieved January 6, 2025, from https://polarisproject.org/myths-facts-and-statistics/?gad_source=1&amp;gclid=CjwKCAiAm-67BhBlEiwAEVftNpjEBS3aD54aH9qHzJjL01wnVgSL4rc8WgP7CHE_PvAjOR1wN9AchBoCgk8QAvD_BwE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a:t>
            </a:r>
          </a:p>
          <a:p>
            <a:r>
              <a:rPr lang="en-US"/>
              <a:t>Online Polling Interaction</a:t>
            </a:r>
          </a:p>
          <a:p>
            <a:endParaRPr lang="en-US"/>
          </a:p>
          <a:p>
            <a:r>
              <a:rPr lang="en-US"/>
              <a:t>Human traffickers mainly target young people they don’t know.</a:t>
            </a:r>
          </a:p>
          <a:p>
            <a:endParaRPr lang="en-US"/>
          </a:p>
          <a:p>
            <a:r>
              <a:rPr lang="en-US"/>
              <a:t>A) Myth</a:t>
            </a:r>
          </a:p>
          <a:p>
            <a:r>
              <a:rPr lang="en-US"/>
              <a:t>B) Reality</a:t>
            </a:r>
          </a:p>
          <a:p>
            <a:endParaRPr lang="en-US"/>
          </a:p>
          <a:p>
            <a:r>
              <a:rPr lang="en-US"/>
              <a:t>ANSWER:</a:t>
            </a:r>
          </a:p>
          <a:p>
            <a:r>
              <a:rPr lang="en-US"/>
              <a:t>A) Myth - Victims often know their trafficker. Traffickers can be family members - including parents, intimate partners - including older boyfriends and spouses, and other known and trusted members of the community.  </a:t>
            </a:r>
          </a:p>
          <a:p>
            <a:endParaRPr lang="en-US"/>
          </a:p>
          <a:p>
            <a:r>
              <a:rPr lang="en-US"/>
              <a:t>Source</a:t>
            </a:r>
          </a:p>
          <a:p>
            <a:r>
              <a:rPr lang="en-US"/>
              <a:t>Polaris Project (2025). Myths, Facts, and Statistics. PolarisProject.org. Retrieved January 6, 2025, from https://polarisproject.org/myths-facts-and-statistics/?gad_source=1&amp;gclid=CjwKCAiAm-67BhBlEiwAEVftNpjEBS3aD54aH9qHzJjL01wnVgSL4rc8WgP7CHE_PvAjOR1wN9AchBoCgk8QAvD_BwE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a:t>
            </a:r>
          </a:p>
          <a:p>
            <a:r>
              <a:rPr lang="en-US"/>
              <a:t>Online Polling Interaction</a:t>
            </a:r>
          </a:p>
          <a:p>
            <a:endParaRPr lang="en-US"/>
          </a:p>
          <a:p>
            <a:r>
              <a:rPr lang="en-US"/>
              <a:t>Human traffickers mainly target young people they don’t know.</a:t>
            </a:r>
          </a:p>
          <a:p>
            <a:endParaRPr lang="en-US"/>
          </a:p>
          <a:p>
            <a:r>
              <a:rPr lang="en-US"/>
              <a:t>A) Myth</a:t>
            </a:r>
          </a:p>
          <a:p>
            <a:r>
              <a:rPr lang="en-US"/>
              <a:t>B) Reality</a:t>
            </a:r>
          </a:p>
          <a:p>
            <a:endParaRPr lang="en-US"/>
          </a:p>
          <a:p>
            <a:r>
              <a:rPr lang="en-US"/>
              <a:t>ANSWER:</a:t>
            </a:r>
          </a:p>
          <a:p>
            <a:r>
              <a:rPr lang="en-US"/>
              <a:t>A) Myth - Victims often know their trafficker. Traffickers can be family members - including parents, intimate partners - including older boyfriends and spouses, and other known and trusted members of the community.  </a:t>
            </a:r>
          </a:p>
          <a:p>
            <a:endParaRPr lang="en-US"/>
          </a:p>
          <a:p>
            <a:r>
              <a:rPr lang="en-US"/>
              <a:t>Source</a:t>
            </a:r>
          </a:p>
          <a:p>
            <a:r>
              <a:rPr lang="en-US"/>
              <a:t>Polaris Project (2025). Myths, Facts, and Statistics. PolarisProject.org. Retrieved January 6, 2025, from https://polarisproject.org/myths-facts-and-statistics/?gad_source=1&amp;gclid=CjwKCAiAm-67BhBlEiwAEVftNpjEBS3aD54aH9qHzJjL01wnVgSL4rc8WgP7CHE_PvAjOR1wN9AchBoCgk8QAvD_BwE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a:t>
            </a:r>
          </a:p>
          <a:p>
            <a:r>
              <a:rPr lang="en-US"/>
              <a:t>Online Polling Interaction</a:t>
            </a:r>
          </a:p>
          <a:p>
            <a:endParaRPr lang="en-US"/>
          </a:p>
          <a:p>
            <a:r>
              <a:rPr lang="en-US"/>
              <a:t>Sex trafficking usually involves violence against victims. </a:t>
            </a:r>
          </a:p>
          <a:p>
            <a:endParaRPr lang="en-US"/>
          </a:p>
          <a:p>
            <a:r>
              <a:rPr lang="en-US"/>
              <a:t>A) Myth</a:t>
            </a:r>
          </a:p>
          <a:p>
            <a:r>
              <a:rPr lang="en-US"/>
              <a:t>B) Reality</a:t>
            </a:r>
          </a:p>
          <a:p>
            <a:endParaRPr lang="en-US"/>
          </a:p>
          <a:p>
            <a:r>
              <a:rPr lang="en-US"/>
              <a:t>ANSWER</a:t>
            </a:r>
          </a:p>
          <a:p>
            <a:r>
              <a:rPr lang="en-US"/>
              <a:t>A) Myth. Sometimes violence is involved; however, traffickers often use manipulation, intimidation, and threats to control their victims.</a:t>
            </a:r>
          </a:p>
          <a:p>
            <a:endParaRPr lang="en-US"/>
          </a:p>
          <a:p>
            <a:r>
              <a:rPr lang="en-US"/>
              <a:t>Source</a:t>
            </a:r>
          </a:p>
          <a:p>
            <a:r>
              <a:rPr lang="en-US"/>
              <a:t>Polaris Project (2025). Myths, Facts, and Statistics. PolarisProject.org. Retrieved January 6, 2025, from https://polarisproject.org/myths-facts-and-statistics/?gad_source=1&amp;gclid=CjwKCAiAm-67BhBlEiwAEVftNpjEBS3aD54aH9qHzJjL01wnVgSL4rc8WgP7CHE_PvAjOR1wN9AchBoCgk8QAvD_BwE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a:t>
            </a:r>
          </a:p>
          <a:p>
            <a:r>
              <a:rPr lang="en-US"/>
              <a:t>Online Polling Interaction</a:t>
            </a:r>
          </a:p>
          <a:p>
            <a:endParaRPr lang="en-US"/>
          </a:p>
          <a:p>
            <a:r>
              <a:rPr lang="en-US"/>
              <a:t>Sex trafficking usually involves violence against victims. </a:t>
            </a:r>
          </a:p>
          <a:p>
            <a:endParaRPr lang="en-US"/>
          </a:p>
          <a:p>
            <a:r>
              <a:rPr lang="en-US"/>
              <a:t>A) Myth</a:t>
            </a:r>
          </a:p>
          <a:p>
            <a:r>
              <a:rPr lang="en-US"/>
              <a:t>B) Reality</a:t>
            </a:r>
          </a:p>
          <a:p>
            <a:endParaRPr lang="en-US"/>
          </a:p>
          <a:p>
            <a:r>
              <a:rPr lang="en-US"/>
              <a:t>ANSWER</a:t>
            </a:r>
          </a:p>
          <a:p>
            <a:r>
              <a:rPr lang="en-US"/>
              <a:t>A) Myth. Sometimes violence is involved; however, traffickers often use manipulation, intimidation, and threats to control their victims.</a:t>
            </a:r>
          </a:p>
          <a:p>
            <a:endParaRPr lang="en-US"/>
          </a:p>
          <a:p>
            <a:r>
              <a:rPr lang="en-US"/>
              <a:t>Source</a:t>
            </a:r>
          </a:p>
          <a:p>
            <a:r>
              <a:rPr lang="en-US"/>
              <a:t>Polaris Project (2025). Myths, Facts, and Statistics. PolarisProject.org. Retrieved January 6, 2025, from https://polarisproject.org/myths-facts-and-statistics/?gad_source=1&amp;gclid=CjwKCAiAm-67BhBlEiwAEVftNpjEBS3aD54aH9qHzJjL01wnVgSL4rc8WgP7CHE_PvAjOR1wN9AchBoCgk8QAvD_BwE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a:t>
            </a:r>
          </a:p>
          <a:p>
            <a:r>
              <a:rPr lang="en-US"/>
              <a:t>Online Polling Interaction</a:t>
            </a:r>
          </a:p>
          <a:p>
            <a:endParaRPr lang="en-US"/>
          </a:p>
          <a:p>
            <a:r>
              <a:rPr lang="en-US"/>
              <a:t>Sex trafficking victims are usually kidnapped.</a:t>
            </a:r>
          </a:p>
          <a:p>
            <a:endParaRPr lang="en-US"/>
          </a:p>
          <a:p>
            <a:r>
              <a:rPr lang="en-US"/>
              <a:t>A) Myth</a:t>
            </a:r>
          </a:p>
          <a:p>
            <a:r>
              <a:rPr lang="en-US"/>
              <a:t>B) Reality</a:t>
            </a:r>
          </a:p>
          <a:p>
            <a:endParaRPr lang="en-US"/>
          </a:p>
          <a:p>
            <a:r>
              <a:rPr lang="en-US"/>
              <a:t>ANSWER</a:t>
            </a:r>
          </a:p>
          <a:p>
            <a:r>
              <a:rPr lang="en-US"/>
              <a:t>A) Myth. It’s possible for someone to be kidnapped by a trafficker, but this is uncommon. Most traffickers use lies, manipulation, or pressure to trap people into trafficking situations.</a:t>
            </a:r>
          </a:p>
          <a:p>
            <a:endParaRPr lang="en-US"/>
          </a:p>
          <a:p>
            <a:r>
              <a:rPr lang="en-US"/>
              <a:t>Source</a:t>
            </a:r>
          </a:p>
          <a:p>
            <a:r>
              <a:rPr lang="en-US"/>
              <a:t>National Human Trafficking Hotline (n.d.). Fact Sheet: Human Trafficking. The Administration for Children and Families. Retrieved May 1, 2024, from https://www.acf.hhs.gov/otip/fact-sheet/resource/fshumantrafficking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a:t>
            </a:r>
          </a:p>
          <a:p>
            <a:r>
              <a:rPr lang="en-US"/>
              <a:t>Online Polling Interaction</a:t>
            </a:r>
          </a:p>
          <a:p>
            <a:endParaRPr lang="en-US"/>
          </a:p>
          <a:p>
            <a:r>
              <a:rPr lang="en-US"/>
              <a:t>Sex trafficking victims are usually kidnapped.</a:t>
            </a:r>
          </a:p>
          <a:p>
            <a:endParaRPr lang="en-US"/>
          </a:p>
          <a:p>
            <a:r>
              <a:rPr lang="en-US"/>
              <a:t>A) Myth</a:t>
            </a:r>
          </a:p>
          <a:p>
            <a:r>
              <a:rPr lang="en-US"/>
              <a:t>B) Reality</a:t>
            </a:r>
          </a:p>
          <a:p>
            <a:endParaRPr lang="en-US"/>
          </a:p>
          <a:p>
            <a:r>
              <a:rPr lang="en-US"/>
              <a:t>ANSWER</a:t>
            </a:r>
          </a:p>
          <a:p>
            <a:r>
              <a:rPr lang="en-US"/>
              <a:t>A) Myth. It’s possible for someone to be kidnapped by a trafficker, but this is uncommon. Most traffickers use lies, manipulation, or pressure to trap people into trafficking situations.</a:t>
            </a:r>
          </a:p>
          <a:p>
            <a:endParaRPr lang="en-US"/>
          </a:p>
          <a:p>
            <a:r>
              <a:rPr lang="en-US"/>
              <a:t>Source</a:t>
            </a:r>
          </a:p>
          <a:p>
            <a:r>
              <a:rPr lang="en-US"/>
              <a:t>National Human Trafficking Hotline (n.d.). Fact Sheet: Human Trafficking. The Administration for Children and Families. Retrieved May 1, 2024, from https://www.acf.hhs.gov/otip/fact-sheet/resource/fshumantrafficking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a:t>
            </a:r>
          </a:p>
          <a:p>
            <a:r>
              <a:rPr lang="en-US"/>
              <a:t>Online Polling Interaction</a:t>
            </a:r>
          </a:p>
          <a:p>
            <a:endParaRPr lang="en-US"/>
          </a:p>
          <a:p>
            <a:r>
              <a:rPr lang="en-US"/>
              <a:t>Sex traffickers usually hold victims physically captive.</a:t>
            </a:r>
          </a:p>
          <a:p>
            <a:endParaRPr lang="en-US"/>
          </a:p>
          <a:p>
            <a:r>
              <a:rPr lang="en-US"/>
              <a:t>A) Myth</a:t>
            </a:r>
          </a:p>
          <a:p>
            <a:r>
              <a:rPr lang="en-US"/>
              <a:t>B) Reality</a:t>
            </a:r>
          </a:p>
          <a:p>
            <a:endParaRPr lang="en-US"/>
          </a:p>
          <a:p>
            <a:r>
              <a:rPr lang="en-US"/>
              <a:t>ANSWER</a:t>
            </a:r>
          </a:p>
          <a:p>
            <a:r>
              <a:rPr lang="en-US"/>
              <a:t>A) Myth. Some traffickers may hold victims captive, but most people in trafficking situations stay for more complicated reasons:</a:t>
            </a:r>
          </a:p>
          <a:p>
            <a:endParaRPr lang="en-US"/>
          </a:p>
          <a:p>
            <a:r>
              <a:rPr lang="en-US"/>
              <a:t>- They don’t have the basics to leave, like transportation or a safe place.</a:t>
            </a:r>
          </a:p>
          <a:p>
            <a:endParaRPr lang="en-US"/>
          </a:p>
          <a:p>
            <a:r>
              <a:rPr lang="en-US"/>
              <a:t>- They fear for their safety if they try to escape.</a:t>
            </a:r>
          </a:p>
          <a:p>
            <a:endParaRPr lang="en-US"/>
          </a:p>
          <a:p>
            <a:r>
              <a:rPr lang="en-US"/>
              <a:t>- They’ve been manipulated so much that they may not realize they’re being controlled.</a:t>
            </a:r>
          </a:p>
          <a:p>
            <a:endParaRPr lang="en-US"/>
          </a:p>
          <a:p>
            <a:r>
              <a:rPr lang="en-US"/>
              <a:t>Source</a:t>
            </a:r>
          </a:p>
          <a:p>
            <a:r>
              <a:rPr lang="en-US"/>
              <a:t>National Human Trafficking Hotline (n.d.). Fact Sheet: Human Trafficking. The Administration for Children and Families. Retrieved May 1, 2024, from https://www.acf.hhs.gov/otip/fact-sheet/resource/fshumantrafficking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The presenter is welcome to customize this Walking Wise presentation according to the instructions provided on this page.  </a:t>
            </a:r>
          </a:p>
          <a:p>
            <a:endParaRPr lang="en-US"/>
          </a:p>
          <a:p>
            <a:r>
              <a:rPr lang="en-US"/>
              <a:t>For revision requests, please email us at:</a:t>
            </a:r>
          </a:p>
          <a:p>
            <a:r>
              <a:rPr lang="en-US"/>
              <a:t>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a:t>
            </a:r>
          </a:p>
          <a:p>
            <a:r>
              <a:rPr lang="en-US"/>
              <a:t>Online Polling Interaction</a:t>
            </a:r>
          </a:p>
          <a:p>
            <a:endParaRPr lang="en-US"/>
          </a:p>
          <a:p>
            <a:r>
              <a:rPr lang="en-US"/>
              <a:t>Sex traffickers usually hold victims physically captive.</a:t>
            </a:r>
          </a:p>
          <a:p>
            <a:endParaRPr lang="en-US"/>
          </a:p>
          <a:p>
            <a:r>
              <a:rPr lang="en-US"/>
              <a:t>A) Myth</a:t>
            </a:r>
          </a:p>
          <a:p>
            <a:r>
              <a:rPr lang="en-US"/>
              <a:t>B) Reality</a:t>
            </a:r>
          </a:p>
          <a:p>
            <a:endParaRPr lang="en-US"/>
          </a:p>
          <a:p>
            <a:r>
              <a:rPr lang="en-US"/>
              <a:t>ANSWER</a:t>
            </a:r>
          </a:p>
          <a:p>
            <a:r>
              <a:rPr lang="en-US"/>
              <a:t>A) Myth. Some traffickers may hold victims captive, but most people in trafficking situations stay for more complicated reasons:</a:t>
            </a:r>
          </a:p>
          <a:p>
            <a:endParaRPr lang="en-US"/>
          </a:p>
          <a:p>
            <a:r>
              <a:rPr lang="en-US"/>
              <a:t>- They don’t have the basics to leave, like transportation or a safe place.</a:t>
            </a:r>
          </a:p>
          <a:p>
            <a:endParaRPr lang="en-US"/>
          </a:p>
          <a:p>
            <a:r>
              <a:rPr lang="en-US"/>
              <a:t>- They fear for their safety if they try to escape.</a:t>
            </a:r>
          </a:p>
          <a:p>
            <a:endParaRPr lang="en-US"/>
          </a:p>
          <a:p>
            <a:r>
              <a:rPr lang="en-US"/>
              <a:t>- They’ve been manipulated so much that they may not realize they’re being controlled.</a:t>
            </a:r>
          </a:p>
          <a:p>
            <a:endParaRPr lang="en-US"/>
          </a:p>
          <a:p>
            <a:r>
              <a:rPr lang="en-US"/>
              <a:t>Source</a:t>
            </a:r>
          </a:p>
          <a:p>
            <a:r>
              <a:rPr lang="en-US"/>
              <a:t>National Human Trafficking Hotline (n.d.). Fact Sheet: Human Trafficking. The Administration for Children and Families. Retrieved May 1, 2024, from https://www.acf.hhs.gov/otip/fact-sheet/resource/fshumantrafficking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a:t>
            </a:r>
          </a:p>
          <a:p>
            <a:r>
              <a:rPr lang="en-US"/>
              <a:t>Online Polling Interaction</a:t>
            </a:r>
          </a:p>
          <a:p>
            <a:endParaRPr lang="en-US"/>
          </a:p>
          <a:p>
            <a:r>
              <a:rPr lang="en-US"/>
              <a:t>Sex traffickers only target females.</a:t>
            </a:r>
          </a:p>
          <a:p>
            <a:endParaRPr lang="en-US"/>
          </a:p>
          <a:p>
            <a:r>
              <a:rPr lang="en-US"/>
              <a:t>A) Myth</a:t>
            </a:r>
          </a:p>
          <a:p>
            <a:r>
              <a:rPr lang="en-US"/>
              <a:t>B) Reality</a:t>
            </a:r>
          </a:p>
          <a:p>
            <a:endParaRPr lang="en-US"/>
          </a:p>
          <a:p>
            <a:r>
              <a:rPr lang="en-US"/>
              <a:t>ANSWER</a:t>
            </a:r>
          </a:p>
          <a:p>
            <a:r>
              <a:rPr lang="en-US"/>
              <a:t>A) Myth. Both men and boys are also victimized by sex traffickers. Additionally, LGBTQ+ males are especially vulnerable to traffickers. </a:t>
            </a:r>
          </a:p>
          <a:p>
            <a:endParaRPr lang="en-US"/>
          </a:p>
          <a:p>
            <a:r>
              <a:rPr lang="en-US"/>
              <a:t>Source</a:t>
            </a:r>
          </a:p>
          <a:p>
            <a:r>
              <a:rPr lang="en-US"/>
              <a:t>National Human Trafficking Hotline (n.d.). Fact Sheet: Human Trafficking. The Administration for Children and Families. Retrieved May 1, 2024, from https://www.acf.hhs.gov/otip/fact-sheet/resource/fshumantrafficking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a:t>
            </a:r>
          </a:p>
          <a:p>
            <a:r>
              <a:rPr lang="en-US"/>
              <a:t>Online Polling Interaction</a:t>
            </a:r>
          </a:p>
          <a:p>
            <a:endParaRPr lang="en-US"/>
          </a:p>
          <a:p>
            <a:r>
              <a:rPr lang="en-US"/>
              <a:t>Sex traffickers only target females.</a:t>
            </a:r>
          </a:p>
          <a:p>
            <a:endParaRPr lang="en-US"/>
          </a:p>
          <a:p>
            <a:r>
              <a:rPr lang="en-US"/>
              <a:t>A) Myth</a:t>
            </a:r>
          </a:p>
          <a:p>
            <a:r>
              <a:rPr lang="en-US"/>
              <a:t>B) Reality</a:t>
            </a:r>
          </a:p>
          <a:p>
            <a:endParaRPr lang="en-US"/>
          </a:p>
          <a:p>
            <a:r>
              <a:rPr lang="en-US"/>
              <a:t>ANSWER</a:t>
            </a:r>
          </a:p>
          <a:p>
            <a:r>
              <a:rPr lang="en-US"/>
              <a:t>A) Myth. Both men and boys are also victimized by sex traffickers. Additionally, LGBTQ+ males are especially vulnerable to traffickers. </a:t>
            </a:r>
          </a:p>
          <a:p>
            <a:endParaRPr lang="en-US"/>
          </a:p>
          <a:p>
            <a:r>
              <a:rPr lang="en-US"/>
              <a:t>Source</a:t>
            </a:r>
          </a:p>
          <a:p>
            <a:r>
              <a:rPr lang="en-US"/>
              <a:t>National Human Trafficking Hotline (n.d.). Fact Sheet: Human Trafficking. The Administration for Children and Families. Retrieved May 1, 2024, from https://www.acf.hhs.gov/otip/fact-sheet/resource/fshumantrafficking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Message Especially for Teens:</a:t>
            </a:r>
          </a:p>
          <a:p>
            <a:r>
              <a:rPr lang="en-US"/>
              <a:t>Businesses worldwide use explainer-style animation as a training tool for their employees. </a:t>
            </a:r>
          </a:p>
          <a:p>
            <a:endParaRPr lang="en-US"/>
          </a:p>
          <a:p>
            <a:r>
              <a:rPr lang="en-US"/>
              <a:t>So, this 3-minute Walking Wise animated video series is appropriate for both teens (ages 11+) and adults to learn how sexual predators use manipulation, intimidation, and coercion to exploit young people. </a:t>
            </a:r>
          </a:p>
          <a:p>
            <a:endParaRPr lang="en-US"/>
          </a:p>
          <a:p>
            <a:r>
              <a:rPr lang="en-US"/>
              <a:t>NOTE</a:t>
            </a:r>
          </a:p>
          <a:p>
            <a:r>
              <a:rPr lang="en-US"/>
              <a:t>Log in to Walking Wise.com to watch the three-minute animated video with audiences.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Myth: People are only trafficked in illegal businesses.</a:t>
            </a:r>
          </a:p>
          <a:p>
            <a:endParaRPr lang="en-US"/>
          </a:p>
          <a:p>
            <a:r>
              <a:rPr lang="en-US"/>
              <a:t>Reality: Trafficking can happen anywhere people can be controlled or exploited, even in legal businesses and industries.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Myth: People are only trafficked in illegal businesses.</a:t>
            </a:r>
          </a:p>
          <a:p>
            <a:endParaRPr lang="en-US"/>
          </a:p>
          <a:p>
            <a:r>
              <a:rPr lang="en-US"/>
              <a:t>Reality: Trafficking can happen anywhere people can be controlled or exploited, even in legal businesses and industries.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FALSE SENSE OF SECURITY</a:t>
            </a:r>
          </a:p>
          <a:p>
            <a:endParaRPr lang="en-US"/>
          </a:p>
          <a:p>
            <a:r>
              <a:rPr lang="en-US"/>
              <a:t>A false sense of security refers to the feeling of being safer than one actually is.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false sense of security refers to the feeling of being safer than one actually is. </a:t>
            </a:r>
          </a:p>
          <a:p>
            <a:endParaRPr lang="en-US"/>
          </a:p>
          <a:p>
            <a:r>
              <a:rPr lang="en-US"/>
              <a:t>For example, parents may mistakenly believe they have protected their children from sex traffickers because they moved into a safe neighborhood. Still, the threat unknowingly exists if they forget to set up or enforce the necessary safety settings on</a:t>
            </a:r>
          </a:p>
          <a:p>
            <a:r>
              <a:rPr lang="en-US"/>
              <a:t>their child's or teen’s social media apps.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false sense of security refers to the feeling of being safer than one actually is. </a:t>
            </a:r>
          </a:p>
          <a:p>
            <a:endParaRPr lang="en-US"/>
          </a:p>
          <a:p>
            <a:r>
              <a:rPr lang="en-US"/>
              <a:t>For example, parents may mistakenly believe they have protected their children from sex traffickers because they moved into a safe neighborhood. Still, the threat unknowingly exists if they forget to set up or enforce the necessary safety settings on</a:t>
            </a:r>
          </a:p>
          <a:p>
            <a:r>
              <a:rPr lang="en-US"/>
              <a:t>their child's or teen’s social media apps.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false sense of security refers to the feeling of being safer than one actually is. </a:t>
            </a:r>
          </a:p>
          <a:p>
            <a:endParaRPr lang="en-US"/>
          </a:p>
          <a:p>
            <a:r>
              <a:rPr lang="en-US"/>
              <a:t>For example, parents may mistakenly believe they have protected their children from sex traffickers because they moved into a safe neighborhood. Still, the threat unknowingly exists if they forget to set up or enforce the necessary safety settings on</a:t>
            </a:r>
          </a:p>
          <a:p>
            <a:r>
              <a:rPr lang="en-US"/>
              <a:t>their child's or teen’s social media apps.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false sense of security refers to the feeling of being safer than one actually is. </a:t>
            </a:r>
          </a:p>
          <a:p>
            <a:endParaRPr lang="en-US"/>
          </a:p>
          <a:p>
            <a:r>
              <a:rPr lang="en-US"/>
              <a:t>For example, parents may mistakenly believe they have protected their children from sex traffickers because they moved into a safe neighborhood. Still, the threat unknowingly exists if they forget to set up or enforce the necessary safety settings on</a:t>
            </a:r>
          </a:p>
          <a:p>
            <a:r>
              <a:rPr lang="en-US"/>
              <a:t>their child's or teen’s social media apps.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“Operating in plain sight” refers to visibly engaging in activities without attempting to conceal them or behaving in a way that attracts no suspicion despite the potentially harmful intentions. </a:t>
            </a:r>
          </a:p>
          <a:p>
            <a:endParaRPr lang="en-US"/>
          </a:p>
          <a:p>
            <a:r>
              <a:rPr lang="en-US"/>
              <a:t>Often, people believe criminal activity happens in dark alleys or places not visited by the average person. However, illegal activity occurs frequently and in areas where people commonly spend time.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“Operating in plain sight” refers to visibly engaging in activities without attempting to conceal them or behaving in a way that attracts no suspicion despite the potentially harmful intentions. </a:t>
            </a:r>
          </a:p>
          <a:p>
            <a:endParaRPr lang="en-US"/>
          </a:p>
          <a:p>
            <a:r>
              <a:rPr lang="en-US"/>
              <a:t>Often, people believe criminal activity happens in dark alleys or places not visited by the average person. However, illegal activity occurs frequently and in areas where people commonly spend time.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“Operating in plain sight” refers to visibly engaging in activities without attempting to conceal them or behaving in a way that attracts no suspicion despite the potentially harmful intentions. </a:t>
            </a:r>
          </a:p>
          <a:p>
            <a:endParaRPr lang="en-US"/>
          </a:p>
          <a:p>
            <a:r>
              <a:rPr lang="en-US"/>
              <a:t>Often, people believe criminal activity happens in dark alleys or places not visited by the average person. However, illegal activity occurs frequently and in areas where people commonly spend time.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“Operating in plain sight” refers to visibly engaging in activities without attempting to conceal them or behaving in a way that attracts no suspicion despite the potentially harmful intentions. </a:t>
            </a:r>
          </a:p>
          <a:p>
            <a:endParaRPr lang="en-US"/>
          </a:p>
          <a:p>
            <a:r>
              <a:rPr lang="en-US"/>
              <a:t>Often, people believe criminal activity happens in dark alleys or places not visited by the average person. However, illegal activity occurs frequently and in areas where people commonly spend time.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phrase “not in my community" often reflects a mindset that underestimates or denies the presence of harmful or challenging issues within one’s community despite the evidence. Adults can mistakenly believe their neighbors are law-abiding citizens. Therefore, they are not on the lookout for sex offenders or traffickers</a:t>
            </a:r>
          </a:p>
          <a:p>
            <a:r>
              <a:rPr lang="en-US"/>
              <a:t>who could bring harm to young people in their community.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phrase “not in my community" often reflects a mindset that underestimates or denies the presence of harmful or challenging issues within one’s community despite the evidence. Adults can mistakenly believe their neighbors are law-abiding citizens. Therefore, they are not on the lookout for sex offenders or traffickers</a:t>
            </a:r>
          </a:p>
          <a:p>
            <a:r>
              <a:rPr lang="en-US"/>
              <a:t>who could bring harm to young people in their community.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phrase “not in my community" often reflects a mindset that underestimates or denies the presence of harmful or challenging issues within one’s community despite the evidence. Adults can mistakenly believe their neighbors are law-abiding citizens. Therefore, they are not on the lookout for sex offenders or traffickers</a:t>
            </a:r>
          </a:p>
          <a:p>
            <a:r>
              <a:rPr lang="en-US"/>
              <a:t>who could bring harm to young people in their community.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 authority figure can be anyone who commands or inspires obedience from someone else, regardless of</a:t>
            </a:r>
          </a:p>
          <a:p>
            <a:r>
              <a:rPr lang="en-US"/>
              <a:t>holding legitimate power over that person. </a:t>
            </a:r>
          </a:p>
          <a:p>
            <a:endParaRPr lang="en-US"/>
          </a:p>
          <a:p>
            <a:r>
              <a:rPr lang="en-US"/>
              <a:t>Often, traffickers can be authority figures, so young people believe</a:t>
            </a:r>
          </a:p>
          <a:p>
            <a:r>
              <a:rPr lang="en-US"/>
              <a:t>they have no choice but to comply with harmful expectations, including demands that involve sexual abuse. However, a trustworthy person of authority will never use their power to ask or command someone to do</a:t>
            </a:r>
          </a:p>
          <a:p>
            <a:r>
              <a:rPr lang="en-US"/>
              <a:t>something illegal or inappropriate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 authority figure can be anyone who commands or inspires obedience from someone else, regardless of</a:t>
            </a:r>
          </a:p>
          <a:p>
            <a:r>
              <a:rPr lang="en-US"/>
              <a:t>holding legitimate power over that person. </a:t>
            </a:r>
          </a:p>
          <a:p>
            <a:endParaRPr lang="en-US"/>
          </a:p>
          <a:p>
            <a:r>
              <a:rPr lang="en-US"/>
              <a:t>Often, traffickers can be authority figures, so young people believe</a:t>
            </a:r>
          </a:p>
          <a:p>
            <a:r>
              <a:rPr lang="en-US"/>
              <a:t>they have no choice but to comply with harmful expectations, including demands that involve sexual abuse. However, a trustworthy person of authority will never use their power to ask or command someone to do</a:t>
            </a:r>
          </a:p>
          <a:p>
            <a:r>
              <a:rPr lang="en-US"/>
              <a:t>something illegal or inappropriate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 authority figure can be anyone who commands or inspires obedience from someone else, regardless of</a:t>
            </a:r>
          </a:p>
          <a:p>
            <a:r>
              <a:rPr lang="en-US"/>
              <a:t>holding legitimate power over that person. </a:t>
            </a:r>
          </a:p>
          <a:p>
            <a:endParaRPr lang="en-US"/>
          </a:p>
          <a:p>
            <a:r>
              <a:rPr lang="en-US"/>
              <a:t>Often, traffickers can be authority figures, so young people believe</a:t>
            </a:r>
          </a:p>
          <a:p>
            <a:r>
              <a:rPr lang="en-US"/>
              <a:t>they have no choice but to comply with harmful expectations, including demands that involve sexual abuse. However, a trustworthy person of authority will never use their power to ask or command someone to do</a:t>
            </a:r>
          </a:p>
          <a:p>
            <a:r>
              <a:rPr lang="en-US"/>
              <a:t>something illegal or inappropriate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“false promise” is a commitment made with no intention of carrying it out. It occurs when the intent is to</a:t>
            </a:r>
          </a:p>
          <a:p>
            <a:r>
              <a:rPr lang="en-US"/>
              <a:t>deceive or defraud others. Often, traffickers trick young people into complying with harmful requests by telling</a:t>
            </a:r>
          </a:p>
          <a:p>
            <a:r>
              <a:rPr lang="en-US"/>
              <a:t>lies such as their “dedicated love” for the youth or promises of fame and fortune.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“false promise” is a commitment made with no intention of carrying it out. It occurs when the intent is to</a:t>
            </a:r>
          </a:p>
          <a:p>
            <a:r>
              <a:rPr lang="en-US"/>
              <a:t>deceive or defraud others. Often, traffickers trick young people into complying with harmful requests by telling</a:t>
            </a:r>
          </a:p>
          <a:p>
            <a:r>
              <a:rPr lang="en-US"/>
              <a:t>lies such as their “dedicated love” for the youth or promises of fame and fortune.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 </a:t>
            </a:r>
          </a:p>
          <a:p>
            <a:r>
              <a:rPr lang="en-US"/>
              <a:t>Please tailor this message to align with your organization's policies and protocols.</a:t>
            </a:r>
          </a:p>
          <a:p>
            <a:endParaRPr lang="en-US"/>
          </a:p>
          <a:p>
            <a:r>
              <a:rPr lang="en-US"/>
              <a:t>Please provide a confidential avenue for students to report concerns and seek help for themselves or their peers if they suspect sexual abuse, grooming, sextortion, pornography-related exploitation, or human trafficking. This may include a designated address or text line.</a:t>
            </a:r>
          </a:p>
          <a:p>
            <a:endParaRPr lang="en-US"/>
          </a:p>
          <a:p>
            <a:r>
              <a:rPr lang="en-US"/>
              <a:t>Consider displaying posters in your school or facility that outline various ways students can access immediate support or request a private meeting with a school safety team member or another trusted adult.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“false promise” is a commitment made with no intention of carrying it out. It occurs when the intent is to</a:t>
            </a:r>
          </a:p>
          <a:p>
            <a:r>
              <a:rPr lang="en-US"/>
              <a:t>deceive or defraud others. Often, traffickers trick young people into complying with harmful requests by telling</a:t>
            </a:r>
          </a:p>
          <a:p>
            <a:r>
              <a:rPr lang="en-US"/>
              <a:t>lies such as their “dedicated love” for the youth or promises of fame and fortune.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"Mental control" refers to manipulating a person's thoughts, emotions, and perceptions to limit their ability to make independent choices. </a:t>
            </a:r>
          </a:p>
          <a:p>
            <a:endParaRPr lang="en-US"/>
          </a:p>
          <a:p>
            <a:r>
              <a:rPr lang="en-US"/>
              <a:t>Traffickers control victims by:</a:t>
            </a:r>
          </a:p>
          <a:p>
            <a:r>
              <a:rPr lang="en-US"/>
              <a:t>- Exerting influence over a young person's thoughts, beliefs, and decision-making processes.</a:t>
            </a:r>
          </a:p>
          <a:p>
            <a:endParaRPr lang="en-US"/>
          </a:p>
          <a:p>
            <a:r>
              <a:rPr lang="en-US"/>
              <a:t>- Employing psychological manipulation to sway or control a youth’s actions.</a:t>
            </a:r>
          </a:p>
          <a:p>
            <a:endParaRPr lang="en-US"/>
          </a:p>
          <a:p>
            <a:r>
              <a:rPr lang="en-US"/>
              <a:t>- Using tactics such as gaslighting makes victims doubt their perceptions and reality.</a:t>
            </a:r>
          </a:p>
          <a:p>
            <a:r>
              <a:rPr lang="en-US"/>
              <a:t>o Creating a dependency on the trafficker for emotional support and validation.</a:t>
            </a:r>
          </a:p>
          <a:p>
            <a:endParaRPr lang="en-US"/>
          </a:p>
          <a:p>
            <a:r>
              <a:rPr lang="en-US"/>
              <a:t>Victims must first determine how to override the powerful influence their trafficker holds over them before they can begin to consider ways to escape or exit their trafficking situation.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"Mental control" refers to manipulating a person's thoughts, emotions, and perceptions to limit their ability to make independent choices. </a:t>
            </a:r>
          </a:p>
          <a:p>
            <a:endParaRPr lang="en-US"/>
          </a:p>
          <a:p>
            <a:r>
              <a:rPr lang="en-US"/>
              <a:t>Traffickers control victims by:</a:t>
            </a:r>
          </a:p>
          <a:p>
            <a:r>
              <a:rPr lang="en-US"/>
              <a:t>- Exerting influence over a young person's thoughts, beliefs, and decision-making processes.</a:t>
            </a:r>
          </a:p>
          <a:p>
            <a:endParaRPr lang="en-US"/>
          </a:p>
          <a:p>
            <a:r>
              <a:rPr lang="en-US"/>
              <a:t>- Employing psychological manipulation to sway or control a youth’s actions.</a:t>
            </a:r>
          </a:p>
          <a:p>
            <a:endParaRPr lang="en-US"/>
          </a:p>
          <a:p>
            <a:r>
              <a:rPr lang="en-US"/>
              <a:t>- Using tactics such as gaslighting makes victims doubt their perceptions and reality.</a:t>
            </a:r>
          </a:p>
          <a:p>
            <a:r>
              <a:rPr lang="en-US"/>
              <a:t>o Creating a dependency on the trafficker for emotional support and validation.</a:t>
            </a:r>
          </a:p>
          <a:p>
            <a:endParaRPr lang="en-US"/>
          </a:p>
          <a:p>
            <a:r>
              <a:rPr lang="en-US"/>
              <a:t>Victims must first determine how to override the powerful influence their trafficker holds over them before they can begin to consider ways to escape or exit their trafficking situation.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"Mental control" refers to manipulating a person's thoughts, emotions, and perceptions to limit their ability to make independent choices. </a:t>
            </a:r>
          </a:p>
          <a:p>
            <a:endParaRPr lang="en-US"/>
          </a:p>
          <a:p>
            <a:r>
              <a:rPr lang="en-US"/>
              <a:t>Traffickers control victims by:</a:t>
            </a:r>
          </a:p>
          <a:p>
            <a:r>
              <a:rPr lang="en-US"/>
              <a:t>- Exerting influence over a young person's thoughts, beliefs, and decision-making processes.</a:t>
            </a:r>
          </a:p>
          <a:p>
            <a:endParaRPr lang="en-US"/>
          </a:p>
          <a:p>
            <a:r>
              <a:rPr lang="en-US"/>
              <a:t>- Employing psychological manipulation to sway or control a youth’s actions.</a:t>
            </a:r>
          </a:p>
          <a:p>
            <a:endParaRPr lang="en-US"/>
          </a:p>
          <a:p>
            <a:r>
              <a:rPr lang="en-US"/>
              <a:t>- Using tactics such as gaslighting makes victims doubt their perceptions and reality.</a:t>
            </a:r>
          </a:p>
          <a:p>
            <a:r>
              <a:rPr lang="en-US"/>
              <a:t>o Creating a dependency on the trafficker for emotional support and validation.</a:t>
            </a:r>
          </a:p>
          <a:p>
            <a:endParaRPr lang="en-US"/>
          </a:p>
          <a:p>
            <a:r>
              <a:rPr lang="en-US"/>
              <a:t>Victims must first determine how to override the powerful influence their trafficker holds over them before they can begin to consider ways to escape or exit their trafficking situation.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“social circle” refers to people who connect because of their shared interests. They regularly spend time together to socialize and grow friendships. </a:t>
            </a:r>
          </a:p>
          <a:p>
            <a:endParaRPr lang="en-US"/>
          </a:p>
          <a:p>
            <a:r>
              <a:rPr lang="en-US"/>
              <a:t>Traffickers use a form of trickery: They pretend to share common interests and work to blend into an established friend group to identify the vulnerabilities of the young person they are attempting to groom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“social circle” refers to people who connect because of their shared interests. They regularly spend time together to socialize and grow friendships. </a:t>
            </a:r>
          </a:p>
          <a:p>
            <a:endParaRPr lang="en-US"/>
          </a:p>
          <a:p>
            <a:r>
              <a:rPr lang="en-US"/>
              <a:t>Traffickers use a form of trickery: They pretend to share common interests and work to blend into an established friend group to identify the vulnerabilities of the young person they are attempting to groom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“social circle” refers to people who connect because of their shared interests. They regularly spend time together to socialize and grow friendships. </a:t>
            </a:r>
          </a:p>
          <a:p>
            <a:endParaRPr lang="en-US"/>
          </a:p>
          <a:p>
            <a:r>
              <a:rPr lang="en-US"/>
              <a:t>Traffickers use a form of trickery: They pretend to share common interests and work to blend into an established friend group to identify the vulnerabilities of the young person they are attempting to groom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For digital interaction with audiences:</a:t>
            </a:r>
          </a:p>
          <a:p>
            <a:endParaRPr lang="en-US"/>
          </a:p>
          <a:p>
            <a:r>
              <a:rPr lang="en-US"/>
              <a:t>Join Walking Wise in using Slido.com to create an anonymous user experience.</a:t>
            </a:r>
          </a:p>
          <a:p>
            <a:endParaRPr lang="en-US"/>
          </a:p>
          <a:p>
            <a:r>
              <a:rPr lang="en-US"/>
              <a:t>Contact us at support@WalkingWise.com if you would like more information.</a:t>
            </a:r>
          </a:p>
          <a:p>
            <a:endParaRPr lang="en-US"/>
          </a:p>
          <a:p>
            <a:r>
              <a:rPr lang="en-US"/>
              <a:t>Upon Activating Slido.com:</a:t>
            </a:r>
          </a:p>
          <a:p>
            <a:r>
              <a:rPr lang="en-US"/>
              <a:t>Please verify that the Q&amp;A feature is enabled before presenting to audiences. An adult should monitor questions and comments to ensure they are appropriate. Slido has a feature that allows you to delete unwanted questions and comments.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Brainwashing: </a:t>
            </a:r>
          </a:p>
          <a:p>
            <a:r>
              <a:rPr lang="en-US"/>
              <a:t>Traffickers use manipulative techniques to change an individual's thought process, giving them control of the victims' beliefs, attitudes, and behaviors.</a:t>
            </a:r>
          </a:p>
          <a:p>
            <a:endParaRPr lang="en-US"/>
          </a:p>
          <a:p>
            <a:r>
              <a:rPr lang="en-US"/>
              <a:t>• Trauma Bonding or Emotional Bondage: Traffickers use rewards and punishments in cycles to foster a powerful emotional connection with their victims. This form of abuse causes the victim to experience positive and negative emotions for the trafficker, such as love or loyalty, while also living in fear.</a:t>
            </a:r>
          </a:p>
          <a:p>
            <a:endParaRPr lang="en-US"/>
          </a:p>
          <a:p>
            <a:r>
              <a:rPr lang="en-US"/>
              <a:t>• Economic Dependency: </a:t>
            </a:r>
          </a:p>
          <a:p>
            <a:r>
              <a:rPr lang="en-US"/>
              <a:t>Traffickers can gain control over young people who cannot earn enough money to obtain necessities like food and shelter. Victims often feel stuck because they have no means to support themselves when wanting to break free from a trafficker who fulfills their basic needs.</a:t>
            </a:r>
          </a:p>
          <a:p>
            <a:endParaRPr lang="en-US"/>
          </a:p>
          <a:p>
            <a:r>
              <a:rPr lang="en-US"/>
              <a:t>• Drug and Alcohol Addiction:</a:t>
            </a:r>
          </a:p>
          <a:p>
            <a:r>
              <a:rPr lang="en-US"/>
              <a:t>Traffickers work to influence an individual's substance use or introduce the individual to drugs and alcohol to create dependency. Substance abuse can increase a victim's economic, physical, and emotional dependency on their trafficker, significantly reducing their ability to end their exploitation.</a:t>
            </a:r>
          </a:p>
          <a:p>
            <a:endParaRPr lang="en-US"/>
          </a:p>
          <a:p>
            <a:r>
              <a:rPr lang="en-US"/>
              <a:t>• Imprisonment: </a:t>
            </a:r>
          </a:p>
          <a:p>
            <a:r>
              <a:rPr lang="en-US"/>
              <a:t>“Imprisonment” is the physical or emotional restriction of a person’s freedom to move about or make independent decisions. Even if not physically confined, traffickers often maintain control over victims by setting strict rules or causing isolation from friends and family members.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Brainwashing: </a:t>
            </a:r>
          </a:p>
          <a:p>
            <a:r>
              <a:rPr lang="en-US"/>
              <a:t>Traffickers use manipulative techniques to change an individual's thought process, giving them control of the victims' beliefs, attitudes, and behaviors.</a:t>
            </a:r>
          </a:p>
          <a:p>
            <a:endParaRPr lang="en-US"/>
          </a:p>
          <a:p>
            <a:r>
              <a:rPr lang="en-US"/>
              <a:t>• Trauma Bonding or Emotional Bondage: Traffickers use rewards and punishments in cycles to foster a powerful emotional connection with their victims. This form of abuse causes the victim to experience positive and negative emotions for the trafficker, such as love or loyalty, while also living in fear.</a:t>
            </a:r>
          </a:p>
          <a:p>
            <a:endParaRPr lang="en-US"/>
          </a:p>
          <a:p>
            <a:r>
              <a:rPr lang="en-US"/>
              <a:t>• Economic Dependency: </a:t>
            </a:r>
          </a:p>
          <a:p>
            <a:r>
              <a:rPr lang="en-US"/>
              <a:t>Traffickers can gain control over young people who cannot earn enough money to obtain necessities like food and shelter. Victims often feel stuck because they have no means to support themselves when wanting to break free from a trafficker who fulfills their basic needs.</a:t>
            </a:r>
          </a:p>
          <a:p>
            <a:endParaRPr lang="en-US"/>
          </a:p>
          <a:p>
            <a:r>
              <a:rPr lang="en-US"/>
              <a:t>• Drug and Alcohol Addiction:</a:t>
            </a:r>
          </a:p>
          <a:p>
            <a:r>
              <a:rPr lang="en-US"/>
              <a:t>Traffickers work to influence an individual's substance use or introduce the individual to drugs and alcohol to create dependency. Substance abuse can increase a victim's economic, physical, and emotional dependency on their trafficker, significantly reducing their ability to end their exploitation.</a:t>
            </a:r>
          </a:p>
          <a:p>
            <a:endParaRPr lang="en-US"/>
          </a:p>
          <a:p>
            <a:r>
              <a:rPr lang="en-US"/>
              <a:t>• Imprisonment: </a:t>
            </a:r>
          </a:p>
          <a:p>
            <a:r>
              <a:rPr lang="en-US"/>
              <a:t>“Imprisonment” is the physical or emotional restriction of a person’s freedom to move about or make independent decisions. Even if not physically confined, traffickers often maintain control over victims by setting strict rules or causing isolation from friends and family members.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Brainwashing: </a:t>
            </a:r>
          </a:p>
          <a:p>
            <a:r>
              <a:rPr lang="en-US"/>
              <a:t>Traffickers use manipulative techniques to change an individual's thought process, giving them control of the victims' beliefs, attitudes, and behaviors.</a:t>
            </a:r>
          </a:p>
          <a:p>
            <a:endParaRPr lang="en-US"/>
          </a:p>
          <a:p>
            <a:r>
              <a:rPr lang="en-US"/>
              <a:t>• Trauma Bonding or Emotional Bondage: Traffickers use rewards and punishments in cycles to foster a powerful emotional connection with their victims. This form of abuse causes the victim to experience positive and negative emotions for the trafficker, such as love or loyalty, while also living in fear.</a:t>
            </a:r>
          </a:p>
          <a:p>
            <a:endParaRPr lang="en-US"/>
          </a:p>
          <a:p>
            <a:r>
              <a:rPr lang="en-US"/>
              <a:t>• Economic Dependency: </a:t>
            </a:r>
          </a:p>
          <a:p>
            <a:r>
              <a:rPr lang="en-US"/>
              <a:t>Traffickers can gain control over young people who cannot earn enough money to obtain necessities like food and shelter. Victims often feel stuck because they have no means to support themselves when wanting to break free from a trafficker who fulfills their basic needs.</a:t>
            </a:r>
          </a:p>
          <a:p>
            <a:endParaRPr lang="en-US"/>
          </a:p>
          <a:p>
            <a:r>
              <a:rPr lang="en-US"/>
              <a:t>• Drug and Alcohol Addiction:</a:t>
            </a:r>
          </a:p>
          <a:p>
            <a:r>
              <a:rPr lang="en-US"/>
              <a:t>Traffickers work to influence an individual's substance use or introduce the individual to drugs and alcohol to create dependency. Substance abuse can increase a victim's economic, physical, and emotional dependency on their trafficker, significantly reducing their ability to end their exploitation.</a:t>
            </a:r>
          </a:p>
          <a:p>
            <a:endParaRPr lang="en-US"/>
          </a:p>
          <a:p>
            <a:r>
              <a:rPr lang="en-US"/>
              <a:t>• Imprisonment: </a:t>
            </a:r>
          </a:p>
          <a:p>
            <a:r>
              <a:rPr lang="en-US"/>
              <a:t>“Imprisonment” is the physical or emotional restriction of a person’s freedom to move about or make independent decisions. Even if not physically confined, traffickers often maintain control over victims by setting strict rules or causing isolation from friends and family members.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Brainwashing: </a:t>
            </a:r>
          </a:p>
          <a:p>
            <a:r>
              <a:rPr lang="en-US"/>
              <a:t>Traffickers use manipulative techniques to change an individual's thought process, giving them control of the victims' beliefs, attitudes, and behaviors.</a:t>
            </a:r>
          </a:p>
          <a:p>
            <a:endParaRPr lang="en-US"/>
          </a:p>
          <a:p>
            <a:r>
              <a:rPr lang="en-US"/>
              <a:t>• Trauma Bonding or Emotional Bondage: Traffickers use rewards and punishments in cycles to foster a powerful emotional connection with their victims. This form of abuse causes the victim to experience positive and negative emotions for the trafficker, such as love or loyalty, while also living in fear.</a:t>
            </a:r>
          </a:p>
          <a:p>
            <a:endParaRPr lang="en-US"/>
          </a:p>
          <a:p>
            <a:r>
              <a:rPr lang="en-US"/>
              <a:t>• Economic Dependency: </a:t>
            </a:r>
          </a:p>
          <a:p>
            <a:r>
              <a:rPr lang="en-US"/>
              <a:t>Traffickers can gain control over young people who cannot earn enough money to obtain necessities like food and shelter. Victims often feel stuck because they have no means to support themselves when wanting to break free from a trafficker who fulfills their basic needs.</a:t>
            </a:r>
          </a:p>
          <a:p>
            <a:endParaRPr lang="en-US"/>
          </a:p>
          <a:p>
            <a:r>
              <a:rPr lang="en-US"/>
              <a:t>• Drug and Alcohol Addiction:</a:t>
            </a:r>
          </a:p>
          <a:p>
            <a:r>
              <a:rPr lang="en-US"/>
              <a:t>Traffickers work to influence an individual's substance use or introduce the individual to drugs and alcohol to create dependency. Substance abuse can increase a victim's economic, physical, and emotional dependency on their trafficker, significantly reducing their ability to end their exploitation.</a:t>
            </a:r>
          </a:p>
          <a:p>
            <a:endParaRPr lang="en-US"/>
          </a:p>
          <a:p>
            <a:r>
              <a:rPr lang="en-US"/>
              <a:t>• Imprisonment: </a:t>
            </a:r>
          </a:p>
          <a:p>
            <a:r>
              <a:rPr lang="en-US"/>
              <a:t>“Imprisonment” is the physical or emotional restriction of a person’s freedom to move about or make independent decisions. Even if not physically confined, traffickers often maintain control over victims by setting strict rules or causing isolation from friends and family members.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relied upon entirely. </a:t>
            </a:r>
          </a:p>
          <a:p>
            <a:endParaRPr lang="en-US"/>
          </a:p>
          <a:p>
            <a:r>
              <a:rPr lang="en-US"/>
              <a:t>Here are a few reasons:</a:t>
            </a:r>
          </a:p>
          <a:p>
            <a:endParaRPr lang="en-US"/>
          </a:p>
          <a:p>
            <a:r>
              <a:rPr lang="en-US"/>
              <a:t>• UNREPORTED</a:t>
            </a:r>
          </a:p>
          <a:p>
            <a:r>
              <a:rPr lang="en-US"/>
              <a:t>Victims may stay silent due to fear, shame, or manipulation.</a:t>
            </a:r>
          </a:p>
          <a:p>
            <a:endParaRPr lang="en-US"/>
          </a:p>
          <a:p>
            <a:r>
              <a:rPr lang="en-US"/>
              <a:t>• INCONSISTENT COLLECTION</a:t>
            </a:r>
          </a:p>
          <a:p>
            <a:r>
              <a:rPr lang="en-US"/>
              <a:t>Geographical areas have different legal definitions for sexual crimes, making data hard to compare.</a:t>
            </a:r>
          </a:p>
          <a:p>
            <a:endParaRPr lang="en-US"/>
          </a:p>
          <a:p>
            <a:r>
              <a:rPr lang="en-US"/>
              <a:t>• 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Presenters may ask their audience to consider adding a few "hotline for help" phone numbers in their cell phone contacts or take a photo of this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Although the hand signal for help has not yet achieved universal recognition, it may discreetly get someone's attention in urgent situations.</a:t>
            </a:r>
          </a:p>
          <a:p>
            <a:endParaRPr lang="en-US"/>
          </a:p>
          <a:p>
            <a:r>
              <a:rPr lang="en-US"/>
              <a:t>• SILENT</a:t>
            </a:r>
          </a:p>
          <a:p>
            <a:r>
              <a:rPr lang="en-US"/>
              <a:t>It can be used silently.  </a:t>
            </a:r>
          </a:p>
          <a:p>
            <a:endParaRPr lang="en-US"/>
          </a:p>
          <a:p>
            <a:r>
              <a:rPr lang="en-US"/>
              <a:t>• UNTRACKABLE</a:t>
            </a:r>
          </a:p>
          <a:p>
            <a:r>
              <a:rPr lang="en-US"/>
              <a:t>It leaves no digital footprint.  </a:t>
            </a:r>
          </a:p>
          <a:p>
            <a:endParaRPr lang="en-US"/>
          </a:p>
          <a:p>
            <a:r>
              <a:rPr lang="en-US"/>
              <a:t>• CONCEALED</a:t>
            </a:r>
          </a:p>
          <a:p>
            <a:r>
              <a:rPr lang="en-US"/>
              <a:t>It can be done secretly when a perpetrator is in the vicinity.</a:t>
            </a:r>
          </a:p>
          <a:p>
            <a:endParaRPr lang="en-US"/>
          </a:p>
          <a:p>
            <a:r>
              <a:rPr lang="en-US"/>
              <a:t>• SIGNALS DISTRESS</a:t>
            </a:r>
          </a:p>
          <a:p>
            <a:r>
              <a:rPr lang="en-US"/>
              <a:t>Combining the hand signal with distressed facial expressions might help attract the attention of an individual who is unfamiliar with the signal's meaning.</a:t>
            </a:r>
          </a:p>
          <a:p>
            <a:endParaRPr lang="en-US"/>
          </a:p>
          <a:p>
            <a:r>
              <a:rPr lang="en-US"/>
              <a:t>Source</a:t>
            </a:r>
          </a:p>
          <a:p>
            <a:r>
              <a:rPr lang="en-US"/>
              <a:t>Canadian Women's Foundation, April 2020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Two ways to conduct a pre-/post-student evaluation:</a:t>
            </a:r>
          </a:p>
          <a:p>
            <a:endParaRPr lang="en-US"/>
          </a:p>
          <a:p>
            <a:r>
              <a:rPr lang="en-US"/>
              <a:t>1) Use the pre/post survey in the Walking Wise lesson plan for this topic. </a:t>
            </a:r>
          </a:p>
          <a:p>
            <a:endParaRPr lang="en-US"/>
          </a:p>
          <a:p>
            <a:r>
              <a:rPr lang="en-US"/>
              <a:t>2) Activate Slido.com to conduct an online survey.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3-Question Survey</a:t>
            </a:r>
          </a:p>
          <a:p>
            <a:endParaRPr lang="en-US"/>
          </a:p>
          <a:p>
            <a:r>
              <a:rPr lang="en-US"/>
              <a:t>IF SLIDO IS ACTIVATED:</a:t>
            </a:r>
          </a:p>
          <a:p>
            <a:r>
              <a:rPr lang="en-US"/>
              <a:t>Follow the instructions provided on WalkingWise.com to access your school or organization's custom Slido QR code and #code, which the audience will use to complete the 3-question evaluation. </a:t>
            </a:r>
          </a:p>
          <a:p>
            <a:endParaRPr lang="en-US"/>
          </a:p>
          <a:p>
            <a:r>
              <a:rPr lang="en-US"/>
              <a:t>Please encourage your audience to scan your organization's custom QR code to share what they enjoyed and what could be improved about the lesson.</a:t>
            </a:r>
          </a:p>
          <a:p>
            <a:endParaRPr lang="en-US"/>
          </a:p>
          <a:p>
            <a:r>
              <a:rPr lang="en-US"/>
              <a:t>Please send any feedback you want to share to Walking Wise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a:t>
            </a:r>
          </a:p>
          <a:p>
            <a:r>
              <a:rPr lang="en-US"/>
              <a:t>To access additional resources about the myths, please refer to the last page of Lesson Plan #1 in the Walking Wise Education Guide. </a:t>
            </a:r>
          </a:p>
          <a:p>
            <a:endParaRPr lang="en-US"/>
          </a:p>
          <a:p>
            <a:r>
              <a:rPr lang="en-US"/>
              <a:t>We welcome your feedback at support@WalkingWise.com.</a:t>
            </a:r>
          </a:p>
          <a:p>
            <a:endParaRPr lang="en-US"/>
          </a:p>
          <a:p>
            <a:r>
              <a:rPr lang="en-US"/>
              <a:t>Thank you!</a:t>
            </a:r>
          </a:p>
          <a:p>
            <a:endParaRPr lang="en-US"/>
          </a:p>
          <a:p>
            <a:r>
              <a:rPr lang="en-US"/>
              <a:t>Karla Highman</a:t>
            </a:r>
          </a:p>
          <a:p>
            <a:r>
              <a:rPr lang="en-US"/>
              <a:t>Founder, 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relied upon entirely. </a:t>
            </a:r>
          </a:p>
          <a:p>
            <a:endParaRPr lang="en-US"/>
          </a:p>
          <a:p>
            <a:r>
              <a:rPr lang="en-US"/>
              <a:t>Here are a few reasons:</a:t>
            </a:r>
          </a:p>
          <a:p>
            <a:endParaRPr lang="en-US"/>
          </a:p>
          <a:p>
            <a:r>
              <a:rPr lang="en-US"/>
              <a:t>• UNREPORTED</a:t>
            </a:r>
          </a:p>
          <a:p>
            <a:r>
              <a:rPr lang="en-US"/>
              <a:t>Victims may stay silent due to fear, shame, or manipulation.</a:t>
            </a:r>
          </a:p>
          <a:p>
            <a:endParaRPr lang="en-US"/>
          </a:p>
          <a:p>
            <a:r>
              <a:rPr lang="en-US"/>
              <a:t>• INCONSISTENT COLLECTION</a:t>
            </a:r>
          </a:p>
          <a:p>
            <a:r>
              <a:rPr lang="en-US"/>
              <a:t>Geographical areas have different legal definitions for sexual crimes, making data hard to compare.</a:t>
            </a:r>
          </a:p>
          <a:p>
            <a:endParaRPr lang="en-US"/>
          </a:p>
          <a:p>
            <a:r>
              <a:rPr lang="en-US"/>
              <a:t>• 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s://walking-wise-2025-website-assets.s3.us-east-1.amazonaws.com/Website_Dashboard-Education_PDFs_and_Icons/PDFs_Guildes_OtherDocs/Learning+Journey.pdf"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hyperlink" Target="https://www.walkingwise.com/demo"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5.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4522" y="41458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68D2DF"/>
            </a:solidFill>
          </p:spPr>
          <p:txBody>
            <a:bodyPr/>
            <a:lstStyle/>
            <a:p>
              <a:endParaRPr lang="en-US"/>
            </a:p>
          </p:txBody>
        </p:sp>
      </p:grpSp>
      <p:sp>
        <p:nvSpPr>
          <p:cNvPr id="4" name="TextBox 4"/>
          <p:cNvSpPr txBox="1"/>
          <p:nvPr/>
        </p:nvSpPr>
        <p:spPr>
          <a:xfrm>
            <a:off x="454522" y="7713125"/>
            <a:ext cx="17417056" cy="662967"/>
          </a:xfrm>
          <a:prstGeom prst="rect">
            <a:avLst/>
          </a:prstGeom>
        </p:spPr>
        <p:txBody>
          <a:bodyPr lIns="0" tIns="0" rIns="0" bIns="0" rtlCol="0" anchor="t">
            <a:spAutoFit/>
          </a:bodyPr>
          <a:lstStyle/>
          <a:p>
            <a:pPr algn="ctr">
              <a:lnSpc>
                <a:spcPts val="5460"/>
              </a:lnSpc>
            </a:pPr>
            <a:r>
              <a:rPr lang="en-US" sz="3900">
                <a:solidFill>
                  <a:srgbClr val="FFFFFF"/>
                </a:solidFill>
                <a:latin typeface="Poppins Medium 1"/>
                <a:ea typeface="Poppins Medium 1"/>
                <a:cs typeface="Poppins Medium 1"/>
                <a:sym typeface="Poppins Medium 1"/>
              </a:rPr>
              <a:t>LESSON #1</a:t>
            </a:r>
          </a:p>
        </p:txBody>
      </p:sp>
      <p:sp>
        <p:nvSpPr>
          <p:cNvPr id="5" name="TextBox 5"/>
          <p:cNvSpPr txBox="1"/>
          <p:nvPr/>
        </p:nvSpPr>
        <p:spPr>
          <a:xfrm>
            <a:off x="454522" y="5451420"/>
            <a:ext cx="17417056" cy="2547519"/>
          </a:xfrm>
          <a:prstGeom prst="rect">
            <a:avLst/>
          </a:prstGeom>
        </p:spPr>
        <p:txBody>
          <a:bodyPr lIns="0" tIns="0" rIns="0" bIns="0" rtlCol="0" anchor="t">
            <a:spAutoFit/>
          </a:bodyPr>
          <a:lstStyle/>
          <a:p>
            <a:pPr algn="ctr">
              <a:lnSpc>
                <a:spcPts val="11105"/>
              </a:lnSpc>
            </a:pPr>
            <a:r>
              <a:rPr lang="en-US" sz="11689" b="1">
                <a:solidFill>
                  <a:srgbClr val="ED8B00"/>
                </a:solidFill>
                <a:latin typeface="Cooperative Bold"/>
                <a:ea typeface="Cooperative Bold"/>
                <a:cs typeface="Cooperative Bold"/>
                <a:sym typeface="Cooperative Bold"/>
              </a:rPr>
              <a:t>Myths</a:t>
            </a:r>
          </a:p>
          <a:p>
            <a:pPr algn="ctr">
              <a:lnSpc>
                <a:spcPts val="8537"/>
              </a:lnSpc>
            </a:pPr>
            <a:r>
              <a:rPr lang="en-US" sz="8987" b="1" spc="-260">
                <a:solidFill>
                  <a:srgbClr val="ED8B00"/>
                </a:solidFill>
                <a:latin typeface="Poppins Medium 2 Bold"/>
                <a:ea typeface="Poppins Medium 2 Bold"/>
                <a:cs typeface="Poppins Medium 2 Bold"/>
                <a:sym typeface="Poppins Medium 2 Bold"/>
              </a:rPr>
              <a:t>&amp;REALITY</a:t>
            </a:r>
          </a:p>
        </p:txBody>
      </p:sp>
      <p:sp>
        <p:nvSpPr>
          <p:cNvPr id="6" name="Freeform 6"/>
          <p:cNvSpPr/>
          <p:nvPr/>
        </p:nvSpPr>
        <p:spPr>
          <a:xfrm>
            <a:off x="14931588" y="7062206"/>
            <a:ext cx="2451537" cy="2467718"/>
          </a:xfrm>
          <a:custGeom>
            <a:avLst/>
            <a:gdLst/>
            <a:ahLst/>
            <a:cxnLst/>
            <a:rect l="l" t="t" r="r" b="b"/>
            <a:pathLst>
              <a:path w="2451537" h="2467718">
                <a:moveTo>
                  <a:pt x="0" y="0"/>
                </a:moveTo>
                <a:lnTo>
                  <a:pt x="2451537" y="0"/>
                </a:lnTo>
                <a:lnTo>
                  <a:pt x="2451537" y="2467718"/>
                </a:lnTo>
                <a:lnTo>
                  <a:pt x="0" y="2467718"/>
                </a:lnTo>
                <a:lnTo>
                  <a:pt x="0" y="0"/>
                </a:lnTo>
                <a:close/>
              </a:path>
            </a:pathLst>
          </a:custGeom>
          <a:blipFill>
            <a:blip r:embed="rId3"/>
            <a:stretch>
              <a:fillRect/>
            </a:stretch>
          </a:blipFill>
        </p:spPr>
        <p:txBody>
          <a:bodyPr/>
          <a:lstStyle/>
          <a:p>
            <a:endParaRPr lang="en-US"/>
          </a:p>
        </p:txBody>
      </p:sp>
      <p:sp>
        <p:nvSpPr>
          <p:cNvPr id="7" name="TextBox 7"/>
          <p:cNvSpPr txBox="1"/>
          <p:nvPr/>
        </p:nvSpPr>
        <p:spPr>
          <a:xfrm>
            <a:off x="454522" y="2385219"/>
            <a:ext cx="17417056" cy="2503531"/>
          </a:xfrm>
          <a:prstGeom prst="rect">
            <a:avLst/>
          </a:prstGeom>
        </p:spPr>
        <p:txBody>
          <a:bodyPr lIns="0" tIns="0" rIns="0" bIns="0" rtlCol="0" anchor="t">
            <a:spAutoFit/>
          </a:bodyPr>
          <a:lstStyle/>
          <a:p>
            <a:pPr algn="ctr">
              <a:lnSpc>
                <a:spcPts val="6512"/>
              </a:lnSpc>
            </a:pPr>
            <a:r>
              <a:rPr lang="en-US" sz="5713">
                <a:solidFill>
                  <a:srgbClr val="303030"/>
                </a:solidFill>
                <a:latin typeface="League Spartan"/>
                <a:ea typeface="League Spartan"/>
                <a:cs typeface="League Spartan"/>
                <a:sym typeface="League Spartan"/>
              </a:rPr>
              <a:t>SEXUAL EXPLOITATION</a:t>
            </a:r>
          </a:p>
          <a:p>
            <a:pPr algn="ctr">
              <a:lnSpc>
                <a:spcPts val="12999"/>
              </a:lnSpc>
            </a:pPr>
            <a:r>
              <a:rPr lang="en-US" sz="11403">
                <a:solidFill>
                  <a:srgbClr val="303030"/>
                </a:solidFill>
                <a:latin typeface="League Spartan"/>
                <a:ea typeface="League Spartan"/>
                <a:cs typeface="League Spartan"/>
                <a:sym typeface="League Spartan"/>
              </a:rPr>
              <a:t>EDUCATION</a:t>
            </a:r>
          </a:p>
        </p:txBody>
      </p:sp>
      <p:sp>
        <p:nvSpPr>
          <p:cNvPr id="8" name="Freeform 8"/>
          <p:cNvSpPr/>
          <p:nvPr/>
        </p:nvSpPr>
        <p:spPr>
          <a:xfrm>
            <a:off x="16215157" y="1028700"/>
            <a:ext cx="1044143" cy="1044143"/>
          </a:xfrm>
          <a:custGeom>
            <a:avLst/>
            <a:gdLst/>
            <a:ahLst/>
            <a:cxnLst/>
            <a:rect l="l" t="t" r="r" b="b"/>
            <a:pathLst>
              <a:path w="1044143" h="1044143">
                <a:moveTo>
                  <a:pt x="0" y="0"/>
                </a:moveTo>
                <a:lnTo>
                  <a:pt x="1044143" y="0"/>
                </a:lnTo>
                <a:lnTo>
                  <a:pt x="1044143" y="1044143"/>
                </a:lnTo>
                <a:lnTo>
                  <a:pt x="0" y="1044143"/>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a:t>
            </a:r>
          </a:p>
        </p:txBody>
      </p:sp>
      <p:sp>
        <p:nvSpPr>
          <p:cNvPr id="8" name="TextBox 8"/>
          <p:cNvSpPr txBox="1"/>
          <p:nvPr/>
        </p:nvSpPr>
        <p:spPr>
          <a:xfrm>
            <a:off x="3236901" y="4658173"/>
            <a:ext cx="11814198" cy="1464945"/>
          </a:xfrm>
          <a:prstGeom prst="rect">
            <a:avLst/>
          </a:prstGeom>
        </p:spPr>
        <p:txBody>
          <a:bodyPr lIns="0" tIns="0" rIns="0" bIns="0" rtlCol="0" anchor="t">
            <a:spAutoFit/>
          </a:bodyPr>
          <a:lstStyle/>
          <a:p>
            <a:pPr algn="ctr">
              <a:lnSpc>
                <a:spcPts val="5880"/>
              </a:lnSpc>
            </a:pPr>
            <a:r>
              <a:rPr lang="en-US" sz="4200">
                <a:solidFill>
                  <a:srgbClr val="004F59"/>
                </a:solidFill>
                <a:latin typeface="Roboto"/>
                <a:ea typeface="Roboto"/>
                <a:cs typeface="Roboto"/>
                <a:sym typeface="Roboto"/>
              </a:rPr>
              <a:t>👥 </a:t>
            </a:r>
            <a:r>
              <a:rPr lang="en-US" sz="4200" b="1">
                <a:solidFill>
                  <a:srgbClr val="004F59"/>
                </a:solidFill>
                <a:latin typeface="Roboto Bold"/>
                <a:ea typeface="Roboto Bold"/>
                <a:cs typeface="Roboto Bold"/>
                <a:sym typeface="Roboto Bold"/>
              </a:rPr>
              <a:t>Some studies use small groups of people, and those groups may not represent everyone. </a:t>
            </a:r>
          </a:p>
        </p:txBody>
      </p:sp>
      <p:sp>
        <p:nvSpPr>
          <p:cNvPr id="9" name="TextBox 9"/>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1" name="Group 11"/>
          <p:cNvGrpSpPr/>
          <p:nvPr/>
        </p:nvGrpSpPr>
        <p:grpSpPr>
          <a:xfrm>
            <a:off x="1480713" y="3334130"/>
            <a:ext cx="7918137" cy="904943"/>
            <a:chOff x="0" y="0"/>
            <a:chExt cx="2085435" cy="238339"/>
          </a:xfrm>
        </p:grpSpPr>
        <p:sp>
          <p:nvSpPr>
            <p:cNvPr id="12" name="Freeform 12"/>
            <p:cNvSpPr/>
            <p:nvPr/>
          </p:nvSpPr>
          <p:spPr>
            <a:xfrm>
              <a:off x="0" y="0"/>
              <a:ext cx="2085435" cy="238339"/>
            </a:xfrm>
            <a:custGeom>
              <a:avLst/>
              <a:gdLst/>
              <a:ahLst/>
              <a:cxnLst/>
              <a:rect l="l" t="t" r="r" b="b"/>
              <a:pathLst>
                <a:path w="2085435" h="238339">
                  <a:moveTo>
                    <a:pt x="0" y="0"/>
                  </a:moveTo>
                  <a:lnTo>
                    <a:pt x="2085435" y="0"/>
                  </a:lnTo>
                  <a:lnTo>
                    <a:pt x="2085435" y="238339"/>
                  </a:lnTo>
                  <a:lnTo>
                    <a:pt x="0" y="238339"/>
                  </a:lnTo>
                  <a:close/>
                </a:path>
              </a:pathLst>
            </a:custGeom>
            <a:solidFill>
              <a:srgbClr val="303030"/>
            </a:solidFill>
          </p:spPr>
          <p:txBody>
            <a:bodyPr/>
            <a:lstStyle/>
            <a:p>
              <a:endParaRPr lang="en-US"/>
            </a:p>
          </p:txBody>
        </p:sp>
        <p:sp>
          <p:nvSpPr>
            <p:cNvPr id="13" name="TextBox 13"/>
            <p:cNvSpPr txBox="1"/>
            <p:nvPr/>
          </p:nvSpPr>
          <p:spPr>
            <a:xfrm>
              <a:off x="0" y="-76200"/>
              <a:ext cx="2085435" cy="314539"/>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780421" y="3353176"/>
            <a:ext cx="888504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Statistics are Only Estimates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993046" y="3319145"/>
            <a:ext cx="4485291" cy="807115"/>
            <a:chOff x="0" y="0"/>
            <a:chExt cx="1181311" cy="212574"/>
          </a:xfrm>
        </p:grpSpPr>
        <p:sp>
          <p:nvSpPr>
            <p:cNvPr id="7" name="Freeform 7"/>
            <p:cNvSpPr/>
            <p:nvPr/>
          </p:nvSpPr>
          <p:spPr>
            <a:xfrm>
              <a:off x="0" y="0"/>
              <a:ext cx="1181311" cy="212574"/>
            </a:xfrm>
            <a:custGeom>
              <a:avLst/>
              <a:gdLst/>
              <a:ahLst/>
              <a:cxnLst/>
              <a:rect l="l" t="t" r="r" b="b"/>
              <a:pathLst>
                <a:path w="1181311" h="212574">
                  <a:moveTo>
                    <a:pt x="0" y="0"/>
                  </a:moveTo>
                  <a:lnTo>
                    <a:pt x="1181311" y="0"/>
                  </a:lnTo>
                  <a:lnTo>
                    <a:pt x="1181311" y="212574"/>
                  </a:lnTo>
                  <a:lnTo>
                    <a:pt x="0" y="212574"/>
                  </a:lnTo>
                  <a:close/>
                </a:path>
              </a:pathLst>
            </a:custGeom>
            <a:solidFill>
              <a:srgbClr val="303030"/>
            </a:solidFill>
          </p:spPr>
          <p:txBody>
            <a:bodyPr/>
            <a:lstStyle/>
            <a:p>
              <a:endParaRPr lang="en-US"/>
            </a:p>
          </p:txBody>
        </p:sp>
        <p:sp>
          <p:nvSpPr>
            <p:cNvPr id="8" name="TextBox 8"/>
            <p:cNvSpPr txBox="1"/>
            <p:nvPr/>
          </p:nvSpPr>
          <p:spPr>
            <a:xfrm>
              <a:off x="0" y="-76200"/>
              <a:ext cx="1181311" cy="288774"/>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2419711" y="3347247"/>
            <a:ext cx="4240691" cy="721958"/>
          </a:xfrm>
          <a:prstGeom prst="rect">
            <a:avLst/>
          </a:prstGeom>
        </p:spPr>
        <p:txBody>
          <a:bodyPr lIns="0" tIns="0" rIns="0" bIns="0" rtlCol="0" anchor="t">
            <a:spAutoFit/>
          </a:bodyPr>
          <a:lstStyle/>
          <a:p>
            <a:pPr algn="l">
              <a:lnSpc>
                <a:spcPts val="5879"/>
              </a:lnSpc>
            </a:pPr>
            <a:r>
              <a:rPr lang="en-US" sz="4199" b="1">
                <a:solidFill>
                  <a:srgbClr val="FFFFFF"/>
                </a:solidFill>
                <a:latin typeface="Roboto Bold"/>
                <a:ea typeface="Roboto Bold"/>
                <a:cs typeface="Roboto Bold"/>
                <a:sym typeface="Roboto Bold"/>
              </a:rPr>
              <a:t>VOCABULARY</a:t>
            </a:r>
          </a:p>
        </p:txBody>
      </p:sp>
      <p:sp>
        <p:nvSpPr>
          <p:cNvPr id="10" name="TextBox 10"/>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11</a:t>
            </a:r>
          </a:p>
        </p:txBody>
      </p:sp>
      <p:sp>
        <p:nvSpPr>
          <p:cNvPr id="14" name="TextBox 14"/>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5" name="TextBox 15"/>
          <p:cNvSpPr txBox="1"/>
          <p:nvPr/>
        </p:nvSpPr>
        <p:spPr>
          <a:xfrm>
            <a:off x="1983521" y="4425524"/>
            <a:ext cx="5505084" cy="2950846"/>
          </a:xfrm>
          <a:prstGeom prst="rect">
            <a:avLst/>
          </a:prstGeom>
        </p:spPr>
        <p:txBody>
          <a:bodyPr lIns="0" tIns="0" rIns="0" bIns="0" rtlCol="0" anchor="t">
            <a:spAutoFit/>
          </a:bodyPr>
          <a:lstStyle/>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Child Exploitation</a:t>
            </a:r>
          </a:p>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Sex Trafficking</a:t>
            </a:r>
          </a:p>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Myth</a:t>
            </a:r>
          </a:p>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Reality</a:t>
            </a:r>
          </a:p>
        </p:txBody>
      </p:sp>
      <p:sp>
        <p:nvSpPr>
          <p:cNvPr id="16" name="Freeform 16"/>
          <p:cNvSpPr/>
          <p:nvPr/>
        </p:nvSpPr>
        <p:spPr>
          <a:xfrm>
            <a:off x="11546647" y="1192941"/>
            <a:ext cx="5491115" cy="2483196"/>
          </a:xfrm>
          <a:custGeom>
            <a:avLst/>
            <a:gdLst/>
            <a:ahLst/>
            <a:cxnLst/>
            <a:rect l="l" t="t" r="r" b="b"/>
            <a:pathLst>
              <a:path w="5491115" h="2483196">
                <a:moveTo>
                  <a:pt x="0" y="0"/>
                </a:moveTo>
                <a:lnTo>
                  <a:pt x="5491114" y="0"/>
                </a:lnTo>
                <a:lnTo>
                  <a:pt x="5491114" y="2483197"/>
                </a:lnTo>
                <a:lnTo>
                  <a:pt x="0" y="2483197"/>
                </a:lnTo>
                <a:lnTo>
                  <a:pt x="0" y="0"/>
                </a:lnTo>
                <a:close/>
              </a:path>
            </a:pathLst>
          </a:custGeom>
          <a:blipFill>
            <a:blip r:embed="rId5"/>
            <a:stretch>
              <a:fillRect l="-2025" t="-44995" r="-2700" b="-86585"/>
            </a:stretch>
          </a:blipFill>
        </p:spPr>
        <p:txBody>
          <a:bodyPr/>
          <a:lstStyle/>
          <a:p>
            <a:endParaRPr lang="en-US"/>
          </a:p>
        </p:txBody>
      </p:sp>
      <p:sp>
        <p:nvSpPr>
          <p:cNvPr id="17" name="TextBox 17"/>
          <p:cNvSpPr txBox="1"/>
          <p:nvPr/>
        </p:nvSpPr>
        <p:spPr>
          <a:xfrm>
            <a:off x="7617927" y="4423249"/>
            <a:ext cx="5505084" cy="2207895"/>
          </a:xfrm>
          <a:prstGeom prst="rect">
            <a:avLst/>
          </a:prstGeom>
        </p:spPr>
        <p:txBody>
          <a:bodyPr lIns="0" tIns="0" rIns="0" bIns="0" rtlCol="0" anchor="t">
            <a:spAutoFit/>
          </a:bodyPr>
          <a:lstStyle/>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Coercion</a:t>
            </a:r>
          </a:p>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Manipulation</a:t>
            </a:r>
          </a:p>
          <a:p>
            <a:pPr marL="906777" lvl="1" indent="-453388" algn="l">
              <a:lnSpc>
                <a:spcPts val="5879"/>
              </a:lnSpc>
              <a:buFont typeface="Arial"/>
              <a:buChar char="•"/>
            </a:pPr>
            <a:r>
              <a:rPr lang="en-US" sz="4199" b="1">
                <a:solidFill>
                  <a:srgbClr val="004F59"/>
                </a:solidFill>
                <a:latin typeface="Roboto Bold"/>
                <a:ea typeface="Roboto Bold"/>
                <a:cs typeface="Roboto Bold"/>
                <a:sym typeface="Roboto Bold"/>
              </a:rPr>
              <a:t>Intimidation</a:t>
            </a:r>
          </a:p>
        </p:txBody>
      </p:sp>
      <p:sp>
        <p:nvSpPr>
          <p:cNvPr id="18" name="TextBox 1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8" name="Group 8"/>
          <p:cNvGrpSpPr/>
          <p:nvPr/>
        </p:nvGrpSpPr>
        <p:grpSpPr>
          <a:xfrm>
            <a:off x="1965967" y="3624926"/>
            <a:ext cx="8402829" cy="904943"/>
            <a:chOff x="0" y="0"/>
            <a:chExt cx="2213091" cy="238339"/>
          </a:xfrm>
        </p:grpSpPr>
        <p:sp>
          <p:nvSpPr>
            <p:cNvPr id="9" name="Freeform 9"/>
            <p:cNvSpPr/>
            <p:nvPr/>
          </p:nvSpPr>
          <p:spPr>
            <a:xfrm>
              <a:off x="0" y="0"/>
              <a:ext cx="2213091" cy="238339"/>
            </a:xfrm>
            <a:custGeom>
              <a:avLst/>
              <a:gdLst/>
              <a:ahLst/>
              <a:cxnLst/>
              <a:rect l="l" t="t" r="r" b="b"/>
              <a:pathLst>
                <a:path w="2213091" h="238339">
                  <a:moveTo>
                    <a:pt x="0" y="0"/>
                  </a:moveTo>
                  <a:lnTo>
                    <a:pt x="2213091" y="0"/>
                  </a:lnTo>
                  <a:lnTo>
                    <a:pt x="2213091"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213091"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2360015" y="3501204"/>
            <a:ext cx="7837955" cy="1028648"/>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CHILD EXPLOITATION</a:t>
            </a:r>
          </a:p>
        </p:txBody>
      </p:sp>
      <p:sp>
        <p:nvSpPr>
          <p:cNvPr id="12" name="TextBox 12"/>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12</a:t>
            </a:r>
          </a:p>
        </p:txBody>
      </p:sp>
      <p:sp>
        <p:nvSpPr>
          <p:cNvPr id="14" name="TextBox 14"/>
          <p:cNvSpPr txBox="1"/>
          <p:nvPr/>
        </p:nvSpPr>
        <p:spPr>
          <a:xfrm>
            <a:off x="4754671" y="9307013"/>
            <a:ext cx="7797077"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Section 7102. 22 USC Ch. 78: Trafficking Victims Protection, From Title 22—Foreign Relations and Intercourse.</a:t>
            </a:r>
          </a:p>
        </p:txBody>
      </p:sp>
      <p:sp>
        <p:nvSpPr>
          <p:cNvPr id="15" name="TextBox 15"/>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6" name="TextBox 16"/>
          <p:cNvSpPr txBox="1"/>
          <p:nvPr/>
        </p:nvSpPr>
        <p:spPr>
          <a:xfrm>
            <a:off x="2017780" y="4536816"/>
            <a:ext cx="14885579" cy="3243802"/>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The use of a child for someone else’s benefit, often in an abusive, unfair, or harmful manner.</a:t>
            </a:r>
          </a:p>
          <a:p>
            <a:pPr algn="l">
              <a:lnSpc>
                <a:spcPts val="2400"/>
              </a:lnSpc>
            </a:pPr>
            <a:endParaRPr lang="en-US" sz="4300" b="1">
              <a:solidFill>
                <a:srgbClr val="004F59"/>
              </a:solidFill>
              <a:latin typeface="Roboto Bold"/>
              <a:ea typeface="Roboto Bold"/>
              <a:cs typeface="Roboto Bold"/>
              <a:sym typeface="Roboto Bold"/>
            </a:endParaRPr>
          </a:p>
          <a:p>
            <a:pPr algn="l">
              <a:lnSpc>
                <a:spcPts val="4800"/>
              </a:lnSpc>
            </a:pPr>
            <a:r>
              <a:rPr lang="en-US" sz="3000">
                <a:solidFill>
                  <a:srgbClr val="303030"/>
                </a:solidFill>
                <a:latin typeface="Roboto"/>
                <a:ea typeface="Roboto"/>
                <a:cs typeface="Roboto"/>
                <a:sym typeface="Roboto"/>
              </a:rPr>
              <a:t>Includes: Sexual exploitation (grooming &amp; sex trafficking), sextortion, </a:t>
            </a:r>
          </a:p>
          <a:p>
            <a:pPr algn="l">
              <a:lnSpc>
                <a:spcPts val="4800"/>
              </a:lnSpc>
            </a:pPr>
            <a:r>
              <a:rPr lang="en-US" sz="3000">
                <a:solidFill>
                  <a:srgbClr val="303030"/>
                </a:solidFill>
                <a:latin typeface="Roboto"/>
                <a:ea typeface="Roboto"/>
                <a:cs typeface="Roboto"/>
                <a:sym typeface="Roboto"/>
              </a:rPr>
              <a:t>labor trafficking, and criminal activity (such as drug dealing &amp; theft).</a:t>
            </a:r>
          </a:p>
        </p:txBody>
      </p:sp>
      <p:sp>
        <p:nvSpPr>
          <p:cNvPr id="17" name="TextBox 1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44997"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2017780" y="4536816"/>
            <a:ext cx="15327133" cy="1686709"/>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 child (under age 18) is made to take part in sexual activity for money or something of value, like food, shelter, or gifts.  </a:t>
            </a:r>
          </a:p>
        </p:txBody>
      </p:sp>
      <p:grpSp>
        <p:nvGrpSpPr>
          <p:cNvPr id="9" name="Group 9"/>
          <p:cNvGrpSpPr/>
          <p:nvPr/>
        </p:nvGrpSpPr>
        <p:grpSpPr>
          <a:xfrm>
            <a:off x="1965967" y="3624926"/>
            <a:ext cx="9411341" cy="904943"/>
            <a:chOff x="0" y="0"/>
            <a:chExt cx="2478707" cy="238339"/>
          </a:xfrm>
        </p:grpSpPr>
        <p:sp>
          <p:nvSpPr>
            <p:cNvPr id="10" name="Freeform 10"/>
            <p:cNvSpPr/>
            <p:nvPr/>
          </p:nvSpPr>
          <p:spPr>
            <a:xfrm>
              <a:off x="0" y="0"/>
              <a:ext cx="2478707" cy="238339"/>
            </a:xfrm>
            <a:custGeom>
              <a:avLst/>
              <a:gdLst/>
              <a:ahLst/>
              <a:cxnLst/>
              <a:rect l="l" t="t" r="r" b="b"/>
              <a:pathLst>
                <a:path w="2478707" h="238339">
                  <a:moveTo>
                    <a:pt x="0" y="0"/>
                  </a:moveTo>
                  <a:lnTo>
                    <a:pt x="2478707" y="0"/>
                  </a:lnTo>
                  <a:lnTo>
                    <a:pt x="2478707"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2478707"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2360015" y="3501204"/>
            <a:ext cx="9523684" cy="1028702"/>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CHILD SEX TRAFFICKING</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13</a:t>
            </a:r>
          </a:p>
        </p:txBody>
      </p:sp>
      <p:sp>
        <p:nvSpPr>
          <p:cNvPr id="15" name="TextBox 15"/>
          <p:cNvSpPr txBox="1"/>
          <p:nvPr/>
        </p:nvSpPr>
        <p:spPr>
          <a:xfrm>
            <a:off x="4754671" y="9307013"/>
            <a:ext cx="7797077"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Section 7102. 22 USC Ch. 78: Trafficking Victims Protection, From Title 22—Foreign Relations and Intercourse.</a:t>
            </a:r>
          </a:p>
        </p:txBody>
      </p:sp>
      <p:sp>
        <p:nvSpPr>
          <p:cNvPr id="16" name="TextBox 16"/>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7" name="TextBox 1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44997"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2017780" y="4536816"/>
            <a:ext cx="14760361" cy="2553558"/>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An adult is made to take part in sexual activity in exchange for something of value (like money, food, or housing), through the use of </a:t>
            </a:r>
            <a:r>
              <a:rPr lang="en-US" sz="4300" b="1">
                <a:solidFill>
                  <a:srgbClr val="9D1BE3"/>
                </a:solidFill>
                <a:latin typeface="Roboto Bold"/>
                <a:ea typeface="Roboto Bold"/>
                <a:cs typeface="Roboto Bold"/>
                <a:sym typeface="Roboto Bold"/>
              </a:rPr>
              <a:t>FORCE, FRAUD, or COERCION.</a:t>
            </a:r>
          </a:p>
        </p:txBody>
      </p:sp>
      <p:grpSp>
        <p:nvGrpSpPr>
          <p:cNvPr id="9" name="Group 9"/>
          <p:cNvGrpSpPr/>
          <p:nvPr/>
        </p:nvGrpSpPr>
        <p:grpSpPr>
          <a:xfrm>
            <a:off x="1965967" y="3624926"/>
            <a:ext cx="11195382" cy="904943"/>
            <a:chOff x="0" y="0"/>
            <a:chExt cx="2948578" cy="238339"/>
          </a:xfrm>
        </p:grpSpPr>
        <p:sp>
          <p:nvSpPr>
            <p:cNvPr id="10" name="Freeform 10"/>
            <p:cNvSpPr/>
            <p:nvPr/>
          </p:nvSpPr>
          <p:spPr>
            <a:xfrm>
              <a:off x="0" y="0"/>
              <a:ext cx="2948578" cy="238339"/>
            </a:xfrm>
            <a:custGeom>
              <a:avLst/>
              <a:gdLst/>
              <a:ahLst/>
              <a:cxnLst/>
              <a:rect l="l" t="t" r="r" b="b"/>
              <a:pathLst>
                <a:path w="2948578" h="238339">
                  <a:moveTo>
                    <a:pt x="0" y="0"/>
                  </a:moveTo>
                  <a:lnTo>
                    <a:pt x="2948578" y="0"/>
                  </a:lnTo>
                  <a:lnTo>
                    <a:pt x="2948578"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2948578"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2360015" y="3501204"/>
            <a:ext cx="10987765" cy="1028702"/>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SEX TRAFFICKING OF ADULTS</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14</a:t>
            </a:r>
          </a:p>
        </p:txBody>
      </p:sp>
      <p:sp>
        <p:nvSpPr>
          <p:cNvPr id="15" name="TextBox 15"/>
          <p:cNvSpPr txBox="1"/>
          <p:nvPr/>
        </p:nvSpPr>
        <p:spPr>
          <a:xfrm>
            <a:off x="4754671" y="9307013"/>
            <a:ext cx="7797077"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Section 7102. 22 USC Ch. 78: Trafficking Victims Protection, From Title 22—Foreign Relations and Intercourse.</a:t>
            </a:r>
          </a:p>
        </p:txBody>
      </p:sp>
      <p:sp>
        <p:nvSpPr>
          <p:cNvPr id="16" name="TextBox 16"/>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7" name="TextBox 1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6065283" y="2593380"/>
            <a:ext cx="6369341" cy="6237832"/>
          </a:xfrm>
          <a:custGeom>
            <a:avLst/>
            <a:gdLst/>
            <a:ahLst/>
            <a:cxnLst/>
            <a:rect l="l" t="t" r="r" b="b"/>
            <a:pathLst>
              <a:path w="6369341" h="6237832">
                <a:moveTo>
                  <a:pt x="0" y="0"/>
                </a:moveTo>
                <a:lnTo>
                  <a:pt x="6369341" y="0"/>
                </a:lnTo>
                <a:lnTo>
                  <a:pt x="6369341" y="6237832"/>
                </a:lnTo>
                <a:lnTo>
                  <a:pt x="0" y="6237832"/>
                </a:lnTo>
                <a:lnTo>
                  <a:pt x="0" y="0"/>
                </a:lnTo>
                <a:close/>
              </a:path>
            </a:pathLst>
          </a:custGeom>
          <a:blipFill>
            <a:blip r:embed="rId3"/>
            <a:stretch>
              <a:fillRect t="-1852"/>
            </a:stretch>
          </a:blipFill>
        </p:spPr>
        <p:txBody>
          <a:bodyPr/>
          <a:lstStyle/>
          <a:p>
            <a:endParaRPr lang="en-US"/>
          </a:p>
        </p:txBody>
      </p:sp>
      <p:sp>
        <p:nvSpPr>
          <p:cNvPr id="5" name="TextBox 5"/>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FORCEFUL TACTICS</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15</a:t>
            </a:r>
          </a:p>
        </p:txBody>
      </p:sp>
      <p:sp>
        <p:nvSpPr>
          <p:cNvPr id="7" name="TextBox 7"/>
          <p:cNvSpPr txBox="1"/>
          <p:nvPr/>
        </p:nvSpPr>
        <p:spPr>
          <a:xfrm>
            <a:off x="6211628" y="3202037"/>
            <a:ext cx="6019501" cy="863600"/>
          </a:xfrm>
          <a:prstGeom prst="rect">
            <a:avLst/>
          </a:prstGeom>
        </p:spPr>
        <p:txBody>
          <a:bodyPr lIns="0" tIns="0" rIns="0" bIns="0" rtlCol="0" anchor="t">
            <a:spAutoFit/>
          </a:bodyPr>
          <a:lstStyle/>
          <a:p>
            <a:pPr algn="ctr">
              <a:lnSpc>
                <a:spcPts val="7000"/>
              </a:lnSpc>
            </a:pPr>
            <a:r>
              <a:rPr lang="en-US" sz="5000" b="1">
                <a:solidFill>
                  <a:srgbClr val="9D1BE3"/>
                </a:solidFill>
                <a:latin typeface="Bebas Neue Bold"/>
                <a:ea typeface="Bebas Neue Bold"/>
                <a:cs typeface="Bebas Neue Bold"/>
                <a:sym typeface="Bebas Neue Bold"/>
              </a:rPr>
              <a:t>force</a:t>
            </a:r>
          </a:p>
        </p:txBody>
      </p:sp>
      <p:sp>
        <p:nvSpPr>
          <p:cNvPr id="8" name="TextBox 8"/>
          <p:cNvSpPr txBox="1"/>
          <p:nvPr/>
        </p:nvSpPr>
        <p:spPr>
          <a:xfrm>
            <a:off x="6240203" y="4147484"/>
            <a:ext cx="6019501" cy="3440842"/>
          </a:xfrm>
          <a:prstGeom prst="rect">
            <a:avLst/>
          </a:prstGeom>
        </p:spPr>
        <p:txBody>
          <a:bodyPr lIns="0" tIns="0" rIns="0" bIns="0" rtlCol="0" anchor="t">
            <a:spAutoFit/>
          </a:bodyPr>
          <a:lstStyle/>
          <a:p>
            <a:pPr algn="ctr">
              <a:lnSpc>
                <a:spcPts val="5600"/>
              </a:lnSpc>
            </a:pPr>
            <a:r>
              <a:rPr lang="en-US" sz="3500" b="1">
                <a:solidFill>
                  <a:srgbClr val="303030"/>
                </a:solidFill>
                <a:latin typeface="Roboto Bold"/>
                <a:ea typeface="Roboto Bold"/>
                <a:cs typeface="Roboto Bold"/>
                <a:sym typeface="Roboto Bold"/>
              </a:rPr>
              <a:t>Physical Abuse</a:t>
            </a:r>
          </a:p>
          <a:p>
            <a:pPr algn="ctr">
              <a:lnSpc>
                <a:spcPts val="5600"/>
              </a:lnSpc>
            </a:pPr>
            <a:r>
              <a:rPr lang="en-US" sz="3500" b="1">
                <a:solidFill>
                  <a:srgbClr val="303030"/>
                </a:solidFill>
                <a:latin typeface="Roboto Bold"/>
                <a:ea typeface="Roboto Bold"/>
                <a:cs typeface="Roboto Bold"/>
                <a:sym typeface="Roboto Bold"/>
              </a:rPr>
              <a:t>Sexual Abuse</a:t>
            </a:r>
          </a:p>
          <a:p>
            <a:pPr algn="ctr">
              <a:lnSpc>
                <a:spcPts val="5600"/>
              </a:lnSpc>
            </a:pPr>
            <a:r>
              <a:rPr lang="en-US" sz="3500" b="1">
                <a:solidFill>
                  <a:srgbClr val="303030"/>
                </a:solidFill>
                <a:latin typeface="Roboto Bold"/>
                <a:ea typeface="Roboto Bold"/>
                <a:cs typeface="Roboto Bold"/>
                <a:sym typeface="Roboto Bold"/>
              </a:rPr>
              <a:t>Threats Using a Weapon</a:t>
            </a:r>
          </a:p>
          <a:p>
            <a:pPr algn="ctr">
              <a:lnSpc>
                <a:spcPts val="5600"/>
              </a:lnSpc>
            </a:pPr>
            <a:r>
              <a:rPr lang="en-US" sz="3500" b="1">
                <a:solidFill>
                  <a:srgbClr val="303030"/>
                </a:solidFill>
                <a:latin typeface="Roboto Bold"/>
                <a:ea typeface="Roboto Bold"/>
                <a:cs typeface="Roboto Bold"/>
                <a:sym typeface="Roboto Bold"/>
              </a:rPr>
              <a:t>Isolation</a:t>
            </a:r>
          </a:p>
          <a:p>
            <a:pPr algn="ctr">
              <a:lnSpc>
                <a:spcPts val="5040"/>
              </a:lnSpc>
            </a:pPr>
            <a:endParaRPr lang="en-US" sz="3500" b="1">
              <a:solidFill>
                <a:srgbClr val="303030"/>
              </a:solidFill>
              <a:latin typeface="Roboto Bold"/>
              <a:ea typeface="Roboto Bold"/>
              <a:cs typeface="Roboto Bold"/>
              <a:sym typeface="Roboto Bold"/>
            </a:endParaRPr>
          </a:p>
        </p:txBody>
      </p:sp>
      <p:sp>
        <p:nvSpPr>
          <p:cNvPr id="9" name="TextBox 9"/>
          <p:cNvSpPr txBox="1"/>
          <p:nvPr/>
        </p:nvSpPr>
        <p:spPr>
          <a:xfrm>
            <a:off x="6828360" y="9282201"/>
            <a:ext cx="5996799"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2020-2022 U.S. National Human Trafficking Hotline Report</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4">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5"/>
            <a:stretch>
              <a:fillRect/>
            </a:stretch>
          </a:blipFill>
        </p:spPr>
        <p:txBody>
          <a:bodyPr/>
          <a:lstStyle/>
          <a:p>
            <a:endParaRPr lang="en-US"/>
          </a:p>
        </p:txBody>
      </p:sp>
      <p:sp>
        <p:nvSpPr>
          <p:cNvPr id="13" name="TextBox 13"/>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16</a:t>
            </a:r>
          </a:p>
        </p:txBody>
      </p:sp>
      <p:sp>
        <p:nvSpPr>
          <p:cNvPr id="5" name="TextBox 5"/>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FRAUDULANT TACTICS</a:t>
            </a:r>
          </a:p>
        </p:txBody>
      </p:sp>
      <p:sp>
        <p:nvSpPr>
          <p:cNvPr id="6" name="Freeform 6"/>
          <p:cNvSpPr/>
          <p:nvPr/>
        </p:nvSpPr>
        <p:spPr>
          <a:xfrm>
            <a:off x="5839412" y="2382916"/>
            <a:ext cx="6609177" cy="6514784"/>
          </a:xfrm>
          <a:custGeom>
            <a:avLst/>
            <a:gdLst/>
            <a:ahLst/>
            <a:cxnLst/>
            <a:rect l="l" t="t" r="r" b="b"/>
            <a:pathLst>
              <a:path w="6609177" h="6514784">
                <a:moveTo>
                  <a:pt x="0" y="0"/>
                </a:moveTo>
                <a:lnTo>
                  <a:pt x="6609176" y="0"/>
                </a:lnTo>
                <a:lnTo>
                  <a:pt x="6609176" y="6514784"/>
                </a:lnTo>
                <a:lnTo>
                  <a:pt x="0" y="6514784"/>
                </a:lnTo>
                <a:lnTo>
                  <a:pt x="0" y="0"/>
                </a:lnTo>
                <a:close/>
              </a:path>
            </a:pathLst>
          </a:custGeom>
          <a:blipFill>
            <a:blip r:embed="rId3"/>
            <a:stretch>
              <a:fillRect l="-608" t="-1811"/>
            </a:stretch>
          </a:blipFill>
        </p:spPr>
        <p:txBody>
          <a:bodyPr/>
          <a:lstStyle/>
          <a:p>
            <a:endParaRPr lang="en-US"/>
          </a:p>
        </p:txBody>
      </p:sp>
      <p:sp>
        <p:nvSpPr>
          <p:cNvPr id="7" name="TextBox 7"/>
          <p:cNvSpPr txBox="1"/>
          <p:nvPr/>
        </p:nvSpPr>
        <p:spPr>
          <a:xfrm>
            <a:off x="5936308" y="3236817"/>
            <a:ext cx="6250672" cy="863600"/>
          </a:xfrm>
          <a:prstGeom prst="rect">
            <a:avLst/>
          </a:prstGeom>
        </p:spPr>
        <p:txBody>
          <a:bodyPr lIns="0" tIns="0" rIns="0" bIns="0" rtlCol="0" anchor="t">
            <a:spAutoFit/>
          </a:bodyPr>
          <a:lstStyle/>
          <a:p>
            <a:pPr algn="ctr">
              <a:lnSpc>
                <a:spcPts val="7000"/>
              </a:lnSpc>
            </a:pPr>
            <a:r>
              <a:rPr lang="en-US" sz="5000" b="1">
                <a:solidFill>
                  <a:srgbClr val="9D1BE3"/>
                </a:solidFill>
                <a:latin typeface="Bebas Neue Bold"/>
                <a:ea typeface="Bebas Neue Bold"/>
                <a:cs typeface="Bebas Neue Bold"/>
                <a:sym typeface="Bebas Neue Bold"/>
              </a:rPr>
              <a:t>fraud</a:t>
            </a:r>
          </a:p>
        </p:txBody>
      </p:sp>
      <p:sp>
        <p:nvSpPr>
          <p:cNvPr id="8" name="TextBox 8"/>
          <p:cNvSpPr txBox="1"/>
          <p:nvPr/>
        </p:nvSpPr>
        <p:spPr>
          <a:xfrm>
            <a:off x="5936308" y="4200613"/>
            <a:ext cx="6250672" cy="3218444"/>
          </a:xfrm>
          <a:prstGeom prst="rect">
            <a:avLst/>
          </a:prstGeom>
        </p:spPr>
        <p:txBody>
          <a:bodyPr lIns="0" tIns="0" rIns="0" bIns="0" rtlCol="0" anchor="t">
            <a:spAutoFit/>
          </a:bodyPr>
          <a:lstStyle/>
          <a:p>
            <a:pPr algn="ctr">
              <a:lnSpc>
                <a:spcPts val="5119"/>
              </a:lnSpc>
            </a:pPr>
            <a:r>
              <a:rPr lang="en-US" sz="3199" b="1">
                <a:solidFill>
                  <a:srgbClr val="303030"/>
                </a:solidFill>
                <a:latin typeface="Roboto Bold"/>
                <a:ea typeface="Roboto Bold"/>
                <a:cs typeface="Roboto Bold"/>
                <a:sym typeface="Roboto Bold"/>
              </a:rPr>
              <a:t>Fake Modeling Career</a:t>
            </a:r>
          </a:p>
          <a:p>
            <a:pPr algn="ctr">
              <a:lnSpc>
                <a:spcPts val="5119"/>
              </a:lnSpc>
            </a:pPr>
            <a:r>
              <a:rPr lang="en-US" sz="3199" b="1">
                <a:solidFill>
                  <a:srgbClr val="303030"/>
                </a:solidFill>
                <a:latin typeface="Roboto Bold"/>
                <a:ea typeface="Roboto Bold"/>
                <a:cs typeface="Roboto Bold"/>
                <a:sym typeface="Roboto Bold"/>
              </a:rPr>
              <a:t>Fake Entertainment Career</a:t>
            </a:r>
          </a:p>
          <a:p>
            <a:pPr algn="ctr">
              <a:lnSpc>
                <a:spcPts val="5119"/>
              </a:lnSpc>
            </a:pPr>
            <a:r>
              <a:rPr lang="en-US" sz="3199" b="1">
                <a:solidFill>
                  <a:srgbClr val="303030"/>
                </a:solidFill>
                <a:latin typeface="Roboto Bold"/>
                <a:ea typeface="Roboto Bold"/>
                <a:cs typeface="Roboto Bold"/>
                <a:sym typeface="Roboto Bold"/>
              </a:rPr>
              <a:t>Promises of Scholarships</a:t>
            </a:r>
          </a:p>
          <a:p>
            <a:pPr algn="ctr">
              <a:lnSpc>
                <a:spcPts val="5119"/>
              </a:lnSpc>
            </a:pPr>
            <a:r>
              <a:rPr lang="en-US" sz="3199" b="1">
                <a:solidFill>
                  <a:srgbClr val="303030"/>
                </a:solidFill>
                <a:latin typeface="Roboto Bold"/>
                <a:ea typeface="Roboto Bold"/>
                <a:cs typeface="Roboto Bold"/>
                <a:sym typeface="Roboto Bold"/>
              </a:rPr>
              <a:t>Promoting Free Education</a:t>
            </a:r>
          </a:p>
          <a:p>
            <a:pPr algn="ctr">
              <a:lnSpc>
                <a:spcPts val="5119"/>
              </a:lnSpc>
            </a:pPr>
            <a:r>
              <a:rPr lang="en-US" sz="3199" b="1">
                <a:solidFill>
                  <a:srgbClr val="303030"/>
                </a:solidFill>
                <a:latin typeface="Roboto Bold"/>
                <a:ea typeface="Roboto Bold"/>
                <a:cs typeface="Roboto Bold"/>
                <a:sym typeface="Roboto Bold"/>
              </a:rPr>
              <a:t>Loan Assistance Scam</a:t>
            </a:r>
          </a:p>
        </p:txBody>
      </p:sp>
      <p:sp>
        <p:nvSpPr>
          <p:cNvPr id="9" name="TextBox 9"/>
          <p:cNvSpPr txBox="1"/>
          <p:nvPr/>
        </p:nvSpPr>
        <p:spPr>
          <a:xfrm>
            <a:off x="6828360" y="9282201"/>
            <a:ext cx="5996799"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2020-2022 U.S. National Human Trafficking Hotline Report</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4">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5"/>
            <a:stretch>
              <a:fillRect/>
            </a:stretch>
          </a:blipFill>
        </p:spPr>
        <p:txBody>
          <a:bodyPr/>
          <a:lstStyle/>
          <a:p>
            <a:endParaRPr lang="en-US"/>
          </a:p>
        </p:txBody>
      </p:sp>
      <p:sp>
        <p:nvSpPr>
          <p:cNvPr id="13" name="TextBox 13"/>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8" name="Group 8"/>
          <p:cNvGrpSpPr/>
          <p:nvPr/>
        </p:nvGrpSpPr>
        <p:grpSpPr>
          <a:xfrm>
            <a:off x="1965967" y="3624926"/>
            <a:ext cx="3821843" cy="904943"/>
            <a:chOff x="0" y="0"/>
            <a:chExt cx="1006576" cy="238339"/>
          </a:xfrm>
        </p:grpSpPr>
        <p:sp>
          <p:nvSpPr>
            <p:cNvPr id="9" name="Freeform 9"/>
            <p:cNvSpPr/>
            <p:nvPr/>
          </p:nvSpPr>
          <p:spPr>
            <a:xfrm>
              <a:off x="0" y="0"/>
              <a:ext cx="1006576" cy="238339"/>
            </a:xfrm>
            <a:custGeom>
              <a:avLst/>
              <a:gdLst/>
              <a:ahLst/>
              <a:cxnLst/>
              <a:rect l="l" t="t" r="r" b="b"/>
              <a:pathLst>
                <a:path w="1006576" h="238339">
                  <a:moveTo>
                    <a:pt x="0" y="0"/>
                  </a:moveTo>
                  <a:lnTo>
                    <a:pt x="1006576" y="0"/>
                  </a:lnTo>
                  <a:lnTo>
                    <a:pt x="1006576"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006576"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2360015" y="3501204"/>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COERCE</a:t>
            </a:r>
          </a:p>
        </p:txBody>
      </p:sp>
      <p:sp>
        <p:nvSpPr>
          <p:cNvPr id="12" name="TextBox 12"/>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17</a:t>
            </a:r>
          </a:p>
        </p:txBody>
      </p:sp>
      <p:sp>
        <p:nvSpPr>
          <p:cNvPr id="14" name="TextBox 14"/>
          <p:cNvSpPr txBox="1"/>
          <p:nvPr/>
        </p:nvSpPr>
        <p:spPr>
          <a:xfrm>
            <a:off x="4754671" y="9307013"/>
            <a:ext cx="7797077"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Section 7102. 22 USC Ch. 78: Trafficking Victims Protection, From Title 22—Foreign Relations and Intercourse.</a:t>
            </a:r>
          </a:p>
        </p:txBody>
      </p:sp>
      <p:sp>
        <p:nvSpPr>
          <p:cNvPr id="15" name="TextBox 15"/>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6" name="TextBox 16"/>
          <p:cNvSpPr txBox="1"/>
          <p:nvPr/>
        </p:nvSpPr>
        <p:spPr>
          <a:xfrm>
            <a:off x="2017780" y="4536816"/>
            <a:ext cx="13970236" cy="1686451"/>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To manipulate, threaten, or intimidate someone to act against their will.</a:t>
            </a:r>
          </a:p>
        </p:txBody>
      </p:sp>
      <p:sp>
        <p:nvSpPr>
          <p:cNvPr id="17" name="TextBox 1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5415375" y="2623344"/>
            <a:ext cx="7457250" cy="5962073"/>
          </a:xfrm>
          <a:custGeom>
            <a:avLst/>
            <a:gdLst/>
            <a:ahLst/>
            <a:cxnLst/>
            <a:rect l="l" t="t" r="r" b="b"/>
            <a:pathLst>
              <a:path w="7457250" h="5962073">
                <a:moveTo>
                  <a:pt x="0" y="0"/>
                </a:moveTo>
                <a:lnTo>
                  <a:pt x="7457250" y="0"/>
                </a:lnTo>
                <a:lnTo>
                  <a:pt x="7457250" y="5962073"/>
                </a:lnTo>
                <a:lnTo>
                  <a:pt x="0" y="5962073"/>
                </a:lnTo>
                <a:lnTo>
                  <a:pt x="0" y="0"/>
                </a:lnTo>
                <a:close/>
              </a:path>
            </a:pathLst>
          </a:custGeom>
          <a:blipFill>
            <a:blip r:embed="rId3"/>
            <a:stretch>
              <a:fillRect t="-1938"/>
            </a:stretch>
          </a:blipFill>
        </p:spPr>
        <p:txBody>
          <a:bodyPr/>
          <a:lstStyle/>
          <a:p>
            <a:endParaRPr lang="en-US"/>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18</a:t>
            </a:r>
          </a:p>
        </p:txBody>
      </p:sp>
      <p:sp>
        <p:nvSpPr>
          <p:cNvPr id="6" name="TextBox 6"/>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COERCIVE TACTICS</a:t>
            </a:r>
          </a:p>
        </p:txBody>
      </p:sp>
      <p:sp>
        <p:nvSpPr>
          <p:cNvPr id="7" name="TextBox 7"/>
          <p:cNvSpPr txBox="1"/>
          <p:nvPr/>
        </p:nvSpPr>
        <p:spPr>
          <a:xfrm>
            <a:off x="5532530" y="3126874"/>
            <a:ext cx="7117562" cy="863600"/>
          </a:xfrm>
          <a:prstGeom prst="rect">
            <a:avLst/>
          </a:prstGeom>
        </p:spPr>
        <p:txBody>
          <a:bodyPr lIns="0" tIns="0" rIns="0" bIns="0" rtlCol="0" anchor="t">
            <a:spAutoFit/>
          </a:bodyPr>
          <a:lstStyle/>
          <a:p>
            <a:pPr algn="ctr">
              <a:lnSpc>
                <a:spcPts val="7000"/>
              </a:lnSpc>
            </a:pPr>
            <a:r>
              <a:rPr lang="en-US" sz="5000" b="1">
                <a:solidFill>
                  <a:srgbClr val="9D1BE3"/>
                </a:solidFill>
                <a:latin typeface="Bebas Neue Bold"/>
                <a:ea typeface="Bebas Neue Bold"/>
                <a:cs typeface="Bebas Neue Bold"/>
                <a:sym typeface="Bebas Neue Bold"/>
              </a:rPr>
              <a:t>COERCION</a:t>
            </a:r>
          </a:p>
        </p:txBody>
      </p:sp>
      <p:sp>
        <p:nvSpPr>
          <p:cNvPr id="8" name="TextBox 8"/>
          <p:cNvSpPr txBox="1"/>
          <p:nvPr/>
        </p:nvSpPr>
        <p:spPr>
          <a:xfrm>
            <a:off x="5532530" y="4040658"/>
            <a:ext cx="7213883" cy="4476790"/>
          </a:xfrm>
          <a:prstGeom prst="rect">
            <a:avLst/>
          </a:prstGeom>
        </p:spPr>
        <p:txBody>
          <a:bodyPr lIns="0" tIns="0" rIns="0" bIns="0" rtlCol="0" anchor="t">
            <a:spAutoFit/>
          </a:bodyPr>
          <a:lstStyle/>
          <a:p>
            <a:pPr algn="ctr">
              <a:lnSpc>
                <a:spcPts val="4479"/>
              </a:lnSpc>
            </a:pPr>
            <a:r>
              <a:rPr lang="en-US" sz="2799" b="1">
                <a:solidFill>
                  <a:srgbClr val="303030"/>
                </a:solidFill>
                <a:latin typeface="Roboto Bold"/>
                <a:ea typeface="Roboto Bold"/>
                <a:cs typeface="Roboto Bold"/>
                <a:sym typeface="Roboto Bold"/>
              </a:rPr>
              <a:t>Creates Substance Addiction</a:t>
            </a:r>
          </a:p>
          <a:p>
            <a:pPr algn="ctr">
              <a:lnSpc>
                <a:spcPts val="4479"/>
              </a:lnSpc>
            </a:pPr>
            <a:r>
              <a:rPr lang="en-US" sz="2799" b="1">
                <a:solidFill>
                  <a:srgbClr val="303030"/>
                </a:solidFill>
                <a:latin typeface="Roboto Bold"/>
                <a:ea typeface="Roboto Bold"/>
                <a:cs typeface="Roboto Bold"/>
                <a:sym typeface="Roboto Bold"/>
              </a:rPr>
              <a:t>Expliots Substance Use</a:t>
            </a:r>
          </a:p>
          <a:p>
            <a:pPr algn="ctr">
              <a:lnSpc>
                <a:spcPts val="4479"/>
              </a:lnSpc>
            </a:pPr>
            <a:r>
              <a:rPr lang="en-US" sz="2799" b="1">
                <a:solidFill>
                  <a:srgbClr val="303030"/>
                </a:solidFill>
                <a:latin typeface="Roboto Bold"/>
                <a:ea typeface="Roboto Bold"/>
                <a:cs typeface="Roboto Bold"/>
                <a:sym typeface="Roboto Bold"/>
              </a:rPr>
              <a:t>Threatens Harm to Family or Pets</a:t>
            </a:r>
          </a:p>
          <a:p>
            <a:pPr algn="ctr">
              <a:lnSpc>
                <a:spcPts val="4479"/>
              </a:lnSpc>
            </a:pPr>
            <a:r>
              <a:rPr lang="en-US" sz="2799" b="1">
                <a:solidFill>
                  <a:srgbClr val="303030"/>
                </a:solidFill>
                <a:latin typeface="Roboto Bold"/>
                <a:ea typeface="Roboto Bold"/>
                <a:cs typeface="Roboto Bold"/>
                <a:sym typeface="Roboto Bold"/>
              </a:rPr>
              <a:t>Emotional or Verbal Abuse</a:t>
            </a:r>
          </a:p>
          <a:p>
            <a:pPr algn="ctr">
              <a:lnSpc>
                <a:spcPts val="4479"/>
              </a:lnSpc>
            </a:pPr>
            <a:r>
              <a:rPr lang="en-US" sz="2799" b="1">
                <a:solidFill>
                  <a:srgbClr val="303030"/>
                </a:solidFill>
                <a:latin typeface="Roboto Bold"/>
                <a:ea typeface="Roboto Bold"/>
                <a:cs typeface="Roboto Bold"/>
                <a:sym typeface="Roboto Bold"/>
              </a:rPr>
              <a:t>Manipulation or Intimidation</a:t>
            </a:r>
          </a:p>
          <a:p>
            <a:pPr algn="ctr">
              <a:lnSpc>
                <a:spcPts val="4479"/>
              </a:lnSpc>
            </a:pPr>
            <a:r>
              <a:rPr lang="en-US" sz="2799" b="1">
                <a:solidFill>
                  <a:srgbClr val="303030"/>
                </a:solidFill>
                <a:latin typeface="Roboto Bold"/>
                <a:ea typeface="Roboto Bold"/>
                <a:cs typeface="Roboto Bold"/>
                <a:sym typeface="Roboto Bold"/>
              </a:rPr>
              <a:t>Stalking or Monitoring</a:t>
            </a:r>
          </a:p>
          <a:p>
            <a:pPr algn="ctr">
              <a:lnSpc>
                <a:spcPts val="4479"/>
              </a:lnSpc>
            </a:pPr>
            <a:r>
              <a:rPr lang="en-US" sz="2799" b="1">
                <a:solidFill>
                  <a:srgbClr val="303030"/>
                </a:solidFill>
                <a:latin typeface="Roboto Bold"/>
                <a:ea typeface="Roboto Bold"/>
                <a:cs typeface="Roboto Bold"/>
                <a:sym typeface="Roboto Bold"/>
              </a:rPr>
              <a:t>Withholding Food &amp; Shelter</a:t>
            </a:r>
          </a:p>
          <a:p>
            <a:pPr algn="ctr">
              <a:lnSpc>
                <a:spcPts val="4479"/>
              </a:lnSpc>
            </a:pPr>
            <a:endParaRPr lang="en-US" sz="2799" b="1">
              <a:solidFill>
                <a:srgbClr val="303030"/>
              </a:solidFill>
              <a:latin typeface="Roboto Bold"/>
              <a:ea typeface="Roboto Bold"/>
              <a:cs typeface="Roboto Bold"/>
              <a:sym typeface="Roboto Bold"/>
            </a:endParaRPr>
          </a:p>
        </p:txBody>
      </p:sp>
      <p:sp>
        <p:nvSpPr>
          <p:cNvPr id="9" name="TextBox 9"/>
          <p:cNvSpPr txBox="1"/>
          <p:nvPr/>
        </p:nvSpPr>
        <p:spPr>
          <a:xfrm>
            <a:off x="6828360" y="9282201"/>
            <a:ext cx="5996799"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2020-2022 U.S. National Human Trafficking Hotline Report</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4">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5"/>
            <a:stretch>
              <a:fillRect/>
            </a:stretch>
          </a:blipFill>
        </p:spPr>
        <p:txBody>
          <a:bodyPr/>
          <a:lstStyle/>
          <a:p>
            <a:endParaRPr lang="en-US"/>
          </a:p>
        </p:txBody>
      </p:sp>
      <p:sp>
        <p:nvSpPr>
          <p:cNvPr id="13" name="TextBox 13"/>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2017780" y="4536816"/>
            <a:ext cx="14885579" cy="819859"/>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 false belief commonly held by a group.</a:t>
            </a:r>
          </a:p>
        </p:txBody>
      </p:sp>
      <p:grpSp>
        <p:nvGrpSpPr>
          <p:cNvPr id="9" name="Group 9"/>
          <p:cNvGrpSpPr/>
          <p:nvPr/>
        </p:nvGrpSpPr>
        <p:grpSpPr>
          <a:xfrm>
            <a:off x="1965967" y="3624926"/>
            <a:ext cx="2998976" cy="904943"/>
            <a:chOff x="0" y="0"/>
            <a:chExt cx="789854" cy="238339"/>
          </a:xfrm>
        </p:grpSpPr>
        <p:sp>
          <p:nvSpPr>
            <p:cNvPr id="10" name="Freeform 10"/>
            <p:cNvSpPr/>
            <p:nvPr/>
          </p:nvSpPr>
          <p:spPr>
            <a:xfrm>
              <a:off x="0" y="0"/>
              <a:ext cx="789854" cy="238339"/>
            </a:xfrm>
            <a:custGeom>
              <a:avLst/>
              <a:gdLst/>
              <a:ahLst/>
              <a:cxnLst/>
              <a:rect l="l" t="t" r="r" b="b"/>
              <a:pathLst>
                <a:path w="789854" h="238339">
                  <a:moveTo>
                    <a:pt x="0" y="0"/>
                  </a:moveTo>
                  <a:lnTo>
                    <a:pt x="789854" y="0"/>
                  </a:lnTo>
                  <a:lnTo>
                    <a:pt x="789854"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789854"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2360015" y="3501204"/>
            <a:ext cx="6855588" cy="1028665"/>
          </a:xfrm>
          <a:prstGeom prst="rect">
            <a:avLst/>
          </a:prstGeom>
        </p:spPr>
        <p:txBody>
          <a:bodyPr lIns="0" tIns="0" rIns="0" bIns="0" rtlCol="0" anchor="t">
            <a:spAutoFit/>
          </a:bodyPr>
          <a:lstStyle/>
          <a:p>
            <a:pPr algn="l">
              <a:lnSpc>
                <a:spcPts val="8399"/>
              </a:lnSpc>
            </a:pPr>
            <a:r>
              <a:rPr lang="en-US" sz="5999" b="1">
                <a:solidFill>
                  <a:srgbClr val="FBFDFD"/>
                </a:solidFill>
                <a:latin typeface="Roboto Bold"/>
                <a:ea typeface="Roboto Bold"/>
                <a:cs typeface="Roboto Bold"/>
                <a:sym typeface="Roboto Bold"/>
              </a:rPr>
              <a:t>MYTH</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19</a:t>
            </a:r>
          </a:p>
        </p:txBody>
      </p:sp>
      <p:sp>
        <p:nvSpPr>
          <p:cNvPr id="15" name="TextBox 15"/>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2831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937932" y="1181991"/>
            <a:ext cx="16441210" cy="7923019"/>
            <a:chOff x="0" y="0"/>
            <a:chExt cx="4330195" cy="2086721"/>
          </a:xfrm>
        </p:grpSpPr>
        <p:sp>
          <p:nvSpPr>
            <p:cNvPr id="5" name="Freeform 5"/>
            <p:cNvSpPr/>
            <p:nvPr/>
          </p:nvSpPr>
          <p:spPr>
            <a:xfrm>
              <a:off x="0" y="0"/>
              <a:ext cx="4330195" cy="2086721"/>
            </a:xfrm>
            <a:custGeom>
              <a:avLst/>
              <a:gdLst/>
              <a:ahLst/>
              <a:cxnLst/>
              <a:rect l="l" t="t" r="r" b="b"/>
              <a:pathLst>
                <a:path w="4330195" h="2086721">
                  <a:moveTo>
                    <a:pt x="0" y="0"/>
                  </a:moveTo>
                  <a:lnTo>
                    <a:pt x="4330195" y="0"/>
                  </a:lnTo>
                  <a:lnTo>
                    <a:pt x="4330195" y="2086721"/>
                  </a:lnTo>
                  <a:lnTo>
                    <a:pt x="0" y="2086721"/>
                  </a:lnTo>
                  <a:close/>
                </a:path>
              </a:pathLst>
            </a:custGeom>
            <a:solidFill>
              <a:srgbClr val="FFFFFF"/>
            </a:solidFill>
          </p:spPr>
          <p:txBody>
            <a:bodyPr/>
            <a:lstStyle/>
            <a:p>
              <a:endParaRPr lang="en-US"/>
            </a:p>
          </p:txBody>
        </p:sp>
        <p:sp>
          <p:nvSpPr>
            <p:cNvPr id="6" name="TextBox 6"/>
            <p:cNvSpPr txBox="1"/>
            <p:nvPr/>
          </p:nvSpPr>
          <p:spPr>
            <a:xfrm>
              <a:off x="0" y="-76200"/>
              <a:ext cx="4330195" cy="2162921"/>
            </a:xfrm>
            <a:prstGeom prst="rect">
              <a:avLst/>
            </a:prstGeom>
          </p:spPr>
          <p:txBody>
            <a:bodyPr lIns="50800" tIns="50800" rIns="50800" bIns="50800" rtlCol="0" anchor="ctr"/>
            <a:lstStyle/>
            <a:p>
              <a:pPr algn="ctr">
                <a:lnSpc>
                  <a:spcPts val="3074"/>
                </a:lnSpc>
              </a:pPr>
              <a:endParaRPr/>
            </a:p>
          </p:txBody>
        </p:sp>
      </p:grpSp>
      <p:sp>
        <p:nvSpPr>
          <p:cNvPr id="7" name="Freeform 7"/>
          <p:cNvSpPr/>
          <p:nvPr/>
        </p:nvSpPr>
        <p:spPr>
          <a:xfrm>
            <a:off x="6905054" y="7360918"/>
            <a:ext cx="2164759" cy="1165639"/>
          </a:xfrm>
          <a:custGeom>
            <a:avLst/>
            <a:gdLst/>
            <a:ahLst/>
            <a:cxnLst/>
            <a:rect l="l" t="t" r="r" b="b"/>
            <a:pathLst>
              <a:path w="2164759" h="1165639">
                <a:moveTo>
                  <a:pt x="0" y="0"/>
                </a:moveTo>
                <a:lnTo>
                  <a:pt x="2164759" y="0"/>
                </a:lnTo>
                <a:lnTo>
                  <a:pt x="2164759" y="1165640"/>
                </a:lnTo>
                <a:lnTo>
                  <a:pt x="0" y="1165640"/>
                </a:lnTo>
                <a:lnTo>
                  <a:pt x="0" y="0"/>
                </a:lnTo>
                <a:close/>
              </a:path>
            </a:pathLst>
          </a:custGeom>
          <a:blipFill>
            <a:blip r:embed="rId3"/>
            <a:stretch>
              <a:fillRect/>
            </a:stretch>
          </a:blipFill>
        </p:spPr>
        <p:txBody>
          <a:bodyPr/>
          <a:lstStyle/>
          <a:p>
            <a:endParaRPr lang="en-US"/>
          </a:p>
        </p:txBody>
      </p:sp>
      <p:sp>
        <p:nvSpPr>
          <p:cNvPr id="8" name="Freeform 8"/>
          <p:cNvSpPr/>
          <p:nvPr/>
        </p:nvSpPr>
        <p:spPr>
          <a:xfrm>
            <a:off x="9791775" y="1914033"/>
            <a:ext cx="6730305" cy="6612525"/>
          </a:xfrm>
          <a:custGeom>
            <a:avLst/>
            <a:gdLst/>
            <a:ahLst/>
            <a:cxnLst/>
            <a:rect l="l" t="t" r="r" b="b"/>
            <a:pathLst>
              <a:path w="6730305" h="6612525">
                <a:moveTo>
                  <a:pt x="0" y="0"/>
                </a:moveTo>
                <a:lnTo>
                  <a:pt x="6730305" y="0"/>
                </a:lnTo>
                <a:lnTo>
                  <a:pt x="6730305" y="6612525"/>
                </a:lnTo>
                <a:lnTo>
                  <a:pt x="0" y="6612525"/>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a:t>
            </a:r>
          </a:p>
        </p:txBody>
      </p:sp>
      <p:sp>
        <p:nvSpPr>
          <p:cNvPr id="10" name="TextBox 10"/>
          <p:cNvSpPr txBox="1"/>
          <p:nvPr/>
        </p:nvSpPr>
        <p:spPr>
          <a:xfrm>
            <a:off x="2134311" y="2012412"/>
            <a:ext cx="7009689" cy="5820634"/>
          </a:xfrm>
          <a:prstGeom prst="rect">
            <a:avLst/>
          </a:prstGeom>
        </p:spPr>
        <p:txBody>
          <a:bodyPr lIns="0" tIns="0" rIns="0" bIns="0" rtlCol="0" anchor="t">
            <a:spAutoFit/>
          </a:bodyPr>
          <a:lstStyle/>
          <a:p>
            <a:pPr algn="l">
              <a:lnSpc>
                <a:spcPts val="3639"/>
              </a:lnSpc>
            </a:pPr>
            <a:r>
              <a:rPr lang="en-US" sz="2599" b="1">
                <a:solidFill>
                  <a:srgbClr val="9D1BE3"/>
                </a:solidFill>
                <a:latin typeface="Roboto Bold"/>
                <a:ea typeface="Roboto Bold"/>
                <a:cs typeface="Roboto Bold"/>
                <a:sym typeface="Roboto Bold"/>
              </a:rPr>
              <a:t>NOTE TO PRESENTER</a:t>
            </a:r>
          </a:p>
          <a:p>
            <a:pPr algn="l">
              <a:lnSpc>
                <a:spcPts val="2100"/>
              </a:lnSpc>
            </a:pPr>
            <a:endParaRPr lang="en-US" sz="2599" b="1">
              <a:solidFill>
                <a:srgbClr val="9D1BE3"/>
              </a:solidFill>
              <a:latin typeface="Roboto Bold"/>
              <a:ea typeface="Roboto Bold"/>
              <a:cs typeface="Roboto Bold"/>
              <a:sym typeface="Roboto Bold"/>
            </a:endParaRPr>
          </a:p>
          <a:p>
            <a:pPr algn="l">
              <a:lnSpc>
                <a:spcPts val="3639"/>
              </a:lnSpc>
            </a:pPr>
            <a:r>
              <a:rPr lang="en-US" sz="2599">
                <a:solidFill>
                  <a:srgbClr val="303030"/>
                </a:solidFill>
                <a:latin typeface="Roboto"/>
                <a:ea typeface="Roboto"/>
                <a:cs typeface="Roboto"/>
                <a:sym typeface="Roboto"/>
              </a:rPr>
              <a:t>Meaningful learning takes time. By introducing topics gradually over several years, schools can create steady growth in awareness and understanding. </a:t>
            </a:r>
          </a:p>
          <a:p>
            <a:pPr algn="l">
              <a:lnSpc>
                <a:spcPts val="210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Our three- to five-year teaching plan offers a flexible path for middle and high school students to build knowledge and confidence. Parts of lesson #2, Trustworthy vs. Unsafe Adult, may begin in the 5th grade.</a:t>
            </a:r>
          </a:p>
          <a:p>
            <a:pPr algn="l">
              <a:lnSpc>
                <a:spcPts val="210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Download our </a:t>
            </a:r>
            <a:r>
              <a:rPr lang="en-US" sz="2599" u="sng">
                <a:solidFill>
                  <a:srgbClr val="303030"/>
                </a:solidFill>
                <a:latin typeface="Roboto"/>
                <a:ea typeface="Roboto"/>
                <a:cs typeface="Roboto"/>
                <a:sym typeface="Roboto"/>
                <a:hlinkClick r:id="rId5" tooltip="https://walking-wise-2025-website-assets.s3.us-east-1.amazonaws.com/Website_Dashboard-Education_PDFs_and_Icons/PDFs_Guildes_OtherDocs/Learning+Journey.pdf"/>
              </a:rPr>
              <a:t>Teaching Track</a:t>
            </a:r>
            <a:r>
              <a:rPr lang="en-US" sz="2599">
                <a:solidFill>
                  <a:srgbClr val="303030"/>
                </a:solidFill>
                <a:latin typeface="Roboto"/>
                <a:ea typeface="Roboto"/>
                <a:cs typeface="Roboto"/>
                <a:sym typeface="Roboto"/>
              </a:rPr>
              <a:t>.</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Freeform 12"/>
          <p:cNvSpPr/>
          <p:nvPr/>
        </p:nvSpPr>
        <p:spPr>
          <a:xfrm>
            <a:off x="7034741" y="6734970"/>
            <a:ext cx="346786" cy="346786"/>
          </a:xfrm>
          <a:custGeom>
            <a:avLst/>
            <a:gdLst/>
            <a:ahLst/>
            <a:cxnLst/>
            <a:rect l="l" t="t" r="r" b="b"/>
            <a:pathLst>
              <a:path w="346786" h="346786">
                <a:moveTo>
                  <a:pt x="0" y="0"/>
                </a:moveTo>
                <a:lnTo>
                  <a:pt x="346786" y="0"/>
                </a:lnTo>
                <a:lnTo>
                  <a:pt x="346786" y="346786"/>
                </a:lnTo>
                <a:lnTo>
                  <a:pt x="0" y="346786"/>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2017780" y="4536816"/>
            <a:ext cx="14382914" cy="819859"/>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 true fact based on what actually happens. </a:t>
            </a:r>
          </a:p>
        </p:txBody>
      </p:sp>
      <p:grpSp>
        <p:nvGrpSpPr>
          <p:cNvPr id="9" name="Group 9"/>
          <p:cNvGrpSpPr/>
          <p:nvPr/>
        </p:nvGrpSpPr>
        <p:grpSpPr>
          <a:xfrm>
            <a:off x="1965967" y="3624926"/>
            <a:ext cx="3821843" cy="904943"/>
            <a:chOff x="0" y="0"/>
            <a:chExt cx="1006576" cy="238339"/>
          </a:xfrm>
        </p:grpSpPr>
        <p:sp>
          <p:nvSpPr>
            <p:cNvPr id="10" name="Freeform 10"/>
            <p:cNvSpPr/>
            <p:nvPr/>
          </p:nvSpPr>
          <p:spPr>
            <a:xfrm>
              <a:off x="0" y="0"/>
              <a:ext cx="1006576" cy="238339"/>
            </a:xfrm>
            <a:custGeom>
              <a:avLst/>
              <a:gdLst/>
              <a:ahLst/>
              <a:cxnLst/>
              <a:rect l="l" t="t" r="r" b="b"/>
              <a:pathLst>
                <a:path w="1006576" h="238339">
                  <a:moveTo>
                    <a:pt x="0" y="0"/>
                  </a:moveTo>
                  <a:lnTo>
                    <a:pt x="1006576" y="0"/>
                  </a:lnTo>
                  <a:lnTo>
                    <a:pt x="1006576"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006576"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2360015" y="3501204"/>
            <a:ext cx="6855588" cy="1028702"/>
          </a:xfrm>
          <a:prstGeom prst="rect">
            <a:avLst/>
          </a:prstGeom>
        </p:spPr>
        <p:txBody>
          <a:bodyPr lIns="0" tIns="0" rIns="0" bIns="0" rtlCol="0" anchor="t">
            <a:spAutoFit/>
          </a:bodyPr>
          <a:lstStyle/>
          <a:p>
            <a:pPr algn="l">
              <a:lnSpc>
                <a:spcPts val="8399"/>
              </a:lnSpc>
            </a:pPr>
            <a:r>
              <a:rPr lang="en-US" sz="5999" b="1">
                <a:solidFill>
                  <a:srgbClr val="FBFDFD"/>
                </a:solidFill>
                <a:latin typeface="Roboto Bold"/>
                <a:ea typeface="Roboto Bold"/>
                <a:cs typeface="Roboto Bold"/>
                <a:sym typeface="Roboto Bold"/>
              </a:rPr>
              <a:t>REALITY</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20</a:t>
            </a:r>
          </a:p>
        </p:txBody>
      </p:sp>
      <p:sp>
        <p:nvSpPr>
          <p:cNvPr id="15" name="TextBox 15"/>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21</a:t>
            </a:r>
          </a:p>
        </p:txBody>
      </p:sp>
      <p:sp>
        <p:nvSpPr>
          <p:cNvPr id="9" name="TextBox 9"/>
          <p:cNvSpPr txBox="1"/>
          <p:nvPr/>
        </p:nvSpPr>
        <p:spPr>
          <a:xfrm>
            <a:off x="964236" y="1250072"/>
            <a:ext cx="11614584"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MYTH OR REALITY?</a:t>
            </a:r>
          </a:p>
        </p:txBody>
      </p:sp>
      <p:sp>
        <p:nvSpPr>
          <p:cNvPr id="10" name="TextBox 10"/>
          <p:cNvSpPr txBox="1"/>
          <p:nvPr/>
        </p:nvSpPr>
        <p:spPr>
          <a:xfrm>
            <a:off x="5370778" y="9282225"/>
            <a:ext cx="4697692"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Polaris Project (2025) Myths, Facts, and Statistics. PolarisProject.org.</a:t>
            </a:r>
          </a:p>
        </p:txBody>
      </p:sp>
      <p:grpSp>
        <p:nvGrpSpPr>
          <p:cNvPr id="11" name="Group 11"/>
          <p:cNvGrpSpPr/>
          <p:nvPr/>
        </p:nvGrpSpPr>
        <p:grpSpPr>
          <a:xfrm>
            <a:off x="1271163" y="4756108"/>
            <a:ext cx="12759752" cy="2153831"/>
            <a:chOff x="0" y="0"/>
            <a:chExt cx="3360593" cy="567264"/>
          </a:xfrm>
        </p:grpSpPr>
        <p:sp>
          <p:nvSpPr>
            <p:cNvPr id="12" name="Freeform 12"/>
            <p:cNvSpPr/>
            <p:nvPr/>
          </p:nvSpPr>
          <p:spPr>
            <a:xfrm>
              <a:off x="0" y="0"/>
              <a:ext cx="3360593" cy="567264"/>
            </a:xfrm>
            <a:custGeom>
              <a:avLst/>
              <a:gdLst/>
              <a:ahLst/>
              <a:cxnLst/>
              <a:rect l="l" t="t" r="r" b="b"/>
              <a:pathLst>
                <a:path w="3360593" h="567264">
                  <a:moveTo>
                    <a:pt x="0" y="0"/>
                  </a:moveTo>
                  <a:lnTo>
                    <a:pt x="3360593" y="0"/>
                  </a:lnTo>
                  <a:lnTo>
                    <a:pt x="3360593" y="567264"/>
                  </a:lnTo>
                  <a:lnTo>
                    <a:pt x="0" y="567264"/>
                  </a:lnTo>
                  <a:close/>
                </a:path>
              </a:pathLst>
            </a:custGeom>
            <a:solidFill>
              <a:srgbClr val="303030"/>
            </a:solidFill>
          </p:spPr>
          <p:txBody>
            <a:bodyPr/>
            <a:lstStyle/>
            <a:p>
              <a:endParaRPr lang="en-US"/>
            </a:p>
          </p:txBody>
        </p:sp>
        <p:sp>
          <p:nvSpPr>
            <p:cNvPr id="13" name="TextBox 13"/>
            <p:cNvSpPr txBox="1"/>
            <p:nvPr/>
          </p:nvSpPr>
          <p:spPr>
            <a:xfrm>
              <a:off x="0" y="-9525"/>
              <a:ext cx="3360593" cy="576789"/>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660015" y="4994824"/>
            <a:ext cx="12550042" cy="1581150"/>
          </a:xfrm>
          <a:prstGeom prst="rect">
            <a:avLst/>
          </a:prstGeom>
        </p:spPr>
        <p:txBody>
          <a:bodyPr lIns="0" tIns="0" rIns="0" bIns="0" rtlCol="0" anchor="t">
            <a:spAutoFit/>
          </a:bodyPr>
          <a:lstStyle/>
          <a:p>
            <a:pPr algn="l">
              <a:lnSpc>
                <a:spcPts val="6299"/>
              </a:lnSpc>
            </a:pPr>
            <a:r>
              <a:rPr lang="en-US" sz="4500" b="1">
                <a:solidFill>
                  <a:srgbClr val="F1B434"/>
                </a:solidFill>
                <a:latin typeface="Roboto Bold"/>
                <a:ea typeface="Roboto Bold"/>
                <a:cs typeface="Roboto Bold"/>
                <a:sym typeface="Roboto Bold"/>
              </a:rPr>
              <a:t>Myth or Reality?</a:t>
            </a:r>
            <a:r>
              <a:rPr lang="en-US" sz="4500" b="1">
                <a:solidFill>
                  <a:srgbClr val="FFFFFF"/>
                </a:solidFill>
                <a:latin typeface="Roboto Bold"/>
                <a:ea typeface="Roboto Bold"/>
                <a:cs typeface="Roboto Bold"/>
                <a:sym typeface="Roboto Bold"/>
              </a:rPr>
              <a:t> Sex traffickers mostly target young people living in dangerous communities.</a:t>
            </a:r>
          </a:p>
        </p:txBody>
      </p:sp>
      <p:sp>
        <p:nvSpPr>
          <p:cNvPr id="15" name="Freeform 15"/>
          <p:cNvSpPr/>
          <p:nvPr/>
        </p:nvSpPr>
        <p:spPr>
          <a:xfrm>
            <a:off x="14592985" y="962025"/>
            <a:ext cx="2588781" cy="4252580"/>
          </a:xfrm>
          <a:custGeom>
            <a:avLst/>
            <a:gdLst/>
            <a:ahLst/>
            <a:cxnLst/>
            <a:rect l="l" t="t" r="r" b="b"/>
            <a:pathLst>
              <a:path w="2588781" h="4252580">
                <a:moveTo>
                  <a:pt x="0" y="0"/>
                </a:moveTo>
                <a:lnTo>
                  <a:pt x="2588782" y="0"/>
                </a:lnTo>
                <a:lnTo>
                  <a:pt x="2588782" y="4252580"/>
                </a:lnTo>
                <a:lnTo>
                  <a:pt x="0" y="4252580"/>
                </a:lnTo>
                <a:lnTo>
                  <a:pt x="0" y="0"/>
                </a:lnTo>
                <a:close/>
              </a:path>
            </a:pathLst>
          </a:custGeom>
          <a:blipFill>
            <a:blip r:embed="rId5"/>
            <a:stretch>
              <a:fillRect l="-32875" t="-1789" r="-34333"/>
            </a:stretch>
          </a:blipFill>
        </p:spPr>
        <p:txBody>
          <a:bodyPr/>
          <a:lstStyle/>
          <a:p>
            <a:endParaRPr lang="en-US"/>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7" name="TextBox 17"/>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2277129" y="4276287"/>
            <a:ext cx="13733741" cy="2879727"/>
          </a:xfrm>
          <a:prstGeom prst="rect">
            <a:avLst/>
          </a:prstGeom>
        </p:spPr>
        <p:txBody>
          <a:bodyPr lIns="0" tIns="0" rIns="0" bIns="0" rtlCol="0" anchor="t">
            <a:spAutoFit/>
          </a:bodyPr>
          <a:lstStyle/>
          <a:p>
            <a:pPr algn="ctr">
              <a:lnSpc>
                <a:spcPts val="7699"/>
              </a:lnSpc>
            </a:pPr>
            <a:r>
              <a:rPr lang="en-US" sz="5499" b="1">
                <a:solidFill>
                  <a:srgbClr val="9D1BE3"/>
                </a:solidFill>
                <a:latin typeface="Roboto Bold"/>
                <a:ea typeface="Roboto Bold"/>
                <a:cs typeface="Roboto Bold"/>
                <a:sym typeface="Roboto Bold"/>
              </a:rPr>
              <a:t>MYTH. </a:t>
            </a:r>
            <a:r>
              <a:rPr lang="en-US" sz="5499">
                <a:solidFill>
                  <a:srgbClr val="303030"/>
                </a:solidFill>
                <a:latin typeface="Roboto"/>
                <a:ea typeface="Roboto"/>
                <a:cs typeface="Roboto"/>
                <a:sym typeface="Roboto"/>
              </a:rPr>
              <a:t>Traffickers target young people from all types of communities, including urban, suburban, rural, and online communities.</a:t>
            </a:r>
            <a:r>
              <a:rPr lang="en-US" sz="5499">
                <a:solidFill>
                  <a:srgbClr val="9D1BE3"/>
                </a:solidFill>
                <a:latin typeface="Roboto"/>
                <a:ea typeface="Roboto"/>
                <a:cs typeface="Roboto"/>
                <a:sym typeface="Roboto"/>
              </a:rPr>
              <a:t> </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22</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0" name="TextBox 10"/>
          <p:cNvSpPr txBox="1"/>
          <p:nvPr/>
        </p:nvSpPr>
        <p:spPr>
          <a:xfrm>
            <a:off x="5814764" y="9229725"/>
            <a:ext cx="8796764" cy="207719"/>
          </a:xfrm>
          <a:prstGeom prst="rect">
            <a:avLst/>
          </a:prstGeom>
        </p:spPr>
        <p:txBody>
          <a:bodyPr lIns="0" tIns="0" rIns="0" bIns="0" rtlCol="0" anchor="t">
            <a:spAutoFit/>
          </a:bodyPr>
          <a:lstStyle/>
          <a:p>
            <a:pPr algn="l">
              <a:lnSpc>
                <a:spcPts val="1679"/>
              </a:lnSpc>
            </a:pPr>
            <a:r>
              <a:rPr lang="en-US" sz="1200">
                <a:solidFill>
                  <a:srgbClr val="303030"/>
                </a:solidFill>
                <a:latin typeface="Roboto"/>
                <a:ea typeface="Roboto"/>
                <a:cs typeface="Roboto"/>
                <a:sym typeface="Roboto"/>
              </a:rPr>
              <a:t>Polaris Project (2025). Myths, Facts, and Statistics. PolarisProject.org.</a:t>
            </a:r>
          </a:p>
        </p:txBody>
      </p:sp>
      <p:sp>
        <p:nvSpPr>
          <p:cNvPr id="11" name="TextBox 11"/>
          <p:cNvSpPr txBox="1"/>
          <p:nvPr/>
        </p:nvSpPr>
        <p:spPr>
          <a:xfrm>
            <a:off x="980285" y="1250072"/>
            <a:ext cx="9147136" cy="1094666"/>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80713" y="4774830"/>
            <a:ext cx="11936979" cy="2048010"/>
            <a:chOff x="0" y="0"/>
            <a:chExt cx="3143896" cy="539394"/>
          </a:xfrm>
        </p:grpSpPr>
        <p:sp>
          <p:nvSpPr>
            <p:cNvPr id="7" name="Freeform 7"/>
            <p:cNvSpPr/>
            <p:nvPr/>
          </p:nvSpPr>
          <p:spPr>
            <a:xfrm>
              <a:off x="0" y="0"/>
              <a:ext cx="3143896" cy="539394"/>
            </a:xfrm>
            <a:custGeom>
              <a:avLst/>
              <a:gdLst/>
              <a:ahLst/>
              <a:cxnLst/>
              <a:rect l="l" t="t" r="r" b="b"/>
              <a:pathLst>
                <a:path w="3143896" h="539394">
                  <a:moveTo>
                    <a:pt x="0" y="0"/>
                  </a:moveTo>
                  <a:lnTo>
                    <a:pt x="3143896" y="0"/>
                  </a:lnTo>
                  <a:lnTo>
                    <a:pt x="3143896" y="539394"/>
                  </a:lnTo>
                  <a:lnTo>
                    <a:pt x="0" y="539394"/>
                  </a:lnTo>
                  <a:close/>
                </a:path>
              </a:pathLst>
            </a:custGeom>
            <a:solidFill>
              <a:srgbClr val="303030"/>
            </a:solidFill>
          </p:spPr>
          <p:txBody>
            <a:bodyPr/>
            <a:lstStyle/>
            <a:p>
              <a:endParaRPr lang="en-US"/>
            </a:p>
          </p:txBody>
        </p:sp>
        <p:sp>
          <p:nvSpPr>
            <p:cNvPr id="8" name="TextBox 8"/>
            <p:cNvSpPr txBox="1"/>
            <p:nvPr/>
          </p:nvSpPr>
          <p:spPr>
            <a:xfrm>
              <a:off x="0" y="-76200"/>
              <a:ext cx="3143896" cy="615594"/>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2025723" y="4970234"/>
            <a:ext cx="11298188" cy="1561952"/>
          </a:xfrm>
          <a:prstGeom prst="rect">
            <a:avLst/>
          </a:prstGeom>
        </p:spPr>
        <p:txBody>
          <a:bodyPr lIns="0" tIns="0" rIns="0" bIns="0" rtlCol="0" anchor="t">
            <a:spAutoFit/>
          </a:bodyPr>
          <a:lstStyle/>
          <a:p>
            <a:pPr algn="l">
              <a:lnSpc>
                <a:spcPts val="6299"/>
              </a:lnSpc>
            </a:pPr>
            <a:r>
              <a:rPr lang="en-US" sz="4499" b="1">
                <a:solidFill>
                  <a:srgbClr val="F1B434"/>
                </a:solidFill>
                <a:latin typeface="Roboto Bold"/>
                <a:ea typeface="Roboto Bold"/>
                <a:cs typeface="Roboto Bold"/>
                <a:sym typeface="Roboto Bold"/>
              </a:rPr>
              <a:t>Myth or Reality?</a:t>
            </a:r>
            <a:r>
              <a:rPr lang="en-US" sz="4499" b="1">
                <a:solidFill>
                  <a:srgbClr val="FFFFFF"/>
                </a:solidFill>
                <a:latin typeface="Roboto Bold"/>
                <a:ea typeface="Roboto Bold"/>
                <a:cs typeface="Roboto Bold"/>
                <a:sym typeface="Roboto Bold"/>
              </a:rPr>
              <a:t>  Human traffickers mainly target young people they don’t know.</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23</a:t>
            </a:r>
          </a:p>
        </p:txBody>
      </p:sp>
      <p:sp>
        <p:nvSpPr>
          <p:cNvPr id="13" name="TextBox 13"/>
          <p:cNvSpPr txBox="1"/>
          <p:nvPr/>
        </p:nvSpPr>
        <p:spPr>
          <a:xfrm>
            <a:off x="5370778" y="9282225"/>
            <a:ext cx="4697692"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Polaris Project (2025) Myths, Facts, and Statistics. PolarisProject.org.</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5" name="TextBox 15"/>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6" name="TextBox 16"/>
          <p:cNvSpPr txBox="1"/>
          <p:nvPr/>
        </p:nvSpPr>
        <p:spPr>
          <a:xfrm>
            <a:off x="964236" y="1250072"/>
            <a:ext cx="11614584"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MYTH OR REALITY?</a:t>
            </a:r>
          </a:p>
        </p:txBody>
      </p:sp>
      <p:sp>
        <p:nvSpPr>
          <p:cNvPr id="17" name="Freeform 17"/>
          <p:cNvSpPr/>
          <p:nvPr/>
        </p:nvSpPr>
        <p:spPr>
          <a:xfrm>
            <a:off x="14592985" y="962025"/>
            <a:ext cx="2588781" cy="4252580"/>
          </a:xfrm>
          <a:custGeom>
            <a:avLst/>
            <a:gdLst/>
            <a:ahLst/>
            <a:cxnLst/>
            <a:rect l="l" t="t" r="r" b="b"/>
            <a:pathLst>
              <a:path w="2588781" h="4252580">
                <a:moveTo>
                  <a:pt x="0" y="0"/>
                </a:moveTo>
                <a:lnTo>
                  <a:pt x="2588782" y="0"/>
                </a:lnTo>
                <a:lnTo>
                  <a:pt x="2588782" y="4252580"/>
                </a:lnTo>
                <a:lnTo>
                  <a:pt x="0" y="4252580"/>
                </a:lnTo>
                <a:lnTo>
                  <a:pt x="0" y="0"/>
                </a:lnTo>
                <a:close/>
              </a:path>
            </a:pathLst>
          </a:custGeom>
          <a:blipFill>
            <a:blip r:embed="rId5"/>
            <a:stretch>
              <a:fillRect l="-32875" t="-1789" r="-34333"/>
            </a:stretch>
          </a:blipFill>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2561277" y="4896080"/>
            <a:ext cx="13165447" cy="936627"/>
          </a:xfrm>
          <a:prstGeom prst="rect">
            <a:avLst/>
          </a:prstGeom>
        </p:spPr>
        <p:txBody>
          <a:bodyPr lIns="0" tIns="0" rIns="0" bIns="0" rtlCol="0" anchor="t">
            <a:spAutoFit/>
          </a:bodyPr>
          <a:lstStyle/>
          <a:p>
            <a:pPr algn="ctr">
              <a:lnSpc>
                <a:spcPts val="7699"/>
              </a:lnSpc>
            </a:pPr>
            <a:r>
              <a:rPr lang="en-US" sz="5499" b="1">
                <a:solidFill>
                  <a:srgbClr val="9D1BE3"/>
                </a:solidFill>
                <a:latin typeface="Roboto Bold"/>
                <a:ea typeface="Roboto Bold"/>
                <a:cs typeface="Roboto Bold"/>
                <a:sym typeface="Roboto Bold"/>
              </a:rPr>
              <a:t>MYTH. </a:t>
            </a:r>
            <a:r>
              <a:rPr lang="en-US" sz="5499">
                <a:solidFill>
                  <a:srgbClr val="303030"/>
                </a:solidFill>
                <a:latin typeface="Roboto"/>
                <a:ea typeface="Roboto"/>
                <a:cs typeface="Roboto"/>
                <a:sym typeface="Roboto"/>
              </a:rPr>
              <a:t>Victims often know their trafficker.</a:t>
            </a:r>
            <a:r>
              <a:rPr lang="en-US" sz="5499">
                <a:solidFill>
                  <a:srgbClr val="9D1BE3"/>
                </a:solidFill>
                <a:latin typeface="Roboto"/>
                <a:ea typeface="Roboto"/>
                <a:cs typeface="Roboto"/>
                <a:sym typeface="Roboto"/>
              </a:rPr>
              <a:t> </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24</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0" name="TextBox 10"/>
          <p:cNvSpPr txBox="1"/>
          <p:nvPr/>
        </p:nvSpPr>
        <p:spPr>
          <a:xfrm>
            <a:off x="5814764" y="9229725"/>
            <a:ext cx="8796764" cy="207719"/>
          </a:xfrm>
          <a:prstGeom prst="rect">
            <a:avLst/>
          </a:prstGeom>
        </p:spPr>
        <p:txBody>
          <a:bodyPr lIns="0" tIns="0" rIns="0" bIns="0" rtlCol="0" anchor="t">
            <a:spAutoFit/>
          </a:bodyPr>
          <a:lstStyle/>
          <a:p>
            <a:pPr algn="l">
              <a:lnSpc>
                <a:spcPts val="1679"/>
              </a:lnSpc>
            </a:pPr>
            <a:r>
              <a:rPr lang="en-US" sz="1200">
                <a:solidFill>
                  <a:srgbClr val="303030"/>
                </a:solidFill>
                <a:latin typeface="Roboto"/>
                <a:ea typeface="Roboto"/>
                <a:cs typeface="Roboto"/>
                <a:sym typeface="Roboto"/>
              </a:rPr>
              <a:t>Polaris Project (2025). Myths, Facts, and Statistics. PolarisProject.org.</a:t>
            </a:r>
          </a:p>
        </p:txBody>
      </p:sp>
      <p:sp>
        <p:nvSpPr>
          <p:cNvPr id="11" name="TextBox 11"/>
          <p:cNvSpPr txBox="1"/>
          <p:nvPr/>
        </p:nvSpPr>
        <p:spPr>
          <a:xfrm>
            <a:off x="980285" y="1250072"/>
            <a:ext cx="9147136" cy="1094666"/>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364114"/>
            <a:ext cx="17417056" cy="9558772"/>
            <a:chOff x="0" y="0"/>
            <a:chExt cx="5490351" cy="3013197"/>
          </a:xfrm>
        </p:grpSpPr>
        <p:sp>
          <p:nvSpPr>
            <p:cNvPr id="5" name="Freeform 5"/>
            <p:cNvSpPr/>
            <p:nvPr/>
          </p:nvSpPr>
          <p:spPr>
            <a:xfrm>
              <a:off x="0" y="0"/>
              <a:ext cx="5490351" cy="3013197"/>
            </a:xfrm>
            <a:custGeom>
              <a:avLst/>
              <a:gdLst/>
              <a:ahLst/>
              <a:cxnLst/>
              <a:rect l="l" t="t" r="r" b="b"/>
              <a:pathLst>
                <a:path w="5490351" h="3013197">
                  <a:moveTo>
                    <a:pt x="0" y="0"/>
                  </a:moveTo>
                  <a:lnTo>
                    <a:pt x="5490351" y="0"/>
                  </a:lnTo>
                  <a:lnTo>
                    <a:pt x="5490351" y="3013197"/>
                  </a:lnTo>
                  <a:lnTo>
                    <a:pt x="0" y="3013197"/>
                  </a:lnTo>
                  <a:close/>
                </a:path>
              </a:pathLst>
            </a:custGeom>
            <a:solidFill>
              <a:srgbClr val="68D2DF"/>
            </a:solidFill>
          </p:spPr>
          <p:txBody>
            <a:bodyPr/>
            <a:lstStyle/>
            <a:p>
              <a:endParaRPr lang="en-US"/>
            </a:p>
          </p:txBody>
        </p:sp>
      </p:grpSp>
      <p:grpSp>
        <p:nvGrpSpPr>
          <p:cNvPr id="6" name="Group 6"/>
          <p:cNvGrpSpPr/>
          <p:nvPr/>
        </p:nvGrpSpPr>
        <p:grpSpPr>
          <a:xfrm>
            <a:off x="1480713" y="4778354"/>
            <a:ext cx="11346404" cy="2016938"/>
            <a:chOff x="0" y="0"/>
            <a:chExt cx="2988353" cy="531210"/>
          </a:xfrm>
        </p:grpSpPr>
        <p:sp>
          <p:nvSpPr>
            <p:cNvPr id="7" name="Freeform 7"/>
            <p:cNvSpPr/>
            <p:nvPr/>
          </p:nvSpPr>
          <p:spPr>
            <a:xfrm>
              <a:off x="0" y="0"/>
              <a:ext cx="2988353" cy="531210"/>
            </a:xfrm>
            <a:custGeom>
              <a:avLst/>
              <a:gdLst/>
              <a:ahLst/>
              <a:cxnLst/>
              <a:rect l="l" t="t" r="r" b="b"/>
              <a:pathLst>
                <a:path w="2988353" h="531210">
                  <a:moveTo>
                    <a:pt x="0" y="0"/>
                  </a:moveTo>
                  <a:lnTo>
                    <a:pt x="2988353" y="0"/>
                  </a:lnTo>
                  <a:lnTo>
                    <a:pt x="2988353" y="531210"/>
                  </a:lnTo>
                  <a:lnTo>
                    <a:pt x="0" y="531210"/>
                  </a:lnTo>
                  <a:close/>
                </a:path>
              </a:pathLst>
            </a:custGeom>
            <a:solidFill>
              <a:srgbClr val="303030"/>
            </a:solidFill>
          </p:spPr>
          <p:txBody>
            <a:bodyPr/>
            <a:lstStyle/>
            <a:p>
              <a:endParaRPr lang="en-US"/>
            </a:p>
          </p:txBody>
        </p:sp>
        <p:sp>
          <p:nvSpPr>
            <p:cNvPr id="8" name="TextBox 8"/>
            <p:cNvSpPr txBox="1"/>
            <p:nvPr/>
          </p:nvSpPr>
          <p:spPr>
            <a:xfrm>
              <a:off x="0" y="-76200"/>
              <a:ext cx="2988353" cy="607410"/>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2015701" y="4958222"/>
            <a:ext cx="10975163" cy="1561952"/>
          </a:xfrm>
          <a:prstGeom prst="rect">
            <a:avLst/>
          </a:prstGeom>
        </p:spPr>
        <p:txBody>
          <a:bodyPr lIns="0" tIns="0" rIns="0" bIns="0" rtlCol="0" anchor="t">
            <a:spAutoFit/>
          </a:bodyPr>
          <a:lstStyle/>
          <a:p>
            <a:pPr algn="l">
              <a:lnSpc>
                <a:spcPts val="6299"/>
              </a:lnSpc>
            </a:pPr>
            <a:r>
              <a:rPr lang="en-US" sz="4499" b="1">
                <a:solidFill>
                  <a:srgbClr val="F1B434"/>
                </a:solidFill>
                <a:latin typeface="Roboto Bold"/>
                <a:ea typeface="Roboto Bold"/>
                <a:cs typeface="Roboto Bold"/>
                <a:sym typeface="Roboto Bold"/>
              </a:rPr>
              <a:t>Myth or Reality?</a:t>
            </a:r>
            <a:r>
              <a:rPr lang="en-US" sz="4499" b="1">
                <a:solidFill>
                  <a:srgbClr val="FBFDFD"/>
                </a:solidFill>
                <a:latin typeface="Roboto Bold"/>
                <a:ea typeface="Roboto Bold"/>
                <a:cs typeface="Roboto Bold"/>
                <a:sym typeface="Roboto Bold"/>
              </a:rPr>
              <a:t>  Sex trafficking usually involves violence against victims.  </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25</a:t>
            </a:r>
          </a:p>
        </p:txBody>
      </p:sp>
      <p:sp>
        <p:nvSpPr>
          <p:cNvPr id="13" name="TextBox 13"/>
          <p:cNvSpPr txBox="1"/>
          <p:nvPr/>
        </p:nvSpPr>
        <p:spPr>
          <a:xfrm>
            <a:off x="5370778" y="9282225"/>
            <a:ext cx="4697692"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Polaris Project (2025) Myths, Facts, and Statistics. PolarisProject.org.</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5" name="TextBox 15"/>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6" name="TextBox 16"/>
          <p:cNvSpPr txBox="1"/>
          <p:nvPr/>
        </p:nvSpPr>
        <p:spPr>
          <a:xfrm>
            <a:off x="964236" y="1250072"/>
            <a:ext cx="11614584"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MYTH OR REALITY?</a:t>
            </a:r>
          </a:p>
        </p:txBody>
      </p:sp>
      <p:sp>
        <p:nvSpPr>
          <p:cNvPr id="17" name="Freeform 17"/>
          <p:cNvSpPr/>
          <p:nvPr/>
        </p:nvSpPr>
        <p:spPr>
          <a:xfrm>
            <a:off x="14592985" y="962025"/>
            <a:ext cx="2588781" cy="4252580"/>
          </a:xfrm>
          <a:custGeom>
            <a:avLst/>
            <a:gdLst/>
            <a:ahLst/>
            <a:cxnLst/>
            <a:rect l="l" t="t" r="r" b="b"/>
            <a:pathLst>
              <a:path w="2588781" h="4252580">
                <a:moveTo>
                  <a:pt x="0" y="0"/>
                </a:moveTo>
                <a:lnTo>
                  <a:pt x="2588782" y="0"/>
                </a:lnTo>
                <a:lnTo>
                  <a:pt x="2588782" y="4252580"/>
                </a:lnTo>
                <a:lnTo>
                  <a:pt x="0" y="4252580"/>
                </a:lnTo>
                <a:lnTo>
                  <a:pt x="0" y="0"/>
                </a:lnTo>
                <a:close/>
              </a:path>
            </a:pathLst>
          </a:custGeom>
          <a:blipFill>
            <a:blip r:embed="rId5"/>
            <a:stretch>
              <a:fillRect l="-32875" t="-1789" r="-34333"/>
            </a:stretch>
          </a:blipFill>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2561277" y="4276287"/>
            <a:ext cx="13165447" cy="2879727"/>
          </a:xfrm>
          <a:prstGeom prst="rect">
            <a:avLst/>
          </a:prstGeom>
        </p:spPr>
        <p:txBody>
          <a:bodyPr lIns="0" tIns="0" rIns="0" bIns="0" rtlCol="0" anchor="t">
            <a:spAutoFit/>
          </a:bodyPr>
          <a:lstStyle/>
          <a:p>
            <a:pPr algn="ctr">
              <a:lnSpc>
                <a:spcPts val="7699"/>
              </a:lnSpc>
            </a:pPr>
            <a:r>
              <a:rPr lang="en-US" sz="5499" b="1">
                <a:solidFill>
                  <a:srgbClr val="9D1BE3"/>
                </a:solidFill>
                <a:latin typeface="Roboto Bold"/>
                <a:ea typeface="Roboto Bold"/>
                <a:cs typeface="Roboto Bold"/>
                <a:sym typeface="Roboto Bold"/>
              </a:rPr>
              <a:t>MYTH. </a:t>
            </a:r>
            <a:r>
              <a:rPr lang="en-US" sz="5499">
                <a:solidFill>
                  <a:srgbClr val="303030"/>
                </a:solidFill>
                <a:latin typeface="Roboto"/>
                <a:ea typeface="Roboto"/>
                <a:cs typeface="Roboto"/>
                <a:sym typeface="Roboto"/>
              </a:rPr>
              <a:t>Traffickers more often use manipulation, intimidation, and threats to control their victims.</a:t>
            </a:r>
            <a:r>
              <a:rPr lang="en-US" sz="5499">
                <a:solidFill>
                  <a:srgbClr val="9D1BE3"/>
                </a:solidFill>
                <a:latin typeface="Roboto"/>
                <a:ea typeface="Roboto"/>
                <a:cs typeface="Roboto"/>
                <a:sym typeface="Roboto"/>
              </a:rPr>
              <a:t> </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26</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0" name="TextBox 10"/>
          <p:cNvSpPr txBox="1"/>
          <p:nvPr/>
        </p:nvSpPr>
        <p:spPr>
          <a:xfrm>
            <a:off x="5814764" y="9229725"/>
            <a:ext cx="8796764" cy="207719"/>
          </a:xfrm>
          <a:prstGeom prst="rect">
            <a:avLst/>
          </a:prstGeom>
        </p:spPr>
        <p:txBody>
          <a:bodyPr lIns="0" tIns="0" rIns="0" bIns="0" rtlCol="0" anchor="t">
            <a:spAutoFit/>
          </a:bodyPr>
          <a:lstStyle/>
          <a:p>
            <a:pPr algn="l">
              <a:lnSpc>
                <a:spcPts val="1679"/>
              </a:lnSpc>
            </a:pPr>
            <a:r>
              <a:rPr lang="en-US" sz="1200">
                <a:solidFill>
                  <a:srgbClr val="303030"/>
                </a:solidFill>
                <a:latin typeface="Roboto"/>
                <a:ea typeface="Roboto"/>
                <a:cs typeface="Roboto"/>
                <a:sym typeface="Roboto"/>
              </a:rPr>
              <a:t>Polaris Project (2025). Myths, Facts, and Statistics. PolarisProject.org.</a:t>
            </a:r>
          </a:p>
        </p:txBody>
      </p:sp>
      <p:sp>
        <p:nvSpPr>
          <p:cNvPr id="11" name="TextBox 11"/>
          <p:cNvSpPr txBox="1"/>
          <p:nvPr/>
        </p:nvSpPr>
        <p:spPr>
          <a:xfrm>
            <a:off x="980285" y="1250072"/>
            <a:ext cx="9147136" cy="1094666"/>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80713" y="4769145"/>
            <a:ext cx="11092125" cy="2105526"/>
            <a:chOff x="0" y="0"/>
            <a:chExt cx="2921383" cy="554542"/>
          </a:xfrm>
        </p:grpSpPr>
        <p:sp>
          <p:nvSpPr>
            <p:cNvPr id="7" name="Freeform 7"/>
            <p:cNvSpPr/>
            <p:nvPr/>
          </p:nvSpPr>
          <p:spPr>
            <a:xfrm>
              <a:off x="0" y="0"/>
              <a:ext cx="2921383" cy="554542"/>
            </a:xfrm>
            <a:custGeom>
              <a:avLst/>
              <a:gdLst/>
              <a:ahLst/>
              <a:cxnLst/>
              <a:rect l="l" t="t" r="r" b="b"/>
              <a:pathLst>
                <a:path w="2921383" h="554542">
                  <a:moveTo>
                    <a:pt x="0" y="0"/>
                  </a:moveTo>
                  <a:lnTo>
                    <a:pt x="2921383" y="0"/>
                  </a:lnTo>
                  <a:lnTo>
                    <a:pt x="2921383" y="554542"/>
                  </a:lnTo>
                  <a:lnTo>
                    <a:pt x="0" y="554542"/>
                  </a:lnTo>
                  <a:close/>
                </a:path>
              </a:pathLst>
            </a:custGeom>
            <a:solidFill>
              <a:srgbClr val="303030"/>
            </a:solidFill>
          </p:spPr>
          <p:txBody>
            <a:bodyPr/>
            <a:lstStyle/>
            <a:p>
              <a:endParaRPr lang="en-US"/>
            </a:p>
          </p:txBody>
        </p:sp>
        <p:sp>
          <p:nvSpPr>
            <p:cNvPr id="8" name="TextBox 8"/>
            <p:cNvSpPr txBox="1"/>
            <p:nvPr/>
          </p:nvSpPr>
          <p:spPr>
            <a:xfrm>
              <a:off x="0" y="-76200"/>
              <a:ext cx="2921383" cy="630742"/>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885237" y="4993308"/>
            <a:ext cx="10929635" cy="1561952"/>
          </a:xfrm>
          <a:prstGeom prst="rect">
            <a:avLst/>
          </a:prstGeom>
        </p:spPr>
        <p:txBody>
          <a:bodyPr lIns="0" tIns="0" rIns="0" bIns="0" rtlCol="0" anchor="t">
            <a:spAutoFit/>
          </a:bodyPr>
          <a:lstStyle/>
          <a:p>
            <a:pPr algn="l">
              <a:lnSpc>
                <a:spcPts val="6299"/>
              </a:lnSpc>
            </a:pPr>
            <a:r>
              <a:rPr lang="en-US" sz="4499" b="1">
                <a:solidFill>
                  <a:srgbClr val="F1B434"/>
                </a:solidFill>
                <a:latin typeface="Roboto Bold"/>
                <a:ea typeface="Roboto Bold"/>
                <a:cs typeface="Roboto Bold"/>
                <a:sym typeface="Roboto Bold"/>
              </a:rPr>
              <a:t>Myth or Reality?</a:t>
            </a:r>
            <a:r>
              <a:rPr lang="en-US" sz="4499" b="1">
                <a:solidFill>
                  <a:srgbClr val="FFFFFF"/>
                </a:solidFill>
                <a:latin typeface="Roboto Bold"/>
                <a:ea typeface="Roboto Bold"/>
                <a:cs typeface="Roboto Bold"/>
                <a:sym typeface="Roboto Bold"/>
              </a:rPr>
              <a:t> Sex trafficking victims are usually kidnapped.</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27</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5" name="TextBox 15"/>
          <p:cNvSpPr txBox="1"/>
          <p:nvPr/>
        </p:nvSpPr>
        <p:spPr>
          <a:xfrm>
            <a:off x="964236" y="1250072"/>
            <a:ext cx="11614584"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MYTH OR REALITY?</a:t>
            </a:r>
          </a:p>
        </p:txBody>
      </p:sp>
      <p:sp>
        <p:nvSpPr>
          <p:cNvPr id="16" name="Freeform 16"/>
          <p:cNvSpPr/>
          <p:nvPr/>
        </p:nvSpPr>
        <p:spPr>
          <a:xfrm>
            <a:off x="14592985" y="962025"/>
            <a:ext cx="2588781" cy="4252580"/>
          </a:xfrm>
          <a:custGeom>
            <a:avLst/>
            <a:gdLst/>
            <a:ahLst/>
            <a:cxnLst/>
            <a:rect l="l" t="t" r="r" b="b"/>
            <a:pathLst>
              <a:path w="2588781" h="4252580">
                <a:moveTo>
                  <a:pt x="0" y="0"/>
                </a:moveTo>
                <a:lnTo>
                  <a:pt x="2588782" y="0"/>
                </a:lnTo>
                <a:lnTo>
                  <a:pt x="2588782" y="4252580"/>
                </a:lnTo>
                <a:lnTo>
                  <a:pt x="0" y="4252580"/>
                </a:lnTo>
                <a:lnTo>
                  <a:pt x="0" y="0"/>
                </a:lnTo>
                <a:close/>
              </a:path>
            </a:pathLst>
          </a:custGeom>
          <a:blipFill>
            <a:blip r:embed="rId5"/>
            <a:stretch>
              <a:fillRect l="-32875" t="-1789" r="-34333"/>
            </a:stretch>
          </a:blipFill>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3632799" y="4406850"/>
            <a:ext cx="10622568" cy="2879727"/>
          </a:xfrm>
          <a:prstGeom prst="rect">
            <a:avLst/>
          </a:prstGeom>
        </p:spPr>
        <p:txBody>
          <a:bodyPr lIns="0" tIns="0" rIns="0" bIns="0" rtlCol="0" anchor="t">
            <a:spAutoFit/>
          </a:bodyPr>
          <a:lstStyle/>
          <a:p>
            <a:pPr algn="ctr">
              <a:lnSpc>
                <a:spcPts val="7699"/>
              </a:lnSpc>
            </a:pPr>
            <a:r>
              <a:rPr lang="en-US" sz="5499" b="1">
                <a:solidFill>
                  <a:srgbClr val="9D1BE3"/>
                </a:solidFill>
                <a:latin typeface="Roboto Bold"/>
                <a:ea typeface="Roboto Bold"/>
                <a:cs typeface="Roboto Bold"/>
                <a:sym typeface="Roboto Bold"/>
              </a:rPr>
              <a:t>MYTH. </a:t>
            </a:r>
            <a:r>
              <a:rPr lang="en-US" sz="5499">
                <a:solidFill>
                  <a:srgbClr val="303030"/>
                </a:solidFill>
                <a:latin typeface="Roboto"/>
                <a:ea typeface="Roboto"/>
                <a:cs typeface="Roboto"/>
                <a:sym typeface="Roboto"/>
              </a:rPr>
              <a:t>Most trafficking does not involve kidnapping. Traffickers more often trick their victims.</a:t>
            </a:r>
            <a:r>
              <a:rPr lang="en-US" sz="5499">
                <a:solidFill>
                  <a:srgbClr val="9D1BE3"/>
                </a:solidFill>
                <a:latin typeface="Roboto"/>
                <a:ea typeface="Roboto"/>
                <a:cs typeface="Roboto"/>
                <a:sym typeface="Roboto"/>
              </a:rPr>
              <a:t> </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28</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0" name="TextBox 10"/>
          <p:cNvSpPr txBox="1"/>
          <p:nvPr/>
        </p:nvSpPr>
        <p:spPr>
          <a:xfrm>
            <a:off x="5458603" y="9244101"/>
            <a:ext cx="8796764" cy="207719"/>
          </a:xfrm>
          <a:prstGeom prst="rect">
            <a:avLst/>
          </a:prstGeom>
        </p:spPr>
        <p:txBody>
          <a:bodyPr lIns="0" tIns="0" rIns="0" bIns="0" rtlCol="0" anchor="t">
            <a:spAutoFit/>
          </a:bodyPr>
          <a:lstStyle/>
          <a:p>
            <a:pPr algn="l">
              <a:lnSpc>
                <a:spcPts val="1679"/>
              </a:lnSpc>
            </a:pPr>
            <a:r>
              <a:rPr lang="en-US" sz="1200">
                <a:solidFill>
                  <a:srgbClr val="303030"/>
                </a:solidFill>
                <a:latin typeface="Roboto"/>
                <a:ea typeface="Roboto"/>
                <a:cs typeface="Roboto"/>
                <a:sym typeface="Roboto"/>
              </a:rPr>
              <a:t>National Human Trafficking Hotline (n.d.). Fact Sheet: Human Trafficking. The Administration for Children and Families. </a:t>
            </a:r>
          </a:p>
        </p:txBody>
      </p:sp>
      <p:sp>
        <p:nvSpPr>
          <p:cNvPr id="11" name="TextBox 11"/>
          <p:cNvSpPr txBox="1"/>
          <p:nvPr/>
        </p:nvSpPr>
        <p:spPr>
          <a:xfrm>
            <a:off x="980285" y="1250072"/>
            <a:ext cx="9147136" cy="1094666"/>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80713" y="4769145"/>
            <a:ext cx="11092125" cy="2105526"/>
            <a:chOff x="0" y="0"/>
            <a:chExt cx="2921383" cy="554542"/>
          </a:xfrm>
        </p:grpSpPr>
        <p:sp>
          <p:nvSpPr>
            <p:cNvPr id="7" name="Freeform 7"/>
            <p:cNvSpPr/>
            <p:nvPr/>
          </p:nvSpPr>
          <p:spPr>
            <a:xfrm>
              <a:off x="0" y="0"/>
              <a:ext cx="2921383" cy="554542"/>
            </a:xfrm>
            <a:custGeom>
              <a:avLst/>
              <a:gdLst/>
              <a:ahLst/>
              <a:cxnLst/>
              <a:rect l="l" t="t" r="r" b="b"/>
              <a:pathLst>
                <a:path w="2921383" h="554542">
                  <a:moveTo>
                    <a:pt x="0" y="0"/>
                  </a:moveTo>
                  <a:lnTo>
                    <a:pt x="2921383" y="0"/>
                  </a:lnTo>
                  <a:lnTo>
                    <a:pt x="2921383" y="554542"/>
                  </a:lnTo>
                  <a:lnTo>
                    <a:pt x="0" y="554542"/>
                  </a:lnTo>
                  <a:close/>
                </a:path>
              </a:pathLst>
            </a:custGeom>
            <a:solidFill>
              <a:srgbClr val="303030"/>
            </a:solidFill>
          </p:spPr>
          <p:txBody>
            <a:bodyPr/>
            <a:lstStyle/>
            <a:p>
              <a:endParaRPr lang="en-US"/>
            </a:p>
          </p:txBody>
        </p:sp>
        <p:sp>
          <p:nvSpPr>
            <p:cNvPr id="8" name="TextBox 8"/>
            <p:cNvSpPr txBox="1"/>
            <p:nvPr/>
          </p:nvSpPr>
          <p:spPr>
            <a:xfrm>
              <a:off x="0" y="-76200"/>
              <a:ext cx="2921383" cy="630742"/>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885237" y="4993308"/>
            <a:ext cx="10929635" cy="1561952"/>
          </a:xfrm>
          <a:prstGeom prst="rect">
            <a:avLst/>
          </a:prstGeom>
        </p:spPr>
        <p:txBody>
          <a:bodyPr lIns="0" tIns="0" rIns="0" bIns="0" rtlCol="0" anchor="t">
            <a:spAutoFit/>
          </a:bodyPr>
          <a:lstStyle/>
          <a:p>
            <a:pPr algn="l">
              <a:lnSpc>
                <a:spcPts val="6299"/>
              </a:lnSpc>
            </a:pPr>
            <a:r>
              <a:rPr lang="en-US" sz="4499" b="1">
                <a:solidFill>
                  <a:srgbClr val="F1B434"/>
                </a:solidFill>
                <a:latin typeface="Roboto Bold"/>
                <a:ea typeface="Roboto Bold"/>
                <a:cs typeface="Roboto Bold"/>
                <a:sym typeface="Roboto Bold"/>
              </a:rPr>
              <a:t>Myth or Reality?</a:t>
            </a:r>
            <a:r>
              <a:rPr lang="en-US" sz="4499" b="1">
                <a:solidFill>
                  <a:srgbClr val="FFFFFF"/>
                </a:solidFill>
                <a:latin typeface="Roboto Bold"/>
                <a:ea typeface="Roboto Bold"/>
                <a:cs typeface="Roboto Bold"/>
                <a:sym typeface="Roboto Bold"/>
              </a:rPr>
              <a:t>  Sex traffickers usually hold victims physically captive.</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29</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5" name="TextBox 15"/>
          <p:cNvSpPr txBox="1"/>
          <p:nvPr/>
        </p:nvSpPr>
        <p:spPr>
          <a:xfrm>
            <a:off x="964236" y="1250072"/>
            <a:ext cx="11614584"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MYTH OR REALITY?</a:t>
            </a:r>
          </a:p>
        </p:txBody>
      </p:sp>
      <p:sp>
        <p:nvSpPr>
          <p:cNvPr id="16" name="Freeform 16"/>
          <p:cNvSpPr/>
          <p:nvPr/>
        </p:nvSpPr>
        <p:spPr>
          <a:xfrm>
            <a:off x="14592985" y="962025"/>
            <a:ext cx="2588781" cy="4252580"/>
          </a:xfrm>
          <a:custGeom>
            <a:avLst/>
            <a:gdLst/>
            <a:ahLst/>
            <a:cxnLst/>
            <a:rect l="l" t="t" r="r" b="b"/>
            <a:pathLst>
              <a:path w="2588781" h="4252580">
                <a:moveTo>
                  <a:pt x="0" y="0"/>
                </a:moveTo>
                <a:lnTo>
                  <a:pt x="2588782" y="0"/>
                </a:lnTo>
                <a:lnTo>
                  <a:pt x="2588782" y="4252580"/>
                </a:lnTo>
                <a:lnTo>
                  <a:pt x="0" y="4252580"/>
                </a:lnTo>
                <a:lnTo>
                  <a:pt x="0" y="0"/>
                </a:lnTo>
                <a:close/>
              </a:path>
            </a:pathLst>
          </a:custGeom>
          <a:blipFill>
            <a:blip r:embed="rId5"/>
            <a:stretch>
              <a:fillRect l="-32875" t="-1789" r="-34333"/>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2831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937932" y="1181991"/>
            <a:ext cx="16441210" cy="7923019"/>
            <a:chOff x="0" y="0"/>
            <a:chExt cx="4330195" cy="2086721"/>
          </a:xfrm>
        </p:grpSpPr>
        <p:sp>
          <p:nvSpPr>
            <p:cNvPr id="5" name="Freeform 5"/>
            <p:cNvSpPr/>
            <p:nvPr/>
          </p:nvSpPr>
          <p:spPr>
            <a:xfrm>
              <a:off x="0" y="0"/>
              <a:ext cx="4330195" cy="2086721"/>
            </a:xfrm>
            <a:custGeom>
              <a:avLst/>
              <a:gdLst/>
              <a:ahLst/>
              <a:cxnLst/>
              <a:rect l="l" t="t" r="r" b="b"/>
              <a:pathLst>
                <a:path w="4330195" h="2086721">
                  <a:moveTo>
                    <a:pt x="0" y="0"/>
                  </a:moveTo>
                  <a:lnTo>
                    <a:pt x="4330195" y="0"/>
                  </a:lnTo>
                  <a:lnTo>
                    <a:pt x="4330195" y="2086721"/>
                  </a:lnTo>
                  <a:lnTo>
                    <a:pt x="0" y="2086721"/>
                  </a:lnTo>
                  <a:close/>
                </a:path>
              </a:pathLst>
            </a:custGeom>
            <a:solidFill>
              <a:srgbClr val="FFFFFF"/>
            </a:solidFill>
          </p:spPr>
          <p:txBody>
            <a:bodyPr/>
            <a:lstStyle/>
            <a:p>
              <a:endParaRPr lang="en-US"/>
            </a:p>
          </p:txBody>
        </p:sp>
        <p:sp>
          <p:nvSpPr>
            <p:cNvPr id="6" name="TextBox 6"/>
            <p:cNvSpPr txBox="1"/>
            <p:nvPr/>
          </p:nvSpPr>
          <p:spPr>
            <a:xfrm>
              <a:off x="0" y="-76200"/>
              <a:ext cx="4330195" cy="2162921"/>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a:t>
            </a:r>
          </a:p>
        </p:txBody>
      </p:sp>
      <p:sp>
        <p:nvSpPr>
          <p:cNvPr id="8" name="TextBox 8"/>
          <p:cNvSpPr txBox="1"/>
          <p:nvPr/>
        </p:nvSpPr>
        <p:spPr>
          <a:xfrm>
            <a:off x="1256804" y="1419794"/>
            <a:ext cx="15787901" cy="7360995"/>
          </a:xfrm>
          <a:prstGeom prst="rect">
            <a:avLst/>
          </a:prstGeom>
        </p:spPr>
        <p:txBody>
          <a:bodyPr lIns="0" tIns="0" rIns="0" bIns="0" rtlCol="0" anchor="t">
            <a:spAutoFit/>
          </a:bodyPr>
          <a:lstStyle/>
          <a:p>
            <a:pPr algn="l">
              <a:lnSpc>
                <a:spcPts val="3919"/>
              </a:lnSpc>
            </a:pPr>
            <a:r>
              <a:rPr lang="en-US" sz="2799" b="1">
                <a:solidFill>
                  <a:srgbClr val="9D1BE3"/>
                </a:solidFill>
                <a:latin typeface="Roboto Bold"/>
                <a:ea typeface="Roboto Bold"/>
                <a:cs typeface="Roboto Bold"/>
                <a:sym typeface="Roboto Bold"/>
              </a:rPr>
              <a:t>NOTE TO PRESENTER</a:t>
            </a:r>
          </a:p>
          <a:p>
            <a:pPr algn="l">
              <a:lnSpc>
                <a:spcPts val="3639"/>
              </a:lnSpc>
            </a:pPr>
            <a:r>
              <a:rPr lang="en-US" sz="2599">
                <a:solidFill>
                  <a:srgbClr val="303030"/>
                </a:solidFill>
                <a:latin typeface="Roboto"/>
                <a:ea typeface="Roboto"/>
                <a:cs typeface="Roboto"/>
                <a:sym typeface="Roboto"/>
              </a:rPr>
              <a:t>This presentation is exclusively for Walking Wise® subscribers and not for redistribution.</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Walking Wise encourages the use of Slido.com, an interactive digital tool, to enhance audience engagement. For more information, contact us at support@WalkingWise.com. Once configured, integrate Slido polling and add a post-evaluation to the PowerPoint presentation. </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Presenters are encouraged to edit speaker notes to match their speaking style (viewable in presentation mode). You can also delete slides from this Walking Wise presentation to make sure the content aligns with your school policies, is age-appropriate, and fits within available class time. However, the existing slides are copyright-protected and may not be modified without prior written permission from Walking Wise.</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9D1BE3"/>
                </a:solidFill>
                <a:latin typeface="Roboto"/>
                <a:ea typeface="Roboto"/>
                <a:cs typeface="Roboto"/>
                <a:sym typeface="Roboto"/>
              </a:rPr>
              <a:t>We encourage you to add your own content by following these instructions:</a:t>
            </a:r>
          </a:p>
          <a:p>
            <a:pPr marL="561336" lvl="1" indent="-280668" algn="l">
              <a:lnSpc>
                <a:spcPts val="3639"/>
              </a:lnSpc>
              <a:buFont typeface="Arial"/>
              <a:buChar char="•"/>
            </a:pPr>
            <a:r>
              <a:rPr lang="en-US" sz="2599">
                <a:solidFill>
                  <a:srgbClr val="303030"/>
                </a:solidFill>
                <a:latin typeface="Roboto"/>
                <a:ea typeface="Roboto"/>
                <a:cs typeface="Roboto"/>
                <a:sym typeface="Roboto"/>
              </a:rPr>
              <a:t>Insert new PowerPoint slides.</a:t>
            </a:r>
          </a:p>
          <a:p>
            <a:pPr marL="561336" lvl="1" indent="-280668" algn="l">
              <a:lnSpc>
                <a:spcPts val="3639"/>
              </a:lnSpc>
              <a:buFont typeface="Arial"/>
              <a:buChar char="•"/>
            </a:pPr>
            <a:r>
              <a:rPr lang="en-US" sz="2599">
                <a:solidFill>
                  <a:srgbClr val="303030"/>
                </a:solidFill>
                <a:latin typeface="Roboto"/>
                <a:ea typeface="Roboto"/>
                <a:cs typeface="Roboto"/>
                <a:sym typeface="Roboto"/>
              </a:rPr>
              <a:t>Remove the Walking Wise logo and copyright "©2025 Walking Wise" from the new slides.</a:t>
            </a:r>
          </a:p>
          <a:p>
            <a:pPr marL="561336" lvl="1" indent="-280668" algn="l">
              <a:lnSpc>
                <a:spcPts val="3639"/>
              </a:lnSpc>
              <a:buFont typeface="Arial"/>
              <a:buChar char="•"/>
            </a:pPr>
            <a:r>
              <a:rPr lang="en-US" sz="2599">
                <a:solidFill>
                  <a:srgbClr val="303030"/>
                </a:solidFill>
                <a:latin typeface="Roboto"/>
                <a:ea typeface="Roboto"/>
                <a:cs typeface="Roboto"/>
                <a:sym typeface="Roboto"/>
              </a:rPr>
              <a:t>Always add your organization's name or logo to each new slide. </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Please delete this instruction page before presenting to audiences.</a:t>
            </a:r>
          </a:p>
        </p:txBody>
      </p:sp>
      <p:sp>
        <p:nvSpPr>
          <p:cNvPr id="9" name="Freeform 9"/>
          <p:cNvSpPr/>
          <p:nvPr/>
        </p:nvSpPr>
        <p:spPr>
          <a:xfrm>
            <a:off x="14655066" y="7862453"/>
            <a:ext cx="2164759" cy="1165639"/>
          </a:xfrm>
          <a:custGeom>
            <a:avLst/>
            <a:gdLst/>
            <a:ahLst/>
            <a:cxnLst/>
            <a:rect l="l" t="t" r="r" b="b"/>
            <a:pathLst>
              <a:path w="2164759" h="1165639">
                <a:moveTo>
                  <a:pt x="0" y="0"/>
                </a:moveTo>
                <a:lnTo>
                  <a:pt x="2164759" y="0"/>
                </a:lnTo>
                <a:lnTo>
                  <a:pt x="2164759" y="1165639"/>
                </a:lnTo>
                <a:lnTo>
                  <a:pt x="0" y="1165639"/>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2274671" y="4406850"/>
            <a:ext cx="14022705" cy="2879727"/>
          </a:xfrm>
          <a:prstGeom prst="rect">
            <a:avLst/>
          </a:prstGeom>
        </p:spPr>
        <p:txBody>
          <a:bodyPr lIns="0" tIns="0" rIns="0" bIns="0" rtlCol="0" anchor="t">
            <a:spAutoFit/>
          </a:bodyPr>
          <a:lstStyle/>
          <a:p>
            <a:pPr algn="ctr">
              <a:lnSpc>
                <a:spcPts val="7699"/>
              </a:lnSpc>
            </a:pPr>
            <a:r>
              <a:rPr lang="en-US" sz="5499" b="1">
                <a:solidFill>
                  <a:srgbClr val="9D1BE3"/>
                </a:solidFill>
                <a:latin typeface="Roboto Bold"/>
                <a:ea typeface="Roboto Bold"/>
                <a:cs typeface="Roboto Bold"/>
                <a:sym typeface="Roboto Bold"/>
              </a:rPr>
              <a:t>MYTH. </a:t>
            </a:r>
            <a:r>
              <a:rPr lang="en-US" sz="5499">
                <a:solidFill>
                  <a:srgbClr val="303030"/>
                </a:solidFill>
                <a:latin typeface="Roboto"/>
                <a:ea typeface="Roboto"/>
                <a:cs typeface="Roboto"/>
                <a:sym typeface="Roboto"/>
              </a:rPr>
              <a:t>Most victims are not locked in. People usually stay because they are scared, controlled, or feel they have no choice.</a:t>
            </a:r>
            <a:r>
              <a:rPr lang="en-US" sz="5499">
                <a:solidFill>
                  <a:srgbClr val="9D1BE3"/>
                </a:solidFill>
                <a:latin typeface="Roboto"/>
                <a:ea typeface="Roboto"/>
                <a:cs typeface="Roboto"/>
                <a:sym typeface="Roboto"/>
              </a:rPr>
              <a:t> </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30</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0" name="TextBox 10"/>
          <p:cNvSpPr txBox="1"/>
          <p:nvPr/>
        </p:nvSpPr>
        <p:spPr>
          <a:xfrm>
            <a:off x="5458603" y="9244101"/>
            <a:ext cx="8796764" cy="207719"/>
          </a:xfrm>
          <a:prstGeom prst="rect">
            <a:avLst/>
          </a:prstGeom>
        </p:spPr>
        <p:txBody>
          <a:bodyPr lIns="0" tIns="0" rIns="0" bIns="0" rtlCol="0" anchor="t">
            <a:spAutoFit/>
          </a:bodyPr>
          <a:lstStyle/>
          <a:p>
            <a:pPr algn="l">
              <a:lnSpc>
                <a:spcPts val="1679"/>
              </a:lnSpc>
            </a:pPr>
            <a:r>
              <a:rPr lang="en-US" sz="1200">
                <a:solidFill>
                  <a:srgbClr val="303030"/>
                </a:solidFill>
                <a:latin typeface="Roboto"/>
                <a:ea typeface="Roboto"/>
                <a:cs typeface="Roboto"/>
                <a:sym typeface="Roboto"/>
              </a:rPr>
              <a:t>National Human Trafficking Hotline (n.d.). Fact Sheet: Human Trafficking. The Administration for Children and Families. </a:t>
            </a:r>
          </a:p>
        </p:txBody>
      </p:sp>
      <p:sp>
        <p:nvSpPr>
          <p:cNvPr id="11" name="TextBox 11"/>
          <p:cNvSpPr txBox="1"/>
          <p:nvPr/>
        </p:nvSpPr>
        <p:spPr>
          <a:xfrm>
            <a:off x="980285" y="1250072"/>
            <a:ext cx="9147136" cy="1094666"/>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566438" y="4776545"/>
            <a:ext cx="10684575" cy="2089860"/>
            <a:chOff x="0" y="0"/>
            <a:chExt cx="2814044" cy="550416"/>
          </a:xfrm>
        </p:grpSpPr>
        <p:sp>
          <p:nvSpPr>
            <p:cNvPr id="7" name="Freeform 7"/>
            <p:cNvSpPr/>
            <p:nvPr/>
          </p:nvSpPr>
          <p:spPr>
            <a:xfrm>
              <a:off x="0" y="0"/>
              <a:ext cx="2814044" cy="550416"/>
            </a:xfrm>
            <a:custGeom>
              <a:avLst/>
              <a:gdLst/>
              <a:ahLst/>
              <a:cxnLst/>
              <a:rect l="l" t="t" r="r" b="b"/>
              <a:pathLst>
                <a:path w="2814044" h="550416">
                  <a:moveTo>
                    <a:pt x="0" y="0"/>
                  </a:moveTo>
                  <a:lnTo>
                    <a:pt x="2814044" y="0"/>
                  </a:lnTo>
                  <a:lnTo>
                    <a:pt x="2814044" y="550416"/>
                  </a:lnTo>
                  <a:lnTo>
                    <a:pt x="0" y="550416"/>
                  </a:lnTo>
                  <a:close/>
                </a:path>
              </a:pathLst>
            </a:custGeom>
            <a:solidFill>
              <a:srgbClr val="303030"/>
            </a:solidFill>
          </p:spPr>
          <p:txBody>
            <a:bodyPr/>
            <a:lstStyle/>
            <a:p>
              <a:endParaRPr lang="en-US"/>
            </a:p>
          </p:txBody>
        </p:sp>
        <p:sp>
          <p:nvSpPr>
            <p:cNvPr id="8" name="TextBox 8"/>
            <p:cNvSpPr txBox="1"/>
            <p:nvPr/>
          </p:nvSpPr>
          <p:spPr>
            <a:xfrm>
              <a:off x="0" y="-76200"/>
              <a:ext cx="2814044" cy="626616"/>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2197213" y="4992874"/>
            <a:ext cx="11059386" cy="1561952"/>
          </a:xfrm>
          <a:prstGeom prst="rect">
            <a:avLst/>
          </a:prstGeom>
        </p:spPr>
        <p:txBody>
          <a:bodyPr lIns="0" tIns="0" rIns="0" bIns="0" rtlCol="0" anchor="t">
            <a:spAutoFit/>
          </a:bodyPr>
          <a:lstStyle/>
          <a:p>
            <a:pPr algn="l">
              <a:lnSpc>
                <a:spcPts val="6299"/>
              </a:lnSpc>
            </a:pPr>
            <a:r>
              <a:rPr lang="en-US" sz="4499" b="1">
                <a:solidFill>
                  <a:srgbClr val="F1B434"/>
                </a:solidFill>
                <a:latin typeface="Roboto Bold"/>
                <a:ea typeface="Roboto Bold"/>
                <a:cs typeface="Roboto Bold"/>
                <a:sym typeface="Roboto Bold"/>
              </a:rPr>
              <a:t>Myth or Reality?</a:t>
            </a:r>
            <a:r>
              <a:rPr lang="en-US" sz="4499" b="1">
                <a:solidFill>
                  <a:srgbClr val="FFFFFF"/>
                </a:solidFill>
                <a:latin typeface="Roboto Bold"/>
                <a:ea typeface="Roboto Bold"/>
                <a:cs typeface="Roboto Bold"/>
                <a:sym typeface="Roboto Bold"/>
              </a:rPr>
              <a:t>  Sex traffickers only target females.</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31</a:t>
            </a:r>
          </a:p>
        </p:txBody>
      </p:sp>
      <p:sp>
        <p:nvSpPr>
          <p:cNvPr id="13" name="TextBox 13"/>
          <p:cNvSpPr txBox="1"/>
          <p:nvPr/>
        </p:nvSpPr>
        <p:spPr>
          <a:xfrm>
            <a:off x="964236" y="1250072"/>
            <a:ext cx="11614584"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TRAFFICKING MYTH</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5" name="Freeform 15"/>
          <p:cNvSpPr/>
          <p:nvPr/>
        </p:nvSpPr>
        <p:spPr>
          <a:xfrm>
            <a:off x="14592985" y="1028700"/>
            <a:ext cx="2588781" cy="4252580"/>
          </a:xfrm>
          <a:custGeom>
            <a:avLst/>
            <a:gdLst/>
            <a:ahLst/>
            <a:cxnLst/>
            <a:rect l="l" t="t" r="r" b="b"/>
            <a:pathLst>
              <a:path w="2588781" h="4252580">
                <a:moveTo>
                  <a:pt x="0" y="0"/>
                </a:moveTo>
                <a:lnTo>
                  <a:pt x="2588782" y="0"/>
                </a:lnTo>
                <a:lnTo>
                  <a:pt x="2588782" y="4252580"/>
                </a:lnTo>
                <a:lnTo>
                  <a:pt x="0" y="4252580"/>
                </a:lnTo>
                <a:lnTo>
                  <a:pt x="0" y="0"/>
                </a:lnTo>
                <a:close/>
              </a:path>
            </a:pathLst>
          </a:custGeom>
          <a:blipFill>
            <a:blip r:embed="rId5"/>
            <a:stretch>
              <a:fillRect l="-32875" t="-1789" r="-34333"/>
            </a:stretch>
          </a:blipFill>
        </p:spPr>
        <p:txBody>
          <a:bodyPr/>
          <a:lstStyle/>
          <a:p>
            <a:endParaRPr lang="en-US"/>
          </a:p>
        </p:txBody>
      </p:sp>
      <p:sp>
        <p:nvSpPr>
          <p:cNvPr id="16" name="TextBox 16"/>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3037404" y="4470687"/>
            <a:ext cx="12096282" cy="1908177"/>
          </a:xfrm>
          <a:prstGeom prst="rect">
            <a:avLst/>
          </a:prstGeom>
        </p:spPr>
        <p:txBody>
          <a:bodyPr lIns="0" tIns="0" rIns="0" bIns="0" rtlCol="0" anchor="t">
            <a:spAutoFit/>
          </a:bodyPr>
          <a:lstStyle/>
          <a:p>
            <a:pPr algn="ctr">
              <a:lnSpc>
                <a:spcPts val="7699"/>
              </a:lnSpc>
            </a:pPr>
            <a:r>
              <a:rPr lang="en-US" sz="5499" b="1">
                <a:solidFill>
                  <a:srgbClr val="9D1BE3"/>
                </a:solidFill>
                <a:latin typeface="Roboto Bold"/>
                <a:ea typeface="Roboto Bold"/>
                <a:cs typeface="Roboto Bold"/>
                <a:sym typeface="Roboto Bold"/>
              </a:rPr>
              <a:t>MYTH. </a:t>
            </a:r>
            <a:r>
              <a:rPr lang="en-US" sz="5499">
                <a:solidFill>
                  <a:srgbClr val="303030"/>
                </a:solidFill>
                <a:latin typeface="Roboto"/>
                <a:ea typeface="Roboto"/>
                <a:cs typeface="Roboto"/>
                <a:sym typeface="Roboto"/>
              </a:rPr>
              <a:t>Females are most victimized, but males and boys are also trafficked.</a:t>
            </a:r>
            <a:r>
              <a:rPr lang="en-US" sz="5499">
                <a:solidFill>
                  <a:srgbClr val="9D1BE3"/>
                </a:solidFill>
                <a:latin typeface="Roboto"/>
                <a:ea typeface="Roboto"/>
                <a:cs typeface="Roboto"/>
                <a:sym typeface="Roboto"/>
              </a:rPr>
              <a:t> </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32</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0" name="TextBox 10"/>
          <p:cNvSpPr txBox="1"/>
          <p:nvPr/>
        </p:nvSpPr>
        <p:spPr>
          <a:xfrm>
            <a:off x="5458603" y="9244101"/>
            <a:ext cx="8796764" cy="207719"/>
          </a:xfrm>
          <a:prstGeom prst="rect">
            <a:avLst/>
          </a:prstGeom>
        </p:spPr>
        <p:txBody>
          <a:bodyPr lIns="0" tIns="0" rIns="0" bIns="0" rtlCol="0" anchor="t">
            <a:spAutoFit/>
          </a:bodyPr>
          <a:lstStyle/>
          <a:p>
            <a:pPr algn="l">
              <a:lnSpc>
                <a:spcPts val="1679"/>
              </a:lnSpc>
            </a:pPr>
            <a:r>
              <a:rPr lang="en-US" sz="1200">
                <a:solidFill>
                  <a:srgbClr val="303030"/>
                </a:solidFill>
                <a:latin typeface="Roboto"/>
                <a:ea typeface="Roboto"/>
                <a:cs typeface="Roboto"/>
                <a:sym typeface="Roboto"/>
              </a:rPr>
              <a:t>National Human Trafficking Hotline (n.d.). Fact Sheet: Human Trafficking. The Administration for Children and Families. </a:t>
            </a:r>
          </a:p>
        </p:txBody>
      </p:sp>
      <p:sp>
        <p:nvSpPr>
          <p:cNvPr id="11" name="TextBox 11"/>
          <p:cNvSpPr txBox="1"/>
          <p:nvPr/>
        </p:nvSpPr>
        <p:spPr>
          <a:xfrm>
            <a:off x="980285" y="1250072"/>
            <a:ext cx="9147136" cy="1094666"/>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35472" y="447364"/>
            <a:ext cx="17417056" cy="9457832"/>
          </a:xfrm>
          <a:custGeom>
            <a:avLst/>
            <a:gdLst/>
            <a:ahLst/>
            <a:cxnLst/>
            <a:rect l="l" t="t" r="r" b="b"/>
            <a:pathLst>
              <a:path w="17417056" h="9457832">
                <a:moveTo>
                  <a:pt x="0" y="0"/>
                </a:moveTo>
                <a:lnTo>
                  <a:pt x="17417056" y="0"/>
                </a:lnTo>
                <a:lnTo>
                  <a:pt x="17417056" y="9457833"/>
                </a:lnTo>
                <a:lnTo>
                  <a:pt x="0" y="9457833"/>
                </a:lnTo>
                <a:lnTo>
                  <a:pt x="0" y="0"/>
                </a:lnTo>
                <a:close/>
              </a:path>
            </a:pathLst>
          </a:custGeom>
          <a:blipFill>
            <a:blip r:embed="rId3"/>
            <a:stretch>
              <a:fillRect t="-2357" b="-1664"/>
            </a:stretch>
          </a:blipFill>
        </p:spPr>
        <p:txBody>
          <a:bodyPr/>
          <a:lstStyle/>
          <a:p>
            <a:endParaRPr lang="en-US"/>
          </a:p>
        </p:txBody>
      </p:sp>
      <p:grpSp>
        <p:nvGrpSpPr>
          <p:cNvPr id="3" name="Group 3"/>
          <p:cNvGrpSpPr/>
          <p:nvPr/>
        </p:nvGrpSpPr>
        <p:grpSpPr>
          <a:xfrm>
            <a:off x="4168944" y="8591854"/>
            <a:ext cx="10901980" cy="666446"/>
            <a:chOff x="0" y="0"/>
            <a:chExt cx="3363956" cy="205641"/>
          </a:xfrm>
        </p:grpSpPr>
        <p:sp>
          <p:nvSpPr>
            <p:cNvPr id="4" name="Freeform 4"/>
            <p:cNvSpPr/>
            <p:nvPr/>
          </p:nvSpPr>
          <p:spPr>
            <a:xfrm>
              <a:off x="0" y="0"/>
              <a:ext cx="3363956" cy="205641"/>
            </a:xfrm>
            <a:custGeom>
              <a:avLst/>
              <a:gdLst/>
              <a:ahLst/>
              <a:cxnLst/>
              <a:rect l="l" t="t" r="r" b="b"/>
              <a:pathLst>
                <a:path w="3363956" h="205641">
                  <a:moveTo>
                    <a:pt x="0" y="0"/>
                  </a:moveTo>
                  <a:lnTo>
                    <a:pt x="3363956" y="0"/>
                  </a:lnTo>
                  <a:lnTo>
                    <a:pt x="3363956" y="205641"/>
                  </a:lnTo>
                  <a:lnTo>
                    <a:pt x="0" y="205641"/>
                  </a:lnTo>
                  <a:close/>
                </a:path>
              </a:pathLst>
            </a:custGeom>
            <a:solidFill>
              <a:srgbClr val="303030"/>
            </a:solidFill>
          </p:spPr>
          <p:txBody>
            <a:bodyPr/>
            <a:lstStyle/>
            <a:p>
              <a:endParaRPr lang="en-US"/>
            </a:p>
          </p:txBody>
        </p:sp>
        <p:sp>
          <p:nvSpPr>
            <p:cNvPr id="5" name="TextBox 5"/>
            <p:cNvSpPr txBox="1"/>
            <p:nvPr/>
          </p:nvSpPr>
          <p:spPr>
            <a:xfrm>
              <a:off x="0" y="-76200"/>
              <a:ext cx="3363956" cy="281841"/>
            </a:xfrm>
            <a:prstGeom prst="rect">
              <a:avLst/>
            </a:prstGeom>
          </p:spPr>
          <p:txBody>
            <a:bodyPr lIns="50800" tIns="50800" rIns="50800" bIns="50800" rtlCol="0" anchor="ctr"/>
            <a:lstStyle/>
            <a:p>
              <a:pPr algn="ctr">
                <a:lnSpc>
                  <a:spcPts val="3074"/>
                </a:lnSpc>
              </a:pPr>
              <a:endParaRPr/>
            </a:p>
          </p:txBody>
        </p:sp>
      </p:grpSp>
      <p:sp>
        <p:nvSpPr>
          <p:cNvPr id="6" name="TextBox 6"/>
          <p:cNvSpPr txBox="1"/>
          <p:nvPr/>
        </p:nvSpPr>
        <p:spPr>
          <a:xfrm>
            <a:off x="4553947" y="8676647"/>
            <a:ext cx="10438827" cy="439710"/>
          </a:xfrm>
          <a:prstGeom prst="rect">
            <a:avLst/>
          </a:prstGeom>
        </p:spPr>
        <p:txBody>
          <a:bodyPr lIns="0" tIns="0" rIns="0" bIns="0" rtlCol="0" anchor="t">
            <a:spAutoFit/>
          </a:bodyPr>
          <a:lstStyle/>
          <a:p>
            <a:pPr algn="l">
              <a:lnSpc>
                <a:spcPts val="3584"/>
              </a:lnSpc>
            </a:pPr>
            <a:r>
              <a:rPr lang="en-US" sz="2560" b="1" dirty="0">
                <a:solidFill>
                  <a:srgbClr val="FFFFFF"/>
                </a:solidFill>
                <a:latin typeface="Roboto Bold"/>
                <a:ea typeface="Roboto Bold"/>
                <a:cs typeface="Roboto Bold"/>
                <a:sym typeface="Roboto Bold"/>
              </a:rPr>
              <a:t>LOGIN or go to </a:t>
            </a:r>
            <a:r>
              <a:rPr lang="en-US" sz="2560" b="1" u="sng" dirty="0">
                <a:solidFill>
                  <a:srgbClr val="00B0F0"/>
                </a:solidFill>
                <a:latin typeface="Roboto Bold"/>
                <a:ea typeface="Roboto Bold"/>
                <a:cs typeface="Roboto Bold"/>
                <a:sym typeface="Roboto Bold"/>
                <a:hlinkClick r:id="rId4" tooltip="https://www.walkingwise.com/demo">
                  <a:extLst>
                    <a:ext uri="{A12FA001-AC4F-418D-AE19-62706E023703}">
                      <ahyp:hlinkClr xmlns:ahyp="http://schemas.microsoft.com/office/drawing/2018/hyperlinkcolor" val="tx"/>
                    </a:ext>
                  </a:extLst>
                </a:hlinkClick>
              </a:rPr>
              <a:t>WalkingWise.com/demo</a:t>
            </a:r>
            <a:r>
              <a:rPr lang="en-US" sz="2560" b="1" dirty="0">
                <a:solidFill>
                  <a:srgbClr val="00B0F0"/>
                </a:solidFill>
                <a:latin typeface="Roboto Bold"/>
                <a:ea typeface="Roboto Bold"/>
                <a:cs typeface="Roboto Bold"/>
                <a:sym typeface="Roboto Bold"/>
              </a:rPr>
              <a:t> </a:t>
            </a:r>
            <a:r>
              <a:rPr lang="en-US" sz="2560" b="1" dirty="0">
                <a:solidFill>
                  <a:srgbClr val="FFFFFF"/>
                </a:solidFill>
                <a:latin typeface="Roboto Bold"/>
                <a:ea typeface="Roboto Bold"/>
                <a:cs typeface="Roboto Bold"/>
                <a:sym typeface="Roboto Bold"/>
              </a:rPr>
              <a:t>to access this animated video.</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33</a:t>
            </a:r>
          </a:p>
        </p:txBody>
      </p:sp>
      <p:sp>
        <p:nvSpPr>
          <p:cNvPr id="8" name="TextBox 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34</a:t>
            </a:r>
          </a:p>
        </p:txBody>
      </p:sp>
      <p:grpSp>
        <p:nvGrpSpPr>
          <p:cNvPr id="9" name="Group 9"/>
          <p:cNvGrpSpPr/>
          <p:nvPr/>
        </p:nvGrpSpPr>
        <p:grpSpPr>
          <a:xfrm>
            <a:off x="2031725" y="3896570"/>
            <a:ext cx="11541790" cy="2080227"/>
            <a:chOff x="0" y="0"/>
            <a:chExt cx="3039813" cy="547879"/>
          </a:xfrm>
        </p:grpSpPr>
        <p:sp>
          <p:nvSpPr>
            <p:cNvPr id="10" name="Freeform 10"/>
            <p:cNvSpPr/>
            <p:nvPr/>
          </p:nvSpPr>
          <p:spPr>
            <a:xfrm>
              <a:off x="0" y="0"/>
              <a:ext cx="3039813" cy="547879"/>
            </a:xfrm>
            <a:custGeom>
              <a:avLst/>
              <a:gdLst/>
              <a:ahLst/>
              <a:cxnLst/>
              <a:rect l="l" t="t" r="r" b="b"/>
              <a:pathLst>
                <a:path w="3039813" h="547879">
                  <a:moveTo>
                    <a:pt x="0" y="0"/>
                  </a:moveTo>
                  <a:lnTo>
                    <a:pt x="3039813" y="0"/>
                  </a:lnTo>
                  <a:lnTo>
                    <a:pt x="3039813" y="547879"/>
                  </a:lnTo>
                  <a:lnTo>
                    <a:pt x="0" y="547879"/>
                  </a:lnTo>
                  <a:close/>
                </a:path>
              </a:pathLst>
            </a:custGeom>
            <a:solidFill>
              <a:srgbClr val="303030"/>
            </a:solidFill>
          </p:spPr>
          <p:txBody>
            <a:bodyPr/>
            <a:lstStyle/>
            <a:p>
              <a:endParaRPr lang="en-US"/>
            </a:p>
          </p:txBody>
        </p:sp>
        <p:sp>
          <p:nvSpPr>
            <p:cNvPr id="11" name="TextBox 11"/>
            <p:cNvSpPr txBox="1"/>
            <p:nvPr/>
          </p:nvSpPr>
          <p:spPr>
            <a:xfrm>
              <a:off x="0" y="-76200"/>
              <a:ext cx="3039813" cy="62407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2551423" y="4108083"/>
            <a:ext cx="11947213"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In what types of business or industry are people commonly trafficked?</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5" name="TextBox 15"/>
          <p:cNvSpPr txBox="1"/>
          <p:nvPr/>
        </p:nvSpPr>
        <p:spPr>
          <a:xfrm>
            <a:off x="964236" y="1250072"/>
            <a:ext cx="11614584"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BUSINESS &amp; INDUSTY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909614" y="4346012"/>
            <a:ext cx="14845589"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Social Media Platforms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Illegal Massage Parlors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Entertainment Industry: Strip Clubs &amp; Casinos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Hospitality Industry: Hotels &amp; Motels</a:t>
            </a:r>
          </a:p>
        </p:txBody>
      </p:sp>
      <p:grpSp>
        <p:nvGrpSpPr>
          <p:cNvPr id="5" name="Group 5"/>
          <p:cNvGrpSpPr/>
          <p:nvPr/>
        </p:nvGrpSpPr>
        <p:grpSpPr>
          <a:xfrm>
            <a:off x="1842189" y="3344586"/>
            <a:ext cx="10588151" cy="904943"/>
            <a:chOff x="0" y="0"/>
            <a:chExt cx="2788649" cy="238339"/>
          </a:xfrm>
        </p:grpSpPr>
        <p:sp>
          <p:nvSpPr>
            <p:cNvPr id="6" name="Freeform 6"/>
            <p:cNvSpPr/>
            <p:nvPr/>
          </p:nvSpPr>
          <p:spPr>
            <a:xfrm>
              <a:off x="0" y="0"/>
              <a:ext cx="2788649" cy="238339"/>
            </a:xfrm>
            <a:custGeom>
              <a:avLst/>
              <a:gdLst/>
              <a:ahLst/>
              <a:cxnLst/>
              <a:rect l="l" t="t" r="r" b="b"/>
              <a:pathLst>
                <a:path w="2788649" h="238339">
                  <a:moveTo>
                    <a:pt x="0" y="0"/>
                  </a:moveTo>
                  <a:lnTo>
                    <a:pt x="2788649" y="0"/>
                  </a:lnTo>
                  <a:lnTo>
                    <a:pt x="2788649"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2788649"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183864" y="3363633"/>
            <a:ext cx="9993315"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Industries Impacted by </a:t>
            </a:r>
            <a:r>
              <a:rPr lang="en-US" sz="4499" b="1">
                <a:solidFill>
                  <a:srgbClr val="F1B434"/>
                </a:solidFill>
                <a:latin typeface="Roboto Bold"/>
                <a:ea typeface="Roboto Bold"/>
                <a:cs typeface="Roboto Bold"/>
                <a:sym typeface="Roboto Bold"/>
              </a:rPr>
              <a:t>Sex Trafficking</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35</a:t>
            </a:r>
          </a:p>
        </p:txBody>
      </p:sp>
      <p:sp>
        <p:nvSpPr>
          <p:cNvPr id="11" name="TextBox 11"/>
          <p:cNvSpPr txBox="1"/>
          <p:nvPr/>
        </p:nvSpPr>
        <p:spPr>
          <a:xfrm>
            <a:off x="964236" y="1250072"/>
            <a:ext cx="11614584"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BUSINESS &amp; INDUSTY</a:t>
            </a:r>
          </a:p>
        </p:txBody>
      </p:sp>
      <p:sp>
        <p:nvSpPr>
          <p:cNvPr id="12" name="TextBox 12"/>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804089" y="4364354"/>
            <a:ext cx="15312336" cy="4241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Hotel Housekeeping &amp; Maintenance</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Restaurants &amp; Tourism</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Agriculture: Crops, Livestock, Fisheries </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Logging &amp; Mining</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Construction, Factories, &amp; Carnivals</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36</a:t>
            </a:r>
          </a:p>
        </p:txBody>
      </p:sp>
      <p:sp>
        <p:nvSpPr>
          <p:cNvPr id="7" name="TextBox 7"/>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8" name="Freeform 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9" name="Group 9"/>
          <p:cNvGrpSpPr/>
          <p:nvPr/>
        </p:nvGrpSpPr>
        <p:grpSpPr>
          <a:xfrm>
            <a:off x="1842189" y="3351161"/>
            <a:ext cx="11163077" cy="904943"/>
            <a:chOff x="0" y="0"/>
            <a:chExt cx="2940070" cy="238339"/>
          </a:xfrm>
        </p:grpSpPr>
        <p:sp>
          <p:nvSpPr>
            <p:cNvPr id="10" name="Freeform 10"/>
            <p:cNvSpPr/>
            <p:nvPr/>
          </p:nvSpPr>
          <p:spPr>
            <a:xfrm>
              <a:off x="0" y="0"/>
              <a:ext cx="2940070" cy="238339"/>
            </a:xfrm>
            <a:custGeom>
              <a:avLst/>
              <a:gdLst/>
              <a:ahLst/>
              <a:cxnLst/>
              <a:rect l="l" t="t" r="r" b="b"/>
              <a:pathLst>
                <a:path w="2940070" h="238339">
                  <a:moveTo>
                    <a:pt x="0" y="0"/>
                  </a:moveTo>
                  <a:lnTo>
                    <a:pt x="2940070" y="0"/>
                  </a:lnTo>
                  <a:lnTo>
                    <a:pt x="2940070"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2940070"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2183864" y="3370208"/>
            <a:ext cx="11936025"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Industries Impacted by </a:t>
            </a:r>
            <a:r>
              <a:rPr lang="en-US" sz="4499" b="1">
                <a:solidFill>
                  <a:srgbClr val="F1B434"/>
                </a:solidFill>
                <a:latin typeface="Roboto Bold"/>
                <a:ea typeface="Roboto Bold"/>
                <a:cs typeface="Roboto Bold"/>
                <a:sym typeface="Roboto Bold"/>
              </a:rPr>
              <a:t>Labor Trafficking</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964236" y="1250072"/>
            <a:ext cx="11614584"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BUSINESS &amp; INDUSTY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8" name="Group 8"/>
          <p:cNvGrpSpPr/>
          <p:nvPr/>
        </p:nvGrpSpPr>
        <p:grpSpPr>
          <a:xfrm>
            <a:off x="1965967" y="3624926"/>
            <a:ext cx="6483675" cy="904943"/>
            <a:chOff x="0" y="0"/>
            <a:chExt cx="1707634" cy="238339"/>
          </a:xfrm>
        </p:grpSpPr>
        <p:sp>
          <p:nvSpPr>
            <p:cNvPr id="9" name="Freeform 9"/>
            <p:cNvSpPr/>
            <p:nvPr/>
          </p:nvSpPr>
          <p:spPr>
            <a:xfrm>
              <a:off x="0" y="0"/>
              <a:ext cx="1707635" cy="238339"/>
            </a:xfrm>
            <a:custGeom>
              <a:avLst/>
              <a:gdLst/>
              <a:ahLst/>
              <a:cxnLst/>
              <a:rect l="l" t="t" r="r" b="b"/>
              <a:pathLst>
                <a:path w="1707635" h="238339">
                  <a:moveTo>
                    <a:pt x="0" y="0"/>
                  </a:moveTo>
                  <a:lnTo>
                    <a:pt x="1707635" y="0"/>
                  </a:lnTo>
                  <a:lnTo>
                    <a:pt x="1707635"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707634"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2360015" y="3501204"/>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MANIPULATION</a:t>
            </a:r>
          </a:p>
        </p:txBody>
      </p:sp>
      <p:sp>
        <p:nvSpPr>
          <p:cNvPr id="12" name="TextBox 12"/>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37</a:t>
            </a:r>
          </a:p>
        </p:txBody>
      </p:sp>
      <p:sp>
        <p:nvSpPr>
          <p:cNvPr id="14" name="TextBox 14"/>
          <p:cNvSpPr txBox="1"/>
          <p:nvPr/>
        </p:nvSpPr>
        <p:spPr>
          <a:xfrm>
            <a:off x="2017780" y="4536816"/>
            <a:ext cx="14454963" cy="2553172"/>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Influencing or controlling someone’s behavior or decisions deceptively or unfairly, usually for personal gain.</a:t>
            </a:r>
          </a:p>
          <a:p>
            <a:pPr algn="l">
              <a:lnSpc>
                <a:spcPts val="6880"/>
              </a:lnSpc>
            </a:pPr>
            <a:endParaRPr lang="en-US" sz="4300" b="1">
              <a:solidFill>
                <a:srgbClr val="004F59"/>
              </a:solidFill>
              <a:latin typeface="Roboto Bold"/>
              <a:ea typeface="Roboto Bold"/>
              <a:cs typeface="Roboto Bold"/>
              <a:sym typeface="Roboto Bold"/>
            </a:endParaRPr>
          </a:p>
        </p:txBody>
      </p:sp>
      <p:sp>
        <p:nvSpPr>
          <p:cNvPr id="15" name="TextBox 15"/>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8" name="Group 8"/>
          <p:cNvGrpSpPr/>
          <p:nvPr/>
        </p:nvGrpSpPr>
        <p:grpSpPr>
          <a:xfrm>
            <a:off x="1965967" y="3624926"/>
            <a:ext cx="5982451" cy="904943"/>
            <a:chOff x="0" y="0"/>
            <a:chExt cx="1575625" cy="238339"/>
          </a:xfrm>
        </p:grpSpPr>
        <p:sp>
          <p:nvSpPr>
            <p:cNvPr id="9" name="Freeform 9"/>
            <p:cNvSpPr/>
            <p:nvPr/>
          </p:nvSpPr>
          <p:spPr>
            <a:xfrm>
              <a:off x="0" y="0"/>
              <a:ext cx="1575625" cy="238339"/>
            </a:xfrm>
            <a:custGeom>
              <a:avLst/>
              <a:gdLst/>
              <a:ahLst/>
              <a:cxnLst/>
              <a:rect l="l" t="t" r="r" b="b"/>
              <a:pathLst>
                <a:path w="1575625" h="238339">
                  <a:moveTo>
                    <a:pt x="0" y="0"/>
                  </a:moveTo>
                  <a:lnTo>
                    <a:pt x="1575625" y="0"/>
                  </a:lnTo>
                  <a:lnTo>
                    <a:pt x="1575625"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575625"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2360015" y="3501204"/>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INTIMIDATION</a:t>
            </a:r>
          </a:p>
        </p:txBody>
      </p:sp>
      <p:sp>
        <p:nvSpPr>
          <p:cNvPr id="12" name="TextBox 12"/>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3" name="TextBox 13"/>
          <p:cNvSpPr txBox="1"/>
          <p:nvPr/>
        </p:nvSpPr>
        <p:spPr>
          <a:xfrm>
            <a:off x="2017780" y="4536816"/>
            <a:ext cx="15241520" cy="1686692"/>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To influence or control another person’s actions or behavior by causing fear. </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38</a:t>
            </a:r>
          </a:p>
        </p:txBody>
      </p:sp>
      <p:sp>
        <p:nvSpPr>
          <p:cNvPr id="15" name="TextBox 15"/>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14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670840" y="4076027"/>
            <a:ext cx="11373410" cy="2134945"/>
            <a:chOff x="0" y="0"/>
            <a:chExt cx="2995466" cy="562290"/>
          </a:xfrm>
        </p:grpSpPr>
        <p:sp>
          <p:nvSpPr>
            <p:cNvPr id="5" name="Freeform 5"/>
            <p:cNvSpPr/>
            <p:nvPr/>
          </p:nvSpPr>
          <p:spPr>
            <a:xfrm>
              <a:off x="0" y="0"/>
              <a:ext cx="2995466" cy="562290"/>
            </a:xfrm>
            <a:custGeom>
              <a:avLst/>
              <a:gdLst/>
              <a:ahLst/>
              <a:cxnLst/>
              <a:rect l="l" t="t" r="r" b="b"/>
              <a:pathLst>
                <a:path w="2995466" h="562290">
                  <a:moveTo>
                    <a:pt x="0" y="0"/>
                  </a:moveTo>
                  <a:lnTo>
                    <a:pt x="2995466" y="0"/>
                  </a:lnTo>
                  <a:lnTo>
                    <a:pt x="2995466" y="562290"/>
                  </a:lnTo>
                  <a:lnTo>
                    <a:pt x="0" y="562290"/>
                  </a:lnTo>
                  <a:close/>
                </a:path>
              </a:pathLst>
            </a:custGeom>
            <a:solidFill>
              <a:srgbClr val="303030"/>
            </a:solidFill>
          </p:spPr>
          <p:txBody>
            <a:bodyPr/>
            <a:lstStyle/>
            <a:p>
              <a:endParaRPr lang="en-US"/>
            </a:p>
          </p:txBody>
        </p:sp>
        <p:sp>
          <p:nvSpPr>
            <p:cNvPr id="6" name="TextBox 6"/>
            <p:cNvSpPr txBox="1"/>
            <p:nvPr/>
          </p:nvSpPr>
          <p:spPr>
            <a:xfrm>
              <a:off x="0" y="-76200"/>
              <a:ext cx="2995466" cy="638490"/>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2441132" y="4314899"/>
            <a:ext cx="10400842"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When can young people experience a false sense of security?</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39</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2" name="TextBox 12"/>
          <p:cNvSpPr txBox="1"/>
          <p:nvPr/>
        </p:nvSpPr>
        <p:spPr>
          <a:xfrm>
            <a:off x="1131441" y="1109322"/>
            <a:ext cx="13429563"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FALSE SENSE OF SECURITY</a:t>
            </a:r>
          </a:p>
        </p:txBody>
      </p:sp>
      <p:sp>
        <p:nvSpPr>
          <p:cNvPr id="13" name="TextBox 13"/>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grpSp>
        <p:nvGrpSpPr>
          <p:cNvPr id="4" name="Group 4"/>
          <p:cNvGrpSpPr/>
          <p:nvPr/>
        </p:nvGrpSpPr>
        <p:grpSpPr>
          <a:xfrm>
            <a:off x="4336520" y="4248035"/>
            <a:ext cx="11003777" cy="3849759"/>
            <a:chOff x="0" y="0"/>
            <a:chExt cx="3020234" cy="1056653"/>
          </a:xfrm>
        </p:grpSpPr>
        <p:sp>
          <p:nvSpPr>
            <p:cNvPr id="5" name="Freeform 5"/>
            <p:cNvSpPr/>
            <p:nvPr/>
          </p:nvSpPr>
          <p:spPr>
            <a:xfrm>
              <a:off x="0" y="0"/>
              <a:ext cx="3020234" cy="1056653"/>
            </a:xfrm>
            <a:custGeom>
              <a:avLst/>
              <a:gdLst/>
              <a:ahLst/>
              <a:cxnLst/>
              <a:rect l="l" t="t" r="r" b="b"/>
              <a:pathLst>
                <a:path w="3020234" h="1056653">
                  <a:moveTo>
                    <a:pt x="0" y="0"/>
                  </a:moveTo>
                  <a:lnTo>
                    <a:pt x="3020234" y="0"/>
                  </a:lnTo>
                  <a:lnTo>
                    <a:pt x="3020234" y="1056653"/>
                  </a:lnTo>
                  <a:lnTo>
                    <a:pt x="0" y="1056653"/>
                  </a:lnTo>
                  <a:close/>
                </a:path>
              </a:pathLst>
            </a:custGeom>
            <a:solidFill>
              <a:srgbClr val="FFFFFF"/>
            </a:solidFill>
          </p:spPr>
          <p:txBody>
            <a:bodyPr/>
            <a:lstStyle/>
            <a:p>
              <a:endParaRPr lang="en-US"/>
            </a:p>
          </p:txBody>
        </p:sp>
        <p:sp>
          <p:nvSpPr>
            <p:cNvPr id="6" name="TextBox 6"/>
            <p:cNvSpPr txBox="1"/>
            <p:nvPr/>
          </p:nvSpPr>
          <p:spPr>
            <a:xfrm>
              <a:off x="0" y="-76200"/>
              <a:ext cx="3020234" cy="1132853"/>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7690113" y="5026145"/>
            <a:ext cx="7520438" cy="2207815"/>
          </a:xfrm>
          <a:prstGeom prst="rect">
            <a:avLst/>
          </a:prstGeom>
        </p:spPr>
        <p:txBody>
          <a:bodyPr lIns="0" tIns="0" rIns="0" bIns="0" rtlCol="0" anchor="t">
            <a:spAutoFit/>
          </a:bodyPr>
          <a:lstStyle/>
          <a:p>
            <a:pPr algn="ctr">
              <a:lnSpc>
                <a:spcPts val="5879"/>
              </a:lnSpc>
            </a:pPr>
            <a:r>
              <a:rPr lang="en-US" sz="4199" b="1">
                <a:solidFill>
                  <a:srgbClr val="303030"/>
                </a:solidFill>
                <a:latin typeface="Roboto Bold"/>
                <a:ea typeface="Roboto Bold"/>
                <a:cs typeface="Roboto Bold"/>
                <a:sym typeface="Roboto Bold"/>
              </a:rPr>
              <a:t>KNOWLEDGE </a:t>
            </a:r>
            <a:r>
              <a:rPr lang="en-US" sz="4199">
                <a:solidFill>
                  <a:srgbClr val="006272"/>
                </a:solidFill>
                <a:latin typeface="Roboto"/>
                <a:ea typeface="Roboto"/>
                <a:cs typeface="Roboto"/>
                <a:sym typeface="Roboto"/>
              </a:rPr>
              <a:t>serves as a </a:t>
            </a:r>
          </a:p>
          <a:p>
            <a:pPr algn="ctr">
              <a:lnSpc>
                <a:spcPts val="5879"/>
              </a:lnSpc>
            </a:pPr>
            <a:r>
              <a:rPr lang="en-US" sz="4199">
                <a:solidFill>
                  <a:srgbClr val="006272"/>
                </a:solidFill>
                <a:latin typeface="Roboto"/>
                <a:ea typeface="Roboto"/>
                <a:cs typeface="Roboto"/>
                <a:sym typeface="Roboto"/>
              </a:rPr>
              <a:t>powerful defense against </a:t>
            </a:r>
          </a:p>
          <a:p>
            <a:pPr algn="ctr">
              <a:lnSpc>
                <a:spcPts val="5879"/>
              </a:lnSpc>
            </a:pPr>
            <a:r>
              <a:rPr lang="en-US" sz="4199">
                <a:solidFill>
                  <a:srgbClr val="006272"/>
                </a:solidFill>
                <a:latin typeface="Roboto"/>
                <a:ea typeface="Roboto"/>
                <a:cs typeface="Roboto"/>
                <a:sym typeface="Roboto"/>
              </a:rPr>
              <a:t>sexual predators. </a:t>
            </a:r>
          </a:p>
        </p:txBody>
      </p:sp>
      <p:sp>
        <p:nvSpPr>
          <p:cNvPr id="8" name="TextBox 8"/>
          <p:cNvSpPr txBox="1"/>
          <p:nvPr/>
        </p:nvSpPr>
        <p:spPr>
          <a:xfrm>
            <a:off x="980285" y="1430861"/>
            <a:ext cx="8163715" cy="1094795"/>
          </a:xfrm>
          <a:prstGeom prst="rect">
            <a:avLst/>
          </a:prstGeom>
        </p:spPr>
        <p:txBody>
          <a:bodyPr lIns="0" tIns="0" rIns="0" bIns="0" rtlCol="0" anchor="t">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WALKING WISE</a:t>
            </a:r>
          </a:p>
        </p:txBody>
      </p:sp>
      <p:sp>
        <p:nvSpPr>
          <p:cNvPr id="9" name="TextBox 9"/>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CONFRONTING SEXUAL EXPLOITATION</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4</a:t>
            </a:r>
          </a:p>
        </p:txBody>
      </p:sp>
      <p:sp>
        <p:nvSpPr>
          <p:cNvPr id="11" name="Freeform 11"/>
          <p:cNvSpPr/>
          <p:nvPr/>
        </p:nvSpPr>
        <p:spPr>
          <a:xfrm>
            <a:off x="2204909" y="2832478"/>
            <a:ext cx="6096922" cy="6261047"/>
          </a:xfrm>
          <a:custGeom>
            <a:avLst/>
            <a:gdLst/>
            <a:ahLst/>
            <a:cxnLst/>
            <a:rect l="l" t="t" r="r" b="b"/>
            <a:pathLst>
              <a:path w="6096922" h="6261047">
                <a:moveTo>
                  <a:pt x="0" y="0"/>
                </a:moveTo>
                <a:lnTo>
                  <a:pt x="6096922" y="0"/>
                </a:lnTo>
                <a:lnTo>
                  <a:pt x="6096922" y="6261047"/>
                </a:lnTo>
                <a:lnTo>
                  <a:pt x="0" y="6261047"/>
                </a:lnTo>
                <a:lnTo>
                  <a:pt x="0" y="0"/>
                </a:lnTo>
                <a:close/>
              </a:path>
            </a:pathLst>
          </a:custGeom>
          <a:blipFill>
            <a:blip r:embed="rId3"/>
            <a:stretch>
              <a:fillRect/>
            </a:stretch>
          </a:blipFill>
        </p:spPr>
        <p:txBody>
          <a:bodyPr/>
          <a:lstStyle/>
          <a:p>
            <a:endParaRPr lang="en-US"/>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871085" y="3385381"/>
            <a:ext cx="11433051" cy="904943"/>
            <a:chOff x="0" y="0"/>
            <a:chExt cx="3011174" cy="238339"/>
          </a:xfrm>
        </p:grpSpPr>
        <p:sp>
          <p:nvSpPr>
            <p:cNvPr id="5" name="Freeform 5"/>
            <p:cNvSpPr/>
            <p:nvPr/>
          </p:nvSpPr>
          <p:spPr>
            <a:xfrm>
              <a:off x="0" y="0"/>
              <a:ext cx="3011174" cy="238339"/>
            </a:xfrm>
            <a:custGeom>
              <a:avLst/>
              <a:gdLst/>
              <a:ahLst/>
              <a:cxnLst/>
              <a:rect l="l" t="t" r="r" b="b"/>
              <a:pathLst>
                <a:path w="3011174" h="238339">
                  <a:moveTo>
                    <a:pt x="0" y="0"/>
                  </a:moveTo>
                  <a:lnTo>
                    <a:pt x="3011174" y="0"/>
                  </a:lnTo>
                  <a:lnTo>
                    <a:pt x="3011174"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3011174"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2212760" y="3404427"/>
            <a:ext cx="11091376"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Stay Alert — </a:t>
            </a:r>
            <a:r>
              <a:rPr lang="en-US" sz="4499" b="1" i="1">
                <a:solidFill>
                  <a:srgbClr val="FFFFFF"/>
                </a:solidFill>
                <a:latin typeface="Roboto Bold Italics"/>
                <a:ea typeface="Roboto Bold Italics"/>
                <a:cs typeface="Roboto Bold Italics"/>
                <a:sym typeface="Roboto Bold Italics"/>
              </a:rPr>
              <a:t>Even When Things Seem Safe</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40</a:t>
            </a:r>
          </a:p>
        </p:txBody>
      </p:sp>
      <p:sp>
        <p:nvSpPr>
          <p:cNvPr id="9" name="TextBox 9"/>
          <p:cNvSpPr txBox="1"/>
          <p:nvPr/>
        </p:nvSpPr>
        <p:spPr>
          <a:xfrm>
            <a:off x="1808126" y="4613178"/>
            <a:ext cx="15622400" cy="1670050"/>
          </a:xfrm>
          <a:prstGeom prst="rect">
            <a:avLst/>
          </a:prstGeom>
        </p:spPr>
        <p:txBody>
          <a:bodyPr lIns="0" tIns="0" rIns="0" bIns="0" rtlCol="0" anchor="t">
            <a:spAutoFit/>
          </a:bodyPr>
          <a:lstStyle/>
          <a:p>
            <a:pPr algn="l">
              <a:lnSpc>
                <a:spcPts val="6800"/>
              </a:lnSpc>
            </a:pPr>
            <a:r>
              <a:rPr lang="en-US" sz="4250" b="1">
                <a:solidFill>
                  <a:srgbClr val="004F59"/>
                </a:solidFill>
                <a:latin typeface="Roboto Bold"/>
                <a:ea typeface="Roboto Bold"/>
                <a:cs typeface="Roboto Bold"/>
                <a:sym typeface="Roboto Bold"/>
              </a:rPr>
              <a:t>💬 Hanging out with an “Online-only” friend.</a:t>
            </a:r>
          </a:p>
          <a:p>
            <a:pPr algn="l">
              <a:lnSpc>
                <a:spcPts val="6800"/>
              </a:lnSpc>
            </a:pPr>
            <a:endParaRPr lang="en-US" sz="4250" b="1">
              <a:solidFill>
                <a:srgbClr val="004F59"/>
              </a:solidFill>
              <a:latin typeface="Roboto Bold"/>
              <a:ea typeface="Roboto Bold"/>
              <a:cs typeface="Roboto Bold"/>
              <a:sym typeface="Roboto Bold"/>
            </a:endParaRP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1" name="TextBox 11"/>
          <p:cNvSpPr txBox="1"/>
          <p:nvPr/>
        </p:nvSpPr>
        <p:spPr>
          <a:xfrm>
            <a:off x="1131441" y="1109322"/>
            <a:ext cx="13429563"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FALSE SENSE OF SECURITY</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871085" y="3385381"/>
            <a:ext cx="11433051" cy="904943"/>
            <a:chOff x="0" y="0"/>
            <a:chExt cx="3011174" cy="238339"/>
          </a:xfrm>
        </p:grpSpPr>
        <p:sp>
          <p:nvSpPr>
            <p:cNvPr id="5" name="Freeform 5"/>
            <p:cNvSpPr/>
            <p:nvPr/>
          </p:nvSpPr>
          <p:spPr>
            <a:xfrm>
              <a:off x="0" y="0"/>
              <a:ext cx="3011174" cy="238339"/>
            </a:xfrm>
            <a:custGeom>
              <a:avLst/>
              <a:gdLst/>
              <a:ahLst/>
              <a:cxnLst/>
              <a:rect l="l" t="t" r="r" b="b"/>
              <a:pathLst>
                <a:path w="3011174" h="238339">
                  <a:moveTo>
                    <a:pt x="0" y="0"/>
                  </a:moveTo>
                  <a:lnTo>
                    <a:pt x="3011174" y="0"/>
                  </a:lnTo>
                  <a:lnTo>
                    <a:pt x="3011174"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3011174"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2212760" y="3404427"/>
            <a:ext cx="11091376"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Stay Alert — </a:t>
            </a:r>
            <a:r>
              <a:rPr lang="en-US" sz="4499" b="1" i="1">
                <a:solidFill>
                  <a:srgbClr val="FFFFFF"/>
                </a:solidFill>
                <a:latin typeface="Roboto Bold Italics"/>
                <a:ea typeface="Roboto Bold Italics"/>
                <a:cs typeface="Roboto Bold Italics"/>
                <a:sym typeface="Roboto Bold Italics"/>
              </a:rPr>
              <a:t>Even When Things Seem Safe</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41</a:t>
            </a:r>
          </a:p>
        </p:txBody>
      </p:sp>
      <p:sp>
        <p:nvSpPr>
          <p:cNvPr id="9" name="TextBox 9"/>
          <p:cNvSpPr txBox="1"/>
          <p:nvPr/>
        </p:nvSpPr>
        <p:spPr>
          <a:xfrm>
            <a:off x="1808126" y="4613178"/>
            <a:ext cx="15622400" cy="812800"/>
          </a:xfrm>
          <a:prstGeom prst="rect">
            <a:avLst/>
          </a:prstGeom>
        </p:spPr>
        <p:txBody>
          <a:bodyPr lIns="0" tIns="0" rIns="0" bIns="0" rtlCol="0" anchor="t">
            <a:spAutoFit/>
          </a:bodyPr>
          <a:lstStyle/>
          <a:p>
            <a:pPr algn="l">
              <a:lnSpc>
                <a:spcPts val="6800"/>
              </a:lnSpc>
            </a:pPr>
            <a:r>
              <a:rPr lang="en-US" sz="4250" b="1">
                <a:solidFill>
                  <a:srgbClr val="004F59"/>
                </a:solidFill>
                <a:latin typeface="Roboto Bold"/>
                <a:ea typeface="Roboto Bold"/>
                <a:cs typeface="Roboto Bold"/>
                <a:sym typeface="Roboto Bold"/>
              </a:rPr>
              <a:t>👤 Spending time with an older peer.</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1" name="TextBox 11"/>
          <p:cNvSpPr txBox="1"/>
          <p:nvPr/>
        </p:nvSpPr>
        <p:spPr>
          <a:xfrm>
            <a:off x="1131441" y="1109322"/>
            <a:ext cx="13429563"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FALSE SENSE OF SECURITY</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871085" y="3385381"/>
            <a:ext cx="11433051" cy="904943"/>
            <a:chOff x="0" y="0"/>
            <a:chExt cx="3011174" cy="238339"/>
          </a:xfrm>
        </p:grpSpPr>
        <p:sp>
          <p:nvSpPr>
            <p:cNvPr id="5" name="Freeform 5"/>
            <p:cNvSpPr/>
            <p:nvPr/>
          </p:nvSpPr>
          <p:spPr>
            <a:xfrm>
              <a:off x="0" y="0"/>
              <a:ext cx="3011174" cy="238339"/>
            </a:xfrm>
            <a:custGeom>
              <a:avLst/>
              <a:gdLst/>
              <a:ahLst/>
              <a:cxnLst/>
              <a:rect l="l" t="t" r="r" b="b"/>
              <a:pathLst>
                <a:path w="3011174" h="238339">
                  <a:moveTo>
                    <a:pt x="0" y="0"/>
                  </a:moveTo>
                  <a:lnTo>
                    <a:pt x="3011174" y="0"/>
                  </a:lnTo>
                  <a:lnTo>
                    <a:pt x="3011174"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3011174"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2212760" y="3404427"/>
            <a:ext cx="11091376"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Stay Alert — </a:t>
            </a:r>
            <a:r>
              <a:rPr lang="en-US" sz="4499" b="1" i="1">
                <a:solidFill>
                  <a:srgbClr val="FFFFFF"/>
                </a:solidFill>
                <a:latin typeface="Roboto Bold Italics"/>
                <a:ea typeface="Roboto Bold Italics"/>
                <a:cs typeface="Roboto Bold Italics"/>
                <a:sym typeface="Roboto Bold Italics"/>
              </a:rPr>
              <a:t>Even When Things Seem Safe</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42</a:t>
            </a:r>
          </a:p>
        </p:txBody>
      </p:sp>
      <p:sp>
        <p:nvSpPr>
          <p:cNvPr id="9" name="TextBox 9"/>
          <p:cNvSpPr txBox="1"/>
          <p:nvPr/>
        </p:nvSpPr>
        <p:spPr>
          <a:xfrm>
            <a:off x="1808126" y="4613178"/>
            <a:ext cx="15622400" cy="812800"/>
          </a:xfrm>
          <a:prstGeom prst="rect">
            <a:avLst/>
          </a:prstGeom>
        </p:spPr>
        <p:txBody>
          <a:bodyPr lIns="0" tIns="0" rIns="0" bIns="0" rtlCol="0" anchor="t">
            <a:spAutoFit/>
          </a:bodyPr>
          <a:lstStyle/>
          <a:p>
            <a:pPr algn="l">
              <a:lnSpc>
                <a:spcPts val="6800"/>
              </a:lnSpc>
            </a:pPr>
            <a:r>
              <a:rPr lang="en-US" sz="4250" b="1">
                <a:solidFill>
                  <a:srgbClr val="004F59"/>
                </a:solidFill>
                <a:latin typeface="Roboto Bold"/>
                <a:ea typeface="Roboto Bold"/>
                <a:cs typeface="Roboto Bold"/>
                <a:sym typeface="Roboto Bold"/>
              </a:rPr>
              <a:t>⭐ Receiving unusual attention or favors from an adult.</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1" name="TextBox 11"/>
          <p:cNvSpPr txBox="1"/>
          <p:nvPr/>
        </p:nvSpPr>
        <p:spPr>
          <a:xfrm>
            <a:off x="1131441" y="1109322"/>
            <a:ext cx="13429563"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FALSE SENSE OF SECURITY</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871085" y="3385381"/>
            <a:ext cx="11433051" cy="904943"/>
            <a:chOff x="0" y="0"/>
            <a:chExt cx="3011174" cy="238339"/>
          </a:xfrm>
        </p:grpSpPr>
        <p:sp>
          <p:nvSpPr>
            <p:cNvPr id="5" name="Freeform 5"/>
            <p:cNvSpPr/>
            <p:nvPr/>
          </p:nvSpPr>
          <p:spPr>
            <a:xfrm>
              <a:off x="0" y="0"/>
              <a:ext cx="3011174" cy="238339"/>
            </a:xfrm>
            <a:custGeom>
              <a:avLst/>
              <a:gdLst/>
              <a:ahLst/>
              <a:cxnLst/>
              <a:rect l="l" t="t" r="r" b="b"/>
              <a:pathLst>
                <a:path w="3011174" h="238339">
                  <a:moveTo>
                    <a:pt x="0" y="0"/>
                  </a:moveTo>
                  <a:lnTo>
                    <a:pt x="3011174" y="0"/>
                  </a:lnTo>
                  <a:lnTo>
                    <a:pt x="3011174"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3011174"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2212760" y="3404427"/>
            <a:ext cx="11091376"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Stay Alert — </a:t>
            </a:r>
            <a:r>
              <a:rPr lang="en-US" sz="4499" b="1" i="1">
                <a:solidFill>
                  <a:srgbClr val="FFFFFF"/>
                </a:solidFill>
                <a:latin typeface="Roboto Bold Italics"/>
                <a:ea typeface="Roboto Bold Italics"/>
                <a:cs typeface="Roboto Bold Italics"/>
                <a:sym typeface="Roboto Bold Italics"/>
              </a:rPr>
              <a:t>Even When Things Seem Safe</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43</a:t>
            </a:r>
          </a:p>
        </p:txBody>
      </p:sp>
      <p:sp>
        <p:nvSpPr>
          <p:cNvPr id="9" name="TextBox 9"/>
          <p:cNvSpPr txBox="1"/>
          <p:nvPr/>
        </p:nvSpPr>
        <p:spPr>
          <a:xfrm>
            <a:off x="1808126" y="4613178"/>
            <a:ext cx="15622400" cy="812800"/>
          </a:xfrm>
          <a:prstGeom prst="rect">
            <a:avLst/>
          </a:prstGeom>
        </p:spPr>
        <p:txBody>
          <a:bodyPr lIns="0" tIns="0" rIns="0" bIns="0" rtlCol="0" anchor="t">
            <a:spAutoFit/>
          </a:bodyPr>
          <a:lstStyle/>
          <a:p>
            <a:pPr algn="l">
              <a:lnSpc>
                <a:spcPts val="6800"/>
              </a:lnSpc>
            </a:pPr>
            <a:r>
              <a:rPr lang="en-US" sz="4250" b="1">
                <a:solidFill>
                  <a:srgbClr val="004F59"/>
                </a:solidFill>
                <a:latin typeface="Roboto Bold"/>
                <a:ea typeface="Roboto Bold"/>
                <a:cs typeface="Roboto Bold"/>
                <a:sym typeface="Roboto Bold"/>
              </a:rPr>
              <a:t>📍 Spending time at unfamiliar places with acquaintances.</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1" name="TextBox 11"/>
          <p:cNvSpPr txBox="1"/>
          <p:nvPr/>
        </p:nvSpPr>
        <p:spPr>
          <a:xfrm>
            <a:off x="1131441" y="1109322"/>
            <a:ext cx="13429563"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FALSE SENSE OF SECURITY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14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PLAIN SIGHT</a:t>
            </a:r>
          </a:p>
        </p:txBody>
      </p:sp>
      <p:grpSp>
        <p:nvGrpSpPr>
          <p:cNvPr id="5" name="Group 5"/>
          <p:cNvGrpSpPr/>
          <p:nvPr/>
        </p:nvGrpSpPr>
        <p:grpSpPr>
          <a:xfrm>
            <a:off x="1670840" y="4314152"/>
            <a:ext cx="13651478" cy="1258423"/>
            <a:chOff x="0" y="0"/>
            <a:chExt cx="3595451" cy="331436"/>
          </a:xfrm>
        </p:grpSpPr>
        <p:sp>
          <p:nvSpPr>
            <p:cNvPr id="6" name="Freeform 6"/>
            <p:cNvSpPr/>
            <p:nvPr/>
          </p:nvSpPr>
          <p:spPr>
            <a:xfrm>
              <a:off x="0" y="0"/>
              <a:ext cx="3595451" cy="331436"/>
            </a:xfrm>
            <a:custGeom>
              <a:avLst/>
              <a:gdLst/>
              <a:ahLst/>
              <a:cxnLst/>
              <a:rect l="l" t="t" r="r" b="b"/>
              <a:pathLst>
                <a:path w="3595451" h="331436">
                  <a:moveTo>
                    <a:pt x="0" y="0"/>
                  </a:moveTo>
                  <a:lnTo>
                    <a:pt x="3595451" y="0"/>
                  </a:lnTo>
                  <a:lnTo>
                    <a:pt x="3595451" y="331436"/>
                  </a:lnTo>
                  <a:lnTo>
                    <a:pt x="0" y="331436"/>
                  </a:lnTo>
                  <a:close/>
                </a:path>
              </a:pathLst>
            </a:custGeom>
            <a:solidFill>
              <a:srgbClr val="303030"/>
            </a:solidFill>
          </p:spPr>
          <p:txBody>
            <a:bodyPr/>
            <a:lstStyle/>
            <a:p>
              <a:endParaRPr lang="en-US"/>
            </a:p>
          </p:txBody>
        </p:sp>
        <p:sp>
          <p:nvSpPr>
            <p:cNvPr id="7" name="TextBox 7"/>
            <p:cNvSpPr txBox="1"/>
            <p:nvPr/>
          </p:nvSpPr>
          <p:spPr>
            <a:xfrm>
              <a:off x="0" y="-76200"/>
              <a:ext cx="3595451" cy="407636"/>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196984" y="4503040"/>
            <a:ext cx="12751079"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do human traffickers operate in plain sight?</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44</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3" name="TextBox 13"/>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808126" y="4613178"/>
            <a:ext cx="15308299" cy="1670050"/>
          </a:xfrm>
          <a:prstGeom prst="rect">
            <a:avLst/>
          </a:prstGeom>
        </p:spPr>
        <p:txBody>
          <a:bodyPr lIns="0" tIns="0" rIns="0" bIns="0" rtlCol="0" anchor="t">
            <a:spAutoFit/>
          </a:bodyPr>
          <a:lstStyle/>
          <a:p>
            <a:pPr algn="l">
              <a:lnSpc>
                <a:spcPts val="6800"/>
              </a:lnSpc>
            </a:pPr>
            <a:r>
              <a:rPr lang="en-US" sz="4250" b="1">
                <a:solidFill>
                  <a:srgbClr val="004F59"/>
                </a:solidFill>
                <a:latin typeface="Roboto Bold"/>
                <a:ea typeface="Roboto Bold"/>
                <a:cs typeface="Roboto Bold"/>
                <a:sym typeface="Roboto Bold"/>
              </a:rPr>
              <a:t>🧑‍🏫 </a:t>
            </a:r>
            <a:r>
              <a:rPr lang="en-US" sz="4250" b="1">
                <a:solidFill>
                  <a:srgbClr val="303030"/>
                </a:solidFill>
                <a:latin typeface="Roboto Bold"/>
                <a:ea typeface="Roboto Bold"/>
                <a:cs typeface="Roboto Bold"/>
                <a:sym typeface="Roboto Bold"/>
              </a:rPr>
              <a:t>Authority Figure:</a:t>
            </a:r>
            <a:r>
              <a:rPr lang="en-US" sz="4250" b="1">
                <a:solidFill>
                  <a:srgbClr val="004F59"/>
                </a:solidFill>
                <a:latin typeface="Roboto Bold"/>
                <a:ea typeface="Roboto Bold"/>
                <a:cs typeface="Roboto Bold"/>
                <a:sym typeface="Roboto Bold"/>
              </a:rPr>
              <a:t> Adult in charge where young people spend time. </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45</a:t>
            </a:r>
          </a:p>
        </p:txBody>
      </p:sp>
      <p:sp>
        <p:nvSpPr>
          <p:cNvPr id="7" name="TextBox 7"/>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8" name="Freeform 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0" name="TextBox 10"/>
          <p:cNvSpPr txBox="1"/>
          <p:nvPr/>
        </p:nvSpPr>
        <p:spPr>
          <a:xfrm>
            <a:off x="1131441" y="1109322"/>
            <a:ext cx="9721199"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PLAIN SIGHT</a:t>
            </a:r>
          </a:p>
        </p:txBody>
      </p:sp>
      <p:grpSp>
        <p:nvGrpSpPr>
          <p:cNvPr id="11" name="Group 11"/>
          <p:cNvGrpSpPr/>
          <p:nvPr/>
        </p:nvGrpSpPr>
        <p:grpSpPr>
          <a:xfrm>
            <a:off x="1871085" y="3385381"/>
            <a:ext cx="9058987" cy="904943"/>
            <a:chOff x="0" y="0"/>
            <a:chExt cx="2385906" cy="238339"/>
          </a:xfrm>
        </p:grpSpPr>
        <p:sp>
          <p:nvSpPr>
            <p:cNvPr id="12" name="Freeform 12"/>
            <p:cNvSpPr/>
            <p:nvPr/>
          </p:nvSpPr>
          <p:spPr>
            <a:xfrm>
              <a:off x="0" y="0"/>
              <a:ext cx="2385906" cy="238339"/>
            </a:xfrm>
            <a:custGeom>
              <a:avLst/>
              <a:gdLst/>
              <a:ahLst/>
              <a:cxnLst/>
              <a:rect l="l" t="t" r="r" b="b"/>
              <a:pathLst>
                <a:path w="2385906" h="238339">
                  <a:moveTo>
                    <a:pt x="0" y="0"/>
                  </a:moveTo>
                  <a:lnTo>
                    <a:pt x="2385906" y="0"/>
                  </a:lnTo>
                  <a:lnTo>
                    <a:pt x="2385906" y="238339"/>
                  </a:lnTo>
                  <a:lnTo>
                    <a:pt x="0" y="238339"/>
                  </a:lnTo>
                  <a:close/>
                </a:path>
              </a:pathLst>
            </a:custGeom>
            <a:solidFill>
              <a:srgbClr val="303030"/>
            </a:solidFill>
          </p:spPr>
          <p:txBody>
            <a:bodyPr/>
            <a:lstStyle/>
            <a:p>
              <a:endParaRPr lang="en-US"/>
            </a:p>
          </p:txBody>
        </p:sp>
        <p:sp>
          <p:nvSpPr>
            <p:cNvPr id="13" name="TextBox 13"/>
            <p:cNvSpPr txBox="1"/>
            <p:nvPr/>
          </p:nvSpPr>
          <p:spPr>
            <a:xfrm>
              <a:off x="0" y="-76200"/>
              <a:ext cx="2385906" cy="314539"/>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2268277" y="3404427"/>
            <a:ext cx="9208551"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Someone We Wouldn’t Suspect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808126" y="4613178"/>
            <a:ext cx="15308299" cy="812800"/>
          </a:xfrm>
          <a:prstGeom prst="rect">
            <a:avLst/>
          </a:prstGeom>
        </p:spPr>
        <p:txBody>
          <a:bodyPr lIns="0" tIns="0" rIns="0" bIns="0" rtlCol="0" anchor="t">
            <a:spAutoFit/>
          </a:bodyPr>
          <a:lstStyle/>
          <a:p>
            <a:pPr algn="l">
              <a:lnSpc>
                <a:spcPts val="6800"/>
              </a:lnSpc>
            </a:pPr>
            <a:r>
              <a:rPr lang="en-US" sz="4250" b="1">
                <a:solidFill>
                  <a:srgbClr val="004F59"/>
                </a:solidFill>
                <a:latin typeface="Roboto Bold"/>
                <a:ea typeface="Roboto Bold"/>
                <a:cs typeface="Roboto Bold"/>
                <a:sym typeface="Roboto Bold"/>
              </a:rPr>
              <a:t>🏘️ </a:t>
            </a:r>
            <a:r>
              <a:rPr lang="en-US" sz="4250" b="1">
                <a:solidFill>
                  <a:srgbClr val="303030"/>
                </a:solidFill>
                <a:latin typeface="Roboto Bold"/>
                <a:ea typeface="Roboto Bold"/>
                <a:cs typeface="Roboto Bold"/>
                <a:sym typeface="Roboto Bold"/>
              </a:rPr>
              <a:t>Neighbor:</a:t>
            </a:r>
            <a:r>
              <a:rPr lang="en-US" sz="4250" b="1">
                <a:solidFill>
                  <a:srgbClr val="004F59"/>
                </a:solidFill>
                <a:latin typeface="Roboto Bold"/>
                <a:ea typeface="Roboto Bold"/>
                <a:cs typeface="Roboto Bold"/>
                <a:sym typeface="Roboto Bold"/>
              </a:rPr>
              <a:t> Adult or peer in the local communities</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46</a:t>
            </a:r>
          </a:p>
        </p:txBody>
      </p:sp>
      <p:sp>
        <p:nvSpPr>
          <p:cNvPr id="7" name="TextBox 7"/>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8" name="Freeform 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0" name="TextBox 10"/>
          <p:cNvSpPr txBox="1"/>
          <p:nvPr/>
        </p:nvSpPr>
        <p:spPr>
          <a:xfrm>
            <a:off x="1131441" y="1109322"/>
            <a:ext cx="9721199"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PLAIN SIGHT</a:t>
            </a:r>
          </a:p>
        </p:txBody>
      </p:sp>
      <p:grpSp>
        <p:nvGrpSpPr>
          <p:cNvPr id="11" name="Group 11"/>
          <p:cNvGrpSpPr/>
          <p:nvPr/>
        </p:nvGrpSpPr>
        <p:grpSpPr>
          <a:xfrm>
            <a:off x="1871085" y="3385381"/>
            <a:ext cx="9058987" cy="904943"/>
            <a:chOff x="0" y="0"/>
            <a:chExt cx="2385906" cy="238339"/>
          </a:xfrm>
        </p:grpSpPr>
        <p:sp>
          <p:nvSpPr>
            <p:cNvPr id="12" name="Freeform 12"/>
            <p:cNvSpPr/>
            <p:nvPr/>
          </p:nvSpPr>
          <p:spPr>
            <a:xfrm>
              <a:off x="0" y="0"/>
              <a:ext cx="2385906" cy="238339"/>
            </a:xfrm>
            <a:custGeom>
              <a:avLst/>
              <a:gdLst/>
              <a:ahLst/>
              <a:cxnLst/>
              <a:rect l="l" t="t" r="r" b="b"/>
              <a:pathLst>
                <a:path w="2385906" h="238339">
                  <a:moveTo>
                    <a:pt x="0" y="0"/>
                  </a:moveTo>
                  <a:lnTo>
                    <a:pt x="2385906" y="0"/>
                  </a:lnTo>
                  <a:lnTo>
                    <a:pt x="2385906" y="238339"/>
                  </a:lnTo>
                  <a:lnTo>
                    <a:pt x="0" y="238339"/>
                  </a:lnTo>
                  <a:close/>
                </a:path>
              </a:pathLst>
            </a:custGeom>
            <a:solidFill>
              <a:srgbClr val="303030"/>
            </a:solidFill>
          </p:spPr>
          <p:txBody>
            <a:bodyPr/>
            <a:lstStyle/>
            <a:p>
              <a:endParaRPr lang="en-US"/>
            </a:p>
          </p:txBody>
        </p:sp>
        <p:sp>
          <p:nvSpPr>
            <p:cNvPr id="13" name="TextBox 13"/>
            <p:cNvSpPr txBox="1"/>
            <p:nvPr/>
          </p:nvSpPr>
          <p:spPr>
            <a:xfrm>
              <a:off x="0" y="-76200"/>
              <a:ext cx="2385906" cy="314539"/>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2268277" y="3404427"/>
            <a:ext cx="9208551"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Someone We Wouldn’t Suspect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808126" y="4613178"/>
            <a:ext cx="15308299" cy="812800"/>
          </a:xfrm>
          <a:prstGeom prst="rect">
            <a:avLst/>
          </a:prstGeom>
        </p:spPr>
        <p:txBody>
          <a:bodyPr lIns="0" tIns="0" rIns="0" bIns="0" rtlCol="0" anchor="t">
            <a:spAutoFit/>
          </a:bodyPr>
          <a:lstStyle/>
          <a:p>
            <a:pPr algn="l">
              <a:lnSpc>
                <a:spcPts val="6800"/>
              </a:lnSpc>
            </a:pPr>
            <a:r>
              <a:rPr lang="en-US" sz="4250" b="1">
                <a:solidFill>
                  <a:srgbClr val="004F59"/>
                </a:solidFill>
                <a:latin typeface="Roboto Bold"/>
                <a:ea typeface="Roboto Bold"/>
                <a:cs typeface="Roboto Bold"/>
                <a:sym typeface="Roboto Bold"/>
              </a:rPr>
              <a:t>🧑‍💼 </a:t>
            </a:r>
            <a:r>
              <a:rPr lang="en-US" sz="4250" b="1">
                <a:solidFill>
                  <a:srgbClr val="303030"/>
                </a:solidFill>
                <a:latin typeface="Roboto Bold"/>
                <a:ea typeface="Roboto Bold"/>
                <a:cs typeface="Roboto Bold"/>
                <a:sym typeface="Roboto Bold"/>
              </a:rPr>
              <a:t>Employer:</a:t>
            </a:r>
            <a:r>
              <a:rPr lang="en-US" sz="4250" b="1">
                <a:solidFill>
                  <a:srgbClr val="004F59"/>
                </a:solidFill>
                <a:latin typeface="Roboto Bold"/>
                <a:ea typeface="Roboto Bold"/>
                <a:cs typeface="Roboto Bold"/>
                <a:sym typeface="Roboto Bold"/>
              </a:rPr>
              <a:t> Boss or co-worker</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47</a:t>
            </a:r>
          </a:p>
        </p:txBody>
      </p:sp>
      <p:sp>
        <p:nvSpPr>
          <p:cNvPr id="7" name="TextBox 7"/>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8" name="Freeform 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0" name="TextBox 10"/>
          <p:cNvSpPr txBox="1"/>
          <p:nvPr/>
        </p:nvSpPr>
        <p:spPr>
          <a:xfrm>
            <a:off x="1131441" y="1109322"/>
            <a:ext cx="9721199"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PLAIN SIGHT</a:t>
            </a:r>
          </a:p>
        </p:txBody>
      </p:sp>
      <p:grpSp>
        <p:nvGrpSpPr>
          <p:cNvPr id="11" name="Group 11"/>
          <p:cNvGrpSpPr/>
          <p:nvPr/>
        </p:nvGrpSpPr>
        <p:grpSpPr>
          <a:xfrm>
            <a:off x="1871085" y="3385381"/>
            <a:ext cx="9058987" cy="904943"/>
            <a:chOff x="0" y="0"/>
            <a:chExt cx="2385906" cy="238339"/>
          </a:xfrm>
        </p:grpSpPr>
        <p:sp>
          <p:nvSpPr>
            <p:cNvPr id="12" name="Freeform 12"/>
            <p:cNvSpPr/>
            <p:nvPr/>
          </p:nvSpPr>
          <p:spPr>
            <a:xfrm>
              <a:off x="0" y="0"/>
              <a:ext cx="2385906" cy="238339"/>
            </a:xfrm>
            <a:custGeom>
              <a:avLst/>
              <a:gdLst/>
              <a:ahLst/>
              <a:cxnLst/>
              <a:rect l="l" t="t" r="r" b="b"/>
              <a:pathLst>
                <a:path w="2385906" h="238339">
                  <a:moveTo>
                    <a:pt x="0" y="0"/>
                  </a:moveTo>
                  <a:lnTo>
                    <a:pt x="2385906" y="0"/>
                  </a:lnTo>
                  <a:lnTo>
                    <a:pt x="2385906" y="238339"/>
                  </a:lnTo>
                  <a:lnTo>
                    <a:pt x="0" y="238339"/>
                  </a:lnTo>
                  <a:close/>
                </a:path>
              </a:pathLst>
            </a:custGeom>
            <a:solidFill>
              <a:srgbClr val="303030"/>
            </a:solidFill>
          </p:spPr>
          <p:txBody>
            <a:bodyPr/>
            <a:lstStyle/>
            <a:p>
              <a:endParaRPr lang="en-US"/>
            </a:p>
          </p:txBody>
        </p:sp>
        <p:sp>
          <p:nvSpPr>
            <p:cNvPr id="13" name="TextBox 13"/>
            <p:cNvSpPr txBox="1"/>
            <p:nvPr/>
          </p:nvSpPr>
          <p:spPr>
            <a:xfrm>
              <a:off x="0" y="-76200"/>
              <a:ext cx="2385906" cy="314539"/>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2268277" y="3404427"/>
            <a:ext cx="9208551"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Someone We Wouldn’t Suspect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808126" y="4613178"/>
            <a:ext cx="15308299" cy="812800"/>
          </a:xfrm>
          <a:prstGeom prst="rect">
            <a:avLst/>
          </a:prstGeom>
        </p:spPr>
        <p:txBody>
          <a:bodyPr lIns="0" tIns="0" rIns="0" bIns="0" rtlCol="0" anchor="t">
            <a:spAutoFit/>
          </a:bodyPr>
          <a:lstStyle/>
          <a:p>
            <a:pPr algn="l">
              <a:lnSpc>
                <a:spcPts val="6800"/>
              </a:lnSpc>
            </a:pPr>
            <a:r>
              <a:rPr lang="en-US" sz="4250" b="1">
                <a:solidFill>
                  <a:srgbClr val="004F59"/>
                </a:solidFill>
                <a:latin typeface="Roboto Bold"/>
                <a:ea typeface="Roboto Bold"/>
                <a:cs typeface="Roboto Bold"/>
                <a:sym typeface="Roboto Bold"/>
              </a:rPr>
              <a:t>👪 </a:t>
            </a:r>
            <a:r>
              <a:rPr lang="en-US" sz="4250" b="1">
                <a:solidFill>
                  <a:srgbClr val="303030"/>
                </a:solidFill>
                <a:latin typeface="Roboto Bold"/>
                <a:ea typeface="Roboto Bold"/>
                <a:cs typeface="Roboto Bold"/>
                <a:sym typeface="Roboto Bold"/>
              </a:rPr>
              <a:t>Family Member:</a:t>
            </a:r>
            <a:r>
              <a:rPr lang="en-US" sz="4250" b="1">
                <a:solidFill>
                  <a:srgbClr val="004F59"/>
                </a:solidFill>
                <a:latin typeface="Roboto Bold"/>
                <a:ea typeface="Roboto Bold"/>
                <a:cs typeface="Roboto Bold"/>
                <a:sym typeface="Roboto Bold"/>
              </a:rPr>
              <a:t> Close or distant relative</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48</a:t>
            </a:r>
          </a:p>
        </p:txBody>
      </p:sp>
      <p:sp>
        <p:nvSpPr>
          <p:cNvPr id="7" name="TextBox 7"/>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8" name="Freeform 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0" name="TextBox 10"/>
          <p:cNvSpPr txBox="1"/>
          <p:nvPr/>
        </p:nvSpPr>
        <p:spPr>
          <a:xfrm>
            <a:off x="1131441" y="1109322"/>
            <a:ext cx="9721199"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PLAIN SIGHT</a:t>
            </a:r>
          </a:p>
        </p:txBody>
      </p:sp>
      <p:grpSp>
        <p:nvGrpSpPr>
          <p:cNvPr id="11" name="Group 11"/>
          <p:cNvGrpSpPr/>
          <p:nvPr/>
        </p:nvGrpSpPr>
        <p:grpSpPr>
          <a:xfrm>
            <a:off x="1871085" y="3385381"/>
            <a:ext cx="9058987" cy="904943"/>
            <a:chOff x="0" y="0"/>
            <a:chExt cx="2385906" cy="238339"/>
          </a:xfrm>
        </p:grpSpPr>
        <p:sp>
          <p:nvSpPr>
            <p:cNvPr id="12" name="Freeform 12"/>
            <p:cNvSpPr/>
            <p:nvPr/>
          </p:nvSpPr>
          <p:spPr>
            <a:xfrm>
              <a:off x="0" y="0"/>
              <a:ext cx="2385906" cy="238339"/>
            </a:xfrm>
            <a:custGeom>
              <a:avLst/>
              <a:gdLst/>
              <a:ahLst/>
              <a:cxnLst/>
              <a:rect l="l" t="t" r="r" b="b"/>
              <a:pathLst>
                <a:path w="2385906" h="238339">
                  <a:moveTo>
                    <a:pt x="0" y="0"/>
                  </a:moveTo>
                  <a:lnTo>
                    <a:pt x="2385906" y="0"/>
                  </a:lnTo>
                  <a:lnTo>
                    <a:pt x="2385906" y="238339"/>
                  </a:lnTo>
                  <a:lnTo>
                    <a:pt x="0" y="238339"/>
                  </a:lnTo>
                  <a:close/>
                </a:path>
              </a:pathLst>
            </a:custGeom>
            <a:solidFill>
              <a:srgbClr val="303030"/>
            </a:solidFill>
          </p:spPr>
          <p:txBody>
            <a:bodyPr/>
            <a:lstStyle/>
            <a:p>
              <a:endParaRPr lang="en-US"/>
            </a:p>
          </p:txBody>
        </p:sp>
        <p:sp>
          <p:nvSpPr>
            <p:cNvPr id="13" name="TextBox 13"/>
            <p:cNvSpPr txBox="1"/>
            <p:nvPr/>
          </p:nvSpPr>
          <p:spPr>
            <a:xfrm>
              <a:off x="0" y="-76200"/>
              <a:ext cx="2385906" cy="314539"/>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2268277" y="3404427"/>
            <a:ext cx="9208551"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Someone We Wouldn’t Suspect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14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0058323"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NOT MY COMMUNITY</a:t>
            </a:r>
          </a:p>
        </p:txBody>
      </p:sp>
      <p:grpSp>
        <p:nvGrpSpPr>
          <p:cNvPr id="5" name="Group 5"/>
          <p:cNvGrpSpPr/>
          <p:nvPr/>
        </p:nvGrpSpPr>
        <p:grpSpPr>
          <a:xfrm>
            <a:off x="1670840" y="4076027"/>
            <a:ext cx="13844120" cy="2134945"/>
            <a:chOff x="0" y="0"/>
            <a:chExt cx="3646188" cy="562290"/>
          </a:xfrm>
        </p:grpSpPr>
        <p:sp>
          <p:nvSpPr>
            <p:cNvPr id="6" name="Freeform 6"/>
            <p:cNvSpPr/>
            <p:nvPr/>
          </p:nvSpPr>
          <p:spPr>
            <a:xfrm>
              <a:off x="0" y="0"/>
              <a:ext cx="3646188" cy="562290"/>
            </a:xfrm>
            <a:custGeom>
              <a:avLst/>
              <a:gdLst/>
              <a:ahLst/>
              <a:cxnLst/>
              <a:rect l="l" t="t" r="r" b="b"/>
              <a:pathLst>
                <a:path w="3646188" h="562290">
                  <a:moveTo>
                    <a:pt x="0" y="0"/>
                  </a:moveTo>
                  <a:lnTo>
                    <a:pt x="3646188" y="0"/>
                  </a:lnTo>
                  <a:lnTo>
                    <a:pt x="3646188" y="562290"/>
                  </a:lnTo>
                  <a:lnTo>
                    <a:pt x="0" y="562290"/>
                  </a:lnTo>
                  <a:close/>
                </a:path>
              </a:pathLst>
            </a:custGeom>
            <a:solidFill>
              <a:srgbClr val="303030"/>
            </a:solidFill>
          </p:spPr>
          <p:txBody>
            <a:bodyPr/>
            <a:lstStyle/>
            <a:p>
              <a:endParaRPr lang="en-US"/>
            </a:p>
          </p:txBody>
        </p:sp>
        <p:sp>
          <p:nvSpPr>
            <p:cNvPr id="7" name="TextBox 7"/>
            <p:cNvSpPr txBox="1"/>
            <p:nvPr/>
          </p:nvSpPr>
          <p:spPr>
            <a:xfrm>
              <a:off x="0" y="-76200"/>
              <a:ext cx="3646188" cy="638490"/>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199075" y="4304532"/>
            <a:ext cx="13315884"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happens when we ignore sexual exploitation in our community?</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49</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3" name="TextBox 13"/>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grpSp>
        <p:nvGrpSpPr>
          <p:cNvPr id="4" name="Group 4"/>
          <p:cNvGrpSpPr/>
          <p:nvPr/>
        </p:nvGrpSpPr>
        <p:grpSpPr>
          <a:xfrm>
            <a:off x="4206774" y="3934502"/>
            <a:ext cx="11841295" cy="4476511"/>
            <a:chOff x="0" y="0"/>
            <a:chExt cx="3250110" cy="1228679"/>
          </a:xfrm>
        </p:grpSpPr>
        <p:sp>
          <p:nvSpPr>
            <p:cNvPr id="5" name="Freeform 5"/>
            <p:cNvSpPr/>
            <p:nvPr/>
          </p:nvSpPr>
          <p:spPr>
            <a:xfrm>
              <a:off x="0" y="0"/>
              <a:ext cx="3250110" cy="1228679"/>
            </a:xfrm>
            <a:custGeom>
              <a:avLst/>
              <a:gdLst/>
              <a:ahLst/>
              <a:cxnLst/>
              <a:rect l="l" t="t" r="r" b="b"/>
              <a:pathLst>
                <a:path w="3250110" h="1228679">
                  <a:moveTo>
                    <a:pt x="0" y="0"/>
                  </a:moveTo>
                  <a:lnTo>
                    <a:pt x="3250110" y="0"/>
                  </a:lnTo>
                  <a:lnTo>
                    <a:pt x="3250110" y="1228679"/>
                  </a:lnTo>
                  <a:lnTo>
                    <a:pt x="0" y="1228679"/>
                  </a:lnTo>
                  <a:close/>
                </a:path>
              </a:pathLst>
            </a:custGeom>
            <a:solidFill>
              <a:srgbClr val="FFFFFF"/>
            </a:solidFill>
          </p:spPr>
          <p:txBody>
            <a:bodyPr/>
            <a:lstStyle/>
            <a:p>
              <a:endParaRPr lang="en-US"/>
            </a:p>
          </p:txBody>
        </p:sp>
        <p:sp>
          <p:nvSpPr>
            <p:cNvPr id="6" name="TextBox 6"/>
            <p:cNvSpPr txBox="1"/>
            <p:nvPr/>
          </p:nvSpPr>
          <p:spPr>
            <a:xfrm>
              <a:off x="0" y="-76200"/>
              <a:ext cx="3250110" cy="130487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8183000" y="4740395"/>
            <a:ext cx="7043451" cy="2950738"/>
          </a:xfrm>
          <a:prstGeom prst="rect">
            <a:avLst/>
          </a:prstGeom>
        </p:spPr>
        <p:txBody>
          <a:bodyPr lIns="0" tIns="0" rIns="0" bIns="0" rtlCol="0" anchor="t">
            <a:spAutoFit/>
          </a:bodyPr>
          <a:lstStyle/>
          <a:p>
            <a:pPr algn="ctr">
              <a:lnSpc>
                <a:spcPts val="5879"/>
              </a:lnSpc>
            </a:pPr>
            <a:r>
              <a:rPr lang="en-US" sz="4199" b="1">
                <a:solidFill>
                  <a:srgbClr val="303030"/>
                </a:solidFill>
                <a:latin typeface="Roboto Bold"/>
                <a:ea typeface="Roboto Bold"/>
                <a:cs typeface="Roboto Bold"/>
                <a:sym typeface="Roboto Bold"/>
              </a:rPr>
              <a:t>SEXUAL EXPLOITATION </a:t>
            </a:r>
            <a:r>
              <a:rPr lang="en-US" sz="4199">
                <a:solidFill>
                  <a:srgbClr val="006272"/>
                </a:solidFill>
                <a:latin typeface="Roboto"/>
                <a:ea typeface="Roboto"/>
                <a:cs typeface="Roboto"/>
                <a:sym typeface="Roboto"/>
              </a:rPr>
              <a:t>includes grooming, sextortion, pornography </a:t>
            </a:r>
          </a:p>
          <a:p>
            <a:pPr algn="ctr">
              <a:lnSpc>
                <a:spcPts val="5879"/>
              </a:lnSpc>
            </a:pPr>
            <a:r>
              <a:rPr lang="en-US" sz="4199">
                <a:solidFill>
                  <a:srgbClr val="006272"/>
                </a:solidFill>
                <a:latin typeface="Roboto"/>
                <a:ea typeface="Roboto"/>
                <a:cs typeface="Roboto"/>
                <a:sym typeface="Roboto"/>
              </a:rPr>
              <a:t>&amp; sex trafficking.</a:t>
            </a:r>
          </a:p>
        </p:txBody>
      </p:sp>
      <p:sp>
        <p:nvSpPr>
          <p:cNvPr id="8" name="TextBox 8"/>
          <p:cNvSpPr txBox="1"/>
          <p:nvPr/>
        </p:nvSpPr>
        <p:spPr>
          <a:xfrm>
            <a:off x="980285" y="1430861"/>
            <a:ext cx="8163715" cy="1094795"/>
          </a:xfrm>
          <a:prstGeom prst="rect">
            <a:avLst/>
          </a:prstGeom>
        </p:spPr>
        <p:txBody>
          <a:bodyPr lIns="0" tIns="0" rIns="0" bIns="0" rtlCol="0" anchor="t">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WALKING WISE</a:t>
            </a:r>
          </a:p>
        </p:txBody>
      </p:sp>
      <p:sp>
        <p:nvSpPr>
          <p:cNvPr id="9" name="TextBox 9"/>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CONFRONTING SEXUAL EXPLOITATION</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5</a:t>
            </a:r>
          </a:p>
        </p:txBody>
      </p:sp>
      <p:sp>
        <p:nvSpPr>
          <p:cNvPr id="11" name="Freeform 11"/>
          <p:cNvSpPr/>
          <p:nvPr/>
        </p:nvSpPr>
        <p:spPr>
          <a:xfrm>
            <a:off x="2204909" y="2832478"/>
            <a:ext cx="6096922" cy="6261047"/>
          </a:xfrm>
          <a:custGeom>
            <a:avLst/>
            <a:gdLst/>
            <a:ahLst/>
            <a:cxnLst/>
            <a:rect l="l" t="t" r="r" b="b"/>
            <a:pathLst>
              <a:path w="6096922" h="6261047">
                <a:moveTo>
                  <a:pt x="0" y="0"/>
                </a:moveTo>
                <a:lnTo>
                  <a:pt x="6096922" y="0"/>
                </a:lnTo>
                <a:lnTo>
                  <a:pt x="6096922" y="6261047"/>
                </a:lnTo>
                <a:lnTo>
                  <a:pt x="0" y="6261047"/>
                </a:lnTo>
                <a:lnTo>
                  <a:pt x="0" y="0"/>
                </a:lnTo>
                <a:close/>
              </a:path>
            </a:pathLst>
          </a:custGeom>
          <a:blipFill>
            <a:blip r:embed="rId3"/>
            <a:stretch>
              <a:fillRect/>
            </a:stretch>
          </a:blipFill>
        </p:spPr>
        <p:txBody>
          <a:bodyPr/>
          <a:lstStyle/>
          <a:p>
            <a:endParaRPr lang="en-US"/>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808126" y="4613178"/>
            <a:ext cx="16044401" cy="812800"/>
          </a:xfrm>
          <a:prstGeom prst="rect">
            <a:avLst/>
          </a:prstGeom>
        </p:spPr>
        <p:txBody>
          <a:bodyPr lIns="0" tIns="0" rIns="0" bIns="0" rtlCol="0" anchor="t">
            <a:spAutoFit/>
          </a:bodyPr>
          <a:lstStyle/>
          <a:p>
            <a:pPr algn="l">
              <a:lnSpc>
                <a:spcPts val="6800"/>
              </a:lnSpc>
            </a:pPr>
            <a:r>
              <a:rPr lang="en-US" sz="4250" b="1">
                <a:solidFill>
                  <a:srgbClr val="004F59"/>
                </a:solidFill>
                <a:latin typeface="Roboto Bold"/>
                <a:ea typeface="Roboto Bold"/>
                <a:cs typeface="Roboto Bold"/>
                <a:sym typeface="Roboto Bold"/>
              </a:rPr>
              <a:t>🚫 Ignoring human trafficking makes the problem worse.</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50</a:t>
            </a:r>
          </a:p>
        </p:txBody>
      </p:sp>
      <p:sp>
        <p:nvSpPr>
          <p:cNvPr id="7" name="TextBox 7"/>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8" name="Freeform 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0" name="Group 10"/>
          <p:cNvGrpSpPr/>
          <p:nvPr/>
        </p:nvGrpSpPr>
        <p:grpSpPr>
          <a:xfrm>
            <a:off x="1871085" y="3385381"/>
            <a:ext cx="6636257" cy="904943"/>
            <a:chOff x="0" y="0"/>
            <a:chExt cx="1747821" cy="238339"/>
          </a:xfrm>
        </p:grpSpPr>
        <p:sp>
          <p:nvSpPr>
            <p:cNvPr id="11" name="Freeform 11"/>
            <p:cNvSpPr/>
            <p:nvPr/>
          </p:nvSpPr>
          <p:spPr>
            <a:xfrm>
              <a:off x="0" y="0"/>
              <a:ext cx="1747821" cy="238339"/>
            </a:xfrm>
            <a:custGeom>
              <a:avLst/>
              <a:gdLst/>
              <a:ahLst/>
              <a:cxnLst/>
              <a:rect l="l" t="t" r="r" b="b"/>
              <a:pathLst>
                <a:path w="1747821" h="238339">
                  <a:moveTo>
                    <a:pt x="0" y="0"/>
                  </a:moveTo>
                  <a:lnTo>
                    <a:pt x="1747821" y="0"/>
                  </a:lnTo>
                  <a:lnTo>
                    <a:pt x="1747821" y="238339"/>
                  </a:lnTo>
                  <a:lnTo>
                    <a:pt x="0" y="238339"/>
                  </a:lnTo>
                  <a:close/>
                </a:path>
              </a:pathLst>
            </a:custGeom>
            <a:solidFill>
              <a:srgbClr val="303030"/>
            </a:solidFill>
          </p:spPr>
          <p:txBody>
            <a:bodyPr/>
            <a:lstStyle/>
            <a:p>
              <a:endParaRPr lang="en-US"/>
            </a:p>
          </p:txBody>
        </p:sp>
        <p:sp>
          <p:nvSpPr>
            <p:cNvPr id="12" name="TextBox 12"/>
            <p:cNvSpPr txBox="1"/>
            <p:nvPr/>
          </p:nvSpPr>
          <p:spPr>
            <a:xfrm>
              <a:off x="0" y="-76200"/>
              <a:ext cx="1747821" cy="31453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212760" y="3404427"/>
            <a:ext cx="7359185"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Looking the Other Way</a:t>
            </a:r>
          </a:p>
        </p:txBody>
      </p:sp>
      <p:sp>
        <p:nvSpPr>
          <p:cNvPr id="14" name="TextBox 14"/>
          <p:cNvSpPr txBox="1"/>
          <p:nvPr/>
        </p:nvSpPr>
        <p:spPr>
          <a:xfrm>
            <a:off x="1131441" y="1109322"/>
            <a:ext cx="10058323"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NOT MY COMMUNITY</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808126" y="4613178"/>
            <a:ext cx="16044401" cy="812800"/>
          </a:xfrm>
          <a:prstGeom prst="rect">
            <a:avLst/>
          </a:prstGeom>
        </p:spPr>
        <p:txBody>
          <a:bodyPr lIns="0" tIns="0" rIns="0" bIns="0" rtlCol="0" anchor="t">
            <a:spAutoFit/>
          </a:bodyPr>
          <a:lstStyle/>
          <a:p>
            <a:pPr algn="l">
              <a:lnSpc>
                <a:spcPts val="6800"/>
              </a:lnSpc>
            </a:pPr>
            <a:r>
              <a:rPr lang="en-US" sz="4250" b="1">
                <a:solidFill>
                  <a:srgbClr val="004F59"/>
                </a:solidFill>
                <a:latin typeface="Roboto Bold"/>
                <a:ea typeface="Roboto Bold"/>
                <a:cs typeface="Roboto Bold"/>
                <a:sym typeface="Roboto Bold"/>
              </a:rPr>
              <a:t>⚠️ Vulnerable people face increased risk.</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51</a:t>
            </a:r>
          </a:p>
        </p:txBody>
      </p:sp>
      <p:sp>
        <p:nvSpPr>
          <p:cNvPr id="7" name="TextBox 7"/>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8" name="Freeform 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0" name="Group 10"/>
          <p:cNvGrpSpPr/>
          <p:nvPr/>
        </p:nvGrpSpPr>
        <p:grpSpPr>
          <a:xfrm>
            <a:off x="1871085" y="3385381"/>
            <a:ext cx="6636257" cy="904943"/>
            <a:chOff x="0" y="0"/>
            <a:chExt cx="1747821" cy="238339"/>
          </a:xfrm>
        </p:grpSpPr>
        <p:sp>
          <p:nvSpPr>
            <p:cNvPr id="11" name="Freeform 11"/>
            <p:cNvSpPr/>
            <p:nvPr/>
          </p:nvSpPr>
          <p:spPr>
            <a:xfrm>
              <a:off x="0" y="0"/>
              <a:ext cx="1747821" cy="238339"/>
            </a:xfrm>
            <a:custGeom>
              <a:avLst/>
              <a:gdLst/>
              <a:ahLst/>
              <a:cxnLst/>
              <a:rect l="l" t="t" r="r" b="b"/>
              <a:pathLst>
                <a:path w="1747821" h="238339">
                  <a:moveTo>
                    <a:pt x="0" y="0"/>
                  </a:moveTo>
                  <a:lnTo>
                    <a:pt x="1747821" y="0"/>
                  </a:lnTo>
                  <a:lnTo>
                    <a:pt x="1747821" y="238339"/>
                  </a:lnTo>
                  <a:lnTo>
                    <a:pt x="0" y="238339"/>
                  </a:lnTo>
                  <a:close/>
                </a:path>
              </a:pathLst>
            </a:custGeom>
            <a:solidFill>
              <a:srgbClr val="303030"/>
            </a:solidFill>
          </p:spPr>
          <p:txBody>
            <a:bodyPr/>
            <a:lstStyle/>
            <a:p>
              <a:endParaRPr lang="en-US"/>
            </a:p>
          </p:txBody>
        </p:sp>
        <p:sp>
          <p:nvSpPr>
            <p:cNvPr id="12" name="TextBox 12"/>
            <p:cNvSpPr txBox="1"/>
            <p:nvPr/>
          </p:nvSpPr>
          <p:spPr>
            <a:xfrm>
              <a:off x="0" y="-76200"/>
              <a:ext cx="1747821" cy="31453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212760" y="3404427"/>
            <a:ext cx="7359185"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Looking the Other Way</a:t>
            </a:r>
          </a:p>
        </p:txBody>
      </p:sp>
      <p:sp>
        <p:nvSpPr>
          <p:cNvPr id="14" name="TextBox 14"/>
          <p:cNvSpPr txBox="1"/>
          <p:nvPr/>
        </p:nvSpPr>
        <p:spPr>
          <a:xfrm>
            <a:off x="1131441" y="1109322"/>
            <a:ext cx="10058323"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NOT MY COMMUNITY</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808126" y="4613178"/>
            <a:ext cx="16044401" cy="812800"/>
          </a:xfrm>
          <a:prstGeom prst="rect">
            <a:avLst/>
          </a:prstGeom>
        </p:spPr>
        <p:txBody>
          <a:bodyPr lIns="0" tIns="0" rIns="0" bIns="0" rtlCol="0" anchor="t">
            <a:spAutoFit/>
          </a:bodyPr>
          <a:lstStyle/>
          <a:p>
            <a:pPr algn="l">
              <a:lnSpc>
                <a:spcPts val="6800"/>
              </a:lnSpc>
            </a:pPr>
            <a:r>
              <a:rPr lang="en-US" sz="4250" b="1">
                <a:solidFill>
                  <a:srgbClr val="FF3131"/>
                </a:solidFill>
                <a:latin typeface="Roboto Bold"/>
                <a:ea typeface="Roboto Bold"/>
                <a:cs typeface="Roboto Bold"/>
                <a:sym typeface="Roboto Bold"/>
              </a:rPr>
              <a:t>🆘  </a:t>
            </a:r>
            <a:r>
              <a:rPr lang="en-US" sz="4250" b="1">
                <a:solidFill>
                  <a:srgbClr val="004F59"/>
                </a:solidFill>
                <a:latin typeface="Roboto Bold"/>
                <a:ea typeface="Roboto Bold"/>
                <a:cs typeface="Roboto Bold"/>
                <a:sym typeface="Roboto Bold"/>
              </a:rPr>
              <a:t>Victims don’t learn how to ask for help.</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52</a:t>
            </a:r>
          </a:p>
        </p:txBody>
      </p:sp>
      <p:sp>
        <p:nvSpPr>
          <p:cNvPr id="7" name="TextBox 7"/>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8" name="Freeform 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0" name="Group 10"/>
          <p:cNvGrpSpPr/>
          <p:nvPr/>
        </p:nvGrpSpPr>
        <p:grpSpPr>
          <a:xfrm>
            <a:off x="1871085" y="3385381"/>
            <a:ext cx="6636257" cy="904943"/>
            <a:chOff x="0" y="0"/>
            <a:chExt cx="1747821" cy="238339"/>
          </a:xfrm>
        </p:grpSpPr>
        <p:sp>
          <p:nvSpPr>
            <p:cNvPr id="11" name="Freeform 11"/>
            <p:cNvSpPr/>
            <p:nvPr/>
          </p:nvSpPr>
          <p:spPr>
            <a:xfrm>
              <a:off x="0" y="0"/>
              <a:ext cx="1747821" cy="238339"/>
            </a:xfrm>
            <a:custGeom>
              <a:avLst/>
              <a:gdLst/>
              <a:ahLst/>
              <a:cxnLst/>
              <a:rect l="l" t="t" r="r" b="b"/>
              <a:pathLst>
                <a:path w="1747821" h="238339">
                  <a:moveTo>
                    <a:pt x="0" y="0"/>
                  </a:moveTo>
                  <a:lnTo>
                    <a:pt x="1747821" y="0"/>
                  </a:lnTo>
                  <a:lnTo>
                    <a:pt x="1747821" y="238339"/>
                  </a:lnTo>
                  <a:lnTo>
                    <a:pt x="0" y="238339"/>
                  </a:lnTo>
                  <a:close/>
                </a:path>
              </a:pathLst>
            </a:custGeom>
            <a:solidFill>
              <a:srgbClr val="303030"/>
            </a:solidFill>
          </p:spPr>
          <p:txBody>
            <a:bodyPr/>
            <a:lstStyle/>
            <a:p>
              <a:endParaRPr lang="en-US"/>
            </a:p>
          </p:txBody>
        </p:sp>
        <p:sp>
          <p:nvSpPr>
            <p:cNvPr id="12" name="TextBox 12"/>
            <p:cNvSpPr txBox="1"/>
            <p:nvPr/>
          </p:nvSpPr>
          <p:spPr>
            <a:xfrm>
              <a:off x="0" y="-76200"/>
              <a:ext cx="1747821" cy="31453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212760" y="3404427"/>
            <a:ext cx="7359185"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Looking the Other Way</a:t>
            </a:r>
          </a:p>
        </p:txBody>
      </p:sp>
      <p:sp>
        <p:nvSpPr>
          <p:cNvPr id="14" name="TextBox 14"/>
          <p:cNvSpPr txBox="1"/>
          <p:nvPr/>
        </p:nvSpPr>
        <p:spPr>
          <a:xfrm>
            <a:off x="1131441" y="1109322"/>
            <a:ext cx="10058323"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NOT MY COMMUNITY</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14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AUTHORITY FIGURES</a:t>
            </a:r>
          </a:p>
        </p:txBody>
      </p:sp>
      <p:grpSp>
        <p:nvGrpSpPr>
          <p:cNvPr id="5" name="Group 5"/>
          <p:cNvGrpSpPr/>
          <p:nvPr/>
        </p:nvGrpSpPr>
        <p:grpSpPr>
          <a:xfrm>
            <a:off x="1670840" y="4076027"/>
            <a:ext cx="13049398" cy="2134945"/>
            <a:chOff x="0" y="0"/>
            <a:chExt cx="3436878" cy="562290"/>
          </a:xfrm>
        </p:grpSpPr>
        <p:sp>
          <p:nvSpPr>
            <p:cNvPr id="6" name="Freeform 6"/>
            <p:cNvSpPr/>
            <p:nvPr/>
          </p:nvSpPr>
          <p:spPr>
            <a:xfrm>
              <a:off x="0" y="0"/>
              <a:ext cx="3436879" cy="562290"/>
            </a:xfrm>
            <a:custGeom>
              <a:avLst/>
              <a:gdLst/>
              <a:ahLst/>
              <a:cxnLst/>
              <a:rect l="l" t="t" r="r" b="b"/>
              <a:pathLst>
                <a:path w="3436879" h="562290">
                  <a:moveTo>
                    <a:pt x="0" y="0"/>
                  </a:moveTo>
                  <a:lnTo>
                    <a:pt x="3436879" y="0"/>
                  </a:lnTo>
                  <a:lnTo>
                    <a:pt x="3436879" y="562290"/>
                  </a:lnTo>
                  <a:lnTo>
                    <a:pt x="0" y="562290"/>
                  </a:lnTo>
                  <a:close/>
                </a:path>
              </a:pathLst>
            </a:custGeom>
            <a:solidFill>
              <a:srgbClr val="303030"/>
            </a:solidFill>
          </p:spPr>
          <p:txBody>
            <a:bodyPr/>
            <a:lstStyle/>
            <a:p>
              <a:endParaRPr lang="en-US"/>
            </a:p>
          </p:txBody>
        </p:sp>
        <p:sp>
          <p:nvSpPr>
            <p:cNvPr id="7" name="TextBox 7"/>
            <p:cNvSpPr txBox="1"/>
            <p:nvPr/>
          </p:nvSpPr>
          <p:spPr>
            <a:xfrm>
              <a:off x="0" y="-76200"/>
              <a:ext cx="3436878" cy="638490"/>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196294" y="4343474"/>
            <a:ext cx="12298369"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In what ways can someone in authority misuse their power to harm others? </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53</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3" name="TextBox 13"/>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888910" y="4613178"/>
            <a:ext cx="15774618" cy="812800"/>
          </a:xfrm>
          <a:prstGeom prst="rect">
            <a:avLst/>
          </a:prstGeom>
        </p:spPr>
        <p:txBody>
          <a:bodyPr lIns="0" tIns="0" rIns="0" bIns="0" rtlCol="0" anchor="t">
            <a:spAutoFit/>
          </a:bodyPr>
          <a:lstStyle/>
          <a:p>
            <a:pPr algn="l">
              <a:lnSpc>
                <a:spcPts val="6800"/>
              </a:lnSpc>
            </a:pPr>
            <a:r>
              <a:rPr lang="en-US" sz="4250" b="1">
                <a:solidFill>
                  <a:srgbClr val="004F59"/>
                </a:solidFill>
                <a:latin typeface="Roboto Bold"/>
                <a:ea typeface="Roboto Bold"/>
                <a:cs typeface="Roboto Bold"/>
                <a:sym typeface="Roboto Bold"/>
              </a:rPr>
              <a:t>💔 They build trust using lies and manipulation.</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54</a:t>
            </a:r>
          </a:p>
        </p:txBody>
      </p:sp>
      <p:sp>
        <p:nvSpPr>
          <p:cNvPr id="7" name="TextBox 7"/>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8" name="Freeform 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0" name="Group 10"/>
          <p:cNvGrpSpPr/>
          <p:nvPr/>
        </p:nvGrpSpPr>
        <p:grpSpPr>
          <a:xfrm>
            <a:off x="1871085" y="3385381"/>
            <a:ext cx="4931373" cy="904943"/>
            <a:chOff x="0" y="0"/>
            <a:chExt cx="1298798" cy="238339"/>
          </a:xfrm>
        </p:grpSpPr>
        <p:sp>
          <p:nvSpPr>
            <p:cNvPr id="11" name="Freeform 11"/>
            <p:cNvSpPr/>
            <p:nvPr/>
          </p:nvSpPr>
          <p:spPr>
            <a:xfrm>
              <a:off x="0" y="0"/>
              <a:ext cx="1298798" cy="238339"/>
            </a:xfrm>
            <a:custGeom>
              <a:avLst/>
              <a:gdLst/>
              <a:ahLst/>
              <a:cxnLst/>
              <a:rect l="l" t="t" r="r" b="b"/>
              <a:pathLst>
                <a:path w="1298798" h="238339">
                  <a:moveTo>
                    <a:pt x="0" y="0"/>
                  </a:moveTo>
                  <a:lnTo>
                    <a:pt x="1298798" y="0"/>
                  </a:lnTo>
                  <a:lnTo>
                    <a:pt x="1298798" y="238339"/>
                  </a:lnTo>
                  <a:lnTo>
                    <a:pt x="0" y="238339"/>
                  </a:lnTo>
                  <a:close/>
                </a:path>
              </a:pathLst>
            </a:custGeom>
            <a:solidFill>
              <a:srgbClr val="303030"/>
            </a:solidFill>
          </p:spPr>
          <p:txBody>
            <a:bodyPr/>
            <a:lstStyle/>
            <a:p>
              <a:endParaRPr lang="en-US"/>
            </a:p>
          </p:txBody>
        </p:sp>
        <p:sp>
          <p:nvSpPr>
            <p:cNvPr id="12" name="TextBox 12"/>
            <p:cNvSpPr txBox="1"/>
            <p:nvPr/>
          </p:nvSpPr>
          <p:spPr>
            <a:xfrm>
              <a:off x="0" y="-76200"/>
              <a:ext cx="1298798" cy="31453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212760" y="3404427"/>
            <a:ext cx="7359185"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Abuse of Power</a:t>
            </a:r>
          </a:p>
        </p:txBody>
      </p:sp>
      <p:sp>
        <p:nvSpPr>
          <p:cNvPr id="14" name="TextBox 14"/>
          <p:cNvSpPr txBox="1"/>
          <p:nvPr/>
        </p:nvSpPr>
        <p:spPr>
          <a:xfrm>
            <a:off x="1131441" y="1109322"/>
            <a:ext cx="9721199"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AUTHORITY FIGURES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888910" y="4613178"/>
            <a:ext cx="15774618" cy="812800"/>
          </a:xfrm>
          <a:prstGeom prst="rect">
            <a:avLst/>
          </a:prstGeom>
        </p:spPr>
        <p:txBody>
          <a:bodyPr lIns="0" tIns="0" rIns="0" bIns="0" rtlCol="0" anchor="t">
            <a:spAutoFit/>
          </a:bodyPr>
          <a:lstStyle/>
          <a:p>
            <a:pPr algn="l">
              <a:lnSpc>
                <a:spcPts val="6800"/>
              </a:lnSpc>
            </a:pPr>
            <a:r>
              <a:rPr lang="en-US" sz="4250" b="1">
                <a:solidFill>
                  <a:srgbClr val="004F59"/>
                </a:solidFill>
                <a:latin typeface="Roboto Bold"/>
                <a:ea typeface="Roboto Bold"/>
                <a:cs typeface="Roboto Bold"/>
                <a:sym typeface="Roboto Bold"/>
              </a:rPr>
              <a:t>🫵 They expect their demands to be followed without question.</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55</a:t>
            </a:r>
          </a:p>
        </p:txBody>
      </p:sp>
      <p:sp>
        <p:nvSpPr>
          <p:cNvPr id="7" name="TextBox 7"/>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8" name="Freeform 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0" name="Group 10"/>
          <p:cNvGrpSpPr/>
          <p:nvPr/>
        </p:nvGrpSpPr>
        <p:grpSpPr>
          <a:xfrm>
            <a:off x="1871085" y="3385381"/>
            <a:ext cx="4931373" cy="904943"/>
            <a:chOff x="0" y="0"/>
            <a:chExt cx="1298798" cy="238339"/>
          </a:xfrm>
        </p:grpSpPr>
        <p:sp>
          <p:nvSpPr>
            <p:cNvPr id="11" name="Freeform 11"/>
            <p:cNvSpPr/>
            <p:nvPr/>
          </p:nvSpPr>
          <p:spPr>
            <a:xfrm>
              <a:off x="0" y="0"/>
              <a:ext cx="1298798" cy="238339"/>
            </a:xfrm>
            <a:custGeom>
              <a:avLst/>
              <a:gdLst/>
              <a:ahLst/>
              <a:cxnLst/>
              <a:rect l="l" t="t" r="r" b="b"/>
              <a:pathLst>
                <a:path w="1298798" h="238339">
                  <a:moveTo>
                    <a:pt x="0" y="0"/>
                  </a:moveTo>
                  <a:lnTo>
                    <a:pt x="1298798" y="0"/>
                  </a:lnTo>
                  <a:lnTo>
                    <a:pt x="1298798" y="238339"/>
                  </a:lnTo>
                  <a:lnTo>
                    <a:pt x="0" y="238339"/>
                  </a:lnTo>
                  <a:close/>
                </a:path>
              </a:pathLst>
            </a:custGeom>
            <a:solidFill>
              <a:srgbClr val="303030"/>
            </a:solidFill>
          </p:spPr>
          <p:txBody>
            <a:bodyPr/>
            <a:lstStyle/>
            <a:p>
              <a:endParaRPr lang="en-US"/>
            </a:p>
          </p:txBody>
        </p:sp>
        <p:sp>
          <p:nvSpPr>
            <p:cNvPr id="12" name="TextBox 12"/>
            <p:cNvSpPr txBox="1"/>
            <p:nvPr/>
          </p:nvSpPr>
          <p:spPr>
            <a:xfrm>
              <a:off x="0" y="-76200"/>
              <a:ext cx="1298798" cy="31453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212760" y="3404427"/>
            <a:ext cx="7359185"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Abuse of Power</a:t>
            </a:r>
          </a:p>
        </p:txBody>
      </p:sp>
      <p:sp>
        <p:nvSpPr>
          <p:cNvPr id="14" name="TextBox 14"/>
          <p:cNvSpPr txBox="1"/>
          <p:nvPr/>
        </p:nvSpPr>
        <p:spPr>
          <a:xfrm>
            <a:off x="1131441" y="1109322"/>
            <a:ext cx="9721199"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AUTHORITY FIGURES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888910" y="4613178"/>
            <a:ext cx="15774618" cy="812800"/>
          </a:xfrm>
          <a:prstGeom prst="rect">
            <a:avLst/>
          </a:prstGeom>
        </p:spPr>
        <p:txBody>
          <a:bodyPr lIns="0" tIns="0" rIns="0" bIns="0" rtlCol="0" anchor="t">
            <a:spAutoFit/>
          </a:bodyPr>
          <a:lstStyle/>
          <a:p>
            <a:pPr algn="l">
              <a:lnSpc>
                <a:spcPts val="6800"/>
              </a:lnSpc>
            </a:pPr>
            <a:r>
              <a:rPr lang="en-US" sz="4250" b="1">
                <a:solidFill>
                  <a:srgbClr val="004F59"/>
                </a:solidFill>
                <a:latin typeface="Roboto Bold"/>
                <a:ea typeface="Roboto Bold"/>
                <a:cs typeface="Roboto Bold"/>
                <a:sym typeface="Roboto Bold"/>
              </a:rPr>
              <a:t>😨 They threaten punishment if expectations are resisted.</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56</a:t>
            </a:r>
          </a:p>
        </p:txBody>
      </p:sp>
      <p:sp>
        <p:nvSpPr>
          <p:cNvPr id="7" name="TextBox 7"/>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8" name="Freeform 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0" name="Group 10"/>
          <p:cNvGrpSpPr/>
          <p:nvPr/>
        </p:nvGrpSpPr>
        <p:grpSpPr>
          <a:xfrm>
            <a:off x="1871085" y="3385381"/>
            <a:ext cx="4931373" cy="904943"/>
            <a:chOff x="0" y="0"/>
            <a:chExt cx="1298798" cy="238339"/>
          </a:xfrm>
        </p:grpSpPr>
        <p:sp>
          <p:nvSpPr>
            <p:cNvPr id="11" name="Freeform 11"/>
            <p:cNvSpPr/>
            <p:nvPr/>
          </p:nvSpPr>
          <p:spPr>
            <a:xfrm>
              <a:off x="0" y="0"/>
              <a:ext cx="1298798" cy="238339"/>
            </a:xfrm>
            <a:custGeom>
              <a:avLst/>
              <a:gdLst/>
              <a:ahLst/>
              <a:cxnLst/>
              <a:rect l="l" t="t" r="r" b="b"/>
              <a:pathLst>
                <a:path w="1298798" h="238339">
                  <a:moveTo>
                    <a:pt x="0" y="0"/>
                  </a:moveTo>
                  <a:lnTo>
                    <a:pt x="1298798" y="0"/>
                  </a:lnTo>
                  <a:lnTo>
                    <a:pt x="1298798" y="238339"/>
                  </a:lnTo>
                  <a:lnTo>
                    <a:pt x="0" y="238339"/>
                  </a:lnTo>
                  <a:close/>
                </a:path>
              </a:pathLst>
            </a:custGeom>
            <a:solidFill>
              <a:srgbClr val="303030"/>
            </a:solidFill>
          </p:spPr>
          <p:txBody>
            <a:bodyPr/>
            <a:lstStyle/>
            <a:p>
              <a:endParaRPr lang="en-US"/>
            </a:p>
          </p:txBody>
        </p:sp>
        <p:sp>
          <p:nvSpPr>
            <p:cNvPr id="12" name="TextBox 12"/>
            <p:cNvSpPr txBox="1"/>
            <p:nvPr/>
          </p:nvSpPr>
          <p:spPr>
            <a:xfrm>
              <a:off x="0" y="-76200"/>
              <a:ext cx="1298798" cy="31453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212760" y="3404427"/>
            <a:ext cx="7359185"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Abuse of Power</a:t>
            </a:r>
          </a:p>
        </p:txBody>
      </p:sp>
      <p:sp>
        <p:nvSpPr>
          <p:cNvPr id="14" name="TextBox 14"/>
          <p:cNvSpPr txBox="1"/>
          <p:nvPr/>
        </p:nvSpPr>
        <p:spPr>
          <a:xfrm>
            <a:off x="1131441" y="1109322"/>
            <a:ext cx="9721199"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AUTHORITY FIGURES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14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BROKEN PROMISES</a:t>
            </a:r>
          </a:p>
        </p:txBody>
      </p:sp>
      <p:grpSp>
        <p:nvGrpSpPr>
          <p:cNvPr id="5" name="Group 5"/>
          <p:cNvGrpSpPr/>
          <p:nvPr/>
        </p:nvGrpSpPr>
        <p:grpSpPr>
          <a:xfrm>
            <a:off x="1670840" y="4076027"/>
            <a:ext cx="14751841" cy="2255896"/>
            <a:chOff x="0" y="0"/>
            <a:chExt cx="3885259" cy="594146"/>
          </a:xfrm>
        </p:grpSpPr>
        <p:sp>
          <p:nvSpPr>
            <p:cNvPr id="6" name="Freeform 6"/>
            <p:cNvSpPr/>
            <p:nvPr/>
          </p:nvSpPr>
          <p:spPr>
            <a:xfrm>
              <a:off x="0" y="0"/>
              <a:ext cx="3885259" cy="594146"/>
            </a:xfrm>
            <a:custGeom>
              <a:avLst/>
              <a:gdLst/>
              <a:ahLst/>
              <a:cxnLst/>
              <a:rect l="l" t="t" r="r" b="b"/>
              <a:pathLst>
                <a:path w="3885259" h="594146">
                  <a:moveTo>
                    <a:pt x="0" y="0"/>
                  </a:moveTo>
                  <a:lnTo>
                    <a:pt x="3885259" y="0"/>
                  </a:lnTo>
                  <a:lnTo>
                    <a:pt x="3885259" y="594146"/>
                  </a:lnTo>
                  <a:lnTo>
                    <a:pt x="0" y="594146"/>
                  </a:lnTo>
                  <a:close/>
                </a:path>
              </a:pathLst>
            </a:custGeom>
            <a:solidFill>
              <a:srgbClr val="303030"/>
            </a:solidFill>
          </p:spPr>
          <p:txBody>
            <a:bodyPr/>
            <a:lstStyle/>
            <a:p>
              <a:endParaRPr lang="en-US"/>
            </a:p>
          </p:txBody>
        </p:sp>
        <p:sp>
          <p:nvSpPr>
            <p:cNvPr id="7" name="TextBox 7"/>
            <p:cNvSpPr txBox="1"/>
            <p:nvPr/>
          </p:nvSpPr>
          <p:spPr>
            <a:xfrm>
              <a:off x="0" y="-76200"/>
              <a:ext cx="3885259" cy="670346"/>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205218" y="4375375"/>
            <a:ext cx="13643925"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types of false promises are used to manipulate young people into sexual exploitation?</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57</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3" name="TextBox 13"/>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808126" y="4622703"/>
            <a:ext cx="15622400" cy="775260"/>
          </a:xfrm>
          <a:prstGeom prst="rect">
            <a:avLst/>
          </a:prstGeom>
        </p:spPr>
        <p:txBody>
          <a:bodyPr lIns="0" tIns="0" rIns="0" bIns="0" rtlCol="0" anchor="t">
            <a:spAutoFit/>
          </a:bodyPr>
          <a:lstStyle/>
          <a:p>
            <a:pPr algn="l">
              <a:lnSpc>
                <a:spcPts val="6480"/>
              </a:lnSpc>
            </a:pPr>
            <a:r>
              <a:rPr lang="en-US" sz="4050" b="1">
                <a:solidFill>
                  <a:srgbClr val="004F59"/>
                </a:solidFill>
                <a:latin typeface="Roboto Bold"/>
                <a:ea typeface="Roboto Bold"/>
                <a:cs typeface="Roboto Bold"/>
                <a:sym typeface="Roboto Bold"/>
              </a:rPr>
              <a:t>💍 Fake love or marriage proposals are used to gain trust.</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58</a:t>
            </a:r>
          </a:p>
        </p:txBody>
      </p:sp>
      <p:sp>
        <p:nvSpPr>
          <p:cNvPr id="7" name="TextBox 7"/>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8" name="Freeform 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0" name="Group 10"/>
          <p:cNvGrpSpPr/>
          <p:nvPr/>
        </p:nvGrpSpPr>
        <p:grpSpPr>
          <a:xfrm>
            <a:off x="1871085" y="3385381"/>
            <a:ext cx="7031174" cy="904943"/>
            <a:chOff x="0" y="0"/>
            <a:chExt cx="1851832" cy="238339"/>
          </a:xfrm>
        </p:grpSpPr>
        <p:sp>
          <p:nvSpPr>
            <p:cNvPr id="11" name="Freeform 11"/>
            <p:cNvSpPr/>
            <p:nvPr/>
          </p:nvSpPr>
          <p:spPr>
            <a:xfrm>
              <a:off x="0" y="0"/>
              <a:ext cx="1851832" cy="238339"/>
            </a:xfrm>
            <a:custGeom>
              <a:avLst/>
              <a:gdLst/>
              <a:ahLst/>
              <a:cxnLst/>
              <a:rect l="l" t="t" r="r" b="b"/>
              <a:pathLst>
                <a:path w="1851832" h="238339">
                  <a:moveTo>
                    <a:pt x="0" y="0"/>
                  </a:moveTo>
                  <a:lnTo>
                    <a:pt x="1851832" y="0"/>
                  </a:lnTo>
                  <a:lnTo>
                    <a:pt x="1851832" y="238339"/>
                  </a:lnTo>
                  <a:lnTo>
                    <a:pt x="0" y="238339"/>
                  </a:lnTo>
                  <a:close/>
                </a:path>
              </a:pathLst>
            </a:custGeom>
            <a:solidFill>
              <a:srgbClr val="303030"/>
            </a:solidFill>
          </p:spPr>
          <p:txBody>
            <a:bodyPr/>
            <a:lstStyle/>
            <a:p>
              <a:endParaRPr lang="en-US"/>
            </a:p>
          </p:txBody>
        </p:sp>
        <p:sp>
          <p:nvSpPr>
            <p:cNvPr id="12" name="TextBox 12"/>
            <p:cNvSpPr txBox="1"/>
            <p:nvPr/>
          </p:nvSpPr>
          <p:spPr>
            <a:xfrm>
              <a:off x="0" y="-76200"/>
              <a:ext cx="1851832" cy="31453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212760" y="3404427"/>
            <a:ext cx="8322396"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Fraud &amp; False Promises</a:t>
            </a:r>
          </a:p>
        </p:txBody>
      </p:sp>
      <p:sp>
        <p:nvSpPr>
          <p:cNvPr id="14" name="TextBox 14"/>
          <p:cNvSpPr txBox="1"/>
          <p:nvPr/>
        </p:nvSpPr>
        <p:spPr>
          <a:xfrm>
            <a:off x="1131441" y="1109322"/>
            <a:ext cx="9721199"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BROKEN PROMISES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808126" y="4622703"/>
            <a:ext cx="15622400" cy="775260"/>
          </a:xfrm>
          <a:prstGeom prst="rect">
            <a:avLst/>
          </a:prstGeom>
        </p:spPr>
        <p:txBody>
          <a:bodyPr lIns="0" tIns="0" rIns="0" bIns="0" rtlCol="0" anchor="t">
            <a:spAutoFit/>
          </a:bodyPr>
          <a:lstStyle/>
          <a:p>
            <a:pPr algn="l">
              <a:lnSpc>
                <a:spcPts val="6480"/>
              </a:lnSpc>
            </a:pPr>
            <a:r>
              <a:rPr lang="en-US" sz="4050" b="1">
                <a:solidFill>
                  <a:srgbClr val="004F59"/>
                </a:solidFill>
                <a:latin typeface="Roboto Bold"/>
                <a:ea typeface="Roboto Bold"/>
                <a:cs typeface="Roboto Bold"/>
                <a:sym typeface="Roboto Bold"/>
              </a:rPr>
              <a:t>🎬 Promises of fame or a dream job are used to lure and control.</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59</a:t>
            </a:r>
          </a:p>
        </p:txBody>
      </p:sp>
      <p:sp>
        <p:nvSpPr>
          <p:cNvPr id="7" name="TextBox 7"/>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8" name="Freeform 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0" name="Group 10"/>
          <p:cNvGrpSpPr/>
          <p:nvPr/>
        </p:nvGrpSpPr>
        <p:grpSpPr>
          <a:xfrm>
            <a:off x="1871085" y="3385381"/>
            <a:ext cx="7031174" cy="904943"/>
            <a:chOff x="0" y="0"/>
            <a:chExt cx="1851832" cy="238339"/>
          </a:xfrm>
        </p:grpSpPr>
        <p:sp>
          <p:nvSpPr>
            <p:cNvPr id="11" name="Freeform 11"/>
            <p:cNvSpPr/>
            <p:nvPr/>
          </p:nvSpPr>
          <p:spPr>
            <a:xfrm>
              <a:off x="0" y="0"/>
              <a:ext cx="1851832" cy="238339"/>
            </a:xfrm>
            <a:custGeom>
              <a:avLst/>
              <a:gdLst/>
              <a:ahLst/>
              <a:cxnLst/>
              <a:rect l="l" t="t" r="r" b="b"/>
              <a:pathLst>
                <a:path w="1851832" h="238339">
                  <a:moveTo>
                    <a:pt x="0" y="0"/>
                  </a:moveTo>
                  <a:lnTo>
                    <a:pt x="1851832" y="0"/>
                  </a:lnTo>
                  <a:lnTo>
                    <a:pt x="1851832" y="238339"/>
                  </a:lnTo>
                  <a:lnTo>
                    <a:pt x="0" y="238339"/>
                  </a:lnTo>
                  <a:close/>
                </a:path>
              </a:pathLst>
            </a:custGeom>
            <a:solidFill>
              <a:srgbClr val="303030"/>
            </a:solidFill>
          </p:spPr>
          <p:txBody>
            <a:bodyPr/>
            <a:lstStyle/>
            <a:p>
              <a:endParaRPr lang="en-US"/>
            </a:p>
          </p:txBody>
        </p:sp>
        <p:sp>
          <p:nvSpPr>
            <p:cNvPr id="12" name="TextBox 12"/>
            <p:cNvSpPr txBox="1"/>
            <p:nvPr/>
          </p:nvSpPr>
          <p:spPr>
            <a:xfrm>
              <a:off x="0" y="-76200"/>
              <a:ext cx="1851832" cy="31453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212760" y="3404427"/>
            <a:ext cx="8322396"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Fraud &amp; False Promises</a:t>
            </a:r>
          </a:p>
        </p:txBody>
      </p:sp>
      <p:sp>
        <p:nvSpPr>
          <p:cNvPr id="14" name="TextBox 14"/>
          <p:cNvSpPr txBox="1"/>
          <p:nvPr/>
        </p:nvSpPr>
        <p:spPr>
          <a:xfrm>
            <a:off x="1131441" y="1109322"/>
            <a:ext cx="9721199"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BROKEN PROMISES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980285" y="1430861"/>
            <a:ext cx="9147136" cy="1094795"/>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CONTENT ALERT</a:t>
            </a:r>
          </a:p>
        </p:txBody>
      </p:sp>
      <p:sp>
        <p:nvSpPr>
          <p:cNvPr id="8" name="TextBox 8"/>
          <p:cNvSpPr txBox="1"/>
          <p:nvPr/>
        </p:nvSpPr>
        <p:spPr>
          <a:xfrm>
            <a:off x="1028700" y="885919"/>
            <a:ext cx="14546262" cy="547424"/>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SENSITIVE DISCUSSION AHEAD</a:t>
            </a:r>
          </a:p>
        </p:txBody>
      </p:sp>
      <p:sp>
        <p:nvSpPr>
          <p:cNvPr id="9" name="TextBox 9"/>
          <p:cNvSpPr txBox="1"/>
          <p:nvPr/>
        </p:nvSpPr>
        <p:spPr>
          <a:xfrm>
            <a:off x="1899120" y="3478836"/>
            <a:ext cx="14908859" cy="4493680"/>
          </a:xfrm>
          <a:prstGeom prst="rect">
            <a:avLst/>
          </a:prstGeom>
        </p:spPr>
        <p:txBody>
          <a:bodyPr lIns="0" tIns="0" rIns="0" bIns="0" rtlCol="0" anchor="t">
            <a:spAutoFit/>
          </a:bodyPr>
          <a:lstStyle/>
          <a:p>
            <a:pPr algn="l">
              <a:lnSpc>
                <a:spcPts val="5879"/>
              </a:lnSpc>
            </a:pPr>
            <a:r>
              <a:rPr lang="en-US" sz="4199">
                <a:solidFill>
                  <a:srgbClr val="303030"/>
                </a:solidFill>
                <a:latin typeface="Roboto"/>
                <a:ea typeface="Roboto"/>
                <a:cs typeface="Roboto"/>
                <a:sym typeface="Roboto"/>
              </a:rPr>
              <a:t>We’ll be discussing serious issues about sexual exploitation.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Some parts may be difficult to hear.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If you ever feel uncomfortable, you can step out and speak with a trustworthy adult for support.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You’re not alone—we’re here to help you.</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550951" y="4622703"/>
            <a:ext cx="16479874" cy="775260"/>
          </a:xfrm>
          <a:prstGeom prst="rect">
            <a:avLst/>
          </a:prstGeom>
        </p:spPr>
        <p:txBody>
          <a:bodyPr lIns="0" tIns="0" rIns="0" bIns="0" rtlCol="0" anchor="t">
            <a:spAutoFit/>
          </a:bodyPr>
          <a:lstStyle/>
          <a:p>
            <a:pPr algn="l">
              <a:lnSpc>
                <a:spcPts val="6480"/>
              </a:lnSpc>
            </a:pPr>
            <a:r>
              <a:rPr lang="en-US" sz="4050" b="1">
                <a:solidFill>
                  <a:srgbClr val="004F59"/>
                </a:solidFill>
                <a:latin typeface="Roboto Bold"/>
                <a:ea typeface="Roboto Bold"/>
                <a:cs typeface="Roboto Bold"/>
                <a:sym typeface="Roboto Bold"/>
              </a:rPr>
              <a:t>✈️ Promises of adventure are used to entice running away together.</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60</a:t>
            </a:r>
          </a:p>
        </p:txBody>
      </p:sp>
      <p:sp>
        <p:nvSpPr>
          <p:cNvPr id="7" name="TextBox 7"/>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8" name="Freeform 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0" name="Group 10"/>
          <p:cNvGrpSpPr/>
          <p:nvPr/>
        </p:nvGrpSpPr>
        <p:grpSpPr>
          <a:xfrm>
            <a:off x="1871085" y="3385381"/>
            <a:ext cx="7031174" cy="904943"/>
            <a:chOff x="0" y="0"/>
            <a:chExt cx="1851832" cy="238339"/>
          </a:xfrm>
        </p:grpSpPr>
        <p:sp>
          <p:nvSpPr>
            <p:cNvPr id="11" name="Freeform 11"/>
            <p:cNvSpPr/>
            <p:nvPr/>
          </p:nvSpPr>
          <p:spPr>
            <a:xfrm>
              <a:off x="0" y="0"/>
              <a:ext cx="1851832" cy="238339"/>
            </a:xfrm>
            <a:custGeom>
              <a:avLst/>
              <a:gdLst/>
              <a:ahLst/>
              <a:cxnLst/>
              <a:rect l="l" t="t" r="r" b="b"/>
              <a:pathLst>
                <a:path w="1851832" h="238339">
                  <a:moveTo>
                    <a:pt x="0" y="0"/>
                  </a:moveTo>
                  <a:lnTo>
                    <a:pt x="1851832" y="0"/>
                  </a:lnTo>
                  <a:lnTo>
                    <a:pt x="1851832" y="238339"/>
                  </a:lnTo>
                  <a:lnTo>
                    <a:pt x="0" y="238339"/>
                  </a:lnTo>
                  <a:close/>
                </a:path>
              </a:pathLst>
            </a:custGeom>
            <a:solidFill>
              <a:srgbClr val="303030"/>
            </a:solidFill>
          </p:spPr>
          <p:txBody>
            <a:bodyPr/>
            <a:lstStyle/>
            <a:p>
              <a:endParaRPr lang="en-US"/>
            </a:p>
          </p:txBody>
        </p:sp>
        <p:sp>
          <p:nvSpPr>
            <p:cNvPr id="12" name="TextBox 12"/>
            <p:cNvSpPr txBox="1"/>
            <p:nvPr/>
          </p:nvSpPr>
          <p:spPr>
            <a:xfrm>
              <a:off x="0" y="-76200"/>
              <a:ext cx="1851832" cy="31453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212760" y="3404427"/>
            <a:ext cx="8322396"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Fraud &amp; False Promises</a:t>
            </a:r>
          </a:p>
        </p:txBody>
      </p:sp>
      <p:sp>
        <p:nvSpPr>
          <p:cNvPr id="14" name="TextBox 14"/>
          <p:cNvSpPr txBox="1"/>
          <p:nvPr/>
        </p:nvSpPr>
        <p:spPr>
          <a:xfrm>
            <a:off x="1131441" y="1109322"/>
            <a:ext cx="9721199"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BROKEN PROMISES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14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1701040"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POWER OF PERSUASION</a:t>
            </a:r>
          </a:p>
        </p:txBody>
      </p:sp>
      <p:grpSp>
        <p:nvGrpSpPr>
          <p:cNvPr id="5" name="Group 5"/>
          <p:cNvGrpSpPr/>
          <p:nvPr/>
        </p:nvGrpSpPr>
        <p:grpSpPr>
          <a:xfrm>
            <a:off x="1670840" y="4076027"/>
            <a:ext cx="11787591" cy="2134945"/>
            <a:chOff x="0" y="0"/>
            <a:chExt cx="3104551" cy="562290"/>
          </a:xfrm>
        </p:grpSpPr>
        <p:sp>
          <p:nvSpPr>
            <p:cNvPr id="6" name="Freeform 6"/>
            <p:cNvSpPr/>
            <p:nvPr/>
          </p:nvSpPr>
          <p:spPr>
            <a:xfrm>
              <a:off x="0" y="0"/>
              <a:ext cx="3104551" cy="562290"/>
            </a:xfrm>
            <a:custGeom>
              <a:avLst/>
              <a:gdLst/>
              <a:ahLst/>
              <a:cxnLst/>
              <a:rect l="l" t="t" r="r" b="b"/>
              <a:pathLst>
                <a:path w="3104551" h="562290">
                  <a:moveTo>
                    <a:pt x="0" y="0"/>
                  </a:moveTo>
                  <a:lnTo>
                    <a:pt x="3104551" y="0"/>
                  </a:lnTo>
                  <a:lnTo>
                    <a:pt x="3104551" y="562290"/>
                  </a:lnTo>
                  <a:lnTo>
                    <a:pt x="0" y="562290"/>
                  </a:lnTo>
                  <a:close/>
                </a:path>
              </a:pathLst>
            </a:custGeom>
            <a:solidFill>
              <a:srgbClr val="303030"/>
            </a:solidFill>
          </p:spPr>
          <p:txBody>
            <a:bodyPr/>
            <a:lstStyle/>
            <a:p>
              <a:endParaRPr lang="en-US"/>
            </a:p>
          </p:txBody>
        </p:sp>
        <p:sp>
          <p:nvSpPr>
            <p:cNvPr id="7" name="TextBox 7"/>
            <p:cNvSpPr txBox="1"/>
            <p:nvPr/>
          </p:nvSpPr>
          <p:spPr>
            <a:xfrm>
              <a:off x="0" y="-76200"/>
              <a:ext cx="3104551" cy="638490"/>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118273" y="4314899"/>
            <a:ext cx="10949873"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can traffickers gain “mental control” over young people? </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61</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3" name="TextBox 13"/>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808126" y="4622703"/>
            <a:ext cx="15622400" cy="775260"/>
          </a:xfrm>
          <a:prstGeom prst="rect">
            <a:avLst/>
          </a:prstGeom>
        </p:spPr>
        <p:txBody>
          <a:bodyPr lIns="0" tIns="0" rIns="0" bIns="0" rtlCol="0" anchor="t">
            <a:spAutoFit/>
          </a:bodyPr>
          <a:lstStyle/>
          <a:p>
            <a:pPr algn="l">
              <a:lnSpc>
                <a:spcPts val="6480"/>
              </a:lnSpc>
            </a:pPr>
            <a:r>
              <a:rPr lang="en-US" sz="4050" b="1">
                <a:solidFill>
                  <a:srgbClr val="004F59"/>
                </a:solidFill>
                <a:latin typeface="Roboto Bold"/>
                <a:ea typeface="Roboto Bold"/>
                <a:cs typeface="Roboto Bold"/>
                <a:sym typeface="Roboto Bold"/>
              </a:rPr>
              <a:t>💭 Influencing beliefs and choices to shape decisions.</a:t>
            </a:r>
          </a:p>
        </p:txBody>
      </p:sp>
      <p:grpSp>
        <p:nvGrpSpPr>
          <p:cNvPr id="5" name="Group 5"/>
          <p:cNvGrpSpPr/>
          <p:nvPr/>
        </p:nvGrpSpPr>
        <p:grpSpPr>
          <a:xfrm>
            <a:off x="1871085" y="3385381"/>
            <a:ext cx="9236928" cy="904943"/>
            <a:chOff x="0" y="0"/>
            <a:chExt cx="2432771" cy="238339"/>
          </a:xfrm>
        </p:grpSpPr>
        <p:sp>
          <p:nvSpPr>
            <p:cNvPr id="6" name="Freeform 6"/>
            <p:cNvSpPr/>
            <p:nvPr/>
          </p:nvSpPr>
          <p:spPr>
            <a:xfrm>
              <a:off x="0" y="0"/>
              <a:ext cx="2432771" cy="238339"/>
            </a:xfrm>
            <a:custGeom>
              <a:avLst/>
              <a:gdLst/>
              <a:ahLst/>
              <a:cxnLst/>
              <a:rect l="l" t="t" r="r" b="b"/>
              <a:pathLst>
                <a:path w="2432771" h="238339">
                  <a:moveTo>
                    <a:pt x="0" y="0"/>
                  </a:moveTo>
                  <a:lnTo>
                    <a:pt x="2432771" y="0"/>
                  </a:lnTo>
                  <a:lnTo>
                    <a:pt x="2432771"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2432771"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212760" y="3404427"/>
            <a:ext cx="9511709"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Controlling Thoughts &amp; Emotions</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62</a:t>
            </a:r>
          </a:p>
        </p:txBody>
      </p:sp>
      <p:sp>
        <p:nvSpPr>
          <p:cNvPr id="11" name="TextBox 11"/>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131441" y="1109322"/>
            <a:ext cx="11701040"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POWER OF PERSUASION</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808126" y="4622703"/>
            <a:ext cx="15622400" cy="775260"/>
          </a:xfrm>
          <a:prstGeom prst="rect">
            <a:avLst/>
          </a:prstGeom>
        </p:spPr>
        <p:txBody>
          <a:bodyPr lIns="0" tIns="0" rIns="0" bIns="0" rtlCol="0" anchor="t">
            <a:spAutoFit/>
          </a:bodyPr>
          <a:lstStyle/>
          <a:p>
            <a:pPr algn="l">
              <a:lnSpc>
                <a:spcPts val="6480"/>
              </a:lnSpc>
            </a:pPr>
            <a:r>
              <a:rPr lang="en-US" sz="4050" b="1">
                <a:solidFill>
                  <a:srgbClr val="004F59"/>
                </a:solidFill>
                <a:latin typeface="Roboto Bold"/>
                <a:ea typeface="Roboto Bold"/>
                <a:cs typeface="Roboto Bold"/>
                <a:sym typeface="Roboto Bold"/>
              </a:rPr>
              <a:t>🌀 Pusing someone to do something they normally wouldn’t.</a:t>
            </a:r>
          </a:p>
        </p:txBody>
      </p:sp>
      <p:grpSp>
        <p:nvGrpSpPr>
          <p:cNvPr id="5" name="Group 5"/>
          <p:cNvGrpSpPr/>
          <p:nvPr/>
        </p:nvGrpSpPr>
        <p:grpSpPr>
          <a:xfrm>
            <a:off x="1871085" y="3385381"/>
            <a:ext cx="9236928" cy="904943"/>
            <a:chOff x="0" y="0"/>
            <a:chExt cx="2432771" cy="238339"/>
          </a:xfrm>
        </p:grpSpPr>
        <p:sp>
          <p:nvSpPr>
            <p:cNvPr id="6" name="Freeform 6"/>
            <p:cNvSpPr/>
            <p:nvPr/>
          </p:nvSpPr>
          <p:spPr>
            <a:xfrm>
              <a:off x="0" y="0"/>
              <a:ext cx="2432771" cy="238339"/>
            </a:xfrm>
            <a:custGeom>
              <a:avLst/>
              <a:gdLst/>
              <a:ahLst/>
              <a:cxnLst/>
              <a:rect l="l" t="t" r="r" b="b"/>
              <a:pathLst>
                <a:path w="2432771" h="238339">
                  <a:moveTo>
                    <a:pt x="0" y="0"/>
                  </a:moveTo>
                  <a:lnTo>
                    <a:pt x="2432771" y="0"/>
                  </a:lnTo>
                  <a:lnTo>
                    <a:pt x="2432771"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2432771"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212760" y="3404427"/>
            <a:ext cx="9511709"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Controlling Thoughts &amp; Emotions</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63</a:t>
            </a:r>
          </a:p>
        </p:txBody>
      </p:sp>
      <p:sp>
        <p:nvSpPr>
          <p:cNvPr id="11" name="TextBox 11"/>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131441" y="1109322"/>
            <a:ext cx="11701040"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POWER OF PERSUASION</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808126" y="4622703"/>
            <a:ext cx="15622400" cy="775260"/>
          </a:xfrm>
          <a:prstGeom prst="rect">
            <a:avLst/>
          </a:prstGeom>
        </p:spPr>
        <p:txBody>
          <a:bodyPr lIns="0" tIns="0" rIns="0" bIns="0" rtlCol="0" anchor="t">
            <a:spAutoFit/>
          </a:bodyPr>
          <a:lstStyle/>
          <a:p>
            <a:pPr algn="l">
              <a:lnSpc>
                <a:spcPts val="6480"/>
              </a:lnSpc>
            </a:pPr>
            <a:r>
              <a:rPr lang="en-US" sz="4050" b="1">
                <a:solidFill>
                  <a:srgbClr val="004F59"/>
                </a:solidFill>
                <a:latin typeface="Roboto Bold"/>
                <a:ea typeface="Roboto Bold"/>
                <a:cs typeface="Roboto Bold"/>
                <a:sym typeface="Roboto Bold"/>
              </a:rPr>
              <a:t>🤯 Playing mind games to cause confusion or self-doubt.</a:t>
            </a:r>
          </a:p>
        </p:txBody>
      </p:sp>
      <p:grpSp>
        <p:nvGrpSpPr>
          <p:cNvPr id="5" name="Group 5"/>
          <p:cNvGrpSpPr/>
          <p:nvPr/>
        </p:nvGrpSpPr>
        <p:grpSpPr>
          <a:xfrm>
            <a:off x="1871085" y="3385381"/>
            <a:ext cx="9236928" cy="904943"/>
            <a:chOff x="0" y="0"/>
            <a:chExt cx="2432771" cy="238339"/>
          </a:xfrm>
        </p:grpSpPr>
        <p:sp>
          <p:nvSpPr>
            <p:cNvPr id="6" name="Freeform 6"/>
            <p:cNvSpPr/>
            <p:nvPr/>
          </p:nvSpPr>
          <p:spPr>
            <a:xfrm>
              <a:off x="0" y="0"/>
              <a:ext cx="2432771" cy="238339"/>
            </a:xfrm>
            <a:custGeom>
              <a:avLst/>
              <a:gdLst/>
              <a:ahLst/>
              <a:cxnLst/>
              <a:rect l="l" t="t" r="r" b="b"/>
              <a:pathLst>
                <a:path w="2432771" h="238339">
                  <a:moveTo>
                    <a:pt x="0" y="0"/>
                  </a:moveTo>
                  <a:lnTo>
                    <a:pt x="2432771" y="0"/>
                  </a:lnTo>
                  <a:lnTo>
                    <a:pt x="2432771"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2432771"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212760" y="3404427"/>
            <a:ext cx="9511709"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Controlling Thoughts &amp; Emotions</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64</a:t>
            </a:r>
          </a:p>
        </p:txBody>
      </p:sp>
      <p:sp>
        <p:nvSpPr>
          <p:cNvPr id="11" name="TextBox 11"/>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131441" y="1109322"/>
            <a:ext cx="11701040"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POWER OF PERSUASION</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14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SOCIAL LIFE</a:t>
            </a:r>
          </a:p>
        </p:txBody>
      </p:sp>
      <p:grpSp>
        <p:nvGrpSpPr>
          <p:cNvPr id="5" name="Group 5"/>
          <p:cNvGrpSpPr/>
          <p:nvPr/>
        </p:nvGrpSpPr>
        <p:grpSpPr>
          <a:xfrm>
            <a:off x="1670840" y="4076027"/>
            <a:ext cx="11826119" cy="2134945"/>
            <a:chOff x="0" y="0"/>
            <a:chExt cx="3114698" cy="562290"/>
          </a:xfrm>
        </p:grpSpPr>
        <p:sp>
          <p:nvSpPr>
            <p:cNvPr id="6" name="Freeform 6"/>
            <p:cNvSpPr/>
            <p:nvPr/>
          </p:nvSpPr>
          <p:spPr>
            <a:xfrm>
              <a:off x="0" y="0"/>
              <a:ext cx="3114698" cy="562290"/>
            </a:xfrm>
            <a:custGeom>
              <a:avLst/>
              <a:gdLst/>
              <a:ahLst/>
              <a:cxnLst/>
              <a:rect l="l" t="t" r="r" b="b"/>
              <a:pathLst>
                <a:path w="3114698" h="562290">
                  <a:moveTo>
                    <a:pt x="0" y="0"/>
                  </a:moveTo>
                  <a:lnTo>
                    <a:pt x="3114698" y="0"/>
                  </a:lnTo>
                  <a:lnTo>
                    <a:pt x="3114698" y="562290"/>
                  </a:lnTo>
                  <a:lnTo>
                    <a:pt x="0" y="562290"/>
                  </a:lnTo>
                  <a:close/>
                </a:path>
              </a:pathLst>
            </a:custGeom>
            <a:solidFill>
              <a:srgbClr val="303030"/>
            </a:solidFill>
          </p:spPr>
          <p:txBody>
            <a:bodyPr/>
            <a:lstStyle/>
            <a:p>
              <a:endParaRPr lang="en-US"/>
            </a:p>
          </p:txBody>
        </p:sp>
        <p:sp>
          <p:nvSpPr>
            <p:cNvPr id="7" name="TextBox 7"/>
            <p:cNvSpPr txBox="1"/>
            <p:nvPr/>
          </p:nvSpPr>
          <p:spPr>
            <a:xfrm>
              <a:off x="0" y="-76200"/>
              <a:ext cx="3114698" cy="638490"/>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006433" y="4314899"/>
            <a:ext cx="10949873"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do traffickers enter a young person’s “social circle”?</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65</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3" name="TextBox 13"/>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737735" y="3385381"/>
            <a:ext cx="5634517" cy="904943"/>
            <a:chOff x="0" y="0"/>
            <a:chExt cx="1483988" cy="238339"/>
          </a:xfrm>
        </p:grpSpPr>
        <p:sp>
          <p:nvSpPr>
            <p:cNvPr id="5" name="Freeform 5"/>
            <p:cNvSpPr/>
            <p:nvPr/>
          </p:nvSpPr>
          <p:spPr>
            <a:xfrm>
              <a:off x="0" y="0"/>
              <a:ext cx="1483988" cy="238339"/>
            </a:xfrm>
            <a:custGeom>
              <a:avLst/>
              <a:gdLst/>
              <a:ahLst/>
              <a:cxnLst/>
              <a:rect l="l" t="t" r="r" b="b"/>
              <a:pathLst>
                <a:path w="1483988" h="238339">
                  <a:moveTo>
                    <a:pt x="0" y="0"/>
                  </a:moveTo>
                  <a:lnTo>
                    <a:pt x="1483988" y="0"/>
                  </a:lnTo>
                  <a:lnTo>
                    <a:pt x="1483988"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483988"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2193710" y="3404427"/>
            <a:ext cx="9511709"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Getting Too Close</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66</a:t>
            </a:r>
          </a:p>
        </p:txBody>
      </p:sp>
      <p:sp>
        <p:nvSpPr>
          <p:cNvPr id="10" name="TextBox 10"/>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3" name="TextBox 13"/>
          <p:cNvSpPr txBox="1"/>
          <p:nvPr/>
        </p:nvSpPr>
        <p:spPr>
          <a:xfrm>
            <a:off x="1131441" y="1109322"/>
            <a:ext cx="9721199"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SOCIAL LIFE</a:t>
            </a:r>
          </a:p>
        </p:txBody>
      </p:sp>
      <p:sp>
        <p:nvSpPr>
          <p:cNvPr id="14" name="TextBox 14"/>
          <p:cNvSpPr txBox="1"/>
          <p:nvPr/>
        </p:nvSpPr>
        <p:spPr>
          <a:xfrm>
            <a:off x="1644380" y="4564803"/>
            <a:ext cx="15700533" cy="737944"/>
          </a:xfrm>
          <a:prstGeom prst="rect">
            <a:avLst/>
          </a:prstGeom>
        </p:spPr>
        <p:txBody>
          <a:bodyPr lIns="0" tIns="0" rIns="0" bIns="0" rtlCol="0" anchor="t">
            <a:spAutoFit/>
          </a:bodyPr>
          <a:lstStyle/>
          <a:p>
            <a:pPr algn="l">
              <a:lnSpc>
                <a:spcPts val="6160"/>
              </a:lnSpc>
            </a:pPr>
            <a:r>
              <a:rPr lang="en-US" sz="3850" b="1">
                <a:solidFill>
                  <a:srgbClr val="004F59"/>
                </a:solidFill>
                <a:latin typeface="Roboto Bold"/>
                <a:ea typeface="Roboto Bold"/>
                <a:cs typeface="Roboto Bold"/>
                <a:sym typeface="Roboto Bold"/>
              </a:rPr>
              <a:t>🎯 They fake having common interests to align and gain trust.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737735" y="3385381"/>
            <a:ext cx="5634517" cy="904943"/>
            <a:chOff x="0" y="0"/>
            <a:chExt cx="1483988" cy="238339"/>
          </a:xfrm>
        </p:grpSpPr>
        <p:sp>
          <p:nvSpPr>
            <p:cNvPr id="5" name="Freeform 5"/>
            <p:cNvSpPr/>
            <p:nvPr/>
          </p:nvSpPr>
          <p:spPr>
            <a:xfrm>
              <a:off x="0" y="0"/>
              <a:ext cx="1483988" cy="238339"/>
            </a:xfrm>
            <a:custGeom>
              <a:avLst/>
              <a:gdLst/>
              <a:ahLst/>
              <a:cxnLst/>
              <a:rect l="l" t="t" r="r" b="b"/>
              <a:pathLst>
                <a:path w="1483988" h="238339">
                  <a:moveTo>
                    <a:pt x="0" y="0"/>
                  </a:moveTo>
                  <a:lnTo>
                    <a:pt x="1483988" y="0"/>
                  </a:lnTo>
                  <a:lnTo>
                    <a:pt x="1483988"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483988"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2193710" y="3404427"/>
            <a:ext cx="9511709"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Getting Too Close</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67</a:t>
            </a:r>
          </a:p>
        </p:txBody>
      </p:sp>
      <p:sp>
        <p:nvSpPr>
          <p:cNvPr id="10" name="TextBox 10"/>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3" name="TextBox 13"/>
          <p:cNvSpPr txBox="1"/>
          <p:nvPr/>
        </p:nvSpPr>
        <p:spPr>
          <a:xfrm>
            <a:off x="1131441" y="1109322"/>
            <a:ext cx="9721199"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SOCIAL LIFE</a:t>
            </a:r>
          </a:p>
        </p:txBody>
      </p:sp>
      <p:sp>
        <p:nvSpPr>
          <p:cNvPr id="14" name="TextBox 14"/>
          <p:cNvSpPr txBox="1"/>
          <p:nvPr/>
        </p:nvSpPr>
        <p:spPr>
          <a:xfrm>
            <a:off x="1644380" y="4564803"/>
            <a:ext cx="15700533" cy="737944"/>
          </a:xfrm>
          <a:prstGeom prst="rect">
            <a:avLst/>
          </a:prstGeom>
        </p:spPr>
        <p:txBody>
          <a:bodyPr lIns="0" tIns="0" rIns="0" bIns="0" rtlCol="0" anchor="t">
            <a:spAutoFit/>
          </a:bodyPr>
          <a:lstStyle/>
          <a:p>
            <a:pPr algn="l">
              <a:lnSpc>
                <a:spcPts val="6160"/>
              </a:lnSpc>
            </a:pPr>
            <a:r>
              <a:rPr lang="en-US" sz="3850" b="1">
                <a:solidFill>
                  <a:srgbClr val="004F59"/>
                </a:solidFill>
                <a:latin typeface="Roboto Bold"/>
                <a:ea typeface="Roboto Bold"/>
                <a:cs typeface="Roboto Bold"/>
                <a:sym typeface="Roboto Bold"/>
              </a:rPr>
              <a:t>🤝 They show up everywhere the targeted person hangs out.</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737735" y="3385381"/>
            <a:ext cx="5634517" cy="904943"/>
            <a:chOff x="0" y="0"/>
            <a:chExt cx="1483988" cy="238339"/>
          </a:xfrm>
        </p:grpSpPr>
        <p:sp>
          <p:nvSpPr>
            <p:cNvPr id="5" name="Freeform 5"/>
            <p:cNvSpPr/>
            <p:nvPr/>
          </p:nvSpPr>
          <p:spPr>
            <a:xfrm>
              <a:off x="0" y="0"/>
              <a:ext cx="1483988" cy="238339"/>
            </a:xfrm>
            <a:custGeom>
              <a:avLst/>
              <a:gdLst/>
              <a:ahLst/>
              <a:cxnLst/>
              <a:rect l="l" t="t" r="r" b="b"/>
              <a:pathLst>
                <a:path w="1483988" h="238339">
                  <a:moveTo>
                    <a:pt x="0" y="0"/>
                  </a:moveTo>
                  <a:lnTo>
                    <a:pt x="1483988" y="0"/>
                  </a:lnTo>
                  <a:lnTo>
                    <a:pt x="1483988"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483988"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2193710" y="3404427"/>
            <a:ext cx="9511709"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Getting Too Close</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68</a:t>
            </a:r>
          </a:p>
        </p:txBody>
      </p:sp>
      <p:sp>
        <p:nvSpPr>
          <p:cNvPr id="10" name="TextBox 10"/>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3" name="TextBox 13"/>
          <p:cNvSpPr txBox="1"/>
          <p:nvPr/>
        </p:nvSpPr>
        <p:spPr>
          <a:xfrm>
            <a:off x="1131441" y="1109322"/>
            <a:ext cx="9721199"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SOCIAL LIFE</a:t>
            </a:r>
          </a:p>
        </p:txBody>
      </p:sp>
      <p:sp>
        <p:nvSpPr>
          <p:cNvPr id="14" name="TextBox 14"/>
          <p:cNvSpPr txBox="1"/>
          <p:nvPr/>
        </p:nvSpPr>
        <p:spPr>
          <a:xfrm>
            <a:off x="1644380" y="4564803"/>
            <a:ext cx="15700533" cy="737944"/>
          </a:xfrm>
          <a:prstGeom prst="rect">
            <a:avLst/>
          </a:prstGeom>
        </p:spPr>
        <p:txBody>
          <a:bodyPr lIns="0" tIns="0" rIns="0" bIns="0" rtlCol="0" anchor="t">
            <a:spAutoFit/>
          </a:bodyPr>
          <a:lstStyle/>
          <a:p>
            <a:pPr algn="l">
              <a:lnSpc>
                <a:spcPts val="6160"/>
              </a:lnSpc>
            </a:pPr>
            <a:r>
              <a:rPr lang="en-US" sz="3850" b="1">
                <a:solidFill>
                  <a:srgbClr val="004F59"/>
                </a:solidFill>
                <a:latin typeface="Roboto Bold"/>
                <a:ea typeface="Roboto Bold"/>
                <a:cs typeface="Roboto Bold"/>
                <a:sym typeface="Roboto Bold"/>
              </a:rPr>
              <a:t>❓ They encourage sharing personal info to identify weaknesses.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14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HELD CAPTIVE</a:t>
            </a:r>
          </a:p>
        </p:txBody>
      </p:sp>
      <p:grpSp>
        <p:nvGrpSpPr>
          <p:cNvPr id="5" name="Group 5"/>
          <p:cNvGrpSpPr/>
          <p:nvPr/>
        </p:nvGrpSpPr>
        <p:grpSpPr>
          <a:xfrm>
            <a:off x="1670840" y="4076027"/>
            <a:ext cx="11373410" cy="2134945"/>
            <a:chOff x="0" y="0"/>
            <a:chExt cx="2995466" cy="562290"/>
          </a:xfrm>
        </p:grpSpPr>
        <p:sp>
          <p:nvSpPr>
            <p:cNvPr id="6" name="Freeform 6"/>
            <p:cNvSpPr/>
            <p:nvPr/>
          </p:nvSpPr>
          <p:spPr>
            <a:xfrm>
              <a:off x="0" y="0"/>
              <a:ext cx="2995466" cy="562290"/>
            </a:xfrm>
            <a:custGeom>
              <a:avLst/>
              <a:gdLst/>
              <a:ahLst/>
              <a:cxnLst/>
              <a:rect l="l" t="t" r="r" b="b"/>
              <a:pathLst>
                <a:path w="2995466" h="562290">
                  <a:moveTo>
                    <a:pt x="0" y="0"/>
                  </a:moveTo>
                  <a:lnTo>
                    <a:pt x="2995466" y="0"/>
                  </a:lnTo>
                  <a:lnTo>
                    <a:pt x="2995466" y="562290"/>
                  </a:lnTo>
                  <a:lnTo>
                    <a:pt x="0" y="562290"/>
                  </a:lnTo>
                  <a:close/>
                </a:path>
              </a:pathLst>
            </a:custGeom>
            <a:solidFill>
              <a:srgbClr val="303030"/>
            </a:solidFill>
          </p:spPr>
          <p:txBody>
            <a:bodyPr/>
            <a:lstStyle/>
            <a:p>
              <a:endParaRPr lang="en-US"/>
            </a:p>
          </p:txBody>
        </p:sp>
        <p:sp>
          <p:nvSpPr>
            <p:cNvPr id="7" name="TextBox 7"/>
            <p:cNvSpPr txBox="1"/>
            <p:nvPr/>
          </p:nvSpPr>
          <p:spPr>
            <a:xfrm>
              <a:off x="0" y="-76200"/>
              <a:ext cx="2995466" cy="638490"/>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094376" y="4333949"/>
            <a:ext cx="10949873"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are the ways traffickers can hold a victim captive?</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69</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3" name="TextBox 13"/>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5820920" y="2618372"/>
            <a:ext cx="6063652" cy="6063652"/>
          </a:xfrm>
          <a:custGeom>
            <a:avLst/>
            <a:gdLst/>
            <a:ahLst/>
            <a:cxnLst/>
            <a:rect l="l" t="t" r="r" b="b"/>
            <a:pathLst>
              <a:path w="6063652" h="6063652">
                <a:moveTo>
                  <a:pt x="0" y="0"/>
                </a:moveTo>
                <a:lnTo>
                  <a:pt x="6063652" y="0"/>
                </a:lnTo>
                <a:lnTo>
                  <a:pt x="6063652" y="6063652"/>
                </a:lnTo>
                <a:lnTo>
                  <a:pt x="0" y="6063652"/>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a:t>
            </a:r>
          </a:p>
        </p:txBody>
      </p:sp>
      <p:sp>
        <p:nvSpPr>
          <p:cNvPr id="6" name="TextBox 6"/>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DIGITAL PARTICIPATION</a:t>
            </a:r>
          </a:p>
        </p:txBody>
      </p:sp>
      <p:sp>
        <p:nvSpPr>
          <p:cNvPr id="7" name="TextBox 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202078" y="4600639"/>
            <a:ext cx="17008650" cy="775260"/>
          </a:xfrm>
          <a:prstGeom prst="rect">
            <a:avLst/>
          </a:prstGeom>
        </p:spPr>
        <p:txBody>
          <a:bodyPr lIns="0" tIns="0" rIns="0" bIns="0" rtlCol="0" anchor="t">
            <a:spAutoFit/>
          </a:bodyPr>
          <a:lstStyle/>
          <a:p>
            <a:pPr algn="l">
              <a:lnSpc>
                <a:spcPts val="6480"/>
              </a:lnSpc>
            </a:pPr>
            <a:r>
              <a:rPr lang="en-US" sz="4050" b="1">
                <a:solidFill>
                  <a:srgbClr val="004F59"/>
                </a:solidFill>
                <a:latin typeface="Roboto Bold"/>
                <a:ea typeface="Roboto Bold"/>
                <a:cs typeface="Roboto Bold"/>
                <a:sym typeface="Roboto Bold"/>
              </a:rPr>
              <a:t>🧠 </a:t>
            </a:r>
            <a:r>
              <a:rPr lang="en-US" sz="4050" b="1">
                <a:solidFill>
                  <a:srgbClr val="303030"/>
                </a:solidFill>
                <a:latin typeface="Roboto Bold"/>
                <a:ea typeface="Roboto Bold"/>
                <a:cs typeface="Roboto Bold"/>
                <a:sym typeface="Roboto Bold"/>
              </a:rPr>
              <a:t>Brainwash:</a:t>
            </a:r>
            <a:r>
              <a:rPr lang="en-US" sz="4050" b="1">
                <a:solidFill>
                  <a:srgbClr val="004F59"/>
                </a:solidFill>
                <a:latin typeface="Roboto Bold"/>
                <a:ea typeface="Roboto Bold"/>
                <a:cs typeface="Roboto Bold"/>
                <a:sym typeface="Roboto Bold"/>
              </a:rPr>
              <a:t> Manipulation can change beliefs, attitudes, &amp; choices. </a:t>
            </a:r>
          </a:p>
        </p:txBody>
      </p:sp>
      <p:grpSp>
        <p:nvGrpSpPr>
          <p:cNvPr id="5" name="Group 5"/>
          <p:cNvGrpSpPr/>
          <p:nvPr/>
        </p:nvGrpSpPr>
        <p:grpSpPr>
          <a:xfrm>
            <a:off x="1737735" y="3385381"/>
            <a:ext cx="5875320" cy="904943"/>
            <a:chOff x="0" y="0"/>
            <a:chExt cx="1547409" cy="238339"/>
          </a:xfrm>
        </p:grpSpPr>
        <p:sp>
          <p:nvSpPr>
            <p:cNvPr id="6" name="Freeform 6"/>
            <p:cNvSpPr/>
            <p:nvPr/>
          </p:nvSpPr>
          <p:spPr>
            <a:xfrm>
              <a:off x="0" y="0"/>
              <a:ext cx="1547409" cy="238339"/>
            </a:xfrm>
            <a:custGeom>
              <a:avLst/>
              <a:gdLst/>
              <a:ahLst/>
              <a:cxnLst/>
              <a:rect l="l" t="t" r="r" b="b"/>
              <a:pathLst>
                <a:path w="1547409" h="238339">
                  <a:moveTo>
                    <a:pt x="0" y="0"/>
                  </a:moveTo>
                  <a:lnTo>
                    <a:pt x="1547409" y="0"/>
                  </a:lnTo>
                  <a:lnTo>
                    <a:pt x="1547409"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547409"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079410" y="3404427"/>
            <a:ext cx="9511709"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Emotional Captivity</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70</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1" name="TextBox 11"/>
          <p:cNvSpPr txBox="1"/>
          <p:nvPr/>
        </p:nvSpPr>
        <p:spPr>
          <a:xfrm>
            <a:off x="1131441" y="1109322"/>
            <a:ext cx="9721199" cy="2228067"/>
          </a:xfrm>
          <a:prstGeom prst="rect">
            <a:avLst/>
          </a:prstGeom>
        </p:spPr>
        <p:txBody>
          <a:bodyPr lIns="0" tIns="0" rIns="0" bIns="0" rtlCol="0" anchor="t">
            <a:spAutoFit/>
          </a:bodyPr>
          <a:lstStyle/>
          <a:p>
            <a:pPr algn="l">
              <a:lnSpc>
                <a:spcPts val="8959"/>
              </a:lnSpc>
            </a:pPr>
            <a:r>
              <a:rPr lang="en-US" sz="6399">
                <a:solidFill>
                  <a:srgbClr val="004F59"/>
                </a:solidFill>
                <a:latin typeface="League Spartan"/>
                <a:ea typeface="League Spartan"/>
                <a:cs typeface="League Spartan"/>
                <a:sym typeface="League Spartan"/>
              </a:rPr>
              <a:t>HELD CAPTIVE</a:t>
            </a:r>
          </a:p>
          <a:p>
            <a:pPr algn="l">
              <a:lnSpc>
                <a:spcPts val="8959"/>
              </a:lnSpc>
              <a:spcBef>
                <a:spcPct val="0"/>
              </a:spcBef>
            </a:pPr>
            <a:endParaRPr lang="en-US" sz="6399">
              <a:solidFill>
                <a:srgbClr val="004F59"/>
              </a:solidFill>
              <a:latin typeface="League Spartan"/>
              <a:ea typeface="League Spartan"/>
              <a:cs typeface="League Spartan"/>
              <a:sym typeface="League Spartan"/>
            </a:endParaRP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TextBox 13"/>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202078" y="4600639"/>
            <a:ext cx="17008650" cy="775260"/>
          </a:xfrm>
          <a:prstGeom prst="rect">
            <a:avLst/>
          </a:prstGeom>
        </p:spPr>
        <p:txBody>
          <a:bodyPr lIns="0" tIns="0" rIns="0" bIns="0" rtlCol="0" anchor="t">
            <a:spAutoFit/>
          </a:bodyPr>
          <a:lstStyle/>
          <a:p>
            <a:pPr algn="l">
              <a:lnSpc>
                <a:spcPts val="6480"/>
              </a:lnSpc>
            </a:pPr>
            <a:r>
              <a:rPr lang="en-US" sz="4050">
                <a:solidFill>
                  <a:srgbClr val="004F59"/>
                </a:solidFill>
                <a:latin typeface="Roboto"/>
                <a:ea typeface="Roboto"/>
                <a:cs typeface="Roboto"/>
                <a:sym typeface="Roboto"/>
              </a:rPr>
              <a:t>🔗 </a:t>
            </a:r>
            <a:r>
              <a:rPr lang="en-US" sz="4050" b="1">
                <a:solidFill>
                  <a:srgbClr val="303030"/>
                </a:solidFill>
                <a:latin typeface="Roboto Bold"/>
                <a:ea typeface="Roboto Bold"/>
                <a:cs typeface="Roboto Bold"/>
                <a:sym typeface="Roboto Bold"/>
              </a:rPr>
              <a:t>Trauma Bond:</a:t>
            </a:r>
            <a:r>
              <a:rPr lang="en-US" sz="4050" b="1">
                <a:solidFill>
                  <a:srgbClr val="004F59"/>
                </a:solidFill>
                <a:latin typeface="Roboto Bold"/>
                <a:ea typeface="Roboto Bold"/>
                <a:cs typeface="Roboto Bold"/>
                <a:sym typeface="Roboto Bold"/>
              </a:rPr>
              <a:t> Rewards &amp; punishments create loyalty &amp; fear. </a:t>
            </a:r>
          </a:p>
        </p:txBody>
      </p:sp>
      <p:grpSp>
        <p:nvGrpSpPr>
          <p:cNvPr id="5" name="Group 5"/>
          <p:cNvGrpSpPr/>
          <p:nvPr/>
        </p:nvGrpSpPr>
        <p:grpSpPr>
          <a:xfrm>
            <a:off x="1737735" y="3385381"/>
            <a:ext cx="5875320" cy="904943"/>
            <a:chOff x="0" y="0"/>
            <a:chExt cx="1547409" cy="238339"/>
          </a:xfrm>
        </p:grpSpPr>
        <p:sp>
          <p:nvSpPr>
            <p:cNvPr id="6" name="Freeform 6"/>
            <p:cNvSpPr/>
            <p:nvPr/>
          </p:nvSpPr>
          <p:spPr>
            <a:xfrm>
              <a:off x="0" y="0"/>
              <a:ext cx="1547409" cy="238339"/>
            </a:xfrm>
            <a:custGeom>
              <a:avLst/>
              <a:gdLst/>
              <a:ahLst/>
              <a:cxnLst/>
              <a:rect l="l" t="t" r="r" b="b"/>
              <a:pathLst>
                <a:path w="1547409" h="238339">
                  <a:moveTo>
                    <a:pt x="0" y="0"/>
                  </a:moveTo>
                  <a:lnTo>
                    <a:pt x="1547409" y="0"/>
                  </a:lnTo>
                  <a:lnTo>
                    <a:pt x="1547409"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547409"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079410" y="3404427"/>
            <a:ext cx="9511709"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Emotional Captivity</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71</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1" name="TextBox 11"/>
          <p:cNvSpPr txBox="1"/>
          <p:nvPr/>
        </p:nvSpPr>
        <p:spPr>
          <a:xfrm>
            <a:off x="1131441" y="1109322"/>
            <a:ext cx="9721199" cy="2228067"/>
          </a:xfrm>
          <a:prstGeom prst="rect">
            <a:avLst/>
          </a:prstGeom>
        </p:spPr>
        <p:txBody>
          <a:bodyPr lIns="0" tIns="0" rIns="0" bIns="0" rtlCol="0" anchor="t">
            <a:spAutoFit/>
          </a:bodyPr>
          <a:lstStyle/>
          <a:p>
            <a:pPr algn="l">
              <a:lnSpc>
                <a:spcPts val="8959"/>
              </a:lnSpc>
            </a:pPr>
            <a:r>
              <a:rPr lang="en-US" sz="6399">
                <a:solidFill>
                  <a:srgbClr val="004F59"/>
                </a:solidFill>
                <a:latin typeface="League Spartan"/>
                <a:ea typeface="League Spartan"/>
                <a:cs typeface="League Spartan"/>
                <a:sym typeface="League Spartan"/>
              </a:rPr>
              <a:t>HELD CAPTIVE</a:t>
            </a:r>
          </a:p>
          <a:p>
            <a:pPr algn="l">
              <a:lnSpc>
                <a:spcPts val="8959"/>
              </a:lnSpc>
              <a:spcBef>
                <a:spcPct val="0"/>
              </a:spcBef>
            </a:pPr>
            <a:endParaRPr lang="en-US" sz="6399">
              <a:solidFill>
                <a:srgbClr val="004F59"/>
              </a:solidFill>
              <a:latin typeface="League Spartan"/>
              <a:ea typeface="League Spartan"/>
              <a:cs typeface="League Spartan"/>
              <a:sym typeface="League Spartan"/>
            </a:endParaRP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TextBox 13"/>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202078" y="4600639"/>
            <a:ext cx="17008650" cy="775260"/>
          </a:xfrm>
          <a:prstGeom prst="rect">
            <a:avLst/>
          </a:prstGeom>
        </p:spPr>
        <p:txBody>
          <a:bodyPr lIns="0" tIns="0" rIns="0" bIns="0" rtlCol="0" anchor="t">
            <a:spAutoFit/>
          </a:bodyPr>
          <a:lstStyle/>
          <a:p>
            <a:pPr algn="l">
              <a:lnSpc>
                <a:spcPts val="6480"/>
              </a:lnSpc>
            </a:pPr>
            <a:r>
              <a:rPr lang="en-US" sz="4050" b="1">
                <a:solidFill>
                  <a:srgbClr val="004F59"/>
                </a:solidFill>
                <a:latin typeface="Roboto Bold"/>
                <a:ea typeface="Roboto Bold"/>
                <a:cs typeface="Roboto Bold"/>
                <a:sym typeface="Roboto Bold"/>
              </a:rPr>
              <a:t>💵</a:t>
            </a:r>
            <a:r>
              <a:rPr lang="en-US" sz="4050" b="1">
                <a:solidFill>
                  <a:srgbClr val="FF5757"/>
                </a:solidFill>
                <a:latin typeface="Roboto Bold"/>
                <a:ea typeface="Roboto Bold"/>
                <a:cs typeface="Roboto Bold"/>
                <a:sym typeface="Roboto Bold"/>
              </a:rPr>
              <a:t> </a:t>
            </a:r>
            <a:r>
              <a:rPr lang="en-US" sz="4050" b="1">
                <a:solidFill>
                  <a:srgbClr val="303030"/>
                </a:solidFill>
                <a:latin typeface="Roboto Bold"/>
                <a:ea typeface="Roboto Bold"/>
                <a:cs typeface="Roboto Bold"/>
                <a:sym typeface="Roboto Bold"/>
              </a:rPr>
              <a:t>Financial Control:</a:t>
            </a:r>
            <a:r>
              <a:rPr lang="en-US" sz="4050" b="1">
                <a:solidFill>
                  <a:srgbClr val="004F59"/>
                </a:solidFill>
                <a:latin typeface="Roboto Bold"/>
                <a:ea typeface="Roboto Bold"/>
                <a:cs typeface="Roboto Bold"/>
                <a:sym typeface="Roboto Bold"/>
              </a:rPr>
              <a:t> Receiving basic needs can feel like a trap.</a:t>
            </a:r>
          </a:p>
        </p:txBody>
      </p:sp>
      <p:grpSp>
        <p:nvGrpSpPr>
          <p:cNvPr id="5" name="Group 5"/>
          <p:cNvGrpSpPr/>
          <p:nvPr/>
        </p:nvGrpSpPr>
        <p:grpSpPr>
          <a:xfrm>
            <a:off x="1737735" y="3385381"/>
            <a:ext cx="5875320" cy="904943"/>
            <a:chOff x="0" y="0"/>
            <a:chExt cx="1547409" cy="238339"/>
          </a:xfrm>
        </p:grpSpPr>
        <p:sp>
          <p:nvSpPr>
            <p:cNvPr id="6" name="Freeform 6"/>
            <p:cNvSpPr/>
            <p:nvPr/>
          </p:nvSpPr>
          <p:spPr>
            <a:xfrm>
              <a:off x="0" y="0"/>
              <a:ext cx="1547409" cy="238339"/>
            </a:xfrm>
            <a:custGeom>
              <a:avLst/>
              <a:gdLst/>
              <a:ahLst/>
              <a:cxnLst/>
              <a:rect l="l" t="t" r="r" b="b"/>
              <a:pathLst>
                <a:path w="1547409" h="238339">
                  <a:moveTo>
                    <a:pt x="0" y="0"/>
                  </a:moveTo>
                  <a:lnTo>
                    <a:pt x="1547409" y="0"/>
                  </a:lnTo>
                  <a:lnTo>
                    <a:pt x="1547409"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547409"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079410" y="3404427"/>
            <a:ext cx="9511709"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Emotional Captivity</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72</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1" name="TextBox 11"/>
          <p:cNvSpPr txBox="1"/>
          <p:nvPr/>
        </p:nvSpPr>
        <p:spPr>
          <a:xfrm>
            <a:off x="1131441" y="1109322"/>
            <a:ext cx="9721199" cy="2228067"/>
          </a:xfrm>
          <a:prstGeom prst="rect">
            <a:avLst/>
          </a:prstGeom>
        </p:spPr>
        <p:txBody>
          <a:bodyPr lIns="0" tIns="0" rIns="0" bIns="0" rtlCol="0" anchor="t">
            <a:spAutoFit/>
          </a:bodyPr>
          <a:lstStyle/>
          <a:p>
            <a:pPr algn="l">
              <a:lnSpc>
                <a:spcPts val="8959"/>
              </a:lnSpc>
            </a:pPr>
            <a:r>
              <a:rPr lang="en-US" sz="6399">
                <a:solidFill>
                  <a:srgbClr val="004F59"/>
                </a:solidFill>
                <a:latin typeface="League Spartan"/>
                <a:ea typeface="League Spartan"/>
                <a:cs typeface="League Spartan"/>
                <a:sym typeface="League Spartan"/>
              </a:rPr>
              <a:t>HELD CAPTIVE</a:t>
            </a:r>
          </a:p>
          <a:p>
            <a:pPr algn="l">
              <a:lnSpc>
                <a:spcPts val="8959"/>
              </a:lnSpc>
              <a:spcBef>
                <a:spcPct val="0"/>
              </a:spcBef>
            </a:pPr>
            <a:endParaRPr lang="en-US" sz="6399">
              <a:solidFill>
                <a:srgbClr val="004F59"/>
              </a:solidFill>
              <a:latin typeface="League Spartan"/>
              <a:ea typeface="League Spartan"/>
              <a:cs typeface="League Spartan"/>
              <a:sym typeface="League Spartan"/>
            </a:endParaRP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TextBox 13"/>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202078" y="4600639"/>
            <a:ext cx="17008650" cy="775260"/>
          </a:xfrm>
          <a:prstGeom prst="rect">
            <a:avLst/>
          </a:prstGeom>
        </p:spPr>
        <p:txBody>
          <a:bodyPr lIns="0" tIns="0" rIns="0" bIns="0" rtlCol="0" anchor="t">
            <a:spAutoFit/>
          </a:bodyPr>
          <a:lstStyle/>
          <a:p>
            <a:pPr algn="l">
              <a:lnSpc>
                <a:spcPts val="6480"/>
              </a:lnSpc>
            </a:pPr>
            <a:r>
              <a:rPr lang="en-US" sz="4050" b="1">
                <a:solidFill>
                  <a:srgbClr val="004F59"/>
                </a:solidFill>
                <a:latin typeface="Roboto Bold"/>
                <a:ea typeface="Roboto Bold"/>
                <a:cs typeface="Roboto Bold"/>
                <a:sym typeface="Roboto Bold"/>
              </a:rPr>
              <a:t>🍺 </a:t>
            </a:r>
            <a:r>
              <a:rPr lang="en-US" sz="4050" b="1">
                <a:solidFill>
                  <a:srgbClr val="303030"/>
                </a:solidFill>
                <a:latin typeface="Roboto Bold"/>
                <a:ea typeface="Roboto Bold"/>
                <a:cs typeface="Roboto Bold"/>
                <a:sym typeface="Roboto Bold"/>
              </a:rPr>
              <a:t>Substance Use:</a:t>
            </a:r>
            <a:r>
              <a:rPr lang="en-US" sz="4050" b="1">
                <a:solidFill>
                  <a:srgbClr val="004F59"/>
                </a:solidFill>
                <a:latin typeface="Roboto Bold"/>
                <a:ea typeface="Roboto Bold"/>
                <a:cs typeface="Roboto Bold"/>
                <a:sym typeface="Roboto Bold"/>
              </a:rPr>
              <a:t> Alcohol or drugs can be used to control people. </a:t>
            </a:r>
          </a:p>
        </p:txBody>
      </p:sp>
      <p:grpSp>
        <p:nvGrpSpPr>
          <p:cNvPr id="5" name="Group 5"/>
          <p:cNvGrpSpPr/>
          <p:nvPr/>
        </p:nvGrpSpPr>
        <p:grpSpPr>
          <a:xfrm>
            <a:off x="1737735" y="3385381"/>
            <a:ext cx="5875320" cy="904943"/>
            <a:chOff x="0" y="0"/>
            <a:chExt cx="1547409" cy="238339"/>
          </a:xfrm>
        </p:grpSpPr>
        <p:sp>
          <p:nvSpPr>
            <p:cNvPr id="6" name="Freeform 6"/>
            <p:cNvSpPr/>
            <p:nvPr/>
          </p:nvSpPr>
          <p:spPr>
            <a:xfrm>
              <a:off x="0" y="0"/>
              <a:ext cx="1547409" cy="238339"/>
            </a:xfrm>
            <a:custGeom>
              <a:avLst/>
              <a:gdLst/>
              <a:ahLst/>
              <a:cxnLst/>
              <a:rect l="l" t="t" r="r" b="b"/>
              <a:pathLst>
                <a:path w="1547409" h="238339">
                  <a:moveTo>
                    <a:pt x="0" y="0"/>
                  </a:moveTo>
                  <a:lnTo>
                    <a:pt x="1547409" y="0"/>
                  </a:lnTo>
                  <a:lnTo>
                    <a:pt x="1547409"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547409"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079410" y="3404427"/>
            <a:ext cx="9511709"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Emotional Captivity</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73</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1" name="TextBox 11"/>
          <p:cNvSpPr txBox="1"/>
          <p:nvPr/>
        </p:nvSpPr>
        <p:spPr>
          <a:xfrm>
            <a:off x="1131441" y="1109322"/>
            <a:ext cx="9721199" cy="2228067"/>
          </a:xfrm>
          <a:prstGeom prst="rect">
            <a:avLst/>
          </a:prstGeom>
        </p:spPr>
        <p:txBody>
          <a:bodyPr lIns="0" tIns="0" rIns="0" bIns="0" rtlCol="0" anchor="t">
            <a:spAutoFit/>
          </a:bodyPr>
          <a:lstStyle/>
          <a:p>
            <a:pPr algn="l">
              <a:lnSpc>
                <a:spcPts val="8959"/>
              </a:lnSpc>
            </a:pPr>
            <a:r>
              <a:rPr lang="en-US" sz="6399">
                <a:solidFill>
                  <a:srgbClr val="004F59"/>
                </a:solidFill>
                <a:latin typeface="League Spartan"/>
                <a:ea typeface="League Spartan"/>
                <a:cs typeface="League Spartan"/>
                <a:sym typeface="League Spartan"/>
              </a:rPr>
              <a:t>HELD CAPTIVE</a:t>
            </a:r>
          </a:p>
          <a:p>
            <a:pPr algn="l">
              <a:lnSpc>
                <a:spcPts val="8959"/>
              </a:lnSpc>
              <a:spcBef>
                <a:spcPct val="0"/>
              </a:spcBef>
            </a:pPr>
            <a:endParaRPr lang="en-US" sz="6399">
              <a:solidFill>
                <a:srgbClr val="004F59"/>
              </a:solidFill>
              <a:latin typeface="League Spartan"/>
              <a:ea typeface="League Spartan"/>
              <a:cs typeface="League Spartan"/>
              <a:sym typeface="League Spartan"/>
            </a:endParaRP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TextBox 13"/>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14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4006834" y="2764741"/>
            <a:ext cx="10888980" cy="6424800"/>
            <a:chOff x="0" y="0"/>
            <a:chExt cx="2867880" cy="1692128"/>
          </a:xfrm>
        </p:grpSpPr>
        <p:sp>
          <p:nvSpPr>
            <p:cNvPr id="5" name="Freeform 5"/>
            <p:cNvSpPr/>
            <p:nvPr/>
          </p:nvSpPr>
          <p:spPr>
            <a:xfrm>
              <a:off x="0" y="0"/>
              <a:ext cx="2867880" cy="1692128"/>
            </a:xfrm>
            <a:custGeom>
              <a:avLst/>
              <a:gdLst/>
              <a:ahLst/>
              <a:cxnLst/>
              <a:rect l="l" t="t" r="r" b="b"/>
              <a:pathLst>
                <a:path w="2867880" h="1692128">
                  <a:moveTo>
                    <a:pt x="0" y="0"/>
                  </a:moveTo>
                  <a:lnTo>
                    <a:pt x="2867880" y="0"/>
                  </a:lnTo>
                  <a:lnTo>
                    <a:pt x="2867880" y="1692128"/>
                  </a:lnTo>
                  <a:lnTo>
                    <a:pt x="0" y="1692128"/>
                  </a:lnTo>
                  <a:close/>
                </a:path>
              </a:pathLst>
            </a:custGeom>
            <a:solidFill>
              <a:srgbClr val="FFFFFF"/>
            </a:solidFill>
          </p:spPr>
          <p:txBody>
            <a:bodyPr/>
            <a:lstStyle/>
            <a:p>
              <a:endParaRPr lang="en-US"/>
            </a:p>
          </p:txBody>
        </p:sp>
        <p:sp>
          <p:nvSpPr>
            <p:cNvPr id="6" name="TextBox 6"/>
            <p:cNvSpPr txBox="1"/>
            <p:nvPr/>
          </p:nvSpPr>
          <p:spPr>
            <a:xfrm>
              <a:off x="0" y="-38100"/>
              <a:ext cx="2867880" cy="1730228"/>
            </a:xfrm>
            <a:prstGeom prst="rect">
              <a:avLst/>
            </a:prstGeom>
          </p:spPr>
          <p:txBody>
            <a:bodyPr lIns="50800" tIns="50800" rIns="50800" bIns="50800" rtlCol="0" anchor="ctr"/>
            <a:lstStyle/>
            <a:p>
              <a:pPr algn="ctr">
                <a:lnSpc>
                  <a:spcPts val="2899"/>
                </a:lnSpc>
              </a:pPr>
              <a:endParaRPr/>
            </a:p>
          </p:txBody>
        </p:sp>
      </p:grpSp>
      <p:sp>
        <p:nvSpPr>
          <p:cNvPr id="7" name="Freeform 7"/>
          <p:cNvSpPr/>
          <p:nvPr/>
        </p:nvSpPr>
        <p:spPr>
          <a:xfrm>
            <a:off x="4279466" y="3046074"/>
            <a:ext cx="10343716" cy="5862133"/>
          </a:xfrm>
          <a:custGeom>
            <a:avLst/>
            <a:gdLst/>
            <a:ahLst/>
            <a:cxnLst/>
            <a:rect l="l" t="t" r="r" b="b"/>
            <a:pathLst>
              <a:path w="10343716" h="5862133">
                <a:moveTo>
                  <a:pt x="0" y="0"/>
                </a:moveTo>
                <a:lnTo>
                  <a:pt x="10343716" y="0"/>
                </a:lnTo>
                <a:lnTo>
                  <a:pt x="10343716" y="5862134"/>
                </a:lnTo>
                <a:lnTo>
                  <a:pt x="0" y="5862134"/>
                </a:lnTo>
                <a:lnTo>
                  <a:pt x="0" y="0"/>
                </a:lnTo>
                <a:close/>
              </a:path>
            </a:pathLst>
          </a:custGeom>
          <a:blipFill>
            <a:blip r:embed="rId3"/>
            <a:stretch>
              <a:fillRect l="-320" r="-320"/>
            </a:stretch>
          </a:blipFill>
        </p:spPr>
        <p:txBody>
          <a:bodyPr/>
          <a:lstStyle/>
          <a:p>
            <a:endParaRPr lang="en-US"/>
          </a:p>
        </p:txBody>
      </p:sp>
      <p:sp>
        <p:nvSpPr>
          <p:cNvPr id="8" name="TextBox 8"/>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74</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14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2137597" y="3937181"/>
            <a:ext cx="9187696" cy="2412637"/>
            <a:chOff x="0" y="0"/>
            <a:chExt cx="2419805" cy="635427"/>
          </a:xfrm>
        </p:grpSpPr>
        <p:sp>
          <p:nvSpPr>
            <p:cNvPr id="5" name="Freeform 5"/>
            <p:cNvSpPr/>
            <p:nvPr/>
          </p:nvSpPr>
          <p:spPr>
            <a:xfrm>
              <a:off x="0" y="0"/>
              <a:ext cx="2419805" cy="635427"/>
            </a:xfrm>
            <a:custGeom>
              <a:avLst/>
              <a:gdLst/>
              <a:ahLst/>
              <a:cxnLst/>
              <a:rect l="l" t="t" r="r" b="b"/>
              <a:pathLst>
                <a:path w="2419805" h="635427">
                  <a:moveTo>
                    <a:pt x="0" y="0"/>
                  </a:moveTo>
                  <a:lnTo>
                    <a:pt x="2419805" y="0"/>
                  </a:lnTo>
                  <a:lnTo>
                    <a:pt x="2419805" y="635427"/>
                  </a:lnTo>
                  <a:lnTo>
                    <a:pt x="0" y="635427"/>
                  </a:lnTo>
                  <a:close/>
                </a:path>
              </a:pathLst>
            </a:custGeom>
            <a:solidFill>
              <a:srgbClr val="303030"/>
            </a:solidFill>
          </p:spPr>
          <p:txBody>
            <a:bodyPr/>
            <a:lstStyle/>
            <a:p>
              <a:endParaRPr lang="en-US"/>
            </a:p>
          </p:txBody>
        </p:sp>
        <p:sp>
          <p:nvSpPr>
            <p:cNvPr id="6" name="TextBox 6"/>
            <p:cNvSpPr txBox="1"/>
            <p:nvPr/>
          </p:nvSpPr>
          <p:spPr>
            <a:xfrm>
              <a:off x="0" y="-76200"/>
              <a:ext cx="2419805" cy="711627"/>
            </a:xfrm>
            <a:prstGeom prst="rect">
              <a:avLst/>
            </a:prstGeom>
          </p:spPr>
          <p:txBody>
            <a:bodyPr lIns="50800" tIns="50800" rIns="50800" bIns="50800" rtlCol="0" anchor="ctr"/>
            <a:lstStyle/>
            <a:p>
              <a:pPr algn="ctr">
                <a:lnSpc>
                  <a:spcPts val="3074"/>
                </a:lnSpc>
              </a:pPr>
              <a:endParaRPr/>
            </a:p>
          </p:txBody>
        </p:sp>
      </p:grpSp>
      <p:grpSp>
        <p:nvGrpSpPr>
          <p:cNvPr id="7" name="Group 7"/>
          <p:cNvGrpSpPr/>
          <p:nvPr/>
        </p:nvGrpSpPr>
        <p:grpSpPr>
          <a:xfrm>
            <a:off x="12387966" y="1148592"/>
            <a:ext cx="3958869" cy="4901180"/>
            <a:chOff x="0" y="0"/>
            <a:chExt cx="1042665" cy="1290846"/>
          </a:xfrm>
        </p:grpSpPr>
        <p:sp>
          <p:nvSpPr>
            <p:cNvPr id="8" name="Freeform 8"/>
            <p:cNvSpPr/>
            <p:nvPr/>
          </p:nvSpPr>
          <p:spPr>
            <a:xfrm>
              <a:off x="0" y="0"/>
              <a:ext cx="1042665" cy="1290846"/>
            </a:xfrm>
            <a:custGeom>
              <a:avLst/>
              <a:gdLst/>
              <a:ahLst/>
              <a:cxnLst/>
              <a:rect l="l" t="t" r="r" b="b"/>
              <a:pathLst>
                <a:path w="1042665" h="1290846">
                  <a:moveTo>
                    <a:pt x="0" y="0"/>
                  </a:moveTo>
                  <a:lnTo>
                    <a:pt x="1042665" y="0"/>
                  </a:lnTo>
                  <a:lnTo>
                    <a:pt x="1042665" y="1290846"/>
                  </a:lnTo>
                  <a:lnTo>
                    <a:pt x="0" y="1290846"/>
                  </a:lnTo>
                  <a:close/>
                </a:path>
              </a:pathLst>
            </a:custGeom>
            <a:solidFill>
              <a:srgbClr val="FFFFFF"/>
            </a:solidFill>
          </p:spPr>
          <p:txBody>
            <a:bodyPr/>
            <a:lstStyle/>
            <a:p>
              <a:endParaRPr lang="en-US"/>
            </a:p>
          </p:txBody>
        </p:sp>
        <p:sp>
          <p:nvSpPr>
            <p:cNvPr id="9" name="TextBox 9"/>
            <p:cNvSpPr txBox="1"/>
            <p:nvPr/>
          </p:nvSpPr>
          <p:spPr>
            <a:xfrm>
              <a:off x="0" y="-76200"/>
              <a:ext cx="1042665" cy="1367046"/>
            </a:xfrm>
            <a:prstGeom prst="rect">
              <a:avLst/>
            </a:prstGeom>
          </p:spPr>
          <p:txBody>
            <a:bodyPr lIns="50800" tIns="50800" rIns="50800" bIns="50800" rtlCol="0" anchor="ctr"/>
            <a:lstStyle/>
            <a:p>
              <a:pPr algn="ctr">
                <a:lnSpc>
                  <a:spcPts val="3074"/>
                </a:lnSpc>
              </a:pPr>
              <a:endParaRPr/>
            </a:p>
          </p:txBody>
        </p:sp>
      </p:grpSp>
      <p:sp>
        <p:nvSpPr>
          <p:cNvPr id="10" name="Freeform 10"/>
          <p:cNvSpPr/>
          <p:nvPr/>
        </p:nvSpPr>
        <p:spPr>
          <a:xfrm>
            <a:off x="12558460" y="1388058"/>
            <a:ext cx="3565710" cy="3988829"/>
          </a:xfrm>
          <a:custGeom>
            <a:avLst/>
            <a:gdLst/>
            <a:ahLst/>
            <a:cxnLst/>
            <a:rect l="l" t="t" r="r" b="b"/>
            <a:pathLst>
              <a:path w="3565710" h="3988829">
                <a:moveTo>
                  <a:pt x="0" y="0"/>
                </a:moveTo>
                <a:lnTo>
                  <a:pt x="3565710" y="0"/>
                </a:lnTo>
                <a:lnTo>
                  <a:pt x="3565710" y="3988829"/>
                </a:lnTo>
                <a:lnTo>
                  <a:pt x="0" y="3988829"/>
                </a:lnTo>
                <a:lnTo>
                  <a:pt x="0" y="0"/>
                </a:lnTo>
                <a:close/>
              </a:path>
            </a:pathLst>
          </a:custGeom>
          <a:blipFill>
            <a:blip r:embed="rId3"/>
            <a:stretch>
              <a:fillRect b="-2897"/>
            </a:stretch>
          </a:blipFill>
        </p:spPr>
        <p:txBody>
          <a:bodyPr/>
          <a:lstStyle/>
          <a:p>
            <a:endParaRPr lang="en-US"/>
          </a:p>
        </p:txBody>
      </p:sp>
      <p:sp>
        <p:nvSpPr>
          <p:cNvPr id="11" name="TextBox 11"/>
          <p:cNvSpPr txBox="1"/>
          <p:nvPr/>
        </p:nvSpPr>
        <p:spPr>
          <a:xfrm>
            <a:off x="2622626" y="4314957"/>
            <a:ext cx="8217637" cy="156183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are ways young people can ask for help?</a:t>
            </a:r>
          </a:p>
        </p:txBody>
      </p:sp>
      <p:sp>
        <p:nvSpPr>
          <p:cNvPr id="12" name="TextBox 12"/>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75</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4148529"/>
            <a:ext cx="16485151" cy="886460"/>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If you are in immediate danger, dial 911.</a:t>
            </a:r>
          </a:p>
          <a:p>
            <a:pPr algn="l">
              <a:lnSpc>
                <a:spcPts val="3399"/>
              </a:lnSpc>
            </a:pPr>
            <a:endParaRPr lang="en-US" sz="3399" b="1">
              <a:solidFill>
                <a:srgbClr val="004F59"/>
              </a:solidFill>
              <a:latin typeface="Roboto Bold"/>
              <a:ea typeface="Roboto Bold"/>
              <a:cs typeface="Roboto Bold"/>
              <a:sym typeface="Roboto Bold"/>
            </a:endParaRPr>
          </a:p>
        </p:txBody>
      </p:sp>
      <p:sp>
        <p:nvSpPr>
          <p:cNvPr id="5" name="TextBox 5"/>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76</a:t>
            </a:r>
          </a:p>
        </p:txBody>
      </p:sp>
      <p:grpSp>
        <p:nvGrpSpPr>
          <p:cNvPr id="7" name="Group 7"/>
          <p:cNvGrpSpPr/>
          <p:nvPr/>
        </p:nvGrpSpPr>
        <p:grpSpPr>
          <a:xfrm>
            <a:off x="1480713" y="2807061"/>
            <a:ext cx="5801526" cy="807115"/>
            <a:chOff x="0" y="0"/>
            <a:chExt cx="1527974" cy="212574"/>
          </a:xfrm>
        </p:grpSpPr>
        <p:sp>
          <p:nvSpPr>
            <p:cNvPr id="8" name="Freeform 8"/>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9" name="TextBox 9"/>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Ask for Help</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id="12" name="Group 12"/>
          <p:cNvGrpSpPr/>
          <p:nvPr/>
        </p:nvGrpSpPr>
        <p:grpSpPr>
          <a:xfrm>
            <a:off x="13834137" y="955949"/>
            <a:ext cx="2946143" cy="3647400"/>
            <a:chOff x="0" y="0"/>
            <a:chExt cx="1042665" cy="1290846"/>
          </a:xfrm>
        </p:grpSpPr>
        <p:sp>
          <p:nvSpPr>
            <p:cNvPr id="13" name="Freeform 13"/>
            <p:cNvSpPr/>
            <p:nvPr/>
          </p:nvSpPr>
          <p:spPr>
            <a:xfrm>
              <a:off x="0" y="0"/>
              <a:ext cx="1042665" cy="1290846"/>
            </a:xfrm>
            <a:custGeom>
              <a:avLst/>
              <a:gdLst/>
              <a:ahLst/>
              <a:cxnLst/>
              <a:rect l="l" t="t" r="r" b="b"/>
              <a:pathLst>
                <a:path w="1042665" h="1290846">
                  <a:moveTo>
                    <a:pt x="0" y="0"/>
                  </a:moveTo>
                  <a:lnTo>
                    <a:pt x="1042665" y="0"/>
                  </a:lnTo>
                  <a:lnTo>
                    <a:pt x="1042665" y="1290846"/>
                  </a:lnTo>
                  <a:lnTo>
                    <a:pt x="0" y="1290846"/>
                  </a:lnTo>
                  <a:close/>
                </a:path>
              </a:pathLst>
            </a:custGeom>
            <a:solidFill>
              <a:srgbClr val="FFFFFF"/>
            </a:solidFill>
          </p:spPr>
          <p:txBody>
            <a:bodyPr/>
            <a:lstStyle/>
            <a:p>
              <a:endParaRPr lang="en-US"/>
            </a:p>
          </p:txBody>
        </p:sp>
        <p:sp>
          <p:nvSpPr>
            <p:cNvPr id="14" name="TextBox 14"/>
            <p:cNvSpPr txBox="1"/>
            <p:nvPr/>
          </p:nvSpPr>
          <p:spPr>
            <a:xfrm>
              <a:off x="0" y="-76200"/>
              <a:ext cx="1042665" cy="1367046"/>
            </a:xfrm>
            <a:prstGeom prst="rect">
              <a:avLst/>
            </a:prstGeom>
          </p:spPr>
          <p:txBody>
            <a:bodyPr lIns="50800" tIns="50800" rIns="50800" bIns="50800" rtlCol="0" anchor="ctr"/>
            <a:lstStyle/>
            <a:p>
              <a:pPr algn="ctr">
                <a:lnSpc>
                  <a:spcPts val="3074"/>
                </a:lnSpc>
              </a:pPr>
              <a:endParaRPr/>
            </a:p>
          </p:txBody>
        </p:sp>
      </p:grpSp>
      <p:sp>
        <p:nvSpPr>
          <p:cNvPr id="15" name="Freeform 15"/>
          <p:cNvSpPr/>
          <p:nvPr/>
        </p:nvSpPr>
        <p:spPr>
          <a:xfrm>
            <a:off x="13961017" y="1134157"/>
            <a:ext cx="2653559" cy="2968439"/>
          </a:xfrm>
          <a:custGeom>
            <a:avLst/>
            <a:gdLst/>
            <a:ahLst/>
            <a:cxnLst/>
            <a:rect l="l" t="t" r="r" b="b"/>
            <a:pathLst>
              <a:path w="2653559" h="2968439">
                <a:moveTo>
                  <a:pt x="0" y="0"/>
                </a:moveTo>
                <a:lnTo>
                  <a:pt x="2653559" y="0"/>
                </a:lnTo>
                <a:lnTo>
                  <a:pt x="2653559" y="2968439"/>
                </a:lnTo>
                <a:lnTo>
                  <a:pt x="0" y="2968439"/>
                </a:lnTo>
                <a:lnTo>
                  <a:pt x="0" y="0"/>
                </a:lnTo>
                <a:close/>
              </a:path>
            </a:pathLst>
          </a:custGeom>
          <a:blipFill>
            <a:blip r:embed="rId3"/>
            <a:stretch>
              <a:fillRect b="-2897"/>
            </a:stretch>
          </a:blipFill>
        </p:spPr>
        <p:txBody>
          <a:bodyPr/>
          <a:lstStyle/>
          <a:p>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4148529"/>
            <a:ext cx="16485151" cy="2058008"/>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in immediate danger, dial 911.</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If the sexual predator IS a family member, consider telling a trustworthy adult.</a:t>
            </a:r>
          </a:p>
          <a:p>
            <a:pPr algn="l">
              <a:lnSpc>
                <a:spcPts val="3399"/>
              </a:lnSpc>
            </a:pPr>
            <a:endParaRPr lang="en-US" sz="3399" b="1">
              <a:solidFill>
                <a:srgbClr val="004F59"/>
              </a:solidFill>
              <a:latin typeface="Roboto Bold"/>
              <a:ea typeface="Roboto Bold"/>
              <a:cs typeface="Roboto Bold"/>
              <a:sym typeface="Roboto Bold"/>
            </a:endParaRPr>
          </a:p>
          <a:p>
            <a:pPr algn="l">
              <a:lnSpc>
                <a:spcPts val="3399"/>
              </a:lnSpc>
            </a:pPr>
            <a:endParaRPr lang="en-US" sz="3399" b="1">
              <a:solidFill>
                <a:srgbClr val="004F59"/>
              </a:solidFill>
              <a:latin typeface="Roboto Bold"/>
              <a:ea typeface="Roboto Bold"/>
              <a:cs typeface="Roboto Bold"/>
              <a:sym typeface="Roboto Bold"/>
            </a:endParaRPr>
          </a:p>
        </p:txBody>
      </p:sp>
      <p:sp>
        <p:nvSpPr>
          <p:cNvPr id="5" name="TextBox 5"/>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77</a:t>
            </a:r>
          </a:p>
        </p:txBody>
      </p:sp>
      <p:grpSp>
        <p:nvGrpSpPr>
          <p:cNvPr id="7" name="Group 7"/>
          <p:cNvGrpSpPr/>
          <p:nvPr/>
        </p:nvGrpSpPr>
        <p:grpSpPr>
          <a:xfrm>
            <a:off x="1480713" y="2807061"/>
            <a:ext cx="5801526" cy="807115"/>
            <a:chOff x="0" y="0"/>
            <a:chExt cx="1527974" cy="212574"/>
          </a:xfrm>
        </p:grpSpPr>
        <p:sp>
          <p:nvSpPr>
            <p:cNvPr id="8" name="Freeform 8"/>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9" name="TextBox 9"/>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Ask for Help</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id="12" name="Group 12"/>
          <p:cNvGrpSpPr/>
          <p:nvPr/>
        </p:nvGrpSpPr>
        <p:grpSpPr>
          <a:xfrm>
            <a:off x="13834137" y="955949"/>
            <a:ext cx="2946143" cy="3647400"/>
            <a:chOff x="0" y="0"/>
            <a:chExt cx="1042665" cy="1290846"/>
          </a:xfrm>
        </p:grpSpPr>
        <p:sp>
          <p:nvSpPr>
            <p:cNvPr id="13" name="Freeform 13"/>
            <p:cNvSpPr/>
            <p:nvPr/>
          </p:nvSpPr>
          <p:spPr>
            <a:xfrm>
              <a:off x="0" y="0"/>
              <a:ext cx="1042665" cy="1290846"/>
            </a:xfrm>
            <a:custGeom>
              <a:avLst/>
              <a:gdLst/>
              <a:ahLst/>
              <a:cxnLst/>
              <a:rect l="l" t="t" r="r" b="b"/>
              <a:pathLst>
                <a:path w="1042665" h="1290846">
                  <a:moveTo>
                    <a:pt x="0" y="0"/>
                  </a:moveTo>
                  <a:lnTo>
                    <a:pt x="1042665" y="0"/>
                  </a:lnTo>
                  <a:lnTo>
                    <a:pt x="1042665" y="1290846"/>
                  </a:lnTo>
                  <a:lnTo>
                    <a:pt x="0" y="1290846"/>
                  </a:lnTo>
                  <a:close/>
                </a:path>
              </a:pathLst>
            </a:custGeom>
            <a:solidFill>
              <a:srgbClr val="FFFFFF"/>
            </a:solidFill>
          </p:spPr>
          <p:txBody>
            <a:bodyPr/>
            <a:lstStyle/>
            <a:p>
              <a:endParaRPr lang="en-US"/>
            </a:p>
          </p:txBody>
        </p:sp>
        <p:sp>
          <p:nvSpPr>
            <p:cNvPr id="14" name="TextBox 14"/>
            <p:cNvSpPr txBox="1"/>
            <p:nvPr/>
          </p:nvSpPr>
          <p:spPr>
            <a:xfrm>
              <a:off x="0" y="-76200"/>
              <a:ext cx="1042665" cy="1367046"/>
            </a:xfrm>
            <a:prstGeom prst="rect">
              <a:avLst/>
            </a:prstGeom>
          </p:spPr>
          <p:txBody>
            <a:bodyPr lIns="50800" tIns="50800" rIns="50800" bIns="50800" rtlCol="0" anchor="ctr"/>
            <a:lstStyle/>
            <a:p>
              <a:pPr algn="ctr">
                <a:lnSpc>
                  <a:spcPts val="3074"/>
                </a:lnSpc>
              </a:pPr>
              <a:endParaRPr/>
            </a:p>
          </p:txBody>
        </p:sp>
      </p:grpSp>
      <p:sp>
        <p:nvSpPr>
          <p:cNvPr id="15" name="Freeform 15"/>
          <p:cNvSpPr/>
          <p:nvPr/>
        </p:nvSpPr>
        <p:spPr>
          <a:xfrm>
            <a:off x="13961017" y="1134157"/>
            <a:ext cx="2653559" cy="2968439"/>
          </a:xfrm>
          <a:custGeom>
            <a:avLst/>
            <a:gdLst/>
            <a:ahLst/>
            <a:cxnLst/>
            <a:rect l="l" t="t" r="r" b="b"/>
            <a:pathLst>
              <a:path w="2653559" h="2968439">
                <a:moveTo>
                  <a:pt x="0" y="0"/>
                </a:moveTo>
                <a:lnTo>
                  <a:pt x="2653559" y="0"/>
                </a:lnTo>
                <a:lnTo>
                  <a:pt x="2653559" y="2968439"/>
                </a:lnTo>
                <a:lnTo>
                  <a:pt x="0" y="2968439"/>
                </a:lnTo>
                <a:lnTo>
                  <a:pt x="0" y="0"/>
                </a:lnTo>
                <a:close/>
              </a:path>
            </a:pathLst>
          </a:custGeom>
          <a:blipFill>
            <a:blip r:embed="rId3"/>
            <a:stretch>
              <a:fillRect b="-2897"/>
            </a:stretch>
          </a:blipFill>
        </p:spPr>
        <p:txBody>
          <a:bodyPr/>
          <a:lstStyle/>
          <a:p>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4148529"/>
            <a:ext cx="16485151" cy="2801134"/>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in immediate danger, dial 911.</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a family member, consider telling a trustworthy adult.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If the sexual predator is NOT family, consider telling a parent.</a:t>
            </a:r>
          </a:p>
          <a:p>
            <a:pPr algn="l">
              <a:lnSpc>
                <a:spcPts val="3399"/>
              </a:lnSpc>
            </a:pPr>
            <a:endParaRPr lang="en-US" sz="3399" b="1">
              <a:solidFill>
                <a:srgbClr val="004F59"/>
              </a:solidFill>
              <a:latin typeface="Roboto Bold"/>
              <a:ea typeface="Roboto Bold"/>
              <a:cs typeface="Roboto Bold"/>
              <a:sym typeface="Roboto Bold"/>
            </a:endParaRPr>
          </a:p>
          <a:p>
            <a:pPr algn="l">
              <a:lnSpc>
                <a:spcPts val="3399"/>
              </a:lnSpc>
            </a:pPr>
            <a:endParaRPr lang="en-US" sz="3399" b="1">
              <a:solidFill>
                <a:srgbClr val="004F59"/>
              </a:solidFill>
              <a:latin typeface="Roboto Bold"/>
              <a:ea typeface="Roboto Bold"/>
              <a:cs typeface="Roboto Bold"/>
              <a:sym typeface="Roboto Bold"/>
            </a:endParaRPr>
          </a:p>
        </p:txBody>
      </p:sp>
      <p:sp>
        <p:nvSpPr>
          <p:cNvPr id="5" name="TextBox 5"/>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78</a:t>
            </a:r>
          </a:p>
        </p:txBody>
      </p:sp>
      <p:grpSp>
        <p:nvGrpSpPr>
          <p:cNvPr id="7" name="Group 7"/>
          <p:cNvGrpSpPr/>
          <p:nvPr/>
        </p:nvGrpSpPr>
        <p:grpSpPr>
          <a:xfrm>
            <a:off x="1480713" y="2807061"/>
            <a:ext cx="5801526" cy="807115"/>
            <a:chOff x="0" y="0"/>
            <a:chExt cx="1527974" cy="212574"/>
          </a:xfrm>
        </p:grpSpPr>
        <p:sp>
          <p:nvSpPr>
            <p:cNvPr id="8" name="Freeform 8"/>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9" name="TextBox 9"/>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Ask for Help</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id="12" name="Group 12"/>
          <p:cNvGrpSpPr/>
          <p:nvPr/>
        </p:nvGrpSpPr>
        <p:grpSpPr>
          <a:xfrm>
            <a:off x="13834137" y="955949"/>
            <a:ext cx="2946143" cy="3647400"/>
            <a:chOff x="0" y="0"/>
            <a:chExt cx="1042665" cy="1290846"/>
          </a:xfrm>
        </p:grpSpPr>
        <p:sp>
          <p:nvSpPr>
            <p:cNvPr id="13" name="Freeform 13"/>
            <p:cNvSpPr/>
            <p:nvPr/>
          </p:nvSpPr>
          <p:spPr>
            <a:xfrm>
              <a:off x="0" y="0"/>
              <a:ext cx="1042665" cy="1290846"/>
            </a:xfrm>
            <a:custGeom>
              <a:avLst/>
              <a:gdLst/>
              <a:ahLst/>
              <a:cxnLst/>
              <a:rect l="l" t="t" r="r" b="b"/>
              <a:pathLst>
                <a:path w="1042665" h="1290846">
                  <a:moveTo>
                    <a:pt x="0" y="0"/>
                  </a:moveTo>
                  <a:lnTo>
                    <a:pt x="1042665" y="0"/>
                  </a:lnTo>
                  <a:lnTo>
                    <a:pt x="1042665" y="1290846"/>
                  </a:lnTo>
                  <a:lnTo>
                    <a:pt x="0" y="1290846"/>
                  </a:lnTo>
                  <a:close/>
                </a:path>
              </a:pathLst>
            </a:custGeom>
            <a:solidFill>
              <a:srgbClr val="FFFFFF"/>
            </a:solidFill>
          </p:spPr>
          <p:txBody>
            <a:bodyPr/>
            <a:lstStyle/>
            <a:p>
              <a:endParaRPr lang="en-US"/>
            </a:p>
          </p:txBody>
        </p:sp>
        <p:sp>
          <p:nvSpPr>
            <p:cNvPr id="14" name="TextBox 14"/>
            <p:cNvSpPr txBox="1"/>
            <p:nvPr/>
          </p:nvSpPr>
          <p:spPr>
            <a:xfrm>
              <a:off x="0" y="-76200"/>
              <a:ext cx="1042665" cy="1367046"/>
            </a:xfrm>
            <a:prstGeom prst="rect">
              <a:avLst/>
            </a:prstGeom>
          </p:spPr>
          <p:txBody>
            <a:bodyPr lIns="50800" tIns="50800" rIns="50800" bIns="50800" rtlCol="0" anchor="ctr"/>
            <a:lstStyle/>
            <a:p>
              <a:pPr algn="ctr">
                <a:lnSpc>
                  <a:spcPts val="3074"/>
                </a:lnSpc>
              </a:pPr>
              <a:endParaRPr/>
            </a:p>
          </p:txBody>
        </p:sp>
      </p:grpSp>
      <p:sp>
        <p:nvSpPr>
          <p:cNvPr id="15" name="Freeform 15"/>
          <p:cNvSpPr/>
          <p:nvPr/>
        </p:nvSpPr>
        <p:spPr>
          <a:xfrm>
            <a:off x="13961017" y="1134157"/>
            <a:ext cx="2653559" cy="2968439"/>
          </a:xfrm>
          <a:custGeom>
            <a:avLst/>
            <a:gdLst/>
            <a:ahLst/>
            <a:cxnLst/>
            <a:rect l="l" t="t" r="r" b="b"/>
            <a:pathLst>
              <a:path w="2653559" h="2968439">
                <a:moveTo>
                  <a:pt x="0" y="0"/>
                </a:moveTo>
                <a:lnTo>
                  <a:pt x="2653559" y="0"/>
                </a:lnTo>
                <a:lnTo>
                  <a:pt x="2653559" y="2968439"/>
                </a:lnTo>
                <a:lnTo>
                  <a:pt x="0" y="2968439"/>
                </a:lnTo>
                <a:lnTo>
                  <a:pt x="0" y="0"/>
                </a:lnTo>
                <a:close/>
              </a:path>
            </a:pathLst>
          </a:custGeom>
          <a:blipFill>
            <a:blip r:embed="rId3"/>
            <a:stretch>
              <a:fillRect b="-2897"/>
            </a:stretch>
          </a:blipFill>
        </p:spPr>
        <p:txBody>
          <a:bodyPr/>
          <a:lstStyle/>
          <a:p>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4148529"/>
            <a:ext cx="16485151" cy="3543854"/>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in immediate danger, dial 911.</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a family member, consider telling a trustworthy adult.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NOT family, consider telling a parent.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If you are a student in school, consider telling a trustworthy teacher, coach, school nurse, social worker, counselor, resource officer, or principal.</a:t>
            </a:r>
          </a:p>
          <a:p>
            <a:pPr algn="l">
              <a:lnSpc>
                <a:spcPts val="3399"/>
              </a:lnSpc>
            </a:pPr>
            <a:endParaRPr lang="en-US" sz="3399" b="1">
              <a:solidFill>
                <a:srgbClr val="004F59"/>
              </a:solidFill>
              <a:latin typeface="Roboto Bold"/>
              <a:ea typeface="Roboto Bold"/>
              <a:cs typeface="Roboto Bold"/>
              <a:sym typeface="Roboto Bold"/>
            </a:endParaRPr>
          </a:p>
        </p:txBody>
      </p:sp>
      <p:sp>
        <p:nvSpPr>
          <p:cNvPr id="5" name="TextBox 5"/>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79</a:t>
            </a:r>
          </a:p>
        </p:txBody>
      </p:sp>
      <p:grpSp>
        <p:nvGrpSpPr>
          <p:cNvPr id="7" name="Group 7"/>
          <p:cNvGrpSpPr/>
          <p:nvPr/>
        </p:nvGrpSpPr>
        <p:grpSpPr>
          <a:xfrm>
            <a:off x="1480713" y="2807061"/>
            <a:ext cx="5801526" cy="807115"/>
            <a:chOff x="0" y="0"/>
            <a:chExt cx="1527974" cy="212574"/>
          </a:xfrm>
        </p:grpSpPr>
        <p:sp>
          <p:nvSpPr>
            <p:cNvPr id="8" name="Freeform 8"/>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9" name="TextBox 9"/>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Ask for Help</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id="12" name="Group 12"/>
          <p:cNvGrpSpPr/>
          <p:nvPr/>
        </p:nvGrpSpPr>
        <p:grpSpPr>
          <a:xfrm>
            <a:off x="13834137" y="955949"/>
            <a:ext cx="2946143" cy="3647400"/>
            <a:chOff x="0" y="0"/>
            <a:chExt cx="1042665" cy="1290846"/>
          </a:xfrm>
        </p:grpSpPr>
        <p:sp>
          <p:nvSpPr>
            <p:cNvPr id="13" name="Freeform 13"/>
            <p:cNvSpPr/>
            <p:nvPr/>
          </p:nvSpPr>
          <p:spPr>
            <a:xfrm>
              <a:off x="0" y="0"/>
              <a:ext cx="1042665" cy="1290846"/>
            </a:xfrm>
            <a:custGeom>
              <a:avLst/>
              <a:gdLst/>
              <a:ahLst/>
              <a:cxnLst/>
              <a:rect l="l" t="t" r="r" b="b"/>
              <a:pathLst>
                <a:path w="1042665" h="1290846">
                  <a:moveTo>
                    <a:pt x="0" y="0"/>
                  </a:moveTo>
                  <a:lnTo>
                    <a:pt x="1042665" y="0"/>
                  </a:lnTo>
                  <a:lnTo>
                    <a:pt x="1042665" y="1290846"/>
                  </a:lnTo>
                  <a:lnTo>
                    <a:pt x="0" y="1290846"/>
                  </a:lnTo>
                  <a:close/>
                </a:path>
              </a:pathLst>
            </a:custGeom>
            <a:solidFill>
              <a:srgbClr val="FFFFFF"/>
            </a:solidFill>
          </p:spPr>
          <p:txBody>
            <a:bodyPr/>
            <a:lstStyle/>
            <a:p>
              <a:endParaRPr lang="en-US"/>
            </a:p>
          </p:txBody>
        </p:sp>
        <p:sp>
          <p:nvSpPr>
            <p:cNvPr id="14" name="TextBox 14"/>
            <p:cNvSpPr txBox="1"/>
            <p:nvPr/>
          </p:nvSpPr>
          <p:spPr>
            <a:xfrm>
              <a:off x="0" y="-76200"/>
              <a:ext cx="1042665" cy="1367046"/>
            </a:xfrm>
            <a:prstGeom prst="rect">
              <a:avLst/>
            </a:prstGeom>
          </p:spPr>
          <p:txBody>
            <a:bodyPr lIns="50800" tIns="50800" rIns="50800" bIns="50800" rtlCol="0" anchor="ctr"/>
            <a:lstStyle/>
            <a:p>
              <a:pPr algn="ctr">
                <a:lnSpc>
                  <a:spcPts val="3074"/>
                </a:lnSpc>
              </a:pPr>
              <a:endParaRPr/>
            </a:p>
          </p:txBody>
        </p:sp>
      </p:grpSp>
      <p:sp>
        <p:nvSpPr>
          <p:cNvPr id="15" name="Freeform 15"/>
          <p:cNvSpPr/>
          <p:nvPr/>
        </p:nvSpPr>
        <p:spPr>
          <a:xfrm>
            <a:off x="13961017" y="1134157"/>
            <a:ext cx="2653559" cy="2968439"/>
          </a:xfrm>
          <a:custGeom>
            <a:avLst/>
            <a:gdLst/>
            <a:ahLst/>
            <a:cxnLst/>
            <a:rect l="l" t="t" r="r" b="b"/>
            <a:pathLst>
              <a:path w="2653559" h="2968439">
                <a:moveTo>
                  <a:pt x="0" y="0"/>
                </a:moveTo>
                <a:lnTo>
                  <a:pt x="2653559" y="0"/>
                </a:lnTo>
                <a:lnTo>
                  <a:pt x="2653559" y="2968439"/>
                </a:lnTo>
                <a:lnTo>
                  <a:pt x="0" y="2968439"/>
                </a:lnTo>
                <a:lnTo>
                  <a:pt x="0" y="0"/>
                </a:lnTo>
                <a:close/>
              </a:path>
            </a:pathLst>
          </a:custGeom>
          <a:blipFill>
            <a:blip r:embed="rId3"/>
            <a:stretch>
              <a:fillRect b="-2897"/>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a:t>
            </a:r>
          </a:p>
        </p:txBody>
      </p:sp>
      <p:grpSp>
        <p:nvGrpSpPr>
          <p:cNvPr id="8" name="Group 8"/>
          <p:cNvGrpSpPr/>
          <p:nvPr/>
        </p:nvGrpSpPr>
        <p:grpSpPr>
          <a:xfrm>
            <a:off x="1480713" y="3334130"/>
            <a:ext cx="7918137" cy="904943"/>
            <a:chOff x="0" y="0"/>
            <a:chExt cx="2085435" cy="238339"/>
          </a:xfrm>
        </p:grpSpPr>
        <p:sp>
          <p:nvSpPr>
            <p:cNvPr id="9" name="Freeform 9"/>
            <p:cNvSpPr/>
            <p:nvPr/>
          </p:nvSpPr>
          <p:spPr>
            <a:xfrm>
              <a:off x="0" y="0"/>
              <a:ext cx="2085435" cy="238339"/>
            </a:xfrm>
            <a:custGeom>
              <a:avLst/>
              <a:gdLst/>
              <a:ahLst/>
              <a:cxnLst/>
              <a:rect l="l" t="t" r="r" b="b"/>
              <a:pathLst>
                <a:path w="2085435" h="238339">
                  <a:moveTo>
                    <a:pt x="0" y="0"/>
                  </a:moveTo>
                  <a:lnTo>
                    <a:pt x="2085435" y="0"/>
                  </a:lnTo>
                  <a:lnTo>
                    <a:pt x="2085435"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085435"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80421" y="3353176"/>
            <a:ext cx="888504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Statistics are Only Estimates</a:t>
            </a:r>
          </a:p>
        </p:txBody>
      </p:sp>
      <p:sp>
        <p:nvSpPr>
          <p:cNvPr id="12" name="TextBox 12"/>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3" name="TextBox 13"/>
          <p:cNvSpPr txBox="1"/>
          <p:nvPr/>
        </p:nvSpPr>
        <p:spPr>
          <a:xfrm>
            <a:off x="2661083" y="4658173"/>
            <a:ext cx="12838804" cy="1464944"/>
          </a:xfrm>
          <a:prstGeom prst="rect">
            <a:avLst/>
          </a:prstGeom>
        </p:spPr>
        <p:txBody>
          <a:bodyPr lIns="0" tIns="0" rIns="0" bIns="0" rtlCol="0" anchor="t">
            <a:spAutoFit/>
          </a:bodyPr>
          <a:lstStyle/>
          <a:p>
            <a:pPr algn="ctr">
              <a:lnSpc>
                <a:spcPts val="5880"/>
              </a:lnSpc>
              <a:spcBef>
                <a:spcPct val="0"/>
              </a:spcBef>
            </a:pPr>
            <a:r>
              <a:rPr lang="en-US" sz="4200">
                <a:solidFill>
                  <a:srgbClr val="004F59"/>
                </a:solidFill>
                <a:latin typeface="Roboto"/>
                <a:ea typeface="Roboto"/>
                <a:cs typeface="Roboto"/>
                <a:sym typeface="Roboto"/>
              </a:rPr>
              <a:t>🔍 </a:t>
            </a:r>
            <a:r>
              <a:rPr lang="en-US" sz="4200" b="1">
                <a:solidFill>
                  <a:srgbClr val="004F59"/>
                </a:solidFill>
                <a:latin typeface="Roboto Bold"/>
                <a:ea typeface="Roboto Bold"/>
                <a:cs typeface="Roboto Bold"/>
                <a:sym typeface="Roboto Bold"/>
              </a:rPr>
              <a:t>Many sexual crimes are never reported, so study results may not fully reflect what is really happening.</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4148529"/>
            <a:ext cx="16485151" cy="4715402"/>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in immediate danger, dial 911.</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a family member, consider telling a trustworthy adult.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NOT family, consider telling a parent.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a student in school, consider telling a trustworthy teacher, coach, school nurse, social worker, counselor, resource officer, or principal.</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To gain internet access for help, consider using a computer at your school or a public library.</a:t>
            </a:r>
          </a:p>
          <a:p>
            <a:pPr algn="l">
              <a:lnSpc>
                <a:spcPts val="3399"/>
              </a:lnSpc>
            </a:pPr>
            <a:endParaRPr lang="en-US" sz="3399" b="1">
              <a:solidFill>
                <a:srgbClr val="004F59"/>
              </a:solidFill>
              <a:latin typeface="Roboto Bold"/>
              <a:ea typeface="Roboto Bold"/>
              <a:cs typeface="Roboto Bold"/>
              <a:sym typeface="Roboto Bold"/>
            </a:endParaRPr>
          </a:p>
        </p:txBody>
      </p:sp>
      <p:sp>
        <p:nvSpPr>
          <p:cNvPr id="5" name="TextBox 5"/>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80</a:t>
            </a:r>
          </a:p>
        </p:txBody>
      </p:sp>
      <p:grpSp>
        <p:nvGrpSpPr>
          <p:cNvPr id="7" name="Group 7"/>
          <p:cNvGrpSpPr/>
          <p:nvPr/>
        </p:nvGrpSpPr>
        <p:grpSpPr>
          <a:xfrm>
            <a:off x="1480713" y="2807061"/>
            <a:ext cx="5801526" cy="807115"/>
            <a:chOff x="0" y="0"/>
            <a:chExt cx="1527974" cy="212574"/>
          </a:xfrm>
        </p:grpSpPr>
        <p:sp>
          <p:nvSpPr>
            <p:cNvPr id="8" name="Freeform 8"/>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9" name="TextBox 9"/>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Ask for Help</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id="12" name="Group 12"/>
          <p:cNvGrpSpPr/>
          <p:nvPr/>
        </p:nvGrpSpPr>
        <p:grpSpPr>
          <a:xfrm>
            <a:off x="13834137" y="955949"/>
            <a:ext cx="2946143" cy="3647400"/>
            <a:chOff x="0" y="0"/>
            <a:chExt cx="1042665" cy="1290846"/>
          </a:xfrm>
        </p:grpSpPr>
        <p:sp>
          <p:nvSpPr>
            <p:cNvPr id="13" name="Freeform 13"/>
            <p:cNvSpPr/>
            <p:nvPr/>
          </p:nvSpPr>
          <p:spPr>
            <a:xfrm>
              <a:off x="0" y="0"/>
              <a:ext cx="1042665" cy="1290846"/>
            </a:xfrm>
            <a:custGeom>
              <a:avLst/>
              <a:gdLst/>
              <a:ahLst/>
              <a:cxnLst/>
              <a:rect l="l" t="t" r="r" b="b"/>
              <a:pathLst>
                <a:path w="1042665" h="1290846">
                  <a:moveTo>
                    <a:pt x="0" y="0"/>
                  </a:moveTo>
                  <a:lnTo>
                    <a:pt x="1042665" y="0"/>
                  </a:lnTo>
                  <a:lnTo>
                    <a:pt x="1042665" y="1290846"/>
                  </a:lnTo>
                  <a:lnTo>
                    <a:pt x="0" y="1290846"/>
                  </a:lnTo>
                  <a:close/>
                </a:path>
              </a:pathLst>
            </a:custGeom>
            <a:solidFill>
              <a:srgbClr val="FFFFFF"/>
            </a:solidFill>
          </p:spPr>
          <p:txBody>
            <a:bodyPr/>
            <a:lstStyle/>
            <a:p>
              <a:endParaRPr lang="en-US"/>
            </a:p>
          </p:txBody>
        </p:sp>
        <p:sp>
          <p:nvSpPr>
            <p:cNvPr id="14" name="TextBox 14"/>
            <p:cNvSpPr txBox="1"/>
            <p:nvPr/>
          </p:nvSpPr>
          <p:spPr>
            <a:xfrm>
              <a:off x="0" y="-76200"/>
              <a:ext cx="1042665" cy="1367046"/>
            </a:xfrm>
            <a:prstGeom prst="rect">
              <a:avLst/>
            </a:prstGeom>
          </p:spPr>
          <p:txBody>
            <a:bodyPr lIns="50800" tIns="50800" rIns="50800" bIns="50800" rtlCol="0" anchor="ctr"/>
            <a:lstStyle/>
            <a:p>
              <a:pPr algn="ctr">
                <a:lnSpc>
                  <a:spcPts val="3074"/>
                </a:lnSpc>
              </a:pPr>
              <a:endParaRPr/>
            </a:p>
          </p:txBody>
        </p:sp>
      </p:grpSp>
      <p:sp>
        <p:nvSpPr>
          <p:cNvPr id="15" name="Freeform 15"/>
          <p:cNvSpPr/>
          <p:nvPr/>
        </p:nvSpPr>
        <p:spPr>
          <a:xfrm>
            <a:off x="13961017" y="1134157"/>
            <a:ext cx="2653559" cy="2968439"/>
          </a:xfrm>
          <a:custGeom>
            <a:avLst/>
            <a:gdLst/>
            <a:ahLst/>
            <a:cxnLst/>
            <a:rect l="l" t="t" r="r" b="b"/>
            <a:pathLst>
              <a:path w="2653559" h="2968439">
                <a:moveTo>
                  <a:pt x="0" y="0"/>
                </a:moveTo>
                <a:lnTo>
                  <a:pt x="2653559" y="0"/>
                </a:lnTo>
                <a:lnTo>
                  <a:pt x="2653559" y="2968439"/>
                </a:lnTo>
                <a:lnTo>
                  <a:pt x="0" y="2968439"/>
                </a:lnTo>
                <a:lnTo>
                  <a:pt x="0" y="0"/>
                </a:lnTo>
                <a:close/>
              </a:path>
            </a:pathLst>
          </a:custGeom>
          <a:blipFill>
            <a:blip r:embed="rId3"/>
            <a:stretch>
              <a:fillRect b="-2897"/>
            </a:stretch>
          </a:blipFill>
        </p:spPr>
        <p:txBody>
          <a:bodyPr/>
          <a:lstStyle/>
          <a:p>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98109" y="460309"/>
            <a:ext cx="17298397" cy="9369965"/>
          </a:xfrm>
          <a:custGeom>
            <a:avLst/>
            <a:gdLst/>
            <a:ahLst/>
            <a:cxnLst/>
            <a:rect l="l" t="t" r="r" b="b"/>
            <a:pathLst>
              <a:path w="17298397" h="9369965">
                <a:moveTo>
                  <a:pt x="0" y="0"/>
                </a:moveTo>
                <a:lnTo>
                  <a:pt x="17298397" y="0"/>
                </a:lnTo>
                <a:lnTo>
                  <a:pt x="17298397" y="9369965"/>
                </a:lnTo>
                <a:lnTo>
                  <a:pt x="0" y="936996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81</a:t>
            </a:r>
          </a:p>
        </p:txBody>
      </p:sp>
      <p:sp>
        <p:nvSpPr>
          <p:cNvPr id="4" name="TextBox 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sp>
        <p:nvSpPr>
          <p:cNvPr id="4" name="Freeform 4"/>
          <p:cNvSpPr/>
          <p:nvPr/>
        </p:nvSpPr>
        <p:spPr>
          <a:xfrm>
            <a:off x="5432397" y="2879164"/>
            <a:ext cx="7423206" cy="5736553"/>
          </a:xfrm>
          <a:custGeom>
            <a:avLst/>
            <a:gdLst/>
            <a:ahLst/>
            <a:cxnLst/>
            <a:rect l="l" t="t" r="r" b="b"/>
            <a:pathLst>
              <a:path w="7423206" h="5736553">
                <a:moveTo>
                  <a:pt x="0" y="0"/>
                </a:moveTo>
                <a:lnTo>
                  <a:pt x="7423206" y="0"/>
                </a:lnTo>
                <a:lnTo>
                  <a:pt x="7423206" y="5736554"/>
                </a:lnTo>
                <a:lnTo>
                  <a:pt x="0" y="5736554"/>
                </a:lnTo>
                <a:lnTo>
                  <a:pt x="0" y="0"/>
                </a:lnTo>
                <a:close/>
              </a:path>
            </a:pathLst>
          </a:custGeom>
          <a:blipFill>
            <a:blip r:embed="rId3"/>
            <a:stretch>
              <a:fillRect l="-3215" t="-3313" r="-1929" b="-3612"/>
            </a:stretch>
          </a:blipFill>
        </p:spPr>
        <p:txBody>
          <a:bodyPr/>
          <a:lstStyle/>
          <a:p>
            <a:endParaRPr lang="en-US"/>
          </a:p>
        </p:txBody>
      </p:sp>
      <p:sp>
        <p:nvSpPr>
          <p:cNvPr id="5" name="TextBox 5"/>
          <p:cNvSpPr txBox="1"/>
          <p:nvPr/>
        </p:nvSpPr>
        <p:spPr>
          <a:xfrm>
            <a:off x="1028700" y="1109322"/>
            <a:ext cx="18486508" cy="1094741"/>
          </a:xfrm>
          <a:prstGeom prst="rect">
            <a:avLst/>
          </a:prstGeom>
        </p:spPr>
        <p:txBody>
          <a:bodyPr lIns="0" tIns="0" rIns="0" bIns="0" rtlCol="0" anchor="t">
            <a:spAutoFit/>
          </a:bodyPr>
          <a:lstStyle/>
          <a:p>
            <a:pPr algn="l">
              <a:lnSpc>
                <a:spcPts val="8959"/>
              </a:lnSpc>
              <a:spcBef>
                <a:spcPct val="0"/>
              </a:spcBef>
            </a:pPr>
            <a:r>
              <a:rPr lang="en-US" sz="6399">
                <a:solidFill>
                  <a:srgbClr val="FFFFFF"/>
                </a:solidFill>
                <a:latin typeface="League Spartan"/>
                <a:ea typeface="League Spartan"/>
                <a:cs typeface="League Spartan"/>
                <a:sym typeface="League Spartan"/>
              </a:rPr>
              <a:t>HAND SIGNAL FOR HELP</a:t>
            </a:r>
          </a:p>
        </p:txBody>
      </p:sp>
      <p:sp>
        <p:nvSpPr>
          <p:cNvPr id="6" name="TextBox 6"/>
          <p:cNvSpPr txBox="1"/>
          <p:nvPr/>
        </p:nvSpPr>
        <p:spPr>
          <a:xfrm>
            <a:off x="7244293" y="9213103"/>
            <a:ext cx="3699461" cy="224209"/>
          </a:xfrm>
          <a:prstGeom prst="rect">
            <a:avLst/>
          </a:prstGeom>
        </p:spPr>
        <p:txBody>
          <a:bodyPr lIns="0" tIns="0" rIns="0" bIns="0" rtlCol="0" anchor="t">
            <a:spAutoFit/>
          </a:bodyPr>
          <a:lstStyle/>
          <a:p>
            <a:pPr algn="ctr">
              <a:lnSpc>
                <a:spcPts val="1819"/>
              </a:lnSpc>
            </a:pPr>
            <a:r>
              <a:rPr lang="en-US" sz="1299">
                <a:solidFill>
                  <a:srgbClr val="FFFFFF"/>
                </a:solidFill>
                <a:latin typeface="Roboto"/>
                <a:ea typeface="Roboto"/>
                <a:cs typeface="Roboto"/>
                <a:sym typeface="Roboto"/>
              </a:rPr>
              <a:t>Source: Canadian Women’s Foundation, April 2020</a:t>
            </a:r>
          </a:p>
        </p:txBody>
      </p:sp>
      <p:sp>
        <p:nvSpPr>
          <p:cNvPr id="7" name="TextBox 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82</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2831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0712344"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EVALUATION</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83</a:t>
            </a:r>
          </a:p>
        </p:txBody>
      </p:sp>
      <p:sp>
        <p:nvSpPr>
          <p:cNvPr id="6" name="TextBox 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7" name="Freeform 7"/>
          <p:cNvSpPr/>
          <p:nvPr/>
        </p:nvSpPr>
        <p:spPr>
          <a:xfrm>
            <a:off x="6201271" y="2682377"/>
            <a:ext cx="6150341" cy="6150341"/>
          </a:xfrm>
          <a:custGeom>
            <a:avLst/>
            <a:gdLst/>
            <a:ahLst/>
            <a:cxnLst/>
            <a:rect l="l" t="t" r="r" b="b"/>
            <a:pathLst>
              <a:path w="6150341" h="6150341">
                <a:moveTo>
                  <a:pt x="0" y="0"/>
                </a:moveTo>
                <a:lnTo>
                  <a:pt x="6150341" y="0"/>
                </a:lnTo>
                <a:lnTo>
                  <a:pt x="6150341" y="6150341"/>
                </a:lnTo>
                <a:lnTo>
                  <a:pt x="0" y="6150341"/>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39241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68D2DF"/>
            </a:solidFill>
          </p:spPr>
          <p:txBody>
            <a:bodyPr/>
            <a:lstStyle/>
            <a:p>
              <a:endParaRPr lang="en-US"/>
            </a:p>
          </p:txBody>
        </p:sp>
      </p:grpSp>
      <p:sp>
        <p:nvSpPr>
          <p:cNvPr id="4" name="TextBox 4"/>
          <p:cNvSpPr txBox="1"/>
          <p:nvPr/>
        </p:nvSpPr>
        <p:spPr>
          <a:xfrm>
            <a:off x="17143581" y="9536923"/>
            <a:ext cx="464110" cy="274274"/>
          </a:xfrm>
          <a:prstGeom prst="rect">
            <a:avLst/>
          </a:prstGeom>
        </p:spPr>
        <p:txBody>
          <a:bodyPr lIns="0" tIns="0" rIns="0" bIns="0" rtlCol="0" anchor="t">
            <a:spAutoFit/>
          </a:bodyPr>
          <a:lstStyle/>
          <a:p>
            <a:pPr algn="ctr">
              <a:lnSpc>
                <a:spcPts val="2199"/>
              </a:lnSpc>
            </a:pPr>
            <a:endParaRPr/>
          </a:p>
        </p:txBody>
      </p:sp>
      <p:sp>
        <p:nvSpPr>
          <p:cNvPr id="5" name="TextBox 5"/>
          <p:cNvSpPr txBox="1"/>
          <p:nvPr/>
        </p:nvSpPr>
        <p:spPr>
          <a:xfrm>
            <a:off x="4792438" y="3236134"/>
            <a:ext cx="10589902" cy="2711988"/>
          </a:xfrm>
          <a:prstGeom prst="rect">
            <a:avLst/>
          </a:prstGeom>
        </p:spPr>
        <p:txBody>
          <a:bodyPr lIns="0" tIns="0" rIns="0" bIns="0" rtlCol="0" anchor="t">
            <a:spAutoFit/>
          </a:bodyPr>
          <a:lstStyle/>
          <a:p>
            <a:pPr algn="l">
              <a:lnSpc>
                <a:spcPts val="7279"/>
              </a:lnSpc>
            </a:pPr>
            <a:r>
              <a:rPr lang="en-US" sz="4549" b="1">
                <a:solidFill>
                  <a:srgbClr val="FFFFFF"/>
                </a:solidFill>
                <a:latin typeface="Roboto Bold"/>
                <a:ea typeface="Roboto Bold"/>
                <a:cs typeface="Roboto Bold"/>
                <a:sym typeface="Roboto Bold"/>
              </a:rPr>
              <a:t>1.</a:t>
            </a:r>
            <a:r>
              <a:rPr lang="en-US" sz="4549" b="1">
                <a:solidFill>
                  <a:srgbClr val="004F59"/>
                </a:solidFill>
                <a:latin typeface="Roboto Bold"/>
                <a:ea typeface="Roboto Bold"/>
                <a:cs typeface="Roboto Bold"/>
                <a:sym typeface="Roboto Bold"/>
              </a:rPr>
              <a:t> How would you rate this lesson?</a:t>
            </a:r>
          </a:p>
          <a:p>
            <a:pPr algn="l">
              <a:lnSpc>
                <a:spcPts val="7279"/>
              </a:lnSpc>
            </a:pPr>
            <a:r>
              <a:rPr lang="en-US" sz="4549" b="1">
                <a:solidFill>
                  <a:srgbClr val="FFFFFF"/>
                </a:solidFill>
                <a:latin typeface="Roboto Bold"/>
                <a:ea typeface="Roboto Bold"/>
                <a:cs typeface="Roboto Bold"/>
                <a:sym typeface="Roboto Bold"/>
              </a:rPr>
              <a:t>2.</a:t>
            </a:r>
            <a:r>
              <a:rPr lang="en-US" sz="4549" b="1">
                <a:solidFill>
                  <a:srgbClr val="004F59"/>
                </a:solidFill>
                <a:latin typeface="Roboto Bold"/>
                <a:ea typeface="Roboto Bold"/>
                <a:cs typeface="Roboto Bold"/>
                <a:sym typeface="Roboto Bold"/>
              </a:rPr>
              <a:t> What was the one thing you liked?</a:t>
            </a:r>
          </a:p>
          <a:p>
            <a:pPr algn="l">
              <a:lnSpc>
                <a:spcPts val="7279"/>
              </a:lnSpc>
            </a:pPr>
            <a:r>
              <a:rPr lang="en-US" sz="4549" b="1">
                <a:solidFill>
                  <a:srgbClr val="FFFFFF"/>
                </a:solidFill>
                <a:latin typeface="Roboto Bold"/>
                <a:ea typeface="Roboto Bold"/>
                <a:cs typeface="Roboto Bold"/>
                <a:sym typeface="Roboto Bold"/>
              </a:rPr>
              <a:t>3.</a:t>
            </a:r>
            <a:r>
              <a:rPr lang="en-US" sz="4549" b="1">
                <a:solidFill>
                  <a:srgbClr val="004F59"/>
                </a:solidFill>
                <a:latin typeface="Roboto Bold"/>
                <a:ea typeface="Roboto Bold"/>
                <a:cs typeface="Roboto Bold"/>
                <a:sym typeface="Roboto Bold"/>
              </a:rPr>
              <a:t> What one thing should we improve?</a:t>
            </a:r>
          </a:p>
        </p:txBody>
      </p:sp>
      <p:sp>
        <p:nvSpPr>
          <p:cNvPr id="6" name="TextBox 6"/>
          <p:cNvSpPr txBox="1"/>
          <p:nvPr/>
        </p:nvSpPr>
        <p:spPr>
          <a:xfrm>
            <a:off x="1131441" y="1109322"/>
            <a:ext cx="10712344"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SHARE YOUR THOUGHTS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84</a:t>
            </a:r>
          </a:p>
        </p:txBody>
      </p:sp>
      <p:sp>
        <p:nvSpPr>
          <p:cNvPr id="8" name="TextBox 8"/>
          <p:cNvSpPr txBox="1"/>
          <p:nvPr/>
        </p:nvSpPr>
        <p:spPr>
          <a:xfrm>
            <a:off x="7233011" y="8580163"/>
            <a:ext cx="5362641" cy="683986"/>
          </a:xfrm>
          <a:prstGeom prst="rect">
            <a:avLst/>
          </a:prstGeom>
        </p:spPr>
        <p:txBody>
          <a:bodyPr lIns="0" tIns="0" rIns="0" bIns="0" rtlCol="0" anchor="t">
            <a:spAutoFit/>
          </a:bodyPr>
          <a:lstStyle/>
          <a:p>
            <a:pPr algn="ctr">
              <a:lnSpc>
                <a:spcPts val="2725"/>
              </a:lnSpc>
            </a:pPr>
            <a:r>
              <a:rPr lang="en-US" sz="1946" b="1">
                <a:solidFill>
                  <a:srgbClr val="9D1BE3"/>
                </a:solidFill>
                <a:latin typeface="Roboto Bold"/>
                <a:ea typeface="Roboto Bold"/>
                <a:cs typeface="Roboto Bold"/>
                <a:sym typeface="Roboto Bold"/>
              </a:rPr>
              <a:t>If Using Slido: Replace “#XXXX” with your organization’s custom Slido code.</a:t>
            </a:r>
          </a:p>
        </p:txBody>
      </p:sp>
      <p:sp>
        <p:nvSpPr>
          <p:cNvPr id="9" name="Freeform 9"/>
          <p:cNvSpPr/>
          <p:nvPr/>
        </p:nvSpPr>
        <p:spPr>
          <a:xfrm>
            <a:off x="7556183" y="6512503"/>
            <a:ext cx="4423686" cy="2043838"/>
          </a:xfrm>
          <a:custGeom>
            <a:avLst/>
            <a:gdLst/>
            <a:ahLst/>
            <a:cxnLst/>
            <a:rect l="l" t="t" r="r" b="b"/>
            <a:pathLst>
              <a:path w="4423686" h="2043838">
                <a:moveTo>
                  <a:pt x="0" y="0"/>
                </a:moveTo>
                <a:lnTo>
                  <a:pt x="4423686" y="0"/>
                </a:lnTo>
                <a:lnTo>
                  <a:pt x="4423686" y="2043838"/>
                </a:lnTo>
                <a:lnTo>
                  <a:pt x="0" y="2043838"/>
                </a:lnTo>
                <a:lnTo>
                  <a:pt x="0" y="0"/>
                </a:lnTo>
                <a:close/>
              </a:path>
            </a:pathLst>
          </a:custGeom>
          <a:blipFill>
            <a:blip r:embed="rId3"/>
            <a:stretch>
              <a:fillRect l="-25842" t="-131127" r="-22721" b="-90425"/>
            </a:stretch>
          </a:blipFill>
        </p:spPr>
        <p:txBody>
          <a:bodyPr/>
          <a:lstStyle/>
          <a:p>
            <a:endParaRPr lang="en-US"/>
          </a:p>
        </p:txBody>
      </p:sp>
      <p:sp>
        <p:nvSpPr>
          <p:cNvPr id="10" name="Freeform 10"/>
          <p:cNvSpPr/>
          <p:nvPr/>
        </p:nvSpPr>
        <p:spPr>
          <a:xfrm>
            <a:off x="1480713" y="2867985"/>
            <a:ext cx="3683770" cy="4666437"/>
          </a:xfrm>
          <a:custGeom>
            <a:avLst/>
            <a:gdLst/>
            <a:ahLst/>
            <a:cxnLst/>
            <a:rect l="l" t="t" r="r" b="b"/>
            <a:pathLst>
              <a:path w="3683770" h="4666437">
                <a:moveTo>
                  <a:pt x="0" y="0"/>
                </a:moveTo>
                <a:lnTo>
                  <a:pt x="3683770" y="0"/>
                </a:lnTo>
                <a:lnTo>
                  <a:pt x="3683770" y="4666437"/>
                </a:lnTo>
                <a:lnTo>
                  <a:pt x="0" y="4666437"/>
                </a:lnTo>
                <a:lnTo>
                  <a:pt x="0" y="0"/>
                </a:lnTo>
                <a:close/>
              </a:path>
            </a:pathLst>
          </a:custGeom>
          <a:blipFill>
            <a:blip r:embed="rId4"/>
            <a:stretch>
              <a:fillRect l="-24906" r="-1769"/>
            </a:stretch>
          </a:blipFill>
        </p:spPr>
        <p:txBody>
          <a:bodyPr/>
          <a:lstStyle/>
          <a:p>
            <a:endParaRPr lang="en-US"/>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4522" y="41458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303030"/>
            </a:solidFill>
          </p:spPr>
          <p:txBody>
            <a:bodyPr/>
            <a:lstStyle/>
            <a:p>
              <a:endParaRPr lang="en-US"/>
            </a:p>
          </p:txBody>
        </p:sp>
      </p:grpSp>
      <p:grpSp>
        <p:nvGrpSpPr>
          <p:cNvPr id="4" name="Group 4"/>
          <p:cNvGrpSpPr/>
          <p:nvPr/>
        </p:nvGrpSpPr>
        <p:grpSpPr>
          <a:xfrm>
            <a:off x="4974805" y="5996262"/>
            <a:ext cx="1662732" cy="1662732"/>
            <a:chOff x="0" y="0"/>
            <a:chExt cx="437921" cy="437921"/>
          </a:xfrm>
        </p:grpSpPr>
        <p:sp>
          <p:nvSpPr>
            <p:cNvPr id="5" name="Freeform 5"/>
            <p:cNvSpPr/>
            <p:nvPr/>
          </p:nvSpPr>
          <p:spPr>
            <a:xfrm>
              <a:off x="0" y="0"/>
              <a:ext cx="437921" cy="437921"/>
            </a:xfrm>
            <a:custGeom>
              <a:avLst/>
              <a:gdLst/>
              <a:ahLst/>
              <a:cxnLst/>
              <a:rect l="l" t="t" r="r" b="b"/>
              <a:pathLst>
                <a:path w="437921" h="437921">
                  <a:moveTo>
                    <a:pt x="0" y="0"/>
                  </a:moveTo>
                  <a:lnTo>
                    <a:pt x="437921" y="0"/>
                  </a:lnTo>
                  <a:lnTo>
                    <a:pt x="437921" y="437921"/>
                  </a:lnTo>
                  <a:lnTo>
                    <a:pt x="0" y="437921"/>
                  </a:lnTo>
                  <a:close/>
                </a:path>
              </a:pathLst>
            </a:custGeom>
            <a:solidFill>
              <a:srgbClr val="FFFFFF"/>
            </a:solidFill>
          </p:spPr>
          <p:txBody>
            <a:bodyPr/>
            <a:lstStyle/>
            <a:p>
              <a:endParaRPr lang="en-US"/>
            </a:p>
          </p:txBody>
        </p:sp>
        <p:sp>
          <p:nvSpPr>
            <p:cNvPr id="6" name="TextBox 6"/>
            <p:cNvSpPr txBox="1"/>
            <p:nvPr/>
          </p:nvSpPr>
          <p:spPr>
            <a:xfrm>
              <a:off x="0" y="-47625"/>
              <a:ext cx="437921" cy="485546"/>
            </a:xfrm>
            <a:prstGeom prst="rect">
              <a:avLst/>
            </a:prstGeom>
          </p:spPr>
          <p:txBody>
            <a:bodyPr lIns="50800" tIns="50800" rIns="50800" bIns="50800" rtlCol="0" anchor="ctr"/>
            <a:lstStyle/>
            <a:p>
              <a:pPr algn="ctr">
                <a:lnSpc>
                  <a:spcPts val="2100"/>
                </a:lnSpc>
              </a:pPr>
              <a:endParaRPr/>
            </a:p>
          </p:txBody>
        </p:sp>
      </p:grpSp>
      <p:sp>
        <p:nvSpPr>
          <p:cNvPr id="7" name="Freeform 7"/>
          <p:cNvSpPr/>
          <p:nvPr/>
        </p:nvSpPr>
        <p:spPr>
          <a:xfrm>
            <a:off x="5031371" y="6072952"/>
            <a:ext cx="1549601" cy="1509351"/>
          </a:xfrm>
          <a:custGeom>
            <a:avLst/>
            <a:gdLst/>
            <a:ahLst/>
            <a:cxnLst/>
            <a:rect l="l" t="t" r="r" b="b"/>
            <a:pathLst>
              <a:path w="1549601" h="1509351">
                <a:moveTo>
                  <a:pt x="0" y="0"/>
                </a:moveTo>
                <a:lnTo>
                  <a:pt x="1549600" y="0"/>
                </a:lnTo>
                <a:lnTo>
                  <a:pt x="1549600" y="1509352"/>
                </a:lnTo>
                <a:lnTo>
                  <a:pt x="0" y="1509352"/>
                </a:lnTo>
                <a:lnTo>
                  <a:pt x="0" y="0"/>
                </a:lnTo>
                <a:close/>
              </a:path>
            </a:pathLst>
          </a:custGeom>
          <a:blipFill>
            <a:blip r:embed="rId3"/>
            <a:stretch>
              <a:fillRect/>
            </a:stretch>
          </a:blipFill>
        </p:spPr>
        <p:txBody>
          <a:bodyPr/>
          <a:lstStyle/>
          <a:p>
            <a:endParaRPr lang="en-US"/>
          </a:p>
        </p:txBody>
      </p:sp>
      <p:sp>
        <p:nvSpPr>
          <p:cNvPr id="8" name="Freeform 8"/>
          <p:cNvSpPr/>
          <p:nvPr/>
        </p:nvSpPr>
        <p:spPr>
          <a:xfrm>
            <a:off x="3331123" y="5996262"/>
            <a:ext cx="1662732" cy="1662732"/>
          </a:xfrm>
          <a:custGeom>
            <a:avLst/>
            <a:gdLst/>
            <a:ahLst/>
            <a:cxnLst/>
            <a:rect l="l" t="t" r="r" b="b"/>
            <a:pathLst>
              <a:path w="1662732" h="1662732">
                <a:moveTo>
                  <a:pt x="0" y="0"/>
                </a:moveTo>
                <a:lnTo>
                  <a:pt x="1662732" y="0"/>
                </a:lnTo>
                <a:lnTo>
                  <a:pt x="1662732" y="1662732"/>
                </a:lnTo>
                <a:lnTo>
                  <a:pt x="0" y="1662732"/>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1975504" y="2152256"/>
            <a:ext cx="6480699" cy="1676342"/>
          </a:xfrm>
          <a:prstGeom prst="rect">
            <a:avLst/>
          </a:prstGeom>
        </p:spPr>
        <p:txBody>
          <a:bodyPr lIns="0" tIns="0" rIns="0" bIns="0" rtlCol="0" anchor="t">
            <a:spAutoFit/>
          </a:bodyPr>
          <a:lstStyle/>
          <a:p>
            <a:pPr algn="ctr">
              <a:lnSpc>
                <a:spcPts val="13649"/>
              </a:lnSpc>
            </a:pPr>
            <a:r>
              <a:rPr lang="en-US" sz="9749">
                <a:solidFill>
                  <a:srgbClr val="00C1D5"/>
                </a:solidFill>
                <a:latin typeface="Roboto"/>
                <a:ea typeface="Roboto"/>
                <a:cs typeface="Roboto"/>
                <a:sym typeface="Roboto"/>
              </a:rPr>
              <a:t>Thank you!</a:t>
            </a:r>
          </a:p>
        </p:txBody>
      </p:sp>
      <p:sp>
        <p:nvSpPr>
          <p:cNvPr id="10" name="TextBox 10"/>
          <p:cNvSpPr txBox="1"/>
          <p:nvPr/>
        </p:nvSpPr>
        <p:spPr>
          <a:xfrm>
            <a:off x="2534585" y="3878911"/>
            <a:ext cx="5362537" cy="904820"/>
          </a:xfrm>
          <a:prstGeom prst="rect">
            <a:avLst/>
          </a:prstGeom>
        </p:spPr>
        <p:txBody>
          <a:bodyPr lIns="0" tIns="0" rIns="0" bIns="0" rtlCol="0" anchor="t">
            <a:spAutoFit/>
          </a:bodyPr>
          <a:lstStyle/>
          <a:p>
            <a:pPr algn="ctr">
              <a:lnSpc>
                <a:spcPts val="7349"/>
              </a:lnSpc>
            </a:pPr>
            <a:r>
              <a:rPr lang="en-US" sz="5249" b="1">
                <a:solidFill>
                  <a:srgbClr val="FFFFFF"/>
                </a:solidFill>
                <a:latin typeface="Roboto Bold"/>
                <a:ea typeface="Roboto Bold"/>
                <a:cs typeface="Roboto Bold"/>
                <a:sym typeface="Roboto Bold"/>
              </a:rPr>
              <a:t>WalkingWise.com</a:t>
            </a:r>
          </a:p>
        </p:txBody>
      </p:sp>
      <p:sp>
        <p:nvSpPr>
          <p:cNvPr id="11" name="TextBox 11"/>
          <p:cNvSpPr txBox="1"/>
          <p:nvPr/>
        </p:nvSpPr>
        <p:spPr>
          <a:xfrm>
            <a:off x="3321598" y="7782819"/>
            <a:ext cx="3315939" cy="745328"/>
          </a:xfrm>
          <a:prstGeom prst="rect">
            <a:avLst/>
          </a:prstGeom>
        </p:spPr>
        <p:txBody>
          <a:bodyPr lIns="0" tIns="0" rIns="0" bIns="0" rtlCol="0" anchor="t">
            <a:spAutoFit/>
          </a:bodyPr>
          <a:lstStyle/>
          <a:p>
            <a:pPr algn="ctr">
              <a:lnSpc>
                <a:spcPts val="1959"/>
              </a:lnSpc>
            </a:pPr>
            <a:r>
              <a:rPr lang="en-US" sz="1399">
                <a:solidFill>
                  <a:srgbClr val="FFFFFF"/>
                </a:solidFill>
                <a:latin typeface="Roboto"/>
                <a:ea typeface="Roboto"/>
                <a:cs typeface="Roboto"/>
                <a:sym typeface="Roboto"/>
              </a:rPr>
              <a:t>Online Course for Adults Accredited by: </a:t>
            </a:r>
          </a:p>
          <a:p>
            <a:pPr algn="ctr">
              <a:lnSpc>
                <a:spcPts val="1959"/>
              </a:lnSpc>
            </a:pPr>
            <a:r>
              <a:rPr lang="en-US" sz="1399">
                <a:solidFill>
                  <a:srgbClr val="FFFFFF"/>
                </a:solidFill>
                <a:latin typeface="Roboto"/>
                <a:ea typeface="Roboto"/>
                <a:cs typeface="Roboto"/>
                <a:sym typeface="Roboto"/>
              </a:rPr>
              <a:t>Postgraduate Institue for Medicine</a:t>
            </a:r>
          </a:p>
          <a:p>
            <a:pPr algn="ctr">
              <a:lnSpc>
                <a:spcPts val="1959"/>
              </a:lnSpc>
            </a:pPr>
            <a:r>
              <a:rPr lang="en-US" sz="1399">
                <a:solidFill>
                  <a:srgbClr val="FFFFFF"/>
                </a:solidFill>
                <a:latin typeface="Roboto"/>
                <a:ea typeface="Roboto"/>
                <a:cs typeface="Roboto"/>
                <a:sym typeface="Roboto"/>
              </a:rPr>
              <a:t>Academy of Forensic Nursing</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85</a:t>
            </a:r>
          </a:p>
        </p:txBody>
      </p:sp>
      <p:sp>
        <p:nvSpPr>
          <p:cNvPr id="13" name="Freeform 13"/>
          <p:cNvSpPr/>
          <p:nvPr/>
        </p:nvSpPr>
        <p:spPr>
          <a:xfrm>
            <a:off x="8633315" y="1373523"/>
            <a:ext cx="7858309" cy="7301968"/>
          </a:xfrm>
          <a:custGeom>
            <a:avLst/>
            <a:gdLst/>
            <a:ahLst/>
            <a:cxnLst/>
            <a:rect l="l" t="t" r="r" b="b"/>
            <a:pathLst>
              <a:path w="7858309" h="7301968">
                <a:moveTo>
                  <a:pt x="0" y="0"/>
                </a:moveTo>
                <a:lnTo>
                  <a:pt x="7858309" y="0"/>
                </a:lnTo>
                <a:lnTo>
                  <a:pt x="7858309" y="7301968"/>
                </a:lnTo>
                <a:lnTo>
                  <a:pt x="0" y="7301968"/>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a:t>
            </a:r>
          </a:p>
        </p:txBody>
      </p:sp>
      <p:sp>
        <p:nvSpPr>
          <p:cNvPr id="8" name="TextBox 8"/>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9" name="TextBox 9"/>
          <p:cNvSpPr txBox="1"/>
          <p:nvPr/>
        </p:nvSpPr>
        <p:spPr>
          <a:xfrm>
            <a:off x="2603290" y="4658173"/>
            <a:ext cx="12082275" cy="1464946"/>
          </a:xfrm>
          <a:prstGeom prst="rect">
            <a:avLst/>
          </a:prstGeom>
        </p:spPr>
        <p:txBody>
          <a:bodyPr lIns="0" tIns="0" rIns="0" bIns="0" rtlCol="0" anchor="t">
            <a:spAutoFit/>
          </a:bodyPr>
          <a:lstStyle/>
          <a:p>
            <a:pPr algn="ctr">
              <a:lnSpc>
                <a:spcPts val="5879"/>
              </a:lnSpc>
              <a:spcBef>
                <a:spcPct val="0"/>
              </a:spcBef>
            </a:pPr>
            <a:r>
              <a:rPr lang="en-US" sz="4199" b="1">
                <a:solidFill>
                  <a:srgbClr val="004F59"/>
                </a:solidFill>
                <a:latin typeface="Roboto Bold"/>
                <a:ea typeface="Roboto Bold"/>
                <a:cs typeface="Roboto Bold"/>
                <a:sym typeface="Roboto Bold"/>
              </a:rPr>
              <a:t>📊 Studies collect information in different ways, which can lead to different results.</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1" name="Group 11"/>
          <p:cNvGrpSpPr/>
          <p:nvPr/>
        </p:nvGrpSpPr>
        <p:grpSpPr>
          <a:xfrm>
            <a:off x="1480713" y="3334130"/>
            <a:ext cx="7918137" cy="904943"/>
            <a:chOff x="0" y="0"/>
            <a:chExt cx="2085435" cy="238339"/>
          </a:xfrm>
        </p:grpSpPr>
        <p:sp>
          <p:nvSpPr>
            <p:cNvPr id="12" name="Freeform 12"/>
            <p:cNvSpPr/>
            <p:nvPr/>
          </p:nvSpPr>
          <p:spPr>
            <a:xfrm>
              <a:off x="0" y="0"/>
              <a:ext cx="2085435" cy="238339"/>
            </a:xfrm>
            <a:custGeom>
              <a:avLst/>
              <a:gdLst/>
              <a:ahLst/>
              <a:cxnLst/>
              <a:rect l="l" t="t" r="r" b="b"/>
              <a:pathLst>
                <a:path w="2085435" h="238339">
                  <a:moveTo>
                    <a:pt x="0" y="0"/>
                  </a:moveTo>
                  <a:lnTo>
                    <a:pt x="2085435" y="0"/>
                  </a:lnTo>
                  <a:lnTo>
                    <a:pt x="2085435" y="238339"/>
                  </a:lnTo>
                  <a:lnTo>
                    <a:pt x="0" y="238339"/>
                  </a:lnTo>
                  <a:close/>
                </a:path>
              </a:pathLst>
            </a:custGeom>
            <a:solidFill>
              <a:srgbClr val="303030"/>
            </a:solidFill>
          </p:spPr>
          <p:txBody>
            <a:bodyPr/>
            <a:lstStyle/>
            <a:p>
              <a:endParaRPr lang="en-US"/>
            </a:p>
          </p:txBody>
        </p:sp>
        <p:sp>
          <p:nvSpPr>
            <p:cNvPr id="13" name="TextBox 13"/>
            <p:cNvSpPr txBox="1"/>
            <p:nvPr/>
          </p:nvSpPr>
          <p:spPr>
            <a:xfrm>
              <a:off x="0" y="-76200"/>
              <a:ext cx="2085435" cy="314539"/>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780421" y="3353176"/>
            <a:ext cx="888504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Statistics are Only Estimates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8786</Words>
  <Application>Microsoft Office PowerPoint</Application>
  <PresentationFormat>Custom</PresentationFormat>
  <Paragraphs>1300</Paragraphs>
  <Slides>85</Slides>
  <Notes>85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85</vt:i4>
      </vt:variant>
    </vt:vector>
  </HeadingPairs>
  <TitlesOfParts>
    <vt:vector size="97" baseType="lpstr">
      <vt:lpstr>Cooperative Bold</vt:lpstr>
      <vt:lpstr>Roboto Bold Italics</vt:lpstr>
      <vt:lpstr>Roboto Bold</vt:lpstr>
      <vt:lpstr>Bebas Neue</vt:lpstr>
      <vt:lpstr>League Spartan</vt:lpstr>
      <vt:lpstr>Calibri</vt:lpstr>
      <vt:lpstr>Roboto</vt:lpstr>
      <vt:lpstr>Arial</vt:lpstr>
      <vt:lpstr>Poppins Medium 1</vt:lpstr>
      <vt:lpstr>Poppins Medium 2 Bold</vt:lpstr>
      <vt:lpstr>Bebas Neue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PowerPoint-Myths+Reality_WalkingWise-2026</dc:title>
  <cp:lastModifiedBy>Karla Highman</cp:lastModifiedBy>
  <cp:revision>1</cp:revision>
  <dcterms:created xsi:type="dcterms:W3CDTF">2006-08-16T00:00:00Z</dcterms:created>
  <dcterms:modified xsi:type="dcterms:W3CDTF">2026-01-27T15:38:43Z</dcterms:modified>
  <dc:identifier>DAG93JLRB2U</dc:identifier>
</cp:coreProperties>
</file>