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18288000" cy="10287000"/>
  <p:notesSz cx="6858000" cy="9144000"/>
  <p:embeddedFontLst>
    <p:embeddedFont>
      <p:font typeface="Bebas Neue" panose="020B0606020202050201" pitchFamily="34" charset="0"/>
      <p:regular r:id="rId87"/>
    </p:embeddedFont>
    <p:embeddedFont>
      <p:font typeface="Bebas Neue Bold" panose="020B0604020202020204" charset="0"/>
      <p:regular r:id="rId88"/>
    </p:embeddedFont>
    <p:embeddedFont>
      <p:font typeface="Cooperative" panose="020B0604020202020204" charset="-79"/>
      <p:regular r:id="rId89"/>
    </p:embeddedFont>
    <p:embeddedFont>
      <p:font typeface="Cooperative Bold" panose="020B0604020202020204" charset="-79"/>
      <p:regular r:id="rId90"/>
    </p:embeddedFont>
    <p:embeddedFont>
      <p:font typeface="League Spartan" panose="020B0604020202020204" charset="0"/>
      <p:regular r:id="rId91"/>
    </p:embeddedFont>
    <p:embeddedFont>
      <p:font typeface="Poppins Medium 1" panose="020B0604020202020204" charset="0"/>
      <p:regular r:id="rId92"/>
    </p:embeddedFont>
    <p:embeddedFont>
      <p:font typeface="Poppins Medium 2 Bold" panose="020B0604020202020204" charset="0"/>
      <p:regular r:id="rId93"/>
    </p:embeddedFont>
    <p:embeddedFont>
      <p:font typeface="Roboto" panose="02000000000000000000" pitchFamily="2" charset="0"/>
      <p:regular r:id="rId94"/>
      <p:bold r:id="rId95"/>
      <p:italic r:id="rId96"/>
      <p:boldItalic r:id="rId97"/>
    </p:embeddedFont>
    <p:embeddedFont>
      <p:font typeface="Roboto Bold" panose="02000000000000000000" charset="0"/>
      <p:regular r:id="rId98"/>
    </p:embeddedFont>
    <p:embeddedFont>
      <p:font typeface="Roboto Bold Italics" panose="020B0604020202020204"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font" Target="fonts/font13.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8CEB6716-474A-4E71-8E3E-428941D68341}"/>
    <pc:docChg chg="modSld">
      <pc:chgData name="Karla Highman" userId="ecdc3769a33ca4ef" providerId="LiveId" clId="{8CEB6716-474A-4E71-8E3E-428941D68341}" dt="2026-03-14T18:51:02.336" v="0" actId="207"/>
      <pc:docMkLst>
        <pc:docMk/>
      </pc:docMkLst>
      <pc:sldChg chg="modSp mod">
        <pc:chgData name="Karla Highman" userId="ecdc3769a33ca4ef" providerId="LiveId" clId="{8CEB6716-474A-4E71-8E3E-428941D68341}" dt="2026-03-14T18:51:02.336" v="0" actId="207"/>
        <pc:sldMkLst>
          <pc:docMk/>
          <pc:sldMk cId="0" sldId="285"/>
        </pc:sldMkLst>
        <pc:spChg chg="mod">
          <ac:chgData name="Karla Highman" userId="ecdc3769a33ca4ef" providerId="LiveId" clId="{8CEB6716-474A-4E71-8E3E-428941D68341}" dt="2026-03-14T18:51:02.336" v="0" actId="207"/>
          <ac:spMkLst>
            <pc:docMk/>
            <pc:sldMk cId="0" sldId="28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endParaRPr lang="en-US"/>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endParaRPr lang="en-US"/>
          </a:p>
          <a:p>
            <a:r>
              <a:rPr lang="en-US"/>
              <a:t>AGE &amp; AUDIENCE </a:t>
            </a:r>
          </a:p>
          <a:p>
            <a:r>
              <a:rPr lang="en-US"/>
              <a:t>This presentation can be edited by following the procedures on page 3 to align with your school policies, specific age groups, and the involvement of at-risk audiences.</a:t>
            </a:r>
          </a:p>
          <a:p>
            <a:endParaRPr lang="en-US"/>
          </a:p>
          <a:p>
            <a:r>
              <a:rPr lang="en-US"/>
              <a:t>SUPPORT PROCEDURE</a:t>
            </a:r>
          </a:p>
          <a:p>
            <a:r>
              <a:rPr lang="en-US"/>
              <a:t>Provide your students with guidance on accessing immediate help or arranging a private meeting with a social worker, counselor, nurse, school resource officer, or another trustworthy staff member to report concerns for themselves or a peer.</a:t>
            </a:r>
          </a:p>
          <a:p>
            <a:endParaRPr lang="en-US"/>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mostly target young people living in dangerous communities.</a:t>
            </a:r>
          </a:p>
          <a:p>
            <a:endParaRPr lang="en-US"/>
          </a:p>
          <a:p>
            <a:r>
              <a:rPr lang="en-US"/>
              <a:t>A) Myth</a:t>
            </a:r>
          </a:p>
          <a:p>
            <a:r>
              <a:rPr lang="en-US"/>
              <a:t>B) Reality</a:t>
            </a:r>
          </a:p>
          <a:p>
            <a:endParaRPr lang="en-US"/>
          </a:p>
          <a:p>
            <a:r>
              <a:rPr lang="en-US"/>
              <a:t>ANSWER</a:t>
            </a:r>
          </a:p>
          <a:p>
            <a:r>
              <a:rPr lang="en-US"/>
              <a:t>A) Myth - Sex traffickers target young people from all types of communities, including urban, suburban, rural, and online communities.</a:t>
            </a:r>
          </a:p>
          <a:p>
            <a:endParaRPr lang="en-US"/>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mostly target young people living in dangerous communities.</a:t>
            </a:r>
          </a:p>
          <a:p>
            <a:endParaRPr lang="en-US"/>
          </a:p>
          <a:p>
            <a:r>
              <a:rPr lang="en-US"/>
              <a:t>A) Myth</a:t>
            </a:r>
          </a:p>
          <a:p>
            <a:r>
              <a:rPr lang="en-US"/>
              <a:t>B) Reality</a:t>
            </a:r>
          </a:p>
          <a:p>
            <a:endParaRPr lang="en-US"/>
          </a:p>
          <a:p>
            <a:r>
              <a:rPr lang="en-US"/>
              <a:t>ANSWER</a:t>
            </a:r>
          </a:p>
          <a:p>
            <a:r>
              <a:rPr lang="en-US"/>
              <a:t>A) Myth - Sex traffickers target young people from all types of communities, including urban, suburban, rural, and online communities.</a:t>
            </a:r>
          </a:p>
          <a:p>
            <a:endParaRPr lang="en-US"/>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Human traffickers mainly target young people they don’t know.</a:t>
            </a:r>
          </a:p>
          <a:p>
            <a:endParaRPr lang="en-US"/>
          </a:p>
          <a:p>
            <a:r>
              <a:rPr lang="en-US"/>
              <a:t>A) Myth</a:t>
            </a:r>
          </a:p>
          <a:p>
            <a:r>
              <a:rPr lang="en-US"/>
              <a:t>B) Reality</a:t>
            </a:r>
          </a:p>
          <a:p>
            <a:endParaRPr lang="en-US"/>
          </a:p>
          <a:p>
            <a:r>
              <a:rPr lang="en-US"/>
              <a:t>ANSWER:</a:t>
            </a:r>
          </a:p>
          <a:p>
            <a:r>
              <a:rPr lang="en-US"/>
              <a:t>A) Myth - Victims often know their trafficker. Traffickers can be family members - including parents, intimate partners - including older boyfriends and spouses, and other known and trusted members of the community.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Human traffickers mainly target young people they don’t know.</a:t>
            </a:r>
          </a:p>
          <a:p>
            <a:endParaRPr lang="en-US"/>
          </a:p>
          <a:p>
            <a:r>
              <a:rPr lang="en-US"/>
              <a:t>A) Myth</a:t>
            </a:r>
          </a:p>
          <a:p>
            <a:r>
              <a:rPr lang="en-US"/>
              <a:t>B) Reality</a:t>
            </a:r>
          </a:p>
          <a:p>
            <a:endParaRPr lang="en-US"/>
          </a:p>
          <a:p>
            <a:r>
              <a:rPr lang="en-US"/>
              <a:t>ANSWER:</a:t>
            </a:r>
          </a:p>
          <a:p>
            <a:r>
              <a:rPr lang="en-US"/>
              <a:t>A) Myth - Victims often know their trafficker. Traffickers can be family members - including parents, intimate partners - including older boyfriends and spouses, and other known and trusted members of the community.  </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trafficking usually involves violence against victims. </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trafficking usually involves violence against victims. </a:t>
            </a:r>
          </a:p>
          <a:p>
            <a:endParaRPr lang="en-US"/>
          </a:p>
          <a:p>
            <a:r>
              <a:rPr lang="en-US"/>
              <a:t>A) Myth</a:t>
            </a:r>
          </a:p>
          <a:p>
            <a:r>
              <a:rPr lang="en-US"/>
              <a:t>B) Reality</a:t>
            </a:r>
          </a:p>
          <a:p>
            <a:endParaRPr lang="en-US"/>
          </a:p>
          <a:p>
            <a:r>
              <a:rPr lang="en-US"/>
              <a:t>ANSWER</a:t>
            </a:r>
          </a:p>
          <a:p>
            <a:r>
              <a:rPr lang="en-US"/>
              <a:t>A) Myth. Sometimes violence is involved; however, traffickers often use manipulation, intimidation, and threats to control their victims.</a:t>
            </a:r>
          </a:p>
          <a:p>
            <a:endParaRPr lang="en-US"/>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trafficking victims are usually kidnapped.</a:t>
            </a:r>
          </a:p>
          <a:p>
            <a:endParaRPr lang="en-US"/>
          </a:p>
          <a:p>
            <a:r>
              <a:rPr lang="en-US"/>
              <a:t>A) Myth</a:t>
            </a:r>
          </a:p>
          <a:p>
            <a:r>
              <a:rPr lang="en-US"/>
              <a:t>B) Reality</a:t>
            </a:r>
          </a:p>
          <a:p>
            <a:endParaRPr lang="en-US"/>
          </a:p>
          <a:p>
            <a:r>
              <a:rPr lang="en-US"/>
              <a:t>ANSWER</a:t>
            </a:r>
          </a:p>
          <a:p>
            <a:r>
              <a:rPr lang="en-US"/>
              <a:t>A) Myth. It’s possible for someone to be kidnapped by a trafficker, but this is uncommon. Most traffickers use lies, manipulation, or pressure to trap people into trafficking situations.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trafficking victims are usually kidnapped.</a:t>
            </a:r>
          </a:p>
          <a:p>
            <a:endParaRPr lang="en-US"/>
          </a:p>
          <a:p>
            <a:r>
              <a:rPr lang="en-US"/>
              <a:t>A) Myth</a:t>
            </a:r>
          </a:p>
          <a:p>
            <a:r>
              <a:rPr lang="en-US"/>
              <a:t>B) Reality</a:t>
            </a:r>
          </a:p>
          <a:p>
            <a:endParaRPr lang="en-US"/>
          </a:p>
          <a:p>
            <a:r>
              <a:rPr lang="en-US"/>
              <a:t>ANSWER</a:t>
            </a:r>
          </a:p>
          <a:p>
            <a:r>
              <a:rPr lang="en-US"/>
              <a:t>A) Myth. It’s possible for someone to be kidnapped by a trafficker, but this is uncommon. Most traffickers use lies, manipulation, or pressure to trap people into trafficking situations.</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usually hold victims physically captive.</a:t>
            </a:r>
          </a:p>
          <a:p>
            <a:endParaRPr lang="en-US"/>
          </a:p>
          <a:p>
            <a:r>
              <a:rPr lang="en-US"/>
              <a:t>A) Myth</a:t>
            </a:r>
          </a:p>
          <a:p>
            <a:r>
              <a:rPr lang="en-US"/>
              <a:t>B) Reality</a:t>
            </a:r>
          </a:p>
          <a:p>
            <a:endParaRPr lang="en-US"/>
          </a:p>
          <a:p>
            <a:r>
              <a:rPr lang="en-US"/>
              <a:t>ANSWER</a:t>
            </a:r>
          </a:p>
          <a:p>
            <a:r>
              <a:rPr lang="en-US"/>
              <a:t>A) Myth. Some traffickers may hold victims captive, but most people in trafficking situations stay for more complicated reasons:</a:t>
            </a:r>
          </a:p>
          <a:p>
            <a:endParaRPr lang="en-US"/>
          </a:p>
          <a:p>
            <a:r>
              <a:rPr lang="en-US"/>
              <a:t>- They don’t have the basics to leave, like transportation or a safe place.</a:t>
            </a:r>
          </a:p>
          <a:p>
            <a:endParaRPr lang="en-US"/>
          </a:p>
          <a:p>
            <a:r>
              <a:rPr lang="en-US"/>
              <a:t>- They fear for their safety if they try to escape.</a:t>
            </a:r>
          </a:p>
          <a:p>
            <a:endParaRPr lang="en-US"/>
          </a:p>
          <a:p>
            <a:r>
              <a:rPr lang="en-US"/>
              <a:t>- They’ve been manipulated so much that they may not realize they’re being controlled.</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usually hold victims physically captive.</a:t>
            </a:r>
          </a:p>
          <a:p>
            <a:endParaRPr lang="en-US"/>
          </a:p>
          <a:p>
            <a:r>
              <a:rPr lang="en-US"/>
              <a:t>A) Myth</a:t>
            </a:r>
          </a:p>
          <a:p>
            <a:r>
              <a:rPr lang="en-US"/>
              <a:t>B) Reality</a:t>
            </a:r>
          </a:p>
          <a:p>
            <a:endParaRPr lang="en-US"/>
          </a:p>
          <a:p>
            <a:r>
              <a:rPr lang="en-US"/>
              <a:t>ANSWER</a:t>
            </a:r>
          </a:p>
          <a:p>
            <a:r>
              <a:rPr lang="en-US"/>
              <a:t>A) Myth. Some traffickers may hold victims captive, but most people in trafficking situations stay for more complicated reasons:</a:t>
            </a:r>
          </a:p>
          <a:p>
            <a:endParaRPr lang="en-US"/>
          </a:p>
          <a:p>
            <a:r>
              <a:rPr lang="en-US"/>
              <a:t>- They don’t have the basics to leave, like transportation or a safe place.</a:t>
            </a:r>
          </a:p>
          <a:p>
            <a:endParaRPr lang="en-US"/>
          </a:p>
          <a:p>
            <a:r>
              <a:rPr lang="en-US"/>
              <a:t>- They fear for their safety if they try to escape.</a:t>
            </a:r>
          </a:p>
          <a:p>
            <a:endParaRPr lang="en-US"/>
          </a:p>
          <a:p>
            <a:r>
              <a:rPr lang="en-US"/>
              <a:t>- They’ve been manipulated so much that they may not realize they’re being controlled.</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only target females.</a:t>
            </a:r>
          </a:p>
          <a:p>
            <a:endParaRPr lang="en-US"/>
          </a:p>
          <a:p>
            <a:r>
              <a:rPr lang="en-US"/>
              <a:t>A) Myth</a:t>
            </a:r>
          </a:p>
          <a:p>
            <a:r>
              <a:rPr lang="en-US"/>
              <a:t>B) Reality</a:t>
            </a:r>
          </a:p>
          <a:p>
            <a:endParaRPr lang="en-US"/>
          </a:p>
          <a:p>
            <a:r>
              <a:rPr lang="en-US"/>
              <a:t>ANSWER</a:t>
            </a:r>
          </a:p>
          <a:p>
            <a:r>
              <a:rPr lang="en-US"/>
              <a:t>A) Myth. Both men and boys are also victimized by sex traffickers. Additionally, LGBTQ+ males are especially vulnerable to traffickers. </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Polling Interaction</a:t>
            </a:r>
          </a:p>
          <a:p>
            <a:r>
              <a:rPr lang="en-US"/>
              <a:t>Slido.com: Multiple Choice</a:t>
            </a:r>
          </a:p>
          <a:p>
            <a:endParaRPr lang="en-US"/>
          </a:p>
          <a:p>
            <a:r>
              <a:rPr lang="en-US"/>
              <a:t>Sex traffickers only target females.</a:t>
            </a:r>
          </a:p>
          <a:p>
            <a:endParaRPr lang="en-US"/>
          </a:p>
          <a:p>
            <a:r>
              <a:rPr lang="en-US"/>
              <a:t>A) Myth</a:t>
            </a:r>
          </a:p>
          <a:p>
            <a:r>
              <a:rPr lang="en-US"/>
              <a:t>B) Reality</a:t>
            </a:r>
          </a:p>
          <a:p>
            <a:endParaRPr lang="en-US"/>
          </a:p>
          <a:p>
            <a:r>
              <a:rPr lang="en-US"/>
              <a:t>ANSWER</a:t>
            </a:r>
          </a:p>
          <a:p>
            <a:r>
              <a:rPr lang="en-US"/>
              <a:t>A) Myth. Both men and boys are also victimized by sex traffickers. Additionally, LGBTQ+ males are especially vulnerable to traffickers. </a:t>
            </a:r>
          </a:p>
          <a:p>
            <a:endParaRPr lang="en-US"/>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endParaRPr lang="en-US"/>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r>
              <a:rPr lang="en-US"/>
              <a:t>Businesses worldwide use explainer-style animation as a training tool for their employees. </a:t>
            </a:r>
          </a:p>
          <a:p>
            <a:endParaRPr lang="en-US"/>
          </a:p>
          <a:p>
            <a:r>
              <a:rPr lang="en-US"/>
              <a:t>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endParaRPr lang="en-US"/>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endParaRPr lang="en-US"/>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SENSE OF SECURITY</a:t>
            </a:r>
          </a:p>
          <a:p>
            <a:endParaRPr lang="en-US"/>
          </a:p>
          <a:p>
            <a:r>
              <a:rPr lang="en-US"/>
              <a:t>A false sense of security refers to the feeling of being safer than one actually 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occurs when a situation feels safe or normal despite the presence of certain risk factors. </a:t>
            </a:r>
          </a:p>
          <a:p>
            <a:endParaRPr lang="en-US"/>
          </a:p>
          <a:p>
            <a:r>
              <a:rPr lang="en-US"/>
              <a:t>Young people may feel comfortable with someone they only know online because of frequent conversations or shared interests.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Spending time alone with someone significantly older or an older peer, especially in private settings, increases vulnerability due to power differences.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Unusual attention, gifts, or favors from an adult can be part of boundary-testing behaviors.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endParaRPr lang="en-US"/>
          </a:p>
          <a:p>
            <a:r>
              <a:rPr lang="en-US"/>
              <a:t>Here are a few reasons:</a:t>
            </a:r>
          </a:p>
          <a:p>
            <a:endParaRPr lang="en-US"/>
          </a:p>
          <a:p>
            <a:r>
              <a:rPr lang="en-US"/>
              <a:t>UNREPORTED</a:t>
            </a:r>
          </a:p>
          <a:p>
            <a:r>
              <a:rPr lang="en-US"/>
              <a:t>Victims often do not report the crimes committed against them due to fear, shame, or manipulation.</a:t>
            </a:r>
          </a:p>
          <a:p>
            <a:endParaRPr lang="en-US"/>
          </a:p>
          <a:p>
            <a:r>
              <a:rPr lang="en-US"/>
              <a:t>INCONSISTENT COLLECTION</a:t>
            </a:r>
          </a:p>
          <a:p>
            <a:r>
              <a:rPr lang="en-US"/>
              <a:t>Geographical areas have different legal definitions for sexual crimes, which may make data hard to compare.</a:t>
            </a:r>
          </a:p>
          <a:p>
            <a:endParaRPr lang="en-US"/>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Likewise, being in unfamiliar places with acquaintances reduces natural safeguards. </a:t>
            </a:r>
          </a:p>
          <a:p>
            <a:endParaRPr lang="en-US"/>
          </a:p>
          <a:p>
            <a:r>
              <a:rPr lang="en-US"/>
              <a:t>Safety is not about fear; it’s about awareness, boundaries, and ensuring that relationships remain transparent and 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can occur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can occur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can occur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endParaRPr lang="en-US"/>
          </a:p>
          <a:p>
            <a:r>
              <a:rPr lang="en-US"/>
              <a:t>Often, people believe criminal activity happens in dark alleys or places not visited by the average person. However, illegal activity can occur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endParaRPr lang="en-US"/>
          </a:p>
          <a:p>
            <a:r>
              <a:rPr lang="en-US"/>
              <a:t>Silence creates space for manipulation, grooming, and abuse to continue unchecked.</a:t>
            </a:r>
          </a:p>
          <a:p>
            <a:endParaRPr lang="en-US"/>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endParaRPr lang="en-US"/>
          </a:p>
          <a:p>
            <a:r>
              <a:rPr lang="en-US"/>
              <a:t>Silence creates space for manipulation, grooming, and abuse to continue unchecked.</a:t>
            </a:r>
          </a:p>
          <a:p>
            <a:endParaRPr lang="en-US"/>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endParaRPr lang="en-US"/>
          </a:p>
          <a:p>
            <a:r>
              <a:rPr lang="en-US"/>
              <a:t>Silence creates space for manipulation, grooming, and abuse to continue unchecked.</a:t>
            </a:r>
          </a:p>
          <a:p>
            <a:endParaRPr lang="en-US"/>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Presenter Guidelines for Delivery</a:t>
            </a:r>
          </a:p>
          <a:p>
            <a:endParaRPr lang="en-US"/>
          </a:p>
          <a:p>
            <a:r>
              <a:rPr lang="en-US"/>
              <a:t>Present the information in a calm, matter-of-fact way and avoid sensational language.</a:t>
            </a:r>
          </a:p>
          <a:p>
            <a:endParaRPr lang="en-US"/>
          </a:p>
          <a:p>
            <a:r>
              <a:rPr lang="en-US"/>
              <a:t>Avoid graphic details. Focus on understanding behaviors and staying safe.</a:t>
            </a:r>
          </a:p>
          <a:p>
            <a:endParaRPr lang="en-US"/>
          </a:p>
          <a:p>
            <a:r>
              <a:rPr lang="en-US"/>
              <a:t>Never blame victims. Responsibility always belongs to the person who caused harm.</a:t>
            </a:r>
          </a:p>
          <a:p>
            <a:endParaRPr lang="en-US"/>
          </a:p>
          <a:p>
            <a:r>
              <a:rPr lang="en-US"/>
              <a:t>Maintain a steady tone. Students often mirror the presenter’s emotional cues.</a:t>
            </a:r>
          </a:p>
          <a:p>
            <a:endParaRPr lang="en-US"/>
          </a:p>
          <a:p>
            <a:r>
              <a:rPr lang="en-US"/>
              <a:t>Do not ask students to share personal experiences.</a:t>
            </a:r>
          </a:p>
          <a:p>
            <a:endParaRPr lang="en-US"/>
          </a:p>
          <a:p>
            <a:r>
              <a:rPr lang="en-US"/>
              <a:t>If students laugh or react awkwardly, stay calm and continue teaching.</a:t>
            </a:r>
          </a:p>
          <a:p>
            <a:endParaRPr lang="en-US"/>
          </a:p>
          <a:p>
            <a:r>
              <a:rPr lang="en-US"/>
              <a:t>Always pair risk information with solutions and support.</a:t>
            </a:r>
          </a:p>
          <a:p>
            <a:endParaRPr lang="en-US"/>
          </a:p>
          <a:p>
            <a:r>
              <a:rPr lang="en-US"/>
              <a:t>Remind students they are not alone and help is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endParaRPr lang="en-US"/>
          </a:p>
          <a:p>
            <a:r>
              <a:rPr lang="en-US"/>
              <a:t>Silence creates space for manipulation, grooming, and abuse to continue unchecked.</a:t>
            </a:r>
          </a:p>
          <a:p>
            <a:endParaRPr lang="en-US"/>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force — they begin with persuasion. They slowly influence how a young person thinks about themselves, relationships, money, or loyalty.</a:t>
            </a:r>
          </a:p>
          <a:p>
            <a:endParaRPr lang="en-US"/>
          </a:p>
          <a:p>
            <a:r>
              <a:rPr lang="en-US"/>
              <a:t>Over time, this shapes decisions in ways the person might not have made before. They may apply pressure to push someone beyond their comfort zone, framing harmful behavior as normal, necessary, or proof of trust. </a:t>
            </a:r>
          </a:p>
          <a:p>
            <a:endParaRPr lang="en-US"/>
          </a:p>
          <a:p>
            <a:r>
              <a:rPr lang="en-US"/>
              <a:t>Mind games, such as guilt, blame, or mixed messages, create confusion and self-doubt, making it harder to think clearly or ask for help. Mental control works by weakening confidence and increasing dependence.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force — they begin with persuasion. They slowly influence how a young person thinks about themselves, relationships, money, or loyalty.</a:t>
            </a:r>
          </a:p>
          <a:p>
            <a:endParaRPr lang="en-US"/>
          </a:p>
          <a:p>
            <a:r>
              <a:rPr lang="en-US"/>
              <a:t>Over time, this shapes decisions in ways the person might not have made before. They may apply pressure to push someone beyond their comfort zone, framing harmful behavior as normal, necessary, or proof of trust. </a:t>
            </a:r>
          </a:p>
          <a:p>
            <a:endParaRPr lang="en-US"/>
          </a:p>
          <a:p>
            <a:r>
              <a:rPr lang="en-US"/>
              <a:t>Mind games, such as guilt, blame, or mixed messages, create confusion and self-doubt, making it harder to think clearly or ask for help. Mental control works by weakening confidence and increasing dependence.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force — they begin with persuasion. They slowly influence how a young person thinks about themselves, relationships, money, or loyalty.</a:t>
            </a:r>
          </a:p>
          <a:p>
            <a:endParaRPr lang="en-US"/>
          </a:p>
          <a:p>
            <a:r>
              <a:rPr lang="en-US"/>
              <a:t>Over time, this shapes decisions in ways the person might not have made before. They may apply pressure to push someone beyond their comfort zone, framing harmful behavior as normal, necessary, or proof of trust. </a:t>
            </a:r>
          </a:p>
          <a:p>
            <a:endParaRPr lang="en-US"/>
          </a:p>
          <a:p>
            <a:r>
              <a:rPr lang="en-US"/>
              <a:t>Mind games, such as guilt, blame, or mixed messages, create confusion and self-doubt, making it harder to think clearly or ask for help. Mental control works by weakening confidence and increasing dependence.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force — they begin with persuasion. They slowly influence how a young person thinks about themselves, relationships, money, or loyalty.</a:t>
            </a:r>
          </a:p>
          <a:p>
            <a:endParaRPr lang="en-US"/>
          </a:p>
          <a:p>
            <a:r>
              <a:rPr lang="en-US"/>
              <a:t>Over time, this shapes decisions in ways the person might not have made before. They may apply pressure to push someone beyond their comfort zone, framing harmful behavior as normal, necessary, or proof of trust. </a:t>
            </a:r>
          </a:p>
          <a:p>
            <a:endParaRPr lang="en-US"/>
          </a:p>
          <a:p>
            <a:r>
              <a:rPr lang="en-US"/>
              <a:t>Mind games, such as guilt, blame, or mixed messages, create confusion and self-doubt, making it harder to think clearly or ask for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a commitment made with no intention of carrying it out. It occurs when the intent is to</a:t>
            </a:r>
          </a:p>
          <a:p>
            <a:r>
              <a:rPr lang="en-US"/>
              <a:t>deceive or defraud others. Often, traffickers trick young people into complying with harmful requests by telling</a:t>
            </a:r>
          </a:p>
          <a:p>
            <a:r>
              <a:rPr lang="en-US"/>
              <a:t>lies such as their “dedicated love” for the youth or promises of fame and fortune.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endParaRPr lang="en-US"/>
          </a:p>
          <a:p>
            <a:r>
              <a:rPr lang="en-US"/>
              <a:t>When young people understand how predators operate, they are better able to recognize manipulation and avoid dangerous situations. </a:t>
            </a:r>
          </a:p>
          <a:p>
            <a:endParaRPr lang="en-US"/>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works by weakening confidence and increasing dependence.</a:t>
            </a:r>
          </a:p>
          <a:p>
            <a:endParaRPr lang="en-US"/>
          </a:p>
          <a:p>
            <a:r>
              <a:rPr lang="en-US"/>
              <a:t>Traffickers rarely begin with force; they begin with persuasion. </a:t>
            </a:r>
          </a:p>
          <a:p>
            <a:endParaRPr lang="en-US"/>
          </a:p>
          <a:p>
            <a:r>
              <a:rPr lang="en-US"/>
              <a:t>They slowly influence how a young person thinks about themselves, relationships, money, or loyalty.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 time, this shapes decisions in ways the person might not have made before. They may apply pressure to push someone beyond their comfort zone, framing harmful behavior as normal, necessary, or proof of trust.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Mind games, such as guilt, blame, or mixed messages, create confusion and self-doubt, making it harder to think clearly or ask for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enter a young person’s world by blending in. </a:t>
            </a:r>
          </a:p>
          <a:p>
            <a:endParaRPr lang="en-US"/>
          </a:p>
          <a:p>
            <a:r>
              <a:rPr lang="en-US"/>
              <a:t>They may pretend to share hobbies, music tastes, struggles, or goals to create a fast sense of connection.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They position themselves in familiar spaces, social media platforms, gaming communities, friend groups, schools, or local hangouts, to increase access and visibility.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trust grows, they encourage personal sharing to learn about insecurities, family conflict, financial stress, or emotional needs. That information can later be used to manipulate, isolate, or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held captive does not always mean being locked in a room. Sometimes control happens emotionally. </a:t>
            </a:r>
          </a:p>
          <a:p>
            <a:endParaRPr lang="en-US"/>
          </a:p>
          <a:p>
            <a:r>
              <a:rPr lang="en-US"/>
              <a:t>Brainwashing: </a:t>
            </a:r>
          </a:p>
          <a:p>
            <a:r>
              <a:rPr lang="en-US"/>
              <a:t>Traffickers use manipulative techniques to change an individual's thought process, giving them control of the victims' beliefs, attitudes, and 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 can include:</a:t>
            </a:r>
          </a:p>
          <a:p>
            <a:endParaRPr lang="en-US"/>
          </a:p>
          <a:p>
            <a:r>
              <a:rPr lang="en-US"/>
              <a:t>GROOMING</a:t>
            </a:r>
          </a:p>
          <a:p>
            <a:r>
              <a:rPr lang="en-US"/>
              <a:t>Building trust to manipulate someone.</a:t>
            </a:r>
          </a:p>
          <a:p>
            <a:endParaRPr lang="en-US"/>
          </a:p>
          <a:p>
            <a:r>
              <a:rPr lang="en-US"/>
              <a:t>SEXTORTION</a:t>
            </a:r>
          </a:p>
          <a:p>
            <a:r>
              <a:rPr lang="en-US"/>
              <a:t>Threatening to share private images.</a:t>
            </a:r>
          </a:p>
          <a:p>
            <a:endParaRPr lang="en-US"/>
          </a:p>
          <a:p>
            <a:r>
              <a:rPr lang="en-US"/>
              <a:t>PORNOGRAPHY</a:t>
            </a:r>
          </a:p>
          <a:p>
            <a:r>
              <a:rPr lang="en-US"/>
              <a:t>Involving vulnerable people in creating sexual images or videos.</a:t>
            </a:r>
          </a:p>
          <a:p>
            <a:endParaRPr lang="en-US"/>
          </a:p>
          <a:p>
            <a:r>
              <a:rPr lang="en-US"/>
              <a:t>SEX TRAFFICKING</a:t>
            </a:r>
          </a:p>
          <a:p>
            <a:r>
              <a:rPr lang="en-US"/>
              <a:t>Manipulating or forcing someone into sexual activity in exchange for money or something of value.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Trauma Bonding or Emotional Bondage: Traffickers use rewards and punishments in cycles to foster a powerful emotional connection with their victims. This form of abuse causes the victim to experience positive and negative emotions for the trafficker, such as love or loyalty, while also living in fear.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Economic Dependency: </a:t>
            </a:r>
          </a:p>
          <a:p>
            <a:r>
              <a:rPr lang="en-US"/>
              <a:t>Traffickers can gain control over young people who cannot earn enough money to obtain necessities like food and shelter. Victims often feel stuck because they have no means to support themselves when wanting to break free from a trafficker who fulfills their basic needs.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and Alcohol Addiction:</a:t>
            </a:r>
          </a:p>
          <a:p>
            <a:r>
              <a:rPr lang="en-US"/>
              <a:t>Traffickers work to influence an individual's substance use or introduce the individual to drugs and alcohol to create dependency. Substance abuse can increase a victim's economic, physical, and emotional dependency on their trafficker, significantly reducing their ability to end their exploitation.</a:t>
            </a:r>
          </a:p>
          <a:p>
            <a:endParaRPr lang="en-US"/>
          </a:p>
          <a:p>
            <a:r>
              <a:rPr lang="en-US"/>
              <a:t>Imprisonment: </a:t>
            </a:r>
          </a:p>
          <a:p>
            <a:r>
              <a:rPr lang="en-US"/>
              <a:t>“Imprisonment” is the physical or emotional restriction of a person’s freedom to move about or make independent decisions. Even if not physically confined, traffickers often maintain control over victims by setting strict rules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SILENT</a:t>
            </a:r>
          </a:p>
          <a:p>
            <a:r>
              <a:rPr lang="en-US"/>
              <a:t>It can be used silently.  </a:t>
            </a:r>
          </a:p>
          <a:p>
            <a:endParaRPr lang="en-US"/>
          </a:p>
          <a:p>
            <a:r>
              <a:rPr lang="en-US"/>
              <a:t>UNTRACKABLE</a:t>
            </a:r>
          </a:p>
          <a:p>
            <a:r>
              <a:rPr lang="en-US"/>
              <a:t>It leaves no digital footprint.  </a:t>
            </a:r>
          </a:p>
          <a:p>
            <a:endParaRPr lang="en-US"/>
          </a:p>
          <a:p>
            <a:r>
              <a:rPr lang="en-US"/>
              <a:t>CONCEALED</a:t>
            </a:r>
          </a:p>
          <a:p>
            <a:r>
              <a:rPr lang="en-US"/>
              <a:t>It can be done secretly when a perpetrator is nearby.</a:t>
            </a:r>
          </a:p>
          <a:p>
            <a:endParaRPr lang="en-US"/>
          </a:p>
          <a:p>
            <a:r>
              <a:rPr lang="en-US"/>
              <a:t>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Two ways to conduct a pre-/post-student evaluation:</a:t>
            </a:r>
          </a:p>
          <a:p>
            <a:endParaRPr lang="en-US"/>
          </a:p>
          <a:p>
            <a:r>
              <a:rPr lang="en-US"/>
              <a:t>1) Use the pre/post survey in the Walking Wise lesson plan for this topic. </a:t>
            </a:r>
          </a:p>
          <a:p>
            <a:endParaRPr lang="en-US"/>
          </a:p>
          <a:p>
            <a:r>
              <a:rPr lang="en-US"/>
              <a:t>2) Activate Slido.com to conduct an online survey.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IF SLIDO IS ACTIVATED:</a:t>
            </a:r>
          </a:p>
          <a:p>
            <a:r>
              <a:rPr lang="en-US"/>
              <a:t>Follow the instructions provided on WalkingWise.com to access your school or organization's custom Slido QR code and #code, which the audience will use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the myths, please refer to the last page of Lesson Plan #1 by logging in to the Walking Wise Learning Platform. </a:t>
            </a:r>
          </a:p>
          <a:p>
            <a:endParaRPr lang="en-US"/>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a:p>
            <a:endParaRPr lang="en-US"/>
          </a:p>
          <a:p>
            <a:r>
              <a:rPr lang="en-US"/>
              <a:t>FOR LEGAL DEFINITION:</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endParaRPr lang="en-US"/>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walkingwise.com/dem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71312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a:t>
            </a:r>
          </a:p>
        </p:txBody>
      </p:sp>
      <p:sp>
        <p:nvSpPr>
          <p:cNvPr id="5" name="TextBox 5"/>
          <p:cNvSpPr txBox="1"/>
          <p:nvPr/>
        </p:nvSpPr>
        <p:spPr>
          <a:xfrm>
            <a:off x="454522" y="5451420"/>
            <a:ext cx="17417056" cy="2547519"/>
          </a:xfrm>
          <a:prstGeom prst="rect">
            <a:avLst/>
          </a:prstGeom>
        </p:spPr>
        <p:txBody>
          <a:bodyPr lIns="0" tIns="0" rIns="0" bIns="0" rtlCol="0" anchor="t">
            <a:spAutoFit/>
          </a:bodyPr>
          <a:lstStyle/>
          <a:p>
            <a:pPr algn="ctr">
              <a:lnSpc>
                <a:spcPts val="11105"/>
              </a:lnSpc>
            </a:pPr>
            <a:r>
              <a:rPr lang="en-US" sz="11689" b="1">
                <a:solidFill>
                  <a:srgbClr val="ED8B00"/>
                </a:solidFill>
                <a:latin typeface="Cooperative Bold"/>
                <a:ea typeface="Cooperative Bold"/>
                <a:cs typeface="Cooperative Bold"/>
                <a:sym typeface="Cooperative Bold"/>
              </a:rPr>
              <a:t>Myths</a:t>
            </a:r>
          </a:p>
          <a:p>
            <a:pPr algn="ctr">
              <a:lnSpc>
                <a:spcPts val="8537"/>
              </a:lnSpc>
            </a:pPr>
            <a:r>
              <a:rPr lang="en-US" sz="8987" b="1" spc="-260">
                <a:solidFill>
                  <a:srgbClr val="ED8B00"/>
                </a:solidFill>
                <a:latin typeface="Poppins Medium 2 Bold"/>
                <a:ea typeface="Poppins Medium 2 Bold"/>
                <a:cs typeface="Poppins Medium 2 Bold"/>
                <a:sym typeface="Poppins Medium 2 Bold"/>
              </a:rPr>
              <a:t>&amp;REALITY</a:t>
            </a:r>
          </a:p>
        </p:txBody>
      </p:sp>
      <p:sp>
        <p:nvSpPr>
          <p:cNvPr id="6" name="Freeform 6"/>
          <p:cNvSpPr/>
          <p:nvPr/>
        </p:nvSpPr>
        <p:spPr>
          <a:xfrm>
            <a:off x="14931588" y="7062206"/>
            <a:ext cx="2451537" cy="2467718"/>
          </a:xfrm>
          <a:custGeom>
            <a:avLst/>
            <a:gdLst/>
            <a:ahLst/>
            <a:cxnLst/>
            <a:rect l="l" t="t" r="r" b="b"/>
            <a:pathLst>
              <a:path w="2451537" h="2467718">
                <a:moveTo>
                  <a:pt x="0" y="0"/>
                </a:moveTo>
                <a:lnTo>
                  <a:pt x="2451537" y="0"/>
                </a:lnTo>
                <a:lnTo>
                  <a:pt x="2451537" y="2467718"/>
                </a:lnTo>
                <a:lnTo>
                  <a:pt x="0" y="2467718"/>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8" name="Freeform 8"/>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44997"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5327133" cy="16867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child (under age 18) is made to take part in sexual activity for money or something of value, like food, shelter, or gifts.  </a:t>
            </a:r>
          </a:p>
        </p:txBody>
      </p:sp>
      <p:grpSp>
        <p:nvGrpSpPr>
          <p:cNvPr id="9" name="Group 9"/>
          <p:cNvGrpSpPr/>
          <p:nvPr/>
        </p:nvGrpSpPr>
        <p:grpSpPr>
          <a:xfrm>
            <a:off x="1965967" y="3624926"/>
            <a:ext cx="9411341" cy="904943"/>
            <a:chOff x="0" y="0"/>
            <a:chExt cx="2478707" cy="238339"/>
          </a:xfrm>
        </p:grpSpPr>
        <p:sp>
          <p:nvSpPr>
            <p:cNvPr id="10" name="Freeform 10"/>
            <p:cNvSpPr/>
            <p:nvPr/>
          </p:nvSpPr>
          <p:spPr>
            <a:xfrm>
              <a:off x="0" y="0"/>
              <a:ext cx="2478707" cy="238339"/>
            </a:xfrm>
            <a:custGeom>
              <a:avLst/>
              <a:gdLst/>
              <a:ahLst/>
              <a:cxnLst/>
              <a:rect l="l" t="t" r="r" b="b"/>
              <a:pathLst>
                <a:path w="2478707" h="238339">
                  <a:moveTo>
                    <a:pt x="0" y="0"/>
                  </a:moveTo>
                  <a:lnTo>
                    <a:pt x="2478707" y="0"/>
                  </a:lnTo>
                  <a:lnTo>
                    <a:pt x="2478707"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478707"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9523684"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SEX TRAFFICKING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44997"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760361" cy="255355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An adult is made to take part in sexual activity in exchange for something of value (like money, food, or housing), through the use of </a:t>
            </a:r>
            <a:r>
              <a:rPr lang="en-US" sz="4300" b="1">
                <a:solidFill>
                  <a:srgbClr val="9D1BE3"/>
                </a:solidFill>
                <a:latin typeface="Roboto Bold"/>
                <a:ea typeface="Roboto Bold"/>
                <a:cs typeface="Roboto Bold"/>
                <a:sym typeface="Roboto Bold"/>
              </a:rPr>
              <a:t>FORCE, FRAUD, or COERCION.</a:t>
            </a:r>
          </a:p>
        </p:txBody>
      </p:sp>
      <p:grpSp>
        <p:nvGrpSpPr>
          <p:cNvPr id="9" name="Group 9"/>
          <p:cNvGrpSpPr/>
          <p:nvPr/>
        </p:nvGrpSpPr>
        <p:grpSpPr>
          <a:xfrm>
            <a:off x="1965967" y="3624926"/>
            <a:ext cx="11195382" cy="904943"/>
            <a:chOff x="0" y="0"/>
            <a:chExt cx="2948578" cy="238339"/>
          </a:xfrm>
        </p:grpSpPr>
        <p:sp>
          <p:nvSpPr>
            <p:cNvPr id="10" name="Freeform 10"/>
            <p:cNvSpPr/>
            <p:nvPr/>
          </p:nvSpPr>
          <p:spPr>
            <a:xfrm>
              <a:off x="0" y="0"/>
              <a:ext cx="2948578" cy="238339"/>
            </a:xfrm>
            <a:custGeom>
              <a:avLst/>
              <a:gdLst/>
              <a:ahLst/>
              <a:cxnLst/>
              <a:rect l="l" t="t" r="r" b="b"/>
              <a:pathLst>
                <a:path w="2948578" h="238339">
                  <a:moveTo>
                    <a:pt x="0" y="0"/>
                  </a:moveTo>
                  <a:lnTo>
                    <a:pt x="2948578" y="0"/>
                  </a:lnTo>
                  <a:lnTo>
                    <a:pt x="2948578"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948578"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10987765" cy="1028702"/>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 TRAFFICKING OF ADULTS</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TextBox 15"/>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6065283" y="2593380"/>
            <a:ext cx="6369341" cy="6237832"/>
          </a:xfrm>
          <a:custGeom>
            <a:avLst/>
            <a:gdLst/>
            <a:ahLst/>
            <a:cxnLst/>
            <a:rect l="l" t="t" r="r" b="b"/>
            <a:pathLst>
              <a:path w="6369341" h="6237832">
                <a:moveTo>
                  <a:pt x="0" y="0"/>
                </a:moveTo>
                <a:lnTo>
                  <a:pt x="6369341" y="0"/>
                </a:lnTo>
                <a:lnTo>
                  <a:pt x="6369341" y="6237832"/>
                </a:lnTo>
                <a:lnTo>
                  <a:pt x="0" y="6237832"/>
                </a:lnTo>
                <a:lnTo>
                  <a:pt x="0" y="0"/>
                </a:lnTo>
                <a:close/>
              </a:path>
            </a:pathLst>
          </a:custGeom>
          <a:blipFill>
            <a:blip r:embed="rId3"/>
            <a:stretch>
              <a:fillRect t="-1852"/>
            </a:stretch>
          </a:blipFill>
        </p:spPr>
        <p:txBody>
          <a:bodyPr/>
          <a:lstStyle/>
          <a:p>
            <a:endParaRPr lang="en-US"/>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FORCEFUL TACTICS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7" name="TextBox 7"/>
          <p:cNvSpPr txBox="1"/>
          <p:nvPr/>
        </p:nvSpPr>
        <p:spPr>
          <a:xfrm>
            <a:off x="6211628" y="3202037"/>
            <a:ext cx="6019501"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force</a:t>
            </a:r>
          </a:p>
        </p:txBody>
      </p:sp>
      <p:sp>
        <p:nvSpPr>
          <p:cNvPr id="8" name="TextBox 8"/>
          <p:cNvSpPr txBox="1"/>
          <p:nvPr/>
        </p:nvSpPr>
        <p:spPr>
          <a:xfrm>
            <a:off x="6240203" y="4147484"/>
            <a:ext cx="6019501" cy="3440842"/>
          </a:xfrm>
          <a:prstGeom prst="rect">
            <a:avLst/>
          </a:prstGeom>
        </p:spPr>
        <p:txBody>
          <a:bodyPr lIns="0" tIns="0" rIns="0" bIns="0" rtlCol="0" anchor="t">
            <a:spAutoFit/>
          </a:bodyPr>
          <a:lstStyle/>
          <a:p>
            <a:pPr algn="ctr">
              <a:lnSpc>
                <a:spcPts val="5600"/>
              </a:lnSpc>
            </a:pPr>
            <a:r>
              <a:rPr lang="en-US" sz="3500" b="1">
                <a:solidFill>
                  <a:srgbClr val="303030"/>
                </a:solidFill>
                <a:latin typeface="Roboto Bold"/>
                <a:ea typeface="Roboto Bold"/>
                <a:cs typeface="Roboto Bold"/>
                <a:sym typeface="Roboto Bold"/>
              </a:rPr>
              <a:t>Physical Abuse</a:t>
            </a:r>
          </a:p>
          <a:p>
            <a:pPr algn="ctr">
              <a:lnSpc>
                <a:spcPts val="5600"/>
              </a:lnSpc>
            </a:pPr>
            <a:r>
              <a:rPr lang="en-US" sz="3500" b="1">
                <a:solidFill>
                  <a:srgbClr val="303030"/>
                </a:solidFill>
                <a:latin typeface="Roboto Bold"/>
                <a:ea typeface="Roboto Bold"/>
                <a:cs typeface="Roboto Bold"/>
                <a:sym typeface="Roboto Bold"/>
              </a:rPr>
              <a:t>Sexual Abuse</a:t>
            </a:r>
          </a:p>
          <a:p>
            <a:pPr algn="ctr">
              <a:lnSpc>
                <a:spcPts val="5600"/>
              </a:lnSpc>
            </a:pPr>
            <a:r>
              <a:rPr lang="en-US" sz="3500" b="1">
                <a:solidFill>
                  <a:srgbClr val="303030"/>
                </a:solidFill>
                <a:latin typeface="Roboto Bold"/>
                <a:ea typeface="Roboto Bold"/>
                <a:cs typeface="Roboto Bold"/>
                <a:sym typeface="Roboto Bold"/>
              </a:rPr>
              <a:t>Threats Using a Weapon</a:t>
            </a:r>
          </a:p>
          <a:p>
            <a:pPr algn="ctr">
              <a:lnSpc>
                <a:spcPts val="5600"/>
              </a:lnSpc>
            </a:pPr>
            <a:r>
              <a:rPr lang="en-US" sz="3500" b="1">
                <a:solidFill>
                  <a:srgbClr val="303030"/>
                </a:solidFill>
                <a:latin typeface="Roboto Bold"/>
                <a:ea typeface="Roboto Bold"/>
                <a:cs typeface="Roboto Bold"/>
                <a:sym typeface="Roboto Bold"/>
              </a:rPr>
              <a:t>Isolation</a:t>
            </a:r>
          </a:p>
          <a:p>
            <a:pPr algn="ctr">
              <a:lnSpc>
                <a:spcPts val="5040"/>
              </a:lnSpc>
            </a:pPr>
            <a:endParaRPr lang="en-US" sz="3500" b="1">
              <a:solidFill>
                <a:srgbClr val="303030"/>
              </a:solidFill>
              <a:latin typeface="Roboto Bold"/>
              <a:ea typeface="Roboto Bold"/>
              <a:cs typeface="Roboto Bold"/>
              <a:sym typeface="Roboto Bold"/>
            </a:endParaRP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FRAUDULANT TACTICS</a:t>
            </a:r>
          </a:p>
        </p:txBody>
      </p:sp>
      <p:sp>
        <p:nvSpPr>
          <p:cNvPr id="6" name="Freeform 6"/>
          <p:cNvSpPr/>
          <p:nvPr/>
        </p:nvSpPr>
        <p:spPr>
          <a:xfrm>
            <a:off x="5839412" y="2382916"/>
            <a:ext cx="6609177" cy="6514784"/>
          </a:xfrm>
          <a:custGeom>
            <a:avLst/>
            <a:gdLst/>
            <a:ahLst/>
            <a:cxnLst/>
            <a:rect l="l" t="t" r="r" b="b"/>
            <a:pathLst>
              <a:path w="6609177" h="6514784">
                <a:moveTo>
                  <a:pt x="0" y="0"/>
                </a:moveTo>
                <a:lnTo>
                  <a:pt x="6609176" y="0"/>
                </a:lnTo>
                <a:lnTo>
                  <a:pt x="6609176" y="6514784"/>
                </a:lnTo>
                <a:lnTo>
                  <a:pt x="0" y="6514784"/>
                </a:lnTo>
                <a:lnTo>
                  <a:pt x="0" y="0"/>
                </a:lnTo>
                <a:close/>
              </a:path>
            </a:pathLst>
          </a:custGeom>
          <a:blipFill>
            <a:blip r:embed="rId3"/>
            <a:stretch>
              <a:fillRect l="-608" t="-1811"/>
            </a:stretch>
          </a:blipFill>
        </p:spPr>
        <p:txBody>
          <a:bodyPr/>
          <a:lstStyle/>
          <a:p>
            <a:endParaRPr lang="en-US"/>
          </a:p>
        </p:txBody>
      </p:sp>
      <p:sp>
        <p:nvSpPr>
          <p:cNvPr id="7" name="TextBox 7"/>
          <p:cNvSpPr txBox="1"/>
          <p:nvPr/>
        </p:nvSpPr>
        <p:spPr>
          <a:xfrm>
            <a:off x="5936308" y="3236817"/>
            <a:ext cx="6250672"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fraud</a:t>
            </a:r>
          </a:p>
        </p:txBody>
      </p:sp>
      <p:sp>
        <p:nvSpPr>
          <p:cNvPr id="8" name="TextBox 8"/>
          <p:cNvSpPr txBox="1"/>
          <p:nvPr/>
        </p:nvSpPr>
        <p:spPr>
          <a:xfrm>
            <a:off x="5936308" y="4200613"/>
            <a:ext cx="6250672" cy="3218444"/>
          </a:xfrm>
          <a:prstGeom prst="rect">
            <a:avLst/>
          </a:prstGeom>
        </p:spPr>
        <p:txBody>
          <a:bodyPr lIns="0" tIns="0" rIns="0" bIns="0" rtlCol="0" anchor="t">
            <a:spAutoFit/>
          </a:bodyPr>
          <a:lstStyle/>
          <a:p>
            <a:pPr algn="ctr">
              <a:lnSpc>
                <a:spcPts val="5119"/>
              </a:lnSpc>
            </a:pPr>
            <a:r>
              <a:rPr lang="en-US" sz="3199" b="1">
                <a:solidFill>
                  <a:srgbClr val="303030"/>
                </a:solidFill>
                <a:latin typeface="Roboto Bold"/>
                <a:ea typeface="Roboto Bold"/>
                <a:cs typeface="Roboto Bold"/>
                <a:sym typeface="Roboto Bold"/>
              </a:rPr>
              <a:t>Fake Modeling Career</a:t>
            </a:r>
          </a:p>
          <a:p>
            <a:pPr algn="ctr">
              <a:lnSpc>
                <a:spcPts val="5119"/>
              </a:lnSpc>
            </a:pPr>
            <a:r>
              <a:rPr lang="en-US" sz="3199" b="1">
                <a:solidFill>
                  <a:srgbClr val="303030"/>
                </a:solidFill>
                <a:latin typeface="Roboto Bold"/>
                <a:ea typeface="Roboto Bold"/>
                <a:cs typeface="Roboto Bold"/>
                <a:sym typeface="Roboto Bold"/>
              </a:rPr>
              <a:t>Fake Entertainment Career</a:t>
            </a:r>
          </a:p>
          <a:p>
            <a:pPr algn="ctr">
              <a:lnSpc>
                <a:spcPts val="5119"/>
              </a:lnSpc>
            </a:pPr>
            <a:r>
              <a:rPr lang="en-US" sz="3199" b="1">
                <a:solidFill>
                  <a:srgbClr val="303030"/>
                </a:solidFill>
                <a:latin typeface="Roboto Bold"/>
                <a:ea typeface="Roboto Bold"/>
                <a:cs typeface="Roboto Bold"/>
                <a:sym typeface="Roboto Bold"/>
              </a:rPr>
              <a:t>Promises of Scholarships</a:t>
            </a:r>
          </a:p>
          <a:p>
            <a:pPr algn="ctr">
              <a:lnSpc>
                <a:spcPts val="5119"/>
              </a:lnSpc>
            </a:pPr>
            <a:r>
              <a:rPr lang="en-US" sz="3199" b="1">
                <a:solidFill>
                  <a:srgbClr val="303030"/>
                </a:solidFill>
                <a:latin typeface="Roboto Bold"/>
                <a:ea typeface="Roboto Bold"/>
                <a:cs typeface="Roboto Bold"/>
                <a:sym typeface="Roboto Bold"/>
              </a:rPr>
              <a:t>Promoting Free Education</a:t>
            </a:r>
          </a:p>
          <a:p>
            <a:pPr algn="ctr">
              <a:lnSpc>
                <a:spcPts val="5119"/>
              </a:lnSpc>
            </a:pPr>
            <a:r>
              <a:rPr lang="en-US" sz="3199" b="1">
                <a:solidFill>
                  <a:srgbClr val="303030"/>
                </a:solidFill>
                <a:latin typeface="Roboto Bold"/>
                <a:ea typeface="Roboto Bold"/>
                <a:cs typeface="Roboto Bold"/>
                <a:sym typeface="Roboto Bold"/>
              </a:rPr>
              <a:t>Loan Assistance Scam</a:t>
            </a: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3821843" cy="904943"/>
            <a:chOff x="0" y="0"/>
            <a:chExt cx="1006576" cy="238339"/>
          </a:xfrm>
        </p:grpSpPr>
        <p:sp>
          <p:nvSpPr>
            <p:cNvPr id="9" name="Freeform 9"/>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COERCE</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4" name="TextBox 14"/>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017780" y="4536816"/>
            <a:ext cx="1397023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manipulate, threaten, or intimidate someone to act against their will.</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5415375" y="2623344"/>
            <a:ext cx="7457250" cy="5962073"/>
          </a:xfrm>
          <a:custGeom>
            <a:avLst/>
            <a:gdLst/>
            <a:ahLst/>
            <a:cxnLst/>
            <a:rect l="l" t="t" r="r" b="b"/>
            <a:pathLst>
              <a:path w="7457250" h="5962073">
                <a:moveTo>
                  <a:pt x="0" y="0"/>
                </a:moveTo>
                <a:lnTo>
                  <a:pt x="7457250" y="0"/>
                </a:lnTo>
                <a:lnTo>
                  <a:pt x="7457250" y="5962073"/>
                </a:lnTo>
                <a:lnTo>
                  <a:pt x="0" y="5962073"/>
                </a:lnTo>
                <a:lnTo>
                  <a:pt x="0" y="0"/>
                </a:lnTo>
                <a:close/>
              </a:path>
            </a:pathLst>
          </a:custGeom>
          <a:blipFill>
            <a:blip r:embed="rId3"/>
            <a:stretch>
              <a:fillRect t="-1938"/>
            </a:stretch>
          </a:blipFill>
        </p:spPr>
        <p:txBody>
          <a:bodyPr/>
          <a:lstStyle/>
          <a:p>
            <a:endParaRPr lang="en-US"/>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COERCIVE TACTICS</a:t>
            </a:r>
          </a:p>
        </p:txBody>
      </p:sp>
      <p:sp>
        <p:nvSpPr>
          <p:cNvPr id="7" name="TextBox 7"/>
          <p:cNvSpPr txBox="1"/>
          <p:nvPr/>
        </p:nvSpPr>
        <p:spPr>
          <a:xfrm>
            <a:off x="5532530" y="3126874"/>
            <a:ext cx="7117562" cy="863600"/>
          </a:xfrm>
          <a:prstGeom prst="rect">
            <a:avLst/>
          </a:prstGeom>
        </p:spPr>
        <p:txBody>
          <a:bodyPr lIns="0" tIns="0" rIns="0" bIns="0" rtlCol="0" anchor="t">
            <a:spAutoFit/>
          </a:bodyPr>
          <a:lstStyle/>
          <a:p>
            <a:pPr algn="ctr">
              <a:lnSpc>
                <a:spcPts val="7000"/>
              </a:lnSpc>
            </a:pPr>
            <a:r>
              <a:rPr lang="en-US" sz="5000" b="1">
                <a:solidFill>
                  <a:srgbClr val="9D1BE3"/>
                </a:solidFill>
                <a:latin typeface="Bebas Neue Bold"/>
                <a:ea typeface="Bebas Neue Bold"/>
                <a:cs typeface="Bebas Neue Bold"/>
                <a:sym typeface="Bebas Neue Bold"/>
              </a:rPr>
              <a:t>COERCION</a:t>
            </a:r>
          </a:p>
        </p:txBody>
      </p:sp>
      <p:sp>
        <p:nvSpPr>
          <p:cNvPr id="8" name="TextBox 8"/>
          <p:cNvSpPr txBox="1"/>
          <p:nvPr/>
        </p:nvSpPr>
        <p:spPr>
          <a:xfrm>
            <a:off x="5532530" y="4040658"/>
            <a:ext cx="7213883" cy="4476790"/>
          </a:xfrm>
          <a:prstGeom prst="rect">
            <a:avLst/>
          </a:prstGeom>
        </p:spPr>
        <p:txBody>
          <a:bodyPr lIns="0" tIns="0" rIns="0" bIns="0" rtlCol="0" anchor="t">
            <a:spAutoFit/>
          </a:bodyPr>
          <a:lstStyle/>
          <a:p>
            <a:pPr algn="ctr">
              <a:lnSpc>
                <a:spcPts val="4479"/>
              </a:lnSpc>
            </a:pPr>
            <a:r>
              <a:rPr lang="en-US" sz="2799" b="1">
                <a:solidFill>
                  <a:srgbClr val="303030"/>
                </a:solidFill>
                <a:latin typeface="Roboto Bold"/>
                <a:ea typeface="Roboto Bold"/>
                <a:cs typeface="Roboto Bold"/>
                <a:sym typeface="Roboto Bold"/>
              </a:rPr>
              <a:t>Creates Substance Addiction</a:t>
            </a:r>
          </a:p>
          <a:p>
            <a:pPr algn="ctr">
              <a:lnSpc>
                <a:spcPts val="4479"/>
              </a:lnSpc>
            </a:pPr>
            <a:r>
              <a:rPr lang="en-US" sz="2799" b="1">
                <a:solidFill>
                  <a:srgbClr val="303030"/>
                </a:solidFill>
                <a:latin typeface="Roboto Bold"/>
                <a:ea typeface="Roboto Bold"/>
                <a:cs typeface="Roboto Bold"/>
                <a:sym typeface="Roboto Bold"/>
              </a:rPr>
              <a:t>Expliots Substance Use</a:t>
            </a:r>
          </a:p>
          <a:p>
            <a:pPr algn="ctr">
              <a:lnSpc>
                <a:spcPts val="4479"/>
              </a:lnSpc>
            </a:pPr>
            <a:r>
              <a:rPr lang="en-US" sz="2799" b="1">
                <a:solidFill>
                  <a:srgbClr val="303030"/>
                </a:solidFill>
                <a:latin typeface="Roboto Bold"/>
                <a:ea typeface="Roboto Bold"/>
                <a:cs typeface="Roboto Bold"/>
                <a:sym typeface="Roboto Bold"/>
              </a:rPr>
              <a:t>Threatens Harm to Family or Pets</a:t>
            </a:r>
          </a:p>
          <a:p>
            <a:pPr algn="ctr">
              <a:lnSpc>
                <a:spcPts val="4479"/>
              </a:lnSpc>
            </a:pPr>
            <a:r>
              <a:rPr lang="en-US" sz="2799" b="1">
                <a:solidFill>
                  <a:srgbClr val="303030"/>
                </a:solidFill>
                <a:latin typeface="Roboto Bold"/>
                <a:ea typeface="Roboto Bold"/>
                <a:cs typeface="Roboto Bold"/>
                <a:sym typeface="Roboto Bold"/>
              </a:rPr>
              <a:t>Emotional or Verbal Abuse</a:t>
            </a:r>
          </a:p>
          <a:p>
            <a:pPr algn="ctr">
              <a:lnSpc>
                <a:spcPts val="4479"/>
              </a:lnSpc>
            </a:pPr>
            <a:r>
              <a:rPr lang="en-US" sz="2799" b="1">
                <a:solidFill>
                  <a:srgbClr val="303030"/>
                </a:solidFill>
                <a:latin typeface="Roboto Bold"/>
                <a:ea typeface="Roboto Bold"/>
                <a:cs typeface="Roboto Bold"/>
                <a:sym typeface="Roboto Bold"/>
              </a:rPr>
              <a:t>Manipulation or Intimidation</a:t>
            </a:r>
          </a:p>
          <a:p>
            <a:pPr algn="ctr">
              <a:lnSpc>
                <a:spcPts val="4479"/>
              </a:lnSpc>
            </a:pPr>
            <a:r>
              <a:rPr lang="en-US" sz="2799" b="1">
                <a:solidFill>
                  <a:srgbClr val="303030"/>
                </a:solidFill>
                <a:latin typeface="Roboto Bold"/>
                <a:ea typeface="Roboto Bold"/>
                <a:cs typeface="Roboto Bold"/>
                <a:sym typeface="Roboto Bold"/>
              </a:rPr>
              <a:t>Stalking or Monitoring</a:t>
            </a:r>
          </a:p>
          <a:p>
            <a:pPr algn="ctr">
              <a:lnSpc>
                <a:spcPts val="4479"/>
              </a:lnSpc>
            </a:pPr>
            <a:r>
              <a:rPr lang="en-US" sz="2799" b="1">
                <a:solidFill>
                  <a:srgbClr val="303030"/>
                </a:solidFill>
                <a:latin typeface="Roboto Bold"/>
                <a:ea typeface="Roboto Bold"/>
                <a:cs typeface="Roboto Bold"/>
                <a:sym typeface="Roboto Bold"/>
              </a:rPr>
              <a:t>Withholding Food &amp; Shelter</a:t>
            </a:r>
          </a:p>
          <a:p>
            <a:pPr algn="ctr">
              <a:lnSpc>
                <a:spcPts val="4479"/>
              </a:lnSpc>
            </a:pPr>
            <a:endParaRPr lang="en-US" sz="2799" b="1">
              <a:solidFill>
                <a:srgbClr val="303030"/>
              </a:solidFill>
              <a:latin typeface="Roboto Bold"/>
              <a:ea typeface="Roboto Bold"/>
              <a:cs typeface="Roboto Bold"/>
              <a:sym typeface="Roboto Bold"/>
            </a:endParaRPr>
          </a:p>
        </p:txBody>
      </p:sp>
      <p:sp>
        <p:nvSpPr>
          <p:cNvPr id="9" name="TextBox 9"/>
          <p:cNvSpPr txBox="1"/>
          <p:nvPr/>
        </p:nvSpPr>
        <p:spPr>
          <a:xfrm>
            <a:off x="6828360" y="9282201"/>
            <a:ext cx="5996799" cy="20771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885579" cy="81985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false belief commonly held by a group.</a:t>
            </a:r>
          </a:p>
        </p:txBody>
      </p:sp>
      <p:grpSp>
        <p:nvGrpSpPr>
          <p:cNvPr id="9" name="Group 9"/>
          <p:cNvGrpSpPr/>
          <p:nvPr/>
        </p:nvGrpSpPr>
        <p:grpSpPr>
          <a:xfrm>
            <a:off x="1965967" y="3624926"/>
            <a:ext cx="2998976" cy="904943"/>
            <a:chOff x="0" y="0"/>
            <a:chExt cx="789854" cy="238339"/>
          </a:xfrm>
        </p:grpSpPr>
        <p:sp>
          <p:nvSpPr>
            <p:cNvPr id="10" name="Freeform 10"/>
            <p:cNvSpPr/>
            <p:nvPr/>
          </p:nvSpPr>
          <p:spPr>
            <a:xfrm>
              <a:off x="0" y="0"/>
              <a:ext cx="789854" cy="238339"/>
            </a:xfrm>
            <a:custGeom>
              <a:avLst/>
              <a:gdLst/>
              <a:ahLst/>
              <a:cxnLst/>
              <a:rect l="l" t="t" r="r" b="b"/>
              <a:pathLst>
                <a:path w="789854" h="238339">
                  <a:moveTo>
                    <a:pt x="0" y="0"/>
                  </a:moveTo>
                  <a:lnTo>
                    <a:pt x="789854" y="0"/>
                  </a:lnTo>
                  <a:lnTo>
                    <a:pt x="78985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8985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MYTH</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017780" y="4536816"/>
            <a:ext cx="14382914" cy="81985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true fact based on what actually happens. </a:t>
            </a:r>
          </a:p>
        </p:txBody>
      </p:sp>
      <p:grpSp>
        <p:nvGrpSpPr>
          <p:cNvPr id="9" name="Group 9"/>
          <p:cNvGrpSpPr/>
          <p:nvPr/>
        </p:nvGrpSpPr>
        <p:grpSpPr>
          <a:xfrm>
            <a:off x="1965967" y="3624926"/>
            <a:ext cx="3821843" cy="904943"/>
            <a:chOff x="0" y="0"/>
            <a:chExt cx="1006576" cy="238339"/>
          </a:xfrm>
        </p:grpSpPr>
        <p:sp>
          <p:nvSpPr>
            <p:cNvPr id="10" name="Freeform 10"/>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360015" y="3501204"/>
            <a:ext cx="6855588" cy="1028702"/>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REALITY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9" name="TextBox 9"/>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id="10" name="TextBox 10"/>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grpSp>
        <p:nvGrpSpPr>
          <p:cNvPr id="11" name="Group 11"/>
          <p:cNvGrpSpPr/>
          <p:nvPr/>
        </p:nvGrpSpPr>
        <p:grpSpPr>
          <a:xfrm>
            <a:off x="1271163" y="4756108"/>
            <a:ext cx="12759752" cy="2153831"/>
            <a:chOff x="0" y="0"/>
            <a:chExt cx="3360593" cy="567264"/>
          </a:xfrm>
        </p:grpSpPr>
        <p:sp>
          <p:nvSpPr>
            <p:cNvPr id="12" name="Freeform 12"/>
            <p:cNvSpPr/>
            <p:nvPr/>
          </p:nvSpPr>
          <p:spPr>
            <a:xfrm>
              <a:off x="0" y="0"/>
              <a:ext cx="3360593" cy="567264"/>
            </a:xfrm>
            <a:custGeom>
              <a:avLst/>
              <a:gdLst/>
              <a:ahLst/>
              <a:cxnLst/>
              <a:rect l="l" t="t" r="r" b="b"/>
              <a:pathLst>
                <a:path w="3360593" h="567264">
                  <a:moveTo>
                    <a:pt x="0" y="0"/>
                  </a:moveTo>
                  <a:lnTo>
                    <a:pt x="3360593" y="0"/>
                  </a:lnTo>
                  <a:lnTo>
                    <a:pt x="3360593" y="567264"/>
                  </a:lnTo>
                  <a:lnTo>
                    <a:pt x="0" y="567264"/>
                  </a:lnTo>
                  <a:close/>
                </a:path>
              </a:pathLst>
            </a:custGeom>
            <a:solidFill>
              <a:srgbClr val="303030"/>
            </a:solidFill>
          </p:spPr>
          <p:txBody>
            <a:bodyPr/>
            <a:lstStyle/>
            <a:p>
              <a:endParaRPr lang="en-US"/>
            </a:p>
          </p:txBody>
        </p:sp>
        <p:sp>
          <p:nvSpPr>
            <p:cNvPr id="13" name="TextBox 13"/>
            <p:cNvSpPr txBox="1"/>
            <p:nvPr/>
          </p:nvSpPr>
          <p:spPr>
            <a:xfrm>
              <a:off x="0" y="-9525"/>
              <a:ext cx="3360593" cy="57678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60015" y="4994824"/>
            <a:ext cx="12550042" cy="1581150"/>
          </a:xfrm>
          <a:prstGeom prst="rect">
            <a:avLst/>
          </a:prstGeom>
        </p:spPr>
        <p:txBody>
          <a:bodyPr lIns="0" tIns="0" rIns="0" bIns="0" rtlCol="0" anchor="t">
            <a:spAutoFit/>
          </a:bodyPr>
          <a:lstStyle/>
          <a:p>
            <a:pPr algn="l">
              <a:lnSpc>
                <a:spcPts val="6299"/>
              </a:lnSpc>
            </a:pPr>
            <a:r>
              <a:rPr lang="en-US" sz="4500" b="1">
                <a:solidFill>
                  <a:srgbClr val="F1B434"/>
                </a:solidFill>
                <a:latin typeface="Roboto Bold"/>
                <a:ea typeface="Roboto Bold"/>
                <a:cs typeface="Roboto Bold"/>
                <a:sym typeface="Roboto Bold"/>
              </a:rPr>
              <a:t>Myth or Reality?</a:t>
            </a:r>
            <a:r>
              <a:rPr lang="en-US" sz="4500" b="1">
                <a:solidFill>
                  <a:srgbClr val="FFFFFF"/>
                </a:solidFill>
                <a:latin typeface="Roboto Bold"/>
                <a:ea typeface="Roboto Bold"/>
                <a:cs typeface="Roboto Bold"/>
                <a:sym typeface="Roboto Bold"/>
              </a:rPr>
              <a:t> Sex traffickers mostly target young people living in dangerous communities.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1995521" y="4276287"/>
            <a:ext cx="14495741" cy="38512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traffickers target young people from all types of communities, including urban, suburban, rural, and online communities.</a:t>
            </a:r>
            <a:r>
              <a:rPr lang="en-US" sz="5499">
                <a:solidFill>
                  <a:srgbClr val="9D1BE3"/>
                </a:solidFill>
                <a:latin typeface="Roboto"/>
                <a:ea typeface="Roboto"/>
                <a:cs typeface="Roboto"/>
                <a:sym typeface="Robot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2097410" y="2009854"/>
            <a:ext cx="10251647" cy="3991611"/>
          </a:xfrm>
          <a:prstGeom prst="rect">
            <a:avLst/>
          </a:prstGeom>
        </p:spPr>
        <p:txBody>
          <a:bodyPr lIns="0" tIns="0" rIns="0" bIns="0" rtlCol="0" anchor="t">
            <a:spAutoFit/>
          </a:bodyPr>
          <a:lstStyle/>
          <a:p>
            <a:pPr algn="l">
              <a:lnSpc>
                <a:spcPts val="3639"/>
              </a:lnSpc>
            </a:pPr>
            <a:r>
              <a:rPr lang="en-US" sz="2599" b="1">
                <a:solidFill>
                  <a:srgbClr val="9D1BE3"/>
                </a:solidFill>
                <a:latin typeface="Roboto Bold"/>
                <a:ea typeface="Roboto Bold"/>
                <a:cs typeface="Roboto Bold"/>
                <a:sym typeface="Roboto Bold"/>
              </a:rPr>
              <a:t>NOTE TO PRESENTER</a:t>
            </a:r>
          </a:p>
          <a:p>
            <a:pPr algn="l">
              <a:lnSpc>
                <a:spcPts val="2100"/>
              </a:lnSpc>
            </a:pPr>
            <a:endParaRPr lang="en-US" sz="2599" b="1">
              <a:solidFill>
                <a:srgbClr val="9D1BE3"/>
              </a:solidFill>
              <a:latin typeface="Roboto Bold"/>
              <a:ea typeface="Roboto Bold"/>
              <a:cs typeface="Roboto Bold"/>
              <a:sym typeface="Roboto Bold"/>
            </a:endParaRPr>
          </a:p>
          <a:p>
            <a:pPr algn="l">
              <a:lnSpc>
                <a:spcPts val="2100"/>
              </a:lnSpc>
            </a:pPr>
            <a:endParaRPr lang="en-US" sz="2599" b="1">
              <a:solidFill>
                <a:srgbClr val="9D1BE3"/>
              </a:solidFill>
              <a:latin typeface="Roboto Bold"/>
              <a:ea typeface="Roboto Bold"/>
              <a:cs typeface="Roboto Bold"/>
              <a:sym typeface="Roboto Bold"/>
            </a:endParaR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schools can create steady growth in awareness and understanding. </a:t>
            </a:r>
          </a:p>
          <a:p>
            <a:pPr algn="l">
              <a:lnSpc>
                <a:spcPts val="210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Our recommended teaching track offers a long-term path for middle and high school students to build knowledge and confidence. </a:t>
            </a:r>
          </a:p>
          <a:p>
            <a:pPr algn="l">
              <a:lnSpc>
                <a:spcPts val="3639"/>
              </a:lnSpc>
            </a:pPr>
            <a:endParaRPr lang="en-US" sz="2599">
              <a:solidFill>
                <a:srgbClr val="303030"/>
              </a:solidFill>
              <a:latin typeface="Roboto"/>
              <a:ea typeface="Roboto"/>
              <a:cs typeface="Roboto"/>
              <a:sym typeface="Roboto"/>
            </a:endParaRPr>
          </a:p>
        </p:txBody>
      </p:sp>
      <p:sp>
        <p:nvSpPr>
          <p:cNvPr id="10" name="Freeform 10"/>
          <p:cNvSpPr/>
          <p:nvPr/>
        </p:nvSpPr>
        <p:spPr>
          <a:xfrm>
            <a:off x="9929575" y="7735015"/>
            <a:ext cx="2371856" cy="758994"/>
          </a:xfrm>
          <a:custGeom>
            <a:avLst/>
            <a:gdLst/>
            <a:ahLst/>
            <a:cxnLst/>
            <a:rect l="l" t="t" r="r" b="b"/>
            <a:pathLst>
              <a:path w="2371856" h="758994">
                <a:moveTo>
                  <a:pt x="0" y="0"/>
                </a:moveTo>
                <a:lnTo>
                  <a:pt x="2371856" y="0"/>
                </a:lnTo>
                <a:lnTo>
                  <a:pt x="2371856" y="758993"/>
                </a:lnTo>
                <a:lnTo>
                  <a:pt x="0" y="758993"/>
                </a:lnTo>
                <a:lnTo>
                  <a:pt x="0" y="0"/>
                </a:lnTo>
                <a:close/>
              </a:path>
            </a:pathLst>
          </a:custGeom>
          <a:blipFill>
            <a:blip r:embed="rId3"/>
            <a:stretch>
              <a:fillRect/>
            </a:stretch>
          </a:blipFill>
        </p:spPr>
        <p:txBody>
          <a:bodyPr/>
          <a:lstStyle/>
          <a:p>
            <a:endParaRPr lang="en-US"/>
          </a:p>
        </p:txBody>
      </p:sp>
      <p:grpSp>
        <p:nvGrpSpPr>
          <p:cNvPr id="11" name="Group 11"/>
          <p:cNvGrpSpPr/>
          <p:nvPr/>
        </p:nvGrpSpPr>
        <p:grpSpPr>
          <a:xfrm>
            <a:off x="13144779" y="1832403"/>
            <a:ext cx="3052079" cy="6756855"/>
            <a:chOff x="0" y="0"/>
            <a:chExt cx="822082" cy="1819969"/>
          </a:xfrm>
        </p:grpSpPr>
        <p:sp>
          <p:nvSpPr>
            <p:cNvPr id="12" name="Freeform 12"/>
            <p:cNvSpPr/>
            <p:nvPr/>
          </p:nvSpPr>
          <p:spPr>
            <a:xfrm>
              <a:off x="0" y="0"/>
              <a:ext cx="822082" cy="1819969"/>
            </a:xfrm>
            <a:custGeom>
              <a:avLst/>
              <a:gdLst/>
              <a:ahLst/>
              <a:cxnLst/>
              <a:rect l="l" t="t" r="r" b="b"/>
              <a:pathLst>
                <a:path w="822082" h="1819969">
                  <a:moveTo>
                    <a:pt x="0" y="0"/>
                  </a:moveTo>
                  <a:lnTo>
                    <a:pt x="822082" y="0"/>
                  </a:lnTo>
                  <a:lnTo>
                    <a:pt x="822082" y="1819969"/>
                  </a:lnTo>
                  <a:lnTo>
                    <a:pt x="0" y="1819969"/>
                  </a:lnTo>
                  <a:close/>
                </a:path>
              </a:pathLst>
            </a:custGeom>
            <a:solidFill>
              <a:srgbClr val="303030"/>
            </a:solidFill>
          </p:spPr>
          <p:txBody>
            <a:bodyPr/>
            <a:lstStyle/>
            <a:p>
              <a:endParaRPr lang="en-US"/>
            </a:p>
          </p:txBody>
        </p:sp>
        <p:sp>
          <p:nvSpPr>
            <p:cNvPr id="13" name="TextBox 13"/>
            <p:cNvSpPr txBox="1"/>
            <p:nvPr/>
          </p:nvSpPr>
          <p:spPr>
            <a:xfrm>
              <a:off x="0" y="-9525"/>
              <a:ext cx="822082" cy="1829494"/>
            </a:xfrm>
            <a:prstGeom prst="rect">
              <a:avLst/>
            </a:prstGeom>
          </p:spPr>
          <p:txBody>
            <a:bodyPr lIns="33546" tIns="33546" rIns="33546" bIns="33546" rtlCol="0" anchor="ctr"/>
            <a:lstStyle/>
            <a:p>
              <a:pPr algn="ctr">
                <a:lnSpc>
                  <a:spcPts val="968"/>
                </a:lnSpc>
              </a:pPr>
              <a:endParaRPr/>
            </a:p>
          </p:txBody>
        </p:sp>
      </p:grpSp>
      <p:sp>
        <p:nvSpPr>
          <p:cNvPr id="14" name="AutoShape 14"/>
          <p:cNvSpPr/>
          <p:nvPr/>
        </p:nvSpPr>
        <p:spPr>
          <a:xfrm>
            <a:off x="12921113" y="2862931"/>
            <a:ext cx="3275745" cy="22076"/>
          </a:xfrm>
          <a:prstGeom prst="line">
            <a:avLst/>
          </a:prstGeom>
          <a:ln w="57150" cap="flat">
            <a:solidFill>
              <a:srgbClr val="FFFFFF"/>
            </a:solidFill>
            <a:prstDash val="solid"/>
            <a:headEnd type="none" w="sm" len="sm"/>
            <a:tailEnd type="none" w="sm" len="sm"/>
          </a:ln>
        </p:spPr>
        <p:txBody>
          <a:bodyPr/>
          <a:lstStyle/>
          <a:p>
            <a:endParaRPr lang="en-US"/>
          </a:p>
        </p:txBody>
      </p:sp>
      <p:sp>
        <p:nvSpPr>
          <p:cNvPr id="15" name="TextBox 15"/>
          <p:cNvSpPr txBox="1"/>
          <p:nvPr/>
        </p:nvSpPr>
        <p:spPr>
          <a:xfrm>
            <a:off x="13562797" y="3122387"/>
            <a:ext cx="2520712" cy="490339"/>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id="16" name="TextBox 16"/>
          <p:cNvSpPr txBox="1"/>
          <p:nvPr/>
        </p:nvSpPr>
        <p:spPr>
          <a:xfrm>
            <a:off x="13144779" y="2000329"/>
            <a:ext cx="3052079" cy="580802"/>
          </a:xfrm>
          <a:prstGeom prst="rect">
            <a:avLst/>
          </a:prstGeom>
        </p:spPr>
        <p:txBody>
          <a:bodyPr lIns="0" tIns="0" rIns="0" bIns="0" rtlCol="0" anchor="t">
            <a:spAutoFit/>
          </a:bodyPr>
          <a:lstStyle/>
          <a:p>
            <a:pPr algn="ctr">
              <a:lnSpc>
                <a:spcPts val="4777"/>
              </a:lnSpc>
            </a:pPr>
            <a:r>
              <a:rPr lang="en-US" sz="3412">
                <a:solidFill>
                  <a:srgbClr val="FFFFFF"/>
                </a:solidFill>
                <a:latin typeface="Cooperative"/>
                <a:ea typeface="Cooperative"/>
                <a:cs typeface="Cooperative"/>
                <a:sym typeface="Cooperative"/>
              </a:rPr>
              <a:t>5-Year Track</a:t>
            </a:r>
          </a:p>
        </p:txBody>
      </p:sp>
      <p:sp>
        <p:nvSpPr>
          <p:cNvPr id="17" name="TextBox 17"/>
          <p:cNvSpPr txBox="1"/>
          <p:nvPr/>
        </p:nvSpPr>
        <p:spPr>
          <a:xfrm>
            <a:off x="13562797" y="4642180"/>
            <a:ext cx="2570614" cy="71168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7th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id="18" name="TextBox 18"/>
          <p:cNvSpPr txBox="1"/>
          <p:nvPr/>
        </p:nvSpPr>
        <p:spPr>
          <a:xfrm>
            <a:off x="13562797" y="5566980"/>
            <a:ext cx="2570614" cy="91959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8th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id="19" name="TextBox 19"/>
          <p:cNvSpPr txBox="1"/>
          <p:nvPr/>
        </p:nvSpPr>
        <p:spPr>
          <a:xfrm>
            <a:off x="13562797" y="6645461"/>
            <a:ext cx="2570614" cy="704968"/>
          </a:xfrm>
          <a:prstGeom prst="rect">
            <a:avLst/>
          </a:prstGeom>
        </p:spPr>
        <p:txBody>
          <a:bodyPr lIns="0" tIns="0" rIns="0" bIns="0" rtlCol="0" anchor="t">
            <a:spAutoFit/>
          </a:bodyPr>
          <a:lstStyle/>
          <a:p>
            <a:pPr algn="just">
              <a:lnSpc>
                <a:spcPts val="2198"/>
              </a:lnSpc>
            </a:pPr>
            <a:r>
              <a:rPr lang="en-US" sz="1570" b="1" i="1">
                <a:solidFill>
                  <a:srgbClr val="FFFFFF"/>
                </a:solidFill>
                <a:latin typeface="Roboto Bold Italics"/>
                <a:ea typeface="Roboto Bold Italics"/>
                <a:cs typeface="Roboto Bold Italics"/>
                <a:sym typeface="Roboto Bold Italics"/>
              </a:rPr>
              <a:t>9th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id="20" name="TextBox 20"/>
          <p:cNvSpPr txBox="1"/>
          <p:nvPr/>
        </p:nvSpPr>
        <p:spPr>
          <a:xfrm>
            <a:off x="13626244" y="3758702"/>
            <a:ext cx="2570614" cy="711687"/>
          </a:xfrm>
          <a:prstGeom prst="rect">
            <a:avLst/>
          </a:prstGeom>
        </p:spPr>
        <p:txBody>
          <a:bodyPr lIns="0" tIns="0" rIns="0" bIns="0" rtlCol="0" anchor="t">
            <a:spAutoFit/>
          </a:bodyPr>
          <a:lstStyle/>
          <a:p>
            <a:pPr algn="l">
              <a:lnSpc>
                <a:spcPts val="2198"/>
              </a:lnSpc>
            </a:pPr>
            <a:r>
              <a:rPr lang="en-US" sz="1570" b="1" i="1">
                <a:solidFill>
                  <a:srgbClr val="FFFFFF"/>
                </a:solidFill>
                <a:latin typeface="Roboto Bold Italics"/>
                <a:ea typeface="Roboto Bold Italics"/>
                <a:cs typeface="Roboto Bold Italics"/>
                <a:sym typeface="Roboto Bold Italics"/>
              </a:rPr>
              <a:t>6th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id="21" name="TextBox 21"/>
          <p:cNvSpPr txBox="1"/>
          <p:nvPr/>
        </p:nvSpPr>
        <p:spPr>
          <a:xfrm>
            <a:off x="13562797" y="7509313"/>
            <a:ext cx="2570614" cy="704968"/>
          </a:xfrm>
          <a:prstGeom prst="rect">
            <a:avLst/>
          </a:prstGeom>
        </p:spPr>
        <p:txBody>
          <a:bodyPr lIns="0" tIns="0" rIns="0" bIns="0" rtlCol="0" anchor="t">
            <a:spAutoFit/>
          </a:bodyPr>
          <a:lstStyle/>
          <a:p>
            <a:pPr algn="just">
              <a:lnSpc>
                <a:spcPts val="2198"/>
              </a:lnSpc>
              <a:spcBef>
                <a:spcPct val="0"/>
              </a:spcBef>
            </a:pPr>
            <a:r>
              <a:rPr lang="en-US" sz="1570" b="1" i="1">
                <a:solidFill>
                  <a:srgbClr val="FFFFFF"/>
                </a:solidFill>
                <a:latin typeface="Roboto Bold Italics"/>
                <a:ea typeface="Roboto Bold Italics"/>
                <a:cs typeface="Roboto Bold Italics"/>
                <a:sym typeface="Roboto Bold Italics"/>
              </a:rPr>
              <a:t>10th GRADE</a:t>
            </a:r>
          </a:p>
          <a:p>
            <a:pPr algn="just">
              <a:lnSpc>
                <a:spcPts val="1720"/>
              </a:lnSpc>
              <a:spcBef>
                <a:spcPct val="0"/>
              </a:spcBef>
            </a:pPr>
            <a:r>
              <a:rPr lang="en-US" sz="1229">
                <a:solidFill>
                  <a:srgbClr val="FFFFFF"/>
                </a:solidFill>
                <a:latin typeface="Roboto"/>
                <a:ea typeface="Roboto"/>
                <a:cs typeface="Roboto"/>
                <a:sym typeface="Roboto"/>
              </a:rPr>
              <a:t>#11 Family Secret</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4830"/>
            <a:ext cx="11936979" cy="2048010"/>
            <a:chOff x="0" y="0"/>
            <a:chExt cx="3143896" cy="539394"/>
          </a:xfrm>
        </p:grpSpPr>
        <p:sp>
          <p:nvSpPr>
            <p:cNvPr id="7" name="Freeform 7"/>
            <p:cNvSpPr/>
            <p:nvPr/>
          </p:nvSpPr>
          <p:spPr>
            <a:xfrm>
              <a:off x="0" y="0"/>
              <a:ext cx="3143896" cy="539394"/>
            </a:xfrm>
            <a:custGeom>
              <a:avLst/>
              <a:gdLst/>
              <a:ahLst/>
              <a:cxnLst/>
              <a:rect l="l" t="t" r="r" b="b"/>
              <a:pathLst>
                <a:path w="3143896" h="539394">
                  <a:moveTo>
                    <a:pt x="0" y="0"/>
                  </a:moveTo>
                  <a:lnTo>
                    <a:pt x="3143896" y="0"/>
                  </a:lnTo>
                  <a:lnTo>
                    <a:pt x="3143896" y="539394"/>
                  </a:lnTo>
                  <a:lnTo>
                    <a:pt x="0" y="539394"/>
                  </a:lnTo>
                  <a:close/>
                </a:path>
              </a:pathLst>
            </a:custGeom>
            <a:solidFill>
              <a:srgbClr val="303030"/>
            </a:solidFill>
          </p:spPr>
          <p:txBody>
            <a:bodyPr/>
            <a:lstStyle/>
            <a:p>
              <a:endParaRPr lang="en-US"/>
            </a:p>
          </p:txBody>
        </p:sp>
        <p:sp>
          <p:nvSpPr>
            <p:cNvPr id="8" name="TextBox 8"/>
            <p:cNvSpPr txBox="1"/>
            <p:nvPr/>
          </p:nvSpPr>
          <p:spPr>
            <a:xfrm>
              <a:off x="0" y="-76200"/>
              <a:ext cx="3143896" cy="61559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25723" y="4970234"/>
            <a:ext cx="11298188"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Human traffickers mainly target young people they don’t know.</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3" name="TextBox 13"/>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4040235" y="4795043"/>
            <a:ext cx="9222925"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victims often know their trafficker.</a:t>
            </a:r>
            <a:r>
              <a:rPr lang="en-US" sz="5499">
                <a:solidFill>
                  <a:srgbClr val="9D1BE3"/>
                </a:solidFill>
                <a:latin typeface="Roboto"/>
                <a:ea typeface="Roboto"/>
                <a:cs typeface="Roboto"/>
                <a:sym typeface="Roboto"/>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64114"/>
            <a:ext cx="17417056" cy="9558772"/>
            <a:chOff x="0" y="0"/>
            <a:chExt cx="5490351" cy="3013197"/>
          </a:xfrm>
        </p:grpSpPr>
        <p:sp>
          <p:nvSpPr>
            <p:cNvPr id="5" name="Freeform 5"/>
            <p:cNvSpPr/>
            <p:nvPr/>
          </p:nvSpPr>
          <p:spPr>
            <a:xfrm>
              <a:off x="0" y="0"/>
              <a:ext cx="5490351" cy="3013197"/>
            </a:xfrm>
            <a:custGeom>
              <a:avLst/>
              <a:gdLst/>
              <a:ahLst/>
              <a:cxnLst/>
              <a:rect l="l" t="t" r="r" b="b"/>
              <a:pathLst>
                <a:path w="5490351" h="3013197">
                  <a:moveTo>
                    <a:pt x="0" y="0"/>
                  </a:moveTo>
                  <a:lnTo>
                    <a:pt x="5490351" y="0"/>
                  </a:lnTo>
                  <a:lnTo>
                    <a:pt x="549035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480713" y="4778354"/>
            <a:ext cx="11346404" cy="2016938"/>
            <a:chOff x="0" y="0"/>
            <a:chExt cx="2988353" cy="531210"/>
          </a:xfrm>
        </p:grpSpPr>
        <p:sp>
          <p:nvSpPr>
            <p:cNvPr id="7" name="Freeform 7"/>
            <p:cNvSpPr/>
            <p:nvPr/>
          </p:nvSpPr>
          <p:spPr>
            <a:xfrm>
              <a:off x="0" y="0"/>
              <a:ext cx="2988353" cy="531210"/>
            </a:xfrm>
            <a:custGeom>
              <a:avLst/>
              <a:gdLst/>
              <a:ahLst/>
              <a:cxnLst/>
              <a:rect l="l" t="t" r="r" b="b"/>
              <a:pathLst>
                <a:path w="2988353" h="531210">
                  <a:moveTo>
                    <a:pt x="0" y="0"/>
                  </a:moveTo>
                  <a:lnTo>
                    <a:pt x="2988353" y="0"/>
                  </a:lnTo>
                  <a:lnTo>
                    <a:pt x="2988353" y="531210"/>
                  </a:lnTo>
                  <a:lnTo>
                    <a:pt x="0" y="531210"/>
                  </a:lnTo>
                  <a:close/>
                </a:path>
              </a:pathLst>
            </a:custGeom>
            <a:solidFill>
              <a:srgbClr val="303030"/>
            </a:solidFill>
          </p:spPr>
          <p:txBody>
            <a:bodyPr/>
            <a:lstStyle/>
            <a:p>
              <a:endParaRPr lang="en-US"/>
            </a:p>
          </p:txBody>
        </p:sp>
        <p:sp>
          <p:nvSpPr>
            <p:cNvPr id="8" name="TextBox 8"/>
            <p:cNvSpPr txBox="1"/>
            <p:nvPr/>
          </p:nvSpPr>
          <p:spPr>
            <a:xfrm>
              <a:off x="0" y="-76200"/>
              <a:ext cx="2988353" cy="60741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15701" y="4958222"/>
            <a:ext cx="10975163"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BFDFD"/>
                </a:solidFill>
                <a:latin typeface="Roboto Bold"/>
                <a:ea typeface="Roboto Bold"/>
                <a:cs typeface="Roboto Bold"/>
                <a:sym typeface="Roboto Bold"/>
              </a:rPr>
              <a:t>  Sex trafficking usually involves violence against victims.  </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3" name="TextBox 13"/>
          <p:cNvSpPr txBox="1"/>
          <p:nvPr/>
        </p:nvSpPr>
        <p:spPr>
          <a:xfrm>
            <a:off x="5370778" y="9282225"/>
            <a:ext cx="4697692"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814764" y="9229725"/>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2561277" y="4276287"/>
            <a:ext cx="13165447"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traffickers more often use manipulation, intimidation, and threats to control their victims.</a:t>
            </a:r>
            <a:r>
              <a:rPr lang="en-US" sz="5499">
                <a:solidFill>
                  <a:srgbClr val="9D1BE3"/>
                </a:solidFill>
                <a:latin typeface="Roboto"/>
                <a:ea typeface="Roboto"/>
                <a:cs typeface="Roboto"/>
                <a:sym typeface="Roboto"/>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69145"/>
            <a:ext cx="11092125" cy="2105526"/>
            <a:chOff x="0" y="0"/>
            <a:chExt cx="2921383" cy="554542"/>
          </a:xfrm>
        </p:grpSpPr>
        <p:sp>
          <p:nvSpPr>
            <p:cNvPr id="7" name="Freeform 7"/>
            <p:cNvSpPr/>
            <p:nvPr/>
          </p:nvSpPr>
          <p:spPr>
            <a:xfrm>
              <a:off x="0" y="0"/>
              <a:ext cx="2921383" cy="554542"/>
            </a:xfrm>
            <a:custGeom>
              <a:avLst/>
              <a:gdLst/>
              <a:ahLst/>
              <a:cxnLst/>
              <a:rect l="l" t="t" r="r" b="b"/>
              <a:pathLst>
                <a:path w="2921383" h="554542">
                  <a:moveTo>
                    <a:pt x="0" y="0"/>
                  </a:moveTo>
                  <a:lnTo>
                    <a:pt x="2921383" y="0"/>
                  </a:lnTo>
                  <a:lnTo>
                    <a:pt x="2921383" y="554542"/>
                  </a:lnTo>
                  <a:lnTo>
                    <a:pt x="0" y="554542"/>
                  </a:lnTo>
                  <a:close/>
                </a:path>
              </a:pathLst>
            </a:custGeom>
            <a:solidFill>
              <a:srgbClr val="303030"/>
            </a:solidFill>
          </p:spPr>
          <p:txBody>
            <a:bodyPr/>
            <a:lstStyle/>
            <a:p>
              <a:endParaRPr lang="en-US"/>
            </a:p>
          </p:txBody>
        </p:sp>
        <p:sp>
          <p:nvSpPr>
            <p:cNvPr id="8" name="TextBox 8"/>
            <p:cNvSpPr txBox="1"/>
            <p:nvPr/>
          </p:nvSpPr>
          <p:spPr>
            <a:xfrm>
              <a:off x="0" y="-76200"/>
              <a:ext cx="2921383" cy="63074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85237" y="4993308"/>
            <a:ext cx="10929635"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trafficking victims are usually kidnapped.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3062433" y="4316456"/>
            <a:ext cx="12163133"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most trafficking does not involve kidnapping. Traffickers more often trick their victims.</a:t>
            </a:r>
            <a:r>
              <a:rPr lang="en-US" sz="5499">
                <a:solidFill>
                  <a:srgbClr val="9D1BE3"/>
                </a:solidFill>
                <a:latin typeface="Roboto"/>
                <a:ea typeface="Roboto"/>
                <a:cs typeface="Roboto"/>
                <a:sym typeface="Roboto"/>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69145"/>
            <a:ext cx="11092125" cy="2105526"/>
            <a:chOff x="0" y="0"/>
            <a:chExt cx="2921383" cy="554542"/>
          </a:xfrm>
        </p:grpSpPr>
        <p:sp>
          <p:nvSpPr>
            <p:cNvPr id="7" name="Freeform 7"/>
            <p:cNvSpPr/>
            <p:nvPr/>
          </p:nvSpPr>
          <p:spPr>
            <a:xfrm>
              <a:off x="0" y="0"/>
              <a:ext cx="2921383" cy="554542"/>
            </a:xfrm>
            <a:custGeom>
              <a:avLst/>
              <a:gdLst/>
              <a:ahLst/>
              <a:cxnLst/>
              <a:rect l="l" t="t" r="r" b="b"/>
              <a:pathLst>
                <a:path w="2921383" h="554542">
                  <a:moveTo>
                    <a:pt x="0" y="0"/>
                  </a:moveTo>
                  <a:lnTo>
                    <a:pt x="2921383" y="0"/>
                  </a:lnTo>
                  <a:lnTo>
                    <a:pt x="2921383" y="554542"/>
                  </a:lnTo>
                  <a:lnTo>
                    <a:pt x="0" y="554542"/>
                  </a:lnTo>
                  <a:close/>
                </a:path>
              </a:pathLst>
            </a:custGeom>
            <a:solidFill>
              <a:srgbClr val="303030"/>
            </a:solidFill>
          </p:spPr>
          <p:txBody>
            <a:bodyPr/>
            <a:lstStyle/>
            <a:p>
              <a:endParaRPr lang="en-US"/>
            </a:p>
          </p:txBody>
        </p:sp>
        <p:sp>
          <p:nvSpPr>
            <p:cNvPr id="8" name="TextBox 8"/>
            <p:cNvSpPr txBox="1"/>
            <p:nvPr/>
          </p:nvSpPr>
          <p:spPr>
            <a:xfrm>
              <a:off x="0" y="-76200"/>
              <a:ext cx="2921383" cy="63074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885237" y="4993308"/>
            <a:ext cx="10929635"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traffickers usually hold victims physically captive.</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26193" y="4380292"/>
            <a:ext cx="14536226" cy="287972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most victims are not locked in. People usually stay because they are scared, controlled, or feel they have no choice.</a:t>
            </a:r>
            <a:r>
              <a:rPr lang="en-US" sz="5499">
                <a:solidFill>
                  <a:srgbClr val="9D1BE3"/>
                </a:solidFill>
                <a:latin typeface="Roboto"/>
                <a:ea typeface="Roboto"/>
                <a:cs typeface="Roboto"/>
                <a:sym typeface="Roboto"/>
              </a:rPr>
              <a:t> </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1" name="TextBox 11"/>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566438" y="4776545"/>
            <a:ext cx="10684575" cy="2089860"/>
            <a:chOff x="0" y="0"/>
            <a:chExt cx="2814044" cy="550416"/>
          </a:xfrm>
        </p:grpSpPr>
        <p:sp>
          <p:nvSpPr>
            <p:cNvPr id="7" name="Freeform 7"/>
            <p:cNvSpPr/>
            <p:nvPr/>
          </p:nvSpPr>
          <p:spPr>
            <a:xfrm>
              <a:off x="0" y="0"/>
              <a:ext cx="2814044" cy="550416"/>
            </a:xfrm>
            <a:custGeom>
              <a:avLst/>
              <a:gdLst/>
              <a:ahLst/>
              <a:cxnLst/>
              <a:rect l="l" t="t" r="r" b="b"/>
              <a:pathLst>
                <a:path w="2814044" h="550416">
                  <a:moveTo>
                    <a:pt x="0" y="0"/>
                  </a:moveTo>
                  <a:lnTo>
                    <a:pt x="2814044" y="0"/>
                  </a:lnTo>
                  <a:lnTo>
                    <a:pt x="2814044" y="550416"/>
                  </a:lnTo>
                  <a:lnTo>
                    <a:pt x="0" y="550416"/>
                  </a:lnTo>
                  <a:close/>
                </a:path>
              </a:pathLst>
            </a:custGeom>
            <a:solidFill>
              <a:srgbClr val="303030"/>
            </a:solidFill>
          </p:spPr>
          <p:txBody>
            <a:bodyPr/>
            <a:lstStyle/>
            <a:p>
              <a:endParaRPr lang="en-US"/>
            </a:p>
          </p:txBody>
        </p:sp>
        <p:sp>
          <p:nvSpPr>
            <p:cNvPr id="8" name="TextBox 8"/>
            <p:cNvSpPr txBox="1"/>
            <p:nvPr/>
          </p:nvSpPr>
          <p:spPr>
            <a:xfrm>
              <a:off x="0" y="-76200"/>
              <a:ext cx="2814044" cy="626616"/>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197213" y="4992874"/>
            <a:ext cx="11059386" cy="1561952"/>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Myth or Reality?</a:t>
            </a:r>
            <a:r>
              <a:rPr lang="en-US" sz="4499" b="1">
                <a:solidFill>
                  <a:srgbClr val="FFFFFF"/>
                </a:solidFill>
                <a:latin typeface="Roboto Bold"/>
                <a:ea typeface="Roboto Bold"/>
                <a:cs typeface="Roboto Bold"/>
                <a:sym typeface="Roboto Bold"/>
              </a:rPr>
              <a:t>  Sex traffickers only target females.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3" name="TextBox 13"/>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5458603" y="9244101"/>
            <a:ext cx="8796764" cy="207719"/>
          </a:xfrm>
          <a:prstGeom prst="rect">
            <a:avLst/>
          </a:prstGeom>
        </p:spPr>
        <p:txBody>
          <a:bodyPr lIns="0" tIns="0" rIns="0" bIns="0" rtlCol="0" anchor="t">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id="10" name="TextBox 10"/>
          <p:cNvSpPr txBox="1"/>
          <p:nvPr/>
        </p:nvSpPr>
        <p:spPr>
          <a:xfrm>
            <a:off x="980285" y="1250072"/>
            <a:ext cx="9147136" cy="1094666"/>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id="11" name="TextBox 11"/>
          <p:cNvSpPr txBox="1"/>
          <p:nvPr/>
        </p:nvSpPr>
        <p:spPr>
          <a:xfrm>
            <a:off x="1853468" y="4762062"/>
            <a:ext cx="14581064" cy="1908177"/>
          </a:xfrm>
          <a:prstGeom prst="rect">
            <a:avLst/>
          </a:prstGeom>
        </p:spPr>
        <p:txBody>
          <a:bodyPr lIns="0" tIns="0" rIns="0" bIns="0" rtlCol="0" anchor="t">
            <a:spAutoFit/>
          </a:bodyPr>
          <a:lstStyle/>
          <a:p>
            <a:pPr algn="ctr">
              <a:lnSpc>
                <a:spcPts val="7699"/>
              </a:lnSpc>
            </a:pPr>
            <a:r>
              <a:rPr lang="en-US" sz="5499" b="1">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females are most targeted, but males and boys are also trafficked.</a:t>
            </a:r>
            <a:r>
              <a:rPr lang="en-US" sz="5499">
                <a:solidFill>
                  <a:srgbClr val="9D1BE3"/>
                </a:solidFill>
                <a:latin typeface="Roboto"/>
                <a:ea typeface="Roboto"/>
                <a:cs typeface="Roboto"/>
                <a:sym typeface="Roboto"/>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id="8" name="Freeform 8"/>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10" name="TextBox 10"/>
          <p:cNvSpPr txBox="1"/>
          <p:nvPr/>
        </p:nvSpPr>
        <p:spPr>
          <a:xfrm>
            <a:off x="1256804" y="1419794"/>
            <a:ext cx="16045284" cy="7360921"/>
          </a:xfrm>
          <a:prstGeom prst="rect">
            <a:avLst/>
          </a:prstGeom>
        </p:spPr>
        <p:txBody>
          <a:bodyPr lIns="0" tIns="0" rIns="0" bIns="0" rtlCol="0" anchor="t">
            <a:spAutoFit/>
          </a:bodyPr>
          <a:lstStyle/>
          <a:p>
            <a:pPr algn="l">
              <a:lnSpc>
                <a:spcPts val="3919"/>
              </a:lnSpc>
            </a:pPr>
            <a:r>
              <a:rPr lang="en-US" sz="2799" b="1">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encourages the use of Slido.com, an interactive digital tool, to enhance audience engagement. For more information, contact us at support@WalkingWise.com. Once configured, integrate Slido polling and add a post-evaluation 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9D1BE3"/>
                </a:solidFill>
                <a:latin typeface="Roboto"/>
                <a:ea typeface="Roboto"/>
                <a:cs typeface="Roboto"/>
                <a:sym typeface="Roboto"/>
              </a:rPr>
              <a:t>We encourage you to add your own content by following these instructions: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357" b="-1664"/>
            </a:stretch>
          </a:blipFill>
        </p:spPr>
        <p:txBody>
          <a:bodyPr/>
          <a:lstStyle/>
          <a:p>
            <a:endParaRPr lang="en-US"/>
          </a:p>
        </p:txBody>
      </p:sp>
      <p:grpSp>
        <p:nvGrpSpPr>
          <p:cNvPr id="3" name="Group 3"/>
          <p:cNvGrpSpPr/>
          <p:nvPr/>
        </p:nvGrpSpPr>
        <p:grpSpPr>
          <a:xfrm>
            <a:off x="4168944" y="8591854"/>
            <a:ext cx="10901980" cy="666446"/>
            <a:chOff x="0" y="0"/>
            <a:chExt cx="3363956" cy="205641"/>
          </a:xfrm>
        </p:grpSpPr>
        <p:sp>
          <p:nvSpPr>
            <p:cNvPr id="4" name="Freeform 4"/>
            <p:cNvSpPr/>
            <p:nvPr/>
          </p:nvSpPr>
          <p:spPr>
            <a:xfrm>
              <a:off x="0" y="0"/>
              <a:ext cx="3363956" cy="205641"/>
            </a:xfrm>
            <a:custGeom>
              <a:avLst/>
              <a:gdLst/>
              <a:ahLst/>
              <a:cxnLst/>
              <a:rect l="l" t="t" r="r" b="b"/>
              <a:pathLst>
                <a:path w="3363956" h="205641">
                  <a:moveTo>
                    <a:pt x="0" y="0"/>
                  </a:moveTo>
                  <a:lnTo>
                    <a:pt x="3363956" y="0"/>
                  </a:lnTo>
                  <a:lnTo>
                    <a:pt x="3363956" y="205641"/>
                  </a:lnTo>
                  <a:lnTo>
                    <a:pt x="0" y="205641"/>
                  </a:lnTo>
                  <a:close/>
                </a:path>
              </a:pathLst>
            </a:custGeom>
            <a:solidFill>
              <a:srgbClr val="303030"/>
            </a:solidFill>
          </p:spPr>
          <p:txBody>
            <a:bodyPr/>
            <a:lstStyle/>
            <a:p>
              <a:endParaRPr lang="en-US"/>
            </a:p>
          </p:txBody>
        </p:sp>
        <p:sp>
          <p:nvSpPr>
            <p:cNvPr id="5" name="TextBox 5"/>
            <p:cNvSpPr txBox="1"/>
            <p:nvPr/>
          </p:nvSpPr>
          <p:spPr>
            <a:xfrm>
              <a:off x="0" y="-76200"/>
              <a:ext cx="3363956" cy="281841"/>
            </a:xfrm>
            <a:prstGeom prst="rect">
              <a:avLst/>
            </a:prstGeom>
          </p:spPr>
          <p:txBody>
            <a:bodyPr lIns="50800" tIns="50800" rIns="50800" bIns="50800" rtlCol="0" anchor="ctr"/>
            <a:lstStyle/>
            <a:p>
              <a:pPr algn="ctr">
                <a:lnSpc>
                  <a:spcPts val="3074"/>
                </a:lnSpc>
              </a:pPr>
              <a:endParaRPr/>
            </a:p>
          </p:txBody>
        </p:sp>
      </p:grpSp>
      <p:sp>
        <p:nvSpPr>
          <p:cNvPr id="6" name="TextBox 6"/>
          <p:cNvSpPr txBox="1"/>
          <p:nvPr/>
        </p:nvSpPr>
        <p:spPr>
          <a:xfrm>
            <a:off x="4553947" y="8676647"/>
            <a:ext cx="10438827" cy="439784"/>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LOGIN or go to </a:t>
            </a:r>
            <a:r>
              <a:rPr lang="en-US" sz="2560" u="sng" dirty="0">
                <a:solidFill>
                  <a:srgbClr val="00B0F0"/>
                </a:solidFill>
                <a:latin typeface="Roboto"/>
                <a:ea typeface="Roboto"/>
                <a:cs typeface="Roboto"/>
                <a:sym typeface="Roboto"/>
                <a:hlinkClick r:id="rId4" tooltip="https://www.walkingwise.com/demo">
                  <a:extLst>
                    <a:ext uri="{A12FA001-AC4F-418D-AE19-62706E023703}">
                      <ahyp:hlinkClr xmlns:ahyp="http://schemas.microsoft.com/office/drawing/2018/hyperlinkcolor" val="tx"/>
                    </a:ext>
                  </a:extLst>
                </a:hlinkClick>
              </a:rPr>
              <a:t>WalkingWise.com/demo</a:t>
            </a:r>
            <a:r>
              <a:rPr lang="en-US" sz="2560" dirty="0">
                <a:solidFill>
                  <a:srgbClr val="00B0F0"/>
                </a:solidFill>
                <a:latin typeface="Roboto"/>
                <a:ea typeface="Roboto"/>
                <a:cs typeface="Roboto"/>
                <a:sym typeface="Roboto"/>
              </a:rPr>
              <a:t> </a:t>
            </a:r>
            <a:r>
              <a:rPr lang="en-US" sz="2560" dirty="0">
                <a:solidFill>
                  <a:srgbClr val="FFFFFF"/>
                </a:solidFill>
                <a:latin typeface="Roboto"/>
                <a:ea typeface="Roboto"/>
                <a:cs typeface="Roboto"/>
                <a:sym typeface="Roboto"/>
              </a:rPr>
              <a:t>to access this animated video.</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id="9" name="Group 9"/>
          <p:cNvGrpSpPr/>
          <p:nvPr/>
        </p:nvGrpSpPr>
        <p:grpSpPr>
          <a:xfrm>
            <a:off x="2031725" y="3896570"/>
            <a:ext cx="11541790" cy="2080227"/>
            <a:chOff x="0" y="0"/>
            <a:chExt cx="3039813" cy="547879"/>
          </a:xfrm>
        </p:grpSpPr>
        <p:sp>
          <p:nvSpPr>
            <p:cNvPr id="10" name="Freeform 10"/>
            <p:cNvSpPr/>
            <p:nvPr/>
          </p:nvSpPr>
          <p:spPr>
            <a:xfrm>
              <a:off x="0" y="0"/>
              <a:ext cx="3039813" cy="547879"/>
            </a:xfrm>
            <a:custGeom>
              <a:avLst/>
              <a:gdLst/>
              <a:ahLst/>
              <a:cxnLst/>
              <a:rect l="l" t="t" r="r" b="b"/>
              <a:pathLst>
                <a:path w="3039813" h="547879">
                  <a:moveTo>
                    <a:pt x="0" y="0"/>
                  </a:moveTo>
                  <a:lnTo>
                    <a:pt x="3039813" y="0"/>
                  </a:lnTo>
                  <a:lnTo>
                    <a:pt x="3039813" y="547879"/>
                  </a:lnTo>
                  <a:lnTo>
                    <a:pt x="0" y="547879"/>
                  </a:lnTo>
                  <a:close/>
                </a:path>
              </a:pathLst>
            </a:custGeom>
            <a:solidFill>
              <a:srgbClr val="303030"/>
            </a:solidFill>
          </p:spPr>
          <p:txBody>
            <a:bodyPr/>
            <a:lstStyle/>
            <a:p>
              <a:endParaRPr lang="en-US"/>
            </a:p>
          </p:txBody>
        </p:sp>
        <p:sp>
          <p:nvSpPr>
            <p:cNvPr id="11" name="TextBox 11"/>
            <p:cNvSpPr txBox="1"/>
            <p:nvPr/>
          </p:nvSpPr>
          <p:spPr>
            <a:xfrm>
              <a:off x="0" y="-76200"/>
              <a:ext cx="3039813" cy="62407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551423" y="4108083"/>
            <a:ext cx="11947213"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what types of business or industry are people commonly trafficked?</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909614" y="4346012"/>
            <a:ext cx="1484558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Social Media Platforms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Illegal Massage Parlors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Entertainment Industry: Strip Clubs &amp; Casinos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Hospitality Industry: Hotels &amp; Motels</a:t>
            </a:r>
          </a:p>
        </p:txBody>
      </p:sp>
      <p:grpSp>
        <p:nvGrpSpPr>
          <p:cNvPr id="5" name="Group 5"/>
          <p:cNvGrpSpPr/>
          <p:nvPr/>
        </p:nvGrpSpPr>
        <p:grpSpPr>
          <a:xfrm>
            <a:off x="1842189" y="3344586"/>
            <a:ext cx="10588151" cy="904943"/>
            <a:chOff x="0" y="0"/>
            <a:chExt cx="2788649" cy="238339"/>
          </a:xfrm>
        </p:grpSpPr>
        <p:sp>
          <p:nvSpPr>
            <p:cNvPr id="6" name="Freeform 6"/>
            <p:cNvSpPr/>
            <p:nvPr/>
          </p:nvSpPr>
          <p:spPr>
            <a:xfrm>
              <a:off x="0" y="0"/>
              <a:ext cx="2788649" cy="238339"/>
            </a:xfrm>
            <a:custGeom>
              <a:avLst/>
              <a:gdLst/>
              <a:ahLst/>
              <a:cxnLst/>
              <a:rect l="l" t="t" r="r" b="b"/>
              <a:pathLst>
                <a:path w="2788649" h="238339">
                  <a:moveTo>
                    <a:pt x="0" y="0"/>
                  </a:moveTo>
                  <a:lnTo>
                    <a:pt x="2788649" y="0"/>
                  </a:lnTo>
                  <a:lnTo>
                    <a:pt x="27886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7886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3363633"/>
            <a:ext cx="999331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Industries Impacted by </a:t>
            </a:r>
            <a:r>
              <a:rPr lang="en-US" sz="4499" b="1">
                <a:solidFill>
                  <a:srgbClr val="F1B434"/>
                </a:solidFill>
                <a:latin typeface="Roboto Bold"/>
                <a:ea typeface="Roboto Bold"/>
                <a:cs typeface="Roboto Bold"/>
                <a:sym typeface="Roboto Bold"/>
              </a:rPr>
              <a:t>Sex Trafficking</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1" name="TextBox 11"/>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
        <p:nvSpPr>
          <p:cNvPr id="12" name="TextBox 12"/>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04089" y="4364354"/>
            <a:ext cx="15312336"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Hotel Housekeeping &amp; Maintenance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Restaurants &amp; Tourism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Agriculture: Crops, Livestock, Fisheries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Logging &amp; Mining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Construction, Factories, &amp; Carnivals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842189" y="3351161"/>
            <a:ext cx="11163077" cy="904943"/>
            <a:chOff x="0" y="0"/>
            <a:chExt cx="2940070" cy="238339"/>
          </a:xfrm>
        </p:grpSpPr>
        <p:sp>
          <p:nvSpPr>
            <p:cNvPr id="10" name="Freeform 10"/>
            <p:cNvSpPr/>
            <p:nvPr/>
          </p:nvSpPr>
          <p:spPr>
            <a:xfrm>
              <a:off x="0" y="0"/>
              <a:ext cx="2940070" cy="238339"/>
            </a:xfrm>
            <a:custGeom>
              <a:avLst/>
              <a:gdLst/>
              <a:ahLst/>
              <a:cxnLst/>
              <a:rect l="l" t="t" r="r" b="b"/>
              <a:pathLst>
                <a:path w="2940070" h="238339">
                  <a:moveTo>
                    <a:pt x="0" y="0"/>
                  </a:moveTo>
                  <a:lnTo>
                    <a:pt x="2940070" y="0"/>
                  </a:lnTo>
                  <a:lnTo>
                    <a:pt x="294007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94007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2183864" y="3370208"/>
            <a:ext cx="11936025"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Industries Impacted by </a:t>
            </a:r>
            <a:r>
              <a:rPr lang="en-US" sz="4499" b="1">
                <a:solidFill>
                  <a:srgbClr val="F1B434"/>
                </a:solidFill>
                <a:latin typeface="Roboto Bold"/>
                <a:ea typeface="Roboto Bold"/>
                <a:cs typeface="Roboto Bold"/>
                <a:sym typeface="Roboto Bold"/>
              </a:rPr>
              <a:t>Labor Trafficking</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964236" y="1250072"/>
            <a:ext cx="11614584"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6483675" cy="904943"/>
            <a:chOff x="0" y="0"/>
            <a:chExt cx="1707634" cy="238339"/>
          </a:xfrm>
        </p:grpSpPr>
        <p:sp>
          <p:nvSpPr>
            <p:cNvPr id="9" name="Freeform 9"/>
            <p:cNvSpPr/>
            <p:nvPr/>
          </p:nvSpPr>
          <p:spPr>
            <a:xfrm>
              <a:off x="0" y="0"/>
              <a:ext cx="1707635" cy="238339"/>
            </a:xfrm>
            <a:custGeom>
              <a:avLst/>
              <a:gdLst/>
              <a:ahLst/>
              <a:cxnLst/>
              <a:rect l="l" t="t" r="r" b="b"/>
              <a:pathLst>
                <a:path w="1707635" h="238339">
                  <a:moveTo>
                    <a:pt x="0" y="0"/>
                  </a:moveTo>
                  <a:lnTo>
                    <a:pt x="1707635" y="0"/>
                  </a:lnTo>
                  <a:lnTo>
                    <a:pt x="17076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707634"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MANIPULATION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4" name="TextBox 14"/>
          <p:cNvSpPr txBox="1"/>
          <p:nvPr/>
        </p:nvSpPr>
        <p:spPr>
          <a:xfrm>
            <a:off x="2017780" y="4536816"/>
            <a:ext cx="14454963"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Influencing or controlling someone’s behavior or decisions deceptively or unfairly, usually for personal gain.</a:t>
            </a:r>
          </a:p>
          <a:p>
            <a:pPr algn="l">
              <a:lnSpc>
                <a:spcPts val="6880"/>
              </a:lnSpc>
            </a:pPr>
            <a:endParaRPr lang="en-US" sz="4300" b="1">
              <a:solidFill>
                <a:srgbClr val="004F59"/>
              </a:solidFill>
              <a:latin typeface="Roboto Bold"/>
              <a:ea typeface="Roboto Bold"/>
              <a:cs typeface="Roboto Bold"/>
              <a:sym typeface="Roboto Bold"/>
            </a:endParaRP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5982451" cy="904943"/>
            <a:chOff x="0" y="0"/>
            <a:chExt cx="1575625" cy="238339"/>
          </a:xfrm>
        </p:grpSpPr>
        <p:sp>
          <p:nvSpPr>
            <p:cNvPr id="9" name="Freeform 9"/>
            <p:cNvSpPr/>
            <p:nvPr/>
          </p:nvSpPr>
          <p:spPr>
            <a:xfrm>
              <a:off x="0" y="0"/>
              <a:ext cx="1575625" cy="238339"/>
            </a:xfrm>
            <a:custGeom>
              <a:avLst/>
              <a:gdLst/>
              <a:ahLst/>
              <a:cxnLst/>
              <a:rect l="l" t="t" r="r" b="b"/>
              <a:pathLst>
                <a:path w="1575625" h="238339">
                  <a:moveTo>
                    <a:pt x="0" y="0"/>
                  </a:moveTo>
                  <a:lnTo>
                    <a:pt x="1575625" y="0"/>
                  </a:lnTo>
                  <a:lnTo>
                    <a:pt x="157562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57562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INTIMIDATION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2017780" y="4536816"/>
            <a:ext cx="15241520"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another person’s actions or behavior by causing fear.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70840" y="4076027"/>
            <a:ext cx="11373410" cy="2134945"/>
            <a:chOff x="0" y="0"/>
            <a:chExt cx="2995466" cy="562290"/>
          </a:xfrm>
        </p:grpSpPr>
        <p:sp>
          <p:nvSpPr>
            <p:cNvPr id="5" name="Freeform 5"/>
            <p:cNvSpPr/>
            <p:nvPr/>
          </p:nvSpPr>
          <p:spPr>
            <a:xfrm>
              <a:off x="0" y="0"/>
              <a:ext cx="2995466" cy="562290"/>
            </a:xfrm>
            <a:custGeom>
              <a:avLst/>
              <a:gdLst/>
              <a:ahLst/>
              <a:cxnLst/>
              <a:rect l="l" t="t" r="r" b="b"/>
              <a:pathLst>
                <a:path w="2995466" h="562290">
                  <a:moveTo>
                    <a:pt x="0" y="0"/>
                  </a:moveTo>
                  <a:lnTo>
                    <a:pt x="2995466" y="0"/>
                  </a:lnTo>
                  <a:lnTo>
                    <a:pt x="2995466" y="562290"/>
                  </a:lnTo>
                  <a:lnTo>
                    <a:pt x="0" y="562290"/>
                  </a:lnTo>
                  <a:close/>
                </a:path>
              </a:pathLst>
            </a:custGeom>
            <a:solidFill>
              <a:srgbClr val="303030"/>
            </a:solidFill>
          </p:spPr>
          <p:txBody>
            <a:bodyPr/>
            <a:lstStyle/>
            <a:p>
              <a:endParaRPr lang="en-US"/>
            </a:p>
          </p:txBody>
        </p:sp>
        <p:sp>
          <p:nvSpPr>
            <p:cNvPr id="6" name="TextBox 6"/>
            <p:cNvSpPr txBox="1"/>
            <p:nvPr/>
          </p:nvSpPr>
          <p:spPr>
            <a:xfrm>
              <a:off x="0" y="-76200"/>
              <a:ext cx="2995466" cy="638490"/>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441132" y="4314899"/>
            <a:ext cx="10400842"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can young people experience a false sense of security?</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2" name="TextBox 12"/>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212760" y="3404427"/>
            <a:ext cx="1109137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Even When Things Seem Safe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9" name="TextBox 9"/>
          <p:cNvSpPr txBox="1"/>
          <p:nvPr/>
        </p:nvSpPr>
        <p:spPr>
          <a:xfrm>
            <a:off x="2212760" y="4613178"/>
            <a:ext cx="15217767"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Talking or hanging out with an “Online-only” friend.</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8" name="TextBox 8"/>
          <p:cNvSpPr txBox="1"/>
          <p:nvPr/>
        </p:nvSpPr>
        <p:spPr>
          <a:xfrm>
            <a:off x="2212760" y="4613178"/>
            <a:ext cx="15217767"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Spending time with an older peer or adult.</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TextBox 14"/>
          <p:cNvSpPr txBox="1"/>
          <p:nvPr/>
        </p:nvSpPr>
        <p:spPr>
          <a:xfrm>
            <a:off x="2212760" y="3404427"/>
            <a:ext cx="1109137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Even When Things Seem Safe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8" name="TextBox 8"/>
          <p:cNvSpPr txBox="1"/>
          <p:nvPr/>
        </p:nvSpPr>
        <p:spPr>
          <a:xfrm>
            <a:off x="2212760" y="4613178"/>
            <a:ext cx="15217767"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Receiving special attention, gifts, or favors from an adult.</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1" name="TextBox 11"/>
          <p:cNvSpPr txBox="1"/>
          <p:nvPr/>
        </p:nvSpPr>
        <p:spPr>
          <a:xfrm>
            <a:off x="2212760" y="3404427"/>
            <a:ext cx="1109137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Even When Things Seem Safe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262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grpSp>
        <p:nvGrpSpPr>
          <p:cNvPr id="6" name="Group 6"/>
          <p:cNvGrpSpPr/>
          <p:nvPr/>
        </p:nvGrpSpPr>
        <p:grpSpPr>
          <a:xfrm>
            <a:off x="1480713" y="3019805"/>
            <a:ext cx="8313886" cy="904943"/>
            <a:chOff x="0" y="0"/>
            <a:chExt cx="2189665" cy="238339"/>
          </a:xfrm>
        </p:grpSpPr>
        <p:sp>
          <p:nvSpPr>
            <p:cNvPr id="7" name="Freeform 7"/>
            <p:cNvSpPr/>
            <p:nvPr/>
          </p:nvSpPr>
          <p:spPr>
            <a:xfrm>
              <a:off x="0" y="0"/>
              <a:ext cx="2189665" cy="238339"/>
            </a:xfrm>
            <a:custGeom>
              <a:avLst/>
              <a:gdLst/>
              <a:ahLst/>
              <a:cxnLst/>
              <a:rect l="l" t="t" r="r" b="b"/>
              <a:pathLst>
                <a:path w="2189665" h="238339">
                  <a:moveTo>
                    <a:pt x="0" y="0"/>
                  </a:moveTo>
                  <a:lnTo>
                    <a:pt x="2189665" y="0"/>
                  </a:lnTo>
                  <a:lnTo>
                    <a:pt x="2189665"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2189665"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99496" y="3038851"/>
            <a:ext cx="839517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Study Results Can Vary</a:t>
            </a:r>
          </a:p>
        </p:txBody>
      </p:sp>
      <p:sp>
        <p:nvSpPr>
          <p:cNvPr id="10" name="TextBox 10"/>
          <p:cNvSpPr txBox="1"/>
          <p:nvPr/>
        </p:nvSpPr>
        <p:spPr>
          <a:xfrm>
            <a:off x="1480713" y="4141245"/>
            <a:ext cx="14679941" cy="376872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endParaRPr lang="en-US" sz="4250" b="1">
              <a:solidFill>
                <a:srgbClr val="004F59"/>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Small studies may not represent everyone. </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871085" y="3385381"/>
            <a:ext cx="11433051" cy="904943"/>
            <a:chOff x="0" y="0"/>
            <a:chExt cx="3011174" cy="238339"/>
          </a:xfrm>
        </p:grpSpPr>
        <p:sp>
          <p:nvSpPr>
            <p:cNvPr id="5" name="Freeform 5"/>
            <p:cNvSpPr/>
            <p:nvPr/>
          </p:nvSpPr>
          <p:spPr>
            <a:xfrm>
              <a:off x="0" y="0"/>
              <a:ext cx="3011174" cy="238339"/>
            </a:xfrm>
            <a:custGeom>
              <a:avLst/>
              <a:gdLst/>
              <a:ahLst/>
              <a:cxnLst/>
              <a:rect l="l" t="t" r="r" b="b"/>
              <a:pathLst>
                <a:path w="3011174" h="238339">
                  <a:moveTo>
                    <a:pt x="0" y="0"/>
                  </a:moveTo>
                  <a:lnTo>
                    <a:pt x="3011174" y="0"/>
                  </a:lnTo>
                  <a:lnTo>
                    <a:pt x="301117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301117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8" name="TextBox 8"/>
          <p:cNvSpPr txBox="1"/>
          <p:nvPr/>
        </p:nvSpPr>
        <p:spPr>
          <a:xfrm>
            <a:off x="2212760" y="4613178"/>
            <a:ext cx="15217767"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Going to unfamiliar places with people they don’t know well.</a:t>
            </a:r>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1342956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id="11" name="TextBox 11"/>
          <p:cNvSpPr txBox="1"/>
          <p:nvPr/>
        </p:nvSpPr>
        <p:spPr>
          <a:xfrm>
            <a:off x="2212760" y="3404427"/>
            <a:ext cx="11091376"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Stay Alert — Even When Things Seem Safe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9" name="TextBox 9"/>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grpSp>
        <p:nvGrpSpPr>
          <p:cNvPr id="10" name="Group 10"/>
          <p:cNvGrpSpPr/>
          <p:nvPr/>
        </p:nvGrpSpPr>
        <p:grpSpPr>
          <a:xfrm>
            <a:off x="1670840" y="4314152"/>
            <a:ext cx="12558173" cy="2285466"/>
            <a:chOff x="0" y="0"/>
            <a:chExt cx="3307502" cy="601933"/>
          </a:xfrm>
        </p:grpSpPr>
        <p:sp>
          <p:nvSpPr>
            <p:cNvPr id="11" name="Freeform 11"/>
            <p:cNvSpPr/>
            <p:nvPr/>
          </p:nvSpPr>
          <p:spPr>
            <a:xfrm>
              <a:off x="0" y="0"/>
              <a:ext cx="3307502" cy="601933"/>
            </a:xfrm>
            <a:custGeom>
              <a:avLst/>
              <a:gdLst/>
              <a:ahLst/>
              <a:cxnLst/>
              <a:rect l="l" t="t" r="r" b="b"/>
              <a:pathLst>
                <a:path w="3307502" h="601933">
                  <a:moveTo>
                    <a:pt x="0" y="0"/>
                  </a:moveTo>
                  <a:lnTo>
                    <a:pt x="3307502" y="0"/>
                  </a:lnTo>
                  <a:lnTo>
                    <a:pt x="3307502" y="601933"/>
                  </a:lnTo>
                  <a:lnTo>
                    <a:pt x="0" y="601933"/>
                  </a:lnTo>
                  <a:close/>
                </a:path>
              </a:pathLst>
            </a:custGeom>
            <a:solidFill>
              <a:srgbClr val="303030"/>
            </a:solidFill>
          </p:spPr>
          <p:txBody>
            <a:bodyPr/>
            <a:lstStyle/>
            <a:p>
              <a:endParaRPr lang="en-US"/>
            </a:p>
          </p:txBody>
        </p:sp>
        <p:sp>
          <p:nvSpPr>
            <p:cNvPr id="12" name="TextBox 12"/>
            <p:cNvSpPr txBox="1"/>
            <p:nvPr/>
          </p:nvSpPr>
          <p:spPr>
            <a:xfrm>
              <a:off x="0" y="-76200"/>
              <a:ext cx="3307502" cy="678133"/>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196984" y="4578206"/>
            <a:ext cx="12032028" cy="235267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makes it possible for human traffickers to operate in plain sight?</a:t>
            </a:r>
          </a:p>
          <a:p>
            <a:pPr algn="l">
              <a:lnSpc>
                <a:spcPts val="6299"/>
              </a:lnSpc>
            </a:pPr>
            <a:endParaRPr lang="en-US" sz="4499" b="1">
              <a:solidFill>
                <a:srgbClr val="FFFFFF"/>
              </a:solidFill>
              <a:latin typeface="Roboto Bold"/>
              <a:ea typeface="Roboto Bold"/>
              <a:cs typeface="Roboto Bold"/>
              <a:sym typeface="Roboto 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68277" y="4613178"/>
            <a:ext cx="12441636" cy="167005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Authority Figure:</a:t>
            </a:r>
            <a:r>
              <a:rPr lang="en-US" sz="4250" b="1">
                <a:solidFill>
                  <a:srgbClr val="004F59"/>
                </a:solidFill>
                <a:latin typeface="Roboto Bold"/>
                <a:ea typeface="Roboto Bold"/>
                <a:cs typeface="Roboto Bold"/>
                <a:sym typeface="Roboto Bold"/>
              </a:rPr>
              <a:t> An adult in charge of young or vulnerable people. </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68277" y="4613178"/>
            <a:ext cx="14848148"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Neighbor:</a:t>
            </a:r>
            <a:r>
              <a:rPr lang="en-US" sz="4250" b="1">
                <a:solidFill>
                  <a:srgbClr val="004F59"/>
                </a:solidFill>
                <a:latin typeface="Roboto Bold"/>
                <a:ea typeface="Roboto Bold"/>
                <a:cs typeface="Roboto Bold"/>
                <a:sym typeface="Roboto Bold"/>
              </a:rPr>
              <a:t> Adult or peer in the local community</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68277" y="4613178"/>
            <a:ext cx="14848148"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Employer:</a:t>
            </a:r>
            <a:r>
              <a:rPr lang="en-US" sz="4250" b="1">
                <a:solidFill>
                  <a:srgbClr val="004F59"/>
                </a:solidFill>
                <a:latin typeface="Roboto Bold"/>
                <a:ea typeface="Roboto Bold"/>
                <a:cs typeface="Roboto Bold"/>
                <a:sym typeface="Roboto Bold"/>
              </a:rPr>
              <a:t> Boss or co-worker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68277" y="4613178"/>
            <a:ext cx="14848148" cy="812800"/>
          </a:xfrm>
          <a:prstGeom prst="rect">
            <a:avLst/>
          </a:prstGeom>
        </p:spPr>
        <p:txBody>
          <a:bodyPr lIns="0" tIns="0" rIns="0" bIns="0" rtlCol="0" anchor="t">
            <a:spAutoFit/>
          </a:bodyPr>
          <a:lstStyle/>
          <a:p>
            <a:pPr algn="l">
              <a:lnSpc>
                <a:spcPts val="6800"/>
              </a:lnSpc>
            </a:pPr>
            <a:r>
              <a:rPr lang="en-US" sz="4250" b="1">
                <a:solidFill>
                  <a:srgbClr val="9D1BE3"/>
                </a:solidFill>
                <a:latin typeface="Roboto Bold"/>
                <a:ea typeface="Roboto Bold"/>
                <a:cs typeface="Roboto Bold"/>
                <a:sym typeface="Roboto Bold"/>
              </a:rPr>
              <a:t>Family Member:</a:t>
            </a:r>
            <a:r>
              <a:rPr lang="en-US" sz="4250" b="1">
                <a:solidFill>
                  <a:srgbClr val="004F59"/>
                </a:solidFill>
                <a:latin typeface="Roboto Bold"/>
                <a:ea typeface="Roboto Bold"/>
                <a:cs typeface="Roboto Bold"/>
                <a:sym typeface="Roboto Bold"/>
              </a:rPr>
              <a:t> Close or distant relative</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id="11" name="Group 11"/>
          <p:cNvGrpSpPr/>
          <p:nvPr/>
        </p:nvGrpSpPr>
        <p:grpSpPr>
          <a:xfrm>
            <a:off x="1871085" y="3385381"/>
            <a:ext cx="9058987" cy="904943"/>
            <a:chOff x="0" y="0"/>
            <a:chExt cx="2385906" cy="238339"/>
          </a:xfrm>
        </p:grpSpPr>
        <p:sp>
          <p:nvSpPr>
            <p:cNvPr id="12" name="Freeform 12"/>
            <p:cNvSpPr/>
            <p:nvPr/>
          </p:nvSpPr>
          <p:spPr>
            <a:xfrm>
              <a:off x="0" y="0"/>
              <a:ext cx="2385906" cy="238339"/>
            </a:xfrm>
            <a:custGeom>
              <a:avLst/>
              <a:gdLst/>
              <a:ahLst/>
              <a:cxnLst/>
              <a:rect l="l" t="t" r="r" b="b"/>
              <a:pathLst>
                <a:path w="2385906" h="238339">
                  <a:moveTo>
                    <a:pt x="0" y="0"/>
                  </a:moveTo>
                  <a:lnTo>
                    <a:pt x="2385906" y="0"/>
                  </a:lnTo>
                  <a:lnTo>
                    <a:pt x="2385906"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385906"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268277" y="3404427"/>
            <a:ext cx="9208551"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grpSp>
        <p:nvGrpSpPr>
          <p:cNvPr id="5" name="Group 5"/>
          <p:cNvGrpSpPr/>
          <p:nvPr/>
        </p:nvGrpSpPr>
        <p:grpSpPr>
          <a:xfrm>
            <a:off x="1670840" y="4076027"/>
            <a:ext cx="13844120" cy="2134945"/>
            <a:chOff x="0" y="0"/>
            <a:chExt cx="3646188" cy="562290"/>
          </a:xfrm>
        </p:grpSpPr>
        <p:sp>
          <p:nvSpPr>
            <p:cNvPr id="6" name="Freeform 6"/>
            <p:cNvSpPr/>
            <p:nvPr/>
          </p:nvSpPr>
          <p:spPr>
            <a:xfrm>
              <a:off x="0" y="0"/>
              <a:ext cx="3646188" cy="562290"/>
            </a:xfrm>
            <a:custGeom>
              <a:avLst/>
              <a:gdLst/>
              <a:ahLst/>
              <a:cxnLst/>
              <a:rect l="l" t="t" r="r" b="b"/>
              <a:pathLst>
                <a:path w="3646188" h="562290">
                  <a:moveTo>
                    <a:pt x="0" y="0"/>
                  </a:moveTo>
                  <a:lnTo>
                    <a:pt x="3646188" y="0"/>
                  </a:lnTo>
                  <a:lnTo>
                    <a:pt x="3646188"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64618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9075" y="4304532"/>
            <a:ext cx="13123242"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can happen if sexual exploitation is ignored in a community?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338213" y="4613178"/>
            <a:ext cx="15514314" cy="167005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Silence can enable exploitation to grow.</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8744468" cy="904943"/>
            <a:chOff x="0" y="0"/>
            <a:chExt cx="2303070" cy="238339"/>
          </a:xfrm>
        </p:grpSpPr>
        <p:sp>
          <p:nvSpPr>
            <p:cNvPr id="11" name="Freeform 11"/>
            <p:cNvSpPr/>
            <p:nvPr/>
          </p:nvSpPr>
          <p:spPr>
            <a:xfrm>
              <a:off x="0" y="0"/>
              <a:ext cx="2303070" cy="238339"/>
            </a:xfrm>
            <a:custGeom>
              <a:avLst/>
              <a:gdLst/>
              <a:ahLst/>
              <a:cxnLst/>
              <a:rect l="l" t="t" r="r" b="b"/>
              <a:pathLst>
                <a:path w="2303070" h="238339">
                  <a:moveTo>
                    <a:pt x="0" y="0"/>
                  </a:moveTo>
                  <a:lnTo>
                    <a:pt x="2303070" y="0"/>
                  </a:lnTo>
                  <a:lnTo>
                    <a:pt x="2303070"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303070"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4027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Cost of 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338213" y="4613178"/>
            <a:ext cx="1551431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Vulnerable individuals may face greater danger.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8744468" cy="904943"/>
            <a:chOff x="0" y="0"/>
            <a:chExt cx="2303070" cy="238339"/>
          </a:xfrm>
        </p:grpSpPr>
        <p:sp>
          <p:nvSpPr>
            <p:cNvPr id="11" name="Freeform 11"/>
            <p:cNvSpPr/>
            <p:nvPr/>
          </p:nvSpPr>
          <p:spPr>
            <a:xfrm>
              <a:off x="0" y="0"/>
              <a:ext cx="2303070" cy="238339"/>
            </a:xfrm>
            <a:custGeom>
              <a:avLst/>
              <a:gdLst/>
              <a:ahLst/>
              <a:cxnLst/>
              <a:rect l="l" t="t" r="r" b="b"/>
              <a:pathLst>
                <a:path w="2303070" h="238339">
                  <a:moveTo>
                    <a:pt x="0" y="0"/>
                  </a:moveTo>
                  <a:lnTo>
                    <a:pt x="2303070" y="0"/>
                  </a:lnTo>
                  <a:lnTo>
                    <a:pt x="2303070"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303070"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4027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Cost of 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338213" y="4613178"/>
            <a:ext cx="1551431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Victims can remain unseen and unsupported.</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8744468" cy="904943"/>
            <a:chOff x="0" y="0"/>
            <a:chExt cx="2303070" cy="238339"/>
          </a:xfrm>
        </p:grpSpPr>
        <p:sp>
          <p:nvSpPr>
            <p:cNvPr id="11" name="Freeform 11"/>
            <p:cNvSpPr/>
            <p:nvPr/>
          </p:nvSpPr>
          <p:spPr>
            <a:xfrm>
              <a:off x="0" y="0"/>
              <a:ext cx="2303070" cy="238339"/>
            </a:xfrm>
            <a:custGeom>
              <a:avLst/>
              <a:gdLst/>
              <a:ahLst/>
              <a:cxnLst/>
              <a:rect l="l" t="t" r="r" b="b"/>
              <a:pathLst>
                <a:path w="2303070" h="238339">
                  <a:moveTo>
                    <a:pt x="0" y="0"/>
                  </a:moveTo>
                  <a:lnTo>
                    <a:pt x="2303070" y="0"/>
                  </a:lnTo>
                  <a:lnTo>
                    <a:pt x="2303070"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303070"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4027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Cost of 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8" name="TextBox 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id="9" name="TextBox 9"/>
          <p:cNvSpPr txBox="1"/>
          <p:nvPr/>
        </p:nvSpPr>
        <p:spPr>
          <a:xfrm>
            <a:off x="1899120" y="3478836"/>
            <a:ext cx="14908859" cy="4493897"/>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alone—help is available.</a:t>
            </a:r>
          </a:p>
        </p:txBody>
      </p:sp>
      <p:sp>
        <p:nvSpPr>
          <p:cNvPr id="10" name="TextBox 10"/>
          <p:cNvSpPr txBox="1"/>
          <p:nvPr/>
        </p:nvSpPr>
        <p:spPr>
          <a:xfrm>
            <a:off x="980285" y="1430861"/>
            <a:ext cx="9147136" cy="1094741"/>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338213" y="4613178"/>
            <a:ext cx="15514314"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Communities may lose the chance to prevent harm.</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8744468" cy="904943"/>
            <a:chOff x="0" y="0"/>
            <a:chExt cx="2303070" cy="238339"/>
          </a:xfrm>
        </p:grpSpPr>
        <p:sp>
          <p:nvSpPr>
            <p:cNvPr id="11" name="Freeform 11"/>
            <p:cNvSpPr/>
            <p:nvPr/>
          </p:nvSpPr>
          <p:spPr>
            <a:xfrm>
              <a:off x="0" y="0"/>
              <a:ext cx="2303070" cy="238339"/>
            </a:xfrm>
            <a:custGeom>
              <a:avLst/>
              <a:gdLst/>
              <a:ahLst/>
              <a:cxnLst/>
              <a:rect l="l" t="t" r="r" b="b"/>
              <a:pathLst>
                <a:path w="2303070" h="238339">
                  <a:moveTo>
                    <a:pt x="0" y="0"/>
                  </a:moveTo>
                  <a:lnTo>
                    <a:pt x="2303070" y="0"/>
                  </a:lnTo>
                  <a:lnTo>
                    <a:pt x="2303070"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2303070"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402793"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Cost of Looking the Other Way</a:t>
            </a:r>
          </a:p>
        </p:txBody>
      </p:sp>
      <p:sp>
        <p:nvSpPr>
          <p:cNvPr id="14" name="TextBox 14"/>
          <p:cNvSpPr txBox="1"/>
          <p:nvPr/>
        </p:nvSpPr>
        <p:spPr>
          <a:xfrm>
            <a:off x="1131441" y="1109322"/>
            <a:ext cx="100583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grpSp>
        <p:nvGrpSpPr>
          <p:cNvPr id="5" name="Group 5"/>
          <p:cNvGrpSpPr/>
          <p:nvPr/>
        </p:nvGrpSpPr>
        <p:grpSpPr>
          <a:xfrm>
            <a:off x="1670840" y="4076027"/>
            <a:ext cx="13049398" cy="2134945"/>
            <a:chOff x="0" y="0"/>
            <a:chExt cx="3436878" cy="562290"/>
          </a:xfrm>
        </p:grpSpPr>
        <p:sp>
          <p:nvSpPr>
            <p:cNvPr id="6" name="Freeform 6"/>
            <p:cNvSpPr/>
            <p:nvPr/>
          </p:nvSpPr>
          <p:spPr>
            <a:xfrm>
              <a:off x="0" y="0"/>
              <a:ext cx="3436879" cy="562290"/>
            </a:xfrm>
            <a:custGeom>
              <a:avLst/>
              <a:gdLst/>
              <a:ahLst/>
              <a:cxnLst/>
              <a:rect l="l" t="t" r="r" b="b"/>
              <a:pathLst>
                <a:path w="3436879" h="562290">
                  <a:moveTo>
                    <a:pt x="0" y="0"/>
                  </a:moveTo>
                  <a:lnTo>
                    <a:pt x="3436879" y="0"/>
                  </a:lnTo>
                  <a:lnTo>
                    <a:pt x="3436879"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43687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6294" y="4343474"/>
            <a:ext cx="12298369"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what ways can someone in authority misuse their power to harm others?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71085" y="4629743"/>
            <a:ext cx="16180225"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They </a:t>
            </a:r>
            <a:r>
              <a:rPr lang="en-US" sz="4250" b="1">
                <a:solidFill>
                  <a:srgbClr val="9D1BE3"/>
                </a:solidFill>
                <a:latin typeface="Roboto Bold"/>
                <a:ea typeface="Roboto Bold"/>
                <a:cs typeface="Roboto Bold"/>
                <a:sym typeface="Roboto Bold"/>
              </a:rPr>
              <a:t>build trust</a:t>
            </a:r>
            <a:r>
              <a:rPr lang="en-US" sz="4250" b="1">
                <a:solidFill>
                  <a:srgbClr val="004F59"/>
                </a:solidFill>
                <a:latin typeface="Roboto Bold"/>
                <a:ea typeface="Roboto Bold"/>
                <a:cs typeface="Roboto Bold"/>
                <a:sym typeface="Roboto Bold"/>
              </a:rPr>
              <a:t> through manipulation and deception.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871085" y="3385381"/>
            <a:ext cx="6902634" cy="904943"/>
            <a:chOff x="0" y="0"/>
            <a:chExt cx="1817978" cy="238339"/>
          </a:xfrm>
        </p:grpSpPr>
        <p:sp>
          <p:nvSpPr>
            <p:cNvPr id="8" name="Freeform 8"/>
            <p:cNvSpPr/>
            <p:nvPr/>
          </p:nvSpPr>
          <p:spPr>
            <a:xfrm>
              <a:off x="0" y="0"/>
              <a:ext cx="1817978" cy="238339"/>
            </a:xfrm>
            <a:custGeom>
              <a:avLst/>
              <a:gdLst/>
              <a:ahLst/>
              <a:cxnLst/>
              <a:rect l="l" t="t" r="r" b="b"/>
              <a:pathLst>
                <a:path w="1817978" h="238339">
                  <a:moveTo>
                    <a:pt x="0" y="0"/>
                  </a:moveTo>
                  <a:lnTo>
                    <a:pt x="1817978" y="0"/>
                  </a:lnTo>
                  <a:lnTo>
                    <a:pt x="181797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1797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12760" y="3404427"/>
            <a:ext cx="735918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Power is Misused</a:t>
            </a:r>
          </a:p>
        </p:txBody>
      </p:sp>
      <p:sp>
        <p:nvSpPr>
          <p:cNvPr id="11" name="TextBox 11"/>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71085" y="4715468"/>
            <a:ext cx="12983138" cy="1482725"/>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can use their position to </a:t>
            </a:r>
            <a:r>
              <a:rPr lang="en-US" sz="4250" b="1">
                <a:solidFill>
                  <a:srgbClr val="9D1BE3"/>
                </a:solidFill>
                <a:latin typeface="Roboto Bold"/>
                <a:ea typeface="Roboto Bold"/>
                <a:cs typeface="Roboto Bold"/>
                <a:sym typeface="Roboto Bold"/>
              </a:rPr>
              <a:t>discourage questions</a:t>
            </a:r>
            <a:r>
              <a:rPr lang="en-US" sz="4250" b="1">
                <a:solidFill>
                  <a:srgbClr val="004F59"/>
                </a:solidFill>
                <a:latin typeface="Roboto Bold"/>
                <a:ea typeface="Roboto Bold"/>
                <a:cs typeface="Roboto Bold"/>
                <a:sym typeface="Roboto Bold"/>
              </a:rPr>
              <a:t> from others.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871085" y="3385381"/>
            <a:ext cx="6902634" cy="904943"/>
            <a:chOff x="0" y="0"/>
            <a:chExt cx="1817978" cy="238339"/>
          </a:xfrm>
        </p:grpSpPr>
        <p:sp>
          <p:nvSpPr>
            <p:cNvPr id="8" name="Freeform 8"/>
            <p:cNvSpPr/>
            <p:nvPr/>
          </p:nvSpPr>
          <p:spPr>
            <a:xfrm>
              <a:off x="0" y="0"/>
              <a:ext cx="1817978" cy="238339"/>
            </a:xfrm>
            <a:custGeom>
              <a:avLst/>
              <a:gdLst/>
              <a:ahLst/>
              <a:cxnLst/>
              <a:rect l="l" t="t" r="r" b="b"/>
              <a:pathLst>
                <a:path w="1817978" h="238339">
                  <a:moveTo>
                    <a:pt x="0" y="0"/>
                  </a:moveTo>
                  <a:lnTo>
                    <a:pt x="1817978" y="0"/>
                  </a:lnTo>
                  <a:lnTo>
                    <a:pt x="181797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1797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id="11" name="TextBox 11"/>
          <p:cNvSpPr txBox="1"/>
          <p:nvPr/>
        </p:nvSpPr>
        <p:spPr>
          <a:xfrm>
            <a:off x="2212760" y="3404427"/>
            <a:ext cx="735918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Power is Misused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71085" y="4629743"/>
            <a:ext cx="16180225" cy="812800"/>
          </a:xfrm>
          <a:prstGeom prst="rect">
            <a:avLst/>
          </a:prstGeom>
        </p:spPr>
        <p:txBody>
          <a:bodyPr lIns="0" tIns="0" rIns="0" bIns="0" rtlCol="0" anchor="t">
            <a:spAutoFit/>
          </a:bodyPr>
          <a:lstStyle/>
          <a:p>
            <a:pPr algn="l">
              <a:lnSpc>
                <a:spcPts val="6800"/>
              </a:lnSpc>
            </a:pPr>
            <a:r>
              <a:rPr lang="en-US" sz="4250" b="1">
                <a:solidFill>
                  <a:srgbClr val="004F59"/>
                </a:solidFill>
                <a:latin typeface="Roboto Bold"/>
                <a:ea typeface="Roboto Bold"/>
                <a:cs typeface="Roboto Bold"/>
                <a:sym typeface="Roboto Bold"/>
              </a:rPr>
              <a:t>They often </a:t>
            </a:r>
            <a:r>
              <a:rPr lang="en-US" sz="4250" b="1">
                <a:solidFill>
                  <a:srgbClr val="9D1BE3"/>
                </a:solidFill>
                <a:latin typeface="Roboto Bold"/>
                <a:ea typeface="Roboto Bold"/>
                <a:cs typeface="Roboto Bold"/>
                <a:sym typeface="Roboto Bold"/>
              </a:rPr>
              <a:t>threaten consequences </a:t>
            </a:r>
            <a:r>
              <a:rPr lang="en-US" sz="4250" b="1">
                <a:solidFill>
                  <a:srgbClr val="004F59"/>
                </a:solidFill>
                <a:latin typeface="Roboto Bold"/>
                <a:ea typeface="Roboto Bold"/>
                <a:cs typeface="Roboto Bold"/>
                <a:sym typeface="Roboto Bold"/>
              </a:rPr>
              <a:t>to maintain control.</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871085" y="3385381"/>
            <a:ext cx="6902634" cy="904943"/>
            <a:chOff x="0" y="0"/>
            <a:chExt cx="1817978" cy="238339"/>
          </a:xfrm>
        </p:grpSpPr>
        <p:sp>
          <p:nvSpPr>
            <p:cNvPr id="8" name="Freeform 8"/>
            <p:cNvSpPr/>
            <p:nvPr/>
          </p:nvSpPr>
          <p:spPr>
            <a:xfrm>
              <a:off x="0" y="0"/>
              <a:ext cx="1817978" cy="238339"/>
            </a:xfrm>
            <a:custGeom>
              <a:avLst/>
              <a:gdLst/>
              <a:ahLst/>
              <a:cxnLst/>
              <a:rect l="l" t="t" r="r" b="b"/>
              <a:pathLst>
                <a:path w="1817978" h="238339">
                  <a:moveTo>
                    <a:pt x="0" y="0"/>
                  </a:moveTo>
                  <a:lnTo>
                    <a:pt x="1817978" y="0"/>
                  </a:lnTo>
                  <a:lnTo>
                    <a:pt x="181797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1797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id="11" name="TextBox 11"/>
          <p:cNvSpPr txBox="1"/>
          <p:nvPr/>
        </p:nvSpPr>
        <p:spPr>
          <a:xfrm>
            <a:off x="2212760" y="3404427"/>
            <a:ext cx="735918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Power is Misused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71085" y="4715468"/>
            <a:ext cx="14987529" cy="730250"/>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They </a:t>
            </a:r>
            <a:r>
              <a:rPr lang="en-US" sz="4250" b="1">
                <a:solidFill>
                  <a:srgbClr val="9D1BE3"/>
                </a:solidFill>
                <a:latin typeface="Roboto Bold"/>
                <a:ea typeface="Roboto Bold"/>
                <a:cs typeface="Roboto Bold"/>
                <a:sym typeface="Roboto Bold"/>
              </a:rPr>
              <a:t>blur boundaries</a:t>
            </a:r>
            <a:r>
              <a:rPr lang="en-US" sz="4250" b="1">
                <a:solidFill>
                  <a:srgbClr val="004F59"/>
                </a:solidFill>
                <a:latin typeface="Roboto Bold"/>
                <a:ea typeface="Roboto Bold"/>
                <a:cs typeface="Roboto Bold"/>
                <a:sym typeface="Roboto Bold"/>
              </a:rPr>
              <a:t> to test what they can get away with.</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7" name="Group 7"/>
          <p:cNvGrpSpPr/>
          <p:nvPr/>
        </p:nvGrpSpPr>
        <p:grpSpPr>
          <a:xfrm>
            <a:off x="1871085" y="3385381"/>
            <a:ext cx="6902634" cy="904943"/>
            <a:chOff x="0" y="0"/>
            <a:chExt cx="1817978" cy="238339"/>
          </a:xfrm>
        </p:grpSpPr>
        <p:sp>
          <p:nvSpPr>
            <p:cNvPr id="8" name="Freeform 8"/>
            <p:cNvSpPr/>
            <p:nvPr/>
          </p:nvSpPr>
          <p:spPr>
            <a:xfrm>
              <a:off x="0" y="0"/>
              <a:ext cx="1817978" cy="238339"/>
            </a:xfrm>
            <a:custGeom>
              <a:avLst/>
              <a:gdLst/>
              <a:ahLst/>
              <a:cxnLst/>
              <a:rect l="l" t="t" r="r" b="b"/>
              <a:pathLst>
                <a:path w="1817978" h="238339">
                  <a:moveTo>
                    <a:pt x="0" y="0"/>
                  </a:moveTo>
                  <a:lnTo>
                    <a:pt x="1817978" y="0"/>
                  </a:lnTo>
                  <a:lnTo>
                    <a:pt x="1817978"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17978"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id="11" name="TextBox 11"/>
          <p:cNvSpPr txBox="1"/>
          <p:nvPr/>
        </p:nvSpPr>
        <p:spPr>
          <a:xfrm>
            <a:off x="2212760" y="3404427"/>
            <a:ext cx="7359185"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Power is Misused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grpSp>
        <p:nvGrpSpPr>
          <p:cNvPr id="5" name="Group 5"/>
          <p:cNvGrpSpPr/>
          <p:nvPr/>
        </p:nvGrpSpPr>
        <p:grpSpPr>
          <a:xfrm>
            <a:off x="1670840" y="4076027"/>
            <a:ext cx="14751841" cy="2255896"/>
            <a:chOff x="0" y="0"/>
            <a:chExt cx="3885259" cy="594146"/>
          </a:xfrm>
        </p:grpSpPr>
        <p:sp>
          <p:nvSpPr>
            <p:cNvPr id="6" name="Freeform 6"/>
            <p:cNvSpPr/>
            <p:nvPr/>
          </p:nvSpPr>
          <p:spPr>
            <a:xfrm>
              <a:off x="0" y="0"/>
              <a:ext cx="3885259" cy="594146"/>
            </a:xfrm>
            <a:custGeom>
              <a:avLst/>
              <a:gdLst/>
              <a:ahLst/>
              <a:cxnLst/>
              <a:rect l="l" t="t" r="r" b="b"/>
              <a:pathLst>
                <a:path w="3885259" h="594146">
                  <a:moveTo>
                    <a:pt x="0" y="0"/>
                  </a:moveTo>
                  <a:lnTo>
                    <a:pt x="3885259" y="0"/>
                  </a:lnTo>
                  <a:lnTo>
                    <a:pt x="3885259" y="594146"/>
                  </a:lnTo>
                  <a:lnTo>
                    <a:pt x="0" y="594146"/>
                  </a:lnTo>
                  <a:close/>
                </a:path>
              </a:pathLst>
            </a:custGeom>
            <a:solidFill>
              <a:srgbClr val="303030"/>
            </a:solidFill>
          </p:spPr>
          <p:txBody>
            <a:bodyPr/>
            <a:lstStyle/>
            <a:p>
              <a:endParaRPr lang="en-US"/>
            </a:p>
          </p:txBody>
        </p:sp>
        <p:sp>
          <p:nvSpPr>
            <p:cNvPr id="7" name="TextBox 7"/>
            <p:cNvSpPr txBox="1"/>
            <p:nvPr/>
          </p:nvSpPr>
          <p:spPr>
            <a:xfrm>
              <a:off x="0" y="-76200"/>
              <a:ext cx="3885259" cy="670346"/>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05218" y="4375375"/>
            <a:ext cx="13643925" cy="1561952"/>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types of false promises are used to manipulate young people into sexual exploitation?</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22703"/>
            <a:ext cx="15217767" cy="775335"/>
          </a:xfrm>
          <a:prstGeom prst="rect">
            <a:avLst/>
          </a:prstGeom>
        </p:spPr>
        <p:txBody>
          <a:bodyPr lIns="0" tIns="0" rIns="0" bIns="0" rtlCol="0" anchor="t">
            <a:spAutoFit/>
          </a:bodyPr>
          <a:lstStyle/>
          <a:p>
            <a:pPr algn="l">
              <a:lnSpc>
                <a:spcPts val="6480"/>
              </a:lnSpc>
            </a:pPr>
            <a:r>
              <a:rPr lang="en-US" sz="4050" b="1">
                <a:solidFill>
                  <a:srgbClr val="9D1BE3"/>
                </a:solidFill>
                <a:latin typeface="Roboto Bold"/>
                <a:ea typeface="Roboto Bold"/>
                <a:cs typeface="Roboto Bold"/>
                <a:sym typeface="Roboto Bold"/>
              </a:rPr>
              <a:t>Fake love</a:t>
            </a:r>
            <a:r>
              <a:rPr lang="en-US" sz="4050" b="1">
                <a:solidFill>
                  <a:srgbClr val="004F59"/>
                </a:solidFill>
                <a:latin typeface="Roboto Bold"/>
                <a:ea typeface="Roboto Bold"/>
                <a:cs typeface="Roboto Bold"/>
                <a:sym typeface="Roboto Bold"/>
              </a:rPr>
              <a:t> or marriage proposals are used to gain trust.</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98903"/>
            <a:ext cx="11772202" cy="1411605"/>
          </a:xfrm>
          <a:prstGeom prst="rect">
            <a:avLst/>
          </a:prstGeom>
        </p:spPr>
        <p:txBody>
          <a:bodyPr lIns="0" tIns="0" rIns="0" bIns="0" rtlCol="0" anchor="t">
            <a:spAutoFit/>
          </a:bodyPr>
          <a:lstStyle/>
          <a:p>
            <a:pPr algn="l">
              <a:lnSpc>
                <a:spcPts val="5670"/>
              </a:lnSpc>
            </a:pPr>
            <a:r>
              <a:rPr lang="en-US" sz="4050" b="1">
                <a:solidFill>
                  <a:srgbClr val="9D1BE3"/>
                </a:solidFill>
                <a:latin typeface="Roboto Bold"/>
                <a:ea typeface="Roboto Bold"/>
                <a:cs typeface="Roboto Bold"/>
                <a:sym typeface="Roboto Bold"/>
              </a:rPr>
              <a:t>Promises of fame</a:t>
            </a:r>
            <a:r>
              <a:rPr lang="en-US" sz="4050" b="1">
                <a:solidFill>
                  <a:srgbClr val="004F59"/>
                </a:solidFill>
                <a:latin typeface="Roboto Bold"/>
                <a:ea typeface="Roboto Bold"/>
                <a:cs typeface="Roboto Bold"/>
                <a:sym typeface="Roboto Bold"/>
              </a:rPr>
              <a:t> or a dream job can be used to lure and control.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98903"/>
            <a:ext cx="13896500" cy="1411605"/>
          </a:xfrm>
          <a:prstGeom prst="rect">
            <a:avLst/>
          </a:prstGeom>
        </p:spPr>
        <p:txBody>
          <a:bodyPr lIns="0" tIns="0" rIns="0" bIns="0" rtlCol="0" anchor="t">
            <a:spAutoFit/>
          </a:bodyPr>
          <a:lstStyle/>
          <a:p>
            <a:pPr algn="l">
              <a:lnSpc>
                <a:spcPts val="5670"/>
              </a:lnSpc>
            </a:pPr>
            <a:r>
              <a:rPr lang="en-US" sz="4050" b="1">
                <a:solidFill>
                  <a:srgbClr val="9D1BE3"/>
                </a:solidFill>
                <a:latin typeface="Roboto Bold"/>
                <a:ea typeface="Roboto Bold"/>
                <a:cs typeface="Roboto Bold"/>
                <a:sym typeface="Roboto Bold"/>
              </a:rPr>
              <a:t>Promises of adventure</a:t>
            </a:r>
            <a:r>
              <a:rPr lang="en-US" sz="4050" b="1">
                <a:solidFill>
                  <a:srgbClr val="004F59"/>
                </a:solidFill>
                <a:latin typeface="Roboto Bold"/>
                <a:ea typeface="Roboto Bold"/>
                <a:cs typeface="Roboto Bold"/>
                <a:sym typeface="Roboto Bold"/>
              </a:rPr>
              <a:t> are often used to entice running away together.</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7" name="TextBox 7"/>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id="10" name="Group 10"/>
          <p:cNvGrpSpPr/>
          <p:nvPr/>
        </p:nvGrpSpPr>
        <p:grpSpPr>
          <a:xfrm>
            <a:off x="1871085" y="3385381"/>
            <a:ext cx="7031174" cy="904943"/>
            <a:chOff x="0" y="0"/>
            <a:chExt cx="1851832" cy="238339"/>
          </a:xfrm>
        </p:grpSpPr>
        <p:sp>
          <p:nvSpPr>
            <p:cNvPr id="11" name="Freeform 11"/>
            <p:cNvSpPr/>
            <p:nvPr/>
          </p:nvSpPr>
          <p:spPr>
            <a:xfrm>
              <a:off x="0" y="0"/>
              <a:ext cx="1851832" cy="238339"/>
            </a:xfrm>
            <a:custGeom>
              <a:avLst/>
              <a:gdLst/>
              <a:ahLst/>
              <a:cxnLst/>
              <a:rect l="l" t="t" r="r" b="b"/>
              <a:pathLst>
                <a:path w="1851832" h="238339">
                  <a:moveTo>
                    <a:pt x="0" y="0"/>
                  </a:moveTo>
                  <a:lnTo>
                    <a:pt x="1851832" y="0"/>
                  </a:lnTo>
                  <a:lnTo>
                    <a:pt x="1851832" y="238339"/>
                  </a:lnTo>
                  <a:lnTo>
                    <a:pt x="0" y="238339"/>
                  </a:lnTo>
                  <a:close/>
                </a:path>
              </a:pathLst>
            </a:custGeom>
            <a:solidFill>
              <a:srgbClr val="303030"/>
            </a:solidFill>
          </p:spPr>
          <p:txBody>
            <a:bodyPr/>
            <a:lstStyle/>
            <a:p>
              <a:endParaRPr lang="en-US"/>
            </a:p>
          </p:txBody>
        </p:sp>
        <p:sp>
          <p:nvSpPr>
            <p:cNvPr id="12" name="TextBox 12"/>
            <p:cNvSpPr txBox="1"/>
            <p:nvPr/>
          </p:nvSpPr>
          <p:spPr>
            <a:xfrm>
              <a:off x="0" y="-76200"/>
              <a:ext cx="1851832" cy="31453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212760" y="3404427"/>
            <a:ext cx="8322396"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Fraud &amp; False Promises</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336520" y="4248035"/>
            <a:ext cx="11003777" cy="3849759"/>
            <a:chOff x="0" y="0"/>
            <a:chExt cx="3020234" cy="1056653"/>
          </a:xfrm>
        </p:grpSpPr>
        <p:sp>
          <p:nvSpPr>
            <p:cNvPr id="5" name="Freeform 5"/>
            <p:cNvSpPr/>
            <p:nvPr/>
          </p:nvSpPr>
          <p:spPr>
            <a:xfrm>
              <a:off x="0" y="0"/>
              <a:ext cx="3020234" cy="1056653"/>
            </a:xfrm>
            <a:custGeom>
              <a:avLst/>
              <a:gdLst/>
              <a:ahLst/>
              <a:cxnLst/>
              <a:rect l="l" t="t" r="r" b="b"/>
              <a:pathLst>
                <a:path w="3020234" h="1056653">
                  <a:moveTo>
                    <a:pt x="0" y="0"/>
                  </a:moveTo>
                  <a:lnTo>
                    <a:pt x="3020234" y="0"/>
                  </a:lnTo>
                  <a:lnTo>
                    <a:pt x="3020234" y="1056653"/>
                  </a:lnTo>
                  <a:lnTo>
                    <a:pt x="0" y="1056653"/>
                  </a:lnTo>
                  <a:close/>
                </a:path>
              </a:pathLst>
            </a:custGeom>
            <a:solidFill>
              <a:srgbClr val="FFFFFF"/>
            </a:solidFill>
          </p:spPr>
          <p:txBody>
            <a:bodyPr/>
            <a:lstStyle/>
            <a:p>
              <a:endParaRPr lang="en-US"/>
            </a:p>
          </p:txBody>
        </p:sp>
        <p:sp>
          <p:nvSpPr>
            <p:cNvPr id="6" name="TextBox 6"/>
            <p:cNvSpPr txBox="1"/>
            <p:nvPr/>
          </p:nvSpPr>
          <p:spPr>
            <a:xfrm>
              <a:off x="0" y="-76200"/>
              <a:ext cx="3020234" cy="1132853"/>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923452" y="4532373"/>
            <a:ext cx="8114676" cy="3281084"/>
            <a:chOff x="0" y="0"/>
            <a:chExt cx="2227256" cy="900567"/>
          </a:xfrm>
        </p:grpSpPr>
        <p:sp>
          <p:nvSpPr>
            <p:cNvPr id="8" name="Freeform 8"/>
            <p:cNvSpPr/>
            <p:nvPr/>
          </p:nvSpPr>
          <p:spPr>
            <a:xfrm>
              <a:off x="0" y="0"/>
              <a:ext cx="2227256" cy="900567"/>
            </a:xfrm>
            <a:custGeom>
              <a:avLst/>
              <a:gdLst/>
              <a:ahLst/>
              <a:cxnLst/>
              <a:rect l="l" t="t" r="r" b="b"/>
              <a:pathLst>
                <a:path w="2227256" h="900567">
                  <a:moveTo>
                    <a:pt x="0" y="0"/>
                  </a:moveTo>
                  <a:lnTo>
                    <a:pt x="2227256" y="0"/>
                  </a:lnTo>
                  <a:lnTo>
                    <a:pt x="2227256" y="900567"/>
                  </a:lnTo>
                  <a:lnTo>
                    <a:pt x="0" y="900567"/>
                  </a:lnTo>
                  <a:close/>
                </a:path>
              </a:pathLst>
            </a:custGeom>
            <a:solidFill>
              <a:srgbClr val="BAF3FA"/>
            </a:solidFill>
          </p:spPr>
          <p:txBody>
            <a:bodyPr/>
            <a:lstStyle/>
            <a:p>
              <a:endParaRPr lang="en-US"/>
            </a:p>
          </p:txBody>
        </p:sp>
        <p:sp>
          <p:nvSpPr>
            <p:cNvPr id="9" name="TextBox 9"/>
            <p:cNvSpPr txBox="1"/>
            <p:nvPr/>
          </p:nvSpPr>
          <p:spPr>
            <a:xfrm>
              <a:off x="0" y="-38100"/>
              <a:ext cx="2227256" cy="938667"/>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id="11" name="TextBox 11"/>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2" name="TextBox 1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id="14" name="Freeform 14"/>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grpSp>
        <p:nvGrpSpPr>
          <p:cNvPr id="5" name="Group 5"/>
          <p:cNvGrpSpPr/>
          <p:nvPr/>
        </p:nvGrpSpPr>
        <p:grpSpPr>
          <a:xfrm>
            <a:off x="1670840" y="4076027"/>
            <a:ext cx="13344721" cy="2134945"/>
            <a:chOff x="0" y="0"/>
            <a:chExt cx="3514659" cy="562290"/>
          </a:xfrm>
        </p:grpSpPr>
        <p:sp>
          <p:nvSpPr>
            <p:cNvPr id="6" name="Freeform 6"/>
            <p:cNvSpPr/>
            <p:nvPr/>
          </p:nvSpPr>
          <p:spPr>
            <a:xfrm>
              <a:off x="0" y="0"/>
              <a:ext cx="3514659" cy="562290"/>
            </a:xfrm>
            <a:custGeom>
              <a:avLst/>
              <a:gdLst/>
              <a:ahLst/>
              <a:cxnLst/>
              <a:rect l="l" t="t" r="r" b="b"/>
              <a:pathLst>
                <a:path w="3514659" h="562290">
                  <a:moveTo>
                    <a:pt x="0" y="0"/>
                  </a:moveTo>
                  <a:lnTo>
                    <a:pt x="3514659" y="0"/>
                  </a:lnTo>
                  <a:lnTo>
                    <a:pt x="3514659"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514659"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18273" y="4314899"/>
            <a:ext cx="12001615"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can traffickers gain “mental control” over young and vulnerable people? </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22703"/>
            <a:ext cx="15217767" cy="775335"/>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They can</a:t>
            </a:r>
            <a:r>
              <a:rPr lang="en-US" sz="4050" b="1">
                <a:solidFill>
                  <a:srgbClr val="9D1BE3"/>
                </a:solidFill>
                <a:latin typeface="Roboto Bold"/>
                <a:ea typeface="Roboto Bold"/>
                <a:cs typeface="Roboto Bold"/>
                <a:sym typeface="Roboto Bold"/>
              </a:rPr>
              <a:t> influence </a:t>
            </a:r>
            <a:r>
              <a:rPr lang="en-US" sz="4050" b="1">
                <a:solidFill>
                  <a:srgbClr val="004F59"/>
                </a:solidFill>
                <a:latin typeface="Roboto Bold"/>
                <a:ea typeface="Roboto Bold"/>
                <a:cs typeface="Roboto Bold"/>
                <a:sym typeface="Roboto Bold"/>
              </a:rPr>
              <a:t>beliefs and shape decisions.</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98903"/>
            <a:ext cx="14190723" cy="1411605"/>
          </a:xfrm>
          <a:prstGeom prst="rect">
            <a:avLst/>
          </a:prstGeom>
        </p:spPr>
        <p:txBody>
          <a:bodyPr lIns="0" tIns="0" rIns="0" bIns="0" rtlCol="0" anchor="t">
            <a:spAutoFit/>
          </a:bodyPr>
          <a:lstStyle/>
          <a:p>
            <a:pPr algn="l">
              <a:lnSpc>
                <a:spcPts val="5670"/>
              </a:lnSpc>
            </a:pPr>
            <a:r>
              <a:rPr lang="en-US" sz="4050" b="1">
                <a:solidFill>
                  <a:srgbClr val="004F59"/>
                </a:solidFill>
                <a:latin typeface="Roboto Bold"/>
                <a:ea typeface="Roboto Bold"/>
                <a:cs typeface="Roboto Bold"/>
                <a:sym typeface="Roboto Bold"/>
              </a:rPr>
              <a:t>They </a:t>
            </a:r>
            <a:r>
              <a:rPr lang="en-US" sz="4050" b="1">
                <a:solidFill>
                  <a:srgbClr val="9D1BE3"/>
                </a:solidFill>
                <a:latin typeface="Roboto Bold"/>
                <a:ea typeface="Roboto Bold"/>
                <a:cs typeface="Roboto Bold"/>
                <a:sym typeface="Roboto Bold"/>
              </a:rPr>
              <a:t>pressure </a:t>
            </a:r>
            <a:r>
              <a:rPr lang="en-US" sz="4050" b="1">
                <a:solidFill>
                  <a:srgbClr val="004F59"/>
                </a:solidFill>
                <a:latin typeface="Roboto Bold"/>
                <a:ea typeface="Roboto Bold"/>
                <a:cs typeface="Roboto Bold"/>
                <a:sym typeface="Roboto Bold"/>
              </a:rPr>
              <a:t>individuals to act against their values or comfort level.</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212760" y="4622703"/>
            <a:ext cx="14190723" cy="775335"/>
          </a:xfrm>
          <a:prstGeom prst="rect">
            <a:avLst/>
          </a:prstGeom>
        </p:spPr>
        <p:txBody>
          <a:bodyPr lIns="0" tIns="0" rIns="0" bIns="0" rtlCol="0" anchor="t">
            <a:spAutoFit/>
          </a:bodyPr>
          <a:lstStyle/>
          <a:p>
            <a:pPr algn="l">
              <a:lnSpc>
                <a:spcPts val="6480"/>
              </a:lnSpc>
            </a:pPr>
            <a:r>
              <a:rPr lang="en-US" sz="4050" b="1">
                <a:solidFill>
                  <a:srgbClr val="004F59"/>
                </a:solidFill>
                <a:latin typeface="Roboto Bold"/>
                <a:ea typeface="Roboto Bold"/>
                <a:cs typeface="Roboto Bold"/>
                <a:sym typeface="Roboto Bold"/>
              </a:rPr>
              <a:t>They create confusion, guilt, or </a:t>
            </a:r>
            <a:r>
              <a:rPr lang="en-US" sz="4050" b="1">
                <a:solidFill>
                  <a:srgbClr val="9D1BE3"/>
                </a:solidFill>
                <a:latin typeface="Roboto Bold"/>
                <a:ea typeface="Roboto Bold"/>
                <a:cs typeface="Roboto Bold"/>
                <a:sym typeface="Roboto Bold"/>
              </a:rPr>
              <a:t>self-doubt</a:t>
            </a:r>
            <a:r>
              <a:rPr lang="en-US" sz="4050" b="1">
                <a:solidFill>
                  <a:srgbClr val="004F59"/>
                </a:solidFill>
                <a:latin typeface="Roboto Bold"/>
                <a:ea typeface="Roboto Bold"/>
                <a:cs typeface="Roboto Bold"/>
                <a:sym typeface="Roboto Bold"/>
              </a:rPr>
              <a:t> to gain control.</a:t>
            </a:r>
          </a:p>
        </p:txBody>
      </p:sp>
      <p:grpSp>
        <p:nvGrpSpPr>
          <p:cNvPr id="5" name="Group 5"/>
          <p:cNvGrpSpPr/>
          <p:nvPr/>
        </p:nvGrpSpPr>
        <p:grpSpPr>
          <a:xfrm>
            <a:off x="1871085" y="3385381"/>
            <a:ext cx="9236928" cy="904943"/>
            <a:chOff x="0" y="0"/>
            <a:chExt cx="2432771" cy="238339"/>
          </a:xfrm>
        </p:grpSpPr>
        <p:sp>
          <p:nvSpPr>
            <p:cNvPr id="6" name="Freeform 6"/>
            <p:cNvSpPr/>
            <p:nvPr/>
          </p:nvSpPr>
          <p:spPr>
            <a:xfrm>
              <a:off x="0" y="0"/>
              <a:ext cx="2432771" cy="238339"/>
            </a:xfrm>
            <a:custGeom>
              <a:avLst/>
              <a:gdLst/>
              <a:ahLst/>
              <a:cxnLst/>
              <a:rect l="l" t="t" r="r" b="b"/>
              <a:pathLst>
                <a:path w="2432771" h="238339">
                  <a:moveTo>
                    <a:pt x="0" y="0"/>
                  </a:moveTo>
                  <a:lnTo>
                    <a:pt x="2432771" y="0"/>
                  </a:lnTo>
                  <a:lnTo>
                    <a:pt x="2432771"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32771"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21276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Controlling Thoughts &amp; Emotions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11701040"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grpSp>
        <p:nvGrpSpPr>
          <p:cNvPr id="5" name="Group 5"/>
          <p:cNvGrpSpPr/>
          <p:nvPr/>
        </p:nvGrpSpPr>
        <p:grpSpPr>
          <a:xfrm>
            <a:off x="1670840" y="4076027"/>
            <a:ext cx="11826119" cy="2134945"/>
            <a:chOff x="0" y="0"/>
            <a:chExt cx="3114698" cy="562290"/>
          </a:xfrm>
        </p:grpSpPr>
        <p:sp>
          <p:nvSpPr>
            <p:cNvPr id="6" name="Freeform 6"/>
            <p:cNvSpPr/>
            <p:nvPr/>
          </p:nvSpPr>
          <p:spPr>
            <a:xfrm>
              <a:off x="0" y="0"/>
              <a:ext cx="3114698" cy="562290"/>
            </a:xfrm>
            <a:custGeom>
              <a:avLst/>
              <a:gdLst/>
              <a:ahLst/>
              <a:cxnLst/>
              <a:rect l="l" t="t" r="r" b="b"/>
              <a:pathLst>
                <a:path w="3114698" h="562290">
                  <a:moveTo>
                    <a:pt x="0" y="0"/>
                  </a:moveTo>
                  <a:lnTo>
                    <a:pt x="3114698" y="0"/>
                  </a:lnTo>
                  <a:lnTo>
                    <a:pt x="3114698"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3114698"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06433" y="4314899"/>
            <a:ext cx="10949873"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traffickers enter a young person’s “social circle”?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193710" y="4564803"/>
            <a:ext cx="15151204" cy="737869"/>
          </a:xfrm>
          <a:prstGeom prst="rect">
            <a:avLst/>
          </a:prstGeom>
        </p:spPr>
        <p:txBody>
          <a:bodyPr lIns="0" tIns="0" rIns="0" bIns="0" rtlCol="0" anchor="t">
            <a:spAutoFit/>
          </a:bodyPr>
          <a:lstStyle/>
          <a:p>
            <a:pPr algn="l">
              <a:lnSpc>
                <a:spcPts val="6160"/>
              </a:lnSpc>
            </a:pPr>
            <a:r>
              <a:rPr lang="en-US" sz="3850" b="1">
                <a:solidFill>
                  <a:srgbClr val="004F59"/>
                </a:solidFill>
                <a:latin typeface="Roboto Bold"/>
                <a:ea typeface="Roboto Bold"/>
                <a:cs typeface="Roboto Bold"/>
                <a:sym typeface="Roboto Bold"/>
              </a:rPr>
              <a:t>They </a:t>
            </a:r>
            <a:r>
              <a:rPr lang="en-US" sz="3850" b="1">
                <a:solidFill>
                  <a:srgbClr val="9D1BE3"/>
                </a:solidFill>
                <a:latin typeface="Roboto Bold"/>
                <a:ea typeface="Roboto Bold"/>
                <a:cs typeface="Roboto Bold"/>
                <a:sym typeface="Roboto Bold"/>
              </a:rPr>
              <a:t>pretend to share interests</a:t>
            </a:r>
            <a:r>
              <a:rPr lang="en-US" sz="3850" b="1">
                <a:solidFill>
                  <a:srgbClr val="004F59"/>
                </a:solidFill>
                <a:latin typeface="Roboto Bold"/>
                <a:ea typeface="Roboto Bold"/>
                <a:cs typeface="Roboto Bold"/>
                <a:sym typeface="Roboto Bold"/>
              </a:rPr>
              <a:t> to build connection and trust.</a:t>
            </a:r>
          </a:p>
        </p:txBody>
      </p:sp>
      <p:grpSp>
        <p:nvGrpSpPr>
          <p:cNvPr id="5" name="Group 5"/>
          <p:cNvGrpSpPr/>
          <p:nvPr/>
        </p:nvGrpSpPr>
        <p:grpSpPr>
          <a:xfrm>
            <a:off x="1737735" y="3385381"/>
            <a:ext cx="5634517" cy="904943"/>
            <a:chOff x="0" y="0"/>
            <a:chExt cx="1483988" cy="238339"/>
          </a:xfrm>
        </p:grpSpPr>
        <p:sp>
          <p:nvSpPr>
            <p:cNvPr id="6" name="Freeform 6"/>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193710" y="4641003"/>
            <a:ext cx="13193092" cy="1330960"/>
          </a:xfrm>
          <a:prstGeom prst="rect">
            <a:avLst/>
          </a:prstGeom>
        </p:spPr>
        <p:txBody>
          <a:bodyPr lIns="0" tIns="0" rIns="0" bIns="0" rtlCol="0" anchor="t">
            <a:spAutoFit/>
          </a:bodyPr>
          <a:lstStyle/>
          <a:p>
            <a:pPr algn="l">
              <a:lnSpc>
                <a:spcPts val="5390"/>
              </a:lnSpc>
            </a:pPr>
            <a:r>
              <a:rPr lang="en-US" sz="3850" b="1">
                <a:solidFill>
                  <a:srgbClr val="004F59"/>
                </a:solidFill>
                <a:latin typeface="Roboto Bold"/>
                <a:ea typeface="Roboto Bold"/>
                <a:cs typeface="Roboto Bold"/>
                <a:sym typeface="Roboto Bold"/>
              </a:rPr>
              <a:t>They </a:t>
            </a:r>
            <a:r>
              <a:rPr lang="en-US" sz="3850" b="1">
                <a:solidFill>
                  <a:srgbClr val="9D1BE3"/>
                </a:solidFill>
                <a:latin typeface="Roboto Bold"/>
                <a:ea typeface="Roboto Bold"/>
                <a:cs typeface="Roboto Bold"/>
                <a:sym typeface="Roboto Bold"/>
              </a:rPr>
              <a:t>insert themselves</a:t>
            </a:r>
            <a:r>
              <a:rPr lang="en-US" sz="3850" b="1">
                <a:solidFill>
                  <a:srgbClr val="004F59"/>
                </a:solidFill>
                <a:latin typeface="Roboto Bold"/>
                <a:ea typeface="Roboto Bold"/>
                <a:cs typeface="Roboto Bold"/>
                <a:sym typeface="Roboto Bold"/>
              </a:rPr>
              <a:t> into locations, online or in person, to spend time together.</a:t>
            </a:r>
          </a:p>
        </p:txBody>
      </p:sp>
      <p:grpSp>
        <p:nvGrpSpPr>
          <p:cNvPr id="5" name="Group 5"/>
          <p:cNvGrpSpPr/>
          <p:nvPr/>
        </p:nvGrpSpPr>
        <p:grpSpPr>
          <a:xfrm>
            <a:off x="1737735" y="3385381"/>
            <a:ext cx="5634517" cy="904943"/>
            <a:chOff x="0" y="0"/>
            <a:chExt cx="1483988" cy="238339"/>
          </a:xfrm>
        </p:grpSpPr>
        <p:sp>
          <p:nvSpPr>
            <p:cNvPr id="6" name="Freeform 6"/>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2193710" y="4564803"/>
            <a:ext cx="15151204" cy="737869"/>
          </a:xfrm>
          <a:prstGeom prst="rect">
            <a:avLst/>
          </a:prstGeom>
        </p:spPr>
        <p:txBody>
          <a:bodyPr lIns="0" tIns="0" rIns="0" bIns="0" rtlCol="0" anchor="t">
            <a:spAutoFit/>
          </a:bodyPr>
          <a:lstStyle/>
          <a:p>
            <a:pPr algn="l">
              <a:lnSpc>
                <a:spcPts val="6160"/>
              </a:lnSpc>
            </a:pPr>
            <a:r>
              <a:rPr lang="en-US" sz="3850" b="1">
                <a:solidFill>
                  <a:srgbClr val="004F59"/>
                </a:solidFill>
                <a:latin typeface="Roboto Bold"/>
                <a:ea typeface="Roboto Bold"/>
                <a:cs typeface="Roboto Bold"/>
                <a:sym typeface="Roboto Bold"/>
              </a:rPr>
              <a:t>They </a:t>
            </a:r>
            <a:r>
              <a:rPr lang="en-US" sz="3850" b="1">
                <a:solidFill>
                  <a:srgbClr val="9D1BE3"/>
                </a:solidFill>
                <a:latin typeface="Roboto Bold"/>
                <a:ea typeface="Roboto Bold"/>
                <a:cs typeface="Roboto Bold"/>
                <a:sym typeface="Roboto Bold"/>
              </a:rPr>
              <a:t>encourage oversharing</a:t>
            </a:r>
            <a:r>
              <a:rPr lang="en-US" sz="3850" b="1">
                <a:solidFill>
                  <a:srgbClr val="004F59"/>
                </a:solidFill>
                <a:latin typeface="Roboto Bold"/>
                <a:ea typeface="Roboto Bold"/>
                <a:cs typeface="Roboto Bold"/>
                <a:sym typeface="Roboto Bold"/>
              </a:rPr>
              <a:t> to identify an individual’s vulnerability.</a:t>
            </a:r>
          </a:p>
        </p:txBody>
      </p:sp>
      <p:grpSp>
        <p:nvGrpSpPr>
          <p:cNvPr id="5" name="Group 5"/>
          <p:cNvGrpSpPr/>
          <p:nvPr/>
        </p:nvGrpSpPr>
        <p:grpSpPr>
          <a:xfrm>
            <a:off x="1737735" y="3385381"/>
            <a:ext cx="5634517" cy="904943"/>
            <a:chOff x="0" y="0"/>
            <a:chExt cx="1483988" cy="238339"/>
          </a:xfrm>
        </p:grpSpPr>
        <p:sp>
          <p:nvSpPr>
            <p:cNvPr id="6" name="Freeform 6"/>
            <p:cNvSpPr/>
            <p:nvPr/>
          </p:nvSpPr>
          <p:spPr>
            <a:xfrm>
              <a:off x="0" y="0"/>
              <a:ext cx="1483988" cy="238339"/>
            </a:xfrm>
            <a:custGeom>
              <a:avLst/>
              <a:gdLst/>
              <a:ahLst/>
              <a:cxnLst/>
              <a:rect l="l" t="t" r="r" b="b"/>
              <a:pathLst>
                <a:path w="1483988" h="238339">
                  <a:moveTo>
                    <a:pt x="0" y="0"/>
                  </a:moveTo>
                  <a:lnTo>
                    <a:pt x="1483988" y="0"/>
                  </a:lnTo>
                  <a:lnTo>
                    <a:pt x="148398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8398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937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Getting Too Close</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1" name="TextBox 11"/>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HELD CAPTIVE</a:t>
            </a:r>
          </a:p>
        </p:txBody>
      </p:sp>
      <p:grpSp>
        <p:nvGrpSpPr>
          <p:cNvPr id="5" name="Group 5"/>
          <p:cNvGrpSpPr/>
          <p:nvPr/>
        </p:nvGrpSpPr>
        <p:grpSpPr>
          <a:xfrm>
            <a:off x="1670840" y="4076027"/>
            <a:ext cx="11373410" cy="2134945"/>
            <a:chOff x="0" y="0"/>
            <a:chExt cx="2995466" cy="562290"/>
          </a:xfrm>
        </p:grpSpPr>
        <p:sp>
          <p:nvSpPr>
            <p:cNvPr id="6" name="Freeform 6"/>
            <p:cNvSpPr/>
            <p:nvPr/>
          </p:nvSpPr>
          <p:spPr>
            <a:xfrm>
              <a:off x="0" y="0"/>
              <a:ext cx="2995466" cy="562290"/>
            </a:xfrm>
            <a:custGeom>
              <a:avLst/>
              <a:gdLst/>
              <a:ahLst/>
              <a:cxnLst/>
              <a:rect l="l" t="t" r="r" b="b"/>
              <a:pathLst>
                <a:path w="2995466" h="562290">
                  <a:moveTo>
                    <a:pt x="0" y="0"/>
                  </a:moveTo>
                  <a:lnTo>
                    <a:pt x="2995466" y="0"/>
                  </a:lnTo>
                  <a:lnTo>
                    <a:pt x="2995466" y="562290"/>
                  </a:lnTo>
                  <a:lnTo>
                    <a:pt x="0" y="562290"/>
                  </a:lnTo>
                  <a:close/>
                </a:path>
              </a:pathLst>
            </a:custGeom>
            <a:solidFill>
              <a:srgbClr val="303030"/>
            </a:solidFill>
          </p:spPr>
          <p:txBody>
            <a:bodyPr/>
            <a:lstStyle/>
            <a:p>
              <a:endParaRPr lang="en-US"/>
            </a:p>
          </p:txBody>
        </p:sp>
        <p:sp>
          <p:nvSpPr>
            <p:cNvPr id="7" name="TextBox 7"/>
            <p:cNvSpPr txBox="1"/>
            <p:nvPr/>
          </p:nvSpPr>
          <p:spPr>
            <a:xfrm>
              <a:off x="0" y="-76200"/>
              <a:ext cx="2995466" cy="638490"/>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94376" y="4333949"/>
            <a:ext cx="10949873" cy="156210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the ways traffickers can hold a person captive?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7735" y="4600639"/>
            <a:ext cx="14120732" cy="1594485"/>
          </a:xfrm>
          <a:prstGeom prst="rect">
            <a:avLst/>
          </a:prstGeom>
        </p:spPr>
        <p:txBody>
          <a:bodyPr lIns="0" tIns="0" rIns="0" bIns="0" rtlCol="0" anchor="t">
            <a:spAutoFit/>
          </a:bodyPr>
          <a:lstStyle/>
          <a:p>
            <a:pPr algn="l">
              <a:lnSpc>
                <a:spcPts val="6480"/>
              </a:lnSpc>
            </a:pPr>
            <a:r>
              <a:rPr lang="en-US" sz="4050" b="1">
                <a:solidFill>
                  <a:srgbClr val="9D1BE3"/>
                </a:solidFill>
                <a:latin typeface="Roboto Bold"/>
                <a:ea typeface="Roboto Bold"/>
                <a:cs typeface="Roboto Bold"/>
                <a:sym typeface="Roboto Bold"/>
              </a:rPr>
              <a:t>Brainwash:</a:t>
            </a:r>
            <a:r>
              <a:rPr lang="en-US" sz="4050" b="1">
                <a:solidFill>
                  <a:srgbClr val="004F59"/>
                </a:solidFill>
                <a:latin typeface="Roboto Bold"/>
                <a:ea typeface="Roboto Bold"/>
                <a:cs typeface="Roboto Bold"/>
                <a:sym typeface="Roboto Bold"/>
              </a:rPr>
              <a:t> Use manipulation to change beliefs, attitudes, and decisions.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15" name="Freeform 15"/>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7735" y="4600639"/>
            <a:ext cx="15064949" cy="1594485"/>
          </a:xfrm>
          <a:prstGeom prst="rect">
            <a:avLst/>
          </a:prstGeom>
        </p:spPr>
        <p:txBody>
          <a:bodyPr lIns="0" tIns="0" rIns="0" bIns="0" rtlCol="0" anchor="t">
            <a:spAutoFit/>
          </a:bodyPr>
          <a:lstStyle/>
          <a:p>
            <a:pPr algn="l">
              <a:lnSpc>
                <a:spcPts val="6480"/>
              </a:lnSpc>
            </a:pPr>
            <a:r>
              <a:rPr lang="en-US" sz="4050" b="1">
                <a:solidFill>
                  <a:srgbClr val="9D1BE3"/>
                </a:solidFill>
                <a:latin typeface="Roboto Bold"/>
                <a:ea typeface="Roboto Bold"/>
                <a:cs typeface="Roboto Bold"/>
                <a:sym typeface="Roboto Bold"/>
              </a:rPr>
              <a:t>Trauma Bond:</a:t>
            </a:r>
            <a:r>
              <a:rPr lang="en-US" sz="4050" b="1">
                <a:solidFill>
                  <a:srgbClr val="004F59"/>
                </a:solidFill>
                <a:latin typeface="Roboto Bold"/>
                <a:ea typeface="Roboto Bold"/>
                <a:cs typeface="Roboto Bold"/>
                <a:sym typeface="Roboto Bold"/>
              </a:rPr>
              <a:t> Using rewards and punishments to create loyalty and fear.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7735" y="4600639"/>
            <a:ext cx="14250281" cy="1594485"/>
          </a:xfrm>
          <a:prstGeom prst="rect">
            <a:avLst/>
          </a:prstGeom>
        </p:spPr>
        <p:txBody>
          <a:bodyPr lIns="0" tIns="0" rIns="0" bIns="0" rtlCol="0" anchor="t">
            <a:spAutoFit/>
          </a:bodyPr>
          <a:lstStyle/>
          <a:p>
            <a:pPr algn="l">
              <a:lnSpc>
                <a:spcPts val="6480"/>
              </a:lnSpc>
            </a:pPr>
            <a:r>
              <a:rPr lang="en-US" sz="4050" b="1">
                <a:solidFill>
                  <a:srgbClr val="9D1BE3"/>
                </a:solidFill>
                <a:latin typeface="Roboto Bold"/>
                <a:ea typeface="Roboto Bold"/>
                <a:cs typeface="Roboto Bold"/>
                <a:sym typeface="Roboto Bold"/>
              </a:rPr>
              <a:t>Financial Control:</a:t>
            </a:r>
            <a:r>
              <a:rPr lang="en-US" sz="4050" b="1">
                <a:solidFill>
                  <a:srgbClr val="004F59"/>
                </a:solidFill>
                <a:latin typeface="Roboto Bold"/>
                <a:ea typeface="Roboto Bold"/>
                <a:cs typeface="Roboto Bold"/>
                <a:sym typeface="Roboto Bold"/>
              </a:rPr>
              <a:t> Providing basic needs leaves victims feeling trapped.</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37735" y="4600639"/>
            <a:ext cx="16472993" cy="775335"/>
          </a:xfrm>
          <a:prstGeom prst="rect">
            <a:avLst/>
          </a:prstGeom>
        </p:spPr>
        <p:txBody>
          <a:bodyPr lIns="0" tIns="0" rIns="0" bIns="0" rtlCol="0" anchor="t">
            <a:spAutoFit/>
          </a:bodyPr>
          <a:lstStyle/>
          <a:p>
            <a:pPr algn="l">
              <a:lnSpc>
                <a:spcPts val="6480"/>
              </a:lnSpc>
            </a:pPr>
            <a:r>
              <a:rPr lang="en-US" sz="4050" b="1">
                <a:solidFill>
                  <a:srgbClr val="9D1BE3"/>
                </a:solidFill>
                <a:latin typeface="Roboto Bold"/>
                <a:ea typeface="Roboto Bold"/>
                <a:cs typeface="Roboto Bold"/>
                <a:sym typeface="Roboto Bold"/>
              </a:rPr>
              <a:t>Substance Use:</a:t>
            </a:r>
            <a:r>
              <a:rPr lang="en-US" sz="4050" b="1">
                <a:solidFill>
                  <a:srgbClr val="004F59"/>
                </a:solidFill>
                <a:latin typeface="Roboto Bold"/>
                <a:ea typeface="Roboto Bold"/>
                <a:cs typeface="Roboto Bold"/>
                <a:sym typeface="Roboto Bold"/>
              </a:rPr>
              <a:t> Alcohol or drugs can be used to control people. </a:t>
            </a:r>
          </a:p>
        </p:txBody>
      </p:sp>
      <p:grpSp>
        <p:nvGrpSpPr>
          <p:cNvPr id="5" name="Group 5"/>
          <p:cNvGrpSpPr/>
          <p:nvPr/>
        </p:nvGrpSpPr>
        <p:grpSpPr>
          <a:xfrm>
            <a:off x="1737735" y="3385381"/>
            <a:ext cx="5875320" cy="904943"/>
            <a:chOff x="0" y="0"/>
            <a:chExt cx="1547409" cy="238339"/>
          </a:xfrm>
        </p:grpSpPr>
        <p:sp>
          <p:nvSpPr>
            <p:cNvPr id="6" name="Freeform 6"/>
            <p:cNvSpPr/>
            <p:nvPr/>
          </p:nvSpPr>
          <p:spPr>
            <a:xfrm>
              <a:off x="0" y="0"/>
              <a:ext cx="1547409" cy="238339"/>
            </a:xfrm>
            <a:custGeom>
              <a:avLst/>
              <a:gdLst/>
              <a:ahLst/>
              <a:cxnLst/>
              <a:rect l="l" t="t" r="r" b="b"/>
              <a:pathLst>
                <a:path w="1547409" h="238339">
                  <a:moveTo>
                    <a:pt x="0" y="0"/>
                  </a:moveTo>
                  <a:lnTo>
                    <a:pt x="1547409" y="0"/>
                  </a:lnTo>
                  <a:lnTo>
                    <a:pt x="154740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4740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079410" y="3404427"/>
            <a:ext cx="95117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Emotional Captivity</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1" name="TextBox 11"/>
          <p:cNvSpPr txBox="1"/>
          <p:nvPr/>
        </p:nvSpPr>
        <p:spPr>
          <a:xfrm>
            <a:off x="1131441" y="1109322"/>
            <a:ext cx="9721199" cy="2228067"/>
          </a:xfrm>
          <a:prstGeom prst="rect">
            <a:avLst/>
          </a:prstGeom>
        </p:spPr>
        <p:txBody>
          <a:bodyPr lIns="0" tIns="0" rIns="0" bIns="0" rtlCol="0" anchor="t">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endParaRPr lang="en-US" sz="6399">
              <a:solidFill>
                <a:srgbClr val="004F59"/>
              </a:solidFill>
              <a:latin typeface="League Spartan"/>
              <a:ea typeface="League Spartan"/>
              <a:cs typeface="League Spartan"/>
              <a:sym typeface="League Spartan"/>
            </a:endParaRP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TextBox 13"/>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4" name="Freeform 1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2137597" y="3937181"/>
            <a:ext cx="9187696" cy="2412637"/>
            <a:chOff x="0" y="0"/>
            <a:chExt cx="2419805" cy="635427"/>
          </a:xfrm>
        </p:grpSpPr>
        <p:sp>
          <p:nvSpPr>
            <p:cNvPr id="5" name="Freeform 5"/>
            <p:cNvSpPr/>
            <p:nvPr/>
          </p:nvSpPr>
          <p:spPr>
            <a:xfrm>
              <a:off x="0" y="0"/>
              <a:ext cx="2419805" cy="635427"/>
            </a:xfrm>
            <a:custGeom>
              <a:avLst/>
              <a:gdLst/>
              <a:ahLst/>
              <a:cxnLst/>
              <a:rect l="l" t="t" r="r" b="b"/>
              <a:pathLst>
                <a:path w="2419805" h="635427">
                  <a:moveTo>
                    <a:pt x="0" y="0"/>
                  </a:moveTo>
                  <a:lnTo>
                    <a:pt x="2419805" y="0"/>
                  </a:lnTo>
                  <a:lnTo>
                    <a:pt x="2419805" y="635427"/>
                  </a:lnTo>
                  <a:lnTo>
                    <a:pt x="0" y="635427"/>
                  </a:lnTo>
                  <a:close/>
                </a:path>
              </a:pathLst>
            </a:custGeom>
            <a:solidFill>
              <a:srgbClr val="303030"/>
            </a:solidFill>
          </p:spPr>
          <p:txBody>
            <a:bodyPr/>
            <a:lstStyle/>
            <a:p>
              <a:endParaRPr lang="en-US"/>
            </a:p>
          </p:txBody>
        </p:sp>
        <p:sp>
          <p:nvSpPr>
            <p:cNvPr id="6" name="TextBox 6"/>
            <p:cNvSpPr txBox="1"/>
            <p:nvPr/>
          </p:nvSpPr>
          <p:spPr>
            <a:xfrm>
              <a:off x="0" y="-76200"/>
              <a:ext cx="2419805" cy="711627"/>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12387966" y="1148592"/>
            <a:ext cx="3958869" cy="4901180"/>
            <a:chOff x="0" y="0"/>
            <a:chExt cx="1042665" cy="1290846"/>
          </a:xfrm>
        </p:grpSpPr>
        <p:sp>
          <p:nvSpPr>
            <p:cNvPr id="8" name="Freeform 8"/>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9" name="TextBox 9"/>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0" name="Freeform 10"/>
          <p:cNvSpPr/>
          <p:nvPr/>
        </p:nvSpPr>
        <p:spPr>
          <a:xfrm>
            <a:off x="12558460" y="1388058"/>
            <a:ext cx="3565710" cy="3988829"/>
          </a:xfrm>
          <a:custGeom>
            <a:avLst/>
            <a:gdLst/>
            <a:ahLst/>
            <a:cxnLst/>
            <a:rect l="l" t="t" r="r" b="b"/>
            <a:pathLst>
              <a:path w="3565710" h="3988829">
                <a:moveTo>
                  <a:pt x="0" y="0"/>
                </a:moveTo>
                <a:lnTo>
                  <a:pt x="3565710" y="0"/>
                </a:lnTo>
                <a:lnTo>
                  <a:pt x="3565710" y="3988829"/>
                </a:lnTo>
                <a:lnTo>
                  <a:pt x="0" y="3988829"/>
                </a:lnTo>
                <a:lnTo>
                  <a:pt x="0" y="0"/>
                </a:lnTo>
                <a:close/>
              </a:path>
            </a:pathLst>
          </a:custGeom>
          <a:blipFill>
            <a:blip r:embed="rId3"/>
            <a:stretch>
              <a:fillRect b="-2897"/>
            </a:stretch>
          </a:blipFill>
        </p:spPr>
        <p:txBody>
          <a:bodyPr/>
          <a:lstStyle/>
          <a:p>
            <a:endParaRPr lang="en-US"/>
          </a:p>
        </p:txBody>
      </p:sp>
      <p:sp>
        <p:nvSpPr>
          <p:cNvPr id="11" name="TextBox 11"/>
          <p:cNvSpPr txBox="1"/>
          <p:nvPr/>
        </p:nvSpPr>
        <p:spPr>
          <a:xfrm>
            <a:off x="2622626" y="4314957"/>
            <a:ext cx="8217637" cy="156183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are ways young people can ask for help?</a:t>
            </a:r>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886460"/>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280113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4148529"/>
            <a:ext cx="16485151"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5" name="TextBox 5"/>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grpSp>
        <p:nvGrpSpPr>
          <p:cNvPr id="7" name="Group 7"/>
          <p:cNvGrpSpPr/>
          <p:nvPr/>
        </p:nvGrpSpPr>
        <p:grpSpPr>
          <a:xfrm>
            <a:off x="1480713" y="2807061"/>
            <a:ext cx="5801526" cy="807115"/>
            <a:chOff x="0" y="0"/>
            <a:chExt cx="1527974" cy="212574"/>
          </a:xfrm>
        </p:grpSpPr>
        <p:sp>
          <p:nvSpPr>
            <p:cNvPr id="8" name="Freeform 8"/>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9" name="TextBox 9"/>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Ask for Help</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id="12" name="Group 12"/>
          <p:cNvGrpSpPr/>
          <p:nvPr/>
        </p:nvGrpSpPr>
        <p:grpSpPr>
          <a:xfrm>
            <a:off x="13834137" y="955949"/>
            <a:ext cx="2946143" cy="3647400"/>
            <a:chOff x="0" y="0"/>
            <a:chExt cx="1042665" cy="1290846"/>
          </a:xfrm>
        </p:grpSpPr>
        <p:sp>
          <p:nvSpPr>
            <p:cNvPr id="13" name="Freeform 13"/>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4" name="TextBox 14"/>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5" name="Freeform 15"/>
          <p:cNvSpPr/>
          <p:nvPr/>
        </p:nvSpPr>
        <p:spPr>
          <a:xfrm>
            <a:off x="13961017" y="1134157"/>
            <a:ext cx="2653559" cy="2968439"/>
          </a:xfrm>
          <a:custGeom>
            <a:avLst/>
            <a:gdLst/>
            <a:ahLst/>
            <a:cxnLst/>
            <a:rect l="l" t="t" r="r" b="b"/>
            <a:pathLst>
              <a:path w="2653559" h="2968439">
                <a:moveTo>
                  <a:pt x="0" y="0"/>
                </a:moveTo>
                <a:lnTo>
                  <a:pt x="2653559" y="0"/>
                </a:lnTo>
                <a:lnTo>
                  <a:pt x="2653559" y="2968439"/>
                </a:lnTo>
                <a:lnTo>
                  <a:pt x="0" y="2968439"/>
                </a:lnTo>
                <a:lnTo>
                  <a:pt x="0" y="0"/>
                </a:lnTo>
                <a:close/>
              </a:path>
            </a:pathLst>
          </a:custGeom>
          <a:blipFill>
            <a:blip r:embed="rId3"/>
            <a:stretch>
              <a:fillRect b="-2897"/>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93046" y="3319145"/>
            <a:ext cx="4485291" cy="807115"/>
            <a:chOff x="0" y="0"/>
            <a:chExt cx="1181311" cy="212574"/>
          </a:xfrm>
        </p:grpSpPr>
        <p:sp>
          <p:nvSpPr>
            <p:cNvPr id="7" name="Freeform 7"/>
            <p:cNvSpPr/>
            <p:nvPr/>
          </p:nvSpPr>
          <p:spPr>
            <a:xfrm>
              <a:off x="0" y="0"/>
              <a:ext cx="1181311" cy="212574"/>
            </a:xfrm>
            <a:custGeom>
              <a:avLst/>
              <a:gdLst/>
              <a:ahLst/>
              <a:cxnLst/>
              <a:rect l="l" t="t" r="r" b="b"/>
              <a:pathLst>
                <a:path w="1181311" h="212574">
                  <a:moveTo>
                    <a:pt x="0" y="0"/>
                  </a:moveTo>
                  <a:lnTo>
                    <a:pt x="1181311" y="0"/>
                  </a:lnTo>
                  <a:lnTo>
                    <a:pt x="1181311"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81311"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419711" y="3347247"/>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14" name="TextBox 14"/>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5" name="TextBox 15"/>
          <p:cNvSpPr txBox="1"/>
          <p:nvPr/>
        </p:nvSpPr>
        <p:spPr>
          <a:xfrm>
            <a:off x="1983521" y="4425524"/>
            <a:ext cx="5505084" cy="2950846"/>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Child Exploitation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Sex Trafficking</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Myth</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Reality</a:t>
            </a:r>
          </a:p>
        </p:txBody>
      </p:sp>
      <p:sp>
        <p:nvSpPr>
          <p:cNvPr id="16" name="Freeform 16"/>
          <p:cNvSpPr/>
          <p:nvPr/>
        </p:nvSpPr>
        <p:spPr>
          <a:xfrm>
            <a:off x="11546647" y="1192941"/>
            <a:ext cx="5491115" cy="2483196"/>
          </a:xfrm>
          <a:custGeom>
            <a:avLst/>
            <a:gdLst/>
            <a:ahLst/>
            <a:cxnLst/>
            <a:rect l="l" t="t" r="r" b="b"/>
            <a:pathLst>
              <a:path w="5491115" h="2483196">
                <a:moveTo>
                  <a:pt x="0" y="0"/>
                </a:moveTo>
                <a:lnTo>
                  <a:pt x="5491114" y="0"/>
                </a:lnTo>
                <a:lnTo>
                  <a:pt x="5491114" y="2483197"/>
                </a:lnTo>
                <a:lnTo>
                  <a:pt x="0" y="2483197"/>
                </a:lnTo>
                <a:lnTo>
                  <a:pt x="0" y="0"/>
                </a:lnTo>
                <a:close/>
              </a:path>
            </a:pathLst>
          </a:custGeom>
          <a:blipFill>
            <a:blip r:embed="rId5"/>
            <a:stretch>
              <a:fillRect l="-2025" t="-44995" r="-2700" b="-86585"/>
            </a:stretch>
          </a:blipFill>
        </p:spPr>
        <p:txBody>
          <a:bodyPr/>
          <a:lstStyle/>
          <a:p>
            <a:endParaRPr lang="en-US"/>
          </a:p>
        </p:txBody>
      </p:sp>
      <p:sp>
        <p:nvSpPr>
          <p:cNvPr id="17" name="TextBox 17"/>
          <p:cNvSpPr txBox="1"/>
          <p:nvPr/>
        </p:nvSpPr>
        <p:spPr>
          <a:xfrm>
            <a:off x="7617927" y="4423249"/>
            <a:ext cx="5505084" cy="2207895"/>
          </a:xfrm>
          <a:prstGeom prst="rect">
            <a:avLst/>
          </a:prstGeom>
        </p:spPr>
        <p:txBody>
          <a:bodyPr lIns="0" tIns="0" rIns="0" bIns="0" rtlCol="0" anchor="t">
            <a:spAutoFit/>
          </a:bodyPr>
          <a:lstStyle/>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Coercion</a:t>
            </a:r>
          </a:p>
          <a:p>
            <a:pPr marL="906775" lvl="1" indent="-453388" algn="l">
              <a:lnSpc>
                <a:spcPts val="5879"/>
              </a:lnSpc>
              <a:buFont typeface="Arial"/>
              <a:buChar char="•"/>
            </a:pPr>
            <a:r>
              <a:rPr lang="en-US" sz="4199" b="1">
                <a:solidFill>
                  <a:srgbClr val="004F59"/>
                </a:solidFill>
                <a:latin typeface="Roboto Bold"/>
                <a:ea typeface="Roboto Bold"/>
                <a:cs typeface="Roboto Bold"/>
                <a:sym typeface="Roboto Bold"/>
              </a:rPr>
              <a:t>Manipulation</a:t>
            </a:r>
          </a:p>
          <a:p>
            <a:pPr marL="906777" lvl="1" indent="-453388" algn="l">
              <a:lnSpc>
                <a:spcPts val="5879"/>
              </a:lnSpc>
              <a:buFont typeface="Arial"/>
              <a:buChar char="•"/>
            </a:pPr>
            <a:r>
              <a:rPr lang="en-US" sz="4199" b="1">
                <a:solidFill>
                  <a:srgbClr val="004F59"/>
                </a:solidFill>
                <a:latin typeface="Roboto Bold"/>
                <a:ea typeface="Roboto Bold"/>
                <a:cs typeface="Roboto Bold"/>
                <a:sym typeface="Roboto Bold"/>
              </a:rPr>
              <a:t>Intimidation</a:t>
            </a:r>
          </a:p>
        </p:txBody>
      </p:sp>
      <p:sp>
        <p:nvSpPr>
          <p:cNvPr id="18" name="TextBox 18"/>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4" name="TextBox 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6" name="TextBox 6"/>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7" name="Freeform 7"/>
          <p:cNvSpPr/>
          <p:nvPr/>
        </p:nvSpPr>
        <p:spPr>
          <a:xfrm>
            <a:off x="6201271" y="2682377"/>
            <a:ext cx="6150341" cy="6150341"/>
          </a:xfrm>
          <a:custGeom>
            <a:avLst/>
            <a:gdLst/>
            <a:ahLst/>
            <a:cxnLst/>
            <a:rect l="l" t="t" r="r" b="b"/>
            <a:pathLst>
              <a:path w="6150341" h="6150341">
                <a:moveTo>
                  <a:pt x="0" y="0"/>
                </a:moveTo>
                <a:lnTo>
                  <a:pt x="6150341" y="0"/>
                </a:lnTo>
                <a:lnTo>
                  <a:pt x="6150341" y="6150341"/>
                </a:lnTo>
                <a:lnTo>
                  <a:pt x="0" y="615034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47924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8" name="TextBox 8"/>
          <p:cNvSpPr txBox="1"/>
          <p:nvPr/>
        </p:nvSpPr>
        <p:spPr>
          <a:xfrm>
            <a:off x="7233011" y="8580163"/>
            <a:ext cx="5362641" cy="683986"/>
          </a:xfrm>
          <a:prstGeom prst="rect">
            <a:avLst/>
          </a:prstGeom>
        </p:spPr>
        <p:txBody>
          <a:bodyPr lIns="0" tIns="0" rIns="0" bIns="0" rtlCol="0" anchor="t">
            <a:spAutoFit/>
          </a:bodyPr>
          <a:lstStyle/>
          <a:p>
            <a:pPr algn="ctr">
              <a:lnSpc>
                <a:spcPts val="2725"/>
              </a:lnSpc>
            </a:pPr>
            <a:r>
              <a:rPr lang="en-US" sz="1946" b="1">
                <a:solidFill>
                  <a:srgbClr val="9D1BE3"/>
                </a:solidFill>
                <a:latin typeface="Roboto Bold"/>
                <a:ea typeface="Roboto Bold"/>
                <a:cs typeface="Roboto Bold"/>
                <a:sym typeface="Roboto Bold"/>
              </a:rPr>
              <a:t>If Using Slido: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Freeform 10"/>
          <p:cNvSpPr/>
          <p:nvPr/>
        </p:nvSpPr>
        <p:spPr>
          <a:xfrm>
            <a:off x="1480713" y="2867985"/>
            <a:ext cx="3683770" cy="4666437"/>
          </a:xfrm>
          <a:custGeom>
            <a:avLst/>
            <a:gdLst/>
            <a:ahLst/>
            <a:cxnLst/>
            <a:rect l="l" t="t" r="r" b="b"/>
            <a:pathLst>
              <a:path w="3683770" h="4666437">
                <a:moveTo>
                  <a:pt x="0" y="0"/>
                </a:moveTo>
                <a:lnTo>
                  <a:pt x="3683770" y="0"/>
                </a:lnTo>
                <a:lnTo>
                  <a:pt x="3683770" y="4666437"/>
                </a:lnTo>
                <a:lnTo>
                  <a:pt x="0" y="4666437"/>
                </a:lnTo>
                <a:lnTo>
                  <a:pt x="0" y="0"/>
                </a:lnTo>
                <a:close/>
              </a:path>
            </a:pathLst>
          </a:custGeom>
          <a:blipFill>
            <a:blip r:embed="rId4"/>
            <a:stretch>
              <a:fillRect l="-24906" r="-1769"/>
            </a:stretch>
          </a:blipFill>
        </p:spPr>
        <p:txBody>
          <a:bodyPr/>
          <a:lstStyle/>
          <a:p>
            <a:endParaRPr lang="en-US"/>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0" name="TextBox 10"/>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1" name="TextBox 11"/>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84</a:t>
            </a:r>
          </a:p>
        </p:txBody>
      </p:sp>
      <p:sp>
        <p:nvSpPr>
          <p:cNvPr id="13" name="Freeform 13"/>
          <p:cNvSpPr/>
          <p:nvPr/>
        </p:nvSpPr>
        <p:spPr>
          <a:xfrm>
            <a:off x="8633315" y="1373523"/>
            <a:ext cx="7858309" cy="7301968"/>
          </a:xfrm>
          <a:custGeom>
            <a:avLst/>
            <a:gdLst/>
            <a:ahLst/>
            <a:cxnLst/>
            <a:rect l="l" t="t" r="r" b="b"/>
            <a:pathLst>
              <a:path w="7858309" h="7301968">
                <a:moveTo>
                  <a:pt x="0" y="0"/>
                </a:moveTo>
                <a:lnTo>
                  <a:pt x="7858309" y="0"/>
                </a:lnTo>
                <a:lnTo>
                  <a:pt x="7858309" y="7301968"/>
                </a:lnTo>
                <a:lnTo>
                  <a:pt x="0" y="7301968"/>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1965967" y="3624926"/>
            <a:ext cx="8402829" cy="904943"/>
            <a:chOff x="0" y="0"/>
            <a:chExt cx="2213091" cy="238339"/>
          </a:xfrm>
        </p:grpSpPr>
        <p:sp>
          <p:nvSpPr>
            <p:cNvPr id="9" name="Freeform 9"/>
            <p:cNvSpPr/>
            <p:nvPr/>
          </p:nvSpPr>
          <p:spPr>
            <a:xfrm>
              <a:off x="0" y="0"/>
              <a:ext cx="2213091" cy="238339"/>
            </a:xfrm>
            <a:custGeom>
              <a:avLst/>
              <a:gdLst/>
              <a:ahLst/>
              <a:cxnLst/>
              <a:rect l="l" t="t" r="r" b="b"/>
              <a:pathLst>
                <a:path w="2213091" h="238339">
                  <a:moveTo>
                    <a:pt x="0" y="0"/>
                  </a:moveTo>
                  <a:lnTo>
                    <a:pt x="2213091" y="0"/>
                  </a:lnTo>
                  <a:lnTo>
                    <a:pt x="221309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21309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360015" y="3501204"/>
            <a:ext cx="7837955"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CHILD EXPLOITATION</a:t>
            </a:r>
          </a:p>
        </p:txBody>
      </p:sp>
      <p:sp>
        <p:nvSpPr>
          <p:cNvPr id="12" name="TextBox 12"/>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14" name="TextBox 14"/>
          <p:cNvSpPr txBox="1"/>
          <p:nvPr/>
        </p:nvSpPr>
        <p:spPr>
          <a:xfrm>
            <a:off x="4754671" y="9307013"/>
            <a:ext cx="7797077"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id="15" name="TextBox 15"/>
          <p:cNvSpPr txBox="1"/>
          <p:nvPr/>
        </p:nvSpPr>
        <p:spPr>
          <a:xfrm>
            <a:off x="14119888" y="7892487"/>
            <a:ext cx="2533827" cy="938725"/>
          </a:xfrm>
          <a:prstGeom prst="rect">
            <a:avLst/>
          </a:prstGeom>
        </p:spPr>
        <p:txBody>
          <a:bodyPr lIns="0" tIns="0" rIns="0" bIns="0" rtlCol="0" anchor="t">
            <a:spAutoFit/>
          </a:bodyPr>
          <a:lstStyle/>
          <a:p>
            <a:pPr algn="ctr">
              <a:lnSpc>
                <a:spcPts val="4095"/>
              </a:lnSpc>
            </a:pPr>
            <a:r>
              <a:rPr lang="en-US" sz="4311" b="1">
                <a:solidFill>
                  <a:srgbClr val="ED8B00"/>
                </a:solidFill>
                <a:latin typeface="Cooperative Bold"/>
                <a:ea typeface="Cooperative Bold"/>
                <a:cs typeface="Cooperative Bold"/>
                <a:sym typeface="Cooperative Bold"/>
              </a:rPr>
              <a:t>Myths</a:t>
            </a:r>
          </a:p>
          <a:p>
            <a:pPr algn="ctr">
              <a:lnSpc>
                <a:spcPts val="3187"/>
              </a:lnSpc>
            </a:pPr>
            <a:r>
              <a:rPr lang="en-US" sz="3355" b="1">
                <a:solidFill>
                  <a:srgbClr val="ED8B00"/>
                </a:solidFill>
                <a:latin typeface="Poppins Medium 2 Bold"/>
                <a:ea typeface="Poppins Medium 2 Bold"/>
                <a:cs typeface="Poppins Medium 2 Bold"/>
                <a:sym typeface="Poppins Medium 2 Bold"/>
              </a:rPr>
              <a:t>&amp;REALITY</a:t>
            </a:r>
          </a:p>
        </p:txBody>
      </p:sp>
      <p:sp>
        <p:nvSpPr>
          <p:cNvPr id="16" name="TextBox 16"/>
          <p:cNvSpPr txBox="1"/>
          <p:nvPr/>
        </p:nvSpPr>
        <p:spPr>
          <a:xfrm>
            <a:off x="2017780" y="4536816"/>
            <a:ext cx="14885579" cy="324380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use of a child for someone else’s benefit, often in an abusive, unfair, or harmful manner.</a:t>
            </a:r>
          </a:p>
          <a:p>
            <a:pPr algn="l">
              <a:lnSpc>
                <a:spcPts val="2400"/>
              </a:lnSpc>
            </a:pPr>
            <a:endParaRPr lang="en-US" sz="4300" b="1">
              <a:solidFill>
                <a:srgbClr val="004F59"/>
              </a:solidFill>
              <a:latin typeface="Roboto Bold"/>
              <a:ea typeface="Roboto Bold"/>
              <a:cs typeface="Roboto Bold"/>
              <a:sym typeface="Roboto Bold"/>
            </a:endParaRPr>
          </a:p>
          <a:p>
            <a:pPr algn="l">
              <a:lnSpc>
                <a:spcPts val="4800"/>
              </a:lnSpc>
            </a:pPr>
            <a:r>
              <a:rPr lang="en-US" sz="3000">
                <a:solidFill>
                  <a:srgbClr val="303030"/>
                </a:solidFill>
                <a:latin typeface="Roboto"/>
                <a:ea typeface="Roboto"/>
                <a:cs typeface="Roboto"/>
                <a:sym typeface="Roboto"/>
              </a:rPr>
              <a:t>Includes: Sexual exploitation (grooming &amp; sex trafficking), sextortion, </a:t>
            </a:r>
          </a:p>
          <a:p>
            <a:pPr algn="l">
              <a:lnSpc>
                <a:spcPts val="4800"/>
              </a:lnSpc>
            </a:pPr>
            <a:r>
              <a:rPr lang="en-US" sz="3000">
                <a:solidFill>
                  <a:srgbClr val="303030"/>
                </a:solidFill>
                <a:latin typeface="Roboto"/>
                <a:ea typeface="Roboto"/>
                <a:cs typeface="Roboto"/>
                <a:sym typeface="Roboto"/>
              </a:rPr>
              <a:t>labor trafficking, and criminal activity (such as drug dealing &amp; theft).</a:t>
            </a:r>
          </a:p>
        </p:txBody>
      </p:sp>
      <p:sp>
        <p:nvSpPr>
          <p:cNvPr id="17" name="TextBox 17"/>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7684</Words>
  <Application>Microsoft Office PowerPoint</Application>
  <PresentationFormat>Custom</PresentationFormat>
  <Paragraphs>1224</Paragraphs>
  <Slides>84</Slides>
  <Notes>84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League Spartan</vt:lpstr>
      <vt:lpstr>Roboto</vt:lpstr>
      <vt:lpstr>Calibri</vt:lpstr>
      <vt:lpstr>Arial</vt:lpstr>
      <vt:lpstr>Poppins Medium 2 Bold</vt:lpstr>
      <vt:lpstr>Roboto Bold</vt:lpstr>
      <vt:lpstr>Cooperative</vt:lpstr>
      <vt:lpstr>Cooperative Bold</vt:lpstr>
      <vt:lpstr>Bebas Neue Bold</vt:lpstr>
      <vt:lpstr>Poppins Medium 1</vt:lpstr>
      <vt:lpstr>Bebas Neue</vt:lpstr>
      <vt:lpstr>Roboto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PowerPoint-Myths+Reality_WalkingWise-2026</dc:title>
  <cp:lastModifiedBy>Karla Highman</cp:lastModifiedBy>
  <cp:revision>1</cp:revision>
  <dcterms:created xsi:type="dcterms:W3CDTF">2006-08-16T00:00:00Z</dcterms:created>
  <dcterms:modified xsi:type="dcterms:W3CDTF">2026-03-14T18:51:04Z</dcterms:modified>
  <dc:identifier>DAG93JLRB2U</dc:identifier>
</cp:coreProperties>
</file>