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officedocument.presentationml.notesSlide+xml" PartName="/ppt/notesSlides/notesSlide73.xml"/>
  <Override ContentType="application/vnd.openxmlformats-officedocument.presentationml.notesSlide+xml" PartName="/ppt/notesSlides/notesSlide74.xml"/>
  <Override ContentType="application/vnd.openxmlformats-officedocument.presentationml.notesSlide+xml" PartName="/ppt/notesSlides/notesSlide75.xml"/>
  <Override ContentType="application/vnd.openxmlformats-officedocument.presentationml.notesSlide+xml" PartName="/ppt/notesSlides/notesSlide76.xml"/>
  <Override ContentType="application/vnd.openxmlformats-officedocument.presentationml.notesSlide+xml" PartName="/ppt/notesSlides/notesSlide77.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80.xml"/>
  <Override ContentType="application/vnd.openxmlformats-officedocument.presentationml.notesSlide+xml" PartName="/ppt/notesSlides/notesSlide81.xml"/>
  <Override ContentType="application/vnd.openxmlformats-officedocument.presentationml.notesSlide+xml" PartName="/ppt/notesSlides/notesSlide82.xml"/>
  <Override ContentType="application/vnd.openxmlformats-officedocument.presentationml.notesSlide+xml" PartName="/ppt/notesSlides/notesSlide83.xml"/>
  <Override ContentType="application/vnd.openxmlformats-officedocument.presentationml.notesSlide+xml" PartName="/ppt/notesSlides/notesSlide84.xml"/>
  <Override ContentType="application/vnd.openxmlformats-officedocument.presentationml.notesSlide+xml" PartName="/ppt/notesSlides/notesSlide85.xml"/>
  <Override ContentType="application/vnd.openxmlformats-officedocument.presentationml.notesSlide+xml" PartName="/ppt/notesSlides/notesSlide86.xml"/>
  <Override ContentType="application/vnd.openxmlformats-officedocument.presentationml.notesSlide+xml" PartName="/ppt/notesSlides/notesSlide87.xml"/>
  <Override ContentType="application/vnd.openxmlformats-officedocument.presentationml.notesSlide+xml" PartName="/ppt/notesSlides/notesSlide88.xml"/>
  <Override ContentType="application/vnd.openxmlformats-officedocument.presentationml.notesSlide+xml" PartName="/ppt/notesSlides/notesSlide89.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9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Lst>
  <p:sldSz cx="18288000" cy="10287000"/>
  <p:notesSz cx="6858000" cy="9144000"/>
  <p:embeddedFontLst>
    <p:embeddedFont>
      <p:font typeface="Poppins Medium 1" charset="1" panose="02000000000000000000"/>
      <p:regular r:id="rId98"/>
    </p:embeddedFont>
    <p:embeddedFont>
      <p:font typeface="Cooperative Bold" charset="1" panose="00000800000000000000"/>
      <p:regular r:id="rId99"/>
    </p:embeddedFont>
    <p:embeddedFont>
      <p:font typeface="Poppins Medium 2 Bold" charset="1" panose="00000700000000000000"/>
      <p:regular r:id="rId100"/>
    </p:embeddedFont>
    <p:embeddedFont>
      <p:font typeface="League Spartan" charset="1" panose="00000800000000000000"/>
      <p:regular r:id="rId101"/>
    </p:embeddedFont>
    <p:embeddedFont>
      <p:font typeface="Roboto" charset="1" panose="02000000000000000000"/>
      <p:regular r:id="rId103"/>
    </p:embeddedFont>
    <p:embeddedFont>
      <p:font typeface="Roboto Bold Italics" charset="1" panose="02000000000000000000"/>
      <p:regular r:id="rId104"/>
    </p:embeddedFont>
    <p:embeddedFont>
      <p:font typeface="Cooperative" charset="1" panose="00000500000000000000"/>
      <p:regular r:id="rId105"/>
    </p:embeddedFont>
    <p:embeddedFont>
      <p:font typeface="Roboto Bold" charset="1" panose="02000000000000000000"/>
      <p:regular r:id="rId106"/>
    </p:embeddedFont>
    <p:embeddedFont>
      <p:font typeface="Bebas Neue" charset="1" panose="00000500000000000000"/>
      <p:regular r:id="rId113"/>
    </p:embeddedFont>
    <p:embeddedFont>
      <p:font typeface="Bebas Neue Bold" charset="1" panose="020B0606020202050201"/>
      <p:regular r:id="rId1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00" Target="fonts/font100.fntdata" Type="http://schemas.openxmlformats.org/officeDocument/2006/relationships/font"/><Relationship Id="rId101" Target="fonts/font101.fntdata" Type="http://schemas.openxmlformats.org/officeDocument/2006/relationships/font"/><Relationship Id="rId102" Target="notesSlides/notesSlide2.xml" Type="http://schemas.openxmlformats.org/officeDocument/2006/relationships/notesSlide"/><Relationship Id="rId103" Target="fonts/font103.fntdata" Type="http://schemas.openxmlformats.org/officeDocument/2006/relationships/font"/><Relationship Id="rId104" Target="fonts/font104.fntdata" Type="http://schemas.openxmlformats.org/officeDocument/2006/relationships/font"/><Relationship Id="rId105" Target="fonts/font105.fntdata" Type="http://schemas.openxmlformats.org/officeDocument/2006/relationships/font"/><Relationship Id="rId106" Target="fonts/font106.fntdata" Type="http://schemas.openxmlformats.org/officeDocument/2006/relationships/font"/><Relationship Id="rId107" Target="notesSlides/notesSlide3.xml" Type="http://schemas.openxmlformats.org/officeDocument/2006/relationships/notesSlide"/><Relationship Id="rId108" Target="notesSlides/notesSlide4.xml" Type="http://schemas.openxmlformats.org/officeDocument/2006/relationships/notesSlide"/><Relationship Id="rId109" Target="notesSlides/notesSlide5.xml" Type="http://schemas.openxmlformats.org/officeDocument/2006/relationships/notesSlide"/><Relationship Id="rId11" Target="slides/slide6.xml" Type="http://schemas.openxmlformats.org/officeDocument/2006/relationships/slide"/><Relationship Id="rId110" Target="notesSlides/notesSlide6.xml" Type="http://schemas.openxmlformats.org/officeDocument/2006/relationships/notesSlide"/><Relationship Id="rId111" Target="notesSlides/notesSlide7.xml" Type="http://schemas.openxmlformats.org/officeDocument/2006/relationships/notesSlide"/><Relationship Id="rId112" Target="notesSlides/notesSlide8.xml" Type="http://schemas.openxmlformats.org/officeDocument/2006/relationships/notesSlide"/><Relationship Id="rId113" Target="fonts/font113.fntdata" Type="http://schemas.openxmlformats.org/officeDocument/2006/relationships/font"/><Relationship Id="rId114" Target="notesSlides/notesSlide9.xml" Type="http://schemas.openxmlformats.org/officeDocument/2006/relationships/notesSlide"/><Relationship Id="rId115" Target="notesSlides/notesSlide10.xml" Type="http://schemas.openxmlformats.org/officeDocument/2006/relationships/notesSlide"/><Relationship Id="rId116" Target="notesSlides/notesSlide11.xml" Type="http://schemas.openxmlformats.org/officeDocument/2006/relationships/notesSlide"/><Relationship Id="rId117" Target="notesSlides/notesSlide12.xml" Type="http://schemas.openxmlformats.org/officeDocument/2006/relationships/notesSlide"/><Relationship Id="rId118" Target="fonts/font118.fntdata" Type="http://schemas.openxmlformats.org/officeDocument/2006/relationships/font"/><Relationship Id="rId119" Target="notesSlides/notesSlide13.xml" Type="http://schemas.openxmlformats.org/officeDocument/2006/relationships/notesSlide"/><Relationship Id="rId12" Target="slides/slide7.xml" Type="http://schemas.openxmlformats.org/officeDocument/2006/relationships/slide"/><Relationship Id="rId120" Target="notesSlides/notesSlide14.xml" Type="http://schemas.openxmlformats.org/officeDocument/2006/relationships/notesSlide"/><Relationship Id="rId121" Target="notesSlides/notesSlide15.xml" Type="http://schemas.openxmlformats.org/officeDocument/2006/relationships/notesSlide"/><Relationship Id="rId122" Target="notesSlides/notesSlide16.xml" Type="http://schemas.openxmlformats.org/officeDocument/2006/relationships/notesSlide"/><Relationship Id="rId123" Target="notesSlides/notesSlide17.xml" Type="http://schemas.openxmlformats.org/officeDocument/2006/relationships/notesSlide"/><Relationship Id="rId124" Target="notesSlides/notesSlide18.xml" Type="http://schemas.openxmlformats.org/officeDocument/2006/relationships/notesSlide"/><Relationship Id="rId125" Target="notesSlides/notesSlide19.xml" Type="http://schemas.openxmlformats.org/officeDocument/2006/relationships/notesSlide"/><Relationship Id="rId126" Target="notesSlides/notesSlide20.xml" Type="http://schemas.openxmlformats.org/officeDocument/2006/relationships/notesSlide"/><Relationship Id="rId127" Target="notesSlides/notesSlide21.xml" Type="http://schemas.openxmlformats.org/officeDocument/2006/relationships/notesSlide"/><Relationship Id="rId128" Target="notesSlides/notesSlide22.xml" Type="http://schemas.openxmlformats.org/officeDocument/2006/relationships/notesSlide"/><Relationship Id="rId129" Target="notesSlides/notesSlide23.xml" Type="http://schemas.openxmlformats.org/officeDocument/2006/relationships/notesSlide"/><Relationship Id="rId13" Target="slides/slide8.xml" Type="http://schemas.openxmlformats.org/officeDocument/2006/relationships/slide"/><Relationship Id="rId130" Target="notesSlides/notesSlide24.xml" Type="http://schemas.openxmlformats.org/officeDocument/2006/relationships/notesSlide"/><Relationship Id="rId131" Target="notesSlides/notesSlide25.xml" Type="http://schemas.openxmlformats.org/officeDocument/2006/relationships/notesSlide"/><Relationship Id="rId132" Target="notesSlides/notesSlide26.xml" Type="http://schemas.openxmlformats.org/officeDocument/2006/relationships/notesSlide"/><Relationship Id="rId133" Target="notesSlides/notesSlide27.xml" Type="http://schemas.openxmlformats.org/officeDocument/2006/relationships/notesSlide"/><Relationship Id="rId134" Target="notesSlides/notesSlide28.xml" Type="http://schemas.openxmlformats.org/officeDocument/2006/relationships/notesSlide"/><Relationship Id="rId135" Target="notesSlides/notesSlide29.xml" Type="http://schemas.openxmlformats.org/officeDocument/2006/relationships/notesSlide"/><Relationship Id="rId136" Target="notesSlides/notesSlide30.xml" Type="http://schemas.openxmlformats.org/officeDocument/2006/relationships/notesSlide"/><Relationship Id="rId137" Target="notesSlides/notesSlide31.xml" Type="http://schemas.openxmlformats.org/officeDocument/2006/relationships/notesSlide"/><Relationship Id="rId138" Target="notesSlides/notesSlide32.xml" Type="http://schemas.openxmlformats.org/officeDocument/2006/relationships/notesSlide"/><Relationship Id="rId139" Target="notesSlides/notesSlide33.xml" Type="http://schemas.openxmlformats.org/officeDocument/2006/relationships/notesSlide"/><Relationship Id="rId14" Target="slides/slide9.xml" Type="http://schemas.openxmlformats.org/officeDocument/2006/relationships/slide"/><Relationship Id="rId140" Target="notesSlides/notesSlide34.xml" Type="http://schemas.openxmlformats.org/officeDocument/2006/relationships/notesSlide"/><Relationship Id="rId141" Target="notesSlides/notesSlide35.xml" Type="http://schemas.openxmlformats.org/officeDocument/2006/relationships/notesSlide"/><Relationship Id="rId142" Target="notesSlides/notesSlide36.xml" Type="http://schemas.openxmlformats.org/officeDocument/2006/relationships/notesSlide"/><Relationship Id="rId143" Target="notesSlides/notesSlide37.xml" Type="http://schemas.openxmlformats.org/officeDocument/2006/relationships/notesSlide"/><Relationship Id="rId144" Target="notesSlides/notesSlide38.xml" Type="http://schemas.openxmlformats.org/officeDocument/2006/relationships/notesSlide"/><Relationship Id="rId145" Target="notesSlides/notesSlide39.xml" Type="http://schemas.openxmlformats.org/officeDocument/2006/relationships/notesSlide"/><Relationship Id="rId146" Target="notesSlides/notesSlide40.xml" Type="http://schemas.openxmlformats.org/officeDocument/2006/relationships/notesSlide"/><Relationship Id="rId147" Target="notesSlides/notesSlide41.xml" Type="http://schemas.openxmlformats.org/officeDocument/2006/relationships/notesSlide"/><Relationship Id="rId148" Target="notesSlides/notesSlide42.xml" Type="http://schemas.openxmlformats.org/officeDocument/2006/relationships/notesSlide"/><Relationship Id="rId149" Target="notesSlides/notesSlide43.xml" Type="http://schemas.openxmlformats.org/officeDocument/2006/relationships/notesSlide"/><Relationship Id="rId15" Target="slides/slide10.xml" Type="http://schemas.openxmlformats.org/officeDocument/2006/relationships/slide"/><Relationship Id="rId150" Target="notesSlides/notesSlide44.xml" Type="http://schemas.openxmlformats.org/officeDocument/2006/relationships/notesSlide"/><Relationship Id="rId151" Target="notesSlides/notesSlide45.xml" Type="http://schemas.openxmlformats.org/officeDocument/2006/relationships/notesSlide"/><Relationship Id="rId152" Target="notesSlides/notesSlide46.xml" Type="http://schemas.openxmlformats.org/officeDocument/2006/relationships/notesSlide"/><Relationship Id="rId153" Target="notesSlides/notesSlide47.xml" Type="http://schemas.openxmlformats.org/officeDocument/2006/relationships/notesSlide"/><Relationship Id="rId154" Target="notesSlides/notesSlide48.xml" Type="http://schemas.openxmlformats.org/officeDocument/2006/relationships/notesSlide"/><Relationship Id="rId155" Target="notesSlides/notesSlide49.xml" Type="http://schemas.openxmlformats.org/officeDocument/2006/relationships/notesSlide"/><Relationship Id="rId156" Target="notesSlides/notesSlide50.xml" Type="http://schemas.openxmlformats.org/officeDocument/2006/relationships/notesSlide"/><Relationship Id="rId157" Target="notesSlides/notesSlide51.xml" Type="http://schemas.openxmlformats.org/officeDocument/2006/relationships/notesSlide"/><Relationship Id="rId158" Target="notesSlides/notesSlide52.xml" Type="http://schemas.openxmlformats.org/officeDocument/2006/relationships/notesSlide"/><Relationship Id="rId159" Target="notesSlides/notesSlide53.xml" Type="http://schemas.openxmlformats.org/officeDocument/2006/relationships/notesSlide"/><Relationship Id="rId16" Target="slides/slide11.xml" Type="http://schemas.openxmlformats.org/officeDocument/2006/relationships/slide"/><Relationship Id="rId160" Target="notesSlides/notesSlide54.xml" Type="http://schemas.openxmlformats.org/officeDocument/2006/relationships/notesSlide"/><Relationship Id="rId161" Target="notesSlides/notesSlide55.xml" Type="http://schemas.openxmlformats.org/officeDocument/2006/relationships/notesSlide"/><Relationship Id="rId162" Target="notesSlides/notesSlide56.xml" Type="http://schemas.openxmlformats.org/officeDocument/2006/relationships/notesSlide"/><Relationship Id="rId163" Target="notesSlides/notesSlide57.xml" Type="http://schemas.openxmlformats.org/officeDocument/2006/relationships/notesSlide"/><Relationship Id="rId164" Target="notesSlides/notesSlide58.xml" Type="http://schemas.openxmlformats.org/officeDocument/2006/relationships/notesSlide"/><Relationship Id="rId165" Target="notesSlides/notesSlide59.xml" Type="http://schemas.openxmlformats.org/officeDocument/2006/relationships/notesSlide"/><Relationship Id="rId166" Target="notesSlides/notesSlide60.xml" Type="http://schemas.openxmlformats.org/officeDocument/2006/relationships/notesSlide"/><Relationship Id="rId167" Target="notesSlides/notesSlide61.xml" Type="http://schemas.openxmlformats.org/officeDocument/2006/relationships/notesSlide"/><Relationship Id="rId168" Target="notesSlides/notesSlide62.xml" Type="http://schemas.openxmlformats.org/officeDocument/2006/relationships/notesSlide"/><Relationship Id="rId169" Target="notesSlides/notesSlide63.xml" Type="http://schemas.openxmlformats.org/officeDocument/2006/relationships/notesSlide"/><Relationship Id="rId17" Target="slides/slide12.xml" Type="http://schemas.openxmlformats.org/officeDocument/2006/relationships/slide"/><Relationship Id="rId170" Target="notesSlides/notesSlide64.xml" Type="http://schemas.openxmlformats.org/officeDocument/2006/relationships/notesSlide"/><Relationship Id="rId171" Target="notesSlides/notesSlide65.xml" Type="http://schemas.openxmlformats.org/officeDocument/2006/relationships/notesSlide"/><Relationship Id="rId172" Target="notesSlides/notesSlide66.xml" Type="http://schemas.openxmlformats.org/officeDocument/2006/relationships/notesSlide"/><Relationship Id="rId173" Target="notesSlides/notesSlide67.xml" Type="http://schemas.openxmlformats.org/officeDocument/2006/relationships/notesSlide"/><Relationship Id="rId174" Target="notesSlides/notesSlide68.xml" Type="http://schemas.openxmlformats.org/officeDocument/2006/relationships/notesSlide"/><Relationship Id="rId175" Target="notesSlides/notesSlide69.xml" Type="http://schemas.openxmlformats.org/officeDocument/2006/relationships/notesSlide"/><Relationship Id="rId176" Target="notesSlides/notesSlide70.xml" Type="http://schemas.openxmlformats.org/officeDocument/2006/relationships/notesSlide"/><Relationship Id="rId177" Target="notesSlides/notesSlide71.xml" Type="http://schemas.openxmlformats.org/officeDocument/2006/relationships/notesSlide"/><Relationship Id="rId178" Target="notesSlides/notesSlide72.xml" Type="http://schemas.openxmlformats.org/officeDocument/2006/relationships/notesSlide"/><Relationship Id="rId179" Target="notesSlides/notesSlide73.xml" Type="http://schemas.openxmlformats.org/officeDocument/2006/relationships/notesSlide"/><Relationship Id="rId18" Target="slides/slide13.xml" Type="http://schemas.openxmlformats.org/officeDocument/2006/relationships/slide"/><Relationship Id="rId180" Target="notesSlides/notesSlide74.xml" Type="http://schemas.openxmlformats.org/officeDocument/2006/relationships/notesSlide"/><Relationship Id="rId181" Target="notesSlides/notesSlide75.xml" Type="http://schemas.openxmlformats.org/officeDocument/2006/relationships/notesSlide"/><Relationship Id="rId182" Target="notesSlides/notesSlide76.xml" Type="http://schemas.openxmlformats.org/officeDocument/2006/relationships/notesSlide"/><Relationship Id="rId183" Target="notesSlides/notesSlide77.xml" Type="http://schemas.openxmlformats.org/officeDocument/2006/relationships/notesSlide"/><Relationship Id="rId184" Target="notesSlides/notesSlide78.xml" Type="http://schemas.openxmlformats.org/officeDocument/2006/relationships/notesSlide"/><Relationship Id="rId185" Target="notesSlides/notesSlide79.xml" Type="http://schemas.openxmlformats.org/officeDocument/2006/relationships/notesSlide"/><Relationship Id="rId186" Target="notesSlides/notesSlide80.xml" Type="http://schemas.openxmlformats.org/officeDocument/2006/relationships/notesSlide"/><Relationship Id="rId187" Target="notesSlides/notesSlide81.xml" Type="http://schemas.openxmlformats.org/officeDocument/2006/relationships/notesSlide"/><Relationship Id="rId188" Target="notesSlides/notesSlide82.xml" Type="http://schemas.openxmlformats.org/officeDocument/2006/relationships/notesSlide"/><Relationship Id="rId189" Target="notesSlides/notesSlide83.xml" Type="http://schemas.openxmlformats.org/officeDocument/2006/relationships/notesSlide"/><Relationship Id="rId19" Target="slides/slide14.xml" Type="http://schemas.openxmlformats.org/officeDocument/2006/relationships/slide"/><Relationship Id="rId190" Target="notesSlides/notesSlide84.xml" Type="http://schemas.openxmlformats.org/officeDocument/2006/relationships/notesSlide"/><Relationship Id="rId191" Target="notesSlides/notesSlide85.xml" Type="http://schemas.openxmlformats.org/officeDocument/2006/relationships/notesSlide"/><Relationship Id="rId192" Target="notesSlides/notesSlide86.xml" Type="http://schemas.openxmlformats.org/officeDocument/2006/relationships/notesSlide"/><Relationship Id="rId193" Target="notesSlides/notesSlide87.xml" Type="http://schemas.openxmlformats.org/officeDocument/2006/relationships/notesSlide"/><Relationship Id="rId194" Target="notesSlides/notesSlide88.xml" Type="http://schemas.openxmlformats.org/officeDocument/2006/relationships/notesSlide"/><Relationship Id="rId195" Target="notesSlides/notesSlide89.xml" Type="http://schemas.openxmlformats.org/officeDocument/2006/relationships/note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slides/slide31.xml" Type="http://schemas.openxmlformats.org/officeDocument/2006/relationships/slide"/><Relationship Id="rId37" Target="slides/slide32.xml" Type="http://schemas.openxmlformats.org/officeDocument/2006/relationships/slide"/><Relationship Id="rId38" Target="slides/slide33.xml" Type="http://schemas.openxmlformats.org/officeDocument/2006/relationships/slide"/><Relationship Id="rId39" Target="slides/slide34.xml" Type="http://schemas.openxmlformats.org/officeDocument/2006/relationships/slide"/><Relationship Id="rId4" Target="theme/theme1.xml" Type="http://schemas.openxmlformats.org/officeDocument/2006/relationships/theme"/><Relationship Id="rId40" Target="slides/slide35.xml" Type="http://schemas.openxmlformats.org/officeDocument/2006/relationships/slide"/><Relationship Id="rId41" Target="slides/slide36.xml" Type="http://schemas.openxmlformats.org/officeDocument/2006/relationships/slide"/><Relationship Id="rId42" Target="slides/slide37.xml" Type="http://schemas.openxmlformats.org/officeDocument/2006/relationships/slide"/><Relationship Id="rId43" Target="slides/slide38.xml" Type="http://schemas.openxmlformats.org/officeDocument/2006/relationships/slide"/><Relationship Id="rId44" Target="slides/slide39.xml" Type="http://schemas.openxmlformats.org/officeDocument/2006/relationships/slide"/><Relationship Id="rId45" Target="slides/slide40.xml" Type="http://schemas.openxmlformats.org/officeDocument/2006/relationships/slide"/><Relationship Id="rId46" Target="slides/slide41.xml" Type="http://schemas.openxmlformats.org/officeDocument/2006/relationships/slide"/><Relationship Id="rId47" Target="slides/slide42.xml" Type="http://schemas.openxmlformats.org/officeDocument/2006/relationships/slide"/><Relationship Id="rId48" Target="slides/slide43.xml" Type="http://schemas.openxmlformats.org/officeDocument/2006/relationships/slide"/><Relationship Id="rId49" Target="slides/slide44.xml" Type="http://schemas.openxmlformats.org/officeDocument/2006/relationships/slide"/><Relationship Id="rId5" Target="tableStyles.xml" Type="http://schemas.openxmlformats.org/officeDocument/2006/relationships/tableStyles"/><Relationship Id="rId50" Target="slides/slide45.xml" Type="http://schemas.openxmlformats.org/officeDocument/2006/relationships/slide"/><Relationship Id="rId51" Target="slides/slide46.xml" Type="http://schemas.openxmlformats.org/officeDocument/2006/relationships/slide"/><Relationship Id="rId52" Target="slides/slide47.xml" Type="http://schemas.openxmlformats.org/officeDocument/2006/relationships/slide"/><Relationship Id="rId53" Target="slides/slide48.xml" Type="http://schemas.openxmlformats.org/officeDocument/2006/relationships/slide"/><Relationship Id="rId54" Target="slides/slide49.xml" Type="http://schemas.openxmlformats.org/officeDocument/2006/relationships/slide"/><Relationship Id="rId55" Target="slides/slide50.xml" Type="http://schemas.openxmlformats.org/officeDocument/2006/relationships/slide"/><Relationship Id="rId56" Target="slides/slide51.xml" Type="http://schemas.openxmlformats.org/officeDocument/2006/relationships/slide"/><Relationship Id="rId57" Target="slides/slide52.xml" Type="http://schemas.openxmlformats.org/officeDocument/2006/relationships/slide"/><Relationship Id="rId58" Target="slides/slide53.xml" Type="http://schemas.openxmlformats.org/officeDocument/2006/relationships/slide"/><Relationship Id="rId59" Target="slides/slide54.xml" Type="http://schemas.openxmlformats.org/officeDocument/2006/relationships/slide"/><Relationship Id="rId6" Target="slides/slide1.xml" Type="http://schemas.openxmlformats.org/officeDocument/2006/relationships/slide"/><Relationship Id="rId60" Target="slides/slide55.xml" Type="http://schemas.openxmlformats.org/officeDocument/2006/relationships/slide"/><Relationship Id="rId61" Target="slides/slide56.xml" Type="http://schemas.openxmlformats.org/officeDocument/2006/relationships/slide"/><Relationship Id="rId62" Target="slides/slide57.xml" Type="http://schemas.openxmlformats.org/officeDocument/2006/relationships/slide"/><Relationship Id="rId63" Target="slides/slide58.xml" Type="http://schemas.openxmlformats.org/officeDocument/2006/relationships/slide"/><Relationship Id="rId64" Target="slides/slide59.xml" Type="http://schemas.openxmlformats.org/officeDocument/2006/relationships/slide"/><Relationship Id="rId65" Target="slides/slide60.xml" Type="http://schemas.openxmlformats.org/officeDocument/2006/relationships/slide"/><Relationship Id="rId66" Target="slides/slide61.xml" Type="http://schemas.openxmlformats.org/officeDocument/2006/relationships/slide"/><Relationship Id="rId67" Target="slides/slide62.xml" Type="http://schemas.openxmlformats.org/officeDocument/2006/relationships/slide"/><Relationship Id="rId68" Target="slides/slide63.xml" Type="http://schemas.openxmlformats.org/officeDocument/2006/relationships/slide"/><Relationship Id="rId69" Target="slides/slide64.xml" Type="http://schemas.openxmlformats.org/officeDocument/2006/relationships/slide"/><Relationship Id="rId7" Target="slides/slide2.xml" Type="http://schemas.openxmlformats.org/officeDocument/2006/relationships/slide"/><Relationship Id="rId70" Target="slides/slide65.xml" Type="http://schemas.openxmlformats.org/officeDocument/2006/relationships/slide"/><Relationship Id="rId71" Target="slides/slide66.xml" Type="http://schemas.openxmlformats.org/officeDocument/2006/relationships/slide"/><Relationship Id="rId72" Target="slides/slide67.xml" Type="http://schemas.openxmlformats.org/officeDocument/2006/relationships/slide"/><Relationship Id="rId73" Target="slides/slide68.xml" Type="http://schemas.openxmlformats.org/officeDocument/2006/relationships/slide"/><Relationship Id="rId74" Target="slides/slide69.xml" Type="http://schemas.openxmlformats.org/officeDocument/2006/relationships/slide"/><Relationship Id="rId75" Target="slides/slide70.xml" Type="http://schemas.openxmlformats.org/officeDocument/2006/relationships/slide"/><Relationship Id="rId76" Target="slides/slide71.xml" Type="http://schemas.openxmlformats.org/officeDocument/2006/relationships/slide"/><Relationship Id="rId77" Target="slides/slide72.xml" Type="http://schemas.openxmlformats.org/officeDocument/2006/relationships/slide"/><Relationship Id="rId78" Target="slides/slide73.xml" Type="http://schemas.openxmlformats.org/officeDocument/2006/relationships/slide"/><Relationship Id="rId79" Target="slides/slide74.xml" Type="http://schemas.openxmlformats.org/officeDocument/2006/relationships/slide"/><Relationship Id="rId8" Target="slides/slide3.xml" Type="http://schemas.openxmlformats.org/officeDocument/2006/relationships/slide"/><Relationship Id="rId80" Target="slides/slide75.xml" Type="http://schemas.openxmlformats.org/officeDocument/2006/relationships/slide"/><Relationship Id="rId81" Target="slides/slide76.xml" Type="http://schemas.openxmlformats.org/officeDocument/2006/relationships/slide"/><Relationship Id="rId82" Target="slides/slide77.xml" Type="http://schemas.openxmlformats.org/officeDocument/2006/relationships/slide"/><Relationship Id="rId83" Target="slides/slide78.xml" Type="http://schemas.openxmlformats.org/officeDocument/2006/relationships/slide"/><Relationship Id="rId84" Target="slides/slide79.xml" Type="http://schemas.openxmlformats.org/officeDocument/2006/relationships/slide"/><Relationship Id="rId85" Target="slides/slide80.xml" Type="http://schemas.openxmlformats.org/officeDocument/2006/relationships/slide"/><Relationship Id="rId86" Target="slides/slide81.xml" Type="http://schemas.openxmlformats.org/officeDocument/2006/relationships/slide"/><Relationship Id="rId87" Target="slides/slide82.xml" Type="http://schemas.openxmlformats.org/officeDocument/2006/relationships/slide"/><Relationship Id="rId88" Target="slides/slide83.xml" Type="http://schemas.openxmlformats.org/officeDocument/2006/relationships/slide"/><Relationship Id="rId89" Target="slides/slide84.xml" Type="http://schemas.openxmlformats.org/officeDocument/2006/relationships/slide"/><Relationship Id="rId9" Target="slides/slide4.xml" Type="http://schemas.openxmlformats.org/officeDocument/2006/relationships/slide"/><Relationship Id="rId90" Target="slides/slide85.xml" Type="http://schemas.openxmlformats.org/officeDocument/2006/relationships/slide"/><Relationship Id="rId91" Target="slides/slide86.xml" Type="http://schemas.openxmlformats.org/officeDocument/2006/relationships/slide"/><Relationship Id="rId92" Target="slides/slide87.xml" Type="http://schemas.openxmlformats.org/officeDocument/2006/relationships/slide"/><Relationship Id="rId93" Target="slides/slide88.xml" Type="http://schemas.openxmlformats.org/officeDocument/2006/relationships/slide"/><Relationship Id="rId94" Target="slides/slide89.xml" Type="http://schemas.openxmlformats.org/officeDocument/2006/relationships/slide"/><Relationship Id="rId95" Target="notesMasters/notesMaster1.xml" Type="http://schemas.openxmlformats.org/officeDocument/2006/relationships/notesMaster"/><Relationship Id="rId96" Target="theme/theme2.xml" Type="http://schemas.openxmlformats.org/officeDocument/2006/relationships/theme"/><Relationship Id="rId97" Target="notesSlides/notesSlide1.xml" Type="http://schemas.openxmlformats.org/officeDocument/2006/relationships/notesSlide"/><Relationship Id="rId98" Target="fonts/font98.fntdata" Type="http://schemas.openxmlformats.org/officeDocument/2006/relationships/font"/><Relationship Id="rId99" Target="fonts/font9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8.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2.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3.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4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8.xml" Type="http://schemas.openxmlformats.org/officeDocument/2006/relationships/slide"/></Relationships>
</file>

<file path=ppt/notesSlides/_rels/notesSlide4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5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5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5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5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4.xml" Type="http://schemas.openxmlformats.org/officeDocument/2006/relationships/slide"/></Relationships>
</file>

<file path=ppt/notesSlides/_rels/notesSlide5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5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6.xml" Type="http://schemas.openxmlformats.org/officeDocument/2006/relationships/slide"/></Relationships>
</file>

<file path=ppt/notesSlides/_rels/notesSlide5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7.xml" Type="http://schemas.openxmlformats.org/officeDocument/2006/relationships/slide"/></Relationships>
</file>

<file path=ppt/notesSlides/_rels/notesSlide5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8.xml" Type="http://schemas.openxmlformats.org/officeDocument/2006/relationships/slide"/></Relationships>
</file>

<file path=ppt/notesSlides/_rels/notesSlide5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6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6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6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3.xml" Type="http://schemas.openxmlformats.org/officeDocument/2006/relationships/slide"/></Relationships>
</file>

<file path=ppt/notesSlides/_rels/notesSlide6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6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6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6.xml" Type="http://schemas.openxmlformats.org/officeDocument/2006/relationships/slide"/></Relationships>
</file>

<file path=ppt/notesSlides/_rels/notesSlide6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6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8.xml" Type="http://schemas.openxmlformats.org/officeDocument/2006/relationships/slide"/></Relationships>
</file>

<file path=ppt/notesSlides/_rels/notesSlide6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0.xml" Type="http://schemas.openxmlformats.org/officeDocument/2006/relationships/slide"/></Relationships>
</file>

<file path=ppt/notesSlides/_rels/notesSlide7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1.xml" Type="http://schemas.openxmlformats.org/officeDocument/2006/relationships/slide"/></Relationships>
</file>

<file path=ppt/notesSlides/_rels/notesSlide7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2.xml" Type="http://schemas.openxmlformats.org/officeDocument/2006/relationships/slide"/></Relationships>
</file>

<file path=ppt/notesSlides/_rels/notesSlide7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3.xml" Type="http://schemas.openxmlformats.org/officeDocument/2006/relationships/slide"/></Relationships>
</file>

<file path=ppt/notesSlides/_rels/notesSlide7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4.xml" Type="http://schemas.openxmlformats.org/officeDocument/2006/relationships/slide"/></Relationships>
</file>

<file path=ppt/notesSlides/_rels/notesSlide7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5.xml" Type="http://schemas.openxmlformats.org/officeDocument/2006/relationships/slide"/></Relationships>
</file>

<file path=ppt/notesSlides/_rels/notesSlide7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6.xml" Type="http://schemas.openxmlformats.org/officeDocument/2006/relationships/slide"/></Relationships>
</file>

<file path=ppt/notesSlides/_rels/notesSlide7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7.xml" Type="http://schemas.openxmlformats.org/officeDocument/2006/relationships/slide"/></Relationships>
</file>

<file path=ppt/notesSlides/_rels/notesSlide7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8.xml" Type="http://schemas.openxmlformats.org/officeDocument/2006/relationships/slide"/></Relationships>
</file>

<file path=ppt/notesSlides/_rels/notesSlide7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9.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0.xml" Type="http://schemas.openxmlformats.org/officeDocument/2006/relationships/slide"/></Relationships>
</file>

<file path=ppt/notesSlides/_rels/notesSlide8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1.xml" Type="http://schemas.openxmlformats.org/officeDocument/2006/relationships/slide"/></Relationships>
</file>

<file path=ppt/notesSlides/_rels/notesSlide8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2.xml" Type="http://schemas.openxmlformats.org/officeDocument/2006/relationships/slide"/></Relationships>
</file>

<file path=ppt/notesSlides/_rels/notesSlide8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3.xml" Type="http://schemas.openxmlformats.org/officeDocument/2006/relationships/slide"/></Relationships>
</file>

<file path=ppt/notesSlides/_rels/notesSlide8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4.xml" Type="http://schemas.openxmlformats.org/officeDocument/2006/relationships/slide"/></Relationships>
</file>

<file path=ppt/notesSlides/_rels/notesSlide8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5.xml" Type="http://schemas.openxmlformats.org/officeDocument/2006/relationships/slide"/></Relationships>
</file>

<file path=ppt/notesSlides/_rels/notesSlide8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6.xml" Type="http://schemas.openxmlformats.org/officeDocument/2006/relationships/slide"/></Relationships>
</file>

<file path=ppt/notesSlides/_rels/notesSlide8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7.xml" Type="http://schemas.openxmlformats.org/officeDocument/2006/relationships/slide"/></Relationships>
</file>

<file path=ppt/notesSlides/_rels/notesSlide8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8.xml" Type="http://schemas.openxmlformats.org/officeDocument/2006/relationships/slide"/></Relationships>
</file>

<file path=ppt/notesSlides/_rels/notesSlide8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Log in to WalkingWise.com and refer to the Implementation Toolkit for classroom teaching tips.</a:t>
            </a:r>
          </a:p>
          <a:p>
            <a:r>
              <a:rPr lang="en-US"/>
              <a:t/>
            </a:r>
          </a:p>
          <a:p>
            <a:r>
              <a:rPr lang="en-US"/>
              <a:t>Most importantly: </a:t>
            </a:r>
          </a:p>
          <a:p>
            <a:r>
              <a:rPr lang="en-US"/>
              <a:t>DEFINE SCHOOL POLICY</a:t>
            </a:r>
          </a:p>
          <a:p>
            <a:r>
              <a:rPr lang="en-US"/>
              <a:t>Establish a sexual exploitation reporting protocol with a trauma-informed response. The Walking Wise Implementation Toolkit provides a sample protocol.</a:t>
            </a:r>
          </a:p>
          <a:p>
            <a:r>
              <a:rPr lang="en-US"/>
              <a:t/>
            </a:r>
          </a:p>
          <a:p>
            <a:r>
              <a:rPr lang="en-US"/>
              <a:t>AGE &amp; AUDIENCE </a:t>
            </a:r>
          </a:p>
          <a:p>
            <a:r>
              <a:rPr lang="en-US"/>
              <a:t>This presentation can be edited by following the procedures on page 3 to align with your school policies, specific age groups, and the involvement of at-risk audiences.</a:t>
            </a:r>
          </a:p>
          <a:p>
            <a:r>
              <a:rPr lang="en-US"/>
              <a:t/>
            </a:r>
          </a:p>
          <a:p>
            <a:r>
              <a:rPr lang="en-US"/>
              <a:t>SUPPORT PROCEDURE</a:t>
            </a:r>
          </a:p>
          <a:p>
            <a:r>
              <a:rPr lang="en-US"/>
              <a:t>Provide your students with guidance on accessing immediate help or arranging a private meeting with a social worker, counselor, nurse, school resource officer, or another trustworthy staff member to report concerns for themselves or a peer.</a:t>
            </a:r>
          </a:p>
          <a:p>
            <a:r>
              <a:rPr lang="en-US"/>
              <a:t/>
            </a:r>
          </a:p>
          <a:p>
            <a:r>
              <a:rPr lang="en-US"/>
              <a:t>SECOND SAFE ADULT	</a:t>
            </a:r>
          </a:p>
          <a:p>
            <a:r>
              <a:rPr lang="en-US"/>
              <a:t>Ensure a second trustworthy adult, such as a teacher, is present in the learning setting to observe student reactions and identify those who may benefit from a follow-up meeting. This person should remain focused and free from other duties during the presentation.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(n.d.). Human Trafficking During the COVID and Post-COVID Era. Polarisproject.org, pp. 3, 6. Retrieved February 27,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(n.d.). Human Trafficking During the COVID and Post-COVID Era. Polarisproject.org, pp. 3, 6. Retrieved February 27,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TVPA Legal Definition (18 U.S.C. § 1591(e)(2))</a:t>
            </a:r>
          </a:p>
          <a:p>
            <a:r>
              <a:rPr lang="en-US"/>
              <a:t/>
            </a:r>
          </a:p>
          <a:p>
            <a:r>
              <a:rPr lang="en-US"/>
              <a:t>“Coercion” means:</a:t>
            </a:r>
          </a:p>
          <a:p>
            <a:r>
              <a:rPr lang="en-US"/>
              <a:t/>
            </a:r>
          </a:p>
          <a:p>
            <a:r>
              <a:rPr lang="en-US"/>
              <a:t>(A) Threats of serious harm to or physical restraint against any person;</a:t>
            </a:r>
          </a:p>
          <a:p>
            <a:r>
              <a:rPr lang="en-US"/>
              <a:t>(B) Any scheme, plan, or pattern intended to cause a person to believe that failure to perform an act would result in serious harm to or physical restraint against any person; or </a:t>
            </a:r>
          </a:p>
          <a:p>
            <a:r>
              <a:rPr lang="en-US"/>
              <a:t>(C) The abuse or threatened abuse of law or the legal process.</a:t>
            </a:r>
          </a:p>
          <a:p>
            <a:r>
              <a:rPr lang="en-US"/>
              <a:t/>
            </a:r>
          </a:p>
          <a:p>
            <a:r>
              <a:rPr lang="en-US"/>
              <a:t>Source</a:t>
            </a:r>
          </a:p>
          <a:p>
            <a:r>
              <a:rPr lang="en-US"/>
              <a:t>18 USC 1591: Sex trafficking of children or by force, fraud, or coercion. (n.d.). Title 18- Crimes and Criminal Procedure, Part 1 - Crimes Chapter 77 - Peonage and Slavery. Retrieved January 3, 2025, from  https://uscode.house.gov/view.xhtml?req=granuleid%3AUSC-2000-title18-section1591&amp;num=0&amp;edition=2000#sourcecredit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(n.d.). Human Trafficking During the COVID and Post-COVID Era. Polarisproject.org, pp. 3, 6. Retrieved February 27, 2024, from https://polarisproject.org/wp-content/uploads/2020/07/Hotline-Trends-Report-2023.pdf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Victims often know their trafficker. </a:t>
            </a:r>
          </a:p>
          <a:p>
            <a:r>
              <a:rPr lang="en-US"/>
              <a:t/>
            </a:r>
          </a:p>
          <a:p>
            <a:r>
              <a:rPr lang="en-US"/>
              <a:t>Traffickers can be family members - including parents, intimate partners - including older boyfriends and spouses, and other known and trusted members of the community.  </a:t>
            </a:r>
          </a:p>
          <a:p>
            <a:r>
              <a:rPr lang="en-US"/>
              <a:t/>
            </a:r>
          </a:p>
          <a:p>
            <a:r>
              <a:rPr lang="en-US"/>
              <a:t/>
            </a:r>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Sometimes violence is involved; however, traffickers often use manipulation, intimidation to control their victims.</a:t>
            </a:r>
          </a:p>
          <a:p>
            <a:r>
              <a:rPr lang="en-US"/>
              <a:t/>
            </a:r>
          </a:p>
          <a:p>
            <a:r>
              <a:rPr lang="en-US"/>
              <a:t>Source</a:t>
            </a:r>
          </a:p>
          <a:p>
            <a:r>
              <a:rPr lang="en-US"/>
              <a:t>Polaris Project (2025). Myths, Facts, and Statistics. PolarisProject.org. Retrieved January 6, 2025, from https://polarisproject.org/myths-facts-and-statistics/?gad_source=1&amp;gclid=CjwKCAiAm-67BhBlEiwAEVftNpjEBS3aD54aH9qHzJjL01wnVgSL4rc8WgP7CHE_PvAjOR1wN9AchBoCgk8QAvD_BwE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It’s possible for someone to be kidnapped by a trafficker, but this is uncommon. </a:t>
            </a:r>
          </a:p>
          <a:p>
            <a:r>
              <a:rPr lang="en-US"/>
              <a:t/>
            </a:r>
          </a:p>
          <a:p>
            <a:r>
              <a:rPr lang="en-US"/>
              <a:t>Most traffickers use lies, manipulation, or pressure to trap people into trafficking situations.</a:t>
            </a:r>
          </a:p>
          <a:p>
            <a:r>
              <a:rPr lang="en-US"/>
              <a:t/>
            </a:r>
          </a:p>
          <a:p>
            <a:r>
              <a:rPr lang="en-US"/>
              <a:t/>
            </a:r>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Some traffickers may hold victims captive, but most people in trafficking situations stay for more complicated reasons:</a:t>
            </a:r>
          </a:p>
          <a:p>
            <a:r>
              <a:rPr lang="en-US"/>
              <a:t/>
            </a:r>
          </a:p>
          <a:p>
            <a:r>
              <a:rPr lang="en-US"/>
              <a:t>- They don’t have the basics to leave, like transportation or a safe place.</a:t>
            </a:r>
          </a:p>
          <a:p>
            <a:r>
              <a:rPr lang="en-US"/>
              <a:t/>
            </a:r>
          </a:p>
          <a:p>
            <a:r>
              <a:rPr lang="en-US"/>
              <a:t>- They fear for their safety if they try to escape.</a:t>
            </a:r>
          </a:p>
          <a:p>
            <a:r>
              <a:rPr lang="en-US"/>
              <a:t/>
            </a:r>
          </a:p>
          <a:p>
            <a:r>
              <a:rPr lang="en-US"/>
              <a:t>- They’ve been manipulated so much that they may not realize they’re being controlled.</a:t>
            </a:r>
          </a:p>
          <a:p>
            <a:r>
              <a:rPr lang="en-US"/>
              <a:t/>
            </a:r>
          </a:p>
          <a:p>
            <a:r>
              <a:rPr lang="en-US"/>
              <a:t/>
            </a:r>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 traffickers also victimize both men and boys, including LGBTQ+ males and females.</a:t>
            </a:r>
          </a:p>
          <a:p>
            <a:r>
              <a:rPr lang="en-US"/>
              <a:t/>
            </a:r>
          </a:p>
          <a:p>
            <a:r>
              <a:rPr lang="en-US"/>
              <a:t>Source</a:t>
            </a:r>
          </a:p>
          <a:p>
            <a:r>
              <a:rPr lang="en-US"/>
              <a:t>National Human Trafficking Hotline (n.d.). Fact Sheet: Human Trafficking. The Administration for Children and Families. Retrieved May 1, 2024, from https://www.acf.hhs.gov/otip/fact-sheet/resource/fshumantrafficking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The presenter is welcome to customize this Walking Wise presentation according to the instructions provided on this page.  </a:t>
            </a:r>
          </a:p>
          <a:p>
            <a:r>
              <a:rPr lang="en-US"/>
              <a:t/>
            </a:r>
          </a:p>
          <a:p>
            <a:r>
              <a:rPr lang="en-US"/>
              <a:t>For revision requests, please email us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3-minute Walking Wise animated video series teaches how sexual predators use manipulation, intimidation, and coercion to exploit young people. </a:t>
            </a:r>
          </a:p>
          <a:p>
            <a:r>
              <a:rPr lang="en-US"/>
              <a:t/>
            </a:r>
          </a:p>
          <a:p>
            <a:r>
              <a:rPr lang="en-US"/>
              <a:t>NOTE</a:t>
            </a:r>
          </a:p>
          <a:p>
            <a:r>
              <a:rPr lang="en-US"/>
              <a:t>Log in to Walking Wise.com to watch the three-minute animated video with audiences.</a:t>
            </a:r>
          </a:p>
          <a:p>
            <a:r>
              <a:rPr lang="en-US"/>
              <a:t/>
            </a:r>
          </a:p>
          <a:p>
            <a:r>
              <a:rPr lang="en-US"/>
              <a:t>Is animation appropriate for teens?</a:t>
            </a:r>
          </a:p>
          <a:p>
            <a:r>
              <a:rPr lang="en-US"/>
              <a:t>Businesses worldwide use explainer-style animation as a training tool for their employees.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People are only trafficked in illegal businesses.</a:t>
            </a:r>
          </a:p>
          <a:p>
            <a:r>
              <a:rPr lang="en-US"/>
              <a:t/>
            </a:r>
          </a:p>
          <a:p>
            <a:r>
              <a:rPr lang="en-US"/>
              <a:t>Reality: Trafficking can happen anywhere people can be controlled or exploited, even in legal businesses and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People are only trafficked in illegal businesses.</a:t>
            </a:r>
          </a:p>
          <a:p>
            <a:r>
              <a:rPr lang="en-US"/>
              <a:t/>
            </a:r>
          </a:p>
          <a:p>
            <a:r>
              <a:rPr lang="en-US"/>
              <a:t>Reality: Trafficking can happen anywhere people can be controlled or exploited, even in legal businesses and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People are only trafficked in illegal businesses.</a:t>
            </a:r>
          </a:p>
          <a:p>
            <a:r>
              <a:rPr lang="en-US"/>
              <a:t/>
            </a:r>
          </a:p>
          <a:p>
            <a:r>
              <a:rPr lang="en-US"/>
              <a:t>Reality: Trafficking can happen anywhere people can be controlled or exploited, even in legal businesses and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People are only trafficked in illegal businesses.</a:t>
            </a:r>
          </a:p>
          <a:p>
            <a:r>
              <a:rPr lang="en-US"/>
              <a:t/>
            </a:r>
          </a:p>
          <a:p>
            <a:r>
              <a:rPr lang="en-US"/>
              <a:t>Reality: Trafficking can happen anywhere people can be controlled or exploited, even in legal businesses and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People are only trafficked in illegal businesses.</a:t>
            </a:r>
          </a:p>
          <a:p>
            <a:r>
              <a:rPr lang="en-US"/>
              <a:t/>
            </a:r>
          </a:p>
          <a:p>
            <a:r>
              <a:rPr lang="en-US"/>
              <a:t>Reality: Trafficking can happen anywhere people can be controlled or exploited, even in legal businesses and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People are only trafficked in illegal businesses.</a:t>
            </a:r>
          </a:p>
          <a:p>
            <a:r>
              <a:rPr lang="en-US"/>
              <a:t/>
            </a:r>
          </a:p>
          <a:p>
            <a:r>
              <a:rPr lang="en-US"/>
              <a:t>Reality: Trafficking can happen anywhere people can be controlled or exploited, even in legal businesses and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People are only trafficked in illegal businesses.</a:t>
            </a:r>
          </a:p>
          <a:p>
            <a:r>
              <a:rPr lang="en-US"/>
              <a:t/>
            </a:r>
          </a:p>
          <a:p>
            <a:r>
              <a:rPr lang="en-US"/>
              <a:t>Reality: Trafficking can happen anywhere people can be controlled or exploited, even in legal businesses and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People are only trafficked in illegal businesses.</a:t>
            </a:r>
          </a:p>
          <a:p>
            <a:r>
              <a:rPr lang="en-US"/>
              <a:t/>
            </a:r>
          </a:p>
          <a:p>
            <a:r>
              <a:rPr lang="en-US"/>
              <a:t>Reality: Trafficking can happen anywhere people can be controlled or exploited, even in legal businesses and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UNREPORTED</a:t>
            </a:r>
          </a:p>
          <a:p>
            <a:r>
              <a:rPr lang="en-US"/>
              <a:t>Victims often do not report the crimes committed against them due to fear, shame, retaliation, or manipulation.</a:t>
            </a:r>
          </a:p>
          <a:p>
            <a:r>
              <a:rPr lang="en-US"/>
              <a:t/>
            </a:r>
          </a:p>
          <a:p>
            <a:r>
              <a:rPr lang="en-US"/>
              <a:t>INCONSISTENT COLLECTION</a:t>
            </a:r>
          </a:p>
          <a:p>
            <a:r>
              <a:rPr lang="en-US"/>
              <a:t>Geographical areas have different legal definitions for sexual crimes, which may make data hard to compare. Also, different data-collection tools can make it difficult to compare the data.</a:t>
            </a:r>
          </a:p>
          <a:p>
            <a:r>
              <a:rPr lang="en-US"/>
              <a:t/>
            </a:r>
          </a:p>
          <a:p>
            <a:r>
              <a:rPr lang="en-US"/>
              <a:t>FOCUS GROUPS</a:t>
            </a:r>
          </a:p>
          <a:p>
            <a:r>
              <a:rPr lang="en-US"/>
              <a:t>Small or specific focus groups participating in a study or survey may not accurately reflect the diversity or experiences of the broader population.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Myth: People are only trafficked in illegal businesses.</a:t>
            </a:r>
          </a:p>
          <a:p>
            <a:r>
              <a:rPr lang="en-US"/>
              <a:t/>
            </a:r>
          </a:p>
          <a:p>
            <a:r>
              <a:rPr lang="en-US"/>
              <a:t>Reality: Trafficking can happen anywhere people can be controlled or exploited, even in legal businesses and industries.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sense of security is when someone feels safe in a situation where hidden risks may still exist. </a:t>
            </a:r>
          </a:p>
          <a:p>
            <a:r>
              <a:rPr lang="en-US"/>
              <a:t/>
            </a:r>
          </a:p>
          <a:p>
            <a:r>
              <a:rPr lang="en-US"/>
              <a:t>Young people may feel comfortable with someone they only know online because of frequent conversations or shared interests. </a:t>
            </a:r>
          </a:p>
          <a:p>
            <a:r>
              <a:rPr lang="en-US"/>
              <a:t/>
            </a:r>
          </a:p>
          <a:p>
            <a:r>
              <a:rPr lang="en-US"/>
              <a:t>Spending time alone with someone significantly older, especially in private settings, increases vulnerability due to power differences. </a:t>
            </a:r>
          </a:p>
          <a:p>
            <a:r>
              <a:rPr lang="en-US"/>
              <a:t/>
            </a:r>
          </a:p>
          <a:p>
            <a:r>
              <a:rPr lang="en-US"/>
              <a:t>Unusual attention, gifts, or favors from an adult can be part of boundary-testing behaviors. </a:t>
            </a:r>
          </a:p>
          <a:p>
            <a:r>
              <a:rPr lang="en-US"/>
              <a:t/>
            </a:r>
          </a:p>
          <a:p>
            <a:r>
              <a:rPr lang="en-US"/>
              <a:t>Likewise, being in unfamiliar places with acquaintances reduces natural safeguards. </a:t>
            </a:r>
          </a:p>
          <a:p>
            <a:r>
              <a:rPr lang="en-US"/>
              <a:t/>
            </a:r>
          </a:p>
          <a:p>
            <a:r>
              <a:rPr lang="en-US"/>
              <a:t>Safety is not about fear; it’s about awareness, boundaries, and ensuring that relationships remain transparent and appropriate.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sense of security is when someone feels safe in a situation where hidden risks may still exist. </a:t>
            </a:r>
          </a:p>
          <a:p>
            <a:r>
              <a:rPr lang="en-US"/>
              <a:t/>
            </a:r>
          </a:p>
          <a:p>
            <a:r>
              <a:rPr lang="en-US"/>
              <a:t>Young people may feel comfortable with someone they only know online because of frequent conversations or shared interests. </a:t>
            </a:r>
          </a:p>
          <a:p>
            <a:r>
              <a:rPr lang="en-US"/>
              <a:t/>
            </a:r>
          </a:p>
          <a:p>
            <a:r>
              <a:rPr lang="en-US"/>
              <a:t>Spending time alone with someone significantly older, especially in private settings, increases vulnerability due to power differences. </a:t>
            </a:r>
          </a:p>
          <a:p>
            <a:r>
              <a:rPr lang="en-US"/>
              <a:t/>
            </a:r>
          </a:p>
          <a:p>
            <a:r>
              <a:rPr lang="en-US"/>
              <a:t>Unusual attention, gifts, or favors from an adult can be part of boundary-testing behaviors. </a:t>
            </a:r>
          </a:p>
          <a:p>
            <a:r>
              <a:rPr lang="en-US"/>
              <a:t/>
            </a:r>
          </a:p>
          <a:p>
            <a:r>
              <a:rPr lang="en-US"/>
              <a:t>Likewise, being in unfamiliar places with acquaintances reduces natural safeguards. </a:t>
            </a:r>
          </a:p>
          <a:p>
            <a:r>
              <a:rPr lang="en-US"/>
              <a:t/>
            </a:r>
          </a:p>
          <a:p>
            <a:r>
              <a:rPr lang="en-US"/>
              <a:t>Safety is not about fear; it’s about awareness, boundaries, and ensuring that relationships remain transparent and appropriate.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sense of security is when someone feels safe in a situation where hidden risks may still exist. </a:t>
            </a:r>
          </a:p>
          <a:p>
            <a:r>
              <a:rPr lang="en-US"/>
              <a:t/>
            </a:r>
          </a:p>
          <a:p>
            <a:r>
              <a:rPr lang="en-US"/>
              <a:t>Young people may feel comfortable with someone they only know online because of frequent conversations or shared interests. </a:t>
            </a:r>
          </a:p>
          <a:p>
            <a:r>
              <a:rPr lang="en-US"/>
              <a:t/>
            </a:r>
          </a:p>
          <a:p>
            <a:r>
              <a:rPr lang="en-US"/>
              <a:t>Spending time alone with someone significantly older, especially in private settings, increases vulnerability due to power differences. </a:t>
            </a:r>
          </a:p>
          <a:p>
            <a:r>
              <a:rPr lang="en-US"/>
              <a:t/>
            </a:r>
          </a:p>
          <a:p>
            <a:r>
              <a:rPr lang="en-US"/>
              <a:t>Unusual attention, gifts, or favors from an adult can be part of boundary-testing behaviors. </a:t>
            </a:r>
          </a:p>
          <a:p>
            <a:r>
              <a:rPr lang="en-US"/>
              <a:t/>
            </a:r>
          </a:p>
          <a:p>
            <a:r>
              <a:rPr lang="en-US"/>
              <a:t>Likewise, being in unfamiliar places with acquaintances reduces natural safeguards. </a:t>
            </a:r>
          </a:p>
          <a:p>
            <a:r>
              <a:rPr lang="en-US"/>
              <a:t/>
            </a:r>
          </a:p>
          <a:p>
            <a:r>
              <a:rPr lang="en-US"/>
              <a:t>Safety is not about fear; it’s about awareness, boundaries, and ensuring that relationships remain transparent and appropriate.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sense of security is when someone feels safe in a situation where hidden risks may still exist. </a:t>
            </a:r>
          </a:p>
          <a:p>
            <a:r>
              <a:rPr lang="en-US"/>
              <a:t/>
            </a:r>
          </a:p>
          <a:p>
            <a:r>
              <a:rPr lang="en-US"/>
              <a:t>Young people may feel comfortable with someone they only know online because of frequent conversations or shared interests. </a:t>
            </a:r>
          </a:p>
          <a:p>
            <a:r>
              <a:rPr lang="en-US"/>
              <a:t/>
            </a:r>
          </a:p>
          <a:p>
            <a:r>
              <a:rPr lang="en-US"/>
              <a:t>Spending time alone with someone significantly older, especially in private settings, increases vulnerability due to power differences. </a:t>
            </a:r>
          </a:p>
          <a:p>
            <a:r>
              <a:rPr lang="en-US"/>
              <a:t/>
            </a:r>
          </a:p>
          <a:p>
            <a:r>
              <a:rPr lang="en-US"/>
              <a:t>Unusual attention, gifts, or favors from an adult can be part of boundary-testing behaviors. </a:t>
            </a:r>
          </a:p>
          <a:p>
            <a:r>
              <a:rPr lang="en-US"/>
              <a:t/>
            </a:r>
          </a:p>
          <a:p>
            <a:r>
              <a:rPr lang="en-US"/>
              <a:t>Likewise, being in unfamiliar places with acquaintances reduces natural safeguards. </a:t>
            </a:r>
          </a:p>
          <a:p>
            <a:r>
              <a:rPr lang="en-US"/>
              <a:t/>
            </a:r>
          </a:p>
          <a:p>
            <a:r>
              <a:rPr lang="en-US"/>
              <a:t>Safety is not about fear; it’s about awareness, boundaries, and ensuring that relationships remain transparent and appropriate.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“Operating in plain sight” refers to visibly engaging in activities without attempting to conceal them or behaving in a way that attracts no suspicion despite the potentially harmful intentions. </a:t>
            </a:r>
          </a:p>
          <a:p>
            <a:r>
              <a:rPr lang="en-US"/>
              <a:t/>
            </a:r>
          </a:p>
          <a:p>
            <a:r>
              <a:rPr lang="en-US"/>
              <a:t>Often, people believe criminal activity happens in dark alleys or places not visited by the average person. However, illegal activity often occurs in areas where people commonly spend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Trauma-Informed Delivery Guidelines</a:t>
            </a:r>
          </a:p>
          <a:p>
            <a:r>
              <a:rPr lang="en-US"/>
              <a:t/>
            </a:r>
          </a:p>
          <a:p>
            <a:r>
              <a:rPr lang="en-US"/>
              <a:t>To support a safe and effective learning environment, please follow these guidelines:</a:t>
            </a:r>
          </a:p>
          <a:p>
            <a:r>
              <a:rPr lang="en-US"/>
              <a:t/>
            </a:r>
          </a:p>
          <a:p>
            <a:r>
              <a:rPr lang="en-US"/>
              <a:t>• Present the information in a calm, matter-of-fact way and avoid sensational or alarming language.</a:t>
            </a:r>
          </a:p>
          <a:p>
            <a:r>
              <a:rPr lang="en-US"/>
              <a:t/>
            </a:r>
          </a:p>
          <a:p>
            <a:r>
              <a:rPr lang="en-US"/>
              <a:t>• Avoid graphic details. Focus on helping students understand behaviors, risk, and ways to stay safe.</a:t>
            </a:r>
          </a:p>
          <a:p>
            <a:r>
              <a:rPr lang="en-US"/>
              <a:t/>
            </a:r>
          </a:p>
          <a:p>
            <a:r>
              <a:rPr lang="en-US"/>
              <a:t>• Never blame victims. Responsibility always belongs to the person who caused harm.</a:t>
            </a:r>
          </a:p>
          <a:p>
            <a:r>
              <a:rPr lang="en-US"/>
              <a:t/>
            </a:r>
          </a:p>
          <a:p>
            <a:r>
              <a:rPr lang="en-US"/>
              <a:t>• Maintain a steady, composed tone. Students often mirror the presenter's emotional cues.</a:t>
            </a:r>
          </a:p>
          <a:p>
            <a:r>
              <a:rPr lang="en-US"/>
              <a:t/>
            </a:r>
          </a:p>
          <a:p>
            <a:r>
              <a:rPr lang="en-US"/>
              <a:t>• Do not ask students to share personal experiences or disclosures.</a:t>
            </a:r>
          </a:p>
          <a:p>
            <a:r>
              <a:rPr lang="en-US"/>
              <a:t/>
            </a:r>
          </a:p>
          <a:p>
            <a:r>
              <a:rPr lang="en-US"/>
              <a:t>• If students laugh or react awkwardly, respond neutrally and gently redirect the focus.</a:t>
            </a:r>
          </a:p>
          <a:p>
            <a:r>
              <a:rPr lang="en-US"/>
              <a:t/>
            </a:r>
          </a:p>
          <a:p>
            <a:r>
              <a:rPr lang="en-US"/>
              <a:t>• Pair all risk information with needed resources, practical solutions, and support options.</a:t>
            </a:r>
          </a:p>
          <a:p>
            <a:r>
              <a:rPr lang="en-US"/>
              <a:t/>
            </a:r>
          </a:p>
          <a:p>
            <a:r>
              <a:rPr lang="en-US"/>
              <a:t>• Reinforce that students are not alone and that trustworthy adults are available to help.</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“Operating in plain sight” refers to visibly engaging in activities without attempting to conceal them or behaving in a way that attracts no suspicion despite the potentially harmful intentions. </a:t>
            </a:r>
          </a:p>
          <a:p>
            <a:r>
              <a:rPr lang="en-US"/>
              <a:t/>
            </a:r>
          </a:p>
          <a:p>
            <a:r>
              <a:rPr lang="en-US"/>
              <a:t>Often, people believe criminal activity happens in dark alleys or places not visited by the average person. However, illegal activity often occurs in areas where people commonly spend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“Operating in plain sight” refers to visibly engaging in activities without attempting to conceal them or behaving in a way that attracts no suspicion despite the potentially harmful intentions. </a:t>
            </a:r>
          </a:p>
          <a:p>
            <a:r>
              <a:rPr lang="en-US"/>
              <a:t/>
            </a:r>
          </a:p>
          <a:p>
            <a:r>
              <a:rPr lang="en-US"/>
              <a:t>Often, people believe criminal activity happens in dark alleys or places not visited by the average person. However, illegal activity often occurs in areas where people commonly spend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“Operating in plain sight” refers to visibly engaging in activities without attempting to conceal them or behaving in a way that attracts no suspicion despite the potentially harmful intentions. </a:t>
            </a:r>
          </a:p>
          <a:p>
            <a:r>
              <a:rPr lang="en-US"/>
              <a:t/>
            </a:r>
          </a:p>
          <a:p>
            <a:r>
              <a:rPr lang="en-US"/>
              <a:t>Often, people believe criminal activity happens in dark alleys or places not visited by the average person. However, illegal activity often occurs in areas where people commonly spend time.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communities avoid talking about sexual exploitation, traffickers and exploiters benefit.</a:t>
            </a:r>
          </a:p>
          <a:p>
            <a:r>
              <a:rPr lang="en-US"/>
              <a:t/>
            </a:r>
          </a:p>
          <a:p>
            <a:r>
              <a:rPr lang="en-US"/>
              <a:t>Silence creates space for manipulation, grooming, and abuse to continue unchecked.</a:t>
            </a:r>
          </a:p>
          <a:p>
            <a:r>
              <a:rPr lang="en-US"/>
              <a:t/>
            </a:r>
          </a:p>
          <a:p>
            <a:r>
              <a:rPr lang="en-US"/>
              <a:t>Exploitation thrives in secrecy. When no one is watching, asking questions, or speaking up, harmful behavior becomes easier to hide.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communities avoid talking about sexual exploitation, traffickers and exploiters benefit.</a:t>
            </a:r>
          </a:p>
          <a:p>
            <a:r>
              <a:rPr lang="en-US"/>
              <a:t/>
            </a:r>
          </a:p>
          <a:p>
            <a:r>
              <a:rPr lang="en-US"/>
              <a:t>Silence creates space for manipulation, grooming, and abuse to continue unchecked.</a:t>
            </a:r>
          </a:p>
          <a:p>
            <a:r>
              <a:rPr lang="en-US"/>
              <a:t/>
            </a:r>
          </a:p>
          <a:p>
            <a:r>
              <a:rPr lang="en-US"/>
              <a:t>Exploitation thrives in secrecy. When no one is watching, asking questions, or speaking up, harmful behavior becomes easier to hide.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communities avoid talking about sexual exploitation, traffickers and exploiters benefit.</a:t>
            </a:r>
          </a:p>
          <a:p>
            <a:r>
              <a:rPr lang="en-US"/>
              <a:t/>
            </a:r>
          </a:p>
          <a:p>
            <a:r>
              <a:rPr lang="en-US"/>
              <a:t>Silence creates space for manipulation, grooming, and abuse to continue unchecked.</a:t>
            </a:r>
          </a:p>
          <a:p>
            <a:r>
              <a:rPr lang="en-US"/>
              <a:t/>
            </a:r>
          </a:p>
          <a:p>
            <a:r>
              <a:rPr lang="en-US"/>
              <a:t>Exploitation thrives in secrecy. When no one is watching, asking questions, or speaking up, harmful behavior becomes easier to hide.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When communities avoid talking about sexual exploitation, traffickers and exploiters benefit.</a:t>
            </a:r>
          </a:p>
          <a:p>
            <a:r>
              <a:rPr lang="en-US"/>
              <a:t/>
            </a:r>
          </a:p>
          <a:p>
            <a:r>
              <a:rPr lang="en-US"/>
              <a:t>Silence creates space for manipulation, grooming, and abuse to continue unchecked.</a:t>
            </a:r>
          </a:p>
          <a:p>
            <a:r>
              <a:rPr lang="en-US"/>
              <a:t/>
            </a:r>
          </a:p>
          <a:p>
            <a:r>
              <a:rPr lang="en-US"/>
              <a:t>Exploitation thrives in secrecy. When no one is watching, asking questions, or speaking up, harmful behavior becomes easier to hide.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authority figure is a person who leads or oversees others, such as a teacher, coach, boss, or community leader. </a:t>
            </a:r>
          </a:p>
          <a:p>
            <a:r>
              <a:rPr lang="en-US"/>
              <a:t/>
            </a:r>
          </a:p>
          <a:p>
            <a:r>
              <a:rPr lang="en-US"/>
              <a:t>Sometimes, young people may feel they must obey an authority figure, even if the person does not actually have the right to control them. </a:t>
            </a:r>
          </a:p>
          <a:p>
            <a:r>
              <a:rPr lang="en-US"/>
              <a:t/>
            </a:r>
          </a:p>
          <a:p>
            <a:r>
              <a:rPr lang="en-US"/>
              <a:t>Unsafe people may try to use their position or influence to pressure young people into doing things that feel wrong or unsafe. </a:t>
            </a:r>
          </a:p>
          <a:p>
            <a:r>
              <a:rPr lang="en-US"/>
              <a:t/>
            </a:r>
          </a:p>
          <a:p>
            <a:r>
              <a:rPr lang="en-US"/>
              <a:t>A trustworthy authority figure will never ask someone to do something illegal, harmful, or inappropriate.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Education is one of the strongest tools for preventing exploitation. </a:t>
            </a:r>
          </a:p>
          <a:p>
            <a:r>
              <a:rPr lang="en-US"/>
              <a:t/>
            </a:r>
          </a:p>
          <a:p>
            <a:r>
              <a:rPr lang="en-US"/>
              <a:t>When young people understand how predators operate, they are better able to recognize manipulation and avoid dangerous situations. </a:t>
            </a:r>
          </a:p>
          <a:p>
            <a:r>
              <a:rPr lang="en-US"/>
              <a:t/>
            </a:r>
          </a:p>
          <a:p>
            <a:r>
              <a:rPr lang="en-US"/>
              <a:t>Reinforce that awareness increases safety.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authority figure is a person who leads or oversees others, such as a teacher, coach, boss, or community leader. </a:t>
            </a:r>
          </a:p>
          <a:p>
            <a:r>
              <a:rPr lang="en-US"/>
              <a:t/>
            </a:r>
          </a:p>
          <a:p>
            <a:r>
              <a:rPr lang="en-US"/>
              <a:t>Sometimes, young people may feel they must obey an authority figure, even if the person does not actually have the right to control them. </a:t>
            </a:r>
          </a:p>
          <a:p>
            <a:r>
              <a:rPr lang="en-US"/>
              <a:t/>
            </a:r>
          </a:p>
          <a:p>
            <a:r>
              <a:rPr lang="en-US"/>
              <a:t>Unsafe people may try to use their position or influence to pressure young people into doing things that feel wrong or unsafe. </a:t>
            </a:r>
          </a:p>
          <a:p>
            <a:r>
              <a:rPr lang="en-US"/>
              <a:t/>
            </a:r>
          </a:p>
          <a:p>
            <a:r>
              <a:rPr lang="en-US"/>
              <a:t>A trustworthy authority figure will never ask someone to do something illegal, harmful, or inappropriate.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authority figure is a person who leads or oversees others, such as a teacher, coach, boss, or community leader. </a:t>
            </a:r>
          </a:p>
          <a:p>
            <a:r>
              <a:rPr lang="en-US"/>
              <a:t/>
            </a:r>
          </a:p>
          <a:p>
            <a:r>
              <a:rPr lang="en-US"/>
              <a:t>Sometimes, young people may feel they must obey an authority figure, even if the person does not actually have the right to control them. </a:t>
            </a:r>
          </a:p>
          <a:p>
            <a:r>
              <a:rPr lang="en-US"/>
              <a:t/>
            </a:r>
          </a:p>
          <a:p>
            <a:r>
              <a:rPr lang="en-US"/>
              <a:t>Unsafe people may try to use their position or influence to pressure young people into doing things that feel wrong or unsafe. </a:t>
            </a:r>
          </a:p>
          <a:p>
            <a:r>
              <a:rPr lang="en-US"/>
              <a:t/>
            </a:r>
          </a:p>
          <a:p>
            <a:r>
              <a:rPr lang="en-US"/>
              <a:t>A trustworthy authority figure will never ask someone to do something illegal, harmful, or inappropriate.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An authority figure is a person who leads or oversees others, such as a teacher, coach, boss, or community leader. </a:t>
            </a:r>
          </a:p>
          <a:p>
            <a:r>
              <a:rPr lang="en-US"/>
              <a:t/>
            </a:r>
          </a:p>
          <a:p>
            <a:r>
              <a:rPr lang="en-US"/>
              <a:t>Sometimes, young people may feel they must obey an authority figure, even if the person does not actually have the right to control them. </a:t>
            </a:r>
          </a:p>
          <a:p>
            <a:r>
              <a:rPr lang="en-US"/>
              <a:t/>
            </a:r>
          </a:p>
          <a:p>
            <a:r>
              <a:rPr lang="en-US"/>
              <a:t>Unsafe people may try to use their position or influence to pressure young people into doing things that feel wrong or unsafe. </a:t>
            </a:r>
          </a:p>
          <a:p>
            <a:r>
              <a:rPr lang="en-US"/>
              <a:t/>
            </a:r>
          </a:p>
          <a:p>
            <a:r>
              <a:rPr lang="en-US"/>
              <a:t>A trustworthy authority figure will never ask someone to do something illegal, harmful, or inappropriate.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promise” is when someone says they will do something but never plans to keep the commitment. </a:t>
            </a:r>
          </a:p>
          <a:p>
            <a:r>
              <a:rPr lang="en-US"/>
              <a:t/>
            </a:r>
          </a:p>
          <a:p>
            <a:r>
              <a:rPr lang="en-US"/>
              <a:t>They may say things that sound exciting or caring to trick someone into doing something harmful or even illegal. </a:t>
            </a:r>
          </a:p>
          <a:p>
            <a:r>
              <a:rPr lang="en-US"/>
              <a:t/>
            </a:r>
          </a:p>
          <a:p>
            <a:r>
              <a:rPr lang="en-US"/>
              <a:t>For example, an unsafe person might promise money, a special opportunity, fame, or love to gain a young person’s trust. </a:t>
            </a:r>
          </a:p>
          <a:p>
            <a:r>
              <a:rPr lang="en-US"/>
              <a:t/>
            </a:r>
          </a:p>
          <a:p>
            <a:r>
              <a:rPr lang="en-US"/>
              <a:t>These promises are used to manipulate someone into doing things they would not normally do.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promise” is when someone says they will do something but never plans to keep the commitment. </a:t>
            </a:r>
          </a:p>
          <a:p>
            <a:r>
              <a:rPr lang="en-US"/>
              <a:t/>
            </a:r>
          </a:p>
          <a:p>
            <a:r>
              <a:rPr lang="en-US"/>
              <a:t>They may say things that sound exciting or caring to trick someone into doing something harmful or even illegal. </a:t>
            </a:r>
          </a:p>
          <a:p>
            <a:r>
              <a:rPr lang="en-US"/>
              <a:t/>
            </a:r>
          </a:p>
          <a:p>
            <a:r>
              <a:rPr lang="en-US"/>
              <a:t>For example, an unsafe person might promise money, a special opportunity, fame, or love to gain a young person’s trust. </a:t>
            </a:r>
          </a:p>
          <a:p>
            <a:r>
              <a:rPr lang="en-US"/>
              <a:t/>
            </a:r>
          </a:p>
          <a:p>
            <a:r>
              <a:rPr lang="en-US"/>
              <a:t>These promises are used to manipulate someone into doing things they would not normally do.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 “false promise” is when someone says they will do something but never plans to keep the commitment. </a:t>
            </a:r>
          </a:p>
          <a:p>
            <a:r>
              <a:rPr lang="en-US"/>
              <a:t/>
            </a:r>
          </a:p>
          <a:p>
            <a:r>
              <a:rPr lang="en-US"/>
              <a:t>They may say things that sound exciting or caring to trick someone into doing something harmful or even illegal. </a:t>
            </a:r>
          </a:p>
          <a:p>
            <a:r>
              <a:rPr lang="en-US"/>
              <a:t/>
            </a:r>
          </a:p>
          <a:p>
            <a:r>
              <a:rPr lang="en-US"/>
              <a:t>For example, an unsafe person might promise money, a special opportunity, fame, or love to gain a young person’s trust. </a:t>
            </a:r>
          </a:p>
          <a:p>
            <a:r>
              <a:rPr lang="en-US"/>
              <a:t/>
            </a:r>
          </a:p>
          <a:p>
            <a:r>
              <a:rPr lang="en-US"/>
              <a:t>These promises are used to manipulate someone into doing things they would not normally do.</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Mental control works by weakening confidence and increasing dependence.</a:t>
            </a:r>
          </a:p>
          <a:p>
            <a:r>
              <a:rPr lang="en-US"/>
              <a:t/>
            </a:r>
          </a:p>
          <a:p>
            <a:r>
              <a:rPr lang="en-US"/>
              <a:t>Traffickers rarely begin with force; they begin with persuasion. </a:t>
            </a:r>
          </a:p>
          <a:p>
            <a:r>
              <a:rPr lang="en-US"/>
              <a:t/>
            </a:r>
          </a:p>
          <a:p>
            <a:r>
              <a:rPr lang="en-US"/>
              <a:t>They slowly influence how a young person thinks about themselves, relationships, money, or loyalty. </a:t>
            </a:r>
          </a:p>
          <a:p>
            <a:r>
              <a:rPr lang="en-US"/>
              <a:t/>
            </a:r>
          </a:p>
          <a:p>
            <a:r>
              <a:rPr lang="en-US"/>
              <a:t>Over time, this shapes decisions in ways the person might not have made before. They may apply pressure to push someone beyond their comfort zone, framing harmful behavior as normal, necessary, or proof of trust. </a:t>
            </a:r>
          </a:p>
          <a:p>
            <a:r>
              <a:rPr lang="en-US"/>
              <a:t/>
            </a:r>
          </a:p>
          <a:p>
            <a:r>
              <a:rPr lang="en-US"/>
              <a:t>Mind games, such as guilt, blame, or mixed messages, create confusion and self-doubt, making it harder to think clearly or ask for help.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Mental control works by weakening confidence and increasing dependence.</a:t>
            </a:r>
          </a:p>
          <a:p>
            <a:r>
              <a:rPr lang="en-US"/>
              <a:t/>
            </a:r>
          </a:p>
          <a:p>
            <a:r>
              <a:rPr lang="en-US"/>
              <a:t>Traffickers rarely begin with force; they begin with persuasion. </a:t>
            </a:r>
          </a:p>
          <a:p>
            <a:r>
              <a:rPr lang="en-US"/>
              <a:t/>
            </a:r>
          </a:p>
          <a:p>
            <a:r>
              <a:rPr lang="en-US"/>
              <a:t>They slowly influence how a young person thinks about themselves, relationships, money, or loyalty. </a:t>
            </a:r>
          </a:p>
          <a:p>
            <a:r>
              <a:rPr lang="en-US"/>
              <a:t/>
            </a:r>
          </a:p>
          <a:p>
            <a:r>
              <a:rPr lang="en-US"/>
              <a:t>Over time, this shapes decisions in ways the person might not have made before. They may apply pressure to push someone beyond their comfort zone, framing harmful behavior as normal, necessary, or proof of trust. </a:t>
            </a:r>
          </a:p>
          <a:p>
            <a:r>
              <a:rPr lang="en-US"/>
              <a:t/>
            </a:r>
          </a:p>
          <a:p>
            <a:r>
              <a:rPr lang="en-US"/>
              <a:t>Mind games, such as guilt, blame, or mixed messages, create confusion and self-doubt, making it harder to think clearly or ask for help.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SEXUAL EXPLOITATION</a:t>
            </a:r>
          </a:p>
          <a:p>
            <a:r>
              <a:rPr lang="en-US"/>
              <a:t>When someone takes advantage of another person for their own benefit, especially in a sexual way, often using pressure, tricks, or control.</a:t>
            </a:r>
          </a:p>
          <a:p>
            <a:r>
              <a:rPr lang="en-US"/>
              <a:t/>
            </a:r>
          </a:p>
          <a:p>
            <a:r>
              <a:rPr lang="en-US"/>
              <a:t>GROOMING</a:t>
            </a:r>
          </a:p>
          <a:p>
            <a:r>
              <a:rPr lang="en-US"/>
              <a:t>Building trust, dependency, or an emotional connection to manipulate someone.</a:t>
            </a:r>
          </a:p>
          <a:p>
            <a:r>
              <a:rPr lang="en-US"/>
              <a:t/>
            </a:r>
          </a:p>
          <a:p>
            <a:r>
              <a:rPr lang="en-US"/>
              <a:t>SEXTORTION</a:t>
            </a:r>
          </a:p>
          <a:p>
            <a:r>
              <a:rPr lang="en-US"/>
              <a:t>Threatening to share private sexual images, videos, or information to pressure someone into following demands.</a:t>
            </a:r>
          </a:p>
          <a:p>
            <a:r>
              <a:rPr lang="en-US"/>
              <a:t/>
            </a:r>
          </a:p>
          <a:p>
            <a:r>
              <a:rPr lang="en-US"/>
              <a:t>PORNOGRAPHY</a:t>
            </a:r>
          </a:p>
          <a:p>
            <a:r>
              <a:rPr lang="en-US"/>
              <a:t>Involving vulnerable people in creating sexual images or videos.</a:t>
            </a:r>
          </a:p>
          <a:p>
            <a:r>
              <a:rPr lang="en-US"/>
              <a:t/>
            </a:r>
          </a:p>
          <a:p>
            <a:r>
              <a:rPr lang="en-US"/>
              <a:t>SEX TRAFFICKING</a:t>
            </a:r>
          </a:p>
          <a:p>
            <a:r>
              <a:rPr lang="en-US"/>
              <a:t>Manipulating or forcing someone into sexual activity in exchange for money or something of value.</a:t>
            </a:r>
          </a:p>
          <a:p>
            <a:r>
              <a:rPr lang="en-US"/>
              <a:t/>
            </a:r>
          </a:p>
          <a:p>
            <a:r>
              <a:rPr lang="en-US"/>
              <a:t>TVPA's Legal Definition:</a:t>
            </a:r>
          </a:p>
          <a:p>
            <a:r>
              <a:rPr lang="en-US"/>
              <a:t>SEX TRAFFICKING is the recruitment, harboring, transportation, provision, obtaining, patronizing, or soliciting of a person under the age of 18 for the purpose of a commercial sex act.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Mental control works by weakening confidence and increasing dependence.</a:t>
            </a:r>
          </a:p>
          <a:p>
            <a:r>
              <a:rPr lang="en-US"/>
              <a:t/>
            </a:r>
          </a:p>
          <a:p>
            <a:r>
              <a:rPr lang="en-US"/>
              <a:t>Traffickers rarely begin with force; they begin with persuasion. </a:t>
            </a:r>
          </a:p>
          <a:p>
            <a:r>
              <a:rPr lang="en-US"/>
              <a:t/>
            </a:r>
          </a:p>
          <a:p>
            <a:r>
              <a:rPr lang="en-US"/>
              <a:t>They slowly influence how a young person thinks about themselves, relationships, money, or loyalty. </a:t>
            </a:r>
          </a:p>
          <a:p>
            <a:r>
              <a:rPr lang="en-US"/>
              <a:t/>
            </a:r>
          </a:p>
          <a:p>
            <a:r>
              <a:rPr lang="en-US"/>
              <a:t>Over time, this shapes decisions in ways the person might not have made before. They may apply pressure to push someone beyond their comfort zone, framing harmful behavior as normal, necessary, or proof of trust. </a:t>
            </a:r>
          </a:p>
          <a:p>
            <a:r>
              <a:rPr lang="en-US"/>
              <a:t/>
            </a:r>
          </a:p>
          <a:p>
            <a:r>
              <a:rPr lang="en-US"/>
              <a:t>Mind games, such as guilt, blame, or mixed messages, create confusion and self-doubt, making it harder to think clearly or ask for help.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enter a young person’s world by blending in. </a:t>
            </a:r>
          </a:p>
          <a:p>
            <a:r>
              <a:rPr lang="en-US"/>
              <a:t/>
            </a:r>
          </a:p>
          <a:p>
            <a:r>
              <a:rPr lang="en-US"/>
              <a:t>They may pretend to share hobbies, music tastes, struggles, or goals to create a fast sense of connection. </a:t>
            </a:r>
          </a:p>
          <a:p>
            <a:r>
              <a:rPr lang="en-US"/>
              <a:t/>
            </a:r>
          </a:p>
          <a:p>
            <a:r>
              <a:rPr lang="en-US"/>
              <a:t>They position themselves where vulnerable young people are, such as in familiar spaces, social media platforms, gaming communities, friend groups, schools, or local hangouts, to increase access and visibility. </a:t>
            </a:r>
          </a:p>
          <a:p>
            <a:r>
              <a:rPr lang="en-US"/>
              <a:t/>
            </a:r>
          </a:p>
          <a:p>
            <a:r>
              <a:rPr lang="en-US"/>
              <a:t>As trust grows, they encourage personal sharing to learn about insecurities, family conflict, financial stress, or emotional needs. That information can later be used to manipulate, isolate, or control.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enter a young person’s world by blending in. </a:t>
            </a:r>
          </a:p>
          <a:p>
            <a:r>
              <a:rPr lang="en-US"/>
              <a:t/>
            </a:r>
          </a:p>
          <a:p>
            <a:r>
              <a:rPr lang="en-US"/>
              <a:t>They may pretend to share hobbies, music tastes, struggles, or goals to create a fast sense of connection. </a:t>
            </a:r>
          </a:p>
          <a:p>
            <a:r>
              <a:rPr lang="en-US"/>
              <a:t/>
            </a:r>
          </a:p>
          <a:p>
            <a:r>
              <a:rPr lang="en-US"/>
              <a:t>They position themselves where vulnerable young people are, such as in familiar spaces, social media platforms, gaming communities, friend groups, schools, or local hangouts, to increase access and visibility. </a:t>
            </a:r>
          </a:p>
          <a:p>
            <a:r>
              <a:rPr lang="en-US"/>
              <a:t/>
            </a:r>
          </a:p>
          <a:p>
            <a:r>
              <a:rPr lang="en-US"/>
              <a:t>As trust grows, they encourage personal sharing to learn about insecurities, family conflict, financial stress, or emotional needs. That information can later be used to manipulate, isolate, or control.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Traffickers often enter a young person’s world by blending in. </a:t>
            </a:r>
          </a:p>
          <a:p>
            <a:r>
              <a:rPr lang="en-US"/>
              <a:t/>
            </a:r>
          </a:p>
          <a:p>
            <a:r>
              <a:rPr lang="en-US"/>
              <a:t>They may pretend to share hobbies, music tastes, struggles, or goals to create a fast sense of connection. </a:t>
            </a:r>
          </a:p>
          <a:p>
            <a:r>
              <a:rPr lang="en-US"/>
              <a:t/>
            </a:r>
          </a:p>
          <a:p>
            <a:r>
              <a:rPr lang="en-US"/>
              <a:t>They position themselves where vulnerable young people are, such as in familiar spaces, social media platforms, gaming communities, friend groups, schools, or local hangouts, to increase access and visibility. </a:t>
            </a:r>
          </a:p>
          <a:p>
            <a:r>
              <a:rPr lang="en-US"/>
              <a:t/>
            </a:r>
          </a:p>
          <a:p>
            <a:r>
              <a:rPr lang="en-US"/>
              <a:t>As trust grows, they encourage personal sharing to learn about insecurities, family conflict, financial stress, or emotional needs. That information can later be used to manipulate, isolate, or control.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held captive does not always mean being locked in a room. Sometimes control happens emotionally. </a:t>
            </a:r>
          </a:p>
          <a:p>
            <a:r>
              <a:rPr lang="en-US"/>
              <a:t/>
            </a:r>
          </a:p>
          <a:p>
            <a:r>
              <a:rPr lang="en-US"/>
              <a:t>Mind Games: Using manipulative techniques to change an individual's thought process, giving them control of the victim's beliefs, attitudes, and behaviors.</a:t>
            </a:r>
          </a:p>
          <a:p>
            <a:r>
              <a:rPr lang="en-US"/>
              <a:t/>
            </a:r>
          </a:p>
          <a:p>
            <a:r>
              <a:rPr lang="en-US"/>
              <a:t>Trauma Bonding or Emotional Bondage: Using rewards and punishments in cycles to foster a powerful emotional connection with their victims. This form of abuse causes the victim to experience positive and negative emotions for the trafficker, such as love or loyalty, while also living in fear.</a:t>
            </a:r>
          </a:p>
          <a:p>
            <a:r>
              <a:rPr lang="en-US"/>
              <a:t/>
            </a:r>
          </a:p>
          <a:p>
            <a:r>
              <a:rPr lang="en-US"/>
              <a:t>Financial Dependency: </a:t>
            </a:r>
          </a:p>
          <a:p>
            <a:r>
              <a:rPr lang="en-US"/>
              <a:t>Gaining control over young people who cannot earn enough money to obtain necessities like food and shelter. Victims often feel stuck because they have no means to support themselves when wanting to break free from a trafficker who fulfills their basic needs.</a:t>
            </a:r>
          </a:p>
          <a:p>
            <a:r>
              <a:rPr lang="en-US"/>
              <a:t/>
            </a:r>
          </a:p>
          <a:p>
            <a:r>
              <a:rPr lang="en-US"/>
              <a:t>Drug and Alcohol Addiction:</a:t>
            </a:r>
          </a:p>
          <a:p>
            <a:r>
              <a:rPr lang="en-US"/>
              <a:t>Influencing an individual's substance use or introducing the individual to drugs and alcohol to create dependency. Substance abuse can increase a victim's economic, physical, and emotional dependency on their trafficker, significantly reducing their ability to end their exploitation.</a:t>
            </a:r>
          </a:p>
          <a:p>
            <a:r>
              <a:rPr lang="en-US"/>
              <a:t/>
            </a:r>
          </a:p>
          <a:p>
            <a:r>
              <a:rPr lang="en-US"/>
              <a:t>Imprisonment and isolation: </a:t>
            </a:r>
          </a:p>
          <a:p>
            <a:r>
              <a:rPr lang="en-US"/>
              <a:t>Physically or emotionally restricting a person’s freedom to move about or make independent decisions, or causing isolation from friends and family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held captive does not always mean being locked in a room. Sometimes control happens emotionally. </a:t>
            </a:r>
          </a:p>
          <a:p>
            <a:r>
              <a:rPr lang="en-US"/>
              <a:t/>
            </a:r>
          </a:p>
          <a:p>
            <a:r>
              <a:rPr lang="en-US"/>
              <a:t>Mind Games: Using manipulative techniques to change an individual's thought process, giving them control of the victim's beliefs, attitudes, and behaviors.</a:t>
            </a:r>
          </a:p>
          <a:p>
            <a:r>
              <a:rPr lang="en-US"/>
              <a:t/>
            </a:r>
          </a:p>
          <a:p>
            <a:r>
              <a:rPr lang="en-US"/>
              <a:t>Trauma Bonding or Emotional Bondage: Using rewards and punishments in cycles to foster a powerful emotional connection with their victims. This form of abuse causes the victim to experience positive and negative emotions for the trafficker, such as love or loyalty, while also living in fear.</a:t>
            </a:r>
          </a:p>
          <a:p>
            <a:r>
              <a:rPr lang="en-US"/>
              <a:t/>
            </a:r>
          </a:p>
          <a:p>
            <a:r>
              <a:rPr lang="en-US"/>
              <a:t>Financial Dependency: </a:t>
            </a:r>
          </a:p>
          <a:p>
            <a:r>
              <a:rPr lang="en-US"/>
              <a:t>Gaining control over young people who cannot earn enough money to obtain necessities like food and shelter. Victims often feel stuck because they have no means to support themselves when wanting to break free from a trafficker who fulfills their basic needs.</a:t>
            </a:r>
          </a:p>
          <a:p>
            <a:r>
              <a:rPr lang="en-US"/>
              <a:t/>
            </a:r>
          </a:p>
          <a:p>
            <a:r>
              <a:rPr lang="en-US"/>
              <a:t>Drug and Alcohol Addiction:</a:t>
            </a:r>
          </a:p>
          <a:p>
            <a:r>
              <a:rPr lang="en-US"/>
              <a:t>Influencing an individual's substance use or introducing the individual to drugs and alcohol to create dependency. Substance abuse can increase a victim's economic, physical, and emotional dependency on their trafficker, significantly reducing their ability to end their exploitation.</a:t>
            </a:r>
          </a:p>
          <a:p>
            <a:r>
              <a:rPr lang="en-US"/>
              <a:t/>
            </a:r>
          </a:p>
          <a:p>
            <a:r>
              <a:rPr lang="en-US"/>
              <a:t>Imprisonment and isolation: </a:t>
            </a:r>
          </a:p>
          <a:p>
            <a:r>
              <a:rPr lang="en-US"/>
              <a:t>Physically or emotionally restricting a person’s freedom to move about or make independent decisions, or causing isolation from friends and family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held captive does not always mean being locked in a room. Sometimes control happens emotionally. </a:t>
            </a:r>
          </a:p>
          <a:p>
            <a:r>
              <a:rPr lang="en-US"/>
              <a:t/>
            </a:r>
          </a:p>
          <a:p>
            <a:r>
              <a:rPr lang="en-US"/>
              <a:t>Mind Games: Using manipulative techniques to change an individual's thought process, giving them control of the victim's beliefs, attitudes, and behaviors.</a:t>
            </a:r>
          </a:p>
          <a:p>
            <a:r>
              <a:rPr lang="en-US"/>
              <a:t/>
            </a:r>
          </a:p>
          <a:p>
            <a:r>
              <a:rPr lang="en-US"/>
              <a:t>Trauma Bonding or Emotional Bondage: Using rewards and punishments in cycles to foster a powerful emotional connection with their victims. This form of abuse causes the victim to experience positive and negative emotions for the trafficker, such as love or loyalty, while also living in fear.</a:t>
            </a:r>
          </a:p>
          <a:p>
            <a:r>
              <a:rPr lang="en-US"/>
              <a:t/>
            </a:r>
          </a:p>
          <a:p>
            <a:r>
              <a:rPr lang="en-US"/>
              <a:t>Financial Dependency: </a:t>
            </a:r>
          </a:p>
          <a:p>
            <a:r>
              <a:rPr lang="en-US"/>
              <a:t>Gaining control over young people who cannot earn enough money to obtain necessities like food and shelter. Victims often feel stuck because they have no means to support themselves when wanting to break free from a trafficker who fulfills their basic needs.</a:t>
            </a:r>
          </a:p>
          <a:p>
            <a:r>
              <a:rPr lang="en-US"/>
              <a:t/>
            </a:r>
          </a:p>
          <a:p>
            <a:r>
              <a:rPr lang="en-US"/>
              <a:t>Drug and Alcohol Addiction:</a:t>
            </a:r>
          </a:p>
          <a:p>
            <a:r>
              <a:rPr lang="en-US"/>
              <a:t>Influencing an individual's substance use or introducing the individual to drugs and alcohol to create dependency. Substance abuse can increase a victim's economic, physical, and emotional dependency on their trafficker, significantly reducing their ability to end their exploitation.</a:t>
            </a:r>
          </a:p>
          <a:p>
            <a:r>
              <a:rPr lang="en-US"/>
              <a:t/>
            </a:r>
          </a:p>
          <a:p>
            <a:r>
              <a:rPr lang="en-US"/>
              <a:t>Imprisonment and isolation: </a:t>
            </a:r>
          </a:p>
          <a:p>
            <a:r>
              <a:rPr lang="en-US"/>
              <a:t>Physically or emotionally restricting a person’s freedom to move about or make independent decisions, or causing isolation from friends and family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held captive does not always mean being locked in a room. Sometimes control happens emotionally. </a:t>
            </a:r>
          </a:p>
          <a:p>
            <a:r>
              <a:rPr lang="en-US"/>
              <a:t/>
            </a:r>
          </a:p>
          <a:p>
            <a:r>
              <a:rPr lang="en-US"/>
              <a:t>Mind Games: Using manipulative techniques to change an individual's thought process, giving them control of the victim's beliefs, attitudes, and behaviors.</a:t>
            </a:r>
          </a:p>
          <a:p>
            <a:r>
              <a:rPr lang="en-US"/>
              <a:t/>
            </a:r>
          </a:p>
          <a:p>
            <a:r>
              <a:rPr lang="en-US"/>
              <a:t>Trauma Bonding or Emotional Bondage: Using rewards and punishments in cycles to foster a powerful emotional connection with their victims. This form of abuse causes the victim to experience positive and negative emotions for the trafficker, such as love or loyalty, while also living in fear.</a:t>
            </a:r>
          </a:p>
          <a:p>
            <a:r>
              <a:rPr lang="en-US"/>
              <a:t/>
            </a:r>
          </a:p>
          <a:p>
            <a:r>
              <a:rPr lang="en-US"/>
              <a:t>Financial Dependency: </a:t>
            </a:r>
          </a:p>
          <a:p>
            <a:r>
              <a:rPr lang="en-US"/>
              <a:t>Gaining control over young people who cannot earn enough money to obtain necessities like food and shelter. Victims often feel stuck because they have no means to support themselves when wanting to break free from a trafficker who fulfills their basic needs.</a:t>
            </a:r>
          </a:p>
          <a:p>
            <a:r>
              <a:rPr lang="en-US"/>
              <a:t/>
            </a:r>
          </a:p>
          <a:p>
            <a:r>
              <a:rPr lang="en-US"/>
              <a:t>Drug and Alcohol Addiction:</a:t>
            </a:r>
          </a:p>
          <a:p>
            <a:r>
              <a:rPr lang="en-US"/>
              <a:t>Influencing an individual's substance use or introducing the individual to drugs and alcohol to create dependency. Substance abuse can increase a victim's economic, physical, and emotional dependency on their trafficker, significantly reducing their ability to end their exploitation.</a:t>
            </a:r>
          </a:p>
          <a:p>
            <a:r>
              <a:rPr lang="en-US"/>
              <a:t/>
            </a:r>
          </a:p>
          <a:p>
            <a:r>
              <a:rPr lang="en-US"/>
              <a:t>Imprisonment and isolation: </a:t>
            </a:r>
          </a:p>
          <a:p>
            <a:r>
              <a:rPr lang="en-US"/>
              <a:t>Physically or emotionally restricting a person’s freedom to move about or make independent decisions, or causing isolation from friends and family members.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Understanding vocabulary terms related to the behaviors of sexual predators can empower young people to recognize warning signs of harmful situations. </a:t>
            </a:r>
          </a:p>
          <a:p>
            <a:r>
              <a:rPr lang="en-US"/>
              <a:t/>
            </a:r>
          </a:p>
          <a:p>
            <a:r>
              <a:rPr lang="en-US"/>
              <a:t>Knowing these terms helps them identify manipulative tactics that unsafe people (predators/traffickers) use to build trust and exploit vulnerabilities. </a:t>
            </a:r>
          </a:p>
          <a:p>
            <a:r>
              <a:rPr lang="en-US"/>
              <a:t/>
            </a:r>
          </a:p>
          <a:p>
            <a:r>
              <a:rPr lang="en-US"/>
              <a:t>With this knowledge, young people are better equipped to spot red flags, understand that these behaviors are abusive, and feel more confident reporting predators to trusted adults or authorities, potentially preventing further harm.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Walking Wise asked a focus group of survivors:  </a:t>
            </a:r>
          </a:p>
          <a:p>
            <a:r>
              <a:rPr lang="en-US"/>
              <a:t>What do you think young people should know about sex trafficking?</a:t>
            </a:r>
          </a:p>
          <a:p>
            <a:r>
              <a:rPr lang="en-US"/>
              <a:t/>
            </a:r>
          </a:p>
          <a:p>
            <a:r>
              <a:rPr lang="en-US"/>
              <a:t>ANSWER</a:t>
            </a:r>
          </a:p>
          <a:p>
            <a:r>
              <a:rPr lang="en-US"/>
              <a:t>The survivors agreed that the most vital information teens should know is how to ask for help.</a:t>
            </a:r>
          </a:p>
          <a:p>
            <a:r>
              <a:rPr lang="en-US"/>
              <a:t/>
            </a:r>
          </a:p>
          <a:p>
            <a:r>
              <a:rPr lang="en-US"/>
              <a:t>At the top of their list:  Tell a TRUSTWORTHY adult.</a:t>
            </a:r>
          </a:p>
          <a:p>
            <a:r>
              <a:rPr lang="en-US"/>
              <a:t/>
            </a:r>
          </a:p>
          <a:p>
            <a:r>
              <a:rPr lang="en-US"/>
              <a:t>The request was that Walking Wise add a group of characters to its animated videos to represent trustworthy adults, encouraging teens to seek out adults they can trust.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Although the hand signal for help has not yet achieved universal recognition, it may discreetly get someone's attention in urgent situations.</a:t>
            </a:r>
          </a:p>
          <a:p>
            <a:r>
              <a:rPr lang="en-US"/>
              <a:t/>
            </a:r>
          </a:p>
          <a:p>
            <a:r>
              <a:rPr lang="en-US"/>
              <a:t>SILENT</a:t>
            </a:r>
          </a:p>
          <a:p>
            <a:r>
              <a:rPr lang="en-US"/>
              <a:t>It can be used silently.  </a:t>
            </a:r>
          </a:p>
          <a:p>
            <a:r>
              <a:rPr lang="en-US"/>
              <a:t/>
            </a:r>
          </a:p>
          <a:p>
            <a:r>
              <a:rPr lang="en-US"/>
              <a:t>UNTRACKABLE</a:t>
            </a:r>
          </a:p>
          <a:p>
            <a:r>
              <a:rPr lang="en-US"/>
              <a:t>It leaves no digital footprint.  </a:t>
            </a:r>
          </a:p>
          <a:p>
            <a:r>
              <a:rPr lang="en-US"/>
              <a:t/>
            </a:r>
          </a:p>
          <a:p>
            <a:r>
              <a:rPr lang="en-US"/>
              <a:t>CONCEALED</a:t>
            </a:r>
          </a:p>
          <a:p>
            <a:r>
              <a:rPr lang="en-US"/>
              <a:t>It can be done secretly when a perpetrator is nearby.</a:t>
            </a:r>
          </a:p>
          <a:p>
            <a:r>
              <a:rPr lang="en-US"/>
              <a:t/>
            </a:r>
          </a:p>
          <a:p>
            <a:r>
              <a:rPr lang="en-US"/>
              <a:t>SIGNALS DISTRESS</a:t>
            </a:r>
          </a:p>
          <a:p>
            <a:r>
              <a:rPr lang="en-US"/>
              <a:t>Combining the hand signal with distressed facial expressions might help attract the attention of an individual who is unfamiliar with the signal's meaning.</a:t>
            </a:r>
          </a:p>
          <a:p>
            <a:r>
              <a:rPr lang="en-US"/>
              <a:t/>
            </a:r>
          </a:p>
          <a:p>
            <a:r>
              <a:rPr lang="en-US"/>
              <a:t>Source</a:t>
            </a:r>
          </a:p>
          <a:p>
            <a:r>
              <a:rPr lang="en-US"/>
              <a:t>Canadian Women's Foundation, April 2020</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Presenters may ask their audience to consider adding a few "hotline for help" phone numbers to their cell phone contacts or take a photo of this slide.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a:t>
            </a:r>
          </a:p>
          <a:p>
            <a:r>
              <a:rPr lang="en-US"/>
              <a:t>To access additional resources about the myths, please refer to the last page of Lesson Plan #1 by logging in to the Walking Wise Learning Platform. </a:t>
            </a:r>
          </a:p>
          <a:p>
            <a:r>
              <a:rPr lang="en-US"/>
              <a:t/>
            </a:r>
          </a:p>
          <a:p>
            <a:r>
              <a:rPr lang="en-US"/>
              <a:t>We welcome your feedback at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following is included under child exploitation:</a:t>
            </a:r>
          </a:p>
          <a:p>
            <a:r>
              <a:rPr lang="en-US"/>
              <a:t>Sexual exploitation (grooming &amp; sex trafficking), sextortion, </a:t>
            </a:r>
          </a:p>
          <a:p>
            <a:r>
              <a:rPr lang="en-US"/>
              <a:t>labor trafficking, and criminal activity (such as drug dealing &amp; theft).</a:t>
            </a:r>
          </a:p>
          <a:p>
            <a:r>
              <a:rPr lang="en-US"/>
              <a:t/>
            </a:r>
          </a:p>
          <a:p>
            <a:r>
              <a:rPr lang="en-US"/>
              <a:t/>
            </a:r>
          </a:p>
          <a:p>
            <a:r>
              <a:rPr lang="en-US"/>
              <a:t>Source</a:t>
            </a:r>
          </a:p>
          <a:p>
            <a:r>
              <a:rPr lang="en-US"/>
              <a:t>Section 7102. 22 USC Ch. 78: Trafficking Victims Protection, From Title 22—Foreign Relations and Intercourse. Retrieved January 3, 2025, from https://uscode.house.gov/view.xhtml?hl=false&amp;edition=prelim&amp;path=%2Fprelim%40title22%2Fchapter78&amp;req=granuleid%3AUSC-prelim-title22-chapter78&amp;num=0&amp;saved=L3ByZWxpbUB0aXRsZTIyL2NoYXB0ZXI3OA%3D%3D%7CZ3JhbnVsZWlkOlVTQy1wcmVsaW0tdGl0bGUyMi1jaGFwdGVyNzg%3D%7C%7C%7C0%7Cfalse%7Cprelim</a:t>
            </a:r>
          </a:p>
          <a:p>
            <a:r>
              <a:rPr lang="en-US"/>
              <a:t/>
            </a:r>
          </a:p>
          <a:p>
            <a:r>
              <a:rPr lang="en-US"/>
              <a:t>Criminal Division, U.S. Department of Justice. Citizen's Guide To U.S. Federal Law On Child Sex Trafficking. Retrieved January 3, 2025, from https://www.justice.gov/criminal/criminal-ceos/citizens-guide-us-federal-law-child-sex-trafficking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0.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0.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11.png" Type="http://schemas.openxmlformats.org/officeDocument/2006/relationships/image"/><Relationship Id="rId4" Target="../media/image7.png" Type="http://schemas.openxmlformats.org/officeDocument/2006/relationships/image"/><Relationship Id="rId5"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12.png" Type="http://schemas.openxmlformats.org/officeDocument/2006/relationships/image"/><Relationship Id="rId4" Target="https://www.walkingwise.com/demo" TargetMode="External" Type="http://schemas.openxmlformats.org/officeDocument/2006/relationships/hyperlink"/></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3.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4.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5.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6.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7.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8.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9.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0.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1.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2.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3.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4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4.xml" Type="http://schemas.openxmlformats.org/officeDocument/2006/relationships/notesSlide"/></Relationships>
</file>

<file path=ppt/slides/_rels/slide4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5.xml" Type="http://schemas.openxmlformats.org/officeDocument/2006/relationships/notesSlide"/></Relationships>
</file>

<file path=ppt/slides/_rels/slide4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6.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7.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8.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4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9.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0.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5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1.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2.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5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3.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5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4.xml" Type="http://schemas.openxmlformats.org/officeDocument/2006/relationships/notesSlide"/></Relationships>
</file>

<file path=ppt/slides/_rels/slide5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5.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6.xml" Type="http://schemas.openxmlformats.org/officeDocument/2006/relationships/notesSlide"/></Relationships>
</file>

<file path=ppt/slides/_rels/slide5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7.xml" Type="http://schemas.openxmlformats.org/officeDocument/2006/relationships/notesSlide"/></Relationships>
</file>

<file path=ppt/slides/_rels/slide5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8.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5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9.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0.xml" Type="http://schemas.openxmlformats.org/officeDocument/2006/relationships/notesSlide"/></Relationships>
</file>

<file path=ppt/slides/_rels/slide6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1.xml" Type="http://schemas.openxmlformats.org/officeDocument/2006/relationships/notesSlide"/></Relationships>
</file>

<file path=ppt/slides/_rels/slide6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2.xml" Type="http://schemas.openxmlformats.org/officeDocument/2006/relationships/notesSlide"/></Relationships>
</file>

<file path=ppt/slides/_rels/slide6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3.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6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4.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5.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6.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6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7.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6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8.xml" Type="http://schemas.openxmlformats.org/officeDocument/2006/relationships/notesSlide"/></Relationships>
</file>

<file path=ppt/slides/_rels/slide6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9.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6.png" Type="http://schemas.openxmlformats.org/officeDocument/2006/relationships/image"/></Relationships>
</file>

<file path=ppt/slides/_rels/slide7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0.xml" Type="http://schemas.openxmlformats.org/officeDocument/2006/relationships/notesSlide"/></Relationships>
</file>

<file path=ppt/slides/_rels/slide7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1.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7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2.xml" Type="http://schemas.openxmlformats.org/officeDocument/2006/relationships/notesSlide"/></Relationships>
</file>

<file path=ppt/slides/_rels/slide7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3.xml" Type="http://schemas.openxmlformats.org/officeDocument/2006/relationships/notesSlide"/></Relationships>
</file>

<file path=ppt/slides/_rels/slide7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4.xml" Type="http://schemas.openxmlformats.org/officeDocument/2006/relationships/notesSlide"/></Relationships>
</file>

<file path=ppt/slides/_rels/slide7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5.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s>
</file>

<file path=ppt/slides/_rels/slide7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6.xml" Type="http://schemas.openxmlformats.org/officeDocument/2006/relationships/notesSlide"/></Relationships>
</file>

<file path=ppt/slides/_rels/slide7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7.xml" Type="http://schemas.openxmlformats.org/officeDocument/2006/relationships/notesSlide"/></Relationships>
</file>

<file path=ppt/slides/_rels/slide7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8.xml" Type="http://schemas.openxmlformats.org/officeDocument/2006/relationships/notesSlide"/></Relationships>
</file>

<file path=ppt/slides/_rels/slide7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9.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s>
</file>

<file path=ppt/slides/_rels/slide8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0.xml" Type="http://schemas.openxmlformats.org/officeDocument/2006/relationships/notesSlide"/><Relationship Id="rId3" Target="../media/image13.png" Type="http://schemas.openxmlformats.org/officeDocument/2006/relationships/image"/></Relationships>
</file>

<file path=ppt/slides/_rels/slide8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1.xml" Type="http://schemas.openxmlformats.org/officeDocument/2006/relationships/notesSlide"/><Relationship Id="rId3" Target="../media/image14.png" Type="http://schemas.openxmlformats.org/officeDocument/2006/relationships/image"/></Relationships>
</file>

<file path=ppt/slides/_rels/slide8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2.xml" Type="http://schemas.openxmlformats.org/officeDocument/2006/relationships/notesSlide"/><Relationship Id="rId3" Target="../media/image14.png" Type="http://schemas.openxmlformats.org/officeDocument/2006/relationships/image"/></Relationships>
</file>

<file path=ppt/slides/_rels/slide8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3.xml" Type="http://schemas.openxmlformats.org/officeDocument/2006/relationships/notesSlide"/><Relationship Id="rId3" Target="../media/image14.png" Type="http://schemas.openxmlformats.org/officeDocument/2006/relationships/image"/></Relationships>
</file>

<file path=ppt/slides/_rels/slide8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4.xml" Type="http://schemas.openxmlformats.org/officeDocument/2006/relationships/notesSlide"/><Relationship Id="rId3" Target="../media/image14.png" Type="http://schemas.openxmlformats.org/officeDocument/2006/relationships/image"/></Relationships>
</file>

<file path=ppt/slides/_rels/slide8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5.xml" Type="http://schemas.openxmlformats.org/officeDocument/2006/relationships/notesSlide"/><Relationship Id="rId3" Target="../media/image14.png" Type="http://schemas.openxmlformats.org/officeDocument/2006/relationships/image"/></Relationships>
</file>

<file path=ppt/slides/_rels/slide8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6.xml" Type="http://schemas.openxmlformats.org/officeDocument/2006/relationships/notesSlide"/><Relationship Id="rId3" Target="../media/image14.png" Type="http://schemas.openxmlformats.org/officeDocument/2006/relationships/image"/></Relationships>
</file>

<file path=ppt/slides/_rels/slide8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7.xml" Type="http://schemas.openxmlformats.org/officeDocument/2006/relationships/notesSlide"/><Relationship Id="rId3" Target="../media/image15.png" Type="http://schemas.openxmlformats.org/officeDocument/2006/relationships/image"/></Relationships>
</file>

<file path=ppt/slides/_rels/slide8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8.xml" Type="http://schemas.openxmlformats.org/officeDocument/2006/relationships/notesSlide"/><Relationship Id="rId3" Target="../media/image16.png" Type="http://schemas.openxmlformats.org/officeDocument/2006/relationships/image"/></Relationships>
</file>

<file path=ppt/slides/_rels/slide8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9.xml" Type="http://schemas.openxmlformats.org/officeDocument/2006/relationships/notesSlide"/><Relationship Id="rId3" Target="../media/image17.png" Type="http://schemas.openxmlformats.org/officeDocument/2006/relationships/image"/><Relationship Id="rId4" Target="../media/image18.jpeg" Type="http://schemas.openxmlformats.org/officeDocument/2006/relationships/image"/><Relationship Id="rId5" Target="../media/image19.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39241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68D2DF"/>
            </a:solidFill>
          </p:spPr>
        </p:sp>
      </p:grpSp>
      <p:sp>
        <p:nvSpPr>
          <p:cNvPr name="TextBox 4" id="4"/>
          <p:cNvSpPr txBox="true"/>
          <p:nvPr/>
        </p:nvSpPr>
        <p:spPr>
          <a:xfrm rot="0">
            <a:off x="454522" y="7713125"/>
            <a:ext cx="17417056" cy="662967"/>
          </a:xfrm>
          <a:prstGeom prst="rect">
            <a:avLst/>
          </a:prstGeom>
        </p:spPr>
        <p:txBody>
          <a:bodyPr anchor="t" rtlCol="false" tIns="0" lIns="0" bIns="0" rIns="0">
            <a:spAutoFit/>
          </a:bodyPr>
          <a:lstStyle/>
          <a:p>
            <a:pPr algn="ctr">
              <a:lnSpc>
                <a:spcPts val="5460"/>
              </a:lnSpc>
            </a:pPr>
            <a:r>
              <a:rPr lang="en-US" sz="3900">
                <a:solidFill>
                  <a:srgbClr val="FFFFFF"/>
                </a:solidFill>
                <a:latin typeface="Poppins Medium 1"/>
                <a:ea typeface="Poppins Medium 1"/>
                <a:cs typeface="Poppins Medium 1"/>
                <a:sym typeface="Poppins Medium 1"/>
              </a:rPr>
              <a:t>LESSON #1</a:t>
            </a:r>
          </a:p>
        </p:txBody>
      </p:sp>
      <p:sp>
        <p:nvSpPr>
          <p:cNvPr name="TextBox 5" id="5"/>
          <p:cNvSpPr txBox="true"/>
          <p:nvPr/>
        </p:nvSpPr>
        <p:spPr>
          <a:xfrm rot="0">
            <a:off x="454522" y="5451420"/>
            <a:ext cx="17417056" cy="2547519"/>
          </a:xfrm>
          <a:prstGeom prst="rect">
            <a:avLst/>
          </a:prstGeom>
        </p:spPr>
        <p:txBody>
          <a:bodyPr anchor="t" rtlCol="false" tIns="0" lIns="0" bIns="0" rIns="0">
            <a:spAutoFit/>
          </a:bodyPr>
          <a:lstStyle/>
          <a:p>
            <a:pPr algn="ctr">
              <a:lnSpc>
                <a:spcPts val="11105"/>
              </a:lnSpc>
            </a:pPr>
            <a:r>
              <a:rPr lang="en-US" sz="11689" b="true">
                <a:solidFill>
                  <a:srgbClr val="ED8B00"/>
                </a:solidFill>
                <a:latin typeface="Cooperative Bold"/>
                <a:ea typeface="Cooperative Bold"/>
                <a:cs typeface="Cooperative Bold"/>
                <a:sym typeface="Cooperative Bold"/>
              </a:rPr>
              <a:t>Myths</a:t>
            </a:r>
          </a:p>
          <a:p>
            <a:pPr algn="ctr">
              <a:lnSpc>
                <a:spcPts val="8537"/>
              </a:lnSpc>
            </a:pPr>
            <a:r>
              <a:rPr lang="en-US" b="true" sz="8987" spc="-260">
                <a:solidFill>
                  <a:srgbClr val="ED8B00"/>
                </a:solidFill>
                <a:latin typeface="Poppins Medium 2 Bold"/>
                <a:ea typeface="Poppins Medium 2 Bold"/>
                <a:cs typeface="Poppins Medium 2 Bold"/>
                <a:sym typeface="Poppins Medium 2 Bold"/>
              </a:rPr>
              <a:t>&amp;</a:t>
            </a:r>
            <a:r>
              <a:rPr lang="en-US" b="true" sz="8987" spc="-260">
                <a:solidFill>
                  <a:srgbClr val="ED8B00"/>
                </a:solidFill>
                <a:latin typeface="Poppins Medium 2 Bold"/>
                <a:ea typeface="Poppins Medium 2 Bold"/>
                <a:cs typeface="Poppins Medium 2 Bold"/>
                <a:sym typeface="Poppins Medium 2 Bold"/>
              </a:rPr>
              <a:t>REALITY</a:t>
            </a:r>
          </a:p>
        </p:txBody>
      </p:sp>
      <p:sp>
        <p:nvSpPr>
          <p:cNvPr name="Freeform 6" id="6"/>
          <p:cNvSpPr/>
          <p:nvPr/>
        </p:nvSpPr>
        <p:spPr>
          <a:xfrm flipH="false" flipV="false" rot="0">
            <a:off x="14931588" y="7062206"/>
            <a:ext cx="2451537" cy="2467718"/>
          </a:xfrm>
          <a:custGeom>
            <a:avLst/>
            <a:gdLst/>
            <a:ahLst/>
            <a:cxnLst/>
            <a:rect r="r" b="b" t="t" l="l"/>
            <a:pathLst>
              <a:path h="2467718" w="2451537">
                <a:moveTo>
                  <a:pt x="0" y="0"/>
                </a:moveTo>
                <a:lnTo>
                  <a:pt x="2451537" y="0"/>
                </a:lnTo>
                <a:lnTo>
                  <a:pt x="2451537" y="2467718"/>
                </a:lnTo>
                <a:lnTo>
                  <a:pt x="0" y="2467718"/>
                </a:lnTo>
                <a:lnTo>
                  <a:pt x="0" y="0"/>
                </a:lnTo>
                <a:close/>
              </a:path>
            </a:pathLst>
          </a:custGeom>
          <a:blipFill>
            <a:blip r:embed="rId3"/>
            <a:stretch>
              <a:fillRect l="0" t="0" r="0" b="0"/>
            </a:stretch>
          </a:blipFill>
        </p:spPr>
      </p:sp>
      <p:sp>
        <p:nvSpPr>
          <p:cNvPr name="TextBox 7" id="7"/>
          <p:cNvSpPr txBox="true"/>
          <p:nvPr/>
        </p:nvSpPr>
        <p:spPr>
          <a:xfrm rot="0">
            <a:off x="454522" y="2385219"/>
            <a:ext cx="17417056" cy="2503531"/>
          </a:xfrm>
          <a:prstGeom prst="rect">
            <a:avLst/>
          </a:prstGeom>
        </p:spPr>
        <p:txBody>
          <a:bodyPr anchor="t" rtlCol="false" tIns="0" lIns="0" bIns="0" rIns="0">
            <a:spAutoFit/>
          </a:bodyPr>
          <a:lstStyle/>
          <a:p>
            <a:pPr algn="ctr">
              <a:lnSpc>
                <a:spcPts val="6512"/>
              </a:lnSpc>
            </a:pPr>
            <a:r>
              <a:rPr lang="en-US" sz="5713">
                <a:solidFill>
                  <a:srgbClr val="303030"/>
                </a:solidFill>
                <a:latin typeface="League Spartan"/>
                <a:ea typeface="League Spartan"/>
                <a:cs typeface="League Spartan"/>
                <a:sym typeface="League Spartan"/>
              </a:rPr>
              <a:t>SEXUAL EXPLOITATION</a:t>
            </a:r>
          </a:p>
          <a:p>
            <a:pPr algn="ctr">
              <a:lnSpc>
                <a:spcPts val="12999"/>
              </a:lnSpc>
            </a:pPr>
            <a:r>
              <a:rPr lang="en-US" sz="11403">
                <a:solidFill>
                  <a:srgbClr val="303030"/>
                </a:solidFill>
                <a:latin typeface="League Spartan"/>
                <a:ea typeface="League Spartan"/>
                <a:cs typeface="League Spartan"/>
                <a:sym typeface="League Spartan"/>
              </a:rPr>
              <a:t>EDUCATION</a:t>
            </a:r>
          </a:p>
        </p:txBody>
      </p:sp>
      <p:sp>
        <p:nvSpPr>
          <p:cNvPr name="Freeform 8" id="8"/>
          <p:cNvSpPr/>
          <p:nvPr/>
        </p:nvSpPr>
        <p:spPr>
          <a:xfrm flipH="false" flipV="false" rot="0">
            <a:off x="16215157" y="1028700"/>
            <a:ext cx="1044143" cy="1044143"/>
          </a:xfrm>
          <a:custGeom>
            <a:avLst/>
            <a:gdLst/>
            <a:ahLst/>
            <a:cxnLst/>
            <a:rect r="r" b="b" t="t" l="l"/>
            <a:pathLst>
              <a:path h="1044143" w="1044143">
                <a:moveTo>
                  <a:pt x="0" y="0"/>
                </a:moveTo>
                <a:lnTo>
                  <a:pt x="1044143" y="0"/>
                </a:lnTo>
                <a:lnTo>
                  <a:pt x="1044143" y="1044143"/>
                </a:lnTo>
                <a:lnTo>
                  <a:pt x="0" y="1044143"/>
                </a:lnTo>
                <a:lnTo>
                  <a:pt x="0" y="0"/>
                </a:lnTo>
                <a:close/>
              </a:path>
            </a:pathLst>
          </a:custGeom>
          <a:blipFill>
            <a:blip r:embed="rId4"/>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44997"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560692" y="4536816"/>
            <a:ext cx="15869761" cy="3243579"/>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child (under age 18) is made to take part in sexual activity for money or something of value, like food, shelter, or gifts. </a:t>
            </a:r>
          </a:p>
          <a:p>
            <a:pPr algn="l">
              <a:lnSpc>
                <a:spcPts val="2400"/>
              </a:lnSpc>
            </a:pPr>
          </a:p>
          <a:p>
            <a:pPr algn="l">
              <a:lnSpc>
                <a:spcPts val="4800"/>
              </a:lnSpc>
            </a:pPr>
            <a:r>
              <a:rPr lang="en-US" sz="3000">
                <a:solidFill>
                  <a:srgbClr val="303030"/>
                </a:solidFill>
                <a:latin typeface="Roboto"/>
                <a:ea typeface="Roboto"/>
                <a:cs typeface="Roboto"/>
                <a:sym typeface="Roboto"/>
              </a:rPr>
              <a:t>Legal Definition: </a:t>
            </a:r>
            <a:r>
              <a:rPr lang="en-US" sz="3000" b="true">
                <a:solidFill>
                  <a:srgbClr val="303030"/>
                </a:solidFill>
                <a:latin typeface="Roboto Bold"/>
                <a:ea typeface="Roboto Bold"/>
                <a:cs typeface="Roboto Bold"/>
                <a:sym typeface="Roboto Bold"/>
              </a:rPr>
              <a:t> </a:t>
            </a:r>
            <a:r>
              <a:rPr lang="en-US" sz="3000">
                <a:solidFill>
                  <a:srgbClr val="303030"/>
                </a:solidFill>
                <a:latin typeface="Roboto"/>
                <a:ea typeface="Roboto"/>
                <a:cs typeface="Roboto"/>
                <a:sym typeface="Roboto"/>
              </a:rPr>
              <a:t>The recruitment, harboring, transportation, provision, obtaining, patronizing, or soliciting of a person under the age of 18 for the purpose of a commercial sex act.</a:t>
            </a:r>
          </a:p>
        </p:txBody>
      </p:sp>
      <p:grpSp>
        <p:nvGrpSpPr>
          <p:cNvPr name="Group 7" id="7"/>
          <p:cNvGrpSpPr/>
          <p:nvPr/>
        </p:nvGrpSpPr>
        <p:grpSpPr>
          <a:xfrm rot="0">
            <a:off x="1508878" y="3624926"/>
            <a:ext cx="9411341" cy="904943"/>
            <a:chOff x="0" y="0"/>
            <a:chExt cx="2478707" cy="238339"/>
          </a:xfrm>
        </p:grpSpPr>
        <p:sp>
          <p:nvSpPr>
            <p:cNvPr name="Freeform 8" id="8"/>
            <p:cNvSpPr/>
            <p:nvPr/>
          </p:nvSpPr>
          <p:spPr>
            <a:xfrm flipH="false" flipV="false" rot="0">
              <a:off x="0" y="0"/>
              <a:ext cx="2478707" cy="238339"/>
            </a:xfrm>
            <a:custGeom>
              <a:avLst/>
              <a:gdLst/>
              <a:ahLst/>
              <a:cxnLst/>
              <a:rect r="r" b="b" t="t" l="l"/>
              <a:pathLst>
                <a:path h="238339" w="2478707">
                  <a:moveTo>
                    <a:pt x="0" y="0"/>
                  </a:moveTo>
                  <a:lnTo>
                    <a:pt x="2478707" y="0"/>
                  </a:lnTo>
                  <a:lnTo>
                    <a:pt x="2478707" y="238339"/>
                  </a:lnTo>
                  <a:lnTo>
                    <a:pt x="0" y="238339"/>
                  </a:lnTo>
                  <a:close/>
                </a:path>
              </a:pathLst>
            </a:custGeom>
            <a:solidFill>
              <a:srgbClr val="303030"/>
            </a:solidFill>
          </p:spPr>
        </p:sp>
        <p:sp>
          <p:nvSpPr>
            <p:cNvPr name="TextBox 9" id="9"/>
            <p:cNvSpPr txBox="true"/>
            <p:nvPr/>
          </p:nvSpPr>
          <p:spPr>
            <a:xfrm>
              <a:off x="0" y="-76200"/>
              <a:ext cx="2478707"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902927" y="3501204"/>
            <a:ext cx="9523684"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CHILD SEX TRAFFICKING</a:t>
            </a:r>
          </a:p>
        </p:txBody>
      </p:sp>
      <p:sp>
        <p:nvSpPr>
          <p:cNvPr name="TextBox 11" id="11"/>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name="TextBox 13" id="13"/>
          <p:cNvSpPr txBox="true"/>
          <p:nvPr/>
        </p:nvSpPr>
        <p:spPr>
          <a:xfrm rot="0">
            <a:off x="4754671" y="9307013"/>
            <a:ext cx="7797077"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44997"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704001" y="4536816"/>
            <a:ext cx="14760361" cy="3853180"/>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take part in sexual activity in exchange for something of value because of the use of </a:t>
            </a:r>
            <a:r>
              <a:rPr lang="en-US" sz="4300" b="true">
                <a:solidFill>
                  <a:srgbClr val="9D1BE3"/>
                </a:solidFill>
                <a:latin typeface="Roboto Bold"/>
                <a:ea typeface="Roboto Bold"/>
                <a:cs typeface="Roboto Bold"/>
                <a:sym typeface="Roboto Bold"/>
              </a:rPr>
              <a:t>FORCE, FRAUD, or COERCION.</a:t>
            </a:r>
          </a:p>
          <a:p>
            <a:pPr algn="l">
              <a:lnSpc>
                <a:spcPts val="2400"/>
              </a:lnSpc>
            </a:pPr>
          </a:p>
          <a:p>
            <a:pPr algn="l">
              <a:lnSpc>
                <a:spcPts val="4800"/>
              </a:lnSpc>
            </a:pPr>
            <a:r>
              <a:rPr lang="en-US" sz="3000">
                <a:solidFill>
                  <a:srgbClr val="303030"/>
                </a:solidFill>
                <a:latin typeface="Roboto"/>
                <a:ea typeface="Roboto"/>
                <a:cs typeface="Roboto"/>
                <a:sym typeface="Roboto"/>
              </a:rPr>
              <a:t>Legal Definition: T</a:t>
            </a:r>
            <a:r>
              <a:rPr lang="en-US" sz="3000">
                <a:solidFill>
                  <a:srgbClr val="303030"/>
                </a:solidFill>
                <a:latin typeface="Roboto"/>
                <a:ea typeface="Roboto"/>
                <a:cs typeface="Roboto"/>
                <a:sym typeface="Roboto"/>
              </a:rPr>
              <a:t>he recruitment, harboring, transportation, provision, obtaining, patronizing, or soliciting of a person for the purpose of a commercial sex act, in which the commercial sex act is induced by force, fraud, or coercion.</a:t>
            </a:r>
          </a:p>
        </p:txBody>
      </p:sp>
      <p:grpSp>
        <p:nvGrpSpPr>
          <p:cNvPr name="Group 7" id="7"/>
          <p:cNvGrpSpPr/>
          <p:nvPr/>
        </p:nvGrpSpPr>
        <p:grpSpPr>
          <a:xfrm rot="0">
            <a:off x="1652188" y="3624926"/>
            <a:ext cx="11195382" cy="904943"/>
            <a:chOff x="0" y="0"/>
            <a:chExt cx="2948578" cy="238339"/>
          </a:xfrm>
        </p:grpSpPr>
        <p:sp>
          <p:nvSpPr>
            <p:cNvPr name="Freeform 8" id="8"/>
            <p:cNvSpPr/>
            <p:nvPr/>
          </p:nvSpPr>
          <p:spPr>
            <a:xfrm flipH="false" flipV="false" rot="0">
              <a:off x="0" y="0"/>
              <a:ext cx="2948578" cy="238339"/>
            </a:xfrm>
            <a:custGeom>
              <a:avLst/>
              <a:gdLst/>
              <a:ahLst/>
              <a:cxnLst/>
              <a:rect r="r" b="b" t="t" l="l"/>
              <a:pathLst>
                <a:path h="238339" w="2948578">
                  <a:moveTo>
                    <a:pt x="0" y="0"/>
                  </a:moveTo>
                  <a:lnTo>
                    <a:pt x="2948578" y="0"/>
                  </a:lnTo>
                  <a:lnTo>
                    <a:pt x="2948578" y="238339"/>
                  </a:lnTo>
                  <a:lnTo>
                    <a:pt x="0" y="238339"/>
                  </a:lnTo>
                  <a:close/>
                </a:path>
              </a:pathLst>
            </a:custGeom>
            <a:solidFill>
              <a:srgbClr val="303030"/>
            </a:solidFill>
          </p:spPr>
        </p:sp>
        <p:sp>
          <p:nvSpPr>
            <p:cNvPr name="TextBox 9" id="9"/>
            <p:cNvSpPr txBox="true"/>
            <p:nvPr/>
          </p:nvSpPr>
          <p:spPr>
            <a:xfrm>
              <a:off x="0" y="-76200"/>
              <a:ext cx="294857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046236" y="3501204"/>
            <a:ext cx="10987765" cy="1028702"/>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SEX TRAFFICKING OF ADULTS</a:t>
            </a:r>
          </a:p>
        </p:txBody>
      </p:sp>
      <p:sp>
        <p:nvSpPr>
          <p:cNvPr name="TextBox 11" id="11"/>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name="TextBox 13" id="13"/>
          <p:cNvSpPr txBox="true"/>
          <p:nvPr/>
        </p:nvSpPr>
        <p:spPr>
          <a:xfrm rot="0">
            <a:off x="4754671" y="9307013"/>
            <a:ext cx="7797077"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6065283" y="2593380"/>
            <a:ext cx="6369341" cy="6237832"/>
          </a:xfrm>
          <a:custGeom>
            <a:avLst/>
            <a:gdLst/>
            <a:ahLst/>
            <a:cxnLst/>
            <a:rect r="r" b="b" t="t" l="l"/>
            <a:pathLst>
              <a:path h="6237832" w="6369341">
                <a:moveTo>
                  <a:pt x="0" y="0"/>
                </a:moveTo>
                <a:lnTo>
                  <a:pt x="6369341" y="0"/>
                </a:lnTo>
                <a:lnTo>
                  <a:pt x="6369341" y="6237832"/>
                </a:lnTo>
                <a:lnTo>
                  <a:pt x="0" y="6237832"/>
                </a:lnTo>
                <a:lnTo>
                  <a:pt x="0" y="0"/>
                </a:lnTo>
                <a:close/>
              </a:path>
            </a:pathLst>
          </a:custGeom>
          <a:blipFill>
            <a:blip r:embed="rId3"/>
            <a:stretch>
              <a:fillRect l="0" t="-1852" r="0" b="0"/>
            </a:stretch>
          </a:blipFill>
        </p:spPr>
      </p:sp>
      <p:sp>
        <p:nvSpPr>
          <p:cNvPr name="TextBox 5" id="5"/>
          <p:cNvSpPr txBox="true"/>
          <p:nvPr/>
        </p:nvSpPr>
        <p:spPr>
          <a:xfrm rot="0">
            <a:off x="1131441" y="1109322"/>
            <a:ext cx="9721199"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FORCEFUL TACTICS</a:t>
            </a:r>
          </a:p>
        </p:txBody>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name="TextBox 7" id="7"/>
          <p:cNvSpPr txBox="true"/>
          <p:nvPr/>
        </p:nvSpPr>
        <p:spPr>
          <a:xfrm rot="0">
            <a:off x="6211628" y="3797665"/>
            <a:ext cx="6019501" cy="863600"/>
          </a:xfrm>
          <a:prstGeom prst="rect">
            <a:avLst/>
          </a:prstGeom>
        </p:spPr>
        <p:txBody>
          <a:bodyPr anchor="t" rtlCol="false" tIns="0" lIns="0" bIns="0" rIns="0">
            <a:spAutoFit/>
          </a:bodyPr>
          <a:lstStyle/>
          <a:p>
            <a:pPr algn="ctr">
              <a:lnSpc>
                <a:spcPts val="7000"/>
              </a:lnSpc>
            </a:pPr>
            <a:r>
              <a:rPr lang="en-US" sz="5000" b="true">
                <a:solidFill>
                  <a:srgbClr val="9D1BE3"/>
                </a:solidFill>
                <a:latin typeface="Bebas Neue Bold"/>
                <a:ea typeface="Bebas Neue Bold"/>
                <a:cs typeface="Bebas Neue Bold"/>
                <a:sym typeface="Bebas Neue Bold"/>
              </a:rPr>
              <a:t>force</a:t>
            </a:r>
          </a:p>
        </p:txBody>
      </p:sp>
      <p:sp>
        <p:nvSpPr>
          <p:cNvPr name="TextBox 8" id="8"/>
          <p:cNvSpPr txBox="true"/>
          <p:nvPr/>
        </p:nvSpPr>
        <p:spPr>
          <a:xfrm rot="0">
            <a:off x="6240203" y="4743112"/>
            <a:ext cx="6019501" cy="3440842"/>
          </a:xfrm>
          <a:prstGeom prst="rect">
            <a:avLst/>
          </a:prstGeom>
        </p:spPr>
        <p:txBody>
          <a:bodyPr anchor="t" rtlCol="false" tIns="0" lIns="0" bIns="0" rIns="0">
            <a:spAutoFit/>
          </a:bodyPr>
          <a:lstStyle/>
          <a:p>
            <a:pPr algn="ctr">
              <a:lnSpc>
                <a:spcPts val="5600"/>
              </a:lnSpc>
            </a:pPr>
            <a:r>
              <a:rPr lang="en-US" b="true" sz="3500">
                <a:solidFill>
                  <a:srgbClr val="303030"/>
                </a:solidFill>
                <a:latin typeface="Roboto Bold"/>
                <a:ea typeface="Roboto Bold"/>
                <a:cs typeface="Roboto Bold"/>
                <a:sym typeface="Roboto Bold"/>
              </a:rPr>
              <a:t>Physical Abuse</a:t>
            </a:r>
          </a:p>
          <a:p>
            <a:pPr algn="ctr">
              <a:lnSpc>
                <a:spcPts val="5600"/>
              </a:lnSpc>
            </a:pPr>
            <a:r>
              <a:rPr lang="en-US" b="true" sz="3500">
                <a:solidFill>
                  <a:srgbClr val="303030"/>
                </a:solidFill>
                <a:latin typeface="Roboto Bold"/>
                <a:ea typeface="Roboto Bold"/>
                <a:cs typeface="Roboto Bold"/>
                <a:sym typeface="Roboto Bold"/>
              </a:rPr>
              <a:t>Sexual Abuse</a:t>
            </a:r>
          </a:p>
          <a:p>
            <a:pPr algn="ctr">
              <a:lnSpc>
                <a:spcPts val="5600"/>
              </a:lnSpc>
            </a:pPr>
            <a:r>
              <a:rPr lang="en-US" b="true" sz="3500">
                <a:solidFill>
                  <a:srgbClr val="303030"/>
                </a:solidFill>
                <a:latin typeface="Roboto Bold"/>
                <a:ea typeface="Roboto Bold"/>
                <a:cs typeface="Roboto Bold"/>
                <a:sym typeface="Roboto Bold"/>
              </a:rPr>
              <a:t>Thr</a:t>
            </a:r>
            <a:r>
              <a:rPr lang="en-US" b="true" sz="3500">
                <a:solidFill>
                  <a:srgbClr val="303030"/>
                </a:solidFill>
                <a:latin typeface="Roboto Bold"/>
                <a:ea typeface="Roboto Bold"/>
                <a:cs typeface="Roboto Bold"/>
                <a:sym typeface="Roboto Bold"/>
              </a:rPr>
              <a:t>eats Using a Weapon</a:t>
            </a:r>
          </a:p>
          <a:p>
            <a:pPr algn="ctr">
              <a:lnSpc>
                <a:spcPts val="5600"/>
              </a:lnSpc>
            </a:pPr>
            <a:r>
              <a:rPr lang="en-US" b="true" sz="3500">
                <a:solidFill>
                  <a:srgbClr val="303030"/>
                </a:solidFill>
                <a:latin typeface="Roboto Bold"/>
                <a:ea typeface="Roboto Bold"/>
                <a:cs typeface="Roboto Bold"/>
                <a:sym typeface="Roboto Bold"/>
              </a:rPr>
              <a:t>Isolation</a:t>
            </a:r>
          </a:p>
          <a:p>
            <a:pPr algn="ctr">
              <a:lnSpc>
                <a:spcPts val="5040"/>
              </a:lnSpc>
            </a:pPr>
          </a:p>
        </p:txBody>
      </p:sp>
      <p:sp>
        <p:nvSpPr>
          <p:cNvPr name="TextBox 9" id="9"/>
          <p:cNvSpPr txBox="true"/>
          <p:nvPr/>
        </p:nvSpPr>
        <p:spPr>
          <a:xfrm rot="0">
            <a:off x="6828360" y="9282201"/>
            <a:ext cx="5996799"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2020-2022 U.S. National Human Trafficking Hotline Report</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4">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13" id="13"/>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name="TextBox 5" id="5"/>
          <p:cNvSpPr txBox="true"/>
          <p:nvPr/>
        </p:nvSpPr>
        <p:spPr>
          <a:xfrm rot="0">
            <a:off x="1131441" y="1109322"/>
            <a:ext cx="9721199"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FRAUDULANT TACTICS</a:t>
            </a:r>
          </a:p>
        </p:txBody>
      </p:sp>
      <p:sp>
        <p:nvSpPr>
          <p:cNvPr name="Freeform 6" id="6"/>
          <p:cNvSpPr/>
          <p:nvPr/>
        </p:nvSpPr>
        <p:spPr>
          <a:xfrm flipH="false" flipV="false" rot="0">
            <a:off x="5839412" y="2382916"/>
            <a:ext cx="6609177" cy="6514784"/>
          </a:xfrm>
          <a:custGeom>
            <a:avLst/>
            <a:gdLst/>
            <a:ahLst/>
            <a:cxnLst/>
            <a:rect r="r" b="b" t="t" l="l"/>
            <a:pathLst>
              <a:path h="6514784" w="6609177">
                <a:moveTo>
                  <a:pt x="0" y="0"/>
                </a:moveTo>
                <a:lnTo>
                  <a:pt x="6609176" y="0"/>
                </a:lnTo>
                <a:lnTo>
                  <a:pt x="6609176" y="6514784"/>
                </a:lnTo>
                <a:lnTo>
                  <a:pt x="0" y="6514784"/>
                </a:lnTo>
                <a:lnTo>
                  <a:pt x="0" y="0"/>
                </a:lnTo>
                <a:close/>
              </a:path>
            </a:pathLst>
          </a:custGeom>
          <a:blipFill>
            <a:blip r:embed="rId3"/>
            <a:stretch>
              <a:fillRect l="-608" t="-1811" r="0" b="0"/>
            </a:stretch>
          </a:blipFill>
        </p:spPr>
      </p:sp>
      <p:sp>
        <p:nvSpPr>
          <p:cNvPr name="TextBox 7" id="7"/>
          <p:cNvSpPr txBox="true"/>
          <p:nvPr/>
        </p:nvSpPr>
        <p:spPr>
          <a:xfrm rot="0">
            <a:off x="5936308" y="3534715"/>
            <a:ext cx="6250672" cy="863600"/>
          </a:xfrm>
          <a:prstGeom prst="rect">
            <a:avLst/>
          </a:prstGeom>
        </p:spPr>
        <p:txBody>
          <a:bodyPr anchor="t" rtlCol="false" tIns="0" lIns="0" bIns="0" rIns="0">
            <a:spAutoFit/>
          </a:bodyPr>
          <a:lstStyle/>
          <a:p>
            <a:pPr algn="ctr">
              <a:lnSpc>
                <a:spcPts val="7000"/>
              </a:lnSpc>
            </a:pPr>
            <a:r>
              <a:rPr lang="en-US" sz="5000" b="true">
                <a:solidFill>
                  <a:srgbClr val="9D1BE3"/>
                </a:solidFill>
                <a:latin typeface="Bebas Neue Bold"/>
                <a:ea typeface="Bebas Neue Bold"/>
                <a:cs typeface="Bebas Neue Bold"/>
                <a:sym typeface="Bebas Neue Bold"/>
              </a:rPr>
              <a:t>fraud</a:t>
            </a:r>
          </a:p>
        </p:txBody>
      </p:sp>
      <p:sp>
        <p:nvSpPr>
          <p:cNvPr name="TextBox 8" id="8"/>
          <p:cNvSpPr txBox="true"/>
          <p:nvPr/>
        </p:nvSpPr>
        <p:spPr>
          <a:xfrm rot="0">
            <a:off x="6001566" y="4498511"/>
            <a:ext cx="6250672" cy="3218816"/>
          </a:xfrm>
          <a:prstGeom prst="rect">
            <a:avLst/>
          </a:prstGeom>
        </p:spPr>
        <p:txBody>
          <a:bodyPr anchor="t" rtlCol="false" tIns="0" lIns="0" bIns="0" rIns="0">
            <a:spAutoFit/>
          </a:bodyPr>
          <a:lstStyle/>
          <a:p>
            <a:pPr algn="ctr">
              <a:lnSpc>
                <a:spcPts val="5119"/>
              </a:lnSpc>
            </a:pPr>
            <a:r>
              <a:rPr lang="en-US" sz="3199" b="true">
                <a:solidFill>
                  <a:srgbClr val="303030"/>
                </a:solidFill>
                <a:latin typeface="Roboto Bold"/>
                <a:ea typeface="Roboto Bold"/>
                <a:cs typeface="Roboto Bold"/>
                <a:sym typeface="Roboto Bold"/>
              </a:rPr>
              <a:t>Fake Marriage Proposal</a:t>
            </a:r>
          </a:p>
          <a:p>
            <a:pPr algn="ctr">
              <a:lnSpc>
                <a:spcPts val="5119"/>
              </a:lnSpc>
            </a:pPr>
            <a:r>
              <a:rPr lang="en-US" sz="3199" b="true">
                <a:solidFill>
                  <a:srgbClr val="303030"/>
                </a:solidFill>
                <a:latin typeface="Roboto Bold"/>
                <a:ea typeface="Roboto Bold"/>
                <a:cs typeface="Roboto Bold"/>
                <a:sym typeface="Roboto Bold"/>
              </a:rPr>
              <a:t>Fake Romantic Relationship</a:t>
            </a:r>
          </a:p>
          <a:p>
            <a:pPr algn="ctr">
              <a:lnSpc>
                <a:spcPts val="5119"/>
              </a:lnSpc>
            </a:pPr>
            <a:r>
              <a:rPr lang="en-US" b="true" sz="3199">
                <a:solidFill>
                  <a:srgbClr val="303030"/>
                </a:solidFill>
                <a:latin typeface="Roboto Bold"/>
                <a:ea typeface="Roboto Bold"/>
                <a:cs typeface="Roboto Bold"/>
                <a:sym typeface="Roboto Bold"/>
              </a:rPr>
              <a:t>Fake Promises of Sc</a:t>
            </a:r>
            <a:r>
              <a:rPr lang="en-US" b="true" sz="3199">
                <a:solidFill>
                  <a:srgbClr val="303030"/>
                </a:solidFill>
                <a:latin typeface="Roboto Bold"/>
                <a:ea typeface="Roboto Bold"/>
                <a:cs typeface="Roboto Bold"/>
                <a:sym typeface="Roboto Bold"/>
              </a:rPr>
              <a:t>holarships</a:t>
            </a:r>
          </a:p>
          <a:p>
            <a:pPr algn="ctr">
              <a:lnSpc>
                <a:spcPts val="5119"/>
              </a:lnSpc>
            </a:pPr>
            <a:r>
              <a:rPr lang="en-US" b="true" sz="3199">
                <a:solidFill>
                  <a:srgbClr val="303030"/>
                </a:solidFill>
                <a:latin typeface="Roboto Bold"/>
                <a:ea typeface="Roboto Bold"/>
                <a:cs typeface="Roboto Bold"/>
                <a:sym typeface="Roboto Bold"/>
              </a:rPr>
              <a:t>Promoting Free Education</a:t>
            </a:r>
          </a:p>
          <a:p>
            <a:pPr algn="ctr">
              <a:lnSpc>
                <a:spcPts val="5119"/>
              </a:lnSpc>
            </a:pPr>
            <a:r>
              <a:rPr lang="en-US" b="true" sz="3199">
                <a:solidFill>
                  <a:srgbClr val="303030"/>
                </a:solidFill>
                <a:latin typeface="Roboto Bold"/>
                <a:ea typeface="Roboto Bold"/>
                <a:cs typeface="Roboto Bold"/>
                <a:sym typeface="Roboto Bold"/>
              </a:rPr>
              <a:t>Loan Assistance Scam</a:t>
            </a:r>
          </a:p>
        </p:txBody>
      </p:sp>
      <p:sp>
        <p:nvSpPr>
          <p:cNvPr name="TextBox 9" id="9"/>
          <p:cNvSpPr txBox="true"/>
          <p:nvPr/>
        </p:nvSpPr>
        <p:spPr>
          <a:xfrm rot="0">
            <a:off x="6828360" y="9282201"/>
            <a:ext cx="5996799"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2020-2022 U.S. National Human Trafficking Hotline Report</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4">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13" id="13"/>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8" id="8"/>
          <p:cNvGrpSpPr/>
          <p:nvPr/>
        </p:nvGrpSpPr>
        <p:grpSpPr>
          <a:xfrm rot="0">
            <a:off x="1965967" y="3624926"/>
            <a:ext cx="3821843" cy="904943"/>
            <a:chOff x="0" y="0"/>
            <a:chExt cx="1006576" cy="238339"/>
          </a:xfrm>
        </p:grpSpPr>
        <p:sp>
          <p:nvSpPr>
            <p:cNvPr name="Freeform 9" id="9"/>
            <p:cNvSpPr/>
            <p:nvPr/>
          </p:nvSpPr>
          <p:spPr>
            <a:xfrm flipH="false" flipV="false" rot="0">
              <a:off x="0" y="0"/>
              <a:ext cx="1006576" cy="238339"/>
            </a:xfrm>
            <a:custGeom>
              <a:avLst/>
              <a:gdLst/>
              <a:ahLst/>
              <a:cxnLst/>
              <a:rect r="r" b="b" t="t" l="l"/>
              <a:pathLst>
                <a:path h="238339" w="1006576">
                  <a:moveTo>
                    <a:pt x="0" y="0"/>
                  </a:moveTo>
                  <a:lnTo>
                    <a:pt x="1006576" y="0"/>
                  </a:lnTo>
                  <a:lnTo>
                    <a:pt x="1006576" y="238339"/>
                  </a:lnTo>
                  <a:lnTo>
                    <a:pt x="0" y="238339"/>
                  </a:lnTo>
                  <a:close/>
                </a:path>
              </a:pathLst>
            </a:custGeom>
            <a:solidFill>
              <a:srgbClr val="303030"/>
            </a:solidFill>
          </p:spPr>
        </p:sp>
        <p:sp>
          <p:nvSpPr>
            <p:cNvPr name="TextBox 10" id="10"/>
            <p:cNvSpPr txBox="true"/>
            <p:nvPr/>
          </p:nvSpPr>
          <p:spPr>
            <a:xfrm>
              <a:off x="0" y="-76200"/>
              <a:ext cx="1006576"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360015" y="350120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COERCE</a:t>
            </a:r>
          </a:p>
        </p:txBody>
      </p:sp>
      <p:sp>
        <p:nvSpPr>
          <p:cNvPr name="TextBox 12" id="12"/>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name="TextBox 14" id="14"/>
          <p:cNvSpPr txBox="true"/>
          <p:nvPr/>
        </p:nvSpPr>
        <p:spPr>
          <a:xfrm rot="0">
            <a:off x="4754671" y="9307013"/>
            <a:ext cx="7797077"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name="TextBox 15" id="15"/>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TextBox 16" id="16"/>
          <p:cNvSpPr txBox="true"/>
          <p:nvPr/>
        </p:nvSpPr>
        <p:spPr>
          <a:xfrm rot="0">
            <a:off x="2017780" y="4536816"/>
            <a:ext cx="13970236" cy="1686451"/>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manipulate, threaten, or intimidate someone to act against their will.</a:t>
            </a:r>
          </a:p>
        </p:txBody>
      </p:sp>
      <p:sp>
        <p:nvSpPr>
          <p:cNvPr name="TextBox 17" id="1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4" id="4"/>
          <p:cNvSpPr/>
          <p:nvPr/>
        </p:nvSpPr>
        <p:spPr>
          <a:xfrm flipH="false" flipV="false" rot="0">
            <a:off x="5415375" y="2623344"/>
            <a:ext cx="7457250" cy="5962073"/>
          </a:xfrm>
          <a:custGeom>
            <a:avLst/>
            <a:gdLst/>
            <a:ahLst/>
            <a:cxnLst/>
            <a:rect r="r" b="b" t="t" l="l"/>
            <a:pathLst>
              <a:path h="5962073" w="7457250">
                <a:moveTo>
                  <a:pt x="0" y="0"/>
                </a:moveTo>
                <a:lnTo>
                  <a:pt x="7457250" y="0"/>
                </a:lnTo>
                <a:lnTo>
                  <a:pt x="7457250" y="5962073"/>
                </a:lnTo>
                <a:lnTo>
                  <a:pt x="0" y="5962073"/>
                </a:lnTo>
                <a:lnTo>
                  <a:pt x="0" y="0"/>
                </a:lnTo>
                <a:close/>
              </a:path>
            </a:pathLst>
          </a:custGeom>
          <a:blipFill>
            <a:blip r:embed="rId3"/>
            <a:stretch>
              <a:fillRect l="0" t="-1938" r="0" b="0"/>
            </a:stretch>
          </a:blipFill>
        </p:spPr>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name="TextBox 6" id="6"/>
          <p:cNvSpPr txBox="true"/>
          <p:nvPr/>
        </p:nvSpPr>
        <p:spPr>
          <a:xfrm rot="0">
            <a:off x="1131441" y="1109322"/>
            <a:ext cx="9721199"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COERCIVE TACTICS</a:t>
            </a:r>
          </a:p>
        </p:txBody>
      </p:sp>
      <p:sp>
        <p:nvSpPr>
          <p:cNvPr name="TextBox 7" id="7"/>
          <p:cNvSpPr txBox="true"/>
          <p:nvPr/>
        </p:nvSpPr>
        <p:spPr>
          <a:xfrm rot="0">
            <a:off x="5532530" y="3414287"/>
            <a:ext cx="7117562" cy="863600"/>
          </a:xfrm>
          <a:prstGeom prst="rect">
            <a:avLst/>
          </a:prstGeom>
        </p:spPr>
        <p:txBody>
          <a:bodyPr anchor="t" rtlCol="false" tIns="0" lIns="0" bIns="0" rIns="0">
            <a:spAutoFit/>
          </a:bodyPr>
          <a:lstStyle/>
          <a:p>
            <a:pPr algn="ctr">
              <a:lnSpc>
                <a:spcPts val="7000"/>
              </a:lnSpc>
            </a:pPr>
            <a:r>
              <a:rPr lang="en-US" sz="5000" b="true">
                <a:solidFill>
                  <a:srgbClr val="9D1BE3"/>
                </a:solidFill>
                <a:latin typeface="Bebas Neue Bold"/>
                <a:ea typeface="Bebas Neue Bold"/>
                <a:cs typeface="Bebas Neue Bold"/>
                <a:sym typeface="Bebas Neue Bold"/>
              </a:rPr>
              <a:t>COERCION</a:t>
            </a:r>
          </a:p>
        </p:txBody>
      </p:sp>
      <p:sp>
        <p:nvSpPr>
          <p:cNvPr name="TextBox 8" id="8"/>
          <p:cNvSpPr txBox="true"/>
          <p:nvPr/>
        </p:nvSpPr>
        <p:spPr>
          <a:xfrm rot="0">
            <a:off x="5532530" y="4328071"/>
            <a:ext cx="7213883" cy="3915410"/>
          </a:xfrm>
          <a:prstGeom prst="rect">
            <a:avLst/>
          </a:prstGeom>
        </p:spPr>
        <p:txBody>
          <a:bodyPr anchor="t" rtlCol="false" tIns="0" lIns="0" bIns="0" rIns="0">
            <a:spAutoFit/>
          </a:bodyPr>
          <a:lstStyle/>
          <a:p>
            <a:pPr algn="ctr">
              <a:lnSpc>
                <a:spcPts val="4479"/>
              </a:lnSpc>
            </a:pPr>
            <a:r>
              <a:rPr lang="en-US" sz="2799" b="true">
                <a:solidFill>
                  <a:srgbClr val="303030"/>
                </a:solidFill>
                <a:latin typeface="Roboto Bold"/>
                <a:ea typeface="Roboto Bold"/>
                <a:cs typeface="Roboto Bold"/>
                <a:sym typeface="Roboto Bold"/>
              </a:rPr>
              <a:t>Taking Legal Documents</a:t>
            </a:r>
          </a:p>
          <a:p>
            <a:pPr algn="ctr">
              <a:lnSpc>
                <a:spcPts val="4479"/>
              </a:lnSpc>
            </a:pPr>
            <a:r>
              <a:rPr lang="en-US" b="true" sz="2799">
                <a:solidFill>
                  <a:srgbClr val="303030"/>
                </a:solidFill>
                <a:latin typeface="Roboto Bold"/>
                <a:ea typeface="Roboto Bold"/>
                <a:cs typeface="Roboto Bold"/>
                <a:sym typeface="Roboto Bold"/>
              </a:rPr>
              <a:t>Thr</a:t>
            </a:r>
            <a:r>
              <a:rPr lang="en-US" b="true" sz="2799">
                <a:solidFill>
                  <a:srgbClr val="303030"/>
                </a:solidFill>
                <a:latin typeface="Roboto Bold"/>
                <a:ea typeface="Roboto Bold"/>
                <a:cs typeface="Roboto Bold"/>
                <a:sym typeface="Roboto Bold"/>
              </a:rPr>
              <a:t>eatens Ha</a:t>
            </a:r>
            <a:r>
              <a:rPr lang="en-US" b="true" sz="2799">
                <a:solidFill>
                  <a:srgbClr val="303030"/>
                </a:solidFill>
                <a:latin typeface="Roboto Bold"/>
                <a:ea typeface="Roboto Bold"/>
                <a:cs typeface="Roboto Bold"/>
                <a:sym typeface="Roboto Bold"/>
              </a:rPr>
              <a:t>rm to Family or Pets</a:t>
            </a:r>
          </a:p>
          <a:p>
            <a:pPr algn="ctr">
              <a:lnSpc>
                <a:spcPts val="4479"/>
              </a:lnSpc>
            </a:pPr>
            <a:r>
              <a:rPr lang="en-US" b="true" sz="2799">
                <a:solidFill>
                  <a:srgbClr val="303030"/>
                </a:solidFill>
                <a:latin typeface="Roboto Bold"/>
                <a:ea typeface="Roboto Bold"/>
                <a:cs typeface="Roboto Bold"/>
                <a:sym typeface="Roboto Bold"/>
              </a:rPr>
              <a:t>Emotional or Verbal Abuse</a:t>
            </a:r>
          </a:p>
          <a:p>
            <a:pPr algn="ctr">
              <a:lnSpc>
                <a:spcPts val="4479"/>
              </a:lnSpc>
            </a:pPr>
            <a:r>
              <a:rPr lang="en-US" b="true" sz="2799">
                <a:solidFill>
                  <a:srgbClr val="303030"/>
                </a:solidFill>
                <a:latin typeface="Roboto Bold"/>
                <a:ea typeface="Roboto Bold"/>
                <a:cs typeface="Roboto Bold"/>
                <a:sym typeface="Roboto Bold"/>
              </a:rPr>
              <a:t>Manipulation or Intimidation</a:t>
            </a:r>
          </a:p>
          <a:p>
            <a:pPr algn="ctr">
              <a:lnSpc>
                <a:spcPts val="4479"/>
              </a:lnSpc>
            </a:pPr>
            <a:r>
              <a:rPr lang="en-US" b="true" sz="2799">
                <a:solidFill>
                  <a:srgbClr val="303030"/>
                </a:solidFill>
                <a:latin typeface="Roboto Bold"/>
                <a:ea typeface="Roboto Bold"/>
                <a:cs typeface="Roboto Bold"/>
                <a:sym typeface="Roboto Bold"/>
              </a:rPr>
              <a:t>Stalking or Monitoring</a:t>
            </a:r>
          </a:p>
          <a:p>
            <a:pPr algn="ctr">
              <a:lnSpc>
                <a:spcPts val="4479"/>
              </a:lnSpc>
            </a:pPr>
            <a:r>
              <a:rPr lang="en-US" b="true" sz="2799">
                <a:solidFill>
                  <a:srgbClr val="303030"/>
                </a:solidFill>
                <a:latin typeface="Roboto Bold"/>
                <a:ea typeface="Roboto Bold"/>
                <a:cs typeface="Roboto Bold"/>
                <a:sym typeface="Roboto Bold"/>
              </a:rPr>
              <a:t>Withholding Food &amp; Shelter</a:t>
            </a:r>
          </a:p>
          <a:p>
            <a:pPr algn="ctr">
              <a:lnSpc>
                <a:spcPts val="4479"/>
              </a:lnSpc>
            </a:pPr>
          </a:p>
        </p:txBody>
      </p:sp>
      <p:sp>
        <p:nvSpPr>
          <p:cNvPr name="TextBox 9" id="9"/>
          <p:cNvSpPr txBox="true"/>
          <p:nvPr/>
        </p:nvSpPr>
        <p:spPr>
          <a:xfrm rot="0">
            <a:off x="6828360" y="9282201"/>
            <a:ext cx="5996799" cy="207719"/>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2020-2022 U.S. National Human Trafficking Hotline Report</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Freeform 11" id="11"/>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4">
              <a:alphaModFix amt="71000"/>
            </a:blip>
            <a:stretch>
              <a:fillRect l="0" t="0" r="0" b="0"/>
            </a:stretch>
          </a:blipFill>
        </p:spPr>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5"/>
            <a:stretch>
              <a:fillRect l="0" t="0" r="0" b="0"/>
            </a:stretch>
          </a:blipFill>
        </p:spPr>
      </p:sp>
      <p:sp>
        <p:nvSpPr>
          <p:cNvPr name="TextBox 13" id="13"/>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2017780" y="4536816"/>
            <a:ext cx="14885579" cy="819859"/>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false belief commonly held by a group.</a:t>
            </a:r>
          </a:p>
        </p:txBody>
      </p:sp>
      <p:grpSp>
        <p:nvGrpSpPr>
          <p:cNvPr name="Group 9" id="9"/>
          <p:cNvGrpSpPr/>
          <p:nvPr/>
        </p:nvGrpSpPr>
        <p:grpSpPr>
          <a:xfrm rot="0">
            <a:off x="1965967" y="3624926"/>
            <a:ext cx="2998976" cy="904943"/>
            <a:chOff x="0" y="0"/>
            <a:chExt cx="789854" cy="238339"/>
          </a:xfrm>
        </p:grpSpPr>
        <p:sp>
          <p:nvSpPr>
            <p:cNvPr name="Freeform 10" id="10"/>
            <p:cNvSpPr/>
            <p:nvPr/>
          </p:nvSpPr>
          <p:spPr>
            <a:xfrm flipH="false" flipV="false" rot="0">
              <a:off x="0" y="0"/>
              <a:ext cx="789854" cy="238339"/>
            </a:xfrm>
            <a:custGeom>
              <a:avLst/>
              <a:gdLst/>
              <a:ahLst/>
              <a:cxnLst/>
              <a:rect r="r" b="b" t="t" l="l"/>
              <a:pathLst>
                <a:path h="238339" w="789854">
                  <a:moveTo>
                    <a:pt x="0" y="0"/>
                  </a:moveTo>
                  <a:lnTo>
                    <a:pt x="789854" y="0"/>
                  </a:lnTo>
                  <a:lnTo>
                    <a:pt x="789854" y="238339"/>
                  </a:lnTo>
                  <a:lnTo>
                    <a:pt x="0" y="238339"/>
                  </a:lnTo>
                  <a:close/>
                </a:path>
              </a:pathLst>
            </a:custGeom>
            <a:solidFill>
              <a:srgbClr val="303030"/>
            </a:solidFill>
          </p:spPr>
        </p:sp>
        <p:sp>
          <p:nvSpPr>
            <p:cNvPr name="TextBox 11" id="11"/>
            <p:cNvSpPr txBox="true"/>
            <p:nvPr/>
          </p:nvSpPr>
          <p:spPr>
            <a:xfrm>
              <a:off x="0" y="-76200"/>
              <a:ext cx="789854"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360015" y="3501204"/>
            <a:ext cx="6855588" cy="1028665"/>
          </a:xfrm>
          <a:prstGeom prst="rect">
            <a:avLst/>
          </a:prstGeom>
        </p:spPr>
        <p:txBody>
          <a:bodyPr anchor="t" rtlCol="false" tIns="0" lIns="0" bIns="0" rIns="0">
            <a:spAutoFit/>
          </a:bodyPr>
          <a:lstStyle/>
          <a:p>
            <a:pPr algn="l">
              <a:lnSpc>
                <a:spcPts val="8399"/>
              </a:lnSpc>
            </a:pPr>
            <a:r>
              <a:rPr lang="en-US" b="true" sz="5999">
                <a:solidFill>
                  <a:srgbClr val="FBFDFD"/>
                </a:solidFill>
                <a:latin typeface="Roboto Bold"/>
                <a:ea typeface="Roboto Bold"/>
                <a:cs typeface="Roboto Bold"/>
                <a:sym typeface="Roboto Bold"/>
              </a:rPr>
              <a:t>MYTH</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name="TextBox 15" id="15"/>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2017780" y="4536816"/>
            <a:ext cx="14382914" cy="819859"/>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A true fact based on what actually happens. </a:t>
            </a:r>
          </a:p>
        </p:txBody>
      </p:sp>
      <p:grpSp>
        <p:nvGrpSpPr>
          <p:cNvPr name="Group 9" id="9"/>
          <p:cNvGrpSpPr/>
          <p:nvPr/>
        </p:nvGrpSpPr>
        <p:grpSpPr>
          <a:xfrm rot="0">
            <a:off x="1965967" y="3624926"/>
            <a:ext cx="3821843" cy="904943"/>
            <a:chOff x="0" y="0"/>
            <a:chExt cx="1006576" cy="238339"/>
          </a:xfrm>
        </p:grpSpPr>
        <p:sp>
          <p:nvSpPr>
            <p:cNvPr name="Freeform 10" id="10"/>
            <p:cNvSpPr/>
            <p:nvPr/>
          </p:nvSpPr>
          <p:spPr>
            <a:xfrm flipH="false" flipV="false" rot="0">
              <a:off x="0" y="0"/>
              <a:ext cx="1006576" cy="238339"/>
            </a:xfrm>
            <a:custGeom>
              <a:avLst/>
              <a:gdLst/>
              <a:ahLst/>
              <a:cxnLst/>
              <a:rect r="r" b="b" t="t" l="l"/>
              <a:pathLst>
                <a:path h="238339" w="1006576">
                  <a:moveTo>
                    <a:pt x="0" y="0"/>
                  </a:moveTo>
                  <a:lnTo>
                    <a:pt x="1006576" y="0"/>
                  </a:lnTo>
                  <a:lnTo>
                    <a:pt x="1006576" y="238339"/>
                  </a:lnTo>
                  <a:lnTo>
                    <a:pt x="0" y="238339"/>
                  </a:lnTo>
                  <a:close/>
                </a:path>
              </a:pathLst>
            </a:custGeom>
            <a:solidFill>
              <a:srgbClr val="303030"/>
            </a:solidFill>
          </p:spPr>
        </p:sp>
        <p:sp>
          <p:nvSpPr>
            <p:cNvPr name="TextBox 11" id="11"/>
            <p:cNvSpPr txBox="true"/>
            <p:nvPr/>
          </p:nvSpPr>
          <p:spPr>
            <a:xfrm>
              <a:off x="0" y="-76200"/>
              <a:ext cx="1006576"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360015" y="3501204"/>
            <a:ext cx="6855588" cy="1028702"/>
          </a:xfrm>
          <a:prstGeom prst="rect">
            <a:avLst/>
          </a:prstGeom>
        </p:spPr>
        <p:txBody>
          <a:bodyPr anchor="t" rtlCol="false" tIns="0" lIns="0" bIns="0" rIns="0">
            <a:spAutoFit/>
          </a:bodyPr>
          <a:lstStyle/>
          <a:p>
            <a:pPr algn="l">
              <a:lnSpc>
                <a:spcPts val="8399"/>
              </a:lnSpc>
            </a:pPr>
            <a:r>
              <a:rPr lang="en-US" b="true" sz="5999">
                <a:solidFill>
                  <a:srgbClr val="FBFDFD"/>
                </a:solidFill>
                <a:latin typeface="Roboto Bold"/>
                <a:ea typeface="Roboto Bold"/>
                <a:cs typeface="Roboto Bold"/>
                <a:sym typeface="Roboto Bold"/>
              </a:rPr>
              <a:t>REALITY</a:t>
            </a:r>
          </a:p>
        </p:txBody>
      </p:sp>
      <p:sp>
        <p:nvSpPr>
          <p:cNvPr name="TextBox 13" id="13"/>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name="TextBox 15" id="15"/>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name="TextBox 9" id="9"/>
          <p:cNvSpPr txBox="true"/>
          <p:nvPr/>
        </p:nvSpPr>
        <p:spPr>
          <a:xfrm rot="0">
            <a:off x="964236" y="1250072"/>
            <a:ext cx="11614584"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
        <p:nvSpPr>
          <p:cNvPr name="TextBox 10" id="10"/>
          <p:cNvSpPr txBox="true"/>
          <p:nvPr/>
        </p:nvSpPr>
        <p:spPr>
          <a:xfrm rot="0">
            <a:off x="5370778" y="9282225"/>
            <a:ext cx="4697692"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grpSp>
        <p:nvGrpSpPr>
          <p:cNvPr name="Group 11" id="11"/>
          <p:cNvGrpSpPr/>
          <p:nvPr/>
        </p:nvGrpSpPr>
        <p:grpSpPr>
          <a:xfrm rot="0">
            <a:off x="1889534" y="4756108"/>
            <a:ext cx="12938894" cy="2153831"/>
            <a:chOff x="0" y="0"/>
            <a:chExt cx="3407775" cy="567264"/>
          </a:xfrm>
        </p:grpSpPr>
        <p:sp>
          <p:nvSpPr>
            <p:cNvPr name="Freeform 12" id="12"/>
            <p:cNvSpPr/>
            <p:nvPr/>
          </p:nvSpPr>
          <p:spPr>
            <a:xfrm flipH="false" flipV="false" rot="0">
              <a:off x="0" y="0"/>
              <a:ext cx="3407775" cy="567264"/>
            </a:xfrm>
            <a:custGeom>
              <a:avLst/>
              <a:gdLst/>
              <a:ahLst/>
              <a:cxnLst/>
              <a:rect r="r" b="b" t="t" l="l"/>
              <a:pathLst>
                <a:path h="567264" w="3407775">
                  <a:moveTo>
                    <a:pt x="0" y="0"/>
                  </a:moveTo>
                  <a:lnTo>
                    <a:pt x="3407775" y="0"/>
                  </a:lnTo>
                  <a:lnTo>
                    <a:pt x="3407775" y="567264"/>
                  </a:lnTo>
                  <a:lnTo>
                    <a:pt x="0" y="567264"/>
                  </a:lnTo>
                  <a:close/>
                </a:path>
              </a:pathLst>
            </a:custGeom>
            <a:solidFill>
              <a:srgbClr val="303030"/>
            </a:solidFill>
          </p:spPr>
        </p:sp>
        <p:sp>
          <p:nvSpPr>
            <p:cNvPr name="TextBox 13" id="13"/>
            <p:cNvSpPr txBox="true"/>
            <p:nvPr/>
          </p:nvSpPr>
          <p:spPr>
            <a:xfrm>
              <a:off x="0" y="-9525"/>
              <a:ext cx="3407775" cy="57678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278386" y="4994824"/>
            <a:ext cx="12550042" cy="1581150"/>
          </a:xfrm>
          <a:prstGeom prst="rect">
            <a:avLst/>
          </a:prstGeom>
        </p:spPr>
        <p:txBody>
          <a:bodyPr anchor="t" rtlCol="false" tIns="0" lIns="0" bIns="0" rIns="0">
            <a:spAutoFit/>
          </a:bodyPr>
          <a:lstStyle/>
          <a:p>
            <a:pPr algn="l">
              <a:lnSpc>
                <a:spcPts val="6299"/>
              </a:lnSpc>
            </a:pPr>
            <a:r>
              <a:rPr lang="en-US" sz="4500" b="true">
                <a:solidFill>
                  <a:srgbClr val="F1B434"/>
                </a:solidFill>
                <a:latin typeface="Roboto Bold"/>
                <a:ea typeface="Roboto Bold"/>
                <a:cs typeface="Roboto Bold"/>
                <a:sym typeface="Roboto Bold"/>
              </a:rPr>
              <a:t>Myth or Reality?</a:t>
            </a:r>
            <a:r>
              <a:rPr lang="en-US" sz="4500" b="true">
                <a:solidFill>
                  <a:srgbClr val="FFFFFF"/>
                </a:solidFill>
                <a:latin typeface="Roboto Bold"/>
                <a:ea typeface="Roboto Bold"/>
                <a:cs typeface="Roboto Bold"/>
                <a:sym typeface="Roboto Bold"/>
              </a:rPr>
              <a:t> Sex traffickers mostly target young people living in dangerous communities.</a:t>
            </a:r>
          </a:p>
        </p:txBody>
      </p:sp>
      <p:sp>
        <p:nvSpPr>
          <p:cNvPr name="TextBox 15" id="15"/>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6" id="16"/>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Tree>
  </p:cSld>
  <p:clrMapOvr>
    <a:masterClrMapping/>
  </p:clrMapOvr>
</p:sld>
</file>

<file path=ppt/slides/slide1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980285" y="1250072"/>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name="TextBox 8" id="8"/>
          <p:cNvSpPr txBox="true"/>
          <p:nvPr/>
        </p:nvSpPr>
        <p:spPr>
          <a:xfrm rot="0">
            <a:off x="1755325" y="4276287"/>
            <a:ext cx="14777350" cy="287972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Reality is, traffickers target young people from all types of communities, including urban, suburban, rural, and online communities.</a:t>
            </a:r>
            <a:r>
              <a:rPr lang="en-US" sz="5499">
                <a:solidFill>
                  <a:srgbClr val="9D1BE3"/>
                </a:solidFill>
                <a:latin typeface="Roboto"/>
                <a:ea typeface="Roboto"/>
                <a:cs typeface="Roboto"/>
                <a:sym typeface="Roboto"/>
              </a:rPr>
              <a:t> </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19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1" id="11"/>
          <p:cNvSpPr txBox="true"/>
          <p:nvPr/>
        </p:nvSpPr>
        <p:spPr>
          <a:xfrm rot="0">
            <a:off x="5814764" y="9229725"/>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Polaris Project (2025). Myths, Facts, and Statistics. PolarisProject.org.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Freeform 9" id="9"/>
          <p:cNvSpPr/>
          <p:nvPr/>
        </p:nvSpPr>
        <p:spPr>
          <a:xfrm flipH="false" flipV="false" rot="0">
            <a:off x="2661083" y="7501350"/>
            <a:ext cx="2371856" cy="758994"/>
          </a:xfrm>
          <a:custGeom>
            <a:avLst/>
            <a:gdLst/>
            <a:ahLst/>
            <a:cxnLst/>
            <a:rect r="r" b="b" t="t" l="l"/>
            <a:pathLst>
              <a:path h="758994" w="2371856">
                <a:moveTo>
                  <a:pt x="0" y="0"/>
                </a:moveTo>
                <a:lnTo>
                  <a:pt x="2371856" y="0"/>
                </a:lnTo>
                <a:lnTo>
                  <a:pt x="2371856" y="758994"/>
                </a:lnTo>
                <a:lnTo>
                  <a:pt x="0" y="758994"/>
                </a:lnTo>
                <a:lnTo>
                  <a:pt x="0" y="0"/>
                </a:lnTo>
                <a:close/>
              </a:path>
            </a:pathLst>
          </a:custGeom>
          <a:blipFill>
            <a:blip r:embed="rId3"/>
            <a:stretch>
              <a:fillRect l="0" t="0" r="0" b="0"/>
            </a:stretch>
          </a:blipFill>
        </p:spPr>
      </p:sp>
      <p:grpSp>
        <p:nvGrpSpPr>
          <p:cNvPr name="Group 10" id="10"/>
          <p:cNvGrpSpPr/>
          <p:nvPr/>
        </p:nvGrpSpPr>
        <p:grpSpPr>
          <a:xfrm rot="0">
            <a:off x="12387463" y="1832403"/>
            <a:ext cx="3052079" cy="6756855"/>
            <a:chOff x="0" y="0"/>
            <a:chExt cx="822082" cy="1819969"/>
          </a:xfrm>
        </p:grpSpPr>
        <p:sp>
          <p:nvSpPr>
            <p:cNvPr name="Freeform 11" id="11"/>
            <p:cNvSpPr/>
            <p:nvPr/>
          </p:nvSpPr>
          <p:spPr>
            <a:xfrm flipH="false" flipV="false" rot="0">
              <a:off x="0" y="0"/>
              <a:ext cx="822082" cy="1819969"/>
            </a:xfrm>
            <a:custGeom>
              <a:avLst/>
              <a:gdLst/>
              <a:ahLst/>
              <a:cxnLst/>
              <a:rect r="r" b="b" t="t" l="l"/>
              <a:pathLst>
                <a:path h="1819969" w="822082">
                  <a:moveTo>
                    <a:pt x="0" y="0"/>
                  </a:moveTo>
                  <a:lnTo>
                    <a:pt x="822082" y="0"/>
                  </a:lnTo>
                  <a:lnTo>
                    <a:pt x="822082" y="1819969"/>
                  </a:lnTo>
                  <a:lnTo>
                    <a:pt x="0" y="1819969"/>
                  </a:lnTo>
                  <a:close/>
                </a:path>
              </a:pathLst>
            </a:custGeom>
            <a:solidFill>
              <a:srgbClr val="303030"/>
            </a:solidFill>
          </p:spPr>
        </p:sp>
        <p:sp>
          <p:nvSpPr>
            <p:cNvPr name="TextBox 12" id="12"/>
            <p:cNvSpPr txBox="true"/>
            <p:nvPr/>
          </p:nvSpPr>
          <p:spPr>
            <a:xfrm>
              <a:off x="0" y="-9525"/>
              <a:ext cx="822082" cy="1829494"/>
            </a:xfrm>
            <a:prstGeom prst="rect">
              <a:avLst/>
            </a:prstGeom>
          </p:spPr>
          <p:txBody>
            <a:bodyPr anchor="ctr" rtlCol="false" tIns="33546" lIns="33546" bIns="33546" rIns="33546"/>
            <a:lstStyle/>
            <a:p>
              <a:pPr algn="ctr">
                <a:lnSpc>
                  <a:spcPts val="968"/>
                </a:lnSpc>
              </a:pPr>
            </a:p>
          </p:txBody>
        </p:sp>
      </p:grpSp>
      <p:sp>
        <p:nvSpPr>
          <p:cNvPr name="AutoShape 13" id="13"/>
          <p:cNvSpPr/>
          <p:nvPr/>
        </p:nvSpPr>
        <p:spPr>
          <a:xfrm>
            <a:off x="12387463" y="2885007"/>
            <a:ext cx="3052079" cy="0"/>
          </a:xfrm>
          <a:prstGeom prst="line">
            <a:avLst/>
          </a:prstGeom>
          <a:ln cap="flat" w="57150">
            <a:solidFill>
              <a:srgbClr val="FFFFFF"/>
            </a:solidFill>
            <a:prstDash val="solid"/>
            <a:headEnd type="none" len="sm" w="sm"/>
            <a:tailEnd type="none" len="sm" w="sm"/>
          </a:ln>
        </p:spPr>
      </p:sp>
      <p:sp>
        <p:nvSpPr>
          <p:cNvPr name="TextBox 14" id="14"/>
          <p:cNvSpPr txBox="true"/>
          <p:nvPr/>
        </p:nvSpPr>
        <p:spPr>
          <a:xfrm rot="0">
            <a:off x="12805731" y="3122387"/>
            <a:ext cx="2520712" cy="490339"/>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PARENTS &amp; STAFF</a:t>
            </a:r>
          </a:p>
          <a:p>
            <a:pPr algn="l">
              <a:lnSpc>
                <a:spcPts val="1720"/>
              </a:lnSpc>
              <a:spcBef>
                <a:spcPct val="0"/>
              </a:spcBef>
            </a:pPr>
            <a:r>
              <a:rPr lang="en-US" sz="1229">
                <a:solidFill>
                  <a:srgbClr val="FFFFFF"/>
                </a:solidFill>
                <a:latin typeface="Roboto"/>
                <a:ea typeface="Roboto"/>
                <a:cs typeface="Roboto"/>
                <a:sym typeface="Roboto"/>
              </a:rPr>
              <a:t>#1 Myths &amp; Reality</a:t>
            </a:r>
          </a:p>
        </p:txBody>
      </p:sp>
      <p:sp>
        <p:nvSpPr>
          <p:cNvPr name="TextBox 15" id="15"/>
          <p:cNvSpPr txBox="true"/>
          <p:nvPr/>
        </p:nvSpPr>
        <p:spPr>
          <a:xfrm rot="0">
            <a:off x="12387713" y="2000329"/>
            <a:ext cx="3052079" cy="580802"/>
          </a:xfrm>
          <a:prstGeom prst="rect">
            <a:avLst/>
          </a:prstGeom>
        </p:spPr>
        <p:txBody>
          <a:bodyPr anchor="t" rtlCol="false" tIns="0" lIns="0" bIns="0" rIns="0">
            <a:spAutoFit/>
          </a:bodyPr>
          <a:lstStyle/>
          <a:p>
            <a:pPr algn="ctr">
              <a:lnSpc>
                <a:spcPts val="4777"/>
              </a:lnSpc>
            </a:pPr>
            <a:r>
              <a:rPr lang="en-US" sz="3412">
                <a:solidFill>
                  <a:srgbClr val="FFFFFF"/>
                </a:solidFill>
                <a:latin typeface="Cooperative"/>
                <a:ea typeface="Cooperative"/>
                <a:cs typeface="Cooperative"/>
                <a:sym typeface="Cooperative"/>
              </a:rPr>
              <a:t>5-Year Track</a:t>
            </a:r>
          </a:p>
        </p:txBody>
      </p:sp>
      <p:sp>
        <p:nvSpPr>
          <p:cNvPr name="TextBox 16" id="16"/>
          <p:cNvSpPr txBox="true"/>
          <p:nvPr/>
        </p:nvSpPr>
        <p:spPr>
          <a:xfrm rot="0">
            <a:off x="12805731" y="4642180"/>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7</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#4 Pornography Link</a:t>
            </a:r>
          </a:p>
          <a:p>
            <a:pPr algn="l">
              <a:lnSpc>
                <a:spcPts val="1720"/>
              </a:lnSpc>
              <a:spcBef>
                <a:spcPct val="0"/>
              </a:spcBef>
            </a:pPr>
            <a:r>
              <a:rPr lang="en-US" sz="1229">
                <a:solidFill>
                  <a:srgbClr val="FFFFFF"/>
                </a:solidFill>
                <a:latin typeface="Roboto"/>
                <a:ea typeface="Roboto"/>
                <a:cs typeface="Roboto"/>
                <a:sym typeface="Roboto"/>
              </a:rPr>
              <a:t>#5 Sextortion Scheme</a:t>
            </a:r>
          </a:p>
        </p:txBody>
      </p:sp>
      <p:sp>
        <p:nvSpPr>
          <p:cNvPr name="TextBox 17" id="17"/>
          <p:cNvSpPr txBox="true"/>
          <p:nvPr/>
        </p:nvSpPr>
        <p:spPr>
          <a:xfrm rot="0">
            <a:off x="12805731" y="5566980"/>
            <a:ext cx="2570614" cy="91959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8</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#6 Male Victims</a:t>
            </a:r>
          </a:p>
          <a:p>
            <a:pPr algn="l">
              <a:lnSpc>
                <a:spcPts val="1720"/>
              </a:lnSpc>
              <a:spcBef>
                <a:spcPct val="0"/>
              </a:spcBef>
            </a:pPr>
            <a:r>
              <a:rPr lang="en-US" sz="1229">
                <a:solidFill>
                  <a:srgbClr val="FFFFFF"/>
                </a:solidFill>
                <a:latin typeface="Roboto"/>
                <a:ea typeface="Roboto"/>
                <a:cs typeface="Roboto"/>
                <a:sym typeface="Roboto"/>
              </a:rPr>
              <a:t>#7 Runaways as Targets</a:t>
            </a:r>
          </a:p>
          <a:p>
            <a:pPr algn="l">
              <a:lnSpc>
                <a:spcPts val="1720"/>
              </a:lnSpc>
              <a:spcBef>
                <a:spcPct val="0"/>
              </a:spcBef>
            </a:pPr>
            <a:r>
              <a:rPr lang="en-US" sz="1229">
                <a:solidFill>
                  <a:srgbClr val="FFFFFF"/>
                </a:solidFill>
                <a:latin typeface="Roboto"/>
                <a:ea typeface="Roboto"/>
                <a:cs typeface="Roboto"/>
                <a:sym typeface="Roboto"/>
              </a:rPr>
              <a:t>#8 Rural Risks</a:t>
            </a:r>
          </a:p>
        </p:txBody>
      </p:sp>
      <p:sp>
        <p:nvSpPr>
          <p:cNvPr name="TextBox 18" id="18"/>
          <p:cNvSpPr txBox="true"/>
          <p:nvPr/>
        </p:nvSpPr>
        <p:spPr>
          <a:xfrm rot="0">
            <a:off x="12805731" y="6645461"/>
            <a:ext cx="2570614" cy="704968"/>
          </a:xfrm>
          <a:prstGeom prst="rect">
            <a:avLst/>
          </a:prstGeom>
        </p:spPr>
        <p:txBody>
          <a:bodyPr anchor="t" rtlCol="false" tIns="0" lIns="0" bIns="0" rIns="0">
            <a:spAutoFit/>
          </a:bodyPr>
          <a:lstStyle/>
          <a:p>
            <a:pPr algn="just">
              <a:lnSpc>
                <a:spcPts val="2198"/>
              </a:lnSpc>
            </a:pPr>
            <a:r>
              <a:rPr lang="en-US" b="true" sz="1570" i="true">
                <a:solidFill>
                  <a:srgbClr val="FFFFFF"/>
                </a:solidFill>
                <a:latin typeface="Roboto Bold Italics"/>
                <a:ea typeface="Roboto Bold Italics"/>
                <a:cs typeface="Roboto Bold Italics"/>
                <a:sym typeface="Roboto Bold Italics"/>
              </a:rPr>
              <a:t>9</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pPr>
            <a:r>
              <a:rPr lang="en-US" sz="1229">
                <a:solidFill>
                  <a:srgbClr val="FFFFFF"/>
                </a:solidFill>
                <a:latin typeface="Roboto"/>
                <a:ea typeface="Roboto"/>
                <a:cs typeface="Roboto"/>
                <a:sym typeface="Roboto"/>
              </a:rPr>
              <a:t>#9 Human Traffickers</a:t>
            </a:r>
          </a:p>
          <a:p>
            <a:pPr algn="just">
              <a:lnSpc>
                <a:spcPts val="1720"/>
              </a:lnSpc>
              <a:spcBef>
                <a:spcPct val="0"/>
              </a:spcBef>
            </a:pPr>
            <a:r>
              <a:rPr lang="en-US" sz="1229">
                <a:solidFill>
                  <a:srgbClr val="FFFFFF"/>
                </a:solidFill>
                <a:latin typeface="Roboto"/>
                <a:ea typeface="Roboto"/>
                <a:cs typeface="Roboto"/>
                <a:sym typeface="Roboto"/>
              </a:rPr>
              <a:t>#10 Female &amp; Peer Recruiters</a:t>
            </a:r>
          </a:p>
        </p:txBody>
      </p:sp>
      <p:sp>
        <p:nvSpPr>
          <p:cNvPr name="TextBox 19" id="19"/>
          <p:cNvSpPr txBox="true"/>
          <p:nvPr/>
        </p:nvSpPr>
        <p:spPr>
          <a:xfrm rot="0">
            <a:off x="12869178" y="3758702"/>
            <a:ext cx="2570614" cy="711687"/>
          </a:xfrm>
          <a:prstGeom prst="rect">
            <a:avLst/>
          </a:prstGeom>
        </p:spPr>
        <p:txBody>
          <a:bodyPr anchor="t" rtlCol="false" tIns="0" lIns="0" bIns="0" rIns="0">
            <a:spAutoFit/>
          </a:bodyPr>
          <a:lstStyle/>
          <a:p>
            <a:pPr algn="l">
              <a:lnSpc>
                <a:spcPts val="2198"/>
              </a:lnSpc>
            </a:pPr>
            <a:r>
              <a:rPr lang="en-US" b="true" sz="1570" i="true">
                <a:solidFill>
                  <a:srgbClr val="FFFFFF"/>
                </a:solidFill>
                <a:latin typeface="Roboto Bold Italics"/>
                <a:ea typeface="Roboto Bold Italics"/>
                <a:cs typeface="Roboto Bold Italics"/>
                <a:sym typeface="Roboto Bold Italics"/>
              </a:rPr>
              <a:t>6</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l">
              <a:lnSpc>
                <a:spcPts val="1720"/>
              </a:lnSpc>
              <a:spcBef>
                <a:spcPct val="0"/>
              </a:spcBef>
            </a:pPr>
            <a:r>
              <a:rPr lang="en-US" sz="1229">
                <a:solidFill>
                  <a:srgbClr val="FFFFFF"/>
                </a:solidFill>
                <a:latin typeface="Roboto"/>
                <a:ea typeface="Roboto"/>
                <a:cs typeface="Roboto"/>
                <a:sym typeface="Roboto"/>
              </a:rPr>
              <a:t>#2 Trustworthy vs. Unsafe Adult</a:t>
            </a:r>
          </a:p>
          <a:p>
            <a:pPr algn="l">
              <a:lnSpc>
                <a:spcPts val="1720"/>
              </a:lnSpc>
              <a:spcBef>
                <a:spcPct val="0"/>
              </a:spcBef>
            </a:pPr>
            <a:r>
              <a:rPr lang="en-US" sz="1229">
                <a:solidFill>
                  <a:srgbClr val="FFFFFF"/>
                </a:solidFill>
                <a:latin typeface="Roboto"/>
                <a:ea typeface="Roboto"/>
                <a:cs typeface="Roboto"/>
                <a:sym typeface="Roboto"/>
              </a:rPr>
              <a:t>#3 Grooming Process</a:t>
            </a:r>
          </a:p>
        </p:txBody>
      </p:sp>
      <p:sp>
        <p:nvSpPr>
          <p:cNvPr name="TextBox 20" id="20"/>
          <p:cNvSpPr txBox="true"/>
          <p:nvPr/>
        </p:nvSpPr>
        <p:spPr>
          <a:xfrm rot="0">
            <a:off x="12805731" y="7509313"/>
            <a:ext cx="2570614" cy="704968"/>
          </a:xfrm>
          <a:prstGeom prst="rect">
            <a:avLst/>
          </a:prstGeom>
        </p:spPr>
        <p:txBody>
          <a:bodyPr anchor="t" rtlCol="false" tIns="0" lIns="0" bIns="0" rIns="0">
            <a:spAutoFit/>
          </a:bodyPr>
          <a:lstStyle/>
          <a:p>
            <a:pPr algn="just">
              <a:lnSpc>
                <a:spcPts val="2198"/>
              </a:lnSpc>
              <a:spcBef>
                <a:spcPct val="0"/>
              </a:spcBef>
            </a:pPr>
            <a:r>
              <a:rPr lang="en-US" b="true" sz="1570" i="true">
                <a:solidFill>
                  <a:srgbClr val="FFFFFF"/>
                </a:solidFill>
                <a:latin typeface="Roboto Bold Italics"/>
                <a:ea typeface="Roboto Bold Italics"/>
                <a:cs typeface="Roboto Bold Italics"/>
                <a:sym typeface="Roboto Bold Italics"/>
              </a:rPr>
              <a:t>10</a:t>
            </a:r>
            <a:r>
              <a:rPr lang="en-US" b="true" sz="1570" i="true">
                <a:solidFill>
                  <a:srgbClr val="FFFFFF"/>
                </a:solidFill>
                <a:latin typeface="Roboto Bold Italics"/>
                <a:ea typeface="Roboto Bold Italics"/>
                <a:cs typeface="Roboto Bold Italics"/>
                <a:sym typeface="Roboto Bold Italics"/>
              </a:rPr>
              <a:t>th</a:t>
            </a:r>
            <a:r>
              <a:rPr lang="en-US" b="true" sz="1570" i="true">
                <a:solidFill>
                  <a:srgbClr val="FFFFFF"/>
                </a:solidFill>
                <a:latin typeface="Roboto Bold Italics"/>
                <a:ea typeface="Roboto Bold Italics"/>
                <a:cs typeface="Roboto Bold Italics"/>
                <a:sym typeface="Roboto Bold Italics"/>
              </a:rPr>
              <a:t> GRADE</a:t>
            </a:r>
          </a:p>
          <a:p>
            <a:pPr algn="just">
              <a:lnSpc>
                <a:spcPts val="1720"/>
              </a:lnSpc>
              <a:spcBef>
                <a:spcPct val="0"/>
              </a:spcBef>
            </a:pPr>
            <a:r>
              <a:rPr lang="en-US" sz="1229">
                <a:solidFill>
                  <a:srgbClr val="FFFFFF"/>
                </a:solidFill>
                <a:latin typeface="Roboto"/>
                <a:ea typeface="Roboto"/>
                <a:cs typeface="Roboto"/>
                <a:sym typeface="Roboto"/>
              </a:rPr>
              <a:t>#11 Family Secret</a:t>
            </a:r>
          </a:p>
          <a:p>
            <a:pPr algn="just">
              <a:lnSpc>
                <a:spcPts val="1720"/>
              </a:lnSpc>
              <a:spcBef>
                <a:spcPct val="0"/>
              </a:spcBef>
            </a:pPr>
            <a:r>
              <a:rPr lang="en-US" sz="1229">
                <a:solidFill>
                  <a:srgbClr val="FFFFFF"/>
                </a:solidFill>
                <a:latin typeface="Roboto"/>
                <a:ea typeface="Roboto"/>
                <a:cs typeface="Roboto"/>
                <a:sym typeface="Roboto"/>
              </a:rPr>
              <a:t>#12 Hidden Buyers</a:t>
            </a:r>
          </a:p>
        </p:txBody>
      </p:sp>
      <p:sp>
        <p:nvSpPr>
          <p:cNvPr name="TextBox 21" id="21"/>
          <p:cNvSpPr txBox="true"/>
          <p:nvPr/>
        </p:nvSpPr>
        <p:spPr>
          <a:xfrm rot="0">
            <a:off x="2661083" y="2009854"/>
            <a:ext cx="8968020" cy="4182111"/>
          </a:xfrm>
          <a:prstGeom prst="rect">
            <a:avLst/>
          </a:prstGeom>
        </p:spPr>
        <p:txBody>
          <a:bodyPr anchor="t" rtlCol="false" tIns="0" lIns="0" bIns="0" rIns="0">
            <a:spAutoFit/>
          </a:bodyPr>
          <a:lstStyle/>
          <a:p>
            <a:pPr algn="l">
              <a:lnSpc>
                <a:spcPts val="3639"/>
              </a:lnSpc>
            </a:pPr>
            <a:r>
              <a:rPr lang="en-US" sz="2599" b="true">
                <a:solidFill>
                  <a:srgbClr val="9D1BE3"/>
                </a:solidFill>
                <a:latin typeface="Roboto Bold"/>
                <a:ea typeface="Roboto Bold"/>
                <a:cs typeface="Roboto Bold"/>
                <a:sym typeface="Roboto Bold"/>
              </a:rPr>
              <a:t>NOTE TO PRESENTER</a:t>
            </a:r>
          </a:p>
          <a:p>
            <a:pPr algn="l">
              <a:lnSpc>
                <a:spcPts val="2100"/>
              </a:lnSpc>
            </a:pPr>
          </a:p>
          <a:p>
            <a:pPr algn="l">
              <a:lnSpc>
                <a:spcPts val="3639"/>
              </a:lnSpc>
            </a:pPr>
            <a:r>
              <a:rPr lang="en-US" sz="2599">
                <a:solidFill>
                  <a:srgbClr val="303030"/>
                </a:solidFill>
                <a:latin typeface="Roboto"/>
                <a:ea typeface="Roboto"/>
                <a:cs typeface="Roboto"/>
                <a:sym typeface="Roboto"/>
              </a:rPr>
              <a:t>Meaningful learning takes time. By introducing topics gradually over several years, educators can create steady growth in awareness and understanding. </a:t>
            </a:r>
          </a:p>
          <a:p>
            <a:pPr algn="l">
              <a:lnSpc>
                <a:spcPts val="2100"/>
              </a:lnSpc>
            </a:pPr>
          </a:p>
          <a:p>
            <a:pPr algn="l">
              <a:lnSpc>
                <a:spcPts val="3639"/>
              </a:lnSpc>
            </a:pPr>
            <a:r>
              <a:rPr lang="en-US" sz="2599">
                <a:solidFill>
                  <a:srgbClr val="303030"/>
                </a:solidFill>
                <a:latin typeface="Roboto"/>
                <a:ea typeface="Roboto"/>
                <a:cs typeface="Roboto"/>
                <a:sym typeface="Roboto"/>
              </a:rPr>
              <a:t>Our recommended teaching plan offers a long-term path for middle and high school students to build knowledge and confidence. </a:t>
            </a:r>
          </a:p>
          <a:p>
            <a:pPr algn="l">
              <a:lnSpc>
                <a:spcPts val="3639"/>
              </a:lnSpc>
            </a:pP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903534" y="4774830"/>
            <a:ext cx="11936979" cy="2048010"/>
            <a:chOff x="0" y="0"/>
            <a:chExt cx="3143896" cy="539394"/>
          </a:xfrm>
        </p:grpSpPr>
        <p:sp>
          <p:nvSpPr>
            <p:cNvPr name="Freeform 7" id="7"/>
            <p:cNvSpPr/>
            <p:nvPr/>
          </p:nvSpPr>
          <p:spPr>
            <a:xfrm flipH="false" flipV="false" rot="0">
              <a:off x="0" y="0"/>
              <a:ext cx="3143896" cy="539394"/>
            </a:xfrm>
            <a:custGeom>
              <a:avLst/>
              <a:gdLst/>
              <a:ahLst/>
              <a:cxnLst/>
              <a:rect r="r" b="b" t="t" l="l"/>
              <a:pathLst>
                <a:path h="539394" w="3143896">
                  <a:moveTo>
                    <a:pt x="0" y="0"/>
                  </a:moveTo>
                  <a:lnTo>
                    <a:pt x="3143896" y="0"/>
                  </a:lnTo>
                  <a:lnTo>
                    <a:pt x="3143896" y="539394"/>
                  </a:lnTo>
                  <a:lnTo>
                    <a:pt x="0" y="539394"/>
                  </a:lnTo>
                  <a:close/>
                </a:path>
              </a:pathLst>
            </a:custGeom>
            <a:solidFill>
              <a:srgbClr val="303030"/>
            </a:solidFill>
          </p:spPr>
        </p:sp>
        <p:sp>
          <p:nvSpPr>
            <p:cNvPr name="TextBox 8" id="8"/>
            <p:cNvSpPr txBox="true"/>
            <p:nvPr/>
          </p:nvSpPr>
          <p:spPr>
            <a:xfrm>
              <a:off x="0" y="-76200"/>
              <a:ext cx="3143896" cy="615594"/>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448544" y="4970234"/>
            <a:ext cx="11298188" cy="1561952"/>
          </a:xfrm>
          <a:prstGeom prst="rect">
            <a:avLst/>
          </a:prstGeom>
        </p:spPr>
        <p:txBody>
          <a:bodyPr anchor="t" rtlCol="false" tIns="0" lIns="0" bIns="0" rIns="0">
            <a:spAutoFit/>
          </a:bodyPr>
          <a:lstStyle/>
          <a:p>
            <a:pPr algn="l">
              <a:lnSpc>
                <a:spcPts val="6299"/>
              </a:lnSpc>
            </a:pPr>
            <a:r>
              <a:rPr lang="en-US" sz="4499" b="true">
                <a:solidFill>
                  <a:srgbClr val="F1B434"/>
                </a:solidFill>
                <a:latin typeface="Roboto Bold"/>
                <a:ea typeface="Roboto Bold"/>
                <a:cs typeface="Roboto Bold"/>
                <a:sym typeface="Roboto Bold"/>
              </a:rPr>
              <a:t>Myth or Reality?</a:t>
            </a:r>
            <a:r>
              <a:rPr lang="en-US" sz="4499" b="true">
                <a:solidFill>
                  <a:srgbClr val="FFFFFF"/>
                </a:solidFill>
                <a:latin typeface="Roboto Bold"/>
                <a:ea typeface="Roboto Bold"/>
                <a:cs typeface="Roboto Bold"/>
                <a:sym typeface="Roboto Bold"/>
              </a:rPr>
              <a:t>  Sex traffickers mainly target young people they don’t know.</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name="TextBox 13" id="13"/>
          <p:cNvSpPr txBox="true"/>
          <p:nvPr/>
        </p:nvSpPr>
        <p:spPr>
          <a:xfrm rot="0">
            <a:off x="5370778" y="9282225"/>
            <a:ext cx="4697692"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TextBox 16" id="16"/>
          <p:cNvSpPr txBox="true"/>
          <p:nvPr/>
        </p:nvSpPr>
        <p:spPr>
          <a:xfrm rot="0">
            <a:off x="964236" y="1250072"/>
            <a:ext cx="11614584"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Tree>
  </p:cSld>
  <p:clrMapOvr>
    <a:masterClrMapping/>
  </p:clrMapOvr>
</p:sld>
</file>

<file path=ppt/slides/slide2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4040235" y="4795043"/>
            <a:ext cx="9222925"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Reality is, victims often know their trafficker.</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21</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Polaris Project (2025). Myths, Facts, and Statistics. PolarisProject.org.</a:t>
            </a:r>
          </a:p>
        </p:txBody>
      </p:sp>
      <p:sp>
        <p:nvSpPr>
          <p:cNvPr name="TextBox 11" id="11"/>
          <p:cNvSpPr txBox="true"/>
          <p:nvPr/>
        </p:nvSpPr>
        <p:spPr>
          <a:xfrm rot="0">
            <a:off x="980285" y="1250072"/>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364114"/>
            <a:ext cx="17417056" cy="9558772"/>
            <a:chOff x="0" y="0"/>
            <a:chExt cx="5490351" cy="3013197"/>
          </a:xfrm>
        </p:grpSpPr>
        <p:sp>
          <p:nvSpPr>
            <p:cNvPr name="Freeform 5" id="5"/>
            <p:cNvSpPr/>
            <p:nvPr/>
          </p:nvSpPr>
          <p:spPr>
            <a:xfrm flipH="false" flipV="false" rot="0">
              <a:off x="0" y="0"/>
              <a:ext cx="5490351" cy="3013197"/>
            </a:xfrm>
            <a:custGeom>
              <a:avLst/>
              <a:gdLst/>
              <a:ahLst/>
              <a:cxnLst/>
              <a:rect r="r" b="b" t="t" l="l"/>
              <a:pathLst>
                <a:path h="3013197" w="5490351">
                  <a:moveTo>
                    <a:pt x="0" y="0"/>
                  </a:moveTo>
                  <a:lnTo>
                    <a:pt x="5490351" y="0"/>
                  </a:lnTo>
                  <a:lnTo>
                    <a:pt x="5490351" y="3013197"/>
                  </a:lnTo>
                  <a:lnTo>
                    <a:pt x="0" y="3013197"/>
                  </a:lnTo>
                  <a:close/>
                </a:path>
              </a:pathLst>
            </a:custGeom>
            <a:solidFill>
              <a:srgbClr val="68D2DF"/>
            </a:solidFill>
          </p:spPr>
        </p:sp>
      </p:grpSp>
      <p:grpSp>
        <p:nvGrpSpPr>
          <p:cNvPr name="Group 6" id="6"/>
          <p:cNvGrpSpPr/>
          <p:nvPr/>
        </p:nvGrpSpPr>
        <p:grpSpPr>
          <a:xfrm rot="0">
            <a:off x="2297924" y="4778354"/>
            <a:ext cx="11346404" cy="2016938"/>
            <a:chOff x="0" y="0"/>
            <a:chExt cx="2988353" cy="531210"/>
          </a:xfrm>
        </p:grpSpPr>
        <p:sp>
          <p:nvSpPr>
            <p:cNvPr name="Freeform 7" id="7"/>
            <p:cNvSpPr/>
            <p:nvPr/>
          </p:nvSpPr>
          <p:spPr>
            <a:xfrm flipH="false" flipV="false" rot="0">
              <a:off x="0" y="0"/>
              <a:ext cx="2988353" cy="531210"/>
            </a:xfrm>
            <a:custGeom>
              <a:avLst/>
              <a:gdLst/>
              <a:ahLst/>
              <a:cxnLst/>
              <a:rect r="r" b="b" t="t" l="l"/>
              <a:pathLst>
                <a:path h="531210" w="2988353">
                  <a:moveTo>
                    <a:pt x="0" y="0"/>
                  </a:moveTo>
                  <a:lnTo>
                    <a:pt x="2988353" y="0"/>
                  </a:lnTo>
                  <a:lnTo>
                    <a:pt x="2988353" y="531210"/>
                  </a:lnTo>
                  <a:lnTo>
                    <a:pt x="0" y="531210"/>
                  </a:lnTo>
                  <a:close/>
                </a:path>
              </a:pathLst>
            </a:custGeom>
            <a:solidFill>
              <a:srgbClr val="303030"/>
            </a:solidFill>
          </p:spPr>
        </p:sp>
        <p:sp>
          <p:nvSpPr>
            <p:cNvPr name="TextBox 8" id="8"/>
            <p:cNvSpPr txBox="true"/>
            <p:nvPr/>
          </p:nvSpPr>
          <p:spPr>
            <a:xfrm>
              <a:off x="0" y="-76200"/>
              <a:ext cx="2988353" cy="607410"/>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832911" y="4958222"/>
            <a:ext cx="10975163" cy="1561952"/>
          </a:xfrm>
          <a:prstGeom prst="rect">
            <a:avLst/>
          </a:prstGeom>
        </p:spPr>
        <p:txBody>
          <a:bodyPr anchor="t" rtlCol="false" tIns="0" lIns="0" bIns="0" rIns="0">
            <a:spAutoFit/>
          </a:bodyPr>
          <a:lstStyle/>
          <a:p>
            <a:pPr algn="l">
              <a:lnSpc>
                <a:spcPts val="6299"/>
              </a:lnSpc>
            </a:pPr>
            <a:r>
              <a:rPr lang="en-US" sz="4499" b="true">
                <a:solidFill>
                  <a:srgbClr val="F1B434"/>
                </a:solidFill>
                <a:latin typeface="Roboto Bold"/>
                <a:ea typeface="Roboto Bold"/>
                <a:cs typeface="Roboto Bold"/>
                <a:sym typeface="Roboto Bold"/>
              </a:rPr>
              <a:t>Myth or Reality?</a:t>
            </a:r>
            <a:r>
              <a:rPr lang="en-US" sz="4499" b="true">
                <a:solidFill>
                  <a:srgbClr val="FBFDFD"/>
                </a:solidFill>
                <a:latin typeface="Roboto Bold"/>
                <a:ea typeface="Roboto Bold"/>
                <a:cs typeface="Roboto Bold"/>
                <a:sym typeface="Roboto Bold"/>
              </a:rPr>
              <a:t>  Sex trafficking usually involves violence against victims.  </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name="TextBox 13" id="13"/>
          <p:cNvSpPr txBox="true"/>
          <p:nvPr/>
        </p:nvSpPr>
        <p:spPr>
          <a:xfrm rot="0">
            <a:off x="5370778" y="9282225"/>
            <a:ext cx="4697692"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Polaris Project (2025) Myths, Facts, and Statistics. PolarisProject.org.</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TextBox 16" id="16"/>
          <p:cNvSpPr txBox="true"/>
          <p:nvPr/>
        </p:nvSpPr>
        <p:spPr>
          <a:xfrm rot="0">
            <a:off x="964236" y="1250072"/>
            <a:ext cx="11614584"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Tree>
  </p:cSld>
  <p:clrMapOvr>
    <a:masterClrMapping/>
  </p:clrMapOvr>
</p:sld>
</file>

<file path=ppt/slides/slide2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832465" y="4276287"/>
            <a:ext cx="12623069" cy="287972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Reality is, more often traffickers use manipulation, intimidation, and threats to control their victims.</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23</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814764" y="9229725"/>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Polaris Project (2025). Myths, Facts, and Statistics. PolarisProject.org.</a:t>
            </a:r>
          </a:p>
        </p:txBody>
      </p:sp>
      <p:sp>
        <p:nvSpPr>
          <p:cNvPr name="TextBox 11" id="11"/>
          <p:cNvSpPr txBox="true"/>
          <p:nvPr/>
        </p:nvSpPr>
        <p:spPr>
          <a:xfrm rot="0">
            <a:off x="980285" y="1250072"/>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389165" y="4769145"/>
            <a:ext cx="11092125" cy="2105526"/>
            <a:chOff x="0" y="0"/>
            <a:chExt cx="2921383" cy="554542"/>
          </a:xfrm>
        </p:grpSpPr>
        <p:sp>
          <p:nvSpPr>
            <p:cNvPr name="Freeform 7" id="7"/>
            <p:cNvSpPr/>
            <p:nvPr/>
          </p:nvSpPr>
          <p:spPr>
            <a:xfrm flipH="false" flipV="false" rot="0">
              <a:off x="0" y="0"/>
              <a:ext cx="2921383" cy="554542"/>
            </a:xfrm>
            <a:custGeom>
              <a:avLst/>
              <a:gdLst/>
              <a:ahLst/>
              <a:cxnLst/>
              <a:rect r="r" b="b" t="t" l="l"/>
              <a:pathLst>
                <a:path h="554542" w="2921383">
                  <a:moveTo>
                    <a:pt x="0" y="0"/>
                  </a:moveTo>
                  <a:lnTo>
                    <a:pt x="2921383" y="0"/>
                  </a:lnTo>
                  <a:lnTo>
                    <a:pt x="2921383" y="554542"/>
                  </a:lnTo>
                  <a:lnTo>
                    <a:pt x="0" y="554542"/>
                  </a:lnTo>
                  <a:close/>
                </a:path>
              </a:pathLst>
            </a:custGeom>
            <a:solidFill>
              <a:srgbClr val="303030"/>
            </a:solidFill>
          </p:spPr>
        </p:sp>
        <p:sp>
          <p:nvSpPr>
            <p:cNvPr name="TextBox 8" id="8"/>
            <p:cNvSpPr txBox="true"/>
            <p:nvPr/>
          </p:nvSpPr>
          <p:spPr>
            <a:xfrm>
              <a:off x="0" y="-76200"/>
              <a:ext cx="2921383" cy="63074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793689" y="4993308"/>
            <a:ext cx="10929635" cy="1561952"/>
          </a:xfrm>
          <a:prstGeom prst="rect">
            <a:avLst/>
          </a:prstGeom>
        </p:spPr>
        <p:txBody>
          <a:bodyPr anchor="t" rtlCol="false" tIns="0" lIns="0" bIns="0" rIns="0">
            <a:spAutoFit/>
          </a:bodyPr>
          <a:lstStyle/>
          <a:p>
            <a:pPr algn="l">
              <a:lnSpc>
                <a:spcPts val="6299"/>
              </a:lnSpc>
            </a:pPr>
            <a:r>
              <a:rPr lang="en-US" sz="4499" b="true">
                <a:solidFill>
                  <a:srgbClr val="F1B434"/>
                </a:solidFill>
                <a:latin typeface="Roboto Bold"/>
                <a:ea typeface="Roboto Bold"/>
                <a:cs typeface="Roboto Bold"/>
                <a:sym typeface="Roboto Bold"/>
              </a:rPr>
              <a:t>Myth or Reality?</a:t>
            </a:r>
            <a:r>
              <a:rPr lang="en-US" sz="4499" b="true">
                <a:solidFill>
                  <a:srgbClr val="FFFFFF"/>
                </a:solidFill>
                <a:latin typeface="Roboto Bold"/>
                <a:ea typeface="Roboto Bold"/>
                <a:cs typeface="Roboto Bold"/>
                <a:sym typeface="Roboto Bold"/>
              </a:rPr>
              <a:t> Sex trafficking victims are usually kidnapped.</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TextBox 15" id="15"/>
          <p:cNvSpPr txBox="true"/>
          <p:nvPr/>
        </p:nvSpPr>
        <p:spPr>
          <a:xfrm rot="0">
            <a:off x="964236" y="1250072"/>
            <a:ext cx="11614584"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Tree>
  </p:cSld>
  <p:clrMapOvr>
    <a:masterClrMapping/>
  </p:clrMapOvr>
</p:sld>
</file>

<file path=ppt/slides/slide2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3061771" y="4316456"/>
            <a:ext cx="12163133" cy="287972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Reality is, most trafficking does not involve kidnapping. Traffickers more often manipulate their victims.</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25</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458603" y="9244101"/>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National Human Trafficking Hotline (n.d.). Fact Sheet: Human Trafficking. The Administration for Children and Families. </a:t>
            </a:r>
          </a:p>
        </p:txBody>
      </p:sp>
      <p:sp>
        <p:nvSpPr>
          <p:cNvPr name="TextBox 11" id="11"/>
          <p:cNvSpPr txBox="true"/>
          <p:nvPr/>
        </p:nvSpPr>
        <p:spPr>
          <a:xfrm rot="0">
            <a:off x="980285" y="1250072"/>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398690" y="4769145"/>
            <a:ext cx="11092125" cy="2105526"/>
            <a:chOff x="0" y="0"/>
            <a:chExt cx="2921383" cy="554542"/>
          </a:xfrm>
        </p:grpSpPr>
        <p:sp>
          <p:nvSpPr>
            <p:cNvPr name="Freeform 7" id="7"/>
            <p:cNvSpPr/>
            <p:nvPr/>
          </p:nvSpPr>
          <p:spPr>
            <a:xfrm flipH="false" flipV="false" rot="0">
              <a:off x="0" y="0"/>
              <a:ext cx="2921383" cy="554542"/>
            </a:xfrm>
            <a:custGeom>
              <a:avLst/>
              <a:gdLst/>
              <a:ahLst/>
              <a:cxnLst/>
              <a:rect r="r" b="b" t="t" l="l"/>
              <a:pathLst>
                <a:path h="554542" w="2921383">
                  <a:moveTo>
                    <a:pt x="0" y="0"/>
                  </a:moveTo>
                  <a:lnTo>
                    <a:pt x="2921383" y="0"/>
                  </a:lnTo>
                  <a:lnTo>
                    <a:pt x="2921383" y="554542"/>
                  </a:lnTo>
                  <a:lnTo>
                    <a:pt x="0" y="554542"/>
                  </a:lnTo>
                  <a:close/>
                </a:path>
              </a:pathLst>
            </a:custGeom>
            <a:solidFill>
              <a:srgbClr val="303030"/>
            </a:solidFill>
          </p:spPr>
        </p:sp>
        <p:sp>
          <p:nvSpPr>
            <p:cNvPr name="TextBox 8" id="8"/>
            <p:cNvSpPr txBox="true"/>
            <p:nvPr/>
          </p:nvSpPr>
          <p:spPr>
            <a:xfrm>
              <a:off x="0" y="-76200"/>
              <a:ext cx="2921383" cy="630742"/>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2803214" y="4993308"/>
            <a:ext cx="10929635" cy="1561952"/>
          </a:xfrm>
          <a:prstGeom prst="rect">
            <a:avLst/>
          </a:prstGeom>
        </p:spPr>
        <p:txBody>
          <a:bodyPr anchor="t" rtlCol="false" tIns="0" lIns="0" bIns="0" rIns="0">
            <a:spAutoFit/>
          </a:bodyPr>
          <a:lstStyle/>
          <a:p>
            <a:pPr algn="l">
              <a:lnSpc>
                <a:spcPts val="6299"/>
              </a:lnSpc>
            </a:pPr>
            <a:r>
              <a:rPr lang="en-US" sz="4499" b="true">
                <a:solidFill>
                  <a:srgbClr val="F1B434"/>
                </a:solidFill>
                <a:latin typeface="Roboto Bold"/>
                <a:ea typeface="Roboto Bold"/>
                <a:cs typeface="Roboto Bold"/>
                <a:sym typeface="Roboto Bold"/>
              </a:rPr>
              <a:t>Myth or Reality?</a:t>
            </a:r>
            <a:r>
              <a:rPr lang="en-US" sz="4499" b="true">
                <a:solidFill>
                  <a:srgbClr val="FFFFFF"/>
                </a:solidFill>
                <a:latin typeface="Roboto Bold"/>
                <a:ea typeface="Roboto Bold"/>
                <a:cs typeface="Roboto Bold"/>
                <a:sym typeface="Roboto Bold"/>
              </a:rPr>
              <a:t>  Sex traffickers usually hold victims physically captive.</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TextBox 15" id="15"/>
          <p:cNvSpPr txBox="true"/>
          <p:nvPr/>
        </p:nvSpPr>
        <p:spPr>
          <a:xfrm rot="0">
            <a:off x="964236" y="1250072"/>
            <a:ext cx="11614584"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MYTH OR REALITY?</a:t>
            </a:r>
          </a:p>
        </p:txBody>
      </p:sp>
    </p:spTree>
  </p:cSld>
  <p:clrMapOvr>
    <a:masterClrMapping/>
  </p:clrMapOvr>
</p:sld>
</file>

<file path=ppt/slides/slide2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27</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5458603" y="9244101"/>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National Human Trafficking Hotline (n.d.). Fact Sheet: Human Trafficking. The Administration for Children and Families. </a:t>
            </a:r>
          </a:p>
        </p:txBody>
      </p:sp>
      <p:sp>
        <p:nvSpPr>
          <p:cNvPr name="TextBox 10" id="10"/>
          <p:cNvSpPr txBox="true"/>
          <p:nvPr/>
        </p:nvSpPr>
        <p:spPr>
          <a:xfrm rot="0">
            <a:off x="980285" y="1250072"/>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
        <p:nvSpPr>
          <p:cNvPr name="TextBox 11" id="11"/>
          <p:cNvSpPr txBox="true"/>
          <p:nvPr/>
        </p:nvSpPr>
        <p:spPr>
          <a:xfrm rot="0">
            <a:off x="2026193" y="4380292"/>
            <a:ext cx="14536226" cy="287972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Reality is, most victims are not locked in. People usually stay because they are scared, controlled, or feel they have no choice.</a:t>
            </a:r>
            <a:r>
              <a:rPr lang="en-US" sz="5499">
                <a:solidFill>
                  <a:srgbClr val="9D1BE3"/>
                </a:solidFill>
                <a:latin typeface="Roboto"/>
                <a:ea typeface="Roboto"/>
                <a:cs typeface="Roboto"/>
                <a:sym typeface="Roboto"/>
              </a:rPr>
              <a:t> </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4736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2385588" y="4776545"/>
            <a:ext cx="10684575" cy="2089860"/>
            <a:chOff x="0" y="0"/>
            <a:chExt cx="2814044" cy="550416"/>
          </a:xfrm>
        </p:grpSpPr>
        <p:sp>
          <p:nvSpPr>
            <p:cNvPr name="Freeform 7" id="7"/>
            <p:cNvSpPr/>
            <p:nvPr/>
          </p:nvSpPr>
          <p:spPr>
            <a:xfrm flipH="false" flipV="false" rot="0">
              <a:off x="0" y="0"/>
              <a:ext cx="2814044" cy="550416"/>
            </a:xfrm>
            <a:custGeom>
              <a:avLst/>
              <a:gdLst/>
              <a:ahLst/>
              <a:cxnLst/>
              <a:rect r="r" b="b" t="t" l="l"/>
              <a:pathLst>
                <a:path h="550416" w="2814044">
                  <a:moveTo>
                    <a:pt x="0" y="0"/>
                  </a:moveTo>
                  <a:lnTo>
                    <a:pt x="2814044" y="0"/>
                  </a:lnTo>
                  <a:lnTo>
                    <a:pt x="2814044" y="550416"/>
                  </a:lnTo>
                  <a:lnTo>
                    <a:pt x="0" y="550416"/>
                  </a:lnTo>
                  <a:close/>
                </a:path>
              </a:pathLst>
            </a:custGeom>
            <a:solidFill>
              <a:srgbClr val="303030"/>
            </a:solidFill>
          </p:spPr>
        </p:sp>
        <p:sp>
          <p:nvSpPr>
            <p:cNvPr name="TextBox 8" id="8"/>
            <p:cNvSpPr txBox="true"/>
            <p:nvPr/>
          </p:nvSpPr>
          <p:spPr>
            <a:xfrm>
              <a:off x="0" y="-76200"/>
              <a:ext cx="2814044" cy="626616"/>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3016363" y="4992874"/>
            <a:ext cx="11059386" cy="1561952"/>
          </a:xfrm>
          <a:prstGeom prst="rect">
            <a:avLst/>
          </a:prstGeom>
        </p:spPr>
        <p:txBody>
          <a:bodyPr anchor="t" rtlCol="false" tIns="0" lIns="0" bIns="0" rIns="0">
            <a:spAutoFit/>
          </a:bodyPr>
          <a:lstStyle/>
          <a:p>
            <a:pPr algn="l">
              <a:lnSpc>
                <a:spcPts val="6299"/>
              </a:lnSpc>
            </a:pPr>
            <a:r>
              <a:rPr lang="en-US" sz="4499" b="true">
                <a:solidFill>
                  <a:srgbClr val="F1B434"/>
                </a:solidFill>
                <a:latin typeface="Roboto Bold"/>
                <a:ea typeface="Roboto Bold"/>
                <a:cs typeface="Roboto Bold"/>
                <a:sym typeface="Roboto Bold"/>
              </a:rPr>
              <a:t>Myth or Reality?</a:t>
            </a:r>
            <a:r>
              <a:rPr lang="en-US" sz="4499" b="true">
                <a:solidFill>
                  <a:srgbClr val="FFFFFF"/>
                </a:solidFill>
                <a:latin typeface="Roboto Bold"/>
                <a:ea typeface="Roboto Bold"/>
                <a:cs typeface="Roboto Bold"/>
                <a:sym typeface="Roboto Bold"/>
              </a:rPr>
              <a:t>  Sex traffickers only target females.</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sp>
        <p:nvSpPr>
          <p:cNvPr name="TextBox 13" id="13"/>
          <p:cNvSpPr txBox="true"/>
          <p:nvPr/>
        </p:nvSpPr>
        <p:spPr>
          <a:xfrm rot="0">
            <a:off x="964236" y="1250072"/>
            <a:ext cx="11614584" cy="109479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TRAFFICKING MYTH</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5" id="15"/>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Tree>
  </p:cSld>
  <p:clrMapOvr>
    <a:masterClrMapping/>
  </p:clrMapOvr>
</p:sld>
</file>

<file path=ppt/slides/slide2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3265" y="2974429"/>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093187" y="4679236"/>
            <a:ext cx="14581064" cy="1908177"/>
          </a:xfrm>
          <a:prstGeom prst="rect">
            <a:avLst/>
          </a:prstGeom>
        </p:spPr>
        <p:txBody>
          <a:bodyPr anchor="t" rtlCol="false" tIns="0" lIns="0" bIns="0" rIns="0">
            <a:spAutoFit/>
          </a:bodyPr>
          <a:lstStyle/>
          <a:p>
            <a:pPr algn="ctr">
              <a:lnSpc>
                <a:spcPts val="7699"/>
              </a:lnSpc>
            </a:pPr>
            <a:r>
              <a:rPr lang="en-US" b="true" sz="5499">
                <a:solidFill>
                  <a:srgbClr val="9D1BE3"/>
                </a:solidFill>
                <a:latin typeface="Roboto Bold"/>
                <a:ea typeface="Roboto Bold"/>
                <a:cs typeface="Roboto Bold"/>
                <a:sym typeface="Roboto Bold"/>
              </a:rPr>
              <a:t>MYTH. </a:t>
            </a:r>
            <a:r>
              <a:rPr lang="en-US" sz="5499">
                <a:solidFill>
                  <a:srgbClr val="303030"/>
                </a:solidFill>
                <a:latin typeface="Roboto"/>
                <a:ea typeface="Roboto"/>
                <a:cs typeface="Roboto"/>
                <a:sym typeface="Roboto"/>
              </a:rPr>
              <a:t>Reality is, females are most targeted, but males and boys are also trafficked.</a:t>
            </a:r>
            <a:r>
              <a:rPr lang="en-US" sz="5499">
                <a:solidFill>
                  <a:srgbClr val="9D1BE3"/>
                </a:solidFill>
                <a:latin typeface="Roboto"/>
                <a:ea typeface="Roboto"/>
                <a:cs typeface="Roboto"/>
                <a:sym typeface="Roboto"/>
              </a:rPr>
              <a:t> </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29</a:t>
            </a:r>
          </a:p>
        </p:txBody>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5458603" y="9244101"/>
            <a:ext cx="8796764" cy="207719"/>
          </a:xfrm>
          <a:prstGeom prst="rect">
            <a:avLst/>
          </a:prstGeom>
        </p:spPr>
        <p:txBody>
          <a:bodyPr anchor="t" rtlCol="false" tIns="0" lIns="0" bIns="0" rIns="0">
            <a:spAutoFit/>
          </a:bodyPr>
          <a:lstStyle/>
          <a:p>
            <a:pPr algn="l">
              <a:lnSpc>
                <a:spcPts val="1679"/>
              </a:lnSpc>
            </a:pPr>
            <a:r>
              <a:rPr lang="en-US" sz="1200">
                <a:solidFill>
                  <a:srgbClr val="303030"/>
                </a:solidFill>
                <a:latin typeface="Roboto"/>
                <a:ea typeface="Roboto"/>
                <a:cs typeface="Roboto"/>
                <a:sym typeface="Roboto"/>
              </a:rPr>
              <a:t>National Human Trafficking Hotline (n.d.). Fact Sheet: Human Trafficking. The Administration for Children and Families. </a:t>
            </a:r>
          </a:p>
        </p:txBody>
      </p:sp>
      <p:sp>
        <p:nvSpPr>
          <p:cNvPr name="TextBox 11" id="11"/>
          <p:cNvSpPr txBox="true"/>
          <p:nvPr/>
        </p:nvSpPr>
        <p:spPr>
          <a:xfrm rot="0">
            <a:off x="980285" y="1250072"/>
            <a:ext cx="9147136" cy="1094666"/>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ANSWER</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2831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937932" y="1181991"/>
            <a:ext cx="16441210" cy="7923019"/>
            <a:chOff x="0" y="0"/>
            <a:chExt cx="4330195" cy="2086721"/>
          </a:xfrm>
        </p:grpSpPr>
        <p:sp>
          <p:nvSpPr>
            <p:cNvPr name="Freeform 5" id="5"/>
            <p:cNvSpPr/>
            <p:nvPr/>
          </p:nvSpPr>
          <p:spPr>
            <a:xfrm flipH="false" flipV="false" rot="0">
              <a:off x="0" y="0"/>
              <a:ext cx="4330195" cy="2086721"/>
            </a:xfrm>
            <a:custGeom>
              <a:avLst/>
              <a:gdLst/>
              <a:ahLst/>
              <a:cxnLst/>
              <a:rect r="r" b="b" t="t" l="l"/>
              <a:pathLst>
                <a:path h="2086721" w="4330195">
                  <a:moveTo>
                    <a:pt x="0" y="0"/>
                  </a:moveTo>
                  <a:lnTo>
                    <a:pt x="4330195" y="0"/>
                  </a:lnTo>
                  <a:lnTo>
                    <a:pt x="4330195" y="2086721"/>
                  </a:lnTo>
                  <a:lnTo>
                    <a:pt x="0" y="2086721"/>
                  </a:lnTo>
                  <a:close/>
                </a:path>
              </a:pathLst>
            </a:custGeom>
            <a:solidFill>
              <a:srgbClr val="FFFFFF"/>
            </a:solidFill>
          </p:spPr>
        </p:sp>
        <p:sp>
          <p:nvSpPr>
            <p:cNvPr name="TextBox 6" id="6"/>
            <p:cNvSpPr txBox="true"/>
            <p:nvPr/>
          </p:nvSpPr>
          <p:spPr>
            <a:xfrm>
              <a:off x="0" y="-76200"/>
              <a:ext cx="4330195" cy="2162921"/>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3</a:t>
            </a:r>
          </a:p>
        </p:txBody>
      </p:sp>
      <p:sp>
        <p:nvSpPr>
          <p:cNvPr name="Freeform 8" id="8"/>
          <p:cNvSpPr/>
          <p:nvPr/>
        </p:nvSpPr>
        <p:spPr>
          <a:xfrm flipH="false" flipV="false" rot="0">
            <a:off x="14655066" y="7862453"/>
            <a:ext cx="2164759" cy="1165639"/>
          </a:xfrm>
          <a:custGeom>
            <a:avLst/>
            <a:gdLst/>
            <a:ahLst/>
            <a:cxnLst/>
            <a:rect r="r" b="b" t="t" l="l"/>
            <a:pathLst>
              <a:path h="1165639" w="2164759">
                <a:moveTo>
                  <a:pt x="0" y="0"/>
                </a:moveTo>
                <a:lnTo>
                  <a:pt x="2164759" y="0"/>
                </a:lnTo>
                <a:lnTo>
                  <a:pt x="2164759" y="1165639"/>
                </a:lnTo>
                <a:lnTo>
                  <a:pt x="0" y="1165639"/>
                </a:lnTo>
                <a:lnTo>
                  <a:pt x="0" y="0"/>
                </a:lnTo>
                <a:close/>
              </a:path>
            </a:pathLst>
          </a:custGeom>
          <a:blipFill>
            <a:blip r:embed="rId3"/>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10" id="10"/>
          <p:cNvSpPr txBox="true"/>
          <p:nvPr/>
        </p:nvSpPr>
        <p:spPr>
          <a:xfrm rot="0">
            <a:off x="2305400" y="1903502"/>
            <a:ext cx="14219281" cy="6446521"/>
          </a:xfrm>
          <a:prstGeom prst="rect">
            <a:avLst/>
          </a:prstGeom>
        </p:spPr>
        <p:txBody>
          <a:bodyPr anchor="t" rtlCol="false" tIns="0" lIns="0" bIns="0" rIns="0">
            <a:spAutoFit/>
          </a:bodyPr>
          <a:lstStyle/>
          <a:p>
            <a:pPr algn="l">
              <a:lnSpc>
                <a:spcPts val="3919"/>
              </a:lnSpc>
            </a:pPr>
            <a:r>
              <a:rPr lang="en-US" sz="2799" b="true">
                <a:solidFill>
                  <a:srgbClr val="9D1BE3"/>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p>
          <a:p>
            <a:pPr algn="l">
              <a:lnSpc>
                <a:spcPts val="1820"/>
              </a:lnSpc>
            </a:p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and content from this Walking Wise presentation to ensure the information aligns with your school policies, is age-appropriate, and fits within available class time. However, the slides are copyright-protected and may not be reworded without prior written permission from Walking Wise.</a:t>
            </a:r>
          </a:p>
          <a:p>
            <a:pPr algn="l">
              <a:lnSpc>
                <a:spcPts val="1820"/>
              </a:lnSpc>
            </a:pPr>
          </a:p>
          <a:p>
            <a:pPr algn="l">
              <a:lnSpc>
                <a:spcPts val="3639"/>
              </a:lnSpc>
            </a:pPr>
            <a:r>
              <a:rPr lang="en-US" sz="2599">
                <a:solidFill>
                  <a:srgbClr val="9D1BE3"/>
                </a:solidFill>
                <a:latin typeface="Roboto"/>
                <a:ea typeface="Roboto"/>
                <a:cs typeface="Roboto"/>
                <a:sym typeface="Roboto"/>
              </a:rPr>
              <a:t>We encourage you to </a:t>
            </a:r>
            <a:r>
              <a:rPr lang="en-US" sz="2599">
                <a:solidFill>
                  <a:srgbClr val="9D1BE3"/>
                </a:solidFill>
                <a:latin typeface="Roboto"/>
                <a:ea typeface="Roboto"/>
                <a:cs typeface="Roboto"/>
                <a:sym typeface="Roboto"/>
              </a:rPr>
              <a:t>add your own content by following these instructions:</a:t>
            </a:r>
          </a:p>
          <a:p>
            <a:pPr algn="l" marL="561336" indent="-280668" lvl="1">
              <a:lnSpc>
                <a:spcPts val="3639"/>
              </a:lnSpc>
              <a:buFont typeface="Arial"/>
              <a:buChar char="•"/>
            </a:pPr>
            <a:r>
              <a:rPr lang="en-US" sz="2599">
                <a:solidFill>
                  <a:srgbClr val="303030"/>
                </a:solidFill>
                <a:latin typeface="Roboto"/>
                <a:ea typeface="Roboto"/>
                <a:cs typeface="Roboto"/>
                <a:sym typeface="Roboto"/>
              </a:rPr>
              <a:t>Insert new PowerPoint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Remove the Walking Wise logo and copyright "©2026 Walking Wise" from the new slides.</a:t>
            </a:r>
          </a:p>
          <a:p>
            <a:pPr algn="l" marL="561336" indent="-280668" lvl="1">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a:t>
            </a:r>
            <a:r>
              <a:rPr lang="en-US" sz="2599">
                <a:solidFill>
                  <a:srgbClr val="303030"/>
                </a:solidFill>
                <a:latin typeface="Roboto"/>
                <a:ea typeface="Roboto"/>
                <a:cs typeface="Roboto"/>
                <a:sym typeface="Roboto"/>
              </a:rPr>
              <a:t> </a:t>
            </a:r>
          </a:p>
          <a:p>
            <a:pPr algn="l">
              <a:lnSpc>
                <a:spcPts val="1820"/>
              </a:lnSpc>
            </a:p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name="TextBox 11" id="11"/>
          <p:cNvSpPr txBox="true"/>
          <p:nvPr/>
        </p:nvSpPr>
        <p:spPr>
          <a:xfrm rot="0">
            <a:off x="1531309" y="8686051"/>
            <a:ext cx="802666" cy="207645"/>
          </a:xfrm>
          <a:prstGeom prst="rect">
            <a:avLst/>
          </a:prstGeom>
        </p:spPr>
        <p:txBody>
          <a:bodyPr anchor="t" rtlCol="false" tIns="0" lIns="0" bIns="0" rIns="0">
            <a:spAutoFit/>
          </a:bodyPr>
          <a:lstStyle/>
          <a:p>
            <a:pPr algn="l">
              <a:lnSpc>
                <a:spcPts val="1679"/>
              </a:lnSpc>
            </a:pPr>
            <a:r>
              <a:rPr lang="en-US" sz="1200">
                <a:solidFill>
                  <a:srgbClr val="000000"/>
                </a:solidFill>
                <a:latin typeface="Roboto"/>
                <a:ea typeface="Roboto"/>
                <a:cs typeface="Roboto"/>
                <a:sym typeface="Roboto"/>
              </a:rPr>
              <a:t>R33126</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5472" y="447364"/>
            <a:ext cx="17417056" cy="9457832"/>
          </a:xfrm>
          <a:custGeom>
            <a:avLst/>
            <a:gdLst/>
            <a:ahLst/>
            <a:cxnLst/>
            <a:rect r="r" b="b" t="t" l="l"/>
            <a:pathLst>
              <a:path h="9457832" w="17417056">
                <a:moveTo>
                  <a:pt x="0" y="0"/>
                </a:moveTo>
                <a:lnTo>
                  <a:pt x="17417056" y="0"/>
                </a:lnTo>
                <a:lnTo>
                  <a:pt x="17417056" y="9457833"/>
                </a:lnTo>
                <a:lnTo>
                  <a:pt x="0" y="9457833"/>
                </a:lnTo>
                <a:lnTo>
                  <a:pt x="0" y="0"/>
                </a:lnTo>
                <a:close/>
              </a:path>
            </a:pathLst>
          </a:custGeom>
          <a:blipFill>
            <a:blip r:embed="rId3"/>
            <a:stretch>
              <a:fillRect l="0" t="-2357" r="0" b="-1664"/>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5" id="5"/>
          <p:cNvGrpSpPr/>
          <p:nvPr/>
        </p:nvGrpSpPr>
        <p:grpSpPr>
          <a:xfrm rot="0">
            <a:off x="4168944" y="8591854"/>
            <a:ext cx="10901980" cy="666446"/>
            <a:chOff x="0" y="0"/>
            <a:chExt cx="3363956" cy="205641"/>
          </a:xfrm>
        </p:grpSpPr>
        <p:sp>
          <p:nvSpPr>
            <p:cNvPr name="Freeform 6" id="6"/>
            <p:cNvSpPr/>
            <p:nvPr/>
          </p:nvSpPr>
          <p:spPr>
            <a:xfrm flipH="false" flipV="false" rot="0">
              <a:off x="0" y="0"/>
              <a:ext cx="3363956" cy="205641"/>
            </a:xfrm>
            <a:custGeom>
              <a:avLst/>
              <a:gdLst/>
              <a:ahLst/>
              <a:cxnLst/>
              <a:rect r="r" b="b" t="t" l="l"/>
              <a:pathLst>
                <a:path h="205641" w="3363956">
                  <a:moveTo>
                    <a:pt x="0" y="0"/>
                  </a:moveTo>
                  <a:lnTo>
                    <a:pt x="3363956" y="0"/>
                  </a:lnTo>
                  <a:lnTo>
                    <a:pt x="3363956" y="205641"/>
                  </a:lnTo>
                  <a:lnTo>
                    <a:pt x="0" y="205641"/>
                  </a:lnTo>
                  <a:close/>
                </a:path>
              </a:pathLst>
            </a:custGeom>
            <a:solidFill>
              <a:srgbClr val="FFFFFF"/>
            </a:solidFill>
          </p:spPr>
        </p:sp>
        <p:sp>
          <p:nvSpPr>
            <p:cNvPr name="TextBox 7" id="7"/>
            <p:cNvSpPr txBox="true"/>
            <p:nvPr/>
          </p:nvSpPr>
          <p:spPr>
            <a:xfrm>
              <a:off x="0" y="-76200"/>
              <a:ext cx="3363956" cy="281841"/>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4553947" y="8676647"/>
            <a:ext cx="10438827" cy="439784"/>
          </a:xfrm>
          <a:prstGeom prst="rect">
            <a:avLst/>
          </a:prstGeom>
        </p:spPr>
        <p:txBody>
          <a:bodyPr anchor="t" rtlCol="false" tIns="0" lIns="0" bIns="0" rIns="0">
            <a:spAutoFit/>
          </a:bodyPr>
          <a:lstStyle/>
          <a:p>
            <a:pPr algn="l">
              <a:lnSpc>
                <a:spcPts val="3584"/>
              </a:lnSpc>
            </a:pPr>
            <a:r>
              <a:rPr lang="en-US" sz="2560">
                <a:solidFill>
                  <a:srgbClr val="303030"/>
                </a:solidFill>
                <a:latin typeface="Roboto"/>
                <a:ea typeface="Roboto"/>
                <a:cs typeface="Roboto"/>
                <a:sym typeface="Roboto"/>
              </a:rPr>
              <a:t>LOGIN or go to </a:t>
            </a:r>
            <a:r>
              <a:rPr lang="en-US" sz="2560" u="sng">
                <a:solidFill>
                  <a:srgbClr val="303030"/>
                </a:solidFill>
                <a:latin typeface="Roboto"/>
                <a:ea typeface="Roboto"/>
                <a:cs typeface="Roboto"/>
                <a:sym typeface="Roboto"/>
                <a:hlinkClick r:id="rId4" tooltip="https://www.walkingwise.com/demo"/>
              </a:rPr>
              <a:t>WalkingWise.com/demo</a:t>
            </a:r>
            <a:r>
              <a:rPr lang="en-US" sz="2560">
                <a:solidFill>
                  <a:srgbClr val="303030"/>
                </a:solidFill>
                <a:latin typeface="Roboto"/>
                <a:ea typeface="Roboto"/>
                <a:cs typeface="Roboto"/>
                <a:sym typeface="Roboto"/>
              </a:rPr>
              <a:t> to access this animated video.</a:t>
            </a: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LESSON PLANS</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14584"/>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grpSp>
        <p:nvGrpSpPr>
          <p:cNvPr name="Group 9" id="9"/>
          <p:cNvGrpSpPr/>
          <p:nvPr/>
        </p:nvGrpSpPr>
        <p:grpSpPr>
          <a:xfrm rot="0">
            <a:off x="2031725" y="4633880"/>
            <a:ext cx="11541790" cy="2080227"/>
            <a:chOff x="0" y="0"/>
            <a:chExt cx="3039813" cy="547879"/>
          </a:xfrm>
        </p:grpSpPr>
        <p:sp>
          <p:nvSpPr>
            <p:cNvPr name="Freeform 10" id="10"/>
            <p:cNvSpPr/>
            <p:nvPr/>
          </p:nvSpPr>
          <p:spPr>
            <a:xfrm flipH="false" flipV="false" rot="0">
              <a:off x="0" y="0"/>
              <a:ext cx="3039813" cy="547879"/>
            </a:xfrm>
            <a:custGeom>
              <a:avLst/>
              <a:gdLst/>
              <a:ahLst/>
              <a:cxnLst/>
              <a:rect r="r" b="b" t="t" l="l"/>
              <a:pathLst>
                <a:path h="547879" w="3039813">
                  <a:moveTo>
                    <a:pt x="0" y="0"/>
                  </a:moveTo>
                  <a:lnTo>
                    <a:pt x="3039813" y="0"/>
                  </a:lnTo>
                  <a:lnTo>
                    <a:pt x="3039813" y="547879"/>
                  </a:lnTo>
                  <a:lnTo>
                    <a:pt x="0" y="547879"/>
                  </a:lnTo>
                  <a:close/>
                </a:path>
              </a:pathLst>
            </a:custGeom>
            <a:solidFill>
              <a:srgbClr val="303030"/>
            </a:solidFill>
          </p:spPr>
        </p:sp>
        <p:sp>
          <p:nvSpPr>
            <p:cNvPr name="TextBox 11" id="11"/>
            <p:cNvSpPr txBox="true"/>
            <p:nvPr/>
          </p:nvSpPr>
          <p:spPr>
            <a:xfrm>
              <a:off x="0" y="-76200"/>
              <a:ext cx="3039813" cy="62407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689658" y="4845393"/>
            <a:ext cx="10471691"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In what types of venues or businesses  are people commonly trafficked?</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TextBox 15" id="15"/>
          <p:cNvSpPr txBox="true"/>
          <p:nvPr/>
        </p:nvSpPr>
        <p:spPr>
          <a:xfrm rot="0">
            <a:off x="964236" y="1250072"/>
            <a:ext cx="11614584"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VENUES &amp; BUSINESS</a:t>
            </a:r>
          </a:p>
        </p:txBody>
      </p:sp>
    </p:spTree>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09614" y="4571567"/>
            <a:ext cx="14845589"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Social Media Platforms</a:t>
            </a:r>
          </a:p>
        </p:txBody>
      </p:sp>
      <p:grpSp>
        <p:nvGrpSpPr>
          <p:cNvPr name="Group 5" id="5"/>
          <p:cNvGrpSpPr/>
          <p:nvPr/>
        </p:nvGrpSpPr>
        <p:grpSpPr>
          <a:xfrm rot="0">
            <a:off x="1842189" y="3335061"/>
            <a:ext cx="9159891" cy="904943"/>
            <a:chOff x="0" y="0"/>
            <a:chExt cx="2412482" cy="238339"/>
          </a:xfrm>
        </p:grpSpPr>
        <p:sp>
          <p:nvSpPr>
            <p:cNvPr name="Freeform 6" id="6"/>
            <p:cNvSpPr/>
            <p:nvPr/>
          </p:nvSpPr>
          <p:spPr>
            <a:xfrm flipH="false" flipV="false" rot="0">
              <a:off x="0" y="0"/>
              <a:ext cx="2412482" cy="238339"/>
            </a:xfrm>
            <a:custGeom>
              <a:avLst/>
              <a:gdLst/>
              <a:ahLst/>
              <a:cxnLst/>
              <a:rect r="r" b="b" t="t" l="l"/>
              <a:pathLst>
                <a:path h="238339" w="2412482">
                  <a:moveTo>
                    <a:pt x="0" y="0"/>
                  </a:moveTo>
                  <a:lnTo>
                    <a:pt x="2412482" y="0"/>
                  </a:lnTo>
                  <a:lnTo>
                    <a:pt x="2412482" y="238339"/>
                  </a:lnTo>
                  <a:lnTo>
                    <a:pt x="0" y="238339"/>
                  </a:lnTo>
                  <a:close/>
                </a:path>
              </a:pathLst>
            </a:custGeom>
            <a:solidFill>
              <a:srgbClr val="303030"/>
            </a:solidFill>
          </p:spPr>
        </p:sp>
        <p:sp>
          <p:nvSpPr>
            <p:cNvPr name="TextBox 7" id="7"/>
            <p:cNvSpPr txBox="true"/>
            <p:nvPr/>
          </p:nvSpPr>
          <p:spPr>
            <a:xfrm>
              <a:off x="0" y="-76200"/>
              <a:ext cx="2412482"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69589" y="3354108"/>
            <a:ext cx="9993315"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Venues Used by Sex Traffickers</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name="TextBox 11" id="11"/>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64236" y="1250072"/>
            <a:ext cx="11614584"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VENUES &amp; BUSINESS</a:t>
            </a:r>
          </a:p>
        </p:txBody>
      </p:sp>
    </p:spTree>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09614" y="4571567"/>
            <a:ext cx="14845589"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Social Media Platforms</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Illegal Massage Parlors</a:t>
            </a:r>
          </a:p>
        </p:txBody>
      </p:sp>
      <p:grpSp>
        <p:nvGrpSpPr>
          <p:cNvPr name="Group 5" id="5"/>
          <p:cNvGrpSpPr/>
          <p:nvPr/>
        </p:nvGrpSpPr>
        <p:grpSpPr>
          <a:xfrm rot="0">
            <a:off x="1842189" y="3335061"/>
            <a:ext cx="9159891" cy="904943"/>
            <a:chOff x="0" y="0"/>
            <a:chExt cx="2412482" cy="238339"/>
          </a:xfrm>
        </p:grpSpPr>
        <p:sp>
          <p:nvSpPr>
            <p:cNvPr name="Freeform 6" id="6"/>
            <p:cNvSpPr/>
            <p:nvPr/>
          </p:nvSpPr>
          <p:spPr>
            <a:xfrm flipH="false" flipV="false" rot="0">
              <a:off x="0" y="0"/>
              <a:ext cx="2412482" cy="238339"/>
            </a:xfrm>
            <a:custGeom>
              <a:avLst/>
              <a:gdLst/>
              <a:ahLst/>
              <a:cxnLst/>
              <a:rect r="r" b="b" t="t" l="l"/>
              <a:pathLst>
                <a:path h="238339" w="2412482">
                  <a:moveTo>
                    <a:pt x="0" y="0"/>
                  </a:moveTo>
                  <a:lnTo>
                    <a:pt x="2412482" y="0"/>
                  </a:lnTo>
                  <a:lnTo>
                    <a:pt x="2412482" y="238339"/>
                  </a:lnTo>
                  <a:lnTo>
                    <a:pt x="0" y="238339"/>
                  </a:lnTo>
                  <a:close/>
                </a:path>
              </a:pathLst>
            </a:custGeom>
            <a:solidFill>
              <a:srgbClr val="303030"/>
            </a:solidFill>
          </p:spPr>
        </p:sp>
        <p:sp>
          <p:nvSpPr>
            <p:cNvPr name="TextBox 7" id="7"/>
            <p:cNvSpPr txBox="true"/>
            <p:nvPr/>
          </p:nvSpPr>
          <p:spPr>
            <a:xfrm>
              <a:off x="0" y="-76200"/>
              <a:ext cx="2412482"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69589" y="3354108"/>
            <a:ext cx="9993315"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Venues Used by Sex Traffickers</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name="TextBox 11" id="11"/>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64236" y="1250072"/>
            <a:ext cx="11614584"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VENUES &amp; BUSINESS</a:t>
            </a:r>
          </a:p>
        </p:txBody>
      </p:sp>
    </p:spTree>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09614" y="4571567"/>
            <a:ext cx="14845589"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Social Media Platforms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Illegal Massage Parlors</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Bars &amp; Casinos</a:t>
            </a:r>
          </a:p>
        </p:txBody>
      </p:sp>
      <p:grpSp>
        <p:nvGrpSpPr>
          <p:cNvPr name="Group 5" id="5"/>
          <p:cNvGrpSpPr/>
          <p:nvPr/>
        </p:nvGrpSpPr>
        <p:grpSpPr>
          <a:xfrm rot="0">
            <a:off x="1842189" y="3335061"/>
            <a:ext cx="9159891" cy="904943"/>
            <a:chOff x="0" y="0"/>
            <a:chExt cx="2412482" cy="238339"/>
          </a:xfrm>
        </p:grpSpPr>
        <p:sp>
          <p:nvSpPr>
            <p:cNvPr name="Freeform 6" id="6"/>
            <p:cNvSpPr/>
            <p:nvPr/>
          </p:nvSpPr>
          <p:spPr>
            <a:xfrm flipH="false" flipV="false" rot="0">
              <a:off x="0" y="0"/>
              <a:ext cx="2412482" cy="238339"/>
            </a:xfrm>
            <a:custGeom>
              <a:avLst/>
              <a:gdLst/>
              <a:ahLst/>
              <a:cxnLst/>
              <a:rect r="r" b="b" t="t" l="l"/>
              <a:pathLst>
                <a:path h="238339" w="2412482">
                  <a:moveTo>
                    <a:pt x="0" y="0"/>
                  </a:moveTo>
                  <a:lnTo>
                    <a:pt x="2412482" y="0"/>
                  </a:lnTo>
                  <a:lnTo>
                    <a:pt x="2412482" y="238339"/>
                  </a:lnTo>
                  <a:lnTo>
                    <a:pt x="0" y="238339"/>
                  </a:lnTo>
                  <a:close/>
                </a:path>
              </a:pathLst>
            </a:custGeom>
            <a:solidFill>
              <a:srgbClr val="303030"/>
            </a:solidFill>
          </p:spPr>
        </p:sp>
        <p:sp>
          <p:nvSpPr>
            <p:cNvPr name="TextBox 7" id="7"/>
            <p:cNvSpPr txBox="true"/>
            <p:nvPr/>
          </p:nvSpPr>
          <p:spPr>
            <a:xfrm>
              <a:off x="0" y="-76200"/>
              <a:ext cx="2412482"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69589" y="3354108"/>
            <a:ext cx="9993315"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Venues Used by Sex Traffickers</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name="TextBox 11" id="11"/>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64236" y="1250072"/>
            <a:ext cx="11614584"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VENUES &amp; BUSINESS</a:t>
            </a:r>
          </a:p>
        </p:txBody>
      </p:sp>
    </p:spTree>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909614" y="4571567"/>
            <a:ext cx="14845589"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Social Media Platforms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Illegal Massage Parlors</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Bars &amp; Casinos</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Hotels &amp; Motels</a:t>
            </a:r>
          </a:p>
        </p:txBody>
      </p:sp>
      <p:grpSp>
        <p:nvGrpSpPr>
          <p:cNvPr name="Group 5" id="5"/>
          <p:cNvGrpSpPr/>
          <p:nvPr/>
        </p:nvGrpSpPr>
        <p:grpSpPr>
          <a:xfrm rot="0">
            <a:off x="1842189" y="3335061"/>
            <a:ext cx="9159891" cy="904943"/>
            <a:chOff x="0" y="0"/>
            <a:chExt cx="2412482" cy="238339"/>
          </a:xfrm>
        </p:grpSpPr>
        <p:sp>
          <p:nvSpPr>
            <p:cNvPr name="Freeform 6" id="6"/>
            <p:cNvSpPr/>
            <p:nvPr/>
          </p:nvSpPr>
          <p:spPr>
            <a:xfrm flipH="false" flipV="false" rot="0">
              <a:off x="0" y="0"/>
              <a:ext cx="2412482" cy="238339"/>
            </a:xfrm>
            <a:custGeom>
              <a:avLst/>
              <a:gdLst/>
              <a:ahLst/>
              <a:cxnLst/>
              <a:rect r="r" b="b" t="t" l="l"/>
              <a:pathLst>
                <a:path h="238339" w="2412482">
                  <a:moveTo>
                    <a:pt x="0" y="0"/>
                  </a:moveTo>
                  <a:lnTo>
                    <a:pt x="2412482" y="0"/>
                  </a:lnTo>
                  <a:lnTo>
                    <a:pt x="2412482" y="238339"/>
                  </a:lnTo>
                  <a:lnTo>
                    <a:pt x="0" y="238339"/>
                  </a:lnTo>
                  <a:close/>
                </a:path>
              </a:pathLst>
            </a:custGeom>
            <a:solidFill>
              <a:srgbClr val="303030"/>
            </a:solidFill>
          </p:spPr>
        </p:sp>
        <p:sp>
          <p:nvSpPr>
            <p:cNvPr name="TextBox 7" id="7"/>
            <p:cNvSpPr txBox="true"/>
            <p:nvPr/>
          </p:nvSpPr>
          <p:spPr>
            <a:xfrm>
              <a:off x="0" y="-76200"/>
              <a:ext cx="2412482"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69589" y="3354108"/>
            <a:ext cx="9993315" cy="771526"/>
          </a:xfrm>
          <a:prstGeom prst="rect">
            <a:avLst/>
          </a:prstGeom>
        </p:spPr>
        <p:txBody>
          <a:bodyPr anchor="t" rtlCol="false" tIns="0" lIns="0" bIns="0" rIns="0">
            <a:spAutoFit/>
          </a:bodyPr>
          <a:lstStyle/>
          <a:p>
            <a:pPr algn="l">
              <a:lnSpc>
                <a:spcPts val="6299"/>
              </a:lnSpc>
            </a:pPr>
            <a:r>
              <a:rPr lang="en-US" b="true" sz="4499">
                <a:solidFill>
                  <a:srgbClr val="7ED957"/>
                </a:solidFill>
                <a:latin typeface="Roboto Bold"/>
                <a:ea typeface="Roboto Bold"/>
                <a:cs typeface="Roboto Bold"/>
                <a:sym typeface="Roboto Bold"/>
              </a:rPr>
              <a:t>Venues Used by Sex Traffickers</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10" id="10"/>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name="TextBox 11" id="11"/>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12" id="12"/>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64236" y="1250072"/>
            <a:ext cx="11614584"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VENUES &amp; BUSINESS</a:t>
            </a:r>
          </a:p>
        </p:txBody>
      </p:sp>
    </p:spTree>
  </p:cSld>
  <p:clrMapOvr>
    <a:masterClrMapping/>
  </p:clrMapOvr>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04089" y="4364354"/>
            <a:ext cx="15312336" cy="812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Hotel Housekeeping &amp; Maintenance</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name="TextBox 7" id="7"/>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9" id="9"/>
          <p:cNvGrpSpPr/>
          <p:nvPr/>
        </p:nvGrpSpPr>
        <p:grpSpPr>
          <a:xfrm rot="0">
            <a:off x="1842189" y="3351161"/>
            <a:ext cx="11163077" cy="904943"/>
            <a:chOff x="0" y="0"/>
            <a:chExt cx="2940070" cy="238339"/>
          </a:xfrm>
        </p:grpSpPr>
        <p:sp>
          <p:nvSpPr>
            <p:cNvPr name="Freeform 10" id="10"/>
            <p:cNvSpPr/>
            <p:nvPr/>
          </p:nvSpPr>
          <p:spPr>
            <a:xfrm flipH="false" flipV="false" rot="0">
              <a:off x="0" y="0"/>
              <a:ext cx="2940070" cy="238339"/>
            </a:xfrm>
            <a:custGeom>
              <a:avLst/>
              <a:gdLst/>
              <a:ahLst/>
              <a:cxnLst/>
              <a:rect r="r" b="b" t="t" l="l"/>
              <a:pathLst>
                <a:path h="238339" w="2940070">
                  <a:moveTo>
                    <a:pt x="0" y="0"/>
                  </a:moveTo>
                  <a:lnTo>
                    <a:pt x="2940070" y="0"/>
                  </a:lnTo>
                  <a:lnTo>
                    <a:pt x="2940070" y="238339"/>
                  </a:lnTo>
                  <a:lnTo>
                    <a:pt x="0" y="238339"/>
                  </a:lnTo>
                  <a:close/>
                </a:path>
              </a:pathLst>
            </a:custGeom>
            <a:solidFill>
              <a:srgbClr val="303030"/>
            </a:solidFill>
          </p:spPr>
        </p:sp>
        <p:sp>
          <p:nvSpPr>
            <p:cNvPr name="TextBox 11" id="11"/>
            <p:cNvSpPr txBox="true"/>
            <p:nvPr/>
          </p:nvSpPr>
          <p:spPr>
            <a:xfrm>
              <a:off x="0" y="-76200"/>
              <a:ext cx="2940070"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183864" y="3370208"/>
            <a:ext cx="11936025"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Industries Impacted by Labor Trafficking</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64236" y="1250072"/>
            <a:ext cx="11614584"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 &amp; INDUSTY</a:t>
            </a:r>
          </a:p>
        </p:txBody>
      </p:sp>
    </p:spTree>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04089" y="4364354"/>
            <a:ext cx="15312336" cy="16700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Hotel Housekeeping &amp; Maintenance</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Restaurants &amp; Tourism</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name="TextBox 7" id="7"/>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9" id="9"/>
          <p:cNvGrpSpPr/>
          <p:nvPr/>
        </p:nvGrpSpPr>
        <p:grpSpPr>
          <a:xfrm rot="0">
            <a:off x="1842189" y="3351161"/>
            <a:ext cx="11163077" cy="904943"/>
            <a:chOff x="0" y="0"/>
            <a:chExt cx="2940070" cy="238339"/>
          </a:xfrm>
        </p:grpSpPr>
        <p:sp>
          <p:nvSpPr>
            <p:cNvPr name="Freeform 10" id="10"/>
            <p:cNvSpPr/>
            <p:nvPr/>
          </p:nvSpPr>
          <p:spPr>
            <a:xfrm flipH="false" flipV="false" rot="0">
              <a:off x="0" y="0"/>
              <a:ext cx="2940070" cy="238339"/>
            </a:xfrm>
            <a:custGeom>
              <a:avLst/>
              <a:gdLst/>
              <a:ahLst/>
              <a:cxnLst/>
              <a:rect r="r" b="b" t="t" l="l"/>
              <a:pathLst>
                <a:path h="238339" w="2940070">
                  <a:moveTo>
                    <a:pt x="0" y="0"/>
                  </a:moveTo>
                  <a:lnTo>
                    <a:pt x="2940070" y="0"/>
                  </a:lnTo>
                  <a:lnTo>
                    <a:pt x="2940070" y="238339"/>
                  </a:lnTo>
                  <a:lnTo>
                    <a:pt x="0" y="238339"/>
                  </a:lnTo>
                  <a:close/>
                </a:path>
              </a:pathLst>
            </a:custGeom>
            <a:solidFill>
              <a:srgbClr val="303030"/>
            </a:solidFill>
          </p:spPr>
        </p:sp>
        <p:sp>
          <p:nvSpPr>
            <p:cNvPr name="TextBox 11" id="11"/>
            <p:cNvSpPr txBox="true"/>
            <p:nvPr/>
          </p:nvSpPr>
          <p:spPr>
            <a:xfrm>
              <a:off x="0" y="-76200"/>
              <a:ext cx="2940070"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183864" y="3370208"/>
            <a:ext cx="11936025"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Industries Impacted by Labor Trafficking</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64236" y="1250072"/>
            <a:ext cx="11614584"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 &amp; INDUSTY</a:t>
            </a:r>
          </a:p>
        </p:txBody>
      </p:sp>
    </p:spTree>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04089" y="4364354"/>
            <a:ext cx="15312336" cy="25273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Hotel Housekeeping &amp; Maintenance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Restaurants &amp; Tourism</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Agriculture: Crops, Livestock, Fisheries </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name="TextBox 7" id="7"/>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9" id="9"/>
          <p:cNvGrpSpPr/>
          <p:nvPr/>
        </p:nvGrpSpPr>
        <p:grpSpPr>
          <a:xfrm rot="0">
            <a:off x="1842189" y="3351161"/>
            <a:ext cx="11163077" cy="904943"/>
            <a:chOff x="0" y="0"/>
            <a:chExt cx="2940070" cy="238339"/>
          </a:xfrm>
        </p:grpSpPr>
        <p:sp>
          <p:nvSpPr>
            <p:cNvPr name="Freeform 10" id="10"/>
            <p:cNvSpPr/>
            <p:nvPr/>
          </p:nvSpPr>
          <p:spPr>
            <a:xfrm flipH="false" flipV="false" rot="0">
              <a:off x="0" y="0"/>
              <a:ext cx="2940070" cy="238339"/>
            </a:xfrm>
            <a:custGeom>
              <a:avLst/>
              <a:gdLst/>
              <a:ahLst/>
              <a:cxnLst/>
              <a:rect r="r" b="b" t="t" l="l"/>
              <a:pathLst>
                <a:path h="238339" w="2940070">
                  <a:moveTo>
                    <a:pt x="0" y="0"/>
                  </a:moveTo>
                  <a:lnTo>
                    <a:pt x="2940070" y="0"/>
                  </a:lnTo>
                  <a:lnTo>
                    <a:pt x="2940070" y="238339"/>
                  </a:lnTo>
                  <a:lnTo>
                    <a:pt x="0" y="238339"/>
                  </a:lnTo>
                  <a:close/>
                </a:path>
              </a:pathLst>
            </a:custGeom>
            <a:solidFill>
              <a:srgbClr val="303030"/>
            </a:solidFill>
          </p:spPr>
        </p:sp>
        <p:sp>
          <p:nvSpPr>
            <p:cNvPr name="TextBox 11" id="11"/>
            <p:cNvSpPr txBox="true"/>
            <p:nvPr/>
          </p:nvSpPr>
          <p:spPr>
            <a:xfrm>
              <a:off x="0" y="-76200"/>
              <a:ext cx="2940070"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183864" y="3370208"/>
            <a:ext cx="11936025"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Industries Impacted by Labor Trafficking</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64236" y="1250072"/>
            <a:ext cx="11614584"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 &amp; INDUSTY</a:t>
            </a:r>
          </a:p>
        </p:txBody>
      </p:sp>
    </p:spTree>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04089" y="4364354"/>
            <a:ext cx="15312336" cy="338455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Hotel Housekeeping &amp; Maintenance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Restaurants &amp; Tourism</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Agriculture: Crops, Livestock, Fisheries </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Logging &amp; Mining</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sp>
        <p:nvSpPr>
          <p:cNvPr name="TextBox 7" id="7"/>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9" id="9"/>
          <p:cNvGrpSpPr/>
          <p:nvPr/>
        </p:nvGrpSpPr>
        <p:grpSpPr>
          <a:xfrm rot="0">
            <a:off x="1842189" y="3351161"/>
            <a:ext cx="11163077" cy="904943"/>
            <a:chOff x="0" y="0"/>
            <a:chExt cx="2940070" cy="238339"/>
          </a:xfrm>
        </p:grpSpPr>
        <p:sp>
          <p:nvSpPr>
            <p:cNvPr name="Freeform 10" id="10"/>
            <p:cNvSpPr/>
            <p:nvPr/>
          </p:nvSpPr>
          <p:spPr>
            <a:xfrm flipH="false" flipV="false" rot="0">
              <a:off x="0" y="0"/>
              <a:ext cx="2940070" cy="238339"/>
            </a:xfrm>
            <a:custGeom>
              <a:avLst/>
              <a:gdLst/>
              <a:ahLst/>
              <a:cxnLst/>
              <a:rect r="r" b="b" t="t" l="l"/>
              <a:pathLst>
                <a:path h="238339" w="2940070">
                  <a:moveTo>
                    <a:pt x="0" y="0"/>
                  </a:moveTo>
                  <a:lnTo>
                    <a:pt x="2940070" y="0"/>
                  </a:lnTo>
                  <a:lnTo>
                    <a:pt x="2940070" y="238339"/>
                  </a:lnTo>
                  <a:lnTo>
                    <a:pt x="0" y="238339"/>
                  </a:lnTo>
                  <a:close/>
                </a:path>
              </a:pathLst>
            </a:custGeom>
            <a:solidFill>
              <a:srgbClr val="303030"/>
            </a:solidFill>
          </p:spPr>
        </p:sp>
        <p:sp>
          <p:nvSpPr>
            <p:cNvPr name="TextBox 11" id="11"/>
            <p:cNvSpPr txBox="true"/>
            <p:nvPr/>
          </p:nvSpPr>
          <p:spPr>
            <a:xfrm>
              <a:off x="0" y="-76200"/>
              <a:ext cx="2940070"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183864" y="3370208"/>
            <a:ext cx="11936025"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Industries Impacted by Labor Trafficking</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64236" y="1250072"/>
            <a:ext cx="11614584"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 &amp; INDUSTY</a:t>
            </a:r>
          </a:p>
        </p:txBody>
      </p:sp>
    </p:spTree>
  </p:cSld>
  <p:clrMapOvr>
    <a:masterClrMapping/>
  </p:clrMapOvr>
</p:sld>
</file>

<file path=ppt/slides/slide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9262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2801576"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STATISTICS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a:t>
            </a:r>
          </a:p>
        </p:txBody>
      </p:sp>
      <p:grpSp>
        <p:nvGrpSpPr>
          <p:cNvPr name="Group 6" id="6"/>
          <p:cNvGrpSpPr/>
          <p:nvPr/>
        </p:nvGrpSpPr>
        <p:grpSpPr>
          <a:xfrm rot="0">
            <a:off x="1480713" y="3019805"/>
            <a:ext cx="8313886" cy="904943"/>
            <a:chOff x="0" y="0"/>
            <a:chExt cx="2189665" cy="238339"/>
          </a:xfrm>
        </p:grpSpPr>
        <p:sp>
          <p:nvSpPr>
            <p:cNvPr name="Freeform 7" id="7"/>
            <p:cNvSpPr/>
            <p:nvPr/>
          </p:nvSpPr>
          <p:spPr>
            <a:xfrm flipH="false" flipV="false" rot="0">
              <a:off x="0" y="0"/>
              <a:ext cx="2189665" cy="238339"/>
            </a:xfrm>
            <a:custGeom>
              <a:avLst/>
              <a:gdLst/>
              <a:ahLst/>
              <a:cxnLst/>
              <a:rect r="r" b="b" t="t" l="l"/>
              <a:pathLst>
                <a:path h="238339" w="2189665">
                  <a:moveTo>
                    <a:pt x="0" y="0"/>
                  </a:moveTo>
                  <a:lnTo>
                    <a:pt x="2189665" y="0"/>
                  </a:lnTo>
                  <a:lnTo>
                    <a:pt x="2189665" y="238339"/>
                  </a:lnTo>
                  <a:lnTo>
                    <a:pt x="0" y="238339"/>
                  </a:lnTo>
                  <a:close/>
                </a:path>
              </a:pathLst>
            </a:custGeom>
            <a:solidFill>
              <a:srgbClr val="303030"/>
            </a:solidFill>
          </p:spPr>
        </p:sp>
        <p:sp>
          <p:nvSpPr>
            <p:cNvPr name="TextBox 8" id="8"/>
            <p:cNvSpPr txBox="true"/>
            <p:nvPr/>
          </p:nvSpPr>
          <p:spPr>
            <a:xfrm>
              <a:off x="0" y="-76200"/>
              <a:ext cx="2189665"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99496" y="3038851"/>
            <a:ext cx="8395178"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Why Study Results Can Vary</a:t>
            </a:r>
          </a:p>
        </p:txBody>
      </p:sp>
      <p:sp>
        <p:nvSpPr>
          <p:cNvPr name="TextBox 10" id="10"/>
          <p:cNvSpPr txBox="true"/>
          <p:nvPr/>
        </p:nvSpPr>
        <p:spPr>
          <a:xfrm rot="0">
            <a:off x="1480713" y="4141245"/>
            <a:ext cx="14679941" cy="3768725"/>
          </a:xfrm>
          <a:prstGeom prst="rect">
            <a:avLst/>
          </a:prstGeom>
        </p:spPr>
        <p:txBody>
          <a:bodyPr anchor="t" rtlCol="false" tIns="0" lIns="0" bIns="0" rIns="0">
            <a:spAutoFit/>
          </a:bodyPr>
          <a:lstStyle/>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Some crimes are never reported, making it hard to reveal the entire issue.</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Studies collect information in different ways, leading to different results.</a:t>
            </a:r>
          </a:p>
          <a:p>
            <a:pPr algn="l">
              <a:lnSpc>
                <a:spcPts val="3200"/>
              </a:lnSpc>
            </a:pPr>
          </a:p>
          <a:p>
            <a:pPr algn="l" marL="917576" indent="-458788" lvl="1">
              <a:lnSpc>
                <a:spcPts val="4675"/>
              </a:lnSpc>
              <a:buFont typeface="Arial"/>
              <a:buChar char="•"/>
            </a:pPr>
            <a:r>
              <a:rPr lang="en-US" b="true" sz="4250">
                <a:solidFill>
                  <a:srgbClr val="004F59"/>
                </a:solidFill>
                <a:latin typeface="Roboto Bold"/>
                <a:ea typeface="Roboto Bold"/>
                <a:cs typeface="Roboto Bold"/>
                <a:sym typeface="Roboto Bold"/>
              </a:rPr>
              <a:t>Small </a:t>
            </a:r>
            <a:r>
              <a:rPr lang="en-US" b="true" sz="4250">
                <a:solidFill>
                  <a:srgbClr val="004F59"/>
                </a:solidFill>
                <a:latin typeface="Roboto Bold"/>
                <a:ea typeface="Roboto Bold"/>
                <a:cs typeface="Roboto Bold"/>
                <a:sym typeface="Roboto Bold"/>
              </a:rPr>
              <a:t>studies may not represent everyone. </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4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804089" y="4346275"/>
            <a:ext cx="15312336" cy="4241800"/>
          </a:xfrm>
          <a:prstGeom prst="rect">
            <a:avLst/>
          </a:prstGeom>
        </p:spPr>
        <p:txBody>
          <a:bodyPr anchor="t" rtlCol="false" tIns="0" lIns="0" bIns="0" rIns="0">
            <a:spAutoFit/>
          </a:bodyPr>
          <a:lstStyle/>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Hotel Housekeeping &amp; Maintenance</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Restaurants &amp; Tourism</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Agriculture: Crops, Livestock, Fisheries </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Logging &amp; Mining</a:t>
            </a:r>
          </a:p>
          <a:p>
            <a:pPr algn="l" marL="917576" indent="-458788" lvl="1">
              <a:lnSpc>
                <a:spcPts val="6800"/>
              </a:lnSpc>
              <a:buFont typeface="Arial"/>
              <a:buChar char="•"/>
            </a:pPr>
            <a:r>
              <a:rPr lang="en-US" b="true" sz="4250">
                <a:solidFill>
                  <a:srgbClr val="004F59"/>
                </a:solidFill>
                <a:latin typeface="Roboto Bold"/>
                <a:ea typeface="Roboto Bold"/>
                <a:cs typeface="Roboto Bold"/>
                <a:sym typeface="Roboto Bold"/>
              </a:rPr>
              <a:t>Construction, Factories, &amp; Carnivals</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sp>
        <p:nvSpPr>
          <p:cNvPr name="TextBox 7" id="7"/>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9" id="9"/>
          <p:cNvGrpSpPr/>
          <p:nvPr/>
        </p:nvGrpSpPr>
        <p:grpSpPr>
          <a:xfrm rot="0">
            <a:off x="1842189" y="3351161"/>
            <a:ext cx="11163077" cy="904943"/>
            <a:chOff x="0" y="0"/>
            <a:chExt cx="2940070" cy="238339"/>
          </a:xfrm>
        </p:grpSpPr>
        <p:sp>
          <p:nvSpPr>
            <p:cNvPr name="Freeform 10" id="10"/>
            <p:cNvSpPr/>
            <p:nvPr/>
          </p:nvSpPr>
          <p:spPr>
            <a:xfrm flipH="false" flipV="false" rot="0">
              <a:off x="0" y="0"/>
              <a:ext cx="2940070" cy="238339"/>
            </a:xfrm>
            <a:custGeom>
              <a:avLst/>
              <a:gdLst/>
              <a:ahLst/>
              <a:cxnLst/>
              <a:rect r="r" b="b" t="t" l="l"/>
              <a:pathLst>
                <a:path h="238339" w="2940070">
                  <a:moveTo>
                    <a:pt x="0" y="0"/>
                  </a:moveTo>
                  <a:lnTo>
                    <a:pt x="2940070" y="0"/>
                  </a:lnTo>
                  <a:lnTo>
                    <a:pt x="2940070" y="238339"/>
                  </a:lnTo>
                  <a:lnTo>
                    <a:pt x="0" y="238339"/>
                  </a:lnTo>
                  <a:close/>
                </a:path>
              </a:pathLst>
            </a:custGeom>
            <a:solidFill>
              <a:srgbClr val="303030"/>
            </a:solidFill>
          </p:spPr>
        </p:sp>
        <p:sp>
          <p:nvSpPr>
            <p:cNvPr name="TextBox 11" id="11"/>
            <p:cNvSpPr txBox="true"/>
            <p:nvPr/>
          </p:nvSpPr>
          <p:spPr>
            <a:xfrm>
              <a:off x="0" y="-76200"/>
              <a:ext cx="2940070" cy="314539"/>
            </a:xfrm>
            <a:prstGeom prst="rect">
              <a:avLst/>
            </a:prstGeom>
          </p:spPr>
          <p:txBody>
            <a:bodyPr anchor="ctr" rtlCol="false" tIns="50800" lIns="50800" bIns="50800" rIns="50800"/>
            <a:lstStyle/>
            <a:p>
              <a:pPr algn="ctr">
                <a:lnSpc>
                  <a:spcPts val="3074"/>
                </a:lnSpc>
              </a:pPr>
            </a:p>
          </p:txBody>
        </p:sp>
      </p:grpSp>
      <p:sp>
        <p:nvSpPr>
          <p:cNvPr name="TextBox 12" id="12"/>
          <p:cNvSpPr txBox="true"/>
          <p:nvPr/>
        </p:nvSpPr>
        <p:spPr>
          <a:xfrm rot="0">
            <a:off x="2183864" y="3370208"/>
            <a:ext cx="11936025" cy="771451"/>
          </a:xfrm>
          <a:prstGeom prst="rect">
            <a:avLst/>
          </a:prstGeom>
        </p:spPr>
        <p:txBody>
          <a:bodyPr anchor="t" rtlCol="false" tIns="0" lIns="0" bIns="0" rIns="0">
            <a:spAutoFit/>
          </a:bodyPr>
          <a:lstStyle/>
          <a:p>
            <a:pPr algn="l">
              <a:lnSpc>
                <a:spcPts val="6299"/>
              </a:lnSpc>
            </a:pPr>
            <a:r>
              <a:rPr lang="en-US" b="true" sz="4499">
                <a:solidFill>
                  <a:srgbClr val="F2C75C"/>
                </a:solidFill>
                <a:latin typeface="Roboto Bold"/>
                <a:ea typeface="Roboto Bold"/>
                <a:cs typeface="Roboto Bold"/>
                <a:sym typeface="Roboto Bold"/>
              </a:rPr>
              <a:t>Industries Impacted by Labor Trafficking</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4" id="14"/>
          <p:cNvSpPr txBox="true"/>
          <p:nvPr/>
        </p:nvSpPr>
        <p:spPr>
          <a:xfrm rot="0">
            <a:off x="964236" y="1250072"/>
            <a:ext cx="11614584"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BUSINESS &amp; INDUSTY</a:t>
            </a:r>
          </a:p>
        </p:txBody>
      </p:sp>
    </p:spTree>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8" id="8"/>
          <p:cNvGrpSpPr/>
          <p:nvPr/>
        </p:nvGrpSpPr>
        <p:grpSpPr>
          <a:xfrm rot="0">
            <a:off x="1965967" y="3624926"/>
            <a:ext cx="6483675" cy="904943"/>
            <a:chOff x="0" y="0"/>
            <a:chExt cx="1707634" cy="238339"/>
          </a:xfrm>
        </p:grpSpPr>
        <p:sp>
          <p:nvSpPr>
            <p:cNvPr name="Freeform 9" id="9"/>
            <p:cNvSpPr/>
            <p:nvPr/>
          </p:nvSpPr>
          <p:spPr>
            <a:xfrm flipH="false" flipV="false" rot="0">
              <a:off x="0" y="0"/>
              <a:ext cx="1707635" cy="238339"/>
            </a:xfrm>
            <a:custGeom>
              <a:avLst/>
              <a:gdLst/>
              <a:ahLst/>
              <a:cxnLst/>
              <a:rect r="r" b="b" t="t" l="l"/>
              <a:pathLst>
                <a:path h="238339" w="1707635">
                  <a:moveTo>
                    <a:pt x="0" y="0"/>
                  </a:moveTo>
                  <a:lnTo>
                    <a:pt x="1707635" y="0"/>
                  </a:lnTo>
                  <a:lnTo>
                    <a:pt x="1707635" y="238339"/>
                  </a:lnTo>
                  <a:lnTo>
                    <a:pt x="0" y="238339"/>
                  </a:lnTo>
                  <a:close/>
                </a:path>
              </a:pathLst>
            </a:custGeom>
            <a:solidFill>
              <a:srgbClr val="303030"/>
            </a:solidFill>
          </p:spPr>
        </p:sp>
        <p:sp>
          <p:nvSpPr>
            <p:cNvPr name="TextBox 10" id="10"/>
            <p:cNvSpPr txBox="true"/>
            <p:nvPr/>
          </p:nvSpPr>
          <p:spPr>
            <a:xfrm>
              <a:off x="0" y="-76200"/>
              <a:ext cx="1707634"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360015" y="350120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MANIPULATION</a:t>
            </a:r>
          </a:p>
        </p:txBody>
      </p:sp>
      <p:sp>
        <p:nvSpPr>
          <p:cNvPr name="TextBox 12" id="12"/>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3" id="1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sp>
        <p:nvSpPr>
          <p:cNvPr name="TextBox 14" id="14"/>
          <p:cNvSpPr txBox="true"/>
          <p:nvPr/>
        </p:nvSpPr>
        <p:spPr>
          <a:xfrm rot="0">
            <a:off x="2017780" y="4536816"/>
            <a:ext cx="14454963" cy="2553172"/>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Influencing or controlling someone’s behavior or decisions deceptively or unfairly, usually for personal gain.</a:t>
            </a:r>
          </a:p>
          <a:p>
            <a:pPr algn="l">
              <a:lnSpc>
                <a:spcPts val="6880"/>
              </a:lnSpc>
            </a:pPr>
          </a:p>
        </p:txBody>
      </p:sp>
      <p:sp>
        <p:nvSpPr>
          <p:cNvPr name="TextBox 15" id="15"/>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grpSp>
        <p:nvGrpSpPr>
          <p:cNvPr name="Group 8" id="8"/>
          <p:cNvGrpSpPr/>
          <p:nvPr/>
        </p:nvGrpSpPr>
        <p:grpSpPr>
          <a:xfrm rot="0">
            <a:off x="1965967" y="3624926"/>
            <a:ext cx="5982451" cy="904943"/>
            <a:chOff x="0" y="0"/>
            <a:chExt cx="1575625" cy="238339"/>
          </a:xfrm>
        </p:grpSpPr>
        <p:sp>
          <p:nvSpPr>
            <p:cNvPr name="Freeform 9" id="9"/>
            <p:cNvSpPr/>
            <p:nvPr/>
          </p:nvSpPr>
          <p:spPr>
            <a:xfrm flipH="false" flipV="false" rot="0">
              <a:off x="0" y="0"/>
              <a:ext cx="1575625" cy="238339"/>
            </a:xfrm>
            <a:custGeom>
              <a:avLst/>
              <a:gdLst/>
              <a:ahLst/>
              <a:cxnLst/>
              <a:rect r="r" b="b" t="t" l="l"/>
              <a:pathLst>
                <a:path h="238339" w="1575625">
                  <a:moveTo>
                    <a:pt x="0" y="0"/>
                  </a:moveTo>
                  <a:lnTo>
                    <a:pt x="1575625" y="0"/>
                  </a:lnTo>
                  <a:lnTo>
                    <a:pt x="1575625" y="238339"/>
                  </a:lnTo>
                  <a:lnTo>
                    <a:pt x="0" y="238339"/>
                  </a:lnTo>
                  <a:close/>
                </a:path>
              </a:pathLst>
            </a:custGeom>
            <a:solidFill>
              <a:srgbClr val="303030"/>
            </a:solidFill>
          </p:spPr>
        </p:sp>
        <p:sp>
          <p:nvSpPr>
            <p:cNvPr name="TextBox 10" id="10"/>
            <p:cNvSpPr txBox="true"/>
            <p:nvPr/>
          </p:nvSpPr>
          <p:spPr>
            <a:xfrm>
              <a:off x="0" y="-76200"/>
              <a:ext cx="1575625" cy="314539"/>
            </a:xfrm>
            <a:prstGeom prst="rect">
              <a:avLst/>
            </a:prstGeom>
          </p:spPr>
          <p:txBody>
            <a:bodyPr anchor="ctr" rtlCol="false" tIns="50800" lIns="50800" bIns="50800" rIns="50800"/>
            <a:lstStyle/>
            <a:p>
              <a:pPr algn="ctr">
                <a:lnSpc>
                  <a:spcPts val="3074"/>
                </a:lnSpc>
              </a:pPr>
            </a:p>
          </p:txBody>
        </p:sp>
      </p:grpSp>
      <p:sp>
        <p:nvSpPr>
          <p:cNvPr name="TextBox 11" id="11"/>
          <p:cNvSpPr txBox="true"/>
          <p:nvPr/>
        </p:nvSpPr>
        <p:spPr>
          <a:xfrm rot="0">
            <a:off x="2360015" y="3501204"/>
            <a:ext cx="6855588" cy="1028665"/>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INTIMIDATION</a:t>
            </a:r>
          </a:p>
        </p:txBody>
      </p:sp>
      <p:sp>
        <p:nvSpPr>
          <p:cNvPr name="TextBox 12" id="12"/>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3" id="13"/>
          <p:cNvSpPr txBox="true"/>
          <p:nvPr/>
        </p:nvSpPr>
        <p:spPr>
          <a:xfrm rot="0">
            <a:off x="2017780" y="4536816"/>
            <a:ext cx="15241520" cy="1686692"/>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To influence or control another person’s actions or behavior by causing fear. </a:t>
            </a:r>
          </a:p>
        </p:txBody>
      </p:sp>
      <p:sp>
        <p:nvSpPr>
          <p:cNvPr name="TextBox 14" id="14"/>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sp>
        <p:nvSpPr>
          <p:cNvPr name="TextBox 15" id="15"/>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TextBox 16" id="1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670840" y="4076027"/>
            <a:ext cx="11373410" cy="2134945"/>
            <a:chOff x="0" y="0"/>
            <a:chExt cx="2995466" cy="562290"/>
          </a:xfrm>
        </p:grpSpPr>
        <p:sp>
          <p:nvSpPr>
            <p:cNvPr name="Freeform 5" id="5"/>
            <p:cNvSpPr/>
            <p:nvPr/>
          </p:nvSpPr>
          <p:spPr>
            <a:xfrm flipH="false" flipV="false" rot="0">
              <a:off x="0" y="0"/>
              <a:ext cx="2995466" cy="562290"/>
            </a:xfrm>
            <a:custGeom>
              <a:avLst/>
              <a:gdLst/>
              <a:ahLst/>
              <a:cxnLst/>
              <a:rect r="r" b="b" t="t" l="l"/>
              <a:pathLst>
                <a:path h="562290" w="2995466">
                  <a:moveTo>
                    <a:pt x="0" y="0"/>
                  </a:moveTo>
                  <a:lnTo>
                    <a:pt x="2995466" y="0"/>
                  </a:lnTo>
                  <a:lnTo>
                    <a:pt x="2995466" y="562290"/>
                  </a:lnTo>
                  <a:lnTo>
                    <a:pt x="0" y="562290"/>
                  </a:lnTo>
                  <a:close/>
                </a:path>
              </a:pathLst>
            </a:custGeom>
            <a:solidFill>
              <a:srgbClr val="303030"/>
            </a:solidFill>
          </p:spPr>
        </p:sp>
        <p:sp>
          <p:nvSpPr>
            <p:cNvPr name="TextBox 6" id="6"/>
            <p:cNvSpPr txBox="true"/>
            <p:nvPr/>
          </p:nvSpPr>
          <p:spPr>
            <a:xfrm>
              <a:off x="0" y="-76200"/>
              <a:ext cx="2995466" cy="638490"/>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441132" y="4314899"/>
            <a:ext cx="10400842" cy="1561952"/>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When can young people experience a false sense of security?</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43</a:t>
            </a:r>
          </a:p>
        </p:txBody>
      </p:sp>
      <p:sp>
        <p:nvSpPr>
          <p:cNvPr name="Freeform 9" id="9"/>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0" id="10"/>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2" id="12"/>
          <p:cNvSpPr txBox="true"/>
          <p:nvPr/>
        </p:nvSpPr>
        <p:spPr>
          <a:xfrm rot="0">
            <a:off x="1131441" y="1109322"/>
            <a:ext cx="13429563"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
        <p:nvSpPr>
          <p:cNvPr name="TextBox 13" id="13"/>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Tree>
  </p:cSld>
  <p:clrMapOvr>
    <a:masterClrMapping/>
  </p:clrMapOvr>
</p:sld>
</file>

<file path=ppt/slides/slide4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71085" y="3385381"/>
            <a:ext cx="11433051" cy="904943"/>
            <a:chOff x="0" y="0"/>
            <a:chExt cx="3011174" cy="238339"/>
          </a:xfrm>
        </p:grpSpPr>
        <p:sp>
          <p:nvSpPr>
            <p:cNvPr name="Freeform 5" id="5"/>
            <p:cNvSpPr/>
            <p:nvPr/>
          </p:nvSpPr>
          <p:spPr>
            <a:xfrm flipH="false" flipV="false" rot="0">
              <a:off x="0" y="0"/>
              <a:ext cx="3011174" cy="238339"/>
            </a:xfrm>
            <a:custGeom>
              <a:avLst/>
              <a:gdLst/>
              <a:ahLst/>
              <a:cxnLst/>
              <a:rect r="r" b="b" t="t" l="l"/>
              <a:pathLst>
                <a:path h="238339" w="3011174">
                  <a:moveTo>
                    <a:pt x="0" y="0"/>
                  </a:moveTo>
                  <a:lnTo>
                    <a:pt x="3011174" y="0"/>
                  </a:lnTo>
                  <a:lnTo>
                    <a:pt x="3011174" y="238339"/>
                  </a:lnTo>
                  <a:lnTo>
                    <a:pt x="0" y="238339"/>
                  </a:lnTo>
                  <a:close/>
                </a:path>
              </a:pathLst>
            </a:custGeom>
            <a:solidFill>
              <a:srgbClr val="303030"/>
            </a:solidFill>
          </p:spPr>
        </p:sp>
        <p:sp>
          <p:nvSpPr>
            <p:cNvPr name="TextBox 6" id="6"/>
            <p:cNvSpPr txBox="true"/>
            <p:nvPr/>
          </p:nvSpPr>
          <p:spPr>
            <a:xfrm>
              <a:off x="0" y="-76200"/>
              <a:ext cx="3011174"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12760" y="3404427"/>
            <a:ext cx="1109137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Alert — Even When Things Seem Safe</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name="TextBox 9" id="9"/>
          <p:cNvSpPr txBox="true"/>
          <p:nvPr/>
        </p:nvSpPr>
        <p:spPr>
          <a:xfrm rot="0">
            <a:off x="2212760" y="4613178"/>
            <a:ext cx="15217767"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Talking or hanging out with an </a:t>
            </a:r>
            <a:r>
              <a:rPr lang="en-US" b="true" sz="4250">
                <a:solidFill>
                  <a:srgbClr val="9D1BE3"/>
                </a:solidFill>
                <a:latin typeface="Roboto Bold"/>
                <a:ea typeface="Roboto Bold"/>
                <a:cs typeface="Roboto Bold"/>
                <a:sym typeface="Roboto Bold"/>
              </a:rPr>
              <a:t>“Online-only” friend.</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13429563"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Tree>
  </p:cSld>
  <p:clrMapOvr>
    <a:masterClrMapping/>
  </p:clrMapOvr>
</p:sld>
</file>

<file path=ppt/slides/slide4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71085" y="3385381"/>
            <a:ext cx="11433051" cy="904943"/>
            <a:chOff x="0" y="0"/>
            <a:chExt cx="3011174" cy="238339"/>
          </a:xfrm>
        </p:grpSpPr>
        <p:sp>
          <p:nvSpPr>
            <p:cNvPr name="Freeform 5" id="5"/>
            <p:cNvSpPr/>
            <p:nvPr/>
          </p:nvSpPr>
          <p:spPr>
            <a:xfrm flipH="false" flipV="false" rot="0">
              <a:off x="0" y="0"/>
              <a:ext cx="3011174" cy="238339"/>
            </a:xfrm>
            <a:custGeom>
              <a:avLst/>
              <a:gdLst/>
              <a:ahLst/>
              <a:cxnLst/>
              <a:rect r="r" b="b" t="t" l="l"/>
              <a:pathLst>
                <a:path h="238339" w="3011174">
                  <a:moveTo>
                    <a:pt x="0" y="0"/>
                  </a:moveTo>
                  <a:lnTo>
                    <a:pt x="3011174" y="0"/>
                  </a:lnTo>
                  <a:lnTo>
                    <a:pt x="3011174" y="238339"/>
                  </a:lnTo>
                  <a:lnTo>
                    <a:pt x="0" y="238339"/>
                  </a:lnTo>
                  <a:close/>
                </a:path>
              </a:pathLst>
            </a:custGeom>
            <a:solidFill>
              <a:srgbClr val="303030"/>
            </a:solidFill>
          </p:spPr>
        </p:sp>
        <p:sp>
          <p:nvSpPr>
            <p:cNvPr name="TextBox 6" id="6"/>
            <p:cNvSpPr txBox="true"/>
            <p:nvPr/>
          </p:nvSpPr>
          <p:spPr>
            <a:xfrm>
              <a:off x="0" y="-76200"/>
              <a:ext cx="3011174"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12760" y="3404427"/>
            <a:ext cx="1109137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Alert — Even When Things Seem Safe</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name="TextBox 9" id="9"/>
          <p:cNvSpPr txBox="true"/>
          <p:nvPr/>
        </p:nvSpPr>
        <p:spPr>
          <a:xfrm rot="0">
            <a:off x="2212760" y="4613178"/>
            <a:ext cx="15217767"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Spending time with an </a:t>
            </a:r>
            <a:r>
              <a:rPr lang="en-US" b="true" sz="4250">
                <a:solidFill>
                  <a:srgbClr val="9D1BE3"/>
                </a:solidFill>
                <a:latin typeface="Roboto Bold"/>
                <a:ea typeface="Roboto Bold"/>
                <a:cs typeface="Roboto Bold"/>
                <a:sym typeface="Roboto Bold"/>
              </a:rPr>
              <a:t>older peer or adult.</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13429563"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Tree>
  </p:cSld>
  <p:clrMapOvr>
    <a:masterClrMapping/>
  </p:clrMapOvr>
</p:sld>
</file>

<file path=ppt/slides/slide4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71085" y="3385381"/>
            <a:ext cx="11433051" cy="904943"/>
            <a:chOff x="0" y="0"/>
            <a:chExt cx="3011174" cy="238339"/>
          </a:xfrm>
        </p:grpSpPr>
        <p:sp>
          <p:nvSpPr>
            <p:cNvPr name="Freeform 5" id="5"/>
            <p:cNvSpPr/>
            <p:nvPr/>
          </p:nvSpPr>
          <p:spPr>
            <a:xfrm flipH="false" flipV="false" rot="0">
              <a:off x="0" y="0"/>
              <a:ext cx="3011174" cy="238339"/>
            </a:xfrm>
            <a:custGeom>
              <a:avLst/>
              <a:gdLst/>
              <a:ahLst/>
              <a:cxnLst/>
              <a:rect r="r" b="b" t="t" l="l"/>
              <a:pathLst>
                <a:path h="238339" w="3011174">
                  <a:moveTo>
                    <a:pt x="0" y="0"/>
                  </a:moveTo>
                  <a:lnTo>
                    <a:pt x="3011174" y="0"/>
                  </a:lnTo>
                  <a:lnTo>
                    <a:pt x="3011174" y="238339"/>
                  </a:lnTo>
                  <a:lnTo>
                    <a:pt x="0" y="238339"/>
                  </a:lnTo>
                  <a:close/>
                </a:path>
              </a:pathLst>
            </a:custGeom>
            <a:solidFill>
              <a:srgbClr val="303030"/>
            </a:solidFill>
          </p:spPr>
        </p:sp>
        <p:sp>
          <p:nvSpPr>
            <p:cNvPr name="TextBox 6" id="6"/>
            <p:cNvSpPr txBox="true"/>
            <p:nvPr/>
          </p:nvSpPr>
          <p:spPr>
            <a:xfrm>
              <a:off x="0" y="-76200"/>
              <a:ext cx="3011174"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12760" y="3404427"/>
            <a:ext cx="1109137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Alert — Even When Things Seem Safe</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name="TextBox 9" id="9"/>
          <p:cNvSpPr txBox="true"/>
          <p:nvPr/>
        </p:nvSpPr>
        <p:spPr>
          <a:xfrm rot="0">
            <a:off x="2212760" y="4613178"/>
            <a:ext cx="15217767"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Receiving </a:t>
            </a:r>
            <a:r>
              <a:rPr lang="en-US" b="true" sz="4250">
                <a:solidFill>
                  <a:srgbClr val="9D1BE3"/>
                </a:solidFill>
                <a:latin typeface="Roboto Bold"/>
                <a:ea typeface="Roboto Bold"/>
                <a:cs typeface="Roboto Bold"/>
                <a:sym typeface="Roboto Bold"/>
              </a:rPr>
              <a:t>special attention,</a:t>
            </a:r>
            <a:r>
              <a:rPr lang="en-US" b="true" sz="4250">
                <a:solidFill>
                  <a:srgbClr val="004F59"/>
                </a:solidFill>
                <a:latin typeface="Roboto Bold"/>
                <a:ea typeface="Roboto Bold"/>
                <a:cs typeface="Roboto Bold"/>
                <a:sym typeface="Roboto Bold"/>
              </a:rPr>
              <a:t> gifts, or favors from an adult.</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13429563"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Tree>
  </p:cSld>
  <p:clrMapOvr>
    <a:masterClrMapping/>
  </p:clrMapOvr>
</p:sld>
</file>

<file path=ppt/slides/slide4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871085" y="3385381"/>
            <a:ext cx="11433051" cy="904943"/>
            <a:chOff x="0" y="0"/>
            <a:chExt cx="3011174" cy="238339"/>
          </a:xfrm>
        </p:grpSpPr>
        <p:sp>
          <p:nvSpPr>
            <p:cNvPr name="Freeform 5" id="5"/>
            <p:cNvSpPr/>
            <p:nvPr/>
          </p:nvSpPr>
          <p:spPr>
            <a:xfrm flipH="false" flipV="false" rot="0">
              <a:off x="0" y="0"/>
              <a:ext cx="3011174" cy="238339"/>
            </a:xfrm>
            <a:custGeom>
              <a:avLst/>
              <a:gdLst/>
              <a:ahLst/>
              <a:cxnLst/>
              <a:rect r="r" b="b" t="t" l="l"/>
              <a:pathLst>
                <a:path h="238339" w="3011174">
                  <a:moveTo>
                    <a:pt x="0" y="0"/>
                  </a:moveTo>
                  <a:lnTo>
                    <a:pt x="3011174" y="0"/>
                  </a:lnTo>
                  <a:lnTo>
                    <a:pt x="3011174" y="238339"/>
                  </a:lnTo>
                  <a:lnTo>
                    <a:pt x="0" y="238339"/>
                  </a:lnTo>
                  <a:close/>
                </a:path>
              </a:pathLst>
            </a:custGeom>
            <a:solidFill>
              <a:srgbClr val="303030"/>
            </a:solidFill>
          </p:spPr>
        </p:sp>
        <p:sp>
          <p:nvSpPr>
            <p:cNvPr name="TextBox 6" id="6"/>
            <p:cNvSpPr txBox="true"/>
            <p:nvPr/>
          </p:nvSpPr>
          <p:spPr>
            <a:xfrm>
              <a:off x="0" y="-76200"/>
              <a:ext cx="3011174" cy="31453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2212760" y="3404427"/>
            <a:ext cx="11091376"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Stay Alert — Even When Things Seem Safe</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name="TextBox 9" id="9"/>
          <p:cNvSpPr txBox="true"/>
          <p:nvPr/>
        </p:nvSpPr>
        <p:spPr>
          <a:xfrm rot="0">
            <a:off x="2212760" y="4613178"/>
            <a:ext cx="15217767"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Going to unfamiliar places with </a:t>
            </a:r>
            <a:r>
              <a:rPr lang="en-US" b="true" sz="4250">
                <a:solidFill>
                  <a:srgbClr val="9D1BE3"/>
                </a:solidFill>
                <a:latin typeface="Roboto Bold"/>
                <a:ea typeface="Roboto Bold"/>
                <a:cs typeface="Roboto Bold"/>
                <a:sym typeface="Roboto Bold"/>
              </a:rPr>
              <a:t>people they don’t know well.</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13429563"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SENSE OF SECURITY</a:t>
            </a:r>
          </a:p>
        </p:txBody>
      </p:sp>
    </p:spTree>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name="Group 5" id="5"/>
          <p:cNvGrpSpPr/>
          <p:nvPr/>
        </p:nvGrpSpPr>
        <p:grpSpPr>
          <a:xfrm rot="0">
            <a:off x="1670840" y="4314152"/>
            <a:ext cx="12558173" cy="2285466"/>
            <a:chOff x="0" y="0"/>
            <a:chExt cx="3307502" cy="601933"/>
          </a:xfrm>
        </p:grpSpPr>
        <p:sp>
          <p:nvSpPr>
            <p:cNvPr name="Freeform 6" id="6"/>
            <p:cNvSpPr/>
            <p:nvPr/>
          </p:nvSpPr>
          <p:spPr>
            <a:xfrm flipH="false" flipV="false" rot="0">
              <a:off x="0" y="0"/>
              <a:ext cx="3307502" cy="601933"/>
            </a:xfrm>
            <a:custGeom>
              <a:avLst/>
              <a:gdLst/>
              <a:ahLst/>
              <a:cxnLst/>
              <a:rect r="r" b="b" t="t" l="l"/>
              <a:pathLst>
                <a:path h="601933" w="3307502">
                  <a:moveTo>
                    <a:pt x="0" y="0"/>
                  </a:moveTo>
                  <a:lnTo>
                    <a:pt x="3307502" y="0"/>
                  </a:lnTo>
                  <a:lnTo>
                    <a:pt x="3307502" y="601933"/>
                  </a:lnTo>
                  <a:lnTo>
                    <a:pt x="0" y="601933"/>
                  </a:lnTo>
                  <a:close/>
                </a:path>
              </a:pathLst>
            </a:custGeom>
            <a:solidFill>
              <a:srgbClr val="303030"/>
            </a:solidFill>
          </p:spPr>
        </p:sp>
        <p:sp>
          <p:nvSpPr>
            <p:cNvPr name="TextBox 7" id="7"/>
            <p:cNvSpPr txBox="true"/>
            <p:nvPr/>
          </p:nvSpPr>
          <p:spPr>
            <a:xfrm>
              <a:off x="0" y="-76200"/>
              <a:ext cx="3307502" cy="678133"/>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196984" y="4578206"/>
            <a:ext cx="12032028" cy="235267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makes it possible for human traffickers to operate in plain sight?</a:t>
            </a:r>
          </a:p>
          <a:p>
            <a:pPr algn="l">
              <a:lnSpc>
                <a:spcPts val="6299"/>
              </a:lnSpc>
            </a:pP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Tree>
  </p:cSld>
  <p:clrMapOvr>
    <a:masterClrMapping/>
  </p:clrMapOvr>
</p:sld>
</file>

<file path=ppt/slides/slide4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254638" y="4803678"/>
            <a:ext cx="16416915" cy="622935"/>
          </a:xfrm>
          <a:prstGeom prst="rect">
            <a:avLst/>
          </a:prstGeom>
        </p:spPr>
        <p:txBody>
          <a:bodyPr anchor="t" rtlCol="false" tIns="0" lIns="0" bIns="0" rIns="0">
            <a:spAutoFit/>
          </a:bodyPr>
          <a:lstStyle/>
          <a:p>
            <a:pPr algn="l" marL="917576" indent="-458788" lvl="1">
              <a:lnSpc>
                <a:spcPts val="4845"/>
              </a:lnSpc>
              <a:buFont typeface="Arial"/>
              <a:buChar char="•"/>
            </a:pPr>
            <a:r>
              <a:rPr lang="en-US" b="true" sz="4250">
                <a:solidFill>
                  <a:srgbClr val="9D1BE3"/>
                </a:solidFill>
                <a:latin typeface="Roboto Bold"/>
                <a:ea typeface="Roboto Bold"/>
                <a:cs typeface="Roboto Bold"/>
                <a:sym typeface="Roboto Bold"/>
              </a:rPr>
              <a:t>Authority Figure:</a:t>
            </a:r>
            <a:r>
              <a:rPr lang="en-US" b="true" sz="4250">
                <a:solidFill>
                  <a:srgbClr val="004F59"/>
                </a:solidFill>
                <a:latin typeface="Roboto Bold"/>
                <a:ea typeface="Roboto Bold"/>
                <a:cs typeface="Roboto Bold"/>
                <a:sym typeface="Roboto Bold"/>
              </a:rPr>
              <a:t> Adult in charge of young or vulnerable people </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name="TextBox 7" id="7"/>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name="Group 11" id="11"/>
          <p:cNvGrpSpPr/>
          <p:nvPr/>
        </p:nvGrpSpPr>
        <p:grpSpPr>
          <a:xfrm rot="0">
            <a:off x="1642485" y="3385381"/>
            <a:ext cx="9058987" cy="904943"/>
            <a:chOff x="0" y="0"/>
            <a:chExt cx="2385906" cy="238339"/>
          </a:xfrm>
        </p:grpSpPr>
        <p:sp>
          <p:nvSpPr>
            <p:cNvPr name="Freeform 12" id="12"/>
            <p:cNvSpPr/>
            <p:nvPr/>
          </p:nvSpPr>
          <p:spPr>
            <a:xfrm flipH="false" flipV="false" rot="0">
              <a:off x="0" y="0"/>
              <a:ext cx="2385906" cy="238339"/>
            </a:xfrm>
            <a:custGeom>
              <a:avLst/>
              <a:gdLst/>
              <a:ahLst/>
              <a:cxnLst/>
              <a:rect r="r" b="b" t="t" l="l"/>
              <a:pathLst>
                <a:path h="238339" w="2385906">
                  <a:moveTo>
                    <a:pt x="0" y="0"/>
                  </a:moveTo>
                  <a:lnTo>
                    <a:pt x="2385906" y="0"/>
                  </a:lnTo>
                  <a:lnTo>
                    <a:pt x="2385906" y="238339"/>
                  </a:lnTo>
                  <a:lnTo>
                    <a:pt x="0" y="238339"/>
                  </a:lnTo>
                  <a:close/>
                </a:path>
              </a:pathLst>
            </a:custGeom>
            <a:solidFill>
              <a:srgbClr val="303030"/>
            </a:solidFill>
          </p:spPr>
        </p:sp>
        <p:sp>
          <p:nvSpPr>
            <p:cNvPr name="TextBox 13" id="13"/>
            <p:cNvSpPr txBox="true"/>
            <p:nvPr/>
          </p:nvSpPr>
          <p:spPr>
            <a:xfrm>
              <a:off x="0" y="-76200"/>
              <a:ext cx="2385906"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39677" y="3404427"/>
            <a:ext cx="9208551"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Someone We Wouldn’t Suspect</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ED8B00"/>
            </a:solidFill>
          </p:spPr>
        </p:sp>
      </p:grpSp>
      <p:grpSp>
        <p:nvGrpSpPr>
          <p:cNvPr name="Group 4" id="4"/>
          <p:cNvGrpSpPr/>
          <p:nvPr/>
        </p:nvGrpSpPr>
        <p:grpSpPr>
          <a:xfrm rot="0">
            <a:off x="1222603" y="3057255"/>
            <a:ext cx="15841471" cy="5422565"/>
            <a:chOff x="0" y="0"/>
            <a:chExt cx="4348048" cy="1488345"/>
          </a:xfrm>
        </p:grpSpPr>
        <p:sp>
          <p:nvSpPr>
            <p:cNvPr name="Freeform 5" id="5"/>
            <p:cNvSpPr/>
            <p:nvPr/>
          </p:nvSpPr>
          <p:spPr>
            <a:xfrm flipH="false" flipV="false" rot="0">
              <a:off x="0" y="0"/>
              <a:ext cx="4348048" cy="1488345"/>
            </a:xfrm>
            <a:custGeom>
              <a:avLst/>
              <a:gdLst/>
              <a:ahLst/>
              <a:cxnLst/>
              <a:rect r="r" b="b" t="t" l="l"/>
              <a:pathLst>
                <a:path h="1488345" w="4348048">
                  <a:moveTo>
                    <a:pt x="0" y="0"/>
                  </a:moveTo>
                  <a:lnTo>
                    <a:pt x="4348048" y="0"/>
                  </a:lnTo>
                  <a:lnTo>
                    <a:pt x="4348048" y="1488345"/>
                  </a:lnTo>
                  <a:lnTo>
                    <a:pt x="0" y="1488345"/>
                  </a:lnTo>
                  <a:close/>
                </a:path>
              </a:pathLst>
            </a:custGeom>
            <a:solidFill>
              <a:srgbClr val="FFFFFF"/>
            </a:solidFill>
          </p:spPr>
        </p:sp>
        <p:sp>
          <p:nvSpPr>
            <p:cNvPr name="TextBox 6" id="6"/>
            <p:cNvSpPr txBox="true"/>
            <p:nvPr/>
          </p:nvSpPr>
          <p:spPr>
            <a:xfrm>
              <a:off x="0" y="-76200"/>
              <a:ext cx="4348048" cy="1564545"/>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
        <p:nvSpPr>
          <p:cNvPr name="TextBox 9" id="9"/>
          <p:cNvSpPr txBox="true"/>
          <p:nvPr/>
        </p:nvSpPr>
        <p:spPr>
          <a:xfrm rot="0">
            <a:off x="1899120" y="3478836"/>
            <a:ext cx="14908859" cy="4493897"/>
          </a:xfrm>
          <a:prstGeom prst="rect">
            <a:avLst/>
          </a:prstGeom>
        </p:spPr>
        <p:txBody>
          <a:bodyPr anchor="t" rtlCol="false" tIns="0" lIns="0" bIns="0" rIns="0">
            <a:spAutoFit/>
          </a:bodyPr>
          <a:lstStyle/>
          <a:p>
            <a:pPr algn="l">
              <a:lnSpc>
                <a:spcPts val="5879"/>
              </a:lnSpc>
            </a:pPr>
            <a:r>
              <a:rPr lang="en-US" sz="4199">
                <a:solidFill>
                  <a:srgbClr val="303030"/>
                </a:solidFill>
                <a:latin typeface="Roboto"/>
                <a:ea typeface="Roboto"/>
                <a:cs typeface="Roboto"/>
                <a:sym typeface="Roboto"/>
              </a:rPr>
              <a:t>We’ll be discussing serious safety issues today. </a:t>
            </a:r>
          </a:p>
          <a:p>
            <a:pPr algn="l">
              <a:lnSpc>
                <a:spcPts val="2100"/>
              </a:lnSpc>
            </a:pPr>
          </a:p>
          <a:p>
            <a:pPr algn="l">
              <a:lnSpc>
                <a:spcPts val="5879"/>
              </a:lnSpc>
            </a:pPr>
            <a:r>
              <a:rPr lang="en-US" sz="4199">
                <a:solidFill>
                  <a:srgbClr val="303030"/>
                </a:solidFill>
                <a:latin typeface="Roboto"/>
                <a:ea typeface="Roboto"/>
                <a:cs typeface="Roboto"/>
                <a:sym typeface="Roboto"/>
              </a:rPr>
              <a:t>Some topics may be difficult to hear. </a:t>
            </a:r>
          </a:p>
          <a:p>
            <a:pPr algn="l">
              <a:lnSpc>
                <a:spcPts val="2100"/>
              </a:lnSpc>
            </a:p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p>
          <a:p>
            <a:pPr algn="l">
              <a:lnSpc>
                <a:spcPts val="5879"/>
              </a:lnSpc>
            </a:pPr>
            <a:r>
              <a:rPr lang="en-US" sz="4199">
                <a:solidFill>
                  <a:srgbClr val="303030"/>
                </a:solidFill>
                <a:latin typeface="Roboto"/>
                <a:ea typeface="Roboto"/>
                <a:cs typeface="Roboto"/>
                <a:sym typeface="Roboto"/>
              </a:rPr>
              <a:t>You’re not alone—help is available.</a:t>
            </a:r>
          </a:p>
        </p:txBody>
      </p:sp>
      <p:sp>
        <p:nvSpPr>
          <p:cNvPr name="TextBox 10" id="10"/>
          <p:cNvSpPr txBox="true"/>
          <p:nvPr/>
        </p:nvSpPr>
        <p:spPr>
          <a:xfrm rot="0">
            <a:off x="980285" y="1430861"/>
            <a:ext cx="9147136" cy="1094741"/>
          </a:xfrm>
          <a:prstGeom prst="rect">
            <a:avLst/>
          </a:prstGeom>
        </p:spPr>
        <p:txBody>
          <a:bodyPr anchor="t" rtlCol="false" tIns="0" lIns="0" bIns="0" rIns="0">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NOTICE</a:t>
            </a:r>
          </a:p>
        </p:txBody>
      </p:sp>
      <p:sp>
        <p:nvSpPr>
          <p:cNvPr name="TextBox 11" id="11"/>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SENSITIVE TOPICS WILL BE DISCUSSED</a:t>
            </a:r>
          </a:p>
        </p:txBody>
      </p:sp>
    </p:spTree>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254638" y="4803678"/>
            <a:ext cx="16416915" cy="1356042"/>
          </a:xfrm>
          <a:prstGeom prst="rect">
            <a:avLst/>
          </a:prstGeom>
        </p:spPr>
        <p:txBody>
          <a:bodyPr anchor="t" rtlCol="false" tIns="0" lIns="0" bIns="0" rIns="0">
            <a:spAutoFit/>
          </a:bodyPr>
          <a:lstStyle/>
          <a:p>
            <a:pPr algn="l" marL="917576" indent="-458788" lvl="1">
              <a:lnSpc>
                <a:spcPts val="4845"/>
              </a:lnSpc>
              <a:buFont typeface="Arial"/>
              <a:buChar char="•"/>
            </a:pPr>
            <a:r>
              <a:rPr lang="en-US" b="true" sz="4250">
                <a:solidFill>
                  <a:srgbClr val="FFFFFF"/>
                </a:solidFill>
                <a:latin typeface="Roboto Bold"/>
                <a:ea typeface="Roboto Bold"/>
                <a:cs typeface="Roboto Bold"/>
                <a:sym typeface="Roboto Bold"/>
              </a:rPr>
              <a:t>Authority Figure: Adult in charge of young or vulnerable people </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Neighbor:</a:t>
            </a:r>
            <a:r>
              <a:rPr lang="en-US" b="true" sz="4250">
                <a:solidFill>
                  <a:srgbClr val="004F59"/>
                </a:solidFill>
                <a:latin typeface="Roboto Bold"/>
                <a:ea typeface="Roboto Bold"/>
                <a:cs typeface="Roboto Bold"/>
                <a:sym typeface="Roboto Bold"/>
              </a:rPr>
              <a:t> Adult or peer in the local community</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name="TextBox 7" id="7"/>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name="Group 11" id="11"/>
          <p:cNvGrpSpPr/>
          <p:nvPr/>
        </p:nvGrpSpPr>
        <p:grpSpPr>
          <a:xfrm rot="0">
            <a:off x="1642485" y="3385381"/>
            <a:ext cx="9058987" cy="904943"/>
            <a:chOff x="0" y="0"/>
            <a:chExt cx="2385906" cy="238339"/>
          </a:xfrm>
        </p:grpSpPr>
        <p:sp>
          <p:nvSpPr>
            <p:cNvPr name="Freeform 12" id="12"/>
            <p:cNvSpPr/>
            <p:nvPr/>
          </p:nvSpPr>
          <p:spPr>
            <a:xfrm flipH="false" flipV="false" rot="0">
              <a:off x="0" y="0"/>
              <a:ext cx="2385906" cy="238339"/>
            </a:xfrm>
            <a:custGeom>
              <a:avLst/>
              <a:gdLst/>
              <a:ahLst/>
              <a:cxnLst/>
              <a:rect r="r" b="b" t="t" l="l"/>
              <a:pathLst>
                <a:path h="238339" w="2385906">
                  <a:moveTo>
                    <a:pt x="0" y="0"/>
                  </a:moveTo>
                  <a:lnTo>
                    <a:pt x="2385906" y="0"/>
                  </a:lnTo>
                  <a:lnTo>
                    <a:pt x="2385906" y="238339"/>
                  </a:lnTo>
                  <a:lnTo>
                    <a:pt x="0" y="238339"/>
                  </a:lnTo>
                  <a:close/>
                </a:path>
              </a:pathLst>
            </a:custGeom>
            <a:solidFill>
              <a:srgbClr val="303030"/>
            </a:solidFill>
          </p:spPr>
        </p:sp>
        <p:sp>
          <p:nvSpPr>
            <p:cNvPr name="TextBox 13" id="13"/>
            <p:cNvSpPr txBox="true"/>
            <p:nvPr/>
          </p:nvSpPr>
          <p:spPr>
            <a:xfrm>
              <a:off x="0" y="-76200"/>
              <a:ext cx="2385906"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39677" y="3404427"/>
            <a:ext cx="9208551"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Someone We Wouldn’t Suspect</a:t>
            </a:r>
          </a:p>
        </p:txBody>
      </p:sp>
    </p:spTree>
  </p:cSld>
  <p:clrMapOvr>
    <a:masterClrMapping/>
  </p:clrMapOvr>
</p:sld>
</file>

<file path=ppt/slides/slide5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254638" y="4803678"/>
            <a:ext cx="16416915" cy="2213292"/>
          </a:xfrm>
          <a:prstGeom prst="rect">
            <a:avLst/>
          </a:prstGeom>
        </p:spPr>
        <p:txBody>
          <a:bodyPr anchor="t" rtlCol="false" tIns="0" lIns="0" bIns="0" rIns="0">
            <a:spAutoFit/>
          </a:bodyPr>
          <a:lstStyle/>
          <a:p>
            <a:pPr algn="l" marL="917576" indent="-458788" lvl="1">
              <a:lnSpc>
                <a:spcPts val="4845"/>
              </a:lnSpc>
              <a:buFont typeface="Arial"/>
              <a:buChar char="•"/>
            </a:pPr>
            <a:r>
              <a:rPr lang="en-US" b="true" sz="4250">
                <a:solidFill>
                  <a:srgbClr val="FFFFFF"/>
                </a:solidFill>
                <a:latin typeface="Roboto Bold"/>
                <a:ea typeface="Roboto Bold"/>
                <a:cs typeface="Roboto Bold"/>
                <a:sym typeface="Roboto Bold"/>
              </a:rPr>
              <a:t>Authority Figure: Adult in charge of young or vulnerable people </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Neighbor: Adult or peer in the local community</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Employer:</a:t>
            </a:r>
            <a:r>
              <a:rPr lang="en-US" b="true" sz="4250">
                <a:solidFill>
                  <a:srgbClr val="004F59"/>
                </a:solidFill>
                <a:latin typeface="Roboto Bold"/>
                <a:ea typeface="Roboto Bold"/>
                <a:cs typeface="Roboto Bold"/>
                <a:sym typeface="Roboto Bold"/>
              </a:rPr>
              <a:t> Boss or co-worker</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name="TextBox 7" id="7"/>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name="Group 11" id="11"/>
          <p:cNvGrpSpPr/>
          <p:nvPr/>
        </p:nvGrpSpPr>
        <p:grpSpPr>
          <a:xfrm rot="0">
            <a:off x="1642485" y="3385381"/>
            <a:ext cx="9058987" cy="904943"/>
            <a:chOff x="0" y="0"/>
            <a:chExt cx="2385906" cy="238339"/>
          </a:xfrm>
        </p:grpSpPr>
        <p:sp>
          <p:nvSpPr>
            <p:cNvPr name="Freeform 12" id="12"/>
            <p:cNvSpPr/>
            <p:nvPr/>
          </p:nvSpPr>
          <p:spPr>
            <a:xfrm flipH="false" flipV="false" rot="0">
              <a:off x="0" y="0"/>
              <a:ext cx="2385906" cy="238339"/>
            </a:xfrm>
            <a:custGeom>
              <a:avLst/>
              <a:gdLst/>
              <a:ahLst/>
              <a:cxnLst/>
              <a:rect r="r" b="b" t="t" l="l"/>
              <a:pathLst>
                <a:path h="238339" w="2385906">
                  <a:moveTo>
                    <a:pt x="0" y="0"/>
                  </a:moveTo>
                  <a:lnTo>
                    <a:pt x="2385906" y="0"/>
                  </a:lnTo>
                  <a:lnTo>
                    <a:pt x="2385906" y="238339"/>
                  </a:lnTo>
                  <a:lnTo>
                    <a:pt x="0" y="238339"/>
                  </a:lnTo>
                  <a:close/>
                </a:path>
              </a:pathLst>
            </a:custGeom>
            <a:solidFill>
              <a:srgbClr val="303030"/>
            </a:solidFill>
          </p:spPr>
        </p:sp>
        <p:sp>
          <p:nvSpPr>
            <p:cNvPr name="TextBox 13" id="13"/>
            <p:cNvSpPr txBox="true"/>
            <p:nvPr/>
          </p:nvSpPr>
          <p:spPr>
            <a:xfrm>
              <a:off x="0" y="-76200"/>
              <a:ext cx="2385906"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39677" y="3404427"/>
            <a:ext cx="9208551"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Someone We Wouldn’t Suspect</a:t>
            </a:r>
          </a:p>
        </p:txBody>
      </p:sp>
    </p:spTree>
  </p:cSld>
  <p:clrMapOvr>
    <a:masterClrMapping/>
  </p:clrMapOvr>
</p:sld>
</file>

<file path=ppt/slides/slide5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254638" y="4803678"/>
            <a:ext cx="16416915" cy="3070542"/>
          </a:xfrm>
          <a:prstGeom prst="rect">
            <a:avLst/>
          </a:prstGeom>
        </p:spPr>
        <p:txBody>
          <a:bodyPr anchor="t" rtlCol="false" tIns="0" lIns="0" bIns="0" rIns="0">
            <a:spAutoFit/>
          </a:bodyPr>
          <a:lstStyle/>
          <a:p>
            <a:pPr algn="l" marL="917576" indent="-458788" lvl="1">
              <a:lnSpc>
                <a:spcPts val="4845"/>
              </a:lnSpc>
              <a:buFont typeface="Arial"/>
              <a:buChar char="•"/>
            </a:pPr>
            <a:r>
              <a:rPr lang="en-US" b="true" sz="4250">
                <a:solidFill>
                  <a:srgbClr val="FFFFFF"/>
                </a:solidFill>
                <a:latin typeface="Roboto Bold"/>
                <a:ea typeface="Roboto Bold"/>
                <a:cs typeface="Roboto Bold"/>
                <a:sym typeface="Roboto Bold"/>
              </a:rPr>
              <a:t>Authority Figure: Adult in charge of young or vulnerable people </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Neighbor: Adult or peer in the local community</a:t>
            </a:r>
          </a:p>
          <a:p>
            <a:pPr algn="l" marL="917576" indent="-458788" lvl="1">
              <a:lnSpc>
                <a:spcPts val="6800"/>
              </a:lnSpc>
              <a:buFont typeface="Arial"/>
              <a:buChar char="•"/>
            </a:pPr>
            <a:r>
              <a:rPr lang="en-US" b="true" sz="4250">
                <a:solidFill>
                  <a:srgbClr val="FFFFFF"/>
                </a:solidFill>
                <a:latin typeface="Roboto Bold"/>
                <a:ea typeface="Roboto Bold"/>
                <a:cs typeface="Roboto Bold"/>
                <a:sym typeface="Roboto Bold"/>
              </a:rPr>
              <a:t>Employer: Boss or co-worker</a:t>
            </a:r>
          </a:p>
          <a:p>
            <a:pPr algn="l" marL="917576" indent="-458788" lvl="1">
              <a:lnSpc>
                <a:spcPts val="6800"/>
              </a:lnSpc>
              <a:buFont typeface="Arial"/>
              <a:buChar char="•"/>
            </a:pPr>
            <a:r>
              <a:rPr lang="en-US" b="true" sz="4250">
                <a:solidFill>
                  <a:srgbClr val="9D1BE3"/>
                </a:solidFill>
                <a:latin typeface="Roboto Bold"/>
                <a:ea typeface="Roboto Bold"/>
                <a:cs typeface="Roboto Bold"/>
                <a:sym typeface="Roboto Bold"/>
              </a:rPr>
              <a:t>Family Member:</a:t>
            </a:r>
            <a:r>
              <a:rPr lang="en-US" b="true" sz="4250">
                <a:solidFill>
                  <a:srgbClr val="004F59"/>
                </a:solidFill>
                <a:latin typeface="Roboto Bold"/>
                <a:ea typeface="Roboto Bold"/>
                <a:cs typeface="Roboto Bold"/>
                <a:sym typeface="Roboto Bold"/>
              </a:rPr>
              <a:t> Close or distant relative</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name="TextBox 7" id="7"/>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0" id="10"/>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PLAIN SIGHT</a:t>
            </a:r>
          </a:p>
        </p:txBody>
      </p:sp>
      <p:grpSp>
        <p:nvGrpSpPr>
          <p:cNvPr name="Group 11" id="11"/>
          <p:cNvGrpSpPr/>
          <p:nvPr/>
        </p:nvGrpSpPr>
        <p:grpSpPr>
          <a:xfrm rot="0">
            <a:off x="1642485" y="3385381"/>
            <a:ext cx="9058987" cy="904943"/>
            <a:chOff x="0" y="0"/>
            <a:chExt cx="2385906" cy="238339"/>
          </a:xfrm>
        </p:grpSpPr>
        <p:sp>
          <p:nvSpPr>
            <p:cNvPr name="Freeform 12" id="12"/>
            <p:cNvSpPr/>
            <p:nvPr/>
          </p:nvSpPr>
          <p:spPr>
            <a:xfrm flipH="false" flipV="false" rot="0">
              <a:off x="0" y="0"/>
              <a:ext cx="2385906" cy="238339"/>
            </a:xfrm>
            <a:custGeom>
              <a:avLst/>
              <a:gdLst/>
              <a:ahLst/>
              <a:cxnLst/>
              <a:rect r="r" b="b" t="t" l="l"/>
              <a:pathLst>
                <a:path h="238339" w="2385906">
                  <a:moveTo>
                    <a:pt x="0" y="0"/>
                  </a:moveTo>
                  <a:lnTo>
                    <a:pt x="2385906" y="0"/>
                  </a:lnTo>
                  <a:lnTo>
                    <a:pt x="2385906" y="238339"/>
                  </a:lnTo>
                  <a:lnTo>
                    <a:pt x="0" y="238339"/>
                  </a:lnTo>
                  <a:close/>
                </a:path>
              </a:pathLst>
            </a:custGeom>
            <a:solidFill>
              <a:srgbClr val="303030"/>
            </a:solidFill>
          </p:spPr>
        </p:sp>
        <p:sp>
          <p:nvSpPr>
            <p:cNvPr name="TextBox 13" id="13"/>
            <p:cNvSpPr txBox="true"/>
            <p:nvPr/>
          </p:nvSpPr>
          <p:spPr>
            <a:xfrm>
              <a:off x="0" y="-76200"/>
              <a:ext cx="2385906" cy="314539"/>
            </a:xfrm>
            <a:prstGeom prst="rect">
              <a:avLst/>
            </a:prstGeom>
          </p:spPr>
          <p:txBody>
            <a:bodyPr anchor="ctr" rtlCol="false" tIns="50800" lIns="50800" bIns="50800" rIns="50800"/>
            <a:lstStyle/>
            <a:p>
              <a:pPr algn="ctr">
                <a:lnSpc>
                  <a:spcPts val="3074"/>
                </a:lnSpc>
              </a:pPr>
            </a:p>
          </p:txBody>
        </p:sp>
      </p:grpSp>
      <p:sp>
        <p:nvSpPr>
          <p:cNvPr name="TextBox 14" id="14"/>
          <p:cNvSpPr txBox="true"/>
          <p:nvPr/>
        </p:nvSpPr>
        <p:spPr>
          <a:xfrm rot="0">
            <a:off x="2039677" y="3404427"/>
            <a:ext cx="9208551"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Someone We Wouldn’t Suspect</a:t>
            </a:r>
          </a:p>
        </p:txBody>
      </p:sp>
    </p:spTree>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0058323"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grpSp>
        <p:nvGrpSpPr>
          <p:cNvPr name="Group 5" id="5"/>
          <p:cNvGrpSpPr/>
          <p:nvPr/>
        </p:nvGrpSpPr>
        <p:grpSpPr>
          <a:xfrm rot="0">
            <a:off x="1670840" y="4076027"/>
            <a:ext cx="13844120" cy="2134945"/>
            <a:chOff x="0" y="0"/>
            <a:chExt cx="3646188" cy="562290"/>
          </a:xfrm>
        </p:grpSpPr>
        <p:sp>
          <p:nvSpPr>
            <p:cNvPr name="Freeform 6" id="6"/>
            <p:cNvSpPr/>
            <p:nvPr/>
          </p:nvSpPr>
          <p:spPr>
            <a:xfrm flipH="false" flipV="false" rot="0">
              <a:off x="0" y="0"/>
              <a:ext cx="3646188" cy="562290"/>
            </a:xfrm>
            <a:custGeom>
              <a:avLst/>
              <a:gdLst/>
              <a:ahLst/>
              <a:cxnLst/>
              <a:rect r="r" b="b" t="t" l="l"/>
              <a:pathLst>
                <a:path h="562290" w="3646188">
                  <a:moveTo>
                    <a:pt x="0" y="0"/>
                  </a:moveTo>
                  <a:lnTo>
                    <a:pt x="3646188" y="0"/>
                  </a:lnTo>
                  <a:lnTo>
                    <a:pt x="3646188" y="562290"/>
                  </a:lnTo>
                  <a:lnTo>
                    <a:pt x="0" y="562290"/>
                  </a:lnTo>
                  <a:close/>
                </a:path>
              </a:pathLst>
            </a:custGeom>
            <a:solidFill>
              <a:srgbClr val="303030"/>
            </a:solidFill>
          </p:spPr>
        </p:sp>
        <p:sp>
          <p:nvSpPr>
            <p:cNvPr name="TextBox 7" id="7"/>
            <p:cNvSpPr txBox="true"/>
            <p:nvPr/>
          </p:nvSpPr>
          <p:spPr>
            <a:xfrm>
              <a:off x="0" y="-76200"/>
              <a:ext cx="3646188" cy="638490"/>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199075" y="4304532"/>
            <a:ext cx="12835493"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can happen if sexual exploitation is ignored in a community?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Tree>
  </p:cSld>
  <p:clrMapOvr>
    <a:masterClrMapping/>
  </p:clrMapOvr>
</p:sld>
</file>

<file path=ppt/slides/slide5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613178"/>
            <a:ext cx="15639768"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Silence can enable </a:t>
            </a:r>
            <a:r>
              <a:rPr lang="en-US" b="true" sz="4250">
                <a:solidFill>
                  <a:srgbClr val="9D1BE3"/>
                </a:solidFill>
                <a:latin typeface="Roboto Bold"/>
                <a:ea typeface="Roboto Bold"/>
                <a:cs typeface="Roboto Bold"/>
                <a:sym typeface="Roboto Bold"/>
              </a:rPr>
              <a:t>exploitation to grow.</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871085" y="3385381"/>
            <a:ext cx="8744468" cy="904943"/>
            <a:chOff x="0" y="0"/>
            <a:chExt cx="2303070" cy="238339"/>
          </a:xfrm>
        </p:grpSpPr>
        <p:sp>
          <p:nvSpPr>
            <p:cNvPr name="Freeform 8" id="8"/>
            <p:cNvSpPr/>
            <p:nvPr/>
          </p:nvSpPr>
          <p:spPr>
            <a:xfrm flipH="false" flipV="false" rot="0">
              <a:off x="0" y="0"/>
              <a:ext cx="2303070" cy="238339"/>
            </a:xfrm>
            <a:custGeom>
              <a:avLst/>
              <a:gdLst/>
              <a:ahLst/>
              <a:cxnLst/>
              <a:rect r="r" b="b" t="t" l="l"/>
              <a:pathLst>
                <a:path h="238339" w="2303070">
                  <a:moveTo>
                    <a:pt x="0" y="0"/>
                  </a:moveTo>
                  <a:lnTo>
                    <a:pt x="2303070" y="0"/>
                  </a:lnTo>
                  <a:lnTo>
                    <a:pt x="2303070" y="238339"/>
                  </a:lnTo>
                  <a:lnTo>
                    <a:pt x="0" y="238339"/>
                  </a:lnTo>
                  <a:close/>
                </a:path>
              </a:pathLst>
            </a:custGeom>
            <a:solidFill>
              <a:srgbClr val="303030"/>
            </a:solidFill>
          </p:spPr>
        </p:sp>
        <p:sp>
          <p:nvSpPr>
            <p:cNvPr name="TextBox 9" id="9"/>
            <p:cNvSpPr txBox="true"/>
            <p:nvPr/>
          </p:nvSpPr>
          <p:spPr>
            <a:xfrm>
              <a:off x="0" y="-76200"/>
              <a:ext cx="2303070"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12760" y="3404427"/>
            <a:ext cx="840279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Cost of Looking the Other Way</a:t>
            </a:r>
          </a:p>
        </p:txBody>
      </p:sp>
      <p:sp>
        <p:nvSpPr>
          <p:cNvPr name="TextBox 11" id="11"/>
          <p:cNvSpPr txBox="true"/>
          <p:nvPr/>
        </p:nvSpPr>
        <p:spPr>
          <a:xfrm rot="0">
            <a:off x="1131441" y="1109322"/>
            <a:ext cx="10058323"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spTree>
  </p:cSld>
  <p:clrMapOvr>
    <a:masterClrMapping/>
  </p:clrMapOvr>
</p:sld>
</file>

<file path=ppt/slides/slide5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613178"/>
            <a:ext cx="15639768"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Vulnerable people may face </a:t>
            </a:r>
            <a:r>
              <a:rPr lang="en-US" b="true" sz="4250">
                <a:solidFill>
                  <a:srgbClr val="9D1BE3"/>
                </a:solidFill>
                <a:latin typeface="Roboto Bold"/>
                <a:ea typeface="Roboto Bold"/>
                <a:cs typeface="Roboto Bold"/>
                <a:sym typeface="Roboto Bold"/>
              </a:rPr>
              <a:t>greater danger.</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871085" y="3385381"/>
            <a:ext cx="8744468" cy="904943"/>
            <a:chOff x="0" y="0"/>
            <a:chExt cx="2303070" cy="238339"/>
          </a:xfrm>
        </p:grpSpPr>
        <p:sp>
          <p:nvSpPr>
            <p:cNvPr name="Freeform 8" id="8"/>
            <p:cNvSpPr/>
            <p:nvPr/>
          </p:nvSpPr>
          <p:spPr>
            <a:xfrm flipH="false" flipV="false" rot="0">
              <a:off x="0" y="0"/>
              <a:ext cx="2303070" cy="238339"/>
            </a:xfrm>
            <a:custGeom>
              <a:avLst/>
              <a:gdLst/>
              <a:ahLst/>
              <a:cxnLst/>
              <a:rect r="r" b="b" t="t" l="l"/>
              <a:pathLst>
                <a:path h="238339" w="2303070">
                  <a:moveTo>
                    <a:pt x="0" y="0"/>
                  </a:moveTo>
                  <a:lnTo>
                    <a:pt x="2303070" y="0"/>
                  </a:lnTo>
                  <a:lnTo>
                    <a:pt x="2303070" y="238339"/>
                  </a:lnTo>
                  <a:lnTo>
                    <a:pt x="0" y="238339"/>
                  </a:lnTo>
                  <a:close/>
                </a:path>
              </a:pathLst>
            </a:custGeom>
            <a:solidFill>
              <a:srgbClr val="303030"/>
            </a:solidFill>
          </p:spPr>
        </p:sp>
        <p:sp>
          <p:nvSpPr>
            <p:cNvPr name="TextBox 9" id="9"/>
            <p:cNvSpPr txBox="true"/>
            <p:nvPr/>
          </p:nvSpPr>
          <p:spPr>
            <a:xfrm>
              <a:off x="0" y="-76200"/>
              <a:ext cx="2303070"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12760" y="3404427"/>
            <a:ext cx="840279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Cost of Looking the Other Way</a:t>
            </a:r>
          </a:p>
        </p:txBody>
      </p:sp>
      <p:sp>
        <p:nvSpPr>
          <p:cNvPr name="TextBox 11" id="11"/>
          <p:cNvSpPr txBox="true"/>
          <p:nvPr/>
        </p:nvSpPr>
        <p:spPr>
          <a:xfrm rot="0">
            <a:off x="1131441" y="1109322"/>
            <a:ext cx="10058323"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spTree>
  </p:cSld>
  <p:clrMapOvr>
    <a:masterClrMapping/>
  </p:clrMapOvr>
</p:sld>
</file>

<file path=ppt/slides/slide5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613178"/>
            <a:ext cx="15639768"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Victims can remain unseen and </a:t>
            </a:r>
            <a:r>
              <a:rPr lang="en-US" b="true" sz="4250">
                <a:solidFill>
                  <a:srgbClr val="9D1BE3"/>
                </a:solidFill>
                <a:latin typeface="Roboto Bold"/>
                <a:ea typeface="Roboto Bold"/>
                <a:cs typeface="Roboto Bold"/>
                <a:sym typeface="Roboto Bold"/>
              </a:rPr>
              <a:t>unsupported.</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871085" y="3385381"/>
            <a:ext cx="8744468" cy="904943"/>
            <a:chOff x="0" y="0"/>
            <a:chExt cx="2303070" cy="238339"/>
          </a:xfrm>
        </p:grpSpPr>
        <p:sp>
          <p:nvSpPr>
            <p:cNvPr name="Freeform 8" id="8"/>
            <p:cNvSpPr/>
            <p:nvPr/>
          </p:nvSpPr>
          <p:spPr>
            <a:xfrm flipH="false" flipV="false" rot="0">
              <a:off x="0" y="0"/>
              <a:ext cx="2303070" cy="238339"/>
            </a:xfrm>
            <a:custGeom>
              <a:avLst/>
              <a:gdLst/>
              <a:ahLst/>
              <a:cxnLst/>
              <a:rect r="r" b="b" t="t" l="l"/>
              <a:pathLst>
                <a:path h="238339" w="2303070">
                  <a:moveTo>
                    <a:pt x="0" y="0"/>
                  </a:moveTo>
                  <a:lnTo>
                    <a:pt x="2303070" y="0"/>
                  </a:lnTo>
                  <a:lnTo>
                    <a:pt x="2303070" y="238339"/>
                  </a:lnTo>
                  <a:lnTo>
                    <a:pt x="0" y="238339"/>
                  </a:lnTo>
                  <a:close/>
                </a:path>
              </a:pathLst>
            </a:custGeom>
            <a:solidFill>
              <a:srgbClr val="303030"/>
            </a:solidFill>
          </p:spPr>
        </p:sp>
        <p:sp>
          <p:nvSpPr>
            <p:cNvPr name="TextBox 9" id="9"/>
            <p:cNvSpPr txBox="true"/>
            <p:nvPr/>
          </p:nvSpPr>
          <p:spPr>
            <a:xfrm>
              <a:off x="0" y="-76200"/>
              <a:ext cx="2303070"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12760" y="3404427"/>
            <a:ext cx="840279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Cost of Looking the Other Way</a:t>
            </a:r>
          </a:p>
        </p:txBody>
      </p:sp>
      <p:sp>
        <p:nvSpPr>
          <p:cNvPr name="TextBox 11" id="11"/>
          <p:cNvSpPr txBox="true"/>
          <p:nvPr/>
        </p:nvSpPr>
        <p:spPr>
          <a:xfrm rot="0">
            <a:off x="1131441" y="1109322"/>
            <a:ext cx="10058323"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spTree>
  </p:cSld>
  <p:clrMapOvr>
    <a:masterClrMapping/>
  </p:clrMapOvr>
</p:sld>
</file>

<file path=ppt/slides/slide5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613178"/>
            <a:ext cx="15639768" cy="812800"/>
          </a:xfrm>
          <a:prstGeom prst="rect">
            <a:avLst/>
          </a:prstGeom>
        </p:spPr>
        <p:txBody>
          <a:bodyPr anchor="t" rtlCol="false" tIns="0" lIns="0" bIns="0" rIns="0">
            <a:spAutoFit/>
          </a:bodyPr>
          <a:lstStyle/>
          <a:p>
            <a:pPr algn="l">
              <a:lnSpc>
                <a:spcPts val="6800"/>
              </a:lnSpc>
            </a:pPr>
            <a:r>
              <a:rPr lang="en-US" b="true" sz="4250">
                <a:solidFill>
                  <a:srgbClr val="004F59"/>
                </a:solidFill>
                <a:latin typeface="Roboto Bold"/>
                <a:ea typeface="Roboto Bold"/>
                <a:cs typeface="Roboto Bold"/>
                <a:sym typeface="Roboto Bold"/>
              </a:rPr>
              <a:t>Communities may </a:t>
            </a:r>
            <a:r>
              <a:rPr lang="en-US" b="true" sz="4250">
                <a:solidFill>
                  <a:srgbClr val="9D1BE3"/>
                </a:solidFill>
                <a:latin typeface="Roboto Bold"/>
                <a:ea typeface="Roboto Bold"/>
                <a:cs typeface="Roboto Bold"/>
                <a:sym typeface="Roboto Bold"/>
              </a:rPr>
              <a:t>lose the chance to prevent harm.</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871085" y="3385381"/>
            <a:ext cx="8744468" cy="904943"/>
            <a:chOff x="0" y="0"/>
            <a:chExt cx="2303070" cy="238339"/>
          </a:xfrm>
        </p:grpSpPr>
        <p:sp>
          <p:nvSpPr>
            <p:cNvPr name="Freeform 8" id="8"/>
            <p:cNvSpPr/>
            <p:nvPr/>
          </p:nvSpPr>
          <p:spPr>
            <a:xfrm flipH="false" flipV="false" rot="0">
              <a:off x="0" y="0"/>
              <a:ext cx="2303070" cy="238339"/>
            </a:xfrm>
            <a:custGeom>
              <a:avLst/>
              <a:gdLst/>
              <a:ahLst/>
              <a:cxnLst/>
              <a:rect r="r" b="b" t="t" l="l"/>
              <a:pathLst>
                <a:path h="238339" w="2303070">
                  <a:moveTo>
                    <a:pt x="0" y="0"/>
                  </a:moveTo>
                  <a:lnTo>
                    <a:pt x="2303070" y="0"/>
                  </a:lnTo>
                  <a:lnTo>
                    <a:pt x="2303070" y="238339"/>
                  </a:lnTo>
                  <a:lnTo>
                    <a:pt x="0" y="238339"/>
                  </a:lnTo>
                  <a:close/>
                </a:path>
              </a:pathLst>
            </a:custGeom>
            <a:solidFill>
              <a:srgbClr val="303030"/>
            </a:solidFill>
          </p:spPr>
        </p:sp>
        <p:sp>
          <p:nvSpPr>
            <p:cNvPr name="TextBox 9" id="9"/>
            <p:cNvSpPr txBox="true"/>
            <p:nvPr/>
          </p:nvSpPr>
          <p:spPr>
            <a:xfrm>
              <a:off x="0" y="-76200"/>
              <a:ext cx="2303070"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2212760" y="3404427"/>
            <a:ext cx="8402793"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Cost of Looking the Other Way</a:t>
            </a:r>
          </a:p>
        </p:txBody>
      </p:sp>
      <p:sp>
        <p:nvSpPr>
          <p:cNvPr name="TextBox 11" id="11"/>
          <p:cNvSpPr txBox="true"/>
          <p:nvPr/>
        </p:nvSpPr>
        <p:spPr>
          <a:xfrm rot="0">
            <a:off x="1131441" y="1109322"/>
            <a:ext cx="10058323"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NOT MY COMMUNITY</a:t>
            </a:r>
          </a:p>
        </p:txBody>
      </p:sp>
    </p:spTree>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grpSp>
        <p:nvGrpSpPr>
          <p:cNvPr name="Group 5" id="5"/>
          <p:cNvGrpSpPr/>
          <p:nvPr/>
        </p:nvGrpSpPr>
        <p:grpSpPr>
          <a:xfrm rot="0">
            <a:off x="1670840" y="4349379"/>
            <a:ext cx="13049398" cy="2134945"/>
            <a:chOff x="0" y="0"/>
            <a:chExt cx="3436878" cy="562290"/>
          </a:xfrm>
        </p:grpSpPr>
        <p:sp>
          <p:nvSpPr>
            <p:cNvPr name="Freeform 6" id="6"/>
            <p:cNvSpPr/>
            <p:nvPr/>
          </p:nvSpPr>
          <p:spPr>
            <a:xfrm flipH="false" flipV="false" rot="0">
              <a:off x="0" y="0"/>
              <a:ext cx="3436879" cy="562290"/>
            </a:xfrm>
            <a:custGeom>
              <a:avLst/>
              <a:gdLst/>
              <a:ahLst/>
              <a:cxnLst/>
              <a:rect r="r" b="b" t="t" l="l"/>
              <a:pathLst>
                <a:path h="562290" w="3436879">
                  <a:moveTo>
                    <a:pt x="0" y="0"/>
                  </a:moveTo>
                  <a:lnTo>
                    <a:pt x="3436879" y="0"/>
                  </a:lnTo>
                  <a:lnTo>
                    <a:pt x="3436879" y="562290"/>
                  </a:lnTo>
                  <a:lnTo>
                    <a:pt x="0" y="562290"/>
                  </a:lnTo>
                  <a:close/>
                </a:path>
              </a:pathLst>
            </a:custGeom>
            <a:solidFill>
              <a:srgbClr val="303030"/>
            </a:solidFill>
          </p:spPr>
        </p:sp>
        <p:sp>
          <p:nvSpPr>
            <p:cNvPr name="TextBox 7" id="7"/>
            <p:cNvSpPr txBox="true"/>
            <p:nvPr/>
          </p:nvSpPr>
          <p:spPr>
            <a:xfrm>
              <a:off x="0" y="-76200"/>
              <a:ext cx="3436878" cy="638490"/>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329644" y="4616825"/>
            <a:ext cx="12298369"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can someone in authority misuse their power to harm others? </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Tree>
  </p:cSld>
  <p:clrMapOvr>
    <a:masterClrMapping/>
  </p:clrMapOvr>
</p:sld>
</file>

<file path=ppt/slides/slide5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715468"/>
            <a:ext cx="15838551"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They </a:t>
            </a:r>
            <a:r>
              <a:rPr lang="en-US" b="true" sz="4250">
                <a:solidFill>
                  <a:srgbClr val="9D1BE3"/>
                </a:solidFill>
                <a:latin typeface="Roboto Bold"/>
                <a:ea typeface="Roboto Bold"/>
                <a:cs typeface="Roboto Bold"/>
                <a:sym typeface="Roboto Bold"/>
              </a:rPr>
              <a:t>build trust</a:t>
            </a:r>
            <a:r>
              <a:rPr lang="en-US" b="true" sz="4250">
                <a:solidFill>
                  <a:srgbClr val="004F59"/>
                </a:solidFill>
                <a:latin typeface="Roboto Bold"/>
                <a:ea typeface="Roboto Bold"/>
                <a:cs typeface="Roboto Bold"/>
                <a:sym typeface="Roboto Bold"/>
              </a:rPr>
              <a:t> through manipulation and deception.</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871085" y="3385381"/>
            <a:ext cx="6902634" cy="904943"/>
            <a:chOff x="0" y="0"/>
            <a:chExt cx="1817978" cy="238339"/>
          </a:xfrm>
        </p:grpSpPr>
        <p:sp>
          <p:nvSpPr>
            <p:cNvPr name="Freeform 8" id="8"/>
            <p:cNvSpPr/>
            <p:nvPr/>
          </p:nvSpPr>
          <p:spPr>
            <a:xfrm flipH="false" flipV="false" rot="0">
              <a:off x="0" y="0"/>
              <a:ext cx="1817978" cy="238339"/>
            </a:xfrm>
            <a:custGeom>
              <a:avLst/>
              <a:gdLst/>
              <a:ahLst/>
              <a:cxnLst/>
              <a:rect r="r" b="b" t="t" l="l"/>
              <a:pathLst>
                <a:path h="238339" w="1817978">
                  <a:moveTo>
                    <a:pt x="0" y="0"/>
                  </a:moveTo>
                  <a:lnTo>
                    <a:pt x="1817978" y="0"/>
                  </a:lnTo>
                  <a:lnTo>
                    <a:pt x="1817978" y="238339"/>
                  </a:lnTo>
                  <a:lnTo>
                    <a:pt x="0" y="238339"/>
                  </a:lnTo>
                  <a:close/>
                </a:path>
              </a:pathLst>
            </a:custGeom>
            <a:solidFill>
              <a:srgbClr val="303030"/>
            </a:solidFill>
          </p:spPr>
        </p:sp>
        <p:sp>
          <p:nvSpPr>
            <p:cNvPr name="TextBox 9" id="9"/>
            <p:cNvSpPr txBox="true"/>
            <p:nvPr/>
          </p:nvSpPr>
          <p:spPr>
            <a:xfrm>
              <a:off x="0" y="-76200"/>
              <a:ext cx="181797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sp>
        <p:nvSpPr>
          <p:cNvPr name="TextBox 11" id="11"/>
          <p:cNvSpPr txBox="true"/>
          <p:nvPr/>
        </p:nvSpPr>
        <p:spPr>
          <a:xfrm rot="0">
            <a:off x="2212760" y="3404427"/>
            <a:ext cx="735918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Power is Misused</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336520" y="4248035"/>
            <a:ext cx="11003777" cy="3849759"/>
            <a:chOff x="0" y="0"/>
            <a:chExt cx="3020234" cy="1056653"/>
          </a:xfrm>
        </p:grpSpPr>
        <p:sp>
          <p:nvSpPr>
            <p:cNvPr name="Freeform 5" id="5"/>
            <p:cNvSpPr/>
            <p:nvPr/>
          </p:nvSpPr>
          <p:spPr>
            <a:xfrm flipH="false" flipV="false" rot="0">
              <a:off x="0" y="0"/>
              <a:ext cx="3020234" cy="1056653"/>
            </a:xfrm>
            <a:custGeom>
              <a:avLst/>
              <a:gdLst/>
              <a:ahLst/>
              <a:cxnLst/>
              <a:rect r="r" b="b" t="t" l="l"/>
              <a:pathLst>
                <a:path h="1056653" w="3020234">
                  <a:moveTo>
                    <a:pt x="0" y="0"/>
                  </a:moveTo>
                  <a:lnTo>
                    <a:pt x="3020234" y="0"/>
                  </a:lnTo>
                  <a:lnTo>
                    <a:pt x="3020234" y="1056653"/>
                  </a:lnTo>
                  <a:lnTo>
                    <a:pt x="0" y="1056653"/>
                  </a:lnTo>
                  <a:close/>
                </a:path>
              </a:pathLst>
            </a:custGeom>
            <a:solidFill>
              <a:srgbClr val="FFFFFF"/>
            </a:solidFill>
          </p:spPr>
        </p:sp>
        <p:sp>
          <p:nvSpPr>
            <p:cNvPr name="TextBox 6" id="6"/>
            <p:cNvSpPr txBox="true"/>
            <p:nvPr/>
          </p:nvSpPr>
          <p:spPr>
            <a:xfrm>
              <a:off x="0" y="-76200"/>
              <a:ext cx="3020234" cy="1132853"/>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526102"/>
            <a:ext cx="8296894" cy="3330779"/>
            <a:chOff x="0" y="0"/>
            <a:chExt cx="2277269" cy="914207"/>
          </a:xfrm>
        </p:grpSpPr>
        <p:sp>
          <p:nvSpPr>
            <p:cNvPr name="Freeform 8" id="8"/>
            <p:cNvSpPr/>
            <p:nvPr/>
          </p:nvSpPr>
          <p:spPr>
            <a:xfrm flipH="false" flipV="false" rot="0">
              <a:off x="0" y="0"/>
              <a:ext cx="2277269" cy="914207"/>
            </a:xfrm>
            <a:custGeom>
              <a:avLst/>
              <a:gdLst/>
              <a:ahLst/>
              <a:cxnLst/>
              <a:rect r="r" b="b" t="t" l="l"/>
              <a:pathLst>
                <a:path h="914207" w="2277269">
                  <a:moveTo>
                    <a:pt x="0" y="0"/>
                  </a:moveTo>
                  <a:lnTo>
                    <a:pt x="2277269" y="0"/>
                  </a:lnTo>
                  <a:lnTo>
                    <a:pt x="2277269" y="914207"/>
                  </a:lnTo>
                  <a:lnTo>
                    <a:pt x="0" y="914207"/>
                  </a:lnTo>
                  <a:close/>
                </a:path>
              </a:pathLst>
            </a:custGeom>
            <a:solidFill>
              <a:srgbClr val="BAF3FA"/>
            </a:solidFill>
          </p:spPr>
        </p:sp>
        <p:sp>
          <p:nvSpPr>
            <p:cNvPr name="TextBox 9" id="9"/>
            <p:cNvSpPr txBox="true"/>
            <p:nvPr/>
          </p:nvSpPr>
          <p:spPr>
            <a:xfrm>
              <a:off x="0" y="-38100"/>
              <a:ext cx="2277269" cy="952307"/>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7690113" y="5026145"/>
            <a:ext cx="7520438" cy="2207815"/>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KNOWLEDGE </a:t>
            </a:r>
            <a:r>
              <a:rPr lang="en-US" sz="4199">
                <a:solidFill>
                  <a:srgbClr val="006272"/>
                </a:solidFill>
                <a:latin typeface="Roboto"/>
                <a:ea typeface="Roboto"/>
                <a:cs typeface="Roboto"/>
                <a:sym typeface="Roboto"/>
              </a:rPr>
              <a:t>serves as a </a:t>
            </a:r>
          </a:p>
          <a:p>
            <a:pPr algn="ctr">
              <a:lnSpc>
                <a:spcPts val="5879"/>
              </a:lnSpc>
            </a:pPr>
            <a:r>
              <a:rPr lang="en-US" sz="4199">
                <a:solidFill>
                  <a:srgbClr val="006272"/>
                </a:solidFill>
                <a:latin typeface="Roboto"/>
                <a:ea typeface="Roboto"/>
                <a:cs typeface="Roboto"/>
                <a:sym typeface="Roboto"/>
              </a:rPr>
              <a:t>powerful defense against </a:t>
            </a:r>
          </a:p>
          <a:p>
            <a:pPr algn="ctr">
              <a:lnSpc>
                <a:spcPts val="5879"/>
              </a:lnSpc>
            </a:pPr>
            <a:r>
              <a:rPr lang="en-US" sz="4199">
                <a:solidFill>
                  <a:srgbClr val="006272"/>
                </a:solidFill>
                <a:latin typeface="Roboto"/>
                <a:ea typeface="Roboto"/>
                <a:cs typeface="Roboto"/>
                <a:sym typeface="Roboto"/>
              </a:rPr>
              <a:t>sexual predators. </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6</a:t>
            </a:r>
          </a:p>
        </p:txBody>
      </p:sp>
      <p:sp>
        <p:nvSpPr>
          <p:cNvPr name="Freeform 12" id="12"/>
          <p:cNvSpPr/>
          <p:nvPr/>
        </p:nvSpPr>
        <p:spPr>
          <a:xfrm flipH="false" flipV="false" rot="0">
            <a:off x="2204909" y="2832478"/>
            <a:ext cx="6096922" cy="6261047"/>
          </a:xfrm>
          <a:custGeom>
            <a:avLst/>
            <a:gdLst/>
            <a:ahLst/>
            <a:cxnLst/>
            <a:rect r="r" b="b" t="t" l="l"/>
            <a:pathLst>
              <a:path h="6261047" w="6096922">
                <a:moveTo>
                  <a:pt x="0" y="0"/>
                </a:moveTo>
                <a:lnTo>
                  <a:pt x="6096922" y="0"/>
                </a:lnTo>
                <a:lnTo>
                  <a:pt x="6096922" y="6261047"/>
                </a:lnTo>
                <a:lnTo>
                  <a:pt x="0" y="6261047"/>
                </a:lnTo>
                <a:lnTo>
                  <a:pt x="0" y="0"/>
                </a:lnTo>
                <a:close/>
              </a:path>
            </a:pathLst>
          </a:custGeom>
          <a:blipFill>
            <a:blip r:embed="rId3"/>
            <a:stretch>
              <a:fillRect l="0" t="0" r="0" b="0"/>
            </a:stretch>
          </a:blipFill>
        </p:spPr>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TextBox 14" id="14"/>
          <p:cNvSpPr txBox="true"/>
          <p:nvPr/>
        </p:nvSpPr>
        <p:spPr>
          <a:xfrm rot="0">
            <a:off x="1021691" y="904875"/>
            <a:ext cx="11472216"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WHY LEARN ABOUT THIS</a:t>
            </a:r>
          </a:p>
        </p:txBody>
      </p:sp>
    </p:spTree>
  </p:cSld>
  <p:clrMapOvr>
    <a:masterClrMapping/>
  </p:clrMapOvr>
</p:sld>
</file>

<file path=ppt/slides/slide6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715468"/>
            <a:ext cx="12493891" cy="1482725"/>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They can use their position to </a:t>
            </a:r>
            <a:r>
              <a:rPr lang="en-US" b="true" sz="4250">
                <a:solidFill>
                  <a:srgbClr val="9D1BE3"/>
                </a:solidFill>
                <a:latin typeface="Roboto Bold"/>
                <a:ea typeface="Roboto Bold"/>
                <a:cs typeface="Roboto Bold"/>
                <a:sym typeface="Roboto Bold"/>
              </a:rPr>
              <a:t>discourage people from asking questions.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871085" y="3385381"/>
            <a:ext cx="6902634" cy="904943"/>
            <a:chOff x="0" y="0"/>
            <a:chExt cx="1817978" cy="238339"/>
          </a:xfrm>
        </p:grpSpPr>
        <p:sp>
          <p:nvSpPr>
            <p:cNvPr name="Freeform 8" id="8"/>
            <p:cNvSpPr/>
            <p:nvPr/>
          </p:nvSpPr>
          <p:spPr>
            <a:xfrm flipH="false" flipV="false" rot="0">
              <a:off x="0" y="0"/>
              <a:ext cx="1817978" cy="238339"/>
            </a:xfrm>
            <a:custGeom>
              <a:avLst/>
              <a:gdLst/>
              <a:ahLst/>
              <a:cxnLst/>
              <a:rect r="r" b="b" t="t" l="l"/>
              <a:pathLst>
                <a:path h="238339" w="1817978">
                  <a:moveTo>
                    <a:pt x="0" y="0"/>
                  </a:moveTo>
                  <a:lnTo>
                    <a:pt x="1817978" y="0"/>
                  </a:lnTo>
                  <a:lnTo>
                    <a:pt x="1817978" y="238339"/>
                  </a:lnTo>
                  <a:lnTo>
                    <a:pt x="0" y="238339"/>
                  </a:lnTo>
                  <a:close/>
                </a:path>
              </a:pathLst>
            </a:custGeom>
            <a:solidFill>
              <a:srgbClr val="303030"/>
            </a:solidFill>
          </p:spPr>
        </p:sp>
        <p:sp>
          <p:nvSpPr>
            <p:cNvPr name="TextBox 9" id="9"/>
            <p:cNvSpPr txBox="true"/>
            <p:nvPr/>
          </p:nvSpPr>
          <p:spPr>
            <a:xfrm>
              <a:off x="0" y="-76200"/>
              <a:ext cx="181797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sp>
        <p:nvSpPr>
          <p:cNvPr name="TextBox 11" id="11"/>
          <p:cNvSpPr txBox="true"/>
          <p:nvPr/>
        </p:nvSpPr>
        <p:spPr>
          <a:xfrm rot="0">
            <a:off x="2212760" y="3404427"/>
            <a:ext cx="735918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Power is Misused</a:t>
            </a:r>
          </a:p>
        </p:txBody>
      </p:sp>
    </p:spTree>
  </p:cSld>
  <p:clrMapOvr>
    <a:masterClrMapping/>
  </p:clrMapOvr>
</p:sld>
</file>

<file path=ppt/slides/slide61.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715468"/>
            <a:ext cx="15838551"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They often </a:t>
            </a:r>
            <a:r>
              <a:rPr lang="en-US" b="true" sz="4250">
                <a:solidFill>
                  <a:srgbClr val="9D1BE3"/>
                </a:solidFill>
                <a:latin typeface="Roboto Bold"/>
                <a:ea typeface="Roboto Bold"/>
                <a:cs typeface="Roboto Bold"/>
                <a:sym typeface="Roboto Bold"/>
              </a:rPr>
              <a:t>threaten consequences </a:t>
            </a:r>
            <a:r>
              <a:rPr lang="en-US" b="true" sz="4250">
                <a:solidFill>
                  <a:srgbClr val="004F59"/>
                </a:solidFill>
                <a:latin typeface="Roboto Bold"/>
                <a:ea typeface="Roboto Bold"/>
                <a:cs typeface="Roboto Bold"/>
                <a:sym typeface="Roboto Bold"/>
              </a:rPr>
              <a:t>to maintain control.</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871085" y="3385381"/>
            <a:ext cx="6902634" cy="904943"/>
            <a:chOff x="0" y="0"/>
            <a:chExt cx="1817978" cy="238339"/>
          </a:xfrm>
        </p:grpSpPr>
        <p:sp>
          <p:nvSpPr>
            <p:cNvPr name="Freeform 8" id="8"/>
            <p:cNvSpPr/>
            <p:nvPr/>
          </p:nvSpPr>
          <p:spPr>
            <a:xfrm flipH="false" flipV="false" rot="0">
              <a:off x="0" y="0"/>
              <a:ext cx="1817978" cy="238339"/>
            </a:xfrm>
            <a:custGeom>
              <a:avLst/>
              <a:gdLst/>
              <a:ahLst/>
              <a:cxnLst/>
              <a:rect r="r" b="b" t="t" l="l"/>
              <a:pathLst>
                <a:path h="238339" w="1817978">
                  <a:moveTo>
                    <a:pt x="0" y="0"/>
                  </a:moveTo>
                  <a:lnTo>
                    <a:pt x="1817978" y="0"/>
                  </a:lnTo>
                  <a:lnTo>
                    <a:pt x="1817978" y="238339"/>
                  </a:lnTo>
                  <a:lnTo>
                    <a:pt x="0" y="238339"/>
                  </a:lnTo>
                  <a:close/>
                </a:path>
              </a:pathLst>
            </a:custGeom>
            <a:solidFill>
              <a:srgbClr val="303030"/>
            </a:solidFill>
          </p:spPr>
        </p:sp>
        <p:sp>
          <p:nvSpPr>
            <p:cNvPr name="TextBox 9" id="9"/>
            <p:cNvSpPr txBox="true"/>
            <p:nvPr/>
          </p:nvSpPr>
          <p:spPr>
            <a:xfrm>
              <a:off x="0" y="-76200"/>
              <a:ext cx="181797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sp>
        <p:nvSpPr>
          <p:cNvPr name="TextBox 11" id="11"/>
          <p:cNvSpPr txBox="true"/>
          <p:nvPr/>
        </p:nvSpPr>
        <p:spPr>
          <a:xfrm rot="0">
            <a:off x="2212760" y="3404427"/>
            <a:ext cx="735918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Power is Misused</a:t>
            </a:r>
          </a:p>
        </p:txBody>
      </p:sp>
    </p:spTree>
  </p:cSld>
  <p:clrMapOvr>
    <a:masterClrMapping/>
  </p:clrMapOvr>
</p:sld>
</file>

<file path=ppt/slides/slide6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715468"/>
            <a:ext cx="15838551" cy="730250"/>
          </a:xfrm>
          <a:prstGeom prst="rect">
            <a:avLst/>
          </a:prstGeom>
        </p:spPr>
        <p:txBody>
          <a:bodyPr anchor="t" rtlCol="false" tIns="0" lIns="0" bIns="0" rIns="0">
            <a:spAutoFit/>
          </a:bodyPr>
          <a:lstStyle/>
          <a:p>
            <a:pPr algn="l">
              <a:lnSpc>
                <a:spcPts val="5950"/>
              </a:lnSpc>
            </a:pPr>
            <a:r>
              <a:rPr lang="en-US" b="true" sz="4250">
                <a:solidFill>
                  <a:srgbClr val="004F59"/>
                </a:solidFill>
                <a:latin typeface="Roboto Bold"/>
                <a:ea typeface="Roboto Bold"/>
                <a:cs typeface="Roboto Bold"/>
                <a:sym typeface="Roboto Bold"/>
              </a:rPr>
              <a:t>They </a:t>
            </a:r>
            <a:r>
              <a:rPr lang="en-US" b="true" sz="4250">
                <a:solidFill>
                  <a:srgbClr val="9D1BE3"/>
                </a:solidFill>
                <a:latin typeface="Roboto Bold"/>
                <a:ea typeface="Roboto Bold"/>
                <a:cs typeface="Roboto Bold"/>
                <a:sym typeface="Roboto Bold"/>
              </a:rPr>
              <a:t>blur boundaries</a:t>
            </a:r>
            <a:r>
              <a:rPr lang="en-US" b="true" sz="4250">
                <a:solidFill>
                  <a:srgbClr val="004F59"/>
                </a:solidFill>
                <a:latin typeface="Roboto Bold"/>
                <a:ea typeface="Roboto Bold"/>
                <a:cs typeface="Roboto Bold"/>
                <a:sym typeface="Roboto Bold"/>
              </a:rPr>
              <a:t> to test what they can get away with.</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name="TextBox 6" id="6"/>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7" id="7"/>
          <p:cNvGrpSpPr/>
          <p:nvPr/>
        </p:nvGrpSpPr>
        <p:grpSpPr>
          <a:xfrm rot="0">
            <a:off x="1871085" y="3385381"/>
            <a:ext cx="6902634" cy="904943"/>
            <a:chOff x="0" y="0"/>
            <a:chExt cx="1817978" cy="238339"/>
          </a:xfrm>
        </p:grpSpPr>
        <p:sp>
          <p:nvSpPr>
            <p:cNvPr name="Freeform 8" id="8"/>
            <p:cNvSpPr/>
            <p:nvPr/>
          </p:nvSpPr>
          <p:spPr>
            <a:xfrm flipH="false" flipV="false" rot="0">
              <a:off x="0" y="0"/>
              <a:ext cx="1817978" cy="238339"/>
            </a:xfrm>
            <a:custGeom>
              <a:avLst/>
              <a:gdLst/>
              <a:ahLst/>
              <a:cxnLst/>
              <a:rect r="r" b="b" t="t" l="l"/>
              <a:pathLst>
                <a:path h="238339" w="1817978">
                  <a:moveTo>
                    <a:pt x="0" y="0"/>
                  </a:moveTo>
                  <a:lnTo>
                    <a:pt x="1817978" y="0"/>
                  </a:lnTo>
                  <a:lnTo>
                    <a:pt x="1817978" y="238339"/>
                  </a:lnTo>
                  <a:lnTo>
                    <a:pt x="0" y="238339"/>
                  </a:lnTo>
                  <a:close/>
                </a:path>
              </a:pathLst>
            </a:custGeom>
            <a:solidFill>
              <a:srgbClr val="303030"/>
            </a:solidFill>
          </p:spPr>
        </p:sp>
        <p:sp>
          <p:nvSpPr>
            <p:cNvPr name="TextBox 9" id="9"/>
            <p:cNvSpPr txBox="true"/>
            <p:nvPr/>
          </p:nvSpPr>
          <p:spPr>
            <a:xfrm>
              <a:off x="0" y="-76200"/>
              <a:ext cx="1817978" cy="314539"/>
            </a:xfrm>
            <a:prstGeom prst="rect">
              <a:avLst/>
            </a:prstGeom>
          </p:spPr>
          <p:txBody>
            <a:bodyPr anchor="ctr" rtlCol="false" tIns="50800" lIns="50800" bIns="50800" rIns="50800"/>
            <a:lstStyle/>
            <a:p>
              <a:pPr algn="ctr">
                <a:lnSpc>
                  <a:spcPts val="3074"/>
                </a:lnSpc>
              </a:pPr>
            </a:p>
          </p:txBody>
        </p:sp>
      </p:grpSp>
      <p:sp>
        <p:nvSpPr>
          <p:cNvPr name="TextBox 10" id="10"/>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AUTHORITY FIGURES</a:t>
            </a:r>
          </a:p>
        </p:txBody>
      </p:sp>
      <p:sp>
        <p:nvSpPr>
          <p:cNvPr name="TextBox 11" id="11"/>
          <p:cNvSpPr txBox="true"/>
          <p:nvPr/>
        </p:nvSpPr>
        <p:spPr>
          <a:xfrm rot="0">
            <a:off x="2212760" y="3404427"/>
            <a:ext cx="7359185"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Power is Misused</a:t>
            </a:r>
          </a:p>
        </p:txBody>
      </p:sp>
    </p:spTree>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741"/>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FALSE PROMISES</a:t>
            </a:r>
          </a:p>
        </p:txBody>
      </p:sp>
      <p:sp>
        <p:nvSpPr>
          <p:cNvPr name="TextBox 5" id="5"/>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name="Freeform 6" id="6"/>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7" id="7"/>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8" id="8"/>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9" id="9"/>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grpSp>
        <p:nvGrpSpPr>
          <p:cNvPr name="Group 10" id="10"/>
          <p:cNvGrpSpPr/>
          <p:nvPr/>
        </p:nvGrpSpPr>
        <p:grpSpPr>
          <a:xfrm rot="0">
            <a:off x="1670840" y="4076027"/>
            <a:ext cx="14751841" cy="2255896"/>
            <a:chOff x="0" y="0"/>
            <a:chExt cx="3885259" cy="594146"/>
          </a:xfrm>
        </p:grpSpPr>
        <p:sp>
          <p:nvSpPr>
            <p:cNvPr name="Freeform 11" id="11"/>
            <p:cNvSpPr/>
            <p:nvPr/>
          </p:nvSpPr>
          <p:spPr>
            <a:xfrm flipH="false" flipV="false" rot="0">
              <a:off x="0" y="0"/>
              <a:ext cx="3885259" cy="594146"/>
            </a:xfrm>
            <a:custGeom>
              <a:avLst/>
              <a:gdLst/>
              <a:ahLst/>
              <a:cxnLst/>
              <a:rect r="r" b="b" t="t" l="l"/>
              <a:pathLst>
                <a:path h="594146" w="3885259">
                  <a:moveTo>
                    <a:pt x="0" y="0"/>
                  </a:moveTo>
                  <a:lnTo>
                    <a:pt x="3885259" y="0"/>
                  </a:lnTo>
                  <a:lnTo>
                    <a:pt x="3885259" y="594146"/>
                  </a:lnTo>
                  <a:lnTo>
                    <a:pt x="0" y="594146"/>
                  </a:lnTo>
                  <a:close/>
                </a:path>
              </a:pathLst>
            </a:custGeom>
            <a:solidFill>
              <a:srgbClr val="303030"/>
            </a:solidFill>
          </p:spPr>
        </p:sp>
        <p:sp>
          <p:nvSpPr>
            <p:cNvPr name="TextBox 12" id="12"/>
            <p:cNvSpPr txBox="true"/>
            <p:nvPr/>
          </p:nvSpPr>
          <p:spPr>
            <a:xfrm>
              <a:off x="0" y="-76200"/>
              <a:ext cx="3885259" cy="670346"/>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205218" y="4375375"/>
            <a:ext cx="13643925" cy="1561952"/>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types of false promises are used to manipulate young people into sexual exploitation?</a:t>
            </a:r>
          </a:p>
        </p:txBody>
      </p:sp>
    </p:spTree>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698903"/>
            <a:ext cx="16094290" cy="702138"/>
          </a:xfrm>
          <a:prstGeom prst="rect">
            <a:avLst/>
          </a:prstGeom>
        </p:spPr>
        <p:txBody>
          <a:bodyPr anchor="t" rtlCol="false" tIns="0" lIns="0" bIns="0" rIns="0">
            <a:spAutoFit/>
          </a:bodyPr>
          <a:lstStyle/>
          <a:p>
            <a:pPr algn="l">
              <a:lnSpc>
                <a:spcPts val="5669"/>
              </a:lnSpc>
            </a:pPr>
            <a:r>
              <a:rPr lang="en-US" b="true" sz="4049">
                <a:solidFill>
                  <a:srgbClr val="9D1BE3"/>
                </a:solidFill>
                <a:latin typeface="Roboto Bold"/>
                <a:ea typeface="Roboto Bold"/>
                <a:cs typeface="Roboto Bold"/>
                <a:sym typeface="Roboto Bold"/>
              </a:rPr>
              <a:t>Fake love</a:t>
            </a:r>
            <a:r>
              <a:rPr lang="en-US" b="true" sz="4049">
                <a:solidFill>
                  <a:srgbClr val="004F59"/>
                </a:solidFill>
                <a:latin typeface="Roboto Bold"/>
                <a:ea typeface="Roboto Bold"/>
                <a:cs typeface="Roboto Bold"/>
                <a:sym typeface="Roboto Bold"/>
              </a:rPr>
              <a:t> or marriage proposals are used to gain trust.</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name="TextBox 7" id="7"/>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871085" y="3385381"/>
            <a:ext cx="7031174" cy="904943"/>
            <a:chOff x="0" y="0"/>
            <a:chExt cx="1851832" cy="238339"/>
          </a:xfrm>
        </p:grpSpPr>
        <p:sp>
          <p:nvSpPr>
            <p:cNvPr name="Freeform 11" id="11"/>
            <p:cNvSpPr/>
            <p:nvPr/>
          </p:nvSpPr>
          <p:spPr>
            <a:xfrm flipH="false" flipV="false" rot="0">
              <a:off x="0" y="0"/>
              <a:ext cx="1851832" cy="238339"/>
            </a:xfrm>
            <a:custGeom>
              <a:avLst/>
              <a:gdLst/>
              <a:ahLst/>
              <a:cxnLst/>
              <a:rect r="r" b="b" t="t" l="l"/>
              <a:pathLst>
                <a:path h="238339" w="1851832">
                  <a:moveTo>
                    <a:pt x="0" y="0"/>
                  </a:moveTo>
                  <a:lnTo>
                    <a:pt x="1851832" y="0"/>
                  </a:lnTo>
                  <a:lnTo>
                    <a:pt x="1851832" y="238339"/>
                  </a:lnTo>
                  <a:lnTo>
                    <a:pt x="0" y="238339"/>
                  </a:lnTo>
                  <a:close/>
                </a:path>
              </a:pathLst>
            </a:custGeom>
            <a:solidFill>
              <a:srgbClr val="303030"/>
            </a:solidFill>
          </p:spPr>
        </p:sp>
        <p:sp>
          <p:nvSpPr>
            <p:cNvPr name="TextBox 12" id="12"/>
            <p:cNvSpPr txBox="true"/>
            <p:nvPr/>
          </p:nvSpPr>
          <p:spPr>
            <a:xfrm>
              <a:off x="0" y="-76200"/>
              <a:ext cx="1851832"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212760" y="3404427"/>
            <a:ext cx="8322396"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Fraud &amp; False Promises</a:t>
            </a:r>
          </a:p>
        </p:txBody>
      </p:sp>
      <p:sp>
        <p:nvSpPr>
          <p:cNvPr name="TextBox 14" id="14"/>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BROKEN PROMISES</a:t>
            </a:r>
          </a:p>
        </p:txBody>
      </p:sp>
    </p:spTree>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698903"/>
            <a:ext cx="16094290" cy="702138"/>
          </a:xfrm>
          <a:prstGeom prst="rect">
            <a:avLst/>
          </a:prstGeom>
        </p:spPr>
        <p:txBody>
          <a:bodyPr anchor="t" rtlCol="false" tIns="0" lIns="0" bIns="0" rIns="0">
            <a:spAutoFit/>
          </a:bodyPr>
          <a:lstStyle/>
          <a:p>
            <a:pPr algn="l">
              <a:lnSpc>
                <a:spcPts val="5669"/>
              </a:lnSpc>
            </a:pPr>
            <a:r>
              <a:rPr lang="en-US" b="true" sz="4049">
                <a:solidFill>
                  <a:srgbClr val="9D1BE3"/>
                </a:solidFill>
                <a:latin typeface="Roboto Bold"/>
                <a:ea typeface="Roboto Bold"/>
                <a:cs typeface="Roboto Bold"/>
                <a:sym typeface="Roboto Bold"/>
              </a:rPr>
              <a:t>Promises of fame</a:t>
            </a:r>
            <a:r>
              <a:rPr lang="en-US" b="true" sz="4049">
                <a:solidFill>
                  <a:srgbClr val="004F59"/>
                </a:solidFill>
                <a:latin typeface="Roboto Bold"/>
                <a:ea typeface="Roboto Bold"/>
                <a:cs typeface="Roboto Bold"/>
                <a:sym typeface="Roboto Bold"/>
              </a:rPr>
              <a:t> or a dream job can be used to lure and control.</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name="TextBox 7" id="7"/>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871085" y="3385381"/>
            <a:ext cx="7031174" cy="904943"/>
            <a:chOff x="0" y="0"/>
            <a:chExt cx="1851832" cy="238339"/>
          </a:xfrm>
        </p:grpSpPr>
        <p:sp>
          <p:nvSpPr>
            <p:cNvPr name="Freeform 11" id="11"/>
            <p:cNvSpPr/>
            <p:nvPr/>
          </p:nvSpPr>
          <p:spPr>
            <a:xfrm flipH="false" flipV="false" rot="0">
              <a:off x="0" y="0"/>
              <a:ext cx="1851832" cy="238339"/>
            </a:xfrm>
            <a:custGeom>
              <a:avLst/>
              <a:gdLst/>
              <a:ahLst/>
              <a:cxnLst/>
              <a:rect r="r" b="b" t="t" l="l"/>
              <a:pathLst>
                <a:path h="238339" w="1851832">
                  <a:moveTo>
                    <a:pt x="0" y="0"/>
                  </a:moveTo>
                  <a:lnTo>
                    <a:pt x="1851832" y="0"/>
                  </a:lnTo>
                  <a:lnTo>
                    <a:pt x="1851832" y="238339"/>
                  </a:lnTo>
                  <a:lnTo>
                    <a:pt x="0" y="238339"/>
                  </a:lnTo>
                  <a:close/>
                </a:path>
              </a:pathLst>
            </a:custGeom>
            <a:solidFill>
              <a:srgbClr val="303030"/>
            </a:solidFill>
          </p:spPr>
        </p:sp>
        <p:sp>
          <p:nvSpPr>
            <p:cNvPr name="TextBox 12" id="12"/>
            <p:cNvSpPr txBox="true"/>
            <p:nvPr/>
          </p:nvSpPr>
          <p:spPr>
            <a:xfrm>
              <a:off x="0" y="-76200"/>
              <a:ext cx="1851832"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212760" y="3404427"/>
            <a:ext cx="8322396"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Fraud &amp; False Promises</a:t>
            </a:r>
          </a:p>
        </p:txBody>
      </p:sp>
      <p:sp>
        <p:nvSpPr>
          <p:cNvPr name="TextBox 14" id="14"/>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BROKEN PROMISES</a:t>
            </a:r>
          </a:p>
        </p:txBody>
      </p:sp>
    </p:spTree>
  </p:cSld>
  <p:clrMapOvr>
    <a:masterClrMapping/>
  </p:clrMapOvr>
</p:sld>
</file>

<file path=ppt/slides/slide6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775103"/>
            <a:ext cx="11194816" cy="1467155"/>
          </a:xfrm>
          <a:prstGeom prst="rect">
            <a:avLst/>
          </a:prstGeom>
        </p:spPr>
        <p:txBody>
          <a:bodyPr anchor="t" rtlCol="false" tIns="0" lIns="0" bIns="0" rIns="0">
            <a:spAutoFit/>
          </a:bodyPr>
          <a:lstStyle/>
          <a:p>
            <a:pPr algn="l">
              <a:lnSpc>
                <a:spcPts val="630"/>
              </a:lnSpc>
            </a:pPr>
          </a:p>
          <a:p>
            <a:pPr algn="l">
              <a:lnSpc>
                <a:spcPts val="5669"/>
              </a:lnSpc>
            </a:pPr>
            <a:r>
              <a:rPr lang="en-US" b="true" sz="4049">
                <a:solidFill>
                  <a:srgbClr val="9D1BE3"/>
                </a:solidFill>
                <a:latin typeface="Roboto Bold"/>
                <a:ea typeface="Roboto Bold"/>
                <a:cs typeface="Roboto Bold"/>
                <a:sym typeface="Roboto Bold"/>
              </a:rPr>
              <a:t>Promises of adventure</a:t>
            </a:r>
            <a:r>
              <a:rPr lang="en-US" b="true" sz="4049">
                <a:solidFill>
                  <a:srgbClr val="004F59"/>
                </a:solidFill>
                <a:latin typeface="Roboto Bold"/>
                <a:ea typeface="Roboto Bold"/>
                <a:cs typeface="Roboto Bold"/>
                <a:sym typeface="Roboto Bold"/>
              </a:rPr>
              <a:t> are often used to entice “running away together.”</a:t>
            </a:r>
          </a:p>
        </p:txBody>
      </p:sp>
      <p:sp>
        <p:nvSpPr>
          <p:cNvPr name="Freeform 5" id="5"/>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TextBox 6" id="6"/>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name="TextBox 7" id="7"/>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0" id="10"/>
          <p:cNvGrpSpPr/>
          <p:nvPr/>
        </p:nvGrpSpPr>
        <p:grpSpPr>
          <a:xfrm rot="0">
            <a:off x="1871085" y="3385381"/>
            <a:ext cx="7031174" cy="904943"/>
            <a:chOff x="0" y="0"/>
            <a:chExt cx="1851832" cy="238339"/>
          </a:xfrm>
        </p:grpSpPr>
        <p:sp>
          <p:nvSpPr>
            <p:cNvPr name="Freeform 11" id="11"/>
            <p:cNvSpPr/>
            <p:nvPr/>
          </p:nvSpPr>
          <p:spPr>
            <a:xfrm flipH="false" flipV="false" rot="0">
              <a:off x="0" y="0"/>
              <a:ext cx="1851832" cy="238339"/>
            </a:xfrm>
            <a:custGeom>
              <a:avLst/>
              <a:gdLst/>
              <a:ahLst/>
              <a:cxnLst/>
              <a:rect r="r" b="b" t="t" l="l"/>
              <a:pathLst>
                <a:path h="238339" w="1851832">
                  <a:moveTo>
                    <a:pt x="0" y="0"/>
                  </a:moveTo>
                  <a:lnTo>
                    <a:pt x="1851832" y="0"/>
                  </a:lnTo>
                  <a:lnTo>
                    <a:pt x="1851832" y="238339"/>
                  </a:lnTo>
                  <a:lnTo>
                    <a:pt x="0" y="238339"/>
                  </a:lnTo>
                  <a:close/>
                </a:path>
              </a:pathLst>
            </a:custGeom>
            <a:solidFill>
              <a:srgbClr val="303030"/>
            </a:solidFill>
          </p:spPr>
        </p:sp>
        <p:sp>
          <p:nvSpPr>
            <p:cNvPr name="TextBox 12" id="12"/>
            <p:cNvSpPr txBox="true"/>
            <p:nvPr/>
          </p:nvSpPr>
          <p:spPr>
            <a:xfrm>
              <a:off x="0" y="-76200"/>
              <a:ext cx="1851832" cy="314539"/>
            </a:xfrm>
            <a:prstGeom prst="rect">
              <a:avLst/>
            </a:prstGeom>
          </p:spPr>
          <p:txBody>
            <a:bodyPr anchor="ctr" rtlCol="false" tIns="50800" lIns="50800" bIns="50800" rIns="50800"/>
            <a:lstStyle/>
            <a:p>
              <a:pPr algn="ctr">
                <a:lnSpc>
                  <a:spcPts val="3074"/>
                </a:lnSpc>
              </a:pPr>
            </a:p>
          </p:txBody>
        </p:sp>
      </p:grpSp>
      <p:sp>
        <p:nvSpPr>
          <p:cNvPr name="TextBox 13" id="13"/>
          <p:cNvSpPr txBox="true"/>
          <p:nvPr/>
        </p:nvSpPr>
        <p:spPr>
          <a:xfrm rot="0">
            <a:off x="2212760" y="3404427"/>
            <a:ext cx="8322396"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Fraud &amp; False Promises</a:t>
            </a:r>
          </a:p>
        </p:txBody>
      </p:sp>
      <p:sp>
        <p:nvSpPr>
          <p:cNvPr name="TextBox 14" id="14"/>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BROKEN PROMISES</a:t>
            </a:r>
          </a:p>
        </p:txBody>
      </p:sp>
    </p:spTree>
  </p:cSld>
  <p:clrMapOvr>
    <a:masterClrMapping/>
  </p:clrMapOvr>
</p:sld>
</file>

<file path=ppt/slides/slide6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11701040"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PERSUASION</a:t>
            </a:r>
          </a:p>
        </p:txBody>
      </p:sp>
      <p:grpSp>
        <p:nvGrpSpPr>
          <p:cNvPr name="Group 5" id="5"/>
          <p:cNvGrpSpPr/>
          <p:nvPr/>
        </p:nvGrpSpPr>
        <p:grpSpPr>
          <a:xfrm rot="0">
            <a:off x="1670840" y="4076027"/>
            <a:ext cx="11787591" cy="2134945"/>
            <a:chOff x="0" y="0"/>
            <a:chExt cx="3104551" cy="562290"/>
          </a:xfrm>
        </p:grpSpPr>
        <p:sp>
          <p:nvSpPr>
            <p:cNvPr name="Freeform 6" id="6"/>
            <p:cNvSpPr/>
            <p:nvPr/>
          </p:nvSpPr>
          <p:spPr>
            <a:xfrm flipH="false" flipV="false" rot="0">
              <a:off x="0" y="0"/>
              <a:ext cx="3104551" cy="562290"/>
            </a:xfrm>
            <a:custGeom>
              <a:avLst/>
              <a:gdLst/>
              <a:ahLst/>
              <a:cxnLst/>
              <a:rect r="r" b="b" t="t" l="l"/>
              <a:pathLst>
                <a:path h="562290" w="3104551">
                  <a:moveTo>
                    <a:pt x="0" y="0"/>
                  </a:moveTo>
                  <a:lnTo>
                    <a:pt x="3104551" y="0"/>
                  </a:lnTo>
                  <a:lnTo>
                    <a:pt x="3104551" y="562290"/>
                  </a:lnTo>
                  <a:lnTo>
                    <a:pt x="0" y="562290"/>
                  </a:lnTo>
                  <a:close/>
                </a:path>
              </a:pathLst>
            </a:custGeom>
            <a:solidFill>
              <a:srgbClr val="303030"/>
            </a:solidFill>
          </p:spPr>
        </p:sp>
        <p:sp>
          <p:nvSpPr>
            <p:cNvPr name="TextBox 7" id="7"/>
            <p:cNvSpPr txBox="true"/>
            <p:nvPr/>
          </p:nvSpPr>
          <p:spPr>
            <a:xfrm>
              <a:off x="0" y="-76200"/>
              <a:ext cx="3104551" cy="638490"/>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118273" y="4314899"/>
            <a:ext cx="10949873"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can traffickers gain “mental control” over young and vulnerable people? </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Tree>
  </p:cSld>
  <p:clrMapOvr>
    <a:masterClrMapping/>
  </p:clrMapOvr>
</p:sld>
</file>

<file path=ppt/slides/slide6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698903"/>
            <a:ext cx="14190723" cy="697230"/>
          </a:xfrm>
          <a:prstGeom prst="rect">
            <a:avLst/>
          </a:prstGeom>
        </p:spPr>
        <p:txBody>
          <a:bodyPr anchor="t" rtlCol="false" tIns="0" lIns="0" bIns="0" rIns="0">
            <a:spAutoFit/>
          </a:bodyPr>
          <a:lstStyle/>
          <a:p>
            <a:pPr algn="l">
              <a:lnSpc>
                <a:spcPts val="5670"/>
              </a:lnSpc>
            </a:pPr>
            <a:r>
              <a:rPr lang="en-US" b="true" sz="4050">
                <a:solidFill>
                  <a:srgbClr val="004F59"/>
                </a:solidFill>
                <a:latin typeface="Roboto Bold"/>
                <a:ea typeface="Roboto Bold"/>
                <a:cs typeface="Roboto Bold"/>
                <a:sym typeface="Roboto Bold"/>
              </a:rPr>
              <a:t>They gradually </a:t>
            </a:r>
            <a:r>
              <a:rPr lang="en-US" b="true" sz="4050">
                <a:solidFill>
                  <a:srgbClr val="9D1BE3"/>
                </a:solidFill>
                <a:latin typeface="Roboto Bold"/>
                <a:ea typeface="Roboto Bold"/>
                <a:cs typeface="Roboto Bold"/>
                <a:sym typeface="Roboto Bold"/>
              </a:rPr>
              <a:t>influence beliefs </a:t>
            </a:r>
            <a:r>
              <a:rPr lang="en-US" b="true" sz="4050">
                <a:solidFill>
                  <a:srgbClr val="004F59"/>
                </a:solidFill>
                <a:latin typeface="Roboto Bold"/>
                <a:ea typeface="Roboto Bold"/>
                <a:cs typeface="Roboto Bold"/>
                <a:sym typeface="Roboto Bold"/>
              </a:rPr>
              <a:t>to shape decisions.</a:t>
            </a:r>
          </a:p>
        </p:txBody>
      </p:sp>
      <p:grpSp>
        <p:nvGrpSpPr>
          <p:cNvPr name="Group 5" id="5"/>
          <p:cNvGrpSpPr/>
          <p:nvPr/>
        </p:nvGrpSpPr>
        <p:grpSpPr>
          <a:xfrm rot="0">
            <a:off x="1871085" y="3385381"/>
            <a:ext cx="9236928" cy="904943"/>
            <a:chOff x="0" y="0"/>
            <a:chExt cx="2432771" cy="238339"/>
          </a:xfrm>
        </p:grpSpPr>
        <p:sp>
          <p:nvSpPr>
            <p:cNvPr name="Freeform 6" id="6"/>
            <p:cNvSpPr/>
            <p:nvPr/>
          </p:nvSpPr>
          <p:spPr>
            <a:xfrm flipH="false" flipV="false" rot="0">
              <a:off x="0" y="0"/>
              <a:ext cx="2432771" cy="238339"/>
            </a:xfrm>
            <a:custGeom>
              <a:avLst/>
              <a:gdLst/>
              <a:ahLst/>
              <a:cxnLst/>
              <a:rect r="r" b="b" t="t" l="l"/>
              <a:pathLst>
                <a:path h="238339" w="2432771">
                  <a:moveTo>
                    <a:pt x="0" y="0"/>
                  </a:moveTo>
                  <a:lnTo>
                    <a:pt x="2432771" y="0"/>
                  </a:lnTo>
                  <a:lnTo>
                    <a:pt x="2432771" y="238339"/>
                  </a:lnTo>
                  <a:lnTo>
                    <a:pt x="0" y="238339"/>
                  </a:lnTo>
                  <a:close/>
                </a:path>
              </a:pathLst>
            </a:custGeom>
            <a:solidFill>
              <a:srgbClr val="303030"/>
            </a:solidFill>
          </p:spPr>
        </p:sp>
        <p:sp>
          <p:nvSpPr>
            <p:cNvPr name="TextBox 7" id="7"/>
            <p:cNvSpPr txBox="true"/>
            <p:nvPr/>
          </p:nvSpPr>
          <p:spPr>
            <a:xfrm>
              <a:off x="0" y="-76200"/>
              <a:ext cx="2432771"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12760" y="3404427"/>
            <a:ext cx="9511709"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Controlling Thoughts &amp; Emotions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11701040"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PERSUASION</a:t>
            </a:r>
          </a:p>
        </p:txBody>
      </p:sp>
    </p:spTree>
  </p:cSld>
  <p:clrMapOvr>
    <a:masterClrMapping/>
  </p:clrMapOvr>
</p:sld>
</file>

<file path=ppt/slides/slide6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698903"/>
            <a:ext cx="13485633" cy="1411605"/>
          </a:xfrm>
          <a:prstGeom prst="rect">
            <a:avLst/>
          </a:prstGeom>
        </p:spPr>
        <p:txBody>
          <a:bodyPr anchor="t" rtlCol="false" tIns="0" lIns="0" bIns="0" rIns="0">
            <a:spAutoFit/>
          </a:bodyPr>
          <a:lstStyle/>
          <a:p>
            <a:pPr algn="l">
              <a:lnSpc>
                <a:spcPts val="5670"/>
              </a:lnSpc>
            </a:pPr>
            <a:r>
              <a:rPr lang="en-US" b="true" sz="4050">
                <a:solidFill>
                  <a:srgbClr val="004F59"/>
                </a:solidFill>
                <a:latin typeface="Roboto Bold"/>
                <a:ea typeface="Roboto Bold"/>
                <a:cs typeface="Roboto Bold"/>
                <a:sym typeface="Roboto Bold"/>
              </a:rPr>
              <a:t>They </a:t>
            </a:r>
            <a:r>
              <a:rPr lang="en-US" b="true" sz="4050">
                <a:solidFill>
                  <a:srgbClr val="9D1BE3"/>
                </a:solidFill>
                <a:latin typeface="Roboto Bold"/>
                <a:ea typeface="Roboto Bold"/>
                <a:cs typeface="Roboto Bold"/>
                <a:sym typeface="Roboto Bold"/>
              </a:rPr>
              <a:t>pressure </a:t>
            </a:r>
            <a:r>
              <a:rPr lang="en-US" b="true" sz="4050">
                <a:solidFill>
                  <a:srgbClr val="004F59"/>
                </a:solidFill>
                <a:latin typeface="Roboto Bold"/>
                <a:ea typeface="Roboto Bold"/>
                <a:cs typeface="Roboto Bold"/>
                <a:sym typeface="Roboto Bold"/>
              </a:rPr>
              <a:t>people to act against their values or comfort level.</a:t>
            </a:r>
          </a:p>
        </p:txBody>
      </p:sp>
      <p:grpSp>
        <p:nvGrpSpPr>
          <p:cNvPr name="Group 5" id="5"/>
          <p:cNvGrpSpPr/>
          <p:nvPr/>
        </p:nvGrpSpPr>
        <p:grpSpPr>
          <a:xfrm rot="0">
            <a:off x="1871085" y="3385381"/>
            <a:ext cx="9236928" cy="904943"/>
            <a:chOff x="0" y="0"/>
            <a:chExt cx="2432771" cy="238339"/>
          </a:xfrm>
        </p:grpSpPr>
        <p:sp>
          <p:nvSpPr>
            <p:cNvPr name="Freeform 6" id="6"/>
            <p:cNvSpPr/>
            <p:nvPr/>
          </p:nvSpPr>
          <p:spPr>
            <a:xfrm flipH="false" flipV="false" rot="0">
              <a:off x="0" y="0"/>
              <a:ext cx="2432771" cy="238339"/>
            </a:xfrm>
            <a:custGeom>
              <a:avLst/>
              <a:gdLst/>
              <a:ahLst/>
              <a:cxnLst/>
              <a:rect r="r" b="b" t="t" l="l"/>
              <a:pathLst>
                <a:path h="238339" w="2432771">
                  <a:moveTo>
                    <a:pt x="0" y="0"/>
                  </a:moveTo>
                  <a:lnTo>
                    <a:pt x="2432771" y="0"/>
                  </a:lnTo>
                  <a:lnTo>
                    <a:pt x="2432771" y="238339"/>
                  </a:lnTo>
                  <a:lnTo>
                    <a:pt x="0" y="238339"/>
                  </a:lnTo>
                  <a:close/>
                </a:path>
              </a:pathLst>
            </a:custGeom>
            <a:solidFill>
              <a:srgbClr val="303030"/>
            </a:solidFill>
          </p:spPr>
        </p:sp>
        <p:sp>
          <p:nvSpPr>
            <p:cNvPr name="TextBox 7" id="7"/>
            <p:cNvSpPr txBox="true"/>
            <p:nvPr/>
          </p:nvSpPr>
          <p:spPr>
            <a:xfrm>
              <a:off x="0" y="-76200"/>
              <a:ext cx="2432771"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12760" y="3404427"/>
            <a:ext cx="9511709"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Controlling Thoughts &amp; Emotions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11701040"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PERSUASION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56889"/>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grpSp>
        <p:nvGrpSpPr>
          <p:cNvPr name="Group 4" id="4"/>
          <p:cNvGrpSpPr/>
          <p:nvPr/>
        </p:nvGrpSpPr>
        <p:grpSpPr>
          <a:xfrm rot="0">
            <a:off x="4206774" y="3934502"/>
            <a:ext cx="11841295" cy="4476511"/>
            <a:chOff x="0" y="0"/>
            <a:chExt cx="3250110" cy="1228679"/>
          </a:xfrm>
        </p:grpSpPr>
        <p:sp>
          <p:nvSpPr>
            <p:cNvPr name="Freeform 5" id="5"/>
            <p:cNvSpPr/>
            <p:nvPr/>
          </p:nvSpPr>
          <p:spPr>
            <a:xfrm flipH="false" flipV="false" rot="0">
              <a:off x="0" y="0"/>
              <a:ext cx="3250110" cy="1228679"/>
            </a:xfrm>
            <a:custGeom>
              <a:avLst/>
              <a:gdLst/>
              <a:ahLst/>
              <a:cxnLst/>
              <a:rect r="r" b="b" t="t" l="l"/>
              <a:pathLst>
                <a:path h="1228679" w="3250110">
                  <a:moveTo>
                    <a:pt x="0" y="0"/>
                  </a:moveTo>
                  <a:lnTo>
                    <a:pt x="3250110" y="0"/>
                  </a:lnTo>
                  <a:lnTo>
                    <a:pt x="3250110" y="1228679"/>
                  </a:lnTo>
                  <a:lnTo>
                    <a:pt x="0" y="1228679"/>
                  </a:lnTo>
                  <a:close/>
                </a:path>
              </a:pathLst>
            </a:custGeom>
            <a:solidFill>
              <a:srgbClr val="FFFFFF"/>
            </a:solidFill>
          </p:spPr>
        </p:sp>
        <p:sp>
          <p:nvSpPr>
            <p:cNvPr name="TextBox 6" id="6"/>
            <p:cNvSpPr txBox="true"/>
            <p:nvPr/>
          </p:nvSpPr>
          <p:spPr>
            <a:xfrm>
              <a:off x="0" y="-76200"/>
              <a:ext cx="3250110" cy="1304879"/>
            </a:xfrm>
            <a:prstGeom prst="rect">
              <a:avLst/>
            </a:prstGeom>
          </p:spPr>
          <p:txBody>
            <a:bodyPr anchor="ctr" rtlCol="false" tIns="50800" lIns="50800" bIns="50800" rIns="50800"/>
            <a:lstStyle/>
            <a:p>
              <a:pPr algn="ctr">
                <a:lnSpc>
                  <a:spcPts val="3074"/>
                </a:lnSpc>
              </a:pPr>
            </a:p>
          </p:txBody>
        </p:sp>
      </p:grpSp>
      <p:grpSp>
        <p:nvGrpSpPr>
          <p:cNvPr name="Group 7" id="7"/>
          <p:cNvGrpSpPr/>
          <p:nvPr/>
        </p:nvGrpSpPr>
        <p:grpSpPr>
          <a:xfrm rot="0">
            <a:off x="6757799" y="4211363"/>
            <a:ext cx="9075459" cy="3960258"/>
            <a:chOff x="0" y="0"/>
            <a:chExt cx="2490964" cy="1086982"/>
          </a:xfrm>
        </p:grpSpPr>
        <p:sp>
          <p:nvSpPr>
            <p:cNvPr name="Freeform 8" id="8"/>
            <p:cNvSpPr/>
            <p:nvPr/>
          </p:nvSpPr>
          <p:spPr>
            <a:xfrm flipH="false" flipV="false" rot="0">
              <a:off x="0" y="0"/>
              <a:ext cx="2490964" cy="1086982"/>
            </a:xfrm>
            <a:custGeom>
              <a:avLst/>
              <a:gdLst/>
              <a:ahLst/>
              <a:cxnLst/>
              <a:rect r="r" b="b" t="t" l="l"/>
              <a:pathLst>
                <a:path h="1086982" w="2490964">
                  <a:moveTo>
                    <a:pt x="0" y="0"/>
                  </a:moveTo>
                  <a:lnTo>
                    <a:pt x="2490964" y="0"/>
                  </a:lnTo>
                  <a:lnTo>
                    <a:pt x="2490964" y="1086982"/>
                  </a:lnTo>
                  <a:lnTo>
                    <a:pt x="0" y="1086982"/>
                  </a:lnTo>
                  <a:close/>
                </a:path>
              </a:pathLst>
            </a:custGeom>
            <a:solidFill>
              <a:srgbClr val="BAF3FA"/>
            </a:solidFill>
          </p:spPr>
        </p:sp>
        <p:sp>
          <p:nvSpPr>
            <p:cNvPr name="TextBox 9" id="9"/>
            <p:cNvSpPr txBox="true"/>
            <p:nvPr/>
          </p:nvSpPr>
          <p:spPr>
            <a:xfrm>
              <a:off x="0" y="-38100"/>
              <a:ext cx="2490964" cy="1125082"/>
            </a:xfrm>
            <a:prstGeom prst="rect">
              <a:avLst/>
            </a:prstGeom>
          </p:spPr>
          <p:txBody>
            <a:bodyPr anchor="ctr" rtlCol="false" tIns="50800" lIns="50800" bIns="50800" rIns="50800"/>
            <a:lstStyle/>
            <a:p>
              <a:pPr algn="ctr">
                <a:lnSpc>
                  <a:spcPts val="2899"/>
                </a:lnSpc>
              </a:pPr>
            </a:p>
          </p:txBody>
        </p:sp>
      </p:grpSp>
      <p:sp>
        <p:nvSpPr>
          <p:cNvPr name="TextBox 10" id="10"/>
          <p:cNvSpPr txBox="true"/>
          <p:nvPr/>
        </p:nvSpPr>
        <p:spPr>
          <a:xfrm rot="0">
            <a:off x="1028700" y="904875"/>
            <a:ext cx="11634929" cy="1094741"/>
          </a:xfrm>
          <a:prstGeom prst="rect">
            <a:avLst/>
          </a:prstGeom>
        </p:spPr>
        <p:txBody>
          <a:bodyPr anchor="t" rtlCol="false" tIns="0" lIns="0" bIns="0" rIns="0">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PREVENTION EDUCATION</a:t>
            </a:r>
          </a:p>
        </p:txBody>
      </p:sp>
      <p:sp>
        <p:nvSpPr>
          <p:cNvPr name="TextBox 11" id="11"/>
          <p:cNvSpPr txBox="true"/>
          <p:nvPr/>
        </p:nvSpPr>
        <p:spPr>
          <a:xfrm rot="0">
            <a:off x="8183000" y="4740395"/>
            <a:ext cx="7023201" cy="2950738"/>
          </a:xfrm>
          <a:prstGeom prst="rect">
            <a:avLst/>
          </a:prstGeom>
        </p:spPr>
        <p:txBody>
          <a:bodyPr anchor="t" rtlCol="false" tIns="0" lIns="0" bIns="0" rIns="0">
            <a:spAutoFit/>
          </a:bodyPr>
          <a:lstStyle/>
          <a:p>
            <a:pPr algn="ctr">
              <a:lnSpc>
                <a:spcPts val="5879"/>
              </a:lnSpc>
            </a:pPr>
            <a:r>
              <a:rPr lang="en-US" sz="4199" b="true">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7</a:t>
            </a:r>
          </a:p>
        </p:txBody>
      </p:sp>
      <p:sp>
        <p:nvSpPr>
          <p:cNvPr name="TextBox 13" id="13"/>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Freeform 14" id="14"/>
          <p:cNvSpPr/>
          <p:nvPr/>
        </p:nvSpPr>
        <p:spPr>
          <a:xfrm flipH="false" flipV="false" rot="0">
            <a:off x="1933398" y="2832478"/>
            <a:ext cx="6771839" cy="6292417"/>
          </a:xfrm>
          <a:custGeom>
            <a:avLst/>
            <a:gdLst/>
            <a:ahLst/>
            <a:cxnLst/>
            <a:rect r="r" b="b" t="t" l="l"/>
            <a:pathLst>
              <a:path h="6292417" w="6771839">
                <a:moveTo>
                  <a:pt x="0" y="0"/>
                </a:moveTo>
                <a:lnTo>
                  <a:pt x="6771839" y="0"/>
                </a:lnTo>
                <a:lnTo>
                  <a:pt x="6771839" y="6292417"/>
                </a:lnTo>
                <a:lnTo>
                  <a:pt x="0" y="6292417"/>
                </a:lnTo>
                <a:lnTo>
                  <a:pt x="0" y="0"/>
                </a:lnTo>
                <a:close/>
              </a:path>
            </a:pathLst>
          </a:custGeom>
          <a:blipFill>
            <a:blip r:embed="rId3"/>
            <a:stretch>
              <a:fillRect l="0" t="0" r="0" b="0"/>
            </a:stretch>
          </a:blipFill>
        </p:spPr>
      </p:sp>
    </p:spTree>
  </p:cSld>
  <p:clrMapOvr>
    <a:masterClrMapping/>
  </p:clrMapOvr>
</p:sld>
</file>

<file path=ppt/slides/slide70.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212760" y="4698903"/>
            <a:ext cx="14190723" cy="697230"/>
          </a:xfrm>
          <a:prstGeom prst="rect">
            <a:avLst/>
          </a:prstGeom>
        </p:spPr>
        <p:txBody>
          <a:bodyPr anchor="t" rtlCol="false" tIns="0" lIns="0" bIns="0" rIns="0">
            <a:spAutoFit/>
          </a:bodyPr>
          <a:lstStyle/>
          <a:p>
            <a:pPr algn="l">
              <a:lnSpc>
                <a:spcPts val="5670"/>
              </a:lnSpc>
            </a:pPr>
            <a:r>
              <a:rPr lang="en-US" b="true" sz="4050">
                <a:solidFill>
                  <a:srgbClr val="004F59"/>
                </a:solidFill>
                <a:latin typeface="Roboto Bold"/>
                <a:ea typeface="Roboto Bold"/>
                <a:cs typeface="Roboto Bold"/>
                <a:sym typeface="Roboto Bold"/>
              </a:rPr>
              <a:t>They create confusion, guilt, or </a:t>
            </a:r>
            <a:r>
              <a:rPr lang="en-US" b="true" sz="4050">
                <a:solidFill>
                  <a:srgbClr val="9D1BE3"/>
                </a:solidFill>
                <a:latin typeface="Roboto Bold"/>
                <a:ea typeface="Roboto Bold"/>
                <a:cs typeface="Roboto Bold"/>
                <a:sym typeface="Roboto Bold"/>
              </a:rPr>
              <a:t>self-doubt</a:t>
            </a:r>
            <a:r>
              <a:rPr lang="en-US" b="true" sz="4050">
                <a:solidFill>
                  <a:srgbClr val="004F59"/>
                </a:solidFill>
                <a:latin typeface="Roboto Bold"/>
                <a:ea typeface="Roboto Bold"/>
                <a:cs typeface="Roboto Bold"/>
                <a:sym typeface="Roboto Bold"/>
              </a:rPr>
              <a:t> to gain control</a:t>
            </a:r>
            <a:r>
              <a:rPr lang="en-US" b="true" sz="4050">
                <a:solidFill>
                  <a:srgbClr val="004F59"/>
                </a:solidFill>
                <a:latin typeface="Roboto Bold"/>
                <a:ea typeface="Roboto Bold"/>
                <a:cs typeface="Roboto Bold"/>
                <a:sym typeface="Roboto Bold"/>
              </a:rPr>
              <a:t>.</a:t>
            </a:r>
          </a:p>
        </p:txBody>
      </p:sp>
      <p:grpSp>
        <p:nvGrpSpPr>
          <p:cNvPr name="Group 5" id="5"/>
          <p:cNvGrpSpPr/>
          <p:nvPr/>
        </p:nvGrpSpPr>
        <p:grpSpPr>
          <a:xfrm rot="0">
            <a:off x="1871085" y="3385381"/>
            <a:ext cx="9236928" cy="904943"/>
            <a:chOff x="0" y="0"/>
            <a:chExt cx="2432771" cy="238339"/>
          </a:xfrm>
        </p:grpSpPr>
        <p:sp>
          <p:nvSpPr>
            <p:cNvPr name="Freeform 6" id="6"/>
            <p:cNvSpPr/>
            <p:nvPr/>
          </p:nvSpPr>
          <p:spPr>
            <a:xfrm flipH="false" flipV="false" rot="0">
              <a:off x="0" y="0"/>
              <a:ext cx="2432771" cy="238339"/>
            </a:xfrm>
            <a:custGeom>
              <a:avLst/>
              <a:gdLst/>
              <a:ahLst/>
              <a:cxnLst/>
              <a:rect r="r" b="b" t="t" l="l"/>
              <a:pathLst>
                <a:path h="238339" w="2432771">
                  <a:moveTo>
                    <a:pt x="0" y="0"/>
                  </a:moveTo>
                  <a:lnTo>
                    <a:pt x="2432771" y="0"/>
                  </a:lnTo>
                  <a:lnTo>
                    <a:pt x="2432771" y="238339"/>
                  </a:lnTo>
                  <a:lnTo>
                    <a:pt x="0" y="238339"/>
                  </a:lnTo>
                  <a:close/>
                </a:path>
              </a:pathLst>
            </a:custGeom>
            <a:solidFill>
              <a:srgbClr val="303030"/>
            </a:solidFill>
          </p:spPr>
        </p:sp>
        <p:sp>
          <p:nvSpPr>
            <p:cNvPr name="TextBox 7" id="7"/>
            <p:cNvSpPr txBox="true"/>
            <p:nvPr/>
          </p:nvSpPr>
          <p:spPr>
            <a:xfrm>
              <a:off x="0" y="-76200"/>
              <a:ext cx="2432771"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212760" y="3404427"/>
            <a:ext cx="9511709"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Controlling Thoughts &amp; Emotions</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11701040"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POWER OF PERSUASION</a:t>
            </a:r>
          </a:p>
        </p:txBody>
      </p:sp>
    </p:spTree>
  </p:cSld>
  <p:clrMapOvr>
    <a:masterClrMapping/>
  </p:clrMapOvr>
</p:sld>
</file>

<file path=ppt/slides/slide7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LIFE</a:t>
            </a:r>
          </a:p>
        </p:txBody>
      </p:sp>
      <p:grpSp>
        <p:nvGrpSpPr>
          <p:cNvPr name="Group 5" id="5"/>
          <p:cNvGrpSpPr/>
          <p:nvPr/>
        </p:nvGrpSpPr>
        <p:grpSpPr>
          <a:xfrm rot="0">
            <a:off x="1670840" y="4076027"/>
            <a:ext cx="11826119" cy="2134945"/>
            <a:chOff x="0" y="0"/>
            <a:chExt cx="3114698" cy="562290"/>
          </a:xfrm>
        </p:grpSpPr>
        <p:sp>
          <p:nvSpPr>
            <p:cNvPr name="Freeform 6" id="6"/>
            <p:cNvSpPr/>
            <p:nvPr/>
          </p:nvSpPr>
          <p:spPr>
            <a:xfrm flipH="false" flipV="false" rot="0">
              <a:off x="0" y="0"/>
              <a:ext cx="3114698" cy="562290"/>
            </a:xfrm>
            <a:custGeom>
              <a:avLst/>
              <a:gdLst/>
              <a:ahLst/>
              <a:cxnLst/>
              <a:rect r="r" b="b" t="t" l="l"/>
              <a:pathLst>
                <a:path h="562290" w="3114698">
                  <a:moveTo>
                    <a:pt x="0" y="0"/>
                  </a:moveTo>
                  <a:lnTo>
                    <a:pt x="3114698" y="0"/>
                  </a:lnTo>
                  <a:lnTo>
                    <a:pt x="3114698" y="562290"/>
                  </a:lnTo>
                  <a:lnTo>
                    <a:pt x="0" y="562290"/>
                  </a:lnTo>
                  <a:close/>
                </a:path>
              </a:pathLst>
            </a:custGeom>
            <a:solidFill>
              <a:srgbClr val="303030"/>
            </a:solidFill>
          </p:spPr>
        </p:sp>
        <p:sp>
          <p:nvSpPr>
            <p:cNvPr name="TextBox 7" id="7"/>
            <p:cNvSpPr txBox="true"/>
            <p:nvPr/>
          </p:nvSpPr>
          <p:spPr>
            <a:xfrm>
              <a:off x="0" y="-76200"/>
              <a:ext cx="3114698" cy="638490"/>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006433" y="4314899"/>
            <a:ext cx="10949873" cy="1561952"/>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do traffickers enter a young person’s “social circle”?</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Tree>
  </p:cSld>
  <p:clrMapOvr>
    <a:masterClrMapping/>
  </p:clrMapOvr>
</p:sld>
</file>

<file path=ppt/slides/slide7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193710" y="4641003"/>
            <a:ext cx="15658818" cy="654685"/>
          </a:xfrm>
          <a:prstGeom prst="rect">
            <a:avLst/>
          </a:prstGeom>
        </p:spPr>
        <p:txBody>
          <a:bodyPr anchor="t" rtlCol="false" tIns="0" lIns="0" bIns="0" rIns="0">
            <a:spAutoFit/>
          </a:bodyPr>
          <a:lstStyle/>
          <a:p>
            <a:pPr algn="l">
              <a:lnSpc>
                <a:spcPts val="5390"/>
              </a:lnSpc>
            </a:pPr>
            <a:r>
              <a:rPr lang="en-US" b="true" sz="3850">
                <a:solidFill>
                  <a:srgbClr val="004F59"/>
                </a:solidFill>
                <a:latin typeface="Roboto Bold"/>
                <a:ea typeface="Roboto Bold"/>
                <a:cs typeface="Roboto Bold"/>
                <a:sym typeface="Roboto Bold"/>
              </a:rPr>
              <a:t>They </a:t>
            </a:r>
            <a:r>
              <a:rPr lang="en-US" b="true" sz="3850">
                <a:solidFill>
                  <a:srgbClr val="9D1BE3"/>
                </a:solidFill>
                <a:latin typeface="Roboto Bold"/>
                <a:ea typeface="Roboto Bold"/>
                <a:cs typeface="Roboto Bold"/>
                <a:sym typeface="Roboto Bold"/>
              </a:rPr>
              <a:t>pretend to share interests</a:t>
            </a:r>
            <a:r>
              <a:rPr lang="en-US" b="true" sz="3850">
                <a:solidFill>
                  <a:srgbClr val="004F59"/>
                </a:solidFill>
                <a:latin typeface="Roboto Bold"/>
                <a:ea typeface="Roboto Bold"/>
                <a:cs typeface="Roboto Bold"/>
                <a:sym typeface="Roboto Bold"/>
              </a:rPr>
              <a:t> to build connection and trust.</a:t>
            </a:r>
          </a:p>
        </p:txBody>
      </p:sp>
      <p:grpSp>
        <p:nvGrpSpPr>
          <p:cNvPr name="Group 5" id="5"/>
          <p:cNvGrpSpPr/>
          <p:nvPr/>
        </p:nvGrpSpPr>
        <p:grpSpPr>
          <a:xfrm rot="0">
            <a:off x="1737735" y="3385381"/>
            <a:ext cx="5634517" cy="904943"/>
            <a:chOff x="0" y="0"/>
            <a:chExt cx="1483988" cy="238339"/>
          </a:xfrm>
        </p:grpSpPr>
        <p:sp>
          <p:nvSpPr>
            <p:cNvPr name="Freeform 6" id="6"/>
            <p:cNvSpPr/>
            <p:nvPr/>
          </p:nvSpPr>
          <p:spPr>
            <a:xfrm flipH="false" flipV="false" rot="0">
              <a:off x="0" y="0"/>
              <a:ext cx="1483988" cy="238339"/>
            </a:xfrm>
            <a:custGeom>
              <a:avLst/>
              <a:gdLst/>
              <a:ahLst/>
              <a:cxnLst/>
              <a:rect r="r" b="b" t="t" l="l"/>
              <a:pathLst>
                <a:path h="238339" w="1483988">
                  <a:moveTo>
                    <a:pt x="0" y="0"/>
                  </a:moveTo>
                  <a:lnTo>
                    <a:pt x="1483988" y="0"/>
                  </a:lnTo>
                  <a:lnTo>
                    <a:pt x="1483988" y="238339"/>
                  </a:lnTo>
                  <a:lnTo>
                    <a:pt x="0" y="238339"/>
                  </a:lnTo>
                  <a:close/>
                </a:path>
              </a:pathLst>
            </a:custGeom>
            <a:solidFill>
              <a:srgbClr val="303030"/>
            </a:solidFill>
          </p:spPr>
        </p:sp>
        <p:sp>
          <p:nvSpPr>
            <p:cNvPr name="TextBox 7" id="7"/>
            <p:cNvSpPr txBox="true"/>
            <p:nvPr/>
          </p:nvSpPr>
          <p:spPr>
            <a:xfrm>
              <a:off x="0" y="-76200"/>
              <a:ext cx="1483988"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193710" y="3404427"/>
            <a:ext cx="9511709"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Getting Too Close</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LIFE</a:t>
            </a:r>
          </a:p>
        </p:txBody>
      </p:sp>
    </p:spTree>
  </p:cSld>
  <p:clrMapOvr>
    <a:masterClrMapping/>
  </p:clrMapOvr>
</p:sld>
</file>

<file path=ppt/slides/slide73.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193710" y="4641003"/>
            <a:ext cx="15658818" cy="1330960"/>
          </a:xfrm>
          <a:prstGeom prst="rect">
            <a:avLst/>
          </a:prstGeom>
        </p:spPr>
        <p:txBody>
          <a:bodyPr anchor="t" rtlCol="false" tIns="0" lIns="0" bIns="0" rIns="0">
            <a:spAutoFit/>
          </a:bodyPr>
          <a:lstStyle/>
          <a:p>
            <a:pPr algn="l">
              <a:lnSpc>
                <a:spcPts val="5390"/>
              </a:lnSpc>
            </a:pPr>
            <a:r>
              <a:rPr lang="en-US" b="true" sz="3850">
                <a:solidFill>
                  <a:srgbClr val="004F59"/>
                </a:solidFill>
                <a:latin typeface="Roboto Bold"/>
                <a:ea typeface="Roboto Bold"/>
                <a:cs typeface="Roboto Bold"/>
                <a:sym typeface="Roboto Bold"/>
              </a:rPr>
              <a:t>They </a:t>
            </a:r>
            <a:r>
              <a:rPr lang="en-US" b="true" sz="3850">
                <a:solidFill>
                  <a:srgbClr val="9D1BE3"/>
                </a:solidFill>
                <a:latin typeface="Roboto Bold"/>
                <a:ea typeface="Roboto Bold"/>
                <a:cs typeface="Roboto Bold"/>
                <a:sym typeface="Roboto Bold"/>
              </a:rPr>
              <a:t>insert themselves</a:t>
            </a:r>
            <a:r>
              <a:rPr lang="en-US" b="true" sz="3850">
                <a:solidFill>
                  <a:srgbClr val="004F59"/>
                </a:solidFill>
                <a:latin typeface="Roboto Bold"/>
                <a:ea typeface="Roboto Bold"/>
                <a:cs typeface="Roboto Bold"/>
                <a:sym typeface="Roboto Bold"/>
              </a:rPr>
              <a:t> into locations, online or in person, to spend time together.</a:t>
            </a:r>
          </a:p>
        </p:txBody>
      </p:sp>
      <p:grpSp>
        <p:nvGrpSpPr>
          <p:cNvPr name="Group 5" id="5"/>
          <p:cNvGrpSpPr/>
          <p:nvPr/>
        </p:nvGrpSpPr>
        <p:grpSpPr>
          <a:xfrm rot="0">
            <a:off x="1737735" y="3385381"/>
            <a:ext cx="5634517" cy="904943"/>
            <a:chOff x="0" y="0"/>
            <a:chExt cx="1483988" cy="238339"/>
          </a:xfrm>
        </p:grpSpPr>
        <p:sp>
          <p:nvSpPr>
            <p:cNvPr name="Freeform 6" id="6"/>
            <p:cNvSpPr/>
            <p:nvPr/>
          </p:nvSpPr>
          <p:spPr>
            <a:xfrm flipH="false" flipV="false" rot="0">
              <a:off x="0" y="0"/>
              <a:ext cx="1483988" cy="238339"/>
            </a:xfrm>
            <a:custGeom>
              <a:avLst/>
              <a:gdLst/>
              <a:ahLst/>
              <a:cxnLst/>
              <a:rect r="r" b="b" t="t" l="l"/>
              <a:pathLst>
                <a:path h="238339" w="1483988">
                  <a:moveTo>
                    <a:pt x="0" y="0"/>
                  </a:moveTo>
                  <a:lnTo>
                    <a:pt x="1483988" y="0"/>
                  </a:lnTo>
                  <a:lnTo>
                    <a:pt x="1483988" y="238339"/>
                  </a:lnTo>
                  <a:lnTo>
                    <a:pt x="0" y="238339"/>
                  </a:lnTo>
                  <a:close/>
                </a:path>
              </a:pathLst>
            </a:custGeom>
            <a:solidFill>
              <a:srgbClr val="303030"/>
            </a:solidFill>
          </p:spPr>
        </p:sp>
        <p:sp>
          <p:nvSpPr>
            <p:cNvPr name="TextBox 7" id="7"/>
            <p:cNvSpPr txBox="true"/>
            <p:nvPr/>
          </p:nvSpPr>
          <p:spPr>
            <a:xfrm>
              <a:off x="0" y="-76200"/>
              <a:ext cx="1483988"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193710" y="3404427"/>
            <a:ext cx="9511709"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Getting Too Close</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LIFE</a:t>
            </a:r>
          </a:p>
        </p:txBody>
      </p:sp>
    </p:spTree>
  </p:cSld>
  <p:clrMapOvr>
    <a:masterClrMapping/>
  </p:clrMapOvr>
</p:sld>
</file>

<file path=ppt/slides/slide7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4736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2193710" y="4641003"/>
            <a:ext cx="15658818" cy="654685"/>
          </a:xfrm>
          <a:prstGeom prst="rect">
            <a:avLst/>
          </a:prstGeom>
        </p:spPr>
        <p:txBody>
          <a:bodyPr anchor="t" rtlCol="false" tIns="0" lIns="0" bIns="0" rIns="0">
            <a:spAutoFit/>
          </a:bodyPr>
          <a:lstStyle/>
          <a:p>
            <a:pPr algn="l">
              <a:lnSpc>
                <a:spcPts val="5390"/>
              </a:lnSpc>
            </a:pPr>
            <a:r>
              <a:rPr lang="en-US" b="true" sz="3850">
                <a:solidFill>
                  <a:srgbClr val="004F59"/>
                </a:solidFill>
                <a:latin typeface="Roboto Bold"/>
                <a:ea typeface="Roboto Bold"/>
                <a:cs typeface="Roboto Bold"/>
                <a:sym typeface="Roboto Bold"/>
              </a:rPr>
              <a:t>They </a:t>
            </a:r>
            <a:r>
              <a:rPr lang="en-US" b="true" sz="3850">
                <a:solidFill>
                  <a:srgbClr val="9D1BE3"/>
                </a:solidFill>
                <a:latin typeface="Roboto Bold"/>
                <a:ea typeface="Roboto Bold"/>
                <a:cs typeface="Roboto Bold"/>
                <a:sym typeface="Roboto Bold"/>
              </a:rPr>
              <a:t>encourage oversharing</a:t>
            </a:r>
            <a:r>
              <a:rPr lang="en-US" b="true" sz="3850">
                <a:solidFill>
                  <a:srgbClr val="004F59"/>
                </a:solidFill>
                <a:latin typeface="Roboto Bold"/>
                <a:ea typeface="Roboto Bold"/>
                <a:cs typeface="Roboto Bold"/>
                <a:sym typeface="Roboto Bold"/>
              </a:rPr>
              <a:t> to identify an individual’s vulnerability</a:t>
            </a:r>
            <a:r>
              <a:rPr lang="en-US" b="true" sz="3850">
                <a:solidFill>
                  <a:srgbClr val="004F59"/>
                </a:solidFill>
                <a:latin typeface="Roboto Bold"/>
                <a:ea typeface="Roboto Bold"/>
                <a:cs typeface="Roboto Bold"/>
                <a:sym typeface="Roboto Bold"/>
              </a:rPr>
              <a:t>.</a:t>
            </a:r>
          </a:p>
        </p:txBody>
      </p:sp>
      <p:grpSp>
        <p:nvGrpSpPr>
          <p:cNvPr name="Group 5" id="5"/>
          <p:cNvGrpSpPr/>
          <p:nvPr/>
        </p:nvGrpSpPr>
        <p:grpSpPr>
          <a:xfrm rot="0">
            <a:off x="1737735" y="3385381"/>
            <a:ext cx="5634517" cy="904943"/>
            <a:chOff x="0" y="0"/>
            <a:chExt cx="1483988" cy="238339"/>
          </a:xfrm>
        </p:grpSpPr>
        <p:sp>
          <p:nvSpPr>
            <p:cNvPr name="Freeform 6" id="6"/>
            <p:cNvSpPr/>
            <p:nvPr/>
          </p:nvSpPr>
          <p:spPr>
            <a:xfrm flipH="false" flipV="false" rot="0">
              <a:off x="0" y="0"/>
              <a:ext cx="1483988" cy="238339"/>
            </a:xfrm>
            <a:custGeom>
              <a:avLst/>
              <a:gdLst/>
              <a:ahLst/>
              <a:cxnLst/>
              <a:rect r="r" b="b" t="t" l="l"/>
              <a:pathLst>
                <a:path h="238339" w="1483988">
                  <a:moveTo>
                    <a:pt x="0" y="0"/>
                  </a:moveTo>
                  <a:lnTo>
                    <a:pt x="1483988" y="0"/>
                  </a:lnTo>
                  <a:lnTo>
                    <a:pt x="1483988" y="238339"/>
                  </a:lnTo>
                  <a:lnTo>
                    <a:pt x="0" y="238339"/>
                  </a:lnTo>
                  <a:close/>
                </a:path>
              </a:pathLst>
            </a:custGeom>
            <a:solidFill>
              <a:srgbClr val="303030"/>
            </a:solidFill>
          </p:spPr>
        </p:sp>
        <p:sp>
          <p:nvSpPr>
            <p:cNvPr name="TextBox 7" id="7"/>
            <p:cNvSpPr txBox="true"/>
            <p:nvPr/>
          </p:nvSpPr>
          <p:spPr>
            <a:xfrm>
              <a:off x="0" y="-76200"/>
              <a:ext cx="1483988"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193710" y="3404427"/>
            <a:ext cx="9511709"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Getting Too Close</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SOCIAL LIFE</a:t>
            </a:r>
          </a:p>
        </p:txBody>
      </p:sp>
    </p:spTree>
  </p:cSld>
  <p:clrMapOvr>
    <a:masterClrMapping/>
  </p:clrMapOvr>
</p:sld>
</file>

<file path=ppt/slides/slide7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1131441" y="1109322"/>
            <a:ext cx="9721199" cy="1094666"/>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HELD CAPTIVE</a:t>
            </a:r>
          </a:p>
        </p:txBody>
      </p:sp>
      <p:grpSp>
        <p:nvGrpSpPr>
          <p:cNvPr name="Group 5" id="5"/>
          <p:cNvGrpSpPr/>
          <p:nvPr/>
        </p:nvGrpSpPr>
        <p:grpSpPr>
          <a:xfrm rot="0">
            <a:off x="1670840" y="4076027"/>
            <a:ext cx="11373410" cy="2134945"/>
            <a:chOff x="0" y="0"/>
            <a:chExt cx="2995466" cy="562290"/>
          </a:xfrm>
        </p:grpSpPr>
        <p:sp>
          <p:nvSpPr>
            <p:cNvPr name="Freeform 6" id="6"/>
            <p:cNvSpPr/>
            <p:nvPr/>
          </p:nvSpPr>
          <p:spPr>
            <a:xfrm flipH="false" flipV="false" rot="0">
              <a:off x="0" y="0"/>
              <a:ext cx="2995466" cy="562290"/>
            </a:xfrm>
            <a:custGeom>
              <a:avLst/>
              <a:gdLst/>
              <a:ahLst/>
              <a:cxnLst/>
              <a:rect r="r" b="b" t="t" l="l"/>
              <a:pathLst>
                <a:path h="562290" w="2995466">
                  <a:moveTo>
                    <a:pt x="0" y="0"/>
                  </a:moveTo>
                  <a:lnTo>
                    <a:pt x="2995466" y="0"/>
                  </a:lnTo>
                  <a:lnTo>
                    <a:pt x="2995466" y="562290"/>
                  </a:lnTo>
                  <a:lnTo>
                    <a:pt x="0" y="562290"/>
                  </a:lnTo>
                  <a:close/>
                </a:path>
              </a:pathLst>
            </a:custGeom>
            <a:solidFill>
              <a:srgbClr val="303030"/>
            </a:solidFill>
          </p:spPr>
        </p:sp>
        <p:sp>
          <p:nvSpPr>
            <p:cNvPr name="TextBox 7" id="7"/>
            <p:cNvSpPr txBox="true"/>
            <p:nvPr/>
          </p:nvSpPr>
          <p:spPr>
            <a:xfrm>
              <a:off x="0" y="-76200"/>
              <a:ext cx="2995466" cy="638490"/>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094376" y="4333949"/>
            <a:ext cx="10949873"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the ways traffickers can hold a person captive?</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name="Freeform 10" id="10"/>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11" id="11"/>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Tree>
  </p:cSld>
  <p:clrMapOvr>
    <a:masterClrMapping/>
  </p:clrMapOvr>
</p:sld>
</file>

<file path=ppt/slides/slide76.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637012" y="4567508"/>
            <a:ext cx="16975876" cy="775335"/>
          </a:xfrm>
          <a:prstGeom prst="rect">
            <a:avLst/>
          </a:prstGeom>
        </p:spPr>
        <p:txBody>
          <a:bodyPr anchor="t" rtlCol="false" tIns="0" lIns="0" bIns="0" rIns="0">
            <a:spAutoFit/>
          </a:bodyPr>
          <a:lstStyle/>
          <a:p>
            <a:pPr algn="l" marL="874397" indent="-437198" lvl="1">
              <a:lnSpc>
                <a:spcPts val="6480"/>
              </a:lnSpc>
              <a:buFont typeface="Arial"/>
              <a:buChar char="•"/>
            </a:pPr>
            <a:r>
              <a:rPr lang="en-US" b="true" sz="4050">
                <a:solidFill>
                  <a:srgbClr val="9D1BE3"/>
                </a:solidFill>
                <a:latin typeface="Roboto Bold"/>
                <a:ea typeface="Roboto Bold"/>
                <a:cs typeface="Roboto Bold"/>
                <a:sym typeface="Roboto Bold"/>
              </a:rPr>
              <a:t>Mind Games:</a:t>
            </a:r>
            <a:r>
              <a:rPr lang="en-US" b="true" sz="4050">
                <a:solidFill>
                  <a:srgbClr val="004F59"/>
                </a:solidFill>
                <a:latin typeface="Roboto Bold"/>
                <a:ea typeface="Roboto Bold"/>
                <a:cs typeface="Roboto Bold"/>
                <a:sym typeface="Roboto Bold"/>
              </a:rPr>
              <a:t> Manipulation can change beliefs, attitudes, &amp; decisions. </a:t>
            </a:r>
          </a:p>
        </p:txBody>
      </p:sp>
      <p:grpSp>
        <p:nvGrpSpPr>
          <p:cNvPr name="Group 5" id="5"/>
          <p:cNvGrpSpPr/>
          <p:nvPr/>
        </p:nvGrpSpPr>
        <p:grpSpPr>
          <a:xfrm rot="0">
            <a:off x="1737735" y="3385381"/>
            <a:ext cx="5875320" cy="904943"/>
            <a:chOff x="0" y="0"/>
            <a:chExt cx="1547409" cy="238339"/>
          </a:xfrm>
        </p:grpSpPr>
        <p:sp>
          <p:nvSpPr>
            <p:cNvPr name="Freeform 6" id="6"/>
            <p:cNvSpPr/>
            <p:nvPr/>
          </p:nvSpPr>
          <p:spPr>
            <a:xfrm flipH="false" flipV="false" rot="0">
              <a:off x="0" y="0"/>
              <a:ext cx="1547409" cy="238339"/>
            </a:xfrm>
            <a:custGeom>
              <a:avLst/>
              <a:gdLst/>
              <a:ahLst/>
              <a:cxnLst/>
              <a:rect r="r" b="b" t="t" l="l"/>
              <a:pathLst>
                <a:path h="238339" w="1547409">
                  <a:moveTo>
                    <a:pt x="0" y="0"/>
                  </a:moveTo>
                  <a:lnTo>
                    <a:pt x="1547409" y="0"/>
                  </a:lnTo>
                  <a:lnTo>
                    <a:pt x="1547409" y="238339"/>
                  </a:lnTo>
                  <a:lnTo>
                    <a:pt x="0" y="238339"/>
                  </a:lnTo>
                  <a:close/>
                </a:path>
              </a:pathLst>
            </a:custGeom>
            <a:solidFill>
              <a:srgbClr val="303030"/>
            </a:solidFill>
          </p:spPr>
        </p:sp>
        <p:sp>
          <p:nvSpPr>
            <p:cNvPr name="TextBox 7" id="7"/>
            <p:cNvSpPr txBox="true"/>
            <p:nvPr/>
          </p:nvSpPr>
          <p:spPr>
            <a:xfrm>
              <a:off x="0" y="-76200"/>
              <a:ext cx="1547409"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079410" y="3404427"/>
            <a:ext cx="9511709"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Emotional Captivity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9721199" cy="2228067"/>
          </a:xfrm>
          <a:prstGeom prst="rect">
            <a:avLst/>
          </a:prstGeom>
        </p:spPr>
        <p:txBody>
          <a:bodyPr anchor="t" rtlCol="false" tIns="0" lIns="0" bIns="0" rIns="0">
            <a:spAutoFit/>
          </a:bodyPr>
          <a:lstStyle/>
          <a:p>
            <a:pPr algn="l">
              <a:lnSpc>
                <a:spcPts val="8959"/>
              </a:lnSpc>
            </a:pPr>
            <a:r>
              <a:rPr lang="en-US" sz="6399">
                <a:solidFill>
                  <a:srgbClr val="004F59"/>
                </a:solidFill>
                <a:latin typeface="League Spartan"/>
                <a:ea typeface="League Spartan"/>
                <a:cs typeface="League Spartan"/>
                <a:sym typeface="League Spartan"/>
              </a:rPr>
              <a:t>HELD CAPTIVE</a:t>
            </a:r>
          </a:p>
          <a:p>
            <a:pPr algn="l">
              <a:lnSpc>
                <a:spcPts val="8959"/>
              </a:lnSpc>
              <a:spcBef>
                <a:spcPct val="0"/>
              </a:spcBef>
            </a:pPr>
          </a:p>
        </p:txBody>
      </p:sp>
    </p:spTree>
  </p:cSld>
  <p:clrMapOvr>
    <a:masterClrMapping/>
  </p:clrMapOvr>
</p:sld>
</file>

<file path=ppt/slides/slide77.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637012" y="4567508"/>
            <a:ext cx="16975876" cy="1594485"/>
          </a:xfrm>
          <a:prstGeom prst="rect">
            <a:avLst/>
          </a:prstGeom>
        </p:spPr>
        <p:txBody>
          <a:bodyPr anchor="t" rtlCol="false" tIns="0" lIns="0" bIns="0" rIns="0">
            <a:spAutoFit/>
          </a:bodyPr>
          <a:lstStyle/>
          <a:p>
            <a:pPr algn="l" marL="874397" indent="-437198" lvl="1">
              <a:lnSpc>
                <a:spcPts val="6480"/>
              </a:lnSpc>
              <a:buFont typeface="Arial"/>
              <a:buChar char="•"/>
            </a:pPr>
            <a:r>
              <a:rPr lang="en-US" b="true" sz="4050">
                <a:solidFill>
                  <a:srgbClr val="FFFFFF"/>
                </a:solidFill>
                <a:latin typeface="Roboto Bold"/>
                <a:ea typeface="Roboto Bold"/>
                <a:cs typeface="Roboto Bold"/>
                <a:sym typeface="Roboto Bold"/>
              </a:rPr>
              <a:t>Mind Games: Manipulation can change beliefs, attitudes, &amp; decisions.</a:t>
            </a:r>
          </a:p>
          <a:p>
            <a:pPr algn="l" marL="874397" indent="-437198" lvl="1">
              <a:lnSpc>
                <a:spcPts val="6480"/>
              </a:lnSpc>
              <a:buFont typeface="Arial"/>
              <a:buChar char="•"/>
            </a:pPr>
            <a:r>
              <a:rPr lang="en-US" b="true" sz="4050">
                <a:solidFill>
                  <a:srgbClr val="9D1BE3"/>
                </a:solidFill>
                <a:latin typeface="Roboto Bold"/>
                <a:ea typeface="Roboto Bold"/>
                <a:cs typeface="Roboto Bold"/>
                <a:sym typeface="Roboto Bold"/>
              </a:rPr>
              <a:t>Trauma Bond: </a:t>
            </a:r>
            <a:r>
              <a:rPr lang="en-US" b="true" sz="4050">
                <a:solidFill>
                  <a:srgbClr val="004F59"/>
                </a:solidFill>
                <a:latin typeface="Roboto Bold"/>
                <a:ea typeface="Roboto Bold"/>
                <a:cs typeface="Roboto Bold"/>
                <a:sym typeface="Roboto Bold"/>
              </a:rPr>
              <a:t>Rewards &amp; punishments can create loyalty &amp; fear.</a:t>
            </a:r>
          </a:p>
        </p:txBody>
      </p:sp>
      <p:grpSp>
        <p:nvGrpSpPr>
          <p:cNvPr name="Group 5" id="5"/>
          <p:cNvGrpSpPr/>
          <p:nvPr/>
        </p:nvGrpSpPr>
        <p:grpSpPr>
          <a:xfrm rot="0">
            <a:off x="1737735" y="3385381"/>
            <a:ext cx="5875320" cy="904943"/>
            <a:chOff x="0" y="0"/>
            <a:chExt cx="1547409" cy="238339"/>
          </a:xfrm>
        </p:grpSpPr>
        <p:sp>
          <p:nvSpPr>
            <p:cNvPr name="Freeform 6" id="6"/>
            <p:cNvSpPr/>
            <p:nvPr/>
          </p:nvSpPr>
          <p:spPr>
            <a:xfrm flipH="false" flipV="false" rot="0">
              <a:off x="0" y="0"/>
              <a:ext cx="1547409" cy="238339"/>
            </a:xfrm>
            <a:custGeom>
              <a:avLst/>
              <a:gdLst/>
              <a:ahLst/>
              <a:cxnLst/>
              <a:rect r="r" b="b" t="t" l="l"/>
              <a:pathLst>
                <a:path h="238339" w="1547409">
                  <a:moveTo>
                    <a:pt x="0" y="0"/>
                  </a:moveTo>
                  <a:lnTo>
                    <a:pt x="1547409" y="0"/>
                  </a:lnTo>
                  <a:lnTo>
                    <a:pt x="1547409" y="238339"/>
                  </a:lnTo>
                  <a:lnTo>
                    <a:pt x="0" y="238339"/>
                  </a:lnTo>
                  <a:close/>
                </a:path>
              </a:pathLst>
            </a:custGeom>
            <a:solidFill>
              <a:srgbClr val="303030"/>
            </a:solidFill>
          </p:spPr>
        </p:sp>
        <p:sp>
          <p:nvSpPr>
            <p:cNvPr name="TextBox 7" id="7"/>
            <p:cNvSpPr txBox="true"/>
            <p:nvPr/>
          </p:nvSpPr>
          <p:spPr>
            <a:xfrm>
              <a:off x="0" y="-76200"/>
              <a:ext cx="1547409"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079410" y="3404427"/>
            <a:ext cx="9511709"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Emotional Captivity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9721199" cy="2228067"/>
          </a:xfrm>
          <a:prstGeom prst="rect">
            <a:avLst/>
          </a:prstGeom>
        </p:spPr>
        <p:txBody>
          <a:bodyPr anchor="t" rtlCol="false" tIns="0" lIns="0" bIns="0" rIns="0">
            <a:spAutoFit/>
          </a:bodyPr>
          <a:lstStyle/>
          <a:p>
            <a:pPr algn="l">
              <a:lnSpc>
                <a:spcPts val="8959"/>
              </a:lnSpc>
            </a:pPr>
            <a:r>
              <a:rPr lang="en-US" sz="6399">
                <a:solidFill>
                  <a:srgbClr val="004F59"/>
                </a:solidFill>
                <a:latin typeface="League Spartan"/>
                <a:ea typeface="League Spartan"/>
                <a:cs typeface="League Spartan"/>
                <a:sym typeface="League Spartan"/>
              </a:rPr>
              <a:t>HELD CAPTIVE</a:t>
            </a:r>
          </a:p>
          <a:p>
            <a:pPr algn="l">
              <a:lnSpc>
                <a:spcPts val="8959"/>
              </a:lnSpc>
              <a:spcBef>
                <a:spcPct val="0"/>
              </a:spcBef>
            </a:pPr>
          </a:p>
        </p:txBody>
      </p:sp>
    </p:spTree>
  </p:cSld>
  <p:clrMapOvr>
    <a:masterClrMapping/>
  </p:clrMapOvr>
</p:sld>
</file>

<file path=ppt/slides/slide7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637012" y="4567508"/>
            <a:ext cx="16975876" cy="2413635"/>
          </a:xfrm>
          <a:prstGeom prst="rect">
            <a:avLst/>
          </a:prstGeom>
        </p:spPr>
        <p:txBody>
          <a:bodyPr anchor="t" rtlCol="false" tIns="0" lIns="0" bIns="0" rIns="0">
            <a:spAutoFit/>
          </a:bodyPr>
          <a:lstStyle/>
          <a:p>
            <a:pPr algn="l" marL="874397" indent="-437198" lvl="1">
              <a:lnSpc>
                <a:spcPts val="6480"/>
              </a:lnSpc>
              <a:buFont typeface="Arial"/>
              <a:buChar char="•"/>
            </a:pPr>
            <a:r>
              <a:rPr lang="en-US" b="true" sz="4050">
                <a:solidFill>
                  <a:srgbClr val="FFFFFF"/>
                </a:solidFill>
                <a:latin typeface="Roboto Bold"/>
                <a:ea typeface="Roboto Bold"/>
                <a:cs typeface="Roboto Bold"/>
                <a:sym typeface="Roboto Bold"/>
              </a:rPr>
              <a:t>Mind Games: Manipulation can change beliefs, attitudes, &amp; decisions.</a:t>
            </a:r>
          </a:p>
          <a:p>
            <a:pPr algn="l" marL="874397" indent="-437198" lvl="1">
              <a:lnSpc>
                <a:spcPts val="6480"/>
              </a:lnSpc>
              <a:buFont typeface="Arial"/>
              <a:buChar char="•"/>
            </a:pPr>
            <a:r>
              <a:rPr lang="en-US" b="true" sz="4050">
                <a:solidFill>
                  <a:srgbClr val="FFFFFF"/>
                </a:solidFill>
                <a:latin typeface="Roboto Bold"/>
                <a:ea typeface="Roboto Bold"/>
                <a:cs typeface="Roboto Bold"/>
                <a:sym typeface="Roboto Bold"/>
              </a:rPr>
              <a:t>Trauma Bond: Rewards &amp; punishments can create loyalty &amp; fear.</a:t>
            </a:r>
          </a:p>
          <a:p>
            <a:pPr algn="l" marL="874397" indent="-437198" lvl="1">
              <a:lnSpc>
                <a:spcPts val="6480"/>
              </a:lnSpc>
              <a:buFont typeface="Arial"/>
              <a:buChar char="•"/>
            </a:pPr>
            <a:r>
              <a:rPr lang="en-US" b="true" sz="4050">
                <a:solidFill>
                  <a:srgbClr val="9D1BE3"/>
                </a:solidFill>
                <a:latin typeface="Roboto Bold"/>
                <a:ea typeface="Roboto Bold"/>
                <a:cs typeface="Roboto Bold"/>
                <a:sym typeface="Roboto Bold"/>
              </a:rPr>
              <a:t>Financial Control: </a:t>
            </a:r>
            <a:r>
              <a:rPr lang="en-US" b="true" sz="4050">
                <a:solidFill>
                  <a:srgbClr val="004F59"/>
                </a:solidFill>
                <a:latin typeface="Roboto Bold"/>
                <a:ea typeface="Roboto Bold"/>
                <a:cs typeface="Roboto Bold"/>
                <a:sym typeface="Roboto Bold"/>
              </a:rPr>
              <a:t>Providing needs can cause victims to feel trapped.</a:t>
            </a:r>
          </a:p>
        </p:txBody>
      </p:sp>
      <p:grpSp>
        <p:nvGrpSpPr>
          <p:cNvPr name="Group 5" id="5"/>
          <p:cNvGrpSpPr/>
          <p:nvPr/>
        </p:nvGrpSpPr>
        <p:grpSpPr>
          <a:xfrm rot="0">
            <a:off x="1737735" y="3385381"/>
            <a:ext cx="5875320" cy="904943"/>
            <a:chOff x="0" y="0"/>
            <a:chExt cx="1547409" cy="238339"/>
          </a:xfrm>
        </p:grpSpPr>
        <p:sp>
          <p:nvSpPr>
            <p:cNvPr name="Freeform 6" id="6"/>
            <p:cNvSpPr/>
            <p:nvPr/>
          </p:nvSpPr>
          <p:spPr>
            <a:xfrm flipH="false" flipV="false" rot="0">
              <a:off x="0" y="0"/>
              <a:ext cx="1547409" cy="238339"/>
            </a:xfrm>
            <a:custGeom>
              <a:avLst/>
              <a:gdLst/>
              <a:ahLst/>
              <a:cxnLst/>
              <a:rect r="r" b="b" t="t" l="l"/>
              <a:pathLst>
                <a:path h="238339" w="1547409">
                  <a:moveTo>
                    <a:pt x="0" y="0"/>
                  </a:moveTo>
                  <a:lnTo>
                    <a:pt x="1547409" y="0"/>
                  </a:lnTo>
                  <a:lnTo>
                    <a:pt x="1547409" y="238339"/>
                  </a:lnTo>
                  <a:lnTo>
                    <a:pt x="0" y="238339"/>
                  </a:lnTo>
                  <a:close/>
                </a:path>
              </a:pathLst>
            </a:custGeom>
            <a:solidFill>
              <a:srgbClr val="303030"/>
            </a:solidFill>
          </p:spPr>
        </p:sp>
        <p:sp>
          <p:nvSpPr>
            <p:cNvPr name="TextBox 7" id="7"/>
            <p:cNvSpPr txBox="true"/>
            <p:nvPr/>
          </p:nvSpPr>
          <p:spPr>
            <a:xfrm>
              <a:off x="0" y="-76200"/>
              <a:ext cx="1547409"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079410" y="3404427"/>
            <a:ext cx="9511709"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Emotional Captivity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9721199" cy="2228067"/>
          </a:xfrm>
          <a:prstGeom prst="rect">
            <a:avLst/>
          </a:prstGeom>
        </p:spPr>
        <p:txBody>
          <a:bodyPr anchor="t" rtlCol="false" tIns="0" lIns="0" bIns="0" rIns="0">
            <a:spAutoFit/>
          </a:bodyPr>
          <a:lstStyle/>
          <a:p>
            <a:pPr algn="l">
              <a:lnSpc>
                <a:spcPts val="8959"/>
              </a:lnSpc>
            </a:pPr>
            <a:r>
              <a:rPr lang="en-US" sz="6399">
                <a:solidFill>
                  <a:srgbClr val="004F59"/>
                </a:solidFill>
                <a:latin typeface="League Spartan"/>
                <a:ea typeface="League Spartan"/>
                <a:cs typeface="League Spartan"/>
                <a:sym typeface="League Spartan"/>
              </a:rPr>
              <a:t>HELD CAPTIVE</a:t>
            </a:r>
          </a:p>
          <a:p>
            <a:pPr algn="l">
              <a:lnSpc>
                <a:spcPts val="8959"/>
              </a:lnSpc>
              <a:spcBef>
                <a:spcPct val="0"/>
              </a:spcBef>
            </a:pPr>
          </a:p>
        </p:txBody>
      </p:sp>
    </p:spTree>
  </p:cSld>
  <p:clrMapOvr>
    <a:masterClrMapping/>
  </p:clrMapOvr>
</p:sld>
</file>

<file path=ppt/slides/slide7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637012" y="4567508"/>
            <a:ext cx="16975876" cy="3232785"/>
          </a:xfrm>
          <a:prstGeom prst="rect">
            <a:avLst/>
          </a:prstGeom>
        </p:spPr>
        <p:txBody>
          <a:bodyPr anchor="t" rtlCol="false" tIns="0" lIns="0" bIns="0" rIns="0">
            <a:spAutoFit/>
          </a:bodyPr>
          <a:lstStyle/>
          <a:p>
            <a:pPr algn="l" marL="874397" indent="-437198" lvl="1">
              <a:lnSpc>
                <a:spcPts val="6480"/>
              </a:lnSpc>
              <a:buFont typeface="Arial"/>
              <a:buChar char="•"/>
            </a:pPr>
            <a:r>
              <a:rPr lang="en-US" b="true" sz="4050">
                <a:solidFill>
                  <a:srgbClr val="FFFFFF"/>
                </a:solidFill>
                <a:latin typeface="Roboto Bold"/>
                <a:ea typeface="Roboto Bold"/>
                <a:cs typeface="Roboto Bold"/>
                <a:sym typeface="Roboto Bold"/>
              </a:rPr>
              <a:t>Mind Games: Manipulation can change beliefs, attitudes, &amp; decisions.</a:t>
            </a:r>
          </a:p>
          <a:p>
            <a:pPr algn="l" marL="874397" indent="-437198" lvl="1">
              <a:lnSpc>
                <a:spcPts val="6480"/>
              </a:lnSpc>
              <a:buFont typeface="Arial"/>
              <a:buChar char="•"/>
            </a:pPr>
            <a:r>
              <a:rPr lang="en-US" b="true" sz="4050">
                <a:solidFill>
                  <a:srgbClr val="FFFFFF"/>
                </a:solidFill>
                <a:latin typeface="Roboto Bold"/>
                <a:ea typeface="Roboto Bold"/>
                <a:cs typeface="Roboto Bold"/>
                <a:sym typeface="Roboto Bold"/>
              </a:rPr>
              <a:t>Trauma Bond: Rewards &amp; punishments can create loyalty &amp; fear.</a:t>
            </a:r>
          </a:p>
          <a:p>
            <a:pPr algn="l" marL="874397" indent="-437198" lvl="1">
              <a:lnSpc>
                <a:spcPts val="6480"/>
              </a:lnSpc>
              <a:buFont typeface="Arial"/>
              <a:buChar char="•"/>
            </a:pPr>
            <a:r>
              <a:rPr lang="en-US" b="true" sz="4050">
                <a:solidFill>
                  <a:srgbClr val="FFFFFF"/>
                </a:solidFill>
                <a:latin typeface="Roboto Bold"/>
                <a:ea typeface="Roboto Bold"/>
                <a:cs typeface="Roboto Bold"/>
                <a:sym typeface="Roboto Bold"/>
              </a:rPr>
              <a:t>Financial Control: Providing needs can cause victims to feel trapped.</a:t>
            </a:r>
          </a:p>
          <a:p>
            <a:pPr algn="l" marL="874397" indent="-437198" lvl="1">
              <a:lnSpc>
                <a:spcPts val="6480"/>
              </a:lnSpc>
              <a:buFont typeface="Arial"/>
              <a:buChar char="•"/>
            </a:pPr>
            <a:r>
              <a:rPr lang="en-US" b="true" sz="4050">
                <a:solidFill>
                  <a:srgbClr val="9D1BE3"/>
                </a:solidFill>
                <a:latin typeface="Roboto Bold"/>
                <a:ea typeface="Roboto Bold"/>
                <a:cs typeface="Roboto Bold"/>
                <a:sym typeface="Roboto Bold"/>
              </a:rPr>
              <a:t>Substance Use:</a:t>
            </a:r>
            <a:r>
              <a:rPr lang="en-US" b="true" sz="4050">
                <a:solidFill>
                  <a:srgbClr val="004F59"/>
                </a:solidFill>
                <a:latin typeface="Roboto Bold"/>
                <a:ea typeface="Roboto Bold"/>
                <a:cs typeface="Roboto Bold"/>
                <a:sym typeface="Roboto Bold"/>
              </a:rPr>
              <a:t> Alcohol or drugs can be used to increase control. </a:t>
            </a:r>
          </a:p>
        </p:txBody>
      </p:sp>
      <p:grpSp>
        <p:nvGrpSpPr>
          <p:cNvPr name="Group 5" id="5"/>
          <p:cNvGrpSpPr/>
          <p:nvPr/>
        </p:nvGrpSpPr>
        <p:grpSpPr>
          <a:xfrm rot="0">
            <a:off x="1737735" y="3385381"/>
            <a:ext cx="5875320" cy="904943"/>
            <a:chOff x="0" y="0"/>
            <a:chExt cx="1547409" cy="238339"/>
          </a:xfrm>
        </p:grpSpPr>
        <p:sp>
          <p:nvSpPr>
            <p:cNvPr name="Freeform 6" id="6"/>
            <p:cNvSpPr/>
            <p:nvPr/>
          </p:nvSpPr>
          <p:spPr>
            <a:xfrm flipH="false" flipV="false" rot="0">
              <a:off x="0" y="0"/>
              <a:ext cx="1547409" cy="238339"/>
            </a:xfrm>
            <a:custGeom>
              <a:avLst/>
              <a:gdLst/>
              <a:ahLst/>
              <a:cxnLst/>
              <a:rect r="r" b="b" t="t" l="l"/>
              <a:pathLst>
                <a:path h="238339" w="1547409">
                  <a:moveTo>
                    <a:pt x="0" y="0"/>
                  </a:moveTo>
                  <a:lnTo>
                    <a:pt x="1547409" y="0"/>
                  </a:lnTo>
                  <a:lnTo>
                    <a:pt x="1547409" y="238339"/>
                  </a:lnTo>
                  <a:lnTo>
                    <a:pt x="0" y="238339"/>
                  </a:lnTo>
                  <a:close/>
                </a:path>
              </a:pathLst>
            </a:custGeom>
            <a:solidFill>
              <a:srgbClr val="303030"/>
            </a:solidFill>
          </p:spPr>
        </p:sp>
        <p:sp>
          <p:nvSpPr>
            <p:cNvPr name="TextBox 7" id="7"/>
            <p:cNvSpPr txBox="true"/>
            <p:nvPr/>
          </p:nvSpPr>
          <p:spPr>
            <a:xfrm>
              <a:off x="0" y="-76200"/>
              <a:ext cx="1547409" cy="314539"/>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2079410" y="3404427"/>
            <a:ext cx="9511709" cy="77145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Emotional Captivity</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1" id="11"/>
          <p:cNvSpPr txBox="true"/>
          <p:nvPr/>
        </p:nvSpPr>
        <p:spPr>
          <a:xfrm rot="0">
            <a:off x="1131441" y="1109322"/>
            <a:ext cx="9721199" cy="2228067"/>
          </a:xfrm>
          <a:prstGeom prst="rect">
            <a:avLst/>
          </a:prstGeom>
        </p:spPr>
        <p:txBody>
          <a:bodyPr anchor="t" rtlCol="false" tIns="0" lIns="0" bIns="0" rIns="0">
            <a:spAutoFit/>
          </a:bodyPr>
          <a:lstStyle/>
          <a:p>
            <a:pPr algn="l">
              <a:lnSpc>
                <a:spcPts val="8959"/>
              </a:lnSpc>
            </a:pPr>
            <a:r>
              <a:rPr lang="en-US" sz="6399">
                <a:solidFill>
                  <a:srgbClr val="004F59"/>
                </a:solidFill>
                <a:latin typeface="League Spartan"/>
                <a:ea typeface="League Spartan"/>
                <a:cs typeface="League Spartan"/>
                <a:sym typeface="League Spartan"/>
              </a:rPr>
              <a:t>HELD CAPTIVE</a:t>
            </a:r>
          </a:p>
          <a:p>
            <a:pPr algn="l">
              <a:lnSpc>
                <a:spcPts val="8959"/>
              </a:lnSpc>
              <a:spcBef>
                <a:spcPct val="0"/>
              </a:spcBef>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6" id="6"/>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Freeform 7" id="7"/>
          <p:cNvSpPr/>
          <p:nvPr/>
        </p:nvSpPr>
        <p:spPr>
          <a:xfrm flipH="false" flipV="false" rot="0">
            <a:off x="13161349" y="6331924"/>
            <a:ext cx="3955076" cy="3955076"/>
          </a:xfrm>
          <a:custGeom>
            <a:avLst/>
            <a:gdLst/>
            <a:ahLst/>
            <a:cxnLst/>
            <a:rect r="r" b="b" t="t" l="l"/>
            <a:pathLst>
              <a:path h="3955076" w="3955076">
                <a:moveTo>
                  <a:pt x="0" y="0"/>
                </a:moveTo>
                <a:lnTo>
                  <a:pt x="3955076" y="0"/>
                </a:lnTo>
                <a:lnTo>
                  <a:pt x="3955076" y="3955076"/>
                </a:lnTo>
                <a:lnTo>
                  <a:pt x="0" y="3955076"/>
                </a:lnTo>
                <a:lnTo>
                  <a:pt x="0" y="0"/>
                </a:lnTo>
                <a:close/>
              </a:path>
            </a:pathLst>
          </a:custGeom>
          <a:blipFill>
            <a:blip r:embed="rId3">
              <a:alphaModFix amt="71000"/>
            </a:blip>
            <a:stretch>
              <a:fillRect l="0" t="0" r="0" b="0"/>
            </a:stretch>
          </a:blipFill>
        </p:spPr>
      </p:sp>
      <p:sp>
        <p:nvSpPr>
          <p:cNvPr name="Freeform 8" id="8"/>
          <p:cNvSpPr/>
          <p:nvPr/>
        </p:nvSpPr>
        <p:spPr>
          <a:xfrm flipH="false" flipV="false" rot="0">
            <a:off x="15322317" y="8440079"/>
            <a:ext cx="1331398" cy="1331398"/>
          </a:xfrm>
          <a:custGeom>
            <a:avLst/>
            <a:gdLst/>
            <a:ahLst/>
            <a:cxnLst/>
            <a:rect r="r" b="b" t="t" l="l"/>
            <a:pathLst>
              <a:path h="1331398" w="1331398">
                <a:moveTo>
                  <a:pt x="0" y="0"/>
                </a:moveTo>
                <a:lnTo>
                  <a:pt x="1331398" y="0"/>
                </a:lnTo>
                <a:lnTo>
                  <a:pt x="1331398" y="1331398"/>
                </a:lnTo>
                <a:lnTo>
                  <a:pt x="0" y="1331398"/>
                </a:lnTo>
                <a:lnTo>
                  <a:pt x="0" y="0"/>
                </a:lnTo>
                <a:close/>
              </a:path>
            </a:pathLst>
          </a:custGeom>
          <a:blipFill>
            <a:blip r:embed="rId4"/>
            <a:stretch>
              <a:fillRect l="0" t="0" r="0" b="0"/>
            </a:stretch>
          </a:blipFill>
        </p:spPr>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name="TextBox 10" id="10"/>
          <p:cNvSpPr txBox="true"/>
          <p:nvPr/>
        </p:nvSpPr>
        <p:spPr>
          <a:xfrm rot="0">
            <a:off x="14119888" y="7892487"/>
            <a:ext cx="2533827" cy="938725"/>
          </a:xfrm>
          <a:prstGeom prst="rect">
            <a:avLst/>
          </a:prstGeom>
        </p:spPr>
        <p:txBody>
          <a:bodyPr anchor="t" rtlCol="false" tIns="0" lIns="0" bIns="0" rIns="0">
            <a:spAutoFit/>
          </a:bodyPr>
          <a:lstStyle/>
          <a:p>
            <a:pPr algn="ctr">
              <a:lnSpc>
                <a:spcPts val="4095"/>
              </a:lnSpc>
            </a:pPr>
            <a:r>
              <a:rPr lang="en-US" sz="4311" b="true">
                <a:solidFill>
                  <a:srgbClr val="ED8B00"/>
                </a:solidFill>
                <a:latin typeface="Cooperative Bold"/>
                <a:ea typeface="Cooperative Bold"/>
                <a:cs typeface="Cooperative Bold"/>
                <a:sym typeface="Cooperative Bold"/>
              </a:rPr>
              <a:t>Myths</a:t>
            </a:r>
          </a:p>
          <a:p>
            <a:pPr algn="ctr">
              <a:lnSpc>
                <a:spcPts val="3187"/>
              </a:lnSpc>
            </a:pPr>
            <a:r>
              <a:rPr lang="en-US" b="true" sz="3355">
                <a:solidFill>
                  <a:srgbClr val="ED8B00"/>
                </a:solidFill>
                <a:latin typeface="Poppins Medium 2 Bold"/>
                <a:ea typeface="Poppins Medium 2 Bold"/>
                <a:cs typeface="Poppins Medium 2 Bold"/>
                <a:sym typeface="Poppins Medium 2 Bold"/>
              </a:rPr>
              <a:t>&amp;</a:t>
            </a:r>
            <a:r>
              <a:rPr lang="en-US" b="true" sz="3355">
                <a:solidFill>
                  <a:srgbClr val="ED8B00"/>
                </a:solidFill>
                <a:latin typeface="Poppins Medium 2 Bold"/>
                <a:ea typeface="Poppins Medium 2 Bold"/>
                <a:cs typeface="Poppins Medium 2 Bold"/>
                <a:sym typeface="Poppins Medium 2 Bold"/>
              </a:rPr>
              <a:t>REALITY</a:t>
            </a:r>
          </a:p>
        </p:txBody>
      </p:sp>
      <p:sp>
        <p:nvSpPr>
          <p:cNvPr name="Freeform 11" id="11"/>
          <p:cNvSpPr/>
          <p:nvPr/>
        </p:nvSpPr>
        <p:spPr>
          <a:xfrm flipH="false" flipV="false" rot="0">
            <a:off x="11546647" y="1192941"/>
            <a:ext cx="5491115" cy="2483196"/>
          </a:xfrm>
          <a:custGeom>
            <a:avLst/>
            <a:gdLst/>
            <a:ahLst/>
            <a:cxnLst/>
            <a:rect r="r" b="b" t="t" l="l"/>
            <a:pathLst>
              <a:path h="2483196" w="5491115">
                <a:moveTo>
                  <a:pt x="0" y="0"/>
                </a:moveTo>
                <a:lnTo>
                  <a:pt x="5491114" y="0"/>
                </a:lnTo>
                <a:lnTo>
                  <a:pt x="5491114" y="2483197"/>
                </a:lnTo>
                <a:lnTo>
                  <a:pt x="0" y="2483197"/>
                </a:lnTo>
                <a:lnTo>
                  <a:pt x="0" y="0"/>
                </a:lnTo>
                <a:close/>
              </a:path>
            </a:pathLst>
          </a:custGeom>
          <a:blipFill>
            <a:blip r:embed="rId5"/>
            <a:stretch>
              <a:fillRect l="-2025" t="-44995" r="-2700" b="-86585"/>
            </a:stretch>
          </a:blipFill>
        </p:spPr>
      </p:sp>
      <p:sp>
        <p:nvSpPr>
          <p:cNvPr name="TextBox 12" id="12"/>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name="TextBox 13" id="13"/>
          <p:cNvSpPr txBox="true"/>
          <p:nvPr/>
        </p:nvSpPr>
        <p:spPr>
          <a:xfrm rot="0">
            <a:off x="1983521" y="4797671"/>
            <a:ext cx="5505084" cy="2950846"/>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Child Exploitation</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Sex Trafficking</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Myth</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Reality</a:t>
            </a:r>
          </a:p>
        </p:txBody>
      </p:sp>
      <p:sp>
        <p:nvSpPr>
          <p:cNvPr name="TextBox 14" id="14"/>
          <p:cNvSpPr txBox="true"/>
          <p:nvPr/>
        </p:nvSpPr>
        <p:spPr>
          <a:xfrm rot="0">
            <a:off x="7617927" y="4795397"/>
            <a:ext cx="5505084" cy="2207895"/>
          </a:xfrm>
          <a:prstGeom prst="rect">
            <a:avLst/>
          </a:prstGeom>
        </p:spPr>
        <p:txBody>
          <a:bodyPr anchor="t" rtlCol="false" tIns="0" lIns="0" bIns="0" rIns="0">
            <a:spAutoFit/>
          </a:bodyPr>
          <a:lstStyle/>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Coercion</a:t>
            </a:r>
          </a:p>
          <a:p>
            <a:pPr algn="l" marL="906775" indent="-453388" lvl="1">
              <a:lnSpc>
                <a:spcPts val="5879"/>
              </a:lnSpc>
              <a:buFont typeface="Arial"/>
              <a:buChar char="•"/>
            </a:pPr>
            <a:r>
              <a:rPr lang="en-US" b="true" sz="4199">
                <a:solidFill>
                  <a:srgbClr val="004F59"/>
                </a:solidFill>
                <a:latin typeface="Roboto Bold"/>
                <a:ea typeface="Roboto Bold"/>
                <a:cs typeface="Roboto Bold"/>
                <a:sym typeface="Roboto Bold"/>
              </a:rPr>
              <a:t>Manipulation</a:t>
            </a:r>
          </a:p>
          <a:p>
            <a:pPr algn="l" marL="906777" indent="-453388" lvl="1">
              <a:lnSpc>
                <a:spcPts val="5879"/>
              </a:lnSpc>
              <a:buFont typeface="Arial"/>
              <a:buChar char="•"/>
            </a:pPr>
            <a:r>
              <a:rPr lang="en-US" b="true" sz="4199">
                <a:solidFill>
                  <a:srgbClr val="004F59"/>
                </a:solidFill>
                <a:latin typeface="Roboto Bold"/>
                <a:ea typeface="Roboto Bold"/>
                <a:cs typeface="Roboto Bold"/>
                <a:sym typeface="Roboto Bold"/>
              </a:rPr>
              <a:t>Intimidation</a:t>
            </a:r>
          </a:p>
        </p:txBody>
      </p:sp>
      <p:grpSp>
        <p:nvGrpSpPr>
          <p:cNvPr name="Group 15" id="15"/>
          <p:cNvGrpSpPr/>
          <p:nvPr/>
        </p:nvGrpSpPr>
        <p:grpSpPr>
          <a:xfrm rot="0">
            <a:off x="2421671" y="3835881"/>
            <a:ext cx="6437849" cy="807115"/>
            <a:chOff x="0" y="0"/>
            <a:chExt cx="1695565" cy="212574"/>
          </a:xfrm>
        </p:grpSpPr>
        <p:sp>
          <p:nvSpPr>
            <p:cNvPr name="Freeform 16" id="16"/>
            <p:cNvSpPr/>
            <p:nvPr/>
          </p:nvSpPr>
          <p:spPr>
            <a:xfrm flipH="false" flipV="false" rot="0">
              <a:off x="0" y="0"/>
              <a:ext cx="1695565" cy="212574"/>
            </a:xfrm>
            <a:custGeom>
              <a:avLst/>
              <a:gdLst/>
              <a:ahLst/>
              <a:cxnLst/>
              <a:rect r="r" b="b" t="t" l="l"/>
              <a:pathLst>
                <a:path h="212574" w="1695565">
                  <a:moveTo>
                    <a:pt x="0" y="0"/>
                  </a:moveTo>
                  <a:lnTo>
                    <a:pt x="1695565" y="0"/>
                  </a:lnTo>
                  <a:lnTo>
                    <a:pt x="1695565" y="212574"/>
                  </a:lnTo>
                  <a:lnTo>
                    <a:pt x="0" y="212574"/>
                  </a:lnTo>
                  <a:close/>
                </a:path>
              </a:pathLst>
            </a:custGeom>
            <a:solidFill>
              <a:srgbClr val="303030"/>
            </a:solidFill>
          </p:spPr>
        </p:sp>
        <p:sp>
          <p:nvSpPr>
            <p:cNvPr name="TextBox 17" id="17"/>
            <p:cNvSpPr txBox="true"/>
            <p:nvPr/>
          </p:nvSpPr>
          <p:spPr>
            <a:xfrm>
              <a:off x="0" y="-76200"/>
              <a:ext cx="1695565" cy="288774"/>
            </a:xfrm>
            <a:prstGeom prst="rect">
              <a:avLst/>
            </a:prstGeom>
          </p:spPr>
          <p:txBody>
            <a:bodyPr anchor="ctr" rtlCol="false" tIns="50800" lIns="50800" bIns="50800" rIns="50800"/>
            <a:lstStyle/>
            <a:p>
              <a:pPr algn="ctr">
                <a:lnSpc>
                  <a:spcPts val="3074"/>
                </a:lnSpc>
              </a:pPr>
            </a:p>
          </p:txBody>
        </p:sp>
      </p:grpSp>
      <p:sp>
        <p:nvSpPr>
          <p:cNvPr name="TextBox 18" id="18"/>
          <p:cNvSpPr txBox="true"/>
          <p:nvPr/>
        </p:nvSpPr>
        <p:spPr>
          <a:xfrm rot="0">
            <a:off x="2859377" y="3806051"/>
            <a:ext cx="7049032" cy="771526"/>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Words to Understand</a:t>
            </a:r>
          </a:p>
        </p:txBody>
      </p:sp>
    </p:spTree>
  </p:cSld>
  <p:clrMapOvr>
    <a:masterClrMapping/>
  </p:clrMapOvr>
</p:sld>
</file>

<file path=ppt/slides/slide8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4006834" y="2764741"/>
            <a:ext cx="10888980" cy="6424800"/>
            <a:chOff x="0" y="0"/>
            <a:chExt cx="2867880" cy="1692128"/>
          </a:xfrm>
        </p:grpSpPr>
        <p:sp>
          <p:nvSpPr>
            <p:cNvPr name="Freeform 5" id="5"/>
            <p:cNvSpPr/>
            <p:nvPr/>
          </p:nvSpPr>
          <p:spPr>
            <a:xfrm flipH="false" flipV="false" rot="0">
              <a:off x="0" y="0"/>
              <a:ext cx="2867880" cy="1692128"/>
            </a:xfrm>
            <a:custGeom>
              <a:avLst/>
              <a:gdLst/>
              <a:ahLst/>
              <a:cxnLst/>
              <a:rect r="r" b="b" t="t" l="l"/>
              <a:pathLst>
                <a:path h="1692128" w="2867880">
                  <a:moveTo>
                    <a:pt x="0" y="0"/>
                  </a:moveTo>
                  <a:lnTo>
                    <a:pt x="2867880" y="0"/>
                  </a:lnTo>
                  <a:lnTo>
                    <a:pt x="2867880" y="1692128"/>
                  </a:lnTo>
                  <a:lnTo>
                    <a:pt x="0" y="1692128"/>
                  </a:lnTo>
                  <a:close/>
                </a:path>
              </a:pathLst>
            </a:custGeom>
            <a:solidFill>
              <a:srgbClr val="FFFFFF"/>
            </a:solidFill>
          </p:spPr>
        </p:sp>
        <p:sp>
          <p:nvSpPr>
            <p:cNvPr name="TextBox 6" id="6"/>
            <p:cNvSpPr txBox="true"/>
            <p:nvPr/>
          </p:nvSpPr>
          <p:spPr>
            <a:xfrm>
              <a:off x="0" y="-38100"/>
              <a:ext cx="2867880" cy="1730228"/>
            </a:xfrm>
            <a:prstGeom prst="rect">
              <a:avLst/>
            </a:prstGeom>
          </p:spPr>
          <p:txBody>
            <a:bodyPr anchor="ctr" rtlCol="false" tIns="50800" lIns="50800" bIns="50800" rIns="50800"/>
            <a:lstStyle/>
            <a:p>
              <a:pPr algn="ctr">
                <a:lnSpc>
                  <a:spcPts val="2899"/>
                </a:lnSpc>
              </a:pPr>
            </a:p>
          </p:txBody>
        </p:sp>
      </p:grpSp>
      <p:sp>
        <p:nvSpPr>
          <p:cNvPr name="Freeform 7" id="7"/>
          <p:cNvSpPr/>
          <p:nvPr/>
        </p:nvSpPr>
        <p:spPr>
          <a:xfrm flipH="false" flipV="false" rot="0">
            <a:off x="4279466" y="3046074"/>
            <a:ext cx="10343716" cy="5862133"/>
          </a:xfrm>
          <a:custGeom>
            <a:avLst/>
            <a:gdLst/>
            <a:ahLst/>
            <a:cxnLst/>
            <a:rect r="r" b="b" t="t" l="l"/>
            <a:pathLst>
              <a:path h="5862133" w="10343716">
                <a:moveTo>
                  <a:pt x="0" y="0"/>
                </a:moveTo>
                <a:lnTo>
                  <a:pt x="10343716" y="0"/>
                </a:lnTo>
                <a:lnTo>
                  <a:pt x="10343716" y="5862134"/>
                </a:lnTo>
                <a:lnTo>
                  <a:pt x="0" y="5862134"/>
                </a:lnTo>
                <a:lnTo>
                  <a:pt x="0" y="0"/>
                </a:lnTo>
                <a:close/>
              </a:path>
            </a:pathLst>
          </a:custGeom>
          <a:blipFill>
            <a:blip r:embed="rId3"/>
            <a:stretch>
              <a:fillRect l="-320" t="0" r="-320" b="0"/>
            </a:stretch>
          </a:blipFill>
        </p:spPr>
      </p:sp>
      <p:sp>
        <p:nvSpPr>
          <p:cNvPr name="TextBox 8" id="8"/>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9" id="9"/>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17147"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4" id="4"/>
          <p:cNvGrpSpPr/>
          <p:nvPr/>
        </p:nvGrpSpPr>
        <p:grpSpPr>
          <a:xfrm rot="0">
            <a:off x="1480713" y="4503564"/>
            <a:ext cx="9359550" cy="2150092"/>
            <a:chOff x="0" y="0"/>
            <a:chExt cx="2465067" cy="566279"/>
          </a:xfrm>
        </p:grpSpPr>
        <p:sp>
          <p:nvSpPr>
            <p:cNvPr name="Freeform 5" id="5"/>
            <p:cNvSpPr/>
            <p:nvPr/>
          </p:nvSpPr>
          <p:spPr>
            <a:xfrm flipH="false" flipV="false" rot="0">
              <a:off x="0" y="0"/>
              <a:ext cx="2465067" cy="566279"/>
            </a:xfrm>
            <a:custGeom>
              <a:avLst/>
              <a:gdLst/>
              <a:ahLst/>
              <a:cxnLst/>
              <a:rect r="r" b="b" t="t" l="l"/>
              <a:pathLst>
                <a:path h="566279" w="2465067">
                  <a:moveTo>
                    <a:pt x="0" y="0"/>
                  </a:moveTo>
                  <a:lnTo>
                    <a:pt x="2465067" y="0"/>
                  </a:lnTo>
                  <a:lnTo>
                    <a:pt x="2465067" y="566279"/>
                  </a:lnTo>
                  <a:lnTo>
                    <a:pt x="0" y="566279"/>
                  </a:lnTo>
                  <a:close/>
                </a:path>
              </a:pathLst>
            </a:custGeom>
            <a:solidFill>
              <a:srgbClr val="303030"/>
            </a:solidFill>
          </p:spPr>
        </p:sp>
        <p:sp>
          <p:nvSpPr>
            <p:cNvPr name="TextBox 6" id="6"/>
            <p:cNvSpPr txBox="true"/>
            <p:nvPr/>
          </p:nvSpPr>
          <p:spPr>
            <a:xfrm>
              <a:off x="0" y="-76200"/>
              <a:ext cx="2465067" cy="642479"/>
            </a:xfrm>
            <a:prstGeom prst="rect">
              <a:avLst/>
            </a:prstGeom>
          </p:spPr>
          <p:txBody>
            <a:bodyPr anchor="ctr" rtlCol="false" tIns="50800" lIns="50800" bIns="50800" rIns="50800"/>
            <a:lstStyle/>
            <a:p>
              <a:pPr algn="ctr">
                <a:lnSpc>
                  <a:spcPts val="3074"/>
                </a:lnSpc>
              </a:pPr>
            </a:p>
          </p:txBody>
        </p:sp>
      </p:grpSp>
      <p:sp>
        <p:nvSpPr>
          <p:cNvPr name="TextBox 7" id="7"/>
          <p:cNvSpPr txBox="true"/>
          <p:nvPr/>
        </p:nvSpPr>
        <p:spPr>
          <a:xfrm rot="0">
            <a:off x="1918526" y="4762001"/>
            <a:ext cx="9302737" cy="1562101"/>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What are ways young people can ask for help?</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name="TextBox 9" id="9"/>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0" id="10"/>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1" id="11"/>
          <p:cNvGrpSpPr/>
          <p:nvPr/>
        </p:nvGrpSpPr>
        <p:grpSpPr>
          <a:xfrm rot="0">
            <a:off x="13466336" y="955949"/>
            <a:ext cx="3313945" cy="4102747"/>
            <a:chOff x="0" y="0"/>
            <a:chExt cx="1042665" cy="1290846"/>
          </a:xfrm>
        </p:grpSpPr>
        <p:sp>
          <p:nvSpPr>
            <p:cNvPr name="Freeform 12" id="12"/>
            <p:cNvSpPr/>
            <p:nvPr/>
          </p:nvSpPr>
          <p:spPr>
            <a:xfrm flipH="false" flipV="false" rot="0">
              <a:off x="0" y="0"/>
              <a:ext cx="1042665" cy="1290846"/>
            </a:xfrm>
            <a:custGeom>
              <a:avLst/>
              <a:gdLst/>
              <a:ahLst/>
              <a:cxnLst/>
              <a:rect r="r" b="b" t="t" l="l"/>
              <a:pathLst>
                <a:path h="1290846" w="1042665">
                  <a:moveTo>
                    <a:pt x="0" y="0"/>
                  </a:moveTo>
                  <a:lnTo>
                    <a:pt x="1042665" y="0"/>
                  </a:lnTo>
                  <a:lnTo>
                    <a:pt x="1042665" y="1290846"/>
                  </a:lnTo>
                  <a:lnTo>
                    <a:pt x="0" y="1290846"/>
                  </a:lnTo>
                  <a:close/>
                </a:path>
              </a:pathLst>
            </a:custGeom>
            <a:solidFill>
              <a:srgbClr val="FFFFFF"/>
            </a:solidFill>
          </p:spPr>
        </p:sp>
        <p:sp>
          <p:nvSpPr>
            <p:cNvPr name="TextBox 13" id="13"/>
            <p:cNvSpPr txBox="true"/>
            <p:nvPr/>
          </p:nvSpPr>
          <p:spPr>
            <a:xfrm>
              <a:off x="0" y="-76200"/>
              <a:ext cx="1042665" cy="1367046"/>
            </a:xfrm>
            <a:prstGeom prst="rect">
              <a:avLst/>
            </a:prstGeom>
          </p:spPr>
          <p:txBody>
            <a:bodyPr anchor="ctr" rtlCol="false" tIns="50800" lIns="50800" bIns="50800" rIns="50800"/>
            <a:lstStyle/>
            <a:p>
              <a:pPr algn="ctr">
                <a:lnSpc>
                  <a:spcPts val="3074"/>
                </a:lnSpc>
              </a:pPr>
            </a:p>
          </p:txBody>
        </p:sp>
      </p:grpSp>
      <p:sp>
        <p:nvSpPr>
          <p:cNvPr name="Freeform 14" id="14"/>
          <p:cNvSpPr/>
          <p:nvPr/>
        </p:nvSpPr>
        <p:spPr>
          <a:xfrm flipH="false" flipV="false" rot="0">
            <a:off x="13609055" y="1156405"/>
            <a:ext cx="2984833" cy="3339024"/>
          </a:xfrm>
          <a:custGeom>
            <a:avLst/>
            <a:gdLst/>
            <a:ahLst/>
            <a:cxnLst/>
            <a:rect r="r" b="b" t="t" l="l"/>
            <a:pathLst>
              <a:path h="3339024" w="2984833">
                <a:moveTo>
                  <a:pt x="0" y="0"/>
                </a:moveTo>
                <a:lnTo>
                  <a:pt x="2984834" y="0"/>
                </a:lnTo>
                <a:lnTo>
                  <a:pt x="2984834" y="3339024"/>
                </a:lnTo>
                <a:lnTo>
                  <a:pt x="0" y="3339024"/>
                </a:lnTo>
                <a:lnTo>
                  <a:pt x="0" y="0"/>
                </a:lnTo>
                <a:close/>
              </a:path>
            </a:pathLst>
          </a:custGeom>
          <a:blipFill>
            <a:blip r:embed="rId3"/>
            <a:stretch>
              <a:fillRect l="0" t="0" r="0" b="-2897"/>
            </a:stretch>
          </a:blipFill>
        </p:spPr>
      </p:sp>
    </p:spTree>
  </p:cSld>
  <p:clrMapOvr>
    <a:masterClrMapping/>
  </p:clrMapOvr>
</p:sld>
</file>

<file path=ppt/slides/slide8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847725" y="4487040"/>
            <a:ext cx="16721087" cy="45783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in immediate danger, dial 911.</a:t>
            </a:r>
          </a:p>
        </p:txBody>
      </p:sp>
      <p:grpSp>
        <p:nvGrpSpPr>
          <p:cNvPr name="Group 5" id="5"/>
          <p:cNvGrpSpPr/>
          <p:nvPr/>
        </p:nvGrpSpPr>
        <p:grpSpPr>
          <a:xfrm rot="0">
            <a:off x="1196997" y="3297972"/>
            <a:ext cx="5801526" cy="807115"/>
            <a:chOff x="0" y="0"/>
            <a:chExt cx="1527974" cy="212574"/>
          </a:xfrm>
        </p:grpSpPr>
        <p:sp>
          <p:nvSpPr>
            <p:cNvPr name="Freeform 6" id="6"/>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7" id="7"/>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82</a:t>
            </a:r>
          </a:p>
        </p:txBody>
      </p:sp>
      <p:sp>
        <p:nvSpPr>
          <p:cNvPr name="TextBox 9" id="9"/>
          <p:cNvSpPr txBox="true"/>
          <p:nvPr/>
        </p:nvSpPr>
        <p:spPr>
          <a:xfrm rot="0">
            <a:off x="1496705" y="3268156"/>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0" id="10"/>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2" id="12"/>
          <p:cNvGrpSpPr/>
          <p:nvPr/>
        </p:nvGrpSpPr>
        <p:grpSpPr>
          <a:xfrm rot="0">
            <a:off x="13984445" y="955949"/>
            <a:ext cx="2795836" cy="3461315"/>
            <a:chOff x="0" y="0"/>
            <a:chExt cx="1042665" cy="1290846"/>
          </a:xfrm>
        </p:grpSpPr>
        <p:sp>
          <p:nvSpPr>
            <p:cNvPr name="Freeform 13" id="13"/>
            <p:cNvSpPr/>
            <p:nvPr/>
          </p:nvSpPr>
          <p:spPr>
            <a:xfrm flipH="false" flipV="false" rot="0">
              <a:off x="0" y="0"/>
              <a:ext cx="1042665" cy="1290846"/>
            </a:xfrm>
            <a:custGeom>
              <a:avLst/>
              <a:gdLst/>
              <a:ahLst/>
              <a:cxnLst/>
              <a:rect r="r" b="b" t="t" l="l"/>
              <a:pathLst>
                <a:path h="1290846" w="1042665">
                  <a:moveTo>
                    <a:pt x="0" y="0"/>
                  </a:moveTo>
                  <a:lnTo>
                    <a:pt x="1042665" y="0"/>
                  </a:lnTo>
                  <a:lnTo>
                    <a:pt x="1042665" y="1290846"/>
                  </a:lnTo>
                  <a:lnTo>
                    <a:pt x="0" y="1290846"/>
                  </a:lnTo>
                  <a:close/>
                </a:path>
              </a:pathLst>
            </a:custGeom>
            <a:solidFill>
              <a:srgbClr val="FFFFFF"/>
            </a:solidFill>
          </p:spPr>
        </p:sp>
        <p:sp>
          <p:nvSpPr>
            <p:cNvPr name="TextBox 14" id="14"/>
            <p:cNvSpPr txBox="true"/>
            <p:nvPr/>
          </p:nvSpPr>
          <p:spPr>
            <a:xfrm>
              <a:off x="0" y="-76200"/>
              <a:ext cx="1042665" cy="1367046"/>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4104851" y="1125065"/>
            <a:ext cx="2518178" cy="2816994"/>
          </a:xfrm>
          <a:custGeom>
            <a:avLst/>
            <a:gdLst/>
            <a:ahLst/>
            <a:cxnLst/>
            <a:rect r="r" b="b" t="t" l="l"/>
            <a:pathLst>
              <a:path h="2816994" w="2518178">
                <a:moveTo>
                  <a:pt x="0" y="0"/>
                </a:moveTo>
                <a:lnTo>
                  <a:pt x="2518179" y="0"/>
                </a:lnTo>
                <a:lnTo>
                  <a:pt x="2518179" y="2816994"/>
                </a:lnTo>
                <a:lnTo>
                  <a:pt x="0" y="2816994"/>
                </a:lnTo>
                <a:lnTo>
                  <a:pt x="0" y="0"/>
                </a:lnTo>
                <a:close/>
              </a:path>
            </a:pathLst>
          </a:custGeom>
          <a:blipFill>
            <a:blip r:embed="rId3"/>
            <a:stretch>
              <a:fillRect l="0" t="0" r="0" b="-2897"/>
            </a:stretch>
          </a:blipFill>
        </p:spPr>
      </p:sp>
    </p:spTree>
  </p:cSld>
  <p:clrMapOvr>
    <a:masterClrMapping/>
  </p:clrMapOvr>
</p:sld>
</file>

<file path=ppt/slides/slide8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847725" y="4487040"/>
            <a:ext cx="16721087" cy="162941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a family member, tell a trustworthy adult.</a:t>
            </a:r>
          </a:p>
          <a:p>
            <a:pPr algn="l">
              <a:lnSpc>
                <a:spcPts val="3399"/>
              </a:lnSpc>
            </a:pPr>
          </a:p>
        </p:txBody>
      </p:sp>
      <p:grpSp>
        <p:nvGrpSpPr>
          <p:cNvPr name="Group 5" id="5"/>
          <p:cNvGrpSpPr/>
          <p:nvPr/>
        </p:nvGrpSpPr>
        <p:grpSpPr>
          <a:xfrm rot="0">
            <a:off x="1196997" y="3297972"/>
            <a:ext cx="5801526" cy="807115"/>
            <a:chOff x="0" y="0"/>
            <a:chExt cx="1527974" cy="212574"/>
          </a:xfrm>
        </p:grpSpPr>
        <p:sp>
          <p:nvSpPr>
            <p:cNvPr name="Freeform 6" id="6"/>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7" id="7"/>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name="TextBox 9" id="9"/>
          <p:cNvSpPr txBox="true"/>
          <p:nvPr/>
        </p:nvSpPr>
        <p:spPr>
          <a:xfrm rot="0">
            <a:off x="1496705" y="3268156"/>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0" id="10"/>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2" id="12"/>
          <p:cNvGrpSpPr/>
          <p:nvPr/>
        </p:nvGrpSpPr>
        <p:grpSpPr>
          <a:xfrm rot="0">
            <a:off x="13984445" y="955949"/>
            <a:ext cx="2795836" cy="3461315"/>
            <a:chOff x="0" y="0"/>
            <a:chExt cx="1042665" cy="1290846"/>
          </a:xfrm>
        </p:grpSpPr>
        <p:sp>
          <p:nvSpPr>
            <p:cNvPr name="Freeform 13" id="13"/>
            <p:cNvSpPr/>
            <p:nvPr/>
          </p:nvSpPr>
          <p:spPr>
            <a:xfrm flipH="false" flipV="false" rot="0">
              <a:off x="0" y="0"/>
              <a:ext cx="1042665" cy="1290846"/>
            </a:xfrm>
            <a:custGeom>
              <a:avLst/>
              <a:gdLst/>
              <a:ahLst/>
              <a:cxnLst/>
              <a:rect r="r" b="b" t="t" l="l"/>
              <a:pathLst>
                <a:path h="1290846" w="1042665">
                  <a:moveTo>
                    <a:pt x="0" y="0"/>
                  </a:moveTo>
                  <a:lnTo>
                    <a:pt x="1042665" y="0"/>
                  </a:lnTo>
                  <a:lnTo>
                    <a:pt x="1042665" y="1290846"/>
                  </a:lnTo>
                  <a:lnTo>
                    <a:pt x="0" y="1290846"/>
                  </a:lnTo>
                  <a:close/>
                </a:path>
              </a:pathLst>
            </a:custGeom>
            <a:solidFill>
              <a:srgbClr val="FFFFFF"/>
            </a:solidFill>
          </p:spPr>
        </p:sp>
        <p:sp>
          <p:nvSpPr>
            <p:cNvPr name="TextBox 14" id="14"/>
            <p:cNvSpPr txBox="true"/>
            <p:nvPr/>
          </p:nvSpPr>
          <p:spPr>
            <a:xfrm>
              <a:off x="0" y="-76200"/>
              <a:ext cx="1042665" cy="1367046"/>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4104851" y="1125065"/>
            <a:ext cx="2518178" cy="2816994"/>
          </a:xfrm>
          <a:custGeom>
            <a:avLst/>
            <a:gdLst/>
            <a:ahLst/>
            <a:cxnLst/>
            <a:rect r="r" b="b" t="t" l="l"/>
            <a:pathLst>
              <a:path h="2816994" w="2518178">
                <a:moveTo>
                  <a:pt x="0" y="0"/>
                </a:moveTo>
                <a:lnTo>
                  <a:pt x="2518179" y="0"/>
                </a:lnTo>
                <a:lnTo>
                  <a:pt x="2518179" y="2816994"/>
                </a:lnTo>
                <a:lnTo>
                  <a:pt x="0" y="2816994"/>
                </a:lnTo>
                <a:lnTo>
                  <a:pt x="0" y="0"/>
                </a:lnTo>
                <a:close/>
              </a:path>
            </a:pathLst>
          </a:custGeom>
          <a:blipFill>
            <a:blip r:embed="rId3"/>
            <a:stretch>
              <a:fillRect l="0" t="0" r="0" b="-2897"/>
            </a:stretch>
          </a:blipFill>
        </p:spPr>
      </p:sp>
    </p:spTree>
  </p:cSld>
  <p:clrMapOvr>
    <a:masterClrMapping/>
  </p:clrMapOvr>
</p:sld>
</file>

<file path=ppt/slides/slide8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847725" y="4487040"/>
            <a:ext cx="16721087" cy="194373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the sexual predator is NOT family, tell a parent.</a:t>
            </a:r>
          </a:p>
        </p:txBody>
      </p:sp>
      <p:grpSp>
        <p:nvGrpSpPr>
          <p:cNvPr name="Group 5" id="5"/>
          <p:cNvGrpSpPr/>
          <p:nvPr/>
        </p:nvGrpSpPr>
        <p:grpSpPr>
          <a:xfrm rot="0">
            <a:off x="1196997" y="3297972"/>
            <a:ext cx="5801526" cy="807115"/>
            <a:chOff x="0" y="0"/>
            <a:chExt cx="1527974" cy="212574"/>
          </a:xfrm>
        </p:grpSpPr>
        <p:sp>
          <p:nvSpPr>
            <p:cNvPr name="Freeform 6" id="6"/>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7" id="7"/>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84</a:t>
            </a:r>
          </a:p>
        </p:txBody>
      </p:sp>
      <p:sp>
        <p:nvSpPr>
          <p:cNvPr name="TextBox 9" id="9"/>
          <p:cNvSpPr txBox="true"/>
          <p:nvPr/>
        </p:nvSpPr>
        <p:spPr>
          <a:xfrm rot="0">
            <a:off x="1496705" y="3268156"/>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0" id="10"/>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2" id="12"/>
          <p:cNvGrpSpPr/>
          <p:nvPr/>
        </p:nvGrpSpPr>
        <p:grpSpPr>
          <a:xfrm rot="0">
            <a:off x="13984445" y="955949"/>
            <a:ext cx="2795836" cy="3461315"/>
            <a:chOff x="0" y="0"/>
            <a:chExt cx="1042665" cy="1290846"/>
          </a:xfrm>
        </p:grpSpPr>
        <p:sp>
          <p:nvSpPr>
            <p:cNvPr name="Freeform 13" id="13"/>
            <p:cNvSpPr/>
            <p:nvPr/>
          </p:nvSpPr>
          <p:spPr>
            <a:xfrm flipH="false" flipV="false" rot="0">
              <a:off x="0" y="0"/>
              <a:ext cx="1042665" cy="1290846"/>
            </a:xfrm>
            <a:custGeom>
              <a:avLst/>
              <a:gdLst/>
              <a:ahLst/>
              <a:cxnLst/>
              <a:rect r="r" b="b" t="t" l="l"/>
              <a:pathLst>
                <a:path h="1290846" w="1042665">
                  <a:moveTo>
                    <a:pt x="0" y="0"/>
                  </a:moveTo>
                  <a:lnTo>
                    <a:pt x="1042665" y="0"/>
                  </a:lnTo>
                  <a:lnTo>
                    <a:pt x="1042665" y="1290846"/>
                  </a:lnTo>
                  <a:lnTo>
                    <a:pt x="0" y="1290846"/>
                  </a:lnTo>
                  <a:close/>
                </a:path>
              </a:pathLst>
            </a:custGeom>
            <a:solidFill>
              <a:srgbClr val="FFFFFF"/>
            </a:solidFill>
          </p:spPr>
        </p:sp>
        <p:sp>
          <p:nvSpPr>
            <p:cNvPr name="TextBox 14" id="14"/>
            <p:cNvSpPr txBox="true"/>
            <p:nvPr/>
          </p:nvSpPr>
          <p:spPr>
            <a:xfrm>
              <a:off x="0" y="-76200"/>
              <a:ext cx="1042665" cy="1367046"/>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4104851" y="1125065"/>
            <a:ext cx="2518178" cy="2816994"/>
          </a:xfrm>
          <a:custGeom>
            <a:avLst/>
            <a:gdLst/>
            <a:ahLst/>
            <a:cxnLst/>
            <a:rect r="r" b="b" t="t" l="l"/>
            <a:pathLst>
              <a:path h="2816994" w="2518178">
                <a:moveTo>
                  <a:pt x="0" y="0"/>
                </a:moveTo>
                <a:lnTo>
                  <a:pt x="2518179" y="0"/>
                </a:lnTo>
                <a:lnTo>
                  <a:pt x="2518179" y="2816994"/>
                </a:lnTo>
                <a:lnTo>
                  <a:pt x="0" y="2816994"/>
                </a:lnTo>
                <a:lnTo>
                  <a:pt x="0" y="0"/>
                </a:lnTo>
                <a:close/>
              </a:path>
            </a:pathLst>
          </a:custGeom>
          <a:blipFill>
            <a:blip r:embed="rId3"/>
            <a:stretch>
              <a:fillRect l="0" t="0" r="0" b="-2897"/>
            </a:stretch>
          </a:blipFill>
        </p:spPr>
      </p:sp>
    </p:spTree>
  </p:cSld>
  <p:clrMapOvr>
    <a:masterClrMapping/>
  </p:clrMapOvr>
</p:sld>
</file>

<file path=ppt/slides/slide8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847725" y="4487040"/>
            <a:ext cx="16721087" cy="3115310"/>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If you are a student in school, tell a trustworthy teacher, coach, school nurse, social worker, counselor, resource officer, or principal.</a:t>
            </a:r>
          </a:p>
        </p:txBody>
      </p:sp>
      <p:grpSp>
        <p:nvGrpSpPr>
          <p:cNvPr name="Group 5" id="5"/>
          <p:cNvGrpSpPr/>
          <p:nvPr/>
        </p:nvGrpSpPr>
        <p:grpSpPr>
          <a:xfrm rot="0">
            <a:off x="1196997" y="3297972"/>
            <a:ext cx="5801526" cy="807115"/>
            <a:chOff x="0" y="0"/>
            <a:chExt cx="1527974" cy="212574"/>
          </a:xfrm>
        </p:grpSpPr>
        <p:sp>
          <p:nvSpPr>
            <p:cNvPr name="Freeform 6" id="6"/>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7" id="7"/>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85</a:t>
            </a:r>
          </a:p>
        </p:txBody>
      </p:sp>
      <p:sp>
        <p:nvSpPr>
          <p:cNvPr name="TextBox 9" id="9"/>
          <p:cNvSpPr txBox="true"/>
          <p:nvPr/>
        </p:nvSpPr>
        <p:spPr>
          <a:xfrm rot="0">
            <a:off x="1496705" y="3268156"/>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0" id="10"/>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2" id="12"/>
          <p:cNvGrpSpPr/>
          <p:nvPr/>
        </p:nvGrpSpPr>
        <p:grpSpPr>
          <a:xfrm rot="0">
            <a:off x="13984445" y="955949"/>
            <a:ext cx="2795836" cy="3461315"/>
            <a:chOff x="0" y="0"/>
            <a:chExt cx="1042665" cy="1290846"/>
          </a:xfrm>
        </p:grpSpPr>
        <p:sp>
          <p:nvSpPr>
            <p:cNvPr name="Freeform 13" id="13"/>
            <p:cNvSpPr/>
            <p:nvPr/>
          </p:nvSpPr>
          <p:spPr>
            <a:xfrm flipH="false" flipV="false" rot="0">
              <a:off x="0" y="0"/>
              <a:ext cx="1042665" cy="1290846"/>
            </a:xfrm>
            <a:custGeom>
              <a:avLst/>
              <a:gdLst/>
              <a:ahLst/>
              <a:cxnLst/>
              <a:rect r="r" b="b" t="t" l="l"/>
              <a:pathLst>
                <a:path h="1290846" w="1042665">
                  <a:moveTo>
                    <a:pt x="0" y="0"/>
                  </a:moveTo>
                  <a:lnTo>
                    <a:pt x="1042665" y="0"/>
                  </a:lnTo>
                  <a:lnTo>
                    <a:pt x="1042665" y="1290846"/>
                  </a:lnTo>
                  <a:lnTo>
                    <a:pt x="0" y="1290846"/>
                  </a:lnTo>
                  <a:close/>
                </a:path>
              </a:pathLst>
            </a:custGeom>
            <a:solidFill>
              <a:srgbClr val="FFFFFF"/>
            </a:solidFill>
          </p:spPr>
        </p:sp>
        <p:sp>
          <p:nvSpPr>
            <p:cNvPr name="TextBox 14" id="14"/>
            <p:cNvSpPr txBox="true"/>
            <p:nvPr/>
          </p:nvSpPr>
          <p:spPr>
            <a:xfrm>
              <a:off x="0" y="-76200"/>
              <a:ext cx="1042665" cy="1367046"/>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4104851" y="1125065"/>
            <a:ext cx="2518178" cy="2816994"/>
          </a:xfrm>
          <a:custGeom>
            <a:avLst/>
            <a:gdLst/>
            <a:ahLst/>
            <a:cxnLst/>
            <a:rect r="r" b="b" t="t" l="l"/>
            <a:pathLst>
              <a:path h="2816994" w="2518178">
                <a:moveTo>
                  <a:pt x="0" y="0"/>
                </a:moveTo>
                <a:lnTo>
                  <a:pt x="2518179" y="0"/>
                </a:lnTo>
                <a:lnTo>
                  <a:pt x="2518179" y="2816994"/>
                </a:lnTo>
                <a:lnTo>
                  <a:pt x="0" y="2816994"/>
                </a:lnTo>
                <a:lnTo>
                  <a:pt x="0" y="0"/>
                </a:lnTo>
                <a:close/>
              </a:path>
            </a:pathLst>
          </a:custGeom>
          <a:blipFill>
            <a:blip r:embed="rId3"/>
            <a:stretch>
              <a:fillRect l="0" t="0" r="0" b="-2897"/>
            </a:stretch>
          </a:blipFill>
        </p:spPr>
      </p:sp>
    </p:spTree>
  </p:cSld>
  <p:clrMapOvr>
    <a:masterClrMapping/>
  </p:clrMapOvr>
</p:sld>
</file>

<file path=ppt/slides/slide8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sp>
        <p:nvSpPr>
          <p:cNvPr name="TextBox 4" id="4"/>
          <p:cNvSpPr txBox="true"/>
          <p:nvPr/>
        </p:nvSpPr>
        <p:spPr>
          <a:xfrm rot="0">
            <a:off x="847725" y="4487040"/>
            <a:ext cx="16721087" cy="4286885"/>
          </a:xfrm>
          <a:prstGeom prst="rect">
            <a:avLst/>
          </a:prstGeom>
        </p:spPr>
        <p:txBody>
          <a:bodyPr anchor="t" rtlCol="false" tIns="0" lIns="0" bIns="0" rIns="0">
            <a:spAutoFit/>
          </a:bodyPr>
          <a:lstStyle/>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in immediate danger, dial 911.</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a family member, tell a trustworthy adult.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the sexual predator is NOT family, tell a parent.</a:t>
            </a:r>
          </a:p>
          <a:p>
            <a:pPr algn="l">
              <a:lnSpc>
                <a:spcPts val="2500"/>
              </a:lnSpc>
            </a:pPr>
          </a:p>
          <a:p>
            <a:pPr algn="l" marL="734059" indent="-367030" lvl="1">
              <a:lnSpc>
                <a:spcPts val="3399"/>
              </a:lnSpc>
              <a:buFont typeface="Arial"/>
              <a:buChar char="•"/>
            </a:pPr>
            <a:r>
              <a:rPr lang="en-US" b="true" sz="3399">
                <a:solidFill>
                  <a:srgbClr val="FFFFFF"/>
                </a:solidFill>
                <a:latin typeface="Roboto Bold"/>
                <a:ea typeface="Roboto Bold"/>
                <a:cs typeface="Roboto Bold"/>
                <a:sym typeface="Roboto Bold"/>
              </a:rPr>
              <a:t>If you are a student in school, tell a trustworthy teacher, coach, school nurse, social worker, counselor, resource officer, or principal.</a:t>
            </a:r>
          </a:p>
          <a:p>
            <a:pPr algn="l">
              <a:lnSpc>
                <a:spcPts val="2500"/>
              </a:lnSpc>
            </a:pPr>
          </a:p>
          <a:p>
            <a:pPr algn="l" marL="734059" indent="-367030" lvl="1">
              <a:lnSpc>
                <a:spcPts val="3399"/>
              </a:lnSpc>
              <a:buFont typeface="Arial"/>
              <a:buChar char="•"/>
            </a:pPr>
            <a:r>
              <a:rPr lang="en-US" b="true" sz="3399">
                <a:solidFill>
                  <a:srgbClr val="004F59"/>
                </a:solidFill>
                <a:latin typeface="Roboto Bold"/>
                <a:ea typeface="Roboto Bold"/>
                <a:cs typeface="Roboto Bold"/>
                <a:sym typeface="Roboto Bold"/>
              </a:rPr>
              <a:t>To gain internet access for help, use a computer at your school or a public library.</a:t>
            </a:r>
          </a:p>
          <a:p>
            <a:pPr algn="l">
              <a:lnSpc>
                <a:spcPts val="3399"/>
              </a:lnSpc>
            </a:pPr>
          </a:p>
        </p:txBody>
      </p:sp>
      <p:grpSp>
        <p:nvGrpSpPr>
          <p:cNvPr name="Group 5" id="5"/>
          <p:cNvGrpSpPr/>
          <p:nvPr/>
        </p:nvGrpSpPr>
        <p:grpSpPr>
          <a:xfrm rot="0">
            <a:off x="1196997" y="3297972"/>
            <a:ext cx="5801526" cy="807115"/>
            <a:chOff x="0" y="0"/>
            <a:chExt cx="1527974" cy="212574"/>
          </a:xfrm>
        </p:grpSpPr>
        <p:sp>
          <p:nvSpPr>
            <p:cNvPr name="Freeform 6" id="6"/>
            <p:cNvSpPr/>
            <p:nvPr/>
          </p:nvSpPr>
          <p:spPr>
            <a:xfrm flipH="false" flipV="false" rot="0">
              <a:off x="0" y="0"/>
              <a:ext cx="1527974" cy="212574"/>
            </a:xfrm>
            <a:custGeom>
              <a:avLst/>
              <a:gdLst/>
              <a:ahLst/>
              <a:cxnLst/>
              <a:rect r="r" b="b" t="t" l="l"/>
              <a:pathLst>
                <a:path h="212574" w="1527974">
                  <a:moveTo>
                    <a:pt x="0" y="0"/>
                  </a:moveTo>
                  <a:lnTo>
                    <a:pt x="1527974" y="0"/>
                  </a:lnTo>
                  <a:lnTo>
                    <a:pt x="1527974" y="212574"/>
                  </a:lnTo>
                  <a:lnTo>
                    <a:pt x="0" y="212574"/>
                  </a:lnTo>
                  <a:close/>
                </a:path>
              </a:pathLst>
            </a:custGeom>
            <a:solidFill>
              <a:srgbClr val="303030"/>
            </a:solidFill>
          </p:spPr>
        </p:sp>
        <p:sp>
          <p:nvSpPr>
            <p:cNvPr name="TextBox 7" id="7"/>
            <p:cNvSpPr txBox="true"/>
            <p:nvPr/>
          </p:nvSpPr>
          <p:spPr>
            <a:xfrm>
              <a:off x="0" y="-76200"/>
              <a:ext cx="1527974" cy="288774"/>
            </a:xfrm>
            <a:prstGeom prst="rect">
              <a:avLst/>
            </a:prstGeom>
          </p:spPr>
          <p:txBody>
            <a:bodyPr anchor="ctr" rtlCol="false" tIns="50800" lIns="50800" bIns="50800" rIns="50800"/>
            <a:lstStyle/>
            <a:p>
              <a:pPr algn="ctr">
                <a:lnSpc>
                  <a:spcPts val="3074"/>
                </a:lnSpc>
              </a:pPr>
            </a:p>
          </p:txBody>
        </p:sp>
      </p:gr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86</a:t>
            </a:r>
          </a:p>
        </p:txBody>
      </p:sp>
      <p:sp>
        <p:nvSpPr>
          <p:cNvPr name="TextBox 9" id="9"/>
          <p:cNvSpPr txBox="true"/>
          <p:nvPr/>
        </p:nvSpPr>
        <p:spPr>
          <a:xfrm rot="0">
            <a:off x="1496705" y="3268156"/>
            <a:ext cx="6364257" cy="771499"/>
          </a:xfrm>
          <a:prstGeom prst="rect">
            <a:avLst/>
          </a:prstGeom>
        </p:spPr>
        <p:txBody>
          <a:bodyPr anchor="t" rtlCol="false" tIns="0" lIns="0" bIns="0" rIns="0">
            <a:spAutoFit/>
          </a:bodyPr>
          <a:lstStyle/>
          <a:p>
            <a:pPr algn="l">
              <a:lnSpc>
                <a:spcPts val="6299"/>
              </a:lnSpc>
            </a:pPr>
            <a:r>
              <a:rPr lang="en-US" sz="4499" b="true">
                <a:solidFill>
                  <a:srgbClr val="FFFFFF"/>
                </a:solidFill>
                <a:latin typeface="Roboto Bold"/>
                <a:ea typeface="Roboto Bold"/>
                <a:cs typeface="Roboto Bold"/>
                <a:sym typeface="Roboto Bold"/>
              </a:rPr>
              <a:t>How to Ask for Help</a:t>
            </a:r>
          </a:p>
        </p:txBody>
      </p:sp>
      <p:sp>
        <p:nvSpPr>
          <p:cNvPr name="TextBox 10" id="10"/>
          <p:cNvSpPr txBox="true"/>
          <p:nvPr/>
        </p:nvSpPr>
        <p:spPr>
          <a:xfrm rot="0">
            <a:off x="1131441" y="1109322"/>
            <a:ext cx="9721199"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ASK FOR HELP</a:t>
            </a:r>
          </a:p>
        </p:txBody>
      </p:sp>
      <p:sp>
        <p:nvSpPr>
          <p:cNvPr name="TextBox 11" id="11"/>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grpSp>
        <p:nvGrpSpPr>
          <p:cNvPr name="Group 12" id="12"/>
          <p:cNvGrpSpPr/>
          <p:nvPr/>
        </p:nvGrpSpPr>
        <p:grpSpPr>
          <a:xfrm rot="0">
            <a:off x="13984445" y="955949"/>
            <a:ext cx="2795836" cy="3461315"/>
            <a:chOff x="0" y="0"/>
            <a:chExt cx="1042665" cy="1290846"/>
          </a:xfrm>
        </p:grpSpPr>
        <p:sp>
          <p:nvSpPr>
            <p:cNvPr name="Freeform 13" id="13"/>
            <p:cNvSpPr/>
            <p:nvPr/>
          </p:nvSpPr>
          <p:spPr>
            <a:xfrm flipH="false" flipV="false" rot="0">
              <a:off x="0" y="0"/>
              <a:ext cx="1042665" cy="1290846"/>
            </a:xfrm>
            <a:custGeom>
              <a:avLst/>
              <a:gdLst/>
              <a:ahLst/>
              <a:cxnLst/>
              <a:rect r="r" b="b" t="t" l="l"/>
              <a:pathLst>
                <a:path h="1290846" w="1042665">
                  <a:moveTo>
                    <a:pt x="0" y="0"/>
                  </a:moveTo>
                  <a:lnTo>
                    <a:pt x="1042665" y="0"/>
                  </a:lnTo>
                  <a:lnTo>
                    <a:pt x="1042665" y="1290846"/>
                  </a:lnTo>
                  <a:lnTo>
                    <a:pt x="0" y="1290846"/>
                  </a:lnTo>
                  <a:close/>
                </a:path>
              </a:pathLst>
            </a:custGeom>
            <a:solidFill>
              <a:srgbClr val="FFFFFF"/>
            </a:solidFill>
          </p:spPr>
        </p:sp>
        <p:sp>
          <p:nvSpPr>
            <p:cNvPr name="TextBox 14" id="14"/>
            <p:cNvSpPr txBox="true"/>
            <p:nvPr/>
          </p:nvSpPr>
          <p:spPr>
            <a:xfrm>
              <a:off x="0" y="-76200"/>
              <a:ext cx="1042665" cy="1367046"/>
            </a:xfrm>
            <a:prstGeom prst="rect">
              <a:avLst/>
            </a:prstGeom>
          </p:spPr>
          <p:txBody>
            <a:bodyPr anchor="ctr" rtlCol="false" tIns="50800" lIns="50800" bIns="50800" rIns="50800"/>
            <a:lstStyle/>
            <a:p>
              <a:pPr algn="ctr">
                <a:lnSpc>
                  <a:spcPts val="3074"/>
                </a:lnSpc>
              </a:pPr>
            </a:p>
          </p:txBody>
        </p:sp>
      </p:grpSp>
      <p:sp>
        <p:nvSpPr>
          <p:cNvPr name="Freeform 15" id="15"/>
          <p:cNvSpPr/>
          <p:nvPr/>
        </p:nvSpPr>
        <p:spPr>
          <a:xfrm flipH="false" flipV="false" rot="0">
            <a:off x="14104851" y="1125065"/>
            <a:ext cx="2518178" cy="2816994"/>
          </a:xfrm>
          <a:custGeom>
            <a:avLst/>
            <a:gdLst/>
            <a:ahLst/>
            <a:cxnLst/>
            <a:rect r="r" b="b" t="t" l="l"/>
            <a:pathLst>
              <a:path h="2816994" w="2518178">
                <a:moveTo>
                  <a:pt x="0" y="0"/>
                </a:moveTo>
                <a:lnTo>
                  <a:pt x="2518179" y="0"/>
                </a:lnTo>
                <a:lnTo>
                  <a:pt x="2518179" y="2816994"/>
                </a:lnTo>
                <a:lnTo>
                  <a:pt x="0" y="2816994"/>
                </a:lnTo>
                <a:lnTo>
                  <a:pt x="0" y="0"/>
                </a:lnTo>
                <a:close/>
              </a:path>
            </a:pathLst>
          </a:custGeom>
          <a:blipFill>
            <a:blip r:embed="rId3"/>
            <a:stretch>
              <a:fillRect l="0" t="0" r="0" b="-2897"/>
            </a:stretch>
          </a:blipFill>
        </p:spPr>
      </p:sp>
    </p:spTree>
  </p:cSld>
  <p:clrMapOvr>
    <a:masterClrMapping/>
  </p:clrMapOvr>
</p:sld>
</file>

<file path=ppt/slides/slide8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35472" y="414584"/>
            <a:ext cx="17417056" cy="9457832"/>
            <a:chOff x="0" y="0"/>
            <a:chExt cx="5490351" cy="2981378"/>
          </a:xfrm>
        </p:grpSpPr>
        <p:sp>
          <p:nvSpPr>
            <p:cNvPr name="Freeform 3" id="3"/>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303030"/>
            </a:solidFill>
          </p:spPr>
        </p:sp>
      </p:grpSp>
      <p:sp>
        <p:nvSpPr>
          <p:cNvPr name="Freeform 4" id="4"/>
          <p:cNvSpPr/>
          <p:nvPr/>
        </p:nvSpPr>
        <p:spPr>
          <a:xfrm flipH="false" flipV="false" rot="0">
            <a:off x="5432397" y="2879164"/>
            <a:ext cx="7423206" cy="5736553"/>
          </a:xfrm>
          <a:custGeom>
            <a:avLst/>
            <a:gdLst/>
            <a:ahLst/>
            <a:cxnLst/>
            <a:rect r="r" b="b" t="t" l="l"/>
            <a:pathLst>
              <a:path h="5736553" w="7423206">
                <a:moveTo>
                  <a:pt x="0" y="0"/>
                </a:moveTo>
                <a:lnTo>
                  <a:pt x="7423206" y="0"/>
                </a:lnTo>
                <a:lnTo>
                  <a:pt x="7423206" y="5736554"/>
                </a:lnTo>
                <a:lnTo>
                  <a:pt x="0" y="5736554"/>
                </a:lnTo>
                <a:lnTo>
                  <a:pt x="0" y="0"/>
                </a:lnTo>
                <a:close/>
              </a:path>
            </a:pathLst>
          </a:custGeom>
          <a:blipFill>
            <a:blip r:embed="rId3"/>
            <a:stretch>
              <a:fillRect l="-3215" t="-3313" r="-1929" b="-3612"/>
            </a:stretch>
          </a:blipFill>
        </p:spPr>
      </p:sp>
      <p:sp>
        <p:nvSpPr>
          <p:cNvPr name="TextBox 5" id="5"/>
          <p:cNvSpPr txBox="true"/>
          <p:nvPr/>
        </p:nvSpPr>
        <p:spPr>
          <a:xfrm rot="0">
            <a:off x="1028700" y="1109322"/>
            <a:ext cx="18486508" cy="1094741"/>
          </a:xfrm>
          <a:prstGeom prst="rect">
            <a:avLst/>
          </a:prstGeom>
        </p:spPr>
        <p:txBody>
          <a:bodyPr anchor="t" rtlCol="false" tIns="0" lIns="0" bIns="0" rIns="0">
            <a:spAutoFit/>
          </a:bodyPr>
          <a:lstStyle/>
          <a:p>
            <a:pPr algn="l">
              <a:lnSpc>
                <a:spcPts val="8959"/>
              </a:lnSpc>
              <a:spcBef>
                <a:spcPct val="0"/>
              </a:spcBef>
            </a:pPr>
            <a:r>
              <a:rPr lang="en-US" sz="6399">
                <a:solidFill>
                  <a:srgbClr val="FFFFFF"/>
                </a:solidFill>
                <a:latin typeface="League Spartan"/>
                <a:ea typeface="League Spartan"/>
                <a:cs typeface="League Spartan"/>
                <a:sym typeface="League Spartan"/>
              </a:rPr>
              <a:t>HAND SIGNAL FOR HELP</a:t>
            </a:r>
          </a:p>
        </p:txBody>
      </p:sp>
      <p:sp>
        <p:nvSpPr>
          <p:cNvPr name="TextBox 6" id="6"/>
          <p:cNvSpPr txBox="true"/>
          <p:nvPr/>
        </p:nvSpPr>
        <p:spPr>
          <a:xfrm rot="0">
            <a:off x="7244293" y="9213103"/>
            <a:ext cx="3699461" cy="224209"/>
          </a:xfrm>
          <a:prstGeom prst="rect">
            <a:avLst/>
          </a:prstGeom>
        </p:spPr>
        <p:txBody>
          <a:bodyPr anchor="t" rtlCol="false" tIns="0" lIns="0" bIns="0" rIns="0">
            <a:spAutoFit/>
          </a:bodyPr>
          <a:lstStyle/>
          <a:p>
            <a:pPr algn="ctr">
              <a:lnSpc>
                <a:spcPts val="1819"/>
              </a:lnSpc>
            </a:pPr>
            <a:r>
              <a:rPr lang="en-US" sz="1299">
                <a:solidFill>
                  <a:srgbClr val="FFFFFF"/>
                </a:solidFill>
                <a:latin typeface="Roboto"/>
                <a:ea typeface="Roboto"/>
                <a:cs typeface="Roboto"/>
                <a:sym typeface="Roboto"/>
              </a:rPr>
              <a:t>Source: Canadian Women’s Foundation, April 2020</a:t>
            </a:r>
          </a:p>
        </p:txBody>
      </p:sp>
      <p:sp>
        <p:nvSpPr>
          <p:cNvPr name="TextBox 7" id="7"/>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
        <p:nvSpPr>
          <p:cNvPr name="TextBox 8" id="8"/>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87</a:t>
            </a:r>
          </a:p>
        </p:txBody>
      </p:sp>
    </p:spTree>
  </p:cSld>
  <p:clrMapOvr>
    <a:masterClrMapping/>
  </p:clrMapOvr>
</p:sld>
</file>

<file path=ppt/slides/slide8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98109" y="460309"/>
            <a:ext cx="17298397" cy="9369965"/>
          </a:xfrm>
          <a:custGeom>
            <a:avLst/>
            <a:gdLst/>
            <a:ahLst/>
            <a:cxnLst/>
            <a:rect r="r" b="b" t="t" l="l"/>
            <a:pathLst>
              <a:path h="9369965" w="17298397">
                <a:moveTo>
                  <a:pt x="0" y="0"/>
                </a:moveTo>
                <a:lnTo>
                  <a:pt x="17298397" y="0"/>
                </a:lnTo>
                <a:lnTo>
                  <a:pt x="17298397" y="9369965"/>
                </a:lnTo>
                <a:lnTo>
                  <a:pt x="0" y="9369965"/>
                </a:lnTo>
                <a:lnTo>
                  <a:pt x="0" y="0"/>
                </a:lnTo>
                <a:close/>
              </a:path>
            </a:pathLst>
          </a:custGeom>
          <a:blipFill>
            <a:blip r:embed="rId3"/>
            <a:stretch>
              <a:fillRect l="0" t="0" r="0" b="0"/>
            </a:stretch>
          </a:blipFill>
        </p:spPr>
      </p:sp>
      <p:sp>
        <p:nvSpPr>
          <p:cNvPr name="TextBox 3" id="3"/>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88</a:t>
            </a:r>
          </a:p>
        </p:txBody>
      </p:sp>
      <p:sp>
        <p:nvSpPr>
          <p:cNvPr name="TextBox 4" id="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8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454522" y="414584"/>
            <a:ext cx="17417056" cy="9502173"/>
            <a:chOff x="0" y="0"/>
            <a:chExt cx="5490351" cy="2995355"/>
          </a:xfrm>
        </p:grpSpPr>
        <p:sp>
          <p:nvSpPr>
            <p:cNvPr name="Freeform 3" id="3"/>
            <p:cNvSpPr/>
            <p:nvPr/>
          </p:nvSpPr>
          <p:spPr>
            <a:xfrm flipH="false" flipV="false" rot="0">
              <a:off x="0" y="0"/>
              <a:ext cx="5490351" cy="2995355"/>
            </a:xfrm>
            <a:custGeom>
              <a:avLst/>
              <a:gdLst/>
              <a:ahLst/>
              <a:cxnLst/>
              <a:rect r="r" b="b" t="t" l="l"/>
              <a:pathLst>
                <a:path h="2995355" w="5490351">
                  <a:moveTo>
                    <a:pt x="0" y="0"/>
                  </a:moveTo>
                  <a:lnTo>
                    <a:pt x="5490351" y="0"/>
                  </a:lnTo>
                  <a:lnTo>
                    <a:pt x="5490351" y="2995355"/>
                  </a:lnTo>
                  <a:lnTo>
                    <a:pt x="0" y="2995355"/>
                  </a:lnTo>
                  <a:close/>
                </a:path>
              </a:pathLst>
            </a:custGeom>
            <a:solidFill>
              <a:srgbClr val="303030"/>
            </a:solidFill>
          </p:spPr>
        </p:sp>
      </p:grpSp>
      <p:grpSp>
        <p:nvGrpSpPr>
          <p:cNvPr name="Group 4" id="4"/>
          <p:cNvGrpSpPr/>
          <p:nvPr/>
        </p:nvGrpSpPr>
        <p:grpSpPr>
          <a:xfrm rot="0">
            <a:off x="4974805" y="5996262"/>
            <a:ext cx="1662732" cy="1662732"/>
            <a:chOff x="0" y="0"/>
            <a:chExt cx="437921" cy="437921"/>
          </a:xfrm>
        </p:grpSpPr>
        <p:sp>
          <p:nvSpPr>
            <p:cNvPr name="Freeform 5" id="5"/>
            <p:cNvSpPr/>
            <p:nvPr/>
          </p:nvSpPr>
          <p:spPr>
            <a:xfrm flipH="false" flipV="false" rot="0">
              <a:off x="0" y="0"/>
              <a:ext cx="437921" cy="437921"/>
            </a:xfrm>
            <a:custGeom>
              <a:avLst/>
              <a:gdLst/>
              <a:ahLst/>
              <a:cxnLst/>
              <a:rect r="r" b="b" t="t" l="l"/>
              <a:pathLst>
                <a:path h="437921" w="437921">
                  <a:moveTo>
                    <a:pt x="0" y="0"/>
                  </a:moveTo>
                  <a:lnTo>
                    <a:pt x="437921" y="0"/>
                  </a:lnTo>
                  <a:lnTo>
                    <a:pt x="437921" y="437921"/>
                  </a:lnTo>
                  <a:lnTo>
                    <a:pt x="0" y="437921"/>
                  </a:lnTo>
                  <a:close/>
                </a:path>
              </a:pathLst>
            </a:custGeom>
            <a:solidFill>
              <a:srgbClr val="FFFFFF"/>
            </a:solidFill>
          </p:spPr>
        </p:sp>
        <p:sp>
          <p:nvSpPr>
            <p:cNvPr name="TextBox 6" id="6"/>
            <p:cNvSpPr txBox="true"/>
            <p:nvPr/>
          </p:nvSpPr>
          <p:spPr>
            <a:xfrm>
              <a:off x="0" y="-47625"/>
              <a:ext cx="437921" cy="485546"/>
            </a:xfrm>
            <a:prstGeom prst="rect">
              <a:avLst/>
            </a:prstGeom>
          </p:spPr>
          <p:txBody>
            <a:bodyPr anchor="ctr" rtlCol="false" tIns="50800" lIns="50800" bIns="50800" rIns="50800"/>
            <a:lstStyle/>
            <a:p>
              <a:pPr algn="ctr">
                <a:lnSpc>
                  <a:spcPts val="2100"/>
                </a:lnSpc>
              </a:pPr>
            </a:p>
          </p:txBody>
        </p:sp>
      </p:grpSp>
      <p:sp>
        <p:nvSpPr>
          <p:cNvPr name="Freeform 7" id="7"/>
          <p:cNvSpPr/>
          <p:nvPr/>
        </p:nvSpPr>
        <p:spPr>
          <a:xfrm flipH="false" flipV="false" rot="0">
            <a:off x="5031371" y="6072952"/>
            <a:ext cx="1549601" cy="1509351"/>
          </a:xfrm>
          <a:custGeom>
            <a:avLst/>
            <a:gdLst/>
            <a:ahLst/>
            <a:cxnLst/>
            <a:rect r="r" b="b" t="t" l="l"/>
            <a:pathLst>
              <a:path h="1509351" w="1549601">
                <a:moveTo>
                  <a:pt x="0" y="0"/>
                </a:moveTo>
                <a:lnTo>
                  <a:pt x="1549600" y="0"/>
                </a:lnTo>
                <a:lnTo>
                  <a:pt x="1549600" y="1509352"/>
                </a:lnTo>
                <a:lnTo>
                  <a:pt x="0" y="1509352"/>
                </a:lnTo>
                <a:lnTo>
                  <a:pt x="0" y="0"/>
                </a:lnTo>
                <a:close/>
              </a:path>
            </a:pathLst>
          </a:custGeom>
          <a:blipFill>
            <a:blip r:embed="rId3"/>
            <a:stretch>
              <a:fillRect l="0" t="0" r="0" b="0"/>
            </a:stretch>
          </a:blipFill>
        </p:spPr>
      </p:sp>
      <p:sp>
        <p:nvSpPr>
          <p:cNvPr name="Freeform 8" id="8"/>
          <p:cNvSpPr/>
          <p:nvPr/>
        </p:nvSpPr>
        <p:spPr>
          <a:xfrm flipH="false" flipV="false" rot="0">
            <a:off x="3331123" y="5996262"/>
            <a:ext cx="1662732" cy="1662732"/>
          </a:xfrm>
          <a:custGeom>
            <a:avLst/>
            <a:gdLst/>
            <a:ahLst/>
            <a:cxnLst/>
            <a:rect r="r" b="b" t="t" l="l"/>
            <a:pathLst>
              <a:path h="1662732" w="1662732">
                <a:moveTo>
                  <a:pt x="0" y="0"/>
                </a:moveTo>
                <a:lnTo>
                  <a:pt x="1662732" y="0"/>
                </a:lnTo>
                <a:lnTo>
                  <a:pt x="1662732" y="1662732"/>
                </a:lnTo>
                <a:lnTo>
                  <a:pt x="0" y="1662732"/>
                </a:lnTo>
                <a:lnTo>
                  <a:pt x="0" y="0"/>
                </a:lnTo>
                <a:close/>
              </a:path>
            </a:pathLst>
          </a:custGeom>
          <a:blipFill>
            <a:blip r:embed="rId4"/>
            <a:stretch>
              <a:fillRect l="0" t="0" r="0" b="0"/>
            </a:stretch>
          </a:blipFill>
        </p:spPr>
      </p:sp>
      <p:sp>
        <p:nvSpPr>
          <p:cNvPr name="TextBox 9" id="9"/>
          <p:cNvSpPr txBox="true"/>
          <p:nvPr/>
        </p:nvSpPr>
        <p:spPr>
          <a:xfrm rot="0">
            <a:off x="1975504" y="2152256"/>
            <a:ext cx="6480699" cy="1676342"/>
          </a:xfrm>
          <a:prstGeom prst="rect">
            <a:avLst/>
          </a:prstGeom>
        </p:spPr>
        <p:txBody>
          <a:bodyPr anchor="t" rtlCol="false" tIns="0" lIns="0" bIns="0" rIns="0">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name="TextBox 10" id="10"/>
          <p:cNvSpPr txBox="true"/>
          <p:nvPr/>
        </p:nvSpPr>
        <p:spPr>
          <a:xfrm rot="0">
            <a:off x="2534585" y="3878911"/>
            <a:ext cx="5362537" cy="904820"/>
          </a:xfrm>
          <a:prstGeom prst="rect">
            <a:avLst/>
          </a:prstGeom>
        </p:spPr>
        <p:txBody>
          <a:bodyPr anchor="t" rtlCol="false" tIns="0" lIns="0" bIns="0" rIns="0">
            <a:spAutoFit/>
          </a:bodyPr>
          <a:lstStyle/>
          <a:p>
            <a:pPr algn="ctr">
              <a:lnSpc>
                <a:spcPts val="7349"/>
              </a:lnSpc>
            </a:pPr>
            <a:r>
              <a:rPr lang="en-US" b="true" sz="5249">
                <a:solidFill>
                  <a:srgbClr val="FFFFFF"/>
                </a:solidFill>
                <a:latin typeface="Roboto Bold"/>
                <a:ea typeface="Roboto Bold"/>
                <a:cs typeface="Roboto Bold"/>
                <a:sym typeface="Roboto Bold"/>
              </a:rPr>
              <a:t>WalkingWise.com</a:t>
            </a:r>
          </a:p>
        </p:txBody>
      </p:sp>
      <p:sp>
        <p:nvSpPr>
          <p:cNvPr name="TextBox 11" id="11"/>
          <p:cNvSpPr txBox="true"/>
          <p:nvPr/>
        </p:nvSpPr>
        <p:spPr>
          <a:xfrm rot="0">
            <a:off x="3321598" y="7782819"/>
            <a:ext cx="3315939" cy="745328"/>
          </a:xfrm>
          <a:prstGeom prst="rect">
            <a:avLst/>
          </a:prstGeom>
        </p:spPr>
        <p:txBody>
          <a:bodyPr anchor="t" rtlCol="false" tIns="0" lIns="0" bIns="0" rIns="0">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name="TextBox 12" id="12"/>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FFFFFF"/>
                </a:solidFill>
                <a:latin typeface="Roboto"/>
                <a:ea typeface="Roboto"/>
                <a:cs typeface="Roboto"/>
                <a:sym typeface="Roboto"/>
              </a:rPr>
              <a:t>89</a:t>
            </a:r>
          </a:p>
        </p:txBody>
      </p:sp>
      <p:sp>
        <p:nvSpPr>
          <p:cNvPr name="Freeform 13" id="13"/>
          <p:cNvSpPr/>
          <p:nvPr/>
        </p:nvSpPr>
        <p:spPr>
          <a:xfrm flipH="false" flipV="false" rot="0">
            <a:off x="8633315" y="1373523"/>
            <a:ext cx="7858309" cy="7301968"/>
          </a:xfrm>
          <a:custGeom>
            <a:avLst/>
            <a:gdLst/>
            <a:ahLst/>
            <a:cxnLst/>
            <a:rect r="r" b="b" t="t" l="l"/>
            <a:pathLst>
              <a:path h="7301968" w="7858309">
                <a:moveTo>
                  <a:pt x="0" y="0"/>
                </a:moveTo>
                <a:lnTo>
                  <a:pt x="7858309" y="0"/>
                </a:lnTo>
                <a:lnTo>
                  <a:pt x="7858309" y="7301968"/>
                </a:lnTo>
                <a:lnTo>
                  <a:pt x="0" y="7301968"/>
                </a:lnTo>
                <a:lnTo>
                  <a:pt x="0" y="0"/>
                </a:lnTo>
                <a:close/>
              </a:path>
            </a:pathLst>
          </a:custGeom>
          <a:blipFill>
            <a:blip r:embed="rId5"/>
            <a:stretch>
              <a:fillRect l="0" t="0" r="0" b="0"/>
            </a:stretch>
          </a:blipFill>
        </p:spPr>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028700" y="885919"/>
            <a:ext cx="14546262" cy="547370"/>
          </a:xfrm>
          <a:prstGeom prst="rect">
            <a:avLst/>
          </a:prstGeom>
        </p:spPr>
        <p:txBody>
          <a:bodyPr anchor="t" rtlCol="false" tIns="0" lIns="0" bIns="0" rIns="0">
            <a:spAutoFit/>
          </a:bodyPr>
          <a:lstStyle/>
          <a:p>
            <a:pPr algn="l">
              <a:lnSpc>
                <a:spcPts val="4480"/>
              </a:lnSpc>
            </a:pPr>
            <a:r>
              <a:rPr lang="en-US" sz="3200">
                <a:solidFill>
                  <a:srgbClr val="FFFFFF"/>
                </a:solidFill>
                <a:latin typeface="Poppins Medium 1"/>
                <a:ea typeface="Poppins Medium 1"/>
                <a:cs typeface="Poppins Medium 1"/>
                <a:sym typeface="Poppins Medium 1"/>
              </a:rPr>
              <a:t> EDUCATON GUIDE</a:t>
            </a:r>
          </a:p>
        </p:txBody>
      </p:sp>
      <p:sp>
        <p:nvSpPr>
          <p:cNvPr name="TextBox 3" id="3"/>
          <p:cNvSpPr txBox="true"/>
          <p:nvPr/>
        </p:nvSpPr>
        <p:spPr>
          <a:xfrm rot="0">
            <a:off x="17370093" y="9524968"/>
            <a:ext cx="464110" cy="347448"/>
          </a:xfrm>
          <a:prstGeom prst="rect">
            <a:avLst/>
          </a:prstGeom>
        </p:spPr>
        <p:txBody>
          <a:bodyPr anchor="t" rtlCol="false" tIns="0" lIns="0" bIns="0" rIns="0">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name="Group 4" id="4"/>
          <p:cNvGrpSpPr/>
          <p:nvPr/>
        </p:nvGrpSpPr>
        <p:grpSpPr>
          <a:xfrm rot="0">
            <a:off x="435472" y="456889"/>
            <a:ext cx="17417056" cy="9457832"/>
            <a:chOff x="0" y="0"/>
            <a:chExt cx="5490351" cy="2981378"/>
          </a:xfrm>
        </p:grpSpPr>
        <p:sp>
          <p:nvSpPr>
            <p:cNvPr name="Freeform 5" id="5"/>
            <p:cNvSpPr/>
            <p:nvPr/>
          </p:nvSpPr>
          <p:spPr>
            <a:xfrm flipH="false" flipV="false" rot="0">
              <a:off x="0" y="0"/>
              <a:ext cx="5490351" cy="2981378"/>
            </a:xfrm>
            <a:custGeom>
              <a:avLst/>
              <a:gdLst/>
              <a:ahLst/>
              <a:cxnLst/>
              <a:rect r="r" b="b" t="t" l="l"/>
              <a:pathLst>
                <a:path h="2981378" w="5490351">
                  <a:moveTo>
                    <a:pt x="0" y="0"/>
                  </a:moveTo>
                  <a:lnTo>
                    <a:pt x="5490351" y="0"/>
                  </a:lnTo>
                  <a:lnTo>
                    <a:pt x="5490351" y="2981378"/>
                  </a:lnTo>
                  <a:lnTo>
                    <a:pt x="0" y="2981378"/>
                  </a:lnTo>
                  <a:close/>
                </a:path>
              </a:pathLst>
            </a:custGeom>
            <a:solidFill>
              <a:srgbClr val="68D2DF"/>
            </a:solidFill>
          </p:spPr>
        </p:sp>
      </p:grpSp>
      <p:grpSp>
        <p:nvGrpSpPr>
          <p:cNvPr name="Group 6" id="6"/>
          <p:cNvGrpSpPr/>
          <p:nvPr/>
        </p:nvGrpSpPr>
        <p:grpSpPr>
          <a:xfrm rot="0">
            <a:off x="1589579" y="3624926"/>
            <a:ext cx="8402829" cy="904943"/>
            <a:chOff x="0" y="0"/>
            <a:chExt cx="2213091" cy="238339"/>
          </a:xfrm>
        </p:grpSpPr>
        <p:sp>
          <p:nvSpPr>
            <p:cNvPr name="Freeform 7" id="7"/>
            <p:cNvSpPr/>
            <p:nvPr/>
          </p:nvSpPr>
          <p:spPr>
            <a:xfrm flipH="false" flipV="false" rot="0">
              <a:off x="0" y="0"/>
              <a:ext cx="2213091" cy="238339"/>
            </a:xfrm>
            <a:custGeom>
              <a:avLst/>
              <a:gdLst/>
              <a:ahLst/>
              <a:cxnLst/>
              <a:rect r="r" b="b" t="t" l="l"/>
              <a:pathLst>
                <a:path h="238339" w="2213091">
                  <a:moveTo>
                    <a:pt x="0" y="0"/>
                  </a:moveTo>
                  <a:lnTo>
                    <a:pt x="2213091" y="0"/>
                  </a:lnTo>
                  <a:lnTo>
                    <a:pt x="2213091" y="238339"/>
                  </a:lnTo>
                  <a:lnTo>
                    <a:pt x="0" y="238339"/>
                  </a:lnTo>
                  <a:close/>
                </a:path>
              </a:pathLst>
            </a:custGeom>
            <a:solidFill>
              <a:srgbClr val="303030"/>
            </a:solidFill>
          </p:spPr>
        </p:sp>
        <p:sp>
          <p:nvSpPr>
            <p:cNvPr name="TextBox 8" id="8"/>
            <p:cNvSpPr txBox="true"/>
            <p:nvPr/>
          </p:nvSpPr>
          <p:spPr>
            <a:xfrm>
              <a:off x="0" y="-76200"/>
              <a:ext cx="2213091" cy="314539"/>
            </a:xfrm>
            <a:prstGeom prst="rect">
              <a:avLst/>
            </a:prstGeom>
          </p:spPr>
          <p:txBody>
            <a:bodyPr anchor="ctr" rtlCol="false" tIns="50800" lIns="50800" bIns="50800" rIns="50800"/>
            <a:lstStyle/>
            <a:p>
              <a:pPr algn="ctr">
                <a:lnSpc>
                  <a:spcPts val="3074"/>
                </a:lnSpc>
              </a:pPr>
            </a:p>
          </p:txBody>
        </p:sp>
      </p:grpSp>
      <p:sp>
        <p:nvSpPr>
          <p:cNvPr name="TextBox 9" id="9"/>
          <p:cNvSpPr txBox="true"/>
          <p:nvPr/>
        </p:nvSpPr>
        <p:spPr>
          <a:xfrm rot="0">
            <a:off x="1983628" y="3501204"/>
            <a:ext cx="7837955" cy="1028648"/>
          </a:xfrm>
          <a:prstGeom prst="rect">
            <a:avLst/>
          </a:prstGeom>
        </p:spPr>
        <p:txBody>
          <a:bodyPr anchor="t" rtlCol="false" tIns="0" lIns="0" bIns="0" rIns="0">
            <a:spAutoFit/>
          </a:bodyPr>
          <a:lstStyle/>
          <a:p>
            <a:pPr algn="l">
              <a:lnSpc>
                <a:spcPts val="8399"/>
              </a:lnSpc>
            </a:pPr>
            <a:r>
              <a:rPr lang="en-US" b="true" sz="5999">
                <a:solidFill>
                  <a:srgbClr val="FFFFFF"/>
                </a:solidFill>
                <a:latin typeface="Roboto Bold"/>
                <a:ea typeface="Roboto Bold"/>
                <a:cs typeface="Roboto Bold"/>
                <a:sym typeface="Roboto Bold"/>
              </a:rPr>
              <a:t>CHILD EXPLOITATION</a:t>
            </a:r>
          </a:p>
        </p:txBody>
      </p:sp>
      <p:sp>
        <p:nvSpPr>
          <p:cNvPr name="TextBox 10" id="10"/>
          <p:cNvSpPr txBox="true"/>
          <p:nvPr/>
        </p:nvSpPr>
        <p:spPr>
          <a:xfrm rot="0">
            <a:off x="1131441" y="1109322"/>
            <a:ext cx="12801576" cy="1094675"/>
          </a:xfrm>
          <a:prstGeom prst="rect">
            <a:avLst/>
          </a:prstGeom>
        </p:spPr>
        <p:txBody>
          <a:bodyPr anchor="t" rtlCol="false" tIns="0" lIns="0" bIns="0" rIns="0">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VOCABULARY</a:t>
            </a:r>
          </a:p>
        </p:txBody>
      </p:sp>
      <p:sp>
        <p:nvSpPr>
          <p:cNvPr name="TextBox 11" id="11"/>
          <p:cNvSpPr txBox="true"/>
          <p:nvPr/>
        </p:nvSpPr>
        <p:spPr>
          <a:xfrm rot="0">
            <a:off x="17259300" y="9229725"/>
            <a:ext cx="152400" cy="180975"/>
          </a:xfrm>
          <a:prstGeom prst="rect">
            <a:avLst/>
          </a:prstGeom>
        </p:spPr>
        <p:txBody>
          <a:bodyPr anchor="t" rtlCol="false" tIns="0" lIns="0" bIns="0" rIns="0" wrap="none">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name="TextBox 12" id="12"/>
          <p:cNvSpPr txBox="true"/>
          <p:nvPr/>
        </p:nvSpPr>
        <p:spPr>
          <a:xfrm rot="0">
            <a:off x="4754671" y="9307013"/>
            <a:ext cx="7797077" cy="207672"/>
          </a:xfrm>
          <a:prstGeom prst="rect">
            <a:avLst/>
          </a:prstGeom>
        </p:spPr>
        <p:txBody>
          <a:bodyPr anchor="t" rtlCol="false" tIns="0" lIns="0" bIns="0" rIns="0">
            <a:spAutoFit/>
          </a:bodyPr>
          <a:lstStyle/>
          <a:p>
            <a:pPr algn="l">
              <a:lnSpc>
                <a:spcPts val="1679"/>
              </a:lnSpc>
            </a:pPr>
            <a:r>
              <a:rPr lang="en-US" sz="1200">
                <a:solidFill>
                  <a:srgbClr val="004F59"/>
                </a:solidFill>
                <a:latin typeface="Roboto"/>
                <a:ea typeface="Roboto"/>
                <a:cs typeface="Roboto"/>
                <a:sym typeface="Roboto"/>
              </a:rPr>
              <a:t>Section 7102. 22 USC Ch. 78: Trafficking Victims Protection, From Title 22—Foreign Relations and Intercourse.</a:t>
            </a:r>
          </a:p>
        </p:txBody>
      </p:sp>
      <p:sp>
        <p:nvSpPr>
          <p:cNvPr name="TextBox 13" id="13"/>
          <p:cNvSpPr txBox="true"/>
          <p:nvPr/>
        </p:nvSpPr>
        <p:spPr>
          <a:xfrm rot="0">
            <a:off x="1641392" y="4536816"/>
            <a:ext cx="15617908" cy="3243579"/>
          </a:xfrm>
          <a:prstGeom prst="rect">
            <a:avLst/>
          </a:prstGeom>
        </p:spPr>
        <p:txBody>
          <a:bodyPr anchor="t" rtlCol="false" tIns="0" lIns="0" bIns="0" rIns="0">
            <a:spAutoFit/>
          </a:bodyPr>
          <a:lstStyle/>
          <a:p>
            <a:pPr algn="l">
              <a:lnSpc>
                <a:spcPts val="6880"/>
              </a:lnSpc>
            </a:pPr>
            <a:r>
              <a:rPr lang="en-US" sz="4300" b="true">
                <a:solidFill>
                  <a:srgbClr val="004F59"/>
                </a:solidFill>
                <a:latin typeface="Roboto Bold"/>
                <a:ea typeface="Roboto Bold"/>
                <a:cs typeface="Roboto Bold"/>
                <a:sym typeface="Roboto Bold"/>
              </a:rPr>
              <a:t>The use of a child for someone else’s benefit, often in an abusive, unfair, or harmful manner.</a:t>
            </a:r>
          </a:p>
          <a:p>
            <a:pPr algn="l">
              <a:lnSpc>
                <a:spcPts val="2400"/>
              </a:lnSpc>
            </a:pPr>
          </a:p>
          <a:p>
            <a:pPr algn="l">
              <a:lnSpc>
                <a:spcPts val="4800"/>
              </a:lnSpc>
            </a:pPr>
            <a:r>
              <a:rPr lang="en-US" sz="3000">
                <a:solidFill>
                  <a:srgbClr val="303030"/>
                </a:solidFill>
                <a:latin typeface="Roboto"/>
                <a:ea typeface="Roboto"/>
                <a:cs typeface="Roboto"/>
                <a:sym typeface="Roboto"/>
              </a:rPr>
              <a:t>Legal Definition: The recruitment, harboring, transportation, provision, obtaining, patronizing, or soliciting of a person under the age of 18 for the purpose of a commercial sex act.</a:t>
            </a:r>
          </a:p>
        </p:txBody>
      </p:sp>
      <p:sp>
        <p:nvSpPr>
          <p:cNvPr name="TextBox 14" id="14"/>
          <p:cNvSpPr txBox="true"/>
          <p:nvPr/>
        </p:nvSpPr>
        <p:spPr>
          <a:xfrm rot="0">
            <a:off x="1480713" y="9371773"/>
            <a:ext cx="2360739" cy="207719"/>
          </a:xfrm>
          <a:prstGeom prst="rect">
            <a:avLst/>
          </a:prstGeom>
        </p:spPr>
        <p:txBody>
          <a:bodyPr anchor="t" rtlCol="false" tIns="0" lIns="0" bIns="0" rIns="0">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DAHFb4Q94Ik</dc:identifier>
  <dcterms:modified xsi:type="dcterms:W3CDTF">2011-08-01T06:04:30Z</dcterms:modified>
  <cp:revision>1</cp:revision>
  <dc:title>PowerPoint-Myths+Reality_WalkingWise-3-26-2026</dc:title>
</cp:coreProperties>
</file>