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Lst>
  <p:sldSz cx="18288000" cy="10287000"/>
  <p:notesSz cx="6858000" cy="9144000"/>
  <p:embeddedFontLst>
    <p:embeddedFont>
      <p:font typeface="Bebas Neue" panose="020B0604020202020204" charset="0"/>
      <p:regular r:id="rId176"/>
    </p:embeddedFont>
    <p:embeddedFont>
      <p:font typeface="Cooperative Bold" panose="020B0604020202020204" charset="-79"/>
      <p:regular r:id="rId177"/>
    </p:embeddedFont>
    <p:embeddedFont>
      <p:font typeface="League Spartan" panose="020B0604020202020204" charset="0"/>
      <p:regular r:id="rId178"/>
    </p:embeddedFont>
    <p:embeddedFont>
      <p:font typeface="Poppins Medium 1" panose="020B0604020202020204" charset="0"/>
      <p:regular r:id="rId179"/>
    </p:embeddedFont>
    <p:embeddedFont>
      <p:font typeface="Poppins Medium 2 Bold" panose="020B0604020202020204" charset="0"/>
      <p:regular r:id="rId180"/>
    </p:embeddedFont>
    <p:embeddedFont>
      <p:font typeface="Roboto" panose="020B0604020202020204" charset="0"/>
      <p:regular r:id="rId181"/>
    </p:embeddedFont>
    <p:embeddedFont>
      <p:font typeface="Roboto Bold" panose="020B0604020202020204" charset="0"/>
      <p:regular r:id="rId182"/>
    </p:embeddedFont>
    <p:embeddedFont>
      <p:font typeface="Roboto Bold Italics" panose="020B0604020202020204" charset="0"/>
      <p:regular r:id="rId183"/>
    </p:embeddedFont>
    <p:embeddedFont>
      <p:font typeface="Roboto Italics" panose="020B0604020202020204" charset="0"/>
      <p:regular r:id="rId1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font" Target="fonts/font6.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font" Target="fonts/font7.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font" Target="fonts/font4.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font" Target="fonts/font5.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font" Target="fonts/font1.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PRESENTATION HANDOUT</a:t>
            </a:r>
          </a:p>
          <a:p>
            <a:r>
              <a:rPr lang="en-US"/>
              <a:t>A handout on the risk factors of sex trafficking is available for distribution and can be found at:</a:t>
            </a:r>
          </a:p>
          <a:p>
            <a:r>
              <a:rPr lang="en-US"/>
              <a:t>WalkingWalking.com &gt; Classroom Presentations &gt; Myths &amp; Reality.</a:t>
            </a:r>
          </a:p>
          <a:p>
            <a:endParaRPr lang="en-US"/>
          </a:p>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PRESENTATION HANDOUT</a:t>
            </a:r>
          </a:p>
          <a:p>
            <a:r>
              <a:rPr lang="en-US"/>
              <a:t>A handout on the indicators of sex trafficking is available for distribution and can be found at:</a:t>
            </a:r>
          </a:p>
          <a:p>
            <a:r>
              <a:rPr lang="en-US"/>
              <a:t>WalkingWalking.com &gt; Classroom Presentations &gt; Myths &amp; Reality.</a:t>
            </a:r>
          </a:p>
          <a:p>
            <a:endParaRPr lang="en-US"/>
          </a:p>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All commercial sex is considered human trafficking.</a:t>
            </a:r>
          </a:p>
          <a:p>
            <a:endParaRPr lang="en-US"/>
          </a:p>
          <a:p>
            <a:r>
              <a:rPr lang="en-US"/>
              <a:t>A) Myth</a:t>
            </a:r>
          </a:p>
          <a:p>
            <a:r>
              <a:rPr lang="en-US"/>
              <a:t>B) Reality</a:t>
            </a:r>
          </a:p>
          <a:p>
            <a:endParaRPr lang="en-US"/>
          </a:p>
          <a:p>
            <a:r>
              <a:rPr lang="en-US"/>
              <a:t>ANSWER</a:t>
            </a:r>
          </a:p>
          <a:p>
            <a:r>
              <a:rPr lang="en-US"/>
              <a:t>A) Myth - Not all commercial sex is human trafficking, as some adults willfully choose to participate in what is described as 'sex work.'</a:t>
            </a:r>
          </a:p>
          <a:p>
            <a:endParaRPr lang="en-US"/>
          </a:p>
          <a:p>
            <a:r>
              <a:rPr lang="en-US"/>
              <a:t>Commercial sex involving a minor is always legally considered human trafficking. </a:t>
            </a:r>
          </a:p>
          <a:p>
            <a:endParaRPr lang="en-US"/>
          </a:p>
          <a:p>
            <a:r>
              <a:rPr lang="en-US"/>
              <a:t>Commercial sex involving an adult is human trafficking if the person providing commercial sex is doing so against his or her will as a result of force, fraud, or coercion.</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a:p>
            <a:endParaRPr lang="en-US"/>
          </a:p>
          <a:p>
            <a:r>
              <a:rPr lang="en-US"/>
              <a:t>For Legal Definition:</a:t>
            </a:r>
          </a:p>
          <a:p>
            <a:r>
              <a:rPr lang="en-US"/>
              <a:t>18 USC 1591: Sex trafficking of children or by force, fraud, or coercion. (n.d.). Title 18- Crimes and Criminal Procedure, Part 1 - Crimes Chapter 77 - Peonage and Slavery. Retrieved January 3, 2025, from  https://uscode.house.gov/view.xhtml?req=granuleid%3AUSC-2000-title18-section1591&amp;num=0&amp;edition=2000#sourcecredit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the myths, please refer to the last page of Lesson Plan #1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Cornell Law School (n.d.). Legal Information Institute: Prostitution. Law.Cornell.edu. Retrieved January 13, 2025, from Cornell Law School (n.d.). Legal Information Institute: Prostitution. Law.Cornell.edu.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Cornell Law School (n.d.). Legal Information Institute: Prostitution. Law.Cornell.edu. Retrieved January 13, 2025, from Cornell Law School (n.d.). Legal Information Institute: Prostitution. Law.Cornell.edu.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Cornell Law School (n.d.). Legal Information Institute: Prostitution. Law.Cornell.edu. Retrieved January 13, 2025, from Cornell Law School (n.d.). Legal Information Institute: Prostitution. Law.Cornell.edu.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Human trafficking happens in illegal or underground industries in the U.S.</a:t>
            </a:r>
          </a:p>
          <a:p>
            <a:endParaRPr lang="en-US"/>
          </a:p>
          <a:p>
            <a:r>
              <a:rPr lang="en-US"/>
              <a:t>A) Myth</a:t>
            </a:r>
          </a:p>
          <a:p>
            <a:r>
              <a:rPr lang="en-US"/>
              <a:t>B) Reality</a:t>
            </a:r>
          </a:p>
          <a:p>
            <a:endParaRPr lang="en-US"/>
          </a:p>
          <a:p>
            <a:r>
              <a:rPr lang="en-US"/>
              <a:t>ANSWER:</a:t>
            </a:r>
          </a:p>
          <a:p>
            <a:r>
              <a:rPr lang="en-US"/>
              <a:t>A) Myth - Human trafficking occurs in both legal and illegal businesses and industries. </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HARBORING</a:t>
            </a:r>
          </a:p>
          <a:p>
            <a:r>
              <a:rPr lang="en-US"/>
              <a:t>An act of providing shelter or concealment for someone to engage in illegal activities, such as human trafficking.</a:t>
            </a:r>
          </a:p>
          <a:p>
            <a:endParaRPr lang="en-US"/>
          </a:p>
          <a:p>
            <a:r>
              <a:rPr lang="en-US"/>
              <a:t>• INVOLUNTARY SERVITUDE</a:t>
            </a:r>
          </a:p>
          <a:p>
            <a:r>
              <a:rPr lang="en-US"/>
              <a:t>A condition where individuals are forced to work against their will through threats, coercion, or abuse and are unable to leave freely.</a:t>
            </a:r>
          </a:p>
          <a:p>
            <a:endParaRPr lang="en-US"/>
          </a:p>
          <a:p>
            <a:r>
              <a:rPr lang="en-US"/>
              <a:t>• DEBT BONDAGE</a:t>
            </a:r>
          </a:p>
          <a:p>
            <a:r>
              <a:rPr lang="en-US"/>
              <a:t>A form of exploitation where individuals are forced to work to repay a debt, often under unfair conditions that make it impossible to fully pay off, trapping them in a cycle of servitude.</a:t>
            </a:r>
          </a:p>
          <a:p>
            <a:endParaRPr lang="en-US"/>
          </a:p>
          <a:p>
            <a:r>
              <a:rPr lang="en-US"/>
              <a:t>• PEONAGE</a:t>
            </a:r>
          </a:p>
          <a:p>
            <a:r>
              <a:rPr lang="en-US"/>
              <a:t>A system of forced labor where individuals are compelled to work to pay off a debt, often under exploitative and coercive conditions.</a:t>
            </a:r>
          </a:p>
          <a:p>
            <a:endParaRPr lang="en-US"/>
          </a:p>
          <a:p>
            <a:r>
              <a:rPr lang="en-US"/>
              <a:t>• SLAVERY</a:t>
            </a:r>
          </a:p>
          <a:p>
            <a:r>
              <a:rPr lang="en-US"/>
              <a:t>The practice of owning and controlling individuals as property, depriving them of freedom and forcing them to work without consent or fair compensation.</a:t>
            </a:r>
          </a:p>
          <a:p>
            <a:endParaRPr lang="en-US"/>
          </a:p>
          <a:p>
            <a:r>
              <a:rPr lang="en-US"/>
              <a:t>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Sex trafficking involves violence against victims.</a:t>
            </a:r>
          </a:p>
          <a:p>
            <a:endParaRPr lang="en-US"/>
          </a:p>
          <a:p>
            <a:r>
              <a:rPr lang="en-US"/>
              <a:t>A) Myth</a:t>
            </a:r>
          </a:p>
          <a:p>
            <a:r>
              <a:rPr lang="en-US"/>
              <a:t>B) Reality</a:t>
            </a:r>
          </a:p>
          <a:p>
            <a:endParaRPr lang="en-US"/>
          </a:p>
          <a:p>
            <a:r>
              <a:rPr lang="en-US"/>
              <a:t>ANSWER</a:t>
            </a:r>
          </a:p>
          <a:p>
            <a:r>
              <a:rPr lang="en-US"/>
              <a:t>A) Myth. Sometimes violence is involved; however, traffickers often use manipulation, intimidation, and threats to control their victims.</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18 USC 1591: Sex trafficking of children or by force, fraud, or coercion. (n.d.). Title 18- Crimes and Criminal Procedure, Part 1 - Crimes Chapter 77 - Peonage and Slavery. Retrieved January 3, 2025, from  https://uscode.house.gov/view.xhtml?req=granuleid%3AUSC-2000-title18-section1591&amp;num=0&amp;edition=2000#sourcecredit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r>
              <a:rPr lang="en-US"/>
              <a:t>Businesses worldwide use explainer-style animation as a training tool for their employees. </a:t>
            </a:r>
          </a:p>
          <a:p>
            <a:endParaRPr lang="en-US"/>
          </a:p>
          <a:p>
            <a:r>
              <a:rPr lang="en-US"/>
              <a:t>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Shared Hope International Institute for Justice &amp; Advocacy (n.d.). Report Cards on Child &amp; Youth Sex Trafficking 2023 Toolkit, p. 33. Sharedhope.org. Retrieved January 5, 2025, from https://reportcards.sharedhope.org/wp-content/uploads/2023/11/2023_Toolkit.pdf</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NEW YORK</a:t>
            </a:r>
          </a:p>
          <a:p>
            <a:r>
              <a:rPr lang="en-US"/>
              <a:t>The first safe harbor law in the United States was enacted in New York in 2008. This legislation, known as the Safe Harbor Act, was signed into law by Governor David Paterson on September 25, 2008. It marked New York as the first state to recognize that minors subjected to sexual trafficking required protection rather than detention.[1]</a:t>
            </a:r>
          </a:p>
          <a:p>
            <a:endParaRPr lang="en-US"/>
          </a:p>
          <a:p>
            <a:r>
              <a:rPr lang="en-US"/>
              <a:t>• 2013 STUDY</a:t>
            </a:r>
          </a:p>
          <a:p>
            <a:r>
              <a:rPr lang="en-US"/>
              <a:t>Confronting Commercial Sexual Exploitation and Sex Trafficking of Minors in the United States[2]</a:t>
            </a:r>
          </a:p>
          <a:p>
            <a:endParaRPr lang="en-US"/>
          </a:p>
          <a:p>
            <a:r>
              <a:rPr lang="en-US"/>
              <a:t>Source</a:t>
            </a:r>
          </a:p>
          <a:p>
            <a:r>
              <a:rPr lang="en-US"/>
              <a:t>Mullen, K., Lloyd, R. (n.d.) The Passage of the Safe Harbor Act and the Voice of Sexually Exploited Youth. Retrieved January 6, 2025, from https://ww2.nycourts.gov/sites/default/files/document/files/2018-07/MULLEN%20_HUMAN%20TRAFFICKING_1_d_0.pdf</a:t>
            </a:r>
          </a:p>
          <a:p>
            <a:endParaRPr lang="en-US"/>
          </a:p>
          <a:p>
            <a:r>
              <a:rPr lang="en-US"/>
              <a:t>2. Clayton E., Krugman, R., Simon, P. (2013). Confronting Commercial Sexual Exploitation and Sex Trafficking of Minors in the United States. Institute of Medicine and National Research Council of The National Academies. Retrieved January 6, 2025, from https://ojjdp.ojp.gov/sites/g/files/xyckuh176/files/pubs/243838.pdf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NEW YORK</a:t>
            </a:r>
          </a:p>
          <a:p>
            <a:r>
              <a:rPr lang="en-US"/>
              <a:t>The first safe harbor law in the United States was enacted in New York in 2008. This legislation, known as the Safe Harbor Act, was signed into law by Governor David Paterson on September 25, 2008. It marked New York as the first state to recognize that minors subjected to sexual trafficking required protection rather than detention.[1]</a:t>
            </a:r>
          </a:p>
          <a:p>
            <a:endParaRPr lang="en-US"/>
          </a:p>
          <a:p>
            <a:r>
              <a:rPr lang="en-US"/>
              <a:t>• 2013 STUDY</a:t>
            </a:r>
          </a:p>
          <a:p>
            <a:r>
              <a:rPr lang="en-US"/>
              <a:t>Confronting Commercial Sexual Exploitation and Sex Trafficking of Minors in the United States[2]</a:t>
            </a:r>
          </a:p>
          <a:p>
            <a:endParaRPr lang="en-US"/>
          </a:p>
          <a:p>
            <a:r>
              <a:rPr lang="en-US"/>
              <a:t>Source</a:t>
            </a:r>
          </a:p>
          <a:p>
            <a:r>
              <a:rPr lang="en-US"/>
              <a:t>Mullen, K., Lloyd, R. (n.d.) The Passage of the Safe Harbor Act and the Voice of Sexually Exploited Youth. Retrieved January 6, 2025, from https://ww2.nycourts.gov/sites/default/files/document/files/2018-07/MULLEN%20_HUMAN%20TRAFFICKING_1_d_0.pdf</a:t>
            </a:r>
          </a:p>
          <a:p>
            <a:endParaRPr lang="en-US"/>
          </a:p>
          <a:p>
            <a:r>
              <a:rPr lang="en-US"/>
              <a:t>2. Clayton E., Krugman, R., Simon, P. (2013). Confronting Commercial Sexual Exploitation and Sex Trafficking of Minors in the United States. Institute of Medicine and National Research Council of The National Academies. Retrieved January 6, 2025, from https://ojjdp.ojp.gov/sites/g/files/xyckuh176/files/pubs/243838.pdf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NEW YORK</a:t>
            </a:r>
          </a:p>
          <a:p>
            <a:r>
              <a:rPr lang="en-US"/>
              <a:t>The first safe harbor law in the United States was enacted in New York in 2008. This legislation, known as the Safe Harbor Act, was signed into law by Governor David Paterson on September 25, 2008. It marked New York as the first state to recognize that minors subjected to sexual trafficking required protection rather than detention.[1]</a:t>
            </a:r>
          </a:p>
          <a:p>
            <a:endParaRPr lang="en-US"/>
          </a:p>
          <a:p>
            <a:r>
              <a:rPr lang="en-US"/>
              <a:t>• 2013 STUDY</a:t>
            </a:r>
          </a:p>
          <a:p>
            <a:r>
              <a:rPr lang="en-US"/>
              <a:t>Confronting Commercial Sexual Exploitation and Sex Trafficking of Minors in the United States[2]</a:t>
            </a:r>
          </a:p>
          <a:p>
            <a:endParaRPr lang="en-US"/>
          </a:p>
          <a:p>
            <a:r>
              <a:rPr lang="en-US"/>
              <a:t>Source</a:t>
            </a:r>
          </a:p>
          <a:p>
            <a:r>
              <a:rPr lang="en-US"/>
              <a:t>Mullen, K., Lloyd, R. (n.d.) The Passage of the Safe Harbor Act and the Voice of Sexually Exploited Youth. Retrieved January 6, 2025, from https://ww2.nycourts.gov/sites/default/files/document/files/2018-07/MULLEN%20_HUMAN%20TRAFFICKING_1_d_0.pdf</a:t>
            </a:r>
          </a:p>
          <a:p>
            <a:endParaRPr lang="en-US"/>
          </a:p>
          <a:p>
            <a:r>
              <a:rPr lang="en-US"/>
              <a:t>2. Clayton E., Krugman, R., Simon, P. (2013). Confronting Commercial Sexual Exploitation and Sex Trafficking of Minors in the United States. Institute of Medicine and National Research Council of The National Academies. Retrieved January 6, 2025, from https://ojjdp.ojp.gov/sites/g/files/xyckuh176/files/pubs/243838.pdf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Sex trafficking requires the transportation of victims across state or international borders.</a:t>
            </a:r>
          </a:p>
          <a:p>
            <a:endParaRPr lang="en-US"/>
          </a:p>
          <a:p>
            <a:r>
              <a:rPr lang="en-US"/>
              <a:t>A) Myth</a:t>
            </a:r>
          </a:p>
          <a:p>
            <a:r>
              <a:rPr lang="en-US"/>
              <a:t>B) Reality</a:t>
            </a:r>
          </a:p>
          <a:p>
            <a:endParaRPr lang="en-US"/>
          </a:p>
          <a:p>
            <a:r>
              <a:rPr lang="en-US"/>
              <a:t>ANSWER</a:t>
            </a:r>
          </a:p>
          <a:p>
            <a:r>
              <a:rPr lang="en-US"/>
              <a:t>A) Myth. Human trafficking crimes often occur within victims' own communities, as well as across state or international boarders. </a:t>
            </a:r>
          </a:p>
          <a:p>
            <a:endParaRPr lang="en-US"/>
          </a:p>
          <a:p>
            <a:r>
              <a:rPr lang="en-US"/>
              <a:t>The Trafficking Victims Protection Act (TVPA) prohibits the transportation of victims across state and national borders.</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National Human Trafficking Hotline (n.d.). Fact Sheet: Human Trafficking. The Administration for Children and Families. Retrieved January 25, 2025, from https://www.acf.hhs.gov/otip/fact-sheet/resource/fshumantrafficking</a:t>
            </a:r>
          </a:p>
          <a:p>
            <a:endParaRPr lang="en-US"/>
          </a:p>
          <a:p>
            <a:r>
              <a:rPr lang="en-US"/>
              <a:t>2. One Hundred Sixth Congress of the United States of America at the Second Session (2000, January 24). Victims of Trafficking and Violence Protection Act of 2000. GovInfo.gov. Retrieved January 6,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National Human Trafficking Hotline (n.d.). Fact Sheet: Human Trafficking. The Administration for Children and Families. Retrieved January 25, 2025, from https://www.acf.hhs.gov/otip/fact-sheet/resource/fshumantrafficking</a:t>
            </a:r>
          </a:p>
          <a:p>
            <a:endParaRPr lang="en-US"/>
          </a:p>
          <a:p>
            <a:r>
              <a:rPr lang="en-US"/>
              <a:t>2. One Hundred Sixth Congress of the United States of America at the Second Session (2000, January 24). Victims of Trafficking and Violence Protection Act of 2000. GovInfo.gov. Retrieved January 6,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National Human Trafficking Hotline (n.d.). Fact Sheet: Human Trafficking. The Administration for Children and Families. Retrieved January 25, 2025, from https://www.acf.hhs.gov/otip/fact-sheet/resource/fshumantrafficking</a:t>
            </a:r>
          </a:p>
          <a:p>
            <a:endParaRPr lang="en-US"/>
          </a:p>
          <a:p>
            <a:r>
              <a:rPr lang="en-US"/>
              <a:t>2. One Hundred Sixth Congress of the United States of America at the Second Session (2000, January 24). Victims of Trafficking and Violence Protection Act of 2000. GovInfo.gov. Retrieved January 6,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It is a myth that sex traffickers only target females.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What percent of males are trafficked in the U.S. commercial sex trade?</a:t>
            </a:r>
          </a:p>
          <a:p>
            <a:endParaRPr lang="en-US"/>
          </a:p>
          <a:p>
            <a:r>
              <a:rPr lang="en-US"/>
              <a:t>A)  6%</a:t>
            </a:r>
          </a:p>
          <a:p>
            <a:r>
              <a:rPr lang="en-US"/>
              <a:t>B) 16%</a:t>
            </a:r>
          </a:p>
          <a:p>
            <a:r>
              <a:rPr lang="en-US"/>
              <a:t>C) 26%</a:t>
            </a:r>
          </a:p>
          <a:p>
            <a:r>
              <a:rPr lang="en-US"/>
              <a:t>D) 36%</a:t>
            </a:r>
          </a:p>
          <a:p>
            <a:endParaRPr lang="en-US"/>
          </a:p>
          <a:p>
            <a:r>
              <a:rPr lang="en-US"/>
              <a:t>ANSWER</a:t>
            </a:r>
          </a:p>
          <a:p>
            <a:r>
              <a:rPr lang="en-US"/>
              <a:t>D) 36% of males are believed to be victims of sex trafficking.</a:t>
            </a:r>
          </a:p>
          <a:p>
            <a:endParaRPr lang="en-US"/>
          </a:p>
          <a:p>
            <a:r>
              <a:rPr lang="en-US"/>
              <a:t>Source</a:t>
            </a:r>
          </a:p>
          <a:p>
            <a:r>
              <a:rPr lang="en-US"/>
              <a:t>Swaner, R., Labriola, M., Rempel, M., Walker, A., &amp; Spadafore, J. (2016, March). Youth Involvement in the Sex Trade: A National Study, p. 40. Courtinnovation.org. Retrieved February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Thomas, J. C., &amp; Kopel, J. (2023). Male Victims of Sexual Assault: A Review of the Literature. Behavioral sciences (Basel, Switzerland), 13(4), 304. https://doi.org/10.3390/bs13040304. Retrieved April 21, 2024, from https://www.ncbi.nlm.nih.gov/pmc/articles/PMC10135558/</a:t>
            </a:r>
          </a:p>
          <a:p>
            <a:endParaRPr lang="en-US"/>
          </a:p>
          <a:p>
            <a:r>
              <a:rPr lang="en-US"/>
              <a:t>2. Dube, S. R., Anda, R. F., Whitfield, C. L., Brown, D. W., Felitti, V. J., Dong, M., &amp; Giles, W. H. (2005). Long-term consequences of childhood sexual abuse by gender of victim. American Journal of Preventive Medicine, 28(5), 430–438. Retrieved April 23, 2024, from https://pubmed.ncbi.nlm.nih.gov/15894146/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Thomas, J. C., &amp; Kopel, J. (2023). Male Victims of Sexual Assault: A Review of the Literature. Behavioral sciences (Basel, Switzerland), 13(4), 304. https://doi.org/10.3390/bs13040304. Retrieved April 21, 2024, from https://www.ncbi.nlm.nih.gov/pmc/articles/PMC10135558/</a:t>
            </a:r>
          </a:p>
          <a:p>
            <a:endParaRPr lang="en-US"/>
          </a:p>
          <a:p>
            <a:r>
              <a:rPr lang="en-US"/>
              <a:t>2. Dube, S. R., Anda, R. F., Whitfield, C. L., Brown, D. W., Felitti, V. J., Dong, M., &amp; Giles, W. H. (2005). Long-term consequences of childhood sexual abuse by gender of victim. American Journal of Preventive Medicine, 28(5), 430–438. Retrieved April 23, 2024, from https://pubmed.ncbi.nlm.nih.gov/15894146/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Thomas, J. C., &amp; Kopel, J. (2023). Male Victims of Sexual Assault: A Review of the Literature. Behavioral sciences (Basel, Switzerland), 13(4), 304. https://doi.org/10.3390/bs13040304. Retrieved April 21, 2024, from https://www.ncbi.nlm.nih.gov/pmc/articles/PMC10135558/</a:t>
            </a:r>
          </a:p>
          <a:p>
            <a:endParaRPr lang="en-US"/>
          </a:p>
          <a:p>
            <a:r>
              <a:rPr lang="en-US"/>
              <a:t>2. Dube, S. R., Anda, R. F., Whitfield, C. L., Brown, D. W., Felitti, V. J., Dong, M., &amp; Giles, W. H. (2005). Long-term consequences of childhood sexual abuse by gender of victim. American Journal of Preventive Medicine, 28(5), 430–438. Retrieved April 23, 2024, from https://pubmed.ncbi.nlm.nih.gov/15894146/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Walking Wise advises that the acronyms on this slide are meant exclusively for parents and other adults; however, the information should not be shared with children. This content is intended to support parental guidance and understanding.</a:t>
            </a:r>
          </a:p>
          <a:p>
            <a:endParaRPr lang="en-US"/>
          </a:p>
          <a:p>
            <a:r>
              <a:rPr lang="en-US"/>
              <a:t>• HANDOUT</a:t>
            </a:r>
          </a:p>
          <a:p>
            <a:r>
              <a:rPr lang="en-US"/>
              <a:t>A one-page handout is available for distribution and can be found at:</a:t>
            </a:r>
          </a:p>
          <a:p>
            <a:r>
              <a:rPr lang="en-US"/>
              <a:t>WalkingWalking.com &gt; Classroom Presentations &gt; Myths &amp; Reality.</a:t>
            </a:r>
          </a:p>
          <a:p>
            <a:endParaRPr lang="en-US"/>
          </a:p>
          <a:p>
            <a:r>
              <a:rPr lang="en-US"/>
              <a:t>Source</a:t>
            </a:r>
          </a:p>
          <a:p>
            <a:r>
              <a:rPr lang="en-US"/>
              <a:t>Enough is Enough (n.d.). Prevention 101: Acronyms Parents Should Know. InternetSafety101.org. Retrieved January 8, 2024, from https://internetsafety101.org/acronyms</a:t>
            </a:r>
          </a:p>
          <a:p>
            <a:endParaRPr lang="en-US"/>
          </a:p>
          <a:p>
            <a:r>
              <a:rPr lang="en-US"/>
              <a:t>West Windsor Township (n.d.). 50 Sexting Acronyms. WestWindsornj.org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U.S. domestic children go missing every year?</a:t>
            </a:r>
          </a:p>
          <a:p>
            <a:endParaRPr lang="en-US"/>
          </a:p>
          <a:p>
            <a:r>
              <a:rPr lang="en-US"/>
              <a:t>A) 160,000</a:t>
            </a:r>
          </a:p>
          <a:p>
            <a:r>
              <a:rPr lang="en-US"/>
              <a:t>B) 260,000</a:t>
            </a:r>
          </a:p>
          <a:p>
            <a:r>
              <a:rPr lang="en-US"/>
              <a:t>C) 460,000</a:t>
            </a:r>
          </a:p>
          <a:p>
            <a:r>
              <a:rPr lang="en-US"/>
              <a:t>D) 660,000</a:t>
            </a:r>
          </a:p>
          <a:p>
            <a:endParaRPr lang="en-US"/>
          </a:p>
          <a:p>
            <a:r>
              <a:rPr lang="en-US"/>
              <a:t>ANSWER</a:t>
            </a:r>
          </a:p>
          <a:p>
            <a:r>
              <a:rPr lang="en-US"/>
              <a:t>D) 460,000 U.S. domestic children go missing every year.</a:t>
            </a:r>
          </a:p>
          <a:p>
            <a:endParaRPr lang="en-US"/>
          </a:p>
          <a:p>
            <a:r>
              <a:rPr lang="en-US"/>
              <a:t>Source</a:t>
            </a:r>
          </a:p>
          <a:p>
            <a:r>
              <a:rPr lang="en-US"/>
              <a:t>U.S. Department of Justice (2023, May 24). National Missing Children's Day: 2023 Commemoration. ojjdp.ojp.gov. Retrieved March 3, 2024, from https://ojjdp.ojp.gov/events/nmcd/2023-national-missing-childrens-day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A wolf in sheep's clothing is a metaphorical expression that describes someone who outwardly appears gentle, harmless, or innocent but conceals evil or deceitful intentions. This facade allows the individual to infiltrate or gain the trust of others before revealing their true, often sinister, motives.</a:t>
            </a:r>
          </a:p>
          <a:p>
            <a:endParaRPr lang="en-US"/>
          </a:p>
          <a:p>
            <a:r>
              <a:rPr lang="en-US"/>
              <a:t>Just like a wolf disguising itself among sheep to approach without being noticed, human traffickers and recruiters can enter a victim's social circle using charm or a nonthreatening appearance to mask their true character. </a:t>
            </a:r>
          </a:p>
          <a:p>
            <a:endParaRPr lang="en-US"/>
          </a:p>
          <a:p>
            <a:r>
              <a:rPr lang="en-US"/>
              <a:t>Source</a:t>
            </a:r>
          </a:p>
          <a:p>
            <a:r>
              <a:rPr lang="en-US"/>
              <a:t>1. 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A wolf in sheep's clothing is a metaphorical expression that describes someone who outwardly appears gentle, harmless, or innocent but conceals evil or deceitful intentions. This facade allows the individual to infiltrate or gain the trust of others before revealing their true, often sinister, motives.</a:t>
            </a:r>
          </a:p>
          <a:p>
            <a:endParaRPr lang="en-US"/>
          </a:p>
          <a:p>
            <a:r>
              <a:rPr lang="en-US"/>
              <a:t>Just like a wolf disguising itself among sheep to approach without being noticed, human traffickers and recruiters can enter a victim's social circle using charm or a nonthreatening appearance to mask their true character. </a:t>
            </a:r>
          </a:p>
          <a:p>
            <a:endParaRPr lang="en-US"/>
          </a:p>
          <a:p>
            <a:r>
              <a:rPr lang="en-US"/>
              <a:t>Source</a:t>
            </a:r>
          </a:p>
          <a:p>
            <a:r>
              <a:rPr lang="en-US"/>
              <a:t>1. 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A wolf in sheep's clothing is a metaphorical expression that describes someone who outwardly appears gentle, harmless, or innocent but conceals evil or deceitful intentions. This facade allows the individual to infiltrate or gain the trust of others before revealing their true, often sinister, motives.</a:t>
            </a:r>
          </a:p>
          <a:p>
            <a:endParaRPr lang="en-US"/>
          </a:p>
          <a:p>
            <a:r>
              <a:rPr lang="en-US"/>
              <a:t>Just like a wolf disguising itself among sheep to approach without being noticed, human traffickers and recruiters can enter a victim's social circle using charm or a nonthreatening appearance to mask their true character. </a:t>
            </a:r>
          </a:p>
          <a:p>
            <a:endParaRPr lang="en-US"/>
          </a:p>
          <a:p>
            <a:r>
              <a:rPr lang="en-US"/>
              <a:t>Source</a:t>
            </a:r>
          </a:p>
          <a:p>
            <a:r>
              <a:rPr lang="en-US"/>
              <a:t>1. 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A wolf in sheep's clothing is a metaphorical expression that describes someone who outwardly appears gentle, harmless, or innocent but conceals evil or deceitful intentions. This facade allows the individual to infiltrate or gain the trust of others before revealing their true, often sinister, motives.</a:t>
            </a:r>
          </a:p>
          <a:p>
            <a:endParaRPr lang="en-US"/>
          </a:p>
          <a:p>
            <a:r>
              <a:rPr lang="en-US"/>
              <a:t>Just like a wolf disguising itself among sheep to approach without being noticed, human traffickers and recruiters can enter a victim's social circle using charm or a nonthreatening appearance to mask their true character. </a:t>
            </a:r>
          </a:p>
          <a:p>
            <a:endParaRPr lang="en-US"/>
          </a:p>
          <a:p>
            <a:r>
              <a:rPr lang="en-US"/>
              <a:t>Source</a:t>
            </a:r>
          </a:p>
          <a:p>
            <a:r>
              <a:rPr lang="en-US"/>
              <a:t>1. 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HIDDEN IN PLAIN SIGHT</a:t>
            </a:r>
          </a:p>
          <a:p>
            <a:r>
              <a:rPr lang="en-US"/>
              <a:t>The phrase "hidden in plain sight" is a chilling reminder that traffickers often conduct their illegal activities right before our eyes without raising suspicion. </a:t>
            </a:r>
          </a:p>
          <a:p>
            <a:endParaRPr lang="en-US"/>
          </a:p>
          <a:p>
            <a:r>
              <a:rPr lang="en-US"/>
              <a:t>They recruit, exploit, or sell victims without overtly trying to hide their actions. It is a misconception to assume that criminal activities like sex trafficking only take place in shadowy, remote locations. </a:t>
            </a:r>
          </a:p>
          <a:p>
            <a:endParaRPr lang="en-US"/>
          </a:p>
          <a:p>
            <a:r>
              <a:rPr lang="en-US"/>
              <a:t>It is a reality that traffickers often operate within communities or even families, presenting themselves as ordinary people. They can effortlessly exploit vulnerable victims within plain sight of those who care for the child, yet may not recognize the signs of this heinous crime. </a:t>
            </a:r>
          </a:p>
          <a:p>
            <a:endParaRPr lang="en-US"/>
          </a:p>
          <a:p>
            <a:r>
              <a:rPr lang="en-US"/>
              <a:t>Source</a:t>
            </a:r>
          </a:p>
          <a:p>
            <a:r>
              <a:rPr lang="en-US"/>
              <a:t>1. Centers for Disease Control and Prevention (n.d.). Fast Facts: Preventing Child Sexual Abuse. CDC.gov. Retrieved February 27, 2024, from https://www.cdc.gov/violenceprevention/childsexualabuse/fastfact.html</a:t>
            </a:r>
          </a:p>
          <a:p>
            <a:endParaRPr lang="en-US"/>
          </a:p>
          <a:p>
            <a:r>
              <a:rPr lang="en-US"/>
              <a:t>2. Dube, S. R., Anda, R. F., Whitfield, C. L., Brown, D. W., Felitti, V. J., Dong, M., &amp; Giles, W. H. (2005). Long-term consequences of childhood sexual abuse by gender of victim. American journal of preventive medicine, 28(5), 430–438. https://doi.org/10.1016/j.amepre.2005.01.015</a:t>
            </a:r>
          </a:p>
          <a:p>
            <a:endParaRPr lang="en-US"/>
          </a:p>
          <a:p>
            <a:r>
              <a:rPr lang="en-US"/>
              <a:t>3. Finkelhor, D., &amp; Shattuck, A. (2012). Characteristics of crimes against juveniles. Durham, NH: Crimes Against Children Research Center, p. 2. Retrieved November 12, 2024, from https://www.unh.edu/ccrc/sites/default/files/media/2022-03/characteristics-of-crimes-against-juveniles_0.pdf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HIDDEN IN PLAIN SIGHT</a:t>
            </a:r>
          </a:p>
          <a:p>
            <a:r>
              <a:rPr lang="en-US"/>
              <a:t>The phrase "hidden in plain sight" is a chilling reminder that traffickers often conduct their illegal activities right before our eyes without raising suspicion. </a:t>
            </a:r>
          </a:p>
          <a:p>
            <a:endParaRPr lang="en-US"/>
          </a:p>
          <a:p>
            <a:r>
              <a:rPr lang="en-US"/>
              <a:t>They recruit, exploit, or sell victims without overtly trying to hide their actions. It is a misconception to assume that criminal activities like sex trafficking only take place in shadowy, remote locations. </a:t>
            </a:r>
          </a:p>
          <a:p>
            <a:endParaRPr lang="en-US"/>
          </a:p>
          <a:p>
            <a:r>
              <a:rPr lang="en-US"/>
              <a:t>It is a reality that traffickers often operate within communities or even families, presenting themselves as ordinary people. They can effortlessly exploit vulnerable victims within plain sight of those who care for the child, yet may not recognize the signs of this heinous crime. </a:t>
            </a:r>
          </a:p>
          <a:p>
            <a:endParaRPr lang="en-US"/>
          </a:p>
          <a:p>
            <a:r>
              <a:rPr lang="en-US"/>
              <a:t>Source</a:t>
            </a:r>
          </a:p>
          <a:p>
            <a:r>
              <a:rPr lang="en-US"/>
              <a:t>1. Centers for Disease Control and Prevention (n.d.). Fast Facts: Preventing Child Sexual Abuse. CDC.gov. Retrieved February 27, 2024, from https://www.cdc.gov/violenceprevention/childsexualabuse/fastfact.html</a:t>
            </a:r>
          </a:p>
          <a:p>
            <a:endParaRPr lang="en-US"/>
          </a:p>
          <a:p>
            <a:r>
              <a:rPr lang="en-US"/>
              <a:t>2. Dube, S. R., Anda, R. F., Whitfield, C. L., Brown, D. W., Felitti, V. J., Dong, M., &amp; Giles, W. H. (2005). Long-term consequences of childhood sexual abuse by gender of victim. American journal of preventive medicine, 28(5), 430–438. https://doi.org/10.1016/j.amepre.2005.01.015</a:t>
            </a:r>
          </a:p>
          <a:p>
            <a:endParaRPr lang="en-US"/>
          </a:p>
          <a:p>
            <a:r>
              <a:rPr lang="en-US"/>
              <a:t>3. Finkelhor, D., &amp; Shattuck, A. (2012). Characteristics of crimes against juveniles. Durham, NH: Crimes Against Children Research Center, p. 2. Retrieved November 12, 2024, from https://www.unh.edu/ccrc/sites/default/files/media/2022-03/characteristics-of-crimes-against-juveniles_0.pdf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HIDDEN IN PLAIN SIGHT</a:t>
            </a:r>
          </a:p>
          <a:p>
            <a:r>
              <a:rPr lang="en-US"/>
              <a:t>The phrase "hidden in plain sight" is a chilling reminder that traffickers often conduct their illegal activities right before our eyes without raising suspicion. </a:t>
            </a:r>
          </a:p>
          <a:p>
            <a:endParaRPr lang="en-US"/>
          </a:p>
          <a:p>
            <a:r>
              <a:rPr lang="en-US"/>
              <a:t>They recruit, exploit, or sell victims without overtly trying to hide their actions. It is a misconception to assume that criminal activities like sex trafficking only take place in shadowy, remote locations. </a:t>
            </a:r>
          </a:p>
          <a:p>
            <a:endParaRPr lang="en-US"/>
          </a:p>
          <a:p>
            <a:r>
              <a:rPr lang="en-US"/>
              <a:t>It is a reality that traffickers often operate within communities or even families, presenting themselves as ordinary people. They can effortlessly exploit vulnerable victims within plain sight of those who care for the child, yet may not recognize the signs of this heinous crime. </a:t>
            </a:r>
          </a:p>
          <a:p>
            <a:endParaRPr lang="en-US"/>
          </a:p>
          <a:p>
            <a:r>
              <a:rPr lang="en-US"/>
              <a:t>Source</a:t>
            </a:r>
          </a:p>
          <a:p>
            <a:r>
              <a:rPr lang="en-US"/>
              <a:t>1. Centers for Disease Control and Prevention (n.d.). Fast Facts: Preventing Child Sexual Abuse. CDC.gov. Retrieved February 27, 2024, from https://www.cdc.gov/violenceprevention/childsexualabuse/fastfact.html</a:t>
            </a:r>
          </a:p>
          <a:p>
            <a:endParaRPr lang="en-US"/>
          </a:p>
          <a:p>
            <a:r>
              <a:rPr lang="en-US"/>
              <a:t>2. Dube, S. R., Anda, R. F., Whitfield, C. L., Brown, D. W., Felitti, V. J., Dong, M., &amp; Giles, W. H. (2005). Long-term consequences of childhood sexual abuse by gender of victim. American journal of preventive medicine, 28(5), 430–438. https://doi.org/10.1016/j.amepre.2005.01.015</a:t>
            </a:r>
          </a:p>
          <a:p>
            <a:endParaRPr lang="en-US"/>
          </a:p>
          <a:p>
            <a:r>
              <a:rPr lang="en-US"/>
              <a:t>3. Finkelhor, D., &amp; Shattuck, A. (2012). Characteristics of crimes against juveniles. Durham, NH: Crimes Against Children Research Center, p. 2. Retrieved November 12, 2024, from https://www.unh.edu/ccrc/sites/default/files/media/2022-03/characteristics-of-crimes-against-juveniles_0.pdf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HIDDEN IN PLAIN SIGHT</a:t>
            </a:r>
          </a:p>
          <a:p>
            <a:r>
              <a:rPr lang="en-US"/>
              <a:t>The phrase "hidden in plain sight" is a chilling reminder that traffickers often conduct their illegal activities right before our eyes without raising suspicion. </a:t>
            </a:r>
          </a:p>
          <a:p>
            <a:endParaRPr lang="en-US"/>
          </a:p>
          <a:p>
            <a:r>
              <a:rPr lang="en-US"/>
              <a:t>They recruit, exploit, or sell victims without overtly trying to hide their actions. It is a misconception to assume that criminal activities like sex trafficking only take place in shadowy, remote locations. </a:t>
            </a:r>
          </a:p>
          <a:p>
            <a:endParaRPr lang="en-US"/>
          </a:p>
          <a:p>
            <a:r>
              <a:rPr lang="en-US"/>
              <a:t>It is a reality that traffickers often operate within communities or even families, presenting themselves as ordinary people. They can effortlessly exploit vulnerable victims within plain sight of those who care for the child, yet may not recognize the signs of this heinous crime. </a:t>
            </a:r>
          </a:p>
          <a:p>
            <a:endParaRPr lang="en-US"/>
          </a:p>
          <a:p>
            <a:r>
              <a:rPr lang="en-US"/>
              <a:t>Source</a:t>
            </a:r>
          </a:p>
          <a:p>
            <a:r>
              <a:rPr lang="en-US"/>
              <a:t>1. Centers for Disease Control and Prevention (n.d.). Fast Facts: Preventing Child Sexual Abuse. CDC.gov. Retrieved February 27, 2024, from https://www.cdc.gov/violenceprevention/childsexualabuse/fastfact.html</a:t>
            </a:r>
          </a:p>
          <a:p>
            <a:endParaRPr lang="en-US"/>
          </a:p>
          <a:p>
            <a:r>
              <a:rPr lang="en-US"/>
              <a:t>2. Dube, S. R., Anda, R. F., Whitfield, C. L., Brown, D. W., Felitti, V. J., Dong, M., &amp; Giles, W. H. (2005). Long-term consequences of childhood sexual abuse by gender of victim. American journal of preventive medicine, 28(5), 430–438. https://doi.org/10.1016/j.amepre.2005.01.015</a:t>
            </a:r>
          </a:p>
          <a:p>
            <a:endParaRPr lang="en-US"/>
          </a:p>
          <a:p>
            <a:r>
              <a:rPr lang="en-US"/>
              <a:t>3. Finkelhor, D., &amp; Shattuck, A. (2012). Characteristics of crimes against juveniles. Durham, NH: Crimes Against Children Research Center, p. 2. Retrieved November 12, 2024, from https://www.unh.edu/ccrc/sites/default/files/media/2022-03/characteristics-of-crimes-against-juveniles_0.pdf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Polaris Project (n.d.). Human Trafficking Trends in 2020, p. 2. PolarisProject.org. Retrieved February 27, 2024, from https://polarisproject.org/wp-content/uploads/2022/01/Human-Trafficking-Trends-in-2020-by-Polaris.pdf</a:t>
            </a:r>
          </a:p>
          <a:p>
            <a:endParaRPr lang="en-US"/>
          </a:p>
          <a:p>
            <a:r>
              <a:rPr lang="en-US"/>
              <a:t>2. Allert, J. (2022). Domestic Minor Familial Sex Trafficking: A National Study of Prevalence, Characteristics, and Challenges across the Justice Process, p. 23.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Polaris Project (n.d.). Human Trafficking Trends in 2020, p. 2. PolarisProject.org. Retrieved February 27, 2024, from https://polarisproject.org/wp-content/uploads/2022/01/Human-Trafficking-Trends-in-2020-by-Polaris.pdf</a:t>
            </a:r>
          </a:p>
          <a:p>
            <a:endParaRPr lang="en-US"/>
          </a:p>
          <a:p>
            <a:r>
              <a:rPr lang="en-US"/>
              <a:t>2. Allert, J. (2022). Domestic Minor Familial Sex Trafficking: A National Study of Prevalence, Characteristics, and Challenges across the Justice Process, p. 23.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Polaris Project (n.d.). Human Trafficking Trends in 2020, p. 2. PolarisProject.org. Retrieved February 27, 2024, from https://polarisproject.org/wp-content/uploads/2022/01/Human-Trafficking-Trends-in-2020-by-Polaris.pdf</a:t>
            </a:r>
          </a:p>
          <a:p>
            <a:endParaRPr lang="en-US"/>
          </a:p>
          <a:p>
            <a:r>
              <a:rPr lang="en-US"/>
              <a:t>2. Allert, J. (2022). Domestic Minor Familial Sex Trafficking: A National Study of Prevalence, Characteristics, and Challenges across the Justice Process, p. 23.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MYTHS</a:t>
            </a:r>
          </a:p>
          <a:p>
            <a:r>
              <a:rPr lang="en-US"/>
              <a:t>Some family members are unsafe. Not all mothers and fathers show love or provide protection. </a:t>
            </a:r>
          </a:p>
          <a:p>
            <a:endParaRPr lang="en-US"/>
          </a:p>
          <a:p>
            <a:r>
              <a:rPr lang="en-US"/>
              <a:t>In recent years, law enforcement has recognized that familial trafficking is occurring in the U.S. at much higher rates than previously realized. </a:t>
            </a:r>
          </a:p>
          <a:p>
            <a:endParaRPr lang="en-US"/>
          </a:p>
          <a:p>
            <a:r>
              <a:rPr lang="en-US"/>
              <a:t>Children trafficked by family members endure extremely difficult circumstances. These children do not know how to seek help or escape without education and intervention from safe adults.</a:t>
            </a:r>
          </a:p>
          <a:p>
            <a:endParaRPr lang="en-US"/>
          </a:p>
          <a:p>
            <a:r>
              <a:rPr lang="en-US"/>
              <a:t>Source</a:t>
            </a:r>
          </a:p>
          <a:p>
            <a:r>
              <a:rPr lang="en-US"/>
              <a:t>Highman, K. (2024), Walking Wise Sex Trafficking Education. Retrieved January 11, 2025, from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Bouche', V. (January, 2018). Survivor Insights: The Role of Technology in Domestic Minor Sex Trafficking. Thorn.org. Retrieved February 27, 2024, from https://www.thorn.org/wp-content/uploads/2018/06/Thorn_Survivor_Insights_061118.pdf</a:t>
            </a:r>
          </a:p>
          <a:p>
            <a:endParaRPr lang="en-US"/>
          </a:p>
          <a:p>
            <a:r>
              <a:rPr lang="en-US"/>
              <a:t>2. U.S. House of Representatives (n.d.). §2422. Coercion and enticement. Uscode.House.gov. Retrieved February 27, 2024, from https://uscode.house.gov/view.xhtml?req=granuleid:USC-prelim-title18-section2422&amp;num=0&amp;edition=prelim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Bouche', V. (January, 2018). Survivor Insights: The Role of Technology in Domestic Minor Sex Trafficking. Thorn.org. Retrieved February 27, 2024, from https://www.thorn.org/wp-content/uploads/2018/06/Thorn_Survivor_Insights_061118.pdf</a:t>
            </a:r>
          </a:p>
          <a:p>
            <a:endParaRPr lang="en-US"/>
          </a:p>
          <a:p>
            <a:r>
              <a:rPr lang="en-US"/>
              <a:t>2. U.S. House of Representatives (n.d.). §2422. Coercion and enticement. Uscode.House.gov. Retrieved February 27, 2024, from https://uscode.house.gov/view.xhtml?req=granuleid:USC-prelim-title18-section2422&amp;num=0&amp;edition=prelim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Bouche', V. (January, 2018). Survivor Insights: The Role of Technology in Domestic Minor Sex Trafficking. Thorn.org. Retrieved February 27, 2024, from https://www.thorn.org/wp-content/uploads/2018/06/Thorn_Survivor_Insights_061118.pdf</a:t>
            </a:r>
          </a:p>
          <a:p>
            <a:endParaRPr lang="en-US"/>
          </a:p>
          <a:p>
            <a:r>
              <a:rPr lang="en-US"/>
              <a:t>2. U.S. House of Representatives (n.d.). §2422. Coercion and enticement. Uscode.House.gov. Retrieved February 27, 2024, from https://uscode.house.gov/view.xhtml?req=granuleid:USC-prelim-title18-section2422&amp;num=0&amp;edition=prelim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Bouche', V. (January, 2018). Survivor Insights: The Role of Technology in Domestic Minor Sex Trafficking. Thorn.org. Retrieved February 27, 2024, from https://www.thorn.org/wp-content/uploads/2018/06/Thorn_Survivor_Insights_061118.pdf</a:t>
            </a:r>
          </a:p>
          <a:p>
            <a:endParaRPr lang="en-US"/>
          </a:p>
          <a:p>
            <a:r>
              <a:rPr lang="en-US"/>
              <a:t>2. U.S. House of Representatives (n.d.). §2422. Coercion and enticement. Uscode.House.gov. Retrieved February 27, 2024, from https://uscode.house.gov/view.xhtml?req=granuleid:USC-prelim-title18-section2422&amp;num=0&amp;edition=prelim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Wilkinson Jr., Kevin L. (2024, July 4). The Breeding of Wolves: Understanding the Escalation Continuum &amp; Escalation Dynamics of Contemporary Sex Trafficking. DigitalCommons.liberity.edu. 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Wilkinson Jr., Kevin L. (2024, July 4). The Breeding of Wolves: Understanding the Escalation Continuum &amp; Escalation Dynamics of Contemporary Sex Trafficking. DigitalCommons.liberity.edu. 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Wilkinson Jr., Kevin L. (2024, July 4). The Breeding of Wolves: Understanding the Escalation Continuum &amp; Escalation Dynamics of Contemporary Sex Trafficking. DigitalCommons.liberity.edu. 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ANIMATED PORNOGRAPHY</a:t>
            </a:r>
          </a:p>
          <a:p>
            <a:r>
              <a:rPr lang="en-US"/>
              <a:t>Hentai is a form of animated pornography that originated in Japan. The term "hentai" translates to "perverted" in English and draws its roots from Manga (comic books) and Anime (animated movies). </a:t>
            </a:r>
          </a:p>
          <a:p>
            <a:endParaRPr lang="en-US"/>
          </a:p>
          <a:p>
            <a:r>
              <a:rPr lang="en-US"/>
              <a:t>This genre often depicts exaggerated sexual body parts and unsettling scenarios, such as fetishes involving tentacles from monsters, demons, or giant plants and insects engaging in explicit acts, including rape, with childlike female cartoon characters.</a:t>
            </a:r>
          </a:p>
          <a:p>
            <a:endParaRPr lang="en-US"/>
          </a:p>
          <a:p>
            <a:r>
              <a:rPr lang="en-US"/>
              <a:t>Source</a:t>
            </a:r>
          </a:p>
          <a:p>
            <a:r>
              <a:rPr lang="en-US"/>
              <a:t>1. Fight the New Drug (n.d.). Pornhub's 2021 Annual Report Reveals This Year's Most-Watched Porn Categories. FightTheNewDrug.org. Retrieved February 21, 2024, from https://fightthenewdrug.org/2021-pornhub-annual-report/</a:t>
            </a:r>
          </a:p>
          <a:p>
            <a:endParaRPr lang="en-US"/>
          </a:p>
          <a:p>
            <a:r>
              <a:rPr lang="en-US"/>
              <a:t>2.  Reysen, Stephen &amp; Plante, Courtney &amp; Roberts, Sharon &amp; Gerbasi, Kathleen &amp; Mohebpour, Ida &amp; Gamboa, Amanda. (2016). Pale and geeky: Prevailing stereotypes of anime fans. The Phoenix Papers. 2. 78-103. Retrieved March 8, 2024, from https://www.academia.edu/24286823/Pale_and_Geeky_Prevailing_Stereotypes_of_Anime_Fans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ANIMATED PORNOGRAPHY</a:t>
            </a:r>
          </a:p>
          <a:p>
            <a:r>
              <a:rPr lang="en-US"/>
              <a:t>Hentai is a form of animated pornography that originated in Japan. The term "hentai" translates to "perverted" in English and draws its roots from Manga (comic books) and Anime (animated movies). </a:t>
            </a:r>
          </a:p>
          <a:p>
            <a:endParaRPr lang="en-US"/>
          </a:p>
          <a:p>
            <a:r>
              <a:rPr lang="en-US"/>
              <a:t>This genre often depicts exaggerated sexual body parts and unsettling scenarios, such as fetishes involving tentacles from monsters, demons, or giant plants and insects engaging in explicit acts, including rape, with childlike female cartoon characters.</a:t>
            </a:r>
          </a:p>
          <a:p>
            <a:endParaRPr lang="en-US"/>
          </a:p>
          <a:p>
            <a:r>
              <a:rPr lang="en-US"/>
              <a:t>Source</a:t>
            </a:r>
          </a:p>
          <a:p>
            <a:r>
              <a:rPr lang="en-US"/>
              <a:t>1. Fight the New Drug (n.d.). Pornhub's 2021 Annual Report Reveals This Year's Most-Watched Porn Categories. FightTheNewDrug.org. Retrieved February 21, 2024, from https://fightthenewdrug.org/2021-pornhub-annual-report/</a:t>
            </a:r>
          </a:p>
          <a:p>
            <a:endParaRPr lang="en-US"/>
          </a:p>
          <a:p>
            <a:r>
              <a:rPr lang="en-US"/>
              <a:t>2.  Reysen, Stephen &amp; Plante, Courtney &amp; Roberts, Sharon &amp; Gerbasi, Kathleen &amp; Mohebpour, Ida &amp; Gamboa, Amanda. (2016). Pale and geeky: Prevailing stereotypes of anime fans. The Phoenix Papers. 2. 78-103. Retrieved March 8, 2024, from https://www.academia.edu/24286823/Pale_and_Geeky_Prevailing_Stereotypes_of_Anime_Fans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Cleveland Clinic (2023, March 28). Here's What Trauma Bonding Really Is and How To Recognize the Signs. Health.ClevelendClinic.org. Retrieved February 25, 2024,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Cleveland Clinic (2023, March 28). Here's What Trauma Bonding Really Is and How To Recognize the Signs. Health.ClevelendClinic.org. Retrieved February 25, 2024,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Cleveland Clinic (2023, March 28). Here's What Trauma Bonding Really Is and How To Recognize the Signs. Health.ClevelendClinic.org. Retrieved February 25, 2024,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a:p>
            <a:endParaRPr lang="en-US"/>
          </a:p>
          <a:p>
            <a:r>
              <a:rPr lang="en-US"/>
              <a:t>Highman, K. (2024). Walking Wise Sex Trafficking Education. Retrieved January 11, 2025, from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3.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71312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a:t>
            </a:r>
          </a:p>
        </p:txBody>
      </p:sp>
      <p:sp>
        <p:nvSpPr>
          <p:cNvPr id="5" name="TextBox 5"/>
          <p:cNvSpPr txBox="1"/>
          <p:nvPr/>
        </p:nvSpPr>
        <p:spPr>
          <a:xfrm>
            <a:off x="454522" y="5451420"/>
            <a:ext cx="17417056" cy="2547519"/>
          </a:xfrm>
          <a:prstGeom prst="rect">
            <a:avLst/>
          </a:prstGeom>
        </p:spPr>
        <p:txBody>
          <a:bodyPr lIns="0" tIns="0" rIns="0" bIns="0" rtlCol="0" anchor="t">
            <a:spAutoFit/>
          </a:bodyPr>
          <a:lstStyle/>
          <a:p>
            <a:pPr algn="ctr">
              <a:lnSpc>
                <a:spcPts val="11105"/>
              </a:lnSpc>
            </a:pPr>
            <a:r>
              <a:rPr lang="en-US" sz="11689" b="1">
                <a:solidFill>
                  <a:srgbClr val="ED8B00"/>
                </a:solidFill>
                <a:latin typeface="Cooperative Bold"/>
                <a:ea typeface="Cooperative Bold"/>
                <a:cs typeface="Cooperative Bold"/>
                <a:sym typeface="Cooperative Bold"/>
              </a:rPr>
              <a:t>Myths</a:t>
            </a:r>
          </a:p>
          <a:p>
            <a:pPr algn="ctr">
              <a:lnSpc>
                <a:spcPts val="8537"/>
              </a:lnSpc>
            </a:pPr>
            <a:r>
              <a:rPr lang="en-US" sz="8987" b="1" spc="-260">
                <a:solidFill>
                  <a:srgbClr val="ED8B00"/>
                </a:solidFill>
                <a:latin typeface="Poppins Medium 2 Bold"/>
                <a:ea typeface="Poppins Medium 2 Bold"/>
                <a:cs typeface="Poppins Medium 2 Bold"/>
                <a:sym typeface="Poppins Medium 2 Bold"/>
              </a:rPr>
              <a:t>&amp;REALITY</a:t>
            </a:r>
          </a:p>
        </p:txBody>
      </p:sp>
      <p:sp>
        <p:nvSpPr>
          <p:cNvPr id="6" name="Freeform 6"/>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3"/>
            <a:stretch>
              <a:fillRect/>
            </a:stretch>
          </a:blipFill>
        </p:spPr>
        <p:txBody>
          <a:bodyPr/>
          <a:lstStyle/>
          <a:p>
            <a:endParaRPr lang="en-US"/>
          </a:p>
        </p:txBody>
      </p:sp>
      <p:sp>
        <p:nvSpPr>
          <p:cNvPr id="7" name="Freeform 7"/>
          <p:cNvSpPr/>
          <p:nvPr/>
        </p:nvSpPr>
        <p:spPr>
          <a:xfrm>
            <a:off x="15754758" y="1028700"/>
            <a:ext cx="1504542" cy="1504542"/>
          </a:xfrm>
          <a:custGeom>
            <a:avLst/>
            <a:gdLst/>
            <a:ahLst/>
            <a:cxnLst/>
            <a:rect l="l" t="t" r="r" b="b"/>
            <a:pathLst>
              <a:path w="1504542" h="1504542">
                <a:moveTo>
                  <a:pt x="0" y="0"/>
                </a:moveTo>
                <a:lnTo>
                  <a:pt x="1504542" y="0"/>
                </a:lnTo>
                <a:lnTo>
                  <a:pt x="1504542" y="1504542"/>
                </a:lnTo>
                <a:lnTo>
                  <a:pt x="0" y="150454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9" name="TextBox 9"/>
          <p:cNvSpPr txBox="1"/>
          <p:nvPr/>
        </p:nvSpPr>
        <p:spPr>
          <a:xfrm>
            <a:off x="454522" y="4463103"/>
            <a:ext cx="17398006" cy="523218"/>
          </a:xfrm>
          <a:prstGeom prst="rect">
            <a:avLst/>
          </a:prstGeom>
        </p:spPr>
        <p:txBody>
          <a:bodyPr lIns="0" tIns="0" rIns="0" bIns="0" rtlCol="0" anchor="t">
            <a:spAutoFit/>
          </a:bodyPr>
          <a:lstStyle/>
          <a:p>
            <a:pPr algn="ctr">
              <a:lnSpc>
                <a:spcPts val="4233"/>
              </a:lnSpc>
            </a:pPr>
            <a:r>
              <a:rPr lang="en-US" sz="3023">
                <a:solidFill>
                  <a:srgbClr val="FFFFFF"/>
                </a:solidFill>
                <a:latin typeface="Poppins Medium 1"/>
                <a:ea typeface="Poppins Medium 1"/>
                <a:cs typeface="Poppins Medium 1"/>
                <a:sym typeface="Poppins Medium 1"/>
              </a:rPr>
              <a:t>FOR PARENTS, STAFF MEMBERS, &amp; OLDER YOUTH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4141245"/>
            <a:ext cx="14398332" cy="4016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TextBox 14"/>
          <p:cNvSpPr txBox="1"/>
          <p:nvPr/>
        </p:nvSpPr>
        <p:spPr>
          <a:xfrm>
            <a:off x="1780421" y="3038851"/>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587182" y="3228041"/>
            <a:ext cx="7780887" cy="4590939"/>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8781996" y="3429072"/>
            <a:ext cx="7391260" cy="4188877"/>
          </a:xfrm>
          <a:custGeom>
            <a:avLst/>
            <a:gdLst/>
            <a:ahLst/>
            <a:cxnLst/>
            <a:rect l="l" t="t" r="r" b="b"/>
            <a:pathLst>
              <a:path w="7391260" h="4188877">
                <a:moveTo>
                  <a:pt x="0" y="0"/>
                </a:moveTo>
                <a:lnTo>
                  <a:pt x="7391260" y="0"/>
                </a:lnTo>
                <a:lnTo>
                  <a:pt x="7391260" y="4188877"/>
                </a:lnTo>
                <a:lnTo>
                  <a:pt x="0" y="4188877"/>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WALKING WISE</a:t>
            </a:r>
          </a:p>
        </p:txBody>
      </p:sp>
      <p:sp>
        <p:nvSpPr>
          <p:cNvPr id="11" name="TextBox 11"/>
          <p:cNvSpPr txBox="1"/>
          <p:nvPr/>
        </p:nvSpPr>
        <p:spPr>
          <a:xfrm>
            <a:off x="2334176" y="3266141"/>
            <a:ext cx="6008720" cy="5021580"/>
          </a:xfrm>
          <a:prstGeom prst="rect">
            <a:avLst/>
          </a:prstGeom>
        </p:spPr>
        <p:txBody>
          <a:bodyPr lIns="0" tIns="0" rIns="0" bIns="0" rtlCol="0" anchor="t">
            <a:spAutoFit/>
          </a:bodyPr>
          <a:lstStyle/>
          <a:p>
            <a:pPr algn="l">
              <a:lnSpc>
                <a:spcPts val="5554"/>
              </a:lnSpc>
            </a:pPr>
            <a:r>
              <a:rPr lang="en-US" sz="5049" b="1">
                <a:solidFill>
                  <a:srgbClr val="FF5757"/>
                </a:solidFill>
                <a:latin typeface="Roboto Bold"/>
                <a:ea typeface="Roboto Bold"/>
                <a:cs typeface="Roboto Bold"/>
                <a:sym typeface="Roboto Bold"/>
              </a:rPr>
              <a:t>WalkingWise.com</a:t>
            </a:r>
            <a:r>
              <a:rPr lang="en-US" sz="5049" b="1">
                <a:solidFill>
                  <a:srgbClr val="004F59"/>
                </a:solidFill>
                <a:latin typeface="Roboto Bold"/>
                <a:ea typeface="Roboto Bold"/>
                <a:cs typeface="Roboto Bold"/>
                <a:sym typeface="Roboto Bold"/>
              </a:rPr>
              <a:t> </a:t>
            </a:r>
          </a:p>
          <a:p>
            <a:pPr algn="l">
              <a:lnSpc>
                <a:spcPts val="1320"/>
              </a:lnSpc>
            </a:pPr>
            <a:endParaRPr lang="en-US" sz="5049" b="1">
              <a:solidFill>
                <a:srgbClr val="004F59"/>
              </a:solidFill>
              <a:latin typeface="Roboto Bold"/>
              <a:ea typeface="Roboto Bold"/>
              <a:cs typeface="Roboto Bold"/>
              <a:sym typeface="Roboto Bold"/>
            </a:endParaRPr>
          </a:p>
          <a:p>
            <a:pPr algn="l">
              <a:lnSpc>
                <a:spcPts val="4675"/>
              </a:lnSpc>
            </a:pPr>
            <a:r>
              <a:rPr lang="en-US" sz="4250" b="1">
                <a:solidFill>
                  <a:srgbClr val="004F59"/>
                </a:solidFill>
                <a:latin typeface="Roboto Bold"/>
                <a:ea typeface="Roboto Bold"/>
                <a:cs typeface="Roboto Bold"/>
                <a:sym typeface="Roboto Bold"/>
              </a:rPr>
              <a:t>Learn more about trustworthy adults, groomers, and sexual predators by taking the  Walking Wise online course for adults.</a:t>
            </a:r>
          </a:p>
          <a:p>
            <a:pPr algn="l">
              <a:lnSpc>
                <a:spcPts val="4675"/>
              </a:lnSpc>
            </a:pPr>
            <a:endParaRPr lang="en-US" sz="4250" b="1">
              <a:solidFill>
                <a:srgbClr val="004F59"/>
              </a:solidFill>
              <a:latin typeface="Roboto Bold"/>
              <a:ea typeface="Roboto Bold"/>
              <a:cs typeface="Roboto Bold"/>
              <a:sym typeface="Roboto Bo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2" name="Group 12"/>
          <p:cNvGrpSpPr/>
          <p:nvPr/>
        </p:nvGrpSpPr>
        <p:grpSpPr>
          <a:xfrm>
            <a:off x="1059519" y="4406996"/>
            <a:ext cx="16056906" cy="1970953"/>
            <a:chOff x="0" y="0"/>
            <a:chExt cx="4228979" cy="519099"/>
          </a:xfrm>
        </p:grpSpPr>
        <p:sp>
          <p:nvSpPr>
            <p:cNvPr id="13" name="Freeform 13"/>
            <p:cNvSpPr/>
            <p:nvPr/>
          </p:nvSpPr>
          <p:spPr>
            <a:xfrm>
              <a:off x="0" y="0"/>
              <a:ext cx="4228979" cy="519099"/>
            </a:xfrm>
            <a:custGeom>
              <a:avLst/>
              <a:gdLst/>
              <a:ahLst/>
              <a:cxnLst/>
              <a:rect l="l" t="t" r="r" b="b"/>
              <a:pathLst>
                <a:path w="4228979" h="519099">
                  <a:moveTo>
                    <a:pt x="0" y="0"/>
                  </a:moveTo>
                  <a:lnTo>
                    <a:pt x="4228979" y="0"/>
                  </a:lnTo>
                  <a:lnTo>
                    <a:pt x="4228979" y="519099"/>
                  </a:lnTo>
                  <a:lnTo>
                    <a:pt x="0" y="519099"/>
                  </a:lnTo>
                  <a:close/>
                </a:path>
              </a:pathLst>
            </a:custGeom>
            <a:solidFill>
              <a:srgbClr val="303030"/>
            </a:solidFill>
          </p:spPr>
          <p:txBody>
            <a:bodyPr/>
            <a:lstStyle/>
            <a:p>
              <a:endParaRPr lang="en-US"/>
            </a:p>
          </p:txBody>
        </p:sp>
        <p:sp>
          <p:nvSpPr>
            <p:cNvPr id="14" name="TextBox 14"/>
            <p:cNvSpPr txBox="1"/>
            <p:nvPr/>
          </p:nvSpPr>
          <p:spPr>
            <a:xfrm>
              <a:off x="0" y="-76200"/>
              <a:ext cx="4228979" cy="59529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416417" y="4563824"/>
            <a:ext cx="15507264"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factors (vulnerabilities) increase a young person’s risk of being preyed upon by a sexual predator or trafficker?</a:t>
            </a:r>
          </a:p>
        </p:txBody>
      </p:sp>
      <p:sp>
        <p:nvSpPr>
          <p:cNvPr id="16" name="TextBox 16"/>
          <p:cNvSpPr txBox="1"/>
          <p:nvPr/>
        </p:nvSpPr>
        <p:spPr>
          <a:xfrm>
            <a:off x="4425283" y="9253673"/>
            <a:ext cx="808211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U.S. Department of Education, Office of Safe and Supportive Schools. (2021). Human Trafficking in America's Schools: What Schools Can Do to Prevent, Respond, and Help Students To Recover From Human Trafficking, (2nd ed.).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92145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Experienced neglect, abandonment, emotional, physical, or sexual abuse.</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102</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0315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Experienced neglect, abandonment, emotional, physical, or sexual abuse.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Has poor self-esteem</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88663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Experienced neglect, abandonment, emotional, physical, or sexual abuse.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poor self-esteem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Experiences mental health challenges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741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Experienced neglect, abandonment, emotional, physical, or sexual abuse.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poor self-esteem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Experiences mental health challenges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Experiences medical or physical challenges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040723" cy="904943"/>
            <a:chOff x="0" y="0"/>
            <a:chExt cx="1327598" cy="238339"/>
          </a:xfrm>
        </p:grpSpPr>
        <p:sp>
          <p:nvSpPr>
            <p:cNvPr id="5" name="Freeform 5"/>
            <p:cNvSpPr/>
            <p:nvPr/>
          </p:nvSpPr>
          <p:spPr>
            <a:xfrm>
              <a:off x="0" y="0"/>
              <a:ext cx="1327598" cy="238339"/>
            </a:xfrm>
            <a:custGeom>
              <a:avLst/>
              <a:gdLst/>
              <a:ahLst/>
              <a:cxnLst/>
              <a:rect l="l" t="t" r="r" b="b"/>
              <a:pathLst>
                <a:path w="1327598" h="238339">
                  <a:moveTo>
                    <a:pt x="0" y="0"/>
                  </a:moveTo>
                  <a:lnTo>
                    <a:pt x="1327598" y="0"/>
                  </a:lnTo>
                  <a:lnTo>
                    <a:pt x="132759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2759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Lives in poverty</a:t>
            </a:r>
          </a:p>
          <a:p>
            <a:pPr algn="l">
              <a:lnSpc>
                <a:spcPts val="880"/>
              </a:lnSpc>
            </a:pPr>
            <a:endParaRPr lang="en-US" sz="4250" b="1">
              <a:solidFill>
                <a:srgbClr val="004F59"/>
              </a:solidFill>
              <a:latin typeface="Roboto Bold"/>
              <a:ea typeface="Roboto Bold"/>
              <a:cs typeface="Roboto Bold"/>
              <a:sym typeface="Roboto Bold"/>
            </a:endParaRP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106</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040723" cy="904943"/>
            <a:chOff x="0" y="0"/>
            <a:chExt cx="1327598" cy="238339"/>
          </a:xfrm>
        </p:grpSpPr>
        <p:sp>
          <p:nvSpPr>
            <p:cNvPr id="5" name="Freeform 5"/>
            <p:cNvSpPr/>
            <p:nvPr/>
          </p:nvSpPr>
          <p:spPr>
            <a:xfrm>
              <a:off x="0" y="0"/>
              <a:ext cx="1327598" cy="238339"/>
            </a:xfrm>
            <a:custGeom>
              <a:avLst/>
              <a:gdLst/>
              <a:ahLst/>
              <a:cxnLst/>
              <a:rect l="l" t="t" r="r" b="b"/>
              <a:pathLst>
                <a:path w="1327598" h="238339">
                  <a:moveTo>
                    <a:pt x="0" y="0"/>
                  </a:moveTo>
                  <a:lnTo>
                    <a:pt x="1327598" y="0"/>
                  </a:lnTo>
                  <a:lnTo>
                    <a:pt x="132759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2759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Lives in poverty</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Lacks basic needs like shelter, food, &amp; clothing</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Factors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108</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235789" y="3961169"/>
            <a:ext cx="15816423"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Lacks peer relationships</a:t>
            </a:r>
          </a:p>
          <a:p>
            <a:pPr algn="l">
              <a:lnSpc>
                <a:spcPts val="6800"/>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36921"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Involved with an older boyfriend, girlfriend, or partner</a:t>
            </a:r>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83413" y="4031922"/>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0079" y="406002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2311315" y="5003237"/>
            <a:ext cx="5505084" cy="3073400"/>
          </a:xfrm>
          <a:prstGeom prst="rect">
            <a:avLst/>
          </a:prstGeom>
        </p:spPr>
        <p:txBody>
          <a:bodyPr lIns="0" tIns="0" rIns="0" bIns="0" rtlCol="0" anchor="t">
            <a:spAutoFit/>
          </a:bodyPr>
          <a:lstStyle/>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Child Exploitation</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Commercial Sex</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Child Sex Trafficking</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Myth</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Sex Trafficking</a:t>
            </a: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5"/>
            <a:stretch>
              <a:fillRect l="-2025" r="-2700" b="-59715"/>
            </a:stretch>
          </a:blipFill>
        </p:spPr>
        <p:txBody>
          <a:bodyPr/>
          <a:lstStyle/>
          <a:p>
            <a:endParaRPr lang="en-US"/>
          </a:p>
        </p:txBody>
      </p:sp>
      <p:sp>
        <p:nvSpPr>
          <p:cNvPr id="18" name="TextBox 18"/>
          <p:cNvSpPr txBox="1"/>
          <p:nvPr/>
        </p:nvSpPr>
        <p:spPr>
          <a:xfrm>
            <a:off x="7945722" y="5000962"/>
            <a:ext cx="5505084" cy="3073400"/>
          </a:xfrm>
          <a:prstGeom prst="rect">
            <a:avLst/>
          </a:prstGeom>
        </p:spPr>
        <p:txBody>
          <a:bodyPr lIns="0" tIns="0" rIns="0" bIns="0" rtlCol="0" anchor="t">
            <a:spAutoFit/>
          </a:bodyPr>
          <a:lstStyle/>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Coercion</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Labor Trafficking</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Safe Harbor</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Manipulation</a:t>
            </a:r>
          </a:p>
          <a:p>
            <a:pPr marL="755651" lvl="1" indent="-377825" algn="l">
              <a:lnSpc>
                <a:spcPts val="4900"/>
              </a:lnSpc>
              <a:buFont typeface="Arial"/>
              <a:buChar char="•"/>
            </a:pPr>
            <a:r>
              <a:rPr lang="en-US" sz="3500" b="1">
                <a:solidFill>
                  <a:srgbClr val="FFFFFF"/>
                </a:solidFill>
                <a:latin typeface="Roboto Bold"/>
                <a:ea typeface="Roboto Bold"/>
                <a:cs typeface="Roboto Bold"/>
                <a:sym typeface="Roboto Bold"/>
              </a:rPr>
              <a:t>Intimidation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Is a target of bullying</a:t>
            </a:r>
          </a:p>
          <a:p>
            <a:pPr algn="l">
              <a:lnSpc>
                <a:spcPts val="6800"/>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 a target of bullying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Submits to peer pressure</a:t>
            </a:r>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112</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 a target of bullying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Submits to peer pressure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Experiences family rejection over sexual orientation</a:t>
            </a:r>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235789" y="3961169"/>
            <a:ext cx="15816423" cy="485932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 a target of bullying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Submits to peer pressure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Experiences family rejection over sexual orientation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Romantic partner uses drugs</a:t>
            </a:r>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Isolated by a romantic partner, parent, or friend</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114</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2867817"/>
            <a:ext cx="7001061" cy="904943"/>
            <a:chOff x="0" y="0"/>
            <a:chExt cx="1843901" cy="238339"/>
          </a:xfrm>
        </p:grpSpPr>
        <p:sp>
          <p:nvSpPr>
            <p:cNvPr id="10" name="Freeform 10"/>
            <p:cNvSpPr/>
            <p:nvPr/>
          </p:nvSpPr>
          <p:spPr>
            <a:xfrm>
              <a:off x="0" y="0"/>
              <a:ext cx="1843901" cy="238339"/>
            </a:xfrm>
            <a:custGeom>
              <a:avLst/>
              <a:gdLst/>
              <a:ahLst/>
              <a:cxnLst/>
              <a:rect l="l" t="t" r="r" b="b"/>
              <a:pathLst>
                <a:path w="1843901" h="238339">
                  <a:moveTo>
                    <a:pt x="0" y="0"/>
                  </a:moveTo>
                  <a:lnTo>
                    <a:pt x="1843901" y="0"/>
                  </a:lnTo>
                  <a:lnTo>
                    <a:pt x="184390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4390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 (cont.)</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Family members abuse drugs or alcohol</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115</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2867817"/>
            <a:ext cx="5246092" cy="904943"/>
            <a:chOff x="0" y="0"/>
            <a:chExt cx="1381687" cy="238339"/>
          </a:xfrm>
        </p:grpSpPr>
        <p:sp>
          <p:nvSpPr>
            <p:cNvPr id="10" name="Freeform 10"/>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members abuse drugs or alcohol</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Volatile home life due to family dynamics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116</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2867817"/>
            <a:ext cx="5246092" cy="904943"/>
            <a:chOff x="0" y="0"/>
            <a:chExt cx="1381687" cy="238339"/>
          </a:xfrm>
        </p:grpSpPr>
        <p:sp>
          <p:nvSpPr>
            <p:cNvPr id="10" name="Freeform 10"/>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members abuse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Volatile home life due to family dynamics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Targeted by gangs or is a gang member</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117</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2867817"/>
            <a:ext cx="5246092" cy="904943"/>
            <a:chOff x="0" y="0"/>
            <a:chExt cx="1381687" cy="238339"/>
          </a:xfrm>
        </p:grpSpPr>
        <p:sp>
          <p:nvSpPr>
            <p:cNvPr id="10" name="Freeform 10"/>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members abuse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Volatile home life due to family dynamics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Targeted by gangs or is a gang member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Family member is involved in human trafficking</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118</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2867817"/>
            <a:ext cx="5246092" cy="904943"/>
            <a:chOff x="0" y="0"/>
            <a:chExt cx="1381687" cy="238339"/>
          </a:xfrm>
        </p:grpSpPr>
        <p:sp>
          <p:nvSpPr>
            <p:cNvPr id="10" name="Freeform 10"/>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History of running away</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119</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8402829" cy="904943"/>
            <a:chOff x="0" y="0"/>
            <a:chExt cx="2213091" cy="238339"/>
          </a:xfrm>
        </p:grpSpPr>
        <p:sp>
          <p:nvSpPr>
            <p:cNvPr id="9" name="Freeform 9"/>
            <p:cNvSpPr/>
            <p:nvPr/>
          </p:nvSpPr>
          <p:spPr>
            <a:xfrm>
              <a:off x="0" y="0"/>
              <a:ext cx="2213091" cy="238339"/>
            </a:xfrm>
            <a:custGeom>
              <a:avLst/>
              <a:gdLst/>
              <a:ahLst/>
              <a:cxnLst/>
              <a:rect l="l" t="t" r="r" b="b"/>
              <a:pathLst>
                <a:path w="2213091" h="238339">
                  <a:moveTo>
                    <a:pt x="0" y="0"/>
                  </a:moveTo>
                  <a:lnTo>
                    <a:pt x="2213091" y="0"/>
                  </a:lnTo>
                  <a:lnTo>
                    <a:pt x="221309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1309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7837955"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2017780" y="4536816"/>
            <a:ext cx="14885579" cy="324357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use of a child for someone else’s benefit, often in an abusive, unfair, or harmful manner.</a:t>
            </a:r>
          </a:p>
          <a:p>
            <a:pPr algn="l">
              <a:lnSpc>
                <a:spcPts val="2400"/>
              </a:lnSpc>
            </a:pPr>
            <a:endParaRPr lang="en-US" sz="4300" b="1">
              <a:solidFill>
                <a:srgbClr val="004F59"/>
              </a:solidFill>
              <a:latin typeface="Roboto Bold"/>
              <a:ea typeface="Roboto Bold"/>
              <a:cs typeface="Roboto Bold"/>
              <a:sym typeface="Roboto Bold"/>
            </a:endParaRPr>
          </a:p>
          <a:p>
            <a:pPr algn="l">
              <a:lnSpc>
                <a:spcPts val="4800"/>
              </a:lnSpc>
            </a:pPr>
            <a:r>
              <a:rPr lang="en-US" sz="3000" b="1">
                <a:solidFill>
                  <a:srgbClr val="004F59"/>
                </a:solidFill>
                <a:latin typeface="Roboto Bold"/>
                <a:ea typeface="Roboto Bold"/>
                <a:cs typeface="Roboto Bold"/>
                <a:sym typeface="Roboto Bold"/>
              </a:rPr>
              <a:t>Includes:</a:t>
            </a:r>
            <a:r>
              <a:rPr lang="en-US" sz="3000" b="1">
                <a:solidFill>
                  <a:srgbClr val="FF5757"/>
                </a:solidFill>
                <a:latin typeface="Roboto Bold"/>
                <a:ea typeface="Roboto Bold"/>
                <a:cs typeface="Roboto Bold"/>
                <a:sym typeface="Roboto Bold"/>
              </a:rPr>
              <a:t> </a:t>
            </a:r>
            <a:r>
              <a:rPr lang="en-US" sz="3000" b="1">
                <a:solidFill>
                  <a:srgbClr val="FFFFFF"/>
                </a:solidFill>
                <a:latin typeface="Roboto Bold"/>
                <a:ea typeface="Roboto Bold"/>
                <a:cs typeface="Roboto Bold"/>
                <a:sym typeface="Roboto Bold"/>
              </a:rPr>
              <a:t>Sexual exploitation (grooming &amp; sex trafficking), sextortion, </a:t>
            </a:r>
          </a:p>
          <a:p>
            <a:pPr algn="l">
              <a:lnSpc>
                <a:spcPts val="4800"/>
              </a:lnSpc>
            </a:pPr>
            <a:r>
              <a:rPr lang="en-US" sz="3000" b="1">
                <a:solidFill>
                  <a:srgbClr val="FFFFFF"/>
                </a:solidFill>
                <a:latin typeface="Roboto Bold"/>
                <a:ea typeface="Roboto Bold"/>
                <a:cs typeface="Roboto Bold"/>
                <a:sym typeface="Roboto Bold"/>
              </a:rPr>
              <a:t>labor trafficking, and criminal activity (i.e., drug dealing and theft).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in foster care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Experiencing homelessness or couch surfing</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121</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homelessness or couch surfing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in a homeless shelter or group home</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122</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homelessness or couch 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a homeless shelter or group home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Exposed to prostitution within the neighborhood</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5099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homelessness or couch 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a homeless shelter or group home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Exposed to prostitution within the neighborhood</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near a wealthy tourist location</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00820" cy="904943"/>
            <a:chOff x="0" y="0"/>
            <a:chExt cx="1475113" cy="238339"/>
          </a:xfrm>
        </p:grpSpPr>
        <p:sp>
          <p:nvSpPr>
            <p:cNvPr id="5" name="Freeform 5"/>
            <p:cNvSpPr/>
            <p:nvPr/>
          </p:nvSpPr>
          <p:spPr>
            <a:xfrm>
              <a:off x="0" y="0"/>
              <a:ext cx="1475113" cy="238339"/>
            </a:xfrm>
            <a:custGeom>
              <a:avLst/>
              <a:gdLst/>
              <a:ahLst/>
              <a:cxnLst/>
              <a:rect l="l" t="t" r="r" b="b"/>
              <a:pathLst>
                <a:path w="1475113" h="238339">
                  <a:moveTo>
                    <a:pt x="0" y="0"/>
                  </a:moveTo>
                  <a:lnTo>
                    <a:pt x="1475113" y="0"/>
                  </a:lnTo>
                  <a:lnTo>
                    <a:pt x="14751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751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Unsecured use of social media platforms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125</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00820" cy="904943"/>
            <a:chOff x="0" y="0"/>
            <a:chExt cx="1475113" cy="238339"/>
          </a:xfrm>
        </p:grpSpPr>
        <p:sp>
          <p:nvSpPr>
            <p:cNvPr id="5" name="Freeform 5"/>
            <p:cNvSpPr/>
            <p:nvPr/>
          </p:nvSpPr>
          <p:spPr>
            <a:xfrm>
              <a:off x="0" y="0"/>
              <a:ext cx="1475113" cy="238339"/>
            </a:xfrm>
            <a:custGeom>
              <a:avLst/>
              <a:gdLst/>
              <a:ahLst/>
              <a:cxnLst/>
              <a:rect l="l" t="t" r="r" b="b"/>
              <a:pathLst>
                <a:path w="1475113" h="238339">
                  <a:moveTo>
                    <a:pt x="0" y="0"/>
                  </a:moveTo>
                  <a:lnTo>
                    <a:pt x="1475113" y="0"/>
                  </a:lnTo>
                  <a:lnTo>
                    <a:pt x="14751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751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Unsecured use of social media platforms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Involved in the juvenile justice system</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Factors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00820" cy="904943"/>
            <a:chOff x="0" y="0"/>
            <a:chExt cx="1475113" cy="238339"/>
          </a:xfrm>
        </p:grpSpPr>
        <p:sp>
          <p:nvSpPr>
            <p:cNvPr id="5" name="Freeform 5"/>
            <p:cNvSpPr/>
            <p:nvPr/>
          </p:nvSpPr>
          <p:spPr>
            <a:xfrm>
              <a:off x="0" y="0"/>
              <a:ext cx="1475113" cy="238339"/>
            </a:xfrm>
            <a:custGeom>
              <a:avLst/>
              <a:gdLst/>
              <a:ahLst/>
              <a:cxnLst/>
              <a:rect l="l" t="t" r="r" b="b"/>
              <a:pathLst>
                <a:path w="1475113" h="238339">
                  <a:moveTo>
                    <a:pt x="0" y="0"/>
                  </a:moveTo>
                  <a:lnTo>
                    <a:pt x="1475113" y="0"/>
                  </a:lnTo>
                  <a:lnTo>
                    <a:pt x="14751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751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Unsecured use of social media platforms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in the juvenile justice system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Uses drugs or alcohol</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Factors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Struggles academically</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128</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2867817"/>
            <a:ext cx="6963721" cy="904943"/>
            <a:chOff x="0" y="0"/>
            <a:chExt cx="1834067" cy="238339"/>
          </a:xfrm>
        </p:grpSpPr>
        <p:sp>
          <p:nvSpPr>
            <p:cNvPr id="9" name="Freeform 9"/>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Struggles academically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Has learning differences or challenges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129</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2867817"/>
            <a:ext cx="6963721" cy="904943"/>
            <a:chOff x="0" y="0"/>
            <a:chExt cx="1834067" cy="238339"/>
          </a:xfrm>
        </p:grpSpPr>
        <p:sp>
          <p:nvSpPr>
            <p:cNvPr id="9" name="Freeform 9"/>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Any sex act on account of which anything of value is given to or received by any person.</a:t>
            </a:r>
          </a:p>
        </p:txBody>
      </p:sp>
      <p:grpSp>
        <p:nvGrpSpPr>
          <p:cNvPr id="9" name="Group 9"/>
          <p:cNvGrpSpPr/>
          <p:nvPr/>
        </p:nvGrpSpPr>
        <p:grpSpPr>
          <a:xfrm>
            <a:off x="1965967" y="3624926"/>
            <a:ext cx="7494603" cy="904943"/>
            <a:chOff x="0" y="0"/>
            <a:chExt cx="1973887" cy="238339"/>
          </a:xfrm>
        </p:grpSpPr>
        <p:sp>
          <p:nvSpPr>
            <p:cNvPr id="10" name="Freeform 10"/>
            <p:cNvSpPr/>
            <p:nvPr/>
          </p:nvSpPr>
          <p:spPr>
            <a:xfrm>
              <a:off x="0" y="0"/>
              <a:ext cx="1973887" cy="238339"/>
            </a:xfrm>
            <a:custGeom>
              <a:avLst/>
              <a:gdLst/>
              <a:ahLst/>
              <a:cxnLst/>
              <a:rect l="l" t="t" r="r" b="b"/>
              <a:pathLst>
                <a:path w="1973887" h="238339">
                  <a:moveTo>
                    <a:pt x="0" y="0"/>
                  </a:moveTo>
                  <a:lnTo>
                    <a:pt x="1973887" y="0"/>
                  </a:lnTo>
                  <a:lnTo>
                    <a:pt x="19738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97388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COMMERCIAL SEX</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Struggles academically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learning differences or challenges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Chronic tardiness or absenteeism</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2867817"/>
            <a:ext cx="6963721" cy="904943"/>
            <a:chOff x="0" y="0"/>
            <a:chExt cx="1834067" cy="238339"/>
          </a:xfrm>
        </p:grpSpPr>
        <p:sp>
          <p:nvSpPr>
            <p:cNvPr id="9" name="Freeform 9"/>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Struggles academically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learning differences or challenges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Chronic tardiness or absenteeism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Unmotivated to achieve in school</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131</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2867817"/>
            <a:ext cx="6963721" cy="904943"/>
            <a:chOff x="0" y="0"/>
            <a:chExt cx="1834067" cy="238339"/>
          </a:xfrm>
        </p:grpSpPr>
        <p:sp>
          <p:nvSpPr>
            <p:cNvPr id="9" name="Freeform 9"/>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Struggles academically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learning differences or challenges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Chronic tardiness or absenteeism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Unmotivated to achieve in school</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Unmotivated to participate in school activities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132</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2867817"/>
            <a:ext cx="6963721" cy="904943"/>
            <a:chOff x="0" y="0"/>
            <a:chExt cx="1834067" cy="238339"/>
          </a:xfrm>
        </p:grpSpPr>
        <p:sp>
          <p:nvSpPr>
            <p:cNvPr id="9" name="Freeform 9"/>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406996"/>
            <a:ext cx="13388730" cy="1970953"/>
            <a:chOff x="0" y="0"/>
            <a:chExt cx="3526250" cy="519099"/>
          </a:xfrm>
        </p:grpSpPr>
        <p:sp>
          <p:nvSpPr>
            <p:cNvPr id="7" name="Freeform 7"/>
            <p:cNvSpPr/>
            <p:nvPr/>
          </p:nvSpPr>
          <p:spPr>
            <a:xfrm>
              <a:off x="0" y="0"/>
              <a:ext cx="3526250" cy="519099"/>
            </a:xfrm>
            <a:custGeom>
              <a:avLst/>
              <a:gdLst/>
              <a:ahLst/>
              <a:cxnLst/>
              <a:rect l="l" t="t" r="r" b="b"/>
              <a:pathLst>
                <a:path w="3526250" h="519099">
                  <a:moveTo>
                    <a:pt x="0" y="0"/>
                  </a:moveTo>
                  <a:lnTo>
                    <a:pt x="3526250" y="0"/>
                  </a:lnTo>
                  <a:lnTo>
                    <a:pt x="3526250" y="519099"/>
                  </a:lnTo>
                  <a:lnTo>
                    <a:pt x="0" y="519099"/>
                  </a:lnTo>
                  <a:close/>
                </a:path>
              </a:pathLst>
            </a:custGeom>
            <a:solidFill>
              <a:srgbClr val="303030"/>
            </a:solidFill>
          </p:spPr>
          <p:txBody>
            <a:bodyPr/>
            <a:lstStyle/>
            <a:p>
              <a:endParaRPr lang="en-US"/>
            </a:p>
          </p:txBody>
        </p:sp>
        <p:sp>
          <p:nvSpPr>
            <p:cNvPr id="8" name="TextBox 8"/>
            <p:cNvSpPr txBox="1"/>
            <p:nvPr/>
          </p:nvSpPr>
          <p:spPr>
            <a:xfrm>
              <a:off x="0" y="-76200"/>
              <a:ext cx="3526250" cy="59529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11753" y="4563824"/>
            <a:ext cx="13853306"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signs might appear when a young person is being trafficked?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133</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964236" y="1250072"/>
            <a:ext cx="1315565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 OF TRAFFICKING</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4425283" y="9253673"/>
            <a:ext cx="808211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U.S. Department of Education, Office of Safe and Supportive Schools. (2021). Human Trafficking in America's Schools: What Schools Can Do to Prevent, Respond, and Help Students To Recover From Human Trafficking, (2nd ed.).</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Scars, cuts, bruises, new tattoos</a:t>
            </a:r>
          </a:p>
          <a:p>
            <a:pPr algn="l">
              <a:lnSpc>
                <a:spcPts val="880"/>
              </a:lnSpc>
            </a:pPr>
            <a:endParaRPr lang="en-US" sz="4250" b="1">
              <a:solidFill>
                <a:srgbClr val="004F59"/>
              </a:solidFill>
              <a:latin typeface="Roboto Bold"/>
              <a:ea typeface="Roboto Bold"/>
              <a:cs typeface="Roboto Bold"/>
              <a:sym typeface="Roboto Bold"/>
            </a:endParaRP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134</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Poor physical health or malnutrition</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Poor physical health or malnutrition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Change in behavior, appearance, or personal hygiene</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Poor physical health or malnutrition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behavior, appearance, or personal hygiene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Displays exhaustion, depression, or distress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Poor physical health or malnutrition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behavior, appearance, or personal hygiene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exhaustion, depression, or distress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Seeks medical care or diagnosed with STIs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Lacks basic needs like food, shelter, and money.</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139</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false belief commonly held by a group.</a:t>
            </a:r>
          </a:p>
        </p:txBody>
      </p:sp>
      <p:grpSp>
        <p:nvGrpSpPr>
          <p:cNvPr id="9" name="Group 9"/>
          <p:cNvGrpSpPr/>
          <p:nvPr/>
        </p:nvGrpSpPr>
        <p:grpSpPr>
          <a:xfrm>
            <a:off x="1965967" y="3624926"/>
            <a:ext cx="2998976" cy="904943"/>
            <a:chOff x="0" y="0"/>
            <a:chExt cx="789854" cy="238339"/>
          </a:xfrm>
        </p:grpSpPr>
        <p:sp>
          <p:nvSpPr>
            <p:cNvPr id="10" name="Freeform 10"/>
            <p:cNvSpPr/>
            <p:nvPr/>
          </p:nvSpPr>
          <p:spPr>
            <a:xfrm>
              <a:off x="0" y="0"/>
              <a:ext cx="789854" cy="238339"/>
            </a:xfrm>
            <a:custGeom>
              <a:avLst/>
              <a:gdLst/>
              <a:ahLst/>
              <a:cxnLst/>
              <a:rect l="l" t="t" r="r" b="b"/>
              <a:pathLst>
                <a:path w="789854" h="238339">
                  <a:moveTo>
                    <a:pt x="0" y="0"/>
                  </a:moveTo>
                  <a:lnTo>
                    <a:pt x="789854" y="0"/>
                  </a:lnTo>
                  <a:lnTo>
                    <a:pt x="78985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78985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MYTH</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Lacks basic needs like food, shelter, and money.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Dressed inappropriately for weather or season.</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Lacks basic needs like food, shelter, and money.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Dressed inappropriately for weather or season.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Displays expensive salon care: hairstyles, make-up, manicures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141</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Lacks basic needs like food, shelter, and money.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Dressed inappropriately for weather or season.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expensive salon care: hairstyles, make-up, manicures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Wears new or expensive clothing and jewelry</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142</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10324301" cy="904943"/>
            <a:chOff x="0" y="0"/>
            <a:chExt cx="2719157" cy="238339"/>
          </a:xfrm>
        </p:grpSpPr>
        <p:sp>
          <p:nvSpPr>
            <p:cNvPr id="5" name="Freeform 5"/>
            <p:cNvSpPr/>
            <p:nvPr/>
          </p:nvSpPr>
          <p:spPr>
            <a:xfrm>
              <a:off x="0" y="0"/>
              <a:ext cx="2719157" cy="238339"/>
            </a:xfrm>
            <a:custGeom>
              <a:avLst/>
              <a:gdLst/>
              <a:ahLst/>
              <a:cxnLst/>
              <a:rect l="l" t="t" r="r" b="b"/>
              <a:pathLst>
                <a:path w="2719157" h="238339">
                  <a:moveTo>
                    <a:pt x="0" y="0"/>
                  </a:moveTo>
                  <a:lnTo>
                    <a:pt x="2719157" y="0"/>
                  </a:lnTo>
                  <a:lnTo>
                    <a:pt x="27191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191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Possession of excessive cash or credit cards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978474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 (cont.)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143</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excessive cash or credit cards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Possession of a new phone, prepaid phone, multiple phones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excessive cash or credit cards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a new phone, prepaid phone, multiple phones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Possession of hotel keys or key cards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excessive cash or credit cards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a new phone, prepaid phone, multiple phones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hotel keys or key cards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Regularly travels to other cities or out-of-state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Change in peer relationships or social connections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147</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peer relationships or social connections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Over-attachment to school staff</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peer relationships or social connections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Over-attachment to school staff</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Older or controlling romantic partner or controlling parents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1" name="TextBox 11"/>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2" name="TextBox 12"/>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grpSp>
        <p:nvGrpSpPr>
          <p:cNvPr id="13" name="Group 13"/>
          <p:cNvGrpSpPr/>
          <p:nvPr/>
        </p:nvGrpSpPr>
        <p:grpSpPr>
          <a:xfrm>
            <a:off x="1480713" y="4847667"/>
            <a:ext cx="10862226" cy="1884132"/>
            <a:chOff x="0" y="0"/>
            <a:chExt cx="2860833" cy="496232"/>
          </a:xfrm>
        </p:grpSpPr>
        <p:sp>
          <p:nvSpPr>
            <p:cNvPr id="14" name="Freeform 14"/>
            <p:cNvSpPr/>
            <p:nvPr/>
          </p:nvSpPr>
          <p:spPr>
            <a:xfrm>
              <a:off x="0" y="0"/>
              <a:ext cx="2860833" cy="496232"/>
            </a:xfrm>
            <a:custGeom>
              <a:avLst/>
              <a:gdLst/>
              <a:ahLst/>
              <a:cxnLst/>
              <a:rect l="l" t="t" r="r" b="b"/>
              <a:pathLst>
                <a:path w="2860833" h="496232">
                  <a:moveTo>
                    <a:pt x="0" y="0"/>
                  </a:moveTo>
                  <a:lnTo>
                    <a:pt x="2860833" y="0"/>
                  </a:lnTo>
                  <a:lnTo>
                    <a:pt x="2860833" y="496232"/>
                  </a:lnTo>
                  <a:lnTo>
                    <a:pt x="0" y="496232"/>
                  </a:lnTo>
                  <a:close/>
                </a:path>
              </a:pathLst>
            </a:custGeom>
            <a:solidFill>
              <a:srgbClr val="303030"/>
            </a:solidFill>
          </p:spPr>
          <p:txBody>
            <a:bodyPr/>
            <a:lstStyle/>
            <a:p>
              <a:endParaRPr lang="en-US"/>
            </a:p>
          </p:txBody>
        </p:sp>
        <p:sp>
          <p:nvSpPr>
            <p:cNvPr id="15" name="TextBox 15"/>
            <p:cNvSpPr txBox="1"/>
            <p:nvPr/>
          </p:nvSpPr>
          <p:spPr>
            <a:xfrm>
              <a:off x="0" y="-9525"/>
              <a:ext cx="2860833" cy="505757"/>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2042943" y="4951479"/>
            <a:ext cx="9804341" cy="1581150"/>
          </a:xfrm>
          <a:prstGeom prst="rect">
            <a:avLst/>
          </a:prstGeom>
        </p:spPr>
        <p:txBody>
          <a:bodyPr lIns="0" tIns="0" rIns="0" bIns="0" rtlCol="0" anchor="t">
            <a:spAutoFit/>
          </a:bodyPr>
          <a:lstStyle/>
          <a:p>
            <a:pPr algn="l">
              <a:lnSpc>
                <a:spcPts val="6299"/>
              </a:lnSpc>
            </a:pPr>
            <a:r>
              <a:rPr lang="en-US" sz="4500" b="1">
                <a:solidFill>
                  <a:srgbClr val="F1B434"/>
                </a:solidFill>
                <a:latin typeface="Roboto Bold"/>
                <a:ea typeface="Roboto Bold"/>
                <a:cs typeface="Roboto Bold"/>
                <a:sym typeface="Roboto Bold"/>
              </a:rPr>
              <a:t>Myth or Reality?</a:t>
            </a:r>
            <a:r>
              <a:rPr lang="en-US" sz="4500" b="1">
                <a:solidFill>
                  <a:srgbClr val="FFFFFF"/>
                </a:solidFill>
                <a:latin typeface="Roboto Bold"/>
                <a:ea typeface="Roboto Bold"/>
                <a:cs typeface="Roboto Bold"/>
                <a:sym typeface="Roboto Bold"/>
              </a:rPr>
              <a:t> All commercial sex is considered human trafficking.</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peer relationships or social connections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Over-attachment to school staff</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Older or controlling romantic partner or controlling parents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Unknown person transporting a student to and from school</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673177" cy="904943"/>
            <a:chOff x="0" y="0"/>
            <a:chExt cx="2020919" cy="238339"/>
          </a:xfrm>
        </p:grpSpPr>
        <p:sp>
          <p:nvSpPr>
            <p:cNvPr id="5" name="Freeform 5"/>
            <p:cNvSpPr/>
            <p:nvPr/>
          </p:nvSpPr>
          <p:spPr>
            <a:xfrm>
              <a:off x="0" y="0"/>
              <a:ext cx="2020919" cy="238339"/>
            </a:xfrm>
            <a:custGeom>
              <a:avLst/>
              <a:gdLst/>
              <a:ahLst/>
              <a:cxnLst/>
              <a:rect l="l" t="t" r="r" b="b"/>
              <a:pathLst>
                <a:path w="2020919" h="238339">
                  <a:moveTo>
                    <a:pt x="0" y="0"/>
                  </a:moveTo>
                  <a:lnTo>
                    <a:pt x="2020919" y="0"/>
                  </a:lnTo>
                  <a:lnTo>
                    <a:pt x="202091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2091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Isolated from friends and family</a:t>
            </a: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 (cont.)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151</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Isolated from friends and family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Has multiple sex partners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152</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Isolated from friends and family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multiple sex partners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Associates with gangs, drug dealers, traffickers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Runs away from home or is couch-surfing</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154</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Runs away from home or is couch-surfing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Unhoused, living in a shelter</a:t>
            </a:r>
          </a:p>
          <a:p>
            <a:pPr algn="l">
              <a:lnSpc>
                <a:spcPts val="6800"/>
              </a:lnSpc>
            </a:pPr>
            <a:r>
              <a:rPr lang="en-US" sz="4250" b="1">
                <a:solidFill>
                  <a:srgbClr val="004F59"/>
                </a:solidFill>
                <a:latin typeface="Roboto Bold"/>
                <a:ea typeface="Roboto Bold"/>
                <a:cs typeface="Roboto Bold"/>
                <a:sym typeface="Roboto Bold"/>
              </a:rPr>
              <a:t>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Runs away from home or is couch-surfing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Unhoused, living in a shelter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in a foster care home or group home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304326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Runs away from home or is couch-surfing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Unhoused, living in a shelter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a foster care home or group home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Living in a home with people who are not immediate family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Uses drugs or alcohol</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158</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Uses drugs or alcohol</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Responds to questions that sound rehearsed </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commercial sex act that involves an adult through the use of FORCE, FRAUD, COERCION, </a:t>
            </a:r>
            <a:r>
              <a:rPr lang="en-US" sz="4300" b="1">
                <a:solidFill>
                  <a:srgbClr val="FF5757"/>
                </a:solidFill>
                <a:latin typeface="Roboto Bold"/>
                <a:ea typeface="Roboto Bold"/>
                <a:cs typeface="Roboto Bold"/>
                <a:sym typeface="Roboto Bold"/>
              </a:rPr>
              <a:t>OR </a:t>
            </a:r>
            <a:r>
              <a:rPr lang="en-US" sz="4300" b="1">
                <a:solidFill>
                  <a:srgbClr val="004F59"/>
                </a:solidFill>
                <a:latin typeface="Roboto Bold"/>
                <a:ea typeface="Roboto Bold"/>
                <a:cs typeface="Roboto Bold"/>
                <a:sym typeface="Roboto Bold"/>
              </a:rPr>
              <a:t>a CHILD under age 18.</a:t>
            </a:r>
          </a:p>
        </p:txBody>
      </p:sp>
      <p:grpSp>
        <p:nvGrpSpPr>
          <p:cNvPr id="9" name="Group 9"/>
          <p:cNvGrpSpPr/>
          <p:nvPr/>
        </p:nvGrpSpPr>
        <p:grpSpPr>
          <a:xfrm>
            <a:off x="1965967" y="3624926"/>
            <a:ext cx="7080370" cy="904943"/>
            <a:chOff x="0" y="0"/>
            <a:chExt cx="1864789" cy="238339"/>
          </a:xfrm>
        </p:grpSpPr>
        <p:sp>
          <p:nvSpPr>
            <p:cNvPr id="10" name="Freeform 10"/>
            <p:cNvSpPr/>
            <p:nvPr/>
          </p:nvSpPr>
          <p:spPr>
            <a:xfrm>
              <a:off x="0" y="0"/>
              <a:ext cx="1864789" cy="238339"/>
            </a:xfrm>
            <a:custGeom>
              <a:avLst/>
              <a:gdLst/>
              <a:ahLst/>
              <a:cxnLst/>
              <a:rect l="l" t="t" r="r" b="b"/>
              <a:pathLst>
                <a:path w="1864789" h="238339">
                  <a:moveTo>
                    <a:pt x="0" y="0"/>
                  </a:moveTo>
                  <a:lnTo>
                    <a:pt x="1864789" y="0"/>
                  </a:lnTo>
                  <a:lnTo>
                    <a:pt x="186478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6478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Uses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Responds to questions that sound rehearsed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Constantly checks phone or will not part from their phone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304326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Uses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Responds to questions that sound rehearsed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Constantly checks phone or will not part from their phone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Expresses extreme emotions or people-pleasing</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161</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908211" cy="904943"/>
            <a:chOff x="0" y="0"/>
            <a:chExt cx="2082821" cy="238339"/>
          </a:xfrm>
        </p:grpSpPr>
        <p:sp>
          <p:nvSpPr>
            <p:cNvPr id="5" name="Freeform 5"/>
            <p:cNvSpPr/>
            <p:nvPr/>
          </p:nvSpPr>
          <p:spPr>
            <a:xfrm>
              <a:off x="0" y="0"/>
              <a:ext cx="2082821" cy="238339"/>
            </a:xfrm>
            <a:custGeom>
              <a:avLst/>
              <a:gdLst/>
              <a:ahLst/>
              <a:cxnLst/>
              <a:rect l="l" t="t" r="r" b="b"/>
              <a:pathLst>
                <a:path w="2082821" h="238339">
                  <a:moveTo>
                    <a:pt x="0" y="0"/>
                  </a:moveTo>
                  <a:lnTo>
                    <a:pt x="2082821" y="0"/>
                  </a:lnTo>
                  <a:lnTo>
                    <a:pt x="20828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8282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Displays uncharacteristic promiscuity</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 (cont.)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162</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uncharacteristic promiscuity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Makes inappropriate sexual references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uncharacteristic promiscuity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Makes inappropriate sexual references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Sexualized online persona</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uncharacteristic promiscuity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Makes inappropriate sexual references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Sexualized online persona</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Involved in the juvenile justice system</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Sudden academic decline</a:t>
            </a:r>
          </a:p>
          <a:p>
            <a:pPr algn="l">
              <a:lnSpc>
                <a:spcPts val="880"/>
              </a:lnSpc>
            </a:pPr>
            <a:endParaRPr lang="en-US" sz="4250" b="1">
              <a:solidFill>
                <a:srgbClr val="004F59"/>
              </a:solidFill>
              <a:latin typeface="Roboto Bold"/>
              <a:ea typeface="Roboto Bold"/>
              <a:cs typeface="Roboto Bold"/>
              <a:sym typeface="Roboto Bold"/>
            </a:endParaRP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166</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Sudden academic decline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Academic overachiever, panic response to grades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Sudden academic decline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Academic overachiever, panic response to grades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Truancy, frequent school absenteeism, chronic tardiness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Sudden academic decline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Academic overachiever, panic response to grades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Truancy, frequent school absenteeism, chronic tardiness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Frequent early dismissal from school</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
        <p:nvSpPr>
          <p:cNvPr id="14" name="TextBox 14"/>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65967" y="4853919"/>
            <a:ext cx="14885579" cy="2600217"/>
          </a:xfrm>
          <a:prstGeom prst="rect">
            <a:avLst/>
          </a:prstGeom>
        </p:spPr>
        <p:txBody>
          <a:bodyPr lIns="0" tIns="0" rIns="0" bIns="0" rtlCol="0" anchor="t">
            <a:spAutoFit/>
          </a:bodyPr>
          <a:lstStyle/>
          <a:p>
            <a:pPr algn="l">
              <a:lnSpc>
                <a:spcPts val="5160"/>
              </a:lnSpc>
            </a:pPr>
            <a:r>
              <a:rPr lang="en-US" sz="4300" b="1">
                <a:solidFill>
                  <a:srgbClr val="004F59"/>
                </a:solidFill>
                <a:latin typeface="Roboto Bold"/>
                <a:ea typeface="Roboto Bold"/>
                <a:cs typeface="Roboto Bold"/>
                <a:sym typeface="Roboto Bold"/>
              </a:rPr>
              <a:t>It is illegal to knowingly recruit, entice, transport, harbor, or maintain a minor, knowing or disregarding the fact that they are underage, for the purpose of engaging them in a sex act in exchange for anything of value. </a:t>
            </a:r>
          </a:p>
        </p:txBody>
      </p:sp>
      <p:grpSp>
        <p:nvGrpSpPr>
          <p:cNvPr id="9" name="Group 9"/>
          <p:cNvGrpSpPr/>
          <p:nvPr/>
        </p:nvGrpSpPr>
        <p:grpSpPr>
          <a:xfrm>
            <a:off x="1965967" y="3624926"/>
            <a:ext cx="9526125" cy="904943"/>
            <a:chOff x="0" y="0"/>
            <a:chExt cx="2508938" cy="238339"/>
          </a:xfrm>
        </p:grpSpPr>
        <p:sp>
          <p:nvSpPr>
            <p:cNvPr id="10" name="Freeform 10"/>
            <p:cNvSpPr/>
            <p:nvPr/>
          </p:nvSpPr>
          <p:spPr>
            <a:xfrm>
              <a:off x="0" y="0"/>
              <a:ext cx="2508938" cy="238339"/>
            </a:xfrm>
            <a:custGeom>
              <a:avLst/>
              <a:gdLst/>
              <a:ahLst/>
              <a:cxnLst/>
              <a:rect l="l" t="t" r="r" b="b"/>
              <a:pathLst>
                <a:path w="2508938" h="238339">
                  <a:moveTo>
                    <a:pt x="0" y="0"/>
                  </a:moveTo>
                  <a:lnTo>
                    <a:pt x="2508938" y="0"/>
                  </a:lnTo>
                  <a:lnTo>
                    <a:pt x="250893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50893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9450702"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SEX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Criminal Division, U.S. Department of Justice (2025). Citizen's Guide To U.S. Federal Law On Child Sex Trafficking.</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170</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171</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172</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TextBox 12"/>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173</a:t>
            </a:r>
          </a:p>
        </p:txBody>
      </p:sp>
      <p:sp>
        <p:nvSpPr>
          <p:cNvPr id="14" name="Freeform 14"/>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96975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COMMERCIAL SEX INDUSTRY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Cornell Law School (n.d.). Legal Information Institute: Prostitution. Law.Cornell.edu.</a:t>
            </a:r>
          </a:p>
        </p:txBody>
      </p:sp>
      <p:grpSp>
        <p:nvGrpSpPr>
          <p:cNvPr id="8" name="Group 8"/>
          <p:cNvGrpSpPr/>
          <p:nvPr/>
        </p:nvGrpSpPr>
        <p:grpSpPr>
          <a:xfrm>
            <a:off x="1131441" y="2867817"/>
            <a:ext cx="3752501" cy="904943"/>
            <a:chOff x="0" y="0"/>
            <a:chExt cx="988313" cy="238339"/>
          </a:xfrm>
        </p:grpSpPr>
        <p:sp>
          <p:nvSpPr>
            <p:cNvPr id="9" name="Freeform 9"/>
            <p:cNvSpPr/>
            <p:nvPr/>
          </p:nvSpPr>
          <p:spPr>
            <a:xfrm>
              <a:off x="0" y="0"/>
              <a:ext cx="988313" cy="238339"/>
            </a:xfrm>
            <a:custGeom>
              <a:avLst/>
              <a:gdLst/>
              <a:ahLst/>
              <a:cxnLst/>
              <a:rect l="l" t="t" r="r" b="b"/>
              <a:pathLst>
                <a:path w="988313" h="238339">
                  <a:moveTo>
                    <a:pt x="0" y="0"/>
                  </a:moveTo>
                  <a:lnTo>
                    <a:pt x="988313" y="0"/>
                  </a:lnTo>
                  <a:lnTo>
                    <a:pt x="988313"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988313"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83072" y="3961169"/>
            <a:ext cx="1775560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Involves adults (18+) </a:t>
            </a:r>
            <a:r>
              <a:rPr lang="en-US" sz="4250" b="1">
                <a:solidFill>
                  <a:srgbClr val="FF5757"/>
                </a:solidFill>
                <a:latin typeface="Roboto Bold"/>
                <a:ea typeface="Roboto Bold"/>
                <a:cs typeface="Roboto Bold"/>
                <a:sym typeface="Roboto Bold"/>
              </a:rPr>
              <a:t>willfully </a:t>
            </a:r>
            <a:r>
              <a:rPr lang="en-US" sz="4250" b="1">
                <a:solidFill>
                  <a:srgbClr val="004F59"/>
                </a:solidFill>
                <a:latin typeface="Roboto Bold"/>
                <a:ea typeface="Roboto Bold"/>
                <a:cs typeface="Roboto Bold"/>
                <a:sym typeface="Roboto Bold"/>
              </a:rPr>
              <a:t>engaging, agreeing, or offering to engage in sexual conduct with another person in return for a fee.</a:t>
            </a:r>
            <a:r>
              <a:rPr lang="en-US" sz="4250">
                <a:solidFill>
                  <a:srgbClr val="008EAA"/>
                </a:solidFill>
                <a:latin typeface="Roboto"/>
                <a:ea typeface="Roboto"/>
                <a:cs typeface="Roboto"/>
                <a:sym typeface="Roboto"/>
              </a:rPr>
              <a:t>[1]</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442098" y="2886863"/>
            <a:ext cx="498408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Prostitution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96975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COMMERCIAL SEX INDUSTRY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131441" y="2867817"/>
            <a:ext cx="3752501" cy="904943"/>
            <a:chOff x="0" y="0"/>
            <a:chExt cx="988313" cy="238339"/>
          </a:xfrm>
        </p:grpSpPr>
        <p:sp>
          <p:nvSpPr>
            <p:cNvPr id="8" name="Freeform 8"/>
            <p:cNvSpPr/>
            <p:nvPr/>
          </p:nvSpPr>
          <p:spPr>
            <a:xfrm>
              <a:off x="0" y="0"/>
              <a:ext cx="988313" cy="238339"/>
            </a:xfrm>
            <a:custGeom>
              <a:avLst/>
              <a:gdLst/>
              <a:ahLst/>
              <a:cxnLst/>
              <a:rect l="l" t="t" r="r" b="b"/>
              <a:pathLst>
                <a:path w="988313" h="238339">
                  <a:moveTo>
                    <a:pt x="0" y="0"/>
                  </a:moveTo>
                  <a:lnTo>
                    <a:pt x="988313" y="0"/>
                  </a:lnTo>
                  <a:lnTo>
                    <a:pt x="988313"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988313"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83072" y="3961169"/>
            <a:ext cx="17755602" cy="3311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Involves adults (18+) willfully engaging, agreeing, or offering to engage in sexual conduct with another person in return for a fee.</a:t>
            </a:r>
            <a:r>
              <a:rPr lang="en-US" sz="4250">
                <a:solidFill>
                  <a:srgbClr val="FFFFFF"/>
                </a:solidFill>
                <a:latin typeface="Roboto"/>
                <a:ea typeface="Roboto"/>
                <a:cs typeface="Roboto"/>
                <a:sym typeface="Roboto"/>
              </a:rPr>
              <a:t>[1]</a:t>
            </a:r>
            <a:r>
              <a:rPr lang="en-US" sz="4250" b="1">
                <a:solidFill>
                  <a:srgbClr val="FFFFFF"/>
                </a:solidFill>
                <a:latin typeface="Roboto Bold"/>
                <a:ea typeface="Roboto Bold"/>
                <a:cs typeface="Roboto Bold"/>
                <a:sym typeface="Roboto Bold"/>
              </a:rPr>
              <a:t>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Prostitution is </a:t>
            </a:r>
            <a:r>
              <a:rPr lang="en-US" sz="4250" b="1">
                <a:solidFill>
                  <a:srgbClr val="FF5757"/>
                </a:solidFill>
                <a:latin typeface="Roboto Bold"/>
                <a:ea typeface="Roboto Bold"/>
                <a:cs typeface="Roboto Bold"/>
                <a:sym typeface="Roboto Bold"/>
              </a:rPr>
              <a:t>illegal</a:t>
            </a:r>
            <a:r>
              <a:rPr lang="en-US" sz="4250" b="1">
                <a:solidFill>
                  <a:srgbClr val="004F59"/>
                </a:solidFill>
                <a:latin typeface="Roboto Bold"/>
                <a:ea typeface="Roboto Bold"/>
                <a:cs typeface="Roboto Bold"/>
                <a:sym typeface="Roboto Bold"/>
              </a:rPr>
              <a:t> throughout the U.S. except in certain rural counties in Nevada.</a:t>
            </a:r>
          </a:p>
          <a:p>
            <a:pPr algn="l">
              <a:lnSpc>
                <a:spcPts val="4675"/>
              </a:lnSpc>
            </a:pPr>
            <a:endParaRPr lang="en-US" sz="4250" b="1">
              <a:solidFill>
                <a:srgbClr val="004F59"/>
              </a:solidFill>
              <a:latin typeface="Roboto Bold"/>
              <a:ea typeface="Roboto Bold"/>
              <a:cs typeface="Roboto Bold"/>
              <a:sym typeface="Roboto Bold"/>
            </a:endParaRPr>
          </a:p>
        </p:txBody>
      </p:sp>
      <p:sp>
        <p:nvSpPr>
          <p:cNvPr id="11" name="TextBox 11"/>
          <p:cNvSpPr txBox="1"/>
          <p:nvPr/>
        </p:nvSpPr>
        <p:spPr>
          <a:xfrm>
            <a:off x="4754671" y="9307013"/>
            <a:ext cx="7797077" cy="207672"/>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Cornell Law School (n.d.). Legal Information Institute: Prostitution. Law.Cornell.edu.</a:t>
            </a:r>
          </a:p>
        </p:txBody>
      </p:sp>
      <p:sp>
        <p:nvSpPr>
          <p:cNvPr id="12" name="TextBox 12"/>
          <p:cNvSpPr txBox="1"/>
          <p:nvPr/>
        </p:nvSpPr>
        <p:spPr>
          <a:xfrm>
            <a:off x="1442098" y="2886863"/>
            <a:ext cx="498408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Prostitution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480713" y="2326212"/>
            <a:ext cx="15410146" cy="5477186"/>
          </a:xfrm>
          <a:prstGeom prst="rect">
            <a:avLst/>
          </a:prstGeom>
        </p:spPr>
        <p:txBody>
          <a:bodyPr lIns="0" tIns="0" rIns="0" bIns="0" rtlCol="0" anchor="t">
            <a:spAutoFit/>
          </a:bodyPr>
          <a:lstStyle/>
          <a:p>
            <a:pPr algn="l">
              <a:lnSpc>
                <a:spcPts val="3639"/>
              </a:lnSpc>
            </a:pPr>
            <a:r>
              <a:rPr lang="en-US" sz="2599">
                <a:solidFill>
                  <a:srgbClr val="303030"/>
                </a:solidFill>
                <a:latin typeface="Roboto"/>
                <a:ea typeface="Roboto"/>
                <a:cs typeface="Roboto"/>
                <a:sym typeface="Roboto"/>
              </a:rPr>
              <a:t>This </a:t>
            </a:r>
            <a:r>
              <a:rPr lang="en-US" sz="2599" b="1" i="1">
                <a:solidFill>
                  <a:srgbClr val="303030"/>
                </a:solidFill>
                <a:latin typeface="Roboto Bold Italics"/>
                <a:ea typeface="Roboto Bold Italics"/>
                <a:cs typeface="Roboto Bold Italics"/>
                <a:sym typeface="Roboto Bold Italics"/>
              </a:rPr>
              <a:t>Myths &amp; Reality</a:t>
            </a:r>
            <a:r>
              <a:rPr lang="en-US" sz="2599" i="1">
                <a:solidFill>
                  <a:srgbClr val="303030"/>
                </a:solidFill>
                <a:latin typeface="Roboto Italics"/>
                <a:ea typeface="Roboto Italics"/>
                <a:cs typeface="Roboto Italics"/>
                <a:sym typeface="Roboto Italics"/>
              </a:rPr>
              <a:t> </a:t>
            </a:r>
            <a:r>
              <a:rPr lang="en-US" sz="2599">
                <a:solidFill>
                  <a:srgbClr val="303030"/>
                </a:solidFill>
                <a:latin typeface="Roboto"/>
                <a:ea typeface="Roboto"/>
                <a:cs typeface="Roboto"/>
                <a:sym typeface="Roboto"/>
              </a:rPr>
              <a:t>presentation was created for parents, staff members, and young adults. It can also be shared with older high school students (juniors and seniors); however, please ensure the sextortion slide (p. 48)—containing sexting acronyms is removed before presenting.</a:t>
            </a:r>
          </a:p>
          <a:p>
            <a:pPr algn="l">
              <a:lnSpc>
                <a:spcPts val="3639"/>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Trafficking risk factors and indicators are shared at the end of this presentation on pages 100-168 (one bullet point is populated per page). If time constraints prevent covering this information during your presentation, consider providing adult audiences with a handout summarizing the risk factors, indicators, and sexting acronyms used by sextortionists and groomers. These handouts are available at </a:t>
            </a:r>
            <a:r>
              <a:rPr lang="en-US" sz="2599" i="1">
                <a:solidFill>
                  <a:srgbClr val="303030"/>
                </a:solidFill>
                <a:latin typeface="Roboto Italics"/>
                <a:ea typeface="Roboto Italics"/>
                <a:cs typeface="Roboto Italics"/>
                <a:sym typeface="Roboto Italics"/>
              </a:rPr>
              <a:t>WalkingWise.com under Classroom Presentations &gt; Myths &amp; Reality.</a:t>
            </a:r>
          </a:p>
          <a:p>
            <a:pPr algn="l">
              <a:lnSpc>
                <a:spcPts val="3639"/>
              </a:lnSpc>
            </a:pPr>
            <a:endParaRPr lang="en-US" sz="2599" i="1">
              <a:solidFill>
                <a:srgbClr val="303030"/>
              </a:solidFill>
              <a:latin typeface="Roboto Italics"/>
              <a:ea typeface="Roboto Italics"/>
              <a:cs typeface="Roboto Italics"/>
              <a:sym typeface="Roboto Italics"/>
            </a:endParaRPr>
          </a:p>
          <a:p>
            <a:pPr algn="l">
              <a:lnSpc>
                <a:spcPts val="3639"/>
              </a:lnSpc>
            </a:pPr>
            <a:r>
              <a:rPr lang="en-US" sz="2599" i="1">
                <a:solidFill>
                  <a:srgbClr val="303030"/>
                </a:solidFill>
                <a:latin typeface="Roboto Italics"/>
                <a:ea typeface="Roboto Italics"/>
                <a:cs typeface="Roboto Italics"/>
                <a:sym typeface="Roboto Italics"/>
              </a:rPr>
              <a:t>Please delete this instruction page before presenting to audiences.</a:t>
            </a:r>
          </a:p>
          <a:p>
            <a:pPr algn="l">
              <a:lnSpc>
                <a:spcPts val="3639"/>
              </a:lnSpc>
            </a:pPr>
            <a:endParaRPr lang="en-US" sz="2599" i="1">
              <a:solidFill>
                <a:srgbClr val="303030"/>
              </a:solidFill>
              <a:latin typeface="Roboto Italics"/>
              <a:ea typeface="Roboto Italics"/>
              <a:cs typeface="Roboto Italics"/>
              <a:sym typeface="Roboto Italics"/>
            </a:endParaRP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a:t>
            </a:r>
          </a:p>
        </p:txBody>
      </p:sp>
      <p:sp>
        <p:nvSpPr>
          <p:cNvPr id="10" name="TextBox 10"/>
          <p:cNvSpPr txBox="1"/>
          <p:nvPr/>
        </p:nvSpPr>
        <p:spPr>
          <a:xfrm>
            <a:off x="1480713" y="1754516"/>
            <a:ext cx="4170302" cy="448283"/>
          </a:xfrm>
          <a:prstGeom prst="rect">
            <a:avLst/>
          </a:prstGeom>
        </p:spPr>
        <p:txBody>
          <a:bodyPr lIns="0" tIns="0" rIns="0" bIns="0" rtlCol="0" anchor="t">
            <a:spAutoFit/>
          </a:bodyPr>
          <a:lstStyle/>
          <a:p>
            <a:pPr algn="l">
              <a:lnSpc>
                <a:spcPts val="3639"/>
              </a:lnSpc>
            </a:pPr>
            <a:r>
              <a:rPr lang="en-US" sz="2599" b="1">
                <a:solidFill>
                  <a:srgbClr val="FF5757"/>
                </a:solidFill>
                <a:latin typeface="Roboto Bold"/>
                <a:ea typeface="Roboto Bold"/>
                <a:cs typeface="Roboto Bold"/>
                <a:sym typeface="Roboto Bold"/>
              </a:rPr>
              <a:t>NOTE TO PRESENTER</a:t>
            </a:r>
          </a:p>
        </p:txBody>
      </p:sp>
      <p:sp>
        <p:nvSpPr>
          <p:cNvPr id="11" name="TextBox 11"/>
          <p:cNvSpPr txBox="1"/>
          <p:nvPr/>
        </p:nvSpPr>
        <p:spPr>
          <a:xfrm>
            <a:off x="141579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2275509" y="766557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2867817"/>
            <a:ext cx="3752501" cy="904943"/>
            <a:chOff x="0" y="0"/>
            <a:chExt cx="988313" cy="238339"/>
          </a:xfrm>
        </p:grpSpPr>
        <p:sp>
          <p:nvSpPr>
            <p:cNvPr id="5" name="Freeform 5"/>
            <p:cNvSpPr/>
            <p:nvPr/>
          </p:nvSpPr>
          <p:spPr>
            <a:xfrm>
              <a:off x="0" y="0"/>
              <a:ext cx="988313" cy="238339"/>
            </a:xfrm>
            <a:custGeom>
              <a:avLst/>
              <a:gdLst/>
              <a:ahLst/>
              <a:cxnLst/>
              <a:rect l="l" t="t" r="r" b="b"/>
              <a:pathLst>
                <a:path w="988313" h="238339">
                  <a:moveTo>
                    <a:pt x="0" y="0"/>
                  </a:moveTo>
                  <a:lnTo>
                    <a:pt x="988313" y="0"/>
                  </a:lnTo>
                  <a:lnTo>
                    <a:pt x="9883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9883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83072" y="3961169"/>
            <a:ext cx="17755602" cy="4245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Involves adults (18+) willfully engaging, agreeing, or offering to engage in sexual conduct with another person in return for a fee.</a:t>
            </a:r>
            <a:r>
              <a:rPr lang="en-US" sz="4250">
                <a:solidFill>
                  <a:srgbClr val="FFFFFF"/>
                </a:solidFill>
                <a:latin typeface="Roboto"/>
                <a:ea typeface="Roboto"/>
                <a:cs typeface="Roboto"/>
                <a:sym typeface="Roboto"/>
              </a:rPr>
              <a:t>[1]</a:t>
            </a:r>
            <a:r>
              <a:rPr lang="en-US" sz="4250" b="1">
                <a:solidFill>
                  <a:srgbClr val="FFFFFF"/>
                </a:solidFill>
                <a:latin typeface="Roboto Bold"/>
                <a:ea typeface="Roboto Bold"/>
                <a:cs typeface="Roboto Bold"/>
                <a:sym typeface="Roboto Bold"/>
              </a:rPr>
              <a:t>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Prostitution is illegal throughout the U.S. except in certain rural counties in Nevada.</a:t>
            </a:r>
            <a:r>
              <a:rPr lang="en-US" sz="4250">
                <a:solidFill>
                  <a:srgbClr val="FFFFFF"/>
                </a:solidFill>
                <a:latin typeface="Roboto"/>
                <a:ea typeface="Roboto"/>
                <a:cs typeface="Roboto"/>
                <a:sym typeface="Roboto"/>
              </a:rPr>
              <a:t>[1]</a:t>
            </a:r>
          </a:p>
          <a:p>
            <a:pPr algn="l">
              <a:lnSpc>
                <a:spcPts val="2749"/>
              </a:lnSpc>
            </a:pPr>
            <a:endParaRPr lang="en-US" sz="4250">
              <a:solidFill>
                <a:srgbClr val="FFFFFF"/>
              </a:solidFill>
              <a:latin typeface="Roboto"/>
              <a:ea typeface="Roboto"/>
              <a:cs typeface="Roboto"/>
              <a:sym typeface="Roboto"/>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Those </a:t>
            </a:r>
            <a:r>
              <a:rPr lang="en-US" sz="4250" b="1">
                <a:solidFill>
                  <a:srgbClr val="FF5757"/>
                </a:solidFill>
                <a:latin typeface="Roboto Bold"/>
                <a:ea typeface="Roboto Bold"/>
                <a:cs typeface="Roboto Bold"/>
                <a:sym typeface="Roboto Bold"/>
              </a:rPr>
              <a:t>held accountable</a:t>
            </a:r>
            <a:r>
              <a:rPr lang="en-US" sz="4250" b="1">
                <a:solidFill>
                  <a:srgbClr val="004F59"/>
                </a:solidFill>
                <a:latin typeface="Roboto Bold"/>
                <a:ea typeface="Roboto Bold"/>
                <a:cs typeface="Roboto Bold"/>
                <a:sym typeface="Roboto Bold"/>
              </a:rPr>
              <a:t> for involvement include traffickers (pimps), sex buyers, and volunteered adult 'sex workers.'</a:t>
            </a:r>
          </a:p>
        </p:txBody>
      </p:sp>
      <p:sp>
        <p:nvSpPr>
          <p:cNvPr id="8" name="TextBox 8"/>
          <p:cNvSpPr txBox="1"/>
          <p:nvPr/>
        </p:nvSpPr>
        <p:spPr>
          <a:xfrm>
            <a:off x="1131441" y="1109322"/>
            <a:ext cx="1296975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COMMERCIAL SEX INDUSTRY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754671" y="9307013"/>
            <a:ext cx="7797077" cy="207672"/>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Cornell Law School (n.d.). Legal Information Institute: Prostitution. Law.Cornell.edu.</a:t>
            </a:r>
          </a:p>
        </p:txBody>
      </p:sp>
      <p:sp>
        <p:nvSpPr>
          <p:cNvPr id="12" name="TextBox 12"/>
          <p:cNvSpPr txBox="1"/>
          <p:nvPr/>
        </p:nvSpPr>
        <p:spPr>
          <a:xfrm>
            <a:off x="1442098" y="2886863"/>
            <a:ext cx="498408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Prostitution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019175" y="4717680"/>
            <a:ext cx="13439589" cy="1970953"/>
            <a:chOff x="0" y="0"/>
            <a:chExt cx="3539645" cy="519099"/>
          </a:xfrm>
        </p:grpSpPr>
        <p:sp>
          <p:nvSpPr>
            <p:cNvPr id="7" name="Freeform 7"/>
            <p:cNvSpPr/>
            <p:nvPr/>
          </p:nvSpPr>
          <p:spPr>
            <a:xfrm>
              <a:off x="0" y="0"/>
              <a:ext cx="3539645" cy="519099"/>
            </a:xfrm>
            <a:custGeom>
              <a:avLst/>
              <a:gdLst/>
              <a:ahLst/>
              <a:cxnLst/>
              <a:rect l="l" t="t" r="r" b="b"/>
              <a:pathLst>
                <a:path w="3539645" h="519099">
                  <a:moveTo>
                    <a:pt x="0" y="0"/>
                  </a:moveTo>
                  <a:lnTo>
                    <a:pt x="3539645" y="0"/>
                  </a:lnTo>
                  <a:lnTo>
                    <a:pt x="3539645" y="519099"/>
                  </a:lnTo>
                  <a:lnTo>
                    <a:pt x="0" y="519099"/>
                  </a:lnTo>
                  <a:close/>
                </a:path>
              </a:pathLst>
            </a:custGeom>
            <a:solidFill>
              <a:srgbClr val="303030"/>
            </a:solidFill>
          </p:spPr>
          <p:txBody>
            <a:bodyPr/>
            <a:lstStyle/>
            <a:p>
              <a:endParaRPr lang="en-US"/>
            </a:p>
          </p:txBody>
        </p:sp>
        <p:sp>
          <p:nvSpPr>
            <p:cNvPr id="8" name="TextBox 8"/>
            <p:cNvSpPr txBox="1"/>
            <p:nvPr/>
          </p:nvSpPr>
          <p:spPr>
            <a:xfrm>
              <a:off x="0" y="-76200"/>
              <a:ext cx="3539645" cy="59529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390807" y="4879726"/>
            <a:ext cx="12743005" cy="1562101"/>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Human trafficking only happens in illegal or underground industries in the U.S.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INDUSTRIES</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
        <p:nvSpPr>
          <p:cNvPr id="17" name="TextBox 17"/>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384106"/>
            <a:ext cx="14885579" cy="1952544"/>
          </a:xfrm>
          <a:prstGeom prst="rect">
            <a:avLst/>
          </a:prstGeom>
        </p:spPr>
        <p:txBody>
          <a:bodyPr lIns="0" tIns="0" rIns="0" bIns="0" rtlCol="0" anchor="t">
            <a:spAutoFit/>
          </a:bodyPr>
          <a:lstStyle/>
          <a:p>
            <a:pPr algn="l">
              <a:lnSpc>
                <a:spcPts val="5160"/>
              </a:lnSpc>
            </a:pPr>
            <a:r>
              <a:rPr lang="en-US" sz="4300" b="1">
                <a:solidFill>
                  <a:srgbClr val="004F59"/>
                </a:solidFill>
                <a:latin typeface="Roboto Bold"/>
                <a:ea typeface="Roboto Bold"/>
                <a:cs typeface="Roboto Bold"/>
                <a:sym typeface="Roboto Bold"/>
              </a:rPr>
              <a:t>The recruitment, harboring, transportation, provision, or obtaining of a person for labor or services through the use of force, fraud, or coercion.</a:t>
            </a:r>
          </a:p>
        </p:txBody>
      </p:sp>
      <p:grpSp>
        <p:nvGrpSpPr>
          <p:cNvPr id="9" name="Group 9"/>
          <p:cNvGrpSpPr/>
          <p:nvPr/>
        </p:nvGrpSpPr>
        <p:grpSpPr>
          <a:xfrm>
            <a:off x="1965967" y="3253141"/>
            <a:ext cx="8186207" cy="904943"/>
            <a:chOff x="0" y="0"/>
            <a:chExt cx="2156038" cy="238339"/>
          </a:xfrm>
        </p:grpSpPr>
        <p:sp>
          <p:nvSpPr>
            <p:cNvPr id="10" name="Freeform 10"/>
            <p:cNvSpPr/>
            <p:nvPr/>
          </p:nvSpPr>
          <p:spPr>
            <a:xfrm>
              <a:off x="0" y="0"/>
              <a:ext cx="2156038" cy="238339"/>
            </a:xfrm>
            <a:custGeom>
              <a:avLst/>
              <a:gdLst/>
              <a:ahLst/>
              <a:cxnLst/>
              <a:rect l="l" t="t" r="r" b="b"/>
              <a:pathLst>
                <a:path w="2156038" h="238339">
                  <a:moveTo>
                    <a:pt x="0" y="0"/>
                  </a:moveTo>
                  <a:lnTo>
                    <a:pt x="2156038" y="0"/>
                  </a:lnTo>
                  <a:lnTo>
                    <a:pt x="215603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15603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129419"/>
            <a:ext cx="857321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LABOR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2185809" y="6613618"/>
            <a:ext cx="14467906" cy="504825"/>
          </a:xfrm>
          <a:prstGeom prst="rect">
            <a:avLst/>
          </a:prstGeom>
        </p:spPr>
        <p:txBody>
          <a:bodyPr lIns="0" tIns="0" rIns="0" bIns="0" rtlCol="0" anchor="t">
            <a:spAutoFit/>
          </a:bodyPr>
          <a:lstStyle/>
          <a:p>
            <a:pPr algn="l">
              <a:lnSpc>
                <a:spcPts val="3960"/>
              </a:lnSpc>
            </a:pPr>
            <a:r>
              <a:rPr lang="en-US" sz="3300" b="1">
                <a:solidFill>
                  <a:srgbClr val="004F59"/>
                </a:solidFill>
                <a:latin typeface="Roboto Bold"/>
                <a:ea typeface="Roboto Bold"/>
                <a:cs typeface="Roboto Bold"/>
                <a:sym typeface="Roboto Bold"/>
              </a:rPr>
              <a:t>Includes:</a:t>
            </a:r>
            <a:r>
              <a:rPr lang="en-US" sz="3300" b="1">
                <a:solidFill>
                  <a:srgbClr val="FFFFFF"/>
                </a:solidFill>
                <a:latin typeface="Roboto Bold"/>
                <a:ea typeface="Roboto Bold"/>
                <a:cs typeface="Roboto Bold"/>
                <a:sym typeface="Roboto Bold"/>
              </a:rPr>
              <a:t> involuntary servitude, peonage, debt bondage, or slavery.</a:t>
            </a:r>
            <a:r>
              <a:rPr lang="en-US" sz="3300">
                <a:solidFill>
                  <a:srgbClr val="FFFFFF"/>
                </a:solidFill>
                <a:latin typeface="Roboto"/>
                <a:ea typeface="Roboto"/>
                <a:cs typeface="Roboto"/>
                <a:sym typeface="Roboto"/>
              </a:rPr>
              <a:t> </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8" name="TextBox 18"/>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83153" y="3751619"/>
            <a:ext cx="14845589"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Social Media Platforms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Illicit Massage Parlors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Entertainment Industry: Strip Clubs &amp; Casinos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Hospitality Industry: Hotels &amp; Motels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Sex Tourism</a:t>
            </a:r>
          </a:p>
        </p:txBody>
      </p:sp>
      <p:grpSp>
        <p:nvGrpSpPr>
          <p:cNvPr id="5" name="Group 5"/>
          <p:cNvGrpSpPr/>
          <p:nvPr/>
        </p:nvGrpSpPr>
        <p:grpSpPr>
          <a:xfrm>
            <a:off x="1842189" y="2867817"/>
            <a:ext cx="9644204" cy="904943"/>
            <a:chOff x="0" y="0"/>
            <a:chExt cx="2540037" cy="238339"/>
          </a:xfrm>
        </p:grpSpPr>
        <p:sp>
          <p:nvSpPr>
            <p:cNvPr id="6" name="Freeform 6"/>
            <p:cNvSpPr/>
            <p:nvPr/>
          </p:nvSpPr>
          <p:spPr>
            <a:xfrm>
              <a:off x="0" y="0"/>
              <a:ext cx="2540037" cy="238339"/>
            </a:xfrm>
            <a:custGeom>
              <a:avLst/>
              <a:gdLst/>
              <a:ahLst/>
              <a:cxnLst/>
              <a:rect l="l" t="t" r="r" b="b"/>
              <a:pathLst>
                <a:path w="2540037" h="238339">
                  <a:moveTo>
                    <a:pt x="0" y="0"/>
                  </a:moveTo>
                  <a:lnTo>
                    <a:pt x="2540037" y="0"/>
                  </a:lnTo>
                  <a:lnTo>
                    <a:pt x="254003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54003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3864" y="2886863"/>
            <a:ext cx="99933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Illicit Industries in </a:t>
            </a:r>
            <a:r>
              <a:rPr lang="en-US" sz="4499" b="1">
                <a:solidFill>
                  <a:srgbClr val="F1B434"/>
                </a:solidFill>
                <a:latin typeface="Roboto Bold"/>
                <a:ea typeface="Roboto Bold"/>
                <a:cs typeface="Roboto Bold"/>
                <a:sym typeface="Roboto Bold"/>
              </a:rPr>
              <a:t>Sex Trafficking</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BUSINESSES &amp; INDUSTRIES</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42189" y="3751619"/>
            <a:ext cx="15312336" cy="5099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Hotel Housekeeping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Restaurants &amp; Tourism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Agriculture: Crops, Livestock, Fisheries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Logging &amp; Mining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Construction &amp; Factories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Carnivals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BUSINESSES &amp; INDUSTRIES</a:t>
            </a:r>
          </a:p>
        </p:txBody>
      </p:sp>
      <p:sp>
        <p:nvSpPr>
          <p:cNvPr id="9" name="TextBox 9"/>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842189" y="2867817"/>
            <a:ext cx="10026487" cy="904943"/>
            <a:chOff x="0" y="0"/>
            <a:chExt cx="2640721" cy="238339"/>
          </a:xfrm>
        </p:grpSpPr>
        <p:sp>
          <p:nvSpPr>
            <p:cNvPr id="12" name="Freeform 12"/>
            <p:cNvSpPr/>
            <p:nvPr/>
          </p:nvSpPr>
          <p:spPr>
            <a:xfrm>
              <a:off x="0" y="0"/>
              <a:ext cx="2640721" cy="238339"/>
            </a:xfrm>
            <a:custGeom>
              <a:avLst/>
              <a:gdLst/>
              <a:ahLst/>
              <a:cxnLst/>
              <a:rect l="l" t="t" r="r" b="b"/>
              <a:pathLst>
                <a:path w="2640721" h="238339">
                  <a:moveTo>
                    <a:pt x="0" y="0"/>
                  </a:moveTo>
                  <a:lnTo>
                    <a:pt x="2640721" y="0"/>
                  </a:lnTo>
                  <a:lnTo>
                    <a:pt x="2640721"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640721"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83864" y="2886863"/>
            <a:ext cx="99933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Illicit Industries in </a:t>
            </a:r>
            <a:r>
              <a:rPr lang="en-US" sz="4499" b="1">
                <a:solidFill>
                  <a:srgbClr val="F1B434"/>
                </a:solidFill>
                <a:latin typeface="Roboto Bold"/>
                <a:ea typeface="Roboto Bold"/>
                <a:cs typeface="Roboto Bold"/>
                <a:sym typeface="Roboto Bold"/>
              </a:rPr>
              <a:t>Labor Trafficking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64114"/>
            <a:ext cx="17417056" cy="9558772"/>
            <a:chOff x="0" y="0"/>
            <a:chExt cx="5490351" cy="3013197"/>
          </a:xfrm>
        </p:grpSpPr>
        <p:sp>
          <p:nvSpPr>
            <p:cNvPr id="5" name="Freeform 5"/>
            <p:cNvSpPr/>
            <p:nvPr/>
          </p:nvSpPr>
          <p:spPr>
            <a:xfrm>
              <a:off x="0" y="0"/>
              <a:ext cx="5490351" cy="3013197"/>
            </a:xfrm>
            <a:custGeom>
              <a:avLst/>
              <a:gdLst/>
              <a:ahLst/>
              <a:cxnLst/>
              <a:rect l="l" t="t" r="r" b="b"/>
              <a:pathLst>
                <a:path w="5490351" h="3013197">
                  <a:moveTo>
                    <a:pt x="0" y="0"/>
                  </a:moveTo>
                  <a:lnTo>
                    <a:pt x="5490351" y="0"/>
                  </a:lnTo>
                  <a:lnTo>
                    <a:pt x="549035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80713" y="4730729"/>
            <a:ext cx="12752693" cy="2016938"/>
            <a:chOff x="0" y="0"/>
            <a:chExt cx="3358734" cy="531210"/>
          </a:xfrm>
        </p:grpSpPr>
        <p:sp>
          <p:nvSpPr>
            <p:cNvPr id="7" name="Freeform 7"/>
            <p:cNvSpPr/>
            <p:nvPr/>
          </p:nvSpPr>
          <p:spPr>
            <a:xfrm>
              <a:off x="0" y="0"/>
              <a:ext cx="3358734" cy="531210"/>
            </a:xfrm>
            <a:custGeom>
              <a:avLst/>
              <a:gdLst/>
              <a:ahLst/>
              <a:cxnLst/>
              <a:rect l="l" t="t" r="r" b="b"/>
              <a:pathLst>
                <a:path w="3358734" h="531210">
                  <a:moveTo>
                    <a:pt x="0" y="0"/>
                  </a:moveTo>
                  <a:lnTo>
                    <a:pt x="3358734" y="0"/>
                  </a:lnTo>
                  <a:lnTo>
                    <a:pt x="3358734" y="531210"/>
                  </a:lnTo>
                  <a:lnTo>
                    <a:pt x="0" y="531210"/>
                  </a:lnTo>
                  <a:close/>
                </a:path>
              </a:pathLst>
            </a:custGeom>
            <a:solidFill>
              <a:srgbClr val="303030"/>
            </a:solidFill>
          </p:spPr>
          <p:txBody>
            <a:bodyPr/>
            <a:lstStyle/>
            <a:p>
              <a:endParaRPr lang="en-US"/>
            </a:p>
          </p:txBody>
        </p:sp>
        <p:sp>
          <p:nvSpPr>
            <p:cNvPr id="8" name="TextBox 8"/>
            <p:cNvSpPr txBox="1"/>
            <p:nvPr/>
          </p:nvSpPr>
          <p:spPr>
            <a:xfrm>
              <a:off x="0" y="-76200"/>
              <a:ext cx="3358734" cy="60741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927220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 COMMUNITY</a:t>
            </a:r>
          </a:p>
        </p:txBody>
      </p:sp>
      <p:sp>
        <p:nvSpPr>
          <p:cNvPr id="10" name="TextBox 10"/>
          <p:cNvSpPr txBox="1"/>
          <p:nvPr/>
        </p:nvSpPr>
        <p:spPr>
          <a:xfrm>
            <a:off x="2015701" y="4910654"/>
            <a:ext cx="12217706" cy="1562101"/>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BFDFD"/>
                </a:solidFill>
                <a:latin typeface="Roboto Bold"/>
                <a:ea typeface="Roboto Bold"/>
                <a:cs typeface="Roboto Bold"/>
                <a:sym typeface="Roboto Bold"/>
              </a:rPr>
              <a:t>  Sex trafficking involves violence against victims.  </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
        <p:nvSpPr>
          <p:cNvPr id="17" name="TextBox 17"/>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3821843" cy="904943"/>
            <a:chOff x="0" y="0"/>
            <a:chExt cx="1006576" cy="238339"/>
          </a:xfrm>
        </p:grpSpPr>
        <p:sp>
          <p:nvSpPr>
            <p:cNvPr id="9" name="Freeform 9"/>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COERCE</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2017780" y="4536816"/>
            <a:ext cx="1397023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manipulate, threaten, or intimidate someone to act against their will.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357" b="-1664"/>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4" name="Group 4"/>
          <p:cNvGrpSpPr/>
          <p:nvPr/>
        </p:nvGrpSpPr>
        <p:grpSpPr>
          <a:xfrm>
            <a:off x="5292786" y="8591854"/>
            <a:ext cx="8631917" cy="666446"/>
            <a:chOff x="0" y="0"/>
            <a:chExt cx="2663497" cy="205641"/>
          </a:xfrm>
        </p:grpSpPr>
        <p:sp>
          <p:nvSpPr>
            <p:cNvPr id="5" name="Freeform 5"/>
            <p:cNvSpPr/>
            <p:nvPr/>
          </p:nvSpPr>
          <p:spPr>
            <a:xfrm>
              <a:off x="0" y="0"/>
              <a:ext cx="2663497" cy="205641"/>
            </a:xfrm>
            <a:custGeom>
              <a:avLst/>
              <a:gdLst/>
              <a:ahLst/>
              <a:cxnLst/>
              <a:rect l="l" t="t" r="r" b="b"/>
              <a:pathLst>
                <a:path w="2663497" h="205641">
                  <a:moveTo>
                    <a:pt x="0" y="0"/>
                  </a:moveTo>
                  <a:lnTo>
                    <a:pt x="2663497" y="0"/>
                  </a:lnTo>
                  <a:lnTo>
                    <a:pt x="2663497" y="205641"/>
                  </a:lnTo>
                  <a:lnTo>
                    <a:pt x="0" y="205641"/>
                  </a:lnTo>
                  <a:close/>
                </a:path>
              </a:pathLst>
            </a:custGeom>
            <a:solidFill>
              <a:srgbClr val="303030"/>
            </a:solidFill>
          </p:spPr>
          <p:txBody>
            <a:bodyPr/>
            <a:lstStyle/>
            <a:p>
              <a:endParaRPr lang="en-US"/>
            </a:p>
          </p:txBody>
        </p:sp>
        <p:sp>
          <p:nvSpPr>
            <p:cNvPr id="6" name="TextBox 6"/>
            <p:cNvSpPr txBox="1"/>
            <p:nvPr/>
          </p:nvSpPr>
          <p:spPr>
            <a:xfrm>
              <a:off x="0" y="-76200"/>
              <a:ext cx="2663497" cy="28184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766"/>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30045" y="4362158"/>
            <a:ext cx="15614831" cy="255333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State safe harbor laws recognize trafficked minors and disabled adults as victims, NOT criminals, and ensure their access to protection and care.</a:t>
            </a:r>
          </a:p>
        </p:txBody>
      </p:sp>
      <p:grpSp>
        <p:nvGrpSpPr>
          <p:cNvPr id="9" name="Group 9"/>
          <p:cNvGrpSpPr/>
          <p:nvPr/>
        </p:nvGrpSpPr>
        <p:grpSpPr>
          <a:xfrm>
            <a:off x="1680863" y="3371669"/>
            <a:ext cx="7687977" cy="904943"/>
            <a:chOff x="0" y="0"/>
            <a:chExt cx="2024817" cy="238339"/>
          </a:xfrm>
        </p:grpSpPr>
        <p:sp>
          <p:nvSpPr>
            <p:cNvPr id="10" name="Freeform 10"/>
            <p:cNvSpPr/>
            <p:nvPr/>
          </p:nvSpPr>
          <p:spPr>
            <a:xfrm>
              <a:off x="0" y="0"/>
              <a:ext cx="2024817" cy="238339"/>
            </a:xfrm>
            <a:custGeom>
              <a:avLst/>
              <a:gdLst/>
              <a:ahLst/>
              <a:cxnLst/>
              <a:rect l="l" t="t" r="r" b="b"/>
              <a:pathLst>
                <a:path w="2024817" h="238339">
                  <a:moveTo>
                    <a:pt x="0" y="0"/>
                  </a:moveTo>
                  <a:lnTo>
                    <a:pt x="2024817" y="0"/>
                  </a:lnTo>
                  <a:lnTo>
                    <a:pt x="202481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2481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4911" y="3247948"/>
            <a:ext cx="7453024"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SAFE HARBOR ACT</a:t>
            </a:r>
          </a:p>
        </p:txBody>
      </p:sp>
      <p:sp>
        <p:nvSpPr>
          <p:cNvPr id="13" name="TextBox 13"/>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PROTECTING CHILDREN</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250584" y="9177436"/>
            <a:ext cx="936521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a:p>
            <a:pPr algn="l">
              <a:lnSpc>
                <a:spcPts val="1679"/>
              </a:lnSpc>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065576"/>
            <a:ext cx="16127859" cy="17875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Without Safe Harbor Laws, child victims are </a:t>
            </a:r>
            <a:r>
              <a:rPr lang="en-US" sz="4250" b="1">
                <a:solidFill>
                  <a:srgbClr val="FF5757"/>
                </a:solidFill>
                <a:latin typeface="Roboto Bold"/>
                <a:ea typeface="Roboto Bold"/>
                <a:cs typeface="Roboto Bold"/>
                <a:sym typeface="Roboto Bold"/>
              </a:rPr>
              <a:t>arrested and prosecuted</a:t>
            </a:r>
            <a:r>
              <a:rPr lang="en-US" sz="4250" b="1">
                <a:solidFill>
                  <a:srgbClr val="004F59"/>
                </a:solidFill>
                <a:latin typeface="Roboto Bold"/>
                <a:ea typeface="Roboto Bold"/>
                <a:cs typeface="Roboto Bold"/>
                <a:sym typeface="Roboto Bold"/>
              </a:rPr>
              <a:t> for prostitution crimes.</a:t>
            </a:r>
          </a:p>
          <a:p>
            <a:pPr algn="l">
              <a:lnSpc>
                <a:spcPts val="4675"/>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3841452" y="8910707"/>
            <a:ext cx="12035701" cy="729069"/>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Mullen, K., Lloyd, R. (n.d.) The Passage of the Safe Harbor Act and the Voice of Sexually Exploited Youth. </a:t>
            </a:r>
          </a:p>
          <a:p>
            <a:pPr marL="259080" lvl="1" indent="-129540" algn="l">
              <a:lnSpc>
                <a:spcPts val="1476"/>
              </a:lnSpc>
              <a:buAutoNum type="arabicPeriod"/>
            </a:pPr>
            <a:r>
              <a:rPr lang="en-US" sz="1200">
                <a:solidFill>
                  <a:srgbClr val="004F59"/>
                </a:solidFill>
                <a:latin typeface="Roboto"/>
                <a:ea typeface="Roboto"/>
                <a:cs typeface="Roboto"/>
                <a:sym typeface="Roboto"/>
              </a:rPr>
              <a:t>Clayton E., Krugman, R., Simon, P. (2013). Confronting Commercial Sexual Exploitation and Sex Trafficking of Minors in the United States. Institute of Medicine and National Research Council of The National Academies. </a:t>
            </a:r>
          </a:p>
          <a:p>
            <a:pPr marL="259080" lvl="1" indent="-129540" algn="l">
              <a:lnSpc>
                <a:spcPts val="1476"/>
              </a:lnSpc>
              <a:buAutoNum type="arabicPeriod"/>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grpSp>
        <p:nvGrpSpPr>
          <p:cNvPr id="6" name="Group 6"/>
          <p:cNvGrpSpPr/>
          <p:nvPr/>
        </p:nvGrpSpPr>
        <p:grpSpPr>
          <a:xfrm>
            <a:off x="1336810" y="2859086"/>
            <a:ext cx="10770829" cy="984462"/>
            <a:chOff x="0" y="0"/>
            <a:chExt cx="2836762" cy="259282"/>
          </a:xfrm>
        </p:grpSpPr>
        <p:sp>
          <p:nvSpPr>
            <p:cNvPr id="7" name="Freeform 7"/>
            <p:cNvSpPr/>
            <p:nvPr/>
          </p:nvSpPr>
          <p:spPr>
            <a:xfrm>
              <a:off x="0" y="0"/>
              <a:ext cx="2836762" cy="259282"/>
            </a:xfrm>
            <a:custGeom>
              <a:avLst/>
              <a:gdLst/>
              <a:ahLst/>
              <a:cxnLst/>
              <a:rect l="l" t="t" r="r" b="b"/>
              <a:pathLst>
                <a:path w="2836762" h="259282">
                  <a:moveTo>
                    <a:pt x="0" y="0"/>
                  </a:moveTo>
                  <a:lnTo>
                    <a:pt x="2836762" y="0"/>
                  </a:lnTo>
                  <a:lnTo>
                    <a:pt x="2836762" y="259282"/>
                  </a:lnTo>
                  <a:lnTo>
                    <a:pt x="0" y="259282"/>
                  </a:lnTo>
                  <a:close/>
                </a:path>
              </a:pathLst>
            </a:custGeom>
            <a:solidFill>
              <a:srgbClr val="303030"/>
            </a:solidFill>
          </p:spPr>
          <p:txBody>
            <a:bodyPr/>
            <a:lstStyle/>
            <a:p>
              <a:endParaRPr lang="en-US"/>
            </a:p>
          </p:txBody>
        </p:sp>
        <p:sp>
          <p:nvSpPr>
            <p:cNvPr id="8" name="TextBox 8"/>
            <p:cNvSpPr txBox="1"/>
            <p:nvPr/>
          </p:nvSpPr>
          <p:spPr>
            <a:xfrm>
              <a:off x="0" y="-28575"/>
              <a:ext cx="2836762" cy="287857"/>
            </a:xfrm>
            <a:prstGeom prst="rect">
              <a:avLst/>
            </a:prstGeom>
          </p:spPr>
          <p:txBody>
            <a:bodyPr lIns="50800" tIns="50800" rIns="50800" bIns="50800" rtlCol="0" anchor="ctr"/>
            <a:lstStyle/>
            <a:p>
              <a:pPr algn="l">
                <a:lnSpc>
                  <a:spcPts val="5535"/>
                </a:lnSpc>
              </a:pPr>
              <a:endParaRPr/>
            </a:p>
          </p:txBody>
        </p:sp>
      </p:grpSp>
      <p:sp>
        <p:nvSpPr>
          <p:cNvPr id="9" name="TextBox 9"/>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701329" y="2917943"/>
            <a:ext cx="1006084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Abolishing the Prosecution of Children</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787901" cy="7360921"/>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065576"/>
            <a:ext cx="16127859" cy="33115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Without Safe Harbor laws, child victims are arrested and prosecuted for prostitution crimes.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Safe Harbor Act was </a:t>
            </a:r>
            <a:r>
              <a:rPr lang="en-US" sz="4250" b="1">
                <a:solidFill>
                  <a:srgbClr val="FF5757"/>
                </a:solidFill>
                <a:latin typeface="Roboto Bold"/>
                <a:ea typeface="Roboto Bold"/>
                <a:cs typeface="Roboto Bold"/>
                <a:sym typeface="Roboto Bold"/>
              </a:rPr>
              <a:t>FIRST signed into law</a:t>
            </a:r>
            <a:r>
              <a:rPr lang="en-US" sz="4250" b="1">
                <a:solidFill>
                  <a:srgbClr val="004F59"/>
                </a:solidFill>
                <a:latin typeface="Roboto Bold"/>
                <a:ea typeface="Roboto Bold"/>
                <a:cs typeface="Roboto Bold"/>
                <a:sym typeface="Roboto Bold"/>
              </a:rPr>
              <a:t> by the State of New York in 2008.</a:t>
            </a:r>
            <a:r>
              <a:rPr lang="en-US" sz="4250" b="1">
                <a:solidFill>
                  <a:srgbClr val="008EAA"/>
                </a:solidFill>
                <a:latin typeface="Roboto Bold"/>
                <a:ea typeface="Roboto Bold"/>
                <a:cs typeface="Roboto Bold"/>
                <a:sym typeface="Roboto Bold"/>
              </a:rPr>
              <a:t>[1]</a:t>
            </a:r>
          </a:p>
          <a:p>
            <a:pPr algn="l">
              <a:lnSpc>
                <a:spcPts val="4675"/>
              </a:lnSpc>
            </a:pPr>
            <a:endParaRPr lang="en-US" sz="4250" b="1">
              <a:solidFill>
                <a:srgbClr val="008EAA"/>
              </a:solidFill>
              <a:latin typeface="Roboto Bold"/>
              <a:ea typeface="Roboto Bold"/>
              <a:cs typeface="Roboto Bold"/>
              <a:sym typeface="Roboto Bold"/>
            </a:endParaRPr>
          </a:p>
        </p:txBody>
      </p:sp>
      <p:sp>
        <p:nvSpPr>
          <p:cNvPr id="5" name="TextBox 5"/>
          <p:cNvSpPr txBox="1"/>
          <p:nvPr/>
        </p:nvSpPr>
        <p:spPr>
          <a:xfrm>
            <a:off x="3841452" y="8910707"/>
            <a:ext cx="12035701" cy="729069"/>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Mullen, K., Lloyd, R. (n.d.) The Passage of the Safe Harbor Act and the Voice of Sexually Exploited Youth. </a:t>
            </a:r>
          </a:p>
          <a:p>
            <a:pPr marL="259080" lvl="1" indent="-129540" algn="l">
              <a:lnSpc>
                <a:spcPts val="1476"/>
              </a:lnSpc>
              <a:buAutoNum type="arabicPeriod"/>
            </a:pPr>
            <a:r>
              <a:rPr lang="en-US" sz="1200">
                <a:solidFill>
                  <a:srgbClr val="004F59"/>
                </a:solidFill>
                <a:latin typeface="Roboto"/>
                <a:ea typeface="Roboto"/>
                <a:cs typeface="Roboto"/>
                <a:sym typeface="Roboto"/>
              </a:rPr>
              <a:t>Clayton E., Krugman, R., Simon, P. (2013). Confronting Commercial Sexual Exploitation and Sex Trafficking of Minors in the United States. Institute of Medicine and National Research Council of The National Academies. </a:t>
            </a:r>
          </a:p>
          <a:p>
            <a:pPr marL="259080" lvl="1" indent="-129540" algn="l">
              <a:lnSpc>
                <a:spcPts val="1476"/>
              </a:lnSpc>
              <a:buAutoNum type="arabicPeriod"/>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grpSp>
        <p:nvGrpSpPr>
          <p:cNvPr id="6" name="Group 6"/>
          <p:cNvGrpSpPr/>
          <p:nvPr/>
        </p:nvGrpSpPr>
        <p:grpSpPr>
          <a:xfrm>
            <a:off x="1336810" y="2859086"/>
            <a:ext cx="10770829" cy="984462"/>
            <a:chOff x="0" y="0"/>
            <a:chExt cx="2836762" cy="259282"/>
          </a:xfrm>
        </p:grpSpPr>
        <p:sp>
          <p:nvSpPr>
            <p:cNvPr id="7" name="Freeform 7"/>
            <p:cNvSpPr/>
            <p:nvPr/>
          </p:nvSpPr>
          <p:spPr>
            <a:xfrm>
              <a:off x="0" y="0"/>
              <a:ext cx="2836762" cy="259282"/>
            </a:xfrm>
            <a:custGeom>
              <a:avLst/>
              <a:gdLst/>
              <a:ahLst/>
              <a:cxnLst/>
              <a:rect l="l" t="t" r="r" b="b"/>
              <a:pathLst>
                <a:path w="2836762" h="259282">
                  <a:moveTo>
                    <a:pt x="0" y="0"/>
                  </a:moveTo>
                  <a:lnTo>
                    <a:pt x="2836762" y="0"/>
                  </a:lnTo>
                  <a:lnTo>
                    <a:pt x="2836762" y="259282"/>
                  </a:lnTo>
                  <a:lnTo>
                    <a:pt x="0" y="259282"/>
                  </a:lnTo>
                  <a:close/>
                </a:path>
              </a:pathLst>
            </a:custGeom>
            <a:solidFill>
              <a:srgbClr val="303030"/>
            </a:solidFill>
          </p:spPr>
          <p:txBody>
            <a:bodyPr/>
            <a:lstStyle/>
            <a:p>
              <a:endParaRPr lang="en-US"/>
            </a:p>
          </p:txBody>
        </p:sp>
        <p:sp>
          <p:nvSpPr>
            <p:cNvPr id="8" name="TextBox 8"/>
            <p:cNvSpPr txBox="1"/>
            <p:nvPr/>
          </p:nvSpPr>
          <p:spPr>
            <a:xfrm>
              <a:off x="0" y="-28575"/>
              <a:ext cx="2836762" cy="287857"/>
            </a:xfrm>
            <a:prstGeom prst="rect">
              <a:avLst/>
            </a:prstGeom>
          </p:spPr>
          <p:txBody>
            <a:bodyPr lIns="50800" tIns="50800" rIns="50800" bIns="50800" rtlCol="0" anchor="ctr"/>
            <a:lstStyle/>
            <a:p>
              <a:pPr algn="l">
                <a:lnSpc>
                  <a:spcPts val="5535"/>
                </a:lnSpc>
              </a:pPr>
              <a:endParaRPr/>
            </a:p>
          </p:txBody>
        </p:sp>
      </p:grpSp>
      <p:sp>
        <p:nvSpPr>
          <p:cNvPr id="9" name="TextBox 9"/>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701329" y="2917943"/>
            <a:ext cx="1006084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Abolishing the Prosecution of Children</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065576"/>
            <a:ext cx="16127859" cy="42449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Without Safe Harbor laws, child victims are arrested and prosecuted for prostitution crimes.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Safe Harbor Act was FIRST signed into law by the State of New York in 2008.[1]</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 2013 study on the </a:t>
            </a:r>
            <a:r>
              <a:rPr lang="en-US" sz="4250" b="1">
                <a:solidFill>
                  <a:srgbClr val="FF5757"/>
                </a:solidFill>
                <a:latin typeface="Roboto Bold"/>
                <a:ea typeface="Roboto Bold"/>
                <a:cs typeface="Roboto Bold"/>
                <a:sym typeface="Roboto Bold"/>
              </a:rPr>
              <a:t>trafficking of minors</a:t>
            </a:r>
            <a:r>
              <a:rPr lang="en-US" sz="4250" b="1">
                <a:solidFill>
                  <a:srgbClr val="004F59"/>
                </a:solidFill>
                <a:latin typeface="Roboto Bold"/>
                <a:ea typeface="Roboto Bold"/>
                <a:cs typeface="Roboto Bold"/>
                <a:sym typeface="Roboto Bold"/>
              </a:rPr>
              <a:t> raised awareness, which led to other states passing Safe Harbor legislation.</a:t>
            </a:r>
            <a:r>
              <a:rPr lang="en-US" sz="4250" b="1">
                <a:solidFill>
                  <a:srgbClr val="008EAA"/>
                </a:solidFill>
                <a:latin typeface="Roboto Bold"/>
                <a:ea typeface="Roboto Bold"/>
                <a:cs typeface="Roboto Bold"/>
                <a:sym typeface="Roboto Bold"/>
              </a:rPr>
              <a:t>[2]</a:t>
            </a:r>
          </a:p>
        </p:txBody>
      </p:sp>
      <p:sp>
        <p:nvSpPr>
          <p:cNvPr id="5" name="TextBox 5"/>
          <p:cNvSpPr txBox="1"/>
          <p:nvPr/>
        </p:nvSpPr>
        <p:spPr>
          <a:xfrm>
            <a:off x="3841452" y="8910707"/>
            <a:ext cx="12035701" cy="729069"/>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Mullen, K., Lloyd, R. (n.d.) The Passage of the Safe Harbor Act and the Voice of Sexually Exploited Youth. </a:t>
            </a:r>
          </a:p>
          <a:p>
            <a:pPr marL="259080" lvl="1" indent="-129540" algn="l">
              <a:lnSpc>
                <a:spcPts val="1476"/>
              </a:lnSpc>
              <a:buAutoNum type="arabicPeriod"/>
            </a:pPr>
            <a:r>
              <a:rPr lang="en-US" sz="1200">
                <a:solidFill>
                  <a:srgbClr val="004F59"/>
                </a:solidFill>
                <a:latin typeface="Roboto"/>
                <a:ea typeface="Roboto"/>
                <a:cs typeface="Roboto"/>
                <a:sym typeface="Roboto"/>
              </a:rPr>
              <a:t>Clayton E., Krugman, R., Simon, P. (2013). Confronting Commercial Sexual Exploitation and Sex Trafficking of Minors in the United States. Institute of Medicine and National Research Council of The National Academies. </a:t>
            </a:r>
          </a:p>
          <a:p>
            <a:pPr marL="259080" lvl="1" indent="-129540" algn="l">
              <a:lnSpc>
                <a:spcPts val="1476"/>
              </a:lnSpc>
              <a:buAutoNum type="arabicPeriod"/>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grpSp>
        <p:nvGrpSpPr>
          <p:cNvPr id="6" name="Group 6"/>
          <p:cNvGrpSpPr/>
          <p:nvPr/>
        </p:nvGrpSpPr>
        <p:grpSpPr>
          <a:xfrm>
            <a:off x="1336810" y="2859086"/>
            <a:ext cx="10770829" cy="984462"/>
            <a:chOff x="0" y="0"/>
            <a:chExt cx="2836762" cy="259282"/>
          </a:xfrm>
        </p:grpSpPr>
        <p:sp>
          <p:nvSpPr>
            <p:cNvPr id="7" name="Freeform 7"/>
            <p:cNvSpPr/>
            <p:nvPr/>
          </p:nvSpPr>
          <p:spPr>
            <a:xfrm>
              <a:off x="0" y="0"/>
              <a:ext cx="2836762" cy="259282"/>
            </a:xfrm>
            <a:custGeom>
              <a:avLst/>
              <a:gdLst/>
              <a:ahLst/>
              <a:cxnLst/>
              <a:rect l="l" t="t" r="r" b="b"/>
              <a:pathLst>
                <a:path w="2836762" h="259282">
                  <a:moveTo>
                    <a:pt x="0" y="0"/>
                  </a:moveTo>
                  <a:lnTo>
                    <a:pt x="2836762" y="0"/>
                  </a:lnTo>
                  <a:lnTo>
                    <a:pt x="2836762" y="259282"/>
                  </a:lnTo>
                  <a:lnTo>
                    <a:pt x="0" y="259282"/>
                  </a:lnTo>
                  <a:close/>
                </a:path>
              </a:pathLst>
            </a:custGeom>
            <a:solidFill>
              <a:srgbClr val="303030"/>
            </a:solidFill>
          </p:spPr>
          <p:txBody>
            <a:bodyPr/>
            <a:lstStyle/>
            <a:p>
              <a:endParaRPr lang="en-US"/>
            </a:p>
          </p:txBody>
        </p:sp>
        <p:sp>
          <p:nvSpPr>
            <p:cNvPr id="8" name="TextBox 8"/>
            <p:cNvSpPr txBox="1"/>
            <p:nvPr/>
          </p:nvSpPr>
          <p:spPr>
            <a:xfrm>
              <a:off x="0" y="-28575"/>
              <a:ext cx="2836762" cy="287857"/>
            </a:xfrm>
            <a:prstGeom prst="rect">
              <a:avLst/>
            </a:prstGeom>
          </p:spPr>
          <p:txBody>
            <a:bodyPr lIns="50800" tIns="50800" rIns="50800" bIns="50800" rtlCol="0" anchor="ctr"/>
            <a:lstStyle/>
            <a:p>
              <a:pPr algn="l">
                <a:lnSpc>
                  <a:spcPts val="5535"/>
                </a:lnSpc>
              </a:pPr>
              <a:endParaRPr/>
            </a:p>
          </p:txBody>
        </p:sp>
      </p:grpSp>
      <p:sp>
        <p:nvSpPr>
          <p:cNvPr id="9" name="TextBox 9"/>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701329" y="2917943"/>
            <a:ext cx="1006084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Abolishing the Prosecution of Children</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36727"/>
            <a:ext cx="16694710"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Treat a child (under 18) as a </a:t>
            </a:r>
            <a:r>
              <a:rPr lang="en-US" sz="4250" b="1">
                <a:solidFill>
                  <a:srgbClr val="FF5757"/>
                </a:solidFill>
                <a:latin typeface="Roboto Bold"/>
                <a:ea typeface="Roboto Bold"/>
                <a:cs typeface="Roboto Bold"/>
                <a:sym typeface="Roboto Bold"/>
              </a:rPr>
              <a:t>victim </a:t>
            </a:r>
            <a:r>
              <a:rPr lang="en-US" sz="4250" b="1">
                <a:solidFill>
                  <a:srgbClr val="004F59"/>
                </a:solidFill>
                <a:latin typeface="Roboto Bold"/>
                <a:ea typeface="Roboto Bold"/>
                <a:cs typeface="Roboto Bold"/>
                <a:sym typeface="Roboto Bold"/>
              </a:rPr>
              <a:t>rather than a criminal.</a:t>
            </a:r>
          </a:p>
          <a:p>
            <a:pPr algn="l">
              <a:lnSpc>
                <a:spcPts val="4675"/>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4280686" y="9327352"/>
            <a:ext cx="12035701" cy="260550"/>
          </a:xfrm>
          <a:prstGeom prst="rect">
            <a:avLst/>
          </a:prstGeom>
        </p:spPr>
        <p:txBody>
          <a:bodyPr lIns="0" tIns="0" rIns="0" bIns="0" rtlCol="0" anchor="t">
            <a:spAutoFit/>
          </a:bodyPr>
          <a:lstStyle/>
          <a:p>
            <a:pPr algn="l">
              <a:lnSpc>
                <a:spcPts val="1967"/>
              </a:lnSpc>
            </a:pPr>
            <a:r>
              <a:rPr lang="en-US" sz="1599">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92737"/>
            <a:ext cx="16694710" cy="20637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Treat a child (under 18) as a victim rather than a criminal.</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Prohibit prosecuting children </a:t>
            </a:r>
            <a:r>
              <a:rPr lang="en-US" sz="4250" b="1">
                <a:solidFill>
                  <a:srgbClr val="004F59"/>
                </a:solidFill>
                <a:latin typeface="Roboto Bold"/>
                <a:ea typeface="Roboto Bold"/>
                <a:cs typeface="Roboto Bold"/>
                <a:sym typeface="Roboto Bold"/>
              </a:rPr>
              <a:t>for prostitution offenses.</a:t>
            </a:r>
          </a:p>
          <a:p>
            <a:pPr algn="l">
              <a:lnSpc>
                <a:spcPts val="4675"/>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4280686" y="9327352"/>
            <a:ext cx="12035701" cy="260550"/>
          </a:xfrm>
          <a:prstGeom prst="rect">
            <a:avLst/>
          </a:prstGeom>
        </p:spPr>
        <p:txBody>
          <a:bodyPr lIns="0" tIns="0" rIns="0" bIns="0" rtlCol="0" anchor="t">
            <a:spAutoFit/>
          </a:bodyPr>
          <a:lstStyle/>
          <a:p>
            <a:pPr algn="l">
              <a:lnSpc>
                <a:spcPts val="1967"/>
              </a:lnSpc>
            </a:pPr>
            <a:r>
              <a:rPr lang="en-US" sz="1599">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92737"/>
            <a:ext cx="16401752" cy="29305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Treat a child (under 18) as a victim rather than a criminal.</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Prohibit prosecuting children for prostitution offenses.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Ensure that children are referred to appropriate service providers for necessary </a:t>
            </a:r>
            <a:r>
              <a:rPr lang="en-US" sz="4250" b="1">
                <a:solidFill>
                  <a:srgbClr val="FF5757"/>
                </a:solidFill>
                <a:latin typeface="Roboto Bold"/>
                <a:ea typeface="Roboto Bold"/>
                <a:cs typeface="Roboto Bold"/>
                <a:sym typeface="Roboto Bold"/>
              </a:rPr>
              <a:t>care and support</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4280686" y="9327352"/>
            <a:ext cx="12035701" cy="260550"/>
          </a:xfrm>
          <a:prstGeom prst="rect">
            <a:avLst/>
          </a:prstGeom>
        </p:spPr>
        <p:txBody>
          <a:bodyPr lIns="0" tIns="0" rIns="0" bIns="0" rtlCol="0" anchor="t">
            <a:spAutoFit/>
          </a:bodyPr>
          <a:lstStyle/>
          <a:p>
            <a:pPr algn="l">
              <a:lnSpc>
                <a:spcPts val="1967"/>
              </a:lnSpc>
            </a:pPr>
            <a:r>
              <a:rPr lang="en-US" sz="1599">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92737"/>
            <a:ext cx="16401752" cy="49787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Treat children (under 18) as victims rather than criminals.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Prohibit prosecuting children for prostitution offenses.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Ensure children are referred to appropriate service providers for necessary care and support.</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Ensure the children are </a:t>
            </a:r>
            <a:r>
              <a:rPr lang="en-US" sz="4250" b="1">
                <a:solidFill>
                  <a:srgbClr val="FF5757"/>
                </a:solidFill>
                <a:latin typeface="Roboto Bold"/>
                <a:ea typeface="Roboto Bold"/>
                <a:cs typeface="Roboto Bold"/>
                <a:sym typeface="Roboto Bold"/>
              </a:rPr>
              <a:t>NOT required to prove </a:t>
            </a:r>
            <a:r>
              <a:rPr lang="en-US" sz="4250" b="1">
                <a:solidFill>
                  <a:srgbClr val="004F59"/>
                </a:solidFill>
                <a:latin typeface="Roboto Bold"/>
                <a:ea typeface="Roboto Bold"/>
                <a:cs typeface="Roboto Bold"/>
                <a:sym typeface="Roboto Bold"/>
              </a:rPr>
              <a:t>they have been victimized by force, fraud, or coercion in order to receive protection and care. </a:t>
            </a:r>
          </a:p>
        </p:txBody>
      </p:sp>
      <p:sp>
        <p:nvSpPr>
          <p:cNvPr id="5" name="TextBox 5"/>
          <p:cNvSpPr txBox="1"/>
          <p:nvPr/>
        </p:nvSpPr>
        <p:spPr>
          <a:xfrm>
            <a:off x="4280686" y="9327352"/>
            <a:ext cx="12035701" cy="260550"/>
          </a:xfrm>
          <a:prstGeom prst="rect">
            <a:avLst/>
          </a:prstGeom>
        </p:spPr>
        <p:txBody>
          <a:bodyPr lIns="0" tIns="0" rIns="0" bIns="0" rtlCol="0" anchor="t">
            <a:spAutoFit/>
          </a:bodyPr>
          <a:lstStyle/>
          <a:p>
            <a:pPr algn="l">
              <a:lnSpc>
                <a:spcPts val="1967"/>
              </a:lnSpc>
            </a:pPr>
            <a:r>
              <a:rPr lang="en-US" sz="1599">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grpSp>
        <p:nvGrpSpPr>
          <p:cNvPr id="7" name="Group 7"/>
          <p:cNvGrpSpPr/>
          <p:nvPr/>
        </p:nvGrpSpPr>
        <p:grpSpPr>
          <a:xfrm>
            <a:off x="1028700" y="4431342"/>
            <a:ext cx="12300678" cy="2773758"/>
            <a:chOff x="0" y="0"/>
            <a:chExt cx="3239685" cy="730537"/>
          </a:xfrm>
        </p:grpSpPr>
        <p:sp>
          <p:nvSpPr>
            <p:cNvPr id="8" name="Freeform 8"/>
            <p:cNvSpPr/>
            <p:nvPr/>
          </p:nvSpPr>
          <p:spPr>
            <a:xfrm>
              <a:off x="0" y="0"/>
              <a:ext cx="3239685" cy="730537"/>
            </a:xfrm>
            <a:custGeom>
              <a:avLst/>
              <a:gdLst/>
              <a:ahLst/>
              <a:cxnLst/>
              <a:rect l="l" t="t" r="r" b="b"/>
              <a:pathLst>
                <a:path w="3239685" h="730537">
                  <a:moveTo>
                    <a:pt x="0" y="0"/>
                  </a:moveTo>
                  <a:lnTo>
                    <a:pt x="3239685" y="0"/>
                  </a:lnTo>
                  <a:lnTo>
                    <a:pt x="3239685" y="730537"/>
                  </a:lnTo>
                  <a:lnTo>
                    <a:pt x="0" y="730537"/>
                  </a:lnTo>
                  <a:close/>
                </a:path>
              </a:pathLst>
            </a:custGeom>
            <a:solidFill>
              <a:srgbClr val="303030"/>
            </a:solidFill>
          </p:spPr>
          <p:txBody>
            <a:bodyPr/>
            <a:lstStyle/>
            <a:p>
              <a:endParaRPr lang="en-US"/>
            </a:p>
          </p:txBody>
        </p:sp>
        <p:sp>
          <p:nvSpPr>
            <p:cNvPr id="9" name="TextBox 9"/>
            <p:cNvSpPr txBox="1"/>
            <p:nvPr/>
          </p:nvSpPr>
          <p:spPr>
            <a:xfrm>
              <a:off x="0" y="-76200"/>
              <a:ext cx="3239685" cy="80673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33224" y="4588170"/>
            <a:ext cx="12578555" cy="2352676"/>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trafficking requires the transportation of victims across state or international borders.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Freeform 16"/>
          <p:cNvSpPr/>
          <p:nvPr/>
        </p:nvSpPr>
        <p:spPr>
          <a:xfrm>
            <a:off x="14785368" y="1028700"/>
            <a:ext cx="2473932" cy="4221570"/>
          </a:xfrm>
          <a:custGeom>
            <a:avLst/>
            <a:gdLst/>
            <a:ahLst/>
            <a:cxnLst/>
            <a:rect l="l" t="t" r="r" b="b"/>
            <a:pathLst>
              <a:path w="2473932" h="4221570">
                <a:moveTo>
                  <a:pt x="0" y="0"/>
                </a:moveTo>
                <a:lnTo>
                  <a:pt x="2473932" y="0"/>
                </a:lnTo>
                <a:lnTo>
                  <a:pt x="2473932" y="4221570"/>
                </a:lnTo>
                <a:lnTo>
                  <a:pt x="0" y="4221570"/>
                </a:lnTo>
                <a:lnTo>
                  <a:pt x="0" y="0"/>
                </a:lnTo>
                <a:close/>
              </a:path>
            </a:pathLst>
          </a:custGeom>
          <a:blipFill>
            <a:blip r:embed="rId5"/>
            <a:stretch>
              <a:fillRect l="-37150" r="-33491"/>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651221" y="2886863"/>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Local vs. Long Distance</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TRANSPORTATION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35789" y="3713650"/>
            <a:ext cx="16616739" cy="2138390"/>
          </a:xfrm>
          <a:prstGeom prst="rect">
            <a:avLst/>
          </a:prstGeom>
        </p:spPr>
        <p:txBody>
          <a:bodyPr lIns="0" tIns="0" rIns="0" bIns="0" rtlCol="0" anchor="t">
            <a:spAutoFit/>
          </a:bodyPr>
          <a:lstStyle/>
          <a:p>
            <a:pPr algn="l">
              <a:lnSpc>
                <a:spcPts val="2749"/>
              </a:lnSpc>
            </a:pPr>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can be trafficked near their homes, in their homes, and long distances from their communities. </a:t>
            </a: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3841452" y="9262011"/>
            <a:ext cx="12035701" cy="367011"/>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National Human Trafficking Hotline (n.d.). Fact Sheet: Human Trafficking. The Administration for Children and Families.</a:t>
            </a:r>
          </a:p>
          <a:p>
            <a:pPr marL="259080" lvl="1" indent="-129540" algn="l">
              <a:lnSpc>
                <a:spcPts val="1476"/>
              </a:lnSpc>
              <a:buAutoNum type="arabicPeriod"/>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TRANSPORTATION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13650"/>
            <a:ext cx="16616739" cy="3662390"/>
          </a:xfrm>
          <a:prstGeom prst="rect">
            <a:avLst/>
          </a:prstGeom>
        </p:spPr>
        <p:txBody>
          <a:bodyPr lIns="0" tIns="0" rIns="0" bIns="0" rtlCol="0" anchor="t">
            <a:spAutoFit/>
          </a:bodyPr>
          <a:lstStyle/>
          <a:p>
            <a:pPr algn="l">
              <a:lnSpc>
                <a:spcPts val="274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can be trafficked near their homes, in their homes, and long distances from their communities.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often </a:t>
            </a:r>
            <a:r>
              <a:rPr lang="en-US" sz="4250" b="1">
                <a:solidFill>
                  <a:srgbClr val="FF5757"/>
                </a:solidFill>
                <a:latin typeface="Roboto Bold"/>
                <a:ea typeface="Roboto Bold"/>
                <a:cs typeface="Roboto Bold"/>
                <a:sym typeface="Roboto Bold"/>
              </a:rPr>
              <a:t>relocate victims</a:t>
            </a:r>
            <a:r>
              <a:rPr lang="en-US" sz="4250" b="1">
                <a:solidFill>
                  <a:srgbClr val="004F59"/>
                </a:solidFill>
                <a:latin typeface="Roboto Bold"/>
                <a:ea typeface="Roboto Bold"/>
                <a:cs typeface="Roboto Bold"/>
                <a:sym typeface="Roboto Bold"/>
              </a:rPr>
              <a:t> across state lines to serve new buyers.</a:t>
            </a:r>
            <a:r>
              <a:rPr lang="en-US" sz="4250" b="1">
                <a:solidFill>
                  <a:srgbClr val="008EAA"/>
                </a:solidFill>
                <a:latin typeface="Roboto Bold"/>
                <a:ea typeface="Roboto Bold"/>
                <a:cs typeface="Roboto Bold"/>
                <a:sym typeface="Roboto Bold"/>
              </a:rPr>
              <a:t>[1]</a:t>
            </a:r>
          </a:p>
          <a:p>
            <a:pPr algn="l">
              <a:lnSpc>
                <a:spcPts val="4675"/>
              </a:lnSpc>
            </a:pPr>
            <a:endParaRPr lang="en-US" sz="4250" b="1">
              <a:solidFill>
                <a:srgbClr val="008EAA"/>
              </a:solidFill>
              <a:latin typeface="Roboto Bold"/>
              <a:ea typeface="Roboto Bold"/>
              <a:cs typeface="Roboto Bold"/>
              <a:sym typeface="Roboto Bold"/>
            </a:endParaRPr>
          </a:p>
        </p:txBody>
      </p:sp>
      <p:sp>
        <p:nvSpPr>
          <p:cNvPr id="11" name="TextBox 11"/>
          <p:cNvSpPr txBox="1"/>
          <p:nvPr/>
        </p:nvSpPr>
        <p:spPr>
          <a:xfrm>
            <a:off x="3841452" y="9262011"/>
            <a:ext cx="12035701" cy="367011"/>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National Human Trafficking Hotline (n.d.). Fact Sheet: Human Trafficking. The Administration for Children and Families.</a:t>
            </a:r>
          </a:p>
          <a:p>
            <a:pPr marL="259080" lvl="1" indent="-129540" algn="l">
              <a:lnSpc>
                <a:spcPts val="1476"/>
              </a:lnSpc>
              <a:buAutoNum type="arabicPeriod"/>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a:t>
            </a:r>
          </a:p>
        </p:txBody>
      </p:sp>
      <p:sp>
        <p:nvSpPr>
          <p:cNvPr id="12" name="TextBox 12"/>
          <p:cNvSpPr txBox="1"/>
          <p:nvPr/>
        </p:nvSpPr>
        <p:spPr>
          <a:xfrm>
            <a:off x="1651221" y="2886863"/>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Local vs. Long Distance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TRANSPORTATION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13650"/>
            <a:ext cx="16616739" cy="4595366"/>
          </a:xfrm>
          <a:prstGeom prst="rect">
            <a:avLst/>
          </a:prstGeom>
        </p:spPr>
        <p:txBody>
          <a:bodyPr lIns="0" tIns="0" rIns="0" bIns="0" rtlCol="0" anchor="t">
            <a:spAutoFit/>
          </a:bodyPr>
          <a:lstStyle/>
          <a:p>
            <a:pPr algn="l">
              <a:lnSpc>
                <a:spcPts val="274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can be trafficked near their homes, in their homes, and long distances from their communities.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often relocate victims across state lines to serve new buyers.[1]</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Trafficking Victims Protection Act (TVPA) makes it </a:t>
            </a:r>
            <a:r>
              <a:rPr lang="en-US" sz="4250" b="1">
                <a:solidFill>
                  <a:srgbClr val="FF5757"/>
                </a:solidFill>
                <a:latin typeface="Roboto Bold"/>
                <a:ea typeface="Roboto Bold"/>
                <a:cs typeface="Roboto Bold"/>
                <a:sym typeface="Roboto Bold"/>
              </a:rPr>
              <a:t>illegal to move</a:t>
            </a:r>
            <a:r>
              <a:rPr lang="en-US" sz="4250" b="1">
                <a:solidFill>
                  <a:srgbClr val="004F59"/>
                </a:solidFill>
                <a:latin typeface="Roboto Bold"/>
                <a:ea typeface="Roboto Bold"/>
                <a:cs typeface="Roboto Bold"/>
                <a:sym typeface="Roboto Bold"/>
              </a:rPr>
              <a:t> </a:t>
            </a:r>
            <a:r>
              <a:rPr lang="en-US" sz="4250" b="1">
                <a:solidFill>
                  <a:srgbClr val="FF5757"/>
                </a:solidFill>
                <a:latin typeface="Roboto Bold"/>
                <a:ea typeface="Roboto Bold"/>
                <a:cs typeface="Roboto Bold"/>
                <a:sym typeface="Roboto Bold"/>
              </a:rPr>
              <a:t>or arrange the travel </a:t>
            </a:r>
            <a:r>
              <a:rPr lang="en-US" sz="4250" b="1">
                <a:solidFill>
                  <a:srgbClr val="004F59"/>
                </a:solidFill>
                <a:latin typeface="Roboto Bold"/>
                <a:ea typeface="Roboto Bold"/>
                <a:cs typeface="Roboto Bold"/>
                <a:sym typeface="Roboto Bold"/>
              </a:rPr>
              <a:t>of victims.</a:t>
            </a:r>
            <a:r>
              <a:rPr lang="en-US" sz="4250" b="1">
                <a:solidFill>
                  <a:srgbClr val="008EAA"/>
                </a:solidFill>
                <a:latin typeface="Roboto Bold"/>
                <a:ea typeface="Roboto Bold"/>
                <a:cs typeface="Roboto Bold"/>
                <a:sym typeface="Roboto Bold"/>
              </a:rPr>
              <a:t>[2]</a:t>
            </a:r>
          </a:p>
        </p:txBody>
      </p:sp>
      <p:sp>
        <p:nvSpPr>
          <p:cNvPr id="11" name="TextBox 11"/>
          <p:cNvSpPr txBox="1"/>
          <p:nvPr/>
        </p:nvSpPr>
        <p:spPr>
          <a:xfrm>
            <a:off x="3841452" y="9262011"/>
            <a:ext cx="12035701" cy="367011"/>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National Human Trafficking Hotline (n.d.). Fact Sheet: Human Trafficking. The Administration for Children and Families.</a:t>
            </a:r>
          </a:p>
          <a:p>
            <a:pPr marL="259080" lvl="1" indent="-129540" algn="l">
              <a:lnSpc>
                <a:spcPts val="1476"/>
              </a:lnSpc>
              <a:buAutoNum type="arabicPeriod"/>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a:t>
            </a:r>
          </a:p>
        </p:txBody>
      </p:sp>
      <p:sp>
        <p:nvSpPr>
          <p:cNvPr id="12" name="TextBox 12"/>
          <p:cNvSpPr txBox="1"/>
          <p:nvPr/>
        </p:nvSpPr>
        <p:spPr>
          <a:xfrm>
            <a:off x="1651221" y="2886863"/>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Local vs. Long Distance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6438" y="4786070"/>
            <a:ext cx="11956014" cy="1261498"/>
            <a:chOff x="0" y="0"/>
            <a:chExt cx="3148909" cy="332246"/>
          </a:xfrm>
        </p:grpSpPr>
        <p:sp>
          <p:nvSpPr>
            <p:cNvPr id="7" name="Freeform 7"/>
            <p:cNvSpPr/>
            <p:nvPr/>
          </p:nvSpPr>
          <p:spPr>
            <a:xfrm>
              <a:off x="0" y="0"/>
              <a:ext cx="3148909" cy="332246"/>
            </a:xfrm>
            <a:custGeom>
              <a:avLst/>
              <a:gdLst/>
              <a:ahLst/>
              <a:cxnLst/>
              <a:rect l="l" t="t" r="r" b="b"/>
              <a:pathLst>
                <a:path w="3148909" h="332246">
                  <a:moveTo>
                    <a:pt x="0" y="0"/>
                  </a:moveTo>
                  <a:lnTo>
                    <a:pt x="3148909" y="0"/>
                  </a:lnTo>
                  <a:lnTo>
                    <a:pt x="3148909" y="332246"/>
                  </a:lnTo>
                  <a:lnTo>
                    <a:pt x="0" y="332246"/>
                  </a:lnTo>
                  <a:close/>
                </a:path>
              </a:pathLst>
            </a:custGeom>
            <a:solidFill>
              <a:srgbClr val="303030"/>
            </a:solidFill>
          </p:spPr>
          <p:txBody>
            <a:bodyPr/>
            <a:lstStyle/>
            <a:p>
              <a:endParaRPr lang="en-US"/>
            </a:p>
          </p:txBody>
        </p:sp>
        <p:sp>
          <p:nvSpPr>
            <p:cNvPr id="8" name="TextBox 8"/>
            <p:cNvSpPr txBox="1"/>
            <p:nvPr/>
          </p:nvSpPr>
          <p:spPr>
            <a:xfrm>
              <a:off x="0" y="-76200"/>
              <a:ext cx="3148909" cy="40844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0012" y="4948116"/>
            <a:ext cx="11406143" cy="771499"/>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a:t>
            </a:r>
            <a:r>
              <a:rPr lang="en-US" sz="4499" b="1">
                <a:solidFill>
                  <a:srgbClr val="FFFFFF"/>
                </a:solidFill>
                <a:latin typeface="Roboto Bold"/>
                <a:ea typeface="Roboto Bold"/>
                <a:cs typeface="Roboto Bold"/>
                <a:sym typeface="Roboto Bold"/>
              </a:rPr>
              <a:t>  Sex traffickers only target females.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MALE VICTIM</a:t>
            </a:r>
          </a:p>
        </p:txBody>
      </p:sp>
      <p:grpSp>
        <p:nvGrpSpPr>
          <p:cNvPr id="7" name="Group 7"/>
          <p:cNvGrpSpPr/>
          <p:nvPr/>
        </p:nvGrpSpPr>
        <p:grpSpPr>
          <a:xfrm>
            <a:off x="1428750" y="4431342"/>
            <a:ext cx="12300678" cy="1970953"/>
            <a:chOff x="0" y="0"/>
            <a:chExt cx="3239685" cy="519099"/>
          </a:xfrm>
        </p:grpSpPr>
        <p:sp>
          <p:nvSpPr>
            <p:cNvPr id="8" name="Freeform 8"/>
            <p:cNvSpPr/>
            <p:nvPr/>
          </p:nvSpPr>
          <p:spPr>
            <a:xfrm>
              <a:off x="0" y="0"/>
              <a:ext cx="3239685" cy="519099"/>
            </a:xfrm>
            <a:custGeom>
              <a:avLst/>
              <a:gdLst/>
              <a:ahLst/>
              <a:cxnLst/>
              <a:rect l="l" t="t" r="r" b="b"/>
              <a:pathLst>
                <a:path w="3239685" h="519099">
                  <a:moveTo>
                    <a:pt x="0" y="0"/>
                  </a:moveTo>
                  <a:lnTo>
                    <a:pt x="3239685" y="0"/>
                  </a:lnTo>
                  <a:lnTo>
                    <a:pt x="3239685" y="519099"/>
                  </a:lnTo>
                  <a:lnTo>
                    <a:pt x="0" y="519099"/>
                  </a:lnTo>
                  <a:close/>
                </a:path>
              </a:pathLst>
            </a:custGeom>
            <a:solidFill>
              <a:srgbClr val="303030"/>
            </a:solidFill>
          </p:spPr>
          <p:txBody>
            <a:bodyPr/>
            <a:lstStyle/>
            <a:p>
              <a:endParaRPr lang="en-US"/>
            </a:p>
          </p:txBody>
        </p:sp>
        <p:sp>
          <p:nvSpPr>
            <p:cNvPr id="9" name="TextBox 9"/>
            <p:cNvSpPr txBox="1"/>
            <p:nvPr/>
          </p:nvSpPr>
          <p:spPr>
            <a:xfrm>
              <a:off x="0" y="-76200"/>
              <a:ext cx="3239685" cy="59529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5649" y="4588170"/>
            <a:ext cx="1194377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males are trafficked in the U.S. commercial sex trade?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4211426" y="9355396"/>
            <a:ext cx="11669668"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Swaner, R., Labriola, M., Rempel, M., Walker, A., &amp; Spadafore, J. (2016, March). Youth Involvement in the Sex Trade: A National Study, p. 40.</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270945" y="847533"/>
            <a:ext cx="3139236" cy="1765821"/>
          </a:xfrm>
          <a:custGeom>
            <a:avLst/>
            <a:gdLst/>
            <a:ahLst/>
            <a:cxnLst/>
            <a:rect l="l" t="t" r="r" b="b"/>
            <a:pathLst>
              <a:path w="3139236" h="1765821">
                <a:moveTo>
                  <a:pt x="0" y="0"/>
                </a:moveTo>
                <a:lnTo>
                  <a:pt x="3139236" y="0"/>
                </a:lnTo>
                <a:lnTo>
                  <a:pt x="3139236" y="1765821"/>
                </a:lnTo>
                <a:lnTo>
                  <a:pt x="0" y="176582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852145" y="3542640"/>
            <a:ext cx="6410254" cy="904943"/>
            <a:chOff x="0" y="0"/>
            <a:chExt cx="1688297" cy="238339"/>
          </a:xfrm>
        </p:grpSpPr>
        <p:sp>
          <p:nvSpPr>
            <p:cNvPr id="9" name="Freeform 9"/>
            <p:cNvSpPr/>
            <p:nvPr/>
          </p:nvSpPr>
          <p:spPr>
            <a:xfrm>
              <a:off x="0" y="0"/>
              <a:ext cx="1688297" cy="238339"/>
            </a:xfrm>
            <a:custGeom>
              <a:avLst/>
              <a:gdLst/>
              <a:ahLst/>
              <a:cxnLst/>
              <a:rect l="l" t="t" r="r" b="b"/>
              <a:pathLst>
                <a:path w="1688297" h="238339">
                  <a:moveTo>
                    <a:pt x="0" y="0"/>
                  </a:moveTo>
                  <a:lnTo>
                    <a:pt x="1688297" y="0"/>
                  </a:lnTo>
                  <a:lnTo>
                    <a:pt x="168829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688297" cy="314539"/>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0991144" y="847533"/>
            <a:ext cx="3146228" cy="1765821"/>
          </a:xfrm>
          <a:custGeom>
            <a:avLst/>
            <a:gdLst/>
            <a:ahLst/>
            <a:cxnLst/>
            <a:rect l="l" t="t" r="r" b="b"/>
            <a:pathLst>
              <a:path w="3146228" h="1765821">
                <a:moveTo>
                  <a:pt x="0" y="0"/>
                </a:moveTo>
                <a:lnTo>
                  <a:pt x="3146228" y="0"/>
                </a:lnTo>
                <a:lnTo>
                  <a:pt x="3146228" y="1765821"/>
                </a:lnTo>
                <a:lnTo>
                  <a:pt x="0" y="1765821"/>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170895" y="9020148"/>
            <a:ext cx="11669668"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Thomas, J. C., &amp; Kopel, J. (2023). Male Victims of Sexual Assault: A Review of the Literature. Behavioral Sciences (Basel, Switzerland), 13(4), 304</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a:t>
            </a:r>
          </a:p>
        </p:txBody>
      </p:sp>
      <p:sp>
        <p:nvSpPr>
          <p:cNvPr id="16" name="TextBox 16"/>
          <p:cNvSpPr txBox="1"/>
          <p:nvPr/>
        </p:nvSpPr>
        <p:spPr>
          <a:xfrm>
            <a:off x="1162802" y="3561686"/>
            <a:ext cx="6890915"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Males are Victims Too</a:t>
            </a:r>
          </a:p>
        </p:txBody>
      </p:sp>
      <p:sp>
        <p:nvSpPr>
          <p:cNvPr id="17" name="TextBox 17"/>
          <p:cNvSpPr txBox="1"/>
          <p:nvPr/>
        </p:nvSpPr>
        <p:spPr>
          <a:xfrm>
            <a:off x="625578" y="4590458"/>
            <a:ext cx="17179324"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90% to 95% of sexual violations against males are </a:t>
            </a:r>
            <a:r>
              <a:rPr lang="en-US" sz="4250" b="1">
                <a:solidFill>
                  <a:srgbClr val="FF5757"/>
                </a:solidFill>
                <a:latin typeface="Roboto Bold"/>
                <a:ea typeface="Roboto Bold"/>
                <a:cs typeface="Roboto Bold"/>
                <a:sym typeface="Roboto Bold"/>
              </a:rPr>
              <a:t>not reported</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0852640" y="692077"/>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4270945" y="847533"/>
            <a:ext cx="3139236" cy="1765821"/>
          </a:xfrm>
          <a:custGeom>
            <a:avLst/>
            <a:gdLst/>
            <a:ahLst/>
            <a:cxnLst/>
            <a:rect l="l" t="t" r="r" b="b"/>
            <a:pathLst>
              <a:path w="3139236" h="1765821">
                <a:moveTo>
                  <a:pt x="0" y="0"/>
                </a:moveTo>
                <a:lnTo>
                  <a:pt x="3139236" y="0"/>
                </a:lnTo>
                <a:lnTo>
                  <a:pt x="3139236" y="1765821"/>
                </a:lnTo>
                <a:lnTo>
                  <a:pt x="0" y="176582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4170895" y="9020148"/>
            <a:ext cx="11669668"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Thomas, J. C., &amp; Kopel, J. (2023). Male Victims of Sexual Assault: A Review of the Literature. Behavioral Sciences (Basel, Switzerland), 13(4), 304</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a:t>
            </a:r>
          </a:p>
        </p:txBody>
      </p:sp>
      <p:grpSp>
        <p:nvGrpSpPr>
          <p:cNvPr id="12" name="Group 12"/>
          <p:cNvGrpSpPr/>
          <p:nvPr/>
        </p:nvGrpSpPr>
        <p:grpSpPr>
          <a:xfrm>
            <a:off x="852145" y="3542640"/>
            <a:ext cx="6410254" cy="904943"/>
            <a:chOff x="0" y="0"/>
            <a:chExt cx="1688297" cy="238339"/>
          </a:xfrm>
        </p:grpSpPr>
        <p:sp>
          <p:nvSpPr>
            <p:cNvPr id="13" name="Freeform 13"/>
            <p:cNvSpPr/>
            <p:nvPr/>
          </p:nvSpPr>
          <p:spPr>
            <a:xfrm>
              <a:off x="0" y="0"/>
              <a:ext cx="1688297" cy="238339"/>
            </a:xfrm>
            <a:custGeom>
              <a:avLst/>
              <a:gdLst/>
              <a:ahLst/>
              <a:cxnLst/>
              <a:rect l="l" t="t" r="r" b="b"/>
              <a:pathLst>
                <a:path w="1688297" h="238339">
                  <a:moveTo>
                    <a:pt x="0" y="0"/>
                  </a:moveTo>
                  <a:lnTo>
                    <a:pt x="1688297" y="0"/>
                  </a:lnTo>
                  <a:lnTo>
                    <a:pt x="1688297"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1688297"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625578" y="4590458"/>
            <a:ext cx="1717932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90% to 95% of sexual violations against males are not reported.[1]</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Female predators</a:t>
            </a:r>
            <a:r>
              <a:rPr lang="en-US" sz="4250" b="1">
                <a:solidFill>
                  <a:srgbClr val="004F59"/>
                </a:solidFill>
                <a:latin typeface="Roboto Bold"/>
                <a:ea typeface="Roboto Bold"/>
                <a:cs typeface="Roboto Bold"/>
                <a:sym typeface="Roboto Bold"/>
              </a:rPr>
              <a:t> commit 40% of sexual abuse against males.</a:t>
            </a:r>
            <a:r>
              <a:rPr lang="en-US" sz="4250" b="1">
                <a:solidFill>
                  <a:srgbClr val="008EAA"/>
                </a:solidFill>
                <a:latin typeface="Roboto Bold"/>
                <a:ea typeface="Roboto Bold"/>
                <a:cs typeface="Roboto Bold"/>
                <a:sym typeface="Roboto Bold"/>
              </a:rPr>
              <a:t>[2]</a:t>
            </a:r>
            <a:r>
              <a:rPr lang="en-US" sz="4250" b="1">
                <a:solidFill>
                  <a:srgbClr val="004F59"/>
                </a:solidFill>
                <a:latin typeface="Roboto Bold"/>
                <a:ea typeface="Roboto Bold"/>
                <a:cs typeface="Roboto Bold"/>
                <a:sym typeface="Roboto Bold"/>
              </a:rPr>
              <a:t>  </a:t>
            </a:r>
          </a:p>
        </p:txBody>
      </p:sp>
      <p:sp>
        <p:nvSpPr>
          <p:cNvPr id="16" name="Freeform 16"/>
          <p:cNvSpPr/>
          <p:nvPr/>
        </p:nvSpPr>
        <p:spPr>
          <a:xfrm>
            <a:off x="10991144" y="847533"/>
            <a:ext cx="3146228" cy="1765821"/>
          </a:xfrm>
          <a:custGeom>
            <a:avLst/>
            <a:gdLst/>
            <a:ahLst/>
            <a:cxnLst/>
            <a:rect l="l" t="t" r="r" b="b"/>
            <a:pathLst>
              <a:path w="3146228" h="1765821">
                <a:moveTo>
                  <a:pt x="0" y="0"/>
                </a:moveTo>
                <a:lnTo>
                  <a:pt x="3146228" y="0"/>
                </a:lnTo>
                <a:lnTo>
                  <a:pt x="3146228" y="1765821"/>
                </a:lnTo>
                <a:lnTo>
                  <a:pt x="0" y="1765821"/>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162802" y="3561686"/>
            <a:ext cx="6890915"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Males are Victims Too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52145" y="3542640"/>
            <a:ext cx="6410254" cy="904943"/>
            <a:chOff x="0" y="0"/>
            <a:chExt cx="1688297" cy="238339"/>
          </a:xfrm>
        </p:grpSpPr>
        <p:sp>
          <p:nvSpPr>
            <p:cNvPr id="5" name="Freeform 5"/>
            <p:cNvSpPr/>
            <p:nvPr/>
          </p:nvSpPr>
          <p:spPr>
            <a:xfrm>
              <a:off x="0" y="0"/>
              <a:ext cx="1688297" cy="238339"/>
            </a:xfrm>
            <a:custGeom>
              <a:avLst/>
              <a:gdLst/>
              <a:ahLst/>
              <a:cxnLst/>
              <a:rect l="l" t="t" r="r" b="b"/>
              <a:pathLst>
                <a:path w="1688297" h="238339">
                  <a:moveTo>
                    <a:pt x="0" y="0"/>
                  </a:moveTo>
                  <a:lnTo>
                    <a:pt x="1688297" y="0"/>
                  </a:lnTo>
                  <a:lnTo>
                    <a:pt x="168829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8829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625578" y="4590458"/>
            <a:ext cx="1717932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90% to 95% of sexual violations against males are not reported.[1]</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Female predators commit 40% of sexual abuse against males.[2]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Most males don’t disclose due to fear of </a:t>
            </a:r>
            <a:r>
              <a:rPr lang="en-US" sz="4250" b="1">
                <a:solidFill>
                  <a:srgbClr val="FF5757"/>
                </a:solidFill>
                <a:latin typeface="Roboto Bold"/>
                <a:ea typeface="Roboto Bold"/>
                <a:cs typeface="Roboto Bold"/>
                <a:sym typeface="Roboto Bold"/>
              </a:rPr>
              <a:t>social stigma and shame</a:t>
            </a:r>
            <a:r>
              <a:rPr lang="en-US" sz="4250" b="1">
                <a:solidFill>
                  <a:srgbClr val="004F59"/>
                </a:solidFill>
                <a:latin typeface="Roboto Bold"/>
                <a:ea typeface="Roboto Bold"/>
                <a:cs typeface="Roboto Bold"/>
                <a:sym typeface="Roboto Bold"/>
              </a:rPr>
              <a:t>. </a:t>
            </a:r>
          </a:p>
        </p:txBody>
      </p:sp>
      <p:grpSp>
        <p:nvGrpSpPr>
          <p:cNvPr id="11" name="Group 11"/>
          <p:cNvGrpSpPr/>
          <p:nvPr/>
        </p:nvGrpSpPr>
        <p:grpSpPr>
          <a:xfrm>
            <a:off x="10852640" y="692077"/>
            <a:ext cx="6708501" cy="2076732"/>
            <a:chOff x="0" y="0"/>
            <a:chExt cx="2933107" cy="907994"/>
          </a:xfrm>
        </p:grpSpPr>
        <p:sp>
          <p:nvSpPr>
            <p:cNvPr id="12" name="Freeform 12"/>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3" name="TextBox 13"/>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4270945" y="847533"/>
            <a:ext cx="3139236" cy="1765821"/>
          </a:xfrm>
          <a:custGeom>
            <a:avLst/>
            <a:gdLst/>
            <a:ahLst/>
            <a:cxnLst/>
            <a:rect l="l" t="t" r="r" b="b"/>
            <a:pathLst>
              <a:path w="3139236" h="1765821">
                <a:moveTo>
                  <a:pt x="0" y="0"/>
                </a:moveTo>
                <a:lnTo>
                  <a:pt x="3139236" y="0"/>
                </a:lnTo>
                <a:lnTo>
                  <a:pt x="3139236" y="1765821"/>
                </a:lnTo>
                <a:lnTo>
                  <a:pt x="0" y="1765821"/>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4170895" y="9020148"/>
            <a:ext cx="11669668"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Thomas, J. C., &amp; Kopel, J. (2023). Male Victims of Sexual Assault: A Review of the Literature. Behavioral Sciences (Basel, Switzerland), 13(4), 304</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a:t>
            </a:r>
          </a:p>
        </p:txBody>
      </p:sp>
      <p:sp>
        <p:nvSpPr>
          <p:cNvPr id="16" name="Freeform 16"/>
          <p:cNvSpPr/>
          <p:nvPr/>
        </p:nvSpPr>
        <p:spPr>
          <a:xfrm>
            <a:off x="10991144" y="847533"/>
            <a:ext cx="3146228" cy="1765821"/>
          </a:xfrm>
          <a:custGeom>
            <a:avLst/>
            <a:gdLst/>
            <a:ahLst/>
            <a:cxnLst/>
            <a:rect l="l" t="t" r="r" b="b"/>
            <a:pathLst>
              <a:path w="3146228" h="1765821">
                <a:moveTo>
                  <a:pt x="0" y="0"/>
                </a:moveTo>
                <a:lnTo>
                  <a:pt x="3146228" y="0"/>
                </a:lnTo>
                <a:lnTo>
                  <a:pt x="3146228" y="1765821"/>
                </a:lnTo>
                <a:lnTo>
                  <a:pt x="0" y="1765821"/>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162802" y="3561686"/>
            <a:ext cx="6890915"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Males are Victims Too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8" name="Freeform 8"/>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704850" y="3875698"/>
            <a:ext cx="17383125" cy="803275"/>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004F59"/>
                </a:solidFill>
                <a:latin typeface="Roboto Bold"/>
                <a:ea typeface="Roboto Bold"/>
                <a:cs typeface="Roboto Bold"/>
                <a:sym typeface="Roboto Bold"/>
              </a:rPr>
              <a:t>36.2 million reports of online child exploitation in 2023.</a:t>
            </a:r>
            <a:r>
              <a:rPr lang="en-US" sz="4249" b="1">
                <a:solidFill>
                  <a:srgbClr val="008EAA"/>
                </a:solidFill>
                <a:latin typeface="Roboto Bold"/>
                <a:ea typeface="Roboto Bold"/>
                <a:cs typeface="Roboto Bold"/>
                <a:sym typeface="Roboto Bold"/>
              </a:rPr>
              <a:t>[1]</a:t>
            </a:r>
            <a:r>
              <a:rPr lang="en-US" sz="4249" b="1">
                <a:solidFill>
                  <a:srgbClr val="004F59"/>
                </a:solidFill>
                <a:latin typeface="Roboto Bold"/>
                <a:ea typeface="Roboto Bold"/>
                <a:cs typeface="Roboto Bold"/>
                <a:sym typeface="Roboto Bold"/>
              </a:rPr>
              <a:t> </a:t>
            </a:r>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3" name="TextBox 13"/>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704850" y="3875698"/>
            <a:ext cx="17383125" cy="2386040"/>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36.2 million reports of online child exploitation in 2023.[1] </a:t>
            </a:r>
          </a:p>
          <a:p>
            <a:pPr marL="917574" lvl="1" indent="-458787" algn="l">
              <a:lnSpc>
                <a:spcPts val="6799"/>
              </a:lnSpc>
              <a:buFont typeface="Arial"/>
              <a:buChar char="•"/>
            </a:pPr>
            <a:r>
              <a:rPr lang="en-US" sz="4249" b="1">
                <a:solidFill>
                  <a:srgbClr val="004F59"/>
                </a:solidFill>
                <a:latin typeface="Roboto Bold"/>
                <a:ea typeface="Roboto Bold"/>
                <a:cs typeface="Roboto Bold"/>
                <a:sym typeface="Roboto Bold"/>
              </a:rPr>
              <a:t>Males, </a:t>
            </a:r>
            <a:r>
              <a:rPr lang="en-US" sz="4249" b="1">
                <a:solidFill>
                  <a:srgbClr val="FF5757"/>
                </a:solidFill>
                <a:latin typeface="Roboto Bold"/>
                <a:ea typeface="Roboto Bold"/>
                <a:cs typeface="Roboto Bold"/>
                <a:sym typeface="Roboto Bold"/>
              </a:rPr>
              <a:t>ages 14 to 17</a:t>
            </a:r>
            <a:r>
              <a:rPr lang="en-US" sz="4249" b="1">
                <a:solidFill>
                  <a:srgbClr val="004F59"/>
                </a:solidFill>
                <a:latin typeface="Roboto Bold"/>
                <a:ea typeface="Roboto Bold"/>
                <a:cs typeface="Roboto Bold"/>
                <a:sym typeface="Roboto Bold"/>
              </a:rPr>
              <a:t>, are especially targeted by Sextortionists.</a:t>
            </a:r>
            <a:r>
              <a:rPr lang="en-US" sz="4249" b="1">
                <a:solidFill>
                  <a:srgbClr val="008EAA"/>
                </a:solidFill>
                <a:latin typeface="Roboto Bold"/>
                <a:ea typeface="Roboto Bold"/>
                <a:cs typeface="Roboto Bold"/>
                <a:sym typeface="Roboto Bold"/>
              </a:rPr>
              <a:t>[2]</a:t>
            </a:r>
          </a:p>
          <a:p>
            <a:pPr algn="l">
              <a:lnSpc>
                <a:spcPts val="4674"/>
              </a:lnSpc>
            </a:pPr>
            <a:endParaRPr lang="en-US" sz="4249" b="1">
              <a:solidFill>
                <a:srgbClr val="008EAA"/>
              </a:solidFill>
              <a:latin typeface="Roboto Bold"/>
              <a:ea typeface="Roboto Bold"/>
              <a:cs typeface="Roboto Bold"/>
              <a:sym typeface="Roboto Bold"/>
            </a:endParaRPr>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sp>
        <p:nvSpPr>
          <p:cNvPr id="12" name="Freeform 12"/>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13" name="Freeform 13"/>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704850" y="3875698"/>
            <a:ext cx="17383125" cy="3687814"/>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36.2 million reports of online child exploitation in 2023.[1] </a:t>
            </a:r>
          </a:p>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Males, ages 14 to 17, are especially targeted by Sextortionists.[2]</a:t>
            </a:r>
          </a:p>
          <a:p>
            <a:pPr algn="l">
              <a:lnSpc>
                <a:spcPts val="960"/>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004F59"/>
                </a:solidFill>
                <a:latin typeface="Roboto Bold"/>
                <a:ea typeface="Roboto Bold"/>
                <a:cs typeface="Roboto Bold"/>
                <a:sym typeface="Roboto Bold"/>
              </a:rPr>
              <a:t>90% of male victims are </a:t>
            </a:r>
            <a:r>
              <a:rPr lang="en-US" sz="4249" b="1">
                <a:solidFill>
                  <a:srgbClr val="FF5757"/>
                </a:solidFill>
                <a:latin typeface="Roboto Bold"/>
                <a:ea typeface="Roboto Bold"/>
                <a:cs typeface="Roboto Bold"/>
                <a:sym typeface="Roboto Bold"/>
              </a:rPr>
              <a:t>‘sextorted’ for money</a:t>
            </a:r>
            <a:r>
              <a:rPr lang="en-US" sz="4249" b="1">
                <a:solidFill>
                  <a:srgbClr val="004F59"/>
                </a:solidFill>
                <a:latin typeface="Roboto Bold"/>
                <a:ea typeface="Roboto Bold"/>
                <a:cs typeface="Roboto Bold"/>
                <a:sym typeface="Roboto Bold"/>
              </a:rPr>
              <a:t>, while females are often ‘sextorted’ for sexual content or sex acts.[2]</a:t>
            </a:r>
          </a:p>
          <a:p>
            <a:pPr algn="l">
              <a:lnSpc>
                <a:spcPts val="4674"/>
              </a:lnSpc>
            </a:pPr>
            <a:endParaRPr lang="en-US" sz="4249" b="1">
              <a:solidFill>
                <a:srgbClr val="004F59"/>
              </a:solidFill>
              <a:latin typeface="Roboto Bold"/>
              <a:ea typeface="Roboto Bold"/>
              <a:cs typeface="Roboto Bold"/>
              <a:sym typeface="Roboto Bold"/>
            </a:endParaRPr>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sp>
        <p:nvSpPr>
          <p:cNvPr id="12" name="Freeform 12"/>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13" name="Freeform 13"/>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704850" y="3875698"/>
            <a:ext cx="17383125" cy="4481573"/>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36.2 million reports of online child exploitation in 2023.[1] </a:t>
            </a:r>
          </a:p>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Males, ages 14 to 17, are especially targeted by Sextortionists.[2]</a:t>
            </a:r>
          </a:p>
          <a:p>
            <a:pPr algn="l">
              <a:lnSpc>
                <a:spcPts val="960"/>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FFFFFF"/>
                </a:solidFill>
                <a:latin typeface="Roboto Bold"/>
                <a:ea typeface="Roboto Bold"/>
                <a:cs typeface="Roboto Bold"/>
                <a:sym typeface="Roboto Bold"/>
              </a:rPr>
              <a:t>90% of male victims are ‘sextorted’ for money, while females are often ‘sextorted’ for sexual content or sex acts.[2]</a:t>
            </a:r>
          </a:p>
          <a:p>
            <a:pPr algn="l">
              <a:lnSpc>
                <a:spcPts val="1600"/>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004F59"/>
                </a:solidFill>
                <a:latin typeface="Roboto Bold"/>
                <a:ea typeface="Roboto Bold"/>
                <a:cs typeface="Roboto Bold"/>
                <a:sym typeface="Roboto Bold"/>
              </a:rPr>
              <a:t>Most LGBTQ+ youth rely heavily on </a:t>
            </a:r>
            <a:r>
              <a:rPr lang="en-US" sz="4249" b="1">
                <a:solidFill>
                  <a:srgbClr val="FF5757"/>
                </a:solidFill>
                <a:latin typeface="Roboto Bold"/>
                <a:ea typeface="Roboto Bold"/>
                <a:cs typeface="Roboto Bold"/>
                <a:sym typeface="Roboto Bold"/>
              </a:rPr>
              <a:t>online social circles</a:t>
            </a:r>
            <a:r>
              <a:rPr lang="en-US" sz="4249" b="1">
                <a:solidFill>
                  <a:srgbClr val="004F59"/>
                </a:solidFill>
                <a:latin typeface="Roboto Bold"/>
                <a:ea typeface="Roboto Bold"/>
                <a:cs typeface="Roboto Bold"/>
                <a:sym typeface="Roboto Bold"/>
              </a:rPr>
              <a:t>, significantly increasing their exposure to predators.</a:t>
            </a:r>
            <a:r>
              <a:rPr lang="en-US" sz="4249" b="1">
                <a:solidFill>
                  <a:srgbClr val="008EAA"/>
                </a:solidFill>
                <a:latin typeface="Roboto Bold"/>
                <a:ea typeface="Roboto Bold"/>
                <a:cs typeface="Roboto Bold"/>
                <a:sym typeface="Roboto Bold"/>
              </a:rPr>
              <a:t>[3]</a:t>
            </a:r>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sp>
        <p:nvSpPr>
          <p:cNvPr id="12" name="Freeform 12"/>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13" name="Freeform 13"/>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196729" y="3148520"/>
            <a:ext cx="5275777" cy="5275777"/>
          </a:xfrm>
          <a:custGeom>
            <a:avLst/>
            <a:gdLst/>
            <a:ahLst/>
            <a:cxnLst/>
            <a:rect l="l" t="t" r="r" b="b"/>
            <a:pathLst>
              <a:path w="5275777" h="5275777">
                <a:moveTo>
                  <a:pt x="0" y="0"/>
                </a:moveTo>
                <a:lnTo>
                  <a:pt x="5275777" y="0"/>
                </a:lnTo>
                <a:lnTo>
                  <a:pt x="5275777" y="5275777"/>
                </a:lnTo>
                <a:lnTo>
                  <a:pt x="0" y="5275777"/>
                </a:lnTo>
                <a:lnTo>
                  <a:pt x="0" y="0"/>
                </a:lnTo>
                <a:close/>
              </a:path>
            </a:pathLst>
          </a:custGeom>
          <a:blipFill>
            <a:blip r:embed="rId3"/>
            <a:stretch>
              <a:fillRect/>
            </a:stretch>
          </a:blipFill>
        </p:spPr>
        <p:txBody>
          <a:bodyPr/>
          <a:lstStyle/>
          <a:p>
            <a:endParaRPr lang="en-US"/>
          </a:p>
        </p:txBody>
      </p:sp>
      <p:sp>
        <p:nvSpPr>
          <p:cNvPr id="7" name="Freeform 7"/>
          <p:cNvSpPr/>
          <p:nvPr/>
        </p:nvSpPr>
        <p:spPr>
          <a:xfrm>
            <a:off x="6662816" y="3148520"/>
            <a:ext cx="5275777" cy="5275777"/>
          </a:xfrm>
          <a:custGeom>
            <a:avLst/>
            <a:gdLst/>
            <a:ahLst/>
            <a:cxnLst/>
            <a:rect l="l" t="t" r="r" b="b"/>
            <a:pathLst>
              <a:path w="5275777" h="5275777">
                <a:moveTo>
                  <a:pt x="0" y="0"/>
                </a:moveTo>
                <a:lnTo>
                  <a:pt x="5275777" y="0"/>
                </a:lnTo>
                <a:lnTo>
                  <a:pt x="5275777" y="5275777"/>
                </a:lnTo>
                <a:lnTo>
                  <a:pt x="0" y="5275777"/>
                </a:lnTo>
                <a:lnTo>
                  <a:pt x="0" y="0"/>
                </a:lnTo>
                <a:close/>
              </a:path>
            </a:pathLst>
          </a:custGeom>
          <a:blipFill>
            <a:blip r:embed="rId4"/>
            <a:stretch>
              <a:fillRect/>
            </a:stretch>
          </a:blipFill>
        </p:spPr>
        <p:txBody>
          <a:bodyPr/>
          <a:lstStyle/>
          <a:p>
            <a:endParaRPr lang="en-US"/>
          </a:p>
        </p:txBody>
      </p:sp>
      <p:sp>
        <p:nvSpPr>
          <p:cNvPr id="8" name="Freeform 8"/>
          <p:cNvSpPr/>
          <p:nvPr/>
        </p:nvSpPr>
        <p:spPr>
          <a:xfrm>
            <a:off x="12132324" y="3148152"/>
            <a:ext cx="5276145" cy="5276145"/>
          </a:xfrm>
          <a:custGeom>
            <a:avLst/>
            <a:gdLst/>
            <a:ahLst/>
            <a:cxnLst/>
            <a:rect l="l" t="t" r="r" b="b"/>
            <a:pathLst>
              <a:path w="5276145" h="5276145">
                <a:moveTo>
                  <a:pt x="0" y="0"/>
                </a:moveTo>
                <a:lnTo>
                  <a:pt x="5276145" y="0"/>
                </a:lnTo>
                <a:lnTo>
                  <a:pt x="5276145" y="5276145"/>
                </a:lnTo>
                <a:lnTo>
                  <a:pt x="0" y="5276145"/>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964236" y="1250072"/>
            <a:ext cx="1663791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ACRONYMS PARENTS SHOULD KNOW</a:t>
            </a:r>
          </a:p>
        </p:txBody>
      </p:sp>
      <p:sp>
        <p:nvSpPr>
          <p:cNvPr id="12" name="TextBox 12"/>
          <p:cNvSpPr txBox="1"/>
          <p:nvPr/>
        </p:nvSpPr>
        <p:spPr>
          <a:xfrm>
            <a:off x="4429656" y="9307013"/>
            <a:ext cx="7744350"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Enough is Enough (n.d.). Prevention 101: Acronyms Parents Should Know. InternetSafety101.org. </a:t>
            </a:r>
          </a:p>
          <a:p>
            <a:pPr algn="l">
              <a:lnSpc>
                <a:spcPts val="1679"/>
              </a:lnSpc>
            </a:pPr>
            <a:r>
              <a:rPr lang="en-US" sz="1200">
                <a:solidFill>
                  <a:srgbClr val="004F59"/>
                </a:solidFill>
                <a:latin typeface="Roboto"/>
                <a:ea typeface="Roboto"/>
                <a:cs typeface="Roboto"/>
                <a:sym typeface="Roboto"/>
              </a:rPr>
              <a:t>West Windsor Township (n.d.). 50 Sexting Acronyms. WestWindsornj.org </a:t>
            </a:r>
          </a:p>
        </p:txBody>
      </p:sp>
      <p:sp>
        <p:nvSpPr>
          <p:cNvPr id="13" name="TextBox 13"/>
          <p:cNvSpPr txBox="1"/>
          <p:nvPr/>
        </p:nvSpPr>
        <p:spPr>
          <a:xfrm>
            <a:off x="1196729" y="2297242"/>
            <a:ext cx="15683798" cy="422311"/>
          </a:xfrm>
          <a:prstGeom prst="rect">
            <a:avLst/>
          </a:prstGeom>
        </p:spPr>
        <p:txBody>
          <a:bodyPr lIns="0" tIns="0" rIns="0" bIns="0" rtlCol="0" anchor="t">
            <a:spAutoFit/>
          </a:bodyPr>
          <a:lstStyle/>
          <a:p>
            <a:pPr algn="ctr">
              <a:lnSpc>
                <a:spcPts val="3499"/>
              </a:lnSpc>
            </a:pPr>
            <a:r>
              <a:rPr lang="en-US" sz="2499" b="1">
                <a:solidFill>
                  <a:srgbClr val="FF3131"/>
                </a:solidFill>
                <a:latin typeface="Roboto Bold"/>
                <a:ea typeface="Roboto Bold"/>
                <a:cs typeface="Roboto Bold"/>
                <a:sym typeface="Roboto Bold"/>
              </a:rPr>
              <a:t>This information is only intended for adult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183000" y="4740395"/>
            <a:ext cx="704345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6272"/>
                </a:solidFill>
                <a:latin typeface="Roboto"/>
                <a:ea typeface="Roboto"/>
                <a:cs typeface="Roboto"/>
                <a:sym typeface="Roboto"/>
              </a:rPr>
              <a:t>includes grooming, sextortion, pornography </a:t>
            </a:r>
          </a:p>
          <a:p>
            <a:pPr algn="ctr">
              <a:lnSpc>
                <a:spcPts val="5879"/>
              </a:lnSpc>
            </a:pPr>
            <a:r>
              <a:rPr lang="en-US" sz="4199">
                <a:solidFill>
                  <a:srgbClr val="006272"/>
                </a:solidFill>
                <a:latin typeface="Roboto"/>
                <a:ea typeface="Roboto"/>
                <a:cs typeface="Roboto"/>
                <a:sym typeface="Roboto"/>
              </a:rPr>
              <a:t>&amp; sex trafficking.</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31364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2" name="Group 12"/>
          <p:cNvGrpSpPr/>
          <p:nvPr/>
        </p:nvGrpSpPr>
        <p:grpSpPr>
          <a:xfrm>
            <a:off x="1379190" y="4761724"/>
            <a:ext cx="15274525" cy="1261498"/>
            <a:chOff x="0" y="0"/>
            <a:chExt cx="4022920" cy="332246"/>
          </a:xfrm>
        </p:grpSpPr>
        <p:sp>
          <p:nvSpPr>
            <p:cNvPr id="13" name="Freeform 13"/>
            <p:cNvSpPr/>
            <p:nvPr/>
          </p:nvSpPr>
          <p:spPr>
            <a:xfrm>
              <a:off x="0" y="0"/>
              <a:ext cx="4022920" cy="332246"/>
            </a:xfrm>
            <a:custGeom>
              <a:avLst/>
              <a:gdLst/>
              <a:ahLst/>
              <a:cxnLst/>
              <a:rect l="l" t="t" r="r" b="b"/>
              <a:pathLst>
                <a:path w="4022920" h="332246">
                  <a:moveTo>
                    <a:pt x="0" y="0"/>
                  </a:moveTo>
                  <a:lnTo>
                    <a:pt x="4022920" y="0"/>
                  </a:lnTo>
                  <a:lnTo>
                    <a:pt x="4022920" y="332246"/>
                  </a:lnTo>
                  <a:lnTo>
                    <a:pt x="0" y="332246"/>
                  </a:lnTo>
                  <a:close/>
                </a:path>
              </a:pathLst>
            </a:custGeom>
            <a:solidFill>
              <a:srgbClr val="303030"/>
            </a:solidFill>
          </p:spPr>
          <p:txBody>
            <a:bodyPr/>
            <a:lstStyle/>
            <a:p>
              <a:endParaRPr lang="en-US"/>
            </a:p>
          </p:txBody>
        </p:sp>
        <p:sp>
          <p:nvSpPr>
            <p:cNvPr id="14" name="TextBox 14"/>
            <p:cNvSpPr txBox="1"/>
            <p:nvPr/>
          </p:nvSpPr>
          <p:spPr>
            <a:xfrm>
              <a:off x="0" y="-76200"/>
              <a:ext cx="4022920" cy="408446"/>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802764" y="4923770"/>
            <a:ext cx="14571943" cy="771526"/>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a:t>
            </a:r>
            <a:r>
              <a:rPr lang="en-US" sz="4499" b="1">
                <a:solidFill>
                  <a:srgbClr val="FFFFFF"/>
                </a:solidFill>
                <a:latin typeface="Roboto Bold"/>
                <a:ea typeface="Roboto Bold"/>
                <a:cs typeface="Roboto Bold"/>
                <a:sym typeface="Roboto Bold"/>
              </a:rPr>
              <a:t>  Victims of sex trafficking are usually kidnapped.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MISSING CHILDREN</a:t>
            </a:r>
          </a:p>
        </p:txBody>
      </p:sp>
      <p:grpSp>
        <p:nvGrpSpPr>
          <p:cNvPr id="7" name="Group 7"/>
          <p:cNvGrpSpPr/>
          <p:nvPr/>
        </p:nvGrpSpPr>
        <p:grpSpPr>
          <a:xfrm>
            <a:off x="1480713" y="4431342"/>
            <a:ext cx="11744621" cy="1970953"/>
            <a:chOff x="0" y="0"/>
            <a:chExt cx="3093234" cy="519099"/>
          </a:xfrm>
        </p:grpSpPr>
        <p:sp>
          <p:nvSpPr>
            <p:cNvPr id="8" name="Freeform 8"/>
            <p:cNvSpPr/>
            <p:nvPr/>
          </p:nvSpPr>
          <p:spPr>
            <a:xfrm>
              <a:off x="0" y="0"/>
              <a:ext cx="3093233" cy="519099"/>
            </a:xfrm>
            <a:custGeom>
              <a:avLst/>
              <a:gdLst/>
              <a:ahLst/>
              <a:cxnLst/>
              <a:rect l="l" t="t" r="r" b="b"/>
              <a:pathLst>
                <a:path w="3093233" h="519099">
                  <a:moveTo>
                    <a:pt x="0" y="0"/>
                  </a:moveTo>
                  <a:lnTo>
                    <a:pt x="3093233" y="0"/>
                  </a:lnTo>
                  <a:lnTo>
                    <a:pt x="3093233" y="519099"/>
                  </a:lnTo>
                  <a:lnTo>
                    <a:pt x="0" y="519099"/>
                  </a:lnTo>
                  <a:close/>
                </a:path>
              </a:pathLst>
            </a:custGeom>
            <a:solidFill>
              <a:srgbClr val="303030"/>
            </a:solidFill>
          </p:spPr>
          <p:txBody>
            <a:bodyPr/>
            <a:lstStyle/>
            <a:p>
              <a:endParaRPr lang="en-US"/>
            </a:p>
          </p:txBody>
        </p:sp>
        <p:sp>
          <p:nvSpPr>
            <p:cNvPr id="9" name="TextBox 9"/>
            <p:cNvSpPr txBox="1"/>
            <p:nvPr/>
          </p:nvSpPr>
          <p:spPr>
            <a:xfrm>
              <a:off x="0" y="-76200"/>
              <a:ext cx="3093234" cy="59529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37612" y="4588170"/>
            <a:ext cx="1194377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U.S. domestic children go missing every year?</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4170895" y="9371773"/>
            <a:ext cx="8847578"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U.S. Department of Justice (2023, May 24). National Missing Children's Day: 2023 Commemoration. ojjdp.ojp.gov.</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12771" y="3339108"/>
            <a:ext cx="11259067" cy="904943"/>
            <a:chOff x="0" y="0"/>
            <a:chExt cx="2965351" cy="238339"/>
          </a:xfrm>
        </p:grpSpPr>
        <p:sp>
          <p:nvSpPr>
            <p:cNvPr id="5" name="Freeform 5"/>
            <p:cNvSpPr/>
            <p:nvPr/>
          </p:nvSpPr>
          <p:spPr>
            <a:xfrm>
              <a:off x="0" y="0"/>
              <a:ext cx="2965351" cy="238339"/>
            </a:xfrm>
            <a:custGeom>
              <a:avLst/>
              <a:gdLst/>
              <a:ahLst/>
              <a:cxnLst/>
              <a:rect l="l" t="t" r="r" b="b"/>
              <a:pathLst>
                <a:path w="2965351" h="238339">
                  <a:moveTo>
                    <a:pt x="0" y="0"/>
                  </a:moveTo>
                  <a:lnTo>
                    <a:pt x="2965351" y="0"/>
                  </a:lnTo>
                  <a:lnTo>
                    <a:pt x="29653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65351"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749227"/>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1007125" y="919553"/>
            <a:ext cx="3075423" cy="1710704"/>
          </a:xfrm>
          <a:custGeom>
            <a:avLst/>
            <a:gdLst/>
            <a:ahLst/>
            <a:cxnLst/>
            <a:rect l="l" t="t" r="r" b="b"/>
            <a:pathLst>
              <a:path w="3075423" h="1710704">
                <a:moveTo>
                  <a:pt x="0" y="0"/>
                </a:moveTo>
                <a:lnTo>
                  <a:pt x="3075424" y="0"/>
                </a:lnTo>
                <a:lnTo>
                  <a:pt x="3075424" y="1710704"/>
                </a:lnTo>
                <a:lnTo>
                  <a:pt x="0" y="1710704"/>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423429" y="3358155"/>
            <a:ext cx="1112140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 &amp; Runaway Youth are Targeted</a:t>
            </a:r>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886205" y="4396451"/>
            <a:ext cx="16674936" cy="1528790"/>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004F59"/>
                </a:solidFill>
                <a:latin typeface="Roboto Bold"/>
                <a:ea typeface="Roboto Bold"/>
                <a:cs typeface="Roboto Bold"/>
                <a:sym typeface="Roboto Bold"/>
              </a:rPr>
              <a:t>Predators often target children in </a:t>
            </a:r>
            <a:r>
              <a:rPr lang="en-US" sz="4249" b="1">
                <a:solidFill>
                  <a:srgbClr val="FF5757"/>
                </a:solidFill>
                <a:latin typeface="Roboto Bold"/>
                <a:ea typeface="Roboto Bold"/>
                <a:cs typeface="Roboto Bold"/>
                <a:sym typeface="Roboto Bold"/>
              </a:rPr>
              <a:t>Foster Care</a:t>
            </a:r>
            <a:r>
              <a:rPr lang="en-US" sz="4249" b="1">
                <a:solidFill>
                  <a:srgbClr val="004F59"/>
                </a:solidFill>
                <a:latin typeface="Roboto Bold"/>
                <a:ea typeface="Roboto Bold"/>
                <a:cs typeface="Roboto Bold"/>
                <a:sym typeface="Roboto Bold"/>
              </a:rPr>
              <a:t>.</a:t>
            </a:r>
          </a:p>
          <a:p>
            <a:pPr algn="l">
              <a:lnSpc>
                <a:spcPts val="4674"/>
              </a:lnSpc>
            </a:pPr>
            <a:endParaRPr lang="en-US" sz="4249" b="1">
              <a:solidFill>
                <a:srgbClr val="004F59"/>
              </a:solidFill>
              <a:latin typeface="Roboto Bold"/>
              <a:ea typeface="Roboto Bold"/>
              <a:cs typeface="Roboto Bold"/>
              <a:sym typeface="Roboto Bold"/>
            </a:endParaRPr>
          </a:p>
        </p:txBody>
      </p:sp>
      <p:sp>
        <p:nvSpPr>
          <p:cNvPr id="16" name="Freeform 16"/>
          <p:cNvSpPr/>
          <p:nvPr/>
        </p:nvSpPr>
        <p:spPr>
          <a:xfrm>
            <a:off x="14248108" y="927092"/>
            <a:ext cx="3182344" cy="1721002"/>
          </a:xfrm>
          <a:custGeom>
            <a:avLst/>
            <a:gdLst/>
            <a:ahLst/>
            <a:cxnLst/>
            <a:rect l="l" t="t" r="r" b="b"/>
            <a:pathLst>
              <a:path w="3182344" h="1721002">
                <a:moveTo>
                  <a:pt x="0" y="0"/>
                </a:moveTo>
                <a:lnTo>
                  <a:pt x="3182344" y="0"/>
                </a:lnTo>
                <a:lnTo>
                  <a:pt x="3182344" y="1721003"/>
                </a:lnTo>
                <a:lnTo>
                  <a:pt x="0" y="1721003"/>
                </a:lnTo>
                <a:lnTo>
                  <a:pt x="0" y="0"/>
                </a:lnTo>
                <a:close/>
              </a:path>
            </a:pathLst>
          </a:custGeom>
          <a:blipFill>
            <a:blip r:embed="rId4"/>
            <a:stretch>
              <a:fillRect l="-905" t="-5190" r="-905"/>
            </a:stretch>
          </a:blipFill>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12771" y="3339108"/>
            <a:ext cx="11259067" cy="904943"/>
            <a:chOff x="0" y="0"/>
            <a:chExt cx="2965351" cy="238339"/>
          </a:xfrm>
        </p:grpSpPr>
        <p:sp>
          <p:nvSpPr>
            <p:cNvPr id="5" name="Freeform 5"/>
            <p:cNvSpPr/>
            <p:nvPr/>
          </p:nvSpPr>
          <p:spPr>
            <a:xfrm>
              <a:off x="0" y="0"/>
              <a:ext cx="2965351" cy="238339"/>
            </a:xfrm>
            <a:custGeom>
              <a:avLst/>
              <a:gdLst/>
              <a:ahLst/>
              <a:cxnLst/>
              <a:rect l="l" t="t" r="r" b="b"/>
              <a:pathLst>
                <a:path w="2965351" h="238339">
                  <a:moveTo>
                    <a:pt x="0" y="0"/>
                  </a:moveTo>
                  <a:lnTo>
                    <a:pt x="2965351" y="0"/>
                  </a:lnTo>
                  <a:lnTo>
                    <a:pt x="29653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65351"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749227"/>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1007125" y="919553"/>
            <a:ext cx="3075423" cy="1710704"/>
          </a:xfrm>
          <a:custGeom>
            <a:avLst/>
            <a:gdLst/>
            <a:ahLst/>
            <a:cxnLst/>
            <a:rect l="l" t="t" r="r" b="b"/>
            <a:pathLst>
              <a:path w="3075423" h="1710704">
                <a:moveTo>
                  <a:pt x="0" y="0"/>
                </a:moveTo>
                <a:lnTo>
                  <a:pt x="3075424" y="0"/>
                </a:lnTo>
                <a:lnTo>
                  <a:pt x="3075424" y="1710704"/>
                </a:lnTo>
                <a:lnTo>
                  <a:pt x="0" y="1710704"/>
                </a:lnTo>
                <a:lnTo>
                  <a:pt x="0" y="0"/>
                </a:lnTo>
                <a:close/>
              </a:path>
            </a:pathLst>
          </a:custGeom>
          <a:blipFill>
            <a:blip r:embed="rId3"/>
            <a:stretch>
              <a:fillRect/>
            </a:stretch>
          </a:blipFill>
        </p:spPr>
        <p:txBody>
          <a:bodyPr/>
          <a:lstStyle/>
          <a:p>
            <a:endParaRPr lang="en-US"/>
          </a:p>
        </p:txBody>
      </p:sp>
      <p:sp>
        <p:nvSpPr>
          <p:cNvPr id="11" name="Freeform 11"/>
          <p:cNvSpPr/>
          <p:nvPr/>
        </p:nvSpPr>
        <p:spPr>
          <a:xfrm>
            <a:off x="14248108" y="927092"/>
            <a:ext cx="3182344" cy="1721002"/>
          </a:xfrm>
          <a:custGeom>
            <a:avLst/>
            <a:gdLst/>
            <a:ahLst/>
            <a:cxnLst/>
            <a:rect l="l" t="t" r="r" b="b"/>
            <a:pathLst>
              <a:path w="3182344" h="1721002">
                <a:moveTo>
                  <a:pt x="0" y="0"/>
                </a:moveTo>
                <a:lnTo>
                  <a:pt x="3182344" y="0"/>
                </a:lnTo>
                <a:lnTo>
                  <a:pt x="3182344" y="1721003"/>
                </a:lnTo>
                <a:lnTo>
                  <a:pt x="0" y="1721003"/>
                </a:lnTo>
                <a:lnTo>
                  <a:pt x="0" y="0"/>
                </a:lnTo>
                <a:close/>
              </a:path>
            </a:pathLst>
          </a:custGeom>
          <a:blipFill>
            <a:blip r:embed="rId4"/>
            <a:stretch>
              <a:fillRect l="-905" t="-5190" r="-905"/>
            </a:stretch>
          </a:blipFill>
        </p:spPr>
        <p:txBody>
          <a:bodyPr/>
          <a:lstStyle/>
          <a:p>
            <a:endParaRPr lang="en-US"/>
          </a:p>
        </p:txBody>
      </p:sp>
      <p:sp>
        <p:nvSpPr>
          <p:cNvPr id="12" name="TextBox 12"/>
          <p:cNvSpPr txBox="1"/>
          <p:nvPr/>
        </p:nvSpPr>
        <p:spPr>
          <a:xfrm>
            <a:off x="1423429" y="3358155"/>
            <a:ext cx="1112140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 &amp; Runaway Youth are Targeted</a:t>
            </a:r>
          </a:p>
        </p:txBody>
      </p:sp>
      <p:sp>
        <p:nvSpPr>
          <p:cNvPr id="13" name="TextBox 13"/>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886205" y="4396451"/>
            <a:ext cx="16674936" cy="2822102"/>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Predators often target children in Foster Care.</a:t>
            </a:r>
          </a:p>
          <a:p>
            <a:pPr algn="l">
              <a:lnSpc>
                <a:spcPts val="799"/>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004F59"/>
                </a:solidFill>
                <a:latin typeface="Roboto Bold"/>
                <a:ea typeface="Roboto Bold"/>
                <a:cs typeface="Roboto Bold"/>
                <a:sym typeface="Roboto Bold"/>
              </a:rPr>
              <a:t>They target children who </a:t>
            </a:r>
            <a:r>
              <a:rPr lang="en-US" sz="4249" b="1">
                <a:solidFill>
                  <a:srgbClr val="FF5757"/>
                </a:solidFill>
                <a:latin typeface="Roboto Bold"/>
                <a:ea typeface="Roboto Bold"/>
                <a:cs typeface="Roboto Bold"/>
                <a:sym typeface="Roboto Bold"/>
              </a:rPr>
              <a:t>run away</a:t>
            </a:r>
            <a:r>
              <a:rPr lang="en-US" sz="4249" b="1">
                <a:solidFill>
                  <a:srgbClr val="004F59"/>
                </a:solidFill>
                <a:latin typeface="Roboto Bold"/>
                <a:ea typeface="Roboto Bold"/>
                <a:cs typeface="Roboto Bold"/>
                <a:sym typeface="Roboto Bold"/>
              </a:rPr>
              <a:t> from home, often due to abuse or other difficult situations. </a:t>
            </a:r>
          </a:p>
          <a:p>
            <a:pPr algn="l">
              <a:lnSpc>
                <a:spcPts val="4674"/>
              </a:lnSpc>
            </a:pPr>
            <a:endParaRPr lang="en-US" sz="4249" b="1">
              <a:solidFill>
                <a:srgbClr val="004F59"/>
              </a:solidFill>
              <a:latin typeface="Roboto Bold"/>
              <a:ea typeface="Roboto Bold"/>
              <a:cs typeface="Roboto Bold"/>
              <a:sym typeface="Roboto Bo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12771" y="3339108"/>
            <a:ext cx="11259067" cy="904943"/>
            <a:chOff x="0" y="0"/>
            <a:chExt cx="2965351" cy="238339"/>
          </a:xfrm>
        </p:grpSpPr>
        <p:sp>
          <p:nvSpPr>
            <p:cNvPr id="5" name="Freeform 5"/>
            <p:cNvSpPr/>
            <p:nvPr/>
          </p:nvSpPr>
          <p:spPr>
            <a:xfrm>
              <a:off x="0" y="0"/>
              <a:ext cx="2965351" cy="238339"/>
            </a:xfrm>
            <a:custGeom>
              <a:avLst/>
              <a:gdLst/>
              <a:ahLst/>
              <a:cxnLst/>
              <a:rect l="l" t="t" r="r" b="b"/>
              <a:pathLst>
                <a:path w="2965351" h="238339">
                  <a:moveTo>
                    <a:pt x="0" y="0"/>
                  </a:moveTo>
                  <a:lnTo>
                    <a:pt x="2965351" y="0"/>
                  </a:lnTo>
                  <a:lnTo>
                    <a:pt x="29653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6535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23429" y="3358155"/>
            <a:ext cx="1112140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 &amp; Runaway Youth are Targeted</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0852640" y="749227"/>
            <a:ext cx="6708501" cy="2076732"/>
            <a:chOff x="0" y="0"/>
            <a:chExt cx="2933107" cy="907994"/>
          </a:xfrm>
        </p:grpSpPr>
        <p:sp>
          <p:nvSpPr>
            <p:cNvPr id="12" name="Freeform 12"/>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3" name="TextBox 13"/>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886205" y="4396451"/>
            <a:ext cx="16674936" cy="3621112"/>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Predators often target children in Foster Care.</a:t>
            </a:r>
          </a:p>
          <a:p>
            <a:pPr algn="l">
              <a:lnSpc>
                <a:spcPts val="799"/>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FFFFFF"/>
                </a:solidFill>
                <a:latin typeface="Roboto Bold"/>
                <a:ea typeface="Roboto Bold"/>
                <a:cs typeface="Roboto Bold"/>
                <a:sym typeface="Roboto Bold"/>
              </a:rPr>
              <a:t>They target children who run away from home, often due to abuse or other difficult situations. </a:t>
            </a:r>
          </a:p>
          <a:p>
            <a:pPr algn="l">
              <a:lnSpc>
                <a:spcPts val="550"/>
              </a:lnSpc>
            </a:pPr>
            <a:endParaRPr lang="en-US" sz="4249" b="1">
              <a:solidFill>
                <a:srgbClr val="FFFFFF"/>
              </a:solidFill>
              <a:latin typeface="Roboto Bold"/>
              <a:ea typeface="Roboto Bold"/>
              <a:cs typeface="Roboto Bold"/>
              <a:sym typeface="Roboto Bold"/>
            </a:endParaRPr>
          </a:p>
          <a:p>
            <a:pPr algn="l">
              <a:lnSpc>
                <a:spcPts val="1099"/>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004F59"/>
                </a:solidFill>
                <a:latin typeface="Roboto Bold"/>
                <a:ea typeface="Roboto Bold"/>
                <a:cs typeface="Roboto Bold"/>
                <a:sym typeface="Roboto Bold"/>
              </a:rPr>
              <a:t>They target young people who have been </a:t>
            </a:r>
            <a:r>
              <a:rPr lang="en-US" sz="4249" b="1">
                <a:solidFill>
                  <a:srgbClr val="FF5757"/>
                </a:solidFill>
                <a:latin typeface="Roboto Bold"/>
                <a:ea typeface="Roboto Bold"/>
                <a:cs typeface="Roboto Bold"/>
                <a:sym typeface="Roboto Bold"/>
              </a:rPr>
              <a:t>rejected or forced</a:t>
            </a:r>
            <a:r>
              <a:rPr lang="en-US" sz="4249" b="1">
                <a:solidFill>
                  <a:srgbClr val="004F59"/>
                </a:solidFill>
                <a:latin typeface="Roboto Bold"/>
                <a:ea typeface="Roboto Bold"/>
                <a:cs typeface="Roboto Bold"/>
                <a:sym typeface="Roboto Bold"/>
              </a:rPr>
              <a:t> out of their family homes.</a:t>
            </a:r>
          </a:p>
        </p:txBody>
      </p:sp>
      <p:sp>
        <p:nvSpPr>
          <p:cNvPr id="15" name="Freeform 15"/>
          <p:cNvSpPr/>
          <p:nvPr/>
        </p:nvSpPr>
        <p:spPr>
          <a:xfrm>
            <a:off x="11007125" y="919553"/>
            <a:ext cx="3075423" cy="1710704"/>
          </a:xfrm>
          <a:custGeom>
            <a:avLst/>
            <a:gdLst/>
            <a:ahLst/>
            <a:cxnLst/>
            <a:rect l="l" t="t" r="r" b="b"/>
            <a:pathLst>
              <a:path w="3075423" h="1710704">
                <a:moveTo>
                  <a:pt x="0" y="0"/>
                </a:moveTo>
                <a:lnTo>
                  <a:pt x="3075424" y="0"/>
                </a:lnTo>
                <a:lnTo>
                  <a:pt x="3075424" y="1710704"/>
                </a:lnTo>
                <a:lnTo>
                  <a:pt x="0" y="1710704"/>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248108" y="927092"/>
            <a:ext cx="3182344" cy="1721002"/>
          </a:xfrm>
          <a:custGeom>
            <a:avLst/>
            <a:gdLst/>
            <a:ahLst/>
            <a:cxnLst/>
            <a:rect l="l" t="t" r="r" b="b"/>
            <a:pathLst>
              <a:path w="3182344" h="1721002">
                <a:moveTo>
                  <a:pt x="0" y="0"/>
                </a:moveTo>
                <a:lnTo>
                  <a:pt x="3182344" y="0"/>
                </a:lnTo>
                <a:lnTo>
                  <a:pt x="3182344" y="1721003"/>
                </a:lnTo>
                <a:lnTo>
                  <a:pt x="0" y="1721003"/>
                </a:lnTo>
                <a:lnTo>
                  <a:pt x="0" y="0"/>
                </a:lnTo>
                <a:close/>
              </a:path>
            </a:pathLst>
          </a:custGeom>
          <a:blipFill>
            <a:blip r:embed="rId4"/>
            <a:stretch>
              <a:fillRect l="-905" t="-5190" r="-905"/>
            </a:stretch>
          </a:blipFill>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12771" y="3339108"/>
            <a:ext cx="11259067" cy="904943"/>
            <a:chOff x="0" y="0"/>
            <a:chExt cx="2965351" cy="238339"/>
          </a:xfrm>
        </p:grpSpPr>
        <p:sp>
          <p:nvSpPr>
            <p:cNvPr id="5" name="Freeform 5"/>
            <p:cNvSpPr/>
            <p:nvPr/>
          </p:nvSpPr>
          <p:spPr>
            <a:xfrm>
              <a:off x="0" y="0"/>
              <a:ext cx="2965351" cy="238339"/>
            </a:xfrm>
            <a:custGeom>
              <a:avLst/>
              <a:gdLst/>
              <a:ahLst/>
              <a:cxnLst/>
              <a:rect l="l" t="t" r="r" b="b"/>
              <a:pathLst>
                <a:path w="2965351" h="238339">
                  <a:moveTo>
                    <a:pt x="0" y="0"/>
                  </a:moveTo>
                  <a:lnTo>
                    <a:pt x="2965351" y="0"/>
                  </a:lnTo>
                  <a:lnTo>
                    <a:pt x="29653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6535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23429" y="3358155"/>
            <a:ext cx="1112140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 &amp; Runaway Youth are Targeted</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0852640" y="749227"/>
            <a:ext cx="6708501" cy="2076732"/>
            <a:chOff x="0" y="0"/>
            <a:chExt cx="2933107" cy="907994"/>
          </a:xfrm>
        </p:grpSpPr>
        <p:sp>
          <p:nvSpPr>
            <p:cNvPr id="12" name="Freeform 12"/>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3" name="TextBox 13"/>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886205" y="4396451"/>
            <a:ext cx="16674936" cy="4348700"/>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Predators often target children in Foster Care.</a:t>
            </a:r>
          </a:p>
          <a:p>
            <a:pPr algn="l">
              <a:lnSpc>
                <a:spcPts val="799"/>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FFFFFF"/>
                </a:solidFill>
                <a:latin typeface="Roboto Bold"/>
                <a:ea typeface="Roboto Bold"/>
                <a:cs typeface="Roboto Bold"/>
                <a:sym typeface="Roboto Bold"/>
              </a:rPr>
              <a:t>They target children who run away from home, often due to abuse or other difficult situations. </a:t>
            </a:r>
          </a:p>
          <a:p>
            <a:pPr algn="l">
              <a:lnSpc>
                <a:spcPts val="550"/>
              </a:lnSpc>
            </a:pPr>
            <a:endParaRPr lang="en-US" sz="4249" b="1">
              <a:solidFill>
                <a:srgbClr val="FFFFFF"/>
              </a:solidFill>
              <a:latin typeface="Roboto Bold"/>
              <a:ea typeface="Roboto Bold"/>
              <a:cs typeface="Roboto Bold"/>
              <a:sym typeface="Roboto Bold"/>
            </a:endParaRPr>
          </a:p>
          <a:p>
            <a:pPr algn="l">
              <a:lnSpc>
                <a:spcPts val="1099"/>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FFFFFF"/>
                </a:solidFill>
                <a:latin typeface="Roboto Bold"/>
                <a:ea typeface="Roboto Bold"/>
                <a:cs typeface="Roboto Bold"/>
                <a:sym typeface="Roboto Bold"/>
              </a:rPr>
              <a:t>They target young people who have been rejected or forced out of their family homes.</a:t>
            </a:r>
          </a:p>
          <a:p>
            <a:pPr marL="917574" lvl="1" indent="-458787" algn="l">
              <a:lnSpc>
                <a:spcPts val="6799"/>
              </a:lnSpc>
              <a:buFont typeface="Arial"/>
              <a:buChar char="•"/>
            </a:pPr>
            <a:r>
              <a:rPr lang="en-US" sz="4249" b="1">
                <a:solidFill>
                  <a:srgbClr val="004F59"/>
                </a:solidFill>
                <a:latin typeface="Roboto Bold"/>
                <a:ea typeface="Roboto Bold"/>
                <a:cs typeface="Roboto Bold"/>
                <a:sym typeface="Roboto Bold"/>
              </a:rPr>
              <a:t>Traffickers target youth lacking </a:t>
            </a:r>
            <a:r>
              <a:rPr lang="en-US" sz="4249" b="1">
                <a:solidFill>
                  <a:srgbClr val="FF5757"/>
                </a:solidFill>
                <a:latin typeface="Roboto Bold"/>
                <a:ea typeface="Roboto Bold"/>
                <a:cs typeface="Roboto Bold"/>
                <a:sym typeface="Roboto Bold"/>
              </a:rPr>
              <a:t>basic needs</a:t>
            </a:r>
            <a:r>
              <a:rPr lang="en-US" sz="4249" b="1">
                <a:solidFill>
                  <a:srgbClr val="004F59"/>
                </a:solidFill>
                <a:latin typeface="Roboto Bold"/>
                <a:ea typeface="Roboto Bold"/>
                <a:cs typeface="Roboto Bold"/>
                <a:sym typeface="Roboto Bold"/>
              </a:rPr>
              <a:t> like food &amp; shelter.</a:t>
            </a:r>
          </a:p>
        </p:txBody>
      </p:sp>
      <p:sp>
        <p:nvSpPr>
          <p:cNvPr id="15" name="Freeform 15"/>
          <p:cNvSpPr/>
          <p:nvPr/>
        </p:nvSpPr>
        <p:spPr>
          <a:xfrm>
            <a:off x="11007125" y="919553"/>
            <a:ext cx="3075423" cy="1710704"/>
          </a:xfrm>
          <a:custGeom>
            <a:avLst/>
            <a:gdLst/>
            <a:ahLst/>
            <a:cxnLst/>
            <a:rect l="l" t="t" r="r" b="b"/>
            <a:pathLst>
              <a:path w="3075423" h="1710704">
                <a:moveTo>
                  <a:pt x="0" y="0"/>
                </a:moveTo>
                <a:lnTo>
                  <a:pt x="3075424" y="0"/>
                </a:lnTo>
                <a:lnTo>
                  <a:pt x="3075424" y="1710704"/>
                </a:lnTo>
                <a:lnTo>
                  <a:pt x="0" y="1710704"/>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248108" y="927092"/>
            <a:ext cx="3182344" cy="1721002"/>
          </a:xfrm>
          <a:custGeom>
            <a:avLst/>
            <a:gdLst/>
            <a:ahLst/>
            <a:cxnLst/>
            <a:rect l="l" t="t" r="r" b="b"/>
            <a:pathLst>
              <a:path w="3182344" h="1721002">
                <a:moveTo>
                  <a:pt x="0" y="0"/>
                </a:moveTo>
                <a:lnTo>
                  <a:pt x="3182344" y="0"/>
                </a:lnTo>
                <a:lnTo>
                  <a:pt x="3182344" y="1721003"/>
                </a:lnTo>
                <a:lnTo>
                  <a:pt x="0" y="1721003"/>
                </a:lnTo>
                <a:lnTo>
                  <a:pt x="0" y="0"/>
                </a:lnTo>
                <a:close/>
              </a:path>
            </a:pathLst>
          </a:custGeom>
          <a:blipFill>
            <a:blip r:embed="rId4"/>
            <a:stretch>
              <a:fillRect l="-905" t="-5190" r="-905"/>
            </a:stretch>
          </a:blipFill>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3291694"/>
            <a:ext cx="3247545" cy="904943"/>
            <a:chOff x="0" y="0"/>
            <a:chExt cx="855321" cy="238339"/>
          </a:xfrm>
        </p:grpSpPr>
        <p:sp>
          <p:nvSpPr>
            <p:cNvPr id="5" name="Freeform 5"/>
            <p:cNvSpPr/>
            <p:nvPr/>
          </p:nvSpPr>
          <p:spPr>
            <a:xfrm>
              <a:off x="0" y="0"/>
              <a:ext cx="855321" cy="238339"/>
            </a:xfrm>
            <a:custGeom>
              <a:avLst/>
              <a:gdLst/>
              <a:ahLst/>
              <a:cxnLst/>
              <a:rect l="l" t="t" r="r" b="b"/>
              <a:pathLst>
                <a:path w="855321" h="238339">
                  <a:moveTo>
                    <a:pt x="0" y="0"/>
                  </a:moveTo>
                  <a:lnTo>
                    <a:pt x="855321" y="0"/>
                  </a:lnTo>
                  <a:lnTo>
                    <a:pt x="8553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85532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098" y="3310741"/>
            <a:ext cx="4761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Recruiters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3" name="Group 13"/>
          <p:cNvGrpSpPr/>
          <p:nvPr/>
        </p:nvGrpSpPr>
        <p:grpSpPr>
          <a:xfrm>
            <a:off x="10852640" y="746941"/>
            <a:ext cx="6708501" cy="2076732"/>
            <a:chOff x="0" y="0"/>
            <a:chExt cx="2933107" cy="907994"/>
          </a:xfrm>
        </p:grpSpPr>
        <p:sp>
          <p:nvSpPr>
            <p:cNvPr id="14" name="Freeform 14"/>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5" name="TextBox 15"/>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904875" y="4409437"/>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Recruiters </a:t>
            </a:r>
            <a:r>
              <a:rPr lang="en-US" sz="4250" b="1">
                <a:solidFill>
                  <a:srgbClr val="FF5757"/>
                </a:solidFill>
                <a:latin typeface="Roboto Bold"/>
                <a:ea typeface="Roboto Bold"/>
                <a:cs typeface="Roboto Bold"/>
                <a:sym typeface="Roboto Bold"/>
              </a:rPr>
              <a:t>disguise </a:t>
            </a:r>
            <a:r>
              <a:rPr lang="en-US" sz="4250" b="1">
                <a:solidFill>
                  <a:srgbClr val="004F59"/>
                </a:solidFill>
                <a:latin typeface="Roboto Bold"/>
                <a:ea typeface="Roboto Bold"/>
                <a:cs typeface="Roboto Bold"/>
                <a:sym typeface="Roboto Bold"/>
              </a:rPr>
              <a:t>their true intentions, operating like "wolves in sheep's clothing."</a:t>
            </a:r>
          </a:p>
        </p:txBody>
      </p:sp>
      <p:sp>
        <p:nvSpPr>
          <p:cNvPr id="17" name="TextBox 17"/>
          <p:cNvSpPr txBox="1"/>
          <p:nvPr/>
        </p:nvSpPr>
        <p:spPr>
          <a:xfrm>
            <a:off x="4170895" y="9177436"/>
            <a:ext cx="8847578"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189–190. </a:t>
            </a:r>
          </a:p>
        </p:txBody>
      </p:sp>
      <p:sp>
        <p:nvSpPr>
          <p:cNvPr id="18" name="Freeform 1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9" name="Freeform 19"/>
          <p:cNvSpPr/>
          <p:nvPr/>
        </p:nvSpPr>
        <p:spPr>
          <a:xfrm>
            <a:off x="11070668" y="935928"/>
            <a:ext cx="3047102" cy="1698760"/>
          </a:xfrm>
          <a:custGeom>
            <a:avLst/>
            <a:gdLst/>
            <a:ahLst/>
            <a:cxnLst/>
            <a:rect l="l" t="t" r="r" b="b"/>
            <a:pathLst>
              <a:path w="3047102" h="1698760">
                <a:moveTo>
                  <a:pt x="0" y="0"/>
                </a:moveTo>
                <a:lnTo>
                  <a:pt x="3047103" y="0"/>
                </a:lnTo>
                <a:lnTo>
                  <a:pt x="3047103" y="1698759"/>
                </a:lnTo>
                <a:lnTo>
                  <a:pt x="0" y="1698759"/>
                </a:lnTo>
                <a:lnTo>
                  <a:pt x="0" y="0"/>
                </a:lnTo>
                <a:close/>
              </a:path>
            </a:pathLst>
          </a:custGeom>
          <a:blipFill>
            <a:blip r:embed="rId5"/>
            <a:stretch>
              <a:fillRect/>
            </a:stretch>
          </a:blipFill>
        </p:spPr>
        <p:txBody>
          <a:bodyPr/>
          <a:lstStyle/>
          <a:p>
            <a:endParaRPr lang="en-US"/>
          </a:p>
        </p:txBody>
      </p:sp>
      <p:sp>
        <p:nvSpPr>
          <p:cNvPr id="20" name="Freeform 20"/>
          <p:cNvSpPr/>
          <p:nvPr/>
        </p:nvSpPr>
        <p:spPr>
          <a:xfrm>
            <a:off x="14311325" y="935928"/>
            <a:ext cx="3033551" cy="1698760"/>
          </a:xfrm>
          <a:custGeom>
            <a:avLst/>
            <a:gdLst/>
            <a:ahLst/>
            <a:cxnLst/>
            <a:rect l="l" t="t" r="r" b="b"/>
            <a:pathLst>
              <a:path w="3033551" h="1698760">
                <a:moveTo>
                  <a:pt x="0" y="0"/>
                </a:moveTo>
                <a:lnTo>
                  <a:pt x="3033551" y="0"/>
                </a:lnTo>
                <a:lnTo>
                  <a:pt x="3033551" y="1698759"/>
                </a:lnTo>
                <a:lnTo>
                  <a:pt x="0" y="1698759"/>
                </a:lnTo>
                <a:lnTo>
                  <a:pt x="0" y="0"/>
                </a:lnTo>
                <a:close/>
              </a:path>
            </a:pathLst>
          </a:custGeom>
          <a:blipFill>
            <a:blip r:embed="rId6"/>
            <a:stretch>
              <a:fillRect t="-6401" b="-15029"/>
            </a:stretch>
          </a:blipFill>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3291694"/>
            <a:ext cx="3247545" cy="904943"/>
            <a:chOff x="0" y="0"/>
            <a:chExt cx="855321" cy="238339"/>
          </a:xfrm>
        </p:grpSpPr>
        <p:sp>
          <p:nvSpPr>
            <p:cNvPr id="5" name="Freeform 5"/>
            <p:cNvSpPr/>
            <p:nvPr/>
          </p:nvSpPr>
          <p:spPr>
            <a:xfrm>
              <a:off x="0" y="0"/>
              <a:ext cx="855321" cy="238339"/>
            </a:xfrm>
            <a:custGeom>
              <a:avLst/>
              <a:gdLst/>
              <a:ahLst/>
              <a:cxnLst/>
              <a:rect l="l" t="t" r="r" b="b"/>
              <a:pathLst>
                <a:path w="855321" h="238339">
                  <a:moveTo>
                    <a:pt x="0" y="0"/>
                  </a:moveTo>
                  <a:lnTo>
                    <a:pt x="855321" y="0"/>
                  </a:lnTo>
                  <a:lnTo>
                    <a:pt x="8553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855321"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2" name="Group 12"/>
          <p:cNvGrpSpPr/>
          <p:nvPr/>
        </p:nvGrpSpPr>
        <p:grpSpPr>
          <a:xfrm>
            <a:off x="10852640" y="746941"/>
            <a:ext cx="6708501" cy="2076732"/>
            <a:chOff x="0" y="0"/>
            <a:chExt cx="2933107" cy="907994"/>
          </a:xfrm>
        </p:grpSpPr>
        <p:sp>
          <p:nvSpPr>
            <p:cNvPr id="13" name="Freeform 13"/>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4" name="TextBox 14"/>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904875" y="4409437"/>
            <a:ext cx="15816423" cy="191934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disguise their true intentions, operating like "wolves in sheep's clothing."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Older </a:t>
            </a:r>
            <a:r>
              <a:rPr lang="en-US" sz="4250" b="1">
                <a:solidFill>
                  <a:srgbClr val="FF5757"/>
                </a:solidFill>
                <a:latin typeface="Roboto Bold"/>
                <a:ea typeface="Roboto Bold"/>
                <a:cs typeface="Roboto Bold"/>
                <a:sym typeface="Roboto Bold"/>
              </a:rPr>
              <a:t>boyfriends </a:t>
            </a:r>
            <a:r>
              <a:rPr lang="en-US" sz="4250" b="1">
                <a:solidFill>
                  <a:srgbClr val="004F59"/>
                </a:solidFill>
                <a:latin typeface="Roboto Bold"/>
                <a:ea typeface="Roboto Bold"/>
                <a:cs typeface="Roboto Bold"/>
                <a:sym typeface="Roboto Bold"/>
              </a:rPr>
              <a:t>are top recruiters.</a:t>
            </a:r>
          </a:p>
        </p:txBody>
      </p:sp>
      <p:sp>
        <p:nvSpPr>
          <p:cNvPr id="16" name="TextBox 16"/>
          <p:cNvSpPr txBox="1"/>
          <p:nvPr/>
        </p:nvSpPr>
        <p:spPr>
          <a:xfrm>
            <a:off x="4170895" y="9177436"/>
            <a:ext cx="8847578"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189–190. </a:t>
            </a:r>
          </a:p>
        </p:txBody>
      </p:sp>
      <p:sp>
        <p:nvSpPr>
          <p:cNvPr id="17" name="Freeform 1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8" name="Freeform 18"/>
          <p:cNvSpPr/>
          <p:nvPr/>
        </p:nvSpPr>
        <p:spPr>
          <a:xfrm>
            <a:off x="11070668" y="935928"/>
            <a:ext cx="3047102" cy="1698760"/>
          </a:xfrm>
          <a:custGeom>
            <a:avLst/>
            <a:gdLst/>
            <a:ahLst/>
            <a:cxnLst/>
            <a:rect l="l" t="t" r="r" b="b"/>
            <a:pathLst>
              <a:path w="3047102" h="1698760">
                <a:moveTo>
                  <a:pt x="0" y="0"/>
                </a:moveTo>
                <a:lnTo>
                  <a:pt x="3047103" y="0"/>
                </a:lnTo>
                <a:lnTo>
                  <a:pt x="3047103" y="1698759"/>
                </a:lnTo>
                <a:lnTo>
                  <a:pt x="0" y="1698759"/>
                </a:lnTo>
                <a:lnTo>
                  <a:pt x="0" y="0"/>
                </a:lnTo>
                <a:close/>
              </a:path>
            </a:pathLst>
          </a:custGeom>
          <a:blipFill>
            <a:blip r:embed="rId5"/>
            <a:stretch>
              <a:fillRect/>
            </a:stretch>
          </a:blipFill>
        </p:spPr>
        <p:txBody>
          <a:bodyPr/>
          <a:lstStyle/>
          <a:p>
            <a:endParaRPr lang="en-US"/>
          </a:p>
        </p:txBody>
      </p:sp>
      <p:sp>
        <p:nvSpPr>
          <p:cNvPr id="19" name="Freeform 19"/>
          <p:cNvSpPr/>
          <p:nvPr/>
        </p:nvSpPr>
        <p:spPr>
          <a:xfrm>
            <a:off x="14311325" y="935928"/>
            <a:ext cx="3033551" cy="1698760"/>
          </a:xfrm>
          <a:custGeom>
            <a:avLst/>
            <a:gdLst/>
            <a:ahLst/>
            <a:cxnLst/>
            <a:rect l="l" t="t" r="r" b="b"/>
            <a:pathLst>
              <a:path w="3033551" h="1698760">
                <a:moveTo>
                  <a:pt x="0" y="0"/>
                </a:moveTo>
                <a:lnTo>
                  <a:pt x="3033551" y="0"/>
                </a:lnTo>
                <a:lnTo>
                  <a:pt x="3033551" y="1698759"/>
                </a:lnTo>
                <a:lnTo>
                  <a:pt x="0" y="1698759"/>
                </a:lnTo>
                <a:lnTo>
                  <a:pt x="0" y="0"/>
                </a:lnTo>
                <a:close/>
              </a:path>
            </a:pathLst>
          </a:custGeom>
          <a:blipFill>
            <a:blip r:embed="rId6"/>
            <a:stretch>
              <a:fillRect t="-6401" b="-15029"/>
            </a:stretch>
          </a:blipFill>
        </p:spPr>
        <p:txBody>
          <a:bodyPr/>
          <a:lstStyle/>
          <a:p>
            <a:endParaRPr lang="en-US"/>
          </a:p>
        </p:txBody>
      </p:sp>
      <p:sp>
        <p:nvSpPr>
          <p:cNvPr id="20" name="TextBox 20"/>
          <p:cNvSpPr txBox="1"/>
          <p:nvPr/>
        </p:nvSpPr>
        <p:spPr>
          <a:xfrm>
            <a:off x="1442098" y="3310741"/>
            <a:ext cx="4761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Recruiters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3291694"/>
            <a:ext cx="3247545" cy="904943"/>
            <a:chOff x="0" y="0"/>
            <a:chExt cx="855321" cy="238339"/>
          </a:xfrm>
        </p:grpSpPr>
        <p:sp>
          <p:nvSpPr>
            <p:cNvPr id="5" name="Freeform 5"/>
            <p:cNvSpPr/>
            <p:nvPr/>
          </p:nvSpPr>
          <p:spPr>
            <a:xfrm>
              <a:off x="0" y="0"/>
              <a:ext cx="855321" cy="238339"/>
            </a:xfrm>
            <a:custGeom>
              <a:avLst/>
              <a:gdLst/>
              <a:ahLst/>
              <a:cxnLst/>
              <a:rect l="l" t="t" r="r" b="b"/>
              <a:pathLst>
                <a:path w="855321" h="238339">
                  <a:moveTo>
                    <a:pt x="0" y="0"/>
                  </a:moveTo>
                  <a:lnTo>
                    <a:pt x="855321" y="0"/>
                  </a:lnTo>
                  <a:lnTo>
                    <a:pt x="8553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855321"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2" name="Group 12"/>
          <p:cNvGrpSpPr/>
          <p:nvPr/>
        </p:nvGrpSpPr>
        <p:grpSpPr>
          <a:xfrm>
            <a:off x="10852640" y="746941"/>
            <a:ext cx="6708501" cy="2076732"/>
            <a:chOff x="0" y="0"/>
            <a:chExt cx="2933107" cy="907994"/>
          </a:xfrm>
        </p:grpSpPr>
        <p:sp>
          <p:nvSpPr>
            <p:cNvPr id="13" name="Freeform 13"/>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4" name="TextBox 14"/>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904875" y="4409437"/>
            <a:ext cx="15816423" cy="277659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disguise their true intentions, operating like "wolves in sheep's clothing."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Older boyfriends are top recruiters.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Victims </a:t>
            </a:r>
            <a:r>
              <a:rPr lang="en-US" sz="4250" b="1">
                <a:solidFill>
                  <a:srgbClr val="004F59"/>
                </a:solidFill>
                <a:latin typeface="Roboto Bold"/>
                <a:ea typeface="Roboto Bold"/>
                <a:cs typeface="Roboto Bold"/>
                <a:sym typeface="Roboto Bold"/>
              </a:rPr>
              <a:t>are often forced into recruiting their peers.</a:t>
            </a:r>
          </a:p>
        </p:txBody>
      </p:sp>
      <p:sp>
        <p:nvSpPr>
          <p:cNvPr id="16" name="TextBox 16"/>
          <p:cNvSpPr txBox="1"/>
          <p:nvPr/>
        </p:nvSpPr>
        <p:spPr>
          <a:xfrm>
            <a:off x="4170895" y="9177436"/>
            <a:ext cx="8847578"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189–190. </a:t>
            </a:r>
          </a:p>
        </p:txBody>
      </p:sp>
      <p:sp>
        <p:nvSpPr>
          <p:cNvPr id="17" name="Freeform 1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8" name="Freeform 18"/>
          <p:cNvSpPr/>
          <p:nvPr/>
        </p:nvSpPr>
        <p:spPr>
          <a:xfrm>
            <a:off x="11070668" y="935928"/>
            <a:ext cx="3047102" cy="1698760"/>
          </a:xfrm>
          <a:custGeom>
            <a:avLst/>
            <a:gdLst/>
            <a:ahLst/>
            <a:cxnLst/>
            <a:rect l="l" t="t" r="r" b="b"/>
            <a:pathLst>
              <a:path w="3047102" h="1698760">
                <a:moveTo>
                  <a:pt x="0" y="0"/>
                </a:moveTo>
                <a:lnTo>
                  <a:pt x="3047103" y="0"/>
                </a:lnTo>
                <a:lnTo>
                  <a:pt x="3047103" y="1698759"/>
                </a:lnTo>
                <a:lnTo>
                  <a:pt x="0" y="1698759"/>
                </a:lnTo>
                <a:lnTo>
                  <a:pt x="0" y="0"/>
                </a:lnTo>
                <a:close/>
              </a:path>
            </a:pathLst>
          </a:custGeom>
          <a:blipFill>
            <a:blip r:embed="rId5"/>
            <a:stretch>
              <a:fillRect/>
            </a:stretch>
          </a:blipFill>
        </p:spPr>
        <p:txBody>
          <a:bodyPr/>
          <a:lstStyle/>
          <a:p>
            <a:endParaRPr lang="en-US"/>
          </a:p>
        </p:txBody>
      </p:sp>
      <p:sp>
        <p:nvSpPr>
          <p:cNvPr id="19" name="Freeform 19"/>
          <p:cNvSpPr/>
          <p:nvPr/>
        </p:nvSpPr>
        <p:spPr>
          <a:xfrm>
            <a:off x="14311325" y="935928"/>
            <a:ext cx="3033551" cy="1698760"/>
          </a:xfrm>
          <a:custGeom>
            <a:avLst/>
            <a:gdLst/>
            <a:ahLst/>
            <a:cxnLst/>
            <a:rect l="l" t="t" r="r" b="b"/>
            <a:pathLst>
              <a:path w="3033551" h="1698760">
                <a:moveTo>
                  <a:pt x="0" y="0"/>
                </a:moveTo>
                <a:lnTo>
                  <a:pt x="3033551" y="0"/>
                </a:lnTo>
                <a:lnTo>
                  <a:pt x="3033551" y="1698759"/>
                </a:lnTo>
                <a:lnTo>
                  <a:pt x="0" y="1698759"/>
                </a:lnTo>
                <a:lnTo>
                  <a:pt x="0" y="0"/>
                </a:lnTo>
                <a:close/>
              </a:path>
            </a:pathLst>
          </a:custGeom>
          <a:blipFill>
            <a:blip r:embed="rId6"/>
            <a:stretch>
              <a:fillRect t="-6401" b="-15029"/>
            </a:stretch>
          </a:blipFill>
        </p:spPr>
        <p:txBody>
          <a:bodyPr/>
          <a:lstStyle/>
          <a:p>
            <a:endParaRPr lang="en-US"/>
          </a:p>
        </p:txBody>
      </p:sp>
      <p:sp>
        <p:nvSpPr>
          <p:cNvPr id="20" name="TextBox 20"/>
          <p:cNvSpPr txBox="1"/>
          <p:nvPr/>
        </p:nvSpPr>
        <p:spPr>
          <a:xfrm>
            <a:off x="1442098" y="3310741"/>
            <a:ext cx="4761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Recruiters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3291694"/>
            <a:ext cx="3247545" cy="904943"/>
            <a:chOff x="0" y="0"/>
            <a:chExt cx="855321" cy="238339"/>
          </a:xfrm>
        </p:grpSpPr>
        <p:sp>
          <p:nvSpPr>
            <p:cNvPr id="5" name="Freeform 5"/>
            <p:cNvSpPr/>
            <p:nvPr/>
          </p:nvSpPr>
          <p:spPr>
            <a:xfrm>
              <a:off x="0" y="0"/>
              <a:ext cx="855321" cy="238339"/>
            </a:xfrm>
            <a:custGeom>
              <a:avLst/>
              <a:gdLst/>
              <a:ahLst/>
              <a:cxnLst/>
              <a:rect l="l" t="t" r="r" b="b"/>
              <a:pathLst>
                <a:path w="855321" h="238339">
                  <a:moveTo>
                    <a:pt x="0" y="0"/>
                  </a:moveTo>
                  <a:lnTo>
                    <a:pt x="855321" y="0"/>
                  </a:lnTo>
                  <a:lnTo>
                    <a:pt x="8553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855321"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2" name="Group 12"/>
          <p:cNvGrpSpPr/>
          <p:nvPr/>
        </p:nvGrpSpPr>
        <p:grpSpPr>
          <a:xfrm>
            <a:off x="10852640" y="746941"/>
            <a:ext cx="6708501" cy="2076732"/>
            <a:chOff x="0" y="0"/>
            <a:chExt cx="2933107" cy="907994"/>
          </a:xfrm>
        </p:grpSpPr>
        <p:sp>
          <p:nvSpPr>
            <p:cNvPr id="13" name="Freeform 13"/>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4" name="TextBox 14"/>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904875" y="4409437"/>
            <a:ext cx="15816423" cy="363384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disguise their true intentions, operating like "wolves in sheep's clothing."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Older boyfriends are top recruiters.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Victims are often forced into recruiting their peers.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Traffickers often use </a:t>
            </a:r>
            <a:r>
              <a:rPr lang="en-US" sz="4250" b="1">
                <a:solidFill>
                  <a:srgbClr val="FF5757"/>
                </a:solidFill>
                <a:latin typeface="Roboto Bold"/>
                <a:ea typeface="Roboto Bold"/>
                <a:cs typeface="Roboto Bold"/>
                <a:sym typeface="Roboto Bold"/>
              </a:rPr>
              <a:t>females </a:t>
            </a:r>
            <a:r>
              <a:rPr lang="en-US" sz="4250" b="1">
                <a:solidFill>
                  <a:srgbClr val="004F59"/>
                </a:solidFill>
                <a:latin typeface="Roboto Bold"/>
                <a:ea typeface="Roboto Bold"/>
                <a:cs typeface="Roboto Bold"/>
                <a:sym typeface="Roboto Bold"/>
              </a:rPr>
              <a:t>to recruit young girls.</a:t>
            </a:r>
          </a:p>
        </p:txBody>
      </p:sp>
      <p:sp>
        <p:nvSpPr>
          <p:cNvPr id="16" name="TextBox 16"/>
          <p:cNvSpPr txBox="1"/>
          <p:nvPr/>
        </p:nvSpPr>
        <p:spPr>
          <a:xfrm>
            <a:off x="4170895" y="9177436"/>
            <a:ext cx="8847578"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189–190. </a:t>
            </a:r>
          </a:p>
        </p:txBody>
      </p:sp>
      <p:sp>
        <p:nvSpPr>
          <p:cNvPr id="17" name="Freeform 1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8" name="Freeform 18"/>
          <p:cNvSpPr/>
          <p:nvPr/>
        </p:nvSpPr>
        <p:spPr>
          <a:xfrm>
            <a:off x="11070668" y="935928"/>
            <a:ext cx="3047102" cy="1698760"/>
          </a:xfrm>
          <a:custGeom>
            <a:avLst/>
            <a:gdLst/>
            <a:ahLst/>
            <a:cxnLst/>
            <a:rect l="l" t="t" r="r" b="b"/>
            <a:pathLst>
              <a:path w="3047102" h="1698760">
                <a:moveTo>
                  <a:pt x="0" y="0"/>
                </a:moveTo>
                <a:lnTo>
                  <a:pt x="3047103" y="0"/>
                </a:lnTo>
                <a:lnTo>
                  <a:pt x="3047103" y="1698759"/>
                </a:lnTo>
                <a:lnTo>
                  <a:pt x="0" y="1698759"/>
                </a:lnTo>
                <a:lnTo>
                  <a:pt x="0" y="0"/>
                </a:lnTo>
                <a:close/>
              </a:path>
            </a:pathLst>
          </a:custGeom>
          <a:blipFill>
            <a:blip r:embed="rId5"/>
            <a:stretch>
              <a:fillRect/>
            </a:stretch>
          </a:blipFill>
        </p:spPr>
        <p:txBody>
          <a:bodyPr/>
          <a:lstStyle/>
          <a:p>
            <a:endParaRPr lang="en-US"/>
          </a:p>
        </p:txBody>
      </p:sp>
      <p:sp>
        <p:nvSpPr>
          <p:cNvPr id="19" name="Freeform 19"/>
          <p:cNvSpPr/>
          <p:nvPr/>
        </p:nvSpPr>
        <p:spPr>
          <a:xfrm>
            <a:off x="14311325" y="935928"/>
            <a:ext cx="3033551" cy="1698760"/>
          </a:xfrm>
          <a:custGeom>
            <a:avLst/>
            <a:gdLst/>
            <a:ahLst/>
            <a:cxnLst/>
            <a:rect l="l" t="t" r="r" b="b"/>
            <a:pathLst>
              <a:path w="3033551" h="1698760">
                <a:moveTo>
                  <a:pt x="0" y="0"/>
                </a:moveTo>
                <a:lnTo>
                  <a:pt x="3033551" y="0"/>
                </a:lnTo>
                <a:lnTo>
                  <a:pt x="3033551" y="1698759"/>
                </a:lnTo>
                <a:lnTo>
                  <a:pt x="0" y="1698759"/>
                </a:lnTo>
                <a:lnTo>
                  <a:pt x="0" y="0"/>
                </a:lnTo>
                <a:close/>
              </a:path>
            </a:pathLst>
          </a:custGeom>
          <a:blipFill>
            <a:blip r:embed="rId6"/>
            <a:stretch>
              <a:fillRect t="-6401" b="-15029"/>
            </a:stretch>
          </a:blipFill>
        </p:spPr>
        <p:txBody>
          <a:bodyPr/>
          <a:lstStyle/>
          <a:p>
            <a:endParaRPr lang="en-US"/>
          </a:p>
        </p:txBody>
      </p:sp>
      <p:sp>
        <p:nvSpPr>
          <p:cNvPr id="20" name="TextBox 20"/>
          <p:cNvSpPr txBox="1"/>
          <p:nvPr/>
        </p:nvSpPr>
        <p:spPr>
          <a:xfrm>
            <a:off x="1442098" y="3310741"/>
            <a:ext cx="4761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2" name="Group 12"/>
          <p:cNvGrpSpPr/>
          <p:nvPr/>
        </p:nvGrpSpPr>
        <p:grpSpPr>
          <a:xfrm>
            <a:off x="1278286" y="5070426"/>
            <a:ext cx="15752563" cy="1261498"/>
            <a:chOff x="0" y="0"/>
            <a:chExt cx="4148823" cy="332246"/>
          </a:xfrm>
        </p:grpSpPr>
        <p:sp>
          <p:nvSpPr>
            <p:cNvPr id="13" name="Freeform 13"/>
            <p:cNvSpPr/>
            <p:nvPr/>
          </p:nvSpPr>
          <p:spPr>
            <a:xfrm>
              <a:off x="0" y="0"/>
              <a:ext cx="4148823" cy="332246"/>
            </a:xfrm>
            <a:custGeom>
              <a:avLst/>
              <a:gdLst/>
              <a:ahLst/>
              <a:cxnLst/>
              <a:rect l="l" t="t" r="r" b="b"/>
              <a:pathLst>
                <a:path w="4148823" h="332246">
                  <a:moveTo>
                    <a:pt x="0" y="0"/>
                  </a:moveTo>
                  <a:lnTo>
                    <a:pt x="4148823" y="0"/>
                  </a:lnTo>
                  <a:lnTo>
                    <a:pt x="4148823" y="332246"/>
                  </a:lnTo>
                  <a:lnTo>
                    <a:pt x="0" y="332246"/>
                  </a:lnTo>
                  <a:close/>
                </a:path>
              </a:pathLst>
            </a:custGeom>
            <a:solidFill>
              <a:srgbClr val="303030"/>
            </a:solidFill>
          </p:spPr>
          <p:txBody>
            <a:bodyPr/>
            <a:lstStyle/>
            <a:p>
              <a:endParaRPr lang="en-US"/>
            </a:p>
          </p:txBody>
        </p:sp>
        <p:sp>
          <p:nvSpPr>
            <p:cNvPr id="14" name="TextBox 14"/>
            <p:cNvSpPr txBox="1"/>
            <p:nvPr/>
          </p:nvSpPr>
          <p:spPr>
            <a:xfrm>
              <a:off x="0" y="-76200"/>
              <a:ext cx="4148823" cy="408446"/>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01860" y="5232473"/>
            <a:ext cx="15414565" cy="771526"/>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a:t>
            </a:r>
            <a:r>
              <a:rPr lang="en-US" sz="4499" b="1">
                <a:solidFill>
                  <a:srgbClr val="FFFFFF"/>
                </a:solidFill>
                <a:latin typeface="Roboto Bold"/>
                <a:ea typeface="Roboto Bold"/>
                <a:cs typeface="Roboto Bold"/>
                <a:sym typeface="Roboto Bold"/>
              </a:rPr>
              <a:t>  Sex traffickers usually target kids they don't know.</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38200" y="3272334"/>
            <a:ext cx="6743778" cy="904943"/>
            <a:chOff x="0" y="0"/>
            <a:chExt cx="1776139" cy="238339"/>
          </a:xfrm>
        </p:grpSpPr>
        <p:sp>
          <p:nvSpPr>
            <p:cNvPr id="5" name="Freeform 5"/>
            <p:cNvSpPr/>
            <p:nvPr/>
          </p:nvSpPr>
          <p:spPr>
            <a:xfrm>
              <a:off x="0" y="0"/>
              <a:ext cx="1776139" cy="238339"/>
            </a:xfrm>
            <a:custGeom>
              <a:avLst/>
              <a:gdLst/>
              <a:ahLst/>
              <a:cxnLst/>
              <a:rect l="l" t="t" r="r" b="b"/>
              <a:pathLst>
                <a:path w="1776139" h="238339">
                  <a:moveTo>
                    <a:pt x="0" y="0"/>
                  </a:moveTo>
                  <a:lnTo>
                    <a:pt x="1776139" y="0"/>
                  </a:lnTo>
                  <a:lnTo>
                    <a:pt x="177613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76139"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809863"/>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4312006" y="999173"/>
            <a:ext cx="3061445" cy="1722063"/>
          </a:xfrm>
          <a:custGeom>
            <a:avLst/>
            <a:gdLst/>
            <a:ahLst/>
            <a:cxnLst/>
            <a:rect l="l" t="t" r="r" b="b"/>
            <a:pathLst>
              <a:path w="3061445" h="1722063">
                <a:moveTo>
                  <a:pt x="0" y="0"/>
                </a:moveTo>
                <a:lnTo>
                  <a:pt x="3061445" y="0"/>
                </a:lnTo>
                <a:lnTo>
                  <a:pt x="3061445" y="1722063"/>
                </a:lnTo>
                <a:lnTo>
                  <a:pt x="0" y="1722063"/>
                </a:lnTo>
                <a:lnTo>
                  <a:pt x="0" y="0"/>
                </a:lnTo>
                <a:close/>
              </a:path>
            </a:pathLst>
          </a:custGeom>
          <a:blipFill>
            <a:blip r:embed="rId3"/>
            <a:stretch>
              <a:fillRect/>
            </a:stretch>
          </a:blipFill>
        </p:spPr>
        <p:txBody>
          <a:bodyPr/>
          <a:lstStyle/>
          <a:p>
            <a:endParaRPr lang="en-US"/>
          </a:p>
        </p:txBody>
      </p:sp>
      <p:sp>
        <p:nvSpPr>
          <p:cNvPr id="11" name="Freeform 11"/>
          <p:cNvSpPr/>
          <p:nvPr/>
        </p:nvSpPr>
        <p:spPr>
          <a:xfrm>
            <a:off x="11032488" y="975221"/>
            <a:ext cx="3102813" cy="1741454"/>
          </a:xfrm>
          <a:custGeom>
            <a:avLst/>
            <a:gdLst/>
            <a:ahLst/>
            <a:cxnLst/>
            <a:rect l="l" t="t" r="r" b="b"/>
            <a:pathLst>
              <a:path w="3102813" h="1741454">
                <a:moveTo>
                  <a:pt x="0" y="0"/>
                </a:moveTo>
                <a:lnTo>
                  <a:pt x="3102813" y="0"/>
                </a:lnTo>
                <a:lnTo>
                  <a:pt x="3102813" y="1741454"/>
                </a:lnTo>
                <a:lnTo>
                  <a:pt x="0" y="1741454"/>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06559" y="3291381"/>
            <a:ext cx="72203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Hidden in Plain Sight</a:t>
            </a:r>
          </a:p>
        </p:txBody>
      </p:sp>
      <p:sp>
        <p:nvSpPr>
          <p:cNvPr id="13" name="TextBox 13"/>
          <p:cNvSpPr txBox="1"/>
          <p:nvPr/>
        </p:nvSpPr>
        <p:spPr>
          <a:xfrm>
            <a:off x="1480713" y="1238919"/>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16422" y="4375990"/>
            <a:ext cx="1772252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91% of child sexual abuse crimes are committed by someone the child or the child's family </a:t>
            </a:r>
            <a:r>
              <a:rPr lang="en-US" sz="4250" b="1">
                <a:solidFill>
                  <a:srgbClr val="FF5757"/>
                </a:solidFill>
                <a:latin typeface="Roboto Bold"/>
                <a:ea typeface="Roboto Bold"/>
                <a:cs typeface="Roboto Bold"/>
                <a:sym typeface="Roboto Bold"/>
              </a:rPr>
              <a:t>knows and trusts</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[1]</a:t>
            </a:r>
          </a:p>
          <a:p>
            <a:pPr algn="l">
              <a:lnSpc>
                <a:spcPts val="4675"/>
              </a:lnSpc>
            </a:pPr>
            <a:endParaRPr lang="en-US" sz="4250" b="1">
              <a:solidFill>
                <a:srgbClr val="008EAA"/>
              </a:solidFill>
              <a:latin typeface="Roboto Bold"/>
              <a:ea typeface="Roboto Bold"/>
              <a:cs typeface="Roboto Bold"/>
              <a:sym typeface="Roboto Bold"/>
            </a:endParaRPr>
          </a:p>
        </p:txBody>
      </p:sp>
      <p:sp>
        <p:nvSpPr>
          <p:cNvPr id="17" name="TextBox 17"/>
          <p:cNvSpPr txBox="1"/>
          <p:nvPr/>
        </p:nvSpPr>
        <p:spPr>
          <a:xfrm>
            <a:off x="4589476" y="8902011"/>
            <a:ext cx="9883829" cy="836403"/>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Centers for Disease Control and Prevention (n.d.). Fast Facts: Preventing Child Sexual Abuse. CDC.gov.</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 </a:t>
            </a:r>
          </a:p>
          <a:p>
            <a:pPr marL="259080" lvl="1" indent="-129540" algn="l">
              <a:lnSpc>
                <a:spcPts val="1679"/>
              </a:lnSpc>
              <a:buAutoNum type="arabicPeriod"/>
            </a:pPr>
            <a:r>
              <a:rPr lang="en-US" sz="1200">
                <a:solidFill>
                  <a:srgbClr val="004F59"/>
                </a:solidFill>
                <a:latin typeface="Roboto"/>
                <a:ea typeface="Roboto"/>
                <a:cs typeface="Roboto"/>
                <a:sym typeface="Roboto"/>
              </a:rPr>
              <a:t>Finkelhor, D., &amp; Shattuck, A. (2012). Characteristics of crimes against juveniles. Durham, NH: Crimes Against Children Research Center, p. 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38200" y="3272334"/>
            <a:ext cx="6743778" cy="904943"/>
            <a:chOff x="0" y="0"/>
            <a:chExt cx="1776139" cy="238339"/>
          </a:xfrm>
        </p:grpSpPr>
        <p:sp>
          <p:nvSpPr>
            <p:cNvPr id="5" name="Freeform 5"/>
            <p:cNvSpPr/>
            <p:nvPr/>
          </p:nvSpPr>
          <p:spPr>
            <a:xfrm>
              <a:off x="0" y="0"/>
              <a:ext cx="1776139" cy="238339"/>
            </a:xfrm>
            <a:custGeom>
              <a:avLst/>
              <a:gdLst/>
              <a:ahLst/>
              <a:cxnLst/>
              <a:rect l="l" t="t" r="r" b="b"/>
              <a:pathLst>
                <a:path w="1776139" h="238339">
                  <a:moveTo>
                    <a:pt x="0" y="0"/>
                  </a:moveTo>
                  <a:lnTo>
                    <a:pt x="1776139" y="0"/>
                  </a:lnTo>
                  <a:lnTo>
                    <a:pt x="177613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76139"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809863"/>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4312006" y="999173"/>
            <a:ext cx="3061445" cy="1722063"/>
          </a:xfrm>
          <a:custGeom>
            <a:avLst/>
            <a:gdLst/>
            <a:ahLst/>
            <a:cxnLst/>
            <a:rect l="l" t="t" r="r" b="b"/>
            <a:pathLst>
              <a:path w="3061445" h="1722063">
                <a:moveTo>
                  <a:pt x="0" y="0"/>
                </a:moveTo>
                <a:lnTo>
                  <a:pt x="3061445" y="0"/>
                </a:lnTo>
                <a:lnTo>
                  <a:pt x="3061445" y="1722063"/>
                </a:lnTo>
                <a:lnTo>
                  <a:pt x="0" y="172206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480713" y="1238919"/>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16422" y="4375990"/>
            <a:ext cx="17722522"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91% of child sexual abuse crimes are committed by someone the child or the child's family knows and trusts.[1]</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About 1-in-4 girls and 1-in-6 boys experience </a:t>
            </a:r>
            <a:r>
              <a:rPr lang="en-US" sz="4250" b="1">
                <a:solidFill>
                  <a:srgbClr val="FF5757"/>
                </a:solidFill>
                <a:latin typeface="Roboto Bold"/>
                <a:ea typeface="Roboto Bold"/>
                <a:cs typeface="Roboto Bold"/>
                <a:sym typeface="Roboto Bold"/>
              </a:rPr>
              <a:t>child sexual abuse</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[2]</a:t>
            </a:r>
          </a:p>
          <a:p>
            <a:pPr algn="l">
              <a:lnSpc>
                <a:spcPts val="4675"/>
              </a:lnSpc>
            </a:pPr>
            <a:endParaRPr lang="en-US" sz="4250" b="1">
              <a:solidFill>
                <a:srgbClr val="008EAA"/>
              </a:solidFill>
              <a:latin typeface="Roboto Bold"/>
              <a:ea typeface="Roboto Bold"/>
              <a:cs typeface="Roboto Bold"/>
              <a:sym typeface="Roboto Bold"/>
            </a:endParaRPr>
          </a:p>
          <a:p>
            <a:pPr algn="l">
              <a:lnSpc>
                <a:spcPts val="4675"/>
              </a:lnSpc>
            </a:pPr>
            <a:endParaRPr lang="en-US" sz="4250" b="1">
              <a:solidFill>
                <a:srgbClr val="008EAA"/>
              </a:solidFill>
              <a:latin typeface="Roboto Bold"/>
              <a:ea typeface="Roboto Bold"/>
              <a:cs typeface="Roboto Bold"/>
              <a:sym typeface="Roboto Bold"/>
            </a:endParaRPr>
          </a:p>
        </p:txBody>
      </p:sp>
      <p:sp>
        <p:nvSpPr>
          <p:cNvPr id="15" name="TextBox 15"/>
          <p:cNvSpPr txBox="1"/>
          <p:nvPr/>
        </p:nvSpPr>
        <p:spPr>
          <a:xfrm>
            <a:off x="4589476" y="8902011"/>
            <a:ext cx="9883829" cy="836403"/>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Centers for Disease Control and Prevention (n.d.). Fast Facts: Preventing Child Sexual Abuse. CDC.gov.</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 </a:t>
            </a:r>
          </a:p>
          <a:p>
            <a:pPr marL="259080" lvl="1" indent="-129540" algn="l">
              <a:lnSpc>
                <a:spcPts val="1679"/>
              </a:lnSpc>
              <a:buAutoNum type="arabicPeriod"/>
            </a:pPr>
            <a:r>
              <a:rPr lang="en-US" sz="1200">
                <a:solidFill>
                  <a:srgbClr val="004F59"/>
                </a:solidFill>
                <a:latin typeface="Roboto"/>
                <a:ea typeface="Roboto"/>
                <a:cs typeface="Roboto"/>
                <a:sym typeface="Roboto"/>
              </a:rPr>
              <a:t>Finkelhor, D., &amp; Shattuck, A. (2012). Characteristics of crimes against juveniles. Durham, NH: Crimes Against Children Research Center, p. 2.</a:t>
            </a:r>
          </a:p>
        </p:txBody>
      </p:sp>
      <p:sp>
        <p:nvSpPr>
          <p:cNvPr id="16" name="Freeform 16"/>
          <p:cNvSpPr/>
          <p:nvPr/>
        </p:nvSpPr>
        <p:spPr>
          <a:xfrm>
            <a:off x="11032488" y="975221"/>
            <a:ext cx="3102813" cy="1741454"/>
          </a:xfrm>
          <a:custGeom>
            <a:avLst/>
            <a:gdLst/>
            <a:ahLst/>
            <a:cxnLst/>
            <a:rect l="l" t="t" r="r" b="b"/>
            <a:pathLst>
              <a:path w="3102813" h="1741454">
                <a:moveTo>
                  <a:pt x="0" y="0"/>
                </a:moveTo>
                <a:lnTo>
                  <a:pt x="3102813" y="0"/>
                </a:lnTo>
                <a:lnTo>
                  <a:pt x="3102813" y="1741454"/>
                </a:lnTo>
                <a:lnTo>
                  <a:pt x="0" y="1741454"/>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406559" y="3291381"/>
            <a:ext cx="72203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Hidden in Plain Sight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38200" y="3272334"/>
            <a:ext cx="6743778" cy="904943"/>
            <a:chOff x="0" y="0"/>
            <a:chExt cx="1776139" cy="238339"/>
          </a:xfrm>
        </p:grpSpPr>
        <p:sp>
          <p:nvSpPr>
            <p:cNvPr id="5" name="Freeform 5"/>
            <p:cNvSpPr/>
            <p:nvPr/>
          </p:nvSpPr>
          <p:spPr>
            <a:xfrm>
              <a:off x="0" y="0"/>
              <a:ext cx="1776139" cy="238339"/>
            </a:xfrm>
            <a:custGeom>
              <a:avLst/>
              <a:gdLst/>
              <a:ahLst/>
              <a:cxnLst/>
              <a:rect l="l" t="t" r="r" b="b"/>
              <a:pathLst>
                <a:path w="1776139" h="238339">
                  <a:moveTo>
                    <a:pt x="0" y="0"/>
                  </a:moveTo>
                  <a:lnTo>
                    <a:pt x="1776139" y="0"/>
                  </a:lnTo>
                  <a:lnTo>
                    <a:pt x="177613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76139"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809863"/>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4312006" y="999173"/>
            <a:ext cx="3061445" cy="1722063"/>
          </a:xfrm>
          <a:custGeom>
            <a:avLst/>
            <a:gdLst/>
            <a:ahLst/>
            <a:cxnLst/>
            <a:rect l="l" t="t" r="r" b="b"/>
            <a:pathLst>
              <a:path w="3061445" h="1722063">
                <a:moveTo>
                  <a:pt x="0" y="0"/>
                </a:moveTo>
                <a:lnTo>
                  <a:pt x="3061445" y="0"/>
                </a:lnTo>
                <a:lnTo>
                  <a:pt x="3061445" y="1722063"/>
                </a:lnTo>
                <a:lnTo>
                  <a:pt x="0" y="172206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480713" y="1238919"/>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16422" y="4375990"/>
            <a:ext cx="17722522" cy="395927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91% of child sexual abuse crimes are committed by someone the child or the child's family knows and trusts.[1]</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About 1-in-4 girls and 1-in-6 boys experience child sexual abuse.[2]</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An estimated 66% of reported sexual offense </a:t>
            </a:r>
            <a:r>
              <a:rPr lang="en-US" sz="4250" b="1">
                <a:solidFill>
                  <a:srgbClr val="FF5757"/>
                </a:solidFill>
                <a:latin typeface="Roboto Bold"/>
                <a:ea typeface="Roboto Bold"/>
                <a:cs typeface="Roboto Bold"/>
                <a:sym typeface="Roboto Bold"/>
              </a:rPr>
              <a:t>victims are minors</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[3]</a:t>
            </a:r>
          </a:p>
          <a:p>
            <a:pPr algn="l">
              <a:lnSpc>
                <a:spcPts val="4675"/>
              </a:lnSpc>
            </a:pPr>
            <a:endParaRPr lang="en-US" sz="4250" b="1">
              <a:solidFill>
                <a:srgbClr val="008EAA"/>
              </a:solidFill>
              <a:latin typeface="Roboto Bold"/>
              <a:ea typeface="Roboto Bold"/>
              <a:cs typeface="Roboto Bold"/>
              <a:sym typeface="Roboto Bold"/>
            </a:endParaRPr>
          </a:p>
          <a:p>
            <a:pPr algn="l">
              <a:lnSpc>
                <a:spcPts val="4675"/>
              </a:lnSpc>
            </a:pPr>
            <a:endParaRPr lang="en-US" sz="4250" b="1">
              <a:solidFill>
                <a:srgbClr val="008EAA"/>
              </a:solidFill>
              <a:latin typeface="Roboto Bold"/>
              <a:ea typeface="Roboto Bold"/>
              <a:cs typeface="Roboto Bold"/>
              <a:sym typeface="Roboto Bold"/>
            </a:endParaRPr>
          </a:p>
        </p:txBody>
      </p:sp>
      <p:sp>
        <p:nvSpPr>
          <p:cNvPr id="15" name="TextBox 15"/>
          <p:cNvSpPr txBox="1"/>
          <p:nvPr/>
        </p:nvSpPr>
        <p:spPr>
          <a:xfrm>
            <a:off x="4589476" y="8902011"/>
            <a:ext cx="9883829" cy="836403"/>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Centers for Disease Control and Prevention (n.d.). Fast Facts: Preventing Child Sexual Abuse. CDC.gov.</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 </a:t>
            </a:r>
          </a:p>
          <a:p>
            <a:pPr marL="259080" lvl="1" indent="-129540" algn="l">
              <a:lnSpc>
                <a:spcPts val="1679"/>
              </a:lnSpc>
              <a:buAutoNum type="arabicPeriod"/>
            </a:pPr>
            <a:r>
              <a:rPr lang="en-US" sz="1200">
                <a:solidFill>
                  <a:srgbClr val="004F59"/>
                </a:solidFill>
                <a:latin typeface="Roboto"/>
                <a:ea typeface="Roboto"/>
                <a:cs typeface="Roboto"/>
                <a:sym typeface="Roboto"/>
              </a:rPr>
              <a:t>Finkelhor, D., &amp; Shattuck, A. (2012). Characteristics of crimes against juveniles. Durham, NH: Crimes Against Children Research Center, p. 2.</a:t>
            </a:r>
          </a:p>
        </p:txBody>
      </p:sp>
      <p:sp>
        <p:nvSpPr>
          <p:cNvPr id="16" name="Freeform 16"/>
          <p:cNvSpPr/>
          <p:nvPr/>
        </p:nvSpPr>
        <p:spPr>
          <a:xfrm>
            <a:off x="11032488" y="975221"/>
            <a:ext cx="3102813" cy="1741454"/>
          </a:xfrm>
          <a:custGeom>
            <a:avLst/>
            <a:gdLst/>
            <a:ahLst/>
            <a:cxnLst/>
            <a:rect l="l" t="t" r="r" b="b"/>
            <a:pathLst>
              <a:path w="3102813" h="1741454">
                <a:moveTo>
                  <a:pt x="0" y="0"/>
                </a:moveTo>
                <a:lnTo>
                  <a:pt x="3102813" y="0"/>
                </a:lnTo>
                <a:lnTo>
                  <a:pt x="3102813" y="1741454"/>
                </a:lnTo>
                <a:lnTo>
                  <a:pt x="0" y="1741454"/>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406559" y="3291381"/>
            <a:ext cx="72203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Hidden in Plain Sight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38200" y="3272334"/>
            <a:ext cx="6743778" cy="904943"/>
            <a:chOff x="0" y="0"/>
            <a:chExt cx="1776139" cy="238339"/>
          </a:xfrm>
        </p:grpSpPr>
        <p:sp>
          <p:nvSpPr>
            <p:cNvPr id="5" name="Freeform 5"/>
            <p:cNvSpPr/>
            <p:nvPr/>
          </p:nvSpPr>
          <p:spPr>
            <a:xfrm>
              <a:off x="0" y="0"/>
              <a:ext cx="1776139" cy="238339"/>
            </a:xfrm>
            <a:custGeom>
              <a:avLst/>
              <a:gdLst/>
              <a:ahLst/>
              <a:cxnLst/>
              <a:rect l="l" t="t" r="r" b="b"/>
              <a:pathLst>
                <a:path w="1776139" h="238339">
                  <a:moveTo>
                    <a:pt x="0" y="0"/>
                  </a:moveTo>
                  <a:lnTo>
                    <a:pt x="1776139" y="0"/>
                  </a:lnTo>
                  <a:lnTo>
                    <a:pt x="177613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76139"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809863"/>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4312006" y="999173"/>
            <a:ext cx="3061445" cy="1722063"/>
          </a:xfrm>
          <a:custGeom>
            <a:avLst/>
            <a:gdLst/>
            <a:ahLst/>
            <a:cxnLst/>
            <a:rect l="l" t="t" r="r" b="b"/>
            <a:pathLst>
              <a:path w="3061445" h="1722063">
                <a:moveTo>
                  <a:pt x="0" y="0"/>
                </a:moveTo>
                <a:lnTo>
                  <a:pt x="3061445" y="0"/>
                </a:lnTo>
                <a:lnTo>
                  <a:pt x="3061445" y="1722063"/>
                </a:lnTo>
                <a:lnTo>
                  <a:pt x="0" y="172206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480713" y="1238919"/>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16422" y="4375990"/>
            <a:ext cx="17722522" cy="416885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91% of child sexual abuse crimes are committed by someone the child or the child's family knows and trusts.[1]</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About 1-in-4 girls and 1-in-6 boys experience child sexual abuse.[2]</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An estimated 66% of reported sexual offense victims are minors.[3]</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commonly </a:t>
            </a:r>
            <a:r>
              <a:rPr lang="en-US" sz="4250" b="1">
                <a:solidFill>
                  <a:srgbClr val="FF5757"/>
                </a:solidFill>
                <a:latin typeface="Roboto Bold"/>
                <a:ea typeface="Roboto Bold"/>
                <a:cs typeface="Roboto Bold"/>
                <a:sym typeface="Roboto Bold"/>
              </a:rPr>
              <a:t>target victims</a:t>
            </a:r>
            <a:r>
              <a:rPr lang="en-US" sz="4250" b="1">
                <a:solidFill>
                  <a:srgbClr val="004F59"/>
                </a:solidFill>
                <a:latin typeface="Roboto Bold"/>
                <a:ea typeface="Roboto Bold"/>
                <a:cs typeface="Roboto Bold"/>
                <a:sym typeface="Roboto Bold"/>
              </a:rPr>
              <a:t> of sexual abuse.</a:t>
            </a:r>
          </a:p>
          <a:p>
            <a:pPr algn="l">
              <a:lnSpc>
                <a:spcPts val="4675"/>
              </a:lnSpc>
            </a:pPr>
            <a:endParaRPr lang="en-US" sz="4250" b="1">
              <a:solidFill>
                <a:srgbClr val="004F59"/>
              </a:solidFill>
              <a:latin typeface="Roboto Bold"/>
              <a:ea typeface="Roboto Bold"/>
              <a:cs typeface="Roboto Bold"/>
              <a:sym typeface="Roboto Bold"/>
            </a:endParaRPr>
          </a:p>
        </p:txBody>
      </p:sp>
      <p:sp>
        <p:nvSpPr>
          <p:cNvPr id="15" name="TextBox 15"/>
          <p:cNvSpPr txBox="1"/>
          <p:nvPr/>
        </p:nvSpPr>
        <p:spPr>
          <a:xfrm>
            <a:off x="4589476" y="8902011"/>
            <a:ext cx="9883829" cy="836403"/>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Centers for Disease Control and Prevention (n.d.). Fast Facts: Preventing Child Sexual Abuse. CDC.gov.</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 </a:t>
            </a:r>
          </a:p>
          <a:p>
            <a:pPr marL="259080" lvl="1" indent="-129540" algn="l">
              <a:lnSpc>
                <a:spcPts val="1679"/>
              </a:lnSpc>
              <a:buAutoNum type="arabicPeriod"/>
            </a:pPr>
            <a:r>
              <a:rPr lang="en-US" sz="1200">
                <a:solidFill>
                  <a:srgbClr val="004F59"/>
                </a:solidFill>
                <a:latin typeface="Roboto"/>
                <a:ea typeface="Roboto"/>
                <a:cs typeface="Roboto"/>
                <a:sym typeface="Roboto"/>
              </a:rPr>
              <a:t>Finkelhor, D., &amp; Shattuck, A. (2012). Characteristics of crimes against juveniles. Durham, NH: Crimes Against Children Research Center, p. 2.</a:t>
            </a:r>
          </a:p>
        </p:txBody>
      </p:sp>
      <p:sp>
        <p:nvSpPr>
          <p:cNvPr id="16" name="Freeform 16"/>
          <p:cNvSpPr/>
          <p:nvPr/>
        </p:nvSpPr>
        <p:spPr>
          <a:xfrm>
            <a:off x="11032488" y="975221"/>
            <a:ext cx="3102813" cy="1741454"/>
          </a:xfrm>
          <a:custGeom>
            <a:avLst/>
            <a:gdLst/>
            <a:ahLst/>
            <a:cxnLst/>
            <a:rect l="l" t="t" r="r" b="b"/>
            <a:pathLst>
              <a:path w="3102813" h="1741454">
                <a:moveTo>
                  <a:pt x="0" y="0"/>
                </a:moveTo>
                <a:lnTo>
                  <a:pt x="3102813" y="0"/>
                </a:lnTo>
                <a:lnTo>
                  <a:pt x="3102813" y="1741454"/>
                </a:lnTo>
                <a:lnTo>
                  <a:pt x="0" y="1741454"/>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406559" y="3291381"/>
            <a:ext cx="72203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Hidden in Plain Sight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3539344"/>
            <a:ext cx="5745321" cy="904943"/>
            <a:chOff x="0" y="0"/>
            <a:chExt cx="1513171" cy="238339"/>
          </a:xfrm>
        </p:grpSpPr>
        <p:sp>
          <p:nvSpPr>
            <p:cNvPr id="5" name="Freeform 5"/>
            <p:cNvSpPr/>
            <p:nvPr/>
          </p:nvSpPr>
          <p:spPr>
            <a:xfrm>
              <a:off x="0" y="0"/>
              <a:ext cx="1513171" cy="238339"/>
            </a:xfrm>
            <a:custGeom>
              <a:avLst/>
              <a:gdLst/>
              <a:ahLst/>
              <a:cxnLst/>
              <a:rect l="l" t="t" r="r" b="b"/>
              <a:pathLst>
                <a:path w="1513171" h="238339">
                  <a:moveTo>
                    <a:pt x="0" y="0"/>
                  </a:moveTo>
                  <a:lnTo>
                    <a:pt x="1513171" y="0"/>
                  </a:lnTo>
                  <a:lnTo>
                    <a:pt x="151317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13171"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809863"/>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42098" y="3558391"/>
            <a:ext cx="68909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Familial Trafficking</a:t>
            </a:r>
          </a:p>
        </p:txBody>
      </p:sp>
      <p:sp>
        <p:nvSpPr>
          <p:cNvPr id="11" name="TextBox 11"/>
          <p:cNvSpPr txBox="1"/>
          <p:nvPr/>
        </p:nvSpPr>
        <p:spPr>
          <a:xfrm>
            <a:off x="1480713" y="1238919"/>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711179" y="4635038"/>
            <a:ext cx="1713182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42% of victims are trafficked by a member of </a:t>
            </a:r>
            <a:r>
              <a:rPr lang="en-US" sz="4250" b="1">
                <a:solidFill>
                  <a:srgbClr val="FF5757"/>
                </a:solidFill>
                <a:latin typeface="Roboto Bold"/>
                <a:ea typeface="Roboto Bold"/>
                <a:cs typeface="Roboto Bold"/>
                <a:sym typeface="Roboto Bold"/>
              </a:rPr>
              <a:t>their family</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[1]</a:t>
            </a:r>
          </a:p>
          <a:p>
            <a:pPr algn="l">
              <a:lnSpc>
                <a:spcPts val="6800"/>
              </a:lnSpc>
            </a:pPr>
            <a:endParaRPr lang="en-US" sz="4250" b="1">
              <a:solidFill>
                <a:srgbClr val="008EAA"/>
              </a:solidFill>
              <a:latin typeface="Roboto Bold"/>
              <a:ea typeface="Roboto Bold"/>
              <a:cs typeface="Roboto Bold"/>
              <a:sym typeface="Roboto Bold"/>
            </a:endParaRPr>
          </a:p>
        </p:txBody>
      </p:sp>
      <p:sp>
        <p:nvSpPr>
          <p:cNvPr id="15" name="TextBox 15"/>
          <p:cNvSpPr txBox="1"/>
          <p:nvPr/>
        </p:nvSpPr>
        <p:spPr>
          <a:xfrm>
            <a:off x="4401067" y="9002196"/>
            <a:ext cx="10976602"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Polaris Project (n.d.). Human Trafficking Trends in 2020, p. 2. PolarisProject.org.</a:t>
            </a:r>
          </a:p>
          <a:p>
            <a:pPr marL="259080" lvl="1" indent="-129540" algn="l">
              <a:lnSpc>
                <a:spcPts val="1679"/>
              </a:lnSpc>
              <a:buAutoNum type="arabicPeriod"/>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23. Institute for Shelter Care. </a:t>
            </a:r>
          </a:p>
        </p:txBody>
      </p:sp>
      <p:sp>
        <p:nvSpPr>
          <p:cNvPr id="16" name="Freeform 16"/>
          <p:cNvSpPr/>
          <p:nvPr/>
        </p:nvSpPr>
        <p:spPr>
          <a:xfrm>
            <a:off x="11048064" y="961851"/>
            <a:ext cx="3082627" cy="1733978"/>
          </a:xfrm>
          <a:custGeom>
            <a:avLst/>
            <a:gdLst/>
            <a:ahLst/>
            <a:cxnLst/>
            <a:rect l="l" t="t" r="r" b="b"/>
            <a:pathLst>
              <a:path w="3082627" h="1733978">
                <a:moveTo>
                  <a:pt x="0" y="0"/>
                </a:moveTo>
                <a:lnTo>
                  <a:pt x="3082627" y="0"/>
                </a:lnTo>
                <a:lnTo>
                  <a:pt x="3082627" y="1733978"/>
                </a:lnTo>
                <a:lnTo>
                  <a:pt x="0" y="1733978"/>
                </a:lnTo>
                <a:lnTo>
                  <a:pt x="0" y="0"/>
                </a:lnTo>
                <a:close/>
              </a:path>
            </a:pathLst>
          </a:custGeom>
          <a:blipFill>
            <a:blip r:embed="rId3"/>
            <a:stretch>
              <a:fillRect/>
            </a:stretch>
          </a:blipFill>
        </p:spPr>
        <p:txBody>
          <a:bodyPr/>
          <a:lstStyle/>
          <a:p>
            <a:endParaRPr lang="en-US"/>
          </a:p>
        </p:txBody>
      </p:sp>
      <p:sp>
        <p:nvSpPr>
          <p:cNvPr id="17" name="Freeform 17"/>
          <p:cNvSpPr/>
          <p:nvPr/>
        </p:nvSpPr>
        <p:spPr>
          <a:xfrm>
            <a:off x="14334064" y="961851"/>
            <a:ext cx="3096389" cy="1733978"/>
          </a:xfrm>
          <a:custGeom>
            <a:avLst/>
            <a:gdLst/>
            <a:ahLst/>
            <a:cxnLst/>
            <a:rect l="l" t="t" r="r" b="b"/>
            <a:pathLst>
              <a:path w="3096389" h="1733978">
                <a:moveTo>
                  <a:pt x="0" y="0"/>
                </a:moveTo>
                <a:lnTo>
                  <a:pt x="3096388" y="0"/>
                </a:lnTo>
                <a:lnTo>
                  <a:pt x="3096388" y="1733978"/>
                </a:lnTo>
                <a:lnTo>
                  <a:pt x="0" y="173397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3539344"/>
            <a:ext cx="5745321" cy="904943"/>
            <a:chOff x="0" y="0"/>
            <a:chExt cx="1513171" cy="238339"/>
          </a:xfrm>
        </p:grpSpPr>
        <p:sp>
          <p:nvSpPr>
            <p:cNvPr id="5" name="Freeform 5"/>
            <p:cNvSpPr/>
            <p:nvPr/>
          </p:nvSpPr>
          <p:spPr>
            <a:xfrm>
              <a:off x="0" y="0"/>
              <a:ext cx="1513171" cy="238339"/>
            </a:xfrm>
            <a:custGeom>
              <a:avLst/>
              <a:gdLst/>
              <a:ahLst/>
              <a:cxnLst/>
              <a:rect l="l" t="t" r="r" b="b"/>
              <a:pathLst>
                <a:path w="1513171" h="238339">
                  <a:moveTo>
                    <a:pt x="0" y="0"/>
                  </a:moveTo>
                  <a:lnTo>
                    <a:pt x="1513171" y="0"/>
                  </a:lnTo>
                  <a:lnTo>
                    <a:pt x="151317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13171"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809863"/>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1238919"/>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711179" y="4635038"/>
            <a:ext cx="17131824" cy="2395564"/>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42% of victims are trafficked by a member of their family.[1]</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Biological </a:t>
            </a:r>
            <a:r>
              <a:rPr lang="en-US" sz="4250" b="1">
                <a:solidFill>
                  <a:srgbClr val="FF5757"/>
                </a:solidFill>
                <a:latin typeface="Roboto Bold"/>
                <a:ea typeface="Roboto Bold"/>
                <a:cs typeface="Roboto Bold"/>
                <a:sym typeface="Roboto Bold"/>
              </a:rPr>
              <a:t>mothers </a:t>
            </a:r>
            <a:r>
              <a:rPr lang="en-US" sz="4250" b="1">
                <a:solidFill>
                  <a:srgbClr val="004F59"/>
                </a:solidFill>
                <a:latin typeface="Roboto Bold"/>
                <a:ea typeface="Roboto Bold"/>
                <a:cs typeface="Roboto Bold"/>
                <a:sym typeface="Roboto Bold"/>
              </a:rPr>
              <a:t>are the most common familial trafficker.</a:t>
            </a:r>
            <a:r>
              <a:rPr lang="en-US" sz="4250" b="1">
                <a:solidFill>
                  <a:srgbClr val="008EAA"/>
                </a:solidFill>
                <a:latin typeface="Roboto Bold"/>
                <a:ea typeface="Roboto Bold"/>
                <a:cs typeface="Roboto Bold"/>
                <a:sym typeface="Roboto Bold"/>
              </a:rPr>
              <a:t>[2]</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
        <p:nvSpPr>
          <p:cNvPr id="14" name="TextBox 14"/>
          <p:cNvSpPr txBox="1"/>
          <p:nvPr/>
        </p:nvSpPr>
        <p:spPr>
          <a:xfrm>
            <a:off x="4401067" y="9002196"/>
            <a:ext cx="10976602"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Polaris Project (n.d.). Human Trafficking Trends in 2020, p. 2. PolarisProject.org.</a:t>
            </a:r>
          </a:p>
          <a:p>
            <a:pPr marL="259080" lvl="1" indent="-129540" algn="l">
              <a:lnSpc>
                <a:spcPts val="1679"/>
              </a:lnSpc>
              <a:buAutoNum type="arabicPeriod"/>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23. Institute for Shelter Care. </a:t>
            </a:r>
          </a:p>
        </p:txBody>
      </p:sp>
      <p:sp>
        <p:nvSpPr>
          <p:cNvPr id="15" name="Freeform 15"/>
          <p:cNvSpPr/>
          <p:nvPr/>
        </p:nvSpPr>
        <p:spPr>
          <a:xfrm>
            <a:off x="11048064" y="961851"/>
            <a:ext cx="3082627" cy="1733978"/>
          </a:xfrm>
          <a:custGeom>
            <a:avLst/>
            <a:gdLst/>
            <a:ahLst/>
            <a:cxnLst/>
            <a:rect l="l" t="t" r="r" b="b"/>
            <a:pathLst>
              <a:path w="3082627" h="1733978">
                <a:moveTo>
                  <a:pt x="0" y="0"/>
                </a:moveTo>
                <a:lnTo>
                  <a:pt x="3082627" y="0"/>
                </a:lnTo>
                <a:lnTo>
                  <a:pt x="3082627" y="1733978"/>
                </a:lnTo>
                <a:lnTo>
                  <a:pt x="0" y="1733978"/>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334064" y="961851"/>
            <a:ext cx="3096389" cy="1733978"/>
          </a:xfrm>
          <a:custGeom>
            <a:avLst/>
            <a:gdLst/>
            <a:ahLst/>
            <a:cxnLst/>
            <a:rect l="l" t="t" r="r" b="b"/>
            <a:pathLst>
              <a:path w="3096389" h="1733978">
                <a:moveTo>
                  <a:pt x="0" y="0"/>
                </a:moveTo>
                <a:lnTo>
                  <a:pt x="3096388" y="0"/>
                </a:lnTo>
                <a:lnTo>
                  <a:pt x="3096388" y="1733978"/>
                </a:lnTo>
                <a:lnTo>
                  <a:pt x="0" y="1733978"/>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442098" y="3558391"/>
            <a:ext cx="68909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Familial Trafficking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3539344"/>
            <a:ext cx="5745321" cy="904943"/>
            <a:chOff x="0" y="0"/>
            <a:chExt cx="1513171" cy="238339"/>
          </a:xfrm>
        </p:grpSpPr>
        <p:sp>
          <p:nvSpPr>
            <p:cNvPr id="5" name="Freeform 5"/>
            <p:cNvSpPr/>
            <p:nvPr/>
          </p:nvSpPr>
          <p:spPr>
            <a:xfrm>
              <a:off x="0" y="0"/>
              <a:ext cx="1513171" cy="238339"/>
            </a:xfrm>
            <a:custGeom>
              <a:avLst/>
              <a:gdLst/>
              <a:ahLst/>
              <a:cxnLst/>
              <a:rect l="l" t="t" r="r" b="b"/>
              <a:pathLst>
                <a:path w="1513171" h="238339">
                  <a:moveTo>
                    <a:pt x="0" y="0"/>
                  </a:moveTo>
                  <a:lnTo>
                    <a:pt x="1513171" y="0"/>
                  </a:lnTo>
                  <a:lnTo>
                    <a:pt x="151317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13171"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809863"/>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1238919"/>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711179" y="4635038"/>
            <a:ext cx="17131824" cy="3224267"/>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42% of victims are trafficked by a member of their family.[1]</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Biological mothers are the most common familial traffickers.[2] </a:t>
            </a:r>
          </a:p>
          <a:p>
            <a:pPr algn="l">
              <a:lnSpc>
                <a:spcPts val="192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Risk factors, like </a:t>
            </a:r>
            <a:r>
              <a:rPr lang="en-US" sz="4250" b="1">
                <a:solidFill>
                  <a:srgbClr val="FF5757"/>
                </a:solidFill>
                <a:latin typeface="Roboto Bold"/>
                <a:ea typeface="Roboto Bold"/>
                <a:cs typeface="Roboto Bold"/>
                <a:sym typeface="Roboto Bold"/>
              </a:rPr>
              <a:t>poverty </a:t>
            </a:r>
            <a:r>
              <a:rPr lang="en-US" sz="4250" b="1">
                <a:solidFill>
                  <a:srgbClr val="004F59"/>
                </a:solidFill>
                <a:latin typeface="Roboto Bold"/>
                <a:ea typeface="Roboto Bold"/>
                <a:cs typeface="Roboto Bold"/>
                <a:sym typeface="Roboto Bold"/>
              </a:rPr>
              <a:t>and family </a:t>
            </a:r>
            <a:r>
              <a:rPr lang="en-US" sz="4250" b="1">
                <a:solidFill>
                  <a:srgbClr val="FF5757"/>
                </a:solidFill>
                <a:latin typeface="Roboto Bold"/>
                <a:ea typeface="Roboto Bold"/>
                <a:cs typeface="Roboto Bold"/>
                <a:sym typeface="Roboto Bold"/>
              </a:rPr>
              <a:t>substance use</a:t>
            </a:r>
            <a:r>
              <a:rPr lang="en-US" sz="4250" b="1">
                <a:solidFill>
                  <a:srgbClr val="004F59"/>
                </a:solidFill>
                <a:latin typeface="Roboto Bold"/>
                <a:ea typeface="Roboto Bold"/>
                <a:cs typeface="Roboto Bold"/>
                <a:sym typeface="Roboto Bold"/>
              </a:rPr>
              <a:t>, increase a young person’s likelihood of being trafficked.</a:t>
            </a:r>
          </a:p>
        </p:txBody>
      </p:sp>
      <p:sp>
        <p:nvSpPr>
          <p:cNvPr id="14" name="TextBox 14"/>
          <p:cNvSpPr txBox="1"/>
          <p:nvPr/>
        </p:nvSpPr>
        <p:spPr>
          <a:xfrm>
            <a:off x="4401067" y="9002196"/>
            <a:ext cx="10976602"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Polaris Project (n.d.). Human Trafficking Trends in 2020, p. 2. PolarisProject.org.</a:t>
            </a:r>
          </a:p>
          <a:p>
            <a:pPr marL="259080" lvl="1" indent="-129540" algn="l">
              <a:lnSpc>
                <a:spcPts val="1679"/>
              </a:lnSpc>
              <a:buAutoNum type="arabicPeriod"/>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23. Institute for Shelter Care. </a:t>
            </a:r>
          </a:p>
        </p:txBody>
      </p:sp>
      <p:sp>
        <p:nvSpPr>
          <p:cNvPr id="15" name="Freeform 15"/>
          <p:cNvSpPr/>
          <p:nvPr/>
        </p:nvSpPr>
        <p:spPr>
          <a:xfrm>
            <a:off x="11048064" y="961851"/>
            <a:ext cx="3082627" cy="1733978"/>
          </a:xfrm>
          <a:custGeom>
            <a:avLst/>
            <a:gdLst/>
            <a:ahLst/>
            <a:cxnLst/>
            <a:rect l="l" t="t" r="r" b="b"/>
            <a:pathLst>
              <a:path w="3082627" h="1733978">
                <a:moveTo>
                  <a:pt x="0" y="0"/>
                </a:moveTo>
                <a:lnTo>
                  <a:pt x="3082627" y="0"/>
                </a:lnTo>
                <a:lnTo>
                  <a:pt x="3082627" y="1733978"/>
                </a:lnTo>
                <a:lnTo>
                  <a:pt x="0" y="1733978"/>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334064" y="961851"/>
            <a:ext cx="3096389" cy="1733978"/>
          </a:xfrm>
          <a:custGeom>
            <a:avLst/>
            <a:gdLst/>
            <a:ahLst/>
            <a:cxnLst/>
            <a:rect l="l" t="t" r="r" b="b"/>
            <a:pathLst>
              <a:path w="3096389" h="1733978">
                <a:moveTo>
                  <a:pt x="0" y="0"/>
                </a:moveTo>
                <a:lnTo>
                  <a:pt x="3096388" y="0"/>
                </a:lnTo>
                <a:lnTo>
                  <a:pt x="3096388" y="1733978"/>
                </a:lnTo>
                <a:lnTo>
                  <a:pt x="0" y="1733978"/>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442098" y="3558391"/>
            <a:ext cx="68909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Familial Trafficking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5768246" y="2525842"/>
            <a:ext cx="6751508" cy="6751508"/>
          </a:xfrm>
          <a:custGeom>
            <a:avLst/>
            <a:gdLst/>
            <a:ahLst/>
            <a:cxnLst/>
            <a:rect l="l" t="t" r="r" b="b"/>
            <a:pathLst>
              <a:path w="6751508" h="6751508">
                <a:moveTo>
                  <a:pt x="0" y="0"/>
                </a:moveTo>
                <a:lnTo>
                  <a:pt x="6751508" y="0"/>
                </a:lnTo>
                <a:lnTo>
                  <a:pt x="6751508" y="6751508"/>
                </a:lnTo>
                <a:lnTo>
                  <a:pt x="0" y="6751508"/>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964236" y="1250072"/>
            <a:ext cx="1081221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MYTHS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86070"/>
            <a:ext cx="13252842" cy="1261498"/>
            <a:chOff x="0" y="0"/>
            <a:chExt cx="3490460" cy="332246"/>
          </a:xfrm>
        </p:grpSpPr>
        <p:sp>
          <p:nvSpPr>
            <p:cNvPr id="7" name="Freeform 7"/>
            <p:cNvSpPr/>
            <p:nvPr/>
          </p:nvSpPr>
          <p:spPr>
            <a:xfrm>
              <a:off x="0" y="0"/>
              <a:ext cx="3490461" cy="332246"/>
            </a:xfrm>
            <a:custGeom>
              <a:avLst/>
              <a:gdLst/>
              <a:ahLst/>
              <a:cxnLst/>
              <a:rect l="l" t="t" r="r" b="b"/>
              <a:pathLst>
                <a:path w="3490461" h="332246">
                  <a:moveTo>
                    <a:pt x="0" y="0"/>
                  </a:moveTo>
                  <a:lnTo>
                    <a:pt x="3490461" y="0"/>
                  </a:lnTo>
                  <a:lnTo>
                    <a:pt x="3490461" y="332246"/>
                  </a:lnTo>
                  <a:lnTo>
                    <a:pt x="0" y="332246"/>
                  </a:lnTo>
                  <a:close/>
                </a:path>
              </a:pathLst>
            </a:custGeom>
            <a:solidFill>
              <a:srgbClr val="303030"/>
            </a:solidFill>
          </p:spPr>
          <p:txBody>
            <a:bodyPr/>
            <a:lstStyle/>
            <a:p>
              <a:endParaRPr lang="en-US"/>
            </a:p>
          </p:txBody>
        </p:sp>
        <p:sp>
          <p:nvSpPr>
            <p:cNvPr id="8" name="TextBox 8"/>
            <p:cNvSpPr txBox="1"/>
            <p:nvPr/>
          </p:nvSpPr>
          <p:spPr>
            <a:xfrm>
              <a:off x="0" y="-76200"/>
              <a:ext cx="3490460" cy="40844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37612" y="4948116"/>
            <a:ext cx="12895943" cy="771499"/>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a:t>
            </a:r>
            <a:r>
              <a:rPr lang="en-US" sz="4499" b="1">
                <a:solidFill>
                  <a:srgbClr val="FFFFFF"/>
                </a:solidFill>
                <a:latin typeface="Roboto Bold"/>
                <a:ea typeface="Roboto Bold"/>
                <a:cs typeface="Roboto Bold"/>
                <a:sym typeface="Roboto Bold"/>
              </a:rPr>
              <a:t>  Sex trafficking usually involves violence.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491501"/>
            <a:ext cx="10437264" cy="904943"/>
            <a:chOff x="0" y="0"/>
            <a:chExt cx="2748909" cy="238339"/>
          </a:xfrm>
        </p:grpSpPr>
        <p:sp>
          <p:nvSpPr>
            <p:cNvPr id="5" name="Freeform 5"/>
            <p:cNvSpPr/>
            <p:nvPr/>
          </p:nvSpPr>
          <p:spPr>
            <a:xfrm>
              <a:off x="0" y="0"/>
              <a:ext cx="2748909" cy="238339"/>
            </a:xfrm>
            <a:custGeom>
              <a:avLst/>
              <a:gdLst/>
              <a:ahLst/>
              <a:cxnLst/>
              <a:rect l="l" t="t" r="r" b="b"/>
              <a:pathLst>
                <a:path w="2748909" h="238339">
                  <a:moveTo>
                    <a:pt x="0" y="0"/>
                  </a:moveTo>
                  <a:lnTo>
                    <a:pt x="2748909" y="0"/>
                  </a:lnTo>
                  <a:lnTo>
                    <a:pt x="274890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4890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33450" y="4539319"/>
            <a:ext cx="16823828"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Groomers form relationships with children intending to sexually harm them in the future.</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grpSp>
        <p:nvGrpSpPr>
          <p:cNvPr id="8" name="Group 8"/>
          <p:cNvGrpSpPr/>
          <p:nvPr/>
        </p:nvGrpSpPr>
        <p:grpSpPr>
          <a:xfrm>
            <a:off x="10852640" y="777802"/>
            <a:ext cx="6708501" cy="2076732"/>
            <a:chOff x="0" y="0"/>
            <a:chExt cx="2933107" cy="907994"/>
          </a:xfrm>
        </p:grpSpPr>
        <p:sp>
          <p:nvSpPr>
            <p:cNvPr id="9" name="Freeform 9"/>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0" name="TextBox 10"/>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510547"/>
            <a:ext cx="99969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Predators Often Nurture Relationships</a:t>
            </a:r>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401067" y="9097436"/>
            <a:ext cx="10976602" cy="417249"/>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Bouche', V. (2018, January). Survivor Insights: The Role of Technology in Domestic Minor Sex Trafficking. Thorn.org. </a:t>
            </a:r>
          </a:p>
          <a:p>
            <a:pPr marL="259080" lvl="1" indent="-129540" algn="l">
              <a:lnSpc>
                <a:spcPts val="1679"/>
              </a:lnSpc>
              <a:buAutoNum type="arabicPeriod"/>
            </a:pPr>
            <a:r>
              <a:rPr lang="en-US" sz="1200">
                <a:solidFill>
                  <a:srgbClr val="004F59"/>
                </a:solidFill>
                <a:latin typeface="Roboto"/>
                <a:ea typeface="Roboto"/>
                <a:cs typeface="Roboto"/>
                <a:sym typeface="Roboto"/>
              </a:rPr>
              <a:t>U.S. House of Representatives (n.d.). §2422. Coercion and enticement. Uscode.House.gov. </a:t>
            </a:r>
          </a:p>
        </p:txBody>
      </p:sp>
      <p:sp>
        <p:nvSpPr>
          <p:cNvPr id="16" name="Freeform 16"/>
          <p:cNvSpPr/>
          <p:nvPr/>
        </p:nvSpPr>
        <p:spPr>
          <a:xfrm>
            <a:off x="11022178" y="936640"/>
            <a:ext cx="3087009" cy="1736442"/>
          </a:xfrm>
          <a:custGeom>
            <a:avLst/>
            <a:gdLst/>
            <a:ahLst/>
            <a:cxnLst/>
            <a:rect l="l" t="t" r="r" b="b"/>
            <a:pathLst>
              <a:path w="3087009" h="1736442">
                <a:moveTo>
                  <a:pt x="0" y="0"/>
                </a:moveTo>
                <a:lnTo>
                  <a:pt x="3087009" y="0"/>
                </a:lnTo>
                <a:lnTo>
                  <a:pt x="3087009" y="1736443"/>
                </a:lnTo>
                <a:lnTo>
                  <a:pt x="0" y="1736443"/>
                </a:lnTo>
                <a:lnTo>
                  <a:pt x="0" y="0"/>
                </a:lnTo>
                <a:close/>
              </a:path>
            </a:pathLst>
          </a:custGeom>
          <a:blipFill>
            <a:blip r:embed="rId3"/>
            <a:stretch>
              <a:fillRect/>
            </a:stretch>
          </a:blipFill>
        </p:spPr>
        <p:txBody>
          <a:bodyPr/>
          <a:lstStyle/>
          <a:p>
            <a:endParaRPr lang="en-US"/>
          </a:p>
        </p:txBody>
      </p:sp>
      <p:sp>
        <p:nvSpPr>
          <p:cNvPr id="17" name="Freeform 17"/>
          <p:cNvSpPr/>
          <p:nvPr/>
        </p:nvSpPr>
        <p:spPr>
          <a:xfrm>
            <a:off x="14306698" y="973145"/>
            <a:ext cx="3085803" cy="1699938"/>
          </a:xfrm>
          <a:custGeom>
            <a:avLst/>
            <a:gdLst/>
            <a:ahLst/>
            <a:cxnLst/>
            <a:rect l="l" t="t" r="r" b="b"/>
            <a:pathLst>
              <a:path w="3085803" h="1699938">
                <a:moveTo>
                  <a:pt x="0" y="0"/>
                </a:moveTo>
                <a:lnTo>
                  <a:pt x="3085803" y="0"/>
                </a:lnTo>
                <a:lnTo>
                  <a:pt x="3085803" y="1699938"/>
                </a:lnTo>
                <a:lnTo>
                  <a:pt x="0" y="1699938"/>
                </a:lnTo>
                <a:lnTo>
                  <a:pt x="0" y="0"/>
                </a:lnTo>
                <a:close/>
              </a:path>
            </a:pathLst>
          </a:custGeom>
          <a:blipFill>
            <a:blip r:embed="rId4"/>
            <a:stretch>
              <a:fillRect t="-9934" b="-795"/>
            </a:stretch>
          </a:blipFill>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491501"/>
            <a:ext cx="10437264" cy="904943"/>
            <a:chOff x="0" y="0"/>
            <a:chExt cx="2748909" cy="238339"/>
          </a:xfrm>
        </p:grpSpPr>
        <p:sp>
          <p:nvSpPr>
            <p:cNvPr id="5" name="Freeform 5"/>
            <p:cNvSpPr/>
            <p:nvPr/>
          </p:nvSpPr>
          <p:spPr>
            <a:xfrm>
              <a:off x="0" y="0"/>
              <a:ext cx="2748909" cy="238339"/>
            </a:xfrm>
            <a:custGeom>
              <a:avLst/>
              <a:gdLst/>
              <a:ahLst/>
              <a:cxnLst/>
              <a:rect l="l" t="t" r="r" b="b"/>
              <a:pathLst>
                <a:path w="2748909" h="238339">
                  <a:moveTo>
                    <a:pt x="0" y="0"/>
                  </a:moveTo>
                  <a:lnTo>
                    <a:pt x="2748909" y="0"/>
                  </a:lnTo>
                  <a:lnTo>
                    <a:pt x="274890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4890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33450" y="4539319"/>
            <a:ext cx="16823828" cy="2721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Groomers form relationships with children intending to sexually harm them in the future.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42% of victims said their trafficker gained their trust </a:t>
            </a:r>
            <a:r>
              <a:rPr lang="en-US" sz="4250" b="1">
                <a:solidFill>
                  <a:srgbClr val="FF5757"/>
                </a:solidFill>
                <a:latin typeface="Roboto Bold"/>
                <a:ea typeface="Roboto Bold"/>
                <a:cs typeface="Roboto Bold"/>
                <a:sym typeface="Roboto Bold"/>
              </a:rPr>
              <a:t>within one month</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[1]</a:t>
            </a:r>
          </a:p>
        </p:txBody>
      </p:sp>
      <p:grpSp>
        <p:nvGrpSpPr>
          <p:cNvPr id="8" name="Group 8"/>
          <p:cNvGrpSpPr/>
          <p:nvPr/>
        </p:nvGrpSpPr>
        <p:grpSpPr>
          <a:xfrm>
            <a:off x="10852640" y="777802"/>
            <a:ext cx="6708501" cy="2076732"/>
            <a:chOff x="0" y="0"/>
            <a:chExt cx="2933107" cy="907994"/>
          </a:xfrm>
        </p:grpSpPr>
        <p:sp>
          <p:nvSpPr>
            <p:cNvPr id="9" name="Freeform 9"/>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0" name="TextBox 10"/>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401067" y="9097436"/>
            <a:ext cx="10976602" cy="417249"/>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Bouche', V. (2018, January). Survivor Insights: The Role of Technology in Domestic Minor Sex Trafficking. Thorn.org. </a:t>
            </a:r>
          </a:p>
          <a:p>
            <a:pPr marL="259080" lvl="1" indent="-129540" algn="l">
              <a:lnSpc>
                <a:spcPts val="1679"/>
              </a:lnSpc>
              <a:buAutoNum type="arabicPeriod"/>
            </a:pPr>
            <a:r>
              <a:rPr lang="en-US" sz="1200">
                <a:solidFill>
                  <a:srgbClr val="004F59"/>
                </a:solidFill>
                <a:latin typeface="Roboto"/>
                <a:ea typeface="Roboto"/>
                <a:cs typeface="Roboto"/>
                <a:sym typeface="Roboto"/>
              </a:rPr>
              <a:t>U.S. House of Representatives (n.d.). §2422. Coercion and enticement. Uscode.House.gov. </a:t>
            </a:r>
          </a:p>
        </p:txBody>
      </p:sp>
      <p:sp>
        <p:nvSpPr>
          <p:cNvPr id="15" name="Freeform 15"/>
          <p:cNvSpPr/>
          <p:nvPr/>
        </p:nvSpPr>
        <p:spPr>
          <a:xfrm>
            <a:off x="11022178" y="936640"/>
            <a:ext cx="3087009" cy="1736442"/>
          </a:xfrm>
          <a:custGeom>
            <a:avLst/>
            <a:gdLst/>
            <a:ahLst/>
            <a:cxnLst/>
            <a:rect l="l" t="t" r="r" b="b"/>
            <a:pathLst>
              <a:path w="3087009" h="1736442">
                <a:moveTo>
                  <a:pt x="0" y="0"/>
                </a:moveTo>
                <a:lnTo>
                  <a:pt x="3087009" y="0"/>
                </a:lnTo>
                <a:lnTo>
                  <a:pt x="3087009" y="1736443"/>
                </a:lnTo>
                <a:lnTo>
                  <a:pt x="0" y="1736443"/>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306698" y="973145"/>
            <a:ext cx="3085803" cy="1699938"/>
          </a:xfrm>
          <a:custGeom>
            <a:avLst/>
            <a:gdLst/>
            <a:ahLst/>
            <a:cxnLst/>
            <a:rect l="l" t="t" r="r" b="b"/>
            <a:pathLst>
              <a:path w="3085803" h="1699938">
                <a:moveTo>
                  <a:pt x="0" y="0"/>
                </a:moveTo>
                <a:lnTo>
                  <a:pt x="3085803" y="0"/>
                </a:lnTo>
                <a:lnTo>
                  <a:pt x="3085803" y="1699938"/>
                </a:lnTo>
                <a:lnTo>
                  <a:pt x="0" y="1699938"/>
                </a:lnTo>
                <a:lnTo>
                  <a:pt x="0" y="0"/>
                </a:lnTo>
                <a:close/>
              </a:path>
            </a:pathLst>
          </a:custGeom>
          <a:blipFill>
            <a:blip r:embed="rId4"/>
            <a:stretch>
              <a:fillRect t="-9934" b="-795"/>
            </a:stretch>
          </a:blipFill>
        </p:spPr>
        <p:txBody>
          <a:bodyPr/>
          <a:lstStyle/>
          <a:p>
            <a:endParaRPr lang="en-US"/>
          </a:p>
        </p:txBody>
      </p:sp>
      <p:sp>
        <p:nvSpPr>
          <p:cNvPr id="17" name="TextBox 17"/>
          <p:cNvSpPr txBox="1"/>
          <p:nvPr/>
        </p:nvSpPr>
        <p:spPr>
          <a:xfrm>
            <a:off x="1546446" y="3510547"/>
            <a:ext cx="99969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Predators Often Nurture Relationships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491501"/>
            <a:ext cx="10437264" cy="904943"/>
            <a:chOff x="0" y="0"/>
            <a:chExt cx="2748909" cy="238339"/>
          </a:xfrm>
        </p:grpSpPr>
        <p:sp>
          <p:nvSpPr>
            <p:cNvPr id="5" name="Freeform 5"/>
            <p:cNvSpPr/>
            <p:nvPr/>
          </p:nvSpPr>
          <p:spPr>
            <a:xfrm>
              <a:off x="0" y="0"/>
              <a:ext cx="2748909" cy="238339"/>
            </a:xfrm>
            <a:custGeom>
              <a:avLst/>
              <a:gdLst/>
              <a:ahLst/>
              <a:cxnLst/>
              <a:rect l="l" t="t" r="r" b="b"/>
              <a:pathLst>
                <a:path w="2748909" h="238339">
                  <a:moveTo>
                    <a:pt x="0" y="0"/>
                  </a:moveTo>
                  <a:lnTo>
                    <a:pt x="2748909" y="0"/>
                  </a:lnTo>
                  <a:lnTo>
                    <a:pt x="274890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4890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33450" y="4539319"/>
            <a:ext cx="16823828" cy="3654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Groomers form relationships with children intending to sexually harm them in the future.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42% of victims said their trafficker gained their trust within one month.[1]</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Child grooming in the U.S. is considered a </a:t>
            </a:r>
            <a:r>
              <a:rPr lang="en-US" sz="4250" b="1">
                <a:solidFill>
                  <a:srgbClr val="FF5757"/>
                </a:solidFill>
                <a:latin typeface="Roboto Bold"/>
                <a:ea typeface="Roboto Bold"/>
                <a:cs typeface="Roboto Bold"/>
                <a:sym typeface="Roboto Bold"/>
              </a:rPr>
              <a:t>federal offense</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[2]</a:t>
            </a:r>
          </a:p>
        </p:txBody>
      </p:sp>
      <p:grpSp>
        <p:nvGrpSpPr>
          <p:cNvPr id="8" name="Group 8"/>
          <p:cNvGrpSpPr/>
          <p:nvPr/>
        </p:nvGrpSpPr>
        <p:grpSpPr>
          <a:xfrm>
            <a:off x="10852640" y="777802"/>
            <a:ext cx="6708501" cy="2076732"/>
            <a:chOff x="0" y="0"/>
            <a:chExt cx="2933107" cy="907994"/>
          </a:xfrm>
        </p:grpSpPr>
        <p:sp>
          <p:nvSpPr>
            <p:cNvPr id="9" name="Freeform 9"/>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0" name="TextBox 10"/>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401067" y="9097436"/>
            <a:ext cx="10976602" cy="417249"/>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Bouche', V. (2018, January). Survivor Insights: The Role of Technology in Domestic Minor Sex Trafficking. Thorn.org. </a:t>
            </a:r>
          </a:p>
          <a:p>
            <a:pPr marL="259080" lvl="1" indent="-129540" algn="l">
              <a:lnSpc>
                <a:spcPts val="1679"/>
              </a:lnSpc>
              <a:buAutoNum type="arabicPeriod"/>
            </a:pPr>
            <a:r>
              <a:rPr lang="en-US" sz="1200">
                <a:solidFill>
                  <a:srgbClr val="004F59"/>
                </a:solidFill>
                <a:latin typeface="Roboto"/>
                <a:ea typeface="Roboto"/>
                <a:cs typeface="Roboto"/>
                <a:sym typeface="Roboto"/>
              </a:rPr>
              <a:t>U.S. House of Representatives (n.d.). §2422. Coercion and enticement. Uscode.House.gov. </a:t>
            </a:r>
          </a:p>
        </p:txBody>
      </p:sp>
      <p:sp>
        <p:nvSpPr>
          <p:cNvPr id="15" name="Freeform 15"/>
          <p:cNvSpPr/>
          <p:nvPr/>
        </p:nvSpPr>
        <p:spPr>
          <a:xfrm>
            <a:off x="11022178" y="936640"/>
            <a:ext cx="3087009" cy="1736442"/>
          </a:xfrm>
          <a:custGeom>
            <a:avLst/>
            <a:gdLst/>
            <a:ahLst/>
            <a:cxnLst/>
            <a:rect l="l" t="t" r="r" b="b"/>
            <a:pathLst>
              <a:path w="3087009" h="1736442">
                <a:moveTo>
                  <a:pt x="0" y="0"/>
                </a:moveTo>
                <a:lnTo>
                  <a:pt x="3087009" y="0"/>
                </a:lnTo>
                <a:lnTo>
                  <a:pt x="3087009" y="1736443"/>
                </a:lnTo>
                <a:lnTo>
                  <a:pt x="0" y="1736443"/>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306698" y="973145"/>
            <a:ext cx="3085803" cy="1699938"/>
          </a:xfrm>
          <a:custGeom>
            <a:avLst/>
            <a:gdLst/>
            <a:ahLst/>
            <a:cxnLst/>
            <a:rect l="l" t="t" r="r" b="b"/>
            <a:pathLst>
              <a:path w="3085803" h="1699938">
                <a:moveTo>
                  <a:pt x="0" y="0"/>
                </a:moveTo>
                <a:lnTo>
                  <a:pt x="3085803" y="0"/>
                </a:lnTo>
                <a:lnTo>
                  <a:pt x="3085803" y="1699938"/>
                </a:lnTo>
                <a:lnTo>
                  <a:pt x="0" y="1699938"/>
                </a:lnTo>
                <a:lnTo>
                  <a:pt x="0" y="0"/>
                </a:lnTo>
                <a:close/>
              </a:path>
            </a:pathLst>
          </a:custGeom>
          <a:blipFill>
            <a:blip r:embed="rId4"/>
            <a:stretch>
              <a:fillRect t="-9934" b="-795"/>
            </a:stretch>
          </a:blipFill>
        </p:spPr>
        <p:txBody>
          <a:bodyPr/>
          <a:lstStyle/>
          <a:p>
            <a:endParaRPr lang="en-US"/>
          </a:p>
        </p:txBody>
      </p:sp>
      <p:sp>
        <p:nvSpPr>
          <p:cNvPr id="17" name="TextBox 17"/>
          <p:cNvSpPr txBox="1"/>
          <p:nvPr/>
        </p:nvSpPr>
        <p:spPr>
          <a:xfrm>
            <a:off x="1546446" y="3510547"/>
            <a:ext cx="99969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Predators Often Nurture Relationships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5616909" y="2300977"/>
            <a:ext cx="7054183" cy="7054183"/>
          </a:xfrm>
          <a:custGeom>
            <a:avLst/>
            <a:gdLst/>
            <a:ahLst/>
            <a:cxnLst/>
            <a:rect l="l" t="t" r="r" b="b"/>
            <a:pathLst>
              <a:path w="7054183" h="7054183">
                <a:moveTo>
                  <a:pt x="0" y="0"/>
                </a:moveTo>
                <a:lnTo>
                  <a:pt x="7054182" y="0"/>
                </a:lnTo>
                <a:lnTo>
                  <a:pt x="7054182" y="7054182"/>
                </a:lnTo>
                <a:lnTo>
                  <a:pt x="0" y="7054182"/>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93276"/>
            <a:ext cx="8737990" cy="904943"/>
            <a:chOff x="0" y="0"/>
            <a:chExt cx="2301364" cy="238339"/>
          </a:xfrm>
        </p:grpSpPr>
        <p:sp>
          <p:nvSpPr>
            <p:cNvPr id="5" name="Freeform 5"/>
            <p:cNvSpPr/>
            <p:nvPr/>
          </p:nvSpPr>
          <p:spPr>
            <a:xfrm>
              <a:off x="0" y="0"/>
              <a:ext cx="2301364" cy="238339"/>
            </a:xfrm>
            <a:custGeom>
              <a:avLst/>
              <a:gdLst/>
              <a:ahLst/>
              <a:cxnLst/>
              <a:rect l="l" t="t" r="r" b="b"/>
              <a:pathLst>
                <a:path w="2301364" h="238339">
                  <a:moveTo>
                    <a:pt x="0" y="0"/>
                  </a:moveTo>
                  <a:lnTo>
                    <a:pt x="2301364" y="0"/>
                  </a:lnTo>
                  <a:lnTo>
                    <a:pt x="230136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0136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603259" y="4503019"/>
            <a:ext cx="17249269"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Predators use porn to </a:t>
            </a:r>
            <a:r>
              <a:rPr lang="en-US" sz="4250" b="1">
                <a:solidFill>
                  <a:srgbClr val="FF5757"/>
                </a:solidFill>
                <a:latin typeface="Roboto Bold"/>
                <a:ea typeface="Roboto Bold"/>
                <a:cs typeface="Roboto Bold"/>
                <a:sym typeface="Roboto Bold"/>
              </a:rPr>
              <a:t>normalize</a:t>
            </a:r>
            <a:r>
              <a:rPr lang="en-US" sz="4250" b="1">
                <a:solidFill>
                  <a:srgbClr val="004F59"/>
                </a:solidFill>
                <a:latin typeface="Roboto Bold"/>
                <a:ea typeface="Roboto Bold"/>
                <a:cs typeface="Roboto Bold"/>
                <a:sym typeface="Roboto Bold"/>
              </a:rPr>
              <a:t> adults having sex with children.</a:t>
            </a:r>
          </a:p>
          <a:p>
            <a:pPr algn="l">
              <a:lnSpc>
                <a:spcPts val="4675"/>
              </a:lnSpc>
            </a:pPr>
            <a:endParaRPr lang="en-US" sz="4250" b="1">
              <a:solidFill>
                <a:srgbClr val="004F59"/>
              </a:solidFill>
              <a:latin typeface="Roboto Bold"/>
              <a:ea typeface="Roboto Bold"/>
              <a:cs typeface="Roboto Bold"/>
              <a:sym typeface="Roboto Bold"/>
            </a:endParaRPr>
          </a:p>
        </p:txBody>
      </p:sp>
      <p:grpSp>
        <p:nvGrpSpPr>
          <p:cNvPr id="8" name="Group 8"/>
          <p:cNvGrpSpPr/>
          <p:nvPr/>
        </p:nvGrpSpPr>
        <p:grpSpPr>
          <a:xfrm>
            <a:off x="10852640" y="777802"/>
            <a:ext cx="6708501" cy="2076732"/>
            <a:chOff x="0" y="0"/>
            <a:chExt cx="2933107" cy="907994"/>
          </a:xfrm>
        </p:grpSpPr>
        <p:sp>
          <p:nvSpPr>
            <p:cNvPr id="9" name="Freeform 9"/>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0" name="TextBox 10"/>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312322"/>
            <a:ext cx="85865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through Pornography</a:t>
            </a:r>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401067" y="9177436"/>
            <a:ext cx="10864583" cy="417249"/>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Wilkinson Jr., Kevin L. (2024, July 4). The Breeding of Wolves: Understanding the Escalation Continuum &amp; Escalation Dynamics of Contemporary Sex Trafficking. DigitalCommons.liberity.edu.</a:t>
            </a:r>
          </a:p>
        </p:txBody>
      </p:sp>
      <p:sp>
        <p:nvSpPr>
          <p:cNvPr id="16" name="Freeform 16"/>
          <p:cNvSpPr/>
          <p:nvPr/>
        </p:nvSpPr>
        <p:spPr>
          <a:xfrm>
            <a:off x="11037104" y="951324"/>
            <a:ext cx="3104442" cy="1738488"/>
          </a:xfrm>
          <a:custGeom>
            <a:avLst/>
            <a:gdLst/>
            <a:ahLst/>
            <a:cxnLst/>
            <a:rect l="l" t="t" r="r" b="b"/>
            <a:pathLst>
              <a:path w="3104442" h="1738488">
                <a:moveTo>
                  <a:pt x="0" y="0"/>
                </a:moveTo>
                <a:lnTo>
                  <a:pt x="3104442" y="0"/>
                </a:lnTo>
                <a:lnTo>
                  <a:pt x="3104442" y="1738488"/>
                </a:lnTo>
                <a:lnTo>
                  <a:pt x="0" y="1738488"/>
                </a:lnTo>
                <a:lnTo>
                  <a:pt x="0" y="0"/>
                </a:lnTo>
                <a:close/>
              </a:path>
            </a:pathLst>
          </a:custGeom>
          <a:blipFill>
            <a:blip r:embed="rId3"/>
            <a:stretch>
              <a:fillRect/>
            </a:stretch>
          </a:blipFill>
        </p:spPr>
        <p:txBody>
          <a:bodyPr/>
          <a:lstStyle/>
          <a:p>
            <a:endParaRPr lang="en-US"/>
          </a:p>
        </p:txBody>
      </p:sp>
      <p:sp>
        <p:nvSpPr>
          <p:cNvPr id="17" name="Freeform 17"/>
          <p:cNvSpPr/>
          <p:nvPr/>
        </p:nvSpPr>
        <p:spPr>
          <a:xfrm>
            <a:off x="14332924" y="951324"/>
            <a:ext cx="3097528" cy="1738488"/>
          </a:xfrm>
          <a:custGeom>
            <a:avLst/>
            <a:gdLst/>
            <a:ahLst/>
            <a:cxnLst/>
            <a:rect l="l" t="t" r="r" b="b"/>
            <a:pathLst>
              <a:path w="3097528" h="1738488">
                <a:moveTo>
                  <a:pt x="0" y="0"/>
                </a:moveTo>
                <a:lnTo>
                  <a:pt x="3097528" y="0"/>
                </a:lnTo>
                <a:lnTo>
                  <a:pt x="3097528" y="1738488"/>
                </a:lnTo>
                <a:lnTo>
                  <a:pt x="0" y="173848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93276"/>
            <a:ext cx="8737990" cy="904943"/>
            <a:chOff x="0" y="0"/>
            <a:chExt cx="2301364" cy="238339"/>
          </a:xfrm>
        </p:grpSpPr>
        <p:sp>
          <p:nvSpPr>
            <p:cNvPr id="5" name="Freeform 5"/>
            <p:cNvSpPr/>
            <p:nvPr/>
          </p:nvSpPr>
          <p:spPr>
            <a:xfrm>
              <a:off x="0" y="0"/>
              <a:ext cx="2301364" cy="238339"/>
            </a:xfrm>
            <a:custGeom>
              <a:avLst/>
              <a:gdLst/>
              <a:ahLst/>
              <a:cxnLst/>
              <a:rect l="l" t="t" r="r" b="b"/>
              <a:pathLst>
                <a:path w="2301364" h="238339">
                  <a:moveTo>
                    <a:pt x="0" y="0"/>
                  </a:moveTo>
                  <a:lnTo>
                    <a:pt x="2301364" y="0"/>
                  </a:lnTo>
                  <a:lnTo>
                    <a:pt x="230136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0136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603259" y="4503019"/>
            <a:ext cx="17249269"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use porn to normalize adults having sex with children.</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commonly use pornography to </a:t>
            </a:r>
            <a:r>
              <a:rPr lang="en-US" sz="4250" b="1">
                <a:solidFill>
                  <a:srgbClr val="FF5757"/>
                </a:solidFill>
                <a:latin typeface="Roboto Bold"/>
                <a:ea typeface="Roboto Bold"/>
                <a:cs typeface="Roboto Bold"/>
                <a:sym typeface="Roboto Bold"/>
              </a:rPr>
              <a:t>train victims</a:t>
            </a:r>
            <a:r>
              <a:rPr lang="en-US" sz="4250" b="1">
                <a:solidFill>
                  <a:srgbClr val="004F59"/>
                </a:solidFill>
                <a:latin typeface="Roboto Bold"/>
                <a:ea typeface="Roboto Bold"/>
                <a:cs typeface="Roboto Bold"/>
                <a:sym typeface="Roboto Bold"/>
              </a:rPr>
              <a:t> on the sexual expectations of buyers.</a:t>
            </a:r>
          </a:p>
        </p:txBody>
      </p:sp>
      <p:grpSp>
        <p:nvGrpSpPr>
          <p:cNvPr id="8" name="Group 8"/>
          <p:cNvGrpSpPr/>
          <p:nvPr/>
        </p:nvGrpSpPr>
        <p:grpSpPr>
          <a:xfrm>
            <a:off x="10852640" y="777802"/>
            <a:ext cx="6708501" cy="2076732"/>
            <a:chOff x="0" y="0"/>
            <a:chExt cx="2933107" cy="907994"/>
          </a:xfrm>
        </p:grpSpPr>
        <p:sp>
          <p:nvSpPr>
            <p:cNvPr id="9" name="Freeform 9"/>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0" name="TextBox 10"/>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401067" y="9177436"/>
            <a:ext cx="10864583" cy="417249"/>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Wilkinson Jr., Kevin L. (2024, July 4). The Breeding of Wolves: Understanding the Escalation Continuum &amp; Escalation Dynamics of Contemporary Sex Trafficking. DigitalCommons.liberity.edu.</a:t>
            </a:r>
          </a:p>
        </p:txBody>
      </p:sp>
      <p:sp>
        <p:nvSpPr>
          <p:cNvPr id="15" name="Freeform 15"/>
          <p:cNvSpPr/>
          <p:nvPr/>
        </p:nvSpPr>
        <p:spPr>
          <a:xfrm>
            <a:off x="11037104" y="951324"/>
            <a:ext cx="3104442" cy="1738488"/>
          </a:xfrm>
          <a:custGeom>
            <a:avLst/>
            <a:gdLst/>
            <a:ahLst/>
            <a:cxnLst/>
            <a:rect l="l" t="t" r="r" b="b"/>
            <a:pathLst>
              <a:path w="3104442" h="1738488">
                <a:moveTo>
                  <a:pt x="0" y="0"/>
                </a:moveTo>
                <a:lnTo>
                  <a:pt x="3104442" y="0"/>
                </a:lnTo>
                <a:lnTo>
                  <a:pt x="3104442" y="1738488"/>
                </a:lnTo>
                <a:lnTo>
                  <a:pt x="0" y="1738488"/>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332924" y="951324"/>
            <a:ext cx="3097528" cy="1738488"/>
          </a:xfrm>
          <a:custGeom>
            <a:avLst/>
            <a:gdLst/>
            <a:ahLst/>
            <a:cxnLst/>
            <a:rect l="l" t="t" r="r" b="b"/>
            <a:pathLst>
              <a:path w="3097528" h="1738488">
                <a:moveTo>
                  <a:pt x="0" y="0"/>
                </a:moveTo>
                <a:lnTo>
                  <a:pt x="3097528" y="0"/>
                </a:lnTo>
                <a:lnTo>
                  <a:pt x="3097528" y="1738488"/>
                </a:lnTo>
                <a:lnTo>
                  <a:pt x="0" y="1738488"/>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546446" y="3312322"/>
            <a:ext cx="85865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through Pornography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93276"/>
            <a:ext cx="8737990" cy="904943"/>
            <a:chOff x="0" y="0"/>
            <a:chExt cx="2301364" cy="238339"/>
          </a:xfrm>
        </p:grpSpPr>
        <p:sp>
          <p:nvSpPr>
            <p:cNvPr id="5" name="Freeform 5"/>
            <p:cNvSpPr/>
            <p:nvPr/>
          </p:nvSpPr>
          <p:spPr>
            <a:xfrm>
              <a:off x="0" y="0"/>
              <a:ext cx="2301364" cy="238339"/>
            </a:xfrm>
            <a:custGeom>
              <a:avLst/>
              <a:gdLst/>
              <a:ahLst/>
              <a:cxnLst/>
              <a:rect l="l" t="t" r="r" b="b"/>
              <a:pathLst>
                <a:path w="2301364" h="238339">
                  <a:moveTo>
                    <a:pt x="0" y="0"/>
                  </a:moveTo>
                  <a:lnTo>
                    <a:pt x="2301364" y="0"/>
                  </a:lnTo>
                  <a:lnTo>
                    <a:pt x="230136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0136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603259" y="4503019"/>
            <a:ext cx="17249269" cy="3654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use porn to normalize adults having sex with children.</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commonly use pornography to train victims on the sexual expectations of buyers.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suggests pornography is introduced to adolescent boys as a </a:t>
            </a:r>
            <a:r>
              <a:rPr lang="en-US" sz="4250" b="1">
                <a:solidFill>
                  <a:srgbClr val="FF5757"/>
                </a:solidFill>
                <a:latin typeface="Roboto Bold"/>
                <a:ea typeface="Roboto Bold"/>
                <a:cs typeface="Roboto Bold"/>
                <a:sym typeface="Roboto Bold"/>
              </a:rPr>
              <a:t>tactic to groom</a:t>
            </a:r>
            <a:r>
              <a:rPr lang="en-US" sz="4250" b="1">
                <a:solidFill>
                  <a:srgbClr val="004F59"/>
                </a:solidFill>
                <a:latin typeface="Roboto Bold"/>
                <a:ea typeface="Roboto Bold"/>
                <a:cs typeface="Roboto Bold"/>
                <a:sym typeface="Roboto Bold"/>
              </a:rPr>
              <a:t> them into becoming sex buyers in adulthood.</a:t>
            </a:r>
            <a:r>
              <a:rPr lang="en-US" sz="4250" b="1">
                <a:solidFill>
                  <a:srgbClr val="008EAA"/>
                </a:solidFill>
                <a:latin typeface="Roboto Bold"/>
                <a:ea typeface="Roboto Bold"/>
                <a:cs typeface="Roboto Bold"/>
                <a:sym typeface="Roboto Bold"/>
              </a:rPr>
              <a:t>[1]</a:t>
            </a:r>
          </a:p>
        </p:txBody>
      </p:sp>
      <p:grpSp>
        <p:nvGrpSpPr>
          <p:cNvPr id="8" name="Group 8"/>
          <p:cNvGrpSpPr/>
          <p:nvPr/>
        </p:nvGrpSpPr>
        <p:grpSpPr>
          <a:xfrm>
            <a:off x="10852640" y="777802"/>
            <a:ext cx="6708501" cy="2076732"/>
            <a:chOff x="0" y="0"/>
            <a:chExt cx="2933107" cy="907994"/>
          </a:xfrm>
        </p:grpSpPr>
        <p:sp>
          <p:nvSpPr>
            <p:cNvPr id="9" name="Freeform 9"/>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0" name="TextBox 10"/>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401067" y="9177436"/>
            <a:ext cx="10864583" cy="417249"/>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Wilkinson Jr., Kevin L. (2024, July 4). The Breeding of Wolves: Understanding the Escalation Continuum &amp; Escalation Dynamics of Contemporary Sex Trafficking. DigitalCommons.liberity.edu.</a:t>
            </a:r>
          </a:p>
        </p:txBody>
      </p:sp>
      <p:sp>
        <p:nvSpPr>
          <p:cNvPr id="15" name="Freeform 15"/>
          <p:cNvSpPr/>
          <p:nvPr/>
        </p:nvSpPr>
        <p:spPr>
          <a:xfrm>
            <a:off x="11037104" y="951324"/>
            <a:ext cx="3104442" cy="1738488"/>
          </a:xfrm>
          <a:custGeom>
            <a:avLst/>
            <a:gdLst/>
            <a:ahLst/>
            <a:cxnLst/>
            <a:rect l="l" t="t" r="r" b="b"/>
            <a:pathLst>
              <a:path w="3104442" h="1738488">
                <a:moveTo>
                  <a:pt x="0" y="0"/>
                </a:moveTo>
                <a:lnTo>
                  <a:pt x="3104442" y="0"/>
                </a:lnTo>
                <a:lnTo>
                  <a:pt x="3104442" y="1738488"/>
                </a:lnTo>
                <a:lnTo>
                  <a:pt x="0" y="1738488"/>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332924" y="951324"/>
            <a:ext cx="3097528" cy="1738488"/>
          </a:xfrm>
          <a:custGeom>
            <a:avLst/>
            <a:gdLst/>
            <a:ahLst/>
            <a:cxnLst/>
            <a:rect l="l" t="t" r="r" b="b"/>
            <a:pathLst>
              <a:path w="3097528" h="1738488">
                <a:moveTo>
                  <a:pt x="0" y="0"/>
                </a:moveTo>
                <a:lnTo>
                  <a:pt x="3097528" y="0"/>
                </a:lnTo>
                <a:lnTo>
                  <a:pt x="3097528" y="1738488"/>
                </a:lnTo>
                <a:lnTo>
                  <a:pt x="0" y="1738488"/>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546446" y="3312322"/>
            <a:ext cx="85865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through Pornography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8714434" y="3228041"/>
            <a:ext cx="7929761" cy="5286507"/>
          </a:xfrm>
          <a:custGeom>
            <a:avLst/>
            <a:gdLst/>
            <a:ahLst/>
            <a:cxnLst/>
            <a:rect l="l" t="t" r="r" b="b"/>
            <a:pathLst>
              <a:path w="7929761" h="5286507">
                <a:moveTo>
                  <a:pt x="0" y="0"/>
                </a:moveTo>
                <a:lnTo>
                  <a:pt x="7929761" y="0"/>
                </a:lnTo>
                <a:lnTo>
                  <a:pt x="7929761" y="5286507"/>
                </a:lnTo>
                <a:lnTo>
                  <a:pt x="0" y="5286507"/>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4295321"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NORMALIZING PORNOGRAPHY</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729819" y="3266141"/>
            <a:ext cx="7549282" cy="45545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Animated pornography, called </a:t>
            </a:r>
            <a:r>
              <a:rPr lang="en-US" sz="4250" b="1">
                <a:solidFill>
                  <a:srgbClr val="FF5757"/>
                </a:solidFill>
                <a:latin typeface="Roboto Bold"/>
                <a:ea typeface="Roboto Bold"/>
                <a:cs typeface="Roboto Bold"/>
                <a:sym typeface="Roboto Bold"/>
              </a:rPr>
              <a:t>HENTAI</a:t>
            </a:r>
            <a:r>
              <a:rPr lang="en-US" sz="4250" b="1">
                <a:solidFill>
                  <a:srgbClr val="004F59"/>
                </a:solidFill>
                <a:latin typeface="Roboto Bold"/>
                <a:ea typeface="Roboto Bold"/>
                <a:cs typeface="Roboto Bold"/>
                <a:sym typeface="Roboto Bold"/>
              </a:rPr>
              <a:t>, was ranked as the fourth most viewed pornographic category on Pornhub’s website in 2021.</a:t>
            </a:r>
          </a:p>
          <a:p>
            <a:pPr algn="l">
              <a:lnSpc>
                <a:spcPts val="3135"/>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4159956" y="9109696"/>
            <a:ext cx="12002789"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Fight the New Drug (n.d.). Pornhub's 2021 Annual Report Reveals This Year's Most-Watched Porn Categories. FightTheNewDrug.org.</a:t>
            </a:r>
          </a:p>
          <a:p>
            <a:pPr marL="259080" lvl="1" indent="-129540" algn="l">
              <a:lnSpc>
                <a:spcPts val="1679"/>
              </a:lnSpc>
              <a:buAutoNum type="arabicPeriod"/>
            </a:pPr>
            <a:r>
              <a:rPr lang="en-US" sz="1200">
                <a:solidFill>
                  <a:srgbClr val="004F59"/>
                </a:solidFill>
                <a:latin typeface="Roboto"/>
                <a:ea typeface="Roboto"/>
                <a:cs typeface="Roboto"/>
                <a:sym typeface="Roboto"/>
              </a:rPr>
              <a:t>Reysen, Stephen &amp; Plante, Courtney &amp; Roberts, Sharon &amp; Gerbasi, Kathleen &amp; Mohebpour, Ida &amp; Gamboa, Amanda. (2016). Pale and geeky: Prevailing stereotypes of anime fans. The Phoenix Papers. 2. 78-103.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8714434" y="3228041"/>
            <a:ext cx="7929761" cy="5286507"/>
          </a:xfrm>
          <a:custGeom>
            <a:avLst/>
            <a:gdLst/>
            <a:ahLst/>
            <a:cxnLst/>
            <a:rect l="l" t="t" r="r" b="b"/>
            <a:pathLst>
              <a:path w="7929761" h="5286507">
                <a:moveTo>
                  <a:pt x="0" y="0"/>
                </a:moveTo>
                <a:lnTo>
                  <a:pt x="7929761" y="0"/>
                </a:lnTo>
                <a:lnTo>
                  <a:pt x="7929761" y="5286507"/>
                </a:lnTo>
                <a:lnTo>
                  <a:pt x="0" y="5286507"/>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4295321"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NORMALIZING PORNOGRAPHY</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729819" y="3266141"/>
            <a:ext cx="7549282" cy="572153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Animated pornography, called HENTAI, was ranked as the fourth most viewed pornographic category on Pornhub’s website in 2021.</a:t>
            </a:r>
          </a:p>
          <a:p>
            <a:pPr algn="l">
              <a:lnSpc>
                <a:spcPts val="3135"/>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Hentai fans typically become followers around </a:t>
            </a:r>
            <a:r>
              <a:rPr lang="en-US" sz="4250" b="1">
                <a:solidFill>
                  <a:srgbClr val="FF5757"/>
                </a:solidFill>
                <a:latin typeface="Roboto Bold"/>
                <a:ea typeface="Roboto Bold"/>
                <a:cs typeface="Roboto Bold"/>
                <a:sym typeface="Roboto Bold"/>
              </a:rPr>
              <a:t>age 14</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4159956" y="9109696"/>
            <a:ext cx="12002789"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Fight the New Drug (n.d.). Pornhub's 2021 Annual Report Reveals This Year's Most-Watched Porn Categories. FightTheNewDrug.org.</a:t>
            </a:r>
          </a:p>
          <a:p>
            <a:pPr marL="259080" lvl="1" indent="-129540" algn="l">
              <a:lnSpc>
                <a:spcPts val="1679"/>
              </a:lnSpc>
              <a:buAutoNum type="arabicPeriod"/>
            </a:pPr>
            <a:r>
              <a:rPr lang="en-US" sz="1200">
                <a:solidFill>
                  <a:srgbClr val="004F59"/>
                </a:solidFill>
                <a:latin typeface="Roboto"/>
                <a:ea typeface="Roboto"/>
                <a:cs typeface="Roboto"/>
                <a:sym typeface="Roboto"/>
              </a:rPr>
              <a:t>Reysen, Stephen &amp; Plante, Courtney &amp; Roberts, Sharon &amp; Gerbasi, Kathleen &amp; Mohebpour, Ida &amp; Gamboa, Amanda. (2016). Pale and geeky: Prevailing stereotypes of anime fans. The Phoenix Papers. 2. 78-103.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028700" y="4463545"/>
            <a:ext cx="16230600" cy="1205488"/>
            <a:chOff x="0" y="0"/>
            <a:chExt cx="4274726" cy="317495"/>
          </a:xfrm>
        </p:grpSpPr>
        <p:sp>
          <p:nvSpPr>
            <p:cNvPr id="7" name="Freeform 7"/>
            <p:cNvSpPr/>
            <p:nvPr/>
          </p:nvSpPr>
          <p:spPr>
            <a:xfrm>
              <a:off x="0" y="0"/>
              <a:ext cx="4274726" cy="317495"/>
            </a:xfrm>
            <a:custGeom>
              <a:avLst/>
              <a:gdLst/>
              <a:ahLst/>
              <a:cxnLst/>
              <a:rect l="l" t="t" r="r" b="b"/>
              <a:pathLst>
                <a:path w="4274726" h="317495">
                  <a:moveTo>
                    <a:pt x="0" y="0"/>
                  </a:moveTo>
                  <a:lnTo>
                    <a:pt x="4274726" y="0"/>
                  </a:lnTo>
                  <a:lnTo>
                    <a:pt x="4274726" y="317495"/>
                  </a:lnTo>
                  <a:lnTo>
                    <a:pt x="0" y="317495"/>
                  </a:lnTo>
                  <a:close/>
                </a:path>
              </a:pathLst>
            </a:custGeom>
            <a:solidFill>
              <a:srgbClr val="303030"/>
            </a:solidFill>
          </p:spPr>
          <p:txBody>
            <a:bodyPr/>
            <a:lstStyle/>
            <a:p>
              <a:endParaRPr lang="en-US"/>
            </a:p>
          </p:txBody>
        </p:sp>
        <p:sp>
          <p:nvSpPr>
            <p:cNvPr id="8" name="TextBox 8"/>
            <p:cNvSpPr txBox="1"/>
            <p:nvPr/>
          </p:nvSpPr>
          <p:spPr>
            <a:xfrm>
              <a:off x="0" y="-76200"/>
              <a:ext cx="4274726" cy="39369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299874" y="4625592"/>
            <a:ext cx="16216549" cy="771499"/>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a:t>
            </a:r>
            <a:r>
              <a:rPr lang="en-US" sz="4499" b="1">
                <a:solidFill>
                  <a:srgbClr val="FFFFFF"/>
                </a:solidFill>
                <a:latin typeface="Roboto Bold"/>
                <a:ea typeface="Roboto Bold"/>
                <a:cs typeface="Roboto Bold"/>
                <a:sym typeface="Roboto Bold"/>
              </a:rPr>
              <a:t> Sex traffickers mostly hold victims physically captive.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6483675" cy="904943"/>
            <a:chOff x="0" y="0"/>
            <a:chExt cx="1707634" cy="238339"/>
          </a:xfrm>
        </p:grpSpPr>
        <p:sp>
          <p:nvSpPr>
            <p:cNvPr id="9" name="Freeform 9"/>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MANIPULATION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4" name="TextBox 14"/>
          <p:cNvSpPr txBox="1"/>
          <p:nvPr/>
        </p:nvSpPr>
        <p:spPr>
          <a:xfrm>
            <a:off x="2017780" y="4536816"/>
            <a:ext cx="14454963"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Influencing or controlling someone’s behavior or decisions deceptively or unfairly, usually for personal gain.</a:t>
            </a:r>
          </a:p>
          <a:p>
            <a:pPr algn="l">
              <a:lnSpc>
                <a:spcPts val="6880"/>
              </a:lnSpc>
            </a:pPr>
            <a:endParaRPr lang="en-US" sz="4300" b="1">
              <a:solidFill>
                <a:srgbClr val="004F59"/>
              </a:solidFill>
              <a:latin typeface="Roboto Bold"/>
              <a:ea typeface="Roboto Bold"/>
              <a:cs typeface="Roboto Bold"/>
              <a:sym typeface="Roboto Bold"/>
            </a:endParaRP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5982451" cy="904943"/>
            <a:chOff x="0" y="0"/>
            <a:chExt cx="1575625" cy="238339"/>
          </a:xfrm>
        </p:grpSpPr>
        <p:sp>
          <p:nvSpPr>
            <p:cNvPr id="9" name="Freeform 9"/>
            <p:cNvSpPr/>
            <p:nvPr/>
          </p:nvSpPr>
          <p:spPr>
            <a:xfrm>
              <a:off x="0" y="0"/>
              <a:ext cx="1575625" cy="238339"/>
            </a:xfrm>
            <a:custGeom>
              <a:avLst/>
              <a:gdLst/>
              <a:ahLst/>
              <a:cxnLst/>
              <a:rect l="l" t="t" r="r" b="b"/>
              <a:pathLst>
                <a:path w="1575625" h="238339">
                  <a:moveTo>
                    <a:pt x="0" y="0"/>
                  </a:moveTo>
                  <a:lnTo>
                    <a:pt x="1575625" y="0"/>
                  </a:lnTo>
                  <a:lnTo>
                    <a:pt x="157562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57562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INTIMIDATION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2017780" y="4536816"/>
            <a:ext cx="15241520"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influence or control another person’s actions or behavior by causing fear. </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500603"/>
            <a:ext cx="5704404" cy="904943"/>
            <a:chOff x="0" y="0"/>
            <a:chExt cx="1502394" cy="238339"/>
          </a:xfrm>
        </p:grpSpPr>
        <p:sp>
          <p:nvSpPr>
            <p:cNvPr id="5" name="Freeform 5"/>
            <p:cNvSpPr/>
            <p:nvPr/>
          </p:nvSpPr>
          <p:spPr>
            <a:xfrm>
              <a:off x="0" y="0"/>
              <a:ext cx="1502394" cy="238339"/>
            </a:xfrm>
            <a:custGeom>
              <a:avLst/>
              <a:gdLst/>
              <a:ahLst/>
              <a:cxnLst/>
              <a:rect l="l" t="t" r="r" b="b"/>
              <a:pathLst>
                <a:path w="1502394" h="238339">
                  <a:moveTo>
                    <a:pt x="0" y="0"/>
                  </a:moveTo>
                  <a:lnTo>
                    <a:pt x="1502394" y="0"/>
                  </a:lnTo>
                  <a:lnTo>
                    <a:pt x="150239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02394"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796852"/>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1009095" y="966563"/>
            <a:ext cx="3102341" cy="1737311"/>
          </a:xfrm>
          <a:custGeom>
            <a:avLst/>
            <a:gdLst/>
            <a:ahLst/>
            <a:cxnLst/>
            <a:rect l="l" t="t" r="r" b="b"/>
            <a:pathLst>
              <a:path w="3102341" h="1737311">
                <a:moveTo>
                  <a:pt x="0" y="0"/>
                </a:moveTo>
                <a:lnTo>
                  <a:pt x="3102341" y="0"/>
                </a:lnTo>
                <a:lnTo>
                  <a:pt x="3102341" y="1737311"/>
                </a:lnTo>
                <a:lnTo>
                  <a:pt x="0" y="173731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865082" y="4689205"/>
            <a:ext cx="18116437"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use </a:t>
            </a:r>
            <a:r>
              <a:rPr lang="en-US" sz="4250" b="1">
                <a:solidFill>
                  <a:srgbClr val="FF5757"/>
                </a:solidFill>
                <a:latin typeface="Roboto Bold"/>
                <a:ea typeface="Roboto Bold"/>
                <a:cs typeface="Roboto Bold"/>
                <a:sym typeface="Roboto Bold"/>
              </a:rPr>
              <a:t>emotional manipulation</a:t>
            </a:r>
            <a:r>
              <a:rPr lang="en-US" sz="4250" b="1">
                <a:solidFill>
                  <a:srgbClr val="004F59"/>
                </a:solidFill>
                <a:latin typeface="Roboto Bold"/>
                <a:ea typeface="Roboto Bold"/>
                <a:cs typeface="Roboto Bold"/>
                <a:sym typeface="Roboto Bold"/>
              </a:rPr>
              <a:t> to control victims.</a:t>
            </a:r>
          </a:p>
          <a:p>
            <a:pPr algn="l">
              <a:lnSpc>
                <a:spcPts val="4675"/>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546446" y="3519649"/>
            <a:ext cx="560269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Control</a:t>
            </a:r>
          </a:p>
        </p:txBody>
      </p:sp>
      <p:sp>
        <p:nvSpPr>
          <p:cNvPr id="13" name="TextBox 13"/>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382397" y="9291773"/>
            <a:ext cx="10864583"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28). Here's What Trauma Bonding Really Is and How To Recognize the Signs. Health.ClevelendClinic.org. </a:t>
            </a:r>
          </a:p>
        </p:txBody>
      </p:sp>
      <p:sp>
        <p:nvSpPr>
          <p:cNvPr id="17" name="Freeform 17"/>
          <p:cNvSpPr/>
          <p:nvPr/>
        </p:nvSpPr>
        <p:spPr>
          <a:xfrm>
            <a:off x="14295630" y="952514"/>
            <a:ext cx="3134822" cy="1763337"/>
          </a:xfrm>
          <a:custGeom>
            <a:avLst/>
            <a:gdLst/>
            <a:ahLst/>
            <a:cxnLst/>
            <a:rect l="l" t="t" r="r" b="b"/>
            <a:pathLst>
              <a:path w="3134822" h="1763337">
                <a:moveTo>
                  <a:pt x="0" y="0"/>
                </a:moveTo>
                <a:lnTo>
                  <a:pt x="3134822" y="0"/>
                </a:lnTo>
                <a:lnTo>
                  <a:pt x="3134822" y="1763338"/>
                </a:lnTo>
                <a:lnTo>
                  <a:pt x="0" y="176333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500603"/>
            <a:ext cx="5704404" cy="904943"/>
            <a:chOff x="0" y="0"/>
            <a:chExt cx="1502394" cy="238339"/>
          </a:xfrm>
        </p:grpSpPr>
        <p:sp>
          <p:nvSpPr>
            <p:cNvPr id="5" name="Freeform 5"/>
            <p:cNvSpPr/>
            <p:nvPr/>
          </p:nvSpPr>
          <p:spPr>
            <a:xfrm>
              <a:off x="0" y="0"/>
              <a:ext cx="1502394" cy="238339"/>
            </a:xfrm>
            <a:custGeom>
              <a:avLst/>
              <a:gdLst/>
              <a:ahLst/>
              <a:cxnLst/>
              <a:rect l="l" t="t" r="r" b="b"/>
              <a:pathLst>
                <a:path w="1502394" h="238339">
                  <a:moveTo>
                    <a:pt x="0" y="0"/>
                  </a:moveTo>
                  <a:lnTo>
                    <a:pt x="1502394" y="0"/>
                  </a:lnTo>
                  <a:lnTo>
                    <a:pt x="150239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02394"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796852"/>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865082" y="4689205"/>
            <a:ext cx="18116437"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use emotional manipulation to control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use </a:t>
            </a:r>
            <a:r>
              <a:rPr lang="en-US" sz="4250" b="1">
                <a:solidFill>
                  <a:srgbClr val="FF5757"/>
                </a:solidFill>
                <a:latin typeface="Roboto Bold"/>
                <a:ea typeface="Roboto Bold"/>
                <a:cs typeface="Roboto Bold"/>
                <a:sym typeface="Roboto Bold"/>
              </a:rPr>
              <a:t>love </a:t>
            </a:r>
            <a:r>
              <a:rPr lang="en-US" sz="4250" b="1">
                <a:solidFill>
                  <a:srgbClr val="004F59"/>
                </a:solidFill>
                <a:latin typeface="Roboto Bold"/>
                <a:ea typeface="Roboto Bold"/>
                <a:cs typeface="Roboto Bold"/>
                <a:sym typeface="Roboto Bold"/>
              </a:rPr>
              <a:t>bonds, </a:t>
            </a:r>
            <a:r>
              <a:rPr lang="en-US" sz="4250" b="1">
                <a:solidFill>
                  <a:srgbClr val="FF5757"/>
                </a:solidFill>
                <a:latin typeface="Roboto Bold"/>
                <a:ea typeface="Roboto Bold"/>
                <a:cs typeface="Roboto Bold"/>
                <a:sym typeface="Roboto Bold"/>
              </a:rPr>
              <a:t>debt </a:t>
            </a:r>
            <a:r>
              <a:rPr lang="en-US" sz="4250" b="1">
                <a:solidFill>
                  <a:srgbClr val="004F59"/>
                </a:solidFill>
                <a:latin typeface="Roboto Bold"/>
                <a:ea typeface="Roboto Bold"/>
                <a:cs typeface="Roboto Bold"/>
                <a:sym typeface="Roboto Bold"/>
              </a:rPr>
              <a:t>bonds, </a:t>
            </a:r>
            <a:r>
              <a:rPr lang="en-US" sz="4250" b="1">
                <a:solidFill>
                  <a:srgbClr val="FF5757"/>
                </a:solidFill>
                <a:latin typeface="Roboto Bold"/>
                <a:ea typeface="Roboto Bold"/>
                <a:cs typeface="Roboto Bold"/>
                <a:sym typeface="Roboto Bold"/>
              </a:rPr>
              <a:t>drug </a:t>
            </a:r>
            <a:r>
              <a:rPr lang="en-US" sz="4250" b="1">
                <a:solidFill>
                  <a:srgbClr val="004F59"/>
                </a:solidFill>
                <a:latin typeface="Roboto Bold"/>
                <a:ea typeface="Roboto Bold"/>
                <a:cs typeface="Roboto Bold"/>
                <a:sym typeface="Roboto Bold"/>
              </a:rPr>
              <a:t>bonds, &amp; </a:t>
            </a:r>
            <a:r>
              <a:rPr lang="en-US" sz="4250" b="1">
                <a:solidFill>
                  <a:srgbClr val="FF5757"/>
                </a:solidFill>
                <a:latin typeface="Roboto Bold"/>
                <a:ea typeface="Roboto Bold"/>
                <a:cs typeface="Roboto Bold"/>
                <a:sym typeface="Roboto Bold"/>
              </a:rPr>
              <a:t>family </a:t>
            </a:r>
            <a:r>
              <a:rPr lang="en-US" sz="4250" b="1">
                <a:solidFill>
                  <a:srgbClr val="004F59"/>
                </a:solidFill>
                <a:latin typeface="Roboto Bold"/>
                <a:ea typeface="Roboto Bold"/>
                <a:cs typeface="Roboto Bold"/>
                <a:sym typeface="Roboto Bold"/>
              </a:rPr>
              <a:t>bonds. </a:t>
            </a:r>
          </a:p>
          <a:p>
            <a:pPr algn="l">
              <a:lnSpc>
                <a:spcPts val="4675"/>
              </a:lnSpc>
            </a:pPr>
            <a:endParaRPr lang="en-US" sz="4250" b="1">
              <a:solidFill>
                <a:srgbClr val="004F59"/>
              </a:solidFill>
              <a:latin typeface="Roboto Bold"/>
              <a:ea typeface="Roboto Bold"/>
              <a:cs typeface="Roboto Bold"/>
              <a:sym typeface="Roboto Bold"/>
            </a:endParaRPr>
          </a:p>
        </p:txBody>
      </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382397" y="9291773"/>
            <a:ext cx="10864583"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28). Here's What Trauma Bonding Really Is and How To Recognize the Signs. Health.ClevelendClinic.org. </a:t>
            </a:r>
          </a:p>
        </p:txBody>
      </p:sp>
      <p:sp>
        <p:nvSpPr>
          <p:cNvPr id="15" name="Freeform 15"/>
          <p:cNvSpPr/>
          <p:nvPr/>
        </p:nvSpPr>
        <p:spPr>
          <a:xfrm>
            <a:off x="11009095" y="966563"/>
            <a:ext cx="3102341" cy="1737311"/>
          </a:xfrm>
          <a:custGeom>
            <a:avLst/>
            <a:gdLst/>
            <a:ahLst/>
            <a:cxnLst/>
            <a:rect l="l" t="t" r="r" b="b"/>
            <a:pathLst>
              <a:path w="3102341" h="1737311">
                <a:moveTo>
                  <a:pt x="0" y="0"/>
                </a:moveTo>
                <a:lnTo>
                  <a:pt x="3102341" y="0"/>
                </a:lnTo>
                <a:lnTo>
                  <a:pt x="3102341" y="1737311"/>
                </a:lnTo>
                <a:lnTo>
                  <a:pt x="0" y="1737311"/>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295630" y="952514"/>
            <a:ext cx="3134822" cy="1763337"/>
          </a:xfrm>
          <a:custGeom>
            <a:avLst/>
            <a:gdLst/>
            <a:ahLst/>
            <a:cxnLst/>
            <a:rect l="l" t="t" r="r" b="b"/>
            <a:pathLst>
              <a:path w="3134822" h="1763337">
                <a:moveTo>
                  <a:pt x="0" y="0"/>
                </a:moveTo>
                <a:lnTo>
                  <a:pt x="3134822" y="0"/>
                </a:lnTo>
                <a:lnTo>
                  <a:pt x="3134822" y="1763338"/>
                </a:lnTo>
                <a:lnTo>
                  <a:pt x="0" y="1763338"/>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546446" y="3519649"/>
            <a:ext cx="560269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Control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500603"/>
            <a:ext cx="5704404" cy="904943"/>
            <a:chOff x="0" y="0"/>
            <a:chExt cx="1502394" cy="238339"/>
          </a:xfrm>
        </p:grpSpPr>
        <p:sp>
          <p:nvSpPr>
            <p:cNvPr id="5" name="Freeform 5"/>
            <p:cNvSpPr/>
            <p:nvPr/>
          </p:nvSpPr>
          <p:spPr>
            <a:xfrm>
              <a:off x="0" y="0"/>
              <a:ext cx="1502394" cy="238339"/>
            </a:xfrm>
            <a:custGeom>
              <a:avLst/>
              <a:gdLst/>
              <a:ahLst/>
              <a:cxnLst/>
              <a:rect l="l" t="t" r="r" b="b"/>
              <a:pathLst>
                <a:path w="1502394" h="238339">
                  <a:moveTo>
                    <a:pt x="0" y="0"/>
                  </a:moveTo>
                  <a:lnTo>
                    <a:pt x="1502394" y="0"/>
                  </a:lnTo>
                  <a:lnTo>
                    <a:pt x="150239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02394" cy="31453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0852640" y="796852"/>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865082" y="4689205"/>
            <a:ext cx="18116437" cy="3063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use emotional manipulation to control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use love bonds, debt bonds, drug bonds, &amp; family bonds.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employ various forms of </a:t>
            </a:r>
            <a:r>
              <a:rPr lang="en-US" sz="4250" b="1">
                <a:solidFill>
                  <a:srgbClr val="FF5757"/>
                </a:solidFill>
                <a:latin typeface="Roboto Bold"/>
                <a:ea typeface="Roboto Bold"/>
                <a:cs typeface="Roboto Bold"/>
                <a:sym typeface="Roboto Bold"/>
              </a:rPr>
              <a:t>force, fraud, &amp; coercion</a:t>
            </a:r>
            <a:r>
              <a:rPr lang="en-US" sz="4250" b="1">
                <a:solidFill>
                  <a:srgbClr val="004F59"/>
                </a:solidFill>
                <a:latin typeface="Roboto Bold"/>
                <a:ea typeface="Roboto Bold"/>
                <a:cs typeface="Roboto Bold"/>
                <a:sym typeface="Roboto Bold"/>
              </a:rPr>
              <a:t>.</a:t>
            </a:r>
          </a:p>
          <a:p>
            <a:pPr algn="l">
              <a:lnSpc>
                <a:spcPts val="4675"/>
              </a:lnSpc>
            </a:pPr>
            <a:endParaRPr lang="en-US" sz="4250" b="1">
              <a:solidFill>
                <a:srgbClr val="004F59"/>
              </a:solidFill>
              <a:latin typeface="Roboto Bold"/>
              <a:ea typeface="Roboto Bold"/>
              <a:cs typeface="Roboto Bold"/>
              <a:sym typeface="Roboto Bold"/>
            </a:endParaRPr>
          </a:p>
        </p:txBody>
      </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4382397" y="9291773"/>
            <a:ext cx="10864583"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28). Here's What Trauma Bonding Really Is and How To Recognize the Signs. Health.ClevelendClinic.org. </a:t>
            </a:r>
          </a:p>
        </p:txBody>
      </p:sp>
      <p:sp>
        <p:nvSpPr>
          <p:cNvPr id="15" name="Freeform 15"/>
          <p:cNvSpPr/>
          <p:nvPr/>
        </p:nvSpPr>
        <p:spPr>
          <a:xfrm>
            <a:off x="11009095" y="966563"/>
            <a:ext cx="3102341" cy="1737311"/>
          </a:xfrm>
          <a:custGeom>
            <a:avLst/>
            <a:gdLst/>
            <a:ahLst/>
            <a:cxnLst/>
            <a:rect l="l" t="t" r="r" b="b"/>
            <a:pathLst>
              <a:path w="3102341" h="1737311">
                <a:moveTo>
                  <a:pt x="0" y="0"/>
                </a:moveTo>
                <a:lnTo>
                  <a:pt x="3102341" y="0"/>
                </a:lnTo>
                <a:lnTo>
                  <a:pt x="3102341" y="1737311"/>
                </a:lnTo>
                <a:lnTo>
                  <a:pt x="0" y="1737311"/>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295630" y="952514"/>
            <a:ext cx="3134822" cy="1763337"/>
          </a:xfrm>
          <a:custGeom>
            <a:avLst/>
            <a:gdLst/>
            <a:ahLst/>
            <a:cxnLst/>
            <a:rect l="l" t="t" r="r" b="b"/>
            <a:pathLst>
              <a:path w="3134822" h="1763337">
                <a:moveTo>
                  <a:pt x="0" y="0"/>
                </a:moveTo>
                <a:lnTo>
                  <a:pt x="3134822" y="0"/>
                </a:lnTo>
                <a:lnTo>
                  <a:pt x="3134822" y="1763338"/>
                </a:lnTo>
                <a:lnTo>
                  <a:pt x="0" y="1763338"/>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546446" y="3519649"/>
            <a:ext cx="560269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Control</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5664679" y="2268196"/>
            <a:ext cx="6957323" cy="6957323"/>
          </a:xfrm>
          <a:custGeom>
            <a:avLst/>
            <a:gdLst/>
            <a:ahLst/>
            <a:cxnLst/>
            <a:rect l="l" t="t" r="r" b="b"/>
            <a:pathLst>
              <a:path w="6957323" h="6957323">
                <a:moveTo>
                  <a:pt x="0" y="0"/>
                </a:moveTo>
                <a:lnTo>
                  <a:pt x="6957323" y="0"/>
                </a:lnTo>
                <a:lnTo>
                  <a:pt x="6957323" y="6957324"/>
                </a:lnTo>
                <a:lnTo>
                  <a:pt x="0" y="6957324"/>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FORCEFUL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9573407" y="2300977"/>
            <a:ext cx="6796121" cy="6796121"/>
          </a:xfrm>
          <a:custGeom>
            <a:avLst/>
            <a:gdLst/>
            <a:ahLst/>
            <a:cxnLst/>
            <a:rect l="l" t="t" r="r" b="b"/>
            <a:pathLst>
              <a:path w="6796121" h="6796121">
                <a:moveTo>
                  <a:pt x="0" y="0"/>
                </a:moveTo>
                <a:lnTo>
                  <a:pt x="6796122" y="0"/>
                </a:lnTo>
                <a:lnTo>
                  <a:pt x="6796122" y="6796121"/>
                </a:lnTo>
                <a:lnTo>
                  <a:pt x="0" y="6796121"/>
                </a:lnTo>
                <a:lnTo>
                  <a:pt x="0" y="0"/>
                </a:lnTo>
                <a:close/>
              </a:path>
            </a:pathLst>
          </a:custGeom>
          <a:blipFill>
            <a:blip r:embed="rId3"/>
            <a:stretch>
              <a:fillRect/>
            </a:stretch>
          </a:blipFill>
        </p:spPr>
        <p:txBody>
          <a:bodyPr/>
          <a:lstStyle/>
          <a:p>
            <a:endParaRPr lang="en-US"/>
          </a:p>
        </p:txBody>
      </p:sp>
      <p:sp>
        <p:nvSpPr>
          <p:cNvPr id="5" name="Freeform 5"/>
          <p:cNvSpPr/>
          <p:nvPr/>
        </p:nvSpPr>
        <p:spPr>
          <a:xfrm>
            <a:off x="2086642" y="2300977"/>
            <a:ext cx="6796121" cy="6796121"/>
          </a:xfrm>
          <a:custGeom>
            <a:avLst/>
            <a:gdLst/>
            <a:ahLst/>
            <a:cxnLst/>
            <a:rect l="l" t="t" r="r" b="b"/>
            <a:pathLst>
              <a:path w="6796121" h="6796121">
                <a:moveTo>
                  <a:pt x="0" y="0"/>
                </a:moveTo>
                <a:lnTo>
                  <a:pt x="6796121" y="0"/>
                </a:lnTo>
                <a:lnTo>
                  <a:pt x="6796121" y="6796121"/>
                </a:lnTo>
                <a:lnTo>
                  <a:pt x="0" y="6796121"/>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FRAUDULANT TACTICS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TextBox 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5640731" y="2268196"/>
            <a:ext cx="6930068" cy="6930068"/>
          </a:xfrm>
          <a:custGeom>
            <a:avLst/>
            <a:gdLst/>
            <a:ahLst/>
            <a:cxnLst/>
            <a:rect l="l" t="t" r="r" b="b"/>
            <a:pathLst>
              <a:path w="6930068" h="6930068">
                <a:moveTo>
                  <a:pt x="0" y="0"/>
                </a:moveTo>
                <a:lnTo>
                  <a:pt x="6930068" y="0"/>
                </a:lnTo>
                <a:lnTo>
                  <a:pt x="6930068" y="6930068"/>
                </a:lnTo>
                <a:lnTo>
                  <a:pt x="0" y="6930068"/>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COERCIVE TACTICS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406996"/>
            <a:ext cx="14546262" cy="1970953"/>
            <a:chOff x="0" y="0"/>
            <a:chExt cx="3831114" cy="519099"/>
          </a:xfrm>
        </p:grpSpPr>
        <p:sp>
          <p:nvSpPr>
            <p:cNvPr id="7" name="Freeform 7"/>
            <p:cNvSpPr/>
            <p:nvPr/>
          </p:nvSpPr>
          <p:spPr>
            <a:xfrm>
              <a:off x="0" y="0"/>
              <a:ext cx="3831114" cy="519099"/>
            </a:xfrm>
            <a:custGeom>
              <a:avLst/>
              <a:gdLst/>
              <a:ahLst/>
              <a:cxnLst/>
              <a:rect l="l" t="t" r="r" b="b"/>
              <a:pathLst>
                <a:path w="3831114" h="519099">
                  <a:moveTo>
                    <a:pt x="0" y="0"/>
                  </a:moveTo>
                  <a:lnTo>
                    <a:pt x="3831114" y="0"/>
                  </a:lnTo>
                  <a:lnTo>
                    <a:pt x="3831114" y="519099"/>
                  </a:lnTo>
                  <a:lnTo>
                    <a:pt x="0" y="519099"/>
                  </a:lnTo>
                  <a:close/>
                </a:path>
              </a:pathLst>
            </a:custGeom>
            <a:solidFill>
              <a:srgbClr val="303030"/>
            </a:solidFill>
          </p:spPr>
          <p:txBody>
            <a:bodyPr/>
            <a:lstStyle/>
            <a:p>
              <a:endParaRPr lang="en-US"/>
            </a:p>
          </p:txBody>
        </p:sp>
        <p:sp>
          <p:nvSpPr>
            <p:cNvPr id="8" name="TextBox 8"/>
            <p:cNvSpPr txBox="1"/>
            <p:nvPr/>
          </p:nvSpPr>
          <p:spPr>
            <a:xfrm>
              <a:off x="0" y="-76200"/>
              <a:ext cx="3831114" cy="59529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37612" y="4563824"/>
            <a:ext cx="14465311" cy="1562047"/>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a:t>
            </a:r>
            <a:r>
              <a:rPr lang="en-US" sz="4499" b="1">
                <a:solidFill>
                  <a:srgbClr val="FFFFFF"/>
                </a:solidFill>
                <a:latin typeface="Roboto Bold"/>
                <a:ea typeface="Roboto Bold"/>
                <a:cs typeface="Roboto Bold"/>
                <a:sym typeface="Roboto Bold"/>
              </a:rPr>
              <a:t> Trafficked victims want immediate help out of their situation.</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02442"/>
            <a:ext cx="6003122" cy="904943"/>
            <a:chOff x="0" y="0"/>
            <a:chExt cx="1581069" cy="238339"/>
          </a:xfrm>
        </p:grpSpPr>
        <p:sp>
          <p:nvSpPr>
            <p:cNvPr id="5" name="Freeform 5"/>
            <p:cNvSpPr/>
            <p:nvPr/>
          </p:nvSpPr>
          <p:spPr>
            <a:xfrm>
              <a:off x="0" y="0"/>
              <a:ext cx="1581069" cy="238339"/>
            </a:xfrm>
            <a:custGeom>
              <a:avLst/>
              <a:gdLst/>
              <a:ahLst/>
              <a:cxnLst/>
              <a:rect l="l" t="t" r="r" b="b"/>
              <a:pathLst>
                <a:path w="1581069" h="238339">
                  <a:moveTo>
                    <a:pt x="0" y="0"/>
                  </a:moveTo>
                  <a:lnTo>
                    <a:pt x="1581069" y="0"/>
                  </a:lnTo>
                  <a:lnTo>
                    <a:pt x="158106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8106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4295794"/>
            <a:ext cx="16394218"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Predators </a:t>
            </a:r>
            <a:r>
              <a:rPr lang="en-US" sz="4250" b="1">
                <a:solidFill>
                  <a:srgbClr val="FF5757"/>
                </a:solidFill>
                <a:latin typeface="Roboto Bold"/>
                <a:ea typeface="Roboto Bold"/>
                <a:cs typeface="Roboto Bold"/>
                <a:sym typeface="Roboto Bold"/>
              </a:rPr>
              <a:t>normalize </a:t>
            </a:r>
            <a:r>
              <a:rPr lang="en-US" sz="4250" b="1">
                <a:solidFill>
                  <a:srgbClr val="004F59"/>
                </a:solidFill>
                <a:latin typeface="Roboto Bold"/>
                <a:ea typeface="Roboto Bold"/>
                <a:cs typeface="Roboto Bold"/>
                <a:sym typeface="Roboto Bold"/>
              </a:rPr>
              <a:t>sexual activity with their victims.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3212014"/>
            <a:ext cx="62748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Exploited Innocence</a:t>
            </a:r>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UNAWARE VICTIMS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4141245"/>
            <a:ext cx="14398332"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TextBox 14"/>
          <p:cNvSpPr txBox="1"/>
          <p:nvPr/>
        </p:nvSpPr>
        <p:spPr>
          <a:xfrm>
            <a:off x="1780421" y="3038851"/>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02442"/>
            <a:ext cx="6003122" cy="904943"/>
            <a:chOff x="0" y="0"/>
            <a:chExt cx="1581069" cy="238339"/>
          </a:xfrm>
        </p:grpSpPr>
        <p:sp>
          <p:nvSpPr>
            <p:cNvPr id="5" name="Freeform 5"/>
            <p:cNvSpPr/>
            <p:nvPr/>
          </p:nvSpPr>
          <p:spPr>
            <a:xfrm>
              <a:off x="0" y="0"/>
              <a:ext cx="1581069" cy="238339"/>
            </a:xfrm>
            <a:custGeom>
              <a:avLst/>
              <a:gdLst/>
              <a:ahLst/>
              <a:cxnLst/>
              <a:rect l="l" t="t" r="r" b="b"/>
              <a:pathLst>
                <a:path w="1581069" h="238339">
                  <a:moveTo>
                    <a:pt x="0" y="0"/>
                  </a:moveTo>
                  <a:lnTo>
                    <a:pt x="1581069" y="0"/>
                  </a:lnTo>
                  <a:lnTo>
                    <a:pt x="158106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8106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4295794"/>
            <a:ext cx="16394218"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normalize sexual activity with their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Predators make victims believe they </a:t>
            </a:r>
            <a:r>
              <a:rPr lang="en-US" sz="4250" b="1">
                <a:solidFill>
                  <a:srgbClr val="FF5757"/>
                </a:solidFill>
                <a:latin typeface="Roboto Bold"/>
                <a:ea typeface="Roboto Bold"/>
                <a:cs typeface="Roboto Bold"/>
                <a:sym typeface="Roboto Bold"/>
              </a:rPr>
              <a:t>chose </a:t>
            </a:r>
            <a:r>
              <a:rPr lang="en-US" sz="4250" b="1">
                <a:solidFill>
                  <a:srgbClr val="004F59"/>
                </a:solidFill>
                <a:latin typeface="Roboto Bold"/>
                <a:ea typeface="Roboto Bold"/>
                <a:cs typeface="Roboto Bold"/>
                <a:sym typeface="Roboto Bold"/>
              </a:rPr>
              <a:t>to participate.</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UNAWARE VICTIMS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TextBox 12"/>
          <p:cNvSpPr txBox="1"/>
          <p:nvPr/>
        </p:nvSpPr>
        <p:spPr>
          <a:xfrm>
            <a:off x="1546446" y="3212014"/>
            <a:ext cx="62748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Exploited Innocence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02442"/>
            <a:ext cx="6003122" cy="904943"/>
            <a:chOff x="0" y="0"/>
            <a:chExt cx="1581069" cy="238339"/>
          </a:xfrm>
        </p:grpSpPr>
        <p:sp>
          <p:nvSpPr>
            <p:cNvPr id="5" name="Freeform 5"/>
            <p:cNvSpPr/>
            <p:nvPr/>
          </p:nvSpPr>
          <p:spPr>
            <a:xfrm>
              <a:off x="0" y="0"/>
              <a:ext cx="1581069" cy="238339"/>
            </a:xfrm>
            <a:custGeom>
              <a:avLst/>
              <a:gdLst/>
              <a:ahLst/>
              <a:cxnLst/>
              <a:rect l="l" t="t" r="r" b="b"/>
              <a:pathLst>
                <a:path w="1581069" h="238339">
                  <a:moveTo>
                    <a:pt x="0" y="0"/>
                  </a:moveTo>
                  <a:lnTo>
                    <a:pt x="1581069" y="0"/>
                  </a:lnTo>
                  <a:lnTo>
                    <a:pt x="158106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8106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4295794"/>
            <a:ext cx="16394218" cy="3654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normalize sexual activity with their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make victims believe they chose to participate.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a:t>
            </a:r>
            <a:r>
              <a:rPr lang="en-US" sz="4250" b="1">
                <a:solidFill>
                  <a:srgbClr val="FF5757"/>
                </a:solidFill>
                <a:latin typeface="Roboto Bold"/>
                <a:ea typeface="Roboto Bold"/>
                <a:cs typeface="Roboto Bold"/>
                <a:sym typeface="Roboto Bold"/>
              </a:rPr>
              <a:t>don’t recognize</a:t>
            </a:r>
            <a:r>
              <a:rPr lang="en-US" sz="4250" b="1">
                <a:solidFill>
                  <a:srgbClr val="004F59"/>
                </a:solidFill>
                <a:latin typeface="Roboto Bold"/>
                <a:ea typeface="Roboto Bold"/>
                <a:cs typeface="Roboto Bold"/>
                <a:sym typeface="Roboto Bold"/>
              </a:rPr>
              <a:t> that crimes are being committed against them.</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UNAWARE VICTIMS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TextBox 12"/>
          <p:cNvSpPr txBox="1"/>
          <p:nvPr/>
        </p:nvSpPr>
        <p:spPr>
          <a:xfrm>
            <a:off x="1546446" y="3212014"/>
            <a:ext cx="62748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Exploited Innocence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02442"/>
            <a:ext cx="6003122" cy="904943"/>
            <a:chOff x="0" y="0"/>
            <a:chExt cx="1581069" cy="238339"/>
          </a:xfrm>
        </p:grpSpPr>
        <p:sp>
          <p:nvSpPr>
            <p:cNvPr id="5" name="Freeform 5"/>
            <p:cNvSpPr/>
            <p:nvPr/>
          </p:nvSpPr>
          <p:spPr>
            <a:xfrm>
              <a:off x="0" y="0"/>
              <a:ext cx="1581069" cy="238339"/>
            </a:xfrm>
            <a:custGeom>
              <a:avLst/>
              <a:gdLst/>
              <a:ahLst/>
              <a:cxnLst/>
              <a:rect l="l" t="t" r="r" b="b"/>
              <a:pathLst>
                <a:path w="1581069" h="238339">
                  <a:moveTo>
                    <a:pt x="0" y="0"/>
                  </a:moveTo>
                  <a:lnTo>
                    <a:pt x="1581069" y="0"/>
                  </a:lnTo>
                  <a:lnTo>
                    <a:pt x="158106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8106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4295794"/>
            <a:ext cx="16394218" cy="399729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normalize sexual activity with their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make victims believe they chose to participate.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don’t recognize that crimes are being committed against them.</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Predators </a:t>
            </a:r>
            <a:r>
              <a:rPr lang="en-US" sz="4250" b="1">
                <a:solidFill>
                  <a:srgbClr val="FF5757"/>
                </a:solidFill>
                <a:latin typeface="Roboto Bold"/>
                <a:ea typeface="Roboto Bold"/>
                <a:cs typeface="Roboto Bold"/>
                <a:sym typeface="Roboto Bold"/>
              </a:rPr>
              <a:t>silence </a:t>
            </a:r>
            <a:r>
              <a:rPr lang="en-US" sz="4250" b="1">
                <a:solidFill>
                  <a:srgbClr val="004F59"/>
                </a:solidFill>
                <a:latin typeface="Roboto Bold"/>
                <a:ea typeface="Roboto Bold"/>
                <a:cs typeface="Roboto Bold"/>
                <a:sym typeface="Roboto Bold"/>
              </a:rPr>
              <a:t>their victims using blame and shame.</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UNAWARE VICTIMS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TextBox 12"/>
          <p:cNvSpPr txBox="1"/>
          <p:nvPr/>
        </p:nvSpPr>
        <p:spPr>
          <a:xfrm>
            <a:off x="1546446" y="3212014"/>
            <a:ext cx="62748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Exploited Innocence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690530"/>
            <a:ext cx="8822274" cy="904943"/>
            <a:chOff x="0" y="0"/>
            <a:chExt cx="2323562" cy="238339"/>
          </a:xfrm>
        </p:grpSpPr>
        <p:sp>
          <p:nvSpPr>
            <p:cNvPr id="5" name="Freeform 5"/>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3783882"/>
            <a:ext cx="16987446"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Grooming: Predators give attention, affection, and gifts, striving to fill unmet needs to create a </a:t>
            </a:r>
            <a:r>
              <a:rPr lang="en-US" sz="4250" b="1">
                <a:solidFill>
                  <a:srgbClr val="FF5757"/>
                </a:solidFill>
                <a:latin typeface="Roboto Bold"/>
                <a:ea typeface="Roboto Bold"/>
                <a:cs typeface="Roboto Bold"/>
                <a:sym typeface="Roboto Bold"/>
              </a:rPr>
              <a:t>love bond</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700102"/>
            <a:ext cx="872056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Cycles of Reward &amp; Punishment</a:t>
            </a:r>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690530"/>
            <a:ext cx="8822274" cy="904943"/>
            <a:chOff x="0" y="0"/>
            <a:chExt cx="2323562" cy="238339"/>
          </a:xfrm>
        </p:grpSpPr>
        <p:sp>
          <p:nvSpPr>
            <p:cNvPr id="5" name="Freeform 5"/>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3783882"/>
            <a:ext cx="16987446" cy="3311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Grooming: Predators give attention, affection, and gifts, striving to fill unmet needs to create a love bond.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Abuse: Traffickers then </a:t>
            </a:r>
            <a:r>
              <a:rPr lang="en-US" sz="4250" b="1">
                <a:solidFill>
                  <a:srgbClr val="FF5757"/>
                </a:solidFill>
                <a:latin typeface="Roboto Bold"/>
                <a:ea typeface="Roboto Bold"/>
                <a:cs typeface="Roboto Bold"/>
                <a:sym typeface="Roboto Bold"/>
              </a:rPr>
              <a:t>gain control</a:t>
            </a:r>
            <a:r>
              <a:rPr lang="en-US" sz="4250" b="1">
                <a:solidFill>
                  <a:srgbClr val="004F59"/>
                </a:solidFill>
                <a:latin typeface="Roboto Bold"/>
                <a:ea typeface="Roboto Bold"/>
                <a:cs typeface="Roboto Bold"/>
                <a:sym typeface="Roboto Bold"/>
              </a:rPr>
              <a:t> through fear, using physical and psychological punishment to enforce compliance.</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TextBox 12"/>
          <p:cNvSpPr txBox="1"/>
          <p:nvPr/>
        </p:nvSpPr>
        <p:spPr>
          <a:xfrm>
            <a:off x="1546446" y="2700102"/>
            <a:ext cx="872056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Cycles of Reward &amp; Punishment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690530"/>
            <a:ext cx="8822274" cy="904943"/>
            <a:chOff x="0" y="0"/>
            <a:chExt cx="2323562" cy="238339"/>
          </a:xfrm>
        </p:grpSpPr>
        <p:sp>
          <p:nvSpPr>
            <p:cNvPr id="5" name="Freeform 5"/>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3783882"/>
            <a:ext cx="16987446" cy="4835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Grooming: Predators give attention, affection, and gifts, striving to fill unmet needs to create a love bond.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Abuse: Traffickers then gain control through fear, using physical and psychological punishment to enforce compliance.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Trauma Bond: Victims’ sense of loyalty and love toward their trafficker often causes them to </a:t>
            </a:r>
            <a:r>
              <a:rPr lang="en-US" sz="4250" b="1">
                <a:solidFill>
                  <a:srgbClr val="FF5757"/>
                </a:solidFill>
                <a:latin typeface="Roboto Bold"/>
                <a:ea typeface="Roboto Bold"/>
                <a:cs typeface="Roboto Bold"/>
                <a:sym typeface="Roboto Bold"/>
              </a:rPr>
              <a:t>overlook the abuse</a:t>
            </a:r>
            <a:r>
              <a:rPr lang="en-US" sz="4250" b="1">
                <a:solidFill>
                  <a:srgbClr val="004F59"/>
                </a:solidFill>
                <a:latin typeface="Roboto Bold"/>
                <a:ea typeface="Roboto Bold"/>
                <a:cs typeface="Roboto Bold"/>
                <a:sym typeface="Roboto Bold"/>
              </a:rPr>
              <a:t>, which can prevent or delay their escape.</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TextBox 12"/>
          <p:cNvSpPr txBox="1"/>
          <p:nvPr/>
        </p:nvSpPr>
        <p:spPr>
          <a:xfrm>
            <a:off x="1546446" y="2700102"/>
            <a:ext cx="872056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Cycles of Reward &amp; Punishment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WALKING WISE</a:t>
            </a:r>
          </a:p>
        </p:txBody>
      </p:sp>
      <p:grpSp>
        <p:nvGrpSpPr>
          <p:cNvPr id="5" name="Group 5"/>
          <p:cNvGrpSpPr/>
          <p:nvPr/>
        </p:nvGrpSpPr>
        <p:grpSpPr>
          <a:xfrm>
            <a:off x="1131441" y="4410207"/>
            <a:ext cx="13143801" cy="1248791"/>
            <a:chOff x="0" y="0"/>
            <a:chExt cx="3461742" cy="328900"/>
          </a:xfrm>
        </p:grpSpPr>
        <p:sp>
          <p:nvSpPr>
            <p:cNvPr id="6" name="Freeform 6"/>
            <p:cNvSpPr/>
            <p:nvPr/>
          </p:nvSpPr>
          <p:spPr>
            <a:xfrm>
              <a:off x="0" y="0"/>
              <a:ext cx="3461742" cy="328900"/>
            </a:xfrm>
            <a:custGeom>
              <a:avLst/>
              <a:gdLst/>
              <a:ahLst/>
              <a:cxnLst/>
              <a:rect l="l" t="t" r="r" b="b"/>
              <a:pathLst>
                <a:path w="3461742" h="328900">
                  <a:moveTo>
                    <a:pt x="0" y="0"/>
                  </a:moveTo>
                  <a:lnTo>
                    <a:pt x="3461742" y="0"/>
                  </a:lnTo>
                  <a:lnTo>
                    <a:pt x="3461742" y="328900"/>
                  </a:lnTo>
                  <a:lnTo>
                    <a:pt x="0" y="328900"/>
                  </a:lnTo>
                  <a:close/>
                </a:path>
              </a:pathLst>
            </a:custGeom>
            <a:solidFill>
              <a:srgbClr val="303030"/>
            </a:solidFill>
          </p:spPr>
          <p:txBody>
            <a:bodyPr/>
            <a:lstStyle/>
            <a:p>
              <a:endParaRPr lang="en-US"/>
            </a:p>
          </p:txBody>
        </p:sp>
        <p:sp>
          <p:nvSpPr>
            <p:cNvPr id="7" name="TextBox 7"/>
            <p:cNvSpPr txBox="1"/>
            <p:nvPr/>
          </p:nvSpPr>
          <p:spPr>
            <a:xfrm>
              <a:off x="0" y="-76200"/>
              <a:ext cx="3461742" cy="40510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4551470"/>
            <a:ext cx="1635349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you make a difference in a child’s life?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399937" y="8167052"/>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reality</a:t>
            </a:r>
          </a:p>
          <a:p>
            <a:pPr algn="ctr">
              <a:lnSpc>
                <a:spcPts val="3187"/>
              </a:lnSpc>
            </a:pPr>
            <a:endParaRPr lang="en-US" sz="4311" b="1">
              <a:solidFill>
                <a:srgbClr val="ED8B00"/>
              </a:solidFill>
              <a:latin typeface="Cooperative Bold"/>
              <a:ea typeface="Cooperative Bold"/>
              <a:cs typeface="Cooperative Bold"/>
              <a:sym typeface="Cooperative Bo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11015086" cy="904943"/>
            <a:chOff x="0" y="0"/>
            <a:chExt cx="2901093" cy="238339"/>
          </a:xfrm>
        </p:grpSpPr>
        <p:sp>
          <p:nvSpPr>
            <p:cNvPr id="5" name="Freeform 5"/>
            <p:cNvSpPr/>
            <p:nvPr/>
          </p:nvSpPr>
          <p:spPr>
            <a:xfrm>
              <a:off x="0" y="0"/>
              <a:ext cx="2901093" cy="238339"/>
            </a:xfrm>
            <a:custGeom>
              <a:avLst/>
              <a:gdLst/>
              <a:ahLst/>
              <a:cxnLst/>
              <a:rect l="l" t="t" r="r" b="b"/>
              <a:pathLst>
                <a:path w="2901093" h="238339">
                  <a:moveTo>
                    <a:pt x="0" y="0"/>
                  </a:moveTo>
                  <a:lnTo>
                    <a:pt x="2901093" y="0"/>
                  </a:lnTo>
                  <a:lnTo>
                    <a:pt x="290109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0109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087725"/>
            <a:ext cx="15816423" cy="206388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Children are </a:t>
            </a:r>
            <a:r>
              <a:rPr lang="en-US" sz="4250" b="1">
                <a:solidFill>
                  <a:srgbClr val="FF5757"/>
                </a:solidFill>
                <a:latin typeface="Roboto Bold"/>
                <a:ea typeface="Roboto Bold"/>
                <a:cs typeface="Roboto Bold"/>
                <a:sym typeface="Roboto Bold"/>
              </a:rPr>
              <a:t>more likely to report</a:t>
            </a:r>
            <a:r>
              <a:rPr lang="en-US" sz="4250" b="1">
                <a:solidFill>
                  <a:srgbClr val="004F59"/>
                </a:solidFill>
                <a:latin typeface="Roboto Bold"/>
                <a:ea typeface="Roboto Bold"/>
                <a:cs typeface="Roboto Bold"/>
                <a:sym typeface="Roboto Bold"/>
              </a:rPr>
              <a:t> sexual abuse if they have a trustworthy adult. </a:t>
            </a:r>
          </a:p>
          <a:p>
            <a:pPr algn="l">
              <a:lnSpc>
                <a:spcPts val="2200"/>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1096095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Adults Reduce Vulnerability</a:t>
            </a:r>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11015086" cy="904943"/>
            <a:chOff x="0" y="0"/>
            <a:chExt cx="2901093" cy="238339"/>
          </a:xfrm>
        </p:grpSpPr>
        <p:sp>
          <p:nvSpPr>
            <p:cNvPr id="5" name="Freeform 5"/>
            <p:cNvSpPr/>
            <p:nvPr/>
          </p:nvSpPr>
          <p:spPr>
            <a:xfrm>
              <a:off x="0" y="0"/>
              <a:ext cx="2901093" cy="238339"/>
            </a:xfrm>
            <a:custGeom>
              <a:avLst/>
              <a:gdLst/>
              <a:ahLst/>
              <a:cxnLst/>
              <a:rect l="l" t="t" r="r" b="b"/>
              <a:pathLst>
                <a:path w="2901093" h="238339">
                  <a:moveTo>
                    <a:pt x="0" y="0"/>
                  </a:moveTo>
                  <a:lnTo>
                    <a:pt x="2901093" y="0"/>
                  </a:lnTo>
                  <a:lnTo>
                    <a:pt x="290109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0109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087725"/>
            <a:ext cx="15816423" cy="324503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Children are more likely to report sexual abuse if they have a trustworthy adult.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Predators are </a:t>
            </a:r>
            <a:r>
              <a:rPr lang="en-US" sz="4250" b="1">
                <a:solidFill>
                  <a:srgbClr val="FF5757"/>
                </a:solidFill>
                <a:latin typeface="Roboto Bold"/>
                <a:ea typeface="Roboto Bold"/>
                <a:cs typeface="Roboto Bold"/>
                <a:sym typeface="Roboto Bold"/>
              </a:rPr>
              <a:t>less likely to target</a:t>
            </a:r>
            <a:r>
              <a:rPr lang="en-US" sz="4250" b="1">
                <a:solidFill>
                  <a:srgbClr val="004F59"/>
                </a:solidFill>
                <a:latin typeface="Roboto Bold"/>
                <a:ea typeface="Roboto Bold"/>
                <a:cs typeface="Roboto Bold"/>
                <a:sym typeface="Roboto Bold"/>
              </a:rPr>
              <a:t> a child who has a trustworthy adult in their life.</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96095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Adults Reduce Vulnerability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11015086" cy="904943"/>
            <a:chOff x="0" y="0"/>
            <a:chExt cx="2901093" cy="238339"/>
          </a:xfrm>
        </p:grpSpPr>
        <p:sp>
          <p:nvSpPr>
            <p:cNvPr id="5" name="Freeform 5"/>
            <p:cNvSpPr/>
            <p:nvPr/>
          </p:nvSpPr>
          <p:spPr>
            <a:xfrm>
              <a:off x="0" y="0"/>
              <a:ext cx="2901093" cy="238339"/>
            </a:xfrm>
            <a:custGeom>
              <a:avLst/>
              <a:gdLst/>
              <a:ahLst/>
              <a:cxnLst/>
              <a:rect l="l" t="t" r="r" b="b"/>
              <a:pathLst>
                <a:path w="2901093" h="238339">
                  <a:moveTo>
                    <a:pt x="0" y="0"/>
                  </a:moveTo>
                  <a:lnTo>
                    <a:pt x="2901093" y="0"/>
                  </a:lnTo>
                  <a:lnTo>
                    <a:pt x="290109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0109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087725"/>
            <a:ext cx="15816423" cy="411189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Children are more likely to report sexual abuse if they have a trustworthy adult.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Predators are less likely to target a child who has a trustworthy adult in their life.</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Survivor leaders emphasize that having JUST ONE trusted adult plays a vital role in a childs’ </a:t>
            </a:r>
            <a:r>
              <a:rPr lang="en-US" sz="4250" b="1">
                <a:solidFill>
                  <a:srgbClr val="FF5757"/>
                </a:solidFill>
                <a:latin typeface="Roboto Bold"/>
                <a:ea typeface="Roboto Bold"/>
                <a:cs typeface="Roboto Bold"/>
                <a:sym typeface="Roboto Bold"/>
              </a:rPr>
              <a:t>resilience</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[1]</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96095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Adults Reduce Vulnerability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24367</Words>
  <Application>Microsoft Office PowerPoint</Application>
  <PresentationFormat>Custom</PresentationFormat>
  <Paragraphs>2500</Paragraphs>
  <Slides>173</Slides>
  <Notes>173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173</vt:i4>
      </vt:variant>
    </vt:vector>
  </HeadingPairs>
  <TitlesOfParts>
    <vt:vector size="185" baseType="lpstr">
      <vt:lpstr>Poppins Medium 1</vt:lpstr>
      <vt:lpstr>Roboto Bold Italics</vt:lpstr>
      <vt:lpstr>Arial</vt:lpstr>
      <vt:lpstr>Roboto Italics</vt:lpstr>
      <vt:lpstr>Roboto Bold</vt:lpstr>
      <vt:lpstr>Calibri</vt:lpstr>
      <vt:lpstr>Bebas Neue</vt:lpstr>
      <vt:lpstr>Cooperative Bold</vt:lpstr>
      <vt:lpstr>League Spartan</vt:lpstr>
      <vt:lpstr>Poppins Medium 2 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PowerPoint-Myths+Reality_WalkingWise-7-1-2025</dc:title>
  <cp:lastModifiedBy>Karla Highman</cp:lastModifiedBy>
  <cp:revision>2</cp:revision>
  <dcterms:created xsi:type="dcterms:W3CDTF">2006-08-16T00:00:00Z</dcterms:created>
  <dcterms:modified xsi:type="dcterms:W3CDTF">2025-07-01T20:37:34Z</dcterms:modified>
  <dc:identifier>DAGcHUT7XdI</dc:identifier>
</cp:coreProperties>
</file>