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8288000" cy="10287000"/>
  <p:notesSz cx="6858000" cy="9144000"/>
  <p:embeddedFontLst>
    <p:embeddedFont>
      <p:font typeface="Bebas Neue" panose="020B0606020202050201" pitchFamily="34" charset="0"/>
      <p:regular r:id="rId73"/>
    </p:embeddedFont>
    <p:embeddedFont>
      <p:font typeface="Cooperative Bold" panose="020B0604020202020204" charset="-79"/>
      <p:regular r:id="rId74"/>
    </p:embeddedFont>
    <p:embeddedFont>
      <p:font typeface="League Spartan" panose="020B0604020202020204" charset="0"/>
      <p:regular r:id="rId75"/>
    </p:embeddedFont>
    <p:embeddedFont>
      <p:font typeface="Poppins Medium 1" panose="020B0604020202020204" charset="0"/>
      <p:regular r:id="rId76"/>
    </p:embeddedFont>
    <p:embeddedFont>
      <p:font typeface="Poppins Medium 2 Bold" panose="020B0604020202020204" charset="0"/>
      <p:regular r:id="rId77"/>
    </p:embeddedFont>
    <p:embeddedFont>
      <p:font typeface="Roboto" panose="02000000000000000000" pitchFamily="2" charset="0"/>
      <p:regular r:id="rId78"/>
    </p:embeddedFont>
    <p:embeddedFont>
      <p:font typeface="Roboto Bold" panose="02000000000000000000"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CEB6716-474A-4E71-8E3E-428941D68341}"/>
    <pc:docChg chg="modSld">
      <pc:chgData name="Karla Highman" userId="ecdc3769a33ca4ef" providerId="LiveId" clId="{8CEB6716-474A-4E71-8E3E-428941D68341}" dt="2026-03-15T17:29:20.350" v="0" actId="207"/>
      <pc:docMkLst>
        <pc:docMk/>
      </pc:docMkLst>
      <pc:sldChg chg="modSp mod">
        <pc:chgData name="Karla Highman" userId="ecdc3769a33ca4ef" providerId="LiveId" clId="{8CEB6716-474A-4E71-8E3E-428941D68341}" dt="2026-03-15T17:29:20.350" v="0" actId="207"/>
        <pc:sldMkLst>
          <pc:docMk/>
          <pc:sldMk cId="0" sldId="267"/>
        </pc:sldMkLst>
        <pc:spChg chg="mod">
          <ac:chgData name="Karla Highman" userId="ecdc3769a33ca4ef" providerId="LiveId" clId="{8CEB6716-474A-4E71-8E3E-428941D68341}" dt="2026-03-15T17:29:20.350" v="0" actId="207"/>
          <ac:spMkLst>
            <pc:docMk/>
            <pc:sldMk cId="0" sldId="267"/>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endParaRPr lang="en-US"/>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endParaRPr lang="en-US"/>
          </a:p>
          <a:p>
            <a:r>
              <a:rPr lang="en-US"/>
              <a:t>AGE &amp; AUDIENCE </a:t>
            </a:r>
          </a:p>
          <a:p>
            <a:r>
              <a:rPr lang="en-US"/>
              <a:t>This presentation can be edited by following the procedures on page 3 to align with your school policies, specific age groups, and the involvement of at-risk audiences.</a:t>
            </a:r>
          </a:p>
          <a:p>
            <a:endParaRPr lang="en-US"/>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endParaRPr lang="en-US"/>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OPINION: Can viewing pornography change a person’s behavior?</a:t>
            </a:r>
          </a:p>
          <a:p>
            <a:endParaRPr lang="en-US"/>
          </a:p>
          <a:p>
            <a:r>
              <a:rPr lang="en-US"/>
              <a:t>A)	Yes</a:t>
            </a:r>
          </a:p>
          <a:p>
            <a:r>
              <a:rPr lang="en-US"/>
              <a:t>B)	No</a:t>
            </a:r>
          </a:p>
          <a:p>
            <a:r>
              <a:rPr lang="en-US"/>
              <a:t>C)    Not Sure</a:t>
            </a:r>
          </a:p>
          <a:p>
            <a:endParaRPr lang="en-US"/>
          </a:p>
          <a:p>
            <a:endParaRPr lang="en-US"/>
          </a:p>
          <a:p>
            <a:r>
              <a:rPr lang="en-US"/>
              <a:t>Researchers study how repeated exposure to different types of media can affect the brain and behavior. </a:t>
            </a:r>
          </a:p>
          <a:p>
            <a:endParaRPr lang="en-US"/>
          </a:p>
          <a:p>
            <a:r>
              <a:rPr lang="en-US"/>
              <a:t>Today, we will learn what science says about how habits form and how repeated exposure to pornography can affect the brain, habits, and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teens say their friends talk about pornography in a normal or accepting way?</a:t>
            </a:r>
          </a:p>
          <a:p>
            <a:endParaRPr lang="en-US"/>
          </a:p>
          <a:p>
            <a:r>
              <a:rPr lang="en-US"/>
              <a:t>A) 59%</a:t>
            </a:r>
          </a:p>
          <a:p>
            <a:r>
              <a:rPr lang="en-US"/>
              <a:t>B) 69%</a:t>
            </a:r>
          </a:p>
          <a:p>
            <a:r>
              <a:rPr lang="en-US"/>
              <a:t>C) 79%</a:t>
            </a:r>
          </a:p>
          <a:p>
            <a:r>
              <a:rPr lang="en-US"/>
              <a:t>D) 89%</a:t>
            </a:r>
          </a:p>
          <a:p>
            <a:endParaRPr lang="en-US"/>
          </a:p>
          <a:p>
            <a:r>
              <a:rPr lang="en-US"/>
              <a:t>ANSWER</a:t>
            </a:r>
          </a:p>
          <a:p>
            <a:r>
              <a:rPr lang="en-US"/>
              <a:t>D) 89% of teens talk about pornography with friends in a normal and accepting way.[1]</a:t>
            </a:r>
          </a:p>
          <a:p>
            <a:endParaRPr lang="en-US"/>
          </a:p>
          <a:p>
            <a:r>
              <a:rPr lang="en-US"/>
              <a:t>NOTE TO PRESENTER</a:t>
            </a:r>
          </a:p>
          <a:p>
            <a:r>
              <a:rPr lang="en-US"/>
              <a:t>CommonSense Media research revealed that "45% of teen respondents agreed that online pornography provides helpful information about sex, and about 1 in 4 teens said pornography accurately shows the way most people have sex."[2]</a:t>
            </a:r>
          </a:p>
          <a:p>
            <a:endParaRPr lang="en-US"/>
          </a:p>
          <a:p>
            <a:r>
              <a:rPr lang="en-US"/>
              <a:t>Source</a:t>
            </a:r>
          </a:p>
          <a:p>
            <a:r>
              <a:rPr lang="en-US"/>
              <a:t>1. Josh McDowell Ministry (2016). The Porn Phenomenon: The Impact of Pornography in the Digital Age. Barna.com. Retrieved July 21, 2024, from https://www.barna.com/the-porn-phenomenon/</a:t>
            </a:r>
          </a:p>
          <a:p>
            <a:endParaRPr lang="en-US"/>
          </a:p>
          <a:p>
            <a:r>
              <a:rPr lang="en-US"/>
              <a:t>2. Robb, M.B., &amp; Mann, S. (2023). Teens and pornography. San Francisco, CA: Common Sense, p. 6. CommonSenseMedia.org. Retrieved June 19,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endParaRPr lang="en-US"/>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behaviors begin as habits. A habit means doing something repeatedly until it becomes automatic. </a:t>
            </a:r>
          </a:p>
          <a:p>
            <a:endParaRPr lang="en-US"/>
          </a:p>
          <a:p>
            <a:r>
              <a:rPr lang="en-US"/>
              <a:t>In some situations, habits can grow stronger and eventually turn into addictions, which means it becomes very difficult to stop the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brains are still developing. That means they learn quickly from repeated experiences. </a:t>
            </a:r>
          </a:p>
          <a:p>
            <a:endParaRPr lang="en-US"/>
          </a:p>
          <a:p>
            <a:r>
              <a:rPr lang="en-US"/>
              <a:t>This ability helps young people learn new skills, but it also means repeated exposure to harmful content can influence habits more easily.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endParaRPr lang="en-US"/>
          </a:p>
          <a:p>
            <a:r>
              <a:rPr lang="en-US"/>
              <a:t>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endParaRPr lang="en-US"/>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endParaRPr lang="en-US"/>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UNREPORTED</a:t>
            </a:r>
          </a:p>
          <a:p>
            <a:r>
              <a:rPr lang="en-US"/>
              <a:t>Victims often do not report the crimes committed against them due to fear, shame, or manipulation.</a:t>
            </a:r>
          </a:p>
          <a:p>
            <a:endParaRPr lang="en-US"/>
          </a:p>
          <a:p>
            <a:r>
              <a:rPr lang="en-US"/>
              <a:t>INCONSISTENT COLLECTION</a:t>
            </a:r>
          </a:p>
          <a:p>
            <a:r>
              <a:rPr lang="en-US"/>
              <a:t>Geographical areas have different legal definitions for sexual crimes, which may make data hard to compare.</a:t>
            </a:r>
          </a:p>
          <a:p>
            <a:endParaRPr lang="en-US"/>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endParaRPr lang="en-US"/>
          </a:p>
          <a:p>
            <a:r>
              <a:rPr lang="en-US"/>
              <a:t>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endParaRPr lang="en-US"/>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endParaRPr lang="en-US"/>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children say they have seen pornography by age 13?</a:t>
            </a:r>
          </a:p>
          <a:p>
            <a:endParaRPr lang="en-US"/>
          </a:p>
          <a:p>
            <a:r>
              <a:rPr lang="en-US"/>
              <a:t>A) 14%</a:t>
            </a:r>
          </a:p>
          <a:p>
            <a:r>
              <a:rPr lang="en-US"/>
              <a:t>B) 34%</a:t>
            </a:r>
          </a:p>
          <a:p>
            <a:r>
              <a:rPr lang="en-US"/>
              <a:t>C) 54%</a:t>
            </a:r>
          </a:p>
          <a:p>
            <a:r>
              <a:rPr lang="en-US"/>
              <a:t>D) 74%</a:t>
            </a:r>
          </a:p>
          <a:p>
            <a:endParaRPr lang="en-US"/>
          </a:p>
          <a:p>
            <a:r>
              <a:rPr lang="en-US"/>
              <a:t>ANSWER  </a:t>
            </a:r>
          </a:p>
          <a:p>
            <a:r>
              <a:rPr lang="en-US"/>
              <a:t>C) 54% of children say they have seen pornography by age 13. </a:t>
            </a:r>
          </a:p>
          <a:p>
            <a:endParaRPr lang="en-US"/>
          </a:p>
          <a:p>
            <a:r>
              <a:rPr lang="en-US"/>
              <a:t>Common Sense Media reported in 2023 that 73% of teens have viewed pornography:</a:t>
            </a:r>
          </a:p>
          <a:p>
            <a:r>
              <a:rPr lang="en-US"/>
              <a:t>15% of kids 10 yr. or younger</a:t>
            </a:r>
          </a:p>
          <a:p>
            <a:r>
              <a:rPr lang="en-US"/>
              <a:t>54% of youth 13 yr. or younger</a:t>
            </a:r>
          </a:p>
          <a:p>
            <a:r>
              <a:rPr lang="en-US"/>
              <a:t>73% of teens 17 or younger</a:t>
            </a:r>
          </a:p>
          <a:p>
            <a:endParaRPr lang="en-US"/>
          </a:p>
          <a:p>
            <a:r>
              <a:rPr lang="en-US"/>
              <a:t>Furthermore, 41% of teens reported viewing pornography during the school day. Of these, 31% had watched pornography while attending school in person, and 44% of those teens viewed porn on school-owned devices. </a:t>
            </a:r>
          </a:p>
          <a:p>
            <a:endParaRPr lang="en-US"/>
          </a:p>
          <a:p>
            <a:r>
              <a:rPr lang="en-US"/>
              <a:t>Source</a:t>
            </a:r>
          </a:p>
          <a:p>
            <a:r>
              <a:rPr lang="en-US"/>
              <a:t>Robb, M.B., &amp; Mann, S. (2023). Teens and pornography. San Francisco, CA: Common Sense, p. 5. Retrieved November 26,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r>
              <a:rPr lang="en-US"/>
              <a:t>Many young people see pornography accidentally online, which is why online safety education is important.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endParaRPr lang="en-US"/>
          </a:p>
          <a:p>
            <a:r>
              <a:rPr lang="en-US"/>
              <a:t>Source</a:t>
            </a:r>
          </a:p>
          <a:p>
            <a:r>
              <a:rPr lang="en-US"/>
              <a:t>Robb, M.B., &amp; Mann, S. (2023). Teens and pornography. San Francisco, CA: Common Sense, p. 5. Retrieved November 26,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endParaRPr lang="en-US"/>
          </a:p>
          <a:p>
            <a:r>
              <a:rPr lang="en-US"/>
              <a:t>Some websites or companies try to build lifelong customers, just like video game companies or social media platforms. The concern is that pornography can create harm for the people who view it. </a:t>
            </a:r>
          </a:p>
          <a:p>
            <a:endParaRPr lang="en-US"/>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endParaRPr lang="en-US"/>
          </a:p>
          <a:p>
            <a:r>
              <a:rPr lang="en-US"/>
              <a:t>Some websites or companies try to build lifelong customers, just like video game companies or social media platforms. The concern is that pornography can create harm for the people who view it. </a:t>
            </a:r>
          </a:p>
          <a:p>
            <a:endParaRPr lang="en-US"/>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endParaRPr lang="en-US"/>
          </a:p>
          <a:p>
            <a:r>
              <a:rPr lang="en-US"/>
              <a:t>Some websites or companies try to build lifelong customers, just like video game companies or social media platforms. The concern is that pornography can create harm for the people who view it. </a:t>
            </a:r>
          </a:p>
          <a:p>
            <a:endParaRPr lang="en-US"/>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many states declared pornography a public health concern between 2016 and 2019? </a:t>
            </a:r>
          </a:p>
          <a:p>
            <a:endParaRPr lang="en-US"/>
          </a:p>
          <a:p>
            <a:r>
              <a:rPr lang="en-US"/>
              <a:t>A)   6</a:t>
            </a:r>
          </a:p>
          <a:p>
            <a:r>
              <a:rPr lang="en-US"/>
              <a:t>B) 10</a:t>
            </a:r>
          </a:p>
          <a:p>
            <a:r>
              <a:rPr lang="en-US"/>
              <a:t>C) 16</a:t>
            </a:r>
          </a:p>
          <a:p>
            <a:r>
              <a:rPr lang="en-US"/>
              <a:t>D) 20</a:t>
            </a:r>
          </a:p>
          <a:p>
            <a:endParaRPr lang="en-US"/>
          </a:p>
          <a:p>
            <a:r>
              <a:rPr lang="en-US"/>
              <a:t>ANSWER</a:t>
            </a:r>
          </a:p>
          <a:p>
            <a:r>
              <a:rPr lang="en-US"/>
              <a:t>B) 16 states declared pornography a public health concern.</a:t>
            </a:r>
          </a:p>
          <a:p>
            <a:endParaRPr lang="en-US"/>
          </a:p>
          <a:p>
            <a:r>
              <a:rPr lang="en-US"/>
              <a:t>Between 2016 and 2019, 16 states passed resolutions declaring pornography a public health crisis. These states aimed to address concerns about the potential societal and individual harms associated with pornography.</a:t>
            </a:r>
          </a:p>
          <a:p>
            <a:endParaRPr lang="en-US"/>
          </a:p>
          <a:p>
            <a:r>
              <a:rPr lang="en-US"/>
              <a:t>Source</a:t>
            </a:r>
          </a:p>
          <a:p>
            <a:r>
              <a:rPr lang="en-US"/>
              <a:t>Utah State Legislature (2016). Concurrent Resolution on the Public Health Crisis S.C.R.9. Le.Utah.gov. Retrieved February 25, 2024, from </a:t>
            </a:r>
          </a:p>
          <a:p>
            <a:r>
              <a:rPr lang="en-US"/>
              <a:t>https://le.utah.gov/~2016/bills/static/SCR009.html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Determine whether the Q&amp;A feature will be enabled. If activated, a staff member should monitor questions and comments to ensure they remain appropriate for the audience. Slido’s moderation tools allow administrators to delete or hide inappropriate submissions.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changes do not happen to everyone. </a:t>
            </a:r>
          </a:p>
          <a:p>
            <a:endParaRPr lang="en-US"/>
          </a:p>
          <a:p>
            <a:r>
              <a:rPr lang="en-US"/>
              <a:t>However, researchers have observed that repeated exposure to harmful online content can sometimes affect mood, focus, or relationships. </a:t>
            </a:r>
          </a:p>
          <a:p>
            <a:endParaRPr lang="en-US"/>
          </a:p>
          <a:p>
            <a:r>
              <a:rPr lang="en-US"/>
              <a:t>These signs can also occur with other unhealthy habits.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endParaRPr lang="en-US"/>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endParaRPr lang="en-US"/>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endParaRPr lang="en-US"/>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Presenter Guidelines for Delivery</a:t>
            </a:r>
          </a:p>
          <a:p>
            <a:endParaRPr lang="en-US"/>
          </a:p>
          <a:p>
            <a:r>
              <a:rPr lang="en-US"/>
              <a:t>Present the information in a calm, matter-of-fact way and avoid sensational language.</a:t>
            </a:r>
          </a:p>
          <a:p>
            <a:endParaRPr lang="en-US"/>
          </a:p>
          <a:p>
            <a:r>
              <a:rPr lang="en-US"/>
              <a:t>Avoid graphic details. Focus on understanding behaviors and staying safe.</a:t>
            </a:r>
          </a:p>
          <a:p>
            <a:endParaRPr lang="en-US"/>
          </a:p>
          <a:p>
            <a:r>
              <a:rPr lang="en-US"/>
              <a:t>Never blame victims. Responsibility always belongs to the person who caused harm.</a:t>
            </a:r>
          </a:p>
          <a:p>
            <a:endParaRPr lang="en-US"/>
          </a:p>
          <a:p>
            <a:r>
              <a:rPr lang="en-US"/>
              <a:t>Maintain a steady tone. Students often mirror the presenter’s emotional cues.</a:t>
            </a:r>
          </a:p>
          <a:p>
            <a:endParaRPr lang="en-US"/>
          </a:p>
          <a:p>
            <a:r>
              <a:rPr lang="en-US"/>
              <a:t>Do not ask students to share personal experiences.</a:t>
            </a:r>
          </a:p>
          <a:p>
            <a:endParaRPr lang="en-US"/>
          </a:p>
          <a:p>
            <a:r>
              <a:rPr lang="en-US"/>
              <a:t>If students laugh or react awkwardly, stay calm and continue teaching.</a:t>
            </a:r>
          </a:p>
          <a:p>
            <a:endParaRPr lang="en-US"/>
          </a:p>
          <a:p>
            <a:r>
              <a:rPr lang="en-US"/>
              <a:t>Always pair risk information with solutions and support.</a:t>
            </a:r>
          </a:p>
          <a:p>
            <a:endParaRPr lang="en-US"/>
          </a:p>
          <a:p>
            <a:r>
              <a:rPr lang="en-US"/>
              <a:t>Remind students they are not alone and help is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What percent of scenes in pornography are reported to show aggression?  </a:t>
            </a:r>
          </a:p>
          <a:p>
            <a:endParaRPr lang="en-US"/>
          </a:p>
          <a:p>
            <a:r>
              <a:rPr lang="en-US"/>
              <a:t>A)  28%</a:t>
            </a:r>
          </a:p>
          <a:p>
            <a:r>
              <a:rPr lang="en-US"/>
              <a:t>B)  48%</a:t>
            </a:r>
          </a:p>
          <a:p>
            <a:r>
              <a:rPr lang="en-US"/>
              <a:t>C)  68%</a:t>
            </a:r>
          </a:p>
          <a:p>
            <a:r>
              <a:rPr lang="en-US"/>
              <a:t>D)  88%</a:t>
            </a:r>
          </a:p>
          <a:p>
            <a:endParaRPr lang="en-US"/>
          </a:p>
          <a:p>
            <a:r>
              <a:rPr lang="en-US"/>
              <a:t>ANSWER</a:t>
            </a:r>
          </a:p>
          <a:p>
            <a:r>
              <a:rPr lang="en-US"/>
              <a:t>D)  88% of scenes in pornographic videos contain visible aggression or violence.</a:t>
            </a:r>
          </a:p>
          <a:p>
            <a:endParaRPr lang="en-US"/>
          </a:p>
          <a:p>
            <a:r>
              <a:rPr lang="en-US"/>
              <a:t>As far back as 2010, a study by Dr. Gail Dines revealed that 88% of pornography featured graphic displays of aggression and violence against women.</a:t>
            </a:r>
          </a:p>
          <a:p>
            <a:endParaRPr lang="en-US"/>
          </a:p>
          <a:p>
            <a:r>
              <a:rPr lang="en-US"/>
              <a:t>Source: </a:t>
            </a:r>
          </a:p>
          <a:p>
            <a:r>
              <a:rPr lang="en-US"/>
              <a:t>Dr. Gail Dines (n.d.). The Porn Crisis. CultureReframed.org. Retrieved February 25, 2024, from https://culturereframed.org/the-crisis/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r>
              <a:rPr lang="en-US"/>
              <a:t>Many experts say pornography often shows unhealthy or unrealistic behavior, which can affect how people think about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r>
              <a:rPr lang="en-US"/>
              <a:t>Many experts say pornography often shows unhealthy or unrealistic behavior, which can negatively affect how people think about relationships.</a:t>
            </a:r>
          </a:p>
          <a:p>
            <a:endParaRPr lang="en-US"/>
          </a:p>
          <a:p>
            <a:endParaRPr lang="en-US"/>
          </a:p>
          <a:p>
            <a:r>
              <a:rPr lang="en-US"/>
              <a:t>Source: </a:t>
            </a:r>
          </a:p>
          <a:p>
            <a:r>
              <a:rPr lang="en-US"/>
              <a:t>Dr. Gail Dines (n.d.). The Porn Crisis. CultureReframed.org. Retrieved February 25, 2024, from https://culturereframed.org/the-crisis/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Victims of Trafficking and Violence Protection Act of 2000 is a federal law aimed at combating human trafficking and exploitation. It identifies child sexual abuse material (CSAM) as a form of sex trafficking.</a:t>
            </a:r>
          </a:p>
          <a:p>
            <a:endParaRPr lang="en-US"/>
          </a:p>
          <a:p>
            <a:r>
              <a:rPr lang="en-US"/>
              <a:t>Additionally, most states have enacted similar laws that address the production and distribution of CSAM.</a:t>
            </a:r>
          </a:p>
          <a:p>
            <a:endParaRPr lang="en-US"/>
          </a:p>
          <a:p>
            <a:r>
              <a:rPr lang="en-US"/>
              <a:t>Source</a:t>
            </a:r>
          </a:p>
          <a:p>
            <a:r>
              <a:rPr lang="en-US"/>
              <a:t>One Hundred Sixth Congress of the United States of America at the Second Session (2000, January). Victims of Trafficking and Violence Protection Act of 2000. Govinfo.gov. Retrieved November 7, 2024,</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endParaRPr lang="en-US"/>
          </a:p>
          <a:p>
            <a:r>
              <a:rPr lang="en-US"/>
              <a:t>Victims sometimes feel embarrassed or think they will get in trouble, which can cause them to hesitate to ask for help. </a:t>
            </a:r>
          </a:p>
          <a:p>
            <a:endParaRPr lang="en-US"/>
          </a:p>
          <a:p>
            <a:r>
              <a:rPr lang="en-US"/>
              <a:t>It is important for students to understand that exploitation is never the victim’s fault, and trusted adults are there to help protect them. </a:t>
            </a:r>
          </a:p>
          <a:p>
            <a:endParaRPr lang="en-US"/>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endParaRPr lang="en-US"/>
          </a:p>
          <a:p>
            <a:r>
              <a:rPr lang="en-US"/>
              <a:t>Victims sometimes feel embarrassed or think they will get in trouble, which can cause them to hesitate to ask for help. </a:t>
            </a:r>
          </a:p>
          <a:p>
            <a:endParaRPr lang="en-US"/>
          </a:p>
          <a:p>
            <a:r>
              <a:rPr lang="en-US"/>
              <a:t>It is important for students to understand that exploitation is never the victim’s fault, and trusted adults are there to help protect them. </a:t>
            </a:r>
          </a:p>
          <a:p>
            <a:endParaRPr lang="en-US"/>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endParaRPr lang="en-US"/>
          </a:p>
          <a:p>
            <a:r>
              <a:rPr lang="en-US"/>
              <a:t>Victims sometimes feel embarrassed or think they will get in trouble, which can cause them to hesitate to ask for help. </a:t>
            </a:r>
          </a:p>
          <a:p>
            <a:endParaRPr lang="en-US"/>
          </a:p>
          <a:p>
            <a:r>
              <a:rPr lang="en-US"/>
              <a:t>It is important for students to understand that exploitation is never the victim’s fault, and trusted adults are there to help protect them. </a:t>
            </a:r>
          </a:p>
          <a:p>
            <a:endParaRPr lang="en-US"/>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endParaRPr lang="en-US"/>
          </a:p>
          <a:p>
            <a:r>
              <a:rPr lang="en-US"/>
              <a:t>Victims sometimes feel embarrassed or think they will get in trouble, which can cause them to hesitate to ask for help. </a:t>
            </a:r>
          </a:p>
          <a:p>
            <a:endParaRPr lang="en-US"/>
          </a:p>
          <a:p>
            <a:r>
              <a:rPr lang="en-US"/>
              <a:t>It is important for students to understand that exploitation is never the victim’s fault, and trusted adults are there to help protect them. </a:t>
            </a:r>
          </a:p>
          <a:p>
            <a:endParaRPr lang="en-US"/>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endParaRPr lang="en-US"/>
          </a:p>
          <a:p>
            <a:r>
              <a:rPr lang="en-US"/>
              <a:t>When young people understand how predators operate, they are better able to recognize manipulation and avoid dangerous situations. </a:t>
            </a:r>
          </a:p>
          <a:p>
            <a:endParaRPr lang="en-US"/>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young people encounter harmful images or messages online by accident, especially when using search engines, social media, games, or video platforms. </a:t>
            </a:r>
          </a:p>
          <a:p>
            <a:endParaRPr lang="en-US"/>
          </a:p>
          <a:p>
            <a:r>
              <a:rPr lang="en-US"/>
              <a:t>Seeing something inappropriate or uncomfortable online does not mean they did anything wrong. The most important thing is knowing how to respond safely.</a:t>
            </a:r>
          </a:p>
          <a:p>
            <a:endParaRPr lang="en-US"/>
          </a:p>
          <a:p>
            <a:r>
              <a:rPr lang="en-US"/>
              <a:t>First, close the page or exit the app to avoid looking at the content.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Next, avoid sharing or forwarding the image or message, as doing so can harm others and may even violate school rules or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Then, tell a trusted adult as soon as possible. Trusted adults might include a parent or guardian, a teacher, a school counselor, a coach, or another responsible adult they feel safe talking to. Adults can help report harmful content and take any necessary steps to provide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endParaRPr lang="en-US"/>
          </a:p>
          <a:p>
            <a:r>
              <a:rPr lang="en-US"/>
              <a:t>The TAKE IT DOWN Act is a federal law that makes it illegal to publish or threaten to publish non-consensual intimate images — including both real and AI-generated deepfake pornography — and requires online platforms to remove such content within 48 hours after a victim reports it. It was passed with strong bipartisan support and gives victims legal protections and tools to have harmful intimate imagery taken down quickly.[2]</a:t>
            </a:r>
          </a:p>
          <a:p>
            <a:endParaRPr lang="en-US"/>
          </a:p>
          <a:p>
            <a:r>
              <a:rPr lang="en-US"/>
              <a:t>The TAKE IT DOWN Act was signed into law on May 19, 2025. The law’s criminal provisions took effect right away, and covered online platforms were given one year — until May 19, 2026 — to set up the required notice-and-removal processes to take down nonconsensual intimate images when victims report them.</a:t>
            </a:r>
          </a:p>
          <a:p>
            <a:endParaRPr lang="en-US"/>
          </a:p>
          <a:p>
            <a:r>
              <a:rPr lang="en-US"/>
              <a:t>Source</a:t>
            </a:r>
          </a:p>
          <a:p>
            <a:r>
              <a:rPr lang="en-US"/>
              <a:t>2. U.S. Senate Committee on Commerce, Science, &amp; Transportation (2025, May 19). Sen. Cruz Applauds Presidential Signing of the TAKE IT DOWN Act into Law. Retrieved on January 10, 2026 from, https://www.commerce.senate.gov/2025/5/sen-cruz-applauds-presidential-signing-of-the-take-it-down-act-into-law?utm_source=chatgpt.com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context of NCMEC's Take It Down program, a hash refers to a unique digital fingerprint or identifier generated from an image or video file. This fingerprint is created using specialized algorithms that convert the file into a string of characters or numbers.</a:t>
            </a:r>
          </a:p>
          <a:p>
            <a:endParaRPr lang="en-US"/>
          </a:p>
          <a:p>
            <a:r>
              <a:rPr lang="en-US"/>
              <a:t>Here's how it works:</a:t>
            </a:r>
          </a:p>
          <a:p>
            <a:endParaRPr lang="en-US"/>
          </a:p>
          <a:p>
            <a:r>
              <a:rPr lang="en-US"/>
              <a:t>HASH CREATION: When someone uses Take It Down, the program generates a hash from the image or video they want removed without uploading the actual file.</a:t>
            </a:r>
          </a:p>
          <a:p>
            <a:endParaRPr lang="en-US"/>
          </a:p>
          <a:p>
            <a:r>
              <a:rPr lang="en-US"/>
              <a:t>MATCHING: These hashes are stored in a secure database. Online platforms participating in the program can then use the hashes to identify and remove matching content from their platforms.</a:t>
            </a:r>
          </a:p>
          <a:p>
            <a:endParaRPr lang="en-US"/>
          </a:p>
          <a:p>
            <a:r>
              <a:rPr lang="en-US"/>
              <a:t>PRIVACY PROTECTION:  The hash cannot be reversed to recreate the original image or video, ensuring the privacy of the person submitting the request. This system enables platforms to efficiently identify and remove harmful content while protecting the anonymity of individuals seeking help.</a:t>
            </a:r>
          </a:p>
          <a:p>
            <a:endParaRPr lang="en-US"/>
          </a:p>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 can include:</a:t>
            </a:r>
          </a:p>
          <a:p>
            <a:endParaRPr lang="en-US"/>
          </a:p>
          <a:p>
            <a:r>
              <a:rPr lang="en-US"/>
              <a:t>GROOMING</a:t>
            </a:r>
          </a:p>
          <a:p>
            <a:r>
              <a:rPr lang="en-US"/>
              <a:t>Building trust to manipulate someone.</a:t>
            </a:r>
          </a:p>
          <a:p>
            <a:endParaRPr lang="en-US"/>
          </a:p>
          <a:p>
            <a:r>
              <a:rPr lang="en-US"/>
              <a:t>SEXTORTION</a:t>
            </a:r>
          </a:p>
          <a:p>
            <a:r>
              <a:rPr lang="en-US"/>
              <a:t>Threatening to share private images.</a:t>
            </a:r>
          </a:p>
          <a:p>
            <a:endParaRPr lang="en-US"/>
          </a:p>
          <a:p>
            <a:r>
              <a:rPr lang="en-US"/>
              <a:t>PORNOGRAPHY</a:t>
            </a:r>
          </a:p>
          <a:p>
            <a:r>
              <a:rPr lang="en-US"/>
              <a:t>Involving vulnerable people in creating sexual images or videos.</a:t>
            </a:r>
          </a:p>
          <a:p>
            <a:endParaRPr lang="en-US"/>
          </a:p>
          <a:p>
            <a:r>
              <a:rPr lang="en-US"/>
              <a:t>SEX TRAFFICKING</a:t>
            </a:r>
          </a:p>
          <a:p>
            <a:r>
              <a:rPr lang="en-US"/>
              <a:t>Manipulating or forcing someone into sexual activity in exchange for money or something of value.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pornography, please refer to the last page of Lesson Plan #4 in the Walking Wise Learning Platform. </a:t>
            </a:r>
          </a:p>
          <a:p>
            <a:endParaRPr lang="en-US"/>
          </a:p>
          <a:p>
            <a:r>
              <a:rPr lang="en-US"/>
              <a:t>We welcome your feedback at support@WalkingWise.com.</a:t>
            </a:r>
          </a:p>
          <a:p>
            <a:endParaRPr lang="en-US"/>
          </a:p>
          <a:p>
            <a:r>
              <a:rPr lang="en-US"/>
              <a:t>Thank you!</a:t>
            </a:r>
          </a:p>
          <a:p>
            <a:r>
              <a:rPr lang="en-US"/>
              <a: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#4</a:t>
            </a:r>
          </a:p>
        </p:txBody>
      </p:sp>
      <p:sp>
        <p:nvSpPr>
          <p:cNvPr id="6" name="Freeform 6"/>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8" name="TextBox 8"/>
          <p:cNvSpPr txBox="1"/>
          <p:nvPr/>
        </p:nvSpPr>
        <p:spPr>
          <a:xfrm>
            <a:off x="454522" y="5204741"/>
            <a:ext cx="17417056" cy="2707357"/>
          </a:xfrm>
          <a:prstGeom prst="rect">
            <a:avLst/>
          </a:prstGeom>
        </p:spPr>
        <p:txBody>
          <a:bodyPr lIns="0" tIns="0" rIns="0" bIns="0" rtlCol="0" anchor="t">
            <a:spAutoFit/>
          </a:bodyPr>
          <a:lstStyle/>
          <a:p>
            <a:pPr algn="ctr">
              <a:lnSpc>
                <a:spcPts val="12385"/>
              </a:lnSpc>
            </a:pPr>
            <a:r>
              <a:rPr lang="en-US" sz="11909" b="1">
                <a:solidFill>
                  <a:srgbClr val="10894F"/>
                </a:solidFill>
                <a:latin typeface="Cooperative Bold"/>
                <a:ea typeface="Cooperative Bold"/>
                <a:cs typeface="Cooperative Bold"/>
                <a:sym typeface="Cooperative Bold"/>
              </a:rPr>
              <a:t>pornography</a:t>
            </a:r>
          </a:p>
          <a:p>
            <a:pPr algn="ctr">
              <a:lnSpc>
                <a:spcPts val="7396"/>
              </a:lnSpc>
            </a:pPr>
            <a:r>
              <a:rPr lang="en-US" sz="9605" b="1">
                <a:solidFill>
                  <a:srgbClr val="10894F"/>
                </a:solidFill>
                <a:latin typeface="Poppins Medium 2 Bold"/>
                <a:ea typeface="Poppins Medium 2 Bold"/>
                <a:cs typeface="Poppins Medium 2 Bold"/>
                <a:sym typeface="Poppins Medium 2 Bold"/>
              </a:rPr>
              <a:t>LINK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4042436"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Something a person does regularly or repeatedly, often without thinking about it.</a:t>
            </a:r>
          </a:p>
        </p:txBody>
      </p:sp>
      <p:grpSp>
        <p:nvGrpSpPr>
          <p:cNvPr id="9" name="Group 9"/>
          <p:cNvGrpSpPr/>
          <p:nvPr/>
        </p:nvGrpSpPr>
        <p:grpSpPr>
          <a:xfrm>
            <a:off x="1480713" y="3624926"/>
            <a:ext cx="3504277" cy="904943"/>
            <a:chOff x="0" y="0"/>
            <a:chExt cx="922937" cy="238339"/>
          </a:xfrm>
        </p:grpSpPr>
        <p:sp>
          <p:nvSpPr>
            <p:cNvPr id="10" name="Freeform 10"/>
            <p:cNvSpPr/>
            <p:nvPr/>
          </p:nvSpPr>
          <p:spPr>
            <a:xfrm>
              <a:off x="0" y="0"/>
              <a:ext cx="922937" cy="238339"/>
            </a:xfrm>
            <a:custGeom>
              <a:avLst/>
              <a:gdLst/>
              <a:ahLst/>
              <a:cxnLst/>
              <a:rect l="l" t="t" r="r" b="b"/>
              <a:pathLst>
                <a:path w="922937" h="238339">
                  <a:moveTo>
                    <a:pt x="0" y="0"/>
                  </a:moveTo>
                  <a:lnTo>
                    <a:pt x="922937" y="0"/>
                  </a:lnTo>
                  <a:lnTo>
                    <a:pt x="92293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92293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50808" y="3529676"/>
            <a:ext cx="3274500"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HABIT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01986"/>
            <a:ext cx="12394432" cy="2229665"/>
            <a:chOff x="0" y="0"/>
            <a:chExt cx="3264377" cy="587237"/>
          </a:xfrm>
        </p:grpSpPr>
        <p:sp>
          <p:nvSpPr>
            <p:cNvPr id="6" name="Freeform 6"/>
            <p:cNvSpPr/>
            <p:nvPr/>
          </p:nvSpPr>
          <p:spPr>
            <a:xfrm>
              <a:off x="0" y="0"/>
              <a:ext cx="3264377" cy="587237"/>
            </a:xfrm>
            <a:custGeom>
              <a:avLst/>
              <a:gdLst/>
              <a:ahLst/>
              <a:cxnLst/>
              <a:rect l="l" t="t" r="r" b="b"/>
              <a:pathLst>
                <a:path w="3264377" h="587237">
                  <a:moveTo>
                    <a:pt x="0" y="0"/>
                  </a:moveTo>
                  <a:lnTo>
                    <a:pt x="3264377" y="0"/>
                  </a:lnTo>
                  <a:lnTo>
                    <a:pt x="3264377" y="587237"/>
                  </a:lnTo>
                  <a:lnTo>
                    <a:pt x="0" y="587237"/>
                  </a:lnTo>
                  <a:close/>
                </a:path>
              </a:pathLst>
            </a:custGeom>
            <a:solidFill>
              <a:srgbClr val="303030"/>
            </a:solidFill>
          </p:spPr>
          <p:txBody>
            <a:bodyPr/>
            <a:lstStyle/>
            <a:p>
              <a:endParaRPr lang="en-US"/>
            </a:p>
          </p:txBody>
        </p:sp>
        <p:sp>
          <p:nvSpPr>
            <p:cNvPr id="7" name="TextBox 7"/>
            <p:cNvSpPr txBox="1"/>
            <p:nvPr/>
          </p:nvSpPr>
          <p:spPr>
            <a:xfrm>
              <a:off x="0" y="-9525"/>
              <a:ext cx="3264377" cy="59676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205096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IMPACT ON BEHAVIOR</a:t>
            </a:r>
          </a:p>
        </p:txBody>
      </p:sp>
      <p:sp>
        <p:nvSpPr>
          <p:cNvPr id="9" name="TextBox 9"/>
          <p:cNvSpPr txBox="1"/>
          <p:nvPr/>
        </p:nvSpPr>
        <p:spPr>
          <a:xfrm>
            <a:off x="1955189" y="4594495"/>
            <a:ext cx="11687654" cy="1562101"/>
          </a:xfrm>
          <a:prstGeom prst="rect">
            <a:avLst/>
          </a:prstGeom>
        </p:spPr>
        <p:txBody>
          <a:bodyPr lIns="0" tIns="0" rIns="0" bIns="0" rtlCol="0" anchor="t">
            <a:spAutoFit/>
          </a:bodyPr>
          <a:lstStyle/>
          <a:p>
            <a:pPr algn="l">
              <a:lnSpc>
                <a:spcPts val="6299"/>
              </a:lnSpc>
            </a:pPr>
            <a:r>
              <a:rPr lang="en-US" sz="4499" b="1">
                <a:solidFill>
                  <a:srgbClr val="00BF63"/>
                </a:solidFill>
                <a:latin typeface="Roboto Bold"/>
                <a:ea typeface="Roboto Bold"/>
                <a:cs typeface="Roboto Bold"/>
                <a:sym typeface="Roboto Bold"/>
              </a:rPr>
              <a:t>OPINION:</a:t>
            </a:r>
            <a:r>
              <a:rPr lang="en-US" sz="4499" b="1">
                <a:solidFill>
                  <a:srgbClr val="FFFFFF"/>
                </a:solidFill>
                <a:latin typeface="Roboto Bold"/>
                <a:ea typeface="Roboto Bold"/>
                <a:cs typeface="Roboto Bold"/>
                <a:sym typeface="Roboto Bold"/>
              </a:rPr>
              <a:t>  Can viewing pornography change a person’s behavior?</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4" name="Freeform 14"/>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417147" y="414584"/>
            <a:ext cx="17435381" cy="9457832"/>
          </a:xfrm>
          <a:custGeom>
            <a:avLst/>
            <a:gdLst/>
            <a:ahLst/>
            <a:cxnLst/>
            <a:rect l="l" t="t" r="r" b="b"/>
            <a:pathLst>
              <a:path w="17435381" h="9457832">
                <a:moveTo>
                  <a:pt x="0" y="0"/>
                </a:moveTo>
                <a:lnTo>
                  <a:pt x="17435381" y="0"/>
                </a:lnTo>
                <a:lnTo>
                  <a:pt x="17435381" y="9457832"/>
                </a:lnTo>
                <a:lnTo>
                  <a:pt x="0" y="9457832"/>
                </a:lnTo>
                <a:lnTo>
                  <a:pt x="0" y="0"/>
                </a:lnTo>
                <a:close/>
              </a:path>
            </a:pathLst>
          </a:custGeom>
          <a:blipFill>
            <a:blip r:embed="rId3"/>
            <a:stretch>
              <a:fillRect l="-61" t="-2247" r="-61" b="-1793"/>
            </a:stretch>
          </a:blipFill>
        </p:spPr>
        <p:txBody>
          <a:bodyPr/>
          <a:lstStyle/>
          <a:p>
            <a:endParaRPr lang="en-US"/>
          </a:p>
        </p:txBody>
      </p:sp>
      <p:grpSp>
        <p:nvGrpSpPr>
          <p:cNvPr id="5" name="Group 5"/>
          <p:cNvGrpSpPr/>
          <p:nvPr/>
        </p:nvGrpSpPr>
        <p:grpSpPr>
          <a:xfrm>
            <a:off x="5292786" y="8591854"/>
            <a:ext cx="8631917" cy="666446"/>
            <a:chOff x="0" y="0"/>
            <a:chExt cx="2663497" cy="205641"/>
          </a:xfrm>
        </p:grpSpPr>
        <p:sp>
          <p:nvSpPr>
            <p:cNvPr id="6" name="Freeform 6"/>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7" name="TextBox 7"/>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5497894" y="8672821"/>
            <a:ext cx="8608725" cy="439784"/>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 in to </a:t>
            </a:r>
            <a:r>
              <a:rPr lang="en-US" sz="2560" u="sng" dirty="0">
                <a:solidFill>
                  <a:srgbClr val="00B0F0"/>
                </a:solidFill>
                <a:latin typeface="Roboto"/>
                <a:ea typeface="Roboto"/>
                <a:cs typeface="Roboto"/>
                <a:sym typeface="Roboto"/>
                <a:hlinkClick r:id="rId4" tooltip="https://www.walkingwise.com">
                  <a:extLst>
                    <a:ext uri="{A12FA001-AC4F-418D-AE19-62706E023703}">
                      <ahyp:hlinkClr xmlns:ahyp="http://schemas.microsoft.com/office/drawing/2018/hyperlinkcolor" val="tx"/>
                    </a:ext>
                  </a:extLst>
                </a:hlinkClick>
              </a:rPr>
              <a:t>WalkingWise.com</a:t>
            </a:r>
            <a:r>
              <a:rPr lang="en-US" sz="2560" dirty="0">
                <a:solidFill>
                  <a:srgbClr val="FFFFFF"/>
                </a:solidFill>
                <a:latin typeface="Roboto"/>
                <a:ea typeface="Roboto"/>
                <a:cs typeface="Roboto"/>
                <a:sym typeface="Roboto"/>
              </a:rPr>
              <a:t> to access this animated video.</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81936" y="4663096"/>
            <a:ext cx="13596522" cy="2136208"/>
            <a:chOff x="0" y="0"/>
            <a:chExt cx="3580977" cy="562623"/>
          </a:xfrm>
        </p:grpSpPr>
        <p:sp>
          <p:nvSpPr>
            <p:cNvPr id="5" name="Freeform 5"/>
            <p:cNvSpPr/>
            <p:nvPr/>
          </p:nvSpPr>
          <p:spPr>
            <a:xfrm>
              <a:off x="0" y="0"/>
              <a:ext cx="3580977" cy="562623"/>
            </a:xfrm>
            <a:custGeom>
              <a:avLst/>
              <a:gdLst/>
              <a:ahLst/>
              <a:cxnLst/>
              <a:rect l="l" t="t" r="r" b="b"/>
              <a:pathLst>
                <a:path w="3580977" h="562623">
                  <a:moveTo>
                    <a:pt x="0" y="0"/>
                  </a:moveTo>
                  <a:lnTo>
                    <a:pt x="3580977" y="0"/>
                  </a:lnTo>
                  <a:lnTo>
                    <a:pt x="3580977" y="562623"/>
                  </a:lnTo>
                  <a:lnTo>
                    <a:pt x="0" y="562623"/>
                  </a:lnTo>
                  <a:close/>
                </a:path>
              </a:pathLst>
            </a:custGeom>
            <a:solidFill>
              <a:srgbClr val="303030"/>
            </a:solidFill>
          </p:spPr>
          <p:txBody>
            <a:bodyPr/>
            <a:lstStyle/>
            <a:p>
              <a:endParaRPr lang="en-US"/>
            </a:p>
          </p:txBody>
        </p:sp>
        <p:sp>
          <p:nvSpPr>
            <p:cNvPr id="6" name="TextBox 6"/>
            <p:cNvSpPr txBox="1"/>
            <p:nvPr/>
          </p:nvSpPr>
          <p:spPr>
            <a:xfrm>
              <a:off x="0" y="-9525"/>
              <a:ext cx="3580977" cy="572148"/>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58773" y="4902450"/>
            <a:ext cx="1325778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teens say their friends talk about pornography in a normal or accepting way?</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NORMALIZED</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3" name="Freeform 13"/>
          <p:cNvSpPr/>
          <p:nvPr/>
        </p:nvSpPr>
        <p:spPr>
          <a:xfrm>
            <a:off x="147453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59%</a:t>
            </a:r>
          </a:p>
          <a:p>
            <a:pPr algn="l">
              <a:lnSpc>
                <a:spcPts val="6399"/>
              </a:lnSpc>
            </a:pPr>
            <a:r>
              <a:rPr lang="en-US" sz="3999" b="1">
                <a:solidFill>
                  <a:srgbClr val="FBFDFD"/>
                </a:solidFill>
                <a:latin typeface="Roboto Bold"/>
                <a:ea typeface="Roboto Bold"/>
                <a:cs typeface="Roboto Bold"/>
                <a:sym typeface="Roboto Bold"/>
              </a:rPr>
              <a:t>B) 69%</a:t>
            </a:r>
          </a:p>
          <a:p>
            <a:pPr algn="l">
              <a:lnSpc>
                <a:spcPts val="6399"/>
              </a:lnSpc>
            </a:pPr>
            <a:r>
              <a:rPr lang="en-US" sz="3999" b="1">
                <a:solidFill>
                  <a:srgbClr val="FBFDFD"/>
                </a:solidFill>
                <a:latin typeface="Roboto Bold"/>
                <a:ea typeface="Roboto Bold"/>
                <a:cs typeface="Roboto Bold"/>
                <a:sym typeface="Roboto Bold"/>
              </a:rPr>
              <a:t>C) 79%</a:t>
            </a:r>
          </a:p>
          <a:p>
            <a:pPr algn="l">
              <a:lnSpc>
                <a:spcPts val="6399"/>
              </a:lnSpc>
            </a:pPr>
            <a:r>
              <a:rPr lang="en-US" sz="3999" b="1">
                <a:solidFill>
                  <a:srgbClr val="FBFDFD"/>
                </a:solidFill>
                <a:latin typeface="Roboto Bold"/>
                <a:ea typeface="Roboto Bold"/>
                <a:cs typeface="Roboto Bold"/>
                <a:sym typeface="Roboto Bold"/>
              </a:rPr>
              <a:t>D) 89%</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009441" y="3476482"/>
            <a:ext cx="12541829" cy="10858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 of teens say their friends talk about pornography in a normal or accepting 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482284" y="4762062"/>
            <a:ext cx="13322108"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89% </a:t>
            </a:r>
            <a:r>
              <a:rPr lang="en-US" sz="5499">
                <a:solidFill>
                  <a:srgbClr val="303030"/>
                </a:solidFill>
                <a:latin typeface="Roboto"/>
                <a:ea typeface="Roboto"/>
                <a:cs typeface="Roboto"/>
                <a:sym typeface="Roboto"/>
              </a:rPr>
              <a:t>of teens talk about pornography with friends in a normal or accepting way.</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Josh McDowell Ministry (2016). The Porn Phenomenon: The Impact of Pornography in the Digital Age. </a:t>
            </a:r>
          </a:p>
          <a:p>
            <a:pPr algn="l">
              <a:lnSpc>
                <a:spcPts val="1679"/>
              </a:lnSpc>
            </a:pPr>
            <a:r>
              <a:rPr lang="en-US" sz="1200">
                <a:solidFill>
                  <a:srgbClr val="303030"/>
                </a:solidFill>
                <a:latin typeface="Roboto"/>
                <a:ea typeface="Roboto"/>
                <a:cs typeface="Roboto"/>
                <a:sym typeface="Roboto"/>
              </a:rPr>
              <a:t>Robb, M.B., &amp; Mann, S. (2023). Teens and pornography. San Francisco, CA: Common Sense, p. 6. CommonSenseMedia.org.</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098645"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Seeing or experiencing something so often that it begins to influence your thoughts, feelings, or behavior.</a:t>
            </a:r>
          </a:p>
        </p:txBody>
      </p:sp>
      <p:grpSp>
        <p:nvGrpSpPr>
          <p:cNvPr id="9" name="Group 9"/>
          <p:cNvGrpSpPr/>
          <p:nvPr/>
        </p:nvGrpSpPr>
        <p:grpSpPr>
          <a:xfrm>
            <a:off x="1480713" y="363749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67246"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OVEREXPOSURE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aphicFrame>
        <p:nvGraphicFramePr>
          <p:cNvPr id="6" name="Object 6"/>
          <p:cNvGraphicFramePr/>
          <p:nvPr/>
        </p:nvGraphicFramePr>
        <p:xfrm>
          <a:off x="2661083" y="3510933"/>
          <a:ext cx="3771900" cy="3771900"/>
        </p:xfrm>
        <a:graphic>
          <a:graphicData uri="http://schemas.openxmlformats.org/presentationml/2006/ole">
            <mc:AlternateContent xmlns:mc="http://schemas.openxmlformats.org/markup-compatibility/2006">
              <mc:Choice xmlns:v="urn:schemas-microsoft-com:vml" Requires="v">
                <p:oleObj name="Worksheet" r:id="rId3" imgW="4521200" imgH="4521200" progId="Excel.Sheet.12">
                  <p:embed/>
                </p:oleObj>
              </mc:Choice>
              <mc:Fallback>
                <p:oleObj name="Worksheet" r:id="rId3" imgW="4521200" imgH="4521200" progId="Excel.Sheet.12">
                  <p:embed/>
                  <p:pic>
                    <p:nvPicPr>
                      <p:cNvPr id="6" name="Object 6"/>
                      <p:cNvPicPr/>
                      <p:nvPr/>
                    </p:nvPicPr>
                    <p:blipFill>
                      <a:blip r:embed="rId4"/>
                      <a:stretch>
                        <a:fillRect/>
                      </a:stretch>
                    </p:blipFill>
                    <p:spPr>
                      <a:xfrm>
                        <a:off x="2661083" y="3510933"/>
                        <a:ext cx="3771900" cy="3771900"/>
                      </a:xfrm>
                      <a:prstGeom prst="rect">
                        <a:avLst/>
                      </a:prstGeom>
                    </p:spPr>
                  </p:pic>
                </p:oleObj>
              </mc:Fallback>
            </mc:AlternateContent>
          </a:graphicData>
        </a:graphic>
      </p:graphicFrame>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OVEREXPOSURE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4967884"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chemical released by the brain that creates feelings of pleasure and motivation. </a:t>
            </a:r>
          </a:p>
        </p:txBody>
      </p:sp>
      <p:grpSp>
        <p:nvGrpSpPr>
          <p:cNvPr id="9" name="Group 9"/>
          <p:cNvGrpSpPr/>
          <p:nvPr/>
        </p:nvGrpSpPr>
        <p:grpSpPr>
          <a:xfrm>
            <a:off x="1480713" y="3624926"/>
            <a:ext cx="4812929" cy="904943"/>
            <a:chOff x="0" y="0"/>
            <a:chExt cx="1267603" cy="238339"/>
          </a:xfrm>
        </p:grpSpPr>
        <p:sp>
          <p:nvSpPr>
            <p:cNvPr id="10" name="Freeform 10"/>
            <p:cNvSpPr/>
            <p:nvPr/>
          </p:nvSpPr>
          <p:spPr>
            <a:xfrm>
              <a:off x="0" y="0"/>
              <a:ext cx="1267603" cy="238339"/>
            </a:xfrm>
            <a:custGeom>
              <a:avLst/>
              <a:gdLst/>
              <a:ahLst/>
              <a:cxnLst/>
              <a:rect l="l" t="t" r="r" b="b"/>
              <a:pathLst>
                <a:path w="1267603" h="238339">
                  <a:moveTo>
                    <a:pt x="0" y="0"/>
                  </a:moveTo>
                  <a:lnTo>
                    <a:pt x="1267603" y="0"/>
                  </a:lnTo>
                  <a:lnTo>
                    <a:pt x="126760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760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3158" y="3529676"/>
            <a:ext cx="5113239"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DOPAMINE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50359"/>
            <a:ext cx="12500395" cy="939316"/>
            <a:chOff x="0" y="0"/>
            <a:chExt cx="3292285" cy="247392"/>
          </a:xfrm>
        </p:grpSpPr>
        <p:sp>
          <p:nvSpPr>
            <p:cNvPr id="7" name="Freeform 7"/>
            <p:cNvSpPr/>
            <p:nvPr/>
          </p:nvSpPr>
          <p:spPr>
            <a:xfrm>
              <a:off x="0" y="0"/>
              <a:ext cx="3292285" cy="247392"/>
            </a:xfrm>
            <a:custGeom>
              <a:avLst/>
              <a:gdLst/>
              <a:ahLst/>
              <a:cxnLst/>
              <a:rect l="l" t="t" r="r" b="b"/>
              <a:pathLst>
                <a:path w="3292285" h="247392">
                  <a:moveTo>
                    <a:pt x="0" y="0"/>
                  </a:moveTo>
                  <a:lnTo>
                    <a:pt x="3292285" y="0"/>
                  </a:lnTo>
                  <a:lnTo>
                    <a:pt x="3292285" y="247392"/>
                  </a:lnTo>
                  <a:lnTo>
                    <a:pt x="0" y="247392"/>
                  </a:lnTo>
                  <a:close/>
                </a:path>
              </a:pathLst>
            </a:custGeom>
            <a:solidFill>
              <a:srgbClr val="303030"/>
            </a:solidFill>
          </p:spPr>
          <p:txBody>
            <a:bodyPr/>
            <a:lstStyle/>
            <a:p>
              <a:endParaRPr lang="en-US"/>
            </a:p>
          </p:txBody>
        </p:sp>
        <p:sp>
          <p:nvSpPr>
            <p:cNvPr id="8" name="TextBox 8"/>
            <p:cNvSpPr txBox="1"/>
            <p:nvPr/>
          </p:nvSpPr>
          <p:spPr>
            <a:xfrm>
              <a:off x="0" y="-76200"/>
              <a:ext cx="3292285" cy="3235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7422" y="3377067"/>
            <a:ext cx="1404811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Dopamine: The Brain’s “Feel-Good” Chemical</a:t>
            </a:r>
          </a:p>
        </p:txBody>
      </p:sp>
      <p:sp>
        <p:nvSpPr>
          <p:cNvPr id="10" name="TextBox 10"/>
          <p:cNvSpPr txBox="1"/>
          <p:nvPr/>
        </p:nvSpPr>
        <p:spPr>
          <a:xfrm>
            <a:off x="1787422" y="4599090"/>
            <a:ext cx="15176455"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Dopamine </a:t>
            </a:r>
            <a:r>
              <a:rPr lang="en-US" sz="4250" b="1">
                <a:solidFill>
                  <a:srgbClr val="9D1BE3"/>
                </a:solidFill>
                <a:latin typeface="Roboto Bold"/>
                <a:ea typeface="Roboto Bold"/>
                <a:cs typeface="Roboto Bold"/>
                <a:sym typeface="Roboto Bold"/>
              </a:rPr>
              <a:t>creates feelings</a:t>
            </a:r>
            <a:r>
              <a:rPr lang="en-US" sz="4250" b="1">
                <a:solidFill>
                  <a:srgbClr val="004F59"/>
                </a:solidFill>
                <a:latin typeface="Roboto Bold"/>
                <a:ea typeface="Roboto Bold"/>
                <a:cs typeface="Roboto Bold"/>
                <a:sym typeface="Roboto Bold"/>
              </a:rPr>
              <a:t> of enjoyment and motivation.</a:t>
            </a:r>
          </a:p>
        </p:txBody>
      </p:sp>
      <p:sp>
        <p:nvSpPr>
          <p:cNvPr id="11" name="TextBox 11"/>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6045284" cy="7360921"/>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50359"/>
            <a:ext cx="12500395" cy="939316"/>
            <a:chOff x="0" y="0"/>
            <a:chExt cx="3292285" cy="247392"/>
          </a:xfrm>
        </p:grpSpPr>
        <p:sp>
          <p:nvSpPr>
            <p:cNvPr id="7" name="Freeform 7"/>
            <p:cNvSpPr/>
            <p:nvPr/>
          </p:nvSpPr>
          <p:spPr>
            <a:xfrm>
              <a:off x="0" y="0"/>
              <a:ext cx="3292285" cy="247392"/>
            </a:xfrm>
            <a:custGeom>
              <a:avLst/>
              <a:gdLst/>
              <a:ahLst/>
              <a:cxnLst/>
              <a:rect l="l" t="t" r="r" b="b"/>
              <a:pathLst>
                <a:path w="3292285" h="247392">
                  <a:moveTo>
                    <a:pt x="0" y="0"/>
                  </a:moveTo>
                  <a:lnTo>
                    <a:pt x="3292285" y="0"/>
                  </a:lnTo>
                  <a:lnTo>
                    <a:pt x="3292285" y="247392"/>
                  </a:lnTo>
                  <a:lnTo>
                    <a:pt x="0" y="247392"/>
                  </a:lnTo>
                  <a:close/>
                </a:path>
              </a:pathLst>
            </a:custGeom>
            <a:solidFill>
              <a:srgbClr val="303030"/>
            </a:solidFill>
          </p:spPr>
          <p:txBody>
            <a:bodyPr/>
            <a:lstStyle/>
            <a:p>
              <a:endParaRPr lang="en-US"/>
            </a:p>
          </p:txBody>
        </p:sp>
        <p:sp>
          <p:nvSpPr>
            <p:cNvPr id="8" name="TextBox 8"/>
            <p:cNvSpPr txBox="1"/>
            <p:nvPr/>
          </p:nvSpPr>
          <p:spPr>
            <a:xfrm>
              <a:off x="0" y="-76200"/>
              <a:ext cx="3292285" cy="3235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7422" y="3377067"/>
            <a:ext cx="1404811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Dopamine: The Brain’s “Feel-Good” Chemical</a:t>
            </a:r>
          </a:p>
        </p:txBody>
      </p:sp>
      <p:sp>
        <p:nvSpPr>
          <p:cNvPr id="10" name="TextBox 10"/>
          <p:cNvSpPr txBox="1"/>
          <p:nvPr/>
        </p:nvSpPr>
        <p:spPr>
          <a:xfrm>
            <a:off x="1787422" y="4599090"/>
            <a:ext cx="15176455"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It is released when people experience something they like. </a:t>
            </a:r>
          </a:p>
        </p:txBody>
      </p:sp>
      <p:sp>
        <p:nvSpPr>
          <p:cNvPr id="11" name="TextBox 11"/>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50359"/>
            <a:ext cx="12500395" cy="939316"/>
            <a:chOff x="0" y="0"/>
            <a:chExt cx="3292285" cy="247392"/>
          </a:xfrm>
        </p:grpSpPr>
        <p:sp>
          <p:nvSpPr>
            <p:cNvPr id="7" name="Freeform 7"/>
            <p:cNvSpPr/>
            <p:nvPr/>
          </p:nvSpPr>
          <p:spPr>
            <a:xfrm>
              <a:off x="0" y="0"/>
              <a:ext cx="3292285" cy="247392"/>
            </a:xfrm>
            <a:custGeom>
              <a:avLst/>
              <a:gdLst/>
              <a:ahLst/>
              <a:cxnLst/>
              <a:rect l="l" t="t" r="r" b="b"/>
              <a:pathLst>
                <a:path w="3292285" h="247392">
                  <a:moveTo>
                    <a:pt x="0" y="0"/>
                  </a:moveTo>
                  <a:lnTo>
                    <a:pt x="3292285" y="0"/>
                  </a:lnTo>
                  <a:lnTo>
                    <a:pt x="3292285" y="247392"/>
                  </a:lnTo>
                  <a:lnTo>
                    <a:pt x="0" y="247392"/>
                  </a:lnTo>
                  <a:close/>
                </a:path>
              </a:pathLst>
            </a:custGeom>
            <a:solidFill>
              <a:srgbClr val="303030"/>
            </a:solidFill>
          </p:spPr>
          <p:txBody>
            <a:bodyPr/>
            <a:lstStyle/>
            <a:p>
              <a:endParaRPr lang="en-US"/>
            </a:p>
          </p:txBody>
        </p:sp>
        <p:sp>
          <p:nvSpPr>
            <p:cNvPr id="8" name="TextBox 8"/>
            <p:cNvSpPr txBox="1"/>
            <p:nvPr/>
          </p:nvSpPr>
          <p:spPr>
            <a:xfrm>
              <a:off x="0" y="-76200"/>
              <a:ext cx="3292285" cy="3235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7422" y="3377067"/>
            <a:ext cx="1404811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Dopamine: The Brain’s “Feel-Good” Chemical</a:t>
            </a:r>
          </a:p>
        </p:txBody>
      </p:sp>
      <p:sp>
        <p:nvSpPr>
          <p:cNvPr id="10" name="TextBox 10"/>
          <p:cNvSpPr txBox="1"/>
          <p:nvPr/>
        </p:nvSpPr>
        <p:spPr>
          <a:xfrm>
            <a:off x="1787422" y="4808640"/>
            <a:ext cx="15176455" cy="606425"/>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Dopamine </a:t>
            </a:r>
            <a:r>
              <a:rPr lang="en-US" sz="4250" b="1">
                <a:solidFill>
                  <a:srgbClr val="9D1BE3"/>
                </a:solidFill>
                <a:latin typeface="Roboto Bold"/>
                <a:ea typeface="Roboto Bold"/>
                <a:cs typeface="Roboto Bold"/>
                <a:sym typeface="Roboto Bold"/>
              </a:rPr>
              <a:t>helps the brain remember</a:t>
            </a:r>
            <a:r>
              <a:rPr lang="en-US" sz="4250" b="1">
                <a:solidFill>
                  <a:srgbClr val="004F59"/>
                </a:solidFill>
                <a:latin typeface="Roboto Bold"/>
                <a:ea typeface="Roboto Bold"/>
                <a:cs typeface="Roboto Bold"/>
                <a:sym typeface="Roboto Bold"/>
              </a:rPr>
              <a:t> what was enjoyable. </a:t>
            </a:r>
          </a:p>
        </p:txBody>
      </p:sp>
      <p:sp>
        <p:nvSpPr>
          <p:cNvPr id="11" name="TextBox 11"/>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624926"/>
            <a:ext cx="6944813" cy="904943"/>
            <a:chOff x="0" y="0"/>
            <a:chExt cx="1829086" cy="238339"/>
          </a:xfrm>
        </p:grpSpPr>
        <p:sp>
          <p:nvSpPr>
            <p:cNvPr id="9" name="Freeform 9"/>
            <p:cNvSpPr/>
            <p:nvPr/>
          </p:nvSpPr>
          <p:spPr>
            <a:xfrm>
              <a:off x="0" y="0"/>
              <a:ext cx="1829086" cy="238339"/>
            </a:xfrm>
            <a:custGeom>
              <a:avLst/>
              <a:gdLst/>
              <a:ahLst/>
              <a:cxnLst/>
              <a:rect l="l" t="t" r="r" b="b"/>
              <a:pathLst>
                <a:path w="1829086" h="238339">
                  <a:moveTo>
                    <a:pt x="0" y="0"/>
                  </a:moveTo>
                  <a:lnTo>
                    <a:pt x="1829086" y="0"/>
                  </a:lnTo>
                  <a:lnTo>
                    <a:pt x="182908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2908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3158" y="3529676"/>
            <a:ext cx="798930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REWARD CIRCUIT</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Freeform 13"/>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532526" y="4536816"/>
            <a:ext cx="15506141"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system in the brain that connects certain actions with pleasure, encouraging the brain to repeat those actions.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6" name="TextBox 6"/>
          <p:cNvSpPr txBox="1"/>
          <p:nvPr/>
        </p:nvSpPr>
        <p:spPr>
          <a:xfrm>
            <a:off x="1414038" y="4886325"/>
            <a:ext cx="16052755" cy="778510"/>
          </a:xfrm>
          <a:prstGeom prst="rect">
            <a:avLst/>
          </a:prstGeom>
        </p:spPr>
        <p:txBody>
          <a:bodyPr lIns="0" tIns="0" rIns="0" bIns="0" rtlCol="0" anchor="t">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ACTION</a:t>
            </a:r>
            <a:r>
              <a:rPr lang="en-US" sz="4600" b="1">
                <a:solidFill>
                  <a:srgbClr val="9D1BE3"/>
                </a:solidFill>
                <a:latin typeface="League Spartan"/>
                <a:ea typeface="League Spartan"/>
                <a:cs typeface="League Spartan"/>
                <a:sym typeface="League Spartan"/>
              </a:rPr>
              <a:t>→ DOPAMINE→ REWARD→ REPEAT ACTION</a:t>
            </a:r>
          </a:p>
        </p:txBody>
      </p:sp>
      <p:grpSp>
        <p:nvGrpSpPr>
          <p:cNvPr id="7" name="Group 7"/>
          <p:cNvGrpSpPr/>
          <p:nvPr/>
        </p:nvGrpSpPr>
        <p:grpSpPr>
          <a:xfrm>
            <a:off x="1369972" y="3320763"/>
            <a:ext cx="11407091" cy="939316"/>
            <a:chOff x="0" y="0"/>
            <a:chExt cx="3004337" cy="247392"/>
          </a:xfrm>
        </p:grpSpPr>
        <p:sp>
          <p:nvSpPr>
            <p:cNvPr id="8" name="Freeform 8"/>
            <p:cNvSpPr/>
            <p:nvPr/>
          </p:nvSpPr>
          <p:spPr>
            <a:xfrm>
              <a:off x="0" y="0"/>
              <a:ext cx="3004337" cy="247392"/>
            </a:xfrm>
            <a:custGeom>
              <a:avLst/>
              <a:gdLst/>
              <a:ahLst/>
              <a:cxnLst/>
              <a:rect l="l" t="t" r="r" b="b"/>
              <a:pathLst>
                <a:path w="3004337" h="247392">
                  <a:moveTo>
                    <a:pt x="0" y="0"/>
                  </a:moveTo>
                  <a:lnTo>
                    <a:pt x="3004337" y="0"/>
                  </a:lnTo>
                  <a:lnTo>
                    <a:pt x="3004337" y="247392"/>
                  </a:lnTo>
                  <a:lnTo>
                    <a:pt x="0" y="247392"/>
                  </a:lnTo>
                  <a:close/>
                </a:path>
              </a:pathLst>
            </a:custGeom>
            <a:solidFill>
              <a:srgbClr val="303030"/>
            </a:solidFill>
          </p:spPr>
          <p:txBody>
            <a:bodyPr/>
            <a:lstStyle/>
            <a:p>
              <a:endParaRPr lang="en-US"/>
            </a:p>
          </p:txBody>
        </p:sp>
        <p:sp>
          <p:nvSpPr>
            <p:cNvPr id="9" name="TextBox 9"/>
            <p:cNvSpPr txBox="1"/>
            <p:nvPr/>
          </p:nvSpPr>
          <p:spPr>
            <a:xfrm>
              <a:off x="0" y="-76200"/>
              <a:ext cx="3004337" cy="32359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7422" y="3347471"/>
            <a:ext cx="1151364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Repeated Exposure Can Turn Into Habits</a:t>
            </a:r>
          </a:p>
        </p:txBody>
      </p:sp>
      <p:sp>
        <p:nvSpPr>
          <p:cNvPr id="11" name="TextBox 11"/>
          <p:cNvSpPr txBox="1"/>
          <p:nvPr/>
        </p:nvSpPr>
        <p:spPr>
          <a:xfrm>
            <a:off x="1131441" y="1109322"/>
            <a:ext cx="1053289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REWARD CIRCUIT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816423"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strong urge to keep doing something even when it starts causing problems or harm.</a:t>
            </a:r>
          </a:p>
        </p:txBody>
      </p:sp>
      <p:grpSp>
        <p:nvGrpSpPr>
          <p:cNvPr id="9" name="Group 9"/>
          <p:cNvGrpSpPr/>
          <p:nvPr/>
        </p:nvGrpSpPr>
        <p:grpSpPr>
          <a:xfrm>
            <a:off x="1480713" y="3624926"/>
            <a:ext cx="4812929" cy="904943"/>
            <a:chOff x="0" y="0"/>
            <a:chExt cx="1267603" cy="238339"/>
          </a:xfrm>
        </p:grpSpPr>
        <p:sp>
          <p:nvSpPr>
            <p:cNvPr id="10" name="Freeform 10"/>
            <p:cNvSpPr/>
            <p:nvPr/>
          </p:nvSpPr>
          <p:spPr>
            <a:xfrm>
              <a:off x="0" y="0"/>
              <a:ext cx="1267603" cy="238339"/>
            </a:xfrm>
            <a:custGeom>
              <a:avLst/>
              <a:gdLst/>
              <a:ahLst/>
              <a:cxnLst/>
              <a:rect l="l" t="t" r="r" b="b"/>
              <a:pathLst>
                <a:path w="1267603" h="238339">
                  <a:moveTo>
                    <a:pt x="0" y="0"/>
                  </a:moveTo>
                  <a:lnTo>
                    <a:pt x="1267603" y="0"/>
                  </a:lnTo>
                  <a:lnTo>
                    <a:pt x="126760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760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3158" y="3529676"/>
            <a:ext cx="5113239"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ADDICTION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4315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47171"/>
            <a:ext cx="10361514" cy="2051600"/>
            <a:chOff x="0" y="0"/>
            <a:chExt cx="2728958" cy="540339"/>
          </a:xfrm>
        </p:grpSpPr>
        <p:sp>
          <p:nvSpPr>
            <p:cNvPr id="7" name="Freeform 7"/>
            <p:cNvSpPr/>
            <p:nvPr/>
          </p:nvSpPr>
          <p:spPr>
            <a:xfrm>
              <a:off x="0" y="0"/>
              <a:ext cx="2728958" cy="540339"/>
            </a:xfrm>
            <a:custGeom>
              <a:avLst/>
              <a:gdLst/>
              <a:ahLst/>
              <a:cxnLst/>
              <a:rect l="l" t="t" r="r" b="b"/>
              <a:pathLst>
                <a:path w="2728958" h="540339">
                  <a:moveTo>
                    <a:pt x="0" y="0"/>
                  </a:moveTo>
                  <a:lnTo>
                    <a:pt x="2728958" y="0"/>
                  </a:lnTo>
                  <a:lnTo>
                    <a:pt x="2728958" y="540339"/>
                  </a:lnTo>
                  <a:lnTo>
                    <a:pt x="0" y="540339"/>
                  </a:lnTo>
                  <a:close/>
                </a:path>
              </a:pathLst>
            </a:custGeom>
            <a:solidFill>
              <a:srgbClr val="303030"/>
            </a:solidFill>
          </p:spPr>
          <p:txBody>
            <a:bodyPr/>
            <a:lstStyle/>
            <a:p>
              <a:endParaRPr lang="en-US"/>
            </a:p>
          </p:txBody>
        </p:sp>
        <p:sp>
          <p:nvSpPr>
            <p:cNvPr id="8" name="TextBox 8"/>
            <p:cNvSpPr txBox="1"/>
            <p:nvPr/>
          </p:nvSpPr>
          <p:spPr>
            <a:xfrm>
              <a:off x="0" y="-76200"/>
              <a:ext cx="2728958" cy="61653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161349" y="1111991"/>
            <a:ext cx="3843057" cy="4410733"/>
            <a:chOff x="0" y="0"/>
            <a:chExt cx="1012163" cy="1161674"/>
          </a:xfrm>
        </p:grpSpPr>
        <p:sp>
          <p:nvSpPr>
            <p:cNvPr id="13" name="Freeform 13"/>
            <p:cNvSpPr/>
            <p:nvPr/>
          </p:nvSpPr>
          <p:spPr>
            <a:xfrm>
              <a:off x="0" y="0"/>
              <a:ext cx="1012163" cy="1161674"/>
            </a:xfrm>
            <a:custGeom>
              <a:avLst/>
              <a:gdLst/>
              <a:ahLst/>
              <a:cxnLst/>
              <a:rect l="l" t="t" r="r" b="b"/>
              <a:pathLst>
                <a:path w="1012163" h="1161674">
                  <a:moveTo>
                    <a:pt x="0" y="0"/>
                  </a:moveTo>
                  <a:lnTo>
                    <a:pt x="1012163" y="0"/>
                  </a:lnTo>
                  <a:lnTo>
                    <a:pt x="1012163" y="1161674"/>
                  </a:lnTo>
                  <a:lnTo>
                    <a:pt x="0" y="1161674"/>
                  </a:lnTo>
                  <a:close/>
                </a:path>
              </a:pathLst>
            </a:custGeom>
            <a:solidFill>
              <a:srgbClr val="FFFFFF"/>
            </a:solidFill>
          </p:spPr>
          <p:txBody>
            <a:bodyPr/>
            <a:lstStyle/>
            <a:p>
              <a:endParaRPr lang="en-US"/>
            </a:p>
          </p:txBody>
        </p:sp>
        <p:sp>
          <p:nvSpPr>
            <p:cNvPr id="14" name="TextBox 14"/>
            <p:cNvSpPr txBox="1"/>
            <p:nvPr/>
          </p:nvSpPr>
          <p:spPr>
            <a:xfrm>
              <a:off x="0" y="-9525"/>
              <a:ext cx="1012163" cy="117119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318075" y="1259616"/>
            <a:ext cx="3488581" cy="3576694"/>
          </a:xfrm>
          <a:custGeom>
            <a:avLst/>
            <a:gdLst/>
            <a:ahLst/>
            <a:cxnLst/>
            <a:rect l="l" t="t" r="r" b="b"/>
            <a:pathLst>
              <a:path w="3488581" h="3576694">
                <a:moveTo>
                  <a:pt x="0" y="0"/>
                </a:moveTo>
                <a:lnTo>
                  <a:pt x="3488581" y="0"/>
                </a:lnTo>
                <a:lnTo>
                  <a:pt x="3488581" y="3576695"/>
                </a:lnTo>
                <a:lnTo>
                  <a:pt x="0" y="3576695"/>
                </a:lnTo>
                <a:lnTo>
                  <a:pt x="0" y="0"/>
                </a:lnTo>
                <a:close/>
              </a:path>
            </a:pathLst>
          </a:custGeom>
          <a:blipFill>
            <a:blip r:embed="rId6"/>
            <a:stretch>
              <a:fillRect t="-2435" b="-2435"/>
            </a:stretch>
          </a:blipFill>
        </p:spPr>
        <p:txBody>
          <a:bodyPr/>
          <a:lstStyle/>
          <a:p>
            <a:endParaRPr lang="en-US"/>
          </a:p>
        </p:txBody>
      </p:sp>
      <p:sp>
        <p:nvSpPr>
          <p:cNvPr id="16" name="TextBox 16"/>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HABIT VS. ADDICTION</a:t>
            </a:r>
          </a:p>
        </p:txBody>
      </p:sp>
      <p:sp>
        <p:nvSpPr>
          <p:cNvPr id="17" name="TextBox 17"/>
          <p:cNvSpPr txBox="1"/>
          <p:nvPr/>
        </p:nvSpPr>
        <p:spPr>
          <a:xfrm>
            <a:off x="1982150" y="4952149"/>
            <a:ext cx="973388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Habits can sometimes grow stronger and turn into an addiction.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5" name="TextBox 5"/>
          <p:cNvSpPr txBox="1"/>
          <p:nvPr/>
        </p:nvSpPr>
        <p:spPr>
          <a:xfrm>
            <a:off x="1131441" y="1109322"/>
            <a:ext cx="1053289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REWARD CIRCUIT</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TextBox 7"/>
          <p:cNvSpPr txBox="1"/>
          <p:nvPr/>
        </p:nvSpPr>
        <p:spPr>
          <a:xfrm>
            <a:off x="2372194" y="5147705"/>
            <a:ext cx="13863955" cy="778510"/>
          </a:xfrm>
          <a:prstGeom prst="rect">
            <a:avLst/>
          </a:prstGeom>
        </p:spPr>
        <p:txBody>
          <a:bodyPr lIns="0" tIns="0" rIns="0" bIns="0" rtlCol="0" anchor="t">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REPEAT OFTEN</a:t>
            </a:r>
            <a:r>
              <a:rPr lang="en-US" sz="4600" b="1">
                <a:solidFill>
                  <a:srgbClr val="9D1BE3"/>
                </a:solidFill>
                <a:latin typeface="League Spartan"/>
                <a:ea typeface="League Spartan"/>
                <a:cs typeface="League Spartan"/>
                <a:sym typeface="League Spartan"/>
              </a:rPr>
              <a:t>→ HABIT</a:t>
            </a:r>
          </a:p>
        </p:txBody>
      </p:sp>
      <p:sp>
        <p:nvSpPr>
          <p:cNvPr id="8" name="TextBox 8"/>
          <p:cNvSpPr txBox="1"/>
          <p:nvPr/>
        </p:nvSpPr>
        <p:spPr>
          <a:xfrm>
            <a:off x="2372194" y="6294018"/>
            <a:ext cx="12179246" cy="778510"/>
          </a:xfrm>
          <a:prstGeom prst="rect">
            <a:avLst/>
          </a:prstGeom>
        </p:spPr>
        <p:txBody>
          <a:bodyPr lIns="0" tIns="0" rIns="0" bIns="0" rtlCol="0" anchor="t">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SOME HABITS</a:t>
            </a:r>
            <a:r>
              <a:rPr lang="en-US" sz="4600" b="1">
                <a:solidFill>
                  <a:srgbClr val="9D1BE3"/>
                </a:solidFill>
                <a:latin typeface="League Spartan"/>
                <a:ea typeface="League Spartan"/>
                <a:cs typeface="League Spartan"/>
                <a:sym typeface="League Spartan"/>
              </a:rPr>
              <a:t>→ POSSIBLE ADDICTION</a:t>
            </a:r>
          </a:p>
        </p:txBody>
      </p:sp>
      <p:grpSp>
        <p:nvGrpSpPr>
          <p:cNvPr id="9" name="Group 9"/>
          <p:cNvGrpSpPr/>
          <p:nvPr/>
        </p:nvGrpSpPr>
        <p:grpSpPr>
          <a:xfrm>
            <a:off x="1471188" y="3424528"/>
            <a:ext cx="11625110" cy="1007538"/>
            <a:chOff x="0" y="0"/>
            <a:chExt cx="3061757" cy="265360"/>
          </a:xfrm>
        </p:grpSpPr>
        <p:sp>
          <p:nvSpPr>
            <p:cNvPr id="10" name="Freeform 10"/>
            <p:cNvSpPr/>
            <p:nvPr/>
          </p:nvSpPr>
          <p:spPr>
            <a:xfrm>
              <a:off x="0" y="0"/>
              <a:ext cx="3061757" cy="265360"/>
            </a:xfrm>
            <a:custGeom>
              <a:avLst/>
              <a:gdLst/>
              <a:ahLst/>
              <a:cxnLst/>
              <a:rect l="l" t="t" r="r" b="b"/>
              <a:pathLst>
                <a:path w="3061757" h="265360">
                  <a:moveTo>
                    <a:pt x="0" y="0"/>
                  </a:moveTo>
                  <a:lnTo>
                    <a:pt x="3061757" y="0"/>
                  </a:lnTo>
                  <a:lnTo>
                    <a:pt x="3061757" y="265360"/>
                  </a:lnTo>
                  <a:lnTo>
                    <a:pt x="0" y="265360"/>
                  </a:lnTo>
                  <a:close/>
                </a:path>
              </a:pathLst>
            </a:custGeom>
            <a:solidFill>
              <a:srgbClr val="303030"/>
            </a:solidFill>
          </p:spPr>
          <p:txBody>
            <a:bodyPr/>
            <a:lstStyle/>
            <a:p>
              <a:endParaRPr lang="en-US"/>
            </a:p>
          </p:txBody>
        </p:sp>
        <p:sp>
          <p:nvSpPr>
            <p:cNvPr id="11" name="TextBox 11"/>
            <p:cNvSpPr txBox="1"/>
            <p:nvPr/>
          </p:nvSpPr>
          <p:spPr>
            <a:xfrm>
              <a:off x="0" y="-76200"/>
              <a:ext cx="3061757" cy="34156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8747" y="3494872"/>
            <a:ext cx="1328741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Repeated Exposure Can Change the Brain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aphicFrame>
        <p:nvGraphicFramePr>
          <p:cNvPr id="6" name="Object 6"/>
          <p:cNvGraphicFramePr/>
          <p:nvPr/>
        </p:nvGraphicFramePr>
        <p:xfrm>
          <a:off x="2503833" y="2785619"/>
          <a:ext cx="3771900" cy="3771900"/>
        </p:xfrm>
        <a:graphic>
          <a:graphicData uri="http://schemas.openxmlformats.org/presentationml/2006/ole">
            <mc:AlternateContent xmlns:mc="http://schemas.openxmlformats.org/markup-compatibility/2006">
              <mc:Choice xmlns:v="urn:schemas-microsoft-com:vml" Requires="v">
                <p:oleObj name="Worksheet" r:id="rId3" imgW="4521200" imgH="4521200" progId="Excel.Sheet.12">
                  <p:embed/>
                </p:oleObj>
              </mc:Choice>
              <mc:Fallback>
                <p:oleObj name="Worksheet" r:id="rId3" imgW="4521200" imgH="4521200" progId="Excel.Sheet.12">
                  <p:embed/>
                  <p:pic>
                    <p:nvPicPr>
                      <p:cNvPr id="6" name="Object 6"/>
                      <p:cNvPicPr/>
                      <p:nvPr/>
                    </p:nvPicPr>
                    <p:blipFill>
                      <a:blip r:embed="rId4"/>
                      <a:stretch>
                        <a:fillRect/>
                      </a:stretch>
                    </p:blipFill>
                    <p:spPr>
                      <a:xfrm>
                        <a:off x="2503833" y="2785619"/>
                        <a:ext cx="3771900" cy="3771900"/>
                      </a:xfrm>
                      <a:prstGeom prst="rect">
                        <a:avLst/>
                      </a:prstGeom>
                    </p:spPr>
                  </p:pic>
                </p:oleObj>
              </mc:Fallback>
            </mc:AlternateContent>
          </a:graphicData>
        </a:graphic>
      </p:graphicFrame>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945186" y="1250072"/>
            <a:ext cx="1100496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OVEREXPOSURE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41145" y="4981557"/>
            <a:ext cx="11720257" cy="1907931"/>
            <a:chOff x="0" y="0"/>
            <a:chExt cx="3086817" cy="502500"/>
          </a:xfrm>
        </p:grpSpPr>
        <p:sp>
          <p:nvSpPr>
            <p:cNvPr id="7" name="Freeform 7"/>
            <p:cNvSpPr/>
            <p:nvPr/>
          </p:nvSpPr>
          <p:spPr>
            <a:xfrm>
              <a:off x="0" y="0"/>
              <a:ext cx="3086817" cy="502500"/>
            </a:xfrm>
            <a:custGeom>
              <a:avLst/>
              <a:gdLst/>
              <a:ahLst/>
              <a:cxnLst/>
              <a:rect l="l" t="t" r="r" b="b"/>
              <a:pathLst>
                <a:path w="3086817" h="502500">
                  <a:moveTo>
                    <a:pt x="0" y="0"/>
                  </a:moveTo>
                  <a:lnTo>
                    <a:pt x="3086817" y="0"/>
                  </a:lnTo>
                  <a:lnTo>
                    <a:pt x="3086817" y="502500"/>
                  </a:lnTo>
                  <a:lnTo>
                    <a:pt x="0" y="502500"/>
                  </a:lnTo>
                  <a:close/>
                </a:path>
              </a:pathLst>
            </a:custGeom>
            <a:solidFill>
              <a:srgbClr val="303030"/>
            </a:solidFill>
          </p:spPr>
          <p:txBody>
            <a:bodyPr/>
            <a:lstStyle/>
            <a:p>
              <a:endParaRPr lang="en-US"/>
            </a:p>
          </p:txBody>
        </p:sp>
        <p:sp>
          <p:nvSpPr>
            <p:cNvPr id="8" name="TextBox 8"/>
            <p:cNvSpPr txBox="1"/>
            <p:nvPr/>
          </p:nvSpPr>
          <p:spPr>
            <a:xfrm>
              <a:off x="0" y="-76200"/>
              <a:ext cx="3086817" cy="57870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622564" y="952594"/>
            <a:ext cx="3393553" cy="3700575"/>
            <a:chOff x="0" y="0"/>
            <a:chExt cx="1086684" cy="1184999"/>
          </a:xfrm>
        </p:grpSpPr>
        <p:sp>
          <p:nvSpPr>
            <p:cNvPr id="13" name="Freeform 13"/>
            <p:cNvSpPr/>
            <p:nvPr/>
          </p:nvSpPr>
          <p:spPr>
            <a:xfrm>
              <a:off x="0" y="0"/>
              <a:ext cx="1086684" cy="1184999"/>
            </a:xfrm>
            <a:custGeom>
              <a:avLst/>
              <a:gdLst/>
              <a:ahLst/>
              <a:cxnLst/>
              <a:rect l="l" t="t" r="r" b="b"/>
              <a:pathLst>
                <a:path w="1086684" h="1184999">
                  <a:moveTo>
                    <a:pt x="0" y="0"/>
                  </a:moveTo>
                  <a:lnTo>
                    <a:pt x="1086684" y="0"/>
                  </a:lnTo>
                  <a:lnTo>
                    <a:pt x="1086684" y="1184999"/>
                  </a:lnTo>
                  <a:lnTo>
                    <a:pt x="0" y="1184999"/>
                  </a:lnTo>
                  <a:close/>
                </a:path>
              </a:pathLst>
            </a:custGeom>
            <a:solidFill>
              <a:srgbClr val="FFFFFF"/>
            </a:solidFill>
          </p:spPr>
          <p:txBody>
            <a:bodyPr/>
            <a:lstStyle/>
            <a:p>
              <a:endParaRPr lang="en-US"/>
            </a:p>
          </p:txBody>
        </p:sp>
        <p:sp>
          <p:nvSpPr>
            <p:cNvPr id="14" name="TextBox 14"/>
            <p:cNvSpPr txBox="1"/>
            <p:nvPr/>
          </p:nvSpPr>
          <p:spPr>
            <a:xfrm>
              <a:off x="0" y="-9525"/>
              <a:ext cx="1086684" cy="1194524"/>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791729" y="1084427"/>
            <a:ext cx="3067779" cy="3389066"/>
          </a:xfrm>
          <a:custGeom>
            <a:avLst/>
            <a:gdLst/>
            <a:ahLst/>
            <a:cxnLst/>
            <a:rect l="l" t="t" r="r" b="b"/>
            <a:pathLst>
              <a:path w="3067779" h="3389066">
                <a:moveTo>
                  <a:pt x="0" y="0"/>
                </a:moveTo>
                <a:lnTo>
                  <a:pt x="3067779" y="0"/>
                </a:lnTo>
                <a:lnTo>
                  <a:pt x="3067779" y="3389066"/>
                </a:lnTo>
                <a:lnTo>
                  <a:pt x="0" y="3389066"/>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
        <p:nvSpPr>
          <p:cNvPr id="17" name="TextBox 17"/>
          <p:cNvSpPr txBox="1"/>
          <p:nvPr/>
        </p:nvSpPr>
        <p:spPr>
          <a:xfrm>
            <a:off x="2158713" y="5106980"/>
            <a:ext cx="11302690"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is the younger brain more affected by repeated exposure to activities?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21975"/>
            <a:ext cx="10685557" cy="1058655"/>
            <a:chOff x="0" y="0"/>
            <a:chExt cx="2814303" cy="278823"/>
          </a:xfrm>
        </p:grpSpPr>
        <p:sp>
          <p:nvSpPr>
            <p:cNvPr id="7" name="Freeform 7"/>
            <p:cNvSpPr/>
            <p:nvPr/>
          </p:nvSpPr>
          <p:spPr>
            <a:xfrm>
              <a:off x="0" y="0"/>
              <a:ext cx="2814303" cy="278823"/>
            </a:xfrm>
            <a:custGeom>
              <a:avLst/>
              <a:gdLst/>
              <a:ahLst/>
              <a:cxnLst/>
              <a:rect l="l" t="t" r="r" b="b"/>
              <a:pathLst>
                <a:path w="2814303" h="278823">
                  <a:moveTo>
                    <a:pt x="0" y="0"/>
                  </a:moveTo>
                  <a:lnTo>
                    <a:pt x="2814303" y="0"/>
                  </a:lnTo>
                  <a:lnTo>
                    <a:pt x="281430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81430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60677" y="3417878"/>
            <a:ext cx="1160067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Young Brains Are More Vulnerable</a:t>
            </a:r>
          </a:p>
        </p:txBody>
      </p:sp>
      <p:sp>
        <p:nvSpPr>
          <p:cNvPr id="10" name="TextBox 10"/>
          <p:cNvSpPr txBox="1"/>
          <p:nvPr/>
        </p:nvSpPr>
        <p:spPr>
          <a:xfrm>
            <a:off x="1560677" y="4683394"/>
            <a:ext cx="14915248"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Neuroplasticity:</a:t>
            </a:r>
            <a:r>
              <a:rPr lang="en-US" sz="4250" b="1">
                <a:solidFill>
                  <a:srgbClr val="004F59"/>
                </a:solidFill>
                <a:latin typeface="Roboto Bold"/>
                <a:ea typeface="Roboto Bold"/>
                <a:cs typeface="Roboto Bold"/>
                <a:sym typeface="Roboto Bold"/>
              </a:rPr>
              <a:t> Young brains change quickly in response to experiences and repeated behaviors.</a:t>
            </a:r>
          </a:p>
        </p:txBody>
      </p:sp>
      <p:sp>
        <p:nvSpPr>
          <p:cNvPr id="11" name="TextBox 11"/>
          <p:cNvSpPr txBox="1"/>
          <p:nvPr/>
        </p:nvSpPr>
        <p:spPr>
          <a:xfrm>
            <a:off x="3967169" y="9091220"/>
            <a:ext cx="9303539" cy="62652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a:t>
            </a:r>
          </a:p>
        </p:txBody>
      </p:sp>
      <p:grpSp>
        <p:nvGrpSpPr>
          <p:cNvPr id="6" name="Group 6"/>
          <p:cNvGrpSpPr/>
          <p:nvPr/>
        </p:nvGrpSpPr>
        <p:grpSpPr>
          <a:xfrm>
            <a:off x="1480713" y="3019805"/>
            <a:ext cx="8313886" cy="904943"/>
            <a:chOff x="0" y="0"/>
            <a:chExt cx="2189665" cy="238339"/>
          </a:xfrm>
        </p:grpSpPr>
        <p:sp>
          <p:nvSpPr>
            <p:cNvPr id="7" name="Freeform 7"/>
            <p:cNvSpPr/>
            <p:nvPr/>
          </p:nvSpPr>
          <p:spPr>
            <a:xfrm>
              <a:off x="0" y="0"/>
              <a:ext cx="2189665" cy="238339"/>
            </a:xfrm>
            <a:custGeom>
              <a:avLst/>
              <a:gdLst/>
              <a:ahLst/>
              <a:cxnLst/>
              <a:rect l="l" t="t" r="r" b="b"/>
              <a:pathLst>
                <a:path w="2189665" h="238339">
                  <a:moveTo>
                    <a:pt x="0" y="0"/>
                  </a:moveTo>
                  <a:lnTo>
                    <a:pt x="2189665" y="0"/>
                  </a:lnTo>
                  <a:lnTo>
                    <a:pt x="2189665"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89665"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9496" y="3038851"/>
            <a:ext cx="83951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Study Results Can Vary</a:t>
            </a:r>
          </a:p>
        </p:txBody>
      </p:sp>
      <p:sp>
        <p:nvSpPr>
          <p:cNvPr id="10" name="TextBox 10"/>
          <p:cNvSpPr txBox="1"/>
          <p:nvPr/>
        </p:nvSpPr>
        <p:spPr>
          <a:xfrm>
            <a:off x="1480713" y="4141245"/>
            <a:ext cx="14679941" cy="37687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Small studies may not represent everyone.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21975"/>
            <a:ext cx="10685557" cy="1058655"/>
            <a:chOff x="0" y="0"/>
            <a:chExt cx="2814303" cy="278823"/>
          </a:xfrm>
        </p:grpSpPr>
        <p:sp>
          <p:nvSpPr>
            <p:cNvPr id="7" name="Freeform 7"/>
            <p:cNvSpPr/>
            <p:nvPr/>
          </p:nvSpPr>
          <p:spPr>
            <a:xfrm>
              <a:off x="0" y="0"/>
              <a:ext cx="2814303" cy="278823"/>
            </a:xfrm>
            <a:custGeom>
              <a:avLst/>
              <a:gdLst/>
              <a:ahLst/>
              <a:cxnLst/>
              <a:rect l="l" t="t" r="r" b="b"/>
              <a:pathLst>
                <a:path w="2814303" h="278823">
                  <a:moveTo>
                    <a:pt x="0" y="0"/>
                  </a:moveTo>
                  <a:lnTo>
                    <a:pt x="2814303" y="0"/>
                  </a:lnTo>
                  <a:lnTo>
                    <a:pt x="281430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81430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60677" y="3417878"/>
            <a:ext cx="11600671"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Young Brains Are More Vulnerable</a:t>
            </a:r>
          </a:p>
        </p:txBody>
      </p:sp>
      <p:sp>
        <p:nvSpPr>
          <p:cNvPr id="10" name="TextBox 10"/>
          <p:cNvSpPr txBox="1"/>
          <p:nvPr/>
        </p:nvSpPr>
        <p:spPr>
          <a:xfrm>
            <a:off x="1560677" y="4680854"/>
            <a:ext cx="14915248" cy="2235200"/>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Prefrontal Cortex:</a:t>
            </a:r>
            <a:r>
              <a:rPr lang="en-US" sz="4250" b="1">
                <a:solidFill>
                  <a:srgbClr val="004F59"/>
                </a:solidFill>
                <a:latin typeface="Roboto Bold"/>
                <a:ea typeface="Roboto Bold"/>
                <a:cs typeface="Roboto Bold"/>
                <a:sym typeface="Roboto Bold"/>
              </a:rPr>
              <a:t> The part of the brain that helps with decision-making and impulse control doesn’t fully mature until about age 25. </a:t>
            </a:r>
          </a:p>
        </p:txBody>
      </p:sp>
      <p:sp>
        <p:nvSpPr>
          <p:cNvPr id="11" name="TextBox 11"/>
          <p:cNvSpPr txBox="1"/>
          <p:nvPr/>
        </p:nvSpPr>
        <p:spPr>
          <a:xfrm>
            <a:off x="3967169" y="9091220"/>
            <a:ext cx="9303539" cy="62652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2155601" y="4301986"/>
            <a:ext cx="10478901" cy="2229665"/>
            <a:chOff x="0" y="0"/>
            <a:chExt cx="2759875" cy="587237"/>
          </a:xfrm>
        </p:grpSpPr>
        <p:sp>
          <p:nvSpPr>
            <p:cNvPr id="6" name="Freeform 6"/>
            <p:cNvSpPr/>
            <p:nvPr/>
          </p:nvSpPr>
          <p:spPr>
            <a:xfrm>
              <a:off x="0" y="0"/>
              <a:ext cx="2759875" cy="587237"/>
            </a:xfrm>
            <a:custGeom>
              <a:avLst/>
              <a:gdLst/>
              <a:ahLst/>
              <a:cxnLst/>
              <a:rect l="l" t="t" r="r" b="b"/>
              <a:pathLst>
                <a:path w="2759875" h="587237">
                  <a:moveTo>
                    <a:pt x="0" y="0"/>
                  </a:moveTo>
                  <a:lnTo>
                    <a:pt x="2759875" y="0"/>
                  </a:lnTo>
                  <a:lnTo>
                    <a:pt x="2759875" y="587237"/>
                  </a:lnTo>
                  <a:lnTo>
                    <a:pt x="0" y="587237"/>
                  </a:lnTo>
                  <a:close/>
                </a:path>
              </a:pathLst>
            </a:custGeom>
            <a:solidFill>
              <a:srgbClr val="303030"/>
            </a:solidFill>
          </p:spPr>
          <p:txBody>
            <a:bodyPr/>
            <a:lstStyle/>
            <a:p>
              <a:endParaRPr lang="en-US"/>
            </a:p>
          </p:txBody>
        </p:sp>
        <p:sp>
          <p:nvSpPr>
            <p:cNvPr id="7" name="TextBox 7"/>
            <p:cNvSpPr txBox="1"/>
            <p:nvPr/>
          </p:nvSpPr>
          <p:spPr>
            <a:xfrm>
              <a:off x="0" y="-9525"/>
              <a:ext cx="2759875" cy="59676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1233964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EARLY EXPOSURE</a:t>
            </a:r>
          </a:p>
        </p:txBody>
      </p:sp>
      <p:sp>
        <p:nvSpPr>
          <p:cNvPr id="9" name="TextBox 9"/>
          <p:cNvSpPr txBox="1"/>
          <p:nvPr/>
        </p:nvSpPr>
        <p:spPr>
          <a:xfrm>
            <a:off x="2668177" y="4594495"/>
            <a:ext cx="9621586"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children say they have seen pornography by age 13?</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4" name="Freeform 14"/>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14%</a:t>
            </a:r>
          </a:p>
          <a:p>
            <a:pPr algn="l">
              <a:lnSpc>
                <a:spcPts val="6399"/>
              </a:lnSpc>
            </a:pPr>
            <a:r>
              <a:rPr lang="en-US" sz="3999" b="1">
                <a:solidFill>
                  <a:srgbClr val="FBFDFD"/>
                </a:solidFill>
                <a:latin typeface="Roboto Bold"/>
                <a:ea typeface="Roboto Bold"/>
                <a:cs typeface="Roboto Bold"/>
                <a:sym typeface="Roboto Bold"/>
              </a:rPr>
              <a:t>B) 34%</a:t>
            </a:r>
          </a:p>
          <a:p>
            <a:pPr algn="l">
              <a:lnSpc>
                <a:spcPts val="6399"/>
              </a:lnSpc>
            </a:pPr>
            <a:r>
              <a:rPr lang="en-US" sz="3999" b="1">
                <a:solidFill>
                  <a:srgbClr val="FBFDFD"/>
                </a:solidFill>
                <a:latin typeface="Roboto Bold"/>
                <a:ea typeface="Roboto Bold"/>
                <a:cs typeface="Roboto Bold"/>
                <a:sym typeface="Roboto Bold"/>
              </a:rPr>
              <a:t>C) 54%</a:t>
            </a:r>
          </a:p>
          <a:p>
            <a:pPr algn="l">
              <a:lnSpc>
                <a:spcPts val="6399"/>
              </a:lnSpc>
            </a:pPr>
            <a:r>
              <a:rPr lang="en-US" sz="3999" b="1">
                <a:solidFill>
                  <a:srgbClr val="FBFDFD"/>
                </a:solidFill>
                <a:latin typeface="Roboto Bold"/>
                <a:ea typeface="Roboto Bold"/>
                <a:cs typeface="Roboto Bold"/>
                <a:sym typeface="Roboto Bold"/>
              </a:rPr>
              <a:t>D) 74%</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2499158" y="3638407"/>
            <a:ext cx="14054633" cy="5524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 of children say they have seen pornography by age 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757806" y="4762062"/>
            <a:ext cx="10771064" cy="1908177"/>
          </a:xfrm>
          <a:prstGeom prst="rect">
            <a:avLst/>
          </a:prstGeom>
        </p:spPr>
        <p:txBody>
          <a:bodyPr lIns="0" tIns="0" rIns="0" bIns="0" rtlCol="0" anchor="t">
            <a:spAutoFit/>
          </a:bodyPr>
          <a:lstStyle/>
          <a:p>
            <a:pPr algn="ctr">
              <a:lnSpc>
                <a:spcPts val="7699"/>
              </a:lnSpc>
            </a:pPr>
            <a:r>
              <a:rPr lang="en-US" sz="5499">
                <a:solidFill>
                  <a:srgbClr val="303030"/>
                </a:solidFill>
                <a:latin typeface="Roboto"/>
                <a:ea typeface="Roboto"/>
                <a:cs typeface="Roboto"/>
                <a:sym typeface="Roboto"/>
              </a:rPr>
              <a:t>About </a:t>
            </a:r>
            <a:r>
              <a:rPr lang="en-US" sz="5499" b="1">
                <a:solidFill>
                  <a:srgbClr val="9D1BE3"/>
                </a:solidFill>
                <a:latin typeface="Roboto Bold"/>
                <a:ea typeface="Roboto Bold"/>
                <a:cs typeface="Roboto Bold"/>
                <a:sym typeface="Roboto Bold"/>
              </a:rPr>
              <a:t>54% </a:t>
            </a:r>
            <a:r>
              <a:rPr lang="en-US" sz="5499">
                <a:solidFill>
                  <a:srgbClr val="303030"/>
                </a:solidFill>
                <a:latin typeface="Roboto"/>
                <a:ea typeface="Roboto"/>
                <a:cs typeface="Roboto"/>
                <a:sym typeface="Roboto"/>
              </a:rPr>
              <a:t>of children say they have seen pornography by age 13.</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Robb, M.B., &amp; Mann, S. (2023). Teens and pornography. San Francisco, CA: Common Sense, p. 11.</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77837" y="4885698"/>
            <a:ext cx="11418537" cy="2001433"/>
            <a:chOff x="0" y="0"/>
            <a:chExt cx="3007351" cy="527126"/>
          </a:xfrm>
        </p:grpSpPr>
        <p:sp>
          <p:nvSpPr>
            <p:cNvPr id="7" name="Freeform 7"/>
            <p:cNvSpPr/>
            <p:nvPr/>
          </p:nvSpPr>
          <p:spPr>
            <a:xfrm>
              <a:off x="0" y="0"/>
              <a:ext cx="3007351" cy="527126"/>
            </a:xfrm>
            <a:custGeom>
              <a:avLst/>
              <a:gdLst/>
              <a:ahLst/>
              <a:cxnLst/>
              <a:rect l="l" t="t" r="r" b="b"/>
              <a:pathLst>
                <a:path w="3007351" h="527126">
                  <a:moveTo>
                    <a:pt x="0" y="0"/>
                  </a:moveTo>
                  <a:lnTo>
                    <a:pt x="3007351" y="0"/>
                  </a:lnTo>
                  <a:lnTo>
                    <a:pt x="3007351" y="527126"/>
                  </a:lnTo>
                  <a:lnTo>
                    <a:pt x="0" y="527126"/>
                  </a:lnTo>
                  <a:close/>
                </a:path>
              </a:pathLst>
            </a:custGeom>
            <a:solidFill>
              <a:srgbClr val="303030"/>
            </a:solidFill>
          </p:spPr>
          <p:txBody>
            <a:bodyPr/>
            <a:lstStyle/>
            <a:p>
              <a:endParaRPr lang="en-US"/>
            </a:p>
          </p:txBody>
        </p:sp>
        <p:sp>
          <p:nvSpPr>
            <p:cNvPr id="8" name="TextBox 8"/>
            <p:cNvSpPr txBox="1"/>
            <p:nvPr/>
          </p:nvSpPr>
          <p:spPr>
            <a:xfrm>
              <a:off x="0" y="-76200"/>
              <a:ext cx="3007351" cy="603326"/>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573642" y="952594"/>
            <a:ext cx="4796450" cy="3580301"/>
            <a:chOff x="0" y="0"/>
            <a:chExt cx="1416320" cy="1057210"/>
          </a:xfrm>
        </p:grpSpPr>
        <p:sp>
          <p:nvSpPr>
            <p:cNvPr id="13" name="Freeform 13"/>
            <p:cNvSpPr/>
            <p:nvPr/>
          </p:nvSpPr>
          <p:spPr>
            <a:xfrm>
              <a:off x="0" y="0"/>
              <a:ext cx="1416320" cy="1057210"/>
            </a:xfrm>
            <a:custGeom>
              <a:avLst/>
              <a:gdLst/>
              <a:ahLst/>
              <a:cxnLst/>
              <a:rect l="l" t="t" r="r" b="b"/>
              <a:pathLst>
                <a:path w="1416320" h="1057210">
                  <a:moveTo>
                    <a:pt x="0" y="0"/>
                  </a:moveTo>
                  <a:lnTo>
                    <a:pt x="1416320" y="0"/>
                  </a:lnTo>
                  <a:lnTo>
                    <a:pt x="1416320" y="1057210"/>
                  </a:lnTo>
                  <a:lnTo>
                    <a:pt x="0" y="1057210"/>
                  </a:lnTo>
                  <a:close/>
                </a:path>
              </a:pathLst>
            </a:custGeom>
            <a:solidFill>
              <a:srgbClr val="FFFFFF"/>
            </a:solidFill>
          </p:spPr>
          <p:txBody>
            <a:bodyPr/>
            <a:lstStyle/>
            <a:p>
              <a:endParaRPr lang="en-US"/>
            </a:p>
          </p:txBody>
        </p:sp>
        <p:sp>
          <p:nvSpPr>
            <p:cNvPr id="14" name="TextBox 14"/>
            <p:cNvSpPr txBox="1"/>
            <p:nvPr/>
          </p:nvSpPr>
          <p:spPr>
            <a:xfrm>
              <a:off x="0" y="-9525"/>
              <a:ext cx="1416320" cy="1066735"/>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763379" y="1130473"/>
            <a:ext cx="4372417" cy="2788560"/>
          </a:xfrm>
          <a:custGeom>
            <a:avLst/>
            <a:gdLst/>
            <a:ahLst/>
            <a:cxnLst/>
            <a:rect l="l" t="t" r="r" b="b"/>
            <a:pathLst>
              <a:path w="4372417" h="2788560">
                <a:moveTo>
                  <a:pt x="0" y="0"/>
                </a:moveTo>
                <a:lnTo>
                  <a:pt x="4372416" y="0"/>
                </a:lnTo>
                <a:lnTo>
                  <a:pt x="4372416" y="2788560"/>
                </a:lnTo>
                <a:lnTo>
                  <a:pt x="0" y="2788560"/>
                </a:lnTo>
                <a:lnTo>
                  <a:pt x="0" y="0"/>
                </a:lnTo>
                <a:close/>
              </a:path>
            </a:pathLst>
          </a:custGeom>
          <a:blipFill>
            <a:blip r:embed="rId6"/>
            <a:stretch>
              <a:fillRect r="-10117" b="-14469"/>
            </a:stretch>
          </a:blipFill>
        </p:spPr>
        <p:txBody>
          <a:bodyPr/>
          <a:lstStyle/>
          <a:p>
            <a:endParaRPr lang="en-US"/>
          </a:p>
        </p:txBody>
      </p:sp>
      <p:sp>
        <p:nvSpPr>
          <p:cNvPr id="16" name="TextBox 16"/>
          <p:cNvSpPr txBox="1"/>
          <p:nvPr/>
        </p:nvSpPr>
        <p:spPr>
          <a:xfrm>
            <a:off x="1131441" y="1109322"/>
            <a:ext cx="1257233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GROOMING</a:t>
            </a:r>
          </a:p>
        </p:txBody>
      </p:sp>
      <p:sp>
        <p:nvSpPr>
          <p:cNvPr id="17" name="TextBox 17"/>
          <p:cNvSpPr txBox="1"/>
          <p:nvPr/>
        </p:nvSpPr>
        <p:spPr>
          <a:xfrm>
            <a:off x="1808084" y="5083770"/>
            <a:ext cx="10888290"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some websites try to get young people interested in pornography?</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38263"/>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1441" y="1109322"/>
            <a:ext cx="1257233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0" name="TextBox 10"/>
          <p:cNvSpPr txBox="1"/>
          <p:nvPr/>
        </p:nvSpPr>
        <p:spPr>
          <a:xfrm>
            <a:off x="1560677" y="3434166"/>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
        <p:nvSpPr>
          <p:cNvPr id="11" name="TextBox 11"/>
          <p:cNvSpPr txBox="1"/>
          <p:nvPr/>
        </p:nvSpPr>
        <p:spPr>
          <a:xfrm>
            <a:off x="1560677" y="4688750"/>
            <a:ext cx="16041470" cy="1482725"/>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Companies that produce pornography </a:t>
            </a:r>
            <a:r>
              <a:rPr lang="en-US" sz="4250" b="1">
                <a:solidFill>
                  <a:srgbClr val="9D1BE3"/>
                </a:solidFill>
                <a:latin typeface="Roboto Bold"/>
                <a:ea typeface="Roboto Bold"/>
                <a:cs typeface="Roboto Bold"/>
                <a:sym typeface="Roboto Bold"/>
              </a:rPr>
              <a:t>make money</a:t>
            </a:r>
            <a:r>
              <a:rPr lang="en-US" sz="4250" b="1">
                <a:solidFill>
                  <a:srgbClr val="004F59"/>
                </a:solidFill>
                <a:latin typeface="Roboto Bold"/>
                <a:ea typeface="Roboto Bold"/>
                <a:cs typeface="Roboto Bold"/>
                <a:sym typeface="Roboto Bold"/>
              </a:rPr>
              <a:t> from people who watch it.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3" name="TextBox 13"/>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38263"/>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1441" y="1109322"/>
            <a:ext cx="1257233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0" name="TextBox 10"/>
          <p:cNvSpPr txBox="1"/>
          <p:nvPr/>
        </p:nvSpPr>
        <p:spPr>
          <a:xfrm>
            <a:off x="1560677" y="3434166"/>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
        <p:nvSpPr>
          <p:cNvPr id="11" name="TextBox 11"/>
          <p:cNvSpPr txBox="1"/>
          <p:nvPr/>
        </p:nvSpPr>
        <p:spPr>
          <a:xfrm>
            <a:off x="1560677" y="4603025"/>
            <a:ext cx="16041470"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Repeated viewing can train the brain to </a:t>
            </a:r>
            <a:r>
              <a:rPr lang="en-US" sz="4250" b="1">
                <a:solidFill>
                  <a:srgbClr val="9D1BE3"/>
                </a:solidFill>
                <a:latin typeface="Roboto Bold"/>
                <a:ea typeface="Roboto Bold"/>
                <a:cs typeface="Roboto Bold"/>
                <a:sym typeface="Roboto Bold"/>
              </a:rPr>
              <a:t>form habits.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3" name="TextBox 13"/>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38263"/>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1441" y="1109322"/>
            <a:ext cx="1257233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0" name="TextBox 10"/>
          <p:cNvSpPr txBox="1"/>
          <p:nvPr/>
        </p:nvSpPr>
        <p:spPr>
          <a:xfrm>
            <a:off x="1560677" y="3434166"/>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
        <p:nvSpPr>
          <p:cNvPr id="11" name="TextBox 11"/>
          <p:cNvSpPr txBox="1"/>
          <p:nvPr/>
        </p:nvSpPr>
        <p:spPr>
          <a:xfrm>
            <a:off x="1560677" y="4688750"/>
            <a:ext cx="16041470" cy="1482725"/>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Some websites try to attract young viewers who may become </a:t>
            </a:r>
            <a:r>
              <a:rPr lang="en-US" sz="4250" b="1">
                <a:solidFill>
                  <a:srgbClr val="9D1BE3"/>
                </a:solidFill>
                <a:latin typeface="Roboto Bold"/>
                <a:ea typeface="Roboto Bold"/>
                <a:cs typeface="Roboto Bold"/>
                <a:sym typeface="Roboto Bold"/>
              </a:rPr>
              <a:t>future customers.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3" name="TextBox 13"/>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028700" y="4483711"/>
            <a:ext cx="12678304" cy="2043693"/>
            <a:chOff x="0" y="0"/>
            <a:chExt cx="3339142" cy="538257"/>
          </a:xfrm>
        </p:grpSpPr>
        <p:sp>
          <p:nvSpPr>
            <p:cNvPr id="6" name="Freeform 6"/>
            <p:cNvSpPr/>
            <p:nvPr/>
          </p:nvSpPr>
          <p:spPr>
            <a:xfrm>
              <a:off x="0" y="0"/>
              <a:ext cx="3339142" cy="538257"/>
            </a:xfrm>
            <a:custGeom>
              <a:avLst/>
              <a:gdLst/>
              <a:ahLst/>
              <a:cxnLst/>
              <a:rect l="l" t="t" r="r" b="b"/>
              <a:pathLst>
                <a:path w="3339142" h="538257">
                  <a:moveTo>
                    <a:pt x="0" y="0"/>
                  </a:moveTo>
                  <a:lnTo>
                    <a:pt x="3339142" y="0"/>
                  </a:lnTo>
                  <a:lnTo>
                    <a:pt x="3339142" y="538257"/>
                  </a:lnTo>
                  <a:lnTo>
                    <a:pt x="0" y="538257"/>
                  </a:lnTo>
                  <a:close/>
                </a:path>
              </a:pathLst>
            </a:custGeom>
            <a:solidFill>
              <a:srgbClr val="303030"/>
            </a:solidFill>
          </p:spPr>
          <p:txBody>
            <a:bodyPr/>
            <a:lstStyle/>
            <a:p>
              <a:endParaRPr lang="en-US"/>
            </a:p>
          </p:txBody>
        </p:sp>
        <p:sp>
          <p:nvSpPr>
            <p:cNvPr id="7" name="TextBox 7"/>
            <p:cNvSpPr txBox="1"/>
            <p:nvPr/>
          </p:nvSpPr>
          <p:spPr>
            <a:xfrm>
              <a:off x="0" y="-9525"/>
              <a:ext cx="3339142" cy="54778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104852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PUBLIC CRISIS</a:t>
            </a:r>
          </a:p>
        </p:txBody>
      </p:sp>
      <p:sp>
        <p:nvSpPr>
          <p:cNvPr id="9" name="TextBox 9"/>
          <p:cNvSpPr txBox="1"/>
          <p:nvPr/>
        </p:nvSpPr>
        <p:spPr>
          <a:xfrm>
            <a:off x="1394988" y="4639500"/>
            <a:ext cx="1222629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states declared pornography a public health concern between 2016 and 2019?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897303" y="1192941"/>
            <a:ext cx="2756413" cy="4312616"/>
          </a:xfrm>
          <a:custGeom>
            <a:avLst/>
            <a:gdLst/>
            <a:ahLst/>
            <a:cxnLst/>
            <a:rect l="l" t="t" r="r" b="b"/>
            <a:pathLst>
              <a:path w="2756413" h="4312616">
                <a:moveTo>
                  <a:pt x="0" y="0"/>
                </a:moveTo>
                <a:lnTo>
                  <a:pt x="2756412" y="0"/>
                </a:lnTo>
                <a:lnTo>
                  <a:pt x="2756412" y="4312616"/>
                </a:lnTo>
                <a:lnTo>
                  <a:pt x="0" y="4312616"/>
                </a:lnTo>
                <a:lnTo>
                  <a:pt x="0" y="0"/>
                </a:lnTo>
                <a:close/>
              </a:path>
            </a:pathLst>
          </a:custGeom>
          <a:blipFill>
            <a:blip r:embed="rId5"/>
            <a:stretch>
              <a:fillRect/>
            </a:stretch>
          </a:blipFill>
        </p:spPr>
        <p:txBody>
          <a:bodyPr/>
          <a:lstStyle/>
          <a:p>
            <a:endParaRPr lang="en-US"/>
          </a:p>
        </p:txBody>
      </p:sp>
      <p:sp>
        <p:nvSpPr>
          <p:cNvPr id="13" name="Freeform 13"/>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6</a:t>
            </a:r>
          </a:p>
          <a:p>
            <a:pPr algn="l">
              <a:lnSpc>
                <a:spcPts val="6399"/>
              </a:lnSpc>
            </a:pPr>
            <a:r>
              <a:rPr lang="en-US" sz="3999" b="1">
                <a:solidFill>
                  <a:srgbClr val="FBFDFD"/>
                </a:solidFill>
                <a:latin typeface="Roboto Bold"/>
                <a:ea typeface="Roboto Bold"/>
                <a:cs typeface="Roboto Bold"/>
                <a:sym typeface="Roboto Bold"/>
              </a:rPr>
              <a:t>B) 10</a:t>
            </a:r>
          </a:p>
          <a:p>
            <a:pPr algn="l">
              <a:lnSpc>
                <a:spcPts val="6399"/>
              </a:lnSpc>
            </a:pPr>
            <a:r>
              <a:rPr lang="en-US" sz="3999" b="1">
                <a:solidFill>
                  <a:srgbClr val="FBFDFD"/>
                </a:solidFill>
                <a:latin typeface="Roboto Bold"/>
                <a:ea typeface="Roboto Bold"/>
                <a:cs typeface="Roboto Bold"/>
                <a:sym typeface="Roboto Bold"/>
              </a:rPr>
              <a:t>C) 16</a:t>
            </a:r>
          </a:p>
          <a:p>
            <a:pPr algn="l">
              <a:lnSpc>
                <a:spcPts val="6399"/>
              </a:lnSpc>
            </a:pPr>
            <a:r>
              <a:rPr lang="en-US" sz="3999" b="1">
                <a:solidFill>
                  <a:srgbClr val="FBFDFD"/>
                </a:solidFill>
                <a:latin typeface="Roboto Bold"/>
                <a:ea typeface="Roboto Bold"/>
                <a:cs typeface="Roboto Bold"/>
                <a:sym typeface="Roboto Bold"/>
              </a:rPr>
              <a:t>D) 20</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009441" y="3476482"/>
            <a:ext cx="13088481" cy="10858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How many states declared pornography a public health concern between 2016 and 2019?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sp>
        <p:nvSpPr>
          <p:cNvPr id="5" name="TextBox 5"/>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INTERACTIVE PARTICIPATION</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Freeform 7"/>
          <p:cNvSpPr/>
          <p:nvPr/>
        </p:nvSpPr>
        <p:spPr>
          <a:xfrm>
            <a:off x="7532229" y="4252833"/>
            <a:ext cx="6189586" cy="4433673"/>
          </a:xfrm>
          <a:custGeom>
            <a:avLst/>
            <a:gdLst/>
            <a:ahLst/>
            <a:cxnLst/>
            <a:rect l="l" t="t" r="r" b="b"/>
            <a:pathLst>
              <a:path w="6189586" h="4433673">
                <a:moveTo>
                  <a:pt x="0" y="0"/>
                </a:moveTo>
                <a:lnTo>
                  <a:pt x="6189586" y="0"/>
                </a:lnTo>
                <a:lnTo>
                  <a:pt x="6189586" y="4433673"/>
                </a:lnTo>
                <a:lnTo>
                  <a:pt x="0" y="4433673"/>
                </a:lnTo>
                <a:lnTo>
                  <a:pt x="0" y="0"/>
                </a:lnTo>
                <a:close/>
              </a:path>
            </a:pathLst>
          </a:custGeom>
          <a:blipFill>
            <a:blip r:embed="rId3"/>
            <a:stretch>
              <a:fillRect t="-22417" b="-17186"/>
            </a:stretch>
          </a:blipFill>
        </p:spPr>
        <p:txBody>
          <a:bodyPr/>
          <a:lstStyle/>
          <a:p>
            <a:endParaRPr lang="en-US"/>
          </a:p>
        </p:txBody>
      </p:sp>
      <p:grpSp>
        <p:nvGrpSpPr>
          <p:cNvPr id="8" name="Group 8"/>
          <p:cNvGrpSpPr/>
          <p:nvPr/>
        </p:nvGrpSpPr>
        <p:grpSpPr>
          <a:xfrm>
            <a:off x="3328672" y="2888981"/>
            <a:ext cx="10393144" cy="904943"/>
            <a:chOff x="0" y="0"/>
            <a:chExt cx="2737289" cy="238339"/>
          </a:xfrm>
        </p:grpSpPr>
        <p:sp>
          <p:nvSpPr>
            <p:cNvPr id="9" name="Freeform 9"/>
            <p:cNvSpPr/>
            <p:nvPr/>
          </p:nvSpPr>
          <p:spPr>
            <a:xfrm>
              <a:off x="0" y="0"/>
              <a:ext cx="2737289" cy="238339"/>
            </a:xfrm>
            <a:custGeom>
              <a:avLst/>
              <a:gdLst/>
              <a:ahLst/>
              <a:cxnLst/>
              <a:rect l="l" t="t" r="r" b="b"/>
              <a:pathLst>
                <a:path w="2737289" h="238339">
                  <a:moveTo>
                    <a:pt x="0" y="0"/>
                  </a:moveTo>
                  <a:lnTo>
                    <a:pt x="2737289" y="0"/>
                  </a:lnTo>
                  <a:lnTo>
                    <a:pt x="273728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73728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3847454" y="2908028"/>
            <a:ext cx="1111187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Slido for Anonymous Questions</a:t>
            </a:r>
          </a:p>
        </p:txBody>
      </p:sp>
      <p:sp>
        <p:nvSpPr>
          <p:cNvPr id="12" name="TextBox 12"/>
          <p:cNvSpPr txBox="1"/>
          <p:nvPr/>
        </p:nvSpPr>
        <p:spPr>
          <a:xfrm>
            <a:off x="3431971" y="4432099"/>
            <a:ext cx="3803915" cy="3489325"/>
          </a:xfrm>
          <a:prstGeom prst="rect">
            <a:avLst/>
          </a:prstGeom>
        </p:spPr>
        <p:txBody>
          <a:bodyPr lIns="0" tIns="0" rIns="0" bIns="0" rtlCol="0" anchor="t">
            <a:spAutoFit/>
          </a:bodyPr>
          <a:lstStyle/>
          <a:p>
            <a:pPr algn="ctr">
              <a:lnSpc>
                <a:spcPts val="3499"/>
              </a:lnSpc>
            </a:pPr>
            <a:r>
              <a:rPr lang="en-US" sz="2499" b="1" spc="107">
                <a:solidFill>
                  <a:srgbClr val="000000"/>
                </a:solidFill>
                <a:latin typeface="Roboto Bold"/>
                <a:ea typeface="Roboto Bold"/>
                <a:cs typeface="Roboto Bold"/>
                <a:sym typeface="Roboto Bold"/>
              </a:rPr>
              <a:t>Presenter Instruction</a:t>
            </a:r>
          </a:p>
          <a:p>
            <a:pPr algn="ctr">
              <a:lnSpc>
                <a:spcPts val="3499"/>
              </a:lnSpc>
            </a:pPr>
            <a:r>
              <a:rPr lang="en-US" sz="2499" spc="107">
                <a:solidFill>
                  <a:srgbClr val="000000"/>
                </a:solidFill>
                <a:latin typeface="Roboto"/>
                <a:ea typeface="Roboto"/>
                <a:cs typeface="Roboto"/>
                <a:sym typeface="Roboto"/>
              </a:rPr>
              <a:t>After setting up Slido for this lesson, add the assigned access code or QR code to this slide so participants can join at Slido.com using their computers or phones.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013502" y="4762062"/>
            <a:ext cx="10260997"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16 </a:t>
            </a:r>
            <a:r>
              <a:rPr lang="en-US" sz="5499">
                <a:solidFill>
                  <a:srgbClr val="303030"/>
                </a:solidFill>
                <a:latin typeface="Roboto"/>
                <a:ea typeface="Roboto"/>
                <a:cs typeface="Roboto"/>
                <a:sym typeface="Roboto"/>
              </a:rPr>
              <a:t>states declared pornography a public health concern.</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Utah State Legislature (2016). Concurrent Resolution on the Public Health Crisis S.C.R.9. Le.Utah.gov. </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3363428"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temporary feeling where it is harder to think clearly, focus, or remember things.</a:t>
            </a:r>
          </a:p>
        </p:txBody>
      </p:sp>
      <p:grpSp>
        <p:nvGrpSpPr>
          <p:cNvPr id="9" name="Group 9"/>
          <p:cNvGrpSpPr/>
          <p:nvPr/>
        </p:nvGrpSpPr>
        <p:grpSpPr>
          <a:xfrm>
            <a:off x="1480713" y="3624926"/>
            <a:ext cx="4719650" cy="904943"/>
            <a:chOff x="0" y="0"/>
            <a:chExt cx="1243035" cy="238339"/>
          </a:xfrm>
        </p:grpSpPr>
        <p:sp>
          <p:nvSpPr>
            <p:cNvPr id="10" name="Freeform 10"/>
            <p:cNvSpPr/>
            <p:nvPr/>
          </p:nvSpPr>
          <p:spPr>
            <a:xfrm>
              <a:off x="0" y="0"/>
              <a:ext cx="1243035" cy="238339"/>
            </a:xfrm>
            <a:custGeom>
              <a:avLst/>
              <a:gdLst/>
              <a:ahLst/>
              <a:cxnLst/>
              <a:rect l="l" t="t" r="r" b="b"/>
              <a:pathLst>
                <a:path w="1243035" h="238339">
                  <a:moveTo>
                    <a:pt x="0" y="0"/>
                  </a:moveTo>
                  <a:lnTo>
                    <a:pt x="1243035" y="0"/>
                  </a:lnTo>
                  <a:lnTo>
                    <a:pt x="12430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430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3158" y="3529676"/>
            <a:ext cx="439720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BRAIN FOG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934477"/>
            <a:ext cx="13021264" cy="2011212"/>
            <a:chOff x="0" y="0"/>
            <a:chExt cx="3429469" cy="529702"/>
          </a:xfrm>
        </p:grpSpPr>
        <p:sp>
          <p:nvSpPr>
            <p:cNvPr id="7" name="Freeform 7"/>
            <p:cNvSpPr/>
            <p:nvPr/>
          </p:nvSpPr>
          <p:spPr>
            <a:xfrm>
              <a:off x="0" y="0"/>
              <a:ext cx="3429469" cy="529702"/>
            </a:xfrm>
            <a:custGeom>
              <a:avLst/>
              <a:gdLst/>
              <a:ahLst/>
              <a:cxnLst/>
              <a:rect l="l" t="t" r="r" b="b"/>
              <a:pathLst>
                <a:path w="3429469" h="529702">
                  <a:moveTo>
                    <a:pt x="0" y="0"/>
                  </a:moveTo>
                  <a:lnTo>
                    <a:pt x="3429469" y="0"/>
                  </a:lnTo>
                  <a:lnTo>
                    <a:pt x="3429469" y="529702"/>
                  </a:lnTo>
                  <a:lnTo>
                    <a:pt x="0" y="529702"/>
                  </a:lnTo>
                  <a:close/>
                </a:path>
              </a:pathLst>
            </a:custGeom>
            <a:solidFill>
              <a:srgbClr val="303030"/>
            </a:solidFill>
          </p:spPr>
          <p:txBody>
            <a:bodyPr/>
            <a:lstStyle/>
            <a:p>
              <a:endParaRPr lang="en-US"/>
            </a:p>
          </p:txBody>
        </p:sp>
        <p:sp>
          <p:nvSpPr>
            <p:cNvPr id="8" name="TextBox 8"/>
            <p:cNvSpPr txBox="1"/>
            <p:nvPr/>
          </p:nvSpPr>
          <p:spPr>
            <a:xfrm>
              <a:off x="0" y="-76200"/>
              <a:ext cx="3429469" cy="60590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999507" y="891431"/>
            <a:ext cx="3426369" cy="3671570"/>
            <a:chOff x="0" y="0"/>
            <a:chExt cx="1045096" cy="1119886"/>
          </a:xfrm>
        </p:grpSpPr>
        <p:sp>
          <p:nvSpPr>
            <p:cNvPr id="13" name="Freeform 13"/>
            <p:cNvSpPr/>
            <p:nvPr/>
          </p:nvSpPr>
          <p:spPr>
            <a:xfrm>
              <a:off x="0" y="0"/>
              <a:ext cx="1045096" cy="1119886"/>
            </a:xfrm>
            <a:custGeom>
              <a:avLst/>
              <a:gdLst/>
              <a:ahLst/>
              <a:cxnLst/>
              <a:rect l="l" t="t" r="r" b="b"/>
              <a:pathLst>
                <a:path w="1045096" h="1119886">
                  <a:moveTo>
                    <a:pt x="0" y="0"/>
                  </a:moveTo>
                  <a:lnTo>
                    <a:pt x="1045096" y="0"/>
                  </a:lnTo>
                  <a:lnTo>
                    <a:pt x="1045096" y="1119886"/>
                  </a:lnTo>
                  <a:lnTo>
                    <a:pt x="0" y="1119886"/>
                  </a:lnTo>
                  <a:close/>
                </a:path>
              </a:pathLst>
            </a:custGeom>
            <a:solidFill>
              <a:srgbClr val="FFFFFF"/>
            </a:solidFill>
          </p:spPr>
          <p:txBody>
            <a:bodyPr/>
            <a:lstStyle/>
            <a:p>
              <a:endParaRPr lang="en-US"/>
            </a:p>
          </p:txBody>
        </p:sp>
        <p:sp>
          <p:nvSpPr>
            <p:cNvPr id="14" name="TextBox 14"/>
            <p:cNvSpPr txBox="1"/>
            <p:nvPr/>
          </p:nvSpPr>
          <p:spPr>
            <a:xfrm>
              <a:off x="0" y="-9525"/>
              <a:ext cx="1045096" cy="1129411"/>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4182977" y="1071788"/>
            <a:ext cx="3059429" cy="3006452"/>
          </a:xfrm>
          <a:custGeom>
            <a:avLst/>
            <a:gdLst/>
            <a:ahLst/>
            <a:cxnLst/>
            <a:rect l="l" t="t" r="r" b="b"/>
            <a:pathLst>
              <a:path w="3059429" h="3006452">
                <a:moveTo>
                  <a:pt x="0" y="0"/>
                </a:moveTo>
                <a:lnTo>
                  <a:pt x="3059429" y="0"/>
                </a:lnTo>
                <a:lnTo>
                  <a:pt x="3059429" y="3006452"/>
                </a:lnTo>
                <a:lnTo>
                  <a:pt x="0" y="3006452"/>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964236" y="1250072"/>
            <a:ext cx="121971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id="17" name="TextBox 17"/>
          <p:cNvSpPr txBox="1"/>
          <p:nvPr/>
        </p:nvSpPr>
        <p:spPr>
          <a:xfrm>
            <a:off x="1831368" y="5027960"/>
            <a:ext cx="12670610" cy="1666876"/>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What changes might happen if someone spends too much time viewing harmful online images?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4824679" cy="1058655"/>
            <a:chOff x="0" y="0"/>
            <a:chExt cx="1270697" cy="278823"/>
          </a:xfrm>
        </p:grpSpPr>
        <p:sp>
          <p:nvSpPr>
            <p:cNvPr id="7" name="Freeform 7"/>
            <p:cNvSpPr/>
            <p:nvPr/>
          </p:nvSpPr>
          <p:spPr>
            <a:xfrm>
              <a:off x="0" y="0"/>
              <a:ext cx="1270697" cy="278823"/>
            </a:xfrm>
            <a:custGeom>
              <a:avLst/>
              <a:gdLst/>
              <a:ahLst/>
              <a:cxnLst/>
              <a:rect l="l" t="t" r="r" b="b"/>
              <a:pathLst>
                <a:path w="1270697" h="278823">
                  <a:moveTo>
                    <a:pt x="0" y="0"/>
                  </a:moveTo>
                  <a:lnTo>
                    <a:pt x="1270697" y="0"/>
                  </a:lnTo>
                  <a:lnTo>
                    <a:pt x="1270697"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270697"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32281" y="3195843"/>
            <a:ext cx="560062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Possible Effects</a:t>
            </a:r>
          </a:p>
        </p:txBody>
      </p:sp>
      <p:sp>
        <p:nvSpPr>
          <p:cNvPr id="13" name="TextBox 13"/>
          <p:cNvSpPr txBox="1"/>
          <p:nvPr/>
        </p:nvSpPr>
        <p:spPr>
          <a:xfrm>
            <a:off x="1651610" y="4226535"/>
            <a:ext cx="746454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Brain fog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Depression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Academic decline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Poor memory</a:t>
            </a:r>
          </a:p>
        </p:txBody>
      </p:sp>
      <p:sp>
        <p:nvSpPr>
          <p:cNvPr id="14" name="TextBox 14"/>
          <p:cNvSpPr txBox="1"/>
          <p:nvPr/>
        </p:nvSpPr>
        <p:spPr>
          <a:xfrm>
            <a:off x="964236" y="1250072"/>
            <a:ext cx="121971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id="15" name="TextBox 15"/>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4748271" cy="1058655"/>
            <a:chOff x="0" y="0"/>
            <a:chExt cx="1250573" cy="278823"/>
          </a:xfrm>
        </p:grpSpPr>
        <p:sp>
          <p:nvSpPr>
            <p:cNvPr id="7" name="Freeform 7"/>
            <p:cNvSpPr/>
            <p:nvPr/>
          </p:nvSpPr>
          <p:spPr>
            <a:xfrm>
              <a:off x="0" y="0"/>
              <a:ext cx="1250573" cy="278823"/>
            </a:xfrm>
            <a:custGeom>
              <a:avLst/>
              <a:gdLst/>
              <a:ahLst/>
              <a:cxnLst/>
              <a:rect l="l" t="t" r="r" b="b"/>
              <a:pathLst>
                <a:path w="1250573" h="278823">
                  <a:moveTo>
                    <a:pt x="0" y="0"/>
                  </a:moveTo>
                  <a:lnTo>
                    <a:pt x="1250573" y="0"/>
                  </a:lnTo>
                  <a:lnTo>
                    <a:pt x="125057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250573"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4226535"/>
            <a:ext cx="1084414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Secrecy &amp; Isolation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Physically inactive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Lower interest in dating &amp; friends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Less interest in hobbies or activities</a:t>
            </a:r>
          </a:p>
        </p:txBody>
      </p:sp>
      <p:sp>
        <p:nvSpPr>
          <p:cNvPr id="13" name="TextBox 13"/>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64236" y="1250072"/>
            <a:ext cx="121971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id="17" name="TextBox 17"/>
          <p:cNvSpPr txBox="1"/>
          <p:nvPr/>
        </p:nvSpPr>
        <p:spPr>
          <a:xfrm>
            <a:off x="1632281" y="3195843"/>
            <a:ext cx="560062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Possible Effects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4868668" cy="1058655"/>
            <a:chOff x="0" y="0"/>
            <a:chExt cx="1282283" cy="278823"/>
          </a:xfrm>
        </p:grpSpPr>
        <p:sp>
          <p:nvSpPr>
            <p:cNvPr id="7" name="Freeform 7"/>
            <p:cNvSpPr/>
            <p:nvPr/>
          </p:nvSpPr>
          <p:spPr>
            <a:xfrm>
              <a:off x="0" y="0"/>
              <a:ext cx="1282283" cy="278823"/>
            </a:xfrm>
            <a:custGeom>
              <a:avLst/>
              <a:gdLst/>
              <a:ahLst/>
              <a:cxnLst/>
              <a:rect l="l" t="t" r="r" b="b"/>
              <a:pathLst>
                <a:path w="1282283" h="278823">
                  <a:moveTo>
                    <a:pt x="0" y="0"/>
                  </a:moveTo>
                  <a:lnTo>
                    <a:pt x="1282283" y="0"/>
                  </a:lnTo>
                  <a:lnTo>
                    <a:pt x="128228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282283"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4226535"/>
            <a:ext cx="1010044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Irritability &amp; Shame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Lower self-esteem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Lower empathy to suffering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Increased aggression</a:t>
            </a:r>
          </a:p>
        </p:txBody>
      </p:sp>
      <p:sp>
        <p:nvSpPr>
          <p:cNvPr id="13" name="TextBox 13"/>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964236" y="1250072"/>
            <a:ext cx="1219711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id="17" name="TextBox 17"/>
          <p:cNvSpPr txBox="1"/>
          <p:nvPr/>
        </p:nvSpPr>
        <p:spPr>
          <a:xfrm>
            <a:off x="1632281" y="3195843"/>
            <a:ext cx="560062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Possible Effects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31441" y="4787363"/>
            <a:ext cx="14007446" cy="2029686"/>
            <a:chOff x="0" y="0"/>
            <a:chExt cx="3689204" cy="534567"/>
          </a:xfrm>
        </p:grpSpPr>
        <p:sp>
          <p:nvSpPr>
            <p:cNvPr id="7" name="Freeform 7"/>
            <p:cNvSpPr/>
            <p:nvPr/>
          </p:nvSpPr>
          <p:spPr>
            <a:xfrm>
              <a:off x="0" y="0"/>
              <a:ext cx="3689204" cy="534567"/>
            </a:xfrm>
            <a:custGeom>
              <a:avLst/>
              <a:gdLst/>
              <a:ahLst/>
              <a:cxnLst/>
              <a:rect l="l" t="t" r="r" b="b"/>
              <a:pathLst>
                <a:path w="3689204" h="534567">
                  <a:moveTo>
                    <a:pt x="0" y="0"/>
                  </a:moveTo>
                  <a:lnTo>
                    <a:pt x="3689204" y="0"/>
                  </a:lnTo>
                  <a:lnTo>
                    <a:pt x="3689204" y="534567"/>
                  </a:lnTo>
                  <a:lnTo>
                    <a:pt x="0" y="534567"/>
                  </a:lnTo>
                  <a:close/>
                </a:path>
              </a:pathLst>
            </a:custGeom>
            <a:solidFill>
              <a:srgbClr val="303030"/>
            </a:solidFill>
          </p:spPr>
          <p:txBody>
            <a:bodyPr/>
            <a:lstStyle/>
            <a:p>
              <a:endParaRPr lang="en-US"/>
            </a:p>
          </p:txBody>
        </p:sp>
        <p:sp>
          <p:nvSpPr>
            <p:cNvPr id="8" name="TextBox 8"/>
            <p:cNvSpPr txBox="1"/>
            <p:nvPr/>
          </p:nvSpPr>
          <p:spPr>
            <a:xfrm>
              <a:off x="0" y="-76200"/>
              <a:ext cx="3689204" cy="61076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Freeform 12"/>
          <p:cNvSpPr/>
          <p:nvPr/>
        </p:nvSpPr>
        <p:spPr>
          <a:xfrm>
            <a:off x="12257548" y="1028700"/>
            <a:ext cx="5001752" cy="2969576"/>
          </a:xfrm>
          <a:custGeom>
            <a:avLst/>
            <a:gdLst/>
            <a:ahLst/>
            <a:cxnLst/>
            <a:rect l="l" t="t" r="r" b="b"/>
            <a:pathLst>
              <a:path w="5001752" h="2969576">
                <a:moveTo>
                  <a:pt x="0" y="0"/>
                </a:moveTo>
                <a:lnTo>
                  <a:pt x="5001752" y="0"/>
                </a:lnTo>
                <a:lnTo>
                  <a:pt x="5001752" y="2969576"/>
                </a:lnTo>
                <a:lnTo>
                  <a:pt x="0" y="2969576"/>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850376" y="4973530"/>
            <a:ext cx="12902910"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 pornography is made by pressuring, tricking, or taking advantage of vulnerable people.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131441" y="1109322"/>
            <a:ext cx="1161240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28541"/>
            <a:ext cx="11047494" cy="1058655"/>
            <a:chOff x="0" y="0"/>
            <a:chExt cx="2909628" cy="278823"/>
          </a:xfrm>
        </p:grpSpPr>
        <p:sp>
          <p:nvSpPr>
            <p:cNvPr id="7" name="Freeform 7"/>
            <p:cNvSpPr/>
            <p:nvPr/>
          </p:nvSpPr>
          <p:spPr>
            <a:xfrm>
              <a:off x="0" y="0"/>
              <a:ext cx="2909628" cy="278823"/>
            </a:xfrm>
            <a:custGeom>
              <a:avLst/>
              <a:gdLst/>
              <a:ahLst/>
              <a:cxnLst/>
              <a:rect l="l" t="t" r="r" b="b"/>
              <a:pathLst>
                <a:path w="2909628" h="278823">
                  <a:moveTo>
                    <a:pt x="0" y="0"/>
                  </a:moveTo>
                  <a:lnTo>
                    <a:pt x="2909628" y="0"/>
                  </a:lnTo>
                  <a:lnTo>
                    <a:pt x="2909628"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909628"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4485" y="3424443"/>
            <a:ext cx="1279970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Predators Lure Vulnerable People</a:t>
            </a:r>
          </a:p>
        </p:txBody>
      </p:sp>
      <p:sp>
        <p:nvSpPr>
          <p:cNvPr id="10" name="TextBox 10"/>
          <p:cNvSpPr txBox="1"/>
          <p:nvPr/>
        </p:nvSpPr>
        <p:spPr>
          <a:xfrm>
            <a:off x="1794485" y="4673043"/>
            <a:ext cx="14721541"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Threats:</a:t>
            </a:r>
            <a:r>
              <a:rPr lang="en-US" sz="4250" b="1">
                <a:solidFill>
                  <a:srgbClr val="004F59"/>
                </a:solidFill>
                <a:latin typeface="Roboto Bold"/>
                <a:ea typeface="Roboto Bold"/>
                <a:cs typeface="Roboto Bold"/>
                <a:sym typeface="Roboto Bold"/>
              </a:rPr>
              <a:t> Some may threaten to share a private photo unless the person does what they say.</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161240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26867"/>
            <a:ext cx="11047494" cy="1058655"/>
            <a:chOff x="0" y="0"/>
            <a:chExt cx="2909628" cy="278823"/>
          </a:xfrm>
        </p:grpSpPr>
        <p:sp>
          <p:nvSpPr>
            <p:cNvPr id="7" name="Freeform 7"/>
            <p:cNvSpPr/>
            <p:nvPr/>
          </p:nvSpPr>
          <p:spPr>
            <a:xfrm>
              <a:off x="0" y="0"/>
              <a:ext cx="2909628" cy="278823"/>
            </a:xfrm>
            <a:custGeom>
              <a:avLst/>
              <a:gdLst/>
              <a:ahLst/>
              <a:cxnLst/>
              <a:rect l="l" t="t" r="r" b="b"/>
              <a:pathLst>
                <a:path w="2909628" h="278823">
                  <a:moveTo>
                    <a:pt x="0" y="0"/>
                  </a:moveTo>
                  <a:lnTo>
                    <a:pt x="2909628" y="0"/>
                  </a:lnTo>
                  <a:lnTo>
                    <a:pt x="2909628"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909628"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4485" y="3422769"/>
            <a:ext cx="1279970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Predators Lure Vulnerable People</a:t>
            </a:r>
          </a:p>
        </p:txBody>
      </p:sp>
      <p:sp>
        <p:nvSpPr>
          <p:cNvPr id="10" name="TextBox 10"/>
          <p:cNvSpPr txBox="1"/>
          <p:nvPr/>
        </p:nvSpPr>
        <p:spPr>
          <a:xfrm>
            <a:off x="1794485" y="4652222"/>
            <a:ext cx="14721541"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Pressured:</a:t>
            </a:r>
            <a:r>
              <a:rPr lang="en-US" sz="4250" b="1">
                <a:solidFill>
                  <a:srgbClr val="004F59"/>
                </a:solidFill>
                <a:latin typeface="Roboto Bold"/>
                <a:ea typeface="Roboto Bold"/>
                <a:cs typeface="Roboto Bold"/>
                <a:sym typeface="Roboto Bold"/>
              </a:rPr>
              <a:t> Some promise money for basic needs, like food and shelter, in exchange for sexual images and videos.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161240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28541"/>
            <a:ext cx="11047494" cy="1058655"/>
            <a:chOff x="0" y="0"/>
            <a:chExt cx="2909628" cy="278823"/>
          </a:xfrm>
        </p:grpSpPr>
        <p:sp>
          <p:nvSpPr>
            <p:cNvPr id="7" name="Freeform 7"/>
            <p:cNvSpPr/>
            <p:nvPr/>
          </p:nvSpPr>
          <p:spPr>
            <a:xfrm>
              <a:off x="0" y="0"/>
              <a:ext cx="2909628" cy="278823"/>
            </a:xfrm>
            <a:custGeom>
              <a:avLst/>
              <a:gdLst/>
              <a:ahLst/>
              <a:cxnLst/>
              <a:rect l="l" t="t" r="r" b="b"/>
              <a:pathLst>
                <a:path w="2909628" h="278823">
                  <a:moveTo>
                    <a:pt x="0" y="0"/>
                  </a:moveTo>
                  <a:lnTo>
                    <a:pt x="2909628" y="0"/>
                  </a:lnTo>
                  <a:lnTo>
                    <a:pt x="2909628"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909628"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4485" y="3424443"/>
            <a:ext cx="1279970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Predators Lure Vulnerable People</a:t>
            </a:r>
          </a:p>
        </p:txBody>
      </p:sp>
      <p:sp>
        <p:nvSpPr>
          <p:cNvPr id="10" name="TextBox 10"/>
          <p:cNvSpPr txBox="1"/>
          <p:nvPr/>
        </p:nvSpPr>
        <p:spPr>
          <a:xfrm>
            <a:off x="1794485" y="4690322"/>
            <a:ext cx="14721541" cy="1482725"/>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Tricked:</a:t>
            </a:r>
            <a:r>
              <a:rPr lang="en-US" sz="4250" b="1">
                <a:solidFill>
                  <a:srgbClr val="004F59"/>
                </a:solidFill>
                <a:latin typeface="Roboto Bold"/>
                <a:ea typeface="Roboto Bold"/>
                <a:cs typeface="Roboto Bold"/>
                <a:sym typeface="Roboto Bold"/>
              </a:rPr>
              <a:t> Some make promises of fake opportunities, like acting or modeling, to trick vulnerable people.</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1612407"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1899120" y="3478836"/>
            <a:ext cx="14908859" cy="4493897"/>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alone—help is available.</a:t>
            </a:r>
          </a:p>
        </p:txBody>
      </p:sp>
      <p:sp>
        <p:nvSpPr>
          <p:cNvPr id="10" name="TextBox 10"/>
          <p:cNvSpPr txBox="1"/>
          <p:nvPr/>
        </p:nvSpPr>
        <p:spPr>
          <a:xfrm>
            <a:off x="980285" y="1430861"/>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47413" y="4798167"/>
            <a:ext cx="10751844" cy="1804431"/>
            <a:chOff x="0" y="0"/>
            <a:chExt cx="2831761" cy="475241"/>
          </a:xfrm>
        </p:grpSpPr>
        <p:sp>
          <p:nvSpPr>
            <p:cNvPr id="5" name="Freeform 5"/>
            <p:cNvSpPr/>
            <p:nvPr/>
          </p:nvSpPr>
          <p:spPr>
            <a:xfrm>
              <a:off x="0" y="0"/>
              <a:ext cx="2831761" cy="475241"/>
            </a:xfrm>
            <a:custGeom>
              <a:avLst/>
              <a:gdLst/>
              <a:ahLst/>
              <a:cxnLst/>
              <a:rect l="l" t="t" r="r" b="b"/>
              <a:pathLst>
                <a:path w="2831761" h="475241">
                  <a:moveTo>
                    <a:pt x="0" y="0"/>
                  </a:moveTo>
                  <a:lnTo>
                    <a:pt x="2831761" y="0"/>
                  </a:lnTo>
                  <a:lnTo>
                    <a:pt x="2831761" y="475241"/>
                  </a:lnTo>
                  <a:lnTo>
                    <a:pt x="0" y="475241"/>
                  </a:lnTo>
                  <a:close/>
                </a:path>
              </a:pathLst>
            </a:custGeom>
            <a:solidFill>
              <a:srgbClr val="303030"/>
            </a:solidFill>
          </p:spPr>
          <p:txBody>
            <a:bodyPr/>
            <a:lstStyle/>
            <a:p>
              <a:endParaRPr lang="en-US"/>
            </a:p>
          </p:txBody>
        </p:sp>
        <p:sp>
          <p:nvSpPr>
            <p:cNvPr id="6" name="TextBox 6"/>
            <p:cNvSpPr txBox="1"/>
            <p:nvPr/>
          </p:nvSpPr>
          <p:spPr>
            <a:xfrm>
              <a:off x="0" y="-9525"/>
              <a:ext cx="2831761" cy="48476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33234" y="4897742"/>
            <a:ext cx="10466023"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What percent of scenes in pornography are reported to show aggression?  </a:t>
            </a:r>
          </a:p>
        </p:txBody>
      </p:sp>
      <p:sp>
        <p:nvSpPr>
          <p:cNvPr id="8" name="TextBox 8"/>
          <p:cNvSpPr txBox="1"/>
          <p:nvPr/>
        </p:nvSpPr>
        <p:spPr>
          <a:xfrm>
            <a:off x="1131441" y="1109322"/>
            <a:ext cx="1225812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STUDY EVALUATION</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3" name="Freeform 13"/>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28%</a:t>
            </a:r>
          </a:p>
          <a:p>
            <a:pPr algn="l">
              <a:lnSpc>
                <a:spcPts val="6399"/>
              </a:lnSpc>
            </a:pPr>
            <a:r>
              <a:rPr lang="en-US" sz="3999" b="1">
                <a:solidFill>
                  <a:srgbClr val="FBFDFD"/>
                </a:solidFill>
                <a:latin typeface="Roboto Bold"/>
                <a:ea typeface="Roboto Bold"/>
                <a:cs typeface="Roboto Bold"/>
                <a:sym typeface="Roboto Bold"/>
              </a:rPr>
              <a:t>B)  48%</a:t>
            </a:r>
          </a:p>
          <a:p>
            <a:pPr algn="l">
              <a:lnSpc>
                <a:spcPts val="6399"/>
              </a:lnSpc>
            </a:pPr>
            <a:r>
              <a:rPr lang="en-US" sz="3999" b="1">
                <a:solidFill>
                  <a:srgbClr val="FBFDFD"/>
                </a:solidFill>
                <a:latin typeface="Roboto Bold"/>
                <a:ea typeface="Roboto Bold"/>
                <a:cs typeface="Roboto Bold"/>
                <a:sym typeface="Roboto Bold"/>
              </a:rPr>
              <a:t>C)  68%</a:t>
            </a:r>
          </a:p>
          <a:p>
            <a:pPr algn="l">
              <a:lnSpc>
                <a:spcPts val="6399"/>
              </a:lnSpc>
            </a:pPr>
            <a:r>
              <a:rPr lang="en-US" sz="3999" b="1">
                <a:solidFill>
                  <a:srgbClr val="FBFDFD"/>
                </a:solidFill>
                <a:latin typeface="Roboto Bold"/>
                <a:ea typeface="Roboto Bold"/>
                <a:cs typeface="Roboto Bold"/>
                <a:sym typeface="Roboto Bold"/>
              </a:rPr>
              <a:t>D)  88%</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2022089" y="3628882"/>
            <a:ext cx="15573264" cy="5524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 of scenes in pornography are reported to show aggression?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95197" y="4762062"/>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88% </a:t>
            </a:r>
            <a:r>
              <a:rPr lang="en-US" sz="5499">
                <a:solidFill>
                  <a:srgbClr val="303030"/>
                </a:solidFill>
                <a:latin typeface="Roboto"/>
                <a:ea typeface="Roboto"/>
                <a:cs typeface="Roboto"/>
                <a:sym typeface="Roboto"/>
              </a:rPr>
              <a:t>of scenes in pornography are reported to show aggression.</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Dr. Gail Dines (n.d.). The Dr. Gail Dines (n.d.). The Porn Crisis. CultureReframed.org.</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12018" y="5143500"/>
            <a:ext cx="9834617" cy="2026094"/>
            <a:chOff x="0" y="0"/>
            <a:chExt cx="2590187" cy="533621"/>
          </a:xfrm>
        </p:grpSpPr>
        <p:sp>
          <p:nvSpPr>
            <p:cNvPr id="7" name="Freeform 7"/>
            <p:cNvSpPr/>
            <p:nvPr/>
          </p:nvSpPr>
          <p:spPr>
            <a:xfrm>
              <a:off x="0" y="0"/>
              <a:ext cx="2590187" cy="533621"/>
            </a:xfrm>
            <a:custGeom>
              <a:avLst/>
              <a:gdLst/>
              <a:ahLst/>
              <a:cxnLst/>
              <a:rect l="l" t="t" r="r" b="b"/>
              <a:pathLst>
                <a:path w="2590187" h="533621">
                  <a:moveTo>
                    <a:pt x="0" y="0"/>
                  </a:moveTo>
                  <a:lnTo>
                    <a:pt x="2590187" y="0"/>
                  </a:lnTo>
                  <a:lnTo>
                    <a:pt x="2590187" y="533621"/>
                  </a:lnTo>
                  <a:lnTo>
                    <a:pt x="0" y="533621"/>
                  </a:lnTo>
                  <a:close/>
                </a:path>
              </a:pathLst>
            </a:custGeom>
            <a:solidFill>
              <a:srgbClr val="303030"/>
            </a:solidFill>
          </p:spPr>
          <p:txBody>
            <a:bodyPr/>
            <a:lstStyle/>
            <a:p>
              <a:endParaRPr lang="en-US"/>
            </a:p>
          </p:txBody>
        </p:sp>
        <p:sp>
          <p:nvSpPr>
            <p:cNvPr id="8" name="TextBox 8"/>
            <p:cNvSpPr txBox="1"/>
            <p:nvPr/>
          </p:nvSpPr>
          <p:spPr>
            <a:xfrm>
              <a:off x="0" y="-76200"/>
              <a:ext cx="2590187" cy="60982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411928" y="1028700"/>
            <a:ext cx="4704497" cy="3590364"/>
            <a:chOff x="0" y="0"/>
            <a:chExt cx="1239045" cy="945610"/>
          </a:xfrm>
        </p:grpSpPr>
        <p:sp>
          <p:nvSpPr>
            <p:cNvPr id="13" name="Freeform 13"/>
            <p:cNvSpPr/>
            <p:nvPr/>
          </p:nvSpPr>
          <p:spPr>
            <a:xfrm>
              <a:off x="0" y="0"/>
              <a:ext cx="1239045" cy="945610"/>
            </a:xfrm>
            <a:custGeom>
              <a:avLst/>
              <a:gdLst/>
              <a:ahLst/>
              <a:cxnLst/>
              <a:rect l="l" t="t" r="r" b="b"/>
              <a:pathLst>
                <a:path w="1239045" h="945610">
                  <a:moveTo>
                    <a:pt x="0" y="0"/>
                  </a:moveTo>
                  <a:lnTo>
                    <a:pt x="1239045" y="0"/>
                  </a:lnTo>
                  <a:lnTo>
                    <a:pt x="1239045" y="945610"/>
                  </a:lnTo>
                  <a:lnTo>
                    <a:pt x="0" y="945610"/>
                  </a:lnTo>
                  <a:close/>
                </a:path>
              </a:pathLst>
            </a:custGeom>
            <a:solidFill>
              <a:srgbClr val="FFFFFF"/>
            </a:solidFill>
          </p:spPr>
          <p:txBody>
            <a:bodyPr/>
            <a:lstStyle/>
            <a:p>
              <a:endParaRPr lang="en-US"/>
            </a:p>
          </p:txBody>
        </p:sp>
        <p:sp>
          <p:nvSpPr>
            <p:cNvPr id="14" name="TextBox 14"/>
            <p:cNvSpPr txBox="1"/>
            <p:nvPr/>
          </p:nvSpPr>
          <p:spPr>
            <a:xfrm>
              <a:off x="0" y="-9525"/>
              <a:ext cx="1239045" cy="955135"/>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582691" y="1203995"/>
            <a:ext cx="4362970" cy="3239773"/>
          </a:xfrm>
          <a:custGeom>
            <a:avLst/>
            <a:gdLst/>
            <a:ahLst/>
            <a:cxnLst/>
            <a:rect l="l" t="t" r="r" b="b"/>
            <a:pathLst>
              <a:path w="4362970" h="3239773">
                <a:moveTo>
                  <a:pt x="0" y="0"/>
                </a:moveTo>
                <a:lnTo>
                  <a:pt x="4362970" y="0"/>
                </a:lnTo>
                <a:lnTo>
                  <a:pt x="4362970" y="3239774"/>
                </a:lnTo>
                <a:lnTo>
                  <a:pt x="0" y="3239774"/>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2207070" y="5324226"/>
            <a:ext cx="11494065" cy="1545591"/>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Some pornography is connected to exploitation and human trafficking.</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9" name="TextBox 19"/>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0015"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316438"/>
            <a:ext cx="9667970" cy="998986"/>
            <a:chOff x="0" y="0"/>
            <a:chExt cx="2546297" cy="263107"/>
          </a:xfrm>
        </p:grpSpPr>
        <p:sp>
          <p:nvSpPr>
            <p:cNvPr id="7" name="Freeform 7"/>
            <p:cNvSpPr/>
            <p:nvPr/>
          </p:nvSpPr>
          <p:spPr>
            <a:xfrm>
              <a:off x="0" y="0"/>
              <a:ext cx="2546297" cy="263107"/>
            </a:xfrm>
            <a:custGeom>
              <a:avLst/>
              <a:gdLst/>
              <a:ahLst/>
              <a:cxnLst/>
              <a:rect l="l" t="t" r="r" b="b"/>
              <a:pathLst>
                <a:path w="2546297" h="263107">
                  <a:moveTo>
                    <a:pt x="0" y="0"/>
                  </a:moveTo>
                  <a:lnTo>
                    <a:pt x="2546297" y="0"/>
                  </a:lnTo>
                  <a:lnTo>
                    <a:pt x="2546297" y="263107"/>
                  </a:lnTo>
                  <a:lnTo>
                    <a:pt x="0" y="263107"/>
                  </a:lnTo>
                  <a:close/>
                </a:path>
              </a:pathLst>
            </a:custGeom>
            <a:solidFill>
              <a:srgbClr val="303030"/>
            </a:solidFill>
          </p:spPr>
          <p:txBody>
            <a:bodyPr/>
            <a:lstStyle/>
            <a:p>
              <a:endParaRPr lang="en-US"/>
            </a:p>
          </p:txBody>
        </p:sp>
        <p:sp>
          <p:nvSpPr>
            <p:cNvPr id="8" name="TextBox 8"/>
            <p:cNvSpPr txBox="1"/>
            <p:nvPr/>
          </p:nvSpPr>
          <p:spPr>
            <a:xfrm>
              <a:off x="0" y="-76200"/>
              <a:ext cx="2546297" cy="33930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798538" y="3392031"/>
            <a:ext cx="1025074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 Laws Protect Children &amp; Teens</a:t>
            </a:r>
          </a:p>
        </p:txBody>
      </p:sp>
      <p:sp>
        <p:nvSpPr>
          <p:cNvPr id="13" name="TextBox 13"/>
          <p:cNvSpPr txBox="1"/>
          <p:nvPr/>
        </p:nvSpPr>
        <p:spPr>
          <a:xfrm>
            <a:off x="1651610" y="4661874"/>
            <a:ext cx="14913866" cy="1482725"/>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U.S. laws state that involving children under 18 in pornography is treated as a human trafficking crime.</a:t>
            </a:r>
          </a:p>
        </p:txBody>
      </p:sp>
      <p:sp>
        <p:nvSpPr>
          <p:cNvPr id="14" name="TextBox 14"/>
          <p:cNvSpPr txBox="1"/>
          <p:nvPr/>
        </p:nvSpPr>
        <p:spPr>
          <a:xfrm>
            <a:off x="4953517" y="9211770"/>
            <a:ext cx="7095767"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 Govinfo.gov. </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264439" cy="963184"/>
            <a:chOff x="0" y="0"/>
            <a:chExt cx="1913268" cy="253678"/>
          </a:xfrm>
        </p:grpSpPr>
        <p:sp>
          <p:nvSpPr>
            <p:cNvPr id="7" name="Freeform 7"/>
            <p:cNvSpPr/>
            <p:nvPr/>
          </p:nvSpPr>
          <p:spPr>
            <a:xfrm>
              <a:off x="0" y="0"/>
              <a:ext cx="1913268" cy="253678"/>
            </a:xfrm>
            <a:custGeom>
              <a:avLst/>
              <a:gdLst/>
              <a:ahLst/>
              <a:cxnLst/>
              <a:rect l="l" t="t" r="r" b="b"/>
              <a:pathLst>
                <a:path w="1913268" h="253678">
                  <a:moveTo>
                    <a:pt x="0" y="0"/>
                  </a:moveTo>
                  <a:lnTo>
                    <a:pt x="1913268" y="0"/>
                  </a:lnTo>
                  <a:lnTo>
                    <a:pt x="1913268"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1913268"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Law Protects Victims</a:t>
            </a:r>
          </a:p>
        </p:txBody>
      </p:sp>
      <p:sp>
        <p:nvSpPr>
          <p:cNvPr id="10" name="TextBox 10"/>
          <p:cNvSpPr txBox="1"/>
          <p:nvPr/>
        </p:nvSpPr>
        <p:spPr>
          <a:xfrm>
            <a:off x="1754351" y="4566777"/>
            <a:ext cx="16195252"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Exploitation is </a:t>
            </a:r>
            <a:r>
              <a:rPr lang="en-US" sz="4250" b="1">
                <a:solidFill>
                  <a:srgbClr val="9D1BE3"/>
                </a:solidFill>
                <a:latin typeface="Roboto Bold"/>
                <a:ea typeface="Roboto Bold"/>
                <a:cs typeface="Roboto Bold"/>
                <a:sym typeface="Roboto Bold"/>
              </a:rPr>
              <a:t>never the victim’s fault.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264439" cy="963184"/>
            <a:chOff x="0" y="0"/>
            <a:chExt cx="1913268" cy="253678"/>
          </a:xfrm>
        </p:grpSpPr>
        <p:sp>
          <p:nvSpPr>
            <p:cNvPr id="7" name="Freeform 7"/>
            <p:cNvSpPr/>
            <p:nvPr/>
          </p:nvSpPr>
          <p:spPr>
            <a:xfrm>
              <a:off x="0" y="0"/>
              <a:ext cx="1913268" cy="253678"/>
            </a:xfrm>
            <a:custGeom>
              <a:avLst/>
              <a:gdLst/>
              <a:ahLst/>
              <a:cxnLst/>
              <a:rect l="l" t="t" r="r" b="b"/>
              <a:pathLst>
                <a:path w="1913268" h="253678">
                  <a:moveTo>
                    <a:pt x="0" y="0"/>
                  </a:moveTo>
                  <a:lnTo>
                    <a:pt x="1913268" y="0"/>
                  </a:lnTo>
                  <a:lnTo>
                    <a:pt x="1913268"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1913268"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Law Protects Victims</a:t>
            </a:r>
          </a:p>
        </p:txBody>
      </p:sp>
      <p:sp>
        <p:nvSpPr>
          <p:cNvPr id="10" name="TextBox 10"/>
          <p:cNvSpPr txBox="1"/>
          <p:nvPr/>
        </p:nvSpPr>
        <p:spPr>
          <a:xfrm>
            <a:off x="1754351" y="4566777"/>
            <a:ext cx="16195252"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People who exploit others often use </a:t>
            </a:r>
            <a:r>
              <a:rPr lang="en-US" sz="4250" b="1">
                <a:solidFill>
                  <a:srgbClr val="9D1BE3"/>
                </a:solidFill>
                <a:latin typeface="Roboto Bold"/>
                <a:ea typeface="Roboto Bold"/>
                <a:cs typeface="Roboto Bold"/>
                <a:sym typeface="Roboto Bold"/>
              </a:rPr>
              <a:t>pressure, tricks, or threats.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264439" cy="963184"/>
            <a:chOff x="0" y="0"/>
            <a:chExt cx="1913268" cy="253678"/>
          </a:xfrm>
        </p:grpSpPr>
        <p:sp>
          <p:nvSpPr>
            <p:cNvPr id="7" name="Freeform 7"/>
            <p:cNvSpPr/>
            <p:nvPr/>
          </p:nvSpPr>
          <p:spPr>
            <a:xfrm>
              <a:off x="0" y="0"/>
              <a:ext cx="1913268" cy="253678"/>
            </a:xfrm>
            <a:custGeom>
              <a:avLst/>
              <a:gdLst/>
              <a:ahLst/>
              <a:cxnLst/>
              <a:rect l="l" t="t" r="r" b="b"/>
              <a:pathLst>
                <a:path w="1913268" h="253678">
                  <a:moveTo>
                    <a:pt x="0" y="0"/>
                  </a:moveTo>
                  <a:lnTo>
                    <a:pt x="1913268" y="0"/>
                  </a:lnTo>
                  <a:lnTo>
                    <a:pt x="1913268"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1913268"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Law Protects Victims</a:t>
            </a:r>
          </a:p>
        </p:txBody>
      </p:sp>
      <p:sp>
        <p:nvSpPr>
          <p:cNvPr id="10" name="TextBox 10"/>
          <p:cNvSpPr txBox="1"/>
          <p:nvPr/>
        </p:nvSpPr>
        <p:spPr>
          <a:xfrm>
            <a:off x="1754351" y="4566777"/>
            <a:ext cx="16195252"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Many people encounter harmful situations </a:t>
            </a:r>
            <a:r>
              <a:rPr lang="en-US" sz="4250" b="1">
                <a:solidFill>
                  <a:srgbClr val="9D1BE3"/>
                </a:solidFill>
                <a:latin typeface="Roboto Bold"/>
                <a:ea typeface="Roboto Bold"/>
                <a:cs typeface="Roboto Bold"/>
                <a:sym typeface="Roboto Bold"/>
              </a:rPr>
              <a:t>by accident.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264439" cy="963184"/>
            <a:chOff x="0" y="0"/>
            <a:chExt cx="1913268" cy="253678"/>
          </a:xfrm>
        </p:grpSpPr>
        <p:sp>
          <p:nvSpPr>
            <p:cNvPr id="7" name="Freeform 7"/>
            <p:cNvSpPr/>
            <p:nvPr/>
          </p:nvSpPr>
          <p:spPr>
            <a:xfrm>
              <a:off x="0" y="0"/>
              <a:ext cx="1913268" cy="253678"/>
            </a:xfrm>
            <a:custGeom>
              <a:avLst/>
              <a:gdLst/>
              <a:ahLst/>
              <a:cxnLst/>
              <a:rect l="l" t="t" r="r" b="b"/>
              <a:pathLst>
                <a:path w="1913268" h="253678">
                  <a:moveTo>
                    <a:pt x="0" y="0"/>
                  </a:moveTo>
                  <a:lnTo>
                    <a:pt x="1913268" y="0"/>
                  </a:lnTo>
                  <a:lnTo>
                    <a:pt x="1913268"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1913268"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Law Protects Victims</a:t>
            </a:r>
          </a:p>
        </p:txBody>
      </p:sp>
      <p:sp>
        <p:nvSpPr>
          <p:cNvPr id="10" name="TextBox 10"/>
          <p:cNvSpPr txBox="1"/>
          <p:nvPr/>
        </p:nvSpPr>
        <p:spPr>
          <a:xfrm>
            <a:off x="1754351" y="4566777"/>
            <a:ext cx="16195252"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Ask a trustworthy adult for help</a:t>
            </a:r>
            <a:r>
              <a:rPr lang="en-US" sz="4250" b="1">
                <a:solidFill>
                  <a:srgbClr val="004F59"/>
                </a:solidFill>
                <a:latin typeface="Roboto Bold"/>
                <a:ea typeface="Roboto Bold"/>
                <a:cs typeface="Roboto Bold"/>
                <a:sym typeface="Roboto Bold"/>
              </a:rPr>
              <a:t> when feeling uncomfortable.</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10025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97"/>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exposure to pornography.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971670" cy="963184"/>
            <a:chOff x="0" y="0"/>
            <a:chExt cx="2099535" cy="253678"/>
          </a:xfrm>
        </p:grpSpPr>
        <p:sp>
          <p:nvSpPr>
            <p:cNvPr id="7" name="Freeform 7"/>
            <p:cNvSpPr/>
            <p:nvPr/>
          </p:nvSpPr>
          <p:spPr>
            <a:xfrm>
              <a:off x="0" y="0"/>
              <a:ext cx="2099535" cy="253678"/>
            </a:xfrm>
            <a:custGeom>
              <a:avLst/>
              <a:gdLst/>
              <a:ahLst/>
              <a:cxnLst/>
              <a:rect l="l" t="t" r="r" b="b"/>
              <a:pathLst>
                <a:path w="2099535" h="253678">
                  <a:moveTo>
                    <a:pt x="0" y="0"/>
                  </a:moveTo>
                  <a:lnTo>
                    <a:pt x="2099535" y="0"/>
                  </a:lnTo>
                  <a:lnTo>
                    <a:pt x="2099535"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2099535"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If You See Something Online</a:t>
            </a:r>
          </a:p>
        </p:txBody>
      </p:sp>
      <p:sp>
        <p:nvSpPr>
          <p:cNvPr id="10" name="TextBox 10"/>
          <p:cNvSpPr txBox="1"/>
          <p:nvPr/>
        </p:nvSpPr>
        <p:spPr>
          <a:xfrm>
            <a:off x="1754351" y="4566777"/>
            <a:ext cx="16195252"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Close the webpage or app</a:t>
            </a:r>
          </a:p>
        </p:txBody>
      </p:sp>
      <p:sp>
        <p:nvSpPr>
          <p:cNvPr id="11" name="TextBox 11"/>
          <p:cNvSpPr txBox="1"/>
          <p:nvPr/>
        </p:nvSpPr>
        <p:spPr>
          <a:xfrm>
            <a:off x="1131441" y="1109322"/>
            <a:ext cx="12973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971670" cy="963184"/>
            <a:chOff x="0" y="0"/>
            <a:chExt cx="2099535" cy="253678"/>
          </a:xfrm>
        </p:grpSpPr>
        <p:sp>
          <p:nvSpPr>
            <p:cNvPr id="7" name="Freeform 7"/>
            <p:cNvSpPr/>
            <p:nvPr/>
          </p:nvSpPr>
          <p:spPr>
            <a:xfrm>
              <a:off x="0" y="0"/>
              <a:ext cx="2099535" cy="253678"/>
            </a:xfrm>
            <a:custGeom>
              <a:avLst/>
              <a:gdLst/>
              <a:ahLst/>
              <a:cxnLst/>
              <a:rect l="l" t="t" r="r" b="b"/>
              <a:pathLst>
                <a:path w="2099535" h="253678">
                  <a:moveTo>
                    <a:pt x="0" y="0"/>
                  </a:moveTo>
                  <a:lnTo>
                    <a:pt x="2099535" y="0"/>
                  </a:lnTo>
                  <a:lnTo>
                    <a:pt x="2099535"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2099535"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If You See Something Online</a:t>
            </a:r>
          </a:p>
        </p:txBody>
      </p:sp>
      <p:sp>
        <p:nvSpPr>
          <p:cNvPr id="10" name="TextBox 10"/>
          <p:cNvSpPr txBox="1"/>
          <p:nvPr/>
        </p:nvSpPr>
        <p:spPr>
          <a:xfrm>
            <a:off x="1754351" y="4566777"/>
            <a:ext cx="16195252"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Close the webpage or app</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Do not share the image</a:t>
            </a:r>
          </a:p>
        </p:txBody>
      </p:sp>
      <p:sp>
        <p:nvSpPr>
          <p:cNvPr id="11" name="TextBox 11"/>
          <p:cNvSpPr txBox="1"/>
          <p:nvPr/>
        </p:nvSpPr>
        <p:spPr>
          <a:xfrm>
            <a:off x="1131441" y="1109322"/>
            <a:ext cx="12973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3330812"/>
            <a:ext cx="7971670" cy="963184"/>
            <a:chOff x="0" y="0"/>
            <a:chExt cx="2099535" cy="253678"/>
          </a:xfrm>
        </p:grpSpPr>
        <p:sp>
          <p:nvSpPr>
            <p:cNvPr id="7" name="Freeform 7"/>
            <p:cNvSpPr/>
            <p:nvPr/>
          </p:nvSpPr>
          <p:spPr>
            <a:xfrm>
              <a:off x="0" y="0"/>
              <a:ext cx="2099535" cy="253678"/>
            </a:xfrm>
            <a:custGeom>
              <a:avLst/>
              <a:gdLst/>
              <a:ahLst/>
              <a:cxnLst/>
              <a:rect l="l" t="t" r="r" b="b"/>
              <a:pathLst>
                <a:path w="2099535" h="253678">
                  <a:moveTo>
                    <a:pt x="0" y="0"/>
                  </a:moveTo>
                  <a:lnTo>
                    <a:pt x="2099535" y="0"/>
                  </a:lnTo>
                  <a:lnTo>
                    <a:pt x="2099535" y="253678"/>
                  </a:lnTo>
                  <a:lnTo>
                    <a:pt x="0" y="253678"/>
                  </a:lnTo>
                  <a:close/>
                </a:path>
              </a:pathLst>
            </a:custGeom>
            <a:solidFill>
              <a:srgbClr val="303030"/>
            </a:solidFill>
          </p:spPr>
          <p:txBody>
            <a:bodyPr/>
            <a:lstStyle/>
            <a:p>
              <a:endParaRPr lang="en-US"/>
            </a:p>
          </p:txBody>
        </p:sp>
        <p:sp>
          <p:nvSpPr>
            <p:cNvPr id="8" name="TextBox 8"/>
            <p:cNvSpPr txBox="1"/>
            <p:nvPr/>
          </p:nvSpPr>
          <p:spPr>
            <a:xfrm>
              <a:off x="0" y="-76200"/>
              <a:ext cx="2099535" cy="3298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3426604"/>
            <a:ext cx="736179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If You See Something Online</a:t>
            </a:r>
          </a:p>
        </p:txBody>
      </p:sp>
      <p:sp>
        <p:nvSpPr>
          <p:cNvPr id="10" name="TextBox 10"/>
          <p:cNvSpPr txBox="1"/>
          <p:nvPr/>
        </p:nvSpPr>
        <p:spPr>
          <a:xfrm>
            <a:off x="1754351" y="4566777"/>
            <a:ext cx="1619525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Close the webpage or app</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Do not share the image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Tell a trustworthy adult </a:t>
            </a:r>
          </a:p>
        </p:txBody>
      </p:sp>
      <p:sp>
        <p:nvSpPr>
          <p:cNvPr id="11" name="TextBox 11"/>
          <p:cNvSpPr txBox="1"/>
          <p:nvPr/>
        </p:nvSpPr>
        <p:spPr>
          <a:xfrm>
            <a:off x="1131441" y="1109322"/>
            <a:ext cx="12973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55233" y="4466805"/>
            <a:ext cx="12232455" cy="1949670"/>
            <a:chOff x="0" y="0"/>
            <a:chExt cx="3221717" cy="513493"/>
          </a:xfrm>
        </p:grpSpPr>
        <p:sp>
          <p:nvSpPr>
            <p:cNvPr id="7" name="Freeform 7"/>
            <p:cNvSpPr/>
            <p:nvPr/>
          </p:nvSpPr>
          <p:spPr>
            <a:xfrm>
              <a:off x="0" y="0"/>
              <a:ext cx="3221717" cy="513493"/>
            </a:xfrm>
            <a:custGeom>
              <a:avLst/>
              <a:gdLst/>
              <a:ahLst/>
              <a:cxnLst/>
              <a:rect l="l" t="t" r="r" b="b"/>
              <a:pathLst>
                <a:path w="3221717" h="513493">
                  <a:moveTo>
                    <a:pt x="0" y="0"/>
                  </a:moveTo>
                  <a:lnTo>
                    <a:pt x="3221717" y="0"/>
                  </a:lnTo>
                  <a:lnTo>
                    <a:pt x="3221717" y="513493"/>
                  </a:lnTo>
                  <a:lnTo>
                    <a:pt x="0" y="513493"/>
                  </a:lnTo>
                  <a:close/>
                </a:path>
              </a:pathLst>
            </a:custGeom>
            <a:solidFill>
              <a:srgbClr val="303030"/>
            </a:solidFill>
          </p:spPr>
          <p:txBody>
            <a:bodyPr/>
            <a:lstStyle/>
            <a:p>
              <a:endParaRPr lang="en-US"/>
            </a:p>
          </p:txBody>
        </p:sp>
        <p:sp>
          <p:nvSpPr>
            <p:cNvPr id="8" name="TextBox 8"/>
            <p:cNvSpPr txBox="1"/>
            <p:nvPr/>
          </p:nvSpPr>
          <p:spPr>
            <a:xfrm>
              <a:off x="0" y="-76200"/>
              <a:ext cx="3221717" cy="58969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84086" y="4612890"/>
            <a:ext cx="1249375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It is possible to get help removing a private image or video from online platforms.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3" name="Group 13"/>
          <p:cNvGrpSpPr/>
          <p:nvPr/>
        </p:nvGrpSpPr>
        <p:grpSpPr>
          <a:xfrm>
            <a:off x="13905113" y="952594"/>
            <a:ext cx="3464980" cy="3464901"/>
            <a:chOff x="0" y="0"/>
            <a:chExt cx="1248950" cy="1248922"/>
          </a:xfrm>
        </p:grpSpPr>
        <p:sp>
          <p:nvSpPr>
            <p:cNvPr id="14" name="Freeform 14"/>
            <p:cNvSpPr/>
            <p:nvPr/>
          </p:nvSpPr>
          <p:spPr>
            <a:xfrm>
              <a:off x="0" y="0"/>
              <a:ext cx="1248950" cy="1248922"/>
            </a:xfrm>
            <a:custGeom>
              <a:avLst/>
              <a:gdLst/>
              <a:ahLst/>
              <a:cxnLst/>
              <a:rect l="l" t="t" r="r" b="b"/>
              <a:pathLst>
                <a:path w="1248950" h="1248922">
                  <a:moveTo>
                    <a:pt x="0" y="0"/>
                  </a:moveTo>
                  <a:lnTo>
                    <a:pt x="1248950" y="0"/>
                  </a:lnTo>
                  <a:lnTo>
                    <a:pt x="1248950" y="1248922"/>
                  </a:lnTo>
                  <a:lnTo>
                    <a:pt x="0" y="1248922"/>
                  </a:lnTo>
                  <a:close/>
                </a:path>
              </a:pathLst>
            </a:custGeom>
            <a:solidFill>
              <a:srgbClr val="FFFFFF"/>
            </a:solidFill>
          </p:spPr>
          <p:txBody>
            <a:bodyPr/>
            <a:lstStyle/>
            <a:p>
              <a:endParaRPr lang="en-US"/>
            </a:p>
          </p:txBody>
        </p:sp>
        <p:sp>
          <p:nvSpPr>
            <p:cNvPr id="15" name="TextBox 15"/>
            <p:cNvSpPr txBox="1"/>
            <p:nvPr/>
          </p:nvSpPr>
          <p:spPr>
            <a:xfrm>
              <a:off x="0" y="-9525"/>
              <a:ext cx="1248950" cy="1258447"/>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4030212" y="1082719"/>
            <a:ext cx="3184897" cy="2900187"/>
          </a:xfrm>
          <a:custGeom>
            <a:avLst/>
            <a:gdLst/>
            <a:ahLst/>
            <a:cxnLst/>
            <a:rect l="l" t="t" r="r" b="b"/>
            <a:pathLst>
              <a:path w="3184897" h="2900187">
                <a:moveTo>
                  <a:pt x="0" y="0"/>
                </a:moveTo>
                <a:lnTo>
                  <a:pt x="3184897" y="0"/>
                </a:lnTo>
                <a:lnTo>
                  <a:pt x="3184897" y="2900186"/>
                </a:lnTo>
                <a:lnTo>
                  <a:pt x="0" y="2900186"/>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589" y="3345925"/>
            <a:ext cx="9385032" cy="1011269"/>
            <a:chOff x="0" y="0"/>
            <a:chExt cx="2471778" cy="266342"/>
          </a:xfrm>
        </p:grpSpPr>
        <p:sp>
          <p:nvSpPr>
            <p:cNvPr id="5" name="Freeform 5"/>
            <p:cNvSpPr/>
            <p:nvPr/>
          </p:nvSpPr>
          <p:spPr>
            <a:xfrm>
              <a:off x="0" y="0"/>
              <a:ext cx="2471778" cy="266342"/>
            </a:xfrm>
            <a:custGeom>
              <a:avLst/>
              <a:gdLst/>
              <a:ahLst/>
              <a:cxnLst/>
              <a:rect l="l" t="t" r="r" b="b"/>
              <a:pathLst>
                <a:path w="2471778" h="266342">
                  <a:moveTo>
                    <a:pt x="0" y="0"/>
                  </a:moveTo>
                  <a:lnTo>
                    <a:pt x="2471778" y="0"/>
                  </a:lnTo>
                  <a:lnTo>
                    <a:pt x="2471778" y="266342"/>
                  </a:lnTo>
                  <a:lnTo>
                    <a:pt x="0" y="266342"/>
                  </a:lnTo>
                  <a:close/>
                </a:path>
              </a:pathLst>
            </a:custGeom>
            <a:solidFill>
              <a:srgbClr val="303030"/>
            </a:solidFill>
          </p:spPr>
          <p:txBody>
            <a:bodyPr/>
            <a:lstStyle/>
            <a:p>
              <a:endParaRPr lang="en-US"/>
            </a:p>
          </p:txBody>
        </p:sp>
        <p:sp>
          <p:nvSpPr>
            <p:cNvPr id="6" name="TextBox 6"/>
            <p:cNvSpPr txBox="1"/>
            <p:nvPr/>
          </p:nvSpPr>
          <p:spPr>
            <a:xfrm>
              <a:off x="0" y="-76200"/>
              <a:ext cx="2471778" cy="34254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0307" y="4645699"/>
            <a:ext cx="15575668" cy="762001"/>
          </a:xfrm>
          <a:prstGeom prst="rect">
            <a:avLst/>
          </a:prstGeom>
        </p:spPr>
        <p:txBody>
          <a:bodyPr lIns="0" tIns="0" rIns="0" bIns="0" rtlCol="0" anchor="t">
            <a:spAutoFit/>
          </a:bodyPr>
          <a:lstStyle/>
          <a:p>
            <a:pPr algn="l">
              <a:lnSpc>
                <a:spcPts val="6374"/>
              </a:lnSpc>
            </a:pPr>
            <a:r>
              <a:rPr lang="en-US" sz="4249" b="1">
                <a:solidFill>
                  <a:srgbClr val="004F59"/>
                </a:solidFill>
                <a:latin typeface="Roboto Bold"/>
                <a:ea typeface="Roboto Bold"/>
                <a:cs typeface="Roboto Bold"/>
                <a:sym typeface="Roboto Bold"/>
              </a:rPr>
              <a:t>Take It Down is a free service.</a:t>
            </a:r>
          </a:p>
        </p:txBody>
      </p:sp>
      <p:sp>
        <p:nvSpPr>
          <p:cNvPr id="8" name="TextBox 8"/>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9" name="TextBox 9"/>
          <p:cNvSpPr txBox="1"/>
          <p:nvPr/>
        </p:nvSpPr>
        <p:spPr>
          <a:xfrm>
            <a:off x="1750307" y="3442719"/>
            <a:ext cx="973292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 Service (by NCMEC)</a:t>
            </a:r>
          </a:p>
        </p:txBody>
      </p:sp>
      <p:sp>
        <p:nvSpPr>
          <p:cNvPr id="10" name="TextBox 10"/>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589" y="3345925"/>
            <a:ext cx="9385032" cy="1011269"/>
            <a:chOff x="0" y="0"/>
            <a:chExt cx="2471778" cy="266342"/>
          </a:xfrm>
        </p:grpSpPr>
        <p:sp>
          <p:nvSpPr>
            <p:cNvPr id="5" name="Freeform 5"/>
            <p:cNvSpPr/>
            <p:nvPr/>
          </p:nvSpPr>
          <p:spPr>
            <a:xfrm>
              <a:off x="0" y="0"/>
              <a:ext cx="2471778" cy="266342"/>
            </a:xfrm>
            <a:custGeom>
              <a:avLst/>
              <a:gdLst/>
              <a:ahLst/>
              <a:cxnLst/>
              <a:rect l="l" t="t" r="r" b="b"/>
              <a:pathLst>
                <a:path w="2471778" h="266342">
                  <a:moveTo>
                    <a:pt x="0" y="0"/>
                  </a:moveTo>
                  <a:lnTo>
                    <a:pt x="2471778" y="0"/>
                  </a:lnTo>
                  <a:lnTo>
                    <a:pt x="2471778" y="266342"/>
                  </a:lnTo>
                  <a:lnTo>
                    <a:pt x="0" y="266342"/>
                  </a:lnTo>
                  <a:close/>
                </a:path>
              </a:pathLst>
            </a:custGeom>
            <a:solidFill>
              <a:srgbClr val="303030"/>
            </a:solidFill>
          </p:spPr>
          <p:txBody>
            <a:bodyPr/>
            <a:lstStyle/>
            <a:p>
              <a:endParaRPr lang="en-US"/>
            </a:p>
          </p:txBody>
        </p:sp>
        <p:sp>
          <p:nvSpPr>
            <p:cNvPr id="6" name="TextBox 6"/>
            <p:cNvSpPr txBox="1"/>
            <p:nvPr/>
          </p:nvSpPr>
          <p:spPr>
            <a:xfrm>
              <a:off x="0" y="-76200"/>
              <a:ext cx="2471778" cy="34254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0307" y="4693324"/>
            <a:ext cx="15575668"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It stops online sharing of nude or sexual images involving children and teens.</a:t>
            </a:r>
          </a:p>
        </p:txBody>
      </p:sp>
      <p:sp>
        <p:nvSpPr>
          <p:cNvPr id="8" name="TextBox 8"/>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9" name="TextBox 9"/>
          <p:cNvSpPr txBox="1"/>
          <p:nvPr/>
        </p:nvSpPr>
        <p:spPr>
          <a:xfrm>
            <a:off x="1750307" y="3442719"/>
            <a:ext cx="973292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 Service (by NCMEC)</a:t>
            </a:r>
          </a:p>
        </p:txBody>
      </p:sp>
      <p:sp>
        <p:nvSpPr>
          <p:cNvPr id="10" name="TextBox 10"/>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5589" y="3345925"/>
            <a:ext cx="9385032" cy="1011269"/>
            <a:chOff x="0" y="0"/>
            <a:chExt cx="2471778" cy="266342"/>
          </a:xfrm>
        </p:grpSpPr>
        <p:sp>
          <p:nvSpPr>
            <p:cNvPr id="5" name="Freeform 5"/>
            <p:cNvSpPr/>
            <p:nvPr/>
          </p:nvSpPr>
          <p:spPr>
            <a:xfrm>
              <a:off x="0" y="0"/>
              <a:ext cx="2471778" cy="266342"/>
            </a:xfrm>
            <a:custGeom>
              <a:avLst/>
              <a:gdLst/>
              <a:ahLst/>
              <a:cxnLst/>
              <a:rect l="l" t="t" r="r" b="b"/>
              <a:pathLst>
                <a:path w="2471778" h="266342">
                  <a:moveTo>
                    <a:pt x="0" y="0"/>
                  </a:moveTo>
                  <a:lnTo>
                    <a:pt x="2471778" y="0"/>
                  </a:lnTo>
                  <a:lnTo>
                    <a:pt x="2471778" y="266342"/>
                  </a:lnTo>
                  <a:lnTo>
                    <a:pt x="0" y="266342"/>
                  </a:lnTo>
                  <a:close/>
                </a:path>
              </a:pathLst>
            </a:custGeom>
            <a:solidFill>
              <a:srgbClr val="303030"/>
            </a:solidFill>
          </p:spPr>
          <p:txBody>
            <a:bodyPr/>
            <a:lstStyle/>
            <a:p>
              <a:endParaRPr lang="en-US"/>
            </a:p>
          </p:txBody>
        </p:sp>
        <p:sp>
          <p:nvSpPr>
            <p:cNvPr id="6" name="TextBox 6"/>
            <p:cNvSpPr txBox="1"/>
            <p:nvPr/>
          </p:nvSpPr>
          <p:spPr>
            <a:xfrm>
              <a:off x="0" y="-76200"/>
              <a:ext cx="2471778" cy="34254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0307" y="4683799"/>
            <a:ext cx="15575668"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This process protects the victim’s privacy and keeps their identity confidential. </a:t>
            </a:r>
          </a:p>
        </p:txBody>
      </p:sp>
      <p:sp>
        <p:nvSpPr>
          <p:cNvPr id="8" name="TextBox 8"/>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9" name="TextBox 9"/>
          <p:cNvSpPr txBox="1"/>
          <p:nvPr/>
        </p:nvSpPr>
        <p:spPr>
          <a:xfrm>
            <a:off x="1750307" y="3442719"/>
            <a:ext cx="973292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 Service (by NCMEC)</a:t>
            </a:r>
          </a:p>
        </p:txBody>
      </p:sp>
      <p:sp>
        <p:nvSpPr>
          <p:cNvPr id="10" name="TextBox 10"/>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8880" y="418094"/>
            <a:ext cx="17417056" cy="9532512"/>
          </a:xfrm>
          <a:custGeom>
            <a:avLst/>
            <a:gdLst/>
            <a:ahLst/>
            <a:cxnLst/>
            <a:rect l="l" t="t" r="r" b="b"/>
            <a:pathLst>
              <a:path w="17417056" h="9532512">
                <a:moveTo>
                  <a:pt x="0" y="0"/>
                </a:moveTo>
                <a:lnTo>
                  <a:pt x="17417055" y="0"/>
                </a:lnTo>
                <a:lnTo>
                  <a:pt x="17417055" y="9532512"/>
                </a:lnTo>
                <a:lnTo>
                  <a:pt x="0" y="9532512"/>
                </a:lnTo>
                <a:lnTo>
                  <a:pt x="0" y="0"/>
                </a:lnTo>
                <a:close/>
              </a:path>
            </a:pathLst>
          </a:custGeom>
          <a:blipFill>
            <a:blip r:embed="rId3"/>
            <a:stretch>
              <a:fillRect t="-2123" b="-652"/>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Freeform 7"/>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70</a:t>
            </a:r>
          </a:p>
        </p:txBody>
      </p:sp>
      <p:sp>
        <p:nvSpPr>
          <p:cNvPr id="13" name="Freeform 13"/>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937308" y="3809513"/>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3363974" y="3828279"/>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15" name="Freeform 15"/>
          <p:cNvSpPr/>
          <p:nvPr/>
        </p:nvSpPr>
        <p:spPr>
          <a:xfrm>
            <a:off x="11625310" y="1192941"/>
            <a:ext cx="5491115" cy="2502461"/>
          </a:xfrm>
          <a:custGeom>
            <a:avLst/>
            <a:gdLst/>
            <a:ahLst/>
            <a:cxnLst/>
            <a:rect l="l" t="t" r="r" b="b"/>
            <a:pathLst>
              <a:path w="5491115" h="2502461">
                <a:moveTo>
                  <a:pt x="0" y="0"/>
                </a:moveTo>
                <a:lnTo>
                  <a:pt x="5491115" y="0"/>
                </a:lnTo>
                <a:lnTo>
                  <a:pt x="5491115" y="2502461"/>
                </a:lnTo>
                <a:lnTo>
                  <a:pt x="0" y="2502461"/>
                </a:lnTo>
                <a:lnTo>
                  <a:pt x="0" y="0"/>
                </a:lnTo>
                <a:close/>
              </a:path>
            </a:pathLst>
          </a:custGeom>
          <a:blipFill>
            <a:blip r:embed="rId6"/>
            <a:stretch>
              <a:fillRect l="-2025" t="-43879" r="-2700" b="-85918"/>
            </a:stretch>
          </a:blipFill>
        </p:spPr>
        <p:txBody>
          <a:bodyPr/>
          <a:lstStyle/>
          <a:p>
            <a:endParaRPr lang="en-US"/>
          </a:p>
        </p:txBody>
      </p:sp>
      <p:sp>
        <p:nvSpPr>
          <p:cNvPr id="16" name="TextBox 16"/>
          <p:cNvSpPr txBox="1"/>
          <p:nvPr/>
        </p:nvSpPr>
        <p:spPr>
          <a:xfrm>
            <a:off x="2520694" y="4895567"/>
            <a:ext cx="5716990"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Pornography</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Overexposure</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Habit</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Addiction</a:t>
            </a:r>
          </a:p>
        </p:txBody>
      </p:sp>
      <p:sp>
        <p:nvSpPr>
          <p:cNvPr id="17" name="TextBox 17"/>
          <p:cNvSpPr txBox="1"/>
          <p:nvPr/>
        </p:nvSpPr>
        <p:spPr>
          <a:xfrm>
            <a:off x="8155101" y="4893293"/>
            <a:ext cx="5505084" cy="220789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Dopamine</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Reward Circuit</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Brain Fog</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4536816"/>
            <a:ext cx="15325942"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Pictures, videos, or media that show sexual behavior to create excitement—often displaying unrealistic or harmful behavior.</a:t>
            </a:r>
          </a:p>
        </p:txBody>
      </p:sp>
      <p:grpSp>
        <p:nvGrpSpPr>
          <p:cNvPr id="9" name="Group 9"/>
          <p:cNvGrpSpPr/>
          <p:nvPr/>
        </p:nvGrpSpPr>
        <p:grpSpPr>
          <a:xfrm>
            <a:off x="1366413"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22949" y="3501204"/>
            <a:ext cx="629469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PORNOGRAPHY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6744</Words>
  <Application>Microsoft Office PowerPoint</Application>
  <PresentationFormat>Custom</PresentationFormat>
  <Paragraphs>1001</Paragraphs>
  <Slides>70</Slides>
  <Notes>70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1" baseType="lpstr">
      <vt:lpstr>League Spartan</vt:lpstr>
      <vt:lpstr>Calibri</vt:lpstr>
      <vt:lpstr>Bebas Neue</vt:lpstr>
      <vt:lpstr>Arial</vt:lpstr>
      <vt:lpstr>Roboto Bold</vt:lpstr>
      <vt:lpstr>Poppins Medium 1</vt:lpstr>
      <vt:lpstr>Poppins Medium 2 Bold</vt:lpstr>
      <vt:lpstr>Cooperative Bold</vt:lpstr>
      <vt:lpstr>Roboto</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PowerPoint-Pornography_Link_WalkingWise-3-15-2026</dc:title>
  <cp:lastModifiedBy>Karla Highman</cp:lastModifiedBy>
  <cp:revision>1</cp:revision>
  <dcterms:created xsi:type="dcterms:W3CDTF">2006-08-16T00:00:00Z</dcterms:created>
  <dcterms:modified xsi:type="dcterms:W3CDTF">2026-03-15T17:29:23Z</dcterms:modified>
  <dc:identifier>DAHDkxf1Dpg</dc:identifier>
</cp:coreProperties>
</file>